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13"/>
  </p:notesMasterIdLst>
  <p:handoutMasterIdLst>
    <p:handoutMasterId r:id="rId14"/>
  </p:handoutMasterIdLst>
  <p:sldIdLst>
    <p:sldId id="27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</p:sldIdLst>
  <p:sldSz cx="18286413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seXRZkQTDpDJeKwcR3xobyLYe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C786"/>
    <a:srgbClr val="75FB9E"/>
    <a:srgbClr val="00FF00"/>
    <a:srgbClr val="72F69B"/>
    <a:srgbClr val="66FFCC"/>
    <a:srgbClr val="6EFE7C"/>
    <a:srgbClr val="BAFCE8"/>
    <a:srgbClr val="CDFDF8"/>
    <a:srgbClr val="FDCBF6"/>
    <a:srgbClr val="BDC1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CFCA4D-BDD0-4440-BFCF-5B5FBBF7C203}">
  <a:tblStyle styleId="{04CFCA4D-BDD0-4440-BFCF-5B5FBBF7C20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F6FC"/>
          </a:solidFill>
        </a:fill>
      </a:tcStyle>
    </a:wholeTbl>
    <a:band1H>
      <a:tcTxStyle/>
      <a:tcStyle>
        <a:tcBdr/>
        <a:fill>
          <a:solidFill>
            <a:srgbClr val="D1ECF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1ECF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20" autoAdjust="0"/>
    <p:restoredTop sz="94656"/>
  </p:normalViewPr>
  <p:slideViewPr>
    <p:cSldViewPr>
      <p:cViewPr varScale="1">
        <p:scale>
          <a:sx n="84" d="100"/>
          <a:sy n="84" d="100"/>
        </p:scale>
        <p:origin x="378" y="108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89"/>
    </p:cViewPr>
  </p:sorterViewPr>
  <p:notesViewPr>
    <p:cSldViewPr>
      <p:cViewPr varScale="1">
        <p:scale>
          <a:sx n="64" d="100"/>
          <a:sy n="64" d="100"/>
        </p:scale>
        <p:origin x="-313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39725-24E4-4AFB-8503-D58B158F487F}" type="datetimeFigureOut">
              <a:rPr lang="sk-SK" smtClean="0"/>
              <a:pPr/>
              <a:t>26. 5. 2022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09FD-A3BA-4035-A41F-C90C238EDD6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05816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1977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gif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371481" y="3195638"/>
            <a:ext cx="15543451" cy="220503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2742962" y="5829300"/>
            <a:ext cx="12800489" cy="26289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SUBTITLE HERE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1" name="Obrázok 10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4214" y="9319964"/>
            <a:ext cx="3726601" cy="781823"/>
          </a:xfrm>
          <a:prstGeom prst="rect">
            <a:avLst/>
          </a:prstGeom>
        </p:spPr>
      </p:pic>
      <p:pic>
        <p:nvPicPr>
          <p:cNvPr id="15" name="Obrázok 14" descr="e4 logo_500x50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14" y="0"/>
            <a:ext cx="2592288" cy="259228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e4 background II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8286413" cy="10302833"/>
          </a:xfrm>
          <a:prstGeom prst="rect">
            <a:avLst/>
          </a:prstGeom>
        </p:spPr>
      </p:pic>
      <p:pic>
        <p:nvPicPr>
          <p:cNvPr id="4" name="Obrázok 3" descr="EN Co-Funded by the EU_P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8230" y="174948"/>
            <a:ext cx="3726601" cy="781823"/>
          </a:xfrm>
          <a:prstGeom prst="rect">
            <a:avLst/>
          </a:prstGeom>
        </p:spPr>
      </p:pic>
      <p:pic>
        <p:nvPicPr>
          <p:cNvPr id="5" name="Obrázok 4" descr="e4 logo_500x250_transp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90069" y="0"/>
            <a:ext cx="3096344" cy="1548172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e4 background II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8286413" cy="10302833"/>
          </a:xfrm>
          <a:prstGeom prst="rect">
            <a:avLst/>
          </a:prstGeom>
        </p:spPr>
      </p:pic>
      <p:pic>
        <p:nvPicPr>
          <p:cNvPr id="6" name="Obrázok 5" descr="e4 logo_500x500_transp.png"/>
          <p:cNvPicPr>
            <a:picLocks noChangeAspect="1"/>
          </p:cNvPicPr>
          <p:nvPr userDrawn="1"/>
        </p:nvPicPr>
        <p:blipFill>
          <a:blip r:embed="rId3"/>
          <a:srcRect l="26292" b="32687"/>
          <a:stretch>
            <a:fillRect/>
          </a:stretch>
        </p:blipFill>
        <p:spPr>
          <a:xfrm>
            <a:off x="0" y="4567436"/>
            <a:ext cx="6262886" cy="571956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614001" y="354287"/>
            <a:ext cx="17348838" cy="6140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4001" y="968341"/>
            <a:ext cx="5085663" cy="614054"/>
          </a:xfrm>
          <a:prstGeom prst="rect">
            <a:avLst/>
          </a:prstGeom>
        </p:spPr>
        <p:txBody>
          <a:bodyPr/>
          <a:lstStyle>
            <a:lvl1pPr>
              <a:defRPr sz="2700"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17502455" y="9742388"/>
            <a:ext cx="1466833" cy="366942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1234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7" name="Obrázok 6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319964"/>
            <a:ext cx="3726601" cy="781823"/>
          </a:xfrm>
          <a:prstGeom prst="rect">
            <a:avLst/>
          </a:prstGeom>
        </p:spPr>
      </p:pic>
      <p:pic>
        <p:nvPicPr>
          <p:cNvPr id="9" name="Obrázok 8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11" name="Obdĺžnik 10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 hasCustomPrompt="1"/>
          </p:nvPr>
        </p:nvSpPr>
        <p:spPr>
          <a:xfrm>
            <a:off x="914321" y="2400301"/>
            <a:ext cx="8076499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9295593" y="2400301"/>
            <a:ext cx="8076499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8" name="Obrázok 7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9" name="Obrázok 8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10" name="Obdĺžnik 9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914321" y="2302670"/>
            <a:ext cx="8079675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376" indent="0">
              <a:buNone/>
              <a:defRPr sz="3600" b="1"/>
            </a:lvl2pPr>
            <a:lvl3pPr marL="1632753" indent="0">
              <a:buNone/>
              <a:defRPr sz="3200" b="1"/>
            </a:lvl3pPr>
            <a:lvl4pPr marL="2449129" indent="0">
              <a:buNone/>
              <a:defRPr sz="2900" b="1"/>
            </a:lvl4pPr>
            <a:lvl5pPr marL="3265505" indent="0">
              <a:buNone/>
              <a:defRPr sz="2900" b="1"/>
            </a:lvl5pPr>
            <a:lvl6pPr marL="4081882" indent="0">
              <a:buNone/>
              <a:defRPr sz="2900" b="1"/>
            </a:lvl6pPr>
            <a:lvl7pPr marL="4898258" indent="0">
              <a:buNone/>
              <a:defRPr sz="2900" b="1"/>
            </a:lvl7pPr>
            <a:lvl8pPr marL="5714634" indent="0">
              <a:buNone/>
              <a:defRPr sz="2900" b="1"/>
            </a:lvl8pPr>
            <a:lvl9pPr marL="6531011" indent="0">
              <a:buNone/>
              <a:defRPr sz="2900" b="1"/>
            </a:lvl9pPr>
          </a:lstStyle>
          <a:p>
            <a:pPr lvl="0"/>
            <a:r>
              <a:rPr lang="sk-SK" dirty="0"/>
              <a:t>ADD YOUR TEXT HERE 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914321" y="3262313"/>
            <a:ext cx="8079675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 hasCustomPrompt="1"/>
          </p:nvPr>
        </p:nvSpPr>
        <p:spPr>
          <a:xfrm>
            <a:off x="9289245" y="2302670"/>
            <a:ext cx="8082849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376" indent="0">
              <a:buNone/>
              <a:defRPr sz="3600" b="1"/>
            </a:lvl2pPr>
            <a:lvl3pPr marL="1632753" indent="0">
              <a:buNone/>
              <a:defRPr sz="3200" b="1"/>
            </a:lvl3pPr>
            <a:lvl4pPr marL="2449129" indent="0">
              <a:buNone/>
              <a:defRPr sz="2900" b="1"/>
            </a:lvl4pPr>
            <a:lvl5pPr marL="3265505" indent="0">
              <a:buNone/>
              <a:defRPr sz="2900" b="1"/>
            </a:lvl5pPr>
            <a:lvl6pPr marL="4081882" indent="0">
              <a:buNone/>
              <a:defRPr sz="2900" b="1"/>
            </a:lvl6pPr>
            <a:lvl7pPr marL="4898258" indent="0">
              <a:buNone/>
              <a:defRPr sz="2900" b="1"/>
            </a:lvl7pPr>
            <a:lvl8pPr marL="5714634" indent="0">
              <a:buNone/>
              <a:defRPr sz="2900" b="1"/>
            </a:lvl8pPr>
            <a:lvl9pPr marL="6531011" indent="0">
              <a:buNone/>
              <a:defRPr sz="2900" b="1"/>
            </a:lvl9pPr>
          </a:lstStyle>
          <a:p>
            <a:pPr lvl="0"/>
            <a:r>
              <a:rPr lang="sk-SK" dirty="0"/>
              <a:t>ADD YOUR TEXT HERE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 hasCustomPrompt="1"/>
          </p:nvPr>
        </p:nvSpPr>
        <p:spPr>
          <a:xfrm>
            <a:off x="9289245" y="3262313"/>
            <a:ext cx="8082849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10" name="Obrázok 9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11" name="Obrázok 10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12" name="Obdĺžnik 11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6" name="Obrázok 5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7" name="Obrázok 6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8" name="Obdĺžnik 7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6" name="Obrázok 5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8" name="Obdĺžnik 7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6222" y="318964"/>
            <a:ext cx="3726601" cy="781823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5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787400" y="469900"/>
            <a:ext cx="3724275" cy="12700"/>
          </a:xfrm>
          <a:prstGeom prst="rect">
            <a:avLst/>
          </a:prstGeom>
          <a:noFill/>
        </p:spPr>
      </p:pic>
      <p:pic>
        <p:nvPicPr>
          <p:cNvPr id="6145" name="image4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78500" y="469900"/>
            <a:ext cx="998538" cy="12700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 userDrawn="1"/>
        </p:nvSpPr>
        <p:spPr bwMode="auto">
          <a:xfrm>
            <a:off x="358230" y="967036"/>
            <a:ext cx="640871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27388" algn="l"/>
              </a:tabLst>
            </a:pP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/>
            </a:r>
            <a:b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</a:b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Erasmus+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Programme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– KA2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Cooperation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partnerships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in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school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education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,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Call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for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Proposals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2021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n-lt"/>
              <a:ea typeface="Open Sans" pitchFamily="2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27388" algn="l"/>
              </a:tabLst>
            </a:pPr>
            <a:r>
              <a:rPr lang="sk-SK" sz="900" b="0" i="0" u="none" strike="noStrike" cap="none" dirty="0">
                <a:solidFill>
                  <a:schemeClr val="tx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kumimoji="0" lang="sk-SK" sz="9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 userDrawn="1"/>
        </p:nvSpPr>
        <p:spPr bwMode="auto">
          <a:xfrm>
            <a:off x="0" y="457200"/>
            <a:ext cx="18286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3.jpg" descr="logo-IE.jpg"/>
          <p:cNvPicPr/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5369611" y="9535988"/>
            <a:ext cx="893275" cy="589377"/>
          </a:xfrm>
          <a:prstGeom prst="rect">
            <a:avLst/>
          </a:prstGeom>
          <a:ln/>
        </p:spPr>
      </p:pic>
      <p:sp>
        <p:nvSpPr>
          <p:cNvPr id="6155" name="Rectangle 11"/>
          <p:cNvSpPr>
            <a:spLocks noChangeArrowheads="1"/>
          </p:cNvSpPr>
          <p:nvPr userDrawn="1"/>
        </p:nvSpPr>
        <p:spPr bwMode="auto">
          <a:xfrm>
            <a:off x="11451081" y="9583896"/>
            <a:ext cx="669312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This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project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has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been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funded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with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support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from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European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Commission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This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document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reflects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views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only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of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author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, and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Commission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or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National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Agency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cannot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be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held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responsible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for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any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use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which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may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be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made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of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information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contained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therein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</a:t>
            </a:r>
            <a:endParaRPr kumimoji="0" lang="sk-SK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 userDrawn="1"/>
        </p:nvSpPr>
        <p:spPr bwMode="auto">
          <a:xfrm>
            <a:off x="0" y="457200"/>
            <a:ext cx="18286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9813" algn="r"/>
              </a:tabLst>
            </a:pPr>
            <a:endParaRPr kumimoji="0" lang="sk-S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Obrázok 15" descr="EN Co-Funded by the EU_POS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8230" y="407522"/>
            <a:ext cx="3726601" cy="781823"/>
          </a:xfrm>
          <a:prstGeom prst="rect">
            <a:avLst/>
          </a:prstGeom>
        </p:spPr>
      </p:pic>
      <p:pic>
        <p:nvPicPr>
          <p:cNvPr id="17" name="Obrázok 16" descr="e4 logo_500x500_transp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91078" y="0"/>
            <a:ext cx="2304256" cy="2304256"/>
          </a:xfrm>
          <a:prstGeom prst="rect">
            <a:avLst/>
          </a:prstGeom>
        </p:spPr>
      </p:pic>
      <p:pic>
        <p:nvPicPr>
          <p:cNvPr id="11266" name="Picture 2" descr="UNIMORE - Comunicazione di Ateneo"/>
          <p:cNvPicPr>
            <a:picLocks noChangeAspect="1" noChangeArrowheads="1"/>
          </p:cNvPicPr>
          <p:nvPr userDrawn="1"/>
        </p:nvPicPr>
        <p:blipFill>
          <a:blip r:embed="rId7"/>
          <a:srcRect t="18900" b="14951"/>
          <a:stretch>
            <a:fillRect/>
          </a:stretch>
        </p:blipFill>
        <p:spPr bwMode="auto">
          <a:xfrm>
            <a:off x="9215214" y="9535988"/>
            <a:ext cx="1368152" cy="579212"/>
          </a:xfrm>
          <a:prstGeom prst="rect">
            <a:avLst/>
          </a:prstGeom>
          <a:noFill/>
        </p:spPr>
      </p:pic>
      <p:pic>
        <p:nvPicPr>
          <p:cNvPr id="19" name="Obrázok 18" descr="logo vertical_Esciencia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174654" y="9463980"/>
            <a:ext cx="864096" cy="654598"/>
          </a:xfrm>
          <a:prstGeom prst="rect">
            <a:avLst/>
          </a:prstGeom>
        </p:spPr>
      </p:pic>
      <p:pic>
        <p:nvPicPr>
          <p:cNvPr id="11270" name="Picture 6" descr="Home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6766942" y="9476583"/>
            <a:ext cx="648072" cy="707477"/>
          </a:xfrm>
          <a:prstGeom prst="rect">
            <a:avLst/>
          </a:prstGeom>
          <a:noFill/>
        </p:spPr>
      </p:pic>
      <p:sp>
        <p:nvSpPr>
          <p:cNvPr id="11272" name="AutoShape 8" descr="NCU (PL) - E-RIHS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274" name="AutoShape 10" descr="NCU (PL) - E-RIHS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278" name="AutoShape 14" descr="NCU (PL) - E-RIHS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280" name="AutoShape 16" descr="Dal 22 al 26 agosto 2016, l'Università degli Studi di Trento e la Libera  Università di Bolzano organizzano la terza edizione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11282" name="Picture 18" descr="Guida alla tesi di laurea (BA)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214214" y="9535988"/>
            <a:ext cx="1872208" cy="563036"/>
          </a:xfrm>
          <a:prstGeom prst="rect">
            <a:avLst/>
          </a:prstGeom>
          <a:noFill/>
        </p:spPr>
      </p:pic>
      <p:pic>
        <p:nvPicPr>
          <p:cNvPr id="11284" name="Picture 20" descr="http://www.e-rihs.eu/wp-content/uploads/2017/10/logo-NCU_rid.png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2158430" y="9535988"/>
            <a:ext cx="1800200" cy="616908"/>
          </a:xfrm>
          <a:prstGeom prst="rect">
            <a:avLst/>
          </a:prstGeom>
          <a:noFill/>
        </p:spPr>
      </p:pic>
      <p:pic>
        <p:nvPicPr>
          <p:cNvPr id="11286" name="Picture 22" descr="Sustainable Innovation Technology Services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7991078" y="9391972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230" y="174948"/>
            <a:ext cx="3726601" cy="781823"/>
          </a:xfrm>
          <a:prstGeom prst="rect">
            <a:avLst/>
          </a:prstGeom>
        </p:spPr>
      </p:pic>
      <p:pic>
        <p:nvPicPr>
          <p:cNvPr id="4" name="Obrázok 3" descr="e4 logo_500x500_transp.png"/>
          <p:cNvPicPr>
            <a:picLocks noChangeAspect="1"/>
          </p:cNvPicPr>
          <p:nvPr userDrawn="1"/>
        </p:nvPicPr>
        <p:blipFill>
          <a:blip r:embed="rId3"/>
          <a:srcRect l="26292" b="32687"/>
          <a:stretch>
            <a:fillRect/>
          </a:stretch>
        </p:blipFill>
        <p:spPr>
          <a:xfrm>
            <a:off x="0" y="4567436"/>
            <a:ext cx="6262886" cy="571956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e4 background.png"/>
          <p:cNvPicPr>
            <a:picLocks noChangeAspect="1"/>
          </p:cNvPicPr>
          <p:nvPr userDrawn="1"/>
        </p:nvPicPr>
        <p:blipFill>
          <a:blip r:embed="rId14"/>
          <a:srcRect t="2499" r="-154"/>
          <a:stretch>
            <a:fillRect/>
          </a:stretch>
        </p:blipFill>
        <p:spPr>
          <a:xfrm flipH="1">
            <a:off x="0" y="0"/>
            <a:ext cx="18286412" cy="10029900"/>
          </a:xfrm>
          <a:prstGeom prst="rect">
            <a:avLst/>
          </a:prstGeom>
        </p:spPr>
      </p:pic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lang="sk-SK" dirty="0"/>
              <a:t>ADD YOUR TITLE HERE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sk-SK" dirty="0"/>
              <a:t>ADD YOUR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1" r:id="rId3"/>
    <p:sldLayoutId id="2147483682" r:id="rId4"/>
    <p:sldLayoutId id="2147483683" r:id="rId5"/>
    <p:sldLayoutId id="2147483684" r:id="rId6"/>
    <p:sldLayoutId id="2147483689" r:id="rId7"/>
    <p:sldLayoutId id="2147483685" r:id="rId8"/>
    <p:sldLayoutId id="2147483686" r:id="rId9"/>
    <p:sldLayoutId id="2147483687" r:id="rId10"/>
    <p:sldLayoutId id="2147483688" r:id="rId11"/>
    <p:sldLayoutId id="2147483690" r:id="rId12"/>
  </p:sldLayoutIdLst>
  <p:hf sldNum="0" hdr="0" ftr="0" dt="0"/>
  <p:txStyles>
    <p:titleStyle>
      <a:lvl1pPr algn="ctr" defTabSz="1632753" rtl="0" eaLnBrk="1" latinLnBrk="0" hangingPunct="1">
        <a:spcBef>
          <a:spcPct val="0"/>
        </a:spcBef>
        <a:buNone/>
        <a:defRPr sz="7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2282" indent="-612282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•"/>
        <a:defRPr sz="57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–"/>
        <a:defRPr sz="5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–"/>
        <a:defRPr sz="3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ovná spojnica 6"/>
          <p:cNvCxnSpPr/>
          <p:nvPr/>
        </p:nvCxnSpPr>
        <p:spPr>
          <a:xfrm>
            <a:off x="1078310" y="7807796"/>
            <a:ext cx="460851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158;p3"/>
          <p:cNvSpPr txBox="1">
            <a:spLocks/>
          </p:cNvSpPr>
          <p:nvPr/>
        </p:nvSpPr>
        <p:spPr>
          <a:xfrm>
            <a:off x="934294" y="6439644"/>
            <a:ext cx="15841760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8" tIns="68545" rIns="137128" bIns="68545" anchor="t" anchorCtr="0">
            <a:noAutofit/>
          </a:bodyPr>
          <a:lstStyle/>
          <a:p>
            <a:pPr algn="ctr"/>
            <a:r>
              <a:rPr lang="pl-PL" sz="6000" b="1" dirty="0" smtClean="0">
                <a:solidFill>
                  <a:schemeClr val="tx2"/>
                </a:solidFill>
                <a:latin typeface="+mj-lt"/>
              </a:rPr>
              <a:t>Battle for </a:t>
            </a:r>
            <a:r>
              <a:rPr lang="pl-PL" sz="6000" b="1" dirty="0" err="1" smtClean="0">
                <a:solidFill>
                  <a:schemeClr val="tx2"/>
                </a:solidFill>
                <a:latin typeface="+mj-lt"/>
              </a:rPr>
              <a:t>energy</a:t>
            </a:r>
            <a:r>
              <a:rPr lang="pl-PL" sz="60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pl-PL" sz="6000" b="1" dirty="0" smtClean="0">
                <a:solidFill>
                  <a:schemeClr val="tx2"/>
                </a:solidFill>
                <a:latin typeface="+mj-lt"/>
              </a:rPr>
              <a:t>– Krzysztof Rochowicz</a:t>
            </a:r>
            <a:endParaRPr kumimoji="0" lang="en-US" sz="7200" b="1" i="0" u="none" strike="noStrike" kern="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sym typeface="Arial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5686822" y="5719564"/>
            <a:ext cx="6912768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1800" b="1" dirty="0">
                <a:solidFill>
                  <a:schemeClr val="accent1"/>
                </a:solidFill>
                <a:latin typeface="+mn-lt"/>
              </a:rPr>
              <a:t>Project </a:t>
            </a:r>
            <a:r>
              <a:rPr lang="sk-SK" sz="1800" b="1" dirty="0" err="1">
                <a:solidFill>
                  <a:schemeClr val="accent1"/>
                </a:solidFill>
                <a:latin typeface="+mn-lt"/>
              </a:rPr>
              <a:t>number</a:t>
            </a:r>
            <a:r>
              <a:rPr lang="sk-SK" sz="1800" b="1" dirty="0">
                <a:solidFill>
                  <a:schemeClr val="accent1"/>
                </a:solidFill>
                <a:latin typeface="+mn-lt"/>
              </a:rPr>
              <a:t>: 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2021-1-IT02-KA220-HED-000032259</a:t>
            </a:r>
            <a:endParaRPr lang="sk-SK" sz="1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0" name="Obrázok 9" descr="e4 logo_500x500_tran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934" y="0"/>
            <a:ext cx="4761905" cy="4761905"/>
          </a:xfrm>
          <a:prstGeom prst="rect">
            <a:avLst/>
          </a:prstGeom>
        </p:spPr>
      </p:pic>
      <p:sp>
        <p:nvSpPr>
          <p:cNvPr id="11" name="Google Shape;158;p3"/>
          <p:cNvSpPr txBox="1">
            <a:spLocks/>
          </p:cNvSpPr>
          <p:nvPr/>
        </p:nvSpPr>
        <p:spPr>
          <a:xfrm>
            <a:off x="2302446" y="4423420"/>
            <a:ext cx="13825536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8" tIns="68545" rIns="137128" bIns="68545" anchor="t" anchorCtr="0">
            <a:noAutofit/>
          </a:bodyPr>
          <a:lstStyle/>
          <a:p>
            <a:pPr algn="ctr"/>
            <a:r>
              <a:rPr lang="en-US" sz="4000" dirty="0">
                <a:solidFill>
                  <a:schemeClr val="accent2"/>
                </a:solidFill>
                <a:latin typeface="+mj-lt"/>
              </a:rPr>
              <a:t>e4 higher Educational tools for an Embodied &amp; creative Education on Energy</a:t>
            </a:r>
            <a:endParaRPr kumimoji="0" lang="en-US" sz="4800" u="none" strike="noStrike" kern="0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platzhalter 1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336521" y="816768"/>
            <a:ext cx="14794216" cy="4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47500" lnSpcReduction="20000"/>
          </a:bodyPr>
          <a:lstStyle/>
          <a:p>
            <a:r>
              <a:rPr lang="en-US" altLang="pl-PL" sz="4800" dirty="0">
                <a:solidFill>
                  <a:srgbClr val="2761AB"/>
                </a:solidFill>
              </a:rPr>
              <a:t>„Gas </a:t>
            </a:r>
            <a:r>
              <a:rPr lang="en-US" altLang="pl-PL" sz="4800" dirty="0" smtClean="0">
                <a:solidFill>
                  <a:srgbClr val="2761AB"/>
                </a:solidFill>
              </a:rPr>
              <a:t>battery“- </a:t>
            </a:r>
            <a:r>
              <a:rPr lang="en-US" altLang="pl-PL" sz="4800" dirty="0">
                <a:solidFill>
                  <a:srgbClr val="2761AB"/>
                </a:solidFill>
              </a:rPr>
              <a:t>the first fuel cell</a:t>
            </a:r>
            <a:endParaRPr lang="en-US" altLang="pl-PL" sz="4800" dirty="0">
              <a:solidFill>
                <a:srgbClr val="2761AB"/>
              </a:solidFill>
            </a:endParaRPr>
          </a:p>
        </p:txBody>
      </p:sp>
      <p:sp>
        <p:nvSpPr>
          <p:cNvPr id="50179" name="Textplatzhalter 3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17502258" y="8591550"/>
            <a:ext cx="1466723" cy="276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0000" lnSpcReduction="20000"/>
          </a:bodyPr>
          <a:lstStyle/>
          <a:p>
            <a:pPr>
              <a:defRPr/>
            </a:pPr>
            <a:endParaRPr lang="en-AU" altLang="pl-PL" sz="1300">
              <a:solidFill>
                <a:srgbClr val="2761AB"/>
              </a:solidFill>
            </a:endParaRPr>
          </a:p>
        </p:txBody>
      </p:sp>
      <p:pic>
        <p:nvPicPr>
          <p:cNvPr id="84997" name="Obraz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22" y="2281238"/>
            <a:ext cx="825111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Prostokąt 4"/>
          <p:cNvSpPr>
            <a:spLocks noChangeArrowheads="1"/>
          </p:cNvSpPr>
          <p:nvPr/>
        </p:nvSpPr>
        <p:spPr bwMode="auto">
          <a:xfrm>
            <a:off x="717488" y="6836570"/>
            <a:ext cx="8114596" cy="74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75" tIns="81638" rIns="163275" bIns="816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l-PL" sz="1900">
                <a:solidFill>
                  <a:prstClr val="black"/>
                </a:solidFill>
              </a:rPr>
              <a:t>Grove’s ‘gas battery’ (1839) produced a voltage of about 1 volt, shown left. Grove’s ‘gas chain’ powering an electrolyzer (1842), shown right. </a:t>
            </a:r>
          </a:p>
        </p:txBody>
      </p:sp>
      <p:sp>
        <p:nvSpPr>
          <p:cNvPr id="50183" name="Prostokąt 5"/>
          <p:cNvSpPr>
            <a:spLocks noChangeArrowheads="1"/>
          </p:cNvSpPr>
          <p:nvPr/>
        </p:nvSpPr>
        <p:spPr bwMode="auto">
          <a:xfrm>
            <a:off x="8905103" y="2231232"/>
            <a:ext cx="9381310" cy="60741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75" tIns="81638" rIns="163275" bIns="816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l-PL" sz="2400" dirty="0">
                <a:solidFill>
                  <a:prstClr val="black"/>
                </a:solidFill>
              </a:rPr>
              <a:t>British lawyer (and amateur scientist) developed the first fuel cell in 1839. The principle was discovered by chance during an electrolysis experiment. When Grove disconnected the battery from the </a:t>
            </a:r>
            <a:r>
              <a:rPr lang="en-US" altLang="pl-PL" sz="2400" dirty="0" err="1">
                <a:solidFill>
                  <a:prstClr val="black"/>
                </a:solidFill>
              </a:rPr>
              <a:t>electrolyser</a:t>
            </a:r>
            <a:r>
              <a:rPr lang="en-US" altLang="pl-PL" sz="2400" dirty="0">
                <a:solidFill>
                  <a:prstClr val="black"/>
                </a:solidFill>
              </a:rPr>
              <a:t> and put the two electrodes together, he noticed a current flowing in the opposite direction, consuming the gases of hydrogen and oxygen. His gas battery consisted of platinum electrodes placed in hydrogen and oxygen tubes immersed in a bath of dilute sulfuric acid. It generated about one volt.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l-PL" sz="2400" dirty="0">
                <a:solidFill>
                  <a:prstClr val="black"/>
                </a:solidFill>
              </a:rPr>
              <a:t>In 1842, Grove connected several gas batteries in series to form a "gas chain". He used electricity generated from the gas chain to power the </a:t>
            </a:r>
            <a:r>
              <a:rPr lang="en-US" altLang="pl-PL" sz="2400" dirty="0" err="1">
                <a:solidFill>
                  <a:prstClr val="black"/>
                </a:solidFill>
              </a:rPr>
              <a:t>electrolyser</a:t>
            </a:r>
            <a:r>
              <a:rPr lang="en-US" altLang="pl-PL" sz="2400" dirty="0">
                <a:solidFill>
                  <a:prstClr val="black"/>
                </a:solidFill>
              </a:rPr>
              <a:t>, dividing the water into H and O. However, due to problems with electrode corrosion and material instability, the Grove cell was not practical. As a result, there was little research into fuel cell development for many years until the mid-20th century.</a:t>
            </a:r>
            <a:endParaRPr lang="en-US" altLang="pl-PL" sz="2400" dirty="0">
              <a:solidFill>
                <a:prstClr val="black"/>
              </a:solidFill>
            </a:endParaRPr>
          </a:p>
        </p:txBody>
      </p:sp>
      <p:pic>
        <p:nvPicPr>
          <p:cNvPr id="85000" name="Obraz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061" y="2124075"/>
            <a:ext cx="1393703" cy="147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1" name="Prostokąt 16"/>
          <p:cNvSpPr>
            <a:spLocks noChangeArrowheads="1"/>
          </p:cNvSpPr>
          <p:nvPr/>
        </p:nvSpPr>
        <p:spPr bwMode="auto">
          <a:xfrm>
            <a:off x="5098607" y="2645570"/>
            <a:ext cx="9143207" cy="41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75" tIns="81638" rIns="163275" bIns="81638">
            <a:spAutoFit/>
          </a:bodyPr>
          <a:lstStyle>
            <a:lvl1pPr>
              <a:lnSpc>
                <a:spcPct val="90000"/>
              </a:lnSpc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Brandon Grotesque Bold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pl-PL">
                <a:solidFill>
                  <a:srgbClr val="000000"/>
                </a:solidFill>
                <a:latin typeface="TimesNewRomanPSMT"/>
              </a:rPr>
              <a:t>Sir William Grove</a:t>
            </a:r>
            <a:endParaRPr lang="en-US" altLang="pl-PL">
              <a:solidFill>
                <a:srgbClr val="000000"/>
              </a:solidFill>
            </a:endParaRPr>
          </a:p>
        </p:txBody>
      </p:sp>
      <p:sp>
        <p:nvSpPr>
          <p:cNvPr id="50186" name="Prostokąt 17"/>
          <p:cNvSpPr>
            <a:spLocks noChangeArrowheads="1"/>
          </p:cNvSpPr>
          <p:nvPr/>
        </p:nvSpPr>
        <p:spPr bwMode="auto">
          <a:xfrm>
            <a:off x="2838205" y="3517108"/>
            <a:ext cx="4517634" cy="28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75" tIns="81638" rIns="163275" bIns="8163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l-PL" sz="800">
                <a:solidFill>
                  <a:prstClr val="black"/>
                </a:solidFill>
                <a:latin typeface="TimesNewRomanPSMT"/>
              </a:rPr>
              <a:t>https://pl.wikipedia.org/wiki/William_Grove#/media/Plik:William_Robert_Grove.jpg</a:t>
            </a:r>
            <a:endParaRPr lang="en-US" altLang="pl-PL" sz="800">
              <a:solidFill>
                <a:prstClr val="black"/>
              </a:solidFill>
              <a:latin typeface="Brandon Grotesque Bold"/>
            </a:endParaRPr>
          </a:p>
        </p:txBody>
      </p:sp>
    </p:spTree>
    <p:extLst>
      <p:ext uri="{BB962C8B-B14F-4D97-AF65-F5344CB8AC3E}">
        <p14:creationId xmlns:p14="http://schemas.microsoft.com/office/powerpoint/2010/main" val="42877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Modern </a:t>
            </a:r>
            <a:r>
              <a:rPr lang="pl-PL" dirty="0" err="1" smtClean="0"/>
              <a:t>fuel</a:t>
            </a:r>
            <a:r>
              <a:rPr lang="pl-PL" dirty="0" smtClean="0"/>
              <a:t> </a:t>
            </a:r>
            <a:r>
              <a:rPr lang="pl-PL" dirty="0" err="1" smtClean="0"/>
              <a:t>cell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85" y="2930129"/>
            <a:ext cx="13333843" cy="6143625"/>
          </a:xfrm>
        </p:spPr>
      </p:pic>
    </p:spTree>
    <p:extLst>
      <p:ext uri="{BB962C8B-B14F-4D97-AF65-F5344CB8AC3E}">
        <p14:creationId xmlns:p14="http://schemas.microsoft.com/office/powerpoint/2010/main" val="366864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5352" y="8876587"/>
            <a:ext cx="6356704" cy="1696736"/>
          </a:xfrm>
        </p:spPr>
        <p:txBody>
          <a:bodyPr>
            <a:normAutofit/>
          </a:bodyPr>
          <a:lstStyle/>
          <a:p>
            <a:pPr algn="ctr"/>
            <a:r>
              <a:rPr lang="pl-PL" sz="2100" dirty="0" err="1" smtClean="0"/>
              <a:t>Example</a:t>
            </a:r>
            <a:r>
              <a:rPr lang="pl-PL" sz="2100" dirty="0" smtClean="0"/>
              <a:t> from the </a:t>
            </a:r>
            <a:r>
              <a:rPr lang="pl-PL" sz="2100" dirty="0" err="1" smtClean="0"/>
              <a:t>teztbook</a:t>
            </a:r>
            <a:r>
              <a:rPr lang="pl-PL" sz="2100" dirty="0" smtClean="0"/>
              <a:t> </a:t>
            </a:r>
            <a:r>
              <a:rPr lang="pl-PL" sz="2100" dirty="0"/>
              <a:t/>
            </a:r>
            <a:br>
              <a:rPr lang="pl-PL" sz="2100" dirty="0"/>
            </a:br>
            <a:r>
              <a:rPr lang="pl-PL" sz="2100" dirty="0"/>
              <a:t>„To jest fizyka” </a:t>
            </a:r>
            <a:r>
              <a:rPr lang="pl-PL" sz="2100" dirty="0"/>
              <a:t>e</a:t>
            </a:r>
            <a:r>
              <a:rPr lang="pl-PL" sz="2100" dirty="0" smtClean="0"/>
              <a:t>d</a:t>
            </a:r>
            <a:r>
              <a:rPr lang="pl-PL" sz="2100" dirty="0"/>
              <a:t>. Nowa Era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694" y="170336"/>
            <a:ext cx="9478657" cy="10040465"/>
          </a:xfrm>
        </p:spPr>
      </p:pic>
      <p:sp>
        <p:nvSpPr>
          <p:cNvPr id="5" name="Nawias klamrowy zamykający 4"/>
          <p:cNvSpPr/>
          <p:nvPr/>
        </p:nvSpPr>
        <p:spPr>
          <a:xfrm>
            <a:off x="11508831" y="903515"/>
            <a:ext cx="2046334" cy="30153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63275" tIns="81638" rIns="163275" bIns="81638"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3685785" y="1981201"/>
            <a:ext cx="2917117" cy="488036"/>
          </a:xfrm>
          <a:prstGeom prst="rect">
            <a:avLst/>
          </a:prstGeom>
          <a:noFill/>
        </p:spPr>
        <p:txBody>
          <a:bodyPr wrap="square" lIns="163275" tIns="81638" rIns="163275" bIns="81638" rtlCol="0">
            <a:spAutoFit/>
          </a:bodyPr>
          <a:lstStyle/>
          <a:p>
            <a:pPr algn="ctr"/>
            <a:r>
              <a:rPr lang="pl-PL" b="1" dirty="0" err="1" smtClean="0">
                <a:solidFill>
                  <a:prstClr val="black"/>
                </a:solidFill>
              </a:rPr>
              <a:t>Mechanical</a:t>
            </a:r>
            <a:r>
              <a:rPr lang="pl-PL" b="1" dirty="0" smtClean="0">
                <a:solidFill>
                  <a:prstClr val="black"/>
                </a:solidFill>
              </a:rPr>
              <a:t> </a:t>
            </a:r>
            <a:r>
              <a:rPr lang="pl-PL" b="1" dirty="0" err="1" smtClean="0">
                <a:solidFill>
                  <a:prstClr val="black"/>
                </a:solidFill>
              </a:rPr>
              <a:t>energy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1508832" y="4397829"/>
            <a:ext cx="6563366" cy="3488857"/>
          </a:xfrm>
          <a:prstGeom prst="rect">
            <a:avLst/>
          </a:prstGeom>
          <a:noFill/>
        </p:spPr>
        <p:txBody>
          <a:bodyPr wrap="square" lIns="163275" tIns="81638" rIns="163275" bIns="81638" rtlCol="0">
            <a:spAutoFit/>
          </a:bodyPr>
          <a:lstStyle/>
          <a:p>
            <a:pPr algn="ctr"/>
            <a:r>
              <a:rPr lang="en-US" sz="3600" i="1" u="sng" dirty="0">
                <a:solidFill>
                  <a:prstClr val="black"/>
                </a:solidFill>
              </a:rPr>
              <a:t>Energy </a:t>
            </a:r>
            <a:r>
              <a:rPr lang="en-US" sz="3600" i="1" dirty="0">
                <a:solidFill>
                  <a:prstClr val="black"/>
                </a:solidFill>
              </a:rPr>
              <a:t>- the ability to do work;</a:t>
            </a:r>
          </a:p>
          <a:p>
            <a:pPr algn="ctr"/>
            <a:r>
              <a:rPr lang="en-US" sz="3600" i="1" dirty="0">
                <a:solidFill>
                  <a:prstClr val="black"/>
                </a:solidFill>
              </a:rPr>
              <a:t>- the unit is the </a:t>
            </a:r>
            <a:r>
              <a:rPr lang="en-US" sz="3600" i="1" u="sng" dirty="0">
                <a:solidFill>
                  <a:prstClr val="black"/>
                </a:solidFill>
              </a:rPr>
              <a:t>joule</a:t>
            </a:r>
            <a:r>
              <a:rPr lang="en-US" sz="3600" i="1" dirty="0">
                <a:solidFill>
                  <a:prstClr val="black"/>
                </a:solidFill>
              </a:rPr>
              <a:t>;</a:t>
            </a:r>
          </a:p>
          <a:p>
            <a:pPr algn="ctr"/>
            <a:r>
              <a:rPr lang="en-US" sz="3600" i="1" dirty="0">
                <a:solidFill>
                  <a:prstClr val="black"/>
                </a:solidFill>
              </a:rPr>
              <a:t>- the principle of conservation of energy: </a:t>
            </a:r>
            <a:r>
              <a:rPr lang="en-US" sz="3600" i="1" u="sng" dirty="0">
                <a:solidFill>
                  <a:prstClr val="black"/>
                </a:solidFill>
              </a:rPr>
              <a:t>it does not appear out of nowhere and does not disappear, it can change form</a:t>
            </a:r>
            <a:endParaRPr lang="pl-PL" sz="3600" i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2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Renewable energy </a:t>
            </a:r>
            <a:r>
              <a:rPr lang="en-US" dirty="0" smtClean="0"/>
              <a:t>sources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 </a:t>
            </a:r>
            <a:r>
              <a:rPr lang="en-US" dirty="0"/>
              <a:t>in the world and in Poland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06815" y="3058886"/>
            <a:ext cx="9999476" cy="127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Capacity (in GW) of wind (blue), solar (yellow) and geothermal (red) wind farms in the world in 1992–2018. Logarithmic </a:t>
            </a:r>
            <a:r>
              <a:rPr lang="en-US" sz="2500" dirty="0" smtClean="0"/>
              <a:t>scale</a:t>
            </a:r>
            <a:r>
              <a:rPr lang="pl-PL" sz="2500" dirty="0" smtClean="0"/>
              <a:t>.</a:t>
            </a:r>
            <a:endParaRPr lang="pl-PL" sz="25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90" y="2929182"/>
            <a:ext cx="5813601" cy="690061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815" y="4330094"/>
            <a:ext cx="10287543" cy="545858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9182"/>
            <a:ext cx="18286413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Where</a:t>
            </a:r>
            <a:r>
              <a:rPr lang="pl-PL" dirty="0"/>
              <a:t> </a:t>
            </a:r>
            <a:r>
              <a:rPr lang="pl-PL" dirty="0" smtClean="0"/>
              <a:t>do we </a:t>
            </a:r>
            <a:r>
              <a:rPr lang="pl-PL" dirty="0" err="1"/>
              <a:t>get</a:t>
            </a:r>
            <a:r>
              <a:rPr lang="pl-PL" dirty="0"/>
              <a:t> </a:t>
            </a:r>
            <a:r>
              <a:rPr lang="pl-PL" dirty="0" err="1"/>
              <a:t>electricity</a:t>
            </a:r>
            <a:r>
              <a:rPr lang="pl-PL" dirty="0"/>
              <a:t>?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766" y="2738438"/>
            <a:ext cx="13052881" cy="6527007"/>
          </a:xfrm>
        </p:spPr>
      </p:pic>
    </p:spTree>
    <p:extLst>
      <p:ext uri="{BB962C8B-B14F-4D97-AF65-F5344CB8AC3E}">
        <p14:creationId xmlns:p14="http://schemas.microsoft.com/office/powerpoint/2010/main" val="26316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22276" y="1809991"/>
            <a:ext cx="7520287" cy="1988345"/>
          </a:xfrm>
        </p:spPr>
        <p:txBody>
          <a:bodyPr>
            <a:normAutofit fontScale="90000"/>
          </a:bodyPr>
          <a:lstStyle/>
          <a:p>
            <a:r>
              <a:rPr lang="en-US" dirty="0"/>
              <a:t>From dynamo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en-US" dirty="0" smtClean="0"/>
              <a:t>to </a:t>
            </a:r>
            <a:r>
              <a:rPr lang="en-US" dirty="0"/>
              <a:t>power </a:t>
            </a:r>
            <a:r>
              <a:rPr lang="en-US" dirty="0" smtClean="0"/>
              <a:t>station...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5" y="523403"/>
            <a:ext cx="8108666" cy="4561521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90" y="5897881"/>
            <a:ext cx="13665800" cy="363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7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7191" y="547691"/>
            <a:ext cx="15772031" cy="1212531"/>
          </a:xfrm>
        </p:spPr>
        <p:txBody>
          <a:bodyPr>
            <a:normAutofit fontScale="90000"/>
          </a:bodyPr>
          <a:lstStyle/>
          <a:p>
            <a:r>
              <a:rPr lang="pl-PL" dirty="0" err="1"/>
              <a:t>Various</a:t>
            </a:r>
            <a:r>
              <a:rPr lang="pl-PL" dirty="0"/>
              <a:t> </a:t>
            </a:r>
            <a:r>
              <a:rPr lang="pl-PL" dirty="0" err="1"/>
              <a:t>power</a:t>
            </a:r>
            <a:r>
              <a:rPr lang="pl-PL" dirty="0"/>
              <a:t> </a:t>
            </a:r>
            <a:r>
              <a:rPr lang="pl-PL" dirty="0" err="1"/>
              <a:t>plants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60" y="1944530"/>
            <a:ext cx="8686046" cy="3700463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207" y="1944530"/>
            <a:ext cx="8647949" cy="364331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60" y="5829300"/>
            <a:ext cx="8686046" cy="36576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013" y="5715000"/>
            <a:ext cx="8800336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7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>Energy from the Sun </a:t>
            </a:r>
            <a:r>
              <a:rPr lang="pl-PL" dirty="0" smtClean="0"/>
              <a:t>–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photoelectric</a:t>
            </a:r>
            <a:r>
              <a:rPr lang="pl-PL" dirty="0" smtClean="0"/>
              <a:t> </a:t>
            </a:r>
            <a:r>
              <a:rPr lang="pl-PL" dirty="0" err="1" smtClean="0"/>
              <a:t>effect</a:t>
            </a:r>
            <a:r>
              <a:rPr lang="pl-PL" dirty="0" smtClean="0"/>
              <a:t> </a:t>
            </a:r>
            <a:r>
              <a:rPr lang="pl-PL" dirty="0" smtClean="0"/>
              <a:t>(Einstein, 1905)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926" y="2738438"/>
            <a:ext cx="11602561" cy="6527007"/>
          </a:xfrm>
        </p:spPr>
      </p:pic>
    </p:spTree>
    <p:extLst>
      <p:ext uri="{BB962C8B-B14F-4D97-AF65-F5344CB8AC3E}">
        <p14:creationId xmlns:p14="http://schemas.microsoft.com/office/powerpoint/2010/main" val="33809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83365" y="297317"/>
            <a:ext cx="6445857" cy="1847168"/>
          </a:xfrm>
        </p:spPr>
        <p:txBody>
          <a:bodyPr>
            <a:normAutofit fontScale="90000"/>
          </a:bodyPr>
          <a:lstStyle/>
          <a:p>
            <a:r>
              <a:rPr lang="pl-PL" dirty="0" err="1" smtClean="0"/>
              <a:t>Electricity</a:t>
            </a:r>
            <a:r>
              <a:rPr lang="pl-PL" dirty="0" smtClean="0"/>
              <a:t> </a:t>
            </a:r>
            <a:r>
              <a:rPr lang="pl-PL" dirty="0"/>
              <a:t>for </a:t>
            </a:r>
            <a:r>
              <a:rPr lang="pl-PL" dirty="0" err="1"/>
              <a:t>everyone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64" y="428456"/>
            <a:ext cx="4880728" cy="3588372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053" y="2453199"/>
            <a:ext cx="4906310" cy="273795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62" y="308715"/>
            <a:ext cx="4279335" cy="21444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493" y="2453199"/>
            <a:ext cx="5475443" cy="2737959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630"/>
            <a:ext cx="6666781" cy="610688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164" y="5549290"/>
            <a:ext cx="7841347" cy="441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91" y="1628095"/>
            <a:ext cx="6364604" cy="394777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42" y="182323"/>
            <a:ext cx="9461537" cy="107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Vlastná 9">
      <a:dk1>
        <a:srgbClr val="4D4D4D"/>
      </a:dk1>
      <a:lt1>
        <a:srgbClr val="FFFFFF"/>
      </a:lt1>
      <a:dk2>
        <a:srgbClr val="000000"/>
      </a:dk2>
      <a:lt2>
        <a:srgbClr val="C9EBEF"/>
      </a:lt2>
      <a:accent1>
        <a:srgbClr val="36ADB9"/>
      </a:accent1>
      <a:accent2>
        <a:srgbClr val="ADD800"/>
      </a:accent2>
      <a:accent3>
        <a:srgbClr val="819A80"/>
      </a:accent3>
      <a:accent4>
        <a:srgbClr val="576C3C"/>
      </a:accent4>
      <a:accent5>
        <a:srgbClr val="4BACC6"/>
      </a:accent5>
      <a:accent6>
        <a:srgbClr val="7F7F7F"/>
      </a:accent6>
      <a:hlink>
        <a:srgbClr val="36ADB9"/>
      </a:hlink>
      <a:folHlink>
        <a:srgbClr val="ADD800"/>
      </a:folHlink>
    </a:clrScheme>
    <a:fontScheme name="e4">
      <a:majorFont>
        <a:latin typeface="Titillium Web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</TotalTime>
  <Words>335</Words>
  <Application>Microsoft Office PowerPoint</Application>
  <PresentationFormat>Niestandardowy</PresentationFormat>
  <Paragraphs>22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Brandon Grotesque Bold</vt:lpstr>
      <vt:lpstr>Calibri</vt:lpstr>
      <vt:lpstr>Open Sans</vt:lpstr>
      <vt:lpstr>TimesNewRomanPSMT</vt:lpstr>
      <vt:lpstr>Titillium Web Black</vt:lpstr>
      <vt:lpstr>Motív Office</vt:lpstr>
      <vt:lpstr>Prezentacja programu PowerPoint</vt:lpstr>
      <vt:lpstr>Example from the teztbook  „To jest fizyka” ed. Nowa Era</vt:lpstr>
      <vt:lpstr>Renewable energy sources  in the world and in Poland</vt:lpstr>
      <vt:lpstr>Where do we get electricity?</vt:lpstr>
      <vt:lpstr>From dynamo  to power station...</vt:lpstr>
      <vt:lpstr>Various power plants</vt:lpstr>
      <vt:lpstr>Energy from the Sun –  photoelectric effect (Einstein, 1905)</vt:lpstr>
      <vt:lpstr>Electricity for everyone</vt:lpstr>
      <vt:lpstr>Prezentacja programu PowerPoint</vt:lpstr>
      <vt:lpstr>Prezentacja programu PowerPoint</vt:lpstr>
      <vt:lpstr>Modern fuel cell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&amp; DISSEMINATION PLAN</dc:title>
  <dc:creator>Barbara Grazzini</dc:creator>
  <cp:lastModifiedBy>Kpcen Toruń</cp:lastModifiedBy>
  <cp:revision>69</cp:revision>
  <dcterms:created xsi:type="dcterms:W3CDTF">2019-10-14T12:39:56Z</dcterms:created>
  <dcterms:modified xsi:type="dcterms:W3CDTF">2022-05-26T07:49:11Z</dcterms:modified>
</cp:coreProperties>
</file>