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16"/>
  </p:notesMasterIdLst>
  <p:handoutMasterIdLst>
    <p:handoutMasterId r:id="rId17"/>
  </p:handoutMasterIdLst>
  <p:sldIdLst>
    <p:sldId id="553" r:id="rId2"/>
    <p:sldId id="271" r:id="rId3"/>
    <p:sldId id="276" r:id="rId4"/>
    <p:sldId id="550" r:id="rId5"/>
    <p:sldId id="277" r:id="rId6"/>
    <p:sldId id="297" r:id="rId7"/>
    <p:sldId id="279" r:id="rId8"/>
    <p:sldId id="549" r:id="rId9"/>
    <p:sldId id="547" r:id="rId10"/>
    <p:sldId id="548" r:id="rId11"/>
    <p:sldId id="284" r:id="rId12"/>
    <p:sldId id="286" r:id="rId13"/>
    <p:sldId id="285" r:id="rId14"/>
    <p:sldId id="288" r:id="rId15"/>
  </p:sldIdLst>
  <p:sldSz cx="18286413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iseXRZkQTDpDJeKwcR3xobyLYe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C786"/>
    <a:srgbClr val="75FB9E"/>
    <a:srgbClr val="00FF00"/>
    <a:srgbClr val="72F69B"/>
    <a:srgbClr val="66FFCC"/>
    <a:srgbClr val="6EFE7C"/>
    <a:srgbClr val="BAFCE8"/>
    <a:srgbClr val="CDFDF8"/>
    <a:srgbClr val="FDCBF6"/>
    <a:srgbClr val="BDC1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CFCA4D-BDD0-4440-BFCF-5B5FBBF7C203}">
  <a:tblStyle styleId="{04CFCA4D-BDD0-4440-BFCF-5B5FBBF7C20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F6FC"/>
          </a:solidFill>
        </a:fill>
      </a:tcStyle>
    </a:wholeTbl>
    <a:band1H>
      <a:tcTxStyle/>
      <a:tcStyle>
        <a:tcBdr/>
        <a:fill>
          <a:solidFill>
            <a:srgbClr val="D1ECF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1ECF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97" autoAdjust="0"/>
    <p:restoredTop sz="94670"/>
  </p:normalViewPr>
  <p:slideViewPr>
    <p:cSldViewPr>
      <p:cViewPr varScale="1">
        <p:scale>
          <a:sx n="64" d="100"/>
          <a:sy n="64" d="100"/>
        </p:scale>
        <p:origin x="208" y="448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13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39725-24E4-4AFB-8503-D58B158F487F}" type="datetimeFigureOut">
              <a:rPr lang="sk-SK" smtClean="0"/>
              <a:pPr/>
              <a:t>21.5.2022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09FD-A3BA-4035-A41F-C90C238EDD6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1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Google Shape;146;p1:notes">
            <a:extLst>
              <a:ext uri="{FF2B5EF4-FFF2-40B4-BE49-F238E27FC236}">
                <a16:creationId xmlns:a16="http://schemas.microsoft.com/office/drawing/2014/main" id="{8F1B712F-4219-54BA-7B53-6EE6F4ABF8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en-US" altLang="pl-PL" sz="120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6386" name="Google Shape;147;p1:notes">
            <a:extLst>
              <a:ext uri="{FF2B5EF4-FFF2-40B4-BE49-F238E27FC236}">
                <a16:creationId xmlns:a16="http://schemas.microsoft.com/office/drawing/2014/main" id="{F0079241-E833-9950-07AA-C5B83570CC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E1BF93-C407-B646-A8BD-DDC28CD374B1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65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371481" y="3195638"/>
            <a:ext cx="15543451" cy="220503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2742962" y="5829300"/>
            <a:ext cx="12800489" cy="26289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SUBTITLE HERE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  <p:pic>
        <p:nvPicPr>
          <p:cNvPr id="11" name="Obrázok 10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4214" y="9319964"/>
            <a:ext cx="3726601" cy="781823"/>
          </a:xfrm>
          <a:prstGeom prst="rect">
            <a:avLst/>
          </a:prstGeom>
        </p:spPr>
      </p:pic>
      <p:pic>
        <p:nvPicPr>
          <p:cNvPr id="15" name="Obrázok 14" descr="e4 logo_500x50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4214" y="0"/>
            <a:ext cx="2592288" cy="2592288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4 background II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8286413" cy="10302833"/>
          </a:xfrm>
          <a:prstGeom prst="rect">
            <a:avLst/>
          </a:prstGeom>
        </p:spPr>
      </p:pic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8230" y="174948"/>
            <a:ext cx="3726601" cy="781823"/>
          </a:xfrm>
          <a:prstGeom prst="rect">
            <a:avLst/>
          </a:prstGeom>
        </p:spPr>
      </p:pic>
      <p:pic>
        <p:nvPicPr>
          <p:cNvPr id="5" name="Obrázok 4" descr="e4 logo_500x250_transp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90069" y="0"/>
            <a:ext cx="3096344" cy="1548172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4 background II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8286413" cy="10302833"/>
          </a:xfrm>
          <a:prstGeom prst="rect">
            <a:avLst/>
          </a:prstGeom>
        </p:spPr>
      </p:pic>
      <p:pic>
        <p:nvPicPr>
          <p:cNvPr id="6" name="Obrázok 5" descr="e4 logo_500x500_transp.png"/>
          <p:cNvPicPr>
            <a:picLocks noChangeAspect="1"/>
          </p:cNvPicPr>
          <p:nvPr userDrawn="1"/>
        </p:nvPicPr>
        <p:blipFill>
          <a:blip r:embed="rId3"/>
          <a:srcRect l="26292" b="32687"/>
          <a:stretch>
            <a:fillRect/>
          </a:stretch>
        </p:blipFill>
        <p:spPr>
          <a:xfrm>
            <a:off x="0" y="4567436"/>
            <a:ext cx="6262886" cy="571956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7" name="Obrázok 6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319964"/>
            <a:ext cx="3726601" cy="781823"/>
          </a:xfrm>
          <a:prstGeom prst="rect">
            <a:avLst/>
          </a:prstGeom>
        </p:spPr>
      </p:pic>
      <p:pic>
        <p:nvPicPr>
          <p:cNvPr id="9" name="Obrázok 8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1" name="Obdĺžnik 10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 hasCustomPrompt="1"/>
          </p:nvPr>
        </p:nvSpPr>
        <p:spPr>
          <a:xfrm>
            <a:off x="914321" y="2400301"/>
            <a:ext cx="8076499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9295593" y="2400301"/>
            <a:ext cx="8076499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8" name="Obrázok 7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9" name="Obrázok 8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0" name="Obdĺžnik 9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 hasCustomPrompt="1"/>
          </p:nvPr>
        </p:nvSpPr>
        <p:spPr>
          <a:xfrm>
            <a:off x="914321" y="2302670"/>
            <a:ext cx="8079675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sk-SK" dirty="0"/>
              <a:t>ADD YOUR TEXT HERE 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914321" y="3262313"/>
            <a:ext cx="8079675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 hasCustomPrompt="1"/>
          </p:nvPr>
        </p:nvSpPr>
        <p:spPr>
          <a:xfrm>
            <a:off x="9289245" y="2302670"/>
            <a:ext cx="8082849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sk-SK" dirty="0"/>
              <a:t>ADD YOUR TEXT HERE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 hasCustomPrompt="1"/>
          </p:nvPr>
        </p:nvSpPr>
        <p:spPr>
          <a:xfrm>
            <a:off x="9289245" y="3262313"/>
            <a:ext cx="8082849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sk-SK" dirty="0"/>
              <a:t>ADD YOU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" name="Obrázok 9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11" name="Obrázok 10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12" name="Obdĺžnik 11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sk-SK" dirty="0"/>
              <a:t>ADD YOUR TITLE HERE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" name="Obrázok 5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7" name="Obrázok 6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8" name="Obdĺžnik 7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543806" y="9474245"/>
            <a:ext cx="3726601" cy="781823"/>
          </a:xfrm>
          <a:prstGeom prst="rect">
            <a:avLst/>
          </a:prstGeom>
        </p:spPr>
      </p:pic>
      <p:pic>
        <p:nvPicPr>
          <p:cNvPr id="6" name="Obrázok 5" descr="e4 logo_500x250_transp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98" y="8743900"/>
            <a:ext cx="3096344" cy="1548172"/>
          </a:xfrm>
          <a:prstGeom prst="rect">
            <a:avLst/>
          </a:prstGeom>
        </p:spPr>
      </p:pic>
      <p:sp>
        <p:nvSpPr>
          <p:cNvPr id="8" name="Obdĺžnik 7"/>
          <p:cNvSpPr/>
          <p:nvPr userDrawn="1"/>
        </p:nvSpPr>
        <p:spPr>
          <a:xfrm>
            <a:off x="1310784" y="9896028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100" b="1" i="0" u="none" strike="noStrike" cap="none" dirty="0">
                <a:solidFill>
                  <a:schemeClr val="accent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lang="sk-SK" sz="1100" i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6222" y="318964"/>
            <a:ext cx="3726601" cy="781823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5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787400" y="469900"/>
            <a:ext cx="3724275" cy="12700"/>
          </a:xfrm>
          <a:prstGeom prst="rect">
            <a:avLst/>
          </a:prstGeom>
          <a:noFill/>
        </p:spPr>
      </p:pic>
      <p:pic>
        <p:nvPicPr>
          <p:cNvPr id="6145" name="image4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778500" y="469900"/>
            <a:ext cx="998538" cy="12700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 userDrawn="1"/>
        </p:nvSpPr>
        <p:spPr bwMode="auto">
          <a:xfrm>
            <a:off x="358230" y="967036"/>
            <a:ext cx="640871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27388" algn="l"/>
              </a:tabLst>
            </a:pPr>
            <a:b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</a:b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Erasmus+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Programme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– KA2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Cooperation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partnerships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in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school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education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,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Call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for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</a:t>
            </a:r>
            <a:r>
              <a:rPr kumimoji="0" lang="sk-SK" sz="9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Proposals</a:t>
            </a:r>
            <a:r>
              <a:rPr kumimoji="0" lang="sk-SK" sz="9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  <a:ea typeface="Open Sans" pitchFamily="2" charset="0"/>
                <a:cs typeface="Calibri" pitchFamily="34" charset="0"/>
              </a:rPr>
              <a:t> 2021</a:t>
            </a:r>
            <a:endParaRPr kumimoji="0" lang="it-IT" sz="9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n-lt"/>
              <a:ea typeface="Open Sans" pitchFamily="2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27388" algn="l"/>
              </a:tabLst>
            </a:pPr>
            <a:r>
              <a:rPr lang="sk-SK" sz="900" b="0" i="0" u="none" strike="noStrike" cap="none" dirty="0">
                <a:solidFill>
                  <a:schemeClr val="tx2"/>
                </a:solidFill>
                <a:latin typeface="+mn-lt"/>
                <a:ea typeface="Arial"/>
                <a:cs typeface="Arial"/>
                <a:sym typeface="Arial"/>
              </a:rPr>
              <a:t>2021-1-IT02-KA220-HED-000032259</a:t>
            </a:r>
            <a:endParaRPr kumimoji="0" lang="sk-SK" sz="9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 userDrawn="1"/>
        </p:nvSpPr>
        <p:spPr bwMode="auto">
          <a:xfrm>
            <a:off x="0" y="457200"/>
            <a:ext cx="1828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3.jpg" descr="logo-IE.jpg"/>
          <p:cNvPicPr/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5369611" y="9535988"/>
            <a:ext cx="893275" cy="589377"/>
          </a:xfrm>
          <a:prstGeom prst="rect">
            <a:avLst/>
          </a:prstGeom>
          <a:ln/>
        </p:spPr>
      </p:pic>
      <p:sp>
        <p:nvSpPr>
          <p:cNvPr id="6155" name="Rectangle 11"/>
          <p:cNvSpPr>
            <a:spLocks noChangeArrowheads="1"/>
          </p:cNvSpPr>
          <p:nvPr userDrawn="1"/>
        </p:nvSpPr>
        <p:spPr bwMode="auto">
          <a:xfrm>
            <a:off x="11451081" y="9583896"/>
            <a:ext cx="669312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This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project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has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been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funded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with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support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from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European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Commission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This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document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reflects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views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only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of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author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and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Commission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or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National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Agency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cannot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held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responsible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for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any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use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which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may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be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made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of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information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contained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sk-SK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therein</a:t>
            </a:r>
            <a:r>
              <a:rPr kumimoji="0" lang="sk-S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</a:t>
            </a:r>
            <a:endParaRPr kumimoji="0" lang="sk-SK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 userDrawn="1"/>
        </p:nvSpPr>
        <p:spPr bwMode="auto">
          <a:xfrm>
            <a:off x="0" y="457200"/>
            <a:ext cx="182864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9813" algn="r"/>
              </a:tabLst>
            </a:pPr>
            <a:endParaRPr kumimoji="0" lang="sk-S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Obrázok 15" descr="EN Co-Funded by the EU_POS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8230" y="407522"/>
            <a:ext cx="3726601" cy="781823"/>
          </a:xfrm>
          <a:prstGeom prst="rect">
            <a:avLst/>
          </a:prstGeom>
        </p:spPr>
      </p:pic>
      <p:pic>
        <p:nvPicPr>
          <p:cNvPr id="17" name="Obrázok 16" descr="e4 logo_500x500_transp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91078" y="0"/>
            <a:ext cx="2304256" cy="2304256"/>
          </a:xfrm>
          <a:prstGeom prst="rect">
            <a:avLst/>
          </a:prstGeom>
        </p:spPr>
      </p:pic>
      <p:pic>
        <p:nvPicPr>
          <p:cNvPr id="11266" name="Picture 2" descr="UNIMORE - Comunicazione di Ateneo"/>
          <p:cNvPicPr>
            <a:picLocks noChangeAspect="1" noChangeArrowheads="1"/>
          </p:cNvPicPr>
          <p:nvPr userDrawn="1"/>
        </p:nvPicPr>
        <p:blipFill>
          <a:blip r:embed="rId7"/>
          <a:srcRect t="18900" b="14951"/>
          <a:stretch>
            <a:fillRect/>
          </a:stretch>
        </p:blipFill>
        <p:spPr bwMode="auto">
          <a:xfrm>
            <a:off x="9215214" y="9535988"/>
            <a:ext cx="1368152" cy="579212"/>
          </a:xfrm>
          <a:prstGeom prst="rect">
            <a:avLst/>
          </a:prstGeom>
          <a:noFill/>
        </p:spPr>
      </p:pic>
      <p:pic>
        <p:nvPicPr>
          <p:cNvPr id="19" name="Obrázok 18" descr="logo vertical_Esciencia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174654" y="9463980"/>
            <a:ext cx="864096" cy="654598"/>
          </a:xfrm>
          <a:prstGeom prst="rect">
            <a:avLst/>
          </a:prstGeom>
        </p:spPr>
      </p:pic>
      <p:pic>
        <p:nvPicPr>
          <p:cNvPr id="11270" name="Picture 6" descr="Home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6766942" y="9476583"/>
            <a:ext cx="648072" cy="707477"/>
          </a:xfrm>
          <a:prstGeom prst="rect">
            <a:avLst/>
          </a:prstGeom>
          <a:noFill/>
        </p:spPr>
      </p:pic>
      <p:sp>
        <p:nvSpPr>
          <p:cNvPr id="11272" name="AutoShape 8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74" name="AutoShape 10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78" name="AutoShape 14" descr="NCU (PL) - E-RIHS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11280" name="AutoShape 16" descr="Dal 22 al 26 agosto 2016, l'Università degli Studi di Trento e la Libera  Università di Bolzano organizzano la terza edizione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11282" name="Picture 18" descr="Guida alla tesi di laurea (BA)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214214" y="9535988"/>
            <a:ext cx="1872208" cy="563036"/>
          </a:xfrm>
          <a:prstGeom prst="rect">
            <a:avLst/>
          </a:prstGeom>
          <a:noFill/>
        </p:spPr>
      </p:pic>
      <p:pic>
        <p:nvPicPr>
          <p:cNvPr id="11284" name="Picture 20" descr="http://www.e-rihs.eu/wp-content/uploads/2017/10/logo-NCU_rid.png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2158430" y="9535988"/>
            <a:ext cx="1800200" cy="616908"/>
          </a:xfrm>
          <a:prstGeom prst="rect">
            <a:avLst/>
          </a:prstGeom>
          <a:noFill/>
        </p:spPr>
      </p:pic>
      <p:pic>
        <p:nvPicPr>
          <p:cNvPr id="11286" name="Picture 22" descr="Sustainable Innovation Technology Services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7991078" y="9391972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EN Co-Funded by the EU_POS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230" y="174948"/>
            <a:ext cx="3726601" cy="781823"/>
          </a:xfrm>
          <a:prstGeom prst="rect">
            <a:avLst/>
          </a:prstGeom>
        </p:spPr>
      </p:pic>
      <p:pic>
        <p:nvPicPr>
          <p:cNvPr id="4" name="Obrázok 3" descr="e4 logo_500x500_transp.png"/>
          <p:cNvPicPr>
            <a:picLocks noChangeAspect="1"/>
          </p:cNvPicPr>
          <p:nvPr userDrawn="1"/>
        </p:nvPicPr>
        <p:blipFill>
          <a:blip r:embed="rId3"/>
          <a:srcRect l="26292" b="32687"/>
          <a:stretch>
            <a:fillRect/>
          </a:stretch>
        </p:blipFill>
        <p:spPr>
          <a:xfrm>
            <a:off x="0" y="4567436"/>
            <a:ext cx="6262886" cy="571956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 descr="e4 background.png"/>
          <p:cNvPicPr>
            <a:picLocks noChangeAspect="1"/>
          </p:cNvPicPr>
          <p:nvPr userDrawn="1"/>
        </p:nvPicPr>
        <p:blipFill>
          <a:blip r:embed="rId13"/>
          <a:srcRect t="2499" r="-154"/>
          <a:stretch>
            <a:fillRect/>
          </a:stretch>
        </p:blipFill>
        <p:spPr>
          <a:xfrm flipH="1">
            <a:off x="0" y="0"/>
            <a:ext cx="18286412" cy="10029900"/>
          </a:xfrm>
          <a:prstGeom prst="rect">
            <a:avLst/>
          </a:prstGeom>
        </p:spPr>
      </p:pic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lang="sk-SK" dirty="0"/>
              <a:t>ADD YOUR TITLE HERE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sk-SK" dirty="0"/>
              <a:t>ADD YOUR TEXT HERE</a:t>
            </a:r>
          </a:p>
          <a:p>
            <a:pPr lvl="1"/>
            <a:r>
              <a:rPr lang="sk-SK" dirty="0"/>
              <a:t>II LEVEL</a:t>
            </a:r>
          </a:p>
          <a:p>
            <a:pPr lvl="2"/>
            <a:r>
              <a:rPr lang="sk-SK" dirty="0"/>
              <a:t>III LEVEL</a:t>
            </a:r>
          </a:p>
          <a:p>
            <a:pPr lvl="3"/>
            <a:r>
              <a:rPr lang="sk-SK" dirty="0"/>
              <a:t>IV LEVEL</a:t>
            </a:r>
          </a:p>
          <a:p>
            <a:pPr lvl="4"/>
            <a:r>
              <a:rPr lang="sk-SK" dirty="0"/>
              <a:t>V LEVEL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1" r:id="rId3"/>
    <p:sldLayoutId id="2147483682" r:id="rId4"/>
    <p:sldLayoutId id="2147483683" r:id="rId5"/>
    <p:sldLayoutId id="2147483684" r:id="rId6"/>
    <p:sldLayoutId id="2147483689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ctr" defTabSz="1632753" rtl="0" eaLnBrk="1" latinLnBrk="0" hangingPunct="1">
        <a:spcBef>
          <a:spcPct val="0"/>
        </a:spcBef>
        <a:buNone/>
        <a:defRPr sz="7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282" indent="-612282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•"/>
        <a:defRPr sz="57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–"/>
        <a:defRPr sz="5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–"/>
        <a:defRPr sz="3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phet.colorado.edu/sims/html/energy-forms-and-changes/latest/energy-forms-and-changes_pl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://dydaktyka.fizyka.umk.pl/zabawki/files/termo/crook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AE4C3FF7-491D-4603-29DA-50E5A7F7683D}"/>
              </a:ext>
            </a:extLst>
          </p:cNvPr>
          <p:cNvCxnSpPr/>
          <p:nvPr/>
        </p:nvCxnSpPr>
        <p:spPr>
          <a:xfrm>
            <a:off x="1077913" y="7807325"/>
            <a:ext cx="460851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158;p3">
            <a:extLst>
              <a:ext uri="{FF2B5EF4-FFF2-40B4-BE49-F238E27FC236}">
                <a16:creationId xmlns:a16="http://schemas.microsoft.com/office/drawing/2014/main" id="{D294E2DF-308F-B75E-78E9-4B57BD689E39}"/>
              </a:ext>
            </a:extLst>
          </p:cNvPr>
          <p:cNvSpPr txBox="1">
            <a:spLocks/>
          </p:cNvSpPr>
          <p:nvPr/>
        </p:nvSpPr>
        <p:spPr bwMode="auto">
          <a:xfrm>
            <a:off x="1" y="6438900"/>
            <a:ext cx="182864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11" tIns="68535" rIns="137111" bIns="68535"/>
          <a:lstStyle>
            <a:lvl1pPr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7338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613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pl-PL" altLang="pl-PL" sz="6100" b="1" dirty="0">
                <a:solidFill>
                  <a:srgbClr val="3366CC"/>
                </a:solidFill>
                <a:latin typeface="Titillium Web Black" pitchFamily="2" charset="0"/>
              </a:rPr>
              <a:t>BITWA O ENERGIĘ</a:t>
            </a:r>
          </a:p>
          <a:p>
            <a:pPr algn="ctr"/>
            <a:endParaRPr lang="pl-PL" altLang="pl-PL" sz="2300" b="1" dirty="0">
              <a:solidFill>
                <a:srgbClr val="3366CC"/>
              </a:solidFill>
              <a:latin typeface="Titillium Web Black" pitchFamily="2" charset="0"/>
            </a:endParaRPr>
          </a:p>
          <a:p>
            <a:pPr algn="ctr"/>
            <a:r>
              <a:rPr lang="pl-PL" altLang="pl-PL" sz="2300" b="1" dirty="0">
                <a:solidFill>
                  <a:srgbClr val="3366CC"/>
                </a:solidFill>
                <a:latin typeface="Titillium Web Black" pitchFamily="2" charset="0"/>
              </a:rPr>
              <a:t>KAMIL FEDUS</a:t>
            </a:r>
          </a:p>
          <a:p>
            <a:pPr algn="ctr"/>
            <a:r>
              <a:rPr lang="pl-PL" altLang="pl-PL" sz="2300" b="1" dirty="0">
                <a:solidFill>
                  <a:srgbClr val="3366CC"/>
                </a:solidFill>
                <a:latin typeface="Titillium Web Black" pitchFamily="2" charset="0"/>
              </a:rPr>
              <a:t>Katedra Dydaktyki Fizyki</a:t>
            </a:r>
          </a:p>
          <a:p>
            <a:pPr algn="ctr"/>
            <a:r>
              <a:rPr lang="pl-PL" altLang="pl-PL" sz="2300" b="1" dirty="0">
                <a:solidFill>
                  <a:srgbClr val="3366CC"/>
                </a:solidFill>
                <a:latin typeface="Titillium Web Black" pitchFamily="2" charset="0"/>
              </a:rPr>
              <a:t>Wydział Fizyki, Astronomii i Informatyki Stosowanej</a:t>
            </a:r>
          </a:p>
          <a:p>
            <a:pPr algn="ctr"/>
            <a:r>
              <a:rPr lang="pl-PL" altLang="pl-PL" sz="2300" b="1" dirty="0">
                <a:solidFill>
                  <a:srgbClr val="3366CC"/>
                </a:solidFill>
                <a:latin typeface="Titillium Web Black" pitchFamily="2" charset="0"/>
              </a:rPr>
              <a:t>Uniwersytet Mikołaja Kopernika w Toruniu</a:t>
            </a:r>
          </a:p>
        </p:txBody>
      </p:sp>
      <p:sp>
        <p:nvSpPr>
          <p:cNvPr id="16" name="Google Shape;158;p3">
            <a:extLst>
              <a:ext uri="{FF2B5EF4-FFF2-40B4-BE49-F238E27FC236}">
                <a16:creationId xmlns:a16="http://schemas.microsoft.com/office/drawing/2014/main" id="{E77A2624-7100-7E25-6AB8-76705CE00D36}"/>
              </a:ext>
            </a:extLst>
          </p:cNvPr>
          <p:cNvSpPr txBox="1">
            <a:spLocks/>
          </p:cNvSpPr>
          <p:nvPr/>
        </p:nvSpPr>
        <p:spPr bwMode="auto">
          <a:xfrm>
            <a:off x="936625" y="8167688"/>
            <a:ext cx="138223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11" tIns="68535" rIns="137111" bIns="68535"/>
          <a:lstStyle>
            <a:lvl1pPr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7338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613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endParaRPr lang="en-US" altLang="pl-PL" sz="5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id="{9A40EEC6-2880-6419-0D70-A0C5EBE5E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425" y="5719763"/>
            <a:ext cx="69135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5" rIns="91426" bIns="45715">
            <a:spAutoFit/>
          </a:bodyPr>
          <a:lstStyle>
            <a:lvl1pPr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7338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613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sk-SK" altLang="pl-PL" sz="1800" b="1">
                <a:solidFill>
                  <a:schemeClr val="accent1"/>
                </a:solidFill>
                <a:latin typeface="Calibri" panose="020F0502020204030204" pitchFamily="34" charset="0"/>
              </a:rPr>
              <a:t>Project number: </a:t>
            </a:r>
            <a:r>
              <a:rPr lang="en-US" altLang="pl-PL" sz="1800" b="1">
                <a:solidFill>
                  <a:schemeClr val="accent1"/>
                </a:solidFill>
                <a:latin typeface="Calibri" panose="020F0502020204030204" pitchFamily="34" charset="0"/>
              </a:rPr>
              <a:t>2021-1-IT02-KA220-HED-000032259</a:t>
            </a:r>
            <a:endParaRPr lang="sk-SK" altLang="pl-PL" sz="1800" b="1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15365" name="Obrázok 9" descr="e4 logo_500x500_transp.png">
            <a:extLst>
              <a:ext uri="{FF2B5EF4-FFF2-40B4-BE49-F238E27FC236}">
                <a16:creationId xmlns:a16="http://schemas.microsoft.com/office/drawing/2014/main" id="{DFE3138C-ABDC-A152-6F07-35368EF19A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0"/>
            <a:ext cx="4760913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58;p3">
            <a:extLst>
              <a:ext uri="{FF2B5EF4-FFF2-40B4-BE49-F238E27FC236}">
                <a16:creationId xmlns:a16="http://schemas.microsoft.com/office/drawing/2014/main" id="{AF06F106-04E0-300F-DAF8-5C3DE3AD24A7}"/>
              </a:ext>
            </a:extLst>
          </p:cNvPr>
          <p:cNvSpPr txBox="1">
            <a:spLocks/>
          </p:cNvSpPr>
          <p:nvPr/>
        </p:nvSpPr>
        <p:spPr bwMode="auto">
          <a:xfrm>
            <a:off x="2301875" y="4422775"/>
            <a:ext cx="1382553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11" tIns="68535" rIns="137111" bIns="68535"/>
          <a:lstStyle>
            <a:lvl1pPr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7338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598613" indent="-227013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915988"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91598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2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n-US" altLang="pl-PL" sz="3900" dirty="0">
                <a:solidFill>
                  <a:schemeClr val="accent2"/>
                </a:solidFill>
                <a:latin typeface="Titillium Web Black" pitchFamily="2" charset="0"/>
              </a:rPr>
              <a:t>e4 higher Educational tools for an Embodied &amp; creative Education on Energy</a:t>
            </a:r>
            <a:endParaRPr lang="en-US" altLang="pl-PL" sz="4800" dirty="0">
              <a:solidFill>
                <a:schemeClr val="accent2"/>
              </a:solidFill>
              <a:latin typeface="Titillium Web Black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hlinkClick r:id="rId2"/>
            <a:extLst>
              <a:ext uri="{FF2B5EF4-FFF2-40B4-BE49-F238E27FC236}">
                <a16:creationId xmlns:a16="http://schemas.microsoft.com/office/drawing/2014/main" id="{45D73BFB-6B6B-8A5F-C4A5-B4D419EF6DB2}"/>
              </a:ext>
            </a:extLst>
          </p:cNvPr>
          <p:cNvSpPr txBox="1"/>
          <p:nvPr/>
        </p:nvSpPr>
        <p:spPr>
          <a:xfrm>
            <a:off x="4318670" y="9463980"/>
            <a:ext cx="15191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 err="1"/>
              <a:t>https</a:t>
            </a:r>
            <a:r>
              <a:rPr lang="pl-PL" sz="1400" dirty="0"/>
              <a:t>://</a:t>
            </a:r>
            <a:r>
              <a:rPr lang="pl-PL" sz="1400" dirty="0" err="1"/>
              <a:t>phet.colorado.edu</a:t>
            </a:r>
            <a:r>
              <a:rPr lang="pl-PL" sz="1400" dirty="0"/>
              <a:t>/</a:t>
            </a:r>
            <a:r>
              <a:rPr lang="pl-PL" sz="1400" dirty="0" err="1"/>
              <a:t>sims</a:t>
            </a:r>
            <a:r>
              <a:rPr lang="pl-PL" sz="1400" dirty="0"/>
              <a:t>/</a:t>
            </a:r>
            <a:r>
              <a:rPr lang="pl-PL" sz="1400" dirty="0" err="1"/>
              <a:t>html</a:t>
            </a:r>
            <a:r>
              <a:rPr lang="pl-PL" sz="1400" dirty="0"/>
              <a:t>/</a:t>
            </a:r>
            <a:r>
              <a:rPr lang="pl-PL" sz="1400" dirty="0" err="1"/>
              <a:t>energy</a:t>
            </a:r>
            <a:r>
              <a:rPr lang="pl-PL" sz="1400" dirty="0"/>
              <a:t>-</a:t>
            </a:r>
            <a:r>
              <a:rPr lang="pl-PL" sz="1400" dirty="0" err="1"/>
              <a:t>forms</a:t>
            </a:r>
            <a:r>
              <a:rPr lang="pl-PL" sz="1400" dirty="0"/>
              <a:t>-and-</a:t>
            </a:r>
            <a:r>
              <a:rPr lang="pl-PL" sz="1400" dirty="0" err="1"/>
              <a:t>changes</a:t>
            </a:r>
            <a:r>
              <a:rPr lang="pl-PL" sz="1400" dirty="0"/>
              <a:t>/</a:t>
            </a:r>
            <a:r>
              <a:rPr lang="pl-PL" sz="1400" dirty="0" err="1"/>
              <a:t>latest</a:t>
            </a:r>
            <a:r>
              <a:rPr lang="pl-PL" sz="1400" dirty="0"/>
              <a:t>/</a:t>
            </a:r>
            <a:r>
              <a:rPr lang="pl-PL" sz="1400" dirty="0" err="1"/>
              <a:t>energy</a:t>
            </a:r>
            <a:r>
              <a:rPr lang="pl-PL" sz="1400" dirty="0"/>
              <a:t>-</a:t>
            </a:r>
            <a:r>
              <a:rPr lang="pl-PL" sz="1400" dirty="0" err="1"/>
              <a:t>forms</a:t>
            </a:r>
            <a:r>
              <a:rPr lang="pl-PL" sz="1400" dirty="0"/>
              <a:t>-and-</a:t>
            </a:r>
            <a:r>
              <a:rPr lang="pl-PL" sz="1400" dirty="0" err="1"/>
              <a:t>changes_pl.html</a:t>
            </a:r>
            <a:endParaRPr lang="pl-PL" sz="1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F20CF0F-D4B8-5323-208E-D4C370B3B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635" y="2804228"/>
            <a:ext cx="13627100" cy="62738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62C7DB2-2CC2-BE26-D199-26EF710BA71B}"/>
              </a:ext>
            </a:extLst>
          </p:cNvPr>
          <p:cNvSpPr txBox="1"/>
          <p:nvPr/>
        </p:nvSpPr>
        <p:spPr>
          <a:xfrm>
            <a:off x="468876" y="1098890"/>
            <a:ext cx="15553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/>
                </a:solidFill>
              </a:rPr>
              <a:t>Energia nigdy nie jest tracona – energia zmienia tylko swoją formę!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FCE298A-0346-78FF-5702-0ADE259DEF4C}"/>
              </a:ext>
            </a:extLst>
          </p:cNvPr>
          <p:cNvSpPr txBox="1"/>
          <p:nvPr/>
        </p:nvSpPr>
        <p:spPr>
          <a:xfrm>
            <a:off x="468876" y="1828448"/>
            <a:ext cx="15553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Kiedy ktoś mówi: „straciliśmy lub zużyliśmy energię”, tak naprawdę ma na myśli, fakt, że energia została zamieniona na inną, mniej użyteczną, formę energii.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E7EFE59-83A6-D906-2105-C23C4562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012" y="1558589"/>
            <a:ext cx="16457772" cy="183983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Przemiany</a:t>
            </a:r>
            <a:r>
              <a:rPr lang="en-US" b="1" dirty="0"/>
              <a:t> </a:t>
            </a:r>
            <a:r>
              <a:rPr lang="en-US" b="1" dirty="0" err="1"/>
              <a:t>energii</a:t>
            </a: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74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F8165F3A-1533-F052-95AF-EE3E08D55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2957"/>
            <a:ext cx="18286413" cy="1839838"/>
          </a:xfrm>
        </p:spPr>
        <p:txBody>
          <a:bodyPr>
            <a:normAutofit/>
          </a:bodyPr>
          <a:lstStyle/>
          <a:p>
            <a:r>
              <a:rPr lang="en-US" b="1" dirty="0" err="1"/>
              <a:t>Przemiany</a:t>
            </a:r>
            <a:r>
              <a:rPr lang="en-US" b="1" dirty="0"/>
              <a:t> </a:t>
            </a:r>
            <a:r>
              <a:rPr lang="en-US" b="1" dirty="0" err="1"/>
              <a:t>energii</a:t>
            </a:r>
            <a:endParaRPr lang="pl-PL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86A5F7DE-1D67-2DDC-BACD-AE87EB6A45F4}"/>
              </a:ext>
            </a:extLst>
          </p:cNvPr>
          <p:cNvSpPr txBox="1">
            <a:spLocks noChangeArrowheads="1"/>
          </p:cNvSpPr>
          <p:nvPr/>
        </p:nvSpPr>
        <p:spPr>
          <a:xfrm>
            <a:off x="7631038" y="1802890"/>
            <a:ext cx="8394590" cy="4655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pl-PL" sz="4000" dirty="0" err="1">
                <a:solidFill>
                  <a:srgbClr val="7030A0"/>
                </a:solidFill>
              </a:rPr>
              <a:t>ruch</a:t>
            </a:r>
            <a:r>
              <a:rPr lang="en-US" altLang="pl-PL" sz="4000" dirty="0">
                <a:solidFill>
                  <a:srgbClr val="7030A0"/>
                </a:solidFill>
              </a:rPr>
              <a:t>              </a:t>
            </a:r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ciepło</a:t>
            </a:r>
            <a:endParaRPr lang="en-US" altLang="pl-PL" sz="4000" dirty="0">
              <a:solidFill>
                <a:srgbClr val="7030A0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F762AF5-5F87-0CFA-B135-75E64AF15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598" y="2767236"/>
            <a:ext cx="11792887" cy="5947866"/>
          </a:xfrm>
          <a:prstGeom prst="rect">
            <a:avLst/>
          </a:prstGeom>
        </p:spPr>
      </p:pic>
      <p:sp>
        <p:nvSpPr>
          <p:cNvPr id="16" name="Strzałka w lewo i prawo 15">
            <a:extLst>
              <a:ext uri="{FF2B5EF4-FFF2-40B4-BE49-F238E27FC236}">
                <a16:creationId xmlns:a16="http://schemas.microsoft.com/office/drawing/2014/main" id="{5C99B23A-6AE4-1774-4CDC-9AD4A0552985}"/>
              </a:ext>
            </a:extLst>
          </p:cNvPr>
          <p:cNvSpPr/>
          <p:nvPr/>
        </p:nvSpPr>
        <p:spPr>
          <a:xfrm>
            <a:off x="8927182" y="1939638"/>
            <a:ext cx="1152128" cy="395550"/>
          </a:xfrm>
          <a:prstGeom prst="left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3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72C282C-41E9-A98F-530B-4B46B13BDDD9}"/>
              </a:ext>
            </a:extLst>
          </p:cNvPr>
          <p:cNvSpPr txBox="1">
            <a:spLocks/>
          </p:cNvSpPr>
          <p:nvPr/>
        </p:nvSpPr>
        <p:spPr>
          <a:xfrm>
            <a:off x="468876" y="120863"/>
            <a:ext cx="7306178" cy="270109"/>
          </a:xfrm>
          <a:prstGeom prst="rect">
            <a:avLst/>
          </a:prstGeom>
        </p:spPr>
        <p:txBody>
          <a:bodyPr/>
          <a:lstStyle>
            <a:lvl1pPr marL="612282" indent="-612282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5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5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3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4FF7F9E-89CD-F34E-0F37-4E15A2FE42D4}"/>
              </a:ext>
            </a:extLst>
          </p:cNvPr>
          <p:cNvSpPr txBox="1">
            <a:spLocks noChangeArrowheads="1"/>
          </p:cNvSpPr>
          <p:nvPr/>
        </p:nvSpPr>
        <p:spPr>
          <a:xfrm>
            <a:off x="1150319" y="3003755"/>
            <a:ext cx="10225136" cy="4655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światło</a:t>
            </a:r>
            <a:r>
              <a:rPr lang="en-US" altLang="pl-PL" sz="4000" dirty="0">
                <a:solidFill>
                  <a:srgbClr val="7030A0"/>
                </a:solidFill>
                <a:sym typeface="Wingdings" pitchFamily="2" charset="2"/>
              </a:rPr>
              <a:t>       </a:t>
            </a:r>
            <a:r>
              <a:rPr lang="en-US" altLang="pl-PL" sz="4000" dirty="0" err="1">
                <a:solidFill>
                  <a:srgbClr val="7030A0"/>
                </a:solidFill>
              </a:rPr>
              <a:t>ruch</a:t>
            </a:r>
            <a:endParaRPr lang="en-US" altLang="pl-PL" sz="4000" dirty="0">
              <a:solidFill>
                <a:srgbClr val="7030A0"/>
              </a:solidFill>
            </a:endParaRPr>
          </a:p>
        </p:txBody>
      </p:sp>
      <p:pic>
        <p:nvPicPr>
          <p:cNvPr id="12" name="Obraz 11">
            <a:hlinkClick r:id="rId2"/>
            <a:extLst>
              <a:ext uri="{FF2B5EF4-FFF2-40B4-BE49-F238E27FC236}">
                <a16:creationId xmlns:a16="http://schemas.microsoft.com/office/drawing/2014/main" id="{68D0036C-5667-EAB2-E34B-2B087A714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355" y="3759342"/>
            <a:ext cx="4680519" cy="4439809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D4512ED2-7C9A-3AA9-EC56-C3F695996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20" y="-122812"/>
            <a:ext cx="16457772" cy="1839838"/>
          </a:xfrm>
        </p:spPr>
        <p:txBody>
          <a:bodyPr>
            <a:normAutofit/>
          </a:bodyPr>
          <a:lstStyle/>
          <a:p>
            <a:r>
              <a:rPr lang="en-US" b="1" dirty="0" err="1"/>
              <a:t>Światło</a:t>
            </a:r>
            <a:r>
              <a:rPr lang="en-US" b="1" dirty="0"/>
              <a:t> </a:t>
            </a:r>
            <a:r>
              <a:rPr lang="en-US" b="1" dirty="0" err="1"/>
              <a:t>jako</a:t>
            </a:r>
            <a:r>
              <a:rPr lang="en-US" b="1" dirty="0"/>
              <a:t> forma </a:t>
            </a:r>
            <a:r>
              <a:rPr lang="en-US" b="1" dirty="0" err="1"/>
              <a:t>energii</a:t>
            </a:r>
            <a:endParaRPr lang="pl-PL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3B985D1F-363B-8D12-876B-148B1B654D98}"/>
              </a:ext>
            </a:extLst>
          </p:cNvPr>
          <p:cNvGrpSpPr/>
          <p:nvPr/>
        </p:nvGrpSpPr>
        <p:grpSpPr>
          <a:xfrm>
            <a:off x="7559030" y="3787639"/>
            <a:ext cx="9217024" cy="4453906"/>
            <a:chOff x="456406" y="2767236"/>
            <a:chExt cx="17373600" cy="6610597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34324C5-5119-921E-B3DE-9530BCEEB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406" y="2767236"/>
              <a:ext cx="17373600" cy="6610597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45DC07B2-CA2C-E956-5E5B-89276BC8B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254" y="8167835"/>
              <a:ext cx="622300" cy="972491"/>
            </a:xfrm>
            <a:prstGeom prst="rect">
              <a:avLst/>
            </a:prstGeom>
          </p:spPr>
        </p:pic>
      </p:grpSp>
      <p:sp>
        <p:nvSpPr>
          <p:cNvPr id="13" name="Rectangle 8">
            <a:extLst>
              <a:ext uri="{FF2B5EF4-FFF2-40B4-BE49-F238E27FC236}">
                <a16:creationId xmlns:a16="http://schemas.microsoft.com/office/drawing/2014/main" id="{68A6FFCE-64F7-A303-20F5-CF1E3E5B8E8B}"/>
              </a:ext>
            </a:extLst>
          </p:cNvPr>
          <p:cNvSpPr txBox="1">
            <a:spLocks noChangeArrowheads="1"/>
          </p:cNvSpPr>
          <p:nvPr/>
        </p:nvSpPr>
        <p:spPr>
          <a:xfrm>
            <a:off x="8061277" y="3003755"/>
            <a:ext cx="10225136" cy="46553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światło</a:t>
            </a:r>
            <a:r>
              <a:rPr lang="en-US" altLang="pl-PL" sz="4000" dirty="0">
                <a:solidFill>
                  <a:srgbClr val="7030A0"/>
                </a:solidFill>
                <a:sym typeface="Wingdings" pitchFamily="2" charset="2"/>
              </a:rPr>
              <a:t>          </a:t>
            </a:r>
            <a:r>
              <a:rPr lang="en-US" altLang="pl-PL" sz="4000" dirty="0" err="1">
                <a:solidFill>
                  <a:srgbClr val="7030A0"/>
                </a:solidFill>
              </a:rPr>
              <a:t>energia</a:t>
            </a:r>
            <a:r>
              <a:rPr lang="en-US" altLang="pl-PL" sz="4000" dirty="0">
                <a:solidFill>
                  <a:srgbClr val="7030A0"/>
                </a:solidFill>
              </a:rPr>
              <a:t> </a:t>
            </a:r>
            <a:r>
              <a:rPr lang="en-US" altLang="pl-PL" sz="4000" dirty="0" err="1">
                <a:solidFill>
                  <a:srgbClr val="7030A0"/>
                </a:solidFill>
              </a:rPr>
              <a:t>elektryczna</a:t>
            </a:r>
            <a:endParaRPr lang="en-US" altLang="pl-PL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4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14FF7F9E-89CD-F34E-0F37-4E15A2FE42D4}"/>
              </a:ext>
            </a:extLst>
          </p:cNvPr>
          <p:cNvSpPr txBox="1">
            <a:spLocks noChangeArrowheads="1"/>
          </p:cNvSpPr>
          <p:nvPr/>
        </p:nvSpPr>
        <p:spPr>
          <a:xfrm>
            <a:off x="3913314" y="1873139"/>
            <a:ext cx="12225954" cy="55563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energia</a:t>
            </a:r>
            <a:r>
              <a:rPr lang="en-US" altLang="pl-PL" sz="4000" dirty="0">
                <a:solidFill>
                  <a:srgbClr val="7030A0"/>
                </a:solidFill>
                <a:sym typeface="Wingdings" pitchFamily="2" charset="2"/>
              </a:rPr>
              <a:t> </a:t>
            </a:r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chemiczna</a:t>
            </a:r>
            <a:r>
              <a:rPr lang="en-US" altLang="pl-PL" sz="4000" dirty="0">
                <a:solidFill>
                  <a:srgbClr val="7030A0"/>
                </a:solidFill>
                <a:sym typeface="Wingdings" pitchFamily="2" charset="2"/>
              </a:rPr>
              <a:t>            </a:t>
            </a:r>
            <a:r>
              <a:rPr lang="en-US" altLang="pl-PL" sz="4000" dirty="0" err="1">
                <a:solidFill>
                  <a:srgbClr val="7030A0"/>
                </a:solidFill>
              </a:rPr>
              <a:t>energia</a:t>
            </a:r>
            <a:r>
              <a:rPr lang="en-US" altLang="pl-PL" sz="4000" dirty="0">
                <a:solidFill>
                  <a:srgbClr val="7030A0"/>
                </a:solidFill>
              </a:rPr>
              <a:t> </a:t>
            </a:r>
            <a:r>
              <a:rPr lang="en-US" altLang="pl-PL" sz="4000" dirty="0" err="1">
                <a:solidFill>
                  <a:srgbClr val="7030A0"/>
                </a:solidFill>
              </a:rPr>
              <a:t>elektryczna</a:t>
            </a:r>
            <a:endParaRPr lang="en-US" altLang="pl-PL" sz="4000" dirty="0">
              <a:solidFill>
                <a:srgbClr val="7030A0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AB7F148-2F78-5A75-FB8D-19B22A1EF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138" y="5370287"/>
            <a:ext cx="2675488" cy="25000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2AD78F5-E086-A487-BBA0-7E6905A1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866" y="2805241"/>
            <a:ext cx="2315448" cy="217368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BC955F6-4D15-CCDE-B443-684991F15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3841" y="3200792"/>
            <a:ext cx="3319266" cy="248709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DC47F61-0E67-4E5D-D4EF-3D9FC265C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6429" y="6396161"/>
            <a:ext cx="3386678" cy="217368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43275C7C-43CB-A759-54C4-42832FDCC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5054" y="3319040"/>
            <a:ext cx="2088232" cy="3962288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4E44D76-BB9A-E8E5-0876-16C974535DEA}"/>
              </a:ext>
            </a:extLst>
          </p:cNvPr>
          <p:cNvSpPr txBox="1"/>
          <p:nvPr/>
        </p:nvSpPr>
        <p:spPr>
          <a:xfrm>
            <a:off x="5889686" y="8171597"/>
            <a:ext cx="6216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/>
                </a:solidFill>
                <a:latin typeface="+mn-lt"/>
              </a:rPr>
              <a:t>Przepis na baterię:</a:t>
            </a:r>
          </a:p>
          <a:p>
            <a:r>
              <a:rPr lang="pl-PL" sz="3200" b="1" dirty="0">
                <a:solidFill>
                  <a:schemeClr val="tx1"/>
                </a:solidFill>
                <a:latin typeface="+mn-lt"/>
              </a:rPr>
              <a:t>dwa różne metale i ciecz przewodząca prąd (tzw. elektrolit)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86A19E4C-EE4F-D515-48B3-89959381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7857"/>
            <a:ext cx="18286413" cy="1839838"/>
          </a:xfrm>
        </p:spPr>
        <p:txBody>
          <a:bodyPr>
            <a:normAutofit/>
          </a:bodyPr>
          <a:lstStyle/>
          <a:p>
            <a:r>
              <a:rPr lang="en-US" b="1" dirty="0" err="1"/>
              <a:t>Przemiany</a:t>
            </a:r>
            <a:r>
              <a:rPr lang="en-US" b="1" dirty="0"/>
              <a:t> </a:t>
            </a:r>
            <a:r>
              <a:rPr lang="en-US" b="1" dirty="0" err="1"/>
              <a:t>energii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0267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14FF7F9E-89CD-F34E-0F37-4E15A2FE42D4}"/>
              </a:ext>
            </a:extLst>
          </p:cNvPr>
          <p:cNvSpPr txBox="1">
            <a:spLocks noChangeArrowheads="1"/>
          </p:cNvSpPr>
          <p:nvPr/>
        </p:nvSpPr>
        <p:spPr>
          <a:xfrm>
            <a:off x="6982966" y="1900818"/>
            <a:ext cx="11593288" cy="50355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pl-PL" sz="4000" dirty="0" err="1">
                <a:solidFill>
                  <a:srgbClr val="7030A0"/>
                </a:solidFill>
                <a:sym typeface="Wingdings" pitchFamily="2" charset="2"/>
              </a:rPr>
              <a:t>ruch</a:t>
            </a:r>
            <a:r>
              <a:rPr lang="en-US" altLang="pl-PL" sz="4000" dirty="0">
                <a:solidFill>
                  <a:srgbClr val="7030A0"/>
                </a:solidFill>
                <a:sym typeface="Wingdings" pitchFamily="2" charset="2"/>
              </a:rPr>
              <a:t>                </a:t>
            </a:r>
            <a:r>
              <a:rPr lang="en-US" altLang="pl-PL" sz="4000" dirty="0" err="1">
                <a:solidFill>
                  <a:srgbClr val="7030A0"/>
                </a:solidFill>
              </a:rPr>
              <a:t>energia</a:t>
            </a:r>
            <a:r>
              <a:rPr lang="en-US" altLang="pl-PL" sz="4000" dirty="0">
                <a:solidFill>
                  <a:srgbClr val="7030A0"/>
                </a:solidFill>
              </a:rPr>
              <a:t> </a:t>
            </a:r>
            <a:r>
              <a:rPr lang="en-US" altLang="pl-PL" sz="4000" dirty="0" err="1">
                <a:solidFill>
                  <a:srgbClr val="7030A0"/>
                </a:solidFill>
              </a:rPr>
              <a:t>elektryczna</a:t>
            </a:r>
            <a:r>
              <a:rPr lang="en-US" altLang="pl-PL" sz="4000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A520B295-4B0D-3645-895D-76E6CD22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318" y="-196781"/>
            <a:ext cx="16457772" cy="1839838"/>
          </a:xfrm>
        </p:spPr>
        <p:txBody>
          <a:bodyPr>
            <a:normAutofit/>
          </a:bodyPr>
          <a:lstStyle/>
          <a:p>
            <a:r>
              <a:rPr lang="en-US" b="1" dirty="0" err="1"/>
              <a:t>Przemiany</a:t>
            </a:r>
            <a:r>
              <a:rPr lang="en-US" b="1" dirty="0"/>
              <a:t> </a:t>
            </a:r>
            <a:r>
              <a:rPr lang="en-US" b="1" dirty="0" err="1"/>
              <a:t>energii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A3A17EF-26E3-A025-68CA-90FC2E491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043" y="2662132"/>
            <a:ext cx="11938326" cy="6694388"/>
          </a:xfrm>
          <a:prstGeom prst="rect">
            <a:avLst/>
          </a:prstGeom>
        </p:spPr>
      </p:pic>
      <p:sp>
        <p:nvSpPr>
          <p:cNvPr id="16" name="Strzałka w lewo i prawo 15">
            <a:extLst>
              <a:ext uri="{FF2B5EF4-FFF2-40B4-BE49-F238E27FC236}">
                <a16:creationId xmlns:a16="http://schemas.microsoft.com/office/drawing/2014/main" id="{4A9C3F13-D26C-82DD-5D0B-49BEFAC48DBB}"/>
              </a:ext>
            </a:extLst>
          </p:cNvPr>
          <p:cNvSpPr/>
          <p:nvPr/>
        </p:nvSpPr>
        <p:spPr>
          <a:xfrm>
            <a:off x="8423126" y="2047156"/>
            <a:ext cx="1152128" cy="395550"/>
          </a:xfrm>
          <a:prstGeom prst="left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22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D3A6D82-0BB4-D286-FF46-4574ECB1003D}"/>
              </a:ext>
            </a:extLst>
          </p:cNvPr>
          <p:cNvSpPr txBox="1">
            <a:spLocks/>
          </p:cNvSpPr>
          <p:nvPr/>
        </p:nvSpPr>
        <p:spPr>
          <a:xfrm>
            <a:off x="389819" y="1489096"/>
            <a:ext cx="17506773" cy="2012851"/>
          </a:xfrm>
          <a:prstGeom prst="rect">
            <a:avLst/>
          </a:prstGeom>
          <a:noFill/>
        </p:spPr>
        <p:txBody>
          <a:bodyPr/>
          <a:lstStyle>
            <a:lvl1pPr marL="612282" indent="-612282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5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5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3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3200" b="1" dirty="0" err="1"/>
              <a:t>Możesz</a:t>
            </a:r>
            <a:r>
              <a:rPr lang="en-US" sz="3200" b="1" dirty="0"/>
              <a:t> </a:t>
            </a:r>
            <a:r>
              <a:rPr lang="en-US" sz="3200" b="1" dirty="0" err="1"/>
              <a:t>usłyszeć</a:t>
            </a:r>
            <a:r>
              <a:rPr lang="en-US" sz="3200" b="1" dirty="0"/>
              <a:t> </a:t>
            </a:r>
            <a:r>
              <a:rPr lang="en-US" sz="3200" b="1" dirty="0" err="1"/>
              <a:t>energię</a:t>
            </a:r>
            <a:r>
              <a:rPr lang="en-US" sz="3200" b="1" dirty="0"/>
              <a:t> </a:t>
            </a:r>
            <a:r>
              <a:rPr lang="en-US" sz="3200" b="1" dirty="0" err="1"/>
              <a:t>jako</a:t>
            </a:r>
            <a:r>
              <a:rPr lang="en-US" sz="3200" b="1" dirty="0"/>
              <a:t> </a:t>
            </a:r>
            <a:r>
              <a:rPr lang="en-US" sz="3200" b="1" dirty="0" err="1"/>
              <a:t>dźwięk</a:t>
            </a:r>
            <a:r>
              <a:rPr lang="en-US" sz="3200" b="1" dirty="0"/>
              <a:t>.</a:t>
            </a:r>
          </a:p>
          <a:p>
            <a:pPr marL="285750" indent="-285750"/>
            <a:r>
              <a:rPr lang="en-US" sz="3200" b="1" dirty="0" err="1"/>
              <a:t>Możesz</a:t>
            </a:r>
            <a:r>
              <a:rPr lang="en-US" sz="3200" b="1" dirty="0"/>
              <a:t> </a:t>
            </a:r>
            <a:r>
              <a:rPr lang="en-US" sz="3200" b="1" dirty="0" err="1"/>
              <a:t>zobaczyć</a:t>
            </a:r>
            <a:r>
              <a:rPr lang="en-US" sz="3200" b="1" dirty="0"/>
              <a:t> </a:t>
            </a:r>
            <a:r>
              <a:rPr lang="en-US" sz="3200" b="1" dirty="0" err="1"/>
              <a:t>energię</a:t>
            </a:r>
            <a:r>
              <a:rPr lang="en-US" sz="3200" b="1" dirty="0"/>
              <a:t> </a:t>
            </a:r>
            <a:r>
              <a:rPr lang="en-US" sz="3200" b="1" dirty="0" err="1"/>
              <a:t>jako</a:t>
            </a:r>
            <a:r>
              <a:rPr lang="en-US" sz="3200" b="1" dirty="0"/>
              <a:t> </a:t>
            </a:r>
            <a:r>
              <a:rPr lang="en-US" sz="3200" b="1" dirty="0" err="1"/>
              <a:t>światło</a:t>
            </a:r>
            <a:r>
              <a:rPr lang="en-US" sz="3200" b="1" dirty="0"/>
              <a:t>.</a:t>
            </a:r>
          </a:p>
          <a:p>
            <a:pPr marL="285750" indent="-285750"/>
            <a:r>
              <a:rPr lang="en-US" sz="3200" b="1" dirty="0" err="1"/>
              <a:t>Możesz</a:t>
            </a:r>
            <a:r>
              <a:rPr lang="en-US" sz="3200" b="1" dirty="0"/>
              <a:t> </a:t>
            </a:r>
            <a:r>
              <a:rPr lang="en-US" sz="3200" b="1" dirty="0" err="1"/>
              <a:t>poczuć</a:t>
            </a:r>
            <a:r>
              <a:rPr lang="en-US" sz="3200" b="1" dirty="0"/>
              <a:t> </a:t>
            </a:r>
            <a:r>
              <a:rPr lang="en-US" sz="3200" b="1" dirty="0" err="1"/>
              <a:t>energię</a:t>
            </a:r>
            <a:r>
              <a:rPr lang="en-US" sz="3200" b="1" dirty="0"/>
              <a:t> </a:t>
            </a:r>
            <a:r>
              <a:rPr lang="en-US" sz="3200" b="1" dirty="0" err="1"/>
              <a:t>jako</a:t>
            </a:r>
            <a:r>
              <a:rPr lang="en-US" sz="3200" b="1" dirty="0"/>
              <a:t> </a:t>
            </a:r>
            <a:r>
              <a:rPr lang="en-US" sz="3200" b="1" dirty="0" err="1"/>
              <a:t>ciepło</a:t>
            </a:r>
            <a:r>
              <a:rPr lang="en-US" sz="3200" b="1" dirty="0"/>
              <a:t> </a:t>
            </a:r>
            <a:r>
              <a:rPr lang="en-US" sz="3200" b="1" dirty="0" err="1"/>
              <a:t>lub</a:t>
            </a:r>
            <a:r>
              <a:rPr lang="en-US" sz="3200" b="1" dirty="0"/>
              <a:t> </a:t>
            </a:r>
            <a:r>
              <a:rPr lang="en-US" sz="3200" b="1" dirty="0" err="1"/>
              <a:t>jako</a:t>
            </a:r>
            <a:r>
              <a:rPr lang="en-US" sz="3200" b="1" dirty="0"/>
              <a:t> </a:t>
            </a:r>
            <a:r>
              <a:rPr lang="en-US" sz="3200" b="1" dirty="0" err="1"/>
              <a:t>muśnięcie</a:t>
            </a:r>
            <a:r>
              <a:rPr lang="en-US" sz="3200" b="1" dirty="0"/>
              <a:t> </a:t>
            </a:r>
            <a:r>
              <a:rPr lang="en-US" sz="3200" b="1" dirty="0" err="1"/>
              <a:t>wiatru</a:t>
            </a:r>
            <a:r>
              <a:rPr lang="en-US" sz="3200" b="1" dirty="0"/>
              <a:t>.</a:t>
            </a:r>
          </a:p>
          <a:p>
            <a:pPr marL="285750" indent="-285750"/>
            <a:r>
              <a:rPr lang="en-US" sz="3200" b="1" dirty="0" err="1"/>
              <a:t>Energia</a:t>
            </a:r>
            <a:r>
              <a:rPr lang="en-US" sz="3200" b="1" dirty="0"/>
              <a:t> to </a:t>
            </a:r>
            <a:r>
              <a:rPr lang="en-US" sz="3200" b="1" dirty="0" err="1"/>
              <a:t>również</a:t>
            </a:r>
            <a:r>
              <a:rPr lang="en-US" sz="3200" b="1" dirty="0"/>
              <a:t> </a:t>
            </a:r>
            <a:r>
              <a:rPr lang="en-US" sz="3200" b="1" dirty="0" err="1"/>
              <a:t>elektryczność</a:t>
            </a:r>
            <a:r>
              <a:rPr lang="en-US" sz="3200" b="1" dirty="0"/>
              <a:t>, </a:t>
            </a:r>
            <a:r>
              <a:rPr lang="en-US" sz="3200" b="1" dirty="0" err="1"/>
              <a:t>dzięki</a:t>
            </a:r>
            <a:r>
              <a:rPr lang="en-US" sz="3200" b="1" dirty="0"/>
              <a:t>, </a:t>
            </a:r>
            <a:r>
              <a:rPr lang="en-US" sz="3200" b="1" dirty="0" err="1"/>
              <a:t>której</a:t>
            </a:r>
            <a:r>
              <a:rPr lang="en-US" sz="3200" b="1" dirty="0"/>
              <a:t> </a:t>
            </a:r>
            <a:r>
              <a:rPr lang="en-US" sz="3200" b="1" dirty="0" err="1"/>
              <a:t>świacą</a:t>
            </a:r>
            <a:r>
              <a:rPr lang="en-US" sz="3200" b="1" dirty="0"/>
              <a:t> </a:t>
            </a:r>
            <a:r>
              <a:rPr lang="en-US" sz="3200" b="1" dirty="0" err="1"/>
              <a:t>żarówki</a:t>
            </a:r>
            <a:r>
              <a:rPr lang="en-US" sz="3200" b="1" dirty="0"/>
              <a:t>, </a:t>
            </a:r>
            <a:r>
              <a:rPr lang="en-US" sz="3200" b="1" dirty="0" err="1"/>
              <a:t>działają</a:t>
            </a:r>
            <a:r>
              <a:rPr lang="en-US" sz="3200" b="1" dirty="0"/>
              <a:t> </a:t>
            </a:r>
            <a:r>
              <a:rPr lang="en-US" sz="3200" b="1" dirty="0" err="1"/>
              <a:t>telefony</a:t>
            </a:r>
            <a:r>
              <a:rPr lang="en-US" sz="3200" b="1" dirty="0"/>
              <a:t> </a:t>
            </a:r>
            <a:r>
              <a:rPr lang="en-US" sz="3200" b="1" dirty="0" err="1"/>
              <a:t>komórkowe</a:t>
            </a:r>
            <a:r>
              <a:rPr lang="en-US" sz="3200" b="1" dirty="0"/>
              <a:t>, </a:t>
            </a:r>
            <a:r>
              <a:rPr lang="en-US" sz="3200" b="1" dirty="0" err="1"/>
              <a:t>pralki</a:t>
            </a:r>
            <a:r>
              <a:rPr lang="en-US" sz="3200" b="1" dirty="0"/>
              <a:t>, </a:t>
            </a:r>
            <a:r>
              <a:rPr lang="en-US" sz="3200" b="1" dirty="0" err="1"/>
              <a:t>lodówki</a:t>
            </a:r>
            <a:r>
              <a:rPr lang="en-US" sz="3200" b="1" dirty="0"/>
              <a:t>, </a:t>
            </a:r>
            <a:r>
              <a:rPr lang="en-US" sz="3200" b="1" dirty="0" err="1"/>
              <a:t>komputery</a:t>
            </a:r>
            <a:r>
              <a:rPr lang="en-US" sz="3200" b="1" dirty="0"/>
              <a:t>….</a:t>
            </a:r>
          </a:p>
          <a:p>
            <a:pPr marL="285750" indent="-285750"/>
            <a:r>
              <a:rPr lang="en-US" sz="3200" b="1" dirty="0"/>
              <a:t>Co </a:t>
            </a:r>
            <a:r>
              <a:rPr lang="en-US" sz="3200" b="1" dirty="0" err="1"/>
              <a:t>bardzej</a:t>
            </a:r>
            <a:r>
              <a:rPr lang="en-US" sz="3200" b="1" dirty="0"/>
              <a:t> </a:t>
            </a:r>
            <a:r>
              <a:rPr lang="en-US" sz="3200" b="1" dirty="0" err="1"/>
              <a:t>zagadkowe</a:t>
            </a:r>
            <a:r>
              <a:rPr lang="en-US" sz="3200" b="1" dirty="0"/>
              <a:t>, </a:t>
            </a:r>
            <a:r>
              <a:rPr lang="en-US" sz="3200" b="1" dirty="0" err="1"/>
              <a:t>energia</a:t>
            </a:r>
            <a:r>
              <a:rPr lang="en-US" sz="3200" b="1" dirty="0"/>
              <a:t> </a:t>
            </a:r>
            <a:r>
              <a:rPr lang="en-US" sz="3200" b="1" dirty="0" err="1"/>
              <a:t>zawarta</a:t>
            </a:r>
            <a:r>
              <a:rPr lang="en-US" sz="3200" b="1" dirty="0"/>
              <a:t> jest </a:t>
            </a:r>
            <a:r>
              <a:rPr lang="en-US" sz="3200" b="1" dirty="0" err="1"/>
              <a:t>również</a:t>
            </a:r>
            <a:r>
              <a:rPr lang="en-US" sz="3200" b="1" dirty="0"/>
              <a:t> w </a:t>
            </a:r>
            <a:r>
              <a:rPr lang="en-US" sz="3200" b="1" dirty="0" err="1"/>
              <a:t>żywności</a:t>
            </a:r>
            <a:r>
              <a:rPr lang="en-US" sz="3200" b="1" dirty="0"/>
              <a:t>, </a:t>
            </a:r>
            <a:r>
              <a:rPr lang="en-US" sz="3200" b="1" dirty="0" err="1"/>
              <a:t>paliwie</a:t>
            </a:r>
            <a:r>
              <a:rPr lang="en-US" sz="3200" b="1" dirty="0"/>
              <a:t>, a </a:t>
            </a:r>
            <a:r>
              <a:rPr lang="en-US" sz="3200" b="1" dirty="0" err="1"/>
              <a:t>także</a:t>
            </a:r>
            <a:r>
              <a:rPr lang="en-US" sz="3200" b="1" dirty="0"/>
              <a:t> w </a:t>
            </a:r>
            <a:r>
              <a:rPr lang="en-US" sz="3200" b="1" dirty="0" err="1"/>
              <a:t>samej</a:t>
            </a:r>
            <a:r>
              <a:rPr lang="en-US" sz="3200" b="1" dirty="0"/>
              <a:t> </a:t>
            </a:r>
            <a:r>
              <a:rPr lang="en-US" sz="3200" b="1" dirty="0" err="1"/>
              <a:t>masie</a:t>
            </a:r>
            <a:r>
              <a:rPr lang="en-US" sz="3200" b="1" dirty="0"/>
              <a:t> (</a:t>
            </a:r>
            <a:r>
              <a:rPr lang="en-US" sz="3200" b="1" dirty="0" err="1"/>
              <a:t>czyli</a:t>
            </a:r>
            <a:r>
              <a:rPr lang="en-US" sz="3200" b="1" dirty="0"/>
              <a:t> w </a:t>
            </a:r>
            <a:r>
              <a:rPr lang="en-US" sz="3200" b="1" dirty="0" err="1"/>
              <a:t>jądrach</a:t>
            </a:r>
            <a:r>
              <a:rPr lang="en-US" sz="3200" b="1" dirty="0"/>
              <a:t> </a:t>
            </a:r>
            <a:r>
              <a:rPr lang="en-US" sz="3200" b="1" dirty="0" err="1"/>
              <a:t>atomów</a:t>
            </a:r>
            <a:r>
              <a:rPr lang="en-US" sz="3200" b="1" dirty="0"/>
              <a:t>, z </a:t>
            </a:r>
            <a:r>
              <a:rPr lang="en-US" sz="3200" b="1" dirty="0" err="1"/>
              <a:t>których</a:t>
            </a:r>
            <a:r>
              <a:rPr lang="en-US" sz="3200" b="1" dirty="0"/>
              <a:t> </a:t>
            </a:r>
            <a:r>
              <a:rPr lang="en-US" sz="3200" b="1" dirty="0" err="1"/>
              <a:t>jesteśmy</a:t>
            </a:r>
            <a:r>
              <a:rPr lang="en-US" sz="3200" b="1" dirty="0"/>
              <a:t> </a:t>
            </a:r>
            <a:r>
              <a:rPr lang="en-US" sz="3200" b="1" dirty="0" err="1"/>
              <a:t>zbudowani</a:t>
            </a:r>
            <a:r>
              <a:rPr lang="en-US" sz="3200" b="1" dirty="0"/>
              <a:t>).</a:t>
            </a:r>
          </a:p>
          <a:p>
            <a:pPr marL="285750" indent="-285750"/>
            <a:endParaRPr lang="en-US" sz="3200" b="1" dirty="0"/>
          </a:p>
          <a:p>
            <a:pPr marL="285750" indent="-285750"/>
            <a:endParaRPr lang="en-US" sz="3200" b="1" dirty="0"/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                                     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                                  …. </a:t>
            </a:r>
            <a:r>
              <a:rPr lang="en-US" sz="3200" b="1" dirty="0" err="1"/>
              <a:t>innymi</a:t>
            </a:r>
            <a:r>
              <a:rPr lang="en-US" sz="3200" b="1" dirty="0"/>
              <a:t> </a:t>
            </a:r>
            <a:r>
              <a:rPr lang="en-US" sz="3200" b="1" dirty="0" err="1"/>
              <a:t>słowy</a:t>
            </a:r>
            <a:r>
              <a:rPr lang="en-US" sz="3200" b="1" dirty="0"/>
              <a:t> </a:t>
            </a:r>
            <a:r>
              <a:rPr lang="en-US" sz="3200" b="1" u="sng" dirty="0" err="1"/>
              <a:t>energia</a:t>
            </a:r>
            <a:r>
              <a:rPr lang="en-US" sz="3200" b="1" dirty="0"/>
              <a:t> </a:t>
            </a:r>
            <a:r>
              <a:rPr lang="en-US" sz="3200" b="1" dirty="0" err="1"/>
              <a:t>przyjmuje</a:t>
            </a:r>
            <a:r>
              <a:rPr lang="en-US" sz="3200" b="1" dirty="0"/>
              <a:t> </a:t>
            </a:r>
            <a:r>
              <a:rPr lang="en-US" sz="3200" b="1" dirty="0" err="1"/>
              <a:t>różne</a:t>
            </a:r>
            <a:r>
              <a:rPr lang="en-US" sz="3200" b="1" dirty="0"/>
              <a:t> </a:t>
            </a:r>
            <a:r>
              <a:rPr lang="en-US" sz="3200" b="1" dirty="0" err="1"/>
              <a:t>postaci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formy</a:t>
            </a:r>
            <a:r>
              <a:rPr lang="en-US" sz="3200" b="1" dirty="0"/>
              <a:t>.</a:t>
            </a:r>
          </a:p>
          <a:p>
            <a:pPr marL="285750" indent="-285750"/>
            <a:endParaRPr lang="en-US" sz="3200" b="1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F27F75D-73DF-CA13-266D-18BAA5D9A303}"/>
              </a:ext>
            </a:extLst>
          </p:cNvPr>
          <p:cNvSpPr txBox="1"/>
          <p:nvPr/>
        </p:nvSpPr>
        <p:spPr>
          <a:xfrm>
            <a:off x="19450050" y="12211050"/>
            <a:ext cx="1847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C4C6E8E4-5731-9042-9E38-73413E065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34" y="348081"/>
            <a:ext cx="16457613" cy="17145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pl-PL" dirty="0"/>
              <a:t>Energia jest wszędzie wokół nas!</a:t>
            </a:r>
            <a:br>
              <a:rPr lang="pl-PL" dirty="0"/>
            </a:b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FC88AA-619A-EEA6-7581-5A8677A69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19" y="5724604"/>
            <a:ext cx="17576800" cy="2120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F27F75D-73DF-CA13-266D-18BAA5D9A303}"/>
              </a:ext>
            </a:extLst>
          </p:cNvPr>
          <p:cNvSpPr txBox="1"/>
          <p:nvPr/>
        </p:nvSpPr>
        <p:spPr>
          <a:xfrm>
            <a:off x="19450050" y="12211050"/>
            <a:ext cx="1847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AF5ED-2E66-2083-75A5-3973E0D4A84A}"/>
              </a:ext>
            </a:extLst>
          </p:cNvPr>
          <p:cNvSpPr txBox="1">
            <a:spLocks/>
          </p:cNvSpPr>
          <p:nvPr/>
        </p:nvSpPr>
        <p:spPr>
          <a:xfrm>
            <a:off x="430239" y="1343839"/>
            <a:ext cx="14129964" cy="927100"/>
          </a:xfrm>
          <a:prstGeom prst="rect">
            <a:avLst/>
          </a:prstGeom>
        </p:spPr>
        <p:txBody>
          <a:bodyPr/>
          <a:lstStyle>
            <a:lvl1pPr marL="612282" indent="-612282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5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5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3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Jak to </a:t>
            </a:r>
            <a:r>
              <a:rPr lang="en-US" sz="3200" b="1" dirty="0" err="1"/>
              <a:t>możliwe</a:t>
            </a:r>
            <a:r>
              <a:rPr lang="en-US" sz="3200" b="1" dirty="0"/>
              <a:t>, </a:t>
            </a:r>
            <a:r>
              <a:rPr lang="en-US" sz="3200" b="1" dirty="0" err="1"/>
              <a:t>że</a:t>
            </a:r>
            <a:r>
              <a:rPr lang="en-US" sz="3200" b="1" dirty="0"/>
              <a:t> </a:t>
            </a:r>
            <a:r>
              <a:rPr lang="en-US" sz="3200" b="1" dirty="0" err="1"/>
              <a:t>energia</a:t>
            </a:r>
            <a:r>
              <a:rPr lang="en-US" sz="3200" b="1" dirty="0"/>
              <a:t> </a:t>
            </a:r>
            <a:r>
              <a:rPr lang="en-US" sz="3200" b="1" dirty="0" err="1"/>
              <a:t>zaangażowana</a:t>
            </a:r>
            <a:r>
              <a:rPr lang="en-US" sz="3200" b="1" dirty="0"/>
              <a:t> jest w </a:t>
            </a:r>
            <a:r>
              <a:rPr lang="en-US" sz="3200" b="1" dirty="0" err="1"/>
              <a:t>tak</a:t>
            </a:r>
            <a:r>
              <a:rPr lang="en-US" sz="3200" b="1" dirty="0"/>
              <a:t> </a:t>
            </a:r>
            <a:r>
              <a:rPr lang="en-US" sz="3200" b="1" dirty="0" err="1"/>
              <a:t>wiele</a:t>
            </a:r>
            <a:r>
              <a:rPr lang="en-US" sz="3200" b="1" dirty="0"/>
              <a:t> </a:t>
            </a:r>
            <a:r>
              <a:rPr lang="en-US" sz="3200" b="1" dirty="0" err="1"/>
              <a:t>różnych</a:t>
            </a:r>
            <a:r>
              <a:rPr lang="en-US" sz="3200" b="1" dirty="0"/>
              <a:t> </a:t>
            </a:r>
            <a:r>
              <a:rPr lang="en-US" sz="3200" b="1" dirty="0" err="1"/>
              <a:t>aktywności</a:t>
            </a:r>
            <a:r>
              <a:rPr lang="en-US" sz="3200" b="1" dirty="0"/>
              <a:t>?  </a:t>
            </a:r>
          </a:p>
          <a:p>
            <a:endParaRPr lang="en-US" sz="3200" b="1" dirty="0"/>
          </a:p>
          <a:p>
            <a:endParaRPr lang="en-US" sz="3200" b="1" dirty="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49740FE1-B5EB-2A64-9D94-086692318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566" y="5732978"/>
            <a:ext cx="4804752" cy="3312368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2124898A-7C09-618E-1B49-D81084F9A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871" y="5774078"/>
            <a:ext cx="4443775" cy="295232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94101C7-1DBA-1952-ABF8-7EF0EA539BF0}"/>
              </a:ext>
            </a:extLst>
          </p:cNvPr>
          <p:cNvSpPr txBox="1"/>
          <p:nvPr/>
        </p:nvSpPr>
        <p:spPr>
          <a:xfrm>
            <a:off x="-824526" y="3486849"/>
            <a:ext cx="16664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3200" b="1" dirty="0">
                <a:solidFill>
                  <a:schemeClr val="tx1"/>
                </a:solidFill>
                <a:latin typeface="+mn-lt"/>
              </a:rPr>
              <a:t>W najprostszym ujęciu </a:t>
            </a:r>
            <a:r>
              <a:rPr lang="pl-PL" sz="3200" b="1" u="sng" dirty="0">
                <a:solidFill>
                  <a:schemeClr val="tx1"/>
                </a:solidFill>
                <a:latin typeface="+mn-lt"/>
              </a:rPr>
              <a:t>energię</a:t>
            </a:r>
            <a:r>
              <a:rPr lang="pl-PL" sz="3200" b="1" dirty="0">
                <a:solidFill>
                  <a:schemeClr val="tx1"/>
                </a:solidFill>
                <a:latin typeface="+mn-lt"/>
              </a:rPr>
              <a:t> można określić jako zdolność do wykonywania </a:t>
            </a:r>
            <a:r>
              <a:rPr lang="pl-PL" sz="3200" b="1" u="sng" dirty="0">
                <a:solidFill>
                  <a:schemeClr val="tx1"/>
                </a:solidFill>
                <a:latin typeface="+mn-lt"/>
              </a:rPr>
              <a:t>pracy</a:t>
            </a:r>
            <a:r>
              <a:rPr lang="pl-PL" sz="3200" b="1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A1AE23E-F9AE-FC55-4AAF-F9531F9EC35E}"/>
              </a:ext>
            </a:extLst>
          </p:cNvPr>
          <p:cNvSpPr txBox="1"/>
          <p:nvPr/>
        </p:nvSpPr>
        <p:spPr>
          <a:xfrm>
            <a:off x="165289" y="2651823"/>
            <a:ext cx="184191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b="1" u="sng" dirty="0">
                <a:solidFill>
                  <a:schemeClr val="tx1"/>
                </a:solidFill>
                <a:latin typeface="+mn-lt"/>
              </a:rPr>
              <a:t>Energię</a:t>
            </a:r>
            <a:r>
              <a:rPr lang="pl-PL" sz="3200" b="1" dirty="0">
                <a:solidFill>
                  <a:schemeClr val="tx1"/>
                </a:solidFill>
                <a:latin typeface="+mn-lt"/>
              </a:rPr>
              <a:t> można policzyć, zmierzyć, opisać, a nawet wycenić - ale nie łatwo jest ją precyzyjnie zdefiniować.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9AA4F4B0-A1BA-B8B5-842A-1327A934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33" y="-370661"/>
            <a:ext cx="16457613" cy="17145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pl-PL" dirty="0"/>
              <a:t>Czym jest energia?</a:t>
            </a:r>
          </a:p>
        </p:txBody>
      </p:sp>
    </p:spTree>
    <p:extLst>
      <p:ext uri="{BB962C8B-B14F-4D97-AF65-F5344CB8AC3E}">
        <p14:creationId xmlns:p14="http://schemas.microsoft.com/office/powerpoint/2010/main" val="203402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F27F75D-73DF-CA13-266D-18BAA5D9A303}"/>
              </a:ext>
            </a:extLst>
          </p:cNvPr>
          <p:cNvSpPr txBox="1"/>
          <p:nvPr/>
        </p:nvSpPr>
        <p:spPr>
          <a:xfrm>
            <a:off x="19450050" y="12211050"/>
            <a:ext cx="1847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BD6A6AD2-2AEE-0160-12B9-BAC560C7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20" y="250233"/>
            <a:ext cx="16457772" cy="1389287"/>
          </a:xfrm>
        </p:spPr>
        <p:txBody>
          <a:bodyPr>
            <a:normAutofit fontScale="90000"/>
          </a:bodyPr>
          <a:lstStyle/>
          <a:p>
            <a:r>
              <a:rPr lang="pl-PL" dirty="0"/>
              <a:t>Dlaczego ciała się poruszają?</a:t>
            </a:r>
            <a:br>
              <a:rPr lang="pl-PL" dirty="0"/>
            </a:br>
            <a:endParaRPr lang="pl-P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47ADAC3-5D05-9AA8-9550-A2D922862BEC}"/>
              </a:ext>
            </a:extLst>
          </p:cNvPr>
          <p:cNvSpPr txBox="1">
            <a:spLocks/>
          </p:cNvSpPr>
          <p:nvPr/>
        </p:nvSpPr>
        <p:spPr>
          <a:xfrm>
            <a:off x="319951" y="1787562"/>
            <a:ext cx="9588121" cy="45719"/>
          </a:xfrm>
          <a:prstGeom prst="rect">
            <a:avLst/>
          </a:prstGeom>
        </p:spPr>
        <p:txBody>
          <a:bodyPr/>
          <a:lstStyle>
            <a:lvl1pPr marL="612282" indent="-612282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5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5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3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9AE3CCD-46B7-1D9D-ED93-22AA75E1DED2}"/>
              </a:ext>
            </a:extLst>
          </p:cNvPr>
          <p:cNvSpPr txBox="1">
            <a:spLocks/>
          </p:cNvSpPr>
          <p:nvPr/>
        </p:nvSpPr>
        <p:spPr>
          <a:xfrm>
            <a:off x="319951" y="1435343"/>
            <a:ext cx="8492244" cy="4304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Ponieważ</a:t>
            </a:r>
            <a:r>
              <a:rPr lang="en-US" b="1" dirty="0"/>
              <a:t> </a:t>
            </a:r>
            <a:r>
              <a:rPr lang="en-US" b="1" dirty="0" err="1"/>
              <a:t>posiadają</a:t>
            </a:r>
            <a:r>
              <a:rPr lang="en-US" b="1" dirty="0"/>
              <a:t> </a:t>
            </a:r>
            <a:r>
              <a:rPr lang="en-US" b="1" dirty="0" err="1"/>
              <a:t>energię</a:t>
            </a:r>
            <a:r>
              <a:rPr lang="en-US" b="1" dirty="0"/>
              <a:t>! </a:t>
            </a:r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9A17B1F-F090-8BAC-B768-BFC7DEF93972}"/>
              </a:ext>
            </a:extLst>
          </p:cNvPr>
          <p:cNvSpPr txBox="1"/>
          <p:nvPr/>
        </p:nvSpPr>
        <p:spPr>
          <a:xfrm>
            <a:off x="244689" y="2536230"/>
            <a:ext cx="177970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Możemy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powiedzieć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że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ruch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to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energia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.  </a:t>
            </a:r>
          </a:p>
          <a:p>
            <a:pPr marL="0" indent="0">
              <a:buNone/>
            </a:pP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Energia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takiej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postaci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nazywana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jest </a:t>
            </a:r>
            <a:r>
              <a:rPr lang="en-US" sz="3200" b="1" u="sng" dirty="0" err="1">
                <a:solidFill>
                  <a:schemeClr val="tx1"/>
                </a:solidFill>
                <a:latin typeface="+mn-lt"/>
              </a:rPr>
              <a:t>energią</a:t>
            </a:r>
            <a:r>
              <a:rPr lang="en-US" sz="3200" b="1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u="sng" dirty="0" err="1">
                <a:solidFill>
                  <a:schemeClr val="tx1"/>
                </a:solidFill>
                <a:latin typeface="+mn-lt"/>
              </a:rPr>
              <a:t>kinetyczną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C6622F6-D5B5-B1B0-F7EF-4963910E1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2" y="3984300"/>
            <a:ext cx="6430258" cy="403952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79BC0B4-069E-C3D9-4D8E-F685F64C2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142" y="3911550"/>
            <a:ext cx="4963551" cy="2342108"/>
          </a:xfrm>
          <a:prstGeom prst="rect">
            <a:avLst/>
          </a:prstGeom>
        </p:spPr>
      </p:pic>
      <p:grpSp>
        <p:nvGrpSpPr>
          <p:cNvPr id="22" name="Grupa 21">
            <a:extLst>
              <a:ext uri="{FF2B5EF4-FFF2-40B4-BE49-F238E27FC236}">
                <a16:creationId xmlns:a16="http://schemas.microsoft.com/office/drawing/2014/main" id="{10668762-96A7-B43E-3F6B-ABCD980B0913}"/>
              </a:ext>
            </a:extLst>
          </p:cNvPr>
          <p:cNvGrpSpPr/>
          <p:nvPr/>
        </p:nvGrpSpPr>
        <p:grpSpPr>
          <a:xfrm>
            <a:off x="7464791" y="5945105"/>
            <a:ext cx="6072416" cy="1796337"/>
            <a:chOff x="5710587" y="3890705"/>
            <a:chExt cx="3303299" cy="932241"/>
          </a:xfrm>
        </p:grpSpPr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AE66DD0E-54BD-E40F-9DC3-41EFD01FF736}"/>
                </a:ext>
              </a:extLst>
            </p:cNvPr>
            <p:cNvGrpSpPr/>
            <p:nvPr/>
          </p:nvGrpSpPr>
          <p:grpSpPr>
            <a:xfrm>
              <a:off x="7097427" y="3890705"/>
              <a:ext cx="1916459" cy="932241"/>
              <a:chOff x="7097427" y="3890705"/>
              <a:chExt cx="1916459" cy="932241"/>
            </a:xfrm>
          </p:grpSpPr>
          <p:graphicFrame>
            <p:nvGraphicFramePr>
              <p:cNvPr id="25" name="Obiekt 24">
                <a:extLst>
                  <a:ext uri="{FF2B5EF4-FFF2-40B4-BE49-F238E27FC236}">
                    <a16:creationId xmlns:a16="http://schemas.microsoft.com/office/drawing/2014/main" id="{30C2AEE8-846B-0F7D-9923-4D053C5938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04810972"/>
                  </p:ext>
                </p:extLst>
              </p:nvPr>
            </p:nvGraphicFramePr>
            <p:xfrm>
              <a:off x="7245019" y="3890705"/>
              <a:ext cx="1768867" cy="9322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4" imgW="1879600" imgH="990600" progId="Equation.DSMT4">
                      <p:embed/>
                    </p:oleObj>
                  </mc:Choice>
                  <mc:Fallback>
                    <p:oleObj name="Equation" r:id="rId4" imgW="1879600" imgH="990600" progId="Equation.DSMT4">
                      <p:embed/>
                      <p:pic>
                        <p:nvPicPr>
                          <p:cNvPr id="10" name="Obiekt 9">
                            <a:extLst>
                              <a:ext uri="{FF2B5EF4-FFF2-40B4-BE49-F238E27FC236}">
                                <a16:creationId xmlns:a16="http://schemas.microsoft.com/office/drawing/2014/main" id="{DD41FC19-3FFD-E74B-0165-6B194DCB086E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7245019" y="3890705"/>
                            <a:ext cx="1768867" cy="93224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26" name="Obraz 25">
                <a:extLst>
                  <a:ext uri="{FF2B5EF4-FFF2-40B4-BE49-F238E27FC236}">
                    <a16:creationId xmlns:a16="http://schemas.microsoft.com/office/drawing/2014/main" id="{DE3037A9-0CFE-F5F9-E411-39152325B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7427" y="3944506"/>
                <a:ext cx="571500" cy="698500"/>
              </a:xfrm>
              <a:prstGeom prst="rect">
                <a:avLst/>
              </a:prstGeom>
            </p:spPr>
          </p:pic>
        </p:grp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8679A12-F8FA-2251-166D-79B7D196781B}"/>
                </a:ext>
              </a:extLst>
            </p:cNvPr>
            <p:cNvSpPr txBox="1"/>
            <p:nvPr/>
          </p:nvSpPr>
          <p:spPr>
            <a:xfrm>
              <a:off x="5710587" y="4228830"/>
              <a:ext cx="2573080" cy="303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3200" dirty="0"/>
                <a:t>Energia kinetyczna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682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0AF885C-231E-42B0-2D08-831180220103}"/>
              </a:ext>
            </a:extLst>
          </p:cNvPr>
          <p:cNvSpPr txBox="1">
            <a:spLocks/>
          </p:cNvSpPr>
          <p:nvPr/>
        </p:nvSpPr>
        <p:spPr>
          <a:xfrm>
            <a:off x="87573" y="1083021"/>
            <a:ext cx="8492244" cy="4304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potencjalna</a:t>
            </a:r>
            <a:r>
              <a:rPr lang="en-US" b="1" dirty="0"/>
              <a:t> to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zmagazynowana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EBA5555-01E9-9204-1368-63CB860C10F9}"/>
              </a:ext>
            </a:extLst>
          </p:cNvPr>
          <p:cNvSpPr txBox="1"/>
          <p:nvPr/>
        </p:nvSpPr>
        <p:spPr>
          <a:xfrm>
            <a:off x="36496" y="1932589"/>
            <a:ext cx="1565875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+mn-lt"/>
              </a:rPr>
              <a:t>(a)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Energia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może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być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magazynowana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wyniku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wykonania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pracy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Rozciąganie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gumy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Rozciąganie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sprężyny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Podnoszenie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obiektu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wysoko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górę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względem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Ziemi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3200" b="1" i="1" dirty="0">
                <a:solidFill>
                  <a:schemeClr val="tx1"/>
                </a:solidFill>
                <a:latin typeface="+mn-lt"/>
              </a:rPr>
              <a:t>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= </a:t>
            </a:r>
            <a:r>
              <a:rPr lang="en-US" sz="3200" b="1" i="1" dirty="0" err="1">
                <a:solidFill>
                  <a:schemeClr val="tx1"/>
                </a:solidFill>
                <a:latin typeface="+mn-lt"/>
              </a:rPr>
              <a:t>mgh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911E675-ED57-FDA5-670C-FCA412EFD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34" y="4194524"/>
            <a:ext cx="3507630" cy="342144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FBE7061-9623-805B-BC5D-3089337FD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678" y="1107747"/>
            <a:ext cx="4330700" cy="3175000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95CE071-D584-9151-B082-D12EEF63C99A}"/>
              </a:ext>
            </a:extLst>
          </p:cNvPr>
          <p:cNvSpPr txBox="1"/>
          <p:nvPr/>
        </p:nvSpPr>
        <p:spPr>
          <a:xfrm>
            <a:off x="121464" y="7815802"/>
            <a:ext cx="184101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+mn-lt"/>
              </a:rPr>
              <a:t>(b)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Energia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może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być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również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magazynowana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żywności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,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paliwie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,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jądrach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atomowych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oraz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w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polu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+mn-lt"/>
              </a:rPr>
              <a:t>elektrycznym</a:t>
            </a:r>
            <a:r>
              <a:rPr lang="en-US" sz="3200" b="1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79599DB8-3DE2-B929-C575-40121EDC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21" y="102940"/>
            <a:ext cx="16457772" cy="1714500"/>
          </a:xfrm>
        </p:spPr>
        <p:txBody>
          <a:bodyPr>
            <a:normAutofit fontScale="90000"/>
          </a:bodyPr>
          <a:lstStyle/>
          <a:p>
            <a:r>
              <a:rPr lang="pl-PL" dirty="0"/>
              <a:t>Energia potencjalna</a:t>
            </a:r>
            <a:br>
              <a:rPr lang="pl-PL" dirty="0"/>
            </a:b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5018D11-0A07-0A77-23F3-47A7BB26A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470" y="4530093"/>
            <a:ext cx="4896544" cy="300974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1CB12DF-1D20-BEA8-A7B6-937778C8B25E}"/>
              </a:ext>
            </a:extLst>
          </p:cNvPr>
          <p:cNvSpPr txBox="1"/>
          <p:nvPr/>
        </p:nvSpPr>
        <p:spPr>
          <a:xfrm>
            <a:off x="13823047" y="4313303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R. L. </a:t>
            </a:r>
            <a:r>
              <a:rPr lang="pl-PL" sz="1600" b="1" dirty="0" err="1"/>
              <a:t>Jaffe</a:t>
            </a:r>
            <a:r>
              <a:rPr lang="pl-PL" sz="1600" b="1" dirty="0"/>
              <a:t>, </a:t>
            </a:r>
            <a:r>
              <a:rPr lang="pl-PL" sz="1600" b="1" i="1" dirty="0" err="1"/>
              <a:t>Physics</a:t>
            </a:r>
            <a:r>
              <a:rPr lang="pl-PL" sz="1600" b="1" i="1" dirty="0"/>
              <a:t> of </a:t>
            </a:r>
            <a:r>
              <a:rPr lang="pl-PL" sz="1600" b="1" i="1" dirty="0" err="1"/>
              <a:t>energy</a:t>
            </a:r>
            <a:endParaRPr lang="pl-PL" sz="1600" b="1" i="1" dirty="0"/>
          </a:p>
        </p:txBody>
      </p:sp>
    </p:spTree>
    <p:extLst>
      <p:ext uri="{BB962C8B-B14F-4D97-AF65-F5344CB8AC3E}">
        <p14:creationId xmlns:p14="http://schemas.microsoft.com/office/powerpoint/2010/main" val="233690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1">
            <a:extLst>
              <a:ext uri="{FF2B5EF4-FFF2-40B4-BE49-F238E27FC236}">
                <a16:creationId xmlns:a16="http://schemas.microsoft.com/office/drawing/2014/main" id="{199EAF80-88BF-1022-0CD9-E2CAD0DED44F}"/>
              </a:ext>
            </a:extLst>
          </p:cNvPr>
          <p:cNvSpPr txBox="1">
            <a:spLocks/>
          </p:cNvSpPr>
          <p:nvPr/>
        </p:nvSpPr>
        <p:spPr bwMode="auto">
          <a:xfrm>
            <a:off x="1794046" y="223743"/>
            <a:ext cx="16492367" cy="66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pl-PL" altLang="pl-PL" sz="4800" b="1" dirty="0"/>
              <a:t>Jaka jest minimalna energia potrzebna, aby zdobyć Śnieżkę?</a:t>
            </a:r>
            <a:endParaRPr lang="en-AU" altLang="pl-PL" sz="4800" b="1" dirty="0"/>
          </a:p>
        </p:txBody>
      </p:sp>
      <p:graphicFrame>
        <p:nvGraphicFramePr>
          <p:cNvPr id="8" name="Obiekt 7">
            <a:extLst>
              <a:ext uri="{FF2B5EF4-FFF2-40B4-BE49-F238E27FC236}">
                <a16:creationId xmlns:a16="http://schemas.microsoft.com/office/drawing/2014/main" id="{F3CCC6D5-7354-3DCB-F1E8-885123BF95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878944"/>
              </p:ext>
            </p:extLst>
          </p:nvPr>
        </p:nvGraphicFramePr>
        <p:xfrm>
          <a:off x="8135094" y="4129494"/>
          <a:ext cx="9071884" cy="1668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273300" imgH="419100" progId="Equation.DSMT4">
                  <p:embed/>
                </p:oleObj>
              </mc:Choice>
              <mc:Fallback>
                <p:oleObj r:id="rId2" imgW="2273300" imgH="419100" progId="Equation.DSMT4">
                  <p:embed/>
                  <p:pic>
                    <p:nvPicPr>
                      <p:cNvPr id="9" name="Obiekt 8">
                        <a:extLst>
                          <a:ext uri="{FF2B5EF4-FFF2-40B4-BE49-F238E27FC236}">
                            <a16:creationId xmlns:a16="http://schemas.microsoft.com/office/drawing/2014/main" id="{0050F650-4BFD-AB46-8D83-4626DF3688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35094" y="4129494"/>
                        <a:ext cx="9071884" cy="1668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iekt 8">
            <a:extLst>
              <a:ext uri="{FF2B5EF4-FFF2-40B4-BE49-F238E27FC236}">
                <a16:creationId xmlns:a16="http://schemas.microsoft.com/office/drawing/2014/main" id="{BE8F0D3E-B59C-E4DC-8AB0-48CD43F4CC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720441"/>
              </p:ext>
            </p:extLst>
          </p:nvPr>
        </p:nvGraphicFramePr>
        <p:xfrm>
          <a:off x="8132268" y="2917252"/>
          <a:ext cx="3224486" cy="1149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71500" imgH="203200" progId="Equation.DSMT4">
                  <p:embed/>
                </p:oleObj>
              </mc:Choice>
              <mc:Fallback>
                <p:oleObj r:id="rId4" imgW="571500" imgH="203200" progId="Equation.DSMT4">
                  <p:embed/>
                  <p:pic>
                    <p:nvPicPr>
                      <p:cNvPr id="12" name="Obiekt 11">
                        <a:extLst>
                          <a:ext uri="{FF2B5EF4-FFF2-40B4-BE49-F238E27FC236}">
                            <a16:creationId xmlns:a16="http://schemas.microsoft.com/office/drawing/2014/main" id="{A82120A7-1873-CC4E-9A84-852C86DD5E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32268" y="2917252"/>
                        <a:ext cx="3224486" cy="1149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1BE5177-296D-86DD-1FDB-E57B2222E70D}"/>
              </a:ext>
            </a:extLst>
          </p:cNvPr>
          <p:cNvSpPr txBox="1"/>
          <p:nvPr/>
        </p:nvSpPr>
        <p:spPr>
          <a:xfrm>
            <a:off x="6406902" y="8032097"/>
            <a:ext cx="9506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chemeClr val="tx1"/>
                </a:solidFill>
              </a:rPr>
              <a:t>To dużo czy mało?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14DEA97-4E4B-9631-960A-DFCD7CF666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246" y="2265732"/>
            <a:ext cx="71755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7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A70AA7-D51A-7CD5-DCD3-CCBE97497BE5}"/>
              </a:ext>
            </a:extLst>
          </p:cNvPr>
          <p:cNvSpPr txBox="1">
            <a:spLocks/>
          </p:cNvSpPr>
          <p:nvPr/>
        </p:nvSpPr>
        <p:spPr>
          <a:xfrm>
            <a:off x="914320" y="1602232"/>
            <a:ext cx="17497944" cy="4304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… </a:t>
            </a:r>
            <a:r>
              <a:rPr lang="en-US" b="1" dirty="0" err="1"/>
              <a:t>tzn</a:t>
            </a:r>
            <a:r>
              <a:rPr lang="en-US" b="1" dirty="0"/>
              <a:t>. </a:t>
            </a:r>
            <a:r>
              <a:rPr lang="en-US" b="1" dirty="0" err="1"/>
              <a:t>czerpie</a:t>
            </a:r>
            <a:r>
              <a:rPr lang="en-US" b="1" dirty="0"/>
              <a:t> </a:t>
            </a:r>
            <a:r>
              <a:rPr lang="en-US" b="1" dirty="0" err="1"/>
              <a:t>energię</a:t>
            </a:r>
            <a:r>
              <a:rPr lang="en-US" b="1" dirty="0"/>
              <a:t> </a:t>
            </a:r>
            <a:r>
              <a:rPr lang="en-US" b="1" dirty="0" err="1"/>
              <a:t>potrzebną</a:t>
            </a:r>
            <a:r>
              <a:rPr lang="en-US" b="1" dirty="0"/>
              <a:t> do </a:t>
            </a:r>
            <a:r>
              <a:rPr lang="en-US" b="1" dirty="0" err="1"/>
              <a:t>ruchu</a:t>
            </a:r>
            <a:r>
              <a:rPr lang="en-US" b="1" dirty="0"/>
              <a:t> z </a:t>
            </a:r>
            <a:r>
              <a:rPr lang="en-US" b="1" dirty="0" err="1"/>
              <a:t>energii</a:t>
            </a:r>
            <a:r>
              <a:rPr lang="en-US" b="1" dirty="0"/>
              <a:t> </a:t>
            </a:r>
            <a:r>
              <a:rPr lang="en-US" b="1" dirty="0" err="1"/>
              <a:t>chemicznej</a:t>
            </a:r>
            <a:r>
              <a:rPr lang="en-US" b="1" dirty="0"/>
              <a:t> - </a:t>
            </a:r>
            <a:r>
              <a:rPr lang="en-US" b="1" dirty="0" err="1"/>
              <a:t>tylko</a:t>
            </a:r>
            <a:r>
              <a:rPr lang="en-US" b="1" dirty="0"/>
              <a:t>, </a:t>
            </a:r>
            <a:r>
              <a:rPr lang="en-US" b="1" dirty="0" err="1"/>
              <a:t>że</a:t>
            </a:r>
            <a:r>
              <a:rPr lang="en-US" b="1" dirty="0"/>
              <a:t>  </a:t>
            </a:r>
            <a:r>
              <a:rPr lang="en-US" b="1" dirty="0" err="1"/>
              <a:t>zawartej</a:t>
            </a:r>
            <a:r>
              <a:rPr lang="en-US" b="1" dirty="0"/>
              <a:t> w </a:t>
            </a:r>
            <a:r>
              <a:rPr lang="en-US" b="1" dirty="0" err="1"/>
              <a:t>paliwie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0965F7D-E95B-EE21-EB3F-8C7F74079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865" y="2316642"/>
            <a:ext cx="10153128" cy="5711133"/>
          </a:xfrm>
          <a:prstGeom prst="rect">
            <a:avLst/>
          </a:prstGeom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5116EA91-95A3-7C7E-77BC-BF66EEF98A1A}"/>
              </a:ext>
            </a:extLst>
          </p:cNvPr>
          <p:cNvSpPr txBox="1">
            <a:spLocks noChangeArrowheads="1"/>
          </p:cNvSpPr>
          <p:nvPr/>
        </p:nvSpPr>
        <p:spPr>
          <a:xfrm>
            <a:off x="2086422" y="8305800"/>
            <a:ext cx="13234015" cy="19812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pl-PL" sz="3600" dirty="0" err="1">
                <a:solidFill>
                  <a:srgbClr val="7030A0"/>
                </a:solidFill>
              </a:rPr>
              <a:t>energia</a:t>
            </a:r>
            <a:r>
              <a:rPr lang="en-US" altLang="pl-PL" sz="3600" dirty="0">
                <a:solidFill>
                  <a:srgbClr val="7030A0"/>
                </a:solidFill>
              </a:rPr>
              <a:t> </a:t>
            </a:r>
            <a:r>
              <a:rPr lang="en-US" altLang="pl-PL" sz="3600" dirty="0" err="1">
                <a:solidFill>
                  <a:srgbClr val="7030A0"/>
                </a:solidFill>
              </a:rPr>
              <a:t>chemiczna</a:t>
            </a:r>
            <a:r>
              <a:rPr lang="en-US" altLang="pl-PL" sz="3600" dirty="0">
                <a:solidFill>
                  <a:srgbClr val="7030A0"/>
                </a:solidFill>
              </a:rPr>
              <a:t> </a:t>
            </a:r>
            <a:r>
              <a:rPr lang="en-US" altLang="pl-PL" sz="3600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en-US" altLang="pl-PL" sz="3600" dirty="0" err="1">
                <a:solidFill>
                  <a:srgbClr val="7030A0"/>
                </a:solidFill>
                <a:sym typeface="Wingdings" pitchFamily="2" charset="2"/>
              </a:rPr>
              <a:t>ciepło</a:t>
            </a:r>
            <a:r>
              <a:rPr lang="en-US" altLang="pl-PL" sz="3600" dirty="0">
                <a:solidFill>
                  <a:srgbClr val="7030A0"/>
                </a:solidFill>
                <a:sym typeface="Wingdings" pitchFamily="2" charset="2"/>
              </a:rPr>
              <a:t>  </a:t>
            </a:r>
            <a:r>
              <a:rPr lang="en-US" altLang="pl-PL" sz="3600" dirty="0" err="1">
                <a:solidFill>
                  <a:srgbClr val="7030A0"/>
                </a:solidFill>
                <a:sym typeface="Wingdings" pitchFamily="2" charset="2"/>
              </a:rPr>
              <a:t>ruch</a:t>
            </a:r>
            <a:r>
              <a:rPr lang="en-US" altLang="pl-PL" sz="3600" dirty="0">
                <a:solidFill>
                  <a:srgbClr val="7030A0"/>
                </a:solidFill>
                <a:sym typeface="Wingdings" pitchFamily="2" charset="2"/>
              </a:rPr>
              <a:t> (</a:t>
            </a:r>
            <a:r>
              <a:rPr lang="en-US" altLang="pl-PL" sz="3600" dirty="0" err="1">
                <a:solidFill>
                  <a:srgbClr val="7030A0"/>
                </a:solidFill>
                <a:sym typeface="Wingdings" pitchFamily="2" charset="2"/>
              </a:rPr>
              <a:t>energia</a:t>
            </a:r>
            <a:r>
              <a:rPr lang="en-US" altLang="pl-PL" sz="3600" dirty="0">
                <a:solidFill>
                  <a:srgbClr val="7030A0"/>
                </a:solidFill>
                <a:sym typeface="Wingdings" pitchFamily="2" charset="2"/>
              </a:rPr>
              <a:t> </a:t>
            </a:r>
            <a:r>
              <a:rPr lang="en-US" altLang="pl-PL" sz="3600" dirty="0" err="1">
                <a:solidFill>
                  <a:srgbClr val="7030A0"/>
                </a:solidFill>
                <a:sym typeface="Wingdings" pitchFamily="2" charset="2"/>
              </a:rPr>
              <a:t>kinetyczna</a:t>
            </a:r>
            <a:r>
              <a:rPr lang="en-US" altLang="pl-PL" sz="3600" dirty="0">
                <a:solidFill>
                  <a:srgbClr val="7030A0"/>
                </a:solidFill>
                <a:sym typeface="Wingdings" pitchFamily="2" charset="2"/>
              </a:rPr>
              <a:t>)</a:t>
            </a:r>
            <a:endParaRPr lang="en-US" altLang="pl-PL" sz="3600" dirty="0">
              <a:solidFill>
                <a:srgbClr val="7030A0"/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5A8995A6-046C-F155-5A24-04657E506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21" y="102940"/>
            <a:ext cx="16457772" cy="1714500"/>
          </a:xfrm>
        </p:spPr>
        <p:txBody>
          <a:bodyPr>
            <a:normAutofit fontScale="90000"/>
          </a:bodyPr>
          <a:lstStyle/>
          <a:p>
            <a:r>
              <a:rPr lang="pl-PL" dirty="0"/>
              <a:t>Samochód jest jak człowiek…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481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3D1E5E46-AACF-C5C9-4ED0-4F832F7BD45F}"/>
              </a:ext>
            </a:extLst>
          </p:cNvPr>
          <p:cNvSpPr txBox="1">
            <a:spLocks/>
          </p:cNvSpPr>
          <p:nvPr/>
        </p:nvSpPr>
        <p:spPr>
          <a:xfrm>
            <a:off x="468876" y="120863"/>
            <a:ext cx="14434970" cy="430416"/>
          </a:xfrm>
          <a:prstGeom prst="rect">
            <a:avLst/>
          </a:prstGeom>
        </p:spPr>
        <p:txBody>
          <a:bodyPr/>
          <a:lstStyle>
            <a:lvl1pPr marL="612282" indent="-612282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5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5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–"/>
              <a:defRPr sz="3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/>
              <a:t>Ile </a:t>
            </a:r>
            <a:r>
              <a:rPr lang="en-US" sz="4800" b="1" dirty="0" err="1"/>
              <a:t>energii</a:t>
            </a:r>
            <a:r>
              <a:rPr lang="en-US" sz="4800" b="1" dirty="0"/>
              <a:t> </a:t>
            </a:r>
            <a:r>
              <a:rPr lang="en-US" sz="4800" b="1" dirty="0" err="1"/>
              <a:t>kosztuje</a:t>
            </a:r>
            <a:r>
              <a:rPr lang="en-US" sz="4800" b="1" dirty="0"/>
              <a:t> </a:t>
            </a:r>
            <a:r>
              <a:rPr lang="en-US" sz="4800" b="1" dirty="0" err="1"/>
              <a:t>podróż</a:t>
            </a:r>
            <a:r>
              <a:rPr lang="en-US" sz="4800" b="1" dirty="0"/>
              <a:t> z </a:t>
            </a:r>
            <a:r>
              <a:rPr lang="en-US" sz="4800" b="1" dirty="0" err="1"/>
              <a:t>Gdańska</a:t>
            </a:r>
            <a:r>
              <a:rPr lang="en-US" sz="4800" b="1" dirty="0"/>
              <a:t> do </a:t>
            </a:r>
            <a:r>
              <a:rPr lang="en-US" sz="4800" b="1" dirty="0" err="1"/>
              <a:t>Krakowa</a:t>
            </a:r>
            <a:r>
              <a:rPr lang="en-US" sz="4800" b="1" dirty="0"/>
              <a:t>?</a:t>
            </a:r>
          </a:p>
          <a:p>
            <a:endParaRPr lang="en-US" sz="4800" b="1" dirty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5FCC7D-9535-7E93-529D-31193D769531}"/>
              </a:ext>
            </a:extLst>
          </p:cNvPr>
          <p:cNvGrpSpPr/>
          <p:nvPr/>
        </p:nvGrpSpPr>
        <p:grpSpPr>
          <a:xfrm>
            <a:off x="468876" y="2119165"/>
            <a:ext cx="5525093" cy="5544616"/>
            <a:chOff x="468876" y="2119165"/>
            <a:chExt cx="5525093" cy="554461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12644AE9-6817-CA3D-E826-A5607312C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876" y="2119165"/>
              <a:ext cx="5525093" cy="5544616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CFB8DF0A-C40D-3C03-B33C-6C53650F8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3722" y="3640880"/>
              <a:ext cx="510812" cy="431800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91D9BCCA-B43D-0A8A-33A3-9EB7EBA41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1876" y="3265254"/>
              <a:ext cx="987599" cy="561667"/>
            </a:xfrm>
            <a:prstGeom prst="rect">
              <a:avLst/>
            </a:prstGeom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EF748DE0-6B8F-517F-2A03-F4770A466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8663" y="5469228"/>
              <a:ext cx="510812" cy="431800"/>
            </a:xfrm>
            <a:prstGeom prst="rect">
              <a:avLst/>
            </a:prstGeom>
          </p:spPr>
        </p:pic>
      </p:grp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F839564-F0B3-82C8-F7D2-39F7D80410C5}"/>
              </a:ext>
            </a:extLst>
          </p:cNvPr>
          <p:cNvSpPr txBox="1"/>
          <p:nvPr/>
        </p:nvSpPr>
        <p:spPr>
          <a:xfrm>
            <a:off x="6622926" y="2086801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</a:rPr>
              <a:t>dystans = 600 km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865B648-495B-FD8D-5A9D-467359BA2585}"/>
              </a:ext>
            </a:extLst>
          </p:cNvPr>
          <p:cNvSpPr txBox="1"/>
          <p:nvPr/>
        </p:nvSpPr>
        <p:spPr>
          <a:xfrm>
            <a:off x="6596073" y="2713226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</a:rPr>
              <a:t>spalanie = 10 L / 100 km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654692E-59E1-D7CD-E1B6-E09F0E10C33F}"/>
              </a:ext>
            </a:extLst>
          </p:cNvPr>
          <p:cNvSpPr txBox="1"/>
          <p:nvPr/>
        </p:nvSpPr>
        <p:spPr>
          <a:xfrm>
            <a:off x="6622926" y="3425362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</a:rPr>
              <a:t>całkowite zużycie paliwa = 60 L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1D650B8-E8EC-FB8E-AEC1-8E1D4E5ECAF0}"/>
              </a:ext>
            </a:extLst>
          </p:cNvPr>
          <p:cNvSpPr txBox="1"/>
          <p:nvPr/>
        </p:nvSpPr>
        <p:spPr>
          <a:xfrm>
            <a:off x="6622926" y="4207098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</a:rPr>
              <a:t>zawartość energetyczna benzyny = 30 MJ /L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C04B4A1-8D4F-2BE9-C52E-8F04262BD184}"/>
              </a:ext>
            </a:extLst>
          </p:cNvPr>
          <p:cNvSpPr txBox="1"/>
          <p:nvPr/>
        </p:nvSpPr>
        <p:spPr>
          <a:xfrm>
            <a:off x="6622926" y="4988834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</a:rPr>
              <a:t>całkowita wykorzystana energia = </a:t>
            </a:r>
            <a:r>
              <a:rPr lang="pl-PL" sz="3200" dirty="0">
                <a:solidFill>
                  <a:srgbClr val="FF0000"/>
                </a:solidFill>
              </a:rPr>
              <a:t>1800 MJ </a:t>
            </a:r>
            <a:r>
              <a:rPr lang="pl-PL" sz="3200" dirty="0">
                <a:solidFill>
                  <a:schemeClr val="tx1"/>
                </a:solidFill>
              </a:rPr>
              <a:t>!!!!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A7EE128E-6899-43FB-7D68-BF564CF4814C}"/>
              </a:ext>
            </a:extLst>
          </p:cNvPr>
          <p:cNvSpPr txBox="1"/>
          <p:nvPr/>
        </p:nvSpPr>
        <p:spPr>
          <a:xfrm>
            <a:off x="9114623" y="5732418"/>
            <a:ext cx="1800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FF0000"/>
                </a:solidFill>
              </a:rPr>
              <a:t>1800 MJ</a:t>
            </a:r>
            <a:endParaRPr lang="pl-PL" sz="3200" dirty="0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69E40BC9-7513-31C7-6B77-8FD4964FCD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178" y="9072052"/>
            <a:ext cx="5194300" cy="647700"/>
          </a:xfrm>
          <a:prstGeom prst="rect">
            <a:avLst/>
          </a:prstGeom>
        </p:spPr>
      </p:pic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90A70278-4D02-6797-0301-A8BD0927C0E3}"/>
              </a:ext>
            </a:extLst>
          </p:cNvPr>
          <p:cNvCxnSpPr>
            <a:cxnSpLocks/>
          </p:cNvCxnSpPr>
          <p:nvPr/>
        </p:nvCxnSpPr>
        <p:spPr>
          <a:xfrm flipH="1">
            <a:off x="8205350" y="6357597"/>
            <a:ext cx="1225888" cy="229681"/>
          </a:xfrm>
          <a:prstGeom prst="straightConnector1">
            <a:avLst/>
          </a:prstGeom>
          <a:ln w="349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D8BA1F1C-352C-16F0-7646-156ADD21C048}"/>
              </a:ext>
            </a:extLst>
          </p:cNvPr>
          <p:cNvSpPr txBox="1"/>
          <p:nvPr/>
        </p:nvSpPr>
        <p:spPr>
          <a:xfrm>
            <a:off x="6881115" y="6733916"/>
            <a:ext cx="17448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ciepło (75%):</a:t>
            </a:r>
          </a:p>
          <a:p>
            <a:r>
              <a:rPr lang="pl-PL" dirty="0"/>
              <a:t>1350 MJ</a:t>
            </a: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6D0BD8D8-A362-76A6-07A9-ED01A1CD7E01}"/>
              </a:ext>
            </a:extLst>
          </p:cNvPr>
          <p:cNvCxnSpPr>
            <a:cxnSpLocks/>
          </p:cNvCxnSpPr>
          <p:nvPr/>
        </p:nvCxnSpPr>
        <p:spPr>
          <a:xfrm flipH="1">
            <a:off x="8135094" y="6406862"/>
            <a:ext cx="1656184" cy="1413919"/>
          </a:xfrm>
          <a:prstGeom prst="straightConnector1">
            <a:avLst/>
          </a:prstGeom>
          <a:ln w="349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6D9E6D11-DEE2-8595-8911-041DCCD7817D}"/>
              </a:ext>
            </a:extLst>
          </p:cNvPr>
          <p:cNvSpPr txBox="1"/>
          <p:nvPr/>
        </p:nvSpPr>
        <p:spPr>
          <a:xfrm>
            <a:off x="5742306" y="7820781"/>
            <a:ext cx="3562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energia kinetyczna (0.4%): 0.7 MJ</a:t>
            </a:r>
          </a:p>
        </p:txBody>
      </p: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6B810AEC-833E-4995-1849-D5BB028BB346}"/>
              </a:ext>
            </a:extLst>
          </p:cNvPr>
          <p:cNvCxnSpPr>
            <a:cxnSpLocks/>
          </p:cNvCxnSpPr>
          <p:nvPr/>
        </p:nvCxnSpPr>
        <p:spPr>
          <a:xfrm>
            <a:off x="10014723" y="6406862"/>
            <a:ext cx="0" cy="1976998"/>
          </a:xfrm>
          <a:prstGeom prst="straightConnector1">
            <a:avLst/>
          </a:prstGeom>
          <a:ln w="349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A9D1A30F-26D5-7B9D-BFAD-A087A7E76BE3}"/>
              </a:ext>
            </a:extLst>
          </p:cNvPr>
          <p:cNvSpPr txBox="1"/>
          <p:nvPr/>
        </p:nvSpPr>
        <p:spPr>
          <a:xfrm>
            <a:off x="9214805" y="8430501"/>
            <a:ext cx="51943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energia potencjalna </a:t>
            </a:r>
          </a:p>
          <a:p>
            <a:r>
              <a:rPr lang="pl-PL" dirty="0"/>
              <a:t>grawitacji (0.2%):</a:t>
            </a:r>
          </a:p>
          <a:p>
            <a:r>
              <a:rPr lang="pl-PL" dirty="0"/>
              <a:t>0.26 MJ</a:t>
            </a: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ABFAF176-C399-4943-30EB-F7356D52EFEB}"/>
              </a:ext>
            </a:extLst>
          </p:cNvPr>
          <p:cNvCxnSpPr>
            <a:cxnSpLocks/>
          </p:cNvCxnSpPr>
          <p:nvPr/>
        </p:nvCxnSpPr>
        <p:spPr>
          <a:xfrm>
            <a:off x="10345300" y="6439649"/>
            <a:ext cx="820155" cy="1032931"/>
          </a:xfrm>
          <a:prstGeom prst="straightConnector1">
            <a:avLst/>
          </a:prstGeom>
          <a:ln w="3492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C94707A5-0AE1-6AFD-2F75-3F72A8F274F2}"/>
              </a:ext>
            </a:extLst>
          </p:cNvPr>
          <p:cNvSpPr txBox="1"/>
          <p:nvPr/>
        </p:nvSpPr>
        <p:spPr>
          <a:xfrm>
            <a:off x="10914822" y="7524459"/>
            <a:ext cx="607725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hamowanie, tarcie, </a:t>
            </a:r>
            <a:r>
              <a:rPr lang="pl-PL" sz="2400" b="1" dirty="0"/>
              <a:t>opór powietrza </a:t>
            </a:r>
            <a:r>
              <a:rPr lang="pl-PL" dirty="0"/>
              <a:t>(24.4%):</a:t>
            </a:r>
          </a:p>
          <a:p>
            <a:r>
              <a:rPr lang="pl-PL" dirty="0"/>
              <a:t>449.4 MJ</a:t>
            </a:r>
          </a:p>
        </p:txBody>
      </p:sp>
      <p:pic>
        <p:nvPicPr>
          <p:cNvPr id="46" name="Obraz 45">
            <a:extLst>
              <a:ext uri="{FF2B5EF4-FFF2-40B4-BE49-F238E27FC236}">
                <a16:creationId xmlns:a16="http://schemas.microsoft.com/office/drawing/2014/main" id="{3CB6FC7F-066A-AA0F-9A3C-AF52553B75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5350" y="9792948"/>
            <a:ext cx="42799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9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324E319-00D1-2359-67EC-320C20C18C07}"/>
              </a:ext>
            </a:extLst>
          </p:cNvPr>
          <p:cNvSpPr txBox="1"/>
          <p:nvPr/>
        </p:nvSpPr>
        <p:spPr>
          <a:xfrm>
            <a:off x="4966742" y="9633957"/>
            <a:ext cx="7785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ciągu doby do Ziemi dociera ~ </a:t>
            </a:r>
            <a:r>
              <a:rPr lang="pl-PL" b="1" dirty="0">
                <a:solidFill>
                  <a:srgbClr val="FF0000"/>
                </a:solidFill>
              </a:rPr>
              <a:t>10</a:t>
            </a:r>
            <a:r>
              <a:rPr lang="pl-PL" b="1" baseline="30000" dirty="0">
                <a:solidFill>
                  <a:srgbClr val="FF0000"/>
                </a:solidFill>
              </a:rPr>
              <a:t>19</a:t>
            </a:r>
            <a:r>
              <a:rPr lang="pl-PL" b="1" dirty="0">
                <a:solidFill>
                  <a:srgbClr val="FF0000"/>
                </a:solidFill>
              </a:rPr>
              <a:t>J</a:t>
            </a:r>
            <a:r>
              <a:rPr lang="pl-PL" b="1" dirty="0"/>
              <a:t> energii.</a:t>
            </a: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FC524D7B-13AE-2989-1B0C-EFE2A94AC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053" y="-156828"/>
            <a:ext cx="16457772" cy="183983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Słońce</a:t>
            </a:r>
            <a:r>
              <a:rPr lang="en-US" b="1" dirty="0"/>
              <a:t> – </a:t>
            </a:r>
            <a:r>
              <a:rPr lang="en-US" b="1" dirty="0" err="1"/>
              <a:t>główne</a:t>
            </a:r>
            <a:r>
              <a:rPr lang="en-US" b="1" dirty="0"/>
              <a:t> </a:t>
            </a:r>
            <a:r>
              <a:rPr lang="en-US" b="1" dirty="0" err="1"/>
              <a:t>źródło</a:t>
            </a:r>
            <a:r>
              <a:rPr lang="en-US" b="1" dirty="0"/>
              <a:t> </a:t>
            </a:r>
            <a:r>
              <a:rPr lang="en-US" b="1" dirty="0" err="1"/>
              <a:t>energii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Ziemii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29B216-5AF1-28A0-A0D0-97B6C1F35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524" y="1831132"/>
            <a:ext cx="11063532" cy="70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6302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Vlastná 9">
      <a:dk1>
        <a:srgbClr val="4D4D4D"/>
      </a:dk1>
      <a:lt1>
        <a:srgbClr val="FFFFFF"/>
      </a:lt1>
      <a:dk2>
        <a:srgbClr val="000000"/>
      </a:dk2>
      <a:lt2>
        <a:srgbClr val="C9EBEF"/>
      </a:lt2>
      <a:accent1>
        <a:srgbClr val="36ADB9"/>
      </a:accent1>
      <a:accent2>
        <a:srgbClr val="ADD800"/>
      </a:accent2>
      <a:accent3>
        <a:srgbClr val="819A80"/>
      </a:accent3>
      <a:accent4>
        <a:srgbClr val="576C3C"/>
      </a:accent4>
      <a:accent5>
        <a:srgbClr val="4BACC6"/>
      </a:accent5>
      <a:accent6>
        <a:srgbClr val="7F7F7F"/>
      </a:accent6>
      <a:hlink>
        <a:srgbClr val="36ADB9"/>
      </a:hlink>
      <a:folHlink>
        <a:srgbClr val="ADD800"/>
      </a:folHlink>
    </a:clrScheme>
    <a:fontScheme name="e4">
      <a:majorFont>
        <a:latin typeface="Titillium Web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1736</TotalTime>
  <Words>533</Words>
  <Application>Microsoft Macintosh PowerPoint</Application>
  <PresentationFormat>Niestandardowy</PresentationFormat>
  <Paragraphs>87</Paragraphs>
  <Slides>14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Titillium Web Black</vt:lpstr>
      <vt:lpstr>Motív Office</vt:lpstr>
      <vt:lpstr>Equation</vt:lpstr>
      <vt:lpstr>Equation.DSMT4</vt:lpstr>
      <vt:lpstr>Prezentacja programu PowerPoint</vt:lpstr>
      <vt:lpstr>Energia jest wszędzie wokół nas! </vt:lpstr>
      <vt:lpstr>Czym jest energia?</vt:lpstr>
      <vt:lpstr>Dlaczego ciała się poruszają? </vt:lpstr>
      <vt:lpstr>Energia potencjalna </vt:lpstr>
      <vt:lpstr>Prezentacja programu PowerPoint</vt:lpstr>
      <vt:lpstr>Samochód jest jak człowiek… </vt:lpstr>
      <vt:lpstr>Prezentacja programu PowerPoint</vt:lpstr>
      <vt:lpstr>Słońce – główne źródło energii na Ziemii</vt:lpstr>
      <vt:lpstr>Przemiany energii    </vt:lpstr>
      <vt:lpstr>Przemiany energii</vt:lpstr>
      <vt:lpstr>Światło jako forma energii</vt:lpstr>
      <vt:lpstr>Przemiany energii</vt:lpstr>
      <vt:lpstr>Przemiany energii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&amp; DISSEMINATION PLAN</dc:title>
  <dc:creator>Barbara Grazzini</dc:creator>
  <cp:lastModifiedBy>Kamil Fedus</cp:lastModifiedBy>
  <cp:revision>182</cp:revision>
  <cp:lastPrinted>2022-05-18T09:00:02Z</cp:lastPrinted>
  <dcterms:created xsi:type="dcterms:W3CDTF">2019-10-14T12:39:56Z</dcterms:created>
  <dcterms:modified xsi:type="dcterms:W3CDTF">2022-05-21T09:13:40Z</dcterms:modified>
</cp:coreProperties>
</file>