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21" r:id="rId2"/>
    <p:sldId id="331" r:id="rId3"/>
    <p:sldId id="327" r:id="rId4"/>
    <p:sldId id="328" r:id="rId5"/>
    <p:sldId id="329" r:id="rId6"/>
    <p:sldId id="395" r:id="rId7"/>
    <p:sldId id="330" r:id="rId8"/>
    <p:sldId id="332" r:id="rId9"/>
    <p:sldId id="333" r:id="rId10"/>
    <p:sldId id="396" r:id="rId11"/>
    <p:sldId id="334" r:id="rId12"/>
    <p:sldId id="335" r:id="rId13"/>
    <p:sldId id="336" r:id="rId14"/>
    <p:sldId id="337" r:id="rId15"/>
    <p:sldId id="324" r:id="rId16"/>
    <p:sldId id="397" r:id="rId17"/>
    <p:sldId id="325" r:id="rId18"/>
    <p:sldId id="398" r:id="rId19"/>
    <p:sldId id="326" r:id="rId20"/>
    <p:sldId id="399" r:id="rId21"/>
    <p:sldId id="340" r:id="rId22"/>
    <p:sldId id="339" r:id="rId23"/>
    <p:sldId id="341" r:id="rId24"/>
    <p:sldId id="338" r:id="rId25"/>
    <p:sldId id="342" r:id="rId26"/>
    <p:sldId id="343" r:id="rId27"/>
    <p:sldId id="345" r:id="rId28"/>
    <p:sldId id="344" r:id="rId29"/>
    <p:sldId id="347" r:id="rId30"/>
    <p:sldId id="350" r:id="rId31"/>
    <p:sldId id="349" r:id="rId32"/>
    <p:sldId id="348" r:id="rId33"/>
    <p:sldId id="400" r:id="rId34"/>
    <p:sldId id="346" r:id="rId35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81" d="100"/>
          <a:sy n="81" d="100"/>
        </p:scale>
        <p:origin x="1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0:02.7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03.84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959.72168"/>
      <inkml:brushProperty name="anchorY" value="-5031.25488"/>
      <inkml:brushProperty name="scaleFactor" value="0.5"/>
    </inkml:brush>
  </inkml:definitions>
  <inkml:trace contextRef="#ctx0" brushRef="#br0">1 2715 24575,'0'0'0,"7"0"0,11 0 0,8 0 0,7 0 0,5 0 0,4 0 0,1 0 0,1 0 0,0 0 0,0 0 0,0 0 0,-1 0 0,0 0 0,-1 0 0,0 0 0,-8-8 0,-9-9 0,-8-9 0,-8-6 0,-5-6 0,-3-4 0,-2-1 0,0-1 0,-1 0 0,0 0 0,1 0 0,0 1 0,1 1 0,0-1 0,0 1 0,0 0 0,0 0 0,0-1 0,0 1 0,0 0 0,0-1 0,0 1 0,0-1 0,0 1 0,0 0 0,0-1 0,0 1 0,0 0 0,0 0 0,0-1 0,0 1 0,0 0 0,0-1 0,0 1 0,0-1 0,0 1 0,0 0 0,0 0 0,0-1 0,0 1 0,0 0 0,0-9 0,0 0 0,0 0 0,0 1 0,8 3 0,1 1 0,0 2 0,-2 1 0,-2 0 0,-2 1 0,-1 0 0,-2 1 0,0-1 0,0-1 0,0 1 0,-1 0 0,1-1 0,0 1 0,0 0 0,0 0 0,0-1 0,8 10 0,1-1 0,8 9 0,8 6 0,6 8 0,5 5 0,4 3 0,2 3 0,2 1 0,-1 1 0,1-1 0,-1 0 0,0 0 0,0-1 0,0 1 0,-1-1 0,1 0 0,-1 0 0,0 0 0,1 0 0,-1 0 0,0-1 0,1 1 0,-1 0 0,0 0 0,0 0 0,1 0 0,-1 0 0,0 0 0,1 0 0,8 0 0,0 0 0,8 0 0,-1 0 0,-2 0 0,-11 9 0,-5 0 0,-2 0 0,-1-2 0,1-2 0,1-1 0,1-2 0,0-2 0,2 0 0,0 0 0,1 0 0,-1-1 0,1 1 0,7 0 0,2 0 0,-1 0 0,-2 0 0,-1 0 0,-2 0 0,-2 0 0,-1 0 0,-1 0 0,0 0 0,0 0 0,0 0 0,0 0 0,0 0 0,0 0 0,1 0 0,-1 0 0,1 0 0,-1 0 0,0 0 0,1 0 0,-1 0 0,0 0 0,0 0 0,1 0 0,-1 0 0,0 0 0,1 0 0,-1 0 0,1 0 0,-1 0 0,0 0 0,0 0 0,1 0 0,-1 0 0,0 0 0,1 0 0,-1 0 0,0 0 0,1 0 0,-1 0 0,1 0 0,-1 0 0,0 0 0,1 0 0,-1 0 0,0 0 0,0 0 0,1 0 0,-1 0 0,0 0 0,1 0 0,-1 0 0,1 0 0,-1 0 0,0 0 0,0 0 0,1 0 0,-1 0 0,0 0 0,1 0 0,-1 0 0,-8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11.71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557.66797"/>
      <inkml:brushProperty name="anchorY" value="-3635.65503"/>
      <inkml:brushProperty name="scaleFactor" value="0.5"/>
    </inkml:brush>
  </inkml:definitions>
  <inkml:trace contextRef="#ctx0" brushRef="#br0">1 0 24575,'0'0'0,"7"0"0,11 0 0,17 0 0,6 0 0,6 0 0,2 0 0,-1 0 0,-1 0 0,0 0 0,-3 0 0,0 0 0,-1 0 0,-1 0 0,0 0 0,0 0 0,0 0 0,8 0 0,1 0 0,0 0 0,-1 0 0,-3 0 0,-1 0 0,-2 0 0,7 9 0,1 0 0,-2 0 0,-1-2 0,-2-2 0,-1-1 0,-2-2 0,-1-2 0,-1 0 0,0 0 0,0 0 0,0-1 0,0 9 0,0 1 0,0-1 0,1-1 0,-1-2 0,0-2 0,1-1 0,-1-1 0,1-1 0,-1 0 0,0-1 0,0 1 0,1 0 0,-1-1 0,0 1 0,1 0 0,-1 0 0,0 0 0,1 0 0,-1 0 0,1 0 0,-1 0 0,0 0 0,1 0 0,-10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18.56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404.0293"/>
      <inkml:brushProperty name="anchorY" value="-4990.45361"/>
      <inkml:brushProperty name="scaleFactor" value="0.5"/>
    </inkml:brush>
  </inkml:definitions>
  <inkml:trace contextRef="#ctx0" brushRef="#br0">0 1 24575,'0'0'0,"8"0"0,10 0 0,8 0 0,7 0 0,5 0 0,4 0 0,1 0 0,1 0 0,0 0 0,0 0 0,0 0 0,-1 0 0,-1 0 0,1 0 0,-1 0 0,0 0 0,1 0 0,-1 0 0,9 0 0,0 0 0,0 0 0,-2 0 0,-2 0 0,-1 0 0,-2 0 0,-1 0 0,0 0 0,-1 0 0,0 0 0,0 0 0,0 0 0,0 0 0,0 0 0,1 0 0,-1 0 0,0 0 0,0 0 0,-8 8 0,0 1 0,0 0 0,-7 7 0,-7 6 0,1-1 0,-5 5 0,-4 4 0,5 4 0,-4 4 0,6-6 0,-2 1 0,-4 2 0,5-8 0,-3 2 0,6-6 0,-4 2 0,5-5 0,-4 3 0,-3 4 0,4-4 0,-4 4 0,6-5 0,-4 3 0,5-5 0,-3 4 0,4-5 0,-4 4 0,-4 5 0,-5 3 0,5-3 0,6 2 0,-3 3 0,-2 2 0,4-5 0,-3 1 0,4-7 0,-3 2 0,5-5 0,4 2 0,-4 4 0,-4 5 0,3-5 0,-4 3 0,-5 3 0,4-6 0,-3 1 0,-3 4 0,5-6 0,6 2 0,-2 3 0,5 3 0,-4 2 0,-4 4 0,3-8 0,-4 2 0,4-9 0,-2 2 0,-5 2 0,5-5 0,-3 3 0,6-5 0,-4 3 0,-4 3 0,6-4 0,-4 3 0,-3 3 0,5-4 0,5 2 0,-2 3 0,6 3 0,-5 3 0,3-6 0,-4 2 0,4-8 0,-4 2 0,-5 2 0,4 3 0,4-4 0,-2 2 0,-4 2 0,3 3 0,-4 2 0,6-5 0,-5 0 0,6-7 0,4-6 0,-4 1 0,-3 4 0,1-4 0,-4 4 0,5-3 0,4-5 0,5-5 0,-4 3 0,3-2 0,-5 7 0,1-3 0,3-3 0,4-4 0,3-3 0,3-2 0,2-3 0,1-1 0,1 0 0,0-1 0,0 1 0,0-1 0,0 1 0,-1-1 0,1 1 0,-1 0 0,0 0 0,1 0 0,-1 0 0,1 0 0,-1 0 0,-8 9 0,-1-1 0,1 1 0,1-2 0,3-2 0,0-2 0,3-1 0,0-2 0,2 1 0,-1-2 0,1 1 0,0 0 0,-1-1 0,1 1 0,0 0 0,-1 0 0,0 0 0,-8 8 0,0 1 0,-1 0 0,-6-2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21.7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6715.4082"/>
      <inkml:brushProperty name="anchorY" value="-8961.26074"/>
      <inkml:brushProperty name="scaleFactor" value="0.5"/>
    </inkml:brush>
  </inkml:definitions>
  <inkml:trace contextRef="#ctx0" brushRef="#br0">1 0 24575,'0'0'0,"7"0"0,11 0 0,8 0 0,7 0 0,5 0 0,3 0 0,2 0 0,1 0 0,0 0 0,0 0 0,0 0 0,-1 0 0,0 0 0,-1 0 0,1 0 0,-1 0 0,-8 9 0,-1-1 0,1 1 0,-8-2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27.77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8707.90039"/>
      <inkml:brushProperty name="anchorY" value="-10263.65625"/>
      <inkml:brushProperty name="scaleFactor" value="0.5"/>
    </inkml:brush>
  </inkml:definitions>
  <inkml:trace contextRef="#ctx0" brushRef="#br0">0 1068 24575,'0'0'0,"7"0"0,12 0 0,7 0 0,7 0 0,5 0 0,3 0 0,2 0 0,1 0 0,0 0 0,0 0 0,-1 0 0,0 0 0,0 0 0,0 0 0,-1 0 0,0 0 0,1 0 0,-1 0 0,0 0 0,1 0 0,-10-9 0,-7-8 0,-10-9 0,-7-7 0,-4-5 0,-4-3 0,-2-2 0,-1-1 0,0 0 0,1 0 0,0 0 0,0 1 0,1 0 0,-1 1 0,1-1 0,0 1 0,1 0 0,-1 0 0,0 0 0,0-1 0,0 1 0,0 0 0,0-1 0,0 1 0,0-1 0,8 9 0,9 9 0,9 8 0,7 8 0,5 5 0,4 3 0,1 2 0,1 0 0,0 1 0,0-1 0,-1 1 0,0-2 0,-9 9 0,0 0 0,0 0 0,-8-1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32.48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1377.94336"/>
      <inkml:brushProperty name="anchorY" value="-10508.40332"/>
      <inkml:brushProperty name="scaleFactor" value="0.5"/>
    </inkml:brush>
  </inkml:definitions>
  <inkml:trace contextRef="#ctx0" brushRef="#br0">1 1316 24575,'0'0'0,"0"7"0,8 3 0,18-1 0,9-2 0,15-2 0,4-2 0,9-1 0,0-2 0,-4 1 0,-3-2 0,-6 1 0,-2 0 0,-4-1 0,8 1 0,-2 0 0,0 0 0,-1 0 0,-2 0 0,-2 0 0,-1 0 0,-2 0 0,1 0 0,-1 0 0,0 0 0,0 0 0,0 0 0,0 0 0,0 0 0,0 0 0,1 0 0,-1 0 0,0 0 0,1 0 0,-1 0 0,1 0 0,-1 0 0,0 0 0,0 0 0,1 0 0,-1 0 0,0 0 0,1 0 0,-1 0 0,0 0 0,1 0 0,-1 8 0,1 1 0,-1 0 0,0-1 0,1-3 0,-10-10 0,-8-11 0,-8-9 0,-8-8 0,-5-6 0,-3-2 0,-2-3 0,-1 0 0,1 0 0,-1 0 0,1 0 0,0 1 0,1 0 0,0 1 0,0-1 0,0 1 0,0 0 0,0 0 0,0-1 0,0 1 0,0 0 0,0 0 0,0-1 0,0 1 0,0 0 0,0-1 0,0 1 0,0-1 0,0 1 0,0 0 0,0-1 0,0 1 0,-8 8 0,-1 1 0,1-1 0,1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33.41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4858.75781"/>
      <inkml:brushProperty name="anchorY" value="-10462.3623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QZwneRb-zqA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13" Type="http://schemas.openxmlformats.org/officeDocument/2006/relationships/customXml" Target="../ink/ink6.xml"/><Relationship Id="rId18" Type="http://schemas.openxmlformats.org/officeDocument/2006/relationships/image" Target="../media/image94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910.png"/><Relationship Id="rId17" Type="http://schemas.openxmlformats.org/officeDocument/2006/relationships/customXml" Target="../ink/ink8.xml"/><Relationship Id="rId2" Type="http://schemas.openxmlformats.org/officeDocument/2006/relationships/image" Target="../media/image7.png"/><Relationship Id="rId16" Type="http://schemas.openxmlformats.org/officeDocument/2006/relationships/image" Target="../media/image9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900.png"/><Relationship Id="rId4" Type="http://schemas.openxmlformats.org/officeDocument/2006/relationships/image" Target="../media/image870.png"/><Relationship Id="rId9" Type="http://schemas.openxmlformats.org/officeDocument/2006/relationships/customXml" Target="../ink/ink4.xml"/><Relationship Id="rId14" Type="http://schemas.openxmlformats.org/officeDocument/2006/relationships/image" Target="../media/image9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800251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6: Multimedia nella didattica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III </a:t>
            </a:r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Risorse multimediali della scuola italiana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FC5A3-F7A0-2D68-85EE-3F1B235B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Figura animata: la rappresentazione dei numeri reali</a:t>
            </a:r>
          </a:p>
        </p:txBody>
      </p:sp>
      <p:pic>
        <p:nvPicPr>
          <p:cNvPr id="3" name="Tutti i colori della matematica - Edizione BLU - Primo bienn">
            <a:hlinkClick r:id="" action="ppaction://media"/>
            <a:extLst>
              <a:ext uri="{FF2B5EF4-FFF2-40B4-BE49-F238E27FC236}">
                <a16:creationId xmlns:a16="http://schemas.microsoft.com/office/drawing/2014/main" id="{F52DDF4D-FCA5-9880-23C0-E9EBD5318C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92" y="1434296"/>
            <a:ext cx="7092280" cy="398940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CA2035-EBAA-487F-1D81-12C8854A870D}"/>
              </a:ext>
            </a:extLst>
          </p:cNvPr>
          <p:cNvSpPr txBox="1"/>
          <p:nvPr/>
        </p:nvSpPr>
        <p:spPr>
          <a:xfrm>
            <a:off x="755576" y="621403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© DeAgostini</a:t>
            </a:r>
          </a:p>
        </p:txBody>
      </p:sp>
    </p:spTree>
    <p:extLst>
      <p:ext uri="{BB962C8B-B14F-4D97-AF65-F5344CB8AC3E}">
        <p14:creationId xmlns:p14="http://schemas.microsoft.com/office/powerpoint/2010/main" val="26967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63A8F4-CD46-52E2-18E0-298CA317B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479"/>
            <a:ext cx="9144000" cy="511304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591D1D-C004-1356-99D2-D876EE272938}"/>
              </a:ext>
            </a:extLst>
          </p:cNvPr>
          <p:cNvSpPr txBox="1"/>
          <p:nvPr/>
        </p:nvSpPr>
        <p:spPr>
          <a:xfrm>
            <a:off x="179512" y="2852936"/>
            <a:ext cx="4726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sarebbe meglio dira a voce che √-4</a:t>
            </a:r>
          </a:p>
          <a:p>
            <a:r>
              <a:rPr lang="it-IT" dirty="0">
                <a:solidFill>
                  <a:srgbClr val="FF0000"/>
                </a:solidFill>
              </a:rPr>
              <a:t>non esiste (nel dominio di numeri reali</a:t>
            </a:r>
          </a:p>
          <a:p>
            <a:r>
              <a:rPr lang="it-IT" dirty="0">
                <a:solidFill>
                  <a:srgbClr val="FF0000"/>
                </a:solidFill>
              </a:rPr>
              <a:t>e </a:t>
            </a:r>
            <a:r>
              <a:rPr lang="it-IT" baseline="30000" dirty="0">
                <a:solidFill>
                  <a:srgbClr val="FF0000"/>
                </a:solidFill>
              </a:rPr>
              <a:t>3</a:t>
            </a:r>
            <a:r>
              <a:rPr lang="it-IT" dirty="0">
                <a:solidFill>
                  <a:srgbClr val="FF0000"/>
                </a:solidFill>
              </a:rPr>
              <a:t> √-8 esiste (uguale a -2)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2B7DF-16FF-22CB-D12A-23BADBCBA74C}"/>
              </a:ext>
            </a:extLst>
          </p:cNvPr>
          <p:cNvSpPr txBox="1"/>
          <p:nvPr/>
        </p:nvSpPr>
        <p:spPr>
          <a:xfrm>
            <a:off x="755576" y="621403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© DeAgostini</a:t>
            </a:r>
          </a:p>
        </p:txBody>
      </p:sp>
    </p:spTree>
    <p:extLst>
      <p:ext uri="{BB962C8B-B14F-4D97-AF65-F5344CB8AC3E}">
        <p14:creationId xmlns:p14="http://schemas.microsoft.com/office/powerpoint/2010/main" val="240749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(di più)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8561B84-D565-1DC0-18ED-B40A34FBE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463"/>
            <a:ext cx="9144000" cy="50910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323528" y="5974537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A80EA1-E8BB-7D73-BDC5-859FD67CA7F8}"/>
              </a:ext>
            </a:extLst>
          </p:cNvPr>
          <p:cNvSpPr txBox="1"/>
          <p:nvPr/>
        </p:nvSpPr>
        <p:spPr>
          <a:xfrm>
            <a:off x="179512" y="2852936"/>
            <a:ext cx="472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In altre parole, di nuovo esercizi sulle</a:t>
            </a:r>
          </a:p>
          <a:p>
            <a:r>
              <a:rPr lang="it-IT" dirty="0" err="1">
                <a:solidFill>
                  <a:srgbClr val="FF0000"/>
                </a:solidFill>
              </a:rPr>
              <a:t>disugualianze</a:t>
            </a:r>
            <a:r>
              <a:rPr lang="it-IT" dirty="0">
                <a:solidFill>
                  <a:srgbClr val="FF0000"/>
                </a:solidFill>
              </a:rPr>
              <a:t> quadrate </a:t>
            </a:r>
          </a:p>
        </p:txBody>
      </p:sp>
    </p:spTree>
    <p:extLst>
      <p:ext uri="{BB962C8B-B14F-4D97-AF65-F5344CB8AC3E}">
        <p14:creationId xmlns:p14="http://schemas.microsoft.com/office/powerpoint/2010/main" val="378936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(ora tocca a te)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323528" y="5974537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C8C8746-C492-D84B-22D2-4AB50E25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3" y="983421"/>
            <a:ext cx="8892480" cy="499957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B9F8E4A-0F85-38BE-C652-A4BFB9FD5A49}"/>
              </a:ext>
            </a:extLst>
          </p:cNvPr>
          <p:cNvSpPr txBox="1"/>
          <p:nvPr/>
        </p:nvSpPr>
        <p:spPr>
          <a:xfrm>
            <a:off x="3347864" y="3244334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Determina le condizioni di esistenza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C895211-ECA0-2F66-1184-0A627ACC9172}"/>
              </a:ext>
            </a:extLst>
          </p:cNvPr>
          <p:cNvSpPr txBox="1"/>
          <p:nvPr/>
        </p:nvSpPr>
        <p:spPr>
          <a:xfrm>
            <a:off x="457200" y="3717032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sarebbe sufficiente dire: non esiste la radice quadrata di numeri negativi?</a:t>
            </a:r>
          </a:p>
        </p:txBody>
      </p:sp>
    </p:spTree>
    <p:extLst>
      <p:ext uri="{BB962C8B-B14F-4D97-AF65-F5344CB8AC3E}">
        <p14:creationId xmlns:p14="http://schemas.microsoft.com/office/powerpoint/2010/main" val="1491353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C77B8AE-FCA4-A50E-DB20-B627AABE6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53710"/>
            <a:ext cx="8066314" cy="60042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(ora tocca a te)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2411760" y="6250490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C895211-ECA0-2F66-1184-0A627ACC9172}"/>
              </a:ext>
            </a:extLst>
          </p:cNvPr>
          <p:cNvSpPr txBox="1"/>
          <p:nvPr/>
        </p:nvSpPr>
        <p:spPr>
          <a:xfrm>
            <a:off x="2627784" y="3532689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è tanto interattivo. </a:t>
            </a:r>
          </a:p>
          <a:p>
            <a:r>
              <a:rPr lang="it-IT" dirty="0">
                <a:solidFill>
                  <a:srgbClr val="FF0000"/>
                </a:solidFill>
              </a:rPr>
              <a:t>In altre parole, l’insegnante serve ancora</a:t>
            </a:r>
          </a:p>
        </p:txBody>
      </p:sp>
    </p:spTree>
    <p:extLst>
      <p:ext uri="{BB962C8B-B14F-4D97-AF65-F5344CB8AC3E}">
        <p14:creationId xmlns:p14="http://schemas.microsoft.com/office/powerpoint/2010/main" val="1711752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Fisica - risorse DeAgostini (Play list)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683568" y="56612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7FC8BCD-375C-063B-169B-71296792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24744"/>
            <a:ext cx="6480719" cy="426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5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Fisica - risorse DeAgostini (Play list)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683568" y="56612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5" name="Pensa con la fisica - II biennio e V anno-2">
            <a:hlinkClick r:id="" action="ppaction://media"/>
            <a:extLst>
              <a:ext uri="{FF2B5EF4-FFF2-40B4-BE49-F238E27FC236}">
                <a16:creationId xmlns:a16="http://schemas.microsoft.com/office/drawing/2014/main" id="{E45885D9-04FE-9DFC-B004-B8C21D61AA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1417638"/>
            <a:ext cx="6048672" cy="34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Fisica: densità dell’aria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76414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017E794-B766-78BD-E6C0-5FDE09A7F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37" y="1436290"/>
            <a:ext cx="6153126" cy="398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81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Fisica: densità dell’aria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76414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3" name="Pensa con la fisica - II biennio e V anno-1">
            <a:hlinkClick r:id="" action="ppaction://media"/>
            <a:extLst>
              <a:ext uri="{FF2B5EF4-FFF2-40B4-BE49-F238E27FC236}">
                <a16:creationId xmlns:a16="http://schemas.microsoft.com/office/drawing/2014/main" id="{D28E11B4-5EDC-8073-04DB-AB86F7730A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1448249"/>
            <a:ext cx="6048672" cy="34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557808" y="5651191"/>
            <a:ext cx="7795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Marica Perini &amp; Luigi Gratton (Uni Trento)</a:t>
            </a:r>
          </a:p>
          <a:p>
            <a:r>
              <a:rPr lang="it-IT" dirty="0"/>
              <a:t>https://22011.su.deascuola.it/#/22011/resources-list/28579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1E1BBC5-66F0-5E7D-B7DC-7311500D0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147" y="1340768"/>
            <a:ext cx="5615706" cy="366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4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E832E9-2C0A-6A33-787B-C6D14EED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0" y="0"/>
            <a:ext cx="8795320" cy="1143000"/>
          </a:xfrm>
        </p:spPr>
        <p:txBody>
          <a:bodyPr/>
          <a:lstStyle/>
          <a:p>
            <a:r>
              <a:rPr lang="it-IT" sz="3600" dirty="0"/>
              <a:t>«I colori della matematica» (DeAgostini)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722FB59-CE69-C2C4-736D-AAEEF7202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0" y="869866"/>
            <a:ext cx="8795320" cy="511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99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557808" y="5651191"/>
            <a:ext cx="7795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Marica Perini &amp; Luigi Gratton (Uni Trento)</a:t>
            </a:r>
          </a:p>
          <a:p>
            <a:r>
              <a:rPr lang="it-IT" dirty="0"/>
              <a:t>https://22011.su.deascuola.it/#/22011/resources-list/28579</a:t>
            </a:r>
          </a:p>
        </p:txBody>
      </p:sp>
      <p:pic>
        <p:nvPicPr>
          <p:cNvPr id="6" name="Pensa con la fisica - II biennio e V anno-3">
            <a:hlinkClick r:id="" action="ppaction://media"/>
            <a:extLst>
              <a:ext uri="{FF2B5EF4-FFF2-40B4-BE49-F238E27FC236}">
                <a16:creationId xmlns:a16="http://schemas.microsoft.com/office/drawing/2014/main" id="{7799A162-CB21-6F8E-10CD-B5EFF7BFEF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6381" y="1268761"/>
            <a:ext cx="5841923" cy="32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4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47925" y="6237312"/>
            <a:ext cx="7795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G. Karwasz, M. </a:t>
            </a:r>
            <a:r>
              <a:rPr lang="it-IT" dirty="0" err="1"/>
              <a:t>Sadowska</a:t>
            </a:r>
            <a:r>
              <a:rPr lang="it-IT" dirty="0"/>
              <a:t>, </a:t>
            </a:r>
            <a:r>
              <a:rPr lang="it-IT" i="1" dirty="0"/>
              <a:t>Fisica a scuola</a:t>
            </a:r>
            <a:r>
              <a:rPr lang="it-IT" dirty="0"/>
              <a:t>, 2011</a:t>
            </a:r>
            <a:r>
              <a:rPr lang="it-IT" i="1" dirty="0"/>
              <a:t> </a:t>
            </a:r>
            <a:r>
              <a:rPr lang="it-IT" dirty="0"/>
              <a:t>(in polacco)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CEBB8A-EEED-AA2E-FC98-5B04A8AE6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7477"/>
            <a:ext cx="4032448" cy="53252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4B48AA9-F1AF-AA67-CC55-5E35C9F37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56071"/>
            <a:ext cx="3600400" cy="537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54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56"/>
            <a:ext cx="8229600" cy="1143000"/>
          </a:xfrm>
        </p:spPr>
        <p:txBody>
          <a:bodyPr/>
          <a:lstStyle/>
          <a:p>
            <a:r>
              <a:rPr lang="it-IT" sz="3600" dirty="0"/>
              <a:t>«Be </a:t>
            </a:r>
            <a:r>
              <a:rPr lang="it-IT" sz="3600" dirty="0" err="1"/>
              <a:t>curious</a:t>
            </a:r>
            <a:r>
              <a:rPr lang="it-IT" sz="3600" dirty="0"/>
              <a:t>»: pressione atmosferica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0" y="609543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https://be-curious-edizione-tematica-22120.su.deascuola.it/#/22120/resources-list/30063</a:t>
            </a:r>
          </a:p>
        </p:txBody>
      </p:sp>
      <p:pic>
        <p:nvPicPr>
          <p:cNvPr id="6" name="BE CURIOUS! Edizione Tematica">
            <a:hlinkClick r:id="" action="ppaction://media"/>
            <a:extLst>
              <a:ext uri="{FF2B5EF4-FFF2-40B4-BE49-F238E27FC236}">
                <a16:creationId xmlns:a16="http://schemas.microsoft.com/office/drawing/2014/main" id="{B1B2E037-38D4-C643-28CE-229BC2CE4E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144156"/>
            <a:ext cx="5256584" cy="394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7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BAB6F-7196-4A41-54B8-47BE52D4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/>
          <a:lstStyle/>
          <a:p>
            <a:r>
              <a:rPr lang="it-IT" dirty="0"/>
              <a:t>«Be </a:t>
            </a:r>
            <a:r>
              <a:rPr lang="it-IT" dirty="0" err="1"/>
              <a:t>curious</a:t>
            </a:r>
            <a:r>
              <a:rPr lang="it-IT" dirty="0"/>
              <a:t>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C2DF00-8F99-27C4-C7EB-26045BEA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7544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84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3CF0BE-659E-31B9-8DA0-3AB3378D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3594"/>
            <a:ext cx="8229600" cy="1143000"/>
          </a:xfrm>
        </p:spPr>
        <p:txBody>
          <a:bodyPr/>
          <a:lstStyle/>
          <a:p>
            <a:r>
              <a:rPr lang="it-IT" sz="3600" dirty="0"/>
              <a:t>«Be </a:t>
            </a:r>
            <a:r>
              <a:rPr lang="it-IT" sz="3600" dirty="0" err="1"/>
              <a:t>curious</a:t>
            </a:r>
            <a:r>
              <a:rPr lang="it-IT" sz="3600" dirty="0"/>
              <a:t>» – didattica costruttivista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145DD0-EDCB-7C7D-BFFD-9C09C6F018AA}"/>
              </a:ext>
            </a:extLst>
          </p:cNvPr>
          <p:cNvSpPr txBox="1"/>
          <p:nvPr/>
        </p:nvSpPr>
        <p:spPr>
          <a:xfrm>
            <a:off x="490871" y="6214030"/>
            <a:ext cx="756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https://be-curious-edizione-tematica-22120.su.deascuola.it/#/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48E0A8C-584C-371F-5130-B2BBA1904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762556"/>
            <a:ext cx="6553349" cy="53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85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Hands-on</a:t>
            </a:r>
            <a:r>
              <a:rPr lang="it-IT" sz="3600" dirty="0"/>
              <a:t> video»</a:t>
            </a:r>
          </a:p>
        </p:txBody>
      </p:sp>
      <p:pic>
        <p:nvPicPr>
          <p:cNvPr id="3" name="BE CURIOUS! Edizione Tematica-2">
            <a:hlinkClick r:id="" action="ppaction://media"/>
            <a:extLst>
              <a:ext uri="{FF2B5EF4-FFF2-40B4-BE49-F238E27FC236}">
                <a16:creationId xmlns:a16="http://schemas.microsoft.com/office/drawing/2014/main" id="{6E944EA8-6463-78B0-4A6B-1768DDB3F3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1203146"/>
            <a:ext cx="6912768" cy="38884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https://be-curious-edizione-tematica-22120.su.deascuola.it/#/22120/resources-list/31449</a:t>
            </a:r>
          </a:p>
        </p:txBody>
      </p:sp>
    </p:spTree>
    <p:extLst>
      <p:ext uri="{BB962C8B-B14F-4D97-AF65-F5344CB8AC3E}">
        <p14:creationId xmlns:p14="http://schemas.microsoft.com/office/powerpoint/2010/main" val="91054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Flipped</a:t>
            </a:r>
            <a:r>
              <a:rPr lang="it-IT" sz="3600" dirty="0"/>
              <a:t> </a:t>
            </a:r>
            <a:r>
              <a:rPr lang="it-IT" sz="3600" dirty="0" err="1"/>
              <a:t>classroom</a:t>
            </a:r>
            <a:r>
              <a:rPr lang="it-IT" sz="3600" dirty="0"/>
              <a:t>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https://be-curious-edizione-tematica-22120.su.deascuola.it/#/22120/resources-list/31449</a:t>
            </a:r>
          </a:p>
        </p:txBody>
      </p:sp>
      <p:pic>
        <p:nvPicPr>
          <p:cNvPr id="4" name="BE CURIOUS! Edizione Tematica-3">
            <a:hlinkClick r:id="" action="ppaction://media"/>
            <a:extLst>
              <a:ext uri="{FF2B5EF4-FFF2-40B4-BE49-F238E27FC236}">
                <a16:creationId xmlns:a16="http://schemas.microsoft.com/office/drawing/2014/main" id="{2C958BA2-AD4A-39C0-A2E7-4AFAC78E15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872" y="1340768"/>
            <a:ext cx="6876256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9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3378A75-E906-264D-6CF4-C3B39E2D8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481"/>
            <a:ext cx="9187721" cy="682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66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200" dirty="0"/>
              <a:t>«Video Lab» Sperimentiamo l'effetto serra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https://be-curious-edizione-tematica-22120.su.deascuola.it/#/22120/resources-list/30953</a:t>
            </a:r>
          </a:p>
        </p:txBody>
      </p:sp>
      <p:pic>
        <p:nvPicPr>
          <p:cNvPr id="3" name="BE CURIOUS! Edizione Tematica-4">
            <a:hlinkClick r:id="" action="ppaction://media"/>
            <a:extLst>
              <a:ext uri="{FF2B5EF4-FFF2-40B4-BE49-F238E27FC236}">
                <a16:creationId xmlns:a16="http://schemas.microsoft.com/office/drawing/2014/main" id="{EEF66151-46D0-FC22-CFCD-91C9404A76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052736"/>
            <a:ext cx="5694379" cy="42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2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6E4523E-1606-56E3-9CCF-EAF151FE9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39207"/>
            <a:ext cx="7771780" cy="539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1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Matematica: gli insiemi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BA6A013-C97F-44D7-6CC1-9750B641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78763"/>
            <a:ext cx="8686800" cy="430047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661248"/>
            <a:ext cx="6629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https://21024.su.deascuola.it/#/21024/resources-list/30425</a:t>
            </a:r>
          </a:p>
        </p:txBody>
      </p:sp>
    </p:spTree>
    <p:extLst>
      <p:ext uri="{BB962C8B-B14F-4D97-AF65-F5344CB8AC3E}">
        <p14:creationId xmlns:p14="http://schemas.microsoft.com/office/powerpoint/2010/main" val="316793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F78202-DD32-377B-90FB-ABF2F1D93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5667"/>
            <a:ext cx="9144000" cy="440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0AC70F-9B6A-E5ED-612C-D7233028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19" y="1124744"/>
            <a:ext cx="7884368" cy="489243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C9779A-3810-C043-54A0-A19A4EFE9E18}"/>
              </a:ext>
            </a:extLst>
          </p:cNvPr>
          <p:cNvSpPr txBox="1"/>
          <p:nvPr/>
        </p:nvSpPr>
        <p:spPr>
          <a:xfrm>
            <a:off x="1403648" y="609329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Narrazione, schema, animazione</a:t>
            </a:r>
          </a:p>
        </p:txBody>
      </p:sp>
    </p:spTree>
    <p:extLst>
      <p:ext uri="{BB962C8B-B14F-4D97-AF65-F5344CB8AC3E}">
        <p14:creationId xmlns:p14="http://schemas.microsoft.com/office/powerpoint/2010/main" val="1417294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0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6864A7-99FA-65DE-EF7A-03730FA98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F5C3D33-704A-4205-612D-C79CD87E805F}"/>
              </a:ext>
            </a:extLst>
          </p:cNvPr>
          <p:cNvSpPr txBox="1"/>
          <p:nvPr/>
        </p:nvSpPr>
        <p:spPr>
          <a:xfrm>
            <a:off x="1403648" y="609329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Realtà aumentata (?)</a:t>
            </a:r>
          </a:p>
        </p:txBody>
      </p:sp>
    </p:spTree>
    <p:extLst>
      <p:ext uri="{BB962C8B-B14F-4D97-AF65-F5344CB8AC3E}">
        <p14:creationId xmlns:p14="http://schemas.microsoft.com/office/powerpoint/2010/main" val="553946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5A95BA-54B1-1E65-B3F8-F3A31B730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02" y="15563"/>
            <a:ext cx="8229600" cy="1143000"/>
          </a:xfrm>
        </p:spPr>
        <p:txBody>
          <a:bodyPr/>
          <a:lstStyle/>
          <a:p>
            <a:r>
              <a:rPr lang="it-IT" sz="3600" dirty="0"/>
              <a:t>Pearson: «Dialogo con la Fisica»</a:t>
            </a:r>
          </a:p>
        </p:txBody>
      </p:sp>
      <p:pic>
        <p:nvPicPr>
          <p:cNvPr id="3" name="Diagramma di Minkowski">
            <a:hlinkClick r:id="" action="ppaction://media"/>
            <a:extLst>
              <a:ext uri="{FF2B5EF4-FFF2-40B4-BE49-F238E27FC236}">
                <a16:creationId xmlns:a16="http://schemas.microsoft.com/office/drawing/2014/main" id="{C51D1064-AD7A-D9B3-46C5-D6AC9FD383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131281"/>
            <a:ext cx="5089748" cy="40717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D7B8F8-E94A-CC18-1A22-2A4E84AAE155}"/>
              </a:ext>
            </a:extLst>
          </p:cNvPr>
          <p:cNvSpPr txBox="1"/>
          <p:nvPr/>
        </p:nvSpPr>
        <p:spPr>
          <a:xfrm>
            <a:off x="899592" y="566124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link.pearson.it/A3CA58EF   (Diagramma di Minkowski)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45BA24D-4574-DBEC-CD95-F230539C3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362" y="1131281"/>
            <a:ext cx="26193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19C19-7365-25D3-375B-80F1AE1C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360" y="0"/>
            <a:ext cx="8229600" cy="1143000"/>
          </a:xfrm>
        </p:spPr>
        <p:txBody>
          <a:bodyPr/>
          <a:lstStyle/>
          <a:p>
            <a:r>
              <a:rPr lang="it-IT" sz="3600" dirty="0"/>
              <a:t>Riassumendo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47C878-FE26-EF83-FA96-9DA181C7E2AF}"/>
              </a:ext>
            </a:extLst>
          </p:cNvPr>
          <p:cNvSpPr txBox="1"/>
          <p:nvPr/>
        </p:nvSpPr>
        <p:spPr>
          <a:xfrm>
            <a:off x="251520" y="843677"/>
            <a:ext cx="871296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Scuola Italiana (o meglio l’editoria: imprenditori, esperti, università e prima di tutto gli insegnanti) propone una miriade delle soluzioni: diverse, moderne, mirate alle diverse esigenze/ possibilità, preparate con cura, aggiornate agli ultimissimi trend delle editorie mondiali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La scuola offre anche diverse forme multimediali: i semplici clip, video lezioni, esercizi interattivi, </a:t>
            </a:r>
            <a:r>
              <a:rPr lang="it-IT" sz="2200" dirty="0" err="1"/>
              <a:t>flipped</a:t>
            </a:r>
            <a:r>
              <a:rPr lang="it-IT" sz="2200" dirty="0"/>
              <a:t> </a:t>
            </a:r>
            <a:r>
              <a:rPr lang="it-IT" sz="2200" dirty="0" err="1"/>
              <a:t>classroom</a:t>
            </a:r>
            <a:r>
              <a:rPr lang="it-IT" sz="2200" dirty="0"/>
              <a:t>, </a:t>
            </a:r>
            <a:r>
              <a:rPr lang="it-IT" sz="2200" dirty="0" err="1"/>
              <a:t>hands-on</a:t>
            </a:r>
            <a:r>
              <a:rPr lang="it-IT" sz="2200" dirty="0"/>
              <a:t> </a:t>
            </a:r>
            <a:r>
              <a:rPr lang="it-IT" sz="2200" dirty="0" err="1"/>
              <a:t>experiments</a:t>
            </a:r>
            <a:r>
              <a:rPr lang="it-IT" sz="2200" dirty="0"/>
              <a:t>, in diverse materie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Tuttavia, anche confrontando queste risorse con la produzione precedente di queste case editrici, la scelta potrebbe essere molto, molto più vasta.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FF0000"/>
                </a:solidFill>
              </a:rPr>
              <a:t>Il «feedback» dalla parte di insegnanti sarebbe </a:t>
            </a:r>
            <a:r>
              <a:rPr lang="it-IT" sz="2200" i="1" dirty="0">
                <a:solidFill>
                  <a:srgbClr val="FF0000"/>
                </a:solidFill>
              </a:rPr>
              <a:t>molto importante</a:t>
            </a:r>
            <a:r>
              <a:rPr lang="it-IT" sz="2200" dirty="0">
                <a:solidFill>
                  <a:srgbClr val="FF0000"/>
                </a:solidFill>
              </a:rPr>
              <a:t> </a:t>
            </a:r>
          </a:p>
          <a:p>
            <a:endParaRPr lang="it-IT" sz="2200" dirty="0">
              <a:solidFill>
                <a:srgbClr val="FF0000"/>
              </a:solidFill>
            </a:endParaRPr>
          </a:p>
          <a:p>
            <a:r>
              <a:rPr lang="it-IT" sz="2200" b="1" dirty="0">
                <a:solidFill>
                  <a:srgbClr val="FF0000"/>
                </a:solidFill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122406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Matematica: la logica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547090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«Come si fa?» di Elia </a:t>
            </a:r>
            <a:r>
              <a:rPr lang="it-IT" dirty="0" err="1"/>
              <a:t>Bombardelli</a:t>
            </a:r>
            <a:endParaRPr lang="it-IT" dirty="0"/>
          </a:p>
          <a:p>
            <a:r>
              <a:rPr lang="it-IT" dirty="0"/>
              <a:t>https://21024.su.deascuola.it/#/21024/resources-list/30425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5295CC-7578-01C9-33A6-CD216AE09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052736"/>
            <a:ext cx="6681232" cy="449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5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Matematica: la logica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661248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latin typeface="Arial"/>
                <a:cs typeface="Arial"/>
                <a:hlinkClick r:id="rId2"/>
              </a:rPr>
              <a:t>https://www.youtube.com/watch?v=QZwneRb-zqA</a:t>
            </a:r>
            <a:endParaRPr lang="it-IT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dirty="0">
                <a:solidFill>
                  <a:srgbClr val="000000"/>
                </a:solidFill>
                <a:latin typeface="Arial"/>
                <a:cs typeface="Arial"/>
              </a:rPr>
              <a:t>(guarda la terza lezione, sulla storia del computer) 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4A55CCB-3AF0-D6AD-24D7-7DC03396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31" y="1268760"/>
            <a:ext cx="70981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9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7E7D48-2882-C500-32E0-A98F53CA4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Simili circuiti (logici) con Java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A1D734-686B-EFBD-B9DA-AABC211BD626}"/>
              </a:ext>
            </a:extLst>
          </p:cNvPr>
          <p:cNvSpPr txBox="1"/>
          <p:nvPr/>
        </p:nvSpPr>
        <p:spPr>
          <a:xfrm>
            <a:off x="611560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https://javalab.org/en/half-adder/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3F34914-A176-5A1D-5358-28028EC1D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772816"/>
            <a:ext cx="6524402" cy="39026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8FC88037-16EE-63C6-5708-CC5F9456C200}"/>
                  </a:ext>
                </a:extLst>
              </p14:cNvPr>
              <p14:cNvContentPartPr/>
              <p14:nvPr/>
            </p14:nvContentPartPr>
            <p14:xfrm>
              <a:off x="2651760" y="329172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8FC88037-16EE-63C6-5708-CC5F9456C2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47440" y="328740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4399FB86-8342-8EAF-58D5-9AC9FDD45973}"/>
                  </a:ext>
                </a:extLst>
              </p14:cNvPr>
              <p14:cNvContentPartPr/>
              <p14:nvPr/>
            </p14:nvContentPartPr>
            <p14:xfrm>
              <a:off x="3291480" y="2893200"/>
              <a:ext cx="1918440" cy="977760"/>
            </p14:xfrm>
          </p:contentPart>
        </mc:Choice>
        <mc:Fallback xmlns=""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4399FB86-8342-8EAF-58D5-9AC9FDD4597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3840" y="2875200"/>
                <a:ext cx="1954080" cy="10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6D7A724D-FF3D-E009-2257-BA0383A52AC2}"/>
                  </a:ext>
                </a:extLst>
              </p14:cNvPr>
              <p14:cNvContentPartPr/>
              <p14:nvPr/>
            </p14:nvContentPartPr>
            <p14:xfrm>
              <a:off x="3291480" y="3992640"/>
              <a:ext cx="927720" cy="3132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6D7A724D-FF3D-E009-2257-BA0383A52A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73840" y="3974640"/>
                <a:ext cx="9633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E0287C12-048F-4031-E2BE-467A9ACCA1A4}"/>
                  </a:ext>
                </a:extLst>
              </p14:cNvPr>
              <p14:cNvContentPartPr/>
              <p14:nvPr/>
            </p14:nvContentPartPr>
            <p14:xfrm>
              <a:off x="3337200" y="4068600"/>
              <a:ext cx="1815120" cy="97272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E0287C12-048F-4031-E2BE-467A9ACCA1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19200" y="4050960"/>
                <a:ext cx="1850760" cy="10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90B4D1A0-C64F-7B52-3E8F-71EA46A50266}"/>
                  </a:ext>
                </a:extLst>
              </p14:cNvPr>
              <p14:cNvContentPartPr/>
              <p14:nvPr/>
            </p14:nvContentPartPr>
            <p14:xfrm>
              <a:off x="4907160" y="5349120"/>
              <a:ext cx="260280" cy="1188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90B4D1A0-C64F-7B52-3E8F-71EA46A5026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89520" y="5331120"/>
                <a:ext cx="2959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E19FD04F-92F3-AF19-2246-5E891A1065A0}"/>
                  </a:ext>
                </a:extLst>
              </p14:cNvPr>
              <p14:cNvContentPartPr/>
              <p14:nvPr/>
            </p14:nvContentPartPr>
            <p14:xfrm>
              <a:off x="5943600" y="4797240"/>
              <a:ext cx="504360" cy="38448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E19FD04F-92F3-AF19-2246-5E891A1065A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25600" y="4779600"/>
                <a:ext cx="54000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C6CC9B50-A058-E507-85F4-D04573CAA04F}"/>
                  </a:ext>
                </a:extLst>
              </p14:cNvPr>
              <p14:cNvContentPartPr/>
              <p14:nvPr/>
            </p14:nvContentPartPr>
            <p14:xfrm>
              <a:off x="7086240" y="4174440"/>
              <a:ext cx="810720" cy="50328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C6CC9B50-A058-E507-85F4-D04573CAA04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068600" y="4156440"/>
                <a:ext cx="84636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90DD0147-9BA8-2C8F-8286-AD86C50286FA}"/>
                  </a:ext>
                </a:extLst>
              </p14:cNvPr>
              <p14:cNvContentPartPr/>
              <p14:nvPr/>
            </p14:nvContentPartPr>
            <p14:xfrm>
              <a:off x="7238880" y="5044560"/>
              <a:ext cx="360" cy="360"/>
            </p14:xfrm>
          </p:contentPart>
        </mc:Choice>
        <mc:Fallback xmlns=""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90DD0147-9BA8-2C8F-8286-AD86C50286F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21240" y="502656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1606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CB30E-D24D-9C70-E2A3-ED628EFB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63"/>
            <a:ext cx="8229600" cy="1143000"/>
          </a:xfrm>
        </p:spPr>
        <p:txBody>
          <a:bodyPr/>
          <a:lstStyle/>
          <a:p>
            <a:r>
              <a:rPr lang="it-IT" sz="3600" dirty="0"/>
              <a:t>Matematica: un video-svolgimento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7C3EF52-CE46-2F39-4FC7-794E2774C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93506"/>
            <a:ext cx="8229600" cy="438462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F283FA-B743-EE61-5A1E-0A155DAEB103}"/>
              </a:ext>
            </a:extLst>
          </p:cNvPr>
          <p:cNvSpPr txBox="1"/>
          <p:nvPr/>
        </p:nvSpPr>
        <p:spPr>
          <a:xfrm>
            <a:off x="728700" y="5805264"/>
            <a:ext cx="7686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https://21024.su.deascuola.it/#/21024/resources-list/30425</a:t>
            </a:r>
          </a:p>
        </p:txBody>
      </p:sp>
    </p:spTree>
    <p:extLst>
      <p:ext uri="{BB962C8B-B14F-4D97-AF65-F5344CB8AC3E}">
        <p14:creationId xmlns:p14="http://schemas.microsoft.com/office/powerpoint/2010/main" val="605070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CB30E-D24D-9C70-E2A3-ED628EFB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63"/>
            <a:ext cx="8229600" cy="1143000"/>
          </a:xfrm>
        </p:spPr>
        <p:txBody>
          <a:bodyPr/>
          <a:lstStyle/>
          <a:p>
            <a:r>
              <a:rPr lang="it-IT" sz="3600" dirty="0"/>
              <a:t>Matematica: un video-svolgimento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F283FA-B743-EE61-5A1E-0A155DAEB103}"/>
              </a:ext>
            </a:extLst>
          </p:cNvPr>
          <p:cNvSpPr txBox="1"/>
          <p:nvPr/>
        </p:nvSpPr>
        <p:spPr>
          <a:xfrm>
            <a:off x="728700" y="5805264"/>
            <a:ext cx="8091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Bella, chiara narrazione, anche se non c’era bisogno di moltiplicare all’inizio 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B3F4891-8BF7-3B5B-7069-7A69491FF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79" y="1084767"/>
            <a:ext cx="7812360" cy="445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2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FC5A3-F7A0-2D68-85EE-3F1B235B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Figura animata: la rappresentazione dei numeri reali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692384-3756-2EE2-6BA7-A3C8819F7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40768"/>
            <a:ext cx="7582868" cy="481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24038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8348</TotalTime>
  <Words>733</Words>
  <Application>Microsoft Office PowerPoint</Application>
  <PresentationFormat>Presentazione su schermo (4:3)</PresentationFormat>
  <Paragraphs>90</Paragraphs>
  <Slides>34</Slides>
  <Notes>1</Notes>
  <HiddenSlides>0</HiddenSlides>
  <MMClips>9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7" baseType="lpstr">
      <vt:lpstr>Arial</vt:lpstr>
      <vt:lpstr>Calibri</vt:lpstr>
      <vt:lpstr>Projekt domyślny</vt:lpstr>
      <vt:lpstr>Presentazione standard di PowerPoint</vt:lpstr>
      <vt:lpstr>«I colori della matematica» (DeAgostini)</vt:lpstr>
      <vt:lpstr>Matematica: gli insiemi</vt:lpstr>
      <vt:lpstr>Matematica: la logica</vt:lpstr>
      <vt:lpstr>Matematica: la logica</vt:lpstr>
      <vt:lpstr>Simili circuiti (logici) con Java </vt:lpstr>
      <vt:lpstr>Matematica: un video-svolgimento</vt:lpstr>
      <vt:lpstr>Matematica: un video-svolgimento</vt:lpstr>
      <vt:lpstr>Figura animata: la rappresentazione dei numeri reali</vt:lpstr>
      <vt:lpstr>Figura animata: la rappresentazione dei numeri reali</vt:lpstr>
      <vt:lpstr>Lezione digitale</vt:lpstr>
      <vt:lpstr>Lezione digitale (di più)</vt:lpstr>
      <vt:lpstr>Lezione digitale (ora tocca a te)</vt:lpstr>
      <vt:lpstr>Lezione digitale (ora tocca a te)</vt:lpstr>
      <vt:lpstr>Fisica - risorse DeAgostini (Play list)</vt:lpstr>
      <vt:lpstr>Fisica - risorse DeAgostini (Play list)</vt:lpstr>
      <vt:lpstr>Fisica: densità dell’aria </vt:lpstr>
      <vt:lpstr>Fisica: densità dell’aria </vt:lpstr>
      <vt:lpstr>Fisica: campo elettrico </vt:lpstr>
      <vt:lpstr>Fisica: campo elettrico </vt:lpstr>
      <vt:lpstr>Fisica: campo elettrico </vt:lpstr>
      <vt:lpstr>«Be curious»: pressione atmosferica </vt:lpstr>
      <vt:lpstr>«Be curious»</vt:lpstr>
      <vt:lpstr>«Be curious» – didattica costruttivista</vt:lpstr>
      <vt:lpstr>«Hands-on video»</vt:lpstr>
      <vt:lpstr>«Flipped classroom»</vt:lpstr>
      <vt:lpstr>Presentazione standard di PowerPoint</vt:lpstr>
      <vt:lpstr>«Video Lab» Sperimentiamo l'effetto serra</vt:lpstr>
      <vt:lpstr>Zanichelli «Gioia di scoprire»</vt:lpstr>
      <vt:lpstr>Zanichelli «Gioia di scoprire»</vt:lpstr>
      <vt:lpstr>Zanichelli «Gioia di scoprire»</vt:lpstr>
      <vt:lpstr>Zanichelli «Gioia di scoprire»</vt:lpstr>
      <vt:lpstr>Pearson: «Dialogo con la Fisica»</vt:lpstr>
      <vt:lpstr>Riassumendo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123</cp:revision>
  <dcterms:created xsi:type="dcterms:W3CDTF">2019-04-23T16:37:35Z</dcterms:created>
  <dcterms:modified xsi:type="dcterms:W3CDTF">2022-11-12T12:21:33Z</dcterms:modified>
</cp:coreProperties>
</file>