
<file path=[Content_Types].xml><?xml version="1.0" encoding="utf-8"?>
<Types xmlns="http://schemas.openxmlformats.org/package/2006/content-types">
  <Default Extension="jpeg" ContentType="image/jpeg"/>
  <Default Extension="mkv" ContentType="video/unknown"/>
  <Default Extension="mp4" ContentType="video/mp4"/>
  <Default Extension="png" ContentType="image/png"/>
  <Default Extension="rels" ContentType="application/vnd.openxmlformats-package.relationships+xml"/>
  <Default Extension="webm" ContentType="video/webm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21" r:id="rId2"/>
    <p:sldId id="323" r:id="rId3"/>
    <p:sldId id="262" r:id="rId4"/>
    <p:sldId id="263" r:id="rId5"/>
    <p:sldId id="261" r:id="rId6"/>
    <p:sldId id="394" r:id="rId7"/>
    <p:sldId id="264" r:id="rId8"/>
    <p:sldId id="327" r:id="rId9"/>
    <p:sldId id="328" r:id="rId10"/>
    <p:sldId id="382" r:id="rId11"/>
    <p:sldId id="397" r:id="rId12"/>
    <p:sldId id="381" r:id="rId13"/>
    <p:sldId id="383" r:id="rId14"/>
    <p:sldId id="385" r:id="rId15"/>
    <p:sldId id="384" r:id="rId16"/>
    <p:sldId id="386" r:id="rId17"/>
    <p:sldId id="387" r:id="rId18"/>
    <p:sldId id="388" r:id="rId19"/>
    <p:sldId id="389" r:id="rId20"/>
    <p:sldId id="390" r:id="rId21"/>
    <p:sldId id="391" r:id="rId22"/>
    <p:sldId id="392" r:id="rId23"/>
    <p:sldId id="331" r:id="rId24"/>
    <p:sldId id="332" r:id="rId25"/>
    <p:sldId id="333" r:id="rId26"/>
    <p:sldId id="334" r:id="rId27"/>
    <p:sldId id="265" r:id="rId28"/>
    <p:sldId id="266" r:id="rId29"/>
    <p:sldId id="267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324" r:id="rId39"/>
    <p:sldId id="326" r:id="rId40"/>
    <p:sldId id="325" r:id="rId41"/>
    <p:sldId id="329" r:id="rId42"/>
    <p:sldId id="330" r:id="rId43"/>
    <p:sldId id="380" r:id="rId44"/>
    <p:sldId id="393" r:id="rId45"/>
    <p:sldId id="395" r:id="rId46"/>
    <p:sldId id="396" r:id="rId47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3" autoAdjust="0"/>
    <p:restoredTop sz="97292" autoAdjust="0"/>
  </p:normalViewPr>
  <p:slideViewPr>
    <p:cSldViewPr>
      <p:cViewPr varScale="1">
        <p:scale>
          <a:sx n="78" d="100"/>
          <a:sy n="78" d="100"/>
        </p:scale>
        <p:origin x="2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14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573619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15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965273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23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528420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24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9001339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25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3795564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26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121210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0603E97-B475-2BE2-C402-797F757C26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7E5B2C-C669-4B47-B92F-615358F3335D}" type="slidenum">
              <a:rPr lang="pl-PL" altLang="it-IT"/>
              <a:pPr/>
              <a:t>27</a:t>
            </a:fld>
            <a:endParaRPr lang="pl-PL" altLang="it-IT"/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B1C95FFA-5A97-616C-AD29-46C73ABB57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BC04A960-7072-E5CA-FFCA-A20ED68264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3FB7A76-16E0-7447-26C4-04EC5747E7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601ADA-F8CB-4663-9686-647572464B99}" type="slidenum">
              <a:rPr lang="pl-PL" altLang="it-IT"/>
              <a:pPr/>
              <a:t>28</a:t>
            </a:fld>
            <a:endParaRPr lang="pl-PL" altLang="it-IT"/>
          </a:p>
        </p:txBody>
      </p:sp>
      <p:sp>
        <p:nvSpPr>
          <p:cNvPr id="222210" name="Rectangle 2">
            <a:extLst>
              <a:ext uri="{FF2B5EF4-FFF2-40B4-BE49-F238E27FC236}">
                <a16:creationId xmlns:a16="http://schemas.microsoft.com/office/drawing/2014/main" id="{B066C0FD-EFDF-7E27-F260-D98F806CA1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96224C16-FA3D-47C3-6402-166EC0DC8F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6507A4E-2B9D-6F64-255D-1C5F8325EA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C5DA54-411C-49E8-A16D-2CEDFDC60361}" type="slidenum">
              <a:rPr lang="pl-PL" altLang="it-IT"/>
              <a:pPr/>
              <a:t>29</a:t>
            </a:fld>
            <a:endParaRPr lang="pl-PL" altLang="it-IT"/>
          </a:p>
        </p:txBody>
      </p:sp>
      <p:sp>
        <p:nvSpPr>
          <p:cNvPr id="224258" name="Rectangle 2">
            <a:extLst>
              <a:ext uri="{FF2B5EF4-FFF2-40B4-BE49-F238E27FC236}">
                <a16:creationId xmlns:a16="http://schemas.microsoft.com/office/drawing/2014/main" id="{9E4F4CCC-658A-4917-7879-12148E7967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5CB3910D-1CE5-C84F-D471-9DA441FA6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5AC6E6E-2500-C1E0-9526-6FE32C842D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429F41-E09E-4686-9322-C169E3CD070C}" type="slidenum">
              <a:rPr lang="pl-PL" altLang="it-IT"/>
              <a:pPr/>
              <a:t>30</a:t>
            </a:fld>
            <a:endParaRPr lang="pl-PL" altLang="it-IT"/>
          </a:p>
        </p:txBody>
      </p:sp>
      <p:sp>
        <p:nvSpPr>
          <p:cNvPr id="228354" name="Rectangle 2">
            <a:extLst>
              <a:ext uri="{FF2B5EF4-FFF2-40B4-BE49-F238E27FC236}">
                <a16:creationId xmlns:a16="http://schemas.microsoft.com/office/drawing/2014/main" id="{B1A25E7A-5083-2E74-A330-A9D61E7FEC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85DC0439-F088-3412-0B38-13DEE2287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32F3688-BD6B-102A-4CC1-F8A1AC8095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BA59E2-C911-458F-879D-7693DDE334D7}" type="slidenum">
              <a:rPr lang="pl-PL" altLang="it-IT"/>
              <a:pPr/>
              <a:t>5</a:t>
            </a:fld>
            <a:endParaRPr lang="pl-PL" altLang="it-IT"/>
          </a:p>
        </p:txBody>
      </p:sp>
      <p:sp>
        <p:nvSpPr>
          <p:cNvPr id="212994" name="Rectangle 2">
            <a:extLst>
              <a:ext uri="{FF2B5EF4-FFF2-40B4-BE49-F238E27FC236}">
                <a16:creationId xmlns:a16="http://schemas.microsoft.com/office/drawing/2014/main" id="{A117EECD-395C-3EB8-08C1-1B574F997B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02901801-9B0A-B5A4-3CF2-D1CB6E6994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B7B775D-8CD7-51EA-265C-EE5F239404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F34F2B-76BF-4320-B1E2-2627C2FCBD69}" type="slidenum">
              <a:rPr lang="pl-PL" altLang="it-IT"/>
              <a:pPr/>
              <a:t>31</a:t>
            </a:fld>
            <a:endParaRPr lang="pl-PL" altLang="it-IT"/>
          </a:p>
        </p:txBody>
      </p:sp>
      <p:sp>
        <p:nvSpPr>
          <p:cNvPr id="230402" name="Rectangle 2">
            <a:extLst>
              <a:ext uri="{FF2B5EF4-FFF2-40B4-BE49-F238E27FC236}">
                <a16:creationId xmlns:a16="http://schemas.microsoft.com/office/drawing/2014/main" id="{D5CC2063-757D-C049-7232-143D1592AE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2F67172C-9C32-7FED-B8BA-DB7E448169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724B50C-71BF-306A-0F5D-94A0344E72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A1910-01BA-40B6-BBF4-E424EA7C2D83}" type="slidenum">
              <a:rPr lang="pl-PL" altLang="it-IT"/>
              <a:pPr/>
              <a:t>32</a:t>
            </a:fld>
            <a:endParaRPr lang="pl-PL" altLang="it-IT"/>
          </a:p>
        </p:txBody>
      </p:sp>
      <p:sp>
        <p:nvSpPr>
          <p:cNvPr id="232450" name="Rectangle 2">
            <a:extLst>
              <a:ext uri="{FF2B5EF4-FFF2-40B4-BE49-F238E27FC236}">
                <a16:creationId xmlns:a16="http://schemas.microsoft.com/office/drawing/2014/main" id="{602BB80E-9490-CDA4-0523-5C58473BC6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844CC8DB-457F-D0C9-86FD-7C023826B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8593772-E052-C64F-7820-702051BBCB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06D33E-EE63-42D6-B277-42CD007AE069}" type="slidenum">
              <a:rPr lang="pl-PL" altLang="it-IT"/>
              <a:pPr/>
              <a:t>33</a:t>
            </a:fld>
            <a:endParaRPr lang="pl-PL" altLang="it-IT"/>
          </a:p>
        </p:txBody>
      </p:sp>
      <p:sp>
        <p:nvSpPr>
          <p:cNvPr id="234498" name="Rectangle 2">
            <a:extLst>
              <a:ext uri="{FF2B5EF4-FFF2-40B4-BE49-F238E27FC236}">
                <a16:creationId xmlns:a16="http://schemas.microsoft.com/office/drawing/2014/main" id="{D46A4254-0144-8A9D-A0D4-F4A1715D2D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>
            <a:extLst>
              <a:ext uri="{FF2B5EF4-FFF2-40B4-BE49-F238E27FC236}">
                <a16:creationId xmlns:a16="http://schemas.microsoft.com/office/drawing/2014/main" id="{D2B7B335-BC3C-994D-9EF9-F4562A5223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38F1FC4-8046-1577-904C-8A37C124B4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C700B8-0ECB-4D67-B83C-194CF2AFA1D1}" type="slidenum">
              <a:rPr lang="pl-PL" altLang="it-IT"/>
              <a:pPr/>
              <a:t>34</a:t>
            </a:fld>
            <a:endParaRPr lang="pl-PL" altLang="it-IT"/>
          </a:p>
        </p:txBody>
      </p:sp>
      <p:sp>
        <p:nvSpPr>
          <p:cNvPr id="236546" name="Rectangle 2">
            <a:extLst>
              <a:ext uri="{FF2B5EF4-FFF2-40B4-BE49-F238E27FC236}">
                <a16:creationId xmlns:a16="http://schemas.microsoft.com/office/drawing/2014/main" id="{9BDD3B9E-381C-D1CC-FA08-97CF2D7B8A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>
            <a:extLst>
              <a:ext uri="{FF2B5EF4-FFF2-40B4-BE49-F238E27FC236}">
                <a16:creationId xmlns:a16="http://schemas.microsoft.com/office/drawing/2014/main" id="{D8549146-AE42-061D-D5AF-4D5CC85140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B4868D8-43DC-1636-9DC1-34411273E9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CD5835-6757-4A6A-93D0-F9E4BA5F9EEC}" type="slidenum">
              <a:rPr lang="pl-PL" altLang="it-IT"/>
              <a:pPr/>
              <a:t>35</a:t>
            </a:fld>
            <a:endParaRPr lang="pl-PL" altLang="it-IT"/>
          </a:p>
        </p:txBody>
      </p:sp>
      <p:sp>
        <p:nvSpPr>
          <p:cNvPr id="238594" name="Rectangle 2">
            <a:extLst>
              <a:ext uri="{FF2B5EF4-FFF2-40B4-BE49-F238E27FC236}">
                <a16:creationId xmlns:a16="http://schemas.microsoft.com/office/drawing/2014/main" id="{E6055A7C-D47A-2F05-C9F1-9D4AFD7019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>
            <a:extLst>
              <a:ext uri="{FF2B5EF4-FFF2-40B4-BE49-F238E27FC236}">
                <a16:creationId xmlns:a16="http://schemas.microsoft.com/office/drawing/2014/main" id="{1AE6ECF7-3515-44D9-C678-9462B051CC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891BD70-24F4-FF23-A6C7-0589525291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E024FF-2895-4CFF-BF11-718E81D342D2}" type="slidenum">
              <a:rPr lang="pl-PL" altLang="it-IT"/>
              <a:pPr/>
              <a:t>36</a:t>
            </a:fld>
            <a:endParaRPr lang="pl-PL" altLang="it-IT"/>
          </a:p>
        </p:txBody>
      </p:sp>
      <p:sp>
        <p:nvSpPr>
          <p:cNvPr id="240642" name="Rectangle 2">
            <a:extLst>
              <a:ext uri="{FF2B5EF4-FFF2-40B4-BE49-F238E27FC236}">
                <a16:creationId xmlns:a16="http://schemas.microsoft.com/office/drawing/2014/main" id="{22563924-8775-05C3-51ED-95F6DA38F9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D31B6CE2-E97B-2C1C-3211-5CC7BE79B1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377BB20-4252-DD7B-5758-00756CE596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546B0E-B72E-4CC3-B1AB-874C490EBF7B}" type="slidenum">
              <a:rPr lang="pl-PL" altLang="it-IT"/>
              <a:pPr/>
              <a:t>37</a:t>
            </a:fld>
            <a:endParaRPr lang="pl-PL" altLang="it-IT"/>
          </a:p>
        </p:txBody>
      </p:sp>
      <p:sp>
        <p:nvSpPr>
          <p:cNvPr id="242690" name="Rectangle 2">
            <a:extLst>
              <a:ext uri="{FF2B5EF4-FFF2-40B4-BE49-F238E27FC236}">
                <a16:creationId xmlns:a16="http://schemas.microsoft.com/office/drawing/2014/main" id="{1A63DEEA-D256-9C0F-D2F0-3E6CBD7D5D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>
            <a:extLst>
              <a:ext uri="{FF2B5EF4-FFF2-40B4-BE49-F238E27FC236}">
                <a16:creationId xmlns:a16="http://schemas.microsoft.com/office/drawing/2014/main" id="{A48474AD-5F76-60BB-76CD-9E47AE8D2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377BB20-4252-DD7B-5758-00756CE596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546B0E-B72E-4CC3-B1AB-874C490EBF7B}" type="slidenum">
              <a:rPr lang="pl-PL" altLang="it-IT"/>
              <a:pPr/>
              <a:t>38</a:t>
            </a:fld>
            <a:endParaRPr lang="pl-PL" altLang="it-IT"/>
          </a:p>
        </p:txBody>
      </p:sp>
      <p:sp>
        <p:nvSpPr>
          <p:cNvPr id="242690" name="Rectangle 2">
            <a:extLst>
              <a:ext uri="{FF2B5EF4-FFF2-40B4-BE49-F238E27FC236}">
                <a16:creationId xmlns:a16="http://schemas.microsoft.com/office/drawing/2014/main" id="{1A63DEEA-D256-9C0F-D2F0-3E6CBD7D5D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>
            <a:extLst>
              <a:ext uri="{FF2B5EF4-FFF2-40B4-BE49-F238E27FC236}">
                <a16:creationId xmlns:a16="http://schemas.microsoft.com/office/drawing/2014/main" id="{A48474AD-5F76-60BB-76CD-9E47AE8D2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630869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7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8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880544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9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134729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10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205747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11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463931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12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781948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13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19880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8.mp4"/><Relationship Id="rId7" Type="http://schemas.openxmlformats.org/officeDocument/2006/relationships/image" Target="../media/image32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8.mp4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9AjRCKEANmQ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kv"/><Relationship Id="rId1" Type="http://schemas.microsoft.com/office/2007/relationships/media" Target="../media/media9.mkv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0.webm"/><Relationship Id="rId1" Type="http://schemas.microsoft.com/office/2007/relationships/media" Target="../media/media10.webm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eascuola-nephila-bucket-prod.s3.amazonaws.com/filer_public/d7/52/d75244f6-f07d-4418-8a54-42be3f121d13/vdm_scienze_ss1g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didattica-digitale-integrata.deascuola.it/i-nostri-strumenti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6591869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con la didattica digitale </a:t>
            </a:r>
          </a:p>
          <a:p>
            <a:r>
              <a:rPr lang="it-IT" altLang="it-IT" sz="4800" i="1" dirty="0">
                <a:solidFill>
                  <a:srgbClr val="002060"/>
                </a:solidFill>
              </a:rPr>
              <a:t>e</a:t>
            </a:r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710483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7: Multi-media in didattica e cultura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Parte I: Il concetto di multimedia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249140" y="3459480"/>
            <a:ext cx="78454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b="1" dirty="0"/>
              <a:t>mappe animate delle battaglie</a:t>
            </a:r>
          </a:p>
          <a:p>
            <a:r>
              <a:rPr lang="it-IT" sz="2400" dirty="0"/>
              <a:t>Alessandro Barbiero, Battaglia di Canne</a:t>
            </a:r>
          </a:p>
          <a:p>
            <a:r>
              <a:rPr lang="it-IT" sz="2400" dirty="0"/>
              <a:t>https://www.youtube.com/watch?v=0KOxdc9-FT4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C0339E5-F78C-BA48-BA4E-597CE2588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16" y="992675"/>
            <a:ext cx="8403420" cy="472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88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07504" y="4941168"/>
            <a:ext cx="78454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b="1"/>
              <a:t>modelli animati </a:t>
            </a:r>
            <a:r>
              <a:rPr lang="it-IT" sz="2400" b="1" dirty="0"/>
              <a:t>delle battaglie</a:t>
            </a:r>
          </a:p>
          <a:p>
            <a:r>
              <a:rPr lang="it-IT" sz="2400" dirty="0"/>
              <a:t>Alessandro Barbiero, Battaglia di Canne</a:t>
            </a:r>
          </a:p>
          <a:p>
            <a:r>
              <a:rPr lang="it-IT" sz="2400" dirty="0"/>
              <a:t>https://www.youtube.com/watch?v=0KOxdc9-FT4</a:t>
            </a:r>
          </a:p>
        </p:txBody>
      </p:sp>
      <p:pic>
        <p:nvPicPr>
          <p:cNvPr id="2" name="youtube.comwatchv=0KOxdc9-FT4">
            <a:hlinkClick r:id="" action="ppaction://media"/>
            <a:extLst>
              <a:ext uri="{FF2B5EF4-FFF2-40B4-BE49-F238E27FC236}">
                <a16:creationId xmlns:a16="http://schemas.microsoft.com/office/drawing/2014/main" id="{26194EDC-1BCC-2E44-C991-AB44C2C698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75656" y="1052736"/>
            <a:ext cx="6731471" cy="378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6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82908" y="5733256"/>
            <a:ext cx="3025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b="1" dirty="0"/>
              <a:t>simulazioni</a:t>
            </a:r>
            <a:r>
              <a:rPr lang="it-IT" sz="2400" dirty="0"/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54B57FF-AF99-835F-8440-03A8974D4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4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82908" y="5733256"/>
            <a:ext cx="3025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b="1" dirty="0"/>
              <a:t>simulazioni</a:t>
            </a:r>
            <a:r>
              <a:rPr lang="it-IT" sz="2400" dirty="0"/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1B4F70-6ED5-B9D2-0594-18E443F05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88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en-US" altLang="it-IT" sz="4400" b="0"/>
              <a:t>https://phet.colorado.edu/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82908" y="5733256"/>
            <a:ext cx="3025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b="1" dirty="0"/>
              <a:t>simulazioni</a:t>
            </a:r>
            <a:r>
              <a:rPr lang="it-IT" sz="2400" dirty="0"/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37E996E-810E-4CD5-A7D1-C7A1E5371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ABD6CCD-549C-153B-E575-344AE69905A0}"/>
              </a:ext>
            </a:extLst>
          </p:cNvPr>
          <p:cNvSpPr txBox="1"/>
          <p:nvPr/>
        </p:nvSpPr>
        <p:spPr>
          <a:xfrm>
            <a:off x="1695450" y="2284983"/>
            <a:ext cx="4892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Ghiaccio, più leggero dell’acqua </a:t>
            </a:r>
          </a:p>
        </p:txBody>
      </p:sp>
    </p:spTree>
    <p:extLst>
      <p:ext uri="{BB962C8B-B14F-4D97-AF65-F5344CB8AC3E}">
        <p14:creationId xmlns:p14="http://schemas.microsoft.com/office/powerpoint/2010/main" val="507220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9A970355-0EF0-EC11-080E-BD329CDD2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82908" y="5733256"/>
            <a:ext cx="3025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b="1" dirty="0"/>
              <a:t>simulazioni</a:t>
            </a:r>
            <a:r>
              <a:rPr lang="it-IT" sz="2400" dirty="0"/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ABD6CCD-549C-153B-E575-344AE69905A0}"/>
              </a:ext>
            </a:extLst>
          </p:cNvPr>
          <p:cNvSpPr txBox="1"/>
          <p:nvPr/>
        </p:nvSpPr>
        <p:spPr>
          <a:xfrm>
            <a:off x="1695450" y="2284983"/>
            <a:ext cx="4316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Mattone, densità 2 (se acqua = 1)</a:t>
            </a:r>
          </a:p>
        </p:txBody>
      </p:sp>
    </p:spTree>
    <p:extLst>
      <p:ext uri="{BB962C8B-B14F-4D97-AF65-F5344CB8AC3E}">
        <p14:creationId xmlns:p14="http://schemas.microsoft.com/office/powerpoint/2010/main" val="322168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654500-144C-EC32-F10C-2D26E03F6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dirty="0"/>
              <a:t>Meccanica (Galileo)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0F2CE6A-A35C-72B4-91D3-06C25C002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14099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B8CC42-EB65-E827-E50F-C04DC0B4E576}"/>
              </a:ext>
            </a:extLst>
          </p:cNvPr>
          <p:cNvSpPr txBox="1"/>
          <p:nvPr/>
        </p:nvSpPr>
        <p:spPr>
          <a:xfrm>
            <a:off x="457200" y="6255849"/>
            <a:ext cx="836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Galileo: tutti gli oggetti cadono con la stessa accelerazione (indipendentemente dalla loro massa) 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3F6130C-1F3E-5E99-460D-E69996CD69AF}"/>
              </a:ext>
            </a:extLst>
          </p:cNvPr>
          <p:cNvSpPr txBox="1"/>
          <p:nvPr/>
        </p:nvSpPr>
        <p:spPr>
          <a:xfrm>
            <a:off x="755576" y="1265487"/>
            <a:ext cx="741682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400" dirty="0"/>
              <a:t>https://phet.colorado.edu/sims/html/projectile-motion/latest/projectile-motion_it.html</a:t>
            </a:r>
          </a:p>
        </p:txBody>
      </p:sp>
    </p:spTree>
    <p:extLst>
      <p:ext uri="{BB962C8B-B14F-4D97-AF65-F5344CB8AC3E}">
        <p14:creationId xmlns:p14="http://schemas.microsoft.com/office/powerpoint/2010/main" val="1723919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654500-144C-EC32-F10C-2D26E03F6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Meccanica (Aristotele)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C275F6D-29F7-8BC8-3F45-3622E9A1A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32" y="1417638"/>
            <a:ext cx="8568952" cy="481768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C4F2033-917C-BCD1-3468-6C84FED2DB9F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Con la resistenza dell’aria – non è una parabola, ma la curva «balistica» </a:t>
            </a:r>
          </a:p>
        </p:txBody>
      </p:sp>
    </p:spTree>
    <p:extLst>
      <p:ext uri="{BB962C8B-B14F-4D97-AF65-F5344CB8AC3E}">
        <p14:creationId xmlns:p14="http://schemas.microsoft.com/office/powerpoint/2010/main" val="2122054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654500-144C-EC32-F10C-2D26E03F6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440" y="32048"/>
            <a:ext cx="8229600" cy="1143000"/>
          </a:xfrm>
        </p:spPr>
        <p:txBody>
          <a:bodyPr/>
          <a:lstStyle/>
          <a:p>
            <a:r>
              <a:rPr lang="it-IT" dirty="0"/>
              <a:t>Biologia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6F6D10F-F3BF-E01C-F59A-250A0DC8D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60" y="1052736"/>
            <a:ext cx="9144000" cy="514099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A7738D-1994-15A2-6DEC-EBB61F3B35E9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Poche simulazioni, parzialmente di fisica</a:t>
            </a:r>
          </a:p>
        </p:txBody>
      </p:sp>
    </p:spTree>
    <p:extLst>
      <p:ext uri="{BB962C8B-B14F-4D97-AF65-F5344CB8AC3E}">
        <p14:creationId xmlns:p14="http://schemas.microsoft.com/office/powerpoint/2010/main" val="1813640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A5D99-FF90-E462-2982-8830F7E6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724"/>
            <a:ext cx="8229600" cy="1143000"/>
          </a:xfrm>
        </p:spPr>
        <p:txBody>
          <a:bodyPr/>
          <a:lstStyle/>
          <a:p>
            <a:r>
              <a:rPr lang="it-IT" dirty="0"/>
              <a:t>I conigli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483F0FA-E4E9-75FD-FAEC-2AD7E6930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752" y="980728"/>
            <a:ext cx="9144000" cy="514099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C5C3017-6BB9-51D5-7BE1-17959C651F4F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In matematica questo problema si chiama «la serie di Fibonacci»</a:t>
            </a:r>
          </a:p>
        </p:txBody>
      </p:sp>
    </p:spTree>
    <p:extLst>
      <p:ext uri="{BB962C8B-B14F-4D97-AF65-F5344CB8AC3E}">
        <p14:creationId xmlns:p14="http://schemas.microsoft.com/office/powerpoint/2010/main" val="34833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131CF4-5EED-409F-2188-E2DFF8741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Che cosa sono multi-media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BFF820-DE23-28D9-52E5-1785F96F111E}"/>
              </a:ext>
            </a:extLst>
          </p:cNvPr>
          <p:cNvSpPr txBox="1"/>
          <p:nvPr/>
        </p:nvSpPr>
        <p:spPr>
          <a:xfrm>
            <a:off x="322784" y="1417638"/>
            <a:ext cx="8820472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Mediare vuol dire «essere in mezzo»</a:t>
            </a:r>
          </a:p>
          <a:p>
            <a:pPr algn="l"/>
            <a:endParaRPr lang="it-IT" sz="2200" dirty="0">
              <a:solidFill>
                <a:srgbClr val="202122"/>
              </a:solidFill>
            </a:endParaRPr>
          </a:p>
          <a:p>
            <a:pPr algn="l"/>
            <a:r>
              <a:rPr lang="it-IT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Media sono gli intermediari tra il processo di presentazione (insegnamento) e percezione (apprendimento).</a:t>
            </a:r>
          </a:p>
          <a:p>
            <a:pPr algn="l"/>
            <a:endParaRPr lang="it-IT" sz="2200" dirty="0">
              <a:solidFill>
                <a:srgbClr val="202122"/>
              </a:solidFill>
            </a:endParaRPr>
          </a:p>
          <a:p>
            <a:pPr algn="l"/>
            <a:r>
              <a:rPr lang="it-IT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 forme MM nella didattica sono tante, e ne compaiono sempre nuove</a:t>
            </a:r>
          </a:p>
          <a:p>
            <a:pPr algn="l"/>
            <a:endParaRPr lang="it-IT" dirty="0">
              <a:solidFill>
                <a:srgbClr val="202122"/>
              </a:solidFill>
            </a:endParaRPr>
          </a:p>
          <a:p>
            <a:pPr algn="l"/>
            <a:endParaRPr lang="it-IT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D2098E6-DFBB-D100-5F10-BC15EB7C1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88" y="3933056"/>
            <a:ext cx="3975680" cy="231653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85F47E7-0524-EAF7-3956-74FD77B1A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643" y="3933056"/>
            <a:ext cx="3729061" cy="231653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9DB230-AD08-B714-2AEA-9933AD12E087}"/>
              </a:ext>
            </a:extLst>
          </p:cNvPr>
          <p:cNvSpPr txBox="1"/>
          <p:nvPr/>
        </p:nvSpPr>
        <p:spPr>
          <a:xfrm>
            <a:off x="512284" y="6002628"/>
            <a:ext cx="8820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it-IT" dirty="0">
              <a:solidFill>
                <a:srgbClr val="202122"/>
              </a:solidFill>
            </a:endParaRP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Indonesia, 40 mila anni fa                    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Bloombos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Cave, Sud Africa, 80 mila anni fa </a:t>
            </a:r>
          </a:p>
        </p:txBody>
      </p:sp>
    </p:spTree>
    <p:extLst>
      <p:ext uri="{BB962C8B-B14F-4D97-AF65-F5344CB8AC3E}">
        <p14:creationId xmlns:p14="http://schemas.microsoft.com/office/powerpoint/2010/main" val="2945135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A5D99-FF90-E462-2982-8830F7E6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it-IT" dirty="0"/>
              <a:t>I conigli (e i lupi)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18AA965-14E8-CB1C-B57D-9EEC7F60D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" y="1052736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279536E-2455-E813-0A8E-0516FBE75141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«Tutti i conigli sono morti, ricomincia»  </a:t>
            </a:r>
          </a:p>
        </p:txBody>
      </p:sp>
    </p:spTree>
    <p:extLst>
      <p:ext uri="{BB962C8B-B14F-4D97-AF65-F5344CB8AC3E}">
        <p14:creationId xmlns:p14="http://schemas.microsoft.com/office/powerpoint/2010/main" val="756225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A5D99-FF90-E462-2982-8830F7E6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it-IT" dirty="0"/>
              <a:t>Chimica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504AEA0-5866-645C-F2D6-8A0F17B10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07" y="1060132"/>
            <a:ext cx="751522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106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A5D99-FF90-E462-2982-8830F7E6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it-IT" dirty="0"/>
              <a:t>Chimica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279536E-2455-E813-0A8E-0516FBE75141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Sembra, che si riescono costruire anche gli isotopi inesistenti  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F5D53DB-9BEA-FB12-D145-07604D74B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42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37008" y="3404240"/>
            <a:ext cx="34629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 </a:t>
            </a:r>
            <a:r>
              <a:rPr lang="it-IT" sz="2400" b="1" dirty="0"/>
              <a:t>(fantascienza)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C5FD5A-9744-2116-BD0F-83B0D96D1A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051" r="14874"/>
          <a:stretch/>
        </p:blipFill>
        <p:spPr>
          <a:xfrm>
            <a:off x="147450" y="935023"/>
            <a:ext cx="3096000" cy="2449041"/>
          </a:xfrm>
          <a:prstGeom prst="rect">
            <a:avLst/>
          </a:prstGeom>
        </p:spPr>
      </p:pic>
      <p:pic>
        <p:nvPicPr>
          <p:cNvPr id="6" name="LUNA">
            <a:hlinkClick r:id="" action="ppaction://media"/>
            <a:extLst>
              <a:ext uri="{FF2B5EF4-FFF2-40B4-BE49-F238E27FC236}">
                <a16:creationId xmlns:a16="http://schemas.microsoft.com/office/drawing/2014/main" id="{5A46886F-D7AC-F4AA-259E-E9A21854C1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7904" y="935023"/>
            <a:ext cx="5341524" cy="400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0" y="3668529"/>
            <a:ext cx="3930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 </a:t>
            </a:r>
            <a:r>
              <a:rPr lang="it-IT" sz="2400" b="1" dirty="0"/>
              <a:t>(cortometraggio)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AF8EE52-D698-D8F3-CFF3-650FE09455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840" r="14507"/>
          <a:stretch/>
        </p:blipFill>
        <p:spPr>
          <a:xfrm>
            <a:off x="216000" y="970271"/>
            <a:ext cx="3276000" cy="2570495"/>
          </a:xfrm>
          <a:prstGeom prst="rect">
            <a:avLst/>
          </a:prstGeom>
        </p:spPr>
      </p:pic>
      <p:pic>
        <p:nvPicPr>
          <p:cNvPr id="9" name="TRENO">
            <a:hlinkClick r:id="" action="ppaction://media"/>
            <a:extLst>
              <a:ext uri="{FF2B5EF4-FFF2-40B4-BE49-F238E27FC236}">
                <a16:creationId xmlns:a16="http://schemas.microsoft.com/office/drawing/2014/main" id="{7FE4FFBA-72CF-FC04-CFF0-3A8E381FDA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9806" y="959821"/>
            <a:ext cx="4979106" cy="373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85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0" y="3668529"/>
            <a:ext cx="3930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 </a:t>
            </a:r>
            <a:r>
              <a:rPr lang="it-IT" sz="2400" b="1" dirty="0"/>
              <a:t>(storia)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AD8F009-9181-4FF9-89DE-88428FA5EB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95" r="11952"/>
          <a:stretch/>
        </p:blipFill>
        <p:spPr>
          <a:xfrm>
            <a:off x="470284" y="1011954"/>
            <a:ext cx="3024000" cy="2229649"/>
          </a:xfrm>
          <a:prstGeom prst="rect">
            <a:avLst/>
          </a:prstGeom>
        </p:spPr>
      </p:pic>
      <p:pic>
        <p:nvPicPr>
          <p:cNvPr id="7" name="Vid00014">
            <a:hlinkClick r:id="" action="ppaction://media"/>
            <a:extLst>
              <a:ext uri="{FF2B5EF4-FFF2-40B4-BE49-F238E27FC236}">
                <a16:creationId xmlns:a16="http://schemas.microsoft.com/office/drawing/2014/main" id="{42D9EA4B-FA33-DD61-24E7-158F5C8CC1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7904" y="1011954"/>
            <a:ext cx="5019878" cy="378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5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454495" y="2390019"/>
            <a:ext cx="3930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 </a:t>
            </a:r>
            <a:r>
              <a:rPr lang="it-IT" sz="2400" b="1" dirty="0"/>
              <a:t>(clip didattici)</a:t>
            </a:r>
          </a:p>
          <a:p>
            <a:pPr marL="285750" indent="-285750">
              <a:buFontTx/>
              <a:buChar char="-"/>
            </a:pPr>
            <a:endParaRPr lang="it-IT" sz="2400" b="1" dirty="0"/>
          </a:p>
          <a:p>
            <a:pPr marL="285750" indent="-285750">
              <a:buFontTx/>
              <a:buChar char="-"/>
            </a:pPr>
            <a:endParaRPr lang="it-IT" sz="2400" b="1" dirty="0"/>
          </a:p>
          <a:p>
            <a:pPr marL="285750" indent="-285750">
              <a:buFontTx/>
              <a:buChar char="-"/>
            </a:pPr>
            <a:endParaRPr lang="it-IT" sz="2400" b="1" dirty="0"/>
          </a:p>
          <a:p>
            <a:pPr marL="285750" indent="-285750">
              <a:buFontTx/>
              <a:buChar char="-"/>
            </a:pPr>
            <a:endParaRPr lang="it-IT" sz="2400" b="1" dirty="0"/>
          </a:p>
          <a:p>
            <a:pPr marL="285750" indent="-285750">
              <a:buFontTx/>
              <a:buChar char="-"/>
            </a:pPr>
            <a:endParaRPr lang="it-IT" sz="2400" b="1" dirty="0"/>
          </a:p>
          <a:p>
            <a:r>
              <a:rPr lang="it-IT" sz="2400" dirty="0">
                <a:solidFill>
                  <a:srgbClr val="FF0000"/>
                </a:solidFill>
              </a:rPr>
              <a:t>Un esperimento in aula non</a:t>
            </a:r>
          </a:p>
          <a:p>
            <a:r>
              <a:rPr lang="it-IT" sz="2400" dirty="0">
                <a:solidFill>
                  <a:srgbClr val="FF0000"/>
                </a:solidFill>
              </a:rPr>
              <a:t>sarà ma in gradi ottenere</a:t>
            </a:r>
          </a:p>
          <a:p>
            <a:r>
              <a:rPr lang="it-IT" sz="2400" dirty="0">
                <a:solidFill>
                  <a:srgbClr val="FF0000"/>
                </a:solidFill>
              </a:rPr>
              <a:t>lo stesso effetto didattico </a:t>
            </a:r>
          </a:p>
        </p:txBody>
      </p:sp>
      <p:pic>
        <p:nvPicPr>
          <p:cNvPr id="4" name="4_5B">
            <a:hlinkClick r:id="" action="ppaction://media"/>
            <a:extLst>
              <a:ext uri="{FF2B5EF4-FFF2-40B4-BE49-F238E27FC236}">
                <a16:creationId xmlns:a16="http://schemas.microsoft.com/office/drawing/2014/main" id="{2974B464-DFF8-44E7-E13C-F13EEAD0A7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32040" y="1052736"/>
            <a:ext cx="3048000" cy="2286000"/>
          </a:xfrm>
          <a:prstGeom prst="rect">
            <a:avLst/>
          </a:prstGeom>
        </p:spPr>
      </p:pic>
      <p:pic>
        <p:nvPicPr>
          <p:cNvPr id="5" name="4_5">
            <a:hlinkClick r:id="" action="ppaction://media"/>
            <a:extLst>
              <a:ext uri="{FF2B5EF4-FFF2-40B4-BE49-F238E27FC236}">
                <a16:creationId xmlns:a16="http://schemas.microsoft.com/office/drawing/2014/main" id="{1A31A8C8-B778-806C-B39A-B2012611A5E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08497" y="3901052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1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D7803A6A-8DB6-978C-F03A-D912D1EC1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19140" name="Picture 4">
            <a:extLst>
              <a:ext uri="{FF2B5EF4-FFF2-40B4-BE49-F238E27FC236}">
                <a16:creationId xmlns:a16="http://schemas.microsoft.com/office/drawing/2014/main" id="{B3A0D8CE-FC91-DB53-B722-B51A012A0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1665288"/>
            <a:ext cx="7818437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9141" name="Rectangle 5">
            <a:extLst>
              <a:ext uri="{FF2B5EF4-FFF2-40B4-BE49-F238E27FC236}">
                <a16:creationId xmlns:a16="http://schemas.microsoft.com/office/drawing/2014/main" id="{A1D28040-A69A-7F31-857F-0A75E7CB9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2. </a:t>
            </a:r>
            <a:r>
              <a:rPr lang="it-IT" altLang="it-IT" sz="4400" dirty="0"/>
              <a:t>Guide turistiche e atlanti</a:t>
            </a:r>
            <a:endParaRPr lang="en-US" altLang="it-IT" sz="4400" b="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122E32B-A046-F920-E67A-CC7A95162421}"/>
              </a:ext>
            </a:extLst>
          </p:cNvPr>
          <p:cNvSpPr txBox="1"/>
          <p:nvPr/>
        </p:nvSpPr>
        <p:spPr>
          <a:xfrm flipH="1">
            <a:off x="827583" y="5435600"/>
            <a:ext cx="7921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Atlante del Rinascimento Italiano, </a:t>
            </a:r>
            <a:r>
              <a:rPr lang="it-IT" dirty="0" err="1"/>
              <a:t>Persec</a:t>
            </a:r>
            <a:r>
              <a:rPr lang="it-IT" dirty="0"/>
              <a:t> s.r.l., Italia, 1998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>
            <a:extLst>
              <a:ext uri="{FF2B5EF4-FFF2-40B4-BE49-F238E27FC236}">
                <a16:creationId xmlns:a16="http://schemas.microsoft.com/office/drawing/2014/main" id="{BD158182-E777-CD6E-EF46-7FE22DF4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21188" name="Rectangle 4">
            <a:extLst>
              <a:ext uri="{FF2B5EF4-FFF2-40B4-BE49-F238E27FC236}">
                <a16:creationId xmlns:a16="http://schemas.microsoft.com/office/drawing/2014/main" id="{3EE6809A-0974-5904-8C3D-732666F48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2</a:t>
            </a:r>
            <a:r>
              <a:rPr lang="it-IT" altLang="it-IT" sz="4400" dirty="0"/>
              <a:t>. Guide e atlanti</a:t>
            </a:r>
            <a:endParaRPr lang="en-US" altLang="it-IT" sz="4400" b="0" dirty="0"/>
          </a:p>
        </p:txBody>
      </p:sp>
      <p:pic>
        <p:nvPicPr>
          <p:cNvPr id="221189" name="Picture 5">
            <a:extLst>
              <a:ext uri="{FF2B5EF4-FFF2-40B4-BE49-F238E27FC236}">
                <a16:creationId xmlns:a16="http://schemas.microsoft.com/office/drawing/2014/main" id="{D86B1FF6-EBE6-7EA7-5A8F-43FEFA15C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570038"/>
            <a:ext cx="8123237" cy="371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0A1550B-0508-0BBD-2CAC-35092B92A7CE}"/>
              </a:ext>
            </a:extLst>
          </p:cNvPr>
          <p:cNvSpPr txBox="1"/>
          <p:nvPr/>
        </p:nvSpPr>
        <p:spPr>
          <a:xfrm flipH="1">
            <a:off x="827583" y="5435600"/>
            <a:ext cx="7921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«Venezia» Italia Bella Multimedia Albo, </a:t>
            </a:r>
            <a:r>
              <a:rPr lang="it-IT" dirty="0" err="1"/>
              <a:t>Dreamware</a:t>
            </a:r>
            <a:r>
              <a:rPr lang="it-IT" dirty="0"/>
              <a:t> Production, 1995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585BCE3F-D40E-3A6E-5A1F-92E902831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1F15306E-D4AC-89F6-D4BC-C9F146812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000" dirty="0"/>
              <a:t>3. Enc</a:t>
            </a:r>
            <a:r>
              <a:rPr lang="it-IT" altLang="it-IT" sz="4000" dirty="0" err="1"/>
              <a:t>iclopedie</a:t>
            </a:r>
            <a:r>
              <a:rPr lang="it-IT" altLang="it-IT" sz="4000" dirty="0"/>
              <a:t> generali e  tematiche</a:t>
            </a:r>
            <a:endParaRPr lang="en-US" altLang="it-IT" sz="4000" dirty="0"/>
          </a:p>
        </p:txBody>
      </p:sp>
      <p:pic>
        <p:nvPicPr>
          <p:cNvPr id="223237" name="Picture 5">
            <a:extLst>
              <a:ext uri="{FF2B5EF4-FFF2-40B4-BE49-F238E27FC236}">
                <a16:creationId xmlns:a16="http://schemas.microsoft.com/office/drawing/2014/main" id="{AC4BC820-1C87-C5FD-634C-D83766E1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1665288"/>
            <a:ext cx="7767637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329C38B-9719-48D0-D1D0-0988D6AB75FE}"/>
              </a:ext>
            </a:extLst>
          </p:cNvPr>
          <p:cNvSpPr txBox="1"/>
          <p:nvPr/>
        </p:nvSpPr>
        <p:spPr>
          <a:xfrm flipH="1">
            <a:off x="793343" y="5589240"/>
            <a:ext cx="7921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«Gli </a:t>
            </a:r>
            <a:r>
              <a:rPr lang="it-IT" dirty="0" err="1"/>
              <a:t>Ucelli</a:t>
            </a:r>
            <a:r>
              <a:rPr lang="it-IT" dirty="0"/>
              <a:t>» Enciclopedia </a:t>
            </a:r>
            <a:r>
              <a:rPr lang="it-IT" dirty="0" err="1"/>
              <a:t>Mutlimediale</a:t>
            </a:r>
            <a:r>
              <a:rPr lang="it-IT" dirty="0"/>
              <a:t>, </a:t>
            </a:r>
            <a:r>
              <a:rPr lang="it-IT" dirty="0" err="1"/>
              <a:t>Dorling</a:t>
            </a:r>
            <a:r>
              <a:rPr lang="it-IT" dirty="0"/>
              <a:t> </a:t>
            </a:r>
            <a:r>
              <a:rPr lang="it-IT" dirty="0" err="1"/>
              <a:t>Kindersley</a:t>
            </a:r>
            <a:r>
              <a:rPr lang="it-IT" dirty="0"/>
              <a:t>, 1998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Rectangle 4">
            <a:extLst>
              <a:ext uri="{FF2B5EF4-FFF2-40B4-BE49-F238E27FC236}">
                <a16:creationId xmlns:a16="http://schemas.microsoft.com/office/drawing/2014/main" id="{782EA9A6-0683-0591-0530-DD387A3A0C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4000"/>
              <a:t>„Internet as teacher: </a:t>
            </a:r>
            <a:br>
              <a:rPr lang="pl-PL" altLang="it-IT" sz="4000"/>
            </a:br>
            <a:r>
              <a:rPr lang="pl-PL" altLang="it-IT" sz="4000"/>
              <a:t>Is it a virtual improvement?”</a:t>
            </a:r>
            <a:endParaRPr lang="en-US" altLang="it-IT" sz="4000"/>
          </a:p>
        </p:txBody>
      </p:sp>
      <p:pic>
        <p:nvPicPr>
          <p:cNvPr id="214021" name="Picture 5">
            <a:extLst>
              <a:ext uri="{FF2B5EF4-FFF2-40B4-BE49-F238E27FC236}">
                <a16:creationId xmlns:a16="http://schemas.microsoft.com/office/drawing/2014/main" id="{BA08BDCE-C5AD-1956-B503-CE5D6DAC8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1447800"/>
            <a:ext cx="7061200" cy="519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A6C18A1C-B112-F7FE-97DF-2A4A2A14F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0C10EE26-53B7-CDA3-DEC4-002BACC7F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000" b="0" dirty="0"/>
              <a:t>3. Enc</a:t>
            </a:r>
            <a:r>
              <a:rPr lang="it-IT" altLang="it-IT" sz="4000" b="0" dirty="0" err="1"/>
              <a:t>iclopedie</a:t>
            </a:r>
            <a:r>
              <a:rPr lang="it-IT" altLang="it-IT" sz="4000" b="0" dirty="0"/>
              <a:t> generali e tematiche </a:t>
            </a:r>
            <a:endParaRPr lang="en-US" altLang="it-IT" sz="4000" b="0" dirty="0"/>
          </a:p>
        </p:txBody>
      </p:sp>
      <p:pic>
        <p:nvPicPr>
          <p:cNvPr id="227333" name="Picture 5">
            <a:extLst>
              <a:ext uri="{FF2B5EF4-FFF2-40B4-BE49-F238E27FC236}">
                <a16:creationId xmlns:a16="http://schemas.microsoft.com/office/drawing/2014/main" id="{C11CE822-5133-26D3-61E1-DB3C9A0BA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5750"/>
            <a:ext cx="7512050" cy="402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BCB824B-9D80-1353-E77E-11F0E3415791}"/>
              </a:ext>
            </a:extLst>
          </p:cNvPr>
          <p:cNvSpPr txBox="1"/>
          <p:nvPr/>
        </p:nvSpPr>
        <p:spPr>
          <a:xfrm flipH="1">
            <a:off x="611187" y="5729287"/>
            <a:ext cx="7921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«Enciclopedia del Millennio», Arnaldo Mondadori Editore, 1999</a:t>
            </a:r>
          </a:p>
          <a:p>
            <a:r>
              <a:rPr lang="it-IT" dirty="0"/>
              <a:t>- un esempio del percorso enciclopedico storico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8BA9A2A1-5CC3-76DB-C6A3-CBB623978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96D66F8B-E699-0F2D-3181-DB4041EBD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3. Encyklopedie ogólne i tematyczne</a:t>
            </a:r>
            <a:endParaRPr lang="en-US" altLang="it-IT" sz="4400" b="0" dirty="0"/>
          </a:p>
        </p:txBody>
      </p:sp>
      <p:pic>
        <p:nvPicPr>
          <p:cNvPr id="229382" name="Picture 6">
            <a:extLst>
              <a:ext uri="{FF2B5EF4-FFF2-40B4-BE49-F238E27FC236}">
                <a16:creationId xmlns:a16="http://schemas.microsoft.com/office/drawing/2014/main" id="{D9A299F7-6D72-F7FC-0BE8-BDC839C7D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80" y="1647190"/>
            <a:ext cx="75644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20D8A91-2DC5-6269-F051-412CB4228986}"/>
              </a:ext>
            </a:extLst>
          </p:cNvPr>
          <p:cNvSpPr txBox="1"/>
          <p:nvPr/>
        </p:nvSpPr>
        <p:spPr>
          <a:xfrm flipH="1">
            <a:off x="611187" y="5564504"/>
            <a:ext cx="7921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«Polonia 2000», PWN, 2000</a:t>
            </a:r>
          </a:p>
          <a:p>
            <a:pPr marL="342900" indent="-342900">
              <a:buAutoNum type="alphaLcParenBoth"/>
            </a:pPr>
            <a:r>
              <a:rPr lang="it-IT" dirty="0"/>
              <a:t>Ricchezza di contenuti (paesaggi, storia, musica)</a:t>
            </a:r>
          </a:p>
          <a:p>
            <a:pPr marL="342900" indent="-342900">
              <a:buAutoNum type="alphaLcParenBoth"/>
            </a:pPr>
            <a:r>
              <a:rPr lang="it-IT" dirty="0"/>
              <a:t>Interdisciplinarità: la poesia (con uno sfondo musicale) illustra il paesaggio della regione  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57411A67-C3FF-34C5-F130-87B47E66A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178F29D6-A950-1513-639B-1B4487B60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3. Enc</a:t>
            </a:r>
            <a:r>
              <a:rPr lang="it-IT" altLang="it-IT" sz="3600" b="0" dirty="0" err="1"/>
              <a:t>iclopedie</a:t>
            </a:r>
            <a:r>
              <a:rPr lang="it-IT" altLang="it-IT" sz="3600" b="0" dirty="0"/>
              <a:t> generali e tematiche</a:t>
            </a:r>
            <a:endParaRPr lang="en-US" altLang="it-IT" sz="3600" b="0" dirty="0"/>
          </a:p>
        </p:txBody>
      </p:sp>
      <p:pic>
        <p:nvPicPr>
          <p:cNvPr id="231429" name="Picture 5">
            <a:extLst>
              <a:ext uri="{FF2B5EF4-FFF2-40B4-BE49-F238E27FC236}">
                <a16:creationId xmlns:a16="http://schemas.microsoft.com/office/drawing/2014/main" id="{55139A89-5DAC-1811-2080-C252B5541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" y="1538982"/>
            <a:ext cx="7664450" cy="401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CC573E2-C89D-B2AE-E96D-10DE8907B4AE}"/>
              </a:ext>
            </a:extLst>
          </p:cNvPr>
          <p:cNvSpPr txBox="1"/>
          <p:nvPr/>
        </p:nvSpPr>
        <p:spPr>
          <a:xfrm flipH="1">
            <a:off x="611186" y="5564504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«I grandi classici della letteratura straniera» Gruppo Editoriale Espresso, 2000</a:t>
            </a:r>
          </a:p>
          <a:p>
            <a:r>
              <a:rPr lang="it-IT" dirty="0"/>
              <a:t>Testi completi di tante opere della letteratura mondiale  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>
            <a:extLst>
              <a:ext uri="{FF2B5EF4-FFF2-40B4-BE49-F238E27FC236}">
                <a16:creationId xmlns:a16="http://schemas.microsoft.com/office/drawing/2014/main" id="{D39054E4-62EB-106E-8AFB-D50E2E1CF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33477" name="Picture 5">
            <a:extLst>
              <a:ext uri="{FF2B5EF4-FFF2-40B4-BE49-F238E27FC236}">
                <a16:creationId xmlns:a16="http://schemas.microsoft.com/office/drawing/2014/main" id="{BE4E79C4-97D0-9371-B1A9-CD079689A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" y="1414741"/>
            <a:ext cx="7513637" cy="373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5DD344E5-612F-0B40-20EF-5447B3D55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3. Enc</a:t>
            </a:r>
            <a:r>
              <a:rPr lang="it-IT" altLang="it-IT" sz="3600" b="0" dirty="0" err="1"/>
              <a:t>iclopedie</a:t>
            </a:r>
            <a:r>
              <a:rPr lang="it-IT" altLang="it-IT" sz="3600" b="0" dirty="0"/>
              <a:t> generali e tematiche</a:t>
            </a:r>
            <a:endParaRPr lang="en-US" altLang="it-IT" sz="36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6E97D27-21F4-53DE-1C52-FABA4F144565}"/>
              </a:ext>
            </a:extLst>
          </p:cNvPr>
          <p:cNvSpPr txBox="1"/>
          <p:nvPr/>
        </p:nvSpPr>
        <p:spPr>
          <a:xfrm flipH="1">
            <a:off x="430560" y="5354398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«Enciclopedia Multimediale Mondadori», 1998</a:t>
            </a:r>
          </a:p>
          <a:p>
            <a:r>
              <a:rPr lang="it-IT" dirty="0"/>
              <a:t>La navigazione è un po’ confusa, ma tracciati tematici sono molto interessanti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5" name="Picture 5">
            <a:extLst>
              <a:ext uri="{FF2B5EF4-FFF2-40B4-BE49-F238E27FC236}">
                <a16:creationId xmlns:a16="http://schemas.microsoft.com/office/drawing/2014/main" id="{AD4EDE58-362A-5DFC-E1E9-1A149A367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5" y="1366704"/>
            <a:ext cx="7512050" cy="36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64DDCEC9-DD62-080F-C2C7-33BF6438F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8864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3. Enc</a:t>
            </a:r>
            <a:r>
              <a:rPr lang="it-IT" altLang="it-IT" sz="3600" b="0" dirty="0" err="1"/>
              <a:t>iclopedie</a:t>
            </a:r>
            <a:r>
              <a:rPr lang="it-IT" altLang="it-IT" sz="3600" b="0" dirty="0"/>
              <a:t> generali e tematiche</a:t>
            </a:r>
            <a:endParaRPr lang="en-US" altLang="it-IT" sz="36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C3B3B1-7F84-1953-C504-D355AA757D56}"/>
              </a:ext>
            </a:extLst>
          </p:cNvPr>
          <p:cNvSpPr txBox="1"/>
          <p:nvPr/>
        </p:nvSpPr>
        <p:spPr>
          <a:xfrm flipH="1">
            <a:off x="430560" y="5354398"/>
            <a:ext cx="8229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«La grande pittura Italiana» DeAgostini</a:t>
            </a:r>
          </a:p>
          <a:p>
            <a:r>
              <a:rPr lang="it-IT" dirty="0"/>
              <a:t>La ricchezza di contenuti, di modi di navigazione e l’eccezionale forma grafica</a:t>
            </a:r>
          </a:p>
          <a:p>
            <a:r>
              <a:rPr lang="it-IT" dirty="0"/>
              <a:t>trasforma questa enciclopedia in un vero libro di testo di riferimento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>
            <a:extLst>
              <a:ext uri="{FF2B5EF4-FFF2-40B4-BE49-F238E27FC236}">
                <a16:creationId xmlns:a16="http://schemas.microsoft.com/office/drawing/2014/main" id="{A927C980-2D56-5D1D-BCBF-E774441CB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37573" name="Picture 5">
            <a:extLst>
              <a:ext uri="{FF2B5EF4-FFF2-40B4-BE49-F238E27FC236}">
                <a16:creationId xmlns:a16="http://schemas.microsoft.com/office/drawing/2014/main" id="{5B76F59A-62F9-AB31-B1BA-84D42A239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01" y="1677987"/>
            <a:ext cx="7666037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DF4C4A67-F40E-B301-7B16-224D3CD47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8864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3. Enc</a:t>
            </a:r>
            <a:r>
              <a:rPr lang="it-IT" altLang="it-IT" sz="3600" b="0" dirty="0" err="1"/>
              <a:t>iclopedie</a:t>
            </a:r>
            <a:r>
              <a:rPr lang="it-IT" altLang="it-IT" sz="3600" b="0" dirty="0"/>
              <a:t> generali e tematiche</a:t>
            </a:r>
            <a:endParaRPr lang="en-US" altLang="it-IT" sz="36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BF7C46-4A3F-7040-97E2-0B6B674D58D8}"/>
              </a:ext>
            </a:extLst>
          </p:cNvPr>
          <p:cNvSpPr txBox="1"/>
          <p:nvPr/>
        </p:nvSpPr>
        <p:spPr>
          <a:xfrm flipH="1">
            <a:off x="430560" y="5354398"/>
            <a:ext cx="8229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«Biologia della cellula», Polonia, 1998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A597066A-FF15-9B8A-C557-96DCB27AE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6F0F41DA-FA23-D2D2-9176-300060159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en-US" altLang="it-IT" sz="4000" b="0" dirty="0"/>
              <a:t>4. I libri di testo </a:t>
            </a:r>
            <a:r>
              <a:rPr lang="en-US" altLang="it-IT" sz="4000" b="0" dirty="0" err="1"/>
              <a:t>multimediali</a:t>
            </a:r>
            <a:endParaRPr lang="en-US" altLang="it-IT" sz="4000" b="0" dirty="0"/>
          </a:p>
        </p:txBody>
      </p:sp>
      <p:pic>
        <p:nvPicPr>
          <p:cNvPr id="239621" name="Picture 5">
            <a:extLst>
              <a:ext uri="{FF2B5EF4-FFF2-40B4-BE49-F238E27FC236}">
                <a16:creationId xmlns:a16="http://schemas.microsoft.com/office/drawing/2014/main" id="{29C294DD-870A-D370-C5DE-F23EFD733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1811338"/>
            <a:ext cx="7718425" cy="323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280162D-0BA2-D0F8-E6AF-F858B2463CFC}"/>
              </a:ext>
            </a:extLst>
          </p:cNvPr>
          <p:cNvSpPr txBox="1"/>
          <p:nvPr/>
        </p:nvSpPr>
        <p:spPr>
          <a:xfrm flipH="1">
            <a:off x="430560" y="5354398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G. Falcone, P. Pantano, «Scoprire la Fisica. Dinamica», Edizioni Master 1997</a:t>
            </a:r>
          </a:p>
          <a:p>
            <a:r>
              <a:rPr lang="it-IT" dirty="0"/>
              <a:t>Un esempio del libro multimediale, ma un po’ tradizionale come forma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>
            <a:extLst>
              <a:ext uri="{FF2B5EF4-FFF2-40B4-BE49-F238E27FC236}">
                <a16:creationId xmlns:a16="http://schemas.microsoft.com/office/drawing/2014/main" id="{A5AEEA72-5406-BFEE-8815-55920098A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41669" name="Picture 5">
            <a:extLst>
              <a:ext uri="{FF2B5EF4-FFF2-40B4-BE49-F238E27FC236}">
                <a16:creationId xmlns:a16="http://schemas.microsoft.com/office/drawing/2014/main" id="{7EC05319-867D-5743-5F12-607D638A1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84288"/>
            <a:ext cx="7921625" cy="428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493DB16-66F9-871D-B511-555DFF4D2F86}"/>
              </a:ext>
            </a:extLst>
          </p:cNvPr>
          <p:cNvSpPr txBox="1"/>
          <p:nvPr/>
        </p:nvSpPr>
        <p:spPr>
          <a:xfrm flipH="1">
            <a:off x="323429" y="5597688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U. Amaldi, F, </a:t>
            </a:r>
            <a:r>
              <a:rPr lang="it-IT" dirty="0" err="1"/>
              <a:t>Tibione</a:t>
            </a:r>
            <a:r>
              <a:rPr lang="it-IT" dirty="0"/>
              <a:t> «Fisica interattiva. Meccanica» Zanichelli, 1997</a:t>
            </a:r>
          </a:p>
          <a:p>
            <a:r>
              <a:rPr lang="it-IT" dirty="0"/>
              <a:t>Un eccezionale, conciso, efficiente libro multimediale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2C9D131-D297-F480-466A-D4D91D860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en-US" altLang="it-IT" sz="4000" b="0" dirty="0"/>
              <a:t>4. I libri di testo </a:t>
            </a:r>
            <a:r>
              <a:rPr lang="en-US" altLang="it-IT" sz="4000" b="0" dirty="0" err="1"/>
              <a:t>multimediali</a:t>
            </a:r>
            <a:endParaRPr lang="en-US" altLang="it-IT" sz="4000" b="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>
            <a:extLst>
              <a:ext uri="{FF2B5EF4-FFF2-40B4-BE49-F238E27FC236}">
                <a16:creationId xmlns:a16="http://schemas.microsoft.com/office/drawing/2014/main" id="{A5AEEA72-5406-BFEE-8815-55920098A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2C9D131-D297-F480-466A-D4D91D860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it-IT" altLang="it-IT" sz="4000" b="0" dirty="0"/>
              <a:t>La narrazione sequenziale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EAF18EC-F149-FC44-CC46-63868B030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37" y="1233487"/>
            <a:ext cx="7172325" cy="439102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E4582C0-BA3C-5480-3CBC-707E44FA4BE1}"/>
              </a:ext>
            </a:extLst>
          </p:cNvPr>
          <p:cNvSpPr txBox="1"/>
          <p:nvPr/>
        </p:nvSpPr>
        <p:spPr>
          <a:xfrm>
            <a:off x="431304" y="5933855"/>
            <a:ext cx="8712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4"/>
              </a:rPr>
              <a:t>https://www.youtube.com/watch?v=9AjRCKEANmQ</a:t>
            </a:r>
            <a:endParaRPr lang="it-IT" dirty="0"/>
          </a:p>
          <a:p>
            <a:r>
              <a:rPr lang="it-IT" dirty="0"/>
              <a:t>Studio del bianco</a:t>
            </a:r>
          </a:p>
        </p:txBody>
      </p:sp>
    </p:spTree>
    <p:extLst>
      <p:ext uri="{BB962C8B-B14F-4D97-AF65-F5344CB8AC3E}">
        <p14:creationId xmlns:p14="http://schemas.microsoft.com/office/powerpoint/2010/main" val="31951892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7695F6-B625-BCEC-CAD9-13BA2AA33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</a:t>
            </a:r>
            <a:r>
              <a:rPr lang="it-IT" dirty="0" err="1"/>
              <a:t>pre</a:t>
            </a:r>
            <a:r>
              <a:rPr lang="it-IT" dirty="0"/>
              <a:t>-libro universitario</a:t>
            </a:r>
          </a:p>
        </p:txBody>
      </p:sp>
      <p:pic>
        <p:nvPicPr>
          <p:cNvPr id="4" name="Mastering Physics cos'è e come utilizzarla Pearson">
            <a:hlinkClick r:id="" action="ppaction://media"/>
            <a:extLst>
              <a:ext uri="{FF2B5EF4-FFF2-40B4-BE49-F238E27FC236}">
                <a16:creationId xmlns:a16="http://schemas.microsoft.com/office/drawing/2014/main" id="{3572997C-DD0C-BD2C-86BC-A45A61C326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9632" y="1268760"/>
            <a:ext cx="6888427" cy="387474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4654B5F-FB6C-2F3A-CD0E-9AE195F5E4C7}"/>
              </a:ext>
            </a:extLst>
          </p:cNvPr>
          <p:cNvSpPr txBox="1"/>
          <p:nvPr/>
        </p:nvSpPr>
        <p:spPr>
          <a:xfrm flipH="1">
            <a:off x="755575" y="5768290"/>
            <a:ext cx="688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Pearson Mastering, </a:t>
            </a:r>
            <a:r>
              <a:rPr lang="it-IT"/>
              <a:t>Fisica Universitaria</a:t>
            </a:r>
            <a:endParaRPr lang="it-IT" dirty="0"/>
          </a:p>
          <a:p>
            <a:r>
              <a:rPr lang="it-IT" dirty="0"/>
              <a:t>Una sorte di studio da «auto-didatta» </a:t>
            </a:r>
          </a:p>
        </p:txBody>
      </p:sp>
    </p:spTree>
    <p:extLst>
      <p:ext uri="{BB962C8B-B14F-4D97-AF65-F5344CB8AC3E}">
        <p14:creationId xmlns:p14="http://schemas.microsoft.com/office/powerpoint/2010/main" val="96791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>
            <a:extLst>
              <a:ext uri="{FF2B5EF4-FFF2-40B4-BE49-F238E27FC236}">
                <a16:creationId xmlns:a16="http://schemas.microsoft.com/office/drawing/2014/main" id="{BBC99A3E-DF6C-07D3-EEB7-AA571FEA4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4000"/>
              <a:t>„Internet as teacher: </a:t>
            </a:r>
            <a:br>
              <a:rPr lang="pl-PL" altLang="it-IT" sz="4000"/>
            </a:br>
            <a:r>
              <a:rPr lang="pl-PL" altLang="it-IT" sz="4000"/>
              <a:t>Is it a virtual improvement?”</a:t>
            </a:r>
            <a:endParaRPr lang="en-US" altLang="it-IT" sz="4000"/>
          </a:p>
        </p:txBody>
      </p:sp>
      <p:pic>
        <p:nvPicPr>
          <p:cNvPr id="216068" name="Picture 4">
            <a:extLst>
              <a:ext uri="{FF2B5EF4-FFF2-40B4-BE49-F238E27FC236}">
                <a16:creationId xmlns:a16="http://schemas.microsoft.com/office/drawing/2014/main" id="{8BBD367E-8C6E-BD92-26BC-430E70E43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51013"/>
            <a:ext cx="6172200" cy="510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6069" name="Line 5">
            <a:extLst>
              <a:ext uri="{FF2B5EF4-FFF2-40B4-BE49-F238E27FC236}">
                <a16:creationId xmlns:a16="http://schemas.microsoft.com/office/drawing/2014/main" id="{41D2C8FE-A452-7B74-1129-5637B538A6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4292600"/>
            <a:ext cx="11811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35DB27-7E0B-5CCE-955B-20251E17A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" y="-216772"/>
            <a:ext cx="8229600" cy="1143000"/>
          </a:xfrm>
        </p:spPr>
        <p:txBody>
          <a:bodyPr/>
          <a:lstStyle/>
          <a:p>
            <a:r>
              <a:rPr lang="it-IT" sz="3600" dirty="0"/>
              <a:t>Non solo la fisica</a:t>
            </a:r>
          </a:p>
        </p:txBody>
      </p:sp>
      <p:pic>
        <p:nvPicPr>
          <p:cNvPr id="3" name="Scienze la cellula vegetale Viva la Scuola">
            <a:hlinkClick r:id="" action="ppaction://media"/>
            <a:extLst>
              <a:ext uri="{FF2B5EF4-FFF2-40B4-BE49-F238E27FC236}">
                <a16:creationId xmlns:a16="http://schemas.microsoft.com/office/drawing/2014/main" id="{85CAF46E-2829-8E27-55AD-93A1C0B184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5656" y="759420"/>
            <a:ext cx="6912768" cy="518457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5D6EE91-C08A-C875-0C07-0A8F4F3E98A5}"/>
              </a:ext>
            </a:extLst>
          </p:cNvPr>
          <p:cNvSpPr txBox="1"/>
          <p:nvPr/>
        </p:nvSpPr>
        <p:spPr>
          <a:xfrm>
            <a:off x="259080" y="5977884"/>
            <a:ext cx="868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https://vivalascuola.studenti.it/scienze-la-cellula-vegetale-463931.html#steps_7</a:t>
            </a:r>
          </a:p>
        </p:txBody>
      </p:sp>
    </p:spTree>
    <p:extLst>
      <p:ext uri="{BB962C8B-B14F-4D97-AF65-F5344CB8AC3E}">
        <p14:creationId xmlns:p14="http://schemas.microsoft.com/office/powerpoint/2010/main" val="6927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02E27B-8B31-FFAB-E6FD-3E44D0BE0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4158"/>
            <a:ext cx="8229600" cy="1143000"/>
          </a:xfrm>
        </p:spPr>
        <p:txBody>
          <a:bodyPr/>
          <a:lstStyle/>
          <a:p>
            <a:r>
              <a:rPr lang="it-IT" sz="3600" dirty="0"/>
              <a:t>I requisiti per materiali multimediali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F6D319-050C-77E9-34FE-F790C2F830C9}"/>
              </a:ext>
            </a:extLst>
          </p:cNvPr>
          <p:cNvSpPr txBox="1"/>
          <p:nvPr/>
        </p:nvSpPr>
        <p:spPr>
          <a:xfrm>
            <a:off x="457200" y="1417638"/>
            <a:ext cx="8229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 materiali didattici multimediali: </a:t>
            </a:r>
          </a:p>
          <a:p>
            <a:pPr marL="457200" indent="-457200">
              <a:buAutoNum type="arabicParenR"/>
            </a:pPr>
            <a:r>
              <a:rPr lang="it-IT" sz="2400" dirty="0"/>
              <a:t>permettono la compressione d’informazione (vedi la mappa animata dell’Impero Romano)</a:t>
            </a:r>
          </a:p>
          <a:p>
            <a:pPr marL="457200" indent="-457200">
              <a:buAutoNum type="arabicParenR"/>
            </a:pPr>
            <a:r>
              <a:rPr lang="it-IT" sz="2400" dirty="0"/>
              <a:t>appellano ai vari sensi d’acquisizione dell’informazione (colore, forma, suono, movimento) </a:t>
            </a:r>
          </a:p>
          <a:p>
            <a:pPr marL="457200" indent="-457200">
              <a:buAutoNum type="arabicParenR"/>
            </a:pPr>
            <a:r>
              <a:rPr lang="it-IT" sz="2400" dirty="0"/>
              <a:t>costituiscono una forma di trattenimento    </a:t>
            </a:r>
          </a:p>
          <a:p>
            <a:pPr marL="457200" indent="-457200">
              <a:buAutoNum type="arabicParenR"/>
            </a:pPr>
            <a:r>
              <a:rPr lang="it-IT" sz="2400" dirty="0"/>
              <a:t>arricchiscono la lezione</a:t>
            </a:r>
          </a:p>
          <a:p>
            <a:endParaRPr lang="it-IT" sz="2400" dirty="0"/>
          </a:p>
          <a:p>
            <a:r>
              <a:rPr lang="it-IT" sz="2400" dirty="0"/>
              <a:t>Ma la stessa forma multimediale e concisa porta rischi:</a:t>
            </a:r>
          </a:p>
          <a:p>
            <a:pPr marL="457200" indent="-457200">
              <a:buAutoNum type="arabicParenR"/>
            </a:pPr>
            <a:r>
              <a:rPr lang="it-IT" sz="2400" dirty="0"/>
              <a:t>di troppe semplificazioni</a:t>
            </a:r>
          </a:p>
          <a:p>
            <a:pPr marL="457200" indent="-457200">
              <a:buAutoNum type="arabicParenR"/>
            </a:pPr>
            <a:r>
              <a:rPr lang="it-IT" sz="2400" dirty="0"/>
              <a:t>di errori del contenuto scientifico</a:t>
            </a:r>
          </a:p>
          <a:p>
            <a:pPr marL="457200" indent="-457200">
              <a:buAutoNum type="arabicParenR"/>
            </a:pPr>
            <a:r>
              <a:rPr lang="it-IT" sz="2400" dirty="0"/>
              <a:t>di errori di natura didattica (informazioni non correlate, informazioni superflue, informazioni non spiegate) </a:t>
            </a:r>
          </a:p>
        </p:txBody>
      </p:sp>
    </p:spTree>
    <p:extLst>
      <p:ext uri="{BB962C8B-B14F-4D97-AF65-F5344CB8AC3E}">
        <p14:creationId xmlns:p14="http://schemas.microsoft.com/office/powerpoint/2010/main" val="1190189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02E27B-8B31-FFAB-E6FD-3E44D0BE0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4158"/>
            <a:ext cx="8229600" cy="1143000"/>
          </a:xfrm>
        </p:spPr>
        <p:txBody>
          <a:bodyPr/>
          <a:lstStyle/>
          <a:p>
            <a:r>
              <a:rPr lang="it-IT" sz="3600" dirty="0"/>
              <a:t>I requisiti per materiali multimediali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DFEBBF5-9F0F-0C0C-C4F7-4756623DB21F}"/>
              </a:ext>
            </a:extLst>
          </p:cNvPr>
          <p:cNvSpPr txBox="1"/>
          <p:nvPr/>
        </p:nvSpPr>
        <p:spPr>
          <a:xfrm>
            <a:off x="251520" y="4581128"/>
            <a:ext cx="3538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Che cosa sono:</a:t>
            </a:r>
          </a:p>
          <a:p>
            <a:r>
              <a:rPr lang="it-IT" sz="2400" dirty="0"/>
              <a:t>Ioni</a:t>
            </a:r>
          </a:p>
          <a:p>
            <a:r>
              <a:rPr lang="it-IT" sz="2400" dirty="0"/>
              <a:t>Catodo, Anodo</a:t>
            </a:r>
          </a:p>
          <a:p>
            <a:r>
              <a:rPr lang="it-IT" sz="2400" dirty="0"/>
              <a:t>Cationi, Anioni</a:t>
            </a:r>
          </a:p>
          <a:p>
            <a:r>
              <a:rPr lang="it-IT" sz="2400" dirty="0"/>
              <a:t>Ossidazione, Riduzione</a:t>
            </a:r>
          </a:p>
          <a:p>
            <a:r>
              <a:rPr lang="it-IT" sz="2400" dirty="0"/>
              <a:t>Molecola di cloro?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001A3A7-4530-8C72-6F5B-238246C79B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34" r="12784"/>
          <a:stretch/>
        </p:blipFill>
        <p:spPr>
          <a:xfrm>
            <a:off x="251520" y="1335326"/>
            <a:ext cx="3528000" cy="2691949"/>
          </a:xfrm>
          <a:prstGeom prst="rect">
            <a:avLst/>
          </a:prstGeom>
        </p:spPr>
      </p:pic>
      <p:pic>
        <p:nvPicPr>
          <p:cNvPr id="7" name="ELETTRO">
            <a:hlinkClick r:id="" action="ppaction://media"/>
            <a:extLst>
              <a:ext uri="{FF2B5EF4-FFF2-40B4-BE49-F238E27FC236}">
                <a16:creationId xmlns:a16="http://schemas.microsoft.com/office/drawing/2014/main" id="{F54D8604-574C-D3AA-01E0-B6B9DEC8C8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75248" y="1365806"/>
            <a:ext cx="5122723" cy="384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6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E1E183-BA91-009B-6519-4188E9392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Internet interattivo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8F4DF92-813A-F3C2-10C4-5C0A45032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" y="1920090"/>
            <a:ext cx="6571371" cy="369459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2D90F83-8A03-5725-6ACD-89C81F37D750}"/>
              </a:ext>
            </a:extLst>
          </p:cNvPr>
          <p:cNvSpPr txBox="1"/>
          <p:nvPr/>
        </p:nvSpPr>
        <p:spPr>
          <a:xfrm>
            <a:off x="1042989" y="5723751"/>
            <a:ext cx="69133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https://solarsystem.nasa.gov/planets/jupiter/in-depth/</a:t>
            </a:r>
          </a:p>
        </p:txBody>
      </p:sp>
    </p:spTree>
    <p:extLst>
      <p:ext uri="{BB962C8B-B14F-4D97-AF65-F5344CB8AC3E}">
        <p14:creationId xmlns:p14="http://schemas.microsoft.com/office/powerpoint/2010/main" val="11044051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430E10-120F-591A-F9F5-D9EE6FB0A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984" y="1568"/>
            <a:ext cx="8229600" cy="1143000"/>
          </a:xfrm>
        </p:spPr>
        <p:txBody>
          <a:bodyPr/>
          <a:lstStyle/>
          <a:p>
            <a:r>
              <a:rPr lang="it-IT" dirty="0"/>
              <a:t>Risorse «di casa»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E747A4E-EF18-C215-3CD9-76329ACA5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AC4C2F4-6C2F-8D9D-59F8-77B27A40D70D}"/>
              </a:ext>
            </a:extLst>
          </p:cNvPr>
          <p:cNvSpPr txBox="1"/>
          <p:nvPr/>
        </p:nvSpPr>
        <p:spPr>
          <a:xfrm>
            <a:off x="211128" y="6173158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https://online.scuola.zanichelli.it/celatarighiquaderno/risorse-digitali/</a:t>
            </a:r>
          </a:p>
          <a:p>
            <a:r>
              <a:rPr lang="it-IT" dirty="0"/>
              <a:t>https://collezioni.scuola.zanichelli.it/evidence/stem-lggi-il-grafico-usa-la-tecnologia</a:t>
            </a:r>
          </a:p>
        </p:txBody>
      </p:sp>
    </p:spTree>
    <p:extLst>
      <p:ext uri="{BB962C8B-B14F-4D97-AF65-F5344CB8AC3E}">
        <p14:creationId xmlns:p14="http://schemas.microsoft.com/office/powerpoint/2010/main" val="478482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5B9178-75E4-23C0-99C3-7BCA3564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Risorse per la verifica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2DD2F83-FA87-2F4A-88DB-BB30C23A0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088DCE5-AB18-9865-1F37-97185196D735}"/>
              </a:ext>
            </a:extLst>
          </p:cNvPr>
          <p:cNvSpPr txBox="1"/>
          <p:nvPr/>
        </p:nvSpPr>
        <p:spPr>
          <a:xfrm>
            <a:off x="457200" y="6337742"/>
            <a:ext cx="6731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https://verimat.deascuola.it/scienzeterra/ssg2/demo/</a:t>
            </a:r>
          </a:p>
        </p:txBody>
      </p:sp>
    </p:spTree>
    <p:extLst>
      <p:ext uri="{BB962C8B-B14F-4D97-AF65-F5344CB8AC3E}">
        <p14:creationId xmlns:p14="http://schemas.microsoft.com/office/powerpoint/2010/main" val="36195511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5B9178-75E4-23C0-99C3-7BCA3564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Risorse per la verifica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088DCE5-AB18-9865-1F37-97185196D735}"/>
              </a:ext>
            </a:extLst>
          </p:cNvPr>
          <p:cNvSpPr txBox="1"/>
          <p:nvPr/>
        </p:nvSpPr>
        <p:spPr>
          <a:xfrm>
            <a:off x="457200" y="6337742"/>
            <a:ext cx="6731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https://verimat.deascuola.it/scienzeterra/ssg2/demo/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8C73760-8728-7E24-6816-AC8878868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54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Rectangle 3">
            <a:extLst>
              <a:ext uri="{FF2B5EF4-FFF2-40B4-BE49-F238E27FC236}">
                <a16:creationId xmlns:a16="http://schemas.microsoft.com/office/drawing/2014/main" id="{E44AFE3E-F1B0-272B-4E63-F09E10CB9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1974" name="Rectangle 6">
            <a:extLst>
              <a:ext uri="{FF2B5EF4-FFF2-40B4-BE49-F238E27FC236}">
                <a16:creationId xmlns:a16="http://schemas.microsoft.com/office/drawing/2014/main" id="{88E41E9D-D36D-0E6F-47ED-B9E414830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4 form</a:t>
            </a:r>
            <a:r>
              <a:rPr lang="it-IT" altLang="it-IT" sz="4400" b="0" dirty="0"/>
              <a:t>e</a:t>
            </a:r>
            <a:r>
              <a:rPr lang="pl-PL" altLang="it-IT" sz="4400" b="0" dirty="0"/>
              <a:t> multimedial</a:t>
            </a:r>
            <a:r>
              <a:rPr lang="it-IT" altLang="it-IT" sz="4400" b="0" dirty="0"/>
              <a:t>i</a:t>
            </a:r>
            <a:endParaRPr lang="en-US" altLang="it-IT" sz="4400" b="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98DE331-EF15-B0DC-4221-EBD5630E7CF5}"/>
              </a:ext>
            </a:extLst>
          </p:cNvPr>
          <p:cNvSpPr txBox="1"/>
          <p:nvPr/>
        </p:nvSpPr>
        <p:spPr>
          <a:xfrm flipH="1">
            <a:off x="161763" y="1303516"/>
            <a:ext cx="882047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Generalmente si possono distinguere seguenti forme multimediali nella trasmissione computerizzata d’informazione: </a:t>
            </a:r>
          </a:p>
          <a:p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Singoli oggetti (foto, filmati, schemi, testi etc.)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Percorsi didattici, collezioni 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Enciclopedie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Libri di testo multimediali</a:t>
            </a:r>
          </a:p>
          <a:p>
            <a:pPr marL="342900" indent="-342900">
              <a:buFontTx/>
              <a:buChar char="-"/>
            </a:pPr>
            <a:endParaRPr lang="it-IT" sz="2400" dirty="0"/>
          </a:p>
          <a:p>
            <a:r>
              <a:rPr lang="it-IT" sz="2400" dirty="0"/>
              <a:t>Tra i mezzi multimediali, i.e. i modi di presentazione d’informazione si distinguono: 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Foto, quadri, schizzi, schemi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Filmati, animazioni, animazioni 3D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Narrazione, musica, suoni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2BA30D-4452-BA95-F385-5A30CA905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Risorse digitali (DeAgostini)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72F8CC9-7774-9A91-6A03-7A06C49DF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687" y="957262"/>
            <a:ext cx="6778773" cy="513603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371144-4120-352F-9C40-8C07CBD3AD5D}"/>
              </a:ext>
            </a:extLst>
          </p:cNvPr>
          <p:cNvSpPr txBox="1"/>
          <p:nvPr/>
        </p:nvSpPr>
        <p:spPr>
          <a:xfrm>
            <a:off x="1043608" y="6237312"/>
            <a:ext cx="66247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hlinkClick r:id="rId3"/>
              </a:rPr>
              <a:t>https://deascuola-nephila-bucket-prod.s3.amazonaws.com/filer_public/d7/52/d75244f6-f07d-4418-8a54-42be3f121d13/vdm_scienze_ss1g.pdf</a:t>
            </a:r>
            <a:endParaRPr lang="it-IT" sz="1200" dirty="0"/>
          </a:p>
          <a:p>
            <a:r>
              <a:rPr lang="it-IT" sz="1200" dirty="0">
                <a:hlinkClick r:id="rId4"/>
              </a:rPr>
              <a:t>https://didattica-digitale-integrata.deascuola.it/i-nostri-strumenti/</a:t>
            </a:r>
            <a:r>
              <a:rPr lang="it-IT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555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17092" name="Picture 4">
            <a:extLst>
              <a:ext uri="{FF2B5EF4-FFF2-40B4-BE49-F238E27FC236}">
                <a16:creationId xmlns:a16="http://schemas.microsoft.com/office/drawing/2014/main" id="{29A9B619-15E7-BEA2-0BD4-35B5B81BE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43" y="1143000"/>
            <a:ext cx="7921625" cy="291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1.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B6BFD10-B77D-5033-7030-44767ED74FC9}"/>
              </a:ext>
            </a:extLst>
          </p:cNvPr>
          <p:cNvSpPr txBox="1"/>
          <p:nvPr/>
        </p:nvSpPr>
        <p:spPr>
          <a:xfrm flipH="1">
            <a:off x="611188" y="6486961"/>
            <a:ext cx="7921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G. Karwasz, A. </a:t>
            </a:r>
            <a:r>
              <a:rPr lang="it-IT" sz="1400" dirty="0" err="1"/>
              <a:t>Okoniewska</a:t>
            </a:r>
            <a:r>
              <a:rPr lang="it-IT" sz="1400" i="1" dirty="0"/>
              <a:t>, Fisica e giocattoli</a:t>
            </a:r>
            <a:r>
              <a:rPr lang="it-IT" sz="1400" dirty="0"/>
              <a:t>, </a:t>
            </a:r>
            <a:r>
              <a:rPr lang="it-IT" sz="1400" dirty="0" err="1"/>
              <a:t>CD-Rom</a:t>
            </a:r>
            <a:r>
              <a:rPr lang="it-IT" sz="1400" dirty="0"/>
              <a:t>, PAP, </a:t>
            </a:r>
            <a:r>
              <a:rPr lang="it-IT" sz="1400" dirty="0" err="1"/>
              <a:t>Slupsk</a:t>
            </a:r>
            <a:r>
              <a:rPr lang="it-IT" sz="1400" dirty="0"/>
              <a:t>, 2006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452656" y="4115757"/>
            <a:ext cx="7921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Immagini: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fotografia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schema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video snap shot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schizzo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37008" y="3068960"/>
            <a:ext cx="30250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</a:t>
            </a:r>
          </a:p>
          <a:p>
            <a:pPr marL="285750" indent="-285750">
              <a:buFontTx/>
              <a:buChar char="-"/>
            </a:pPr>
            <a:r>
              <a:rPr lang="it-IT" sz="2400" b="1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4" name="ANI00004">
            <a:hlinkClick r:id="" action="ppaction://media"/>
            <a:extLst>
              <a:ext uri="{FF2B5EF4-FFF2-40B4-BE49-F238E27FC236}">
                <a16:creationId xmlns:a16="http://schemas.microsoft.com/office/drawing/2014/main" id="{68AB0D31-BA08-F37C-0F32-60D92C8C41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1730" y="1720979"/>
            <a:ext cx="5075262" cy="341604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BCC48A7-67AC-0ECC-11B4-8B0E7237BC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71029"/>
            <a:ext cx="3491880" cy="196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9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37008" y="3404240"/>
            <a:ext cx="30250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b="1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3BC0F2F-39C2-F194-605F-73287796AD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58" t="602" r="8384" b="-602"/>
          <a:stretch/>
        </p:blipFill>
        <p:spPr>
          <a:xfrm>
            <a:off x="468000" y="1080000"/>
            <a:ext cx="3132000" cy="2125163"/>
          </a:xfrm>
          <a:prstGeom prst="rect">
            <a:avLst/>
          </a:prstGeom>
        </p:spPr>
      </p:pic>
      <p:pic>
        <p:nvPicPr>
          <p:cNvPr id="7" name="ANI00030">
            <a:hlinkClick r:id="" action="ppaction://media"/>
            <a:extLst>
              <a:ext uri="{FF2B5EF4-FFF2-40B4-BE49-F238E27FC236}">
                <a16:creationId xmlns:a16="http://schemas.microsoft.com/office/drawing/2014/main" id="{49DCD97F-2049-630C-7413-FCED2065C0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31382" y="1772819"/>
            <a:ext cx="5242170" cy="352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3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8087</TotalTime>
  <Words>1184</Words>
  <Application>Microsoft Office PowerPoint</Application>
  <PresentationFormat>Presentazione su schermo (4:3)</PresentationFormat>
  <Paragraphs>235</Paragraphs>
  <Slides>46</Slides>
  <Notes>27</Notes>
  <HiddenSlides>0</HiddenSlides>
  <MMClips>11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49" baseType="lpstr">
      <vt:lpstr>Arial</vt:lpstr>
      <vt:lpstr>Calibri</vt:lpstr>
      <vt:lpstr>Projekt domyślny</vt:lpstr>
      <vt:lpstr>Presentazione standard di PowerPoint</vt:lpstr>
      <vt:lpstr>Che cosa sono multi-media</vt:lpstr>
      <vt:lpstr>„Internet as teacher:  Is it a virtual improvement?”</vt:lpstr>
      <vt:lpstr>„Internet as teacher:  Is it a virtual improvement?”</vt:lpstr>
      <vt:lpstr>Presentazione standard di PowerPoint</vt:lpstr>
      <vt:lpstr>Risorse digitali (DeAgostini)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Meccanica (Galileo)</vt:lpstr>
      <vt:lpstr>Meccanica (Aristotele)</vt:lpstr>
      <vt:lpstr>Biologia</vt:lpstr>
      <vt:lpstr>I conigli</vt:lpstr>
      <vt:lpstr>I conigli (e i lupi)</vt:lpstr>
      <vt:lpstr>Chimica</vt:lpstr>
      <vt:lpstr>Chimica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pre-libro universitario</vt:lpstr>
      <vt:lpstr>Non solo la fisica</vt:lpstr>
      <vt:lpstr>I requisiti per materiali multimediali</vt:lpstr>
      <vt:lpstr>I requisiti per materiali multimediali</vt:lpstr>
      <vt:lpstr>Internet interattivo</vt:lpstr>
      <vt:lpstr>Risorse «di casa»</vt:lpstr>
      <vt:lpstr>Risorse per la verifica</vt:lpstr>
      <vt:lpstr>Risorse per la verifica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116</cp:revision>
  <dcterms:created xsi:type="dcterms:W3CDTF">2019-04-23T16:37:35Z</dcterms:created>
  <dcterms:modified xsi:type="dcterms:W3CDTF">2022-11-13T15:23:26Z</dcterms:modified>
</cp:coreProperties>
</file>