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321" r:id="rId2"/>
    <p:sldId id="275" r:id="rId3"/>
    <p:sldId id="293" r:id="rId4"/>
    <p:sldId id="261" r:id="rId5"/>
    <p:sldId id="288" r:id="rId6"/>
    <p:sldId id="276" r:id="rId7"/>
    <p:sldId id="277" r:id="rId8"/>
    <p:sldId id="278" r:id="rId9"/>
    <p:sldId id="294" r:id="rId10"/>
    <p:sldId id="279" r:id="rId11"/>
    <p:sldId id="289" r:id="rId12"/>
    <p:sldId id="290" r:id="rId13"/>
    <p:sldId id="262" r:id="rId14"/>
    <p:sldId id="263" r:id="rId15"/>
    <p:sldId id="282" r:id="rId16"/>
    <p:sldId id="300" r:id="rId17"/>
    <p:sldId id="291" r:id="rId18"/>
    <p:sldId id="298" r:id="rId19"/>
    <p:sldId id="283" r:id="rId20"/>
    <p:sldId id="297" r:id="rId21"/>
    <p:sldId id="377" r:id="rId22"/>
    <p:sldId id="284" r:id="rId23"/>
    <p:sldId id="322" r:id="rId24"/>
    <p:sldId id="273" r:id="rId25"/>
    <p:sldId id="323" r:id="rId26"/>
    <p:sldId id="285" r:id="rId27"/>
    <p:sldId id="299" r:id="rId28"/>
    <p:sldId id="286" r:id="rId29"/>
    <p:sldId id="287" r:id="rId30"/>
    <p:sldId id="372" r:id="rId31"/>
    <p:sldId id="257" r:id="rId32"/>
  </p:sldIdLst>
  <p:sldSz cx="9144000" cy="6858000" type="screen4x3"/>
  <p:notesSz cx="7102475" cy="102330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K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78" autoAdjust="0"/>
    <p:restoredTop sz="97292" autoAdjust="0"/>
  </p:normalViewPr>
  <p:slideViewPr>
    <p:cSldViewPr>
      <p:cViewPr varScale="1">
        <p:scale>
          <a:sx n="76" d="100"/>
          <a:sy n="76" d="100"/>
        </p:scale>
        <p:origin x="80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C5CA352-2FA0-4BA0-8672-B5725E98272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75A7F4B-EB61-437D-9106-ECB55437E8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19024CD2-877C-4D25-B264-8718B5F68BB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CE5C0B43-B192-467D-8A0A-64F5F79F01F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646012F7-C8AF-4A02-8D95-A026B2E8A7CD}" type="slidenum">
              <a:rPr lang="pl-PL" altLang="it-IT"/>
              <a:pPr/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3455833-3F36-4AB0-9834-A6E897284AC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DDA7206-E049-4108-B9E6-6F7947B64A6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8E439D5B-D5D3-4EBB-B5BC-984FB022837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9A7ED01C-52BC-441B-9485-3D409FC4A24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9FAE1FE5-F3B4-4C52-AAD2-945BE2027F4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D259CF32-2320-4C52-8EE2-7A758B623B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E536A87D-11F1-40E7-8A11-E56A840860BF}" type="slidenum">
              <a:rPr lang="pl-PL" altLang="it-IT"/>
              <a:pPr/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2D93C4-3BC2-4022-B10F-13647CA6E6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17E4A6-4E5F-42DA-BB86-F935738116C5}" type="slidenum">
              <a:rPr lang="en-AU" altLang="it-IT"/>
              <a:pPr/>
              <a:t>1</a:t>
            </a:fld>
            <a:endParaRPr lang="en-AU" altLang="it-IT" dirty="0"/>
          </a:p>
        </p:txBody>
      </p:sp>
      <p:sp>
        <p:nvSpPr>
          <p:cNvPr id="141314" name="Symbol zastępczy obrazu slajdu 1">
            <a:extLst>
              <a:ext uri="{FF2B5EF4-FFF2-40B4-BE49-F238E27FC236}">
                <a16:creationId xmlns:a16="http://schemas.microsoft.com/office/drawing/2014/main" id="{53EFFF9D-91CE-4E10-9106-220C59F89D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Symbol zastępczy notatek 2">
            <a:extLst>
              <a:ext uri="{FF2B5EF4-FFF2-40B4-BE49-F238E27FC236}">
                <a16:creationId xmlns:a16="http://schemas.microsoft.com/office/drawing/2014/main" id="{E21F6686-35F3-4121-A8BD-A0B796C35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 dirty="0"/>
          </a:p>
        </p:txBody>
      </p:sp>
      <p:sp>
        <p:nvSpPr>
          <p:cNvPr id="141316" name="Symbol zastępczy numeru slajdu 3">
            <a:extLst>
              <a:ext uri="{FF2B5EF4-FFF2-40B4-BE49-F238E27FC236}">
                <a16:creationId xmlns:a16="http://schemas.microsoft.com/office/drawing/2014/main" id="{F7FE79B2-A016-4DEA-B5D3-8D0BDE1D320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10C96083-9EE0-4A97-8062-426B29A70AAB}" type="slidenum">
              <a:rPr lang="en-US" altLang="it-IT" sz="1200">
                <a:latin typeface="Calibri" panose="020F0502020204030204" pitchFamily="34" charset="0"/>
              </a:rPr>
              <a:pPr algn="r"/>
              <a:t>1</a:t>
            </a:fld>
            <a:endParaRPr lang="en-US" altLang="it-IT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20AF00A-DFEA-4D28-8759-8DDB2BBEDB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223D9C-E12D-4848-A6B4-7603F1334CE1}" type="slidenum">
              <a:rPr lang="pl-PL" altLang="it-IT"/>
              <a:pPr/>
              <a:t>7</a:t>
            </a:fld>
            <a:endParaRPr lang="pl-PL" altLang="it-IT"/>
          </a:p>
        </p:txBody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id="{80EB97C7-9036-43B1-9B35-5365F20D90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AD895ED1-E278-4173-AD05-9A7FB67D0C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7000" cy="4605338"/>
          </a:xfrm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32248EC-6B86-47CC-831F-03AEEEB1BC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264D85-991E-4592-BBA8-298AE3CF59D2}" type="slidenum">
              <a:rPr lang="pl-PL" altLang="it-IT"/>
              <a:pPr/>
              <a:t>8</a:t>
            </a:fld>
            <a:endParaRPr lang="pl-PL" altLang="it-IT"/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248469A4-B459-4A2A-A7FB-B6E0A1A115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971E17E2-E2B2-43EE-A0BD-968A78F458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7000" cy="4605338"/>
          </a:xfrm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49D7DD9-1303-4618-BC91-94AE430106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BC39AB-1303-4568-BF44-6C5ED8AA05B7}" type="slidenum">
              <a:rPr lang="en-AU" altLang="it-IT"/>
              <a:pPr/>
              <a:t>23</a:t>
            </a:fld>
            <a:endParaRPr lang="en-AU" altLang="it-IT"/>
          </a:p>
        </p:txBody>
      </p:sp>
      <p:sp>
        <p:nvSpPr>
          <p:cNvPr id="109570" name="Symbol zastępczy obrazu slajdu 1">
            <a:extLst>
              <a:ext uri="{FF2B5EF4-FFF2-40B4-BE49-F238E27FC236}">
                <a16:creationId xmlns:a16="http://schemas.microsoft.com/office/drawing/2014/main" id="{AE252BE2-0219-4DF5-86F1-78AFF55000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Symbol zastępczy notatek 2">
            <a:extLst>
              <a:ext uri="{FF2B5EF4-FFF2-40B4-BE49-F238E27FC236}">
                <a16:creationId xmlns:a16="http://schemas.microsoft.com/office/drawing/2014/main" id="{4EE7C83C-C058-41E6-9D7D-4278697908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/>
          </a:p>
        </p:txBody>
      </p:sp>
      <p:sp>
        <p:nvSpPr>
          <p:cNvPr id="109572" name="Symbol zastępczy numeru slajdu 3">
            <a:extLst>
              <a:ext uri="{FF2B5EF4-FFF2-40B4-BE49-F238E27FC236}">
                <a16:creationId xmlns:a16="http://schemas.microsoft.com/office/drawing/2014/main" id="{D584C31D-3B01-4412-9052-BC6C6D0F59F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9C708163-84DA-4037-8152-617A138B9FBE}" type="slidenum">
              <a:rPr lang="en-US" altLang="it-IT" sz="1200">
                <a:latin typeface="Calibri" panose="020F0502020204030204" pitchFamily="34" charset="0"/>
              </a:rPr>
              <a:pPr algn="r"/>
              <a:t>23</a:t>
            </a:fld>
            <a:endParaRPr lang="en-US" altLang="it-IT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90D91FD-F8DE-471C-92C8-40C013CF20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DA5E9A-8C0D-4E34-BC2A-222A5F7B335B}" type="slidenum">
              <a:rPr lang="en-AU" altLang="it-IT"/>
              <a:pPr/>
              <a:t>25</a:t>
            </a:fld>
            <a:endParaRPr lang="en-AU" altLang="it-IT"/>
          </a:p>
        </p:txBody>
      </p:sp>
      <p:sp>
        <p:nvSpPr>
          <p:cNvPr id="111618" name="Symbol zastępczy obrazu slajdu 1">
            <a:extLst>
              <a:ext uri="{FF2B5EF4-FFF2-40B4-BE49-F238E27FC236}">
                <a16:creationId xmlns:a16="http://schemas.microsoft.com/office/drawing/2014/main" id="{9D405526-38D3-4ED9-8F39-DBC3A06222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Symbol zastępczy notatek 2">
            <a:extLst>
              <a:ext uri="{FF2B5EF4-FFF2-40B4-BE49-F238E27FC236}">
                <a16:creationId xmlns:a16="http://schemas.microsoft.com/office/drawing/2014/main" id="{7F5EB7B0-DDB6-430A-B9F3-49A9CEA1EF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/>
          </a:p>
        </p:txBody>
      </p:sp>
      <p:sp>
        <p:nvSpPr>
          <p:cNvPr id="111620" name="Symbol zastępczy numeru slajdu 3">
            <a:extLst>
              <a:ext uri="{FF2B5EF4-FFF2-40B4-BE49-F238E27FC236}">
                <a16:creationId xmlns:a16="http://schemas.microsoft.com/office/drawing/2014/main" id="{F6CA4875-CBC6-45B9-A55C-6673EB97275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873B8609-F45C-483C-9C16-DD9AFA6DFB4C}" type="slidenum">
              <a:rPr lang="en-US" altLang="it-IT" sz="1200">
                <a:latin typeface="Calibri" panose="020F0502020204030204" pitchFamily="34" charset="0"/>
              </a:rPr>
              <a:pPr algn="r"/>
              <a:t>25</a:t>
            </a:fld>
            <a:endParaRPr lang="en-US" altLang="it-IT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9B4A929-44A0-4120-8A0C-8555CF2408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24E042-E679-4D45-976A-03D8C9EF0E56}" type="slidenum">
              <a:rPr lang="pl-PL" altLang="it-IT"/>
              <a:pPr/>
              <a:t>27</a:t>
            </a:fld>
            <a:endParaRPr lang="pl-PL" altLang="it-IT"/>
          </a:p>
        </p:txBody>
      </p:sp>
      <p:sp>
        <p:nvSpPr>
          <p:cNvPr id="76802" name="Rectangle 2">
            <a:extLst>
              <a:ext uri="{FF2B5EF4-FFF2-40B4-BE49-F238E27FC236}">
                <a16:creationId xmlns:a16="http://schemas.microsoft.com/office/drawing/2014/main" id="{2A896BA9-9F8E-4968-A2EE-2E17DA11B8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8BAE09D6-34D6-4601-BF28-BAA2B08771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7000" cy="4605338"/>
          </a:xfrm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AD1D82-4180-43D7-9EEC-A543F2D9F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20DAC97-B829-402B-888D-0026F17504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8F1992-A83B-4F3A-A421-9326D0483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98D305-4FD3-4512-AE42-24F5160FC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A950F5-D530-4FD4-8068-879A7CC25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A1AF2-DE55-4B46-AD5F-989FCAA6EB9A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14873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FD1E4F-08DB-45EB-91A0-91A61AAA3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4EA912F-FFD6-4A3B-BF62-C8682712F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201DACF-A638-40E3-B007-A67DBEE35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901D30-E713-47F4-BBD3-D761D1E0C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8B1608-0DAF-4CB8-B15C-6D9B844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774D9-8814-4746-A524-57381CD043D9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219022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097C3E4-D0E9-4354-A39C-96165D1BA2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2939FF7-F82D-425B-8CF7-C7E2AFC9D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E9CD33-074B-4BD2-B5FA-DC90608C7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0C6055-A874-48E1-B401-C7BF21DC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38A3E5-60EE-4F9C-B674-958D3DDBC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6524B-AB9B-4D98-A9D3-C16410804A5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193586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olo, testo e clip multimed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267724-A8F3-43B9-B89C-C1DAD7FC6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48B046-FCFF-455E-B370-E2C1CCA5DE3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risorsa multimediale 3">
            <a:extLst>
              <a:ext uri="{FF2B5EF4-FFF2-40B4-BE49-F238E27FC236}">
                <a16:creationId xmlns:a16="http://schemas.microsoft.com/office/drawing/2014/main" id="{AEE84BD1-020B-4247-A828-8A0F50F1D347}"/>
              </a:ext>
            </a:extLst>
          </p:cNvPr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4D188C4-5A13-4748-85B5-D8E33E1D05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9E17C84-05EA-4D88-821A-E9EBD2AE2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57B88F-89FD-45F3-A79D-A194A8E22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7CFC51E-C5C9-4BF8-BB00-FBF980E7A3C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0981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588A06-B35F-4E0F-9763-183F2D1A9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534B14-6DA1-48F6-AC40-3422DD161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148AC9-7535-45B8-B28F-DD02EB9A8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2E97D5-184A-4C2A-A1A1-88911536E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D87EFD-645F-4A9D-B0D1-6F3134B9D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563CF-C5B6-4511-892D-CDFA7E224EC8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4911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039D70-7DC0-4D93-A4ED-6CAC5E2D5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301922-5116-4219-9C7D-6E99047AE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273A50-90F1-455A-B970-1EAF3992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18A31E-E2E2-4EAA-86A5-ED0EF6259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96AE16-5355-4A32-BFF4-A1821047B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9818B-9753-45D4-9229-13DB0E46CCF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409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98798B-D27D-4537-87AD-868EB99DC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BC0715-16DB-4C9B-B0FE-8B52DD43DF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D1C182-3277-4AD0-945B-D878367F66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AA6F88-1A73-4F89-BFB7-3910E575B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D8E648-15D1-43F1-B9F9-66AEF6807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3F7A35E-86B8-41AC-A526-AD9F8584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4688FB-9B5A-429B-9CF5-085A85CA2D53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3051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0E61D6-71B8-4575-A991-C7DA5F78A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D4D3CD-759B-430D-B8D3-C19549A6F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E611A96-811D-4D90-9724-F55747271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719C352-DF9E-4F4F-8B63-8BE7785DA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417F4B9-54A9-4DF8-884F-AF451DF7AA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596B5EB-A77F-44E9-9238-741D2926B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FD84D0B-745A-4C87-BEAE-7435DFAF3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554F8E4-6B94-4924-902A-8868A9B7B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270FF-AE74-4F37-9176-FB9E1A540EA2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80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19DEA9-DC1F-42F7-9CEB-1BB6F8436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C07AC8F-1BE5-45F6-831E-B61D1DDDF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8FFF686-9FA6-4616-8593-E18111E63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6036291-F5A2-44C8-88E5-CBB99B4B2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EA076-FC2D-4DB4-858F-02CC50902AB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5237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CD970E5-88F3-4BF0-996A-FE888B7B0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9C44F37-D1B4-4A0C-9A9B-97A1DBD44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40DA7BF-479D-4449-98F1-8AE08B2F3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CDE58-8D4E-478F-B764-3F902540392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94581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49885D-5A7C-4BEC-9F15-73075C859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3AD243-8A98-41BE-957A-A51CBC115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A2968C3-904B-48D4-87BC-4E8667CB8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1AED47-3A08-4511-9767-4C0BE69A9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FBDB51-1AF3-4249-A9DF-7C1EC6101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804BF2-AFE2-4D41-9A34-86B3B418B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B3FA87-ED7C-42CB-8905-B74620A9D29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87273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6F9B2F-6140-439B-A436-2CBFC5DD2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1CFD4A8-C8A1-4E0B-9813-DD7B25FABE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2B8FFEC-D906-4314-8C5F-4021B0E8D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0C8B7F-3FC0-4B94-A690-919ADE8D7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430ABA-76DF-4454-9EB6-7EB851FC3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5A29520-2651-4A6F-A4E5-6ED15D789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DA4E7-3FD8-4C1B-8AAD-AAD72B25C42D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2743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F92FDAA-E963-468D-BDD1-4C5937FC4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92C00AF-57A2-41CF-A18B-1592DA6AC4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DB49452-405B-464D-939C-C44DB552058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9B396F7-AA80-4835-AF41-4FEF275A1D9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F9C107D-AD9F-4F2E-B9AA-5571E39755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D9E74DA-6B25-4795-9C63-0B51EDBC2801}" type="slidenum">
              <a:rPr lang="en-AU" altLang="it-IT"/>
              <a:pPr/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WAV"/><Relationship Id="rId3" Type="http://schemas.microsoft.com/office/2007/relationships/media" Target="../media/media11.WAV"/><Relationship Id="rId7" Type="http://schemas.microsoft.com/office/2007/relationships/media" Target="../media/media13.WAV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audio" Target="../media/media12.WAV"/><Relationship Id="rId11" Type="http://schemas.openxmlformats.org/officeDocument/2006/relationships/image" Target="../media/image19.png"/><Relationship Id="rId5" Type="http://schemas.microsoft.com/office/2007/relationships/media" Target="../media/media12.WAV"/><Relationship Id="rId10" Type="http://schemas.openxmlformats.org/officeDocument/2006/relationships/image" Target="../media/image5.png"/><Relationship Id="rId4" Type="http://schemas.openxmlformats.org/officeDocument/2006/relationships/audio" Target="../media/media11.WAV"/><Relationship Id="rId9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microsoft.com/office/2007/relationships/media" Target="../media/media16.WAV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.png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6" Type="http://schemas.openxmlformats.org/officeDocument/2006/relationships/audio" Target="../media/media17.WAV"/><Relationship Id="rId11" Type="http://schemas.openxmlformats.org/officeDocument/2006/relationships/image" Target="../media/image26.png"/><Relationship Id="rId5" Type="http://schemas.microsoft.com/office/2007/relationships/media" Target="../media/media17.WAV"/><Relationship Id="rId10" Type="http://schemas.openxmlformats.org/officeDocument/2006/relationships/image" Target="../media/image25.jpeg"/><Relationship Id="rId4" Type="http://schemas.openxmlformats.org/officeDocument/2006/relationships/audio" Target="../media/media16.WAV"/><Relationship Id="rId9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21.WAV"/><Relationship Id="rId13" Type="http://schemas.openxmlformats.org/officeDocument/2006/relationships/slideLayout" Target="../slideLayouts/slideLayout1.xml"/><Relationship Id="rId3" Type="http://schemas.microsoft.com/office/2007/relationships/media" Target="../media/media19.WAV"/><Relationship Id="rId7" Type="http://schemas.microsoft.com/office/2007/relationships/media" Target="../media/media21.WAV"/><Relationship Id="rId12" Type="http://schemas.openxmlformats.org/officeDocument/2006/relationships/video" Target="../media/media23.mp4"/><Relationship Id="rId17" Type="http://schemas.openxmlformats.org/officeDocument/2006/relationships/image" Target="../media/image29.png"/><Relationship Id="rId2" Type="http://schemas.openxmlformats.org/officeDocument/2006/relationships/audio" Target="../media/media18.WAV"/><Relationship Id="rId16" Type="http://schemas.openxmlformats.org/officeDocument/2006/relationships/image" Target="../media/image28.png"/><Relationship Id="rId1" Type="http://schemas.microsoft.com/office/2007/relationships/media" Target="../media/media18.WAV"/><Relationship Id="rId6" Type="http://schemas.openxmlformats.org/officeDocument/2006/relationships/video" Target="../media/media20.mp4"/><Relationship Id="rId11" Type="http://schemas.microsoft.com/office/2007/relationships/media" Target="../media/media23.mp4"/><Relationship Id="rId5" Type="http://schemas.microsoft.com/office/2007/relationships/media" Target="../media/media20.mp4"/><Relationship Id="rId15" Type="http://schemas.openxmlformats.org/officeDocument/2006/relationships/image" Target="../media/image27.png"/><Relationship Id="rId10" Type="http://schemas.openxmlformats.org/officeDocument/2006/relationships/video" Target="../media/media22.mp4"/><Relationship Id="rId4" Type="http://schemas.openxmlformats.org/officeDocument/2006/relationships/audio" Target="../media/media19.WAV"/><Relationship Id="rId9" Type="http://schemas.microsoft.com/office/2007/relationships/media" Target="../media/media22.mp4"/><Relationship Id="rId1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media" Target="../media/media25.mp4"/><Relationship Id="rId7" Type="http://schemas.openxmlformats.org/officeDocument/2006/relationships/slideLayout" Target="../slideLayouts/slideLayout1.xml"/><Relationship Id="rId2" Type="http://schemas.openxmlformats.org/officeDocument/2006/relationships/video" Target="../media/media24.mp4"/><Relationship Id="rId1" Type="http://schemas.microsoft.com/office/2007/relationships/media" Target="../media/media24.mp4"/><Relationship Id="rId6" Type="http://schemas.openxmlformats.org/officeDocument/2006/relationships/video" Target="../media/media26.mp4"/><Relationship Id="rId5" Type="http://schemas.microsoft.com/office/2007/relationships/media" Target="../media/media26.mp4"/><Relationship Id="rId10" Type="http://schemas.openxmlformats.org/officeDocument/2006/relationships/image" Target="../media/image32.png"/><Relationship Id="rId4" Type="http://schemas.openxmlformats.org/officeDocument/2006/relationships/video" Target="../media/media25.mp4"/><Relationship Id="rId9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microsoft.com/office/2007/relationships/media" Target="../media/media28.WAV"/><Relationship Id="rId7" Type="http://schemas.openxmlformats.org/officeDocument/2006/relationships/image" Target="../media/image33.wmf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6" Type="http://schemas.openxmlformats.org/officeDocument/2006/relationships/oleObject" Target="../embeddings/oleObject2.bin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8.WAV"/><Relationship Id="rId9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30.mp4"/><Relationship Id="rId7" Type="http://schemas.openxmlformats.org/officeDocument/2006/relationships/image" Target="../media/image36.png"/><Relationship Id="rId2" Type="http://schemas.openxmlformats.org/officeDocument/2006/relationships/video" Target="../media/media29.mp4"/><Relationship Id="rId1" Type="http://schemas.microsoft.com/office/2007/relationships/media" Target="../media/media29.mp4"/><Relationship Id="rId6" Type="http://schemas.openxmlformats.org/officeDocument/2006/relationships/image" Target="../media/image35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0.mp4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6" Type="http://schemas.openxmlformats.org/officeDocument/2006/relationships/image" Target="../media/image5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cousticstoday.org/supplementary-text-violinacoustics-colin-e-gough/" TargetMode="External"/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2.mp4"/><Relationship Id="rId1" Type="http://schemas.microsoft.com/office/2007/relationships/media" Target="../media/media32.mp4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WAV"/><Relationship Id="rId13" Type="http://schemas.openxmlformats.org/officeDocument/2006/relationships/image" Target="../media/image5.png"/><Relationship Id="rId3" Type="http://schemas.microsoft.com/office/2007/relationships/media" Target="../media/media2.WAV"/><Relationship Id="rId7" Type="http://schemas.microsoft.com/office/2007/relationships/media" Target="../media/media4.WAV"/><Relationship Id="rId12" Type="http://schemas.openxmlformats.org/officeDocument/2006/relationships/image" Target="../media/image4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image" Target="../media/image3.jpeg"/><Relationship Id="rId5" Type="http://schemas.microsoft.com/office/2007/relationships/media" Target="../media/media3.WAV"/><Relationship Id="rId10" Type="http://schemas.openxmlformats.org/officeDocument/2006/relationships/image" Target="../media/image2.jpeg"/><Relationship Id="rId4" Type="http://schemas.openxmlformats.org/officeDocument/2006/relationships/audio" Target="../media/media2.WAV"/><Relationship Id="rId9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s://www.youtube.com/watch?v=PGFs7n6n3-8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3.mp4"/><Relationship Id="rId1" Type="http://schemas.microsoft.com/office/2007/relationships/media" Target="../media/media33.mp4"/><Relationship Id="rId6" Type="http://schemas.openxmlformats.org/officeDocument/2006/relationships/image" Target="../media/image41.jpeg"/><Relationship Id="rId5" Type="http://schemas.openxmlformats.org/officeDocument/2006/relationships/hyperlink" Target="https://www.youtube.com/watch?v=PGFs7n6n3-8" TargetMode="External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media37.WAV"/><Relationship Id="rId13" Type="http://schemas.microsoft.com/office/2007/relationships/media" Target="../media/media40.WAV"/><Relationship Id="rId18" Type="http://schemas.openxmlformats.org/officeDocument/2006/relationships/image" Target="../media/image51.jpeg"/><Relationship Id="rId3" Type="http://schemas.microsoft.com/office/2007/relationships/media" Target="../media/media35.WAV"/><Relationship Id="rId21" Type="http://schemas.openxmlformats.org/officeDocument/2006/relationships/image" Target="../media/image53.png"/><Relationship Id="rId7" Type="http://schemas.microsoft.com/office/2007/relationships/media" Target="../media/media37.WAV"/><Relationship Id="rId12" Type="http://schemas.openxmlformats.org/officeDocument/2006/relationships/audio" Target="../media/media39.WAV"/><Relationship Id="rId17" Type="http://schemas.openxmlformats.org/officeDocument/2006/relationships/slideLayout" Target="../slideLayouts/slideLayout1.xml"/><Relationship Id="rId2" Type="http://schemas.openxmlformats.org/officeDocument/2006/relationships/audio" Target="../media/media34.WAV"/><Relationship Id="rId16" Type="http://schemas.openxmlformats.org/officeDocument/2006/relationships/audio" Target="../media/media41.WAV"/><Relationship Id="rId20" Type="http://schemas.openxmlformats.org/officeDocument/2006/relationships/image" Target="../media/image52.jpeg"/><Relationship Id="rId1" Type="http://schemas.microsoft.com/office/2007/relationships/media" Target="../media/media34.WAV"/><Relationship Id="rId6" Type="http://schemas.openxmlformats.org/officeDocument/2006/relationships/audio" Target="../media/media36.WAV"/><Relationship Id="rId11" Type="http://schemas.microsoft.com/office/2007/relationships/media" Target="../media/media39.WAV"/><Relationship Id="rId5" Type="http://schemas.microsoft.com/office/2007/relationships/media" Target="../media/media36.WAV"/><Relationship Id="rId15" Type="http://schemas.microsoft.com/office/2007/relationships/media" Target="../media/media41.WAV"/><Relationship Id="rId10" Type="http://schemas.openxmlformats.org/officeDocument/2006/relationships/audio" Target="../media/media38.WAV"/><Relationship Id="rId19" Type="http://schemas.openxmlformats.org/officeDocument/2006/relationships/image" Target="../media/image5.png"/><Relationship Id="rId4" Type="http://schemas.openxmlformats.org/officeDocument/2006/relationships/audio" Target="../media/media35.WAV"/><Relationship Id="rId9" Type="http://schemas.microsoft.com/office/2007/relationships/media" Target="../media/media38.WAV"/><Relationship Id="rId14" Type="http://schemas.openxmlformats.org/officeDocument/2006/relationships/audio" Target="../media/media40.WAV"/><Relationship Id="rId22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13" Type="http://schemas.openxmlformats.org/officeDocument/2006/relationships/image" Target="../media/image58.png"/><Relationship Id="rId3" Type="http://schemas.microsoft.com/office/2007/relationships/media" Target="../media/media42.mp4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57.png"/><Relationship Id="rId2" Type="http://schemas.openxmlformats.org/officeDocument/2006/relationships/audio" Target="file:///C:\Wystawy\Wyklady_UMK\Ucho_2019\WAS4.WAV" TargetMode="External"/><Relationship Id="rId1" Type="http://schemas.openxmlformats.org/officeDocument/2006/relationships/audio" Target="file:///C:\Wystawy\Wyklady_UMK\Ucho_2019\WAS1.WAV" TargetMode="External"/><Relationship Id="rId6" Type="http://schemas.openxmlformats.org/officeDocument/2006/relationships/video" Target="../media/media43.mp4"/><Relationship Id="rId11" Type="http://schemas.openxmlformats.org/officeDocument/2006/relationships/image" Target="../media/image19.png"/><Relationship Id="rId5" Type="http://schemas.microsoft.com/office/2007/relationships/media" Target="../media/media43.mp4"/><Relationship Id="rId10" Type="http://schemas.openxmlformats.org/officeDocument/2006/relationships/image" Target="../media/image56.jpeg"/><Relationship Id="rId4" Type="http://schemas.openxmlformats.org/officeDocument/2006/relationships/video" Target="../media/media42.mp4"/><Relationship Id="rId9" Type="http://schemas.openxmlformats.org/officeDocument/2006/relationships/image" Target="../media/image55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2.jpeg"/><Relationship Id="rId3" Type="http://schemas.microsoft.com/office/2007/relationships/media" Target="../media/media3.WAV"/><Relationship Id="rId7" Type="http://schemas.openxmlformats.org/officeDocument/2006/relationships/slideLayout" Target="../slideLayouts/slideLayout2.xml"/><Relationship Id="rId12" Type="http://schemas.openxmlformats.org/officeDocument/2006/relationships/hyperlink" Target="../../../Wystawy/Wyklady_UMK/graz/PASCO/pasco10_file/Dzwon2.wav" TargetMode="External"/><Relationship Id="rId17" Type="http://schemas.openxmlformats.org/officeDocument/2006/relationships/image" Target="../media/image64.jpeg"/><Relationship Id="rId2" Type="http://schemas.openxmlformats.org/officeDocument/2006/relationships/audio" Target="../media/media44.WAV"/><Relationship Id="rId16" Type="http://schemas.openxmlformats.org/officeDocument/2006/relationships/hyperlink" Target="../../../Wystawy/Wyklady_UMK/graz/PASCO/pasco10_file/Dzwona.wav" TargetMode="External"/><Relationship Id="rId1" Type="http://schemas.microsoft.com/office/2007/relationships/media" Target="../media/media44.WAV"/><Relationship Id="rId6" Type="http://schemas.openxmlformats.org/officeDocument/2006/relationships/audio" Target="../media/media45.WAV"/><Relationship Id="rId11" Type="http://schemas.openxmlformats.org/officeDocument/2006/relationships/image" Target="../media/image61.jpeg"/><Relationship Id="rId5" Type="http://schemas.microsoft.com/office/2007/relationships/media" Target="../media/media45.WAV"/><Relationship Id="rId15" Type="http://schemas.openxmlformats.org/officeDocument/2006/relationships/image" Target="../media/image63.jpeg"/><Relationship Id="rId10" Type="http://schemas.openxmlformats.org/officeDocument/2006/relationships/hyperlink" Target="../../../Wystawy/Wyklady_UMK/graz/PASCO/pasco10_file/Dzwon1.wav" TargetMode="External"/><Relationship Id="rId4" Type="http://schemas.openxmlformats.org/officeDocument/2006/relationships/audio" Target="../media/media3.WAV"/><Relationship Id="rId9" Type="http://schemas.openxmlformats.org/officeDocument/2006/relationships/image" Target="../media/image60.jpeg"/><Relationship Id="rId1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47.WAV"/><Relationship Id="rId7" Type="http://schemas.openxmlformats.org/officeDocument/2006/relationships/image" Target="../media/image66.png"/><Relationship Id="rId2" Type="http://schemas.openxmlformats.org/officeDocument/2006/relationships/video" Target="../media/media46.mp4"/><Relationship Id="rId1" Type="http://schemas.microsoft.com/office/2007/relationships/media" Target="../media/media46.mp4"/><Relationship Id="rId6" Type="http://schemas.openxmlformats.org/officeDocument/2006/relationships/image" Target="../media/image65.png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47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olly.phys.msu.su/~zeld/oscill.html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lab.pap.edu.pl/~rajch/burza/green-square/fourier.html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jpe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0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microsoft.com/office/2007/relationships/media" Target="../media/media7.WAV"/><Relationship Id="rId7" Type="http://schemas.openxmlformats.org/officeDocument/2006/relationships/image" Target="../media/image12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5.png"/><Relationship Id="rId4" Type="http://schemas.openxmlformats.org/officeDocument/2006/relationships/audio" Target="../media/media7.WAV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9.mp4"/><Relationship Id="rId7" Type="http://schemas.openxmlformats.org/officeDocument/2006/relationships/image" Target="../media/image15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9.mp4"/><Relationship Id="rId9" Type="http://schemas.openxmlformats.org/officeDocument/2006/relationships/image" Target="../media/image1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mo-international.com/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hyperlink" Target="https://www.atlasobscura.com/articles/ben-franklin-singing-bowl-glass-armonic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>
            <a:extLst>
              <a:ext uri="{FF2B5EF4-FFF2-40B4-BE49-F238E27FC236}">
                <a16:creationId xmlns:a16="http://schemas.microsoft.com/office/drawing/2014/main" id="{31153A7E-0EFA-42C7-9E74-54414C8B2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14" y="476250"/>
            <a:ext cx="5186035" cy="264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5400" b="1" dirty="0"/>
              <a:t>Che bel suono!</a:t>
            </a:r>
            <a:endParaRPr lang="pl-PL" altLang="it-IT" sz="5400" b="1" dirty="0">
              <a:latin typeface="Arial" panose="020B0604020202020204" pitchFamily="34" charset="0"/>
            </a:endParaRPr>
          </a:p>
          <a:p>
            <a:endParaRPr lang="pl-PL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it-IT" altLang="it-IT" sz="2800" dirty="0">
                <a:solidFill>
                  <a:srgbClr val="FF0000"/>
                </a:solidFill>
              </a:rPr>
              <a:t>Suono, tono, armonia</a:t>
            </a:r>
            <a:endParaRPr lang="it-IT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it-IT" altLang="it-IT" sz="2800">
                <a:solidFill>
                  <a:srgbClr val="FF0000"/>
                </a:solidFill>
              </a:rPr>
              <a:t>S</a:t>
            </a:r>
            <a:r>
              <a:rPr lang="it-IT" altLang="it-IT" sz="2800">
                <a:solidFill>
                  <a:srgbClr val="FF0000"/>
                </a:solidFill>
                <a:latin typeface="Arial" panose="020B0604020202020204" pitchFamily="34" charset="0"/>
              </a:rPr>
              <a:t>trumenti </a:t>
            </a:r>
            <a:r>
              <a:rPr lang="it-IT" altLang="it-IT" sz="2800" dirty="0">
                <a:solidFill>
                  <a:srgbClr val="FF0000"/>
                </a:solidFill>
                <a:latin typeface="Arial" panose="020B0604020202020204" pitchFamily="34" charset="0"/>
              </a:rPr>
              <a:t>musicali</a:t>
            </a:r>
          </a:p>
          <a:p>
            <a:r>
              <a:rPr lang="it-IT" altLang="it-IT" sz="2800" dirty="0">
                <a:solidFill>
                  <a:srgbClr val="FF0000"/>
                </a:solidFill>
              </a:rPr>
              <a:t>Harmonia Mundi</a:t>
            </a:r>
            <a:endParaRPr lang="pl-PL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0295" name="Text Box 7">
            <a:extLst>
              <a:ext uri="{FF2B5EF4-FFF2-40B4-BE49-F238E27FC236}">
                <a16:creationId xmlns:a16="http://schemas.microsoft.com/office/drawing/2014/main" id="{6784529F-5E7E-4696-B4AD-A744D7A6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517064"/>
            <a:ext cx="6981398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800" dirty="0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endParaRPr lang="pl-PL" altLang="it-IT" sz="28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Insegnare STEAM con la realtà aumentata</a:t>
            </a:r>
          </a:p>
          <a:p>
            <a:endParaRPr lang="it-IT" altLang="it-IT" sz="2800" i="1" dirty="0">
              <a:solidFill>
                <a:srgbClr val="002060"/>
              </a:solidFill>
            </a:endParaRPr>
          </a:p>
          <a:p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Lezione 4</a:t>
            </a:r>
            <a:endParaRPr lang="pl-PL" altLang="it-IT" sz="2800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0C5F9540-8863-4219-B6F2-5CF785079BF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4800" y="152400"/>
            <a:ext cx="6931025" cy="1143000"/>
          </a:xfrm>
        </p:spPr>
        <p:txBody>
          <a:bodyPr anchor="ctr"/>
          <a:lstStyle/>
          <a:p>
            <a:r>
              <a:rPr lang="pl-PL" altLang="it-IT" sz="3600" dirty="0"/>
              <a:t>I</a:t>
            </a:r>
            <a:r>
              <a:rPr lang="it-IT" altLang="it-IT" sz="3600" dirty="0"/>
              <a:t>strumenti a fiato</a:t>
            </a:r>
            <a:endParaRPr lang="pl-PL" altLang="it-IT" sz="3600" dirty="0"/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FB6E70EE-4F9F-4E77-8F54-6510F01DA96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3400" y="1295400"/>
            <a:ext cx="6400800" cy="1752600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it-IT" altLang="it-IT" dirty="0"/>
              <a:t>Suoni possono essere creati con dei tubi, vasi, fischietti. Ogni bottiglia può suonare. </a:t>
            </a:r>
            <a:r>
              <a:rPr lang="pl-PL" altLang="it-IT" dirty="0"/>
              <a:t> </a:t>
            </a:r>
          </a:p>
          <a:p>
            <a:pPr algn="l">
              <a:lnSpc>
                <a:spcPct val="80000"/>
              </a:lnSpc>
            </a:pPr>
            <a:endParaRPr lang="pl-PL" altLang="it-IT" dirty="0"/>
          </a:p>
          <a:p>
            <a:pPr algn="l">
              <a:lnSpc>
                <a:spcPct val="80000"/>
              </a:lnSpc>
            </a:pPr>
            <a:r>
              <a:rPr lang="pl-PL" altLang="it-IT" dirty="0"/>
              <a:t>„</a:t>
            </a:r>
            <a:r>
              <a:rPr lang="it-IT" altLang="it-IT" dirty="0"/>
              <a:t>l’altezza</a:t>
            </a:r>
            <a:r>
              <a:rPr lang="pl-PL" altLang="it-IT" dirty="0"/>
              <a:t> </a:t>
            </a:r>
            <a:r>
              <a:rPr lang="it-IT" altLang="it-IT" dirty="0"/>
              <a:t>del suono (</a:t>
            </a:r>
            <a:r>
              <a:rPr lang="it-IT" altLang="it-IT" i="1" dirty="0"/>
              <a:t>pitch</a:t>
            </a:r>
            <a:r>
              <a:rPr lang="it-IT" altLang="it-IT" dirty="0"/>
              <a:t> in inglese, frequenza per il fisico) dipende, in prima approssimazione dalla lunghezza del tubo. </a:t>
            </a:r>
            <a:endParaRPr lang="pl-PL" altLang="it-IT" sz="3200" dirty="0"/>
          </a:p>
        </p:txBody>
      </p:sp>
      <p:sp>
        <p:nvSpPr>
          <p:cNvPr id="51204" name="Rectangle 4">
            <a:extLst>
              <a:ext uri="{FF2B5EF4-FFF2-40B4-BE49-F238E27FC236}">
                <a16:creationId xmlns:a16="http://schemas.microsoft.com/office/drawing/2014/main" id="{6A9B8A3D-1556-4B54-B0C4-D6D478F84B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3573463"/>
            <a:ext cx="64008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ts val="500"/>
              </a:spcBef>
              <a:spcAft>
                <a:spcPts val="500"/>
              </a:spcAft>
            </a:pPr>
            <a:r>
              <a:rPr lang="it-IT" altLang="it-IT" sz="2400" dirty="0">
                <a:solidFill>
                  <a:schemeClr val="accent2"/>
                </a:solidFill>
              </a:rPr>
              <a:t>Ma l’altezza dipende anche dalla forza del</a:t>
            </a:r>
            <a:r>
              <a:rPr lang="pl-PL" altLang="it-IT" sz="2400" dirty="0">
                <a:solidFill>
                  <a:schemeClr val="accent2"/>
                </a:solidFill>
              </a:rPr>
              <a:t> „</a:t>
            </a:r>
            <a:r>
              <a:rPr lang="it-IT" altLang="it-IT" sz="2400" dirty="0">
                <a:solidFill>
                  <a:schemeClr val="accent2"/>
                </a:solidFill>
              </a:rPr>
              <a:t>fiato</a:t>
            </a:r>
            <a:r>
              <a:rPr lang="pl-PL" altLang="it-IT" sz="2400" dirty="0">
                <a:solidFill>
                  <a:schemeClr val="accent2"/>
                </a:solidFill>
              </a:rPr>
              <a:t>” </a:t>
            </a:r>
          </a:p>
          <a:p>
            <a:pPr algn="l">
              <a:spcBef>
                <a:spcPts val="500"/>
              </a:spcBef>
              <a:spcAft>
                <a:spcPts val="500"/>
              </a:spcAft>
            </a:pPr>
            <a:r>
              <a:rPr lang="pl-PL" altLang="it-IT" sz="2400" dirty="0">
                <a:solidFill>
                  <a:schemeClr val="accent2"/>
                </a:solidFill>
              </a:rPr>
              <a:t> </a:t>
            </a:r>
            <a:r>
              <a:rPr lang="it-IT" altLang="it-IT" sz="2400" dirty="0">
                <a:solidFill>
                  <a:schemeClr val="accent2"/>
                </a:solidFill>
              </a:rPr>
              <a:t>La potenza (come quantità fisica) dipende da</a:t>
            </a:r>
            <a:br>
              <a:rPr lang="pl-PL" altLang="it-IT" sz="2400" dirty="0">
                <a:solidFill>
                  <a:schemeClr val="accent2"/>
                </a:solidFill>
              </a:rPr>
            </a:br>
            <a:r>
              <a:rPr lang="pl-PL" altLang="it-IT" sz="2400" i="1" dirty="0">
                <a:solidFill>
                  <a:schemeClr val="accent2"/>
                </a:solidFill>
              </a:rPr>
              <a:t>P </a:t>
            </a:r>
            <a:r>
              <a:rPr lang="pl-PL" altLang="it-IT" sz="2400" dirty="0">
                <a:solidFill>
                  <a:schemeClr val="accent2"/>
                </a:solidFill>
              </a:rPr>
              <a:t>= ½ </a:t>
            </a:r>
            <a:r>
              <a:rPr lang="pl-PL" altLang="it-IT" sz="2400" i="1" dirty="0">
                <a:solidFill>
                  <a:schemeClr val="accent2"/>
                </a:solidFill>
              </a:rPr>
              <a:t>v ρ ω</a:t>
            </a:r>
            <a:r>
              <a:rPr lang="pl-PL" altLang="it-IT" sz="2400" baseline="30000" dirty="0">
                <a:solidFill>
                  <a:schemeClr val="accent2"/>
                </a:solidFill>
              </a:rPr>
              <a:t>2 </a:t>
            </a:r>
            <a:r>
              <a:rPr lang="pl-PL" altLang="it-IT" sz="2400" i="1" dirty="0">
                <a:solidFill>
                  <a:schemeClr val="accent2"/>
                </a:solidFill>
              </a:rPr>
              <a:t>A</a:t>
            </a:r>
            <a:r>
              <a:rPr lang="pl-PL" altLang="it-IT" sz="2400" baseline="30000" dirty="0">
                <a:solidFill>
                  <a:schemeClr val="accent2"/>
                </a:solidFill>
              </a:rPr>
              <a:t>2</a:t>
            </a:r>
            <a:endParaRPr lang="it-IT" altLang="it-IT" sz="2400" dirty="0">
              <a:solidFill>
                <a:schemeClr val="accent2"/>
              </a:solidFill>
            </a:endParaRPr>
          </a:p>
          <a:p>
            <a:pPr algn="l">
              <a:spcBef>
                <a:spcPts val="500"/>
              </a:spcBef>
              <a:spcAft>
                <a:spcPts val="500"/>
              </a:spcAft>
            </a:pPr>
            <a:r>
              <a:rPr lang="it-IT" altLang="it-IT" sz="2400" dirty="0">
                <a:solidFill>
                  <a:schemeClr val="accent2"/>
                </a:solidFill>
              </a:rPr>
              <a:t>dove</a:t>
            </a:r>
            <a:r>
              <a:rPr lang="pl-PL" altLang="it-IT" sz="2400" dirty="0">
                <a:solidFill>
                  <a:schemeClr val="accent2"/>
                </a:solidFill>
              </a:rPr>
              <a:t> </a:t>
            </a:r>
            <a:r>
              <a:rPr lang="pl-PL" altLang="it-IT" sz="2400" i="1" dirty="0">
                <a:solidFill>
                  <a:schemeClr val="accent2"/>
                </a:solidFill>
              </a:rPr>
              <a:t>v</a:t>
            </a:r>
            <a:r>
              <a:rPr lang="pl-PL" altLang="it-IT" sz="2400" dirty="0">
                <a:solidFill>
                  <a:schemeClr val="accent2"/>
                </a:solidFill>
              </a:rPr>
              <a:t> </a:t>
            </a:r>
            <a:r>
              <a:rPr lang="it-IT" altLang="it-IT" sz="2400" dirty="0">
                <a:solidFill>
                  <a:schemeClr val="accent2"/>
                </a:solidFill>
              </a:rPr>
              <a:t>sta per la velocità del suono (340 m/s nell’aria)</a:t>
            </a:r>
            <a:r>
              <a:rPr lang="pl-PL" altLang="it-IT" sz="2400" dirty="0">
                <a:solidFill>
                  <a:schemeClr val="accent2"/>
                </a:solidFill>
              </a:rPr>
              <a:t>, </a:t>
            </a:r>
            <a:r>
              <a:rPr lang="pl-PL" altLang="it-IT" sz="2400" i="1" dirty="0">
                <a:solidFill>
                  <a:schemeClr val="accent2"/>
                </a:solidFill>
              </a:rPr>
              <a:t>ρ</a:t>
            </a:r>
            <a:r>
              <a:rPr lang="pl-PL" altLang="it-IT" sz="2400" dirty="0">
                <a:solidFill>
                  <a:schemeClr val="accent2"/>
                </a:solidFill>
              </a:rPr>
              <a:t> </a:t>
            </a:r>
            <a:r>
              <a:rPr lang="it-IT" altLang="it-IT" sz="2400" dirty="0">
                <a:solidFill>
                  <a:schemeClr val="accent2"/>
                </a:solidFill>
              </a:rPr>
              <a:t>è la densità del gas, </a:t>
            </a:r>
            <a:r>
              <a:rPr lang="pl-PL" altLang="it-IT" sz="2400" i="1" dirty="0">
                <a:solidFill>
                  <a:schemeClr val="accent2"/>
                </a:solidFill>
              </a:rPr>
              <a:t>ω</a:t>
            </a:r>
            <a:r>
              <a:rPr lang="pl-PL" altLang="it-IT" sz="2400" dirty="0">
                <a:solidFill>
                  <a:schemeClr val="accent2"/>
                </a:solidFill>
              </a:rPr>
              <a:t> –</a:t>
            </a:r>
            <a:r>
              <a:rPr lang="it-IT" altLang="it-IT" sz="2400" dirty="0">
                <a:solidFill>
                  <a:schemeClr val="accent2"/>
                </a:solidFill>
              </a:rPr>
              <a:t> è la frequenza del suono, </a:t>
            </a:r>
            <a:r>
              <a:rPr lang="pl-PL" altLang="it-IT" sz="2400" i="1" dirty="0">
                <a:solidFill>
                  <a:schemeClr val="accent2"/>
                </a:solidFill>
              </a:rPr>
              <a:t>A</a:t>
            </a:r>
            <a:r>
              <a:rPr lang="pl-PL" altLang="it-IT" sz="2400" dirty="0">
                <a:solidFill>
                  <a:schemeClr val="accent2"/>
                </a:solidFill>
              </a:rPr>
              <a:t> – amp</a:t>
            </a:r>
            <a:r>
              <a:rPr lang="it-IT" altLang="it-IT" sz="2400" dirty="0" err="1">
                <a:solidFill>
                  <a:schemeClr val="accent2"/>
                </a:solidFill>
              </a:rPr>
              <a:t>iezza</a:t>
            </a:r>
            <a:r>
              <a:rPr lang="it-IT" altLang="it-IT" sz="2400" dirty="0">
                <a:solidFill>
                  <a:schemeClr val="accent2"/>
                </a:solidFill>
              </a:rPr>
              <a:t> dell’onda</a:t>
            </a:r>
            <a:r>
              <a:rPr lang="pl-PL" altLang="it-IT" dirty="0"/>
              <a:t> </a:t>
            </a:r>
          </a:p>
          <a:p>
            <a:pPr algn="l">
              <a:spcBef>
                <a:spcPts val="500"/>
              </a:spcBef>
              <a:spcAft>
                <a:spcPts val="500"/>
              </a:spcAft>
            </a:pPr>
            <a:endParaRPr lang="pl-PL" altLang="it-IT" dirty="0"/>
          </a:p>
        </p:txBody>
      </p:sp>
      <p:pic>
        <p:nvPicPr>
          <p:cNvPr id="51205" name="BUT1">
            <a:hlinkClick r:id="" action="ppaction://media"/>
            <a:extLst>
              <a:ext uri="{FF2B5EF4-FFF2-40B4-BE49-F238E27FC236}">
                <a16:creationId xmlns:a16="http://schemas.microsoft.com/office/drawing/2014/main" id="{F8FE9953-AF6C-44A4-A47A-4ACD707FA831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7343441" y="252373"/>
            <a:ext cx="1308101" cy="1308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6" name="Picture 6">
            <a:hlinkClick r:id="" action="ppaction://media"/>
            <a:extLst>
              <a:ext uri="{FF2B5EF4-FFF2-40B4-BE49-F238E27FC236}">
                <a16:creationId xmlns:a16="http://schemas.microsoft.com/office/drawing/2014/main" id="{00B874BD-E13A-4DCD-9A6B-14E866B9739A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492375"/>
            <a:ext cx="396875" cy="39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7" name="Picture 7">
            <a:hlinkClick r:id="" action="ppaction://media"/>
            <a:extLst>
              <a:ext uri="{FF2B5EF4-FFF2-40B4-BE49-F238E27FC236}">
                <a16:creationId xmlns:a16="http://schemas.microsoft.com/office/drawing/2014/main" id="{FB7E18DD-85C3-4BC2-AC7F-01ED41770ACD}"/>
              </a:ext>
            </a:extLst>
          </p:cNvPr>
          <p:cNvPicPr>
            <a:picLocks noChangeAspect="1"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3573463"/>
            <a:ext cx="396875" cy="39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8" name="Picture 8">
            <a:hlinkClick r:id="" action="ppaction://media"/>
            <a:extLst>
              <a:ext uri="{FF2B5EF4-FFF2-40B4-BE49-F238E27FC236}">
                <a16:creationId xmlns:a16="http://schemas.microsoft.com/office/drawing/2014/main" id="{B5CA2A0A-9C78-480A-9356-52A0817B4F4D}"/>
              </a:ext>
            </a:extLst>
          </p:cNvPr>
          <p:cNvPicPr>
            <a:picLocks noChangeAspect="1" noChangeArrowheads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4868863"/>
            <a:ext cx="473075" cy="47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2" fill="hold"/>
                                        <p:tgtEl>
                                          <p:spTgt spid="512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0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0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74" fill="hold"/>
                                        <p:tgtEl>
                                          <p:spTgt spid="512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0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0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12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749" fill="hold"/>
                                        <p:tgtEl>
                                          <p:spTgt spid="5120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07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07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12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687" fill="hold"/>
                                        <p:tgtEl>
                                          <p:spTgt spid="512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08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0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>
            <a:extLst>
              <a:ext uri="{FF2B5EF4-FFF2-40B4-BE49-F238E27FC236}">
                <a16:creationId xmlns:a16="http://schemas.microsoft.com/office/drawing/2014/main" id="{2C6AC7BE-C3E8-4A87-884C-E2588BBD9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149725"/>
            <a:ext cx="3595687" cy="207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67" name="Picture 3">
            <a:extLst>
              <a:ext uri="{FF2B5EF4-FFF2-40B4-BE49-F238E27FC236}">
                <a16:creationId xmlns:a16="http://schemas.microsoft.com/office/drawing/2014/main" id="{DADA3103-6B24-4C91-BAA3-7772E1E97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149725"/>
            <a:ext cx="3709987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68" name="Picture 4">
            <a:extLst>
              <a:ext uri="{FF2B5EF4-FFF2-40B4-BE49-F238E27FC236}">
                <a16:creationId xmlns:a16="http://schemas.microsoft.com/office/drawing/2014/main" id="{963E8154-4E1D-464A-BA4C-17E0E7735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196975"/>
            <a:ext cx="3657600" cy="271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469" name="Rectangle 5">
            <a:extLst>
              <a:ext uri="{FF2B5EF4-FFF2-40B4-BE49-F238E27FC236}">
                <a16:creationId xmlns:a16="http://schemas.microsoft.com/office/drawing/2014/main" id="{D698015A-F457-4E50-BAB3-3A1285A91E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999" y="1524000"/>
            <a:ext cx="4271963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ts val="500"/>
              </a:spcBef>
              <a:spcAft>
                <a:spcPts val="500"/>
              </a:spcAft>
            </a:pPr>
            <a:r>
              <a:rPr lang="it-IT" altLang="it-IT" sz="2400" dirty="0"/>
              <a:t>Un’infinità di suoni può essere creata negli strumenti a </a:t>
            </a:r>
            <a:r>
              <a:rPr lang="pl-PL" altLang="it-IT" sz="2400" dirty="0"/>
              <a:t>„</a:t>
            </a:r>
            <a:r>
              <a:rPr lang="it-IT" altLang="it-IT" sz="2400" dirty="0"/>
              <a:t>fiato</a:t>
            </a:r>
            <a:r>
              <a:rPr lang="pl-PL" altLang="it-IT" sz="2400" dirty="0"/>
              <a:t>”: </a:t>
            </a:r>
            <a:r>
              <a:rPr lang="it-IT" altLang="it-IT" sz="2400" dirty="0"/>
              <a:t>trombe</a:t>
            </a:r>
            <a:r>
              <a:rPr lang="pl-PL" altLang="it-IT" sz="2400" dirty="0"/>
              <a:t>,  </a:t>
            </a:r>
            <a:r>
              <a:rPr lang="it-IT" altLang="it-IT" sz="2400" dirty="0"/>
              <a:t>corni, </a:t>
            </a:r>
            <a:r>
              <a:rPr lang="pl-PL" altLang="it-IT" sz="2400" dirty="0"/>
              <a:t> </a:t>
            </a:r>
            <a:r>
              <a:rPr lang="it-IT" altLang="it-IT" sz="2400" dirty="0"/>
              <a:t>tromboni</a:t>
            </a:r>
            <a:r>
              <a:rPr lang="pl-PL" altLang="it-IT" sz="2400" dirty="0"/>
              <a:t>, tub</a:t>
            </a:r>
            <a:r>
              <a:rPr lang="it-IT" altLang="it-IT" sz="2400" dirty="0"/>
              <a:t>e</a:t>
            </a:r>
            <a:r>
              <a:rPr lang="pl-PL" altLang="it-IT" sz="2400" dirty="0"/>
              <a:t>…</a:t>
            </a:r>
            <a:endParaRPr lang="pl-PL" altLang="it-IT" dirty="0"/>
          </a:p>
        </p:txBody>
      </p:sp>
      <p:sp>
        <p:nvSpPr>
          <p:cNvPr id="62470" name="Rectangle 6">
            <a:extLst>
              <a:ext uri="{FF2B5EF4-FFF2-40B4-BE49-F238E27FC236}">
                <a16:creationId xmlns:a16="http://schemas.microsoft.com/office/drawing/2014/main" id="{7507C02D-875E-47BB-8767-D29E5EED6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52400"/>
            <a:ext cx="4724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t-IT" altLang="it-IT" sz="3200" dirty="0">
                <a:solidFill>
                  <a:schemeClr val="accent2"/>
                </a:solidFill>
                <a:latin typeface="Tahoma" panose="020B0604030504040204" pitchFamily="34" charset="0"/>
              </a:rPr>
              <a:t>Le trombe</a:t>
            </a:r>
            <a:endParaRPr lang="pl-PL" altLang="it-IT" sz="3200" dirty="0">
              <a:solidFill>
                <a:schemeClr val="accent2"/>
              </a:solidFill>
              <a:latin typeface="Tahoma" panose="020B0604030504040204" pitchFamily="34" charset="0"/>
            </a:endParaRPr>
          </a:p>
        </p:txBody>
      </p:sp>
      <p:sp>
        <p:nvSpPr>
          <p:cNvPr id="62471" name="Text Box 7">
            <a:extLst>
              <a:ext uri="{FF2B5EF4-FFF2-40B4-BE49-F238E27FC236}">
                <a16:creationId xmlns:a16="http://schemas.microsoft.com/office/drawing/2014/main" id="{1A0A7212-749F-45C9-8C1F-17F2D01BB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4163" y="6400800"/>
            <a:ext cx="404469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dirty="0"/>
              <a:t>La V</a:t>
            </a:r>
            <a:r>
              <a:rPr lang="it-IT" altLang="it-IT" dirty="0"/>
              <a:t>i</a:t>
            </a:r>
            <a:r>
              <a:rPr lang="pl-PL" altLang="it-IT" dirty="0"/>
              <a:t>llette, Paris, Foto Maria Karwasz</a:t>
            </a:r>
            <a:endParaRPr lang="en-AU" altLang="it-IT" dirty="0"/>
          </a:p>
        </p:txBody>
      </p:sp>
      <p:pic>
        <p:nvPicPr>
          <p:cNvPr id="62472" name="AIDA-TRA">
            <a:hlinkClick r:id="" action="ppaction://media"/>
            <a:extLst>
              <a:ext uri="{FF2B5EF4-FFF2-40B4-BE49-F238E27FC236}">
                <a16:creationId xmlns:a16="http://schemas.microsoft.com/office/drawing/2014/main" id="{BDCFCEB6-34AF-4B6A-9F66-FE413509184A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3163092" y="2624930"/>
            <a:ext cx="1489870" cy="148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4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81" fill="hold"/>
                                        <p:tgtEl>
                                          <p:spTgt spid="624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472"/>
                  </p:tgtEl>
                </p:cond>
              </p:nextCondLst>
            </p:seq>
            <p:audio>
              <p:cMediaNode vol="9697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47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9A641182-8BE4-4574-88C9-357D28C38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524000"/>
            <a:ext cx="38862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ts val="500"/>
              </a:spcBef>
              <a:spcAft>
                <a:spcPts val="500"/>
              </a:spcAft>
            </a:pPr>
            <a:r>
              <a:rPr lang="it-IT" altLang="it-IT" sz="2400" dirty="0"/>
              <a:t>Il suono di ogni strumento è diverso</a:t>
            </a:r>
            <a:r>
              <a:rPr lang="pl-PL" altLang="it-IT" sz="2400" dirty="0"/>
              <a:t>:</a:t>
            </a:r>
          </a:p>
          <a:p>
            <a:pPr algn="l">
              <a:spcBef>
                <a:spcPts val="500"/>
              </a:spcBef>
              <a:spcAft>
                <a:spcPts val="500"/>
              </a:spcAft>
            </a:pPr>
            <a:r>
              <a:rPr lang="it-IT" altLang="it-IT" sz="2400" dirty="0"/>
              <a:t>in questo modo il nostro orecchio lo riconosce </a:t>
            </a:r>
            <a:r>
              <a:rPr lang="pl-PL" altLang="it-IT" sz="2400" dirty="0"/>
              <a:t> </a:t>
            </a:r>
            <a:endParaRPr lang="pl-PL" altLang="it-IT" dirty="0"/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ABABA961-DE8D-4EE0-96C2-143898876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52400"/>
            <a:ext cx="73628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t-IT" altLang="it-IT" sz="3600" dirty="0">
                <a:solidFill>
                  <a:schemeClr val="accent2"/>
                </a:solidFill>
                <a:latin typeface="Tahoma" panose="020B0604030504040204" pitchFamily="34" charset="0"/>
              </a:rPr>
              <a:t>Flauti</a:t>
            </a:r>
            <a:r>
              <a:rPr lang="pl-PL" altLang="it-IT" sz="3600" dirty="0">
                <a:solidFill>
                  <a:schemeClr val="accent2"/>
                </a:solidFill>
                <a:latin typeface="Tahoma" panose="020B0604030504040204" pitchFamily="34" charset="0"/>
              </a:rPr>
              <a:t>, </a:t>
            </a:r>
            <a:r>
              <a:rPr lang="it-IT" altLang="it-IT" sz="3600" dirty="0">
                <a:solidFill>
                  <a:schemeClr val="accent2"/>
                </a:solidFill>
                <a:latin typeface="Tahoma" panose="020B0604030504040204" pitchFamily="34" charset="0"/>
              </a:rPr>
              <a:t>pifferi, flauti di Pan etc. </a:t>
            </a:r>
            <a:endParaRPr lang="pl-PL" altLang="it-IT" sz="3600" dirty="0">
              <a:solidFill>
                <a:schemeClr val="accent2"/>
              </a:solidFill>
              <a:latin typeface="Tahoma" panose="020B0604030504040204" pitchFamily="34" charset="0"/>
            </a:endParaRPr>
          </a:p>
        </p:txBody>
      </p:sp>
      <p:pic>
        <p:nvPicPr>
          <p:cNvPr id="63492" name="Picture 4">
            <a:extLst>
              <a:ext uri="{FF2B5EF4-FFF2-40B4-BE49-F238E27FC236}">
                <a16:creationId xmlns:a16="http://schemas.microsoft.com/office/drawing/2014/main" id="{00FEA0EC-C5F2-430D-BFF9-B6EC253FE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112015"/>
            <a:ext cx="1981200" cy="195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4" name="Picture 6">
            <a:extLst>
              <a:ext uri="{FF2B5EF4-FFF2-40B4-BE49-F238E27FC236}">
                <a16:creationId xmlns:a16="http://schemas.microsoft.com/office/drawing/2014/main" id="{CA0E52BE-B8C2-4C82-B7B5-D94472E87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044" y="3286091"/>
            <a:ext cx="1941865" cy="310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6" name="Picture 8">
            <a:extLst>
              <a:ext uri="{FF2B5EF4-FFF2-40B4-BE49-F238E27FC236}">
                <a16:creationId xmlns:a16="http://schemas.microsoft.com/office/drawing/2014/main" id="{C89A8F0D-932C-400F-ADE2-03036BC10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28" y="3286091"/>
            <a:ext cx="1656683" cy="3106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7" name="FLUTE-1">
            <a:hlinkClick r:id="" action="ppaction://media"/>
            <a:extLst>
              <a:ext uri="{FF2B5EF4-FFF2-40B4-BE49-F238E27FC236}">
                <a16:creationId xmlns:a16="http://schemas.microsoft.com/office/drawing/2014/main" id="{42F84F99-9AD7-4AED-9714-1546C44E1310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/>
          <a:stretch>
            <a:fillRect/>
          </a:stretch>
        </p:blipFill>
        <p:spPr bwMode="auto">
          <a:xfrm>
            <a:off x="5119093" y="3337128"/>
            <a:ext cx="3724822" cy="305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8" name="BACH-FLE">
            <a:hlinkClick r:id="" action="ppaction://media"/>
            <a:extLst>
              <a:ext uri="{FF2B5EF4-FFF2-40B4-BE49-F238E27FC236}">
                <a16:creationId xmlns:a16="http://schemas.microsoft.com/office/drawing/2014/main" id="{95C4A5CC-1ADD-4190-A540-8D36793299EB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3510719" y="3787011"/>
            <a:ext cx="1218380" cy="1218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9" name="FLETNIA">
            <a:hlinkClick r:id="" action="ppaction://media"/>
            <a:extLst>
              <a:ext uri="{FF2B5EF4-FFF2-40B4-BE49-F238E27FC236}">
                <a16:creationId xmlns:a16="http://schemas.microsoft.com/office/drawing/2014/main" id="{C91DC43E-C344-490B-BAB6-82A4487C28E1}"/>
              </a:ext>
            </a:extLst>
          </p:cNvPr>
          <p:cNvPicPr>
            <a:picLocks noChangeAspect="1"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6888955" y="1341436"/>
            <a:ext cx="1401763" cy="140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34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34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49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349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34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097" fill="hold"/>
                                        <p:tgtEl>
                                          <p:spTgt spid="634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49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49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34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458" fill="hold"/>
                                        <p:tgtEl>
                                          <p:spTgt spid="634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499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49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C9EC3B2C-D78C-4AD3-A4B8-695B0E3BCA7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19113" y="338138"/>
            <a:ext cx="3519487" cy="838200"/>
          </a:xfrm>
        </p:spPr>
        <p:txBody>
          <a:bodyPr anchor="ctr"/>
          <a:lstStyle/>
          <a:p>
            <a:pPr algn="l"/>
            <a:r>
              <a:rPr lang="it-IT" altLang="it-IT" sz="3600" dirty="0"/>
              <a:t>Flauto aperto</a:t>
            </a:r>
            <a:endParaRPr lang="pl-PL" altLang="it-IT" sz="3600" dirty="0"/>
          </a:p>
        </p:txBody>
      </p:sp>
      <p:grpSp>
        <p:nvGrpSpPr>
          <p:cNvPr id="12291" name="Group 3">
            <a:extLst>
              <a:ext uri="{FF2B5EF4-FFF2-40B4-BE49-F238E27FC236}">
                <a16:creationId xmlns:a16="http://schemas.microsoft.com/office/drawing/2014/main" id="{F3C4CD9B-7B71-46F3-8004-89F707ED5402}"/>
              </a:ext>
            </a:extLst>
          </p:cNvPr>
          <p:cNvGrpSpPr>
            <a:grpSpLocks/>
          </p:cNvGrpSpPr>
          <p:nvPr/>
        </p:nvGrpSpPr>
        <p:grpSpPr bwMode="auto">
          <a:xfrm>
            <a:off x="1116013" y="2781300"/>
            <a:ext cx="3352800" cy="3040063"/>
            <a:chOff x="960" y="1152"/>
            <a:chExt cx="2112" cy="1915"/>
          </a:xfrm>
        </p:grpSpPr>
        <p:grpSp>
          <p:nvGrpSpPr>
            <p:cNvPr id="12292" name="Group 4">
              <a:extLst>
                <a:ext uri="{FF2B5EF4-FFF2-40B4-BE49-F238E27FC236}">
                  <a16:creationId xmlns:a16="http://schemas.microsoft.com/office/drawing/2014/main" id="{8ED01DD9-6233-47AD-AC7C-D0242B1AF0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0" y="1152"/>
              <a:ext cx="2102" cy="347"/>
              <a:chOff x="970" y="1152"/>
              <a:chExt cx="2102" cy="347"/>
            </a:xfrm>
          </p:grpSpPr>
          <p:sp>
            <p:nvSpPr>
              <p:cNvPr id="12293" name="Line 5">
                <a:extLst>
                  <a:ext uri="{FF2B5EF4-FFF2-40B4-BE49-F238E27FC236}">
                    <a16:creationId xmlns:a16="http://schemas.microsoft.com/office/drawing/2014/main" id="{85FBA382-D7FB-4A2D-827C-01BFAF6BF7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8" y="1224"/>
                <a:ext cx="209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294" name="Line 6">
                <a:extLst>
                  <a:ext uri="{FF2B5EF4-FFF2-40B4-BE49-F238E27FC236}">
                    <a16:creationId xmlns:a16="http://schemas.microsoft.com/office/drawing/2014/main" id="{487DFBD6-A488-442D-9A9F-06AB299E8E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6" y="1431"/>
                <a:ext cx="209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12295" name="Group 7">
                <a:extLst>
                  <a:ext uri="{FF2B5EF4-FFF2-40B4-BE49-F238E27FC236}">
                    <a16:creationId xmlns:a16="http://schemas.microsoft.com/office/drawing/2014/main" id="{7452938B-E7CF-401B-9F8F-AA1966F1B20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70" y="1152"/>
                <a:ext cx="2084" cy="176"/>
                <a:chOff x="2729" y="2820"/>
                <a:chExt cx="6451" cy="402"/>
              </a:xfrm>
            </p:grpSpPr>
            <p:sp>
              <p:nvSpPr>
                <p:cNvPr id="12296" name="Freeform 8">
                  <a:extLst>
                    <a:ext uri="{FF2B5EF4-FFF2-40B4-BE49-F238E27FC236}">
                      <a16:creationId xmlns:a16="http://schemas.microsoft.com/office/drawing/2014/main" id="{B070BB12-6F45-479C-B0DC-85F250B55C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30" y="2846"/>
                  <a:ext cx="3250" cy="376"/>
                </a:xfrm>
                <a:custGeom>
                  <a:avLst/>
                  <a:gdLst>
                    <a:gd name="T0" fmla="*/ 3250 w 3250"/>
                    <a:gd name="T1" fmla="*/ 0 h 376"/>
                    <a:gd name="T2" fmla="*/ 1784 w 3250"/>
                    <a:gd name="T3" fmla="*/ 77 h 376"/>
                    <a:gd name="T4" fmla="*/ 0 w 3250"/>
                    <a:gd name="T5" fmla="*/ 376 h 3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250" h="376">
                      <a:moveTo>
                        <a:pt x="3250" y="0"/>
                      </a:moveTo>
                      <a:cubicBezTo>
                        <a:pt x="3008" y="13"/>
                        <a:pt x="2326" y="14"/>
                        <a:pt x="1784" y="77"/>
                      </a:cubicBezTo>
                      <a:cubicBezTo>
                        <a:pt x="1242" y="140"/>
                        <a:pt x="372" y="314"/>
                        <a:pt x="0" y="376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2297" name="Freeform 9">
                  <a:extLst>
                    <a:ext uri="{FF2B5EF4-FFF2-40B4-BE49-F238E27FC236}">
                      <a16:creationId xmlns:a16="http://schemas.microsoft.com/office/drawing/2014/main" id="{8FDF20B7-7419-4F0B-BA2C-631589719F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2729" y="2820"/>
                  <a:ext cx="3250" cy="376"/>
                </a:xfrm>
                <a:custGeom>
                  <a:avLst/>
                  <a:gdLst>
                    <a:gd name="T0" fmla="*/ 3250 w 3250"/>
                    <a:gd name="T1" fmla="*/ 0 h 376"/>
                    <a:gd name="T2" fmla="*/ 1784 w 3250"/>
                    <a:gd name="T3" fmla="*/ 77 h 376"/>
                    <a:gd name="T4" fmla="*/ 0 w 3250"/>
                    <a:gd name="T5" fmla="*/ 376 h 3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250" h="376">
                      <a:moveTo>
                        <a:pt x="3250" y="0"/>
                      </a:moveTo>
                      <a:cubicBezTo>
                        <a:pt x="3008" y="13"/>
                        <a:pt x="2326" y="14"/>
                        <a:pt x="1784" y="77"/>
                      </a:cubicBezTo>
                      <a:cubicBezTo>
                        <a:pt x="1242" y="140"/>
                        <a:pt x="372" y="314"/>
                        <a:pt x="0" y="376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grpSp>
            <p:nvGrpSpPr>
              <p:cNvPr id="12298" name="Group 10">
                <a:extLst>
                  <a:ext uri="{FF2B5EF4-FFF2-40B4-BE49-F238E27FC236}">
                    <a16:creationId xmlns:a16="http://schemas.microsoft.com/office/drawing/2014/main" id="{62BD6658-E91F-4CB8-A360-9CD96F1F6B4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983" y="1323"/>
                <a:ext cx="2084" cy="176"/>
                <a:chOff x="2729" y="2820"/>
                <a:chExt cx="6451" cy="402"/>
              </a:xfrm>
            </p:grpSpPr>
            <p:sp>
              <p:nvSpPr>
                <p:cNvPr id="12299" name="Freeform 11">
                  <a:extLst>
                    <a:ext uri="{FF2B5EF4-FFF2-40B4-BE49-F238E27FC236}">
                      <a16:creationId xmlns:a16="http://schemas.microsoft.com/office/drawing/2014/main" id="{F40CE676-97DB-45EF-84EE-6942481B00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30" y="2846"/>
                  <a:ext cx="3250" cy="376"/>
                </a:xfrm>
                <a:custGeom>
                  <a:avLst/>
                  <a:gdLst>
                    <a:gd name="T0" fmla="*/ 3250 w 3250"/>
                    <a:gd name="T1" fmla="*/ 0 h 376"/>
                    <a:gd name="T2" fmla="*/ 1784 w 3250"/>
                    <a:gd name="T3" fmla="*/ 77 h 376"/>
                    <a:gd name="T4" fmla="*/ 0 w 3250"/>
                    <a:gd name="T5" fmla="*/ 376 h 3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250" h="376">
                      <a:moveTo>
                        <a:pt x="3250" y="0"/>
                      </a:moveTo>
                      <a:cubicBezTo>
                        <a:pt x="3008" y="13"/>
                        <a:pt x="2326" y="14"/>
                        <a:pt x="1784" y="77"/>
                      </a:cubicBezTo>
                      <a:cubicBezTo>
                        <a:pt x="1242" y="140"/>
                        <a:pt x="372" y="314"/>
                        <a:pt x="0" y="376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2300" name="Freeform 12">
                  <a:extLst>
                    <a:ext uri="{FF2B5EF4-FFF2-40B4-BE49-F238E27FC236}">
                      <a16:creationId xmlns:a16="http://schemas.microsoft.com/office/drawing/2014/main" id="{892B3941-6FAF-46BA-BE27-0DB45F4D35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2729" y="2820"/>
                  <a:ext cx="3250" cy="376"/>
                </a:xfrm>
                <a:custGeom>
                  <a:avLst/>
                  <a:gdLst>
                    <a:gd name="T0" fmla="*/ 3250 w 3250"/>
                    <a:gd name="T1" fmla="*/ 0 h 376"/>
                    <a:gd name="T2" fmla="*/ 1784 w 3250"/>
                    <a:gd name="T3" fmla="*/ 77 h 376"/>
                    <a:gd name="T4" fmla="*/ 0 w 3250"/>
                    <a:gd name="T5" fmla="*/ 376 h 3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250" h="376">
                      <a:moveTo>
                        <a:pt x="3250" y="0"/>
                      </a:moveTo>
                      <a:cubicBezTo>
                        <a:pt x="3008" y="13"/>
                        <a:pt x="2326" y="14"/>
                        <a:pt x="1784" y="77"/>
                      </a:cubicBezTo>
                      <a:cubicBezTo>
                        <a:pt x="1242" y="140"/>
                        <a:pt x="372" y="314"/>
                        <a:pt x="0" y="376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  <p:grpSp>
          <p:nvGrpSpPr>
            <p:cNvPr id="12301" name="Group 13">
              <a:extLst>
                <a:ext uri="{FF2B5EF4-FFF2-40B4-BE49-F238E27FC236}">
                  <a16:creationId xmlns:a16="http://schemas.microsoft.com/office/drawing/2014/main" id="{B799EACD-830F-4C01-A57D-0B55A7BDF3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0" y="1925"/>
              <a:ext cx="2096" cy="365"/>
              <a:chOff x="960" y="1925"/>
              <a:chExt cx="2096" cy="365"/>
            </a:xfrm>
          </p:grpSpPr>
          <p:sp>
            <p:nvSpPr>
              <p:cNvPr id="12302" name="Line 14">
                <a:extLst>
                  <a:ext uri="{FF2B5EF4-FFF2-40B4-BE49-F238E27FC236}">
                    <a16:creationId xmlns:a16="http://schemas.microsoft.com/office/drawing/2014/main" id="{A58B7E9F-02DB-46FA-82CC-2AAAD4340B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2" y="2005"/>
                <a:ext cx="209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03" name="Line 15">
                <a:extLst>
                  <a:ext uri="{FF2B5EF4-FFF2-40B4-BE49-F238E27FC236}">
                    <a16:creationId xmlns:a16="http://schemas.microsoft.com/office/drawing/2014/main" id="{3EC3A7C8-0D8F-42EA-99CE-F13BC37884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0" y="2212"/>
                <a:ext cx="209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04" name="Freeform 16">
                <a:extLst>
                  <a:ext uri="{FF2B5EF4-FFF2-40B4-BE49-F238E27FC236}">
                    <a16:creationId xmlns:a16="http://schemas.microsoft.com/office/drawing/2014/main" id="{1BA96E92-B272-4EC0-B540-BF72EFBB99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0" y="2106"/>
                <a:ext cx="1044" cy="184"/>
              </a:xfrm>
              <a:custGeom>
                <a:avLst/>
                <a:gdLst>
                  <a:gd name="T0" fmla="*/ 0 w 3232"/>
                  <a:gd name="T1" fmla="*/ 0 h 420"/>
                  <a:gd name="T2" fmla="*/ 503 w 3232"/>
                  <a:gd name="T3" fmla="*/ 210 h 420"/>
                  <a:gd name="T4" fmla="*/ 1080 w 3232"/>
                  <a:gd name="T5" fmla="*/ 367 h 420"/>
                  <a:gd name="T6" fmla="*/ 1590 w 3232"/>
                  <a:gd name="T7" fmla="*/ 420 h 420"/>
                  <a:gd name="T8" fmla="*/ 1995 w 3232"/>
                  <a:gd name="T9" fmla="*/ 397 h 420"/>
                  <a:gd name="T10" fmla="*/ 2318 w 3232"/>
                  <a:gd name="T11" fmla="*/ 337 h 420"/>
                  <a:gd name="T12" fmla="*/ 2580 w 3232"/>
                  <a:gd name="T13" fmla="*/ 270 h 420"/>
                  <a:gd name="T14" fmla="*/ 2910 w 3232"/>
                  <a:gd name="T15" fmla="*/ 157 h 420"/>
                  <a:gd name="T16" fmla="*/ 3232 w 3232"/>
                  <a:gd name="T17" fmla="*/ 14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2" h="420">
                    <a:moveTo>
                      <a:pt x="0" y="0"/>
                    </a:moveTo>
                    <a:lnTo>
                      <a:pt x="503" y="210"/>
                    </a:lnTo>
                    <a:lnTo>
                      <a:pt x="1080" y="367"/>
                    </a:lnTo>
                    <a:lnTo>
                      <a:pt x="1590" y="420"/>
                    </a:lnTo>
                    <a:lnTo>
                      <a:pt x="1995" y="397"/>
                    </a:lnTo>
                    <a:lnTo>
                      <a:pt x="2318" y="337"/>
                    </a:lnTo>
                    <a:lnTo>
                      <a:pt x="2580" y="270"/>
                    </a:lnTo>
                    <a:lnTo>
                      <a:pt x="2910" y="157"/>
                    </a:lnTo>
                    <a:lnTo>
                      <a:pt x="3232" y="14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05" name="Freeform 17">
                <a:extLst>
                  <a:ext uri="{FF2B5EF4-FFF2-40B4-BE49-F238E27FC236}">
                    <a16:creationId xmlns:a16="http://schemas.microsoft.com/office/drawing/2014/main" id="{6B0384E3-BAA9-4D1B-A55C-88A801B6F41E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1485" y="1925"/>
                <a:ext cx="1044" cy="184"/>
              </a:xfrm>
              <a:custGeom>
                <a:avLst/>
                <a:gdLst>
                  <a:gd name="T0" fmla="*/ 0 w 3232"/>
                  <a:gd name="T1" fmla="*/ 0 h 420"/>
                  <a:gd name="T2" fmla="*/ 503 w 3232"/>
                  <a:gd name="T3" fmla="*/ 210 h 420"/>
                  <a:gd name="T4" fmla="*/ 1080 w 3232"/>
                  <a:gd name="T5" fmla="*/ 367 h 420"/>
                  <a:gd name="T6" fmla="*/ 1590 w 3232"/>
                  <a:gd name="T7" fmla="*/ 420 h 420"/>
                  <a:gd name="T8" fmla="*/ 1995 w 3232"/>
                  <a:gd name="T9" fmla="*/ 397 h 420"/>
                  <a:gd name="T10" fmla="*/ 2318 w 3232"/>
                  <a:gd name="T11" fmla="*/ 337 h 420"/>
                  <a:gd name="T12" fmla="*/ 2580 w 3232"/>
                  <a:gd name="T13" fmla="*/ 270 h 420"/>
                  <a:gd name="T14" fmla="*/ 2910 w 3232"/>
                  <a:gd name="T15" fmla="*/ 157 h 420"/>
                  <a:gd name="T16" fmla="*/ 3232 w 3232"/>
                  <a:gd name="T17" fmla="*/ 14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32" h="420">
                    <a:moveTo>
                      <a:pt x="0" y="0"/>
                    </a:moveTo>
                    <a:lnTo>
                      <a:pt x="503" y="210"/>
                    </a:lnTo>
                    <a:lnTo>
                      <a:pt x="1080" y="367"/>
                    </a:lnTo>
                    <a:lnTo>
                      <a:pt x="1590" y="420"/>
                    </a:lnTo>
                    <a:lnTo>
                      <a:pt x="1995" y="397"/>
                    </a:lnTo>
                    <a:lnTo>
                      <a:pt x="2318" y="337"/>
                    </a:lnTo>
                    <a:lnTo>
                      <a:pt x="2580" y="270"/>
                    </a:lnTo>
                    <a:lnTo>
                      <a:pt x="2910" y="157"/>
                    </a:lnTo>
                    <a:lnTo>
                      <a:pt x="3232" y="14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06" name="Freeform 18">
                <a:extLst>
                  <a:ext uri="{FF2B5EF4-FFF2-40B4-BE49-F238E27FC236}">
                    <a16:creationId xmlns:a16="http://schemas.microsoft.com/office/drawing/2014/main" id="{CF406338-FCAA-4CCD-9E85-420ABF3CB9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6" y="1936"/>
                <a:ext cx="519" cy="177"/>
              </a:xfrm>
              <a:custGeom>
                <a:avLst/>
                <a:gdLst>
                  <a:gd name="T0" fmla="*/ 0 w 1605"/>
                  <a:gd name="T1" fmla="*/ 0 h 405"/>
                  <a:gd name="T2" fmla="*/ 315 w 1605"/>
                  <a:gd name="T3" fmla="*/ 23 h 405"/>
                  <a:gd name="T4" fmla="*/ 502 w 1605"/>
                  <a:gd name="T5" fmla="*/ 52 h 405"/>
                  <a:gd name="T6" fmla="*/ 735 w 1605"/>
                  <a:gd name="T7" fmla="*/ 90 h 405"/>
                  <a:gd name="T8" fmla="*/ 1050 w 1605"/>
                  <a:gd name="T9" fmla="*/ 188 h 405"/>
                  <a:gd name="T10" fmla="*/ 1328 w 1605"/>
                  <a:gd name="T11" fmla="*/ 285 h 405"/>
                  <a:gd name="T12" fmla="*/ 1605 w 1605"/>
                  <a:gd name="T13" fmla="*/ 405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5" h="405">
                    <a:moveTo>
                      <a:pt x="0" y="0"/>
                    </a:moveTo>
                    <a:lnTo>
                      <a:pt x="315" y="23"/>
                    </a:lnTo>
                    <a:lnTo>
                      <a:pt x="502" y="52"/>
                    </a:lnTo>
                    <a:lnTo>
                      <a:pt x="735" y="90"/>
                    </a:lnTo>
                    <a:lnTo>
                      <a:pt x="1050" y="188"/>
                    </a:lnTo>
                    <a:lnTo>
                      <a:pt x="1328" y="285"/>
                    </a:lnTo>
                    <a:lnTo>
                      <a:pt x="1605" y="405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07" name="Freeform 19">
                <a:extLst>
                  <a:ext uri="{FF2B5EF4-FFF2-40B4-BE49-F238E27FC236}">
                    <a16:creationId xmlns:a16="http://schemas.microsoft.com/office/drawing/2014/main" id="{35C59CDE-60E0-46FF-9976-BDCBA7AD9FB1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974" y="2103"/>
                <a:ext cx="519" cy="177"/>
              </a:xfrm>
              <a:custGeom>
                <a:avLst/>
                <a:gdLst>
                  <a:gd name="T0" fmla="*/ 0 w 1605"/>
                  <a:gd name="T1" fmla="*/ 0 h 405"/>
                  <a:gd name="T2" fmla="*/ 315 w 1605"/>
                  <a:gd name="T3" fmla="*/ 23 h 405"/>
                  <a:gd name="T4" fmla="*/ 502 w 1605"/>
                  <a:gd name="T5" fmla="*/ 52 h 405"/>
                  <a:gd name="T6" fmla="*/ 735 w 1605"/>
                  <a:gd name="T7" fmla="*/ 90 h 405"/>
                  <a:gd name="T8" fmla="*/ 1050 w 1605"/>
                  <a:gd name="T9" fmla="*/ 188 h 405"/>
                  <a:gd name="T10" fmla="*/ 1328 w 1605"/>
                  <a:gd name="T11" fmla="*/ 285 h 405"/>
                  <a:gd name="T12" fmla="*/ 1605 w 1605"/>
                  <a:gd name="T13" fmla="*/ 405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5" h="405">
                    <a:moveTo>
                      <a:pt x="0" y="0"/>
                    </a:moveTo>
                    <a:lnTo>
                      <a:pt x="315" y="23"/>
                    </a:lnTo>
                    <a:lnTo>
                      <a:pt x="502" y="52"/>
                    </a:lnTo>
                    <a:lnTo>
                      <a:pt x="735" y="90"/>
                    </a:lnTo>
                    <a:lnTo>
                      <a:pt x="1050" y="188"/>
                    </a:lnTo>
                    <a:lnTo>
                      <a:pt x="1328" y="285"/>
                    </a:lnTo>
                    <a:lnTo>
                      <a:pt x="1605" y="405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12308" name="Group 20">
                <a:extLst>
                  <a:ext uri="{FF2B5EF4-FFF2-40B4-BE49-F238E27FC236}">
                    <a16:creationId xmlns:a16="http://schemas.microsoft.com/office/drawing/2014/main" id="{216BEA21-EB12-4B96-B6B7-4BDE2D672A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526" y="1934"/>
                <a:ext cx="521" cy="345"/>
                <a:chOff x="2741" y="4613"/>
                <a:chExt cx="1611" cy="788"/>
              </a:xfrm>
            </p:grpSpPr>
            <p:sp>
              <p:nvSpPr>
                <p:cNvPr id="12309" name="Freeform 21">
                  <a:extLst>
                    <a:ext uri="{FF2B5EF4-FFF2-40B4-BE49-F238E27FC236}">
                      <a16:creationId xmlns:a16="http://schemas.microsoft.com/office/drawing/2014/main" id="{61422525-140C-4D70-BE8D-67B929D922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47" y="4613"/>
                  <a:ext cx="1605" cy="405"/>
                </a:xfrm>
                <a:custGeom>
                  <a:avLst/>
                  <a:gdLst>
                    <a:gd name="T0" fmla="*/ 0 w 1605"/>
                    <a:gd name="T1" fmla="*/ 0 h 405"/>
                    <a:gd name="T2" fmla="*/ 315 w 1605"/>
                    <a:gd name="T3" fmla="*/ 23 h 405"/>
                    <a:gd name="T4" fmla="*/ 502 w 1605"/>
                    <a:gd name="T5" fmla="*/ 52 h 405"/>
                    <a:gd name="T6" fmla="*/ 735 w 1605"/>
                    <a:gd name="T7" fmla="*/ 90 h 405"/>
                    <a:gd name="T8" fmla="*/ 1050 w 1605"/>
                    <a:gd name="T9" fmla="*/ 188 h 405"/>
                    <a:gd name="T10" fmla="*/ 1328 w 1605"/>
                    <a:gd name="T11" fmla="*/ 285 h 405"/>
                    <a:gd name="T12" fmla="*/ 1605 w 1605"/>
                    <a:gd name="T13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05" h="405">
                      <a:moveTo>
                        <a:pt x="0" y="0"/>
                      </a:moveTo>
                      <a:lnTo>
                        <a:pt x="315" y="23"/>
                      </a:lnTo>
                      <a:lnTo>
                        <a:pt x="502" y="52"/>
                      </a:lnTo>
                      <a:lnTo>
                        <a:pt x="735" y="90"/>
                      </a:lnTo>
                      <a:lnTo>
                        <a:pt x="1050" y="188"/>
                      </a:lnTo>
                      <a:lnTo>
                        <a:pt x="1328" y="285"/>
                      </a:lnTo>
                      <a:lnTo>
                        <a:pt x="1605" y="405"/>
                      </a:ln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2310" name="Freeform 22">
                  <a:extLst>
                    <a:ext uri="{FF2B5EF4-FFF2-40B4-BE49-F238E27FC236}">
                      <a16:creationId xmlns:a16="http://schemas.microsoft.com/office/drawing/2014/main" id="{9121696B-82F4-4456-946A-C052A871F8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2741" y="4996"/>
                  <a:ext cx="1605" cy="405"/>
                </a:xfrm>
                <a:custGeom>
                  <a:avLst/>
                  <a:gdLst>
                    <a:gd name="T0" fmla="*/ 0 w 1605"/>
                    <a:gd name="T1" fmla="*/ 0 h 405"/>
                    <a:gd name="T2" fmla="*/ 315 w 1605"/>
                    <a:gd name="T3" fmla="*/ 23 h 405"/>
                    <a:gd name="T4" fmla="*/ 502 w 1605"/>
                    <a:gd name="T5" fmla="*/ 52 h 405"/>
                    <a:gd name="T6" fmla="*/ 735 w 1605"/>
                    <a:gd name="T7" fmla="*/ 90 h 405"/>
                    <a:gd name="T8" fmla="*/ 1050 w 1605"/>
                    <a:gd name="T9" fmla="*/ 188 h 405"/>
                    <a:gd name="T10" fmla="*/ 1328 w 1605"/>
                    <a:gd name="T11" fmla="*/ 285 h 405"/>
                    <a:gd name="T12" fmla="*/ 1605 w 1605"/>
                    <a:gd name="T13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05" h="405">
                      <a:moveTo>
                        <a:pt x="0" y="0"/>
                      </a:moveTo>
                      <a:lnTo>
                        <a:pt x="315" y="23"/>
                      </a:lnTo>
                      <a:lnTo>
                        <a:pt x="502" y="52"/>
                      </a:lnTo>
                      <a:lnTo>
                        <a:pt x="735" y="90"/>
                      </a:lnTo>
                      <a:lnTo>
                        <a:pt x="1050" y="188"/>
                      </a:lnTo>
                      <a:lnTo>
                        <a:pt x="1328" y="285"/>
                      </a:lnTo>
                      <a:lnTo>
                        <a:pt x="1605" y="405"/>
                      </a:ln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  <p:grpSp>
          <p:nvGrpSpPr>
            <p:cNvPr id="12311" name="Group 23">
              <a:extLst>
                <a:ext uri="{FF2B5EF4-FFF2-40B4-BE49-F238E27FC236}">
                  <a16:creationId xmlns:a16="http://schemas.microsoft.com/office/drawing/2014/main" id="{C0B956EB-1AC7-4A51-A8E7-65189E8E57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3" y="2721"/>
              <a:ext cx="2096" cy="346"/>
              <a:chOff x="973" y="2721"/>
              <a:chExt cx="2096" cy="346"/>
            </a:xfrm>
          </p:grpSpPr>
          <p:sp>
            <p:nvSpPr>
              <p:cNvPr id="12312" name="Line 24">
                <a:extLst>
                  <a:ext uri="{FF2B5EF4-FFF2-40B4-BE49-F238E27FC236}">
                    <a16:creationId xmlns:a16="http://schemas.microsoft.com/office/drawing/2014/main" id="{56135B08-B5E8-4531-9C2E-BB710E628B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5" y="2794"/>
                <a:ext cx="209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13" name="Line 25">
                <a:extLst>
                  <a:ext uri="{FF2B5EF4-FFF2-40B4-BE49-F238E27FC236}">
                    <a16:creationId xmlns:a16="http://schemas.microsoft.com/office/drawing/2014/main" id="{CFF919BF-36CC-45C3-B2DE-3E7A1CAAA8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3" y="3001"/>
                <a:ext cx="209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12314" name="Group 26">
                <a:extLst>
                  <a:ext uri="{FF2B5EF4-FFF2-40B4-BE49-F238E27FC236}">
                    <a16:creationId xmlns:a16="http://schemas.microsoft.com/office/drawing/2014/main" id="{E7A7C7EA-B6BF-4424-8880-E8FDFF645CF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75" y="2729"/>
                <a:ext cx="347" cy="338"/>
                <a:chOff x="2745" y="6428"/>
                <a:chExt cx="1073" cy="773"/>
              </a:xfrm>
            </p:grpSpPr>
            <p:sp>
              <p:nvSpPr>
                <p:cNvPr id="12315" name="Freeform 27">
                  <a:extLst>
                    <a:ext uri="{FF2B5EF4-FFF2-40B4-BE49-F238E27FC236}">
                      <a16:creationId xmlns:a16="http://schemas.microsoft.com/office/drawing/2014/main" id="{9978D6CB-E2AB-413D-A664-61C5445A54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45" y="6428"/>
                  <a:ext cx="1073" cy="382"/>
                </a:xfrm>
                <a:custGeom>
                  <a:avLst/>
                  <a:gdLst>
                    <a:gd name="T0" fmla="*/ 0 w 1073"/>
                    <a:gd name="T1" fmla="*/ 0 h 382"/>
                    <a:gd name="T2" fmla="*/ 165 w 1073"/>
                    <a:gd name="T3" fmla="*/ 15 h 382"/>
                    <a:gd name="T4" fmla="*/ 420 w 1073"/>
                    <a:gd name="T5" fmla="*/ 67 h 382"/>
                    <a:gd name="T6" fmla="*/ 623 w 1073"/>
                    <a:gd name="T7" fmla="*/ 135 h 382"/>
                    <a:gd name="T8" fmla="*/ 810 w 1073"/>
                    <a:gd name="T9" fmla="*/ 225 h 382"/>
                    <a:gd name="T10" fmla="*/ 938 w 1073"/>
                    <a:gd name="T11" fmla="*/ 300 h 382"/>
                    <a:gd name="T12" fmla="*/ 1073 w 1073"/>
                    <a:gd name="T13" fmla="*/ 382 h 3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73" h="382">
                      <a:moveTo>
                        <a:pt x="0" y="0"/>
                      </a:moveTo>
                      <a:lnTo>
                        <a:pt x="165" y="15"/>
                      </a:lnTo>
                      <a:lnTo>
                        <a:pt x="420" y="67"/>
                      </a:lnTo>
                      <a:lnTo>
                        <a:pt x="623" y="135"/>
                      </a:lnTo>
                      <a:lnTo>
                        <a:pt x="810" y="225"/>
                      </a:lnTo>
                      <a:lnTo>
                        <a:pt x="938" y="300"/>
                      </a:lnTo>
                      <a:lnTo>
                        <a:pt x="1073" y="382"/>
                      </a:ln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2316" name="Freeform 28">
                  <a:extLst>
                    <a:ext uri="{FF2B5EF4-FFF2-40B4-BE49-F238E27FC236}">
                      <a16:creationId xmlns:a16="http://schemas.microsoft.com/office/drawing/2014/main" id="{A4A6E7C1-BE73-468D-97B8-F457B8A122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2745" y="6819"/>
                  <a:ext cx="1073" cy="382"/>
                </a:xfrm>
                <a:custGeom>
                  <a:avLst/>
                  <a:gdLst>
                    <a:gd name="T0" fmla="*/ 0 w 1073"/>
                    <a:gd name="T1" fmla="*/ 0 h 382"/>
                    <a:gd name="T2" fmla="*/ 165 w 1073"/>
                    <a:gd name="T3" fmla="*/ 15 h 382"/>
                    <a:gd name="T4" fmla="*/ 420 w 1073"/>
                    <a:gd name="T5" fmla="*/ 67 h 382"/>
                    <a:gd name="T6" fmla="*/ 623 w 1073"/>
                    <a:gd name="T7" fmla="*/ 135 h 382"/>
                    <a:gd name="T8" fmla="*/ 810 w 1073"/>
                    <a:gd name="T9" fmla="*/ 225 h 382"/>
                    <a:gd name="T10" fmla="*/ 938 w 1073"/>
                    <a:gd name="T11" fmla="*/ 300 h 382"/>
                    <a:gd name="T12" fmla="*/ 1073 w 1073"/>
                    <a:gd name="T13" fmla="*/ 382 h 3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73" h="382">
                      <a:moveTo>
                        <a:pt x="0" y="0"/>
                      </a:moveTo>
                      <a:lnTo>
                        <a:pt x="165" y="15"/>
                      </a:lnTo>
                      <a:lnTo>
                        <a:pt x="420" y="67"/>
                      </a:lnTo>
                      <a:lnTo>
                        <a:pt x="623" y="135"/>
                      </a:lnTo>
                      <a:lnTo>
                        <a:pt x="810" y="225"/>
                      </a:lnTo>
                      <a:lnTo>
                        <a:pt x="938" y="300"/>
                      </a:lnTo>
                      <a:lnTo>
                        <a:pt x="1073" y="382"/>
                      </a:ln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grpSp>
            <p:nvGrpSpPr>
              <p:cNvPr id="12317" name="Group 29">
                <a:extLst>
                  <a:ext uri="{FF2B5EF4-FFF2-40B4-BE49-F238E27FC236}">
                    <a16:creationId xmlns:a16="http://schemas.microsoft.com/office/drawing/2014/main" id="{539EBDBE-A504-4A85-9034-9A9509A2081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716" y="2721"/>
                <a:ext cx="347" cy="338"/>
                <a:chOff x="2745" y="6428"/>
                <a:chExt cx="1073" cy="773"/>
              </a:xfrm>
            </p:grpSpPr>
            <p:sp>
              <p:nvSpPr>
                <p:cNvPr id="12318" name="Freeform 30">
                  <a:extLst>
                    <a:ext uri="{FF2B5EF4-FFF2-40B4-BE49-F238E27FC236}">
                      <a16:creationId xmlns:a16="http://schemas.microsoft.com/office/drawing/2014/main" id="{A80D1320-65A7-42F1-89B8-2B049F533A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45" y="6428"/>
                  <a:ext cx="1073" cy="382"/>
                </a:xfrm>
                <a:custGeom>
                  <a:avLst/>
                  <a:gdLst>
                    <a:gd name="T0" fmla="*/ 0 w 1073"/>
                    <a:gd name="T1" fmla="*/ 0 h 382"/>
                    <a:gd name="T2" fmla="*/ 165 w 1073"/>
                    <a:gd name="T3" fmla="*/ 15 h 382"/>
                    <a:gd name="T4" fmla="*/ 420 w 1073"/>
                    <a:gd name="T5" fmla="*/ 67 h 382"/>
                    <a:gd name="T6" fmla="*/ 623 w 1073"/>
                    <a:gd name="T7" fmla="*/ 135 h 382"/>
                    <a:gd name="T8" fmla="*/ 810 w 1073"/>
                    <a:gd name="T9" fmla="*/ 225 h 382"/>
                    <a:gd name="T10" fmla="*/ 938 w 1073"/>
                    <a:gd name="T11" fmla="*/ 300 h 382"/>
                    <a:gd name="T12" fmla="*/ 1073 w 1073"/>
                    <a:gd name="T13" fmla="*/ 382 h 3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73" h="382">
                      <a:moveTo>
                        <a:pt x="0" y="0"/>
                      </a:moveTo>
                      <a:lnTo>
                        <a:pt x="165" y="15"/>
                      </a:lnTo>
                      <a:lnTo>
                        <a:pt x="420" y="67"/>
                      </a:lnTo>
                      <a:lnTo>
                        <a:pt x="623" y="135"/>
                      </a:lnTo>
                      <a:lnTo>
                        <a:pt x="810" y="225"/>
                      </a:lnTo>
                      <a:lnTo>
                        <a:pt x="938" y="300"/>
                      </a:lnTo>
                      <a:lnTo>
                        <a:pt x="1073" y="382"/>
                      </a:ln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2319" name="Freeform 31">
                  <a:extLst>
                    <a:ext uri="{FF2B5EF4-FFF2-40B4-BE49-F238E27FC236}">
                      <a16:creationId xmlns:a16="http://schemas.microsoft.com/office/drawing/2014/main" id="{22A9D909-9C19-4536-AA38-4FDAD829C7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2745" y="6819"/>
                  <a:ext cx="1073" cy="382"/>
                </a:xfrm>
                <a:custGeom>
                  <a:avLst/>
                  <a:gdLst>
                    <a:gd name="T0" fmla="*/ 0 w 1073"/>
                    <a:gd name="T1" fmla="*/ 0 h 382"/>
                    <a:gd name="T2" fmla="*/ 165 w 1073"/>
                    <a:gd name="T3" fmla="*/ 15 h 382"/>
                    <a:gd name="T4" fmla="*/ 420 w 1073"/>
                    <a:gd name="T5" fmla="*/ 67 h 382"/>
                    <a:gd name="T6" fmla="*/ 623 w 1073"/>
                    <a:gd name="T7" fmla="*/ 135 h 382"/>
                    <a:gd name="T8" fmla="*/ 810 w 1073"/>
                    <a:gd name="T9" fmla="*/ 225 h 382"/>
                    <a:gd name="T10" fmla="*/ 938 w 1073"/>
                    <a:gd name="T11" fmla="*/ 300 h 382"/>
                    <a:gd name="T12" fmla="*/ 1073 w 1073"/>
                    <a:gd name="T13" fmla="*/ 382 h 3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73" h="382">
                      <a:moveTo>
                        <a:pt x="0" y="0"/>
                      </a:moveTo>
                      <a:lnTo>
                        <a:pt x="165" y="15"/>
                      </a:lnTo>
                      <a:lnTo>
                        <a:pt x="420" y="67"/>
                      </a:lnTo>
                      <a:lnTo>
                        <a:pt x="623" y="135"/>
                      </a:lnTo>
                      <a:lnTo>
                        <a:pt x="810" y="225"/>
                      </a:lnTo>
                      <a:lnTo>
                        <a:pt x="938" y="300"/>
                      </a:lnTo>
                      <a:lnTo>
                        <a:pt x="1073" y="382"/>
                      </a:ln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sp>
            <p:nvSpPr>
              <p:cNvPr id="12320" name="Freeform 32">
                <a:extLst>
                  <a:ext uri="{FF2B5EF4-FFF2-40B4-BE49-F238E27FC236}">
                    <a16:creationId xmlns:a16="http://schemas.microsoft.com/office/drawing/2014/main" id="{9CD9B690-4240-4212-83BB-106AEEB049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4" y="2732"/>
                <a:ext cx="1382" cy="328"/>
              </a:xfrm>
              <a:custGeom>
                <a:avLst/>
                <a:gdLst>
                  <a:gd name="T0" fmla="*/ 0 w 4275"/>
                  <a:gd name="T1" fmla="*/ 375 h 750"/>
                  <a:gd name="T2" fmla="*/ 165 w 4275"/>
                  <a:gd name="T3" fmla="*/ 278 h 750"/>
                  <a:gd name="T4" fmla="*/ 368 w 4275"/>
                  <a:gd name="T5" fmla="*/ 173 h 750"/>
                  <a:gd name="T6" fmla="*/ 623 w 4275"/>
                  <a:gd name="T7" fmla="*/ 75 h 750"/>
                  <a:gd name="T8" fmla="*/ 810 w 4275"/>
                  <a:gd name="T9" fmla="*/ 23 h 750"/>
                  <a:gd name="T10" fmla="*/ 1080 w 4275"/>
                  <a:gd name="T11" fmla="*/ 0 h 750"/>
                  <a:gd name="T12" fmla="*/ 1343 w 4275"/>
                  <a:gd name="T13" fmla="*/ 30 h 750"/>
                  <a:gd name="T14" fmla="*/ 1553 w 4275"/>
                  <a:gd name="T15" fmla="*/ 68 h 750"/>
                  <a:gd name="T16" fmla="*/ 1748 w 4275"/>
                  <a:gd name="T17" fmla="*/ 150 h 750"/>
                  <a:gd name="T18" fmla="*/ 1913 w 4275"/>
                  <a:gd name="T19" fmla="*/ 225 h 750"/>
                  <a:gd name="T20" fmla="*/ 2145 w 4275"/>
                  <a:gd name="T21" fmla="*/ 360 h 750"/>
                  <a:gd name="T22" fmla="*/ 2453 w 4275"/>
                  <a:gd name="T23" fmla="*/ 533 h 750"/>
                  <a:gd name="T24" fmla="*/ 2655 w 4275"/>
                  <a:gd name="T25" fmla="*/ 638 h 750"/>
                  <a:gd name="T26" fmla="*/ 2843 w 4275"/>
                  <a:gd name="T27" fmla="*/ 705 h 750"/>
                  <a:gd name="T28" fmla="*/ 3173 w 4275"/>
                  <a:gd name="T29" fmla="*/ 750 h 750"/>
                  <a:gd name="T30" fmla="*/ 3450 w 4275"/>
                  <a:gd name="T31" fmla="*/ 735 h 750"/>
                  <a:gd name="T32" fmla="*/ 3683 w 4275"/>
                  <a:gd name="T33" fmla="*/ 675 h 750"/>
                  <a:gd name="T34" fmla="*/ 3900 w 4275"/>
                  <a:gd name="T35" fmla="*/ 593 h 750"/>
                  <a:gd name="T36" fmla="*/ 4058 w 4275"/>
                  <a:gd name="T37" fmla="*/ 510 h 750"/>
                  <a:gd name="T38" fmla="*/ 4275 w 4275"/>
                  <a:gd name="T39" fmla="*/ 368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275" h="750">
                    <a:moveTo>
                      <a:pt x="0" y="375"/>
                    </a:moveTo>
                    <a:lnTo>
                      <a:pt x="165" y="278"/>
                    </a:lnTo>
                    <a:lnTo>
                      <a:pt x="368" y="173"/>
                    </a:lnTo>
                    <a:lnTo>
                      <a:pt x="623" y="75"/>
                    </a:lnTo>
                    <a:lnTo>
                      <a:pt x="810" y="23"/>
                    </a:lnTo>
                    <a:lnTo>
                      <a:pt x="1080" y="0"/>
                    </a:lnTo>
                    <a:lnTo>
                      <a:pt x="1343" y="30"/>
                    </a:lnTo>
                    <a:lnTo>
                      <a:pt x="1553" y="68"/>
                    </a:lnTo>
                    <a:lnTo>
                      <a:pt x="1748" y="150"/>
                    </a:lnTo>
                    <a:lnTo>
                      <a:pt x="1913" y="225"/>
                    </a:lnTo>
                    <a:lnTo>
                      <a:pt x="2145" y="360"/>
                    </a:lnTo>
                    <a:lnTo>
                      <a:pt x="2453" y="533"/>
                    </a:lnTo>
                    <a:lnTo>
                      <a:pt x="2655" y="638"/>
                    </a:lnTo>
                    <a:lnTo>
                      <a:pt x="2843" y="705"/>
                    </a:lnTo>
                    <a:lnTo>
                      <a:pt x="3173" y="750"/>
                    </a:lnTo>
                    <a:lnTo>
                      <a:pt x="3450" y="735"/>
                    </a:lnTo>
                    <a:lnTo>
                      <a:pt x="3683" y="675"/>
                    </a:lnTo>
                    <a:lnTo>
                      <a:pt x="3900" y="593"/>
                    </a:lnTo>
                    <a:lnTo>
                      <a:pt x="4058" y="510"/>
                    </a:lnTo>
                    <a:lnTo>
                      <a:pt x="4275" y="368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21" name="Freeform 33">
                <a:extLst>
                  <a:ext uri="{FF2B5EF4-FFF2-40B4-BE49-F238E27FC236}">
                    <a16:creationId xmlns:a16="http://schemas.microsoft.com/office/drawing/2014/main" id="{BB4E887C-7952-4A8A-9174-97C5459277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2725"/>
                <a:ext cx="1389" cy="335"/>
              </a:xfrm>
              <a:custGeom>
                <a:avLst/>
                <a:gdLst>
                  <a:gd name="T0" fmla="*/ 0 w 4299"/>
                  <a:gd name="T1" fmla="*/ 391 h 766"/>
                  <a:gd name="T2" fmla="*/ 142 w 4299"/>
                  <a:gd name="T3" fmla="*/ 481 h 766"/>
                  <a:gd name="T4" fmla="*/ 390 w 4299"/>
                  <a:gd name="T5" fmla="*/ 609 h 766"/>
                  <a:gd name="T6" fmla="*/ 607 w 4299"/>
                  <a:gd name="T7" fmla="*/ 676 h 766"/>
                  <a:gd name="T8" fmla="*/ 817 w 4299"/>
                  <a:gd name="T9" fmla="*/ 759 h 766"/>
                  <a:gd name="T10" fmla="*/ 1072 w 4299"/>
                  <a:gd name="T11" fmla="*/ 766 h 766"/>
                  <a:gd name="T12" fmla="*/ 1372 w 4299"/>
                  <a:gd name="T13" fmla="*/ 729 h 766"/>
                  <a:gd name="T14" fmla="*/ 1577 w 4299"/>
                  <a:gd name="T15" fmla="*/ 682 h 766"/>
                  <a:gd name="T16" fmla="*/ 1772 w 4299"/>
                  <a:gd name="T17" fmla="*/ 600 h 766"/>
                  <a:gd name="T18" fmla="*/ 1950 w 4299"/>
                  <a:gd name="T19" fmla="*/ 496 h 766"/>
                  <a:gd name="T20" fmla="*/ 2145 w 4299"/>
                  <a:gd name="T21" fmla="*/ 376 h 766"/>
                  <a:gd name="T22" fmla="*/ 2347 w 4299"/>
                  <a:gd name="T23" fmla="*/ 271 h 766"/>
                  <a:gd name="T24" fmla="*/ 2679 w 4299"/>
                  <a:gd name="T25" fmla="*/ 112 h 766"/>
                  <a:gd name="T26" fmla="*/ 2867 w 4299"/>
                  <a:gd name="T27" fmla="*/ 45 h 766"/>
                  <a:gd name="T28" fmla="*/ 3197 w 4299"/>
                  <a:gd name="T29" fmla="*/ 0 h 766"/>
                  <a:gd name="T30" fmla="*/ 3474 w 4299"/>
                  <a:gd name="T31" fmla="*/ 15 h 766"/>
                  <a:gd name="T32" fmla="*/ 3707 w 4299"/>
                  <a:gd name="T33" fmla="*/ 75 h 766"/>
                  <a:gd name="T34" fmla="*/ 3924 w 4299"/>
                  <a:gd name="T35" fmla="*/ 157 h 766"/>
                  <a:gd name="T36" fmla="*/ 4082 w 4299"/>
                  <a:gd name="T37" fmla="*/ 240 h 766"/>
                  <a:gd name="T38" fmla="*/ 4299 w 4299"/>
                  <a:gd name="T39" fmla="*/ 382 h 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299" h="766">
                    <a:moveTo>
                      <a:pt x="0" y="391"/>
                    </a:moveTo>
                    <a:lnTo>
                      <a:pt x="142" y="481"/>
                    </a:lnTo>
                    <a:lnTo>
                      <a:pt x="390" y="609"/>
                    </a:lnTo>
                    <a:lnTo>
                      <a:pt x="607" y="676"/>
                    </a:lnTo>
                    <a:lnTo>
                      <a:pt x="817" y="759"/>
                    </a:lnTo>
                    <a:lnTo>
                      <a:pt x="1072" y="766"/>
                    </a:lnTo>
                    <a:lnTo>
                      <a:pt x="1372" y="729"/>
                    </a:lnTo>
                    <a:lnTo>
                      <a:pt x="1577" y="682"/>
                    </a:lnTo>
                    <a:lnTo>
                      <a:pt x="1772" y="600"/>
                    </a:lnTo>
                    <a:lnTo>
                      <a:pt x="1950" y="496"/>
                    </a:lnTo>
                    <a:lnTo>
                      <a:pt x="2145" y="376"/>
                    </a:lnTo>
                    <a:lnTo>
                      <a:pt x="2347" y="271"/>
                    </a:lnTo>
                    <a:lnTo>
                      <a:pt x="2679" y="112"/>
                    </a:lnTo>
                    <a:lnTo>
                      <a:pt x="2867" y="45"/>
                    </a:lnTo>
                    <a:lnTo>
                      <a:pt x="3197" y="0"/>
                    </a:lnTo>
                    <a:lnTo>
                      <a:pt x="3474" y="15"/>
                    </a:lnTo>
                    <a:lnTo>
                      <a:pt x="3707" y="75"/>
                    </a:lnTo>
                    <a:lnTo>
                      <a:pt x="3924" y="157"/>
                    </a:lnTo>
                    <a:lnTo>
                      <a:pt x="4082" y="240"/>
                    </a:lnTo>
                    <a:lnTo>
                      <a:pt x="4299" y="382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12322" name="Text Box 34">
            <a:extLst>
              <a:ext uri="{FF2B5EF4-FFF2-40B4-BE49-F238E27FC236}">
                <a16:creationId xmlns:a16="http://schemas.microsoft.com/office/drawing/2014/main" id="{570143AF-9C4B-49CD-8245-7A5A1584C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3" y="1052513"/>
            <a:ext cx="5940425" cy="12541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it-IT" altLang="it-IT" sz="2000" dirty="0"/>
              <a:t>Nel flauto aperto, i </a:t>
            </a:r>
            <a:r>
              <a:rPr lang="pl-PL" altLang="it-IT" sz="2000" dirty="0"/>
              <a:t>„</a:t>
            </a:r>
            <a:r>
              <a:rPr lang="it-IT" altLang="it-IT" sz="2000" dirty="0"/>
              <a:t>nodi</a:t>
            </a:r>
            <a:r>
              <a:rPr lang="pl-PL" altLang="it-IT" sz="2000" dirty="0"/>
              <a:t>” </a:t>
            </a:r>
            <a:r>
              <a:rPr lang="it-IT" altLang="it-IT" sz="2000" dirty="0"/>
              <a:t>dell’onda acustica </a:t>
            </a:r>
            <a:r>
              <a:rPr lang="it-IT" altLang="it-IT" sz="2000" i="1" dirty="0"/>
              <a:t>stazionaria</a:t>
            </a:r>
            <a:r>
              <a:rPr lang="pl-PL" altLang="it-IT" sz="2000" dirty="0"/>
              <a:t> </a:t>
            </a:r>
            <a:r>
              <a:rPr lang="it-IT" altLang="it-IT" sz="2000" dirty="0"/>
              <a:t>si trovano all’interno del tubo: le frequenze di suoni sono come i numeri naturali </a:t>
            </a:r>
            <a:r>
              <a:rPr lang="pl-PL" altLang="it-IT" sz="2000" dirty="0"/>
              <a:t>1:2:3 (1:2 </a:t>
            </a:r>
            <a:r>
              <a:rPr lang="it-IT" altLang="it-IT" sz="2000" dirty="0"/>
              <a:t>costituisce </a:t>
            </a:r>
            <a:r>
              <a:rPr lang="pl-PL" altLang="it-IT" sz="2000" dirty="0"/>
              <a:t>„</a:t>
            </a:r>
            <a:r>
              <a:rPr lang="it-IT" altLang="it-IT" sz="2000" dirty="0"/>
              <a:t>un’</a:t>
            </a:r>
            <a:r>
              <a:rPr lang="pl-PL" altLang="it-IT" sz="2000" dirty="0"/>
              <a:t>o</a:t>
            </a:r>
            <a:r>
              <a:rPr lang="it-IT" altLang="it-IT" sz="2000" dirty="0"/>
              <a:t>t</a:t>
            </a:r>
            <a:r>
              <a:rPr lang="pl-PL" altLang="it-IT" sz="2000" dirty="0"/>
              <a:t>ta</a:t>
            </a:r>
            <a:r>
              <a:rPr lang="it-IT" altLang="it-IT" sz="2000" dirty="0"/>
              <a:t>v</a:t>
            </a:r>
            <a:r>
              <a:rPr lang="pl-PL" altLang="it-IT" sz="2000" dirty="0"/>
              <a:t>a”)</a:t>
            </a:r>
            <a:endParaRPr lang="pl-PL" altLang="it-IT" sz="1200" dirty="0">
              <a:latin typeface="Times New Roman" panose="02020603050405020304" pitchFamily="18" charset="0"/>
            </a:endParaRPr>
          </a:p>
        </p:txBody>
      </p:sp>
      <p:pic>
        <p:nvPicPr>
          <p:cNvPr id="12323" name="OTW1">
            <a:hlinkClick r:id="" action="ppaction://media"/>
            <a:extLst>
              <a:ext uri="{FF2B5EF4-FFF2-40B4-BE49-F238E27FC236}">
                <a16:creationId xmlns:a16="http://schemas.microsoft.com/office/drawing/2014/main" id="{2E762C9F-0154-4481-B911-224AF4F801B7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4842583" y="2343335"/>
            <a:ext cx="858838" cy="85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4" name="ZAM1">
            <a:hlinkClick r:id="" action="ppaction://media"/>
            <a:extLst>
              <a:ext uri="{FF2B5EF4-FFF2-40B4-BE49-F238E27FC236}">
                <a16:creationId xmlns:a16="http://schemas.microsoft.com/office/drawing/2014/main" id="{FD12CCD0-8D2F-42AC-9FA7-2AD28D50EF47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4783329" y="3493400"/>
            <a:ext cx="991289" cy="99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5" name="OTW1">
            <a:hlinkClick r:id="" action="ppaction://media"/>
            <a:extLst>
              <a:ext uri="{FF2B5EF4-FFF2-40B4-BE49-F238E27FC236}">
                <a16:creationId xmlns:a16="http://schemas.microsoft.com/office/drawing/2014/main" id="{C19C9F68-FCC2-4D80-9829-7BB5638A55A1}"/>
              </a:ext>
            </a:extLst>
          </p:cNvPr>
          <p:cNvPicPr>
            <a:picLocks noChangeAspect="1" noChangeArrowheads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6156325" y="28575"/>
            <a:ext cx="2663825" cy="217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6" name="OTW3">
            <a:hlinkClick r:id="" action="ppaction://media"/>
            <a:extLst>
              <a:ext uri="{FF2B5EF4-FFF2-40B4-BE49-F238E27FC236}">
                <a16:creationId xmlns:a16="http://schemas.microsoft.com/office/drawing/2014/main" id="{44D9531A-A3E3-4DDA-8E23-11D02D2ED0F9}"/>
              </a:ext>
            </a:extLst>
          </p:cNvPr>
          <p:cNvPicPr>
            <a:picLocks noChangeAspect="1" noChangeArrowheads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4751983" y="4652920"/>
            <a:ext cx="1053980" cy="105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7" name="OTW2">
            <a:hlinkClick r:id="" action="ppaction://media"/>
            <a:extLst>
              <a:ext uri="{FF2B5EF4-FFF2-40B4-BE49-F238E27FC236}">
                <a16:creationId xmlns:a16="http://schemas.microsoft.com/office/drawing/2014/main" id="{032A163D-DBAC-4557-9093-BC745C317E24}"/>
              </a:ext>
            </a:extLst>
          </p:cNvPr>
          <p:cNvPicPr>
            <a:picLocks noChangeAspect="1" noChangeArrowheads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rcRect/>
          <a:stretch>
            <a:fillRect/>
          </a:stretch>
        </p:blipFill>
        <p:spPr bwMode="auto">
          <a:xfrm>
            <a:off x="6156325" y="2306638"/>
            <a:ext cx="2663825" cy="215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8" name="OTW3">
            <a:hlinkClick r:id="" action="ppaction://media"/>
            <a:extLst>
              <a:ext uri="{FF2B5EF4-FFF2-40B4-BE49-F238E27FC236}">
                <a16:creationId xmlns:a16="http://schemas.microsoft.com/office/drawing/2014/main" id="{6F626AE0-A4CA-42A1-AF5E-EE30E6D58220}"/>
              </a:ext>
            </a:extLst>
          </p:cNvPr>
          <p:cNvPicPr>
            <a:picLocks noChangeAspect="1" noChangeArrowheads="1"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6156325" y="4589463"/>
            <a:ext cx="2665413" cy="215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3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2" fill="hold"/>
                                        <p:tgtEl>
                                          <p:spTgt spid="123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2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32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3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374" fill="hold"/>
                                        <p:tgtEl>
                                          <p:spTgt spid="123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24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32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3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23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25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325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3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936" fill="hold"/>
                                        <p:tgtEl>
                                          <p:spTgt spid="123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26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326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3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123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27"/>
                  </p:tgtEl>
                </p:cond>
              </p:nextCondLst>
            </p:seq>
            <p:vide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327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3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123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28"/>
                  </p:tgtEl>
                </p:cond>
              </p:nextCondLst>
            </p:seq>
            <p:vide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328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7B61D43-8B60-415A-A110-6E9C3ECD9DB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9600" y="152400"/>
            <a:ext cx="4114800" cy="1143000"/>
          </a:xfrm>
        </p:spPr>
        <p:txBody>
          <a:bodyPr anchor="ctr"/>
          <a:lstStyle/>
          <a:p>
            <a:pPr algn="l"/>
            <a:r>
              <a:rPr lang="it-IT" altLang="it-IT" sz="3600" dirty="0"/>
              <a:t>Flauto chiuso</a:t>
            </a:r>
            <a:endParaRPr lang="pl-PL" altLang="it-IT" sz="3600" dirty="0"/>
          </a:p>
        </p:txBody>
      </p:sp>
      <p:sp>
        <p:nvSpPr>
          <p:cNvPr id="13315" name="Line 3">
            <a:extLst>
              <a:ext uri="{FF2B5EF4-FFF2-40B4-BE49-F238E27FC236}">
                <a16:creationId xmlns:a16="http://schemas.microsoft.com/office/drawing/2014/main" id="{DC64F968-4DFF-4945-9E53-F27EFBE1BB93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9850" y="2457450"/>
            <a:ext cx="27352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16" name="Line 4">
            <a:extLst>
              <a:ext uri="{FF2B5EF4-FFF2-40B4-BE49-F238E27FC236}">
                <a16:creationId xmlns:a16="http://schemas.microsoft.com/office/drawing/2014/main" id="{331D3418-1E97-4859-B404-32AE0CEBBAD5}"/>
              </a:ext>
            </a:extLst>
          </p:cNvPr>
          <p:cNvSpPr>
            <a:spLocks noChangeShapeType="1"/>
          </p:cNvSpPr>
          <p:nvPr/>
        </p:nvSpPr>
        <p:spPr bwMode="auto">
          <a:xfrm>
            <a:off x="1349375" y="2008188"/>
            <a:ext cx="27336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17" name="Line 5">
            <a:extLst>
              <a:ext uri="{FF2B5EF4-FFF2-40B4-BE49-F238E27FC236}">
                <a16:creationId xmlns:a16="http://schemas.microsoft.com/office/drawing/2014/main" id="{56CF8493-747E-4C97-BF16-E021D86BB49E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6700" y="1998663"/>
            <a:ext cx="0" cy="4762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13318" name="Group 6">
            <a:extLst>
              <a:ext uri="{FF2B5EF4-FFF2-40B4-BE49-F238E27FC236}">
                <a16:creationId xmlns:a16="http://schemas.microsoft.com/office/drawing/2014/main" id="{1A5EB76C-A3E0-4ABC-BECC-0D9ED8E6D8E0}"/>
              </a:ext>
            </a:extLst>
          </p:cNvPr>
          <p:cNvGrpSpPr>
            <a:grpSpLocks/>
          </p:cNvGrpSpPr>
          <p:nvPr/>
        </p:nvGrpSpPr>
        <p:grpSpPr bwMode="auto">
          <a:xfrm>
            <a:off x="1331913" y="1773238"/>
            <a:ext cx="2746375" cy="930275"/>
            <a:chOff x="2137" y="7827"/>
            <a:chExt cx="2800" cy="830"/>
          </a:xfrm>
        </p:grpSpPr>
        <p:sp>
          <p:nvSpPr>
            <p:cNvPr id="13319" name="Freeform 7">
              <a:extLst>
                <a:ext uri="{FF2B5EF4-FFF2-40B4-BE49-F238E27FC236}">
                  <a16:creationId xmlns:a16="http://schemas.microsoft.com/office/drawing/2014/main" id="{491534D0-EDD9-494A-88A3-CB1F81C0FB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7" y="7827"/>
              <a:ext cx="2790" cy="410"/>
            </a:xfrm>
            <a:custGeom>
              <a:avLst/>
              <a:gdLst>
                <a:gd name="T0" fmla="*/ 2790 w 2790"/>
                <a:gd name="T1" fmla="*/ 410 h 410"/>
                <a:gd name="T2" fmla="*/ 1130 w 2790"/>
                <a:gd name="T3" fmla="*/ 90 h 410"/>
                <a:gd name="T4" fmla="*/ 0 w 2790"/>
                <a:gd name="T5" fmla="*/ 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90" h="410">
                  <a:moveTo>
                    <a:pt x="2790" y="410"/>
                  </a:moveTo>
                  <a:cubicBezTo>
                    <a:pt x="2512" y="355"/>
                    <a:pt x="1595" y="158"/>
                    <a:pt x="1130" y="90"/>
                  </a:cubicBezTo>
                  <a:cubicBezTo>
                    <a:pt x="665" y="22"/>
                    <a:pt x="235" y="19"/>
                    <a:pt x="0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20" name="Freeform 8">
              <a:extLst>
                <a:ext uri="{FF2B5EF4-FFF2-40B4-BE49-F238E27FC236}">
                  <a16:creationId xmlns:a16="http://schemas.microsoft.com/office/drawing/2014/main" id="{090B927B-9082-4F3E-ACAF-4B22A88828AF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147" y="8247"/>
              <a:ext cx="2790" cy="410"/>
            </a:xfrm>
            <a:custGeom>
              <a:avLst/>
              <a:gdLst>
                <a:gd name="T0" fmla="*/ 2790 w 2790"/>
                <a:gd name="T1" fmla="*/ 410 h 410"/>
                <a:gd name="T2" fmla="*/ 1130 w 2790"/>
                <a:gd name="T3" fmla="*/ 90 h 410"/>
                <a:gd name="T4" fmla="*/ 0 w 2790"/>
                <a:gd name="T5" fmla="*/ 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90" h="410">
                  <a:moveTo>
                    <a:pt x="2790" y="410"/>
                  </a:moveTo>
                  <a:cubicBezTo>
                    <a:pt x="2512" y="355"/>
                    <a:pt x="1595" y="158"/>
                    <a:pt x="1130" y="90"/>
                  </a:cubicBezTo>
                  <a:cubicBezTo>
                    <a:pt x="665" y="22"/>
                    <a:pt x="235" y="19"/>
                    <a:pt x="0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3321" name="Line 9">
            <a:extLst>
              <a:ext uri="{FF2B5EF4-FFF2-40B4-BE49-F238E27FC236}">
                <a16:creationId xmlns:a16="http://schemas.microsoft.com/office/drawing/2014/main" id="{A009184A-588D-46AC-BAE9-C39D74B77903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9850" y="3867150"/>
            <a:ext cx="27352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2" name="Line 10">
            <a:extLst>
              <a:ext uri="{FF2B5EF4-FFF2-40B4-BE49-F238E27FC236}">
                <a16:creationId xmlns:a16="http://schemas.microsoft.com/office/drawing/2014/main" id="{3F2F969A-CB14-4047-9BB2-7342BB5E087B}"/>
              </a:ext>
            </a:extLst>
          </p:cNvPr>
          <p:cNvSpPr>
            <a:spLocks noChangeShapeType="1"/>
          </p:cNvSpPr>
          <p:nvPr/>
        </p:nvSpPr>
        <p:spPr bwMode="auto">
          <a:xfrm>
            <a:off x="1349375" y="3417888"/>
            <a:ext cx="27336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3" name="Line 11">
            <a:extLst>
              <a:ext uri="{FF2B5EF4-FFF2-40B4-BE49-F238E27FC236}">
                <a16:creationId xmlns:a16="http://schemas.microsoft.com/office/drawing/2014/main" id="{4EECC60B-59F0-413D-9E7B-E36C195C8BBA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6700" y="3408363"/>
            <a:ext cx="0" cy="4762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4" name="Freeform 12">
            <a:extLst>
              <a:ext uri="{FF2B5EF4-FFF2-40B4-BE49-F238E27FC236}">
                <a16:creationId xmlns:a16="http://schemas.microsoft.com/office/drawing/2014/main" id="{1BB30E7D-3B6D-4477-9FCC-E00AD8E90CA1}"/>
              </a:ext>
            </a:extLst>
          </p:cNvPr>
          <p:cNvSpPr>
            <a:spLocks/>
          </p:cNvSpPr>
          <p:nvPr/>
        </p:nvSpPr>
        <p:spPr bwMode="auto">
          <a:xfrm>
            <a:off x="2225675" y="3278188"/>
            <a:ext cx="1838325" cy="344487"/>
          </a:xfrm>
          <a:custGeom>
            <a:avLst/>
            <a:gdLst>
              <a:gd name="T0" fmla="*/ 1875 w 1875"/>
              <a:gd name="T1" fmla="*/ 307 h 307"/>
              <a:gd name="T2" fmla="*/ 885 w 1875"/>
              <a:gd name="T3" fmla="*/ 0 h 307"/>
              <a:gd name="T4" fmla="*/ 0 w 1875"/>
              <a:gd name="T5" fmla="*/ 307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75" h="307">
                <a:moveTo>
                  <a:pt x="1875" y="307"/>
                </a:moveTo>
                <a:cubicBezTo>
                  <a:pt x="1710" y="256"/>
                  <a:pt x="1197" y="0"/>
                  <a:pt x="885" y="0"/>
                </a:cubicBezTo>
                <a:cubicBezTo>
                  <a:pt x="573" y="0"/>
                  <a:pt x="185" y="243"/>
                  <a:pt x="0" y="307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5" name="Freeform 13">
            <a:extLst>
              <a:ext uri="{FF2B5EF4-FFF2-40B4-BE49-F238E27FC236}">
                <a16:creationId xmlns:a16="http://schemas.microsoft.com/office/drawing/2014/main" id="{DA364FC2-4A4E-4C2A-BC5E-B62E2392A815}"/>
              </a:ext>
            </a:extLst>
          </p:cNvPr>
          <p:cNvSpPr>
            <a:spLocks/>
          </p:cNvSpPr>
          <p:nvPr/>
        </p:nvSpPr>
        <p:spPr bwMode="auto">
          <a:xfrm flipV="1">
            <a:off x="2236788" y="3627438"/>
            <a:ext cx="1838325" cy="344487"/>
          </a:xfrm>
          <a:custGeom>
            <a:avLst/>
            <a:gdLst>
              <a:gd name="T0" fmla="*/ 1875 w 1875"/>
              <a:gd name="T1" fmla="*/ 307 h 307"/>
              <a:gd name="T2" fmla="*/ 885 w 1875"/>
              <a:gd name="T3" fmla="*/ 0 h 307"/>
              <a:gd name="T4" fmla="*/ 0 w 1875"/>
              <a:gd name="T5" fmla="*/ 307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75" h="307">
                <a:moveTo>
                  <a:pt x="1875" y="307"/>
                </a:moveTo>
                <a:cubicBezTo>
                  <a:pt x="1710" y="256"/>
                  <a:pt x="1197" y="0"/>
                  <a:pt x="885" y="0"/>
                </a:cubicBezTo>
                <a:cubicBezTo>
                  <a:pt x="573" y="0"/>
                  <a:pt x="185" y="243"/>
                  <a:pt x="0" y="307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6" name="Freeform 14">
            <a:extLst>
              <a:ext uri="{FF2B5EF4-FFF2-40B4-BE49-F238E27FC236}">
                <a16:creationId xmlns:a16="http://schemas.microsoft.com/office/drawing/2014/main" id="{686A163F-87B9-413A-9EC5-1AE3DF0D03A2}"/>
              </a:ext>
            </a:extLst>
          </p:cNvPr>
          <p:cNvSpPr>
            <a:spLocks/>
          </p:cNvSpPr>
          <p:nvPr/>
        </p:nvSpPr>
        <p:spPr bwMode="auto">
          <a:xfrm>
            <a:off x="1295400" y="3275013"/>
            <a:ext cx="947738" cy="336550"/>
          </a:xfrm>
          <a:custGeom>
            <a:avLst/>
            <a:gdLst>
              <a:gd name="T0" fmla="*/ 966 w 966"/>
              <a:gd name="T1" fmla="*/ 300 h 300"/>
              <a:gd name="T2" fmla="*/ 423 w 966"/>
              <a:gd name="T3" fmla="*/ 63 h 300"/>
              <a:gd name="T4" fmla="*/ 0 w 966"/>
              <a:gd name="T5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66" h="300">
                <a:moveTo>
                  <a:pt x="966" y="300"/>
                </a:moveTo>
                <a:cubicBezTo>
                  <a:pt x="876" y="261"/>
                  <a:pt x="584" y="113"/>
                  <a:pt x="423" y="63"/>
                </a:cubicBezTo>
                <a:cubicBezTo>
                  <a:pt x="262" y="13"/>
                  <a:pt x="88" y="13"/>
                  <a:pt x="0" y="0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7" name="Freeform 15">
            <a:extLst>
              <a:ext uri="{FF2B5EF4-FFF2-40B4-BE49-F238E27FC236}">
                <a16:creationId xmlns:a16="http://schemas.microsoft.com/office/drawing/2014/main" id="{BED48B9B-70A3-454B-AE69-F1B6F5D65C9A}"/>
              </a:ext>
            </a:extLst>
          </p:cNvPr>
          <p:cNvSpPr>
            <a:spLocks/>
          </p:cNvSpPr>
          <p:nvPr/>
        </p:nvSpPr>
        <p:spPr bwMode="auto">
          <a:xfrm flipV="1">
            <a:off x="1311275" y="3621088"/>
            <a:ext cx="947738" cy="336550"/>
          </a:xfrm>
          <a:custGeom>
            <a:avLst/>
            <a:gdLst>
              <a:gd name="T0" fmla="*/ 966 w 966"/>
              <a:gd name="T1" fmla="*/ 300 h 300"/>
              <a:gd name="T2" fmla="*/ 423 w 966"/>
              <a:gd name="T3" fmla="*/ 63 h 300"/>
              <a:gd name="T4" fmla="*/ 0 w 966"/>
              <a:gd name="T5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66" h="300">
                <a:moveTo>
                  <a:pt x="966" y="300"/>
                </a:moveTo>
                <a:cubicBezTo>
                  <a:pt x="876" y="261"/>
                  <a:pt x="584" y="113"/>
                  <a:pt x="423" y="63"/>
                </a:cubicBezTo>
                <a:cubicBezTo>
                  <a:pt x="262" y="13"/>
                  <a:pt x="88" y="13"/>
                  <a:pt x="0" y="0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8" name="Line 16">
            <a:extLst>
              <a:ext uri="{FF2B5EF4-FFF2-40B4-BE49-F238E27FC236}">
                <a16:creationId xmlns:a16="http://schemas.microsoft.com/office/drawing/2014/main" id="{4788938E-46C3-4E39-9F86-401E6C78C6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5084763"/>
            <a:ext cx="27352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29" name="Line 17">
            <a:extLst>
              <a:ext uri="{FF2B5EF4-FFF2-40B4-BE49-F238E27FC236}">
                <a16:creationId xmlns:a16="http://schemas.microsoft.com/office/drawing/2014/main" id="{B63B87B1-C8F0-4CB6-A7A3-8AB18EC2C531}"/>
              </a:ext>
            </a:extLst>
          </p:cNvPr>
          <p:cNvSpPr>
            <a:spLocks noChangeShapeType="1"/>
          </p:cNvSpPr>
          <p:nvPr/>
        </p:nvSpPr>
        <p:spPr bwMode="auto">
          <a:xfrm>
            <a:off x="1352550" y="4638675"/>
            <a:ext cx="27352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30" name="Line 18">
            <a:extLst>
              <a:ext uri="{FF2B5EF4-FFF2-40B4-BE49-F238E27FC236}">
                <a16:creationId xmlns:a16="http://schemas.microsoft.com/office/drawing/2014/main" id="{0C90AC4B-9769-4D48-82EF-C437974836F0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9875" y="4629150"/>
            <a:ext cx="0" cy="4762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31" name="Freeform 19">
            <a:extLst>
              <a:ext uri="{FF2B5EF4-FFF2-40B4-BE49-F238E27FC236}">
                <a16:creationId xmlns:a16="http://schemas.microsoft.com/office/drawing/2014/main" id="{43496B46-675A-40B0-82AF-B5CA2533AFC0}"/>
              </a:ext>
            </a:extLst>
          </p:cNvPr>
          <p:cNvSpPr>
            <a:spLocks/>
          </p:cNvSpPr>
          <p:nvPr/>
        </p:nvSpPr>
        <p:spPr bwMode="auto">
          <a:xfrm>
            <a:off x="2974975" y="4722813"/>
            <a:ext cx="1085850" cy="152400"/>
          </a:xfrm>
          <a:custGeom>
            <a:avLst/>
            <a:gdLst>
              <a:gd name="T0" fmla="*/ 1107 w 1107"/>
              <a:gd name="T1" fmla="*/ 122 h 137"/>
              <a:gd name="T2" fmla="*/ 558 w 1107"/>
              <a:gd name="T3" fmla="*/ 2 h 137"/>
              <a:gd name="T4" fmla="*/ 0 w 1107"/>
              <a:gd name="T5" fmla="*/ 137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07" h="137">
                <a:moveTo>
                  <a:pt x="1107" y="122"/>
                </a:moveTo>
                <a:cubicBezTo>
                  <a:pt x="1016" y="102"/>
                  <a:pt x="742" y="0"/>
                  <a:pt x="558" y="2"/>
                </a:cubicBezTo>
                <a:cubicBezTo>
                  <a:pt x="374" y="4"/>
                  <a:pt x="116" y="109"/>
                  <a:pt x="0" y="137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32" name="Freeform 20">
            <a:extLst>
              <a:ext uri="{FF2B5EF4-FFF2-40B4-BE49-F238E27FC236}">
                <a16:creationId xmlns:a16="http://schemas.microsoft.com/office/drawing/2014/main" id="{58A832DC-DEC4-433B-B506-9FCFEFEF77CF}"/>
              </a:ext>
            </a:extLst>
          </p:cNvPr>
          <p:cNvSpPr>
            <a:spLocks/>
          </p:cNvSpPr>
          <p:nvPr/>
        </p:nvSpPr>
        <p:spPr bwMode="auto">
          <a:xfrm flipV="1">
            <a:off x="2976563" y="4845050"/>
            <a:ext cx="1084262" cy="153988"/>
          </a:xfrm>
          <a:custGeom>
            <a:avLst/>
            <a:gdLst>
              <a:gd name="T0" fmla="*/ 1107 w 1107"/>
              <a:gd name="T1" fmla="*/ 122 h 137"/>
              <a:gd name="T2" fmla="*/ 558 w 1107"/>
              <a:gd name="T3" fmla="*/ 2 h 137"/>
              <a:gd name="T4" fmla="*/ 0 w 1107"/>
              <a:gd name="T5" fmla="*/ 137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07" h="137">
                <a:moveTo>
                  <a:pt x="1107" y="122"/>
                </a:moveTo>
                <a:cubicBezTo>
                  <a:pt x="1016" y="102"/>
                  <a:pt x="742" y="0"/>
                  <a:pt x="558" y="2"/>
                </a:cubicBezTo>
                <a:cubicBezTo>
                  <a:pt x="374" y="4"/>
                  <a:pt x="116" y="109"/>
                  <a:pt x="0" y="137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13333" name="Group 21">
            <a:extLst>
              <a:ext uri="{FF2B5EF4-FFF2-40B4-BE49-F238E27FC236}">
                <a16:creationId xmlns:a16="http://schemas.microsoft.com/office/drawing/2014/main" id="{55B75B6E-1324-400F-ACD0-2E796F5CBC11}"/>
              </a:ext>
            </a:extLst>
          </p:cNvPr>
          <p:cNvGrpSpPr>
            <a:grpSpLocks/>
          </p:cNvGrpSpPr>
          <p:nvPr/>
        </p:nvGrpSpPr>
        <p:grpSpPr bwMode="auto">
          <a:xfrm>
            <a:off x="1930400" y="4719638"/>
            <a:ext cx="1087438" cy="276225"/>
            <a:chOff x="3682" y="11092"/>
            <a:chExt cx="1108" cy="247"/>
          </a:xfrm>
        </p:grpSpPr>
        <p:sp>
          <p:nvSpPr>
            <p:cNvPr id="13334" name="Freeform 22">
              <a:extLst>
                <a:ext uri="{FF2B5EF4-FFF2-40B4-BE49-F238E27FC236}">
                  <a16:creationId xmlns:a16="http://schemas.microsoft.com/office/drawing/2014/main" id="{CEE0AC54-95C9-4D1E-9271-647326FFC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2" y="11092"/>
              <a:ext cx="1107" cy="137"/>
            </a:xfrm>
            <a:custGeom>
              <a:avLst/>
              <a:gdLst>
                <a:gd name="T0" fmla="*/ 1107 w 1107"/>
                <a:gd name="T1" fmla="*/ 122 h 137"/>
                <a:gd name="T2" fmla="*/ 558 w 1107"/>
                <a:gd name="T3" fmla="*/ 2 h 137"/>
                <a:gd name="T4" fmla="*/ 0 w 1107"/>
                <a:gd name="T5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7" h="137">
                  <a:moveTo>
                    <a:pt x="1107" y="122"/>
                  </a:moveTo>
                  <a:cubicBezTo>
                    <a:pt x="1016" y="102"/>
                    <a:pt x="742" y="0"/>
                    <a:pt x="558" y="2"/>
                  </a:cubicBezTo>
                  <a:cubicBezTo>
                    <a:pt x="374" y="4"/>
                    <a:pt x="116" y="109"/>
                    <a:pt x="0" y="137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35" name="Freeform 23">
              <a:extLst>
                <a:ext uri="{FF2B5EF4-FFF2-40B4-BE49-F238E27FC236}">
                  <a16:creationId xmlns:a16="http://schemas.microsoft.com/office/drawing/2014/main" id="{430CC08E-EA22-46EE-A866-A9F54F2DD879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3683" y="11202"/>
              <a:ext cx="1107" cy="137"/>
            </a:xfrm>
            <a:custGeom>
              <a:avLst/>
              <a:gdLst>
                <a:gd name="T0" fmla="*/ 1107 w 1107"/>
                <a:gd name="T1" fmla="*/ 122 h 137"/>
                <a:gd name="T2" fmla="*/ 558 w 1107"/>
                <a:gd name="T3" fmla="*/ 2 h 137"/>
                <a:gd name="T4" fmla="*/ 0 w 1107"/>
                <a:gd name="T5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7" h="137">
                  <a:moveTo>
                    <a:pt x="1107" y="122"/>
                  </a:moveTo>
                  <a:cubicBezTo>
                    <a:pt x="1016" y="102"/>
                    <a:pt x="742" y="0"/>
                    <a:pt x="558" y="2"/>
                  </a:cubicBezTo>
                  <a:cubicBezTo>
                    <a:pt x="374" y="4"/>
                    <a:pt x="116" y="109"/>
                    <a:pt x="0" y="137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3336" name="Freeform 24">
            <a:extLst>
              <a:ext uri="{FF2B5EF4-FFF2-40B4-BE49-F238E27FC236}">
                <a16:creationId xmlns:a16="http://schemas.microsoft.com/office/drawing/2014/main" id="{14A70F61-DB5A-43CC-84B1-58B3538977FF}"/>
              </a:ext>
            </a:extLst>
          </p:cNvPr>
          <p:cNvSpPr>
            <a:spLocks/>
          </p:cNvSpPr>
          <p:nvPr/>
        </p:nvSpPr>
        <p:spPr bwMode="auto">
          <a:xfrm>
            <a:off x="1381125" y="4695825"/>
            <a:ext cx="569913" cy="153988"/>
          </a:xfrm>
          <a:custGeom>
            <a:avLst/>
            <a:gdLst>
              <a:gd name="T0" fmla="*/ 582 w 582"/>
              <a:gd name="T1" fmla="*/ 136 h 136"/>
              <a:gd name="T2" fmla="*/ 264 w 582"/>
              <a:gd name="T3" fmla="*/ 22 h 136"/>
              <a:gd name="T4" fmla="*/ 0 w 582"/>
              <a:gd name="T5" fmla="*/ 1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82" h="136">
                <a:moveTo>
                  <a:pt x="582" y="136"/>
                </a:moveTo>
                <a:cubicBezTo>
                  <a:pt x="529" y="117"/>
                  <a:pt x="361" y="44"/>
                  <a:pt x="264" y="22"/>
                </a:cubicBezTo>
                <a:cubicBezTo>
                  <a:pt x="167" y="0"/>
                  <a:pt x="55" y="5"/>
                  <a:pt x="0" y="1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37" name="Freeform 25">
            <a:extLst>
              <a:ext uri="{FF2B5EF4-FFF2-40B4-BE49-F238E27FC236}">
                <a16:creationId xmlns:a16="http://schemas.microsoft.com/office/drawing/2014/main" id="{262EE03B-1A01-4FCE-9500-656B246D2D38}"/>
              </a:ext>
            </a:extLst>
          </p:cNvPr>
          <p:cNvSpPr>
            <a:spLocks/>
          </p:cNvSpPr>
          <p:nvPr/>
        </p:nvSpPr>
        <p:spPr bwMode="auto">
          <a:xfrm flipV="1">
            <a:off x="1381125" y="4864100"/>
            <a:ext cx="569913" cy="152400"/>
          </a:xfrm>
          <a:custGeom>
            <a:avLst/>
            <a:gdLst>
              <a:gd name="T0" fmla="*/ 582 w 582"/>
              <a:gd name="T1" fmla="*/ 136 h 136"/>
              <a:gd name="T2" fmla="*/ 264 w 582"/>
              <a:gd name="T3" fmla="*/ 22 h 136"/>
              <a:gd name="T4" fmla="*/ 0 w 582"/>
              <a:gd name="T5" fmla="*/ 1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82" h="136">
                <a:moveTo>
                  <a:pt x="582" y="136"/>
                </a:moveTo>
                <a:cubicBezTo>
                  <a:pt x="529" y="117"/>
                  <a:pt x="361" y="44"/>
                  <a:pt x="264" y="22"/>
                </a:cubicBezTo>
                <a:cubicBezTo>
                  <a:pt x="167" y="0"/>
                  <a:pt x="55" y="5"/>
                  <a:pt x="0" y="1"/>
                </a:cubicBez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13338" name="ZAM0">
            <a:hlinkClick r:id="" action="ppaction://media"/>
            <a:extLst>
              <a:ext uri="{FF2B5EF4-FFF2-40B4-BE49-F238E27FC236}">
                <a16:creationId xmlns:a16="http://schemas.microsoft.com/office/drawing/2014/main" id="{7D2810BA-B310-4729-8526-AC91D8235C8E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237038" y="1858937"/>
            <a:ext cx="2378076" cy="192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39" name="ZAM1">
            <a:hlinkClick r:id="" action="ppaction://media"/>
            <a:extLst>
              <a:ext uri="{FF2B5EF4-FFF2-40B4-BE49-F238E27FC236}">
                <a16:creationId xmlns:a16="http://schemas.microsoft.com/office/drawing/2014/main" id="{79C2A1BE-4FF9-4B43-B596-103EA4350D1D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6686452" y="3505901"/>
            <a:ext cx="2378075" cy="192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40" name="ZAM2">
            <a:hlinkClick r:id="" action="ppaction://media"/>
            <a:extLst>
              <a:ext uri="{FF2B5EF4-FFF2-40B4-BE49-F238E27FC236}">
                <a16:creationId xmlns:a16="http://schemas.microsoft.com/office/drawing/2014/main" id="{EE55C8C9-4A2F-497C-A72A-DA07E2E3611B}"/>
              </a:ext>
            </a:extLst>
          </p:cNvPr>
          <p:cNvPicPr>
            <a:picLocks noChangeAspect="1" noChangeArrowheads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4275138" y="3913171"/>
            <a:ext cx="2301875" cy="185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41" name="Text Box 29">
            <a:extLst>
              <a:ext uri="{FF2B5EF4-FFF2-40B4-BE49-F238E27FC236}">
                <a16:creationId xmlns:a16="http://schemas.microsoft.com/office/drawing/2014/main" id="{C0E4ACDB-17F4-4343-9D14-4B1E652A5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3890" y="61484"/>
            <a:ext cx="5369059" cy="164463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it-IT" altLang="it-IT" sz="2000" dirty="0"/>
              <a:t>Nel flauto chiuso </a:t>
            </a:r>
            <a:r>
              <a:rPr lang="pl-PL" altLang="it-IT" sz="2000" dirty="0"/>
              <a:t>„</a:t>
            </a:r>
            <a:r>
              <a:rPr lang="it-IT" altLang="it-IT" sz="2000" dirty="0"/>
              <a:t>i nodi</a:t>
            </a:r>
            <a:r>
              <a:rPr lang="pl-PL" altLang="it-IT" sz="2000" dirty="0"/>
              <a:t>” </a:t>
            </a:r>
            <a:r>
              <a:rPr lang="it-IT" altLang="it-IT" sz="2000" dirty="0"/>
              <a:t>dell’onda acustica si trovano nel punto di chiusura. Per motivi «geometrici» le frequenze create sono nei rapporti </a:t>
            </a:r>
            <a:r>
              <a:rPr lang="pl-PL" altLang="it-IT" sz="2000" dirty="0"/>
              <a:t>1:3:5 – </a:t>
            </a:r>
            <a:r>
              <a:rPr lang="it-IT" altLang="it-IT" sz="2000" dirty="0"/>
              <a:t>l’armonia del tono è diversa.</a:t>
            </a:r>
            <a:endParaRPr lang="it-IT" altLang="it-IT" sz="2000" dirty="0">
              <a:latin typeface="Times New Roman" panose="02020603050405020304" pitchFamily="18" charset="0"/>
            </a:endParaRPr>
          </a:p>
          <a:p>
            <a:pPr eaLnBrk="0" hangingPunct="0"/>
            <a:endParaRPr lang="pl-PL" altLang="it-IT" sz="2000" dirty="0">
              <a:latin typeface="Times New Roman" panose="02020603050405020304" pitchFamily="18" charset="0"/>
            </a:endParaRPr>
          </a:p>
          <a:p>
            <a:pPr eaLnBrk="0" hangingPunct="0"/>
            <a:endParaRPr lang="pl-PL" altLang="it-IT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3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3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3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33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3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3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39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339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3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33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40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340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D32337B1-1CD5-4088-A800-03B29102448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1924" y="185738"/>
            <a:ext cx="5130155" cy="1143000"/>
          </a:xfrm>
        </p:spPr>
        <p:txBody>
          <a:bodyPr anchor="ctr"/>
          <a:lstStyle/>
          <a:p>
            <a:r>
              <a:rPr lang="it-IT" altLang="it-IT" sz="4400" dirty="0">
                <a:cs typeface="Times New Roman" panose="02020603050405020304" pitchFamily="18" charset="0"/>
              </a:rPr>
              <a:t>Strumenti a corda</a:t>
            </a:r>
            <a:r>
              <a:rPr lang="pl-PL" altLang="it-IT" sz="4400" dirty="0"/>
              <a:t> </a:t>
            </a:r>
          </a:p>
        </p:txBody>
      </p:sp>
      <p:grpSp>
        <p:nvGrpSpPr>
          <p:cNvPr id="55299" name="Group 3">
            <a:extLst>
              <a:ext uri="{FF2B5EF4-FFF2-40B4-BE49-F238E27FC236}">
                <a16:creationId xmlns:a16="http://schemas.microsoft.com/office/drawing/2014/main" id="{585D6144-5ADB-473D-B056-A6E81869DED9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00200"/>
            <a:ext cx="3132138" cy="2625725"/>
            <a:chOff x="1667" y="2276"/>
            <a:chExt cx="3950" cy="3308"/>
          </a:xfrm>
        </p:grpSpPr>
        <p:grpSp>
          <p:nvGrpSpPr>
            <p:cNvPr id="55300" name="Group 4">
              <a:extLst>
                <a:ext uri="{FF2B5EF4-FFF2-40B4-BE49-F238E27FC236}">
                  <a16:creationId xmlns:a16="http://schemas.microsoft.com/office/drawing/2014/main" id="{DFFBE7F1-C199-4906-8AE2-9F2D18F13B9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92" y="2276"/>
              <a:ext cx="3888" cy="958"/>
              <a:chOff x="1692" y="2276"/>
              <a:chExt cx="3888" cy="958"/>
            </a:xfrm>
          </p:grpSpPr>
          <p:sp>
            <p:nvSpPr>
              <p:cNvPr id="55301" name="Line 5">
                <a:extLst>
                  <a:ext uri="{FF2B5EF4-FFF2-40B4-BE49-F238E27FC236}">
                    <a16:creationId xmlns:a16="http://schemas.microsoft.com/office/drawing/2014/main" id="{AE183DCF-8D38-4C7B-AA53-C00176E85C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97" y="2751"/>
                <a:ext cx="388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55302" name="Group 6">
                <a:extLst>
                  <a:ext uri="{FF2B5EF4-FFF2-40B4-BE49-F238E27FC236}">
                    <a16:creationId xmlns:a16="http://schemas.microsoft.com/office/drawing/2014/main" id="{BD49B2AC-724B-4491-8805-3D0AE933CC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92" y="2276"/>
                <a:ext cx="3862" cy="958"/>
                <a:chOff x="1692" y="2212"/>
                <a:chExt cx="3862" cy="1074"/>
              </a:xfrm>
            </p:grpSpPr>
            <p:sp>
              <p:nvSpPr>
                <p:cNvPr id="55303" name="Freeform 7">
                  <a:extLst>
                    <a:ext uri="{FF2B5EF4-FFF2-40B4-BE49-F238E27FC236}">
                      <a16:creationId xmlns:a16="http://schemas.microsoft.com/office/drawing/2014/main" id="{1583C626-0213-4224-9B8B-C44092A0AE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10" y="2212"/>
                  <a:ext cx="3844" cy="526"/>
                </a:xfrm>
                <a:custGeom>
                  <a:avLst/>
                  <a:gdLst>
                    <a:gd name="T0" fmla="*/ 0 w 3844"/>
                    <a:gd name="T1" fmla="*/ 514 h 526"/>
                    <a:gd name="T2" fmla="*/ 729 w 3844"/>
                    <a:gd name="T3" fmla="*/ 167 h 526"/>
                    <a:gd name="T4" fmla="*/ 1476 w 3844"/>
                    <a:gd name="T5" fmla="*/ 39 h 526"/>
                    <a:gd name="T6" fmla="*/ 2301 w 3844"/>
                    <a:gd name="T7" fmla="*/ 25 h 526"/>
                    <a:gd name="T8" fmla="*/ 3099 w 3844"/>
                    <a:gd name="T9" fmla="*/ 192 h 526"/>
                    <a:gd name="T10" fmla="*/ 3844 w 3844"/>
                    <a:gd name="T11" fmla="*/ 526 h 5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44" h="526">
                      <a:moveTo>
                        <a:pt x="0" y="514"/>
                      </a:moveTo>
                      <a:cubicBezTo>
                        <a:pt x="121" y="456"/>
                        <a:pt x="484" y="246"/>
                        <a:pt x="729" y="167"/>
                      </a:cubicBezTo>
                      <a:cubicBezTo>
                        <a:pt x="975" y="88"/>
                        <a:pt x="1214" y="63"/>
                        <a:pt x="1476" y="39"/>
                      </a:cubicBezTo>
                      <a:cubicBezTo>
                        <a:pt x="1738" y="15"/>
                        <a:pt x="2031" y="0"/>
                        <a:pt x="2301" y="25"/>
                      </a:cubicBezTo>
                      <a:cubicBezTo>
                        <a:pt x="2571" y="50"/>
                        <a:pt x="2842" y="109"/>
                        <a:pt x="3099" y="192"/>
                      </a:cubicBezTo>
                      <a:cubicBezTo>
                        <a:pt x="3356" y="275"/>
                        <a:pt x="3689" y="457"/>
                        <a:pt x="3844" y="526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55304" name="Freeform 8">
                  <a:extLst>
                    <a:ext uri="{FF2B5EF4-FFF2-40B4-BE49-F238E27FC236}">
                      <a16:creationId xmlns:a16="http://schemas.microsoft.com/office/drawing/2014/main" id="{0BCB05B0-3B4B-47AC-85FD-F9EFA2885B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1692" y="2760"/>
                  <a:ext cx="3844" cy="526"/>
                </a:xfrm>
                <a:custGeom>
                  <a:avLst/>
                  <a:gdLst>
                    <a:gd name="T0" fmla="*/ 0 w 3844"/>
                    <a:gd name="T1" fmla="*/ 514 h 526"/>
                    <a:gd name="T2" fmla="*/ 729 w 3844"/>
                    <a:gd name="T3" fmla="*/ 167 h 526"/>
                    <a:gd name="T4" fmla="*/ 1476 w 3844"/>
                    <a:gd name="T5" fmla="*/ 39 h 526"/>
                    <a:gd name="T6" fmla="*/ 2301 w 3844"/>
                    <a:gd name="T7" fmla="*/ 25 h 526"/>
                    <a:gd name="T8" fmla="*/ 3099 w 3844"/>
                    <a:gd name="T9" fmla="*/ 192 h 526"/>
                    <a:gd name="T10" fmla="*/ 3844 w 3844"/>
                    <a:gd name="T11" fmla="*/ 526 h 5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44" h="526">
                      <a:moveTo>
                        <a:pt x="0" y="514"/>
                      </a:moveTo>
                      <a:cubicBezTo>
                        <a:pt x="121" y="456"/>
                        <a:pt x="484" y="246"/>
                        <a:pt x="729" y="167"/>
                      </a:cubicBezTo>
                      <a:cubicBezTo>
                        <a:pt x="975" y="88"/>
                        <a:pt x="1214" y="63"/>
                        <a:pt x="1476" y="39"/>
                      </a:cubicBezTo>
                      <a:cubicBezTo>
                        <a:pt x="1738" y="15"/>
                        <a:pt x="2031" y="0"/>
                        <a:pt x="2301" y="25"/>
                      </a:cubicBezTo>
                      <a:cubicBezTo>
                        <a:pt x="2571" y="50"/>
                        <a:pt x="2842" y="109"/>
                        <a:pt x="3099" y="192"/>
                      </a:cubicBezTo>
                      <a:cubicBezTo>
                        <a:pt x="3356" y="275"/>
                        <a:pt x="3689" y="457"/>
                        <a:pt x="3844" y="526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  <p:grpSp>
          <p:nvGrpSpPr>
            <p:cNvPr id="55305" name="Group 9">
              <a:extLst>
                <a:ext uri="{FF2B5EF4-FFF2-40B4-BE49-F238E27FC236}">
                  <a16:creationId xmlns:a16="http://schemas.microsoft.com/office/drawing/2014/main" id="{B38A3100-5752-4737-9F84-CDA8B6C202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01" y="3695"/>
              <a:ext cx="3896" cy="821"/>
              <a:chOff x="1701" y="3695"/>
              <a:chExt cx="3896" cy="821"/>
            </a:xfrm>
          </p:grpSpPr>
          <p:grpSp>
            <p:nvGrpSpPr>
              <p:cNvPr id="55306" name="Group 10">
                <a:extLst>
                  <a:ext uri="{FF2B5EF4-FFF2-40B4-BE49-F238E27FC236}">
                    <a16:creationId xmlns:a16="http://schemas.microsoft.com/office/drawing/2014/main" id="{D96C186F-E36A-4501-BA6B-52FA575912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1" y="3698"/>
                <a:ext cx="1938" cy="818"/>
                <a:chOff x="1692" y="2212"/>
                <a:chExt cx="3862" cy="1074"/>
              </a:xfrm>
            </p:grpSpPr>
            <p:sp>
              <p:nvSpPr>
                <p:cNvPr id="55307" name="Freeform 11">
                  <a:extLst>
                    <a:ext uri="{FF2B5EF4-FFF2-40B4-BE49-F238E27FC236}">
                      <a16:creationId xmlns:a16="http://schemas.microsoft.com/office/drawing/2014/main" id="{81CB8855-2457-4F81-9A26-186BD77D96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10" y="2212"/>
                  <a:ext cx="3844" cy="526"/>
                </a:xfrm>
                <a:custGeom>
                  <a:avLst/>
                  <a:gdLst>
                    <a:gd name="T0" fmla="*/ 0 w 3844"/>
                    <a:gd name="T1" fmla="*/ 514 h 526"/>
                    <a:gd name="T2" fmla="*/ 729 w 3844"/>
                    <a:gd name="T3" fmla="*/ 167 h 526"/>
                    <a:gd name="T4" fmla="*/ 1476 w 3844"/>
                    <a:gd name="T5" fmla="*/ 39 h 526"/>
                    <a:gd name="T6" fmla="*/ 2301 w 3844"/>
                    <a:gd name="T7" fmla="*/ 25 h 526"/>
                    <a:gd name="T8" fmla="*/ 3099 w 3844"/>
                    <a:gd name="T9" fmla="*/ 192 h 526"/>
                    <a:gd name="T10" fmla="*/ 3844 w 3844"/>
                    <a:gd name="T11" fmla="*/ 526 h 5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44" h="526">
                      <a:moveTo>
                        <a:pt x="0" y="514"/>
                      </a:moveTo>
                      <a:cubicBezTo>
                        <a:pt x="121" y="456"/>
                        <a:pt x="484" y="246"/>
                        <a:pt x="729" y="167"/>
                      </a:cubicBezTo>
                      <a:cubicBezTo>
                        <a:pt x="975" y="88"/>
                        <a:pt x="1214" y="63"/>
                        <a:pt x="1476" y="39"/>
                      </a:cubicBezTo>
                      <a:cubicBezTo>
                        <a:pt x="1738" y="15"/>
                        <a:pt x="2031" y="0"/>
                        <a:pt x="2301" y="25"/>
                      </a:cubicBezTo>
                      <a:cubicBezTo>
                        <a:pt x="2571" y="50"/>
                        <a:pt x="2842" y="109"/>
                        <a:pt x="3099" y="192"/>
                      </a:cubicBezTo>
                      <a:cubicBezTo>
                        <a:pt x="3356" y="275"/>
                        <a:pt x="3689" y="457"/>
                        <a:pt x="3844" y="526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55308" name="Freeform 12">
                  <a:extLst>
                    <a:ext uri="{FF2B5EF4-FFF2-40B4-BE49-F238E27FC236}">
                      <a16:creationId xmlns:a16="http://schemas.microsoft.com/office/drawing/2014/main" id="{66112184-7DBA-4F53-B223-E2423913A1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1692" y="2760"/>
                  <a:ext cx="3844" cy="526"/>
                </a:xfrm>
                <a:custGeom>
                  <a:avLst/>
                  <a:gdLst>
                    <a:gd name="T0" fmla="*/ 0 w 3844"/>
                    <a:gd name="T1" fmla="*/ 514 h 526"/>
                    <a:gd name="T2" fmla="*/ 729 w 3844"/>
                    <a:gd name="T3" fmla="*/ 167 h 526"/>
                    <a:gd name="T4" fmla="*/ 1476 w 3844"/>
                    <a:gd name="T5" fmla="*/ 39 h 526"/>
                    <a:gd name="T6" fmla="*/ 2301 w 3844"/>
                    <a:gd name="T7" fmla="*/ 25 h 526"/>
                    <a:gd name="T8" fmla="*/ 3099 w 3844"/>
                    <a:gd name="T9" fmla="*/ 192 h 526"/>
                    <a:gd name="T10" fmla="*/ 3844 w 3844"/>
                    <a:gd name="T11" fmla="*/ 526 h 5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44" h="526">
                      <a:moveTo>
                        <a:pt x="0" y="514"/>
                      </a:moveTo>
                      <a:cubicBezTo>
                        <a:pt x="121" y="456"/>
                        <a:pt x="484" y="246"/>
                        <a:pt x="729" y="167"/>
                      </a:cubicBezTo>
                      <a:cubicBezTo>
                        <a:pt x="975" y="88"/>
                        <a:pt x="1214" y="63"/>
                        <a:pt x="1476" y="39"/>
                      </a:cubicBezTo>
                      <a:cubicBezTo>
                        <a:pt x="1738" y="15"/>
                        <a:pt x="2031" y="0"/>
                        <a:pt x="2301" y="25"/>
                      </a:cubicBezTo>
                      <a:cubicBezTo>
                        <a:pt x="2571" y="50"/>
                        <a:pt x="2842" y="109"/>
                        <a:pt x="3099" y="192"/>
                      </a:cubicBezTo>
                      <a:cubicBezTo>
                        <a:pt x="3356" y="275"/>
                        <a:pt x="3689" y="457"/>
                        <a:pt x="3844" y="526"/>
                      </a:cubicBez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sp>
            <p:nvSpPr>
              <p:cNvPr id="55309" name="Freeform 13">
                <a:extLst>
                  <a:ext uri="{FF2B5EF4-FFF2-40B4-BE49-F238E27FC236}">
                    <a16:creationId xmlns:a16="http://schemas.microsoft.com/office/drawing/2014/main" id="{A97DD86D-112C-47B0-BFEB-D2CE43747E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8" y="3695"/>
                <a:ext cx="1929" cy="401"/>
              </a:xfrm>
              <a:custGeom>
                <a:avLst/>
                <a:gdLst>
                  <a:gd name="T0" fmla="*/ 0 w 3844"/>
                  <a:gd name="T1" fmla="*/ 514 h 526"/>
                  <a:gd name="T2" fmla="*/ 729 w 3844"/>
                  <a:gd name="T3" fmla="*/ 167 h 526"/>
                  <a:gd name="T4" fmla="*/ 1476 w 3844"/>
                  <a:gd name="T5" fmla="*/ 39 h 526"/>
                  <a:gd name="T6" fmla="*/ 2301 w 3844"/>
                  <a:gd name="T7" fmla="*/ 25 h 526"/>
                  <a:gd name="T8" fmla="*/ 3099 w 3844"/>
                  <a:gd name="T9" fmla="*/ 192 h 526"/>
                  <a:gd name="T10" fmla="*/ 3844 w 3844"/>
                  <a:gd name="T11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44" h="526">
                    <a:moveTo>
                      <a:pt x="0" y="514"/>
                    </a:moveTo>
                    <a:cubicBezTo>
                      <a:pt x="121" y="456"/>
                      <a:pt x="484" y="246"/>
                      <a:pt x="729" y="167"/>
                    </a:cubicBezTo>
                    <a:cubicBezTo>
                      <a:pt x="975" y="88"/>
                      <a:pt x="1214" y="63"/>
                      <a:pt x="1476" y="39"/>
                    </a:cubicBezTo>
                    <a:cubicBezTo>
                      <a:pt x="1738" y="15"/>
                      <a:pt x="2031" y="0"/>
                      <a:pt x="2301" y="25"/>
                    </a:cubicBezTo>
                    <a:cubicBezTo>
                      <a:pt x="2571" y="50"/>
                      <a:pt x="2842" y="109"/>
                      <a:pt x="3099" y="192"/>
                    </a:cubicBezTo>
                    <a:cubicBezTo>
                      <a:pt x="3356" y="275"/>
                      <a:pt x="3689" y="457"/>
                      <a:pt x="3844" y="526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310" name="Freeform 14">
                <a:extLst>
                  <a:ext uri="{FF2B5EF4-FFF2-40B4-BE49-F238E27FC236}">
                    <a16:creationId xmlns:a16="http://schemas.microsoft.com/office/drawing/2014/main" id="{E746A5FF-8510-4E21-B996-C0EBDE225D36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3659" y="4112"/>
                <a:ext cx="1929" cy="401"/>
              </a:xfrm>
              <a:custGeom>
                <a:avLst/>
                <a:gdLst>
                  <a:gd name="T0" fmla="*/ 0 w 3844"/>
                  <a:gd name="T1" fmla="*/ 514 h 526"/>
                  <a:gd name="T2" fmla="*/ 729 w 3844"/>
                  <a:gd name="T3" fmla="*/ 167 h 526"/>
                  <a:gd name="T4" fmla="*/ 1476 w 3844"/>
                  <a:gd name="T5" fmla="*/ 39 h 526"/>
                  <a:gd name="T6" fmla="*/ 2301 w 3844"/>
                  <a:gd name="T7" fmla="*/ 25 h 526"/>
                  <a:gd name="T8" fmla="*/ 3099 w 3844"/>
                  <a:gd name="T9" fmla="*/ 192 h 526"/>
                  <a:gd name="T10" fmla="*/ 3844 w 3844"/>
                  <a:gd name="T11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44" h="526">
                    <a:moveTo>
                      <a:pt x="0" y="514"/>
                    </a:moveTo>
                    <a:cubicBezTo>
                      <a:pt x="121" y="456"/>
                      <a:pt x="484" y="246"/>
                      <a:pt x="729" y="167"/>
                    </a:cubicBezTo>
                    <a:cubicBezTo>
                      <a:pt x="975" y="88"/>
                      <a:pt x="1214" y="63"/>
                      <a:pt x="1476" y="39"/>
                    </a:cubicBezTo>
                    <a:cubicBezTo>
                      <a:pt x="1738" y="15"/>
                      <a:pt x="2031" y="0"/>
                      <a:pt x="2301" y="25"/>
                    </a:cubicBezTo>
                    <a:cubicBezTo>
                      <a:pt x="2571" y="50"/>
                      <a:pt x="2842" y="109"/>
                      <a:pt x="3099" y="192"/>
                    </a:cubicBezTo>
                    <a:cubicBezTo>
                      <a:pt x="3356" y="275"/>
                      <a:pt x="3689" y="457"/>
                      <a:pt x="3844" y="526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311" name="Line 15">
                <a:extLst>
                  <a:ext uri="{FF2B5EF4-FFF2-40B4-BE49-F238E27FC236}">
                    <a16:creationId xmlns:a16="http://schemas.microsoft.com/office/drawing/2014/main" id="{ADABD7B4-F18C-4F9D-8CC7-E14D04651B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5" y="4096"/>
                <a:ext cx="388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55312" name="Group 16">
              <a:extLst>
                <a:ext uri="{FF2B5EF4-FFF2-40B4-BE49-F238E27FC236}">
                  <a16:creationId xmlns:a16="http://schemas.microsoft.com/office/drawing/2014/main" id="{0B02973B-56F5-4B78-9F8A-EEF7A4E9C9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67" y="4942"/>
              <a:ext cx="3950" cy="642"/>
              <a:chOff x="1667" y="4942"/>
              <a:chExt cx="3950" cy="642"/>
            </a:xfrm>
          </p:grpSpPr>
          <p:sp>
            <p:nvSpPr>
              <p:cNvPr id="55313" name="Freeform 17">
                <a:extLst>
                  <a:ext uri="{FF2B5EF4-FFF2-40B4-BE49-F238E27FC236}">
                    <a16:creationId xmlns:a16="http://schemas.microsoft.com/office/drawing/2014/main" id="{D13AEEE1-ECA0-4CB0-9BFC-892B1403BB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0" y="4953"/>
                <a:ext cx="1304" cy="309"/>
              </a:xfrm>
              <a:custGeom>
                <a:avLst/>
                <a:gdLst>
                  <a:gd name="T0" fmla="*/ 0 w 3844"/>
                  <a:gd name="T1" fmla="*/ 514 h 526"/>
                  <a:gd name="T2" fmla="*/ 729 w 3844"/>
                  <a:gd name="T3" fmla="*/ 167 h 526"/>
                  <a:gd name="T4" fmla="*/ 1476 w 3844"/>
                  <a:gd name="T5" fmla="*/ 39 h 526"/>
                  <a:gd name="T6" fmla="*/ 2301 w 3844"/>
                  <a:gd name="T7" fmla="*/ 25 h 526"/>
                  <a:gd name="T8" fmla="*/ 3099 w 3844"/>
                  <a:gd name="T9" fmla="*/ 192 h 526"/>
                  <a:gd name="T10" fmla="*/ 3844 w 3844"/>
                  <a:gd name="T11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44" h="526">
                    <a:moveTo>
                      <a:pt x="0" y="514"/>
                    </a:moveTo>
                    <a:cubicBezTo>
                      <a:pt x="121" y="456"/>
                      <a:pt x="484" y="246"/>
                      <a:pt x="729" y="167"/>
                    </a:cubicBezTo>
                    <a:cubicBezTo>
                      <a:pt x="975" y="88"/>
                      <a:pt x="1214" y="63"/>
                      <a:pt x="1476" y="39"/>
                    </a:cubicBezTo>
                    <a:cubicBezTo>
                      <a:pt x="1738" y="15"/>
                      <a:pt x="2031" y="0"/>
                      <a:pt x="2301" y="25"/>
                    </a:cubicBezTo>
                    <a:cubicBezTo>
                      <a:pt x="2571" y="50"/>
                      <a:pt x="2842" y="109"/>
                      <a:pt x="3099" y="192"/>
                    </a:cubicBezTo>
                    <a:cubicBezTo>
                      <a:pt x="3356" y="275"/>
                      <a:pt x="3689" y="457"/>
                      <a:pt x="3844" y="526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314" name="Freeform 18">
                <a:extLst>
                  <a:ext uri="{FF2B5EF4-FFF2-40B4-BE49-F238E27FC236}">
                    <a16:creationId xmlns:a16="http://schemas.microsoft.com/office/drawing/2014/main" id="{A009F787-B625-41E3-9DA6-6BE96A1EC0BA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1674" y="5275"/>
                <a:ext cx="1304" cy="309"/>
              </a:xfrm>
              <a:custGeom>
                <a:avLst/>
                <a:gdLst>
                  <a:gd name="T0" fmla="*/ 0 w 3844"/>
                  <a:gd name="T1" fmla="*/ 514 h 526"/>
                  <a:gd name="T2" fmla="*/ 729 w 3844"/>
                  <a:gd name="T3" fmla="*/ 167 h 526"/>
                  <a:gd name="T4" fmla="*/ 1476 w 3844"/>
                  <a:gd name="T5" fmla="*/ 39 h 526"/>
                  <a:gd name="T6" fmla="*/ 2301 w 3844"/>
                  <a:gd name="T7" fmla="*/ 25 h 526"/>
                  <a:gd name="T8" fmla="*/ 3099 w 3844"/>
                  <a:gd name="T9" fmla="*/ 192 h 526"/>
                  <a:gd name="T10" fmla="*/ 3844 w 3844"/>
                  <a:gd name="T11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44" h="526">
                    <a:moveTo>
                      <a:pt x="0" y="514"/>
                    </a:moveTo>
                    <a:cubicBezTo>
                      <a:pt x="121" y="456"/>
                      <a:pt x="484" y="246"/>
                      <a:pt x="729" y="167"/>
                    </a:cubicBezTo>
                    <a:cubicBezTo>
                      <a:pt x="975" y="88"/>
                      <a:pt x="1214" y="63"/>
                      <a:pt x="1476" y="39"/>
                    </a:cubicBezTo>
                    <a:cubicBezTo>
                      <a:pt x="1738" y="15"/>
                      <a:pt x="2031" y="0"/>
                      <a:pt x="2301" y="25"/>
                    </a:cubicBezTo>
                    <a:cubicBezTo>
                      <a:pt x="2571" y="50"/>
                      <a:pt x="2842" y="109"/>
                      <a:pt x="3099" y="192"/>
                    </a:cubicBezTo>
                    <a:cubicBezTo>
                      <a:pt x="3356" y="275"/>
                      <a:pt x="3689" y="457"/>
                      <a:pt x="3844" y="526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315" name="Freeform 19">
                <a:extLst>
                  <a:ext uri="{FF2B5EF4-FFF2-40B4-BE49-F238E27FC236}">
                    <a16:creationId xmlns:a16="http://schemas.microsoft.com/office/drawing/2014/main" id="{7FF1B175-90C5-4AEB-88A3-CC6CF88830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4" y="4942"/>
                <a:ext cx="1305" cy="309"/>
              </a:xfrm>
              <a:custGeom>
                <a:avLst/>
                <a:gdLst>
                  <a:gd name="T0" fmla="*/ 0 w 3844"/>
                  <a:gd name="T1" fmla="*/ 514 h 526"/>
                  <a:gd name="T2" fmla="*/ 729 w 3844"/>
                  <a:gd name="T3" fmla="*/ 167 h 526"/>
                  <a:gd name="T4" fmla="*/ 1476 w 3844"/>
                  <a:gd name="T5" fmla="*/ 39 h 526"/>
                  <a:gd name="T6" fmla="*/ 2301 w 3844"/>
                  <a:gd name="T7" fmla="*/ 25 h 526"/>
                  <a:gd name="T8" fmla="*/ 3099 w 3844"/>
                  <a:gd name="T9" fmla="*/ 192 h 526"/>
                  <a:gd name="T10" fmla="*/ 3844 w 3844"/>
                  <a:gd name="T11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44" h="526">
                    <a:moveTo>
                      <a:pt x="0" y="514"/>
                    </a:moveTo>
                    <a:cubicBezTo>
                      <a:pt x="121" y="456"/>
                      <a:pt x="484" y="246"/>
                      <a:pt x="729" y="167"/>
                    </a:cubicBezTo>
                    <a:cubicBezTo>
                      <a:pt x="975" y="88"/>
                      <a:pt x="1214" y="63"/>
                      <a:pt x="1476" y="39"/>
                    </a:cubicBezTo>
                    <a:cubicBezTo>
                      <a:pt x="1738" y="15"/>
                      <a:pt x="2031" y="0"/>
                      <a:pt x="2301" y="25"/>
                    </a:cubicBezTo>
                    <a:cubicBezTo>
                      <a:pt x="2571" y="50"/>
                      <a:pt x="2842" y="109"/>
                      <a:pt x="3099" y="192"/>
                    </a:cubicBezTo>
                    <a:cubicBezTo>
                      <a:pt x="3356" y="275"/>
                      <a:pt x="3689" y="457"/>
                      <a:pt x="3844" y="526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316" name="Freeform 20">
                <a:extLst>
                  <a:ext uri="{FF2B5EF4-FFF2-40B4-BE49-F238E27FC236}">
                    <a16:creationId xmlns:a16="http://schemas.microsoft.com/office/drawing/2014/main" id="{D6BD1336-F0BE-4FB5-866D-AEF02A55854C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2988" y="5264"/>
                <a:ext cx="1305" cy="309"/>
              </a:xfrm>
              <a:custGeom>
                <a:avLst/>
                <a:gdLst>
                  <a:gd name="T0" fmla="*/ 0 w 3844"/>
                  <a:gd name="T1" fmla="*/ 514 h 526"/>
                  <a:gd name="T2" fmla="*/ 729 w 3844"/>
                  <a:gd name="T3" fmla="*/ 167 h 526"/>
                  <a:gd name="T4" fmla="*/ 1476 w 3844"/>
                  <a:gd name="T5" fmla="*/ 39 h 526"/>
                  <a:gd name="T6" fmla="*/ 2301 w 3844"/>
                  <a:gd name="T7" fmla="*/ 25 h 526"/>
                  <a:gd name="T8" fmla="*/ 3099 w 3844"/>
                  <a:gd name="T9" fmla="*/ 192 h 526"/>
                  <a:gd name="T10" fmla="*/ 3844 w 3844"/>
                  <a:gd name="T11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44" h="526">
                    <a:moveTo>
                      <a:pt x="0" y="514"/>
                    </a:moveTo>
                    <a:cubicBezTo>
                      <a:pt x="121" y="456"/>
                      <a:pt x="484" y="246"/>
                      <a:pt x="729" y="167"/>
                    </a:cubicBezTo>
                    <a:cubicBezTo>
                      <a:pt x="975" y="88"/>
                      <a:pt x="1214" y="63"/>
                      <a:pt x="1476" y="39"/>
                    </a:cubicBezTo>
                    <a:cubicBezTo>
                      <a:pt x="1738" y="15"/>
                      <a:pt x="2031" y="0"/>
                      <a:pt x="2301" y="25"/>
                    </a:cubicBezTo>
                    <a:cubicBezTo>
                      <a:pt x="2571" y="50"/>
                      <a:pt x="2842" y="109"/>
                      <a:pt x="3099" y="192"/>
                    </a:cubicBezTo>
                    <a:cubicBezTo>
                      <a:pt x="3356" y="275"/>
                      <a:pt x="3689" y="457"/>
                      <a:pt x="3844" y="526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317" name="Freeform 21">
                <a:extLst>
                  <a:ext uri="{FF2B5EF4-FFF2-40B4-BE49-F238E27FC236}">
                    <a16:creationId xmlns:a16="http://schemas.microsoft.com/office/drawing/2014/main" id="{B392DBF4-99AB-4929-9121-519E16DA41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3" y="4947"/>
                <a:ext cx="1304" cy="310"/>
              </a:xfrm>
              <a:custGeom>
                <a:avLst/>
                <a:gdLst>
                  <a:gd name="T0" fmla="*/ 0 w 3844"/>
                  <a:gd name="T1" fmla="*/ 514 h 526"/>
                  <a:gd name="T2" fmla="*/ 729 w 3844"/>
                  <a:gd name="T3" fmla="*/ 167 h 526"/>
                  <a:gd name="T4" fmla="*/ 1476 w 3844"/>
                  <a:gd name="T5" fmla="*/ 39 h 526"/>
                  <a:gd name="T6" fmla="*/ 2301 w 3844"/>
                  <a:gd name="T7" fmla="*/ 25 h 526"/>
                  <a:gd name="T8" fmla="*/ 3099 w 3844"/>
                  <a:gd name="T9" fmla="*/ 192 h 526"/>
                  <a:gd name="T10" fmla="*/ 3844 w 3844"/>
                  <a:gd name="T11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44" h="526">
                    <a:moveTo>
                      <a:pt x="0" y="514"/>
                    </a:moveTo>
                    <a:cubicBezTo>
                      <a:pt x="121" y="456"/>
                      <a:pt x="484" y="246"/>
                      <a:pt x="729" y="167"/>
                    </a:cubicBezTo>
                    <a:cubicBezTo>
                      <a:pt x="975" y="88"/>
                      <a:pt x="1214" y="63"/>
                      <a:pt x="1476" y="39"/>
                    </a:cubicBezTo>
                    <a:cubicBezTo>
                      <a:pt x="1738" y="15"/>
                      <a:pt x="2031" y="0"/>
                      <a:pt x="2301" y="25"/>
                    </a:cubicBezTo>
                    <a:cubicBezTo>
                      <a:pt x="2571" y="50"/>
                      <a:pt x="2842" y="109"/>
                      <a:pt x="3099" y="192"/>
                    </a:cubicBezTo>
                    <a:cubicBezTo>
                      <a:pt x="3356" y="275"/>
                      <a:pt x="3689" y="457"/>
                      <a:pt x="3844" y="526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318" name="Freeform 22">
                <a:extLst>
                  <a:ext uri="{FF2B5EF4-FFF2-40B4-BE49-F238E27FC236}">
                    <a16:creationId xmlns:a16="http://schemas.microsoft.com/office/drawing/2014/main" id="{17AC63F5-324B-419A-AD51-B557CF1E82AD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4307" y="5269"/>
                <a:ext cx="1304" cy="310"/>
              </a:xfrm>
              <a:custGeom>
                <a:avLst/>
                <a:gdLst>
                  <a:gd name="T0" fmla="*/ 0 w 3844"/>
                  <a:gd name="T1" fmla="*/ 514 h 526"/>
                  <a:gd name="T2" fmla="*/ 729 w 3844"/>
                  <a:gd name="T3" fmla="*/ 167 h 526"/>
                  <a:gd name="T4" fmla="*/ 1476 w 3844"/>
                  <a:gd name="T5" fmla="*/ 39 h 526"/>
                  <a:gd name="T6" fmla="*/ 2301 w 3844"/>
                  <a:gd name="T7" fmla="*/ 25 h 526"/>
                  <a:gd name="T8" fmla="*/ 3099 w 3844"/>
                  <a:gd name="T9" fmla="*/ 192 h 526"/>
                  <a:gd name="T10" fmla="*/ 3844 w 3844"/>
                  <a:gd name="T11" fmla="*/ 526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44" h="526">
                    <a:moveTo>
                      <a:pt x="0" y="514"/>
                    </a:moveTo>
                    <a:cubicBezTo>
                      <a:pt x="121" y="456"/>
                      <a:pt x="484" y="246"/>
                      <a:pt x="729" y="167"/>
                    </a:cubicBezTo>
                    <a:cubicBezTo>
                      <a:pt x="975" y="88"/>
                      <a:pt x="1214" y="63"/>
                      <a:pt x="1476" y="39"/>
                    </a:cubicBezTo>
                    <a:cubicBezTo>
                      <a:pt x="1738" y="15"/>
                      <a:pt x="2031" y="0"/>
                      <a:pt x="2301" y="25"/>
                    </a:cubicBezTo>
                    <a:cubicBezTo>
                      <a:pt x="2571" y="50"/>
                      <a:pt x="2842" y="109"/>
                      <a:pt x="3099" y="192"/>
                    </a:cubicBezTo>
                    <a:cubicBezTo>
                      <a:pt x="3356" y="275"/>
                      <a:pt x="3689" y="457"/>
                      <a:pt x="3844" y="526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5319" name="Line 23">
                <a:extLst>
                  <a:ext uri="{FF2B5EF4-FFF2-40B4-BE49-F238E27FC236}">
                    <a16:creationId xmlns:a16="http://schemas.microsoft.com/office/drawing/2014/main" id="{9AE9FBB0-12C6-413C-BDE7-A52881CE9E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67" y="5279"/>
                <a:ext cx="388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55320" name="Rectangle 24">
            <a:extLst>
              <a:ext uri="{FF2B5EF4-FFF2-40B4-BE49-F238E27FC236}">
                <a16:creationId xmlns:a16="http://schemas.microsoft.com/office/drawing/2014/main" id="{7BA047F4-6994-4F95-AFB4-3196365AEB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4338" y="3243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graphicFrame>
        <p:nvGraphicFramePr>
          <p:cNvPr id="55321" name="Object 25">
            <a:extLst>
              <a:ext uri="{FF2B5EF4-FFF2-40B4-BE49-F238E27FC236}">
                <a16:creationId xmlns:a16="http://schemas.microsoft.com/office/drawing/2014/main" id="{00E958D9-E488-428D-9DF8-F2F05D51F4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91000" y="2971800"/>
          <a:ext cx="2024063" cy="108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698500" imgH="368300" progId="Equation.3">
                  <p:embed/>
                </p:oleObj>
              </mc:Choice>
              <mc:Fallback>
                <p:oleObj r:id="rId6" imgW="698500" imgH="3683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971800"/>
                        <a:ext cx="2024063" cy="1081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22" name="Text Box 26">
            <a:extLst>
              <a:ext uri="{FF2B5EF4-FFF2-40B4-BE49-F238E27FC236}">
                <a16:creationId xmlns:a16="http://schemas.microsoft.com/office/drawing/2014/main" id="{676BC333-35FE-4564-AF8C-0971E0788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0214" y="542676"/>
            <a:ext cx="3757613" cy="1321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0" hangingPunct="0"/>
            <a:r>
              <a:rPr lang="it-IT" altLang="it-IT" sz="2000" dirty="0">
                <a:latin typeface="+mj-lt"/>
              </a:rPr>
              <a:t>La frequenza della corda dipende dalla forza di tensione </a:t>
            </a:r>
            <a:r>
              <a:rPr lang="it-IT" altLang="it-IT" sz="2000" i="1" dirty="0">
                <a:latin typeface="+mj-lt"/>
              </a:rPr>
              <a:t>F</a:t>
            </a:r>
            <a:r>
              <a:rPr lang="it-IT" altLang="it-IT" sz="2000" dirty="0">
                <a:latin typeface="+mj-lt"/>
              </a:rPr>
              <a:t>, dalla densità lineare </a:t>
            </a:r>
            <a:r>
              <a:rPr lang="pl-PL" altLang="it-IT" sz="20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</a:t>
            </a:r>
            <a:r>
              <a:rPr lang="pl-PL" alt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000" dirty="0">
                <a:latin typeface="+mj-lt"/>
                <a:cs typeface="Times New Roman" panose="02020603050405020304" pitchFamily="18" charset="0"/>
              </a:rPr>
              <a:t>e dalla lunghezza della corda </a:t>
            </a:r>
            <a:r>
              <a:rPr lang="it-IT" altLang="it-IT" sz="2000" i="1" dirty="0">
                <a:latin typeface="+mj-lt"/>
                <a:cs typeface="Times New Roman" panose="02020603050405020304" pitchFamily="18" charset="0"/>
              </a:rPr>
              <a:t>l</a:t>
            </a:r>
            <a:r>
              <a:rPr lang="it-IT" altLang="it-IT" sz="2000" dirty="0">
                <a:latin typeface="+mj-lt"/>
                <a:cs typeface="Times New Roman" panose="02020603050405020304" pitchFamily="18" charset="0"/>
              </a:rPr>
              <a:t>. L’equazione derivò Newton, ma osservò Vincenzo Galileo. </a:t>
            </a:r>
            <a:endParaRPr lang="it-IT" alt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323" name="Picture 27">
            <a:extLst>
              <a:ext uri="{FF2B5EF4-FFF2-40B4-BE49-F238E27FC236}">
                <a16:creationId xmlns:a16="http://schemas.microsoft.com/office/drawing/2014/main" id="{7767504B-8BBB-4E16-BC2B-62A838726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819400"/>
            <a:ext cx="21209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24" name="TICO-TIC">
            <a:hlinkClick r:id="" action="ppaction://media"/>
            <a:extLst>
              <a:ext uri="{FF2B5EF4-FFF2-40B4-BE49-F238E27FC236}">
                <a16:creationId xmlns:a16="http://schemas.microsoft.com/office/drawing/2014/main" id="{506C8D34-6D42-4C27-B6C9-3BF7E52AD2D8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849656" y="4269904"/>
            <a:ext cx="1270099" cy="127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25" name="DEBUSSY">
            <a:hlinkClick r:id="" action="ppaction://media"/>
            <a:extLst>
              <a:ext uri="{FF2B5EF4-FFF2-40B4-BE49-F238E27FC236}">
                <a16:creationId xmlns:a16="http://schemas.microsoft.com/office/drawing/2014/main" id="{B0D98D45-A07B-47EC-BDA4-F1E8E1BA86F1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3283168" y="4269904"/>
            <a:ext cx="1396999" cy="139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53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60" fill="hold"/>
                                        <p:tgtEl>
                                          <p:spTgt spid="553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2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32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53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599" fill="hold"/>
                                        <p:tgtEl>
                                          <p:spTgt spid="553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25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32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29BA47EB-3F72-4CA1-BFF6-8EE6F88065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97146"/>
            <a:ext cx="8229600" cy="1143000"/>
          </a:xfrm>
        </p:spPr>
        <p:txBody>
          <a:bodyPr/>
          <a:lstStyle/>
          <a:p>
            <a:r>
              <a:rPr lang="it-IT" altLang="it-IT" sz="3500" dirty="0"/>
              <a:t>Ogni strumento, anzi, oggetto, ha il suo suono caratteristico </a:t>
            </a:r>
            <a:endParaRPr lang="pl-PL" altLang="it-IT" sz="35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C45A69C-7DBC-4C6D-9A84-437D05DE3529}"/>
              </a:ext>
            </a:extLst>
          </p:cNvPr>
          <p:cNvSpPr txBox="1"/>
          <p:nvPr/>
        </p:nvSpPr>
        <p:spPr>
          <a:xfrm>
            <a:off x="207758" y="5412730"/>
            <a:ext cx="84790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Le ‘visualizzazioni’ dello </a:t>
            </a:r>
            <a:r>
              <a:rPr lang="it-IT" sz="2400" i="1" dirty="0"/>
              <a:t>spettro</a:t>
            </a:r>
            <a:r>
              <a:rPr lang="it-IT" sz="2400" dirty="0"/>
              <a:t> permettono di capire queste differenze: a parte la frequenza dominante appaiono altre, in armonia (se alle distanze uguali) o in </a:t>
            </a:r>
            <a:r>
              <a:rPr lang="it-IT" sz="2400" i="1" dirty="0"/>
              <a:t>cacofonia</a:t>
            </a:r>
            <a:r>
              <a:rPr lang="it-IT" sz="2400" dirty="0"/>
              <a:t>.  </a:t>
            </a:r>
          </a:p>
        </p:txBody>
      </p:sp>
      <p:pic>
        <p:nvPicPr>
          <p:cNvPr id="5" name="VIOL">
            <a:hlinkClick r:id="" action="ppaction://media"/>
            <a:extLst>
              <a:ext uri="{FF2B5EF4-FFF2-40B4-BE49-F238E27FC236}">
                <a16:creationId xmlns:a16="http://schemas.microsoft.com/office/drawing/2014/main" id="{781D486F-70DF-42E1-8FA7-A8653459BEB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6994" y="1902399"/>
            <a:ext cx="4180133" cy="3420109"/>
          </a:xfrm>
          <a:prstGeom prst="rect">
            <a:avLst/>
          </a:prstGeom>
        </p:spPr>
      </p:pic>
      <p:pic>
        <p:nvPicPr>
          <p:cNvPr id="6" name="VIO">
            <a:hlinkClick r:id="" action="ppaction://media"/>
            <a:extLst>
              <a:ext uri="{FF2B5EF4-FFF2-40B4-BE49-F238E27FC236}">
                <a16:creationId xmlns:a16="http://schemas.microsoft.com/office/drawing/2014/main" id="{D8981CAF-614C-42EB-89A5-D79F8A08E70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46875" y="1902399"/>
            <a:ext cx="4180132" cy="34201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FB53883D-C32F-4A1A-AAEF-78841D76B2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algn="l"/>
            <a:r>
              <a:rPr lang="pl-PL" altLang="it-IT" sz="4000" dirty="0"/>
              <a:t>Pitagora z Samo</a:t>
            </a:r>
            <a:br>
              <a:rPr lang="pl-PL" altLang="it-IT" sz="4000" dirty="0"/>
            </a:br>
            <a:r>
              <a:rPr lang="it-IT" altLang="it-IT" sz="4000" dirty="0"/>
              <a:t>„</a:t>
            </a:r>
            <a:r>
              <a:rPr lang="it-IT" altLang="it-IT" sz="2400" dirty="0"/>
              <a:t>il numero è l’essenza di tutto</a:t>
            </a:r>
            <a:r>
              <a:rPr lang="pl-PL" altLang="it-IT" sz="2400" dirty="0"/>
              <a:t>” [wiki.pl]</a:t>
            </a:r>
            <a:r>
              <a:rPr lang="en-AU" altLang="it-IT" sz="4000" dirty="0"/>
              <a:t> </a:t>
            </a:r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332A83C9-FC62-417B-90D1-A64F24FCBF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2133600"/>
            <a:ext cx="8064500" cy="27352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800" dirty="0"/>
              <a:t>Fu</a:t>
            </a:r>
            <a:r>
              <a:rPr lang="pl-PL" altLang="it-IT" sz="2800" dirty="0"/>
              <a:t> Pitagora</a:t>
            </a:r>
            <a:r>
              <a:rPr lang="it-IT" altLang="it-IT" sz="2800" dirty="0"/>
              <a:t> a notare che i suoni </a:t>
            </a:r>
            <a:r>
              <a:rPr lang="pl-PL" altLang="it-IT" sz="2800" dirty="0"/>
              <a:t>„p</a:t>
            </a:r>
            <a:r>
              <a:rPr lang="it-IT" altLang="it-IT" sz="2800" dirty="0" err="1"/>
              <a:t>iacievoli</a:t>
            </a:r>
            <a:r>
              <a:rPr lang="pl-PL" altLang="it-IT" sz="2800" dirty="0"/>
              <a:t>” </a:t>
            </a:r>
            <a:r>
              <a:rPr lang="it-IT" altLang="it-IT" sz="2800" dirty="0"/>
              <a:t>corrispondono alle corde di cui lunghezze sono come i rapporti di numeri naturali</a:t>
            </a:r>
            <a:r>
              <a:rPr lang="pl-PL" altLang="it-IT" sz="2800" dirty="0"/>
              <a:t>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it-IT" sz="2800" dirty="0"/>
              <a:t>1:2 (C</a:t>
            </a:r>
            <a:r>
              <a:rPr lang="pl-PL" altLang="it-IT" sz="2800" baseline="30000" dirty="0"/>
              <a:t>1</a:t>
            </a:r>
            <a:r>
              <a:rPr lang="pl-PL" altLang="it-IT" sz="2800" dirty="0"/>
              <a:t>: C</a:t>
            </a:r>
            <a:r>
              <a:rPr lang="pl-PL" altLang="it-IT" sz="2800" baseline="30000" dirty="0"/>
              <a:t>2</a:t>
            </a:r>
            <a:r>
              <a:rPr lang="pl-PL" altLang="it-IT" sz="2800" dirty="0"/>
              <a:t>) o</a:t>
            </a:r>
            <a:r>
              <a:rPr lang="it-IT" altLang="it-IT" sz="2800" dirty="0" err="1"/>
              <a:t>ttava</a:t>
            </a:r>
            <a:r>
              <a:rPr lang="pl-PL" altLang="it-IT" sz="2800" dirty="0"/>
              <a:t>),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it-IT" sz="2800" dirty="0"/>
              <a:t>2:3 (C</a:t>
            </a:r>
            <a:r>
              <a:rPr lang="pl-PL" altLang="it-IT" sz="2800" baseline="30000" dirty="0"/>
              <a:t>1</a:t>
            </a:r>
            <a:r>
              <a:rPr lang="pl-PL" altLang="it-IT" sz="2800" dirty="0"/>
              <a:t>:</a:t>
            </a:r>
            <a:r>
              <a:rPr lang="it-IT" altLang="it-IT" sz="2800" dirty="0"/>
              <a:t> </a:t>
            </a:r>
            <a:r>
              <a:rPr lang="pl-PL" altLang="it-IT" sz="2800" dirty="0"/>
              <a:t>G</a:t>
            </a:r>
            <a:r>
              <a:rPr lang="pl-PL" altLang="it-IT" sz="2800" baseline="30000" dirty="0"/>
              <a:t>1</a:t>
            </a:r>
            <a:r>
              <a:rPr lang="pl-PL" altLang="it-IT" sz="2800" dirty="0"/>
              <a:t> </a:t>
            </a:r>
            <a:r>
              <a:rPr lang="it-IT" altLang="it-IT" sz="2800" dirty="0"/>
              <a:t>quinta</a:t>
            </a:r>
            <a:r>
              <a:rPr lang="pl-PL" altLang="it-IT" sz="2800" dirty="0"/>
              <a:t>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it-IT" sz="2800" dirty="0"/>
              <a:t>3:4 (C</a:t>
            </a:r>
            <a:r>
              <a:rPr lang="pl-PL" altLang="it-IT" sz="2800" baseline="30000" dirty="0"/>
              <a:t>1</a:t>
            </a:r>
            <a:r>
              <a:rPr lang="pl-PL" altLang="it-IT" sz="2800" dirty="0"/>
              <a:t>:</a:t>
            </a:r>
            <a:r>
              <a:rPr lang="it-IT" altLang="it-IT" sz="2800" dirty="0"/>
              <a:t> </a:t>
            </a:r>
            <a:r>
              <a:rPr lang="pl-PL" altLang="it-IT" sz="2800" dirty="0"/>
              <a:t>F</a:t>
            </a:r>
            <a:r>
              <a:rPr lang="pl-PL" altLang="it-IT" sz="2800" baseline="30000" dirty="0"/>
              <a:t>1</a:t>
            </a:r>
            <a:r>
              <a:rPr lang="pl-PL" altLang="it-IT" sz="2800" dirty="0"/>
              <a:t> </a:t>
            </a:r>
            <a:r>
              <a:rPr lang="it-IT" altLang="it-IT" sz="2800" dirty="0"/>
              <a:t>quarta</a:t>
            </a:r>
            <a:r>
              <a:rPr lang="pl-PL" altLang="it-IT" sz="2800" dirty="0"/>
              <a:t>) 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it-IT" sz="2800" dirty="0"/>
          </a:p>
          <a:p>
            <a:pPr>
              <a:lnSpc>
                <a:spcPct val="90000"/>
              </a:lnSpc>
            </a:pPr>
            <a:endParaRPr lang="pl-PL" altLang="it-IT" sz="2800" dirty="0"/>
          </a:p>
          <a:p>
            <a:pPr>
              <a:lnSpc>
                <a:spcPct val="90000"/>
              </a:lnSpc>
            </a:pPr>
            <a:endParaRPr lang="pl-PL" altLang="it-IT" sz="2800" dirty="0"/>
          </a:p>
          <a:p>
            <a:pPr>
              <a:lnSpc>
                <a:spcPct val="90000"/>
              </a:lnSpc>
            </a:pPr>
            <a:endParaRPr lang="pl-PL" altLang="it-IT" sz="2800" dirty="0"/>
          </a:p>
        </p:txBody>
      </p:sp>
      <p:pic>
        <p:nvPicPr>
          <p:cNvPr id="64516" name="Picture 4">
            <a:extLst>
              <a:ext uri="{FF2B5EF4-FFF2-40B4-BE49-F238E27FC236}">
                <a16:creationId xmlns:a16="http://schemas.microsoft.com/office/drawing/2014/main" id="{923E5167-CDA7-4FEF-843F-700D9793E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162" y="3357564"/>
            <a:ext cx="3414188" cy="273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18" name="Text Box 6">
            <a:extLst>
              <a:ext uri="{FF2B5EF4-FFF2-40B4-BE49-F238E27FC236}">
                <a16:creationId xmlns:a16="http://schemas.microsoft.com/office/drawing/2014/main" id="{03726074-F870-43DD-8F5A-8EC6C9EBD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9813" y="6632575"/>
            <a:ext cx="7797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it-IT" sz="800">
                <a:ea typeface="Arial Unicode MS" pitchFamily="34" charset="-128"/>
              </a:rPr>
              <a:t>By Oryginalnym przesyłającym był Galilea z niemieckiej Wikipedii - Na Commons przeniesiono z de.wikipedia.(Tekst oryginalny: „Fotografiert am 30.03.2005”), CC BY-SA 3.0, https://commons.wikimedia.org/w/index.php?curid=171958</a:t>
            </a:r>
            <a:endParaRPr lang="en-AU" altLang="it-IT" sz="800">
              <a:ea typeface="Arial Unicode MS" pitchFamily="34" charset="-128"/>
            </a:endParaRPr>
          </a:p>
        </p:txBody>
      </p:sp>
      <p:pic>
        <p:nvPicPr>
          <p:cNvPr id="64519" name="Picture 7">
            <a:extLst>
              <a:ext uri="{FF2B5EF4-FFF2-40B4-BE49-F238E27FC236}">
                <a16:creationId xmlns:a16="http://schemas.microsoft.com/office/drawing/2014/main" id="{68B0DD62-AC6E-4482-8E42-696210EB9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95250"/>
            <a:ext cx="1490662" cy="198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0" name="VIOL">
            <a:hlinkClick r:id="" action="ppaction://media"/>
            <a:extLst>
              <a:ext uri="{FF2B5EF4-FFF2-40B4-BE49-F238E27FC236}">
                <a16:creationId xmlns:a16="http://schemas.microsoft.com/office/drawing/2014/main" id="{D88B12DD-3FB2-4A0F-B5BF-8BD1142B5BEE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2986902" y="4308905"/>
            <a:ext cx="1369198" cy="136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45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36" fill="hold"/>
                                        <p:tgtEl>
                                          <p:spTgt spid="645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52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52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D428624D-A602-4C74-B9C8-A8F65C1CC5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dirty="0"/>
              <a:t>A che cosa serve la ‘scatola’ risonante</a:t>
            </a:r>
            <a:r>
              <a:rPr lang="pl-PL" altLang="it-IT" sz="3600" dirty="0"/>
              <a:t>?</a:t>
            </a:r>
            <a:endParaRPr lang="en-AU" altLang="it-IT" sz="3600" dirty="0"/>
          </a:p>
        </p:txBody>
      </p:sp>
      <p:pic>
        <p:nvPicPr>
          <p:cNvPr id="72708" name="Picture 4">
            <a:extLst>
              <a:ext uri="{FF2B5EF4-FFF2-40B4-BE49-F238E27FC236}">
                <a16:creationId xmlns:a16="http://schemas.microsoft.com/office/drawing/2014/main" id="{21104644-B7B4-4B4D-B40B-8B4C11D29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9" y="1285875"/>
            <a:ext cx="7417196" cy="3929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2709" name="Text Box 5">
            <a:extLst>
              <a:ext uri="{FF2B5EF4-FFF2-40B4-BE49-F238E27FC236}">
                <a16:creationId xmlns:a16="http://schemas.microsoft.com/office/drawing/2014/main" id="{B9DE9B0A-624B-4965-A6C8-8CC00C149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322" y="5221228"/>
            <a:ext cx="857863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dirty="0"/>
              <a:t>A cambiare una fievole vibrazione della corda alla onda d’urto</a:t>
            </a:r>
          </a:p>
          <a:p>
            <a:r>
              <a:rPr lang="it-IT" altLang="it-IT" sz="2400" dirty="0"/>
              <a:t>creata da una superficie piatta e grande (vedasi Aristotele) </a:t>
            </a:r>
            <a:endParaRPr lang="en-AU" altLang="it-IT" sz="2400" dirty="0"/>
          </a:p>
        </p:txBody>
      </p:sp>
      <p:sp>
        <p:nvSpPr>
          <p:cNvPr id="72710" name="Text Box 6">
            <a:extLst>
              <a:ext uri="{FF2B5EF4-FFF2-40B4-BE49-F238E27FC236}">
                <a16:creationId xmlns:a16="http://schemas.microsoft.com/office/drawing/2014/main" id="{A81F384D-32B2-4103-9254-C3C835834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5949950"/>
            <a:ext cx="7918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/>
              <a:t>J.E. McLennan, </a:t>
            </a:r>
            <a:r>
              <a:rPr lang="pl-PL" altLang="it-IT" i="1"/>
              <a:t>The Violin (as I understand it)</a:t>
            </a:r>
          </a:p>
          <a:p>
            <a:r>
              <a:rPr lang="en-AU" altLang="it-IT">
                <a:hlinkClick r:id="rId3"/>
              </a:rPr>
              <a:t>https://acousticstoday.org/supplementary-text-violinacoustics-colin-e-gough/</a:t>
            </a:r>
            <a:r>
              <a:rPr lang="en-AU" altLang="it-IT"/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298EA2B8-D6BB-4241-99F9-5D6FCA39538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90600" y="304800"/>
            <a:ext cx="6821760" cy="914400"/>
          </a:xfrm>
        </p:spPr>
        <p:txBody>
          <a:bodyPr anchor="ctr"/>
          <a:lstStyle/>
          <a:p>
            <a:r>
              <a:rPr lang="it-IT" altLang="it-IT" sz="3600" dirty="0"/>
              <a:t>Suoni di una barra metallica</a:t>
            </a:r>
            <a:endParaRPr lang="pl-PL" altLang="it-IT" sz="3600" dirty="0"/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4DD381ED-AB69-4898-B5E6-4A628BD9F66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67680" y="1117954"/>
            <a:ext cx="7467600" cy="1752600"/>
          </a:xfrm>
        </p:spPr>
        <p:txBody>
          <a:bodyPr/>
          <a:lstStyle/>
          <a:p>
            <a:pPr algn="l"/>
            <a:r>
              <a:rPr lang="it-IT" altLang="it-IT" dirty="0"/>
              <a:t>Una barra metallica può generare diversi suoni, che dipendono dal modo di ‘percussione’. </a:t>
            </a:r>
            <a:endParaRPr lang="pl-PL" altLang="it-IT" sz="3200" dirty="0"/>
          </a:p>
        </p:txBody>
      </p:sp>
      <p:sp>
        <p:nvSpPr>
          <p:cNvPr id="56324" name="Rectangle 4">
            <a:extLst>
              <a:ext uri="{FF2B5EF4-FFF2-40B4-BE49-F238E27FC236}">
                <a16:creationId xmlns:a16="http://schemas.microsoft.com/office/drawing/2014/main" id="{9386678A-59A7-4AC2-B806-CE5BB3B0F4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5561" y="2014529"/>
            <a:ext cx="4618369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it-IT" altLang="it-IT" sz="2200" dirty="0"/>
              <a:t>In questa registrazione, la barra fu strofinata in modo tale di creare un’onda che propaga lungo la barra </a:t>
            </a:r>
            <a:endParaRPr lang="pl-PL" altLang="it-IT" sz="2200" dirty="0"/>
          </a:p>
        </p:txBody>
      </p:sp>
      <p:sp>
        <p:nvSpPr>
          <p:cNvPr id="56325" name="Line 5">
            <a:extLst>
              <a:ext uri="{FF2B5EF4-FFF2-40B4-BE49-F238E27FC236}">
                <a16:creationId xmlns:a16="http://schemas.microsoft.com/office/drawing/2014/main" id="{46FD733D-4ADE-49AD-A280-B60C5006F734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6000" y="3849688"/>
            <a:ext cx="33242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56326" name="Group 6">
            <a:extLst>
              <a:ext uri="{FF2B5EF4-FFF2-40B4-BE49-F238E27FC236}">
                <a16:creationId xmlns:a16="http://schemas.microsoft.com/office/drawing/2014/main" id="{94220E99-D0CC-4E5E-AB69-46721F6D473B}"/>
              </a:ext>
            </a:extLst>
          </p:cNvPr>
          <p:cNvGrpSpPr>
            <a:grpSpLocks/>
          </p:cNvGrpSpPr>
          <p:nvPr/>
        </p:nvGrpSpPr>
        <p:grpSpPr bwMode="auto">
          <a:xfrm>
            <a:off x="1006475" y="3563938"/>
            <a:ext cx="3308350" cy="279400"/>
            <a:chOff x="2729" y="2820"/>
            <a:chExt cx="6451" cy="402"/>
          </a:xfrm>
        </p:grpSpPr>
        <p:sp>
          <p:nvSpPr>
            <p:cNvPr id="56327" name="Freeform 7">
              <a:extLst>
                <a:ext uri="{FF2B5EF4-FFF2-40B4-BE49-F238E27FC236}">
                  <a16:creationId xmlns:a16="http://schemas.microsoft.com/office/drawing/2014/main" id="{53A0BE6A-10DA-4B3B-86FA-0B0146305C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0" y="2846"/>
              <a:ext cx="3250" cy="376"/>
            </a:xfrm>
            <a:custGeom>
              <a:avLst/>
              <a:gdLst>
                <a:gd name="T0" fmla="*/ 3250 w 3250"/>
                <a:gd name="T1" fmla="*/ 0 h 376"/>
                <a:gd name="T2" fmla="*/ 1784 w 3250"/>
                <a:gd name="T3" fmla="*/ 77 h 376"/>
                <a:gd name="T4" fmla="*/ 0 w 3250"/>
                <a:gd name="T5" fmla="*/ 376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50" h="376">
                  <a:moveTo>
                    <a:pt x="3250" y="0"/>
                  </a:moveTo>
                  <a:cubicBezTo>
                    <a:pt x="3008" y="13"/>
                    <a:pt x="2326" y="14"/>
                    <a:pt x="1784" y="77"/>
                  </a:cubicBezTo>
                  <a:cubicBezTo>
                    <a:pt x="1242" y="140"/>
                    <a:pt x="372" y="314"/>
                    <a:pt x="0" y="376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6328" name="Freeform 8">
              <a:extLst>
                <a:ext uri="{FF2B5EF4-FFF2-40B4-BE49-F238E27FC236}">
                  <a16:creationId xmlns:a16="http://schemas.microsoft.com/office/drawing/2014/main" id="{CA5D9555-A3A0-47DB-B5DE-17F2DF541C8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29" y="2820"/>
              <a:ext cx="3250" cy="376"/>
            </a:xfrm>
            <a:custGeom>
              <a:avLst/>
              <a:gdLst>
                <a:gd name="T0" fmla="*/ 3250 w 3250"/>
                <a:gd name="T1" fmla="*/ 0 h 376"/>
                <a:gd name="T2" fmla="*/ 1784 w 3250"/>
                <a:gd name="T3" fmla="*/ 77 h 376"/>
                <a:gd name="T4" fmla="*/ 0 w 3250"/>
                <a:gd name="T5" fmla="*/ 376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50" h="376">
                  <a:moveTo>
                    <a:pt x="3250" y="0"/>
                  </a:moveTo>
                  <a:cubicBezTo>
                    <a:pt x="3008" y="13"/>
                    <a:pt x="2326" y="14"/>
                    <a:pt x="1784" y="77"/>
                  </a:cubicBezTo>
                  <a:cubicBezTo>
                    <a:pt x="1242" y="140"/>
                    <a:pt x="372" y="314"/>
                    <a:pt x="0" y="376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56329" name="Group 9">
            <a:extLst>
              <a:ext uri="{FF2B5EF4-FFF2-40B4-BE49-F238E27FC236}">
                <a16:creationId xmlns:a16="http://schemas.microsoft.com/office/drawing/2014/main" id="{DDC534BC-5701-4B06-8E5E-3B7D59523111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027113" y="3835400"/>
            <a:ext cx="3308350" cy="279400"/>
            <a:chOff x="2729" y="2820"/>
            <a:chExt cx="6451" cy="402"/>
          </a:xfrm>
        </p:grpSpPr>
        <p:sp>
          <p:nvSpPr>
            <p:cNvPr id="56330" name="Freeform 10">
              <a:extLst>
                <a:ext uri="{FF2B5EF4-FFF2-40B4-BE49-F238E27FC236}">
                  <a16:creationId xmlns:a16="http://schemas.microsoft.com/office/drawing/2014/main" id="{74C55C3B-CE39-4D0B-A6A6-1A482BE46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0" y="2846"/>
              <a:ext cx="3250" cy="376"/>
            </a:xfrm>
            <a:custGeom>
              <a:avLst/>
              <a:gdLst>
                <a:gd name="T0" fmla="*/ 3250 w 3250"/>
                <a:gd name="T1" fmla="*/ 0 h 376"/>
                <a:gd name="T2" fmla="*/ 1784 w 3250"/>
                <a:gd name="T3" fmla="*/ 77 h 376"/>
                <a:gd name="T4" fmla="*/ 0 w 3250"/>
                <a:gd name="T5" fmla="*/ 376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50" h="376">
                  <a:moveTo>
                    <a:pt x="3250" y="0"/>
                  </a:moveTo>
                  <a:cubicBezTo>
                    <a:pt x="3008" y="13"/>
                    <a:pt x="2326" y="14"/>
                    <a:pt x="1784" y="77"/>
                  </a:cubicBezTo>
                  <a:cubicBezTo>
                    <a:pt x="1242" y="140"/>
                    <a:pt x="372" y="314"/>
                    <a:pt x="0" y="376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6331" name="Freeform 11">
              <a:extLst>
                <a:ext uri="{FF2B5EF4-FFF2-40B4-BE49-F238E27FC236}">
                  <a16:creationId xmlns:a16="http://schemas.microsoft.com/office/drawing/2014/main" id="{24AC0F42-A1E0-4F52-8519-B70BAF4E4AA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29" y="2820"/>
              <a:ext cx="3250" cy="376"/>
            </a:xfrm>
            <a:custGeom>
              <a:avLst/>
              <a:gdLst>
                <a:gd name="T0" fmla="*/ 3250 w 3250"/>
                <a:gd name="T1" fmla="*/ 0 h 376"/>
                <a:gd name="T2" fmla="*/ 1784 w 3250"/>
                <a:gd name="T3" fmla="*/ 77 h 376"/>
                <a:gd name="T4" fmla="*/ 0 w 3250"/>
                <a:gd name="T5" fmla="*/ 376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50" h="376">
                  <a:moveTo>
                    <a:pt x="3250" y="0"/>
                  </a:moveTo>
                  <a:cubicBezTo>
                    <a:pt x="3008" y="13"/>
                    <a:pt x="2326" y="14"/>
                    <a:pt x="1784" y="77"/>
                  </a:cubicBezTo>
                  <a:cubicBezTo>
                    <a:pt x="1242" y="140"/>
                    <a:pt x="372" y="314"/>
                    <a:pt x="0" y="376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6332" name="Line 12">
            <a:extLst>
              <a:ext uri="{FF2B5EF4-FFF2-40B4-BE49-F238E27FC236}">
                <a16:creationId xmlns:a16="http://schemas.microsoft.com/office/drawing/2014/main" id="{54284A60-5C69-47D9-BAB6-5C818C62C7F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1238" y="4676775"/>
            <a:ext cx="33242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56333" name="Group 13">
            <a:extLst>
              <a:ext uri="{FF2B5EF4-FFF2-40B4-BE49-F238E27FC236}">
                <a16:creationId xmlns:a16="http://schemas.microsoft.com/office/drawing/2014/main" id="{33F94C32-271C-4179-B091-EE71AE243CEB}"/>
              </a:ext>
            </a:extLst>
          </p:cNvPr>
          <p:cNvGrpSpPr>
            <a:grpSpLocks/>
          </p:cNvGrpSpPr>
          <p:nvPr/>
        </p:nvGrpSpPr>
        <p:grpSpPr bwMode="auto">
          <a:xfrm>
            <a:off x="1014413" y="4416425"/>
            <a:ext cx="550862" cy="536575"/>
            <a:chOff x="2745" y="6428"/>
            <a:chExt cx="1073" cy="773"/>
          </a:xfrm>
        </p:grpSpPr>
        <p:sp>
          <p:nvSpPr>
            <p:cNvPr id="56334" name="Freeform 14">
              <a:extLst>
                <a:ext uri="{FF2B5EF4-FFF2-40B4-BE49-F238E27FC236}">
                  <a16:creationId xmlns:a16="http://schemas.microsoft.com/office/drawing/2014/main" id="{0E68CB5F-974F-4A3A-808F-DEF1C67CB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5" y="6428"/>
              <a:ext cx="1073" cy="382"/>
            </a:xfrm>
            <a:custGeom>
              <a:avLst/>
              <a:gdLst>
                <a:gd name="T0" fmla="*/ 0 w 1073"/>
                <a:gd name="T1" fmla="*/ 0 h 382"/>
                <a:gd name="T2" fmla="*/ 165 w 1073"/>
                <a:gd name="T3" fmla="*/ 15 h 382"/>
                <a:gd name="T4" fmla="*/ 420 w 1073"/>
                <a:gd name="T5" fmla="*/ 67 h 382"/>
                <a:gd name="T6" fmla="*/ 623 w 1073"/>
                <a:gd name="T7" fmla="*/ 135 h 382"/>
                <a:gd name="T8" fmla="*/ 810 w 1073"/>
                <a:gd name="T9" fmla="*/ 225 h 382"/>
                <a:gd name="T10" fmla="*/ 938 w 1073"/>
                <a:gd name="T11" fmla="*/ 300 h 382"/>
                <a:gd name="T12" fmla="*/ 1073 w 1073"/>
                <a:gd name="T13" fmla="*/ 382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3" h="382">
                  <a:moveTo>
                    <a:pt x="0" y="0"/>
                  </a:moveTo>
                  <a:lnTo>
                    <a:pt x="165" y="15"/>
                  </a:lnTo>
                  <a:lnTo>
                    <a:pt x="420" y="67"/>
                  </a:lnTo>
                  <a:lnTo>
                    <a:pt x="623" y="135"/>
                  </a:lnTo>
                  <a:lnTo>
                    <a:pt x="810" y="225"/>
                  </a:lnTo>
                  <a:lnTo>
                    <a:pt x="938" y="300"/>
                  </a:lnTo>
                  <a:lnTo>
                    <a:pt x="1073" y="382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6335" name="Freeform 15">
              <a:extLst>
                <a:ext uri="{FF2B5EF4-FFF2-40B4-BE49-F238E27FC236}">
                  <a16:creationId xmlns:a16="http://schemas.microsoft.com/office/drawing/2014/main" id="{1CF39B1D-8ED1-49AF-B8BD-DE80C7A504A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745" y="6819"/>
              <a:ext cx="1073" cy="382"/>
            </a:xfrm>
            <a:custGeom>
              <a:avLst/>
              <a:gdLst>
                <a:gd name="T0" fmla="*/ 0 w 1073"/>
                <a:gd name="T1" fmla="*/ 0 h 382"/>
                <a:gd name="T2" fmla="*/ 165 w 1073"/>
                <a:gd name="T3" fmla="*/ 15 h 382"/>
                <a:gd name="T4" fmla="*/ 420 w 1073"/>
                <a:gd name="T5" fmla="*/ 67 h 382"/>
                <a:gd name="T6" fmla="*/ 623 w 1073"/>
                <a:gd name="T7" fmla="*/ 135 h 382"/>
                <a:gd name="T8" fmla="*/ 810 w 1073"/>
                <a:gd name="T9" fmla="*/ 225 h 382"/>
                <a:gd name="T10" fmla="*/ 938 w 1073"/>
                <a:gd name="T11" fmla="*/ 300 h 382"/>
                <a:gd name="T12" fmla="*/ 1073 w 1073"/>
                <a:gd name="T13" fmla="*/ 382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3" h="382">
                  <a:moveTo>
                    <a:pt x="0" y="0"/>
                  </a:moveTo>
                  <a:lnTo>
                    <a:pt x="165" y="15"/>
                  </a:lnTo>
                  <a:lnTo>
                    <a:pt x="420" y="67"/>
                  </a:lnTo>
                  <a:lnTo>
                    <a:pt x="623" y="135"/>
                  </a:lnTo>
                  <a:lnTo>
                    <a:pt x="810" y="225"/>
                  </a:lnTo>
                  <a:lnTo>
                    <a:pt x="938" y="300"/>
                  </a:lnTo>
                  <a:lnTo>
                    <a:pt x="1073" y="382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56336" name="Group 16">
            <a:extLst>
              <a:ext uri="{FF2B5EF4-FFF2-40B4-BE49-F238E27FC236}">
                <a16:creationId xmlns:a16="http://schemas.microsoft.com/office/drawing/2014/main" id="{032443BD-576E-4D02-B8AF-3A7C0DB1BFA6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3778250" y="4403725"/>
            <a:ext cx="550863" cy="536575"/>
            <a:chOff x="2745" y="6428"/>
            <a:chExt cx="1073" cy="773"/>
          </a:xfrm>
        </p:grpSpPr>
        <p:sp>
          <p:nvSpPr>
            <p:cNvPr id="56337" name="Freeform 17">
              <a:extLst>
                <a:ext uri="{FF2B5EF4-FFF2-40B4-BE49-F238E27FC236}">
                  <a16:creationId xmlns:a16="http://schemas.microsoft.com/office/drawing/2014/main" id="{16C98336-6861-4184-9244-3398237B83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5" y="6428"/>
              <a:ext cx="1073" cy="382"/>
            </a:xfrm>
            <a:custGeom>
              <a:avLst/>
              <a:gdLst>
                <a:gd name="T0" fmla="*/ 0 w 1073"/>
                <a:gd name="T1" fmla="*/ 0 h 382"/>
                <a:gd name="T2" fmla="*/ 165 w 1073"/>
                <a:gd name="T3" fmla="*/ 15 h 382"/>
                <a:gd name="T4" fmla="*/ 420 w 1073"/>
                <a:gd name="T5" fmla="*/ 67 h 382"/>
                <a:gd name="T6" fmla="*/ 623 w 1073"/>
                <a:gd name="T7" fmla="*/ 135 h 382"/>
                <a:gd name="T8" fmla="*/ 810 w 1073"/>
                <a:gd name="T9" fmla="*/ 225 h 382"/>
                <a:gd name="T10" fmla="*/ 938 w 1073"/>
                <a:gd name="T11" fmla="*/ 300 h 382"/>
                <a:gd name="T12" fmla="*/ 1073 w 1073"/>
                <a:gd name="T13" fmla="*/ 382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3" h="382">
                  <a:moveTo>
                    <a:pt x="0" y="0"/>
                  </a:moveTo>
                  <a:lnTo>
                    <a:pt x="165" y="15"/>
                  </a:lnTo>
                  <a:lnTo>
                    <a:pt x="420" y="67"/>
                  </a:lnTo>
                  <a:lnTo>
                    <a:pt x="623" y="135"/>
                  </a:lnTo>
                  <a:lnTo>
                    <a:pt x="810" y="225"/>
                  </a:lnTo>
                  <a:lnTo>
                    <a:pt x="938" y="300"/>
                  </a:lnTo>
                  <a:lnTo>
                    <a:pt x="1073" y="382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6338" name="Freeform 18">
              <a:extLst>
                <a:ext uri="{FF2B5EF4-FFF2-40B4-BE49-F238E27FC236}">
                  <a16:creationId xmlns:a16="http://schemas.microsoft.com/office/drawing/2014/main" id="{E8449C1C-B5ED-4A11-8DD8-223BC284CD3C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745" y="6819"/>
              <a:ext cx="1073" cy="382"/>
            </a:xfrm>
            <a:custGeom>
              <a:avLst/>
              <a:gdLst>
                <a:gd name="T0" fmla="*/ 0 w 1073"/>
                <a:gd name="T1" fmla="*/ 0 h 382"/>
                <a:gd name="T2" fmla="*/ 165 w 1073"/>
                <a:gd name="T3" fmla="*/ 15 h 382"/>
                <a:gd name="T4" fmla="*/ 420 w 1073"/>
                <a:gd name="T5" fmla="*/ 67 h 382"/>
                <a:gd name="T6" fmla="*/ 623 w 1073"/>
                <a:gd name="T7" fmla="*/ 135 h 382"/>
                <a:gd name="T8" fmla="*/ 810 w 1073"/>
                <a:gd name="T9" fmla="*/ 225 h 382"/>
                <a:gd name="T10" fmla="*/ 938 w 1073"/>
                <a:gd name="T11" fmla="*/ 300 h 382"/>
                <a:gd name="T12" fmla="*/ 1073 w 1073"/>
                <a:gd name="T13" fmla="*/ 382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3" h="382">
                  <a:moveTo>
                    <a:pt x="0" y="0"/>
                  </a:moveTo>
                  <a:lnTo>
                    <a:pt x="165" y="15"/>
                  </a:lnTo>
                  <a:lnTo>
                    <a:pt x="420" y="67"/>
                  </a:lnTo>
                  <a:lnTo>
                    <a:pt x="623" y="135"/>
                  </a:lnTo>
                  <a:lnTo>
                    <a:pt x="810" y="225"/>
                  </a:lnTo>
                  <a:lnTo>
                    <a:pt x="938" y="300"/>
                  </a:lnTo>
                  <a:lnTo>
                    <a:pt x="1073" y="382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6339" name="Freeform 19">
            <a:extLst>
              <a:ext uri="{FF2B5EF4-FFF2-40B4-BE49-F238E27FC236}">
                <a16:creationId xmlns:a16="http://schemas.microsoft.com/office/drawing/2014/main" id="{6FDA7715-E7B5-4727-8EEF-6F86355041DE}"/>
              </a:ext>
            </a:extLst>
          </p:cNvPr>
          <p:cNvSpPr>
            <a:spLocks/>
          </p:cNvSpPr>
          <p:nvPr/>
        </p:nvSpPr>
        <p:spPr bwMode="auto">
          <a:xfrm>
            <a:off x="1568450" y="4421188"/>
            <a:ext cx="2193925" cy="520700"/>
          </a:xfrm>
          <a:custGeom>
            <a:avLst/>
            <a:gdLst>
              <a:gd name="T0" fmla="*/ 0 w 4275"/>
              <a:gd name="T1" fmla="*/ 375 h 750"/>
              <a:gd name="T2" fmla="*/ 165 w 4275"/>
              <a:gd name="T3" fmla="*/ 278 h 750"/>
              <a:gd name="T4" fmla="*/ 368 w 4275"/>
              <a:gd name="T5" fmla="*/ 173 h 750"/>
              <a:gd name="T6" fmla="*/ 623 w 4275"/>
              <a:gd name="T7" fmla="*/ 75 h 750"/>
              <a:gd name="T8" fmla="*/ 810 w 4275"/>
              <a:gd name="T9" fmla="*/ 23 h 750"/>
              <a:gd name="T10" fmla="*/ 1080 w 4275"/>
              <a:gd name="T11" fmla="*/ 0 h 750"/>
              <a:gd name="T12" fmla="*/ 1343 w 4275"/>
              <a:gd name="T13" fmla="*/ 30 h 750"/>
              <a:gd name="T14" fmla="*/ 1553 w 4275"/>
              <a:gd name="T15" fmla="*/ 68 h 750"/>
              <a:gd name="T16" fmla="*/ 1748 w 4275"/>
              <a:gd name="T17" fmla="*/ 150 h 750"/>
              <a:gd name="T18" fmla="*/ 1913 w 4275"/>
              <a:gd name="T19" fmla="*/ 225 h 750"/>
              <a:gd name="T20" fmla="*/ 2145 w 4275"/>
              <a:gd name="T21" fmla="*/ 360 h 750"/>
              <a:gd name="T22" fmla="*/ 2453 w 4275"/>
              <a:gd name="T23" fmla="*/ 533 h 750"/>
              <a:gd name="T24" fmla="*/ 2655 w 4275"/>
              <a:gd name="T25" fmla="*/ 638 h 750"/>
              <a:gd name="T26" fmla="*/ 2843 w 4275"/>
              <a:gd name="T27" fmla="*/ 705 h 750"/>
              <a:gd name="T28" fmla="*/ 3173 w 4275"/>
              <a:gd name="T29" fmla="*/ 750 h 750"/>
              <a:gd name="T30" fmla="*/ 3450 w 4275"/>
              <a:gd name="T31" fmla="*/ 735 h 750"/>
              <a:gd name="T32" fmla="*/ 3683 w 4275"/>
              <a:gd name="T33" fmla="*/ 675 h 750"/>
              <a:gd name="T34" fmla="*/ 3900 w 4275"/>
              <a:gd name="T35" fmla="*/ 593 h 750"/>
              <a:gd name="T36" fmla="*/ 4058 w 4275"/>
              <a:gd name="T37" fmla="*/ 510 h 750"/>
              <a:gd name="T38" fmla="*/ 4275 w 4275"/>
              <a:gd name="T39" fmla="*/ 368 h 7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275" h="750">
                <a:moveTo>
                  <a:pt x="0" y="375"/>
                </a:moveTo>
                <a:lnTo>
                  <a:pt x="165" y="278"/>
                </a:lnTo>
                <a:lnTo>
                  <a:pt x="368" y="173"/>
                </a:lnTo>
                <a:lnTo>
                  <a:pt x="623" y="75"/>
                </a:lnTo>
                <a:lnTo>
                  <a:pt x="810" y="23"/>
                </a:lnTo>
                <a:lnTo>
                  <a:pt x="1080" y="0"/>
                </a:lnTo>
                <a:lnTo>
                  <a:pt x="1343" y="30"/>
                </a:lnTo>
                <a:lnTo>
                  <a:pt x="1553" y="68"/>
                </a:lnTo>
                <a:lnTo>
                  <a:pt x="1748" y="150"/>
                </a:lnTo>
                <a:lnTo>
                  <a:pt x="1913" y="225"/>
                </a:lnTo>
                <a:lnTo>
                  <a:pt x="2145" y="360"/>
                </a:lnTo>
                <a:lnTo>
                  <a:pt x="2453" y="533"/>
                </a:lnTo>
                <a:lnTo>
                  <a:pt x="2655" y="638"/>
                </a:lnTo>
                <a:lnTo>
                  <a:pt x="2843" y="705"/>
                </a:lnTo>
                <a:lnTo>
                  <a:pt x="3173" y="750"/>
                </a:lnTo>
                <a:lnTo>
                  <a:pt x="3450" y="735"/>
                </a:lnTo>
                <a:lnTo>
                  <a:pt x="3683" y="675"/>
                </a:lnTo>
                <a:lnTo>
                  <a:pt x="3900" y="593"/>
                </a:lnTo>
                <a:lnTo>
                  <a:pt x="4058" y="510"/>
                </a:lnTo>
                <a:lnTo>
                  <a:pt x="4275" y="368"/>
                </a:ln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6340" name="Freeform 20">
            <a:extLst>
              <a:ext uri="{FF2B5EF4-FFF2-40B4-BE49-F238E27FC236}">
                <a16:creationId xmlns:a16="http://schemas.microsoft.com/office/drawing/2014/main" id="{6762C09D-A400-40D7-97DF-FE70EAC93AB5}"/>
              </a:ext>
            </a:extLst>
          </p:cNvPr>
          <p:cNvSpPr>
            <a:spLocks/>
          </p:cNvSpPr>
          <p:nvPr/>
        </p:nvSpPr>
        <p:spPr bwMode="auto">
          <a:xfrm>
            <a:off x="1573213" y="4410075"/>
            <a:ext cx="2205037" cy="531813"/>
          </a:xfrm>
          <a:custGeom>
            <a:avLst/>
            <a:gdLst>
              <a:gd name="T0" fmla="*/ 0 w 4299"/>
              <a:gd name="T1" fmla="*/ 391 h 766"/>
              <a:gd name="T2" fmla="*/ 142 w 4299"/>
              <a:gd name="T3" fmla="*/ 481 h 766"/>
              <a:gd name="T4" fmla="*/ 390 w 4299"/>
              <a:gd name="T5" fmla="*/ 609 h 766"/>
              <a:gd name="T6" fmla="*/ 607 w 4299"/>
              <a:gd name="T7" fmla="*/ 676 h 766"/>
              <a:gd name="T8" fmla="*/ 817 w 4299"/>
              <a:gd name="T9" fmla="*/ 759 h 766"/>
              <a:gd name="T10" fmla="*/ 1072 w 4299"/>
              <a:gd name="T11" fmla="*/ 766 h 766"/>
              <a:gd name="T12" fmla="*/ 1372 w 4299"/>
              <a:gd name="T13" fmla="*/ 729 h 766"/>
              <a:gd name="T14" fmla="*/ 1577 w 4299"/>
              <a:gd name="T15" fmla="*/ 682 h 766"/>
              <a:gd name="T16" fmla="*/ 1772 w 4299"/>
              <a:gd name="T17" fmla="*/ 600 h 766"/>
              <a:gd name="T18" fmla="*/ 1950 w 4299"/>
              <a:gd name="T19" fmla="*/ 496 h 766"/>
              <a:gd name="T20" fmla="*/ 2145 w 4299"/>
              <a:gd name="T21" fmla="*/ 376 h 766"/>
              <a:gd name="T22" fmla="*/ 2347 w 4299"/>
              <a:gd name="T23" fmla="*/ 271 h 766"/>
              <a:gd name="T24" fmla="*/ 2679 w 4299"/>
              <a:gd name="T25" fmla="*/ 112 h 766"/>
              <a:gd name="T26" fmla="*/ 2867 w 4299"/>
              <a:gd name="T27" fmla="*/ 45 h 766"/>
              <a:gd name="T28" fmla="*/ 3197 w 4299"/>
              <a:gd name="T29" fmla="*/ 0 h 766"/>
              <a:gd name="T30" fmla="*/ 3474 w 4299"/>
              <a:gd name="T31" fmla="*/ 15 h 766"/>
              <a:gd name="T32" fmla="*/ 3707 w 4299"/>
              <a:gd name="T33" fmla="*/ 75 h 766"/>
              <a:gd name="T34" fmla="*/ 3924 w 4299"/>
              <a:gd name="T35" fmla="*/ 157 h 766"/>
              <a:gd name="T36" fmla="*/ 4082 w 4299"/>
              <a:gd name="T37" fmla="*/ 240 h 766"/>
              <a:gd name="T38" fmla="*/ 4299 w 4299"/>
              <a:gd name="T39" fmla="*/ 382 h 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299" h="766">
                <a:moveTo>
                  <a:pt x="0" y="391"/>
                </a:moveTo>
                <a:lnTo>
                  <a:pt x="142" y="481"/>
                </a:lnTo>
                <a:lnTo>
                  <a:pt x="390" y="609"/>
                </a:lnTo>
                <a:lnTo>
                  <a:pt x="607" y="676"/>
                </a:lnTo>
                <a:lnTo>
                  <a:pt x="817" y="759"/>
                </a:lnTo>
                <a:lnTo>
                  <a:pt x="1072" y="766"/>
                </a:lnTo>
                <a:lnTo>
                  <a:pt x="1372" y="729"/>
                </a:lnTo>
                <a:lnTo>
                  <a:pt x="1577" y="682"/>
                </a:lnTo>
                <a:lnTo>
                  <a:pt x="1772" y="600"/>
                </a:lnTo>
                <a:lnTo>
                  <a:pt x="1950" y="496"/>
                </a:lnTo>
                <a:lnTo>
                  <a:pt x="2145" y="376"/>
                </a:lnTo>
                <a:lnTo>
                  <a:pt x="2347" y="271"/>
                </a:lnTo>
                <a:lnTo>
                  <a:pt x="2679" y="112"/>
                </a:lnTo>
                <a:lnTo>
                  <a:pt x="2867" y="45"/>
                </a:lnTo>
                <a:lnTo>
                  <a:pt x="3197" y="0"/>
                </a:lnTo>
                <a:lnTo>
                  <a:pt x="3474" y="15"/>
                </a:lnTo>
                <a:lnTo>
                  <a:pt x="3707" y="75"/>
                </a:lnTo>
                <a:lnTo>
                  <a:pt x="3924" y="157"/>
                </a:lnTo>
                <a:lnTo>
                  <a:pt x="4082" y="240"/>
                </a:lnTo>
                <a:lnTo>
                  <a:pt x="4299" y="382"/>
                </a:ln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2" name="ROD-0001">
            <a:hlinkClick r:id="" action="ppaction://media"/>
            <a:extLst>
              <a:ext uri="{FF2B5EF4-FFF2-40B4-BE49-F238E27FC236}">
                <a16:creationId xmlns:a16="http://schemas.microsoft.com/office/drawing/2014/main" id="{5E984ACE-2E23-4F3D-B9B1-1BE386F91D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79980" y="3217774"/>
            <a:ext cx="3050564" cy="246391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1F1EE982-FADF-40D6-A98B-DCF5F1017B1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81000" y="152400"/>
            <a:ext cx="2286000" cy="1143000"/>
          </a:xfrm>
        </p:spPr>
        <p:txBody>
          <a:bodyPr anchor="ctr"/>
          <a:lstStyle/>
          <a:p>
            <a:r>
              <a:rPr lang="it-IT" altLang="it-IT" sz="4400" dirty="0"/>
              <a:t>Suoni</a:t>
            </a:r>
            <a:endParaRPr lang="pl-PL" altLang="it-IT" sz="4400" dirty="0"/>
          </a:p>
        </p:txBody>
      </p:sp>
      <p:pic>
        <p:nvPicPr>
          <p:cNvPr id="45060" name="Picture 4">
            <a:extLst>
              <a:ext uri="{FF2B5EF4-FFF2-40B4-BE49-F238E27FC236}">
                <a16:creationId xmlns:a16="http://schemas.microsoft.com/office/drawing/2014/main" id="{D671A53E-2302-4BE8-BABE-47FFD34CA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828800"/>
            <a:ext cx="2943225" cy="138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1" name="Text Box 5">
            <a:extLst>
              <a:ext uri="{FF2B5EF4-FFF2-40B4-BE49-F238E27FC236}">
                <a16:creationId xmlns:a16="http://schemas.microsoft.com/office/drawing/2014/main" id="{2A1C42A6-D887-462C-B3E7-7E5E3258BA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722" y="1377555"/>
            <a:ext cx="317426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altLang="it-IT" sz="2400" dirty="0"/>
              <a:t>Suoni, cioè vibrazioni</a:t>
            </a:r>
            <a:r>
              <a:rPr lang="it-IT" altLang="it-IT" sz="2400" dirty="0"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45064" name="Picture 8">
            <a:extLst>
              <a:ext uri="{FF2B5EF4-FFF2-40B4-BE49-F238E27FC236}">
                <a16:creationId xmlns:a16="http://schemas.microsoft.com/office/drawing/2014/main" id="{AF867124-B6D3-4F02-81C5-037625FBE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931" y="3882338"/>
            <a:ext cx="1493350" cy="1994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5" name="Picture 9">
            <a:extLst>
              <a:ext uri="{FF2B5EF4-FFF2-40B4-BE49-F238E27FC236}">
                <a16:creationId xmlns:a16="http://schemas.microsoft.com/office/drawing/2014/main" id="{A1A27000-C6E7-4221-84F9-98E4028A0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978196"/>
            <a:ext cx="2946400" cy="210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7" name="RURY">
            <a:hlinkClick r:id="" action="ppaction://media"/>
            <a:extLst>
              <a:ext uri="{FF2B5EF4-FFF2-40B4-BE49-F238E27FC236}">
                <a16:creationId xmlns:a16="http://schemas.microsoft.com/office/drawing/2014/main" id="{F6DC403A-9684-4589-9B0A-95D917182E2D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7312120" y="454919"/>
            <a:ext cx="1384301" cy="138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8" name="DZWON">
            <a:hlinkClick r:id="" action="ppaction://media"/>
            <a:extLst>
              <a:ext uri="{FF2B5EF4-FFF2-40B4-BE49-F238E27FC236}">
                <a16:creationId xmlns:a16="http://schemas.microsoft.com/office/drawing/2014/main" id="{A7A44F8B-AC58-47D7-BDB1-B1046F82FBB5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7380311" y="2384794"/>
            <a:ext cx="1291828" cy="129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9" name="DWON2">
            <a:hlinkClick r:id="" action="ppaction://media"/>
            <a:extLst>
              <a:ext uri="{FF2B5EF4-FFF2-40B4-BE49-F238E27FC236}">
                <a16:creationId xmlns:a16="http://schemas.microsoft.com/office/drawing/2014/main" id="{CD429126-79F0-4E20-97BF-5ADB72BF84CD}"/>
              </a:ext>
            </a:extLst>
          </p:cNvPr>
          <p:cNvPicPr>
            <a:picLocks noChangeAspect="1"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7261350" y="4222196"/>
            <a:ext cx="1410789" cy="141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70" name="VIVALDI">
            <a:hlinkClick r:id="" action="ppaction://media"/>
            <a:extLst>
              <a:ext uri="{FF2B5EF4-FFF2-40B4-BE49-F238E27FC236}">
                <a16:creationId xmlns:a16="http://schemas.microsoft.com/office/drawing/2014/main" id="{F903803D-AE51-4D52-8C6E-83E48C7FAFB7}"/>
              </a:ext>
            </a:extLst>
          </p:cNvPr>
          <p:cNvPicPr>
            <a:picLocks noChangeAspect="1" noChangeArrowheads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1256210" y="4308171"/>
            <a:ext cx="1410790" cy="1410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6" fill="hold"/>
                                        <p:tgtEl>
                                          <p:spTgt spid="450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6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06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5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624" fill="hold"/>
                                        <p:tgtEl>
                                          <p:spTgt spid="450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6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06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5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124" fill="hold"/>
                                        <p:tgtEl>
                                          <p:spTgt spid="450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69"/>
                  </p:tgtEl>
                </p:cond>
              </p:nextCondLst>
            </p:seq>
            <p:audio>
              <p:cMediaNode mute="1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069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50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5325" fill="hold"/>
                                        <p:tgtEl>
                                          <p:spTgt spid="450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70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070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D58ECEC6-2584-4DC3-816E-DB4C336E27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dirty="0"/>
              <a:t>Perché violino suona e non viola, e perché non li piace di suonare con li pianoforte</a:t>
            </a:r>
            <a:r>
              <a:rPr lang="pl-PL" altLang="it-IT" sz="3200" dirty="0"/>
              <a:t>?</a:t>
            </a:r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3D5A3C53-26C9-4AFE-9999-61894E6722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67014" y="4371181"/>
            <a:ext cx="8229600" cy="649288"/>
          </a:xfrm>
        </p:spPr>
        <p:txBody>
          <a:bodyPr/>
          <a:lstStyle/>
          <a:p>
            <a:r>
              <a:rPr lang="pl-PL" altLang="it-IT" sz="1800" dirty="0">
                <a:hlinkClick r:id="rId2"/>
              </a:rPr>
              <a:t>https://www.youtube.com/watch?v=PGFs7n6n3-8</a:t>
            </a:r>
            <a:r>
              <a:rPr lang="pl-PL" altLang="it-IT" dirty="0"/>
              <a:t> </a:t>
            </a:r>
          </a:p>
        </p:txBody>
      </p:sp>
      <p:sp>
        <p:nvSpPr>
          <p:cNvPr id="71684" name="Text Box 4">
            <a:extLst>
              <a:ext uri="{FF2B5EF4-FFF2-40B4-BE49-F238E27FC236}">
                <a16:creationId xmlns:a16="http://schemas.microsoft.com/office/drawing/2014/main" id="{86FCA7CB-421B-45E9-930C-9FD19BF90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16650"/>
            <a:ext cx="68103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it-IT" dirty="0"/>
              <a:t>Ludwig van Beethoven, Sonata No.5 in F, Op. 24</a:t>
            </a:r>
            <a:r>
              <a:rPr lang="it-IT" altLang="it-IT" dirty="0"/>
              <a:t> (11’39’’)</a:t>
            </a:r>
            <a:endParaRPr lang="pl-PL" altLang="it-IT" dirty="0"/>
          </a:p>
          <a:p>
            <a:r>
              <a:rPr lang="pl-PL" altLang="it-IT" dirty="0"/>
              <a:t>Anne Sophie Mutter, Lambert Orkis</a:t>
            </a:r>
          </a:p>
        </p:txBody>
      </p:sp>
      <p:pic>
        <p:nvPicPr>
          <p:cNvPr id="71685" name="Picture 5">
            <a:hlinkClick r:id="rId2"/>
            <a:extLst>
              <a:ext uri="{FF2B5EF4-FFF2-40B4-BE49-F238E27FC236}">
                <a16:creationId xmlns:a16="http://schemas.microsoft.com/office/drawing/2014/main" id="{59917E4F-6D2E-4437-BBBE-1355A3D43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84313"/>
            <a:ext cx="5184775" cy="292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686" name="Rectangle 6">
            <a:extLst>
              <a:ext uri="{FF2B5EF4-FFF2-40B4-BE49-F238E27FC236}">
                <a16:creationId xmlns:a16="http://schemas.microsoft.com/office/drawing/2014/main" id="{358DB5BE-1C5F-4C20-AD15-296ED17CC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1700213"/>
            <a:ext cx="3960813" cy="273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it-IT" altLang="it-IT" sz="2400" b="1" dirty="0"/>
              <a:t>Violino</a:t>
            </a:r>
            <a:r>
              <a:rPr lang="pl-PL" altLang="it-IT" sz="2400" b="1" dirty="0"/>
              <a:t>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it-IT" sz="2400" dirty="0"/>
              <a:t>2:1 (C</a:t>
            </a:r>
            <a:r>
              <a:rPr lang="pl-PL" altLang="it-IT" sz="2400" baseline="-25000" dirty="0"/>
              <a:t>5</a:t>
            </a:r>
            <a:r>
              <a:rPr lang="pl-PL" altLang="it-IT" sz="2400" dirty="0"/>
              <a:t>: C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)</a:t>
            </a:r>
            <a:r>
              <a:rPr lang="it-IT" altLang="it-IT" sz="2400" dirty="0"/>
              <a:t> ottava</a:t>
            </a:r>
            <a:r>
              <a:rPr lang="pl-PL" altLang="it-IT" sz="2400" dirty="0"/>
              <a:t>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it-IT" sz="2400" dirty="0"/>
              <a:t>quinta</a:t>
            </a:r>
            <a:r>
              <a:rPr lang="pl-PL" altLang="it-IT" sz="2400" dirty="0"/>
              <a:t> (G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 :C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) 3:2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it-IT" sz="2400" dirty="0"/>
              <a:t>quarta</a:t>
            </a:r>
            <a:r>
              <a:rPr lang="pl-PL" altLang="it-IT" sz="2400" dirty="0"/>
              <a:t> (F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 :C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) 4:3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it-IT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it-IT" sz="2400" b="1" dirty="0"/>
              <a:t>Pianoforte</a:t>
            </a:r>
            <a:endParaRPr lang="pl-PL" altLang="it-IT" sz="2400" b="1" dirty="0"/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it-IT" sz="2400" dirty="0"/>
              <a:t>quinta</a:t>
            </a:r>
            <a:r>
              <a:rPr lang="pl-PL" altLang="it-IT" sz="2400" dirty="0"/>
              <a:t> C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:G</a:t>
            </a:r>
            <a:r>
              <a:rPr lang="pl-PL" altLang="it-IT" sz="2400" baseline="-25000" dirty="0"/>
              <a:t>4 </a:t>
            </a:r>
            <a:r>
              <a:rPr lang="pl-PL" altLang="it-IT" sz="2400" dirty="0"/>
              <a:t>1.4983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it-IT" sz="2400" dirty="0"/>
              <a:t>quarta</a:t>
            </a:r>
            <a:r>
              <a:rPr lang="pl-PL" altLang="it-IT" sz="2400" dirty="0"/>
              <a:t> F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:C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 1.3345</a:t>
            </a:r>
            <a:r>
              <a:rPr lang="pl-PL" altLang="it-IT" sz="2800" dirty="0"/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it-IT" sz="2800" dirty="0"/>
          </a:p>
          <a:p>
            <a:pPr>
              <a:lnSpc>
                <a:spcPct val="90000"/>
              </a:lnSpc>
            </a:pPr>
            <a:endParaRPr lang="pl-PL" altLang="it-IT" sz="2800" dirty="0"/>
          </a:p>
          <a:p>
            <a:pPr>
              <a:lnSpc>
                <a:spcPct val="90000"/>
              </a:lnSpc>
            </a:pPr>
            <a:endParaRPr lang="pl-PL" altLang="it-IT" sz="2800" dirty="0"/>
          </a:p>
          <a:p>
            <a:pPr>
              <a:lnSpc>
                <a:spcPct val="90000"/>
              </a:lnSpc>
            </a:pPr>
            <a:endParaRPr lang="pl-PL" altLang="it-IT" sz="2800" dirty="0"/>
          </a:p>
        </p:txBody>
      </p:sp>
      <p:sp>
        <p:nvSpPr>
          <p:cNvPr id="71687" name="Text Box 7">
            <a:extLst>
              <a:ext uri="{FF2B5EF4-FFF2-40B4-BE49-F238E27FC236}">
                <a16:creationId xmlns:a16="http://schemas.microsoft.com/office/drawing/2014/main" id="{E02D2C43-A15B-488E-916D-F195DA81F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084763"/>
            <a:ext cx="744787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dirty="0"/>
              <a:t>La scala musicale di </a:t>
            </a:r>
            <a:r>
              <a:rPr lang="pl-PL" altLang="it-IT" sz="2400" dirty="0"/>
              <a:t>„</a:t>
            </a:r>
            <a:r>
              <a:rPr lang="it-IT" altLang="it-IT" sz="2400" dirty="0"/>
              <a:t>equi-tempra</a:t>
            </a:r>
            <a:r>
              <a:rPr lang="pl-PL" altLang="it-IT" sz="2400" dirty="0"/>
              <a:t>”</a:t>
            </a:r>
            <a:r>
              <a:rPr lang="it-IT" altLang="it-IT" sz="2400" dirty="0"/>
              <a:t>:</a:t>
            </a:r>
            <a:r>
              <a:rPr lang="pl-PL" altLang="it-IT" sz="2400" dirty="0"/>
              <a:t>  (C</a:t>
            </a:r>
            <a:r>
              <a:rPr lang="pl-PL" altLang="it-IT" sz="2400" baseline="-25000" dirty="0"/>
              <a:t>1</a:t>
            </a:r>
            <a:r>
              <a:rPr lang="pl-PL" altLang="it-IT" sz="2400" dirty="0"/>
              <a:t>: C</a:t>
            </a:r>
            <a:r>
              <a:rPr lang="pl-PL" altLang="it-IT" sz="2400" baseline="-25000" dirty="0"/>
              <a:t>4</a:t>
            </a:r>
            <a:r>
              <a:rPr lang="pl-PL" altLang="it-IT" sz="2400" dirty="0"/>
              <a:t>#)  </a:t>
            </a:r>
            <a:r>
              <a:rPr lang="pl-PL" altLang="it-IT" sz="2400" baseline="30000" dirty="0"/>
              <a:t>12</a:t>
            </a:r>
            <a:r>
              <a:rPr lang="pl-PL" altLang="it-IT" sz="2400" dirty="0"/>
              <a:t>√2:1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E8B576-4CB0-CA78-5F78-E20EC5756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347048" cy="1143000"/>
          </a:xfrm>
        </p:spPr>
        <p:txBody>
          <a:bodyPr/>
          <a:lstStyle/>
          <a:p>
            <a:r>
              <a:rPr lang="it-IT" sz="3600" dirty="0"/>
              <a:t>«un dialogo, molto ben educato»</a:t>
            </a:r>
          </a:p>
        </p:txBody>
      </p:sp>
      <p:pic>
        <p:nvPicPr>
          <p:cNvPr id="4" name="Beethoven Sonata no.5 op.24 Spring - 2nd Movement - YouTube">
            <a:hlinkClick r:id="" action="ppaction://media"/>
            <a:extLst>
              <a:ext uri="{FF2B5EF4-FFF2-40B4-BE49-F238E27FC236}">
                <a16:creationId xmlns:a16="http://schemas.microsoft.com/office/drawing/2014/main" id="{00A3C40C-3559-79D2-387F-067FD2A680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5576" y="1462440"/>
            <a:ext cx="7455260" cy="4190310"/>
          </a:xfrm>
          <a:prstGeom prst="rect">
            <a:avLst/>
          </a:prstGeom>
        </p:spPr>
      </p:pic>
      <p:pic>
        <p:nvPicPr>
          <p:cNvPr id="3" name="Picture 5">
            <a:hlinkClick r:id="rId5"/>
            <a:extLst>
              <a:ext uri="{FF2B5EF4-FFF2-40B4-BE49-F238E27FC236}">
                <a16:creationId xmlns:a16="http://schemas.microsoft.com/office/drawing/2014/main" id="{B2CFCF14-D3B8-4863-EBC7-29D085481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62819"/>
            <a:ext cx="2167787" cy="1224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6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5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05FCD9CD-0549-491D-A95A-2B2A08CC359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399" y="152400"/>
            <a:ext cx="5235577" cy="1143000"/>
          </a:xfrm>
        </p:spPr>
        <p:txBody>
          <a:bodyPr anchor="ctr"/>
          <a:lstStyle/>
          <a:p>
            <a:r>
              <a:rPr lang="it-IT" altLang="it-IT" sz="3600" dirty="0"/>
              <a:t>La musica del diavolo</a:t>
            </a:r>
            <a:endParaRPr lang="pl-PL" altLang="it-IT" sz="3600" dirty="0"/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D4E32960-9CAC-4D5A-A837-51DE7F7629C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50825" y="1268413"/>
            <a:ext cx="3505200" cy="2209800"/>
          </a:xfrm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it-IT" altLang="it-IT" sz="2200" dirty="0"/>
              <a:t>In questo libro si Salmi, del XII secolo, la musica di tamburi è considerata diabolica. </a:t>
            </a:r>
          </a:p>
          <a:p>
            <a:pPr algn="l">
              <a:lnSpc>
                <a:spcPct val="90000"/>
              </a:lnSpc>
            </a:pPr>
            <a:r>
              <a:rPr lang="it-IT" altLang="it-IT" sz="2200" dirty="0"/>
              <a:t>Le condizioni matematiche per le vibrazioni delle membrane sono diverse che per le corde e flauti.</a:t>
            </a:r>
            <a:r>
              <a:rPr lang="pl-PL" altLang="it-IT" dirty="0"/>
              <a:t> </a:t>
            </a:r>
            <a:r>
              <a:rPr lang="it-IT" altLang="it-IT" dirty="0"/>
              <a:t> </a:t>
            </a:r>
            <a:endParaRPr lang="pl-PL" altLang="it-IT" sz="3200" dirty="0"/>
          </a:p>
        </p:txBody>
      </p:sp>
      <p:pic>
        <p:nvPicPr>
          <p:cNvPr id="57348" name="Picture 4">
            <a:extLst>
              <a:ext uri="{FF2B5EF4-FFF2-40B4-BE49-F238E27FC236}">
                <a16:creationId xmlns:a16="http://schemas.microsoft.com/office/drawing/2014/main" id="{2FF7EF27-9446-4890-A17B-6ED3D4F51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143000"/>
            <a:ext cx="4075113" cy="521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49" name="Picture 5">
            <a:extLst>
              <a:ext uri="{FF2B5EF4-FFF2-40B4-BE49-F238E27FC236}">
                <a16:creationId xmlns:a16="http://schemas.microsoft.com/office/drawing/2014/main" id="{B9549E9A-F02F-4004-8C0F-328DF8414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34" y="3962400"/>
            <a:ext cx="1515216" cy="95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0" name="Picture 6">
            <a:extLst>
              <a:ext uri="{FF2B5EF4-FFF2-40B4-BE49-F238E27FC236}">
                <a16:creationId xmlns:a16="http://schemas.microsoft.com/office/drawing/2014/main" id="{FCD06B84-AFF5-463A-9629-0A2B95F6D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962400"/>
            <a:ext cx="1504950" cy="95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1" name="Picture 7">
            <a:extLst>
              <a:ext uri="{FF2B5EF4-FFF2-40B4-BE49-F238E27FC236}">
                <a16:creationId xmlns:a16="http://schemas.microsoft.com/office/drawing/2014/main" id="{36B46A36-887D-4560-9E26-DBD6E264C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5216849"/>
            <a:ext cx="1784350" cy="112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2" name="Picture 8">
            <a:extLst>
              <a:ext uri="{FF2B5EF4-FFF2-40B4-BE49-F238E27FC236}">
                <a16:creationId xmlns:a16="http://schemas.microsoft.com/office/drawing/2014/main" id="{C183CEB3-208A-4184-9AB4-3909904DA1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227638"/>
            <a:ext cx="2209800" cy="1325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53" name="Text Box 9">
            <a:extLst>
              <a:ext uri="{FF2B5EF4-FFF2-40B4-BE49-F238E27FC236}">
                <a16:creationId xmlns:a16="http://schemas.microsoft.com/office/drawing/2014/main" id="{FB6105ED-F707-4E87-BF8F-EE70EDEAF0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6521450"/>
            <a:ext cx="6477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1600">
                <a:latin typeface="Times New Roman" panose="02020603050405020304" pitchFamily="18" charset="0"/>
              </a:rPr>
              <a:t>Psalm book from Reims cathedral, now in St John’s College, Cambridge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2">
            <a:extLst>
              <a:ext uri="{FF2B5EF4-FFF2-40B4-BE49-F238E27FC236}">
                <a16:creationId xmlns:a16="http://schemas.microsoft.com/office/drawing/2014/main" id="{826AB047-F8CB-4C8A-9CC7-CBDA7A391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3927" y="348007"/>
            <a:ext cx="521168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3600" dirty="0">
                <a:solidFill>
                  <a:schemeClr val="accent2"/>
                </a:solidFill>
              </a:rPr>
              <a:t>Una rana, quasi africana</a:t>
            </a:r>
            <a:endParaRPr lang="en-AU" altLang="it-IT" sz="3600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pic>
        <p:nvPicPr>
          <p:cNvPr id="108548" name="Picture 4">
            <a:extLst>
              <a:ext uri="{FF2B5EF4-FFF2-40B4-BE49-F238E27FC236}">
                <a16:creationId xmlns:a16="http://schemas.microsoft.com/office/drawing/2014/main" id="{D9E7F948-ABC6-4921-8453-D8231B4D4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605" y="1124744"/>
            <a:ext cx="5544790" cy="375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2389E3C6-46D9-4F97-87D7-417C0DB124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084763"/>
            <a:ext cx="736034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dirty="0"/>
              <a:t>Il timbro è ancora diverso, persino dal tamburo: </a:t>
            </a:r>
          </a:p>
          <a:p>
            <a:r>
              <a:rPr lang="it-IT" altLang="it-IT" sz="2400" dirty="0"/>
              <a:t>è la ‘scatola cava’ in 3D a vibrare</a:t>
            </a:r>
          </a:p>
          <a:p>
            <a:r>
              <a:rPr lang="it-IT" altLang="it-IT" sz="2400" dirty="0"/>
              <a:t>L’estetica musicale varia dal continente al continente</a:t>
            </a:r>
            <a:endParaRPr lang="pl-PL" alt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108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520C81A8-42A5-4DA4-8EEA-6A247D491A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dirty="0">
                <a:solidFill>
                  <a:schemeClr val="accent6"/>
                </a:solidFill>
              </a:rPr>
              <a:t>Un strumento esotico, usato nelle orchestre sinfoniche </a:t>
            </a:r>
            <a:endParaRPr lang="en-AU" altLang="it-IT" sz="3600" dirty="0">
              <a:solidFill>
                <a:schemeClr val="accent6"/>
              </a:solidFill>
            </a:endParaRPr>
          </a:p>
        </p:txBody>
      </p:sp>
      <p:sp>
        <p:nvSpPr>
          <p:cNvPr id="30725" name="Text Box 5">
            <a:extLst>
              <a:ext uri="{FF2B5EF4-FFF2-40B4-BE49-F238E27FC236}">
                <a16:creationId xmlns:a16="http://schemas.microsoft.com/office/drawing/2014/main" id="{D41BD5D3-8C57-4FFD-8EF2-E6050B059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5676900"/>
            <a:ext cx="473943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800" b="1" dirty="0">
                <a:latin typeface="Arial" panose="020B0604020202020204" pitchFamily="34" charset="0"/>
              </a:rPr>
              <a:t>Guiro, Boli</a:t>
            </a:r>
            <a:r>
              <a:rPr lang="it-IT" altLang="it-IT" sz="2800" b="1" dirty="0">
                <a:latin typeface="Arial" panose="020B0604020202020204" pitchFamily="34" charset="0"/>
              </a:rPr>
              <a:t>v</a:t>
            </a:r>
            <a:r>
              <a:rPr lang="pl-PL" altLang="it-IT" sz="2800" b="1" dirty="0">
                <a:latin typeface="Arial" panose="020B0604020202020204" pitchFamily="34" charset="0"/>
              </a:rPr>
              <a:t>ia</a:t>
            </a:r>
            <a:endParaRPr lang="it-IT" altLang="it-IT" sz="2800" b="1" dirty="0"/>
          </a:p>
          <a:p>
            <a:r>
              <a:rPr lang="en-AU" altLang="it-IT" sz="1600" dirty="0">
                <a:solidFill>
                  <a:schemeClr val="accent1"/>
                </a:solidFill>
                <a:latin typeface="Arial" panose="020B0604020202020204" pitchFamily="34" charset="0"/>
              </a:rPr>
              <a:t>http://www.hobgoblin-usa.com/bigpics/gr19011.jpg</a:t>
            </a:r>
          </a:p>
        </p:txBody>
      </p:sp>
      <p:pic>
        <p:nvPicPr>
          <p:cNvPr id="30726" name="Picture 6">
            <a:extLst>
              <a:ext uri="{FF2B5EF4-FFF2-40B4-BE49-F238E27FC236}">
                <a16:creationId xmlns:a16="http://schemas.microsoft.com/office/drawing/2014/main" id="{0464C3D5-5A57-4D89-BD83-375269472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773238"/>
            <a:ext cx="7318375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2">
            <a:extLst>
              <a:ext uri="{FF2B5EF4-FFF2-40B4-BE49-F238E27FC236}">
                <a16:creationId xmlns:a16="http://schemas.microsoft.com/office/drawing/2014/main" id="{ABEAD10A-D342-4C31-AC96-68E42DC08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332656"/>
            <a:ext cx="757130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3600" dirty="0" err="1">
                <a:solidFill>
                  <a:schemeClr val="accent4"/>
                </a:solidFill>
              </a:rPr>
              <a:t>Emu</a:t>
            </a:r>
            <a:r>
              <a:rPr lang="it-IT" altLang="it-IT" sz="3600" dirty="0">
                <a:solidFill>
                  <a:schemeClr val="accent4"/>
                </a:solidFill>
              </a:rPr>
              <a:t> </a:t>
            </a:r>
            <a:r>
              <a:rPr lang="it-IT" altLang="it-IT" sz="3600" dirty="0" err="1">
                <a:solidFill>
                  <a:schemeClr val="accent4"/>
                </a:solidFill>
              </a:rPr>
              <a:t>caller</a:t>
            </a:r>
            <a:r>
              <a:rPr lang="it-IT" altLang="it-IT" sz="3600" dirty="0">
                <a:solidFill>
                  <a:schemeClr val="accent4"/>
                </a:solidFill>
              </a:rPr>
              <a:t> – uno scherzo aborigeno</a:t>
            </a:r>
            <a:endParaRPr lang="en-AU" altLang="it-IT" sz="3600" dirty="0">
              <a:solidFill>
                <a:schemeClr val="accent4"/>
              </a:solidFill>
              <a:latin typeface="Arial" panose="020B0604020202020204" pitchFamily="34" charset="0"/>
            </a:endParaRPr>
          </a:p>
        </p:txBody>
      </p:sp>
      <p:pic>
        <p:nvPicPr>
          <p:cNvPr id="110596" name="Picture 4">
            <a:extLst>
              <a:ext uri="{FF2B5EF4-FFF2-40B4-BE49-F238E27FC236}">
                <a16:creationId xmlns:a16="http://schemas.microsoft.com/office/drawing/2014/main" id="{7B524696-7E66-4570-9D84-656992868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0" y="1536700"/>
            <a:ext cx="4826000" cy="378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0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E8590EB9-E601-410B-814F-75ECD285E4D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" y="152400"/>
            <a:ext cx="4343400" cy="1143000"/>
          </a:xfrm>
        </p:spPr>
        <p:txBody>
          <a:bodyPr anchor="ctr"/>
          <a:lstStyle/>
          <a:p>
            <a:r>
              <a:rPr lang="it-IT" altLang="it-IT" sz="4000" dirty="0"/>
              <a:t>Suoni di un temporale</a:t>
            </a:r>
            <a:endParaRPr lang="pl-PL" altLang="it-IT" sz="4000" dirty="0"/>
          </a:p>
        </p:txBody>
      </p:sp>
      <p:pic>
        <p:nvPicPr>
          <p:cNvPr id="58371" name="Picture 3">
            <a:extLst>
              <a:ext uri="{FF2B5EF4-FFF2-40B4-BE49-F238E27FC236}">
                <a16:creationId xmlns:a16="http://schemas.microsoft.com/office/drawing/2014/main" id="{CD6E4121-D75E-4D77-BF41-B7A492CFD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2209800" cy="141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2" name="SMALL1">
            <a:hlinkClick r:id="" action="ppaction://media"/>
            <a:extLst>
              <a:ext uri="{FF2B5EF4-FFF2-40B4-BE49-F238E27FC236}">
                <a16:creationId xmlns:a16="http://schemas.microsoft.com/office/drawing/2014/main" id="{909D0D1C-C07B-433A-B014-907130DC6CB9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2930524" y="1316393"/>
            <a:ext cx="942975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3" name="SMALL2">
            <a:hlinkClick r:id="" action="ppaction://media"/>
            <a:extLst>
              <a:ext uri="{FF2B5EF4-FFF2-40B4-BE49-F238E27FC236}">
                <a16:creationId xmlns:a16="http://schemas.microsoft.com/office/drawing/2014/main" id="{3A7D021E-8AFB-4886-88CE-956C6001D9A4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3918360" y="1256464"/>
            <a:ext cx="1062831" cy="106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4" name="SMALL3">
            <a:hlinkClick r:id="" action="ppaction://media"/>
            <a:extLst>
              <a:ext uri="{FF2B5EF4-FFF2-40B4-BE49-F238E27FC236}">
                <a16:creationId xmlns:a16="http://schemas.microsoft.com/office/drawing/2014/main" id="{657C5F94-F5B9-4EA2-8BF7-E98F6D7C6F22}"/>
              </a:ext>
            </a:extLst>
          </p:cNvPr>
          <p:cNvPicPr>
            <a:picLocks noChangeAspect="1"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2861879" y="2383075"/>
            <a:ext cx="1020843" cy="1020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5" name="SMALL4">
            <a:hlinkClick r:id="" action="ppaction://media"/>
            <a:extLst>
              <a:ext uri="{FF2B5EF4-FFF2-40B4-BE49-F238E27FC236}">
                <a16:creationId xmlns:a16="http://schemas.microsoft.com/office/drawing/2014/main" id="{D95BE506-64F5-4B4D-92B6-6670BD6C3C8C}"/>
              </a:ext>
            </a:extLst>
          </p:cNvPr>
          <p:cNvPicPr>
            <a:picLocks noChangeAspect="1" noChangeArrowheads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3878276" y="2303305"/>
            <a:ext cx="1062831" cy="106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6" name="Picture 8">
            <a:extLst>
              <a:ext uri="{FF2B5EF4-FFF2-40B4-BE49-F238E27FC236}">
                <a16:creationId xmlns:a16="http://schemas.microsoft.com/office/drawing/2014/main" id="{32C3179A-2B06-4AE8-A842-77C4BFD22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038600"/>
            <a:ext cx="2133600" cy="147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9" name="BIG3">
            <a:hlinkClick r:id="" action="ppaction://media"/>
            <a:extLst>
              <a:ext uri="{FF2B5EF4-FFF2-40B4-BE49-F238E27FC236}">
                <a16:creationId xmlns:a16="http://schemas.microsoft.com/office/drawing/2014/main" id="{2B02FCF7-3502-446D-B957-EC6D6EA65877}"/>
              </a:ext>
            </a:extLst>
          </p:cNvPr>
          <p:cNvPicPr>
            <a:picLocks noChangeAspect="1" noChangeArrowheads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2808105" y="4532332"/>
            <a:ext cx="1062831" cy="106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80" name="BIG1">
            <a:hlinkClick r:id="" action="ppaction://media"/>
            <a:extLst>
              <a:ext uri="{FF2B5EF4-FFF2-40B4-BE49-F238E27FC236}">
                <a16:creationId xmlns:a16="http://schemas.microsoft.com/office/drawing/2014/main" id="{CC5EB182-05B5-4CF8-9941-00288FE695A7}"/>
              </a:ext>
            </a:extLst>
          </p:cNvPr>
          <p:cNvPicPr>
            <a:picLocks noChangeAspect="1" noChangeArrowheads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2828145" y="3431003"/>
            <a:ext cx="1062831" cy="106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81" name="BIG2">
            <a:hlinkClick r:id="" action="ppaction://media"/>
            <a:extLst>
              <a:ext uri="{FF2B5EF4-FFF2-40B4-BE49-F238E27FC236}">
                <a16:creationId xmlns:a16="http://schemas.microsoft.com/office/drawing/2014/main" id="{BF64AFFB-F167-46A7-943E-B6DBE5911207}"/>
              </a:ext>
            </a:extLst>
          </p:cNvPr>
          <p:cNvPicPr>
            <a:picLocks noChangeAspect="1" noChangeArrowheads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3878276" y="3466900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82" name="BIG4">
            <a:hlinkClick r:id="" action="ppaction://media"/>
            <a:extLst>
              <a:ext uri="{FF2B5EF4-FFF2-40B4-BE49-F238E27FC236}">
                <a16:creationId xmlns:a16="http://schemas.microsoft.com/office/drawing/2014/main" id="{631EDA1D-63AF-4E9E-8927-42B6588EB89D}"/>
              </a:ext>
            </a:extLst>
          </p:cNvPr>
          <p:cNvPicPr>
            <a:picLocks noChangeAspect="1" noChangeArrowheads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3890976" y="4578608"/>
            <a:ext cx="1062831" cy="106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88" name="Picture 20">
            <a:extLst>
              <a:ext uri="{FF2B5EF4-FFF2-40B4-BE49-F238E27FC236}">
                <a16:creationId xmlns:a16="http://schemas.microsoft.com/office/drawing/2014/main" id="{B8464D93-099F-4438-A71F-048754807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3505200"/>
            <a:ext cx="3925888" cy="316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90" name="Picture 22">
            <a:extLst>
              <a:ext uri="{FF2B5EF4-FFF2-40B4-BE49-F238E27FC236}">
                <a16:creationId xmlns:a16="http://schemas.microsoft.com/office/drawing/2014/main" id="{18CEC46B-AD97-43BF-A763-BF56AE915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60350"/>
            <a:ext cx="3925888" cy="317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83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4" fill="hold"/>
                                        <p:tgtEl>
                                          <p:spTgt spid="583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7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7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83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748" fill="hold"/>
                                        <p:tgtEl>
                                          <p:spTgt spid="583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7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7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83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686" fill="hold"/>
                                        <p:tgtEl>
                                          <p:spTgt spid="583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74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74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3686" fill="hold"/>
                                        <p:tgtEl>
                                          <p:spTgt spid="583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75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75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83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8061" fill="hold"/>
                                        <p:tgtEl>
                                          <p:spTgt spid="583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79"/>
                  </p:tgtEl>
                </p:cond>
              </p:nextCondLst>
            </p:seq>
            <p:audio>
              <p:cMediaNode vol="100000"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79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83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6560" fill="hold"/>
                                        <p:tgtEl>
                                          <p:spTgt spid="583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80"/>
                  </p:tgtEl>
                </p:cond>
              </p:nextCondLst>
            </p:seq>
            <p:audio>
              <p:cMediaNode vol="100000"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80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83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9999" fill="hold"/>
                                        <p:tgtEl>
                                          <p:spTgt spid="583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81"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81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83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1998" fill="hold"/>
                                        <p:tgtEl>
                                          <p:spTgt spid="583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82"/>
                  </p:tgtEl>
                </p:cond>
              </p:nextCondLst>
            </p:seq>
            <p:audio>
              <p:cMediaNode vol="100000"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8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34A44209-81C5-4E9F-B1A0-46D6C81B80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71550" y="0"/>
            <a:ext cx="7029450" cy="762000"/>
          </a:xfrm>
        </p:spPr>
        <p:txBody>
          <a:bodyPr anchor="ctr"/>
          <a:lstStyle/>
          <a:p>
            <a:pPr algn="l"/>
            <a:r>
              <a:rPr lang="pl-PL" altLang="it-IT" sz="3600" dirty="0"/>
              <a:t>Mu</a:t>
            </a:r>
            <a:r>
              <a:rPr lang="it-IT" altLang="it-IT" sz="3600" dirty="0"/>
              <a:t>sica sulla bacinella (di bronzo)</a:t>
            </a:r>
            <a:endParaRPr lang="pl-PL" altLang="it-IT" sz="3600" dirty="0"/>
          </a:p>
        </p:txBody>
      </p:sp>
      <p:pic>
        <p:nvPicPr>
          <p:cNvPr id="75782" name="Picture 6">
            <a:extLst>
              <a:ext uri="{FF2B5EF4-FFF2-40B4-BE49-F238E27FC236}">
                <a16:creationId xmlns:a16="http://schemas.microsoft.com/office/drawing/2014/main" id="{A3C1C7AE-89AF-4309-A64A-A2357D7DF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65150"/>
            <a:ext cx="3167062" cy="255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3" name="Picture 7">
            <a:extLst>
              <a:ext uri="{FF2B5EF4-FFF2-40B4-BE49-F238E27FC236}">
                <a16:creationId xmlns:a16="http://schemas.microsoft.com/office/drawing/2014/main" id="{97D52077-CDBB-4101-83B9-B07248F72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175" y="559593"/>
            <a:ext cx="2663825" cy="261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4" name="WAS1.WAV">
            <a:hlinkClick r:id="" action="ppaction://media"/>
            <a:extLst>
              <a:ext uri="{FF2B5EF4-FFF2-40B4-BE49-F238E27FC236}">
                <a16:creationId xmlns:a16="http://schemas.microsoft.com/office/drawing/2014/main" id="{7AE509E9-A4AA-409C-B71F-8346C65F6781}"/>
              </a:ext>
            </a:extLst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1844675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6" name="WAS4.WAV">
            <a:hlinkClick r:id="" action="ppaction://media"/>
            <a:extLst>
              <a:ext uri="{FF2B5EF4-FFF2-40B4-BE49-F238E27FC236}">
                <a16:creationId xmlns:a16="http://schemas.microsoft.com/office/drawing/2014/main" id="{19F38DFF-0964-4ACC-BF11-D57C435C7FE0}"/>
              </a:ext>
            </a:extLst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1989138"/>
            <a:ext cx="549275" cy="54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7" name="WAS1">
            <a:hlinkClick r:id="" action="ppaction://media"/>
            <a:extLst>
              <a:ext uri="{FF2B5EF4-FFF2-40B4-BE49-F238E27FC236}">
                <a16:creationId xmlns:a16="http://schemas.microsoft.com/office/drawing/2014/main" id="{ACAC1FDC-4119-4CB6-AA2F-1F9048E9B5A4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548160" y="3222104"/>
            <a:ext cx="3167062" cy="2550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8" name="WAS2">
            <a:hlinkClick r:id="" action="ppaction://media"/>
            <a:extLst>
              <a:ext uri="{FF2B5EF4-FFF2-40B4-BE49-F238E27FC236}">
                <a16:creationId xmlns:a16="http://schemas.microsoft.com/office/drawing/2014/main" id="{84264B34-7409-40E2-943C-0B67D6CEF589}"/>
              </a:ext>
            </a:extLst>
          </p:cNvPr>
          <p:cNvPicPr>
            <a:picLocks noChangeAspect="1" noChangeArrowheads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5352580" y="3283225"/>
            <a:ext cx="3051249" cy="2457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57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57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78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78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57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757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78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78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57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757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787"/>
                  </p:tgtEl>
                </p:cond>
              </p:nextCondLst>
            </p:seq>
            <p:video>
              <p:cMediaNode vol="10000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5787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57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757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788"/>
                  </p:tgtEl>
                </p:cond>
              </p:nextCondLst>
            </p:seq>
            <p:vide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5788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EEACA08A-BD82-4B9D-B058-76B3AD4BF1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19063"/>
            <a:ext cx="5059363" cy="914400"/>
          </a:xfrm>
        </p:spPr>
        <p:txBody>
          <a:bodyPr/>
          <a:lstStyle/>
          <a:p>
            <a:r>
              <a:rPr lang="it-IT" altLang="it-IT" sz="4000" dirty="0"/>
              <a:t>Campanelli dolorosi</a:t>
            </a:r>
            <a:endParaRPr lang="pl-PL" altLang="it-IT" sz="4000" dirty="0"/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A4AB9D81-6771-4175-A539-7D91E27D9A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48313"/>
            <a:ext cx="9144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br>
              <a:rPr lang="pl-PL" altLang="it-IT" sz="2400">
                <a:latin typeface="Times New Roman" panose="02020603050405020304" pitchFamily="18" charset="0"/>
              </a:rPr>
            </a:br>
            <a:br>
              <a:rPr lang="pl-PL" altLang="it-IT" sz="2400">
                <a:latin typeface="Times New Roman" panose="02020603050405020304" pitchFamily="18" charset="0"/>
              </a:rPr>
            </a:br>
            <a:br>
              <a:rPr lang="pl-PL" altLang="it-IT" sz="2400">
                <a:latin typeface="Times New Roman" panose="02020603050405020304" pitchFamily="18" charset="0"/>
              </a:rPr>
            </a:br>
            <a:endParaRPr lang="pl-PL" altLang="it-IT" sz="2400">
              <a:latin typeface="Times New Roman" panose="02020603050405020304" pitchFamily="18" charset="0"/>
            </a:endParaRPr>
          </a:p>
        </p:txBody>
      </p:sp>
      <p:pic>
        <p:nvPicPr>
          <p:cNvPr id="59396" name="Picture 4">
            <a:extLst>
              <a:ext uri="{FF2B5EF4-FFF2-40B4-BE49-F238E27FC236}">
                <a16:creationId xmlns:a16="http://schemas.microsoft.com/office/drawing/2014/main" id="{9876BDE6-88F8-47D0-82F4-A38A2E3ED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-195263"/>
            <a:ext cx="11113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7" name="Picture 5">
            <a:extLst>
              <a:ext uri="{FF2B5EF4-FFF2-40B4-BE49-F238E27FC236}">
                <a16:creationId xmlns:a16="http://schemas.microsoft.com/office/drawing/2014/main" id="{5C35CF67-6E32-4D60-B5A7-645E06532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-195263"/>
            <a:ext cx="11112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8" name="Picture 6">
            <a:extLst>
              <a:ext uri="{FF2B5EF4-FFF2-40B4-BE49-F238E27FC236}">
                <a16:creationId xmlns:a16="http://schemas.microsoft.com/office/drawing/2014/main" id="{B2014087-FB9F-4F08-A35A-E0D2EAD2D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163" y="-195263"/>
            <a:ext cx="11112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9" name="Picture 7">
            <a:extLst>
              <a:ext uri="{FF2B5EF4-FFF2-40B4-BE49-F238E27FC236}">
                <a16:creationId xmlns:a16="http://schemas.microsoft.com/office/drawing/2014/main" id="{35ECBF90-3C64-4A15-A8CD-D0F87F82E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0" y="-195263"/>
            <a:ext cx="11113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0" name="Picture 8">
            <a:extLst>
              <a:ext uri="{FF2B5EF4-FFF2-40B4-BE49-F238E27FC236}">
                <a16:creationId xmlns:a16="http://schemas.microsoft.com/office/drawing/2014/main" id="{B3A66605-0200-4D13-A2F5-135E4DF7A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-195263"/>
            <a:ext cx="11112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1" name="Picture 9">
            <a:extLst>
              <a:ext uri="{FF2B5EF4-FFF2-40B4-BE49-F238E27FC236}">
                <a16:creationId xmlns:a16="http://schemas.microsoft.com/office/drawing/2014/main" id="{2E28E0D6-F89A-4747-9C32-FF6984B74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5" y="-195263"/>
            <a:ext cx="11113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2" name="Picture 10">
            <a:extLst>
              <a:ext uri="{FF2B5EF4-FFF2-40B4-BE49-F238E27FC236}">
                <a16:creationId xmlns:a16="http://schemas.microsoft.com/office/drawing/2014/main" id="{A60D75F3-41E2-4450-A020-EE1F7B40D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413" y="-195263"/>
            <a:ext cx="11112" cy="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3" name="Picture 11">
            <a:extLst>
              <a:ext uri="{FF2B5EF4-FFF2-40B4-BE49-F238E27FC236}">
                <a16:creationId xmlns:a16="http://schemas.microsoft.com/office/drawing/2014/main" id="{B265463B-315C-4F76-9164-AC5156A41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261938"/>
            <a:ext cx="11112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4" name="Picture 12">
            <a:extLst>
              <a:ext uri="{FF2B5EF4-FFF2-40B4-BE49-F238E27FC236}">
                <a16:creationId xmlns:a16="http://schemas.microsoft.com/office/drawing/2014/main" id="{B7638D95-83D8-40CE-B663-9DEE46AA6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3" y="261938"/>
            <a:ext cx="11112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5" name="Picture 13">
            <a:extLst>
              <a:ext uri="{FF2B5EF4-FFF2-40B4-BE49-F238E27FC236}">
                <a16:creationId xmlns:a16="http://schemas.microsoft.com/office/drawing/2014/main" id="{1F223B91-8343-44AD-993B-83F2EE606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981075"/>
            <a:ext cx="4464050" cy="289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6" name="Picture 14" descr="dzwonek">
            <a:hlinkClick r:id="rId10"/>
            <a:extLst>
              <a:ext uri="{FF2B5EF4-FFF2-40B4-BE49-F238E27FC236}">
                <a16:creationId xmlns:a16="http://schemas.microsoft.com/office/drawing/2014/main" id="{0E2775D6-B224-40A5-A5B1-DE2C441F4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4" y="1481137"/>
            <a:ext cx="879475" cy="11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7" name="Picture 15" descr="dzw">
            <a:hlinkClick r:id="rId12"/>
            <a:extLst>
              <a:ext uri="{FF2B5EF4-FFF2-40B4-BE49-F238E27FC236}">
                <a16:creationId xmlns:a16="http://schemas.microsoft.com/office/drawing/2014/main" id="{4D4BA272-F965-499A-A994-721AFF7A2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4" y="3997528"/>
            <a:ext cx="879475" cy="11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8" name="DWON1">
            <a:hlinkClick r:id="" action="ppaction://media"/>
            <a:extLst>
              <a:ext uri="{FF2B5EF4-FFF2-40B4-BE49-F238E27FC236}">
                <a16:creationId xmlns:a16="http://schemas.microsoft.com/office/drawing/2014/main" id="{36294356-244A-4A60-92A1-FDCD5299D8CC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1400901" y="1334146"/>
            <a:ext cx="1492251" cy="149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9" name="DWON2">
            <a:hlinkClick r:id="" action="ppaction://media"/>
            <a:extLst>
              <a:ext uri="{FF2B5EF4-FFF2-40B4-BE49-F238E27FC236}">
                <a16:creationId xmlns:a16="http://schemas.microsoft.com/office/drawing/2014/main" id="{E5DED7C5-4EC5-41F1-BC8B-F304D6C55606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1389459" y="3802958"/>
            <a:ext cx="1552575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410" name="Rectangle 18">
            <a:extLst>
              <a:ext uri="{FF2B5EF4-FFF2-40B4-BE49-F238E27FC236}">
                <a16:creationId xmlns:a16="http://schemas.microsoft.com/office/drawing/2014/main" id="{CF7A812B-8C6A-4EF0-90BF-415E13175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908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br>
              <a:rPr lang="pl-PL" altLang="it-IT" sz="2400">
                <a:latin typeface="Times New Roman" panose="02020603050405020304" pitchFamily="18" charset="0"/>
              </a:rPr>
            </a:br>
            <a:endParaRPr lang="pl-PL" altLang="it-IT" sz="2400">
              <a:latin typeface="Times New Roman" panose="02020603050405020304" pitchFamily="18" charset="0"/>
            </a:endParaRPr>
          </a:p>
        </p:txBody>
      </p:sp>
      <p:pic>
        <p:nvPicPr>
          <p:cNvPr id="59411" name="Picture 19">
            <a:extLst>
              <a:ext uri="{FF2B5EF4-FFF2-40B4-BE49-F238E27FC236}">
                <a16:creationId xmlns:a16="http://schemas.microsoft.com/office/drawing/2014/main" id="{8AAA6D6C-7665-4F9A-A242-FB286E4D2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730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2" name="Picture 20">
            <a:extLst>
              <a:ext uri="{FF2B5EF4-FFF2-40B4-BE49-F238E27FC236}">
                <a16:creationId xmlns:a16="http://schemas.microsoft.com/office/drawing/2014/main" id="{765D67FF-4501-4538-9AE0-948AAB77C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3" y="173038"/>
            <a:ext cx="11112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3" name="Picture 21">
            <a:extLst>
              <a:ext uri="{FF2B5EF4-FFF2-40B4-BE49-F238E27FC236}">
                <a16:creationId xmlns:a16="http://schemas.microsoft.com/office/drawing/2014/main" id="{4B1575DD-AF7D-4E36-A576-938D9EFE0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1730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4" name="Picture 22">
            <a:extLst>
              <a:ext uri="{FF2B5EF4-FFF2-40B4-BE49-F238E27FC236}">
                <a16:creationId xmlns:a16="http://schemas.microsoft.com/office/drawing/2014/main" id="{7944F188-995E-4886-9BE9-6E6292646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725" y="1730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5" name="Picture 23">
            <a:extLst>
              <a:ext uri="{FF2B5EF4-FFF2-40B4-BE49-F238E27FC236}">
                <a16:creationId xmlns:a16="http://schemas.microsoft.com/office/drawing/2014/main" id="{3A765858-C233-4EB8-90FB-FD5B57F3E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725" y="1730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6" name="Picture 24">
            <a:extLst>
              <a:ext uri="{FF2B5EF4-FFF2-40B4-BE49-F238E27FC236}">
                <a16:creationId xmlns:a16="http://schemas.microsoft.com/office/drawing/2014/main" id="{564E7D50-DC45-463A-958E-CCF909833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863" y="173038"/>
            <a:ext cx="11112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7" name="Picture 25">
            <a:extLst>
              <a:ext uri="{FF2B5EF4-FFF2-40B4-BE49-F238E27FC236}">
                <a16:creationId xmlns:a16="http://schemas.microsoft.com/office/drawing/2014/main" id="{AE88D421-BB12-4F69-AC6B-947B909A3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6302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8" name="Picture 26">
            <a:extLst>
              <a:ext uri="{FF2B5EF4-FFF2-40B4-BE49-F238E27FC236}">
                <a16:creationId xmlns:a16="http://schemas.microsoft.com/office/drawing/2014/main" id="{BD17E6F7-736F-48B2-8C43-EE14152BF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25" y="630238"/>
            <a:ext cx="11113" cy="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19" name="Picture 27">
            <a:extLst>
              <a:ext uri="{FF2B5EF4-FFF2-40B4-BE49-F238E27FC236}">
                <a16:creationId xmlns:a16="http://schemas.microsoft.com/office/drawing/2014/main" id="{8DB118A4-3972-441D-BB74-D81335837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922713"/>
            <a:ext cx="4368800" cy="283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20" name="Picture 28" descr="dzwonki">
            <a:hlinkClick r:id="rId16"/>
            <a:extLst>
              <a:ext uri="{FF2B5EF4-FFF2-40B4-BE49-F238E27FC236}">
                <a16:creationId xmlns:a16="http://schemas.microsoft.com/office/drawing/2014/main" id="{27C48184-2BCD-4DB3-8852-FD41ED533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473" y="2063749"/>
            <a:ext cx="879475" cy="11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21" name="DZWONA">
            <a:hlinkClick r:id="" action="ppaction://media"/>
            <a:extLst>
              <a:ext uri="{FF2B5EF4-FFF2-40B4-BE49-F238E27FC236}">
                <a16:creationId xmlns:a16="http://schemas.microsoft.com/office/drawing/2014/main" id="{81869C63-605D-4E3B-AF0E-B961AD6F5DB3}"/>
              </a:ext>
            </a:extLst>
          </p:cNvPr>
          <p:cNvPicPr>
            <a:picLocks noChangeAspect="1"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7402115" y="3629027"/>
            <a:ext cx="1504951" cy="145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EF73AB0F-8818-4DCE-BDDC-A80B816E790A}"/>
              </a:ext>
            </a:extLst>
          </p:cNvPr>
          <p:cNvSpPr txBox="1"/>
          <p:nvPr/>
        </p:nvSpPr>
        <p:spPr>
          <a:xfrm>
            <a:off x="168275" y="5613524"/>
            <a:ext cx="28540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Due frequenze vicine messe insieme danno una impressione ‘dolorosa’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94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4" fill="hold"/>
                                        <p:tgtEl>
                                          <p:spTgt spid="594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408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40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94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124" fill="hold"/>
                                        <p:tgtEl>
                                          <p:spTgt spid="594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409"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40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94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311" fill="hold"/>
                                        <p:tgtEl>
                                          <p:spTgt spid="594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421"/>
                  </p:tgtEl>
                </p:cond>
              </p:nextCondLst>
            </p:seq>
            <p:audio>
              <p:cMediaNode vol="10000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421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678FA739-A21E-4FEE-97BF-D5A90B4FB0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it-IT" altLang="it-IT" sz="3600" dirty="0"/>
              <a:t>Adesso siamo pronti per ascoltare una cascata (di suoni)</a:t>
            </a:r>
            <a:endParaRPr lang="pl-PL" altLang="it-IT" sz="3600" dirty="0"/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BA28E3F0-7418-4B46-AA5D-A02315D52A4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196975"/>
            <a:ext cx="4038600" cy="4525963"/>
          </a:xfrm>
        </p:spPr>
        <p:txBody>
          <a:bodyPr/>
          <a:lstStyle/>
          <a:p>
            <a:pPr>
              <a:buFontTx/>
              <a:buNone/>
            </a:pPr>
            <a:r>
              <a:rPr lang="pl-PL" altLang="it-IT" sz="2400" dirty="0"/>
              <a:t>	</a:t>
            </a:r>
            <a:r>
              <a:rPr lang="it-IT" altLang="it-IT" sz="2400" dirty="0"/>
              <a:t>Il rumore </a:t>
            </a:r>
            <a:r>
              <a:rPr lang="pl-PL" altLang="it-IT" sz="2400" dirty="0"/>
              <a:t>„</a:t>
            </a:r>
            <a:r>
              <a:rPr lang="it-IT" altLang="it-IT" sz="2400" dirty="0"/>
              <a:t>bianco</a:t>
            </a:r>
            <a:r>
              <a:rPr lang="pl-PL" altLang="it-IT" sz="2400" dirty="0"/>
              <a:t>”</a:t>
            </a:r>
            <a:r>
              <a:rPr lang="it-IT" altLang="it-IT" sz="2400" dirty="0"/>
              <a:t>, diversamente dalla </a:t>
            </a:r>
            <a:r>
              <a:rPr lang="pl-PL" altLang="it-IT" sz="2400" dirty="0"/>
              <a:t>„</a:t>
            </a:r>
            <a:r>
              <a:rPr lang="it-IT" altLang="it-IT" sz="2400" dirty="0"/>
              <a:t>musica da spumante</a:t>
            </a:r>
            <a:r>
              <a:rPr lang="pl-PL" altLang="it-IT" sz="2400" dirty="0"/>
              <a:t>” </a:t>
            </a:r>
            <a:r>
              <a:rPr lang="it-IT" altLang="it-IT" sz="2400" dirty="0"/>
              <a:t>ha un largo spettro di frequenze</a:t>
            </a:r>
            <a:r>
              <a:rPr lang="pl-PL" altLang="it-IT" sz="2400" dirty="0"/>
              <a:t>. </a:t>
            </a:r>
          </a:p>
          <a:p>
            <a:pPr>
              <a:buFontTx/>
              <a:buNone/>
            </a:pPr>
            <a:r>
              <a:rPr lang="it-IT" altLang="it-IT" sz="2400" dirty="0"/>
              <a:t>Una cascata è un buon esempio</a:t>
            </a:r>
            <a:r>
              <a:rPr lang="pl-PL" altLang="it-IT" sz="2400" dirty="0"/>
              <a:t>. </a:t>
            </a:r>
          </a:p>
        </p:txBody>
      </p:sp>
      <p:pic>
        <p:nvPicPr>
          <p:cNvPr id="60420" name="Picture 4">
            <a:extLst>
              <a:ext uri="{FF2B5EF4-FFF2-40B4-BE49-F238E27FC236}">
                <a16:creationId xmlns:a16="http://schemas.microsoft.com/office/drawing/2014/main" id="{B3377BAE-0878-48C2-93E1-4ACE4E246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005263"/>
            <a:ext cx="3240088" cy="226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23" name="CHOPIN">
            <a:hlinkClick r:id="" action="ppaction://media"/>
            <a:extLst>
              <a:ext uri="{FF2B5EF4-FFF2-40B4-BE49-F238E27FC236}">
                <a16:creationId xmlns:a16="http://schemas.microsoft.com/office/drawing/2014/main" id="{4DF97853-7350-4E62-A1CC-091578DC83C7}"/>
              </a:ext>
            </a:extLst>
          </p:cNvPr>
          <p:cNvPicPr>
            <a:picLocks noGrp="1" noChangeAspect="1" noChangeArrowheads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/>
          <a:stretch>
            <a:fillRect/>
          </a:stretch>
        </p:blipFill>
        <p:spPr>
          <a:xfrm>
            <a:off x="4427538" y="2565400"/>
            <a:ext cx="4537075" cy="371157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0425" name="CHOPIN">
            <a:hlinkClick r:id="" action="ppaction://media"/>
            <a:extLst>
              <a:ext uri="{FF2B5EF4-FFF2-40B4-BE49-F238E27FC236}">
                <a16:creationId xmlns:a16="http://schemas.microsoft.com/office/drawing/2014/main" id="{A862636B-75CF-45F2-92F8-0C3034570AB2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6696075" y="908720"/>
            <a:ext cx="1295152" cy="129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04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04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423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042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04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738" fill="hold"/>
                                        <p:tgtEl>
                                          <p:spTgt spid="604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425"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42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4127A8EF-94E7-4C0E-B36B-9CE7404F63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46465"/>
            <a:ext cx="8229601" cy="1143000"/>
          </a:xfrm>
        </p:spPr>
        <p:txBody>
          <a:bodyPr/>
          <a:lstStyle/>
          <a:p>
            <a:r>
              <a:rPr lang="it-IT" altLang="it-IT" sz="3600" dirty="0"/>
              <a:t>«L’udito</a:t>
            </a:r>
            <a:r>
              <a:rPr lang="it-IT" altLang="it-IT" sz="2400" dirty="0"/>
              <a:t>»  </a:t>
            </a:r>
            <a:r>
              <a:rPr lang="it-IT" altLang="it-IT" sz="2800" dirty="0"/>
              <a:t>Aristotele, </a:t>
            </a:r>
            <a:r>
              <a:rPr lang="pl-PL" altLang="it-IT" sz="2800" i="1" dirty="0"/>
              <a:t>De Anima, </a:t>
            </a:r>
            <a:r>
              <a:rPr lang="pl-PL" altLang="it-IT" sz="2800" dirty="0"/>
              <a:t>419b, 5-20 </a:t>
            </a:r>
            <a:br>
              <a:rPr lang="en-AU" altLang="it-IT" sz="4000" dirty="0"/>
            </a:br>
            <a:endParaRPr lang="en-AU" altLang="it-IT" sz="3600" dirty="0"/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8692460F-EA92-4CE1-A96B-48F6598A83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1255" y="548680"/>
            <a:ext cx="8893175" cy="54292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200" dirty="0"/>
              <a:t>Veniamo ora a trattare anzitutto del suono e dell’udito. Il suono c’è in aria in duplice azione: l’uno e un atto e l’altro potenza. Alcune cose diciamo infatti che non hanno suono, ed esempio la spugna e la lana, mentre altre sì, come il bronzo e i corpi duri e lisci, e ciò perché possono risuonare, ovvero produrre un suono in atto fra loro e l’udito. </a:t>
            </a:r>
          </a:p>
          <a:p>
            <a:pPr>
              <a:lnSpc>
                <a:spcPct val="90000"/>
              </a:lnSpc>
            </a:pPr>
            <a:endParaRPr lang="pl-PL" altLang="it-IT" sz="2200" dirty="0"/>
          </a:p>
          <a:p>
            <a:pPr>
              <a:lnSpc>
                <a:spcPct val="90000"/>
              </a:lnSpc>
            </a:pPr>
            <a:r>
              <a:rPr lang="it-IT" altLang="it-IT" sz="2200" dirty="0"/>
              <a:t>Il suono in atto è sempre prodotto dall’urto di qualcosa             contro qualcosa e in qualcosa, perché ciò che lo                    produce è una percussione. </a:t>
            </a:r>
            <a:r>
              <a:rPr lang="pl-PL" altLang="it-IT" sz="2200" dirty="0"/>
              <a:t> </a:t>
            </a:r>
          </a:p>
          <a:p>
            <a:pPr>
              <a:lnSpc>
                <a:spcPct val="90000"/>
              </a:lnSpc>
            </a:pPr>
            <a:r>
              <a:rPr lang="it-IT" altLang="it-IT" sz="2200" dirty="0"/>
              <a:t>Come s’è detto, il suono non è la percussione di due oggetti qualsiasi. Infatti la lana, se viene battuta, non emette alcun suono, ed invece il bronzo e i corpi lisci e cavi sì: il bronzo perché è liscio, mentre i corpi cavi, con la ripercussione, producono molti colpi dopo il primo, giacché l’aria che è stata mossa non può uscire.</a:t>
            </a:r>
            <a:endParaRPr lang="pl-PL" altLang="it-IT" sz="2200" dirty="0"/>
          </a:p>
          <a:p>
            <a:pPr>
              <a:lnSpc>
                <a:spcPct val="90000"/>
              </a:lnSpc>
            </a:pPr>
            <a:r>
              <a:rPr lang="it-IT" altLang="it-IT" sz="2200" dirty="0"/>
              <a:t>Inoltre il suono è udito nell’aria ed anche (ma di meno) nell’acqua. Non è però l’aria né l’acqua la causa principale del suono, ma deve prodursi un urto dei corpi solidi l’uno contro l’altro e contro l’aria. </a:t>
            </a:r>
            <a:r>
              <a:rPr lang="pl-PL" altLang="it-IT" sz="2400" dirty="0"/>
              <a:t> </a:t>
            </a:r>
          </a:p>
        </p:txBody>
      </p:sp>
      <p:pic>
        <p:nvPicPr>
          <p:cNvPr id="67589" name="Picture 5">
            <a:extLst>
              <a:ext uri="{FF2B5EF4-FFF2-40B4-BE49-F238E27FC236}">
                <a16:creationId xmlns:a16="http://schemas.microsoft.com/office/drawing/2014/main" id="{BAD42950-5135-47B7-B736-639126961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294" y="2286888"/>
            <a:ext cx="1224136" cy="1597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91605F-7002-40AA-8F62-9DB4498B8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Conclusioni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33932D-CB7A-4583-8F01-44736CAC1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/>
          <a:lstStyle/>
          <a:p>
            <a:r>
              <a:rPr lang="it-IT" sz="2400" dirty="0"/>
              <a:t>Il concetto di un’onda appartiene al vocabolario comune</a:t>
            </a:r>
          </a:p>
          <a:p>
            <a:r>
              <a:rPr lang="it-IT" sz="2400" dirty="0"/>
              <a:t>Anche il suono è un’onda, che propaga in aria (eppure in acqua, pezzo di bronzo etc.)</a:t>
            </a:r>
          </a:p>
          <a:p>
            <a:r>
              <a:rPr lang="it-IT" sz="2400" dirty="0"/>
              <a:t>Ogni suono è diverso: per l’altezza (</a:t>
            </a:r>
            <a:r>
              <a:rPr lang="it-IT" sz="2400" i="1" dirty="0"/>
              <a:t>pitch</a:t>
            </a:r>
            <a:r>
              <a:rPr lang="it-IT" sz="2400" dirty="0"/>
              <a:t>), ampiezza (‘forza’, meglio – la potenza) e il timbro, cioè il suo </a:t>
            </a:r>
            <a:r>
              <a:rPr lang="it-IT" sz="2400" i="1" dirty="0"/>
              <a:t>spettro</a:t>
            </a:r>
            <a:endParaRPr lang="it-IT" sz="2400" dirty="0"/>
          </a:p>
          <a:p>
            <a:r>
              <a:rPr lang="it-IT" sz="2400" dirty="0"/>
              <a:t>Con qualche semplice applicazione per il telefonino e/o computer possiamo visualizzare le onde acustiche.</a:t>
            </a:r>
          </a:p>
          <a:p>
            <a:r>
              <a:rPr lang="it-IT" sz="2400" dirty="0"/>
              <a:t>Il concetto d’armonia musicale (nostra, i.e. occidentale) dobbiamo a Pitagora (e Vincenzo Galileo) </a:t>
            </a:r>
          </a:p>
          <a:p>
            <a:r>
              <a:rPr lang="it-IT" sz="2400" dirty="0"/>
              <a:t>Insegnamento della musica arricchisce la personalità del bambino/ adolescente e lo introduca a un impegno personalizzato.</a:t>
            </a:r>
          </a:p>
        </p:txBody>
      </p:sp>
    </p:spTree>
    <p:extLst>
      <p:ext uri="{BB962C8B-B14F-4D97-AF65-F5344CB8AC3E}">
        <p14:creationId xmlns:p14="http://schemas.microsoft.com/office/powerpoint/2010/main" val="18010427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9E02E928-9053-4966-B681-8FBC61E15D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dirty="0">
                <a:solidFill>
                  <a:schemeClr val="accent6"/>
                </a:solidFill>
              </a:rPr>
              <a:t>P.S. I delfini (e le balene) parlano in dialetti locali </a:t>
            </a:r>
            <a:endParaRPr lang="en-AU" altLang="it-IT" sz="3600" dirty="0">
              <a:solidFill>
                <a:schemeClr val="accent6"/>
              </a:solidFill>
            </a:endParaRP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3952B1EE-16F8-4153-977D-B86C400A6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6256338"/>
            <a:ext cx="6800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1800" b="1">
                <a:solidFill>
                  <a:schemeClr val="accent1"/>
                </a:solidFill>
                <a:latin typeface="Arial" panose="020B0604020202020204" pitchFamily="34" charset="0"/>
              </a:rPr>
              <a:t>Dialekty wielorybów</a:t>
            </a:r>
            <a:r>
              <a:rPr lang="pl-PL" altLang="it-IT" sz="180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en-AU" altLang="it-IT" sz="1800">
                <a:solidFill>
                  <a:schemeClr val="accent1"/>
                </a:solidFill>
                <a:latin typeface="Arial" panose="020B0604020202020204" pitchFamily="34" charset="0"/>
              </a:rPr>
              <a:t>http://physics.aps.org/synopsis-for/10.1103/PhysRevE.93.022138</a:t>
            </a: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2913FBE3-164D-4AEC-8F67-43BBDA502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0" y="1841500"/>
            <a:ext cx="6348413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Text Box 7">
            <a:extLst>
              <a:ext uri="{FF2B5EF4-FFF2-40B4-BE49-F238E27FC236}">
                <a16:creationId xmlns:a16="http://schemas.microsoft.com/office/drawing/2014/main" id="{ADD93A7E-0D6C-42F7-9E50-AB686A601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5222875"/>
            <a:ext cx="57340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000">
                <a:latin typeface="Arial" panose="020B0604020202020204" pitchFamily="34" charset="0"/>
              </a:rPr>
              <a:t>https://www.youtube.com/watch?v=GqteBewLJzk</a:t>
            </a:r>
          </a:p>
          <a:p>
            <a:r>
              <a:rPr lang="en-AU" altLang="it-IT" sz="2000">
                <a:latin typeface="Arial" panose="020B0604020202020204" pitchFamily="34" charset="0"/>
              </a:rPr>
              <a:t>https://www.youtube.com/watch?v=Y-dmGhxyfpc</a:t>
            </a:r>
          </a:p>
        </p:txBody>
      </p:sp>
    </p:spTree>
    <p:extLst>
      <p:ext uri="{BB962C8B-B14F-4D97-AF65-F5344CB8AC3E}">
        <p14:creationId xmlns:p14="http://schemas.microsoft.com/office/powerpoint/2010/main" val="4008638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572D87A0-1A6B-4207-B8CC-331CEE2E14A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0825" y="0"/>
            <a:ext cx="4724400" cy="1143000"/>
          </a:xfrm>
        </p:spPr>
        <p:txBody>
          <a:bodyPr anchor="ctr"/>
          <a:lstStyle/>
          <a:p>
            <a:r>
              <a:rPr lang="it-IT" altLang="it-IT" sz="3600" dirty="0">
                <a:solidFill>
                  <a:schemeClr val="accent2"/>
                </a:solidFill>
              </a:rPr>
              <a:t>Suona tutto</a:t>
            </a:r>
            <a:endParaRPr lang="pl-PL" altLang="it-IT" sz="3600" dirty="0">
              <a:solidFill>
                <a:schemeClr val="accent2"/>
              </a:solidFill>
            </a:endParaRPr>
          </a:p>
        </p:txBody>
      </p:sp>
      <p:sp>
        <p:nvSpPr>
          <p:cNvPr id="11267" name="Text Box 3">
            <a:extLst>
              <a:ext uri="{FF2B5EF4-FFF2-40B4-BE49-F238E27FC236}">
                <a16:creationId xmlns:a16="http://schemas.microsoft.com/office/drawing/2014/main" id="{68FE190E-6E3F-4736-AA50-D6A16373D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4" y="981075"/>
            <a:ext cx="8785671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2"/>
            <a:r>
              <a:rPr lang="it-IT" altLang="it-IT" sz="2400" dirty="0"/>
              <a:t>Il suono di diversi ‘strumenti’ varia. I suono dipende anche dal modo di ‘suonare’. </a:t>
            </a:r>
            <a:r>
              <a:rPr lang="pl-PL" altLang="it-IT" sz="2400" dirty="0"/>
              <a:t> </a:t>
            </a:r>
          </a:p>
          <a:p>
            <a:pPr lvl="2"/>
            <a:endParaRPr lang="pl-PL" altLang="it-IT" sz="2400" dirty="0"/>
          </a:p>
          <a:p>
            <a:pPr lvl="2">
              <a:buFont typeface="Symbol" panose="05050102010706020507" pitchFamily="18" charset="2"/>
              <a:buChar char="·"/>
            </a:pPr>
            <a:r>
              <a:rPr lang="it-IT" altLang="it-IT" sz="2400" dirty="0"/>
              <a:t> Da dove viene la differenze che i certi suoni sono piacevoli e altri sgradevoli? Certi acuti altri ottusi</a:t>
            </a:r>
            <a:r>
              <a:rPr lang="pl-PL" altLang="it-IT" sz="2400" dirty="0"/>
              <a:t>? </a:t>
            </a:r>
            <a:endParaRPr lang="it-IT" altLang="it-IT" sz="2400" dirty="0"/>
          </a:p>
          <a:p>
            <a:pPr lvl="2">
              <a:buFont typeface="Symbol" panose="05050102010706020507" pitchFamily="18" charset="2"/>
              <a:buNone/>
            </a:pPr>
            <a:endParaRPr lang="pl-PL" altLang="it-IT" sz="2400" dirty="0"/>
          </a:p>
          <a:p>
            <a:pPr lvl="2"/>
            <a:r>
              <a:rPr lang="pl-PL" altLang="it-IT" sz="2400" dirty="0">
                <a:cs typeface="Times New Roman" panose="02020603050405020304" pitchFamily="18" charset="0"/>
              </a:rPr>
              <a:t>· </a:t>
            </a:r>
            <a:r>
              <a:rPr lang="it-IT" altLang="it-IT" sz="2400" dirty="0">
                <a:cs typeface="Times New Roman" panose="02020603050405020304" pitchFamily="18" charset="0"/>
              </a:rPr>
              <a:t>Possiamo vedere queste differenze ‘con occhi propri’</a:t>
            </a:r>
            <a:r>
              <a:rPr lang="pl-PL" altLang="it-IT" sz="2400" dirty="0"/>
              <a:t>?</a:t>
            </a:r>
          </a:p>
          <a:p>
            <a:pPr lvl="2"/>
            <a:endParaRPr lang="it-IT" altLang="it-IT" sz="2200" dirty="0"/>
          </a:p>
          <a:p>
            <a:endParaRPr lang="pl-PL" altLang="it-IT" sz="1400" dirty="0">
              <a:latin typeface="Times New Roman" panose="02020603050405020304" pitchFamily="18" charset="0"/>
            </a:endParaRPr>
          </a:p>
        </p:txBody>
      </p:sp>
      <p:pic>
        <p:nvPicPr>
          <p:cNvPr id="11268" name="Picture 4">
            <a:extLst>
              <a:ext uri="{FF2B5EF4-FFF2-40B4-BE49-F238E27FC236}">
                <a16:creationId xmlns:a16="http://schemas.microsoft.com/office/drawing/2014/main" id="{3950DF00-53BC-44B1-9880-5E662ACA7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657600"/>
            <a:ext cx="4603750" cy="298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9" name="Text Box 5">
            <a:extLst>
              <a:ext uri="{FF2B5EF4-FFF2-40B4-BE49-F238E27FC236}">
                <a16:creationId xmlns:a16="http://schemas.microsoft.com/office/drawing/2014/main" id="{11B6CF29-305E-478C-B184-E8EE4988B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419600"/>
            <a:ext cx="3760788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2000" i="1" dirty="0">
                <a:solidFill>
                  <a:schemeClr val="accent2"/>
                </a:solidFill>
                <a:latin typeface="Times New Roman" panose="02020603050405020304" pitchFamily="18" charset="0"/>
              </a:rPr>
              <a:t>freeware </a:t>
            </a:r>
            <a:r>
              <a:rPr lang="en-US" altLang="it-IT" sz="2000" i="1" dirty="0">
                <a:solidFill>
                  <a:schemeClr val="accent2"/>
                </a:solidFill>
                <a:latin typeface="Times New Roman" panose="02020603050405020304" pitchFamily="18" charset="0"/>
                <a:hlinkClick r:id="rId3"/>
              </a:rPr>
              <a:t>Oscilloscope 2.51</a:t>
            </a:r>
            <a:endParaRPr lang="en-US" altLang="it-IT" sz="2000" i="1" dirty="0">
              <a:solidFill>
                <a:schemeClr val="accent2"/>
              </a:solidFill>
              <a:latin typeface="Times New Roman" panose="02020603050405020304" pitchFamily="18" charset="0"/>
            </a:endParaRPr>
          </a:p>
          <a:p>
            <a:r>
              <a:rPr lang="en-US" altLang="it-IT" sz="2000" dirty="0">
                <a:solidFill>
                  <a:schemeClr val="accent2"/>
                </a:solidFill>
                <a:latin typeface="Times New Roman" panose="02020603050405020304" pitchFamily="18" charset="0"/>
              </a:rPr>
              <a:t>(K. </a:t>
            </a:r>
            <a:r>
              <a:rPr lang="en-US" altLang="it-IT" sz="2000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Zeldovich</a:t>
            </a:r>
            <a:r>
              <a:rPr lang="en-US" altLang="it-IT" sz="2000" dirty="0">
                <a:solidFill>
                  <a:schemeClr val="accent2"/>
                </a:solidFill>
                <a:latin typeface="Times New Roman" panose="02020603050405020304" pitchFamily="18" charset="0"/>
              </a:rPr>
              <a:t>). </a:t>
            </a:r>
          </a:p>
          <a:p>
            <a:r>
              <a:rPr lang="pl-PL" altLang="it-IT" sz="2000" dirty="0">
                <a:solidFill>
                  <a:schemeClr val="accent2"/>
                </a:solidFill>
                <a:latin typeface="Times New Roman" panose="02020603050405020304" pitchFamily="18" charset="0"/>
              </a:rPr>
              <a:t>„</a:t>
            </a:r>
            <a:r>
              <a:rPr lang="en-US" altLang="it-IT" sz="2000" dirty="0">
                <a:solidFill>
                  <a:schemeClr val="accent2"/>
                </a:solidFill>
                <a:latin typeface="Times New Roman" panose="02020603050405020304" pitchFamily="18" charset="0"/>
              </a:rPr>
              <a:t>The program allows visualization </a:t>
            </a:r>
          </a:p>
          <a:p>
            <a:r>
              <a:rPr lang="en-US" altLang="it-IT" sz="2000" dirty="0">
                <a:solidFill>
                  <a:schemeClr val="accent2"/>
                </a:solidFill>
                <a:latin typeface="Times New Roman" panose="02020603050405020304" pitchFamily="18" charset="0"/>
              </a:rPr>
              <a:t>of registered sounds and </a:t>
            </a:r>
          </a:p>
          <a:p>
            <a:r>
              <a:rPr lang="en-US" altLang="it-IT" sz="2000" dirty="0">
                <a:solidFill>
                  <a:schemeClr val="accent2"/>
                </a:solidFill>
                <a:latin typeface="Times New Roman" panose="02020603050405020304" pitchFamily="18" charset="0"/>
              </a:rPr>
              <a:t>their </a:t>
            </a:r>
            <a:r>
              <a:rPr lang="en-US" altLang="it-IT" sz="2000" i="1" dirty="0">
                <a:solidFill>
                  <a:schemeClr val="accent2"/>
                </a:solidFill>
                <a:latin typeface="Times New Roman" panose="02020603050405020304" pitchFamily="18" charset="0"/>
                <a:hlinkClick r:id="rId4"/>
              </a:rPr>
              <a:t>Fourier analysis</a:t>
            </a:r>
            <a:r>
              <a:rPr lang="pl-PL" altLang="it-IT" sz="2000" i="1" dirty="0">
                <a:solidFill>
                  <a:schemeClr val="accent2"/>
                </a:solidFill>
                <a:latin typeface="Times New Roman" panose="02020603050405020304" pitchFamily="18" charset="0"/>
              </a:rPr>
              <a:t>”</a:t>
            </a:r>
            <a:r>
              <a:rPr lang="it-IT" altLang="it-IT" sz="2000" dirty="0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F355078B-4412-4DB2-94DD-A659183DB7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pl-PL" altLang="it-IT" sz="3600" dirty="0"/>
              <a:t>C</a:t>
            </a:r>
            <a:r>
              <a:rPr lang="it-IT" altLang="it-IT" sz="3600" dirty="0"/>
              <a:t>he cosa sentiamo</a:t>
            </a:r>
            <a:endParaRPr lang="pl-PL" altLang="it-IT" sz="3600" dirty="0"/>
          </a:p>
        </p:txBody>
      </p:sp>
      <p:pic>
        <p:nvPicPr>
          <p:cNvPr id="61443" name="Picture 3">
            <a:extLst>
              <a:ext uri="{FF2B5EF4-FFF2-40B4-BE49-F238E27FC236}">
                <a16:creationId xmlns:a16="http://schemas.microsoft.com/office/drawing/2014/main" id="{62A8AD3F-2277-461F-91C9-C3A84E374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837" y="804628"/>
            <a:ext cx="5490443" cy="4214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44" name="Text Box 4">
            <a:extLst>
              <a:ext uri="{FF2B5EF4-FFF2-40B4-BE49-F238E27FC236}">
                <a16:creationId xmlns:a16="http://schemas.microsoft.com/office/drawing/2014/main" id="{1C331EBC-7D96-428C-8491-5C573F08D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" y="6545178"/>
            <a:ext cx="656429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1400" dirty="0"/>
              <a:t>G. Karwasz, G. Osiński, Trygonometria akustyczna, Matematyka w Szkole, 2007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9DF5764F-CE2F-4F94-89A2-B5BC32ADD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45" y="5026748"/>
            <a:ext cx="854775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altLang="it-IT" sz="2400" dirty="0"/>
              <a:t>L’onda acustica, in prima approssimazione, è una sinusoide – «una curva serpente»</a:t>
            </a:r>
          </a:p>
          <a:p>
            <a:r>
              <a:rPr lang="it-IT" altLang="it-IT" sz="2400" dirty="0"/>
              <a:t>Queste curve, ossia diversi toni, possono avere diverse ampiezze, cioè intensità e diverse frequenze: a</a:t>
            </a:r>
            <a:r>
              <a:rPr lang="it-IT" altLang="it-IT" sz="2400" baseline="30000" dirty="0"/>
              <a:t>1</a:t>
            </a:r>
            <a:r>
              <a:rPr lang="it-IT" altLang="it-IT" sz="2400" dirty="0"/>
              <a:t>, a</a:t>
            </a:r>
            <a:r>
              <a:rPr lang="it-IT" altLang="it-IT" sz="2400" baseline="30000" dirty="0"/>
              <a:t>2</a:t>
            </a:r>
            <a:r>
              <a:rPr lang="it-IT" altLang="it-IT" sz="2400" dirty="0"/>
              <a:t> etc. 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572388AC-C0AB-4F21-A7BF-6BF0EA37A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627" y="913389"/>
            <a:ext cx="8153400" cy="3962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25D7EEB2-9A1B-461D-8520-D4DC8C3BE09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35534" y="73025"/>
            <a:ext cx="3505200" cy="914400"/>
          </a:xfrm>
        </p:spPr>
        <p:txBody>
          <a:bodyPr anchor="ctr"/>
          <a:lstStyle/>
          <a:p>
            <a:r>
              <a:rPr lang="it-IT" altLang="it-IT" sz="3600" dirty="0"/>
              <a:t>Onda sonora</a:t>
            </a:r>
            <a:endParaRPr lang="pl-PL" altLang="it-IT" sz="3600" dirty="0"/>
          </a:p>
        </p:txBody>
      </p:sp>
      <p:pic>
        <p:nvPicPr>
          <p:cNvPr id="46084" name="Picture 4">
            <a:extLst>
              <a:ext uri="{FF2B5EF4-FFF2-40B4-BE49-F238E27FC236}">
                <a16:creationId xmlns:a16="http://schemas.microsoft.com/office/drawing/2014/main" id="{399B703C-7BDA-43D0-B22F-D31A6087F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89" y="1736724"/>
            <a:ext cx="3276600" cy="265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5" name="Line 5">
            <a:extLst>
              <a:ext uri="{FF2B5EF4-FFF2-40B4-BE49-F238E27FC236}">
                <a16:creationId xmlns:a16="http://schemas.microsoft.com/office/drawing/2014/main" id="{950EBE50-7F56-40E4-80BB-62E3F36308A6}"/>
              </a:ext>
            </a:extLst>
          </p:cNvPr>
          <p:cNvSpPr>
            <a:spLocks noChangeShapeType="1"/>
          </p:cNvSpPr>
          <p:nvPr/>
        </p:nvSpPr>
        <p:spPr bwMode="auto">
          <a:xfrm>
            <a:off x="1295400" y="2895600"/>
            <a:ext cx="6223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6086" name="Text Box 6">
            <a:extLst>
              <a:ext uri="{FF2B5EF4-FFF2-40B4-BE49-F238E27FC236}">
                <a16:creationId xmlns:a16="http://schemas.microsoft.com/office/drawing/2014/main" id="{1762E8C3-44A8-4858-8CE1-BCAB36D8D9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027" y="1069181"/>
            <a:ext cx="7086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dirty="0">
                <a:solidFill>
                  <a:schemeClr val="accent1"/>
                </a:solidFill>
                <a:latin typeface="Times New Roman" panose="02020603050405020304" pitchFamily="18" charset="0"/>
              </a:rPr>
              <a:t>The </a:t>
            </a:r>
            <a:r>
              <a:rPr lang="it-IT" altLang="it-IT" dirty="0" err="1">
                <a:solidFill>
                  <a:schemeClr val="accent1"/>
                </a:solidFill>
                <a:latin typeface="Times New Roman" panose="02020603050405020304" pitchFamily="18" charset="0"/>
              </a:rPr>
              <a:t>fundamental</a:t>
            </a:r>
            <a:r>
              <a:rPr lang="it-IT" altLang="it-IT" dirty="0">
                <a:solidFill>
                  <a:schemeClr val="accent1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dirty="0" err="1">
                <a:solidFill>
                  <a:schemeClr val="accent1"/>
                </a:solidFill>
                <a:latin typeface="Times New Roman" panose="02020603050405020304" pitchFamily="18" charset="0"/>
              </a:rPr>
              <a:t>quantity</a:t>
            </a:r>
            <a:r>
              <a:rPr lang="it-IT" altLang="it-IT" dirty="0">
                <a:solidFill>
                  <a:schemeClr val="accent1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dirty="0" err="1">
                <a:solidFill>
                  <a:schemeClr val="accent1"/>
                </a:solidFill>
                <a:latin typeface="Times New Roman" panose="02020603050405020304" pitchFamily="18" charset="0"/>
              </a:rPr>
              <a:t>describing</a:t>
            </a:r>
            <a:r>
              <a:rPr lang="it-IT" altLang="it-IT" dirty="0">
                <a:solidFill>
                  <a:schemeClr val="accent1"/>
                </a:solidFill>
                <a:latin typeface="Times New Roman" panose="02020603050405020304" pitchFamily="18" charset="0"/>
              </a:rPr>
              <a:t> a </a:t>
            </a:r>
            <a:r>
              <a:rPr lang="it-IT" altLang="it-IT" dirty="0" err="1">
                <a:solidFill>
                  <a:schemeClr val="accent1"/>
                </a:solidFill>
                <a:latin typeface="Times New Roman" panose="02020603050405020304" pitchFamily="18" charset="0"/>
              </a:rPr>
              <a:t>simple</a:t>
            </a:r>
            <a:r>
              <a:rPr lang="it-IT" altLang="it-IT" dirty="0">
                <a:solidFill>
                  <a:schemeClr val="accent1"/>
                </a:solidFill>
                <a:latin typeface="Times New Roman" panose="02020603050405020304" pitchFamily="18" charset="0"/>
              </a:rPr>
              <a:t> sounds – a </a:t>
            </a:r>
            <a:r>
              <a:rPr lang="it-IT" altLang="it-IT" dirty="0" err="1">
                <a:solidFill>
                  <a:schemeClr val="accent1"/>
                </a:solidFill>
                <a:latin typeface="Times New Roman" panose="02020603050405020304" pitchFamily="18" charset="0"/>
              </a:rPr>
              <a:t>monocromatic</a:t>
            </a:r>
            <a:r>
              <a:rPr lang="it-IT" altLang="it-IT" dirty="0">
                <a:solidFill>
                  <a:schemeClr val="accent1"/>
                </a:solidFill>
                <a:latin typeface="Times New Roman" panose="02020603050405020304" pitchFamily="18" charset="0"/>
              </a:rPr>
              <a:t> sine </a:t>
            </a:r>
            <a:r>
              <a:rPr lang="it-IT" altLang="it-IT" dirty="0" err="1">
                <a:solidFill>
                  <a:schemeClr val="accent1"/>
                </a:solidFill>
                <a:latin typeface="Times New Roman" panose="02020603050405020304" pitchFamily="18" charset="0"/>
              </a:rPr>
              <a:t>wave</a:t>
            </a:r>
            <a:r>
              <a:rPr lang="it-IT" altLang="it-IT" dirty="0">
                <a:solidFill>
                  <a:schemeClr val="accent1"/>
                </a:solidFill>
                <a:latin typeface="Times New Roman" panose="02020603050405020304" pitchFamily="18" charset="0"/>
              </a:rPr>
              <a:t> are the frequency, </a:t>
            </a:r>
            <a:r>
              <a:rPr lang="it-IT" altLang="it-IT" dirty="0" err="1">
                <a:solidFill>
                  <a:schemeClr val="accent1"/>
                </a:solidFill>
                <a:latin typeface="Times New Roman" panose="02020603050405020304" pitchFamily="18" charset="0"/>
              </a:rPr>
              <a:t>length</a:t>
            </a:r>
            <a:r>
              <a:rPr lang="it-IT" altLang="it-IT" dirty="0">
                <a:solidFill>
                  <a:schemeClr val="accent1"/>
                </a:solidFill>
                <a:latin typeface="Times New Roman" panose="02020603050405020304" pitchFamily="18" charset="0"/>
              </a:rPr>
              <a:t> and </a:t>
            </a:r>
            <a:r>
              <a:rPr lang="it-IT" altLang="it-IT" dirty="0" err="1">
                <a:solidFill>
                  <a:schemeClr val="accent1"/>
                </a:solidFill>
                <a:latin typeface="Times New Roman" panose="02020603050405020304" pitchFamily="18" charset="0"/>
              </a:rPr>
              <a:t>velocity</a:t>
            </a:r>
            <a:r>
              <a:rPr lang="it-IT" altLang="it-IT" dirty="0">
                <a:solidFill>
                  <a:schemeClr val="accent1"/>
                </a:solidFill>
                <a:latin typeface="Times New Roman" panose="02020603050405020304" pitchFamily="18" charset="0"/>
              </a:rPr>
              <a:t> of </a:t>
            </a:r>
            <a:r>
              <a:rPr lang="it-IT" altLang="it-IT" dirty="0" err="1">
                <a:solidFill>
                  <a:schemeClr val="accent1"/>
                </a:solidFill>
                <a:latin typeface="Times New Roman" panose="02020603050405020304" pitchFamily="18" charset="0"/>
              </a:rPr>
              <a:t>propagation</a:t>
            </a:r>
            <a:r>
              <a:rPr lang="pl-PL" altLang="it-IT" dirty="0">
                <a:solidFill>
                  <a:schemeClr val="accent1"/>
                </a:solidFill>
                <a:latin typeface="Times New Roman" panose="02020603050405020304" pitchFamily="18" charset="0"/>
              </a:rPr>
              <a:t>.</a:t>
            </a:r>
            <a:endParaRPr lang="pl-PL" altLang="it-IT" sz="1200" dirty="0">
              <a:solidFill>
                <a:schemeClr val="accent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6087" name="Line 7">
            <a:extLst>
              <a:ext uri="{FF2B5EF4-FFF2-40B4-BE49-F238E27FC236}">
                <a16:creationId xmlns:a16="http://schemas.microsoft.com/office/drawing/2014/main" id="{C55795CE-C787-49D1-B8C1-659739B91B0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95400" y="2667000"/>
            <a:ext cx="0" cy="1066800"/>
          </a:xfrm>
          <a:prstGeom prst="lin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6088" name="Line 8">
            <a:extLst>
              <a:ext uri="{FF2B5EF4-FFF2-40B4-BE49-F238E27FC236}">
                <a16:creationId xmlns:a16="http://schemas.microsoft.com/office/drawing/2014/main" id="{AFC83395-9D71-46E1-BA37-4F2CFC17310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30400" y="2667000"/>
            <a:ext cx="0" cy="1066800"/>
          </a:xfrm>
          <a:prstGeom prst="lin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aphicFrame>
        <p:nvGraphicFramePr>
          <p:cNvPr id="46089" name="Object 9">
            <a:extLst>
              <a:ext uri="{FF2B5EF4-FFF2-40B4-BE49-F238E27FC236}">
                <a16:creationId xmlns:a16="http://schemas.microsoft.com/office/drawing/2014/main" id="{1B5EB576-54E8-44DF-B113-8C0262B6B7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9576597"/>
              </p:ext>
            </p:extLst>
          </p:nvPr>
        </p:nvGraphicFramePr>
        <p:xfrm>
          <a:off x="5241925" y="2174081"/>
          <a:ext cx="10668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57200" imgH="381000" progId="Equation.3">
                  <p:embed/>
                </p:oleObj>
              </mc:Choice>
              <mc:Fallback>
                <p:oleObj name="Equation" r:id="rId5" imgW="457200" imgH="3810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1925" y="2174081"/>
                        <a:ext cx="1066800" cy="889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0" name="Text Box 10">
            <a:extLst>
              <a:ext uri="{FF2B5EF4-FFF2-40B4-BE49-F238E27FC236}">
                <a16:creationId xmlns:a16="http://schemas.microsoft.com/office/drawing/2014/main" id="{2C5AA4A4-5F15-44FA-8CA7-9AA6098E4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1925" y="2473325"/>
            <a:ext cx="350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400">
                <a:solidFill>
                  <a:schemeClr val="bg1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</a:t>
            </a:r>
            <a:endParaRPr lang="pl-PL" altLang="it-IT" sz="2400">
              <a:latin typeface="Times New Roman" panose="02020603050405020304" pitchFamily="18" charset="0"/>
            </a:endParaRPr>
          </a:p>
        </p:txBody>
      </p:sp>
      <p:pic>
        <p:nvPicPr>
          <p:cNvPr id="46091" name="Picture 11">
            <a:extLst>
              <a:ext uri="{FF2B5EF4-FFF2-40B4-BE49-F238E27FC236}">
                <a16:creationId xmlns:a16="http://schemas.microsoft.com/office/drawing/2014/main" id="{D2463855-A3B0-4F73-8E4F-E399E5340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055" y="3155156"/>
            <a:ext cx="4845050" cy="31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96" name="AS">
            <a:hlinkClick r:id="" action="ppaction://media"/>
            <a:extLst>
              <a:ext uri="{FF2B5EF4-FFF2-40B4-BE49-F238E27FC236}">
                <a16:creationId xmlns:a16="http://schemas.microsoft.com/office/drawing/2014/main" id="{4FD63188-2755-4F4A-8512-8AD949807CE1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1625636" y="4441383"/>
            <a:ext cx="1183705" cy="1183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60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311" fill="hold"/>
                                        <p:tgtEl>
                                          <p:spTgt spid="460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09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09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D12CA2F6-4C0B-431B-97EE-9170A1D34BF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66738" y="371475"/>
            <a:ext cx="5661446" cy="762000"/>
          </a:xfrm>
        </p:spPr>
        <p:txBody>
          <a:bodyPr anchor="ctr"/>
          <a:lstStyle/>
          <a:p>
            <a:pPr algn="l"/>
            <a:r>
              <a:rPr lang="it-IT" altLang="it-IT" sz="3600" dirty="0"/>
              <a:t>La musica con le bollicine</a:t>
            </a:r>
            <a:endParaRPr lang="pl-PL" altLang="it-IT" sz="3600" dirty="0"/>
          </a:p>
        </p:txBody>
      </p:sp>
      <p:pic>
        <p:nvPicPr>
          <p:cNvPr id="47107" name="Picture 3">
            <a:extLst>
              <a:ext uri="{FF2B5EF4-FFF2-40B4-BE49-F238E27FC236}">
                <a16:creationId xmlns:a16="http://schemas.microsoft.com/office/drawing/2014/main" id="{B154BE10-2609-4B15-A6EF-353ADB0AA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57200"/>
            <a:ext cx="1647825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8" name="Text Box 4">
            <a:extLst>
              <a:ext uri="{FF2B5EF4-FFF2-40B4-BE49-F238E27FC236}">
                <a16:creationId xmlns:a16="http://schemas.microsoft.com/office/drawing/2014/main" id="{0C2FA033-6248-4540-8D75-B57EEDD6E9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600200"/>
            <a:ext cx="59436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dirty="0"/>
              <a:t>In prattica, generare un suono «puro», cioè con una sola frequenza non è facile. </a:t>
            </a:r>
            <a:r>
              <a:rPr lang="pl-PL" altLang="it-IT" sz="2400" dirty="0"/>
              <a:t> </a:t>
            </a:r>
          </a:p>
          <a:p>
            <a:pPr>
              <a:spcBef>
                <a:spcPct val="50000"/>
              </a:spcBef>
            </a:pPr>
            <a:r>
              <a:rPr lang="it-IT" altLang="it-IT" sz="2400" dirty="0"/>
              <a:t>Stranamente, suoni monocromatici generano dei bicchieri</a:t>
            </a:r>
            <a:r>
              <a:rPr lang="pl-PL" altLang="it-IT" sz="2400" dirty="0"/>
              <a:t>.</a:t>
            </a:r>
            <a:r>
              <a:rPr lang="pl-PL" altLang="it-IT" sz="2400" dirty="0">
                <a:latin typeface="Times New Roman" panose="02020603050405020304" pitchFamily="18" charset="0"/>
              </a:rPr>
              <a:t> </a:t>
            </a:r>
            <a:r>
              <a:rPr lang="it-IT" altLang="it-IT" sz="2400" dirty="0">
                <a:latin typeface="Times New Roman" panose="02020603050405020304" pitchFamily="18" charset="0"/>
              </a:rPr>
              <a:t> </a:t>
            </a:r>
            <a:r>
              <a:rPr lang="pl-PL" altLang="it-IT" sz="2400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47109" name="Text Box 5">
            <a:extLst>
              <a:ext uri="{FF2B5EF4-FFF2-40B4-BE49-F238E27FC236}">
                <a16:creationId xmlns:a16="http://schemas.microsoft.com/office/drawing/2014/main" id="{9EEE7183-A3C2-4122-8AD5-59E026FC8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505200"/>
            <a:ext cx="526273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dirty="0"/>
              <a:t>Da che cosa dipende questa </a:t>
            </a:r>
            <a:r>
              <a:rPr lang="it-IT" altLang="it-IT" sz="2400" dirty="0" err="1"/>
              <a:t>frequanza</a:t>
            </a:r>
            <a:r>
              <a:rPr lang="pl-PL" altLang="it-IT" sz="2400" dirty="0"/>
              <a:t>?</a:t>
            </a:r>
          </a:p>
          <a:p>
            <a:pPr>
              <a:spcBef>
                <a:spcPct val="50000"/>
              </a:spcBef>
            </a:pPr>
            <a:endParaRPr lang="pl-PL" altLang="it-IT" sz="2400" dirty="0">
              <a:latin typeface="Times New Roman" panose="02020603050405020304" pitchFamily="18" charset="0"/>
            </a:endParaRPr>
          </a:p>
        </p:txBody>
      </p:sp>
      <p:pic>
        <p:nvPicPr>
          <p:cNvPr id="47110" name="Picture 6">
            <a:extLst>
              <a:ext uri="{FF2B5EF4-FFF2-40B4-BE49-F238E27FC236}">
                <a16:creationId xmlns:a16="http://schemas.microsoft.com/office/drawing/2014/main" id="{A1F37287-34AA-4C1D-8296-99471CF65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61" y="4624388"/>
            <a:ext cx="2800351" cy="210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2" name="KONIAK1">
            <a:hlinkClick r:id="" action="ppaction://media"/>
            <a:extLst>
              <a:ext uri="{FF2B5EF4-FFF2-40B4-BE49-F238E27FC236}">
                <a16:creationId xmlns:a16="http://schemas.microsoft.com/office/drawing/2014/main" id="{D59A34C2-E974-4AFA-9729-47E9618AF17B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5364089" y="3260959"/>
            <a:ext cx="3548448" cy="2911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3" name="AS-DUD">
            <a:hlinkClick r:id="" action="ppaction://media"/>
            <a:extLst>
              <a:ext uri="{FF2B5EF4-FFF2-40B4-BE49-F238E27FC236}">
                <a16:creationId xmlns:a16="http://schemas.microsoft.com/office/drawing/2014/main" id="{D3B453F9-547E-4BAD-9AB6-CC9AB6EA5268}"/>
              </a:ext>
            </a:extLst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3657631" y="4280446"/>
            <a:ext cx="1399381" cy="13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7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471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112"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7112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7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8061" fill="hold"/>
                                        <p:tgtEl>
                                          <p:spTgt spid="471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113"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1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E5840EE7-A08D-4CA9-8766-FE2D80846D6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71550" y="0"/>
            <a:ext cx="7029450" cy="762000"/>
          </a:xfrm>
        </p:spPr>
        <p:txBody>
          <a:bodyPr anchor="ctr"/>
          <a:lstStyle/>
          <a:p>
            <a:pPr algn="l"/>
            <a:r>
              <a:rPr lang="it-IT" altLang="it-IT" sz="3600" dirty="0"/>
              <a:t>La musica con bicchieri e calici</a:t>
            </a:r>
            <a:endParaRPr lang="pl-PL" altLang="it-IT" sz="3600" dirty="0"/>
          </a:p>
        </p:txBody>
      </p:sp>
      <p:pic>
        <p:nvPicPr>
          <p:cNvPr id="49155" name="AS">
            <a:hlinkClick r:id="" action="ppaction://media"/>
            <a:extLst>
              <a:ext uri="{FF2B5EF4-FFF2-40B4-BE49-F238E27FC236}">
                <a16:creationId xmlns:a16="http://schemas.microsoft.com/office/drawing/2014/main" id="{B5846BCA-018B-45C7-A8B8-9FC9D7673C14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395536" y="2612317"/>
            <a:ext cx="3808872" cy="3067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6" name="BRANDY2">
            <a:hlinkClick r:id="" action="ppaction://media"/>
            <a:extLst>
              <a:ext uri="{FF2B5EF4-FFF2-40B4-BE49-F238E27FC236}">
                <a16:creationId xmlns:a16="http://schemas.microsoft.com/office/drawing/2014/main" id="{A879BCD5-8F70-40C5-9578-027FECF4E827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5220072" y="2577604"/>
            <a:ext cx="3217863" cy="313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7" name="Picture 5">
            <a:extLst>
              <a:ext uri="{FF2B5EF4-FFF2-40B4-BE49-F238E27FC236}">
                <a16:creationId xmlns:a16="http://schemas.microsoft.com/office/drawing/2014/main" id="{19F15713-38BE-42AE-A6FB-FA54E6941A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620688"/>
            <a:ext cx="259228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9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91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15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915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91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91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156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915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1621BF2D-E3EE-4A90-8834-4D0B91E778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600"/>
              <a:t>GlassHarmonika</a:t>
            </a:r>
            <a:endParaRPr lang="en-AU" altLang="it-IT" sz="3600"/>
          </a:p>
        </p:txBody>
      </p:sp>
      <p:pic>
        <p:nvPicPr>
          <p:cNvPr id="68612" name="Picture 4">
            <a:extLst>
              <a:ext uri="{FF2B5EF4-FFF2-40B4-BE49-F238E27FC236}">
                <a16:creationId xmlns:a16="http://schemas.microsoft.com/office/drawing/2014/main" id="{9803C43B-63E4-4231-92C0-1491A8495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268413"/>
            <a:ext cx="481806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13" name="Text Box 5">
            <a:extLst>
              <a:ext uri="{FF2B5EF4-FFF2-40B4-BE49-F238E27FC236}">
                <a16:creationId xmlns:a16="http://schemas.microsoft.com/office/drawing/2014/main" id="{7E62548B-4B88-4F99-A378-03359372D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13" y="6099175"/>
            <a:ext cx="8299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>
                <a:hlinkClick r:id="rId3"/>
              </a:rPr>
              <a:t>http://www.mimo-international.com</a:t>
            </a:r>
            <a:r>
              <a:rPr lang="en-AU" altLang="it-IT"/>
              <a:t> </a:t>
            </a:r>
            <a:endParaRPr lang="pl-PL" altLang="it-IT"/>
          </a:p>
          <a:p>
            <a:r>
              <a:rPr lang="en-AU" altLang="it-IT">
                <a:hlinkClick r:id="rId4"/>
              </a:rPr>
              <a:t>https://www.atlasobscura.com/articles/ben-franklin-singing-bowl-glass-armonica</a:t>
            </a:r>
            <a:r>
              <a:rPr lang="en-AU" altLang="it-IT"/>
              <a:t> </a:t>
            </a:r>
          </a:p>
        </p:txBody>
      </p:sp>
      <p:pic>
        <p:nvPicPr>
          <p:cNvPr id="68615" name="Picture 7" descr="A glass armonica from the 18th century.">
            <a:extLst>
              <a:ext uri="{FF2B5EF4-FFF2-40B4-BE49-F238E27FC236}">
                <a16:creationId xmlns:a16="http://schemas.microsoft.com/office/drawing/2014/main" id="{4296DA50-48E9-4C8F-A122-AC1B737BD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420938"/>
            <a:ext cx="4895850" cy="367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2060236-F97C-3012-8EC5-B7E45C80F0CB}"/>
              </a:ext>
            </a:extLst>
          </p:cNvPr>
          <p:cNvSpPr txBox="1"/>
          <p:nvPr/>
        </p:nvSpPr>
        <p:spPr>
          <a:xfrm flipH="1">
            <a:off x="234156" y="4257749"/>
            <a:ext cx="34017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glass-armoniche trovi al Museo della Musica a Villette (Parigi) e a Potsdam (Berlino)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3005</TotalTime>
  <Words>1501</Words>
  <Application>Microsoft Office PowerPoint</Application>
  <PresentationFormat>Presentazione su schermo (4:3)</PresentationFormat>
  <Paragraphs>143</Paragraphs>
  <Slides>31</Slides>
  <Notes>6</Notes>
  <HiddenSlides>0</HiddenSlides>
  <MMClips>50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31</vt:i4>
      </vt:variant>
    </vt:vector>
  </HeadingPairs>
  <TitlesOfParts>
    <vt:vector size="39" baseType="lpstr">
      <vt:lpstr>Arial</vt:lpstr>
      <vt:lpstr>Calibri</vt:lpstr>
      <vt:lpstr>Symbol</vt:lpstr>
      <vt:lpstr>Tahoma</vt:lpstr>
      <vt:lpstr>Times New Roman</vt:lpstr>
      <vt:lpstr>Projekt domyślny</vt:lpstr>
      <vt:lpstr>Equation</vt:lpstr>
      <vt:lpstr>Equation.3</vt:lpstr>
      <vt:lpstr>Presentazione standard di PowerPoint</vt:lpstr>
      <vt:lpstr>Suoni</vt:lpstr>
      <vt:lpstr>«L’udito»  Aristotele, De Anima, 419b, 5-20  </vt:lpstr>
      <vt:lpstr>Suona tutto</vt:lpstr>
      <vt:lpstr>Che cosa sentiamo</vt:lpstr>
      <vt:lpstr>Onda sonora</vt:lpstr>
      <vt:lpstr>La musica con le bollicine</vt:lpstr>
      <vt:lpstr>La musica con bicchieri e calici</vt:lpstr>
      <vt:lpstr>GlassHarmonika</vt:lpstr>
      <vt:lpstr>Istrumenti a fiato</vt:lpstr>
      <vt:lpstr>Presentazione standard di PowerPoint</vt:lpstr>
      <vt:lpstr>Presentazione standard di PowerPoint</vt:lpstr>
      <vt:lpstr>Flauto aperto</vt:lpstr>
      <vt:lpstr>Flauto chiuso</vt:lpstr>
      <vt:lpstr>Strumenti a corda </vt:lpstr>
      <vt:lpstr>Ogni strumento, anzi, oggetto, ha il suo suono caratteristico </vt:lpstr>
      <vt:lpstr>Pitagora z Samo „il numero è l’essenza di tutto” [wiki.pl] </vt:lpstr>
      <vt:lpstr>A che cosa serve la ‘scatola’ risonante?</vt:lpstr>
      <vt:lpstr>Suoni di una barra metallica</vt:lpstr>
      <vt:lpstr>Perché violino suona e non viola, e perché non li piace di suonare con li pianoforte?</vt:lpstr>
      <vt:lpstr>«un dialogo, molto ben educato»</vt:lpstr>
      <vt:lpstr>La musica del diavolo</vt:lpstr>
      <vt:lpstr>Presentazione standard di PowerPoint</vt:lpstr>
      <vt:lpstr>Un strumento esotico, usato nelle orchestre sinfoniche </vt:lpstr>
      <vt:lpstr>Presentazione standard di PowerPoint</vt:lpstr>
      <vt:lpstr>Suoni di un temporale</vt:lpstr>
      <vt:lpstr>Musica sulla bacinella (di bronzo)</vt:lpstr>
      <vt:lpstr>Campanelli dolorosi</vt:lpstr>
      <vt:lpstr>Adesso siamo pronti per ascoltare una cascata (di suoni)</vt:lpstr>
      <vt:lpstr>Conclusioni</vt:lpstr>
      <vt:lpstr>P.S. I delfini (e le balene) parlano in dialetti locali 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Ucho – superkomputer komunikacji</dc:title>
  <dc:creator>GK</dc:creator>
  <cp:lastModifiedBy>Maria Karwasz</cp:lastModifiedBy>
  <cp:revision>59</cp:revision>
  <dcterms:created xsi:type="dcterms:W3CDTF">2019-04-23T16:37:35Z</dcterms:created>
  <dcterms:modified xsi:type="dcterms:W3CDTF">2022-10-31T08:25:15Z</dcterms:modified>
</cp:coreProperties>
</file>