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310" r:id="rId2"/>
    <p:sldId id="485" r:id="rId3"/>
    <p:sldId id="260" r:id="rId4"/>
    <p:sldId id="491" r:id="rId5"/>
    <p:sldId id="456" r:id="rId6"/>
    <p:sldId id="336" r:id="rId7"/>
    <p:sldId id="487" r:id="rId8"/>
    <p:sldId id="339" r:id="rId9"/>
    <p:sldId id="306" r:id="rId10"/>
    <p:sldId id="457" r:id="rId11"/>
    <p:sldId id="334" r:id="rId12"/>
    <p:sldId id="256" r:id="rId13"/>
    <p:sldId id="470" r:id="rId14"/>
    <p:sldId id="502" r:id="rId15"/>
    <p:sldId id="267" r:id="rId16"/>
    <p:sldId id="268" r:id="rId17"/>
    <p:sldId id="273" r:id="rId18"/>
    <p:sldId id="270" r:id="rId19"/>
    <p:sldId id="271" r:id="rId20"/>
    <p:sldId id="276" r:id="rId21"/>
    <p:sldId id="504" r:id="rId22"/>
    <p:sldId id="308" r:id="rId23"/>
    <p:sldId id="503" r:id="rId24"/>
    <p:sldId id="309" r:id="rId25"/>
    <p:sldId id="468" r:id="rId26"/>
    <p:sldId id="467" r:id="rId27"/>
    <p:sldId id="275" r:id="rId28"/>
    <p:sldId id="274" r:id="rId29"/>
    <p:sldId id="277" r:id="rId30"/>
    <p:sldId id="278" r:id="rId31"/>
    <p:sldId id="505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9" r:id="rId40"/>
    <p:sldId id="290" r:id="rId41"/>
    <p:sldId id="291" r:id="rId42"/>
    <p:sldId id="492" r:id="rId43"/>
    <p:sldId id="494" r:id="rId44"/>
    <p:sldId id="287" r:id="rId45"/>
    <p:sldId id="493" r:id="rId46"/>
    <p:sldId id="292" r:id="rId47"/>
    <p:sldId id="293" r:id="rId48"/>
    <p:sldId id="294" r:id="rId49"/>
    <p:sldId id="298" r:id="rId50"/>
    <p:sldId id="297" r:id="rId51"/>
    <p:sldId id="299" r:id="rId52"/>
    <p:sldId id="300" r:id="rId53"/>
    <p:sldId id="476" r:id="rId54"/>
    <p:sldId id="477" r:id="rId55"/>
    <p:sldId id="301" r:id="rId56"/>
    <p:sldId id="303" r:id="rId57"/>
    <p:sldId id="302" r:id="rId58"/>
    <p:sldId id="304" r:id="rId59"/>
    <p:sldId id="501" r:id="rId60"/>
    <p:sldId id="506" r:id="rId61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08" autoAdjust="0"/>
    <p:restoredTop sz="94660"/>
  </p:normalViewPr>
  <p:slideViewPr>
    <p:cSldViewPr>
      <p:cViewPr varScale="1">
        <p:scale>
          <a:sx n="81" d="100"/>
          <a:sy n="81" d="100"/>
        </p:scale>
        <p:origin x="9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30/10/2022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4.png"/><Relationship Id="rId10" Type="http://schemas.openxmlformats.org/officeDocument/2006/relationships/customXml" Target="../ink/ink4.xml"/><Relationship Id="rId4" Type="http://schemas.openxmlformats.org/officeDocument/2006/relationships/image" Target="../media/image23.png"/><Relationship Id="rId9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1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36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3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2.png"/><Relationship Id="rId5" Type="http://schemas.microsoft.com/office/2007/relationships/media" Target="../media/media8.mp4"/><Relationship Id="rId10" Type="http://schemas.openxmlformats.org/officeDocument/2006/relationships/image" Target="../media/image41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it.wikipedia.org/wiki/Cristoforo_Colombo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7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it-IT" altLang="it-IT" sz="3600" dirty="0">
                <a:solidFill>
                  <a:srgbClr val="FFFF00"/>
                </a:solidFill>
              </a:rPr>
              <a:t>Il si</a:t>
            </a:r>
            <a:r>
              <a:rPr lang="pl-PL" altLang="it-IT" sz="3600" dirty="0">
                <a:solidFill>
                  <a:srgbClr val="FFFF00"/>
                </a:solidFill>
              </a:rPr>
              <a:t>stem</a:t>
            </a:r>
            <a:r>
              <a:rPr lang="it-IT" altLang="it-IT" sz="3600" dirty="0">
                <a:solidFill>
                  <a:srgbClr val="FFFF00"/>
                </a:solidFill>
              </a:rPr>
              <a:t>a Copernicano: i pianeti girano attorno il Sole 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4157663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Mer</a:t>
            </a:r>
            <a:r>
              <a:rPr lang="it-IT" altLang="it-IT" sz="2200">
                <a:solidFill>
                  <a:srgbClr val="FFFF00"/>
                </a:solidFill>
              </a:rPr>
              <a:t>curio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90 giorni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Venere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</a:t>
            </a:r>
            <a:r>
              <a:rPr lang="pl-PL" altLang="it-IT" sz="2200">
                <a:solidFill>
                  <a:srgbClr val="FFFF00"/>
                </a:solidFill>
              </a:rPr>
              <a:t>9 m</a:t>
            </a:r>
            <a:r>
              <a:rPr lang="it-IT" altLang="it-IT" sz="2200">
                <a:solidFill>
                  <a:srgbClr val="FFFF00"/>
                </a:solidFill>
              </a:rPr>
              <a:t>esi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Terra:</a:t>
            </a:r>
            <a:r>
              <a:rPr lang="pl-PL" altLang="it-IT" sz="2200">
                <a:solidFill>
                  <a:srgbClr val="FFFF00"/>
                </a:solidFill>
              </a:rPr>
              <a:t> 1 orbita </a:t>
            </a:r>
            <a:r>
              <a:rPr lang="it-IT" altLang="it-IT" sz="2200">
                <a:solidFill>
                  <a:srgbClr val="FFFF00"/>
                </a:solidFill>
              </a:rPr>
              <a:t>in 1 anno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Mar</a:t>
            </a:r>
            <a:r>
              <a:rPr lang="it-IT" altLang="it-IT" sz="2200">
                <a:solidFill>
                  <a:srgbClr val="FFFF00"/>
                </a:solidFill>
              </a:rPr>
              <a:t>te</a:t>
            </a:r>
            <a:r>
              <a:rPr lang="pl-PL" altLang="it-IT" sz="2200">
                <a:solidFill>
                  <a:srgbClr val="FFFF00"/>
                </a:solidFill>
              </a:rPr>
              <a:t>: - 1 orbita </a:t>
            </a:r>
            <a:r>
              <a:rPr lang="it-IT" altLang="it-IT" sz="2200">
                <a:solidFill>
                  <a:srgbClr val="FFFF00"/>
                </a:solidFill>
              </a:rPr>
              <a:t>in 2 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Giove</a:t>
            </a:r>
            <a:r>
              <a:rPr lang="pl-PL" altLang="it-IT" sz="2200">
                <a:solidFill>
                  <a:srgbClr val="FFFF00"/>
                </a:solidFill>
              </a:rPr>
              <a:t>: 1 orbita</a:t>
            </a:r>
            <a:r>
              <a:rPr lang="it-IT" altLang="it-IT" sz="2200">
                <a:solidFill>
                  <a:srgbClr val="FFFF00"/>
                </a:solidFill>
              </a:rPr>
              <a:t> in</a:t>
            </a:r>
            <a:r>
              <a:rPr lang="pl-PL" altLang="it-IT" sz="2200">
                <a:solidFill>
                  <a:srgbClr val="FFFF00"/>
                </a:solidFill>
              </a:rPr>
              <a:t> 11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FF00"/>
                </a:solidFill>
              </a:rPr>
              <a:t>Saturn</a:t>
            </a:r>
            <a:r>
              <a:rPr lang="it-IT" altLang="it-IT" sz="2200">
                <a:solidFill>
                  <a:srgbClr val="FFFF00"/>
                </a:solidFill>
              </a:rPr>
              <a:t>o</a:t>
            </a:r>
            <a:r>
              <a:rPr lang="pl-PL" altLang="it-IT" sz="2200">
                <a:solidFill>
                  <a:srgbClr val="FFFF00"/>
                </a:solidFill>
              </a:rPr>
              <a:t>: 1 orbita </a:t>
            </a:r>
            <a:r>
              <a:rPr lang="it-IT" altLang="it-IT" sz="2200">
                <a:solidFill>
                  <a:srgbClr val="FFFF00"/>
                </a:solidFill>
              </a:rPr>
              <a:t>in</a:t>
            </a:r>
            <a:r>
              <a:rPr lang="pl-PL" altLang="it-IT" sz="2200">
                <a:solidFill>
                  <a:srgbClr val="FFFF00"/>
                </a:solidFill>
              </a:rPr>
              <a:t> 30 </a:t>
            </a:r>
            <a:r>
              <a:rPr lang="it-IT" altLang="it-IT" sz="2200">
                <a:solidFill>
                  <a:srgbClr val="FFFF00"/>
                </a:solidFill>
              </a:rPr>
              <a:t>anni</a:t>
            </a:r>
            <a:endParaRPr lang="pl-PL" altLang="it-IT" sz="2200">
              <a:solidFill>
                <a:srgbClr val="FFFF00"/>
              </a:solidFill>
            </a:endParaRP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it-IT" altLang="it-IT" sz="3600" dirty="0"/>
              <a:t>Galileo Galilei (Parte I)</a:t>
            </a:r>
            <a:br>
              <a:rPr lang="it-IT" altLang="it-IT" sz="3600" dirty="0"/>
            </a:br>
            <a:r>
              <a:rPr lang="it-IT" altLang="it-IT" sz="3600" dirty="0">
                <a:solidFill>
                  <a:schemeClr val="accent2"/>
                </a:solidFill>
              </a:rPr>
              <a:t>«La fisica è scesa dal cielo alla terra sul piano inclinato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/>
              <a:t>Padre della scienza moderna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Mostra interattiva: «</a:t>
            </a:r>
            <a:r>
              <a:rPr lang="it-IT" sz="3600" dirty="0" err="1"/>
              <a:t>Going</a:t>
            </a:r>
            <a:r>
              <a:rPr lang="it-IT" sz="3600" dirty="0"/>
              <a:t> downhill» 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it-IT" sz="2200" dirty="0"/>
              <a:t>«Perché oggetti scivolano, in altre parole – tutto sul piano inclinato di Galileo, ovvero – come l’energia potenziale si trasforma in energia cinetica, e come uno può divertirsi con questo»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Perché gli oggetti cadono per terra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82098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c’è la gravità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3073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è la gravità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2893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l’attrazione della Terra.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8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che cosa è l’attrazione della Terra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  <a:r>
              <a:rPr lang="it-IT" altLang="it-IT" sz="2200">
                <a:solidFill>
                  <a:schemeClr val="accent2"/>
                </a:solidFill>
              </a:rPr>
              <a:t>È la gravità.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67500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Non abbiamo detto granché</a:t>
            </a:r>
            <a:r>
              <a:rPr lang="pl-PL" altLang="it-IT" sz="2200">
                <a:solidFill>
                  <a:srgbClr val="FF0000"/>
                </a:solidFill>
              </a:rPr>
              <a:t>: </a:t>
            </a:r>
            <a:r>
              <a:rPr lang="it-IT" altLang="it-IT" sz="2200">
                <a:solidFill>
                  <a:srgbClr val="FF0000"/>
                </a:solidFill>
              </a:rPr>
              <a:t>il burro è fatto di burro</a:t>
            </a:r>
            <a:endParaRPr lang="en-AU" altLang="it-IT" sz="220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Aristot</a:t>
            </a:r>
            <a:r>
              <a:rPr lang="it-IT" altLang="it-IT" sz="3200"/>
              <a:t>e</a:t>
            </a:r>
            <a:r>
              <a:rPr lang="pl-PL" altLang="it-IT" sz="3200"/>
              <a:t>le (384-322 </a:t>
            </a:r>
            <a:r>
              <a:rPr lang="it-IT" altLang="it-IT" sz="3200"/>
              <a:t>a.C.</a:t>
            </a:r>
            <a:r>
              <a:rPr lang="pl-PL" altLang="it-IT" sz="3200"/>
              <a:t>) </a:t>
            </a:r>
            <a:endParaRPr lang="en-AU" altLang="it-IT" sz="360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759301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Gli oggetti cadono</a:t>
            </a:r>
            <a:r>
              <a:rPr lang="pl-PL" altLang="it-IT" sz="2200">
                <a:solidFill>
                  <a:schemeClr val="accent2"/>
                </a:solidFill>
              </a:rPr>
              <a:t>, </a:t>
            </a:r>
            <a:r>
              <a:rPr lang="it-IT" altLang="it-IT" sz="2200">
                <a:solidFill>
                  <a:schemeClr val="accent2"/>
                </a:solidFill>
              </a:rPr>
              <a:t>perché sono pesanti</a:t>
            </a:r>
            <a:r>
              <a:rPr lang="pl-PL" altLang="it-IT" sz="2200">
                <a:solidFill>
                  <a:schemeClr val="accent2"/>
                </a:solidFill>
              </a:rPr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il posto </a:t>
            </a:r>
            <a:r>
              <a:rPr lang="pl-PL" altLang="it-IT" sz="2200" i="1">
                <a:solidFill>
                  <a:schemeClr val="accent2"/>
                </a:solidFill>
              </a:rPr>
              <a:t>natural</a:t>
            </a:r>
            <a:r>
              <a:rPr lang="it-IT" altLang="it-IT" sz="2200" i="1">
                <a:solidFill>
                  <a:schemeClr val="accent2"/>
                </a:solidFill>
              </a:rPr>
              <a:t>e</a:t>
            </a:r>
            <a:r>
              <a:rPr lang="pl-PL" altLang="it-IT" sz="2200" i="1">
                <a:solidFill>
                  <a:schemeClr val="accent2"/>
                </a:solidFill>
              </a:rPr>
              <a:t> </a:t>
            </a:r>
            <a:r>
              <a:rPr lang="it-IT" altLang="it-IT" sz="2200">
                <a:solidFill>
                  <a:schemeClr val="accent2"/>
                </a:solidFill>
              </a:rPr>
              <a:t>di oggetti pesanti è il centro della Terra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Allora oggetti cadono, per andare verso il centro della Terra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 ancora una volta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r>
              <a:rPr lang="it-IT" altLang="it-IT" sz="2200">
                <a:solidFill>
                  <a:schemeClr val="accent2"/>
                </a:solidFill>
              </a:rPr>
              <a:t>Gli oggetti vanno verso il centro della Terra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220072" cy="1470025"/>
          </a:xfrm>
        </p:spPr>
        <p:txBody>
          <a:bodyPr anchor="ctr"/>
          <a:lstStyle/>
          <a:p>
            <a:pPr eaLnBrk="1" hangingPunct="1"/>
            <a:r>
              <a:rPr lang="it-IT" altLang="it-IT" sz="2800" dirty="0"/>
              <a:t>Una pallina può saltare in alto</a:t>
            </a:r>
            <a:r>
              <a:rPr lang="pl-PL" altLang="it-IT" sz="2800" dirty="0"/>
              <a:t>? </a:t>
            </a:r>
            <a:endParaRPr lang="en-AU" altLang="it-IT" sz="2800" dirty="0"/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349807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Guardiamo questo filmato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E ancora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4660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Era un inganno</a:t>
            </a:r>
            <a:r>
              <a:rPr lang="pl-PL" altLang="it-IT" sz="2200" dirty="0">
                <a:solidFill>
                  <a:schemeClr val="accent2"/>
                </a:solidFill>
              </a:rPr>
              <a:t>.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filmato è stato invertito</a:t>
            </a:r>
            <a:r>
              <a:rPr lang="pl-PL" altLang="it-IT" sz="2200" dirty="0">
                <a:solidFill>
                  <a:schemeClr val="accent2"/>
                </a:solidFill>
              </a:rPr>
              <a:t>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Possono gli oggetti saltare in su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68722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di pensare insieme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Salta!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</a:t>
            </a:r>
            <a:r>
              <a:rPr lang="it-IT" altLang="it-IT" sz="2200">
                <a:solidFill>
                  <a:schemeClr val="accent2"/>
                </a:solidFill>
              </a:rPr>
              <a:t>Si chiama la</a:t>
            </a:r>
            <a:r>
              <a:rPr lang="pl-PL" altLang="it-IT" sz="2200">
                <a:solidFill>
                  <a:schemeClr val="accent2"/>
                </a:solidFill>
              </a:rPr>
              <a:t> tele-kinesi, </a:t>
            </a:r>
            <a:r>
              <a:rPr lang="it-IT" altLang="it-IT" sz="2200">
                <a:solidFill>
                  <a:schemeClr val="accent2"/>
                </a:solidFill>
              </a:rPr>
              <a:t>e qualcuno ci crede sopra</a:t>
            </a:r>
            <a:r>
              <a:rPr lang="pl-PL" altLang="it-IT" sz="220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7989887" cy="178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No, non funziona</a:t>
            </a:r>
            <a:r>
              <a:rPr lang="pl-PL" altLang="it-IT" sz="2200">
                <a:solidFill>
                  <a:schemeClr val="accent2"/>
                </a:solidFill>
              </a:rPr>
              <a:t>. </a:t>
            </a:r>
            <a:r>
              <a:rPr lang="it-IT" altLang="it-IT" sz="2200">
                <a:solidFill>
                  <a:schemeClr val="accent2"/>
                </a:solidFill>
              </a:rPr>
              <a:t>Magari qualcuno ha pensato «non saltare»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Riproviamo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739140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No! non funziona. La palla da sola non può saltare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Ho una palla magica...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3221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facciamo una magia</a:t>
            </a: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151187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Magia, magia</a:t>
            </a:r>
            <a:r>
              <a:rPr lang="pl-PL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>
                <a:solidFill>
                  <a:schemeClr val="accent2"/>
                </a:solidFill>
              </a:rPr>
              <a:t>vai in su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torna 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Su</a:t>
            </a:r>
            <a:r>
              <a:rPr lang="pl-PL" altLang="it-IT" sz="2200" dirty="0">
                <a:solidFill>
                  <a:schemeClr val="accent2"/>
                </a:solidFill>
              </a:rPr>
              <a:t>! </a:t>
            </a:r>
            <a:r>
              <a:rPr lang="it-IT" altLang="it-IT" sz="2200" dirty="0">
                <a:solidFill>
                  <a:schemeClr val="accent2"/>
                </a:solidFill>
              </a:rPr>
              <a:t>Indietro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360045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Avete visto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Magico.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 Copernico: «Che cos’è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</a:t>
            </a:r>
            <a:r>
              <a:rPr lang="it-IT" altLang="it-IT" sz="3600" dirty="0">
                <a:solidFill>
                  <a:srgbClr val="FFFF00"/>
                </a:solidFill>
              </a:rPr>
              <a:t>»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Adesso dico a questa pallina di gomma:</a:t>
            </a:r>
            <a:r>
              <a:rPr lang="pl-PL" altLang="it-IT" sz="3200" dirty="0"/>
              <a:t> 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424497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Salta fino al soffitto</a:t>
            </a:r>
            <a:r>
              <a:rPr lang="pl-PL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>
                <a:solidFill>
                  <a:schemeClr val="accent2"/>
                </a:solidFill>
              </a:rPr>
              <a:t>Attenzione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1576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dirty="0">
                <a:solidFill>
                  <a:schemeClr val="accent2"/>
                </a:solidFill>
              </a:rPr>
              <a:t>Avete visto?</a:t>
            </a:r>
            <a:endParaRPr lang="pl-PL" altLang="it-IT" sz="14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05" y="3964636"/>
            <a:ext cx="329609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Adesso possiamo saltare insieme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</a:t>
            </a:r>
            <a:r>
              <a:rPr lang="pl-PL" altLang="it-IT" sz="1600" dirty="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600" dirty="0">
                <a:solidFill>
                  <a:schemeClr val="accent2"/>
                </a:solidFill>
              </a:rPr>
              <a:t>Perché abbiamo energia</a:t>
            </a:r>
            <a:r>
              <a:rPr lang="pl-PL" altLang="it-IT" sz="1600" dirty="0">
                <a:solidFill>
                  <a:schemeClr val="accent2"/>
                </a:solidFill>
              </a:rPr>
              <a:t>!</a:t>
            </a:r>
            <a:endParaRPr lang="en-AU" altLang="it-IT" sz="16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https://staging.karwasz.edu.pl/it/brevi-lezioni/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É l’energia che muove le cose</a:t>
            </a:r>
            <a:endParaRPr lang="en-AU" altLang="it-IT" sz="360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48609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hanno mangiato gli uccelli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Palline</a:t>
            </a:r>
            <a:r>
              <a:rPr lang="pl-PL" altLang="it-IT" sz="2200">
                <a:solidFill>
                  <a:schemeClr val="accent2"/>
                </a:solidFill>
              </a:rPr>
              <a:t>? No! </a:t>
            </a: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4110037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le papere camminano</a:t>
            </a:r>
            <a:r>
              <a:rPr lang="pl-PL" altLang="it-IT" sz="220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 gli abbiamo fornito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l’energia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Bisogna fare il lavoro, per fornire l’energia</a:t>
            </a:r>
            <a:endParaRPr lang="en-AU" altLang="it-IT" sz="32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62134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pupazzo scende giù perché possiede l’energia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80390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Babbo Natale sale, perché li diamo 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/>
              <a:t>Lavoriamo, per fornire l’energia</a:t>
            </a:r>
            <a:endParaRPr lang="en-AU" altLang="it-IT" sz="360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051800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</a:t>
            </a:r>
            <a:r>
              <a:rPr lang="it-IT" altLang="it-IT" sz="2200" dirty="0" err="1">
                <a:solidFill>
                  <a:schemeClr val="tx2"/>
                </a:solidFill>
              </a:rPr>
              <a:t>ggetti</a:t>
            </a:r>
            <a:r>
              <a:rPr lang="it-IT" altLang="it-IT" sz="2200" dirty="0">
                <a:solidFill>
                  <a:schemeClr val="tx2"/>
                </a:solidFill>
              </a:rPr>
              <a:t> saltano (si muovono, cadono) perché hanno l’energia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4991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un’altra palla magica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Devo lavorarci sopra (fornire l’energia)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19301"/>
            <a:ext cx="44688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possiamo dire: salta in su!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62" y="2514599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510" y="4726496"/>
            <a:ext cx="49704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Il picchio picchia, se li diamo l’energia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Come gli oggetti cadono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427662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Adesso sappiamo </a:t>
            </a:r>
            <a:r>
              <a:rPr lang="it-IT" altLang="it-IT" sz="2200" i="1">
                <a:solidFill>
                  <a:schemeClr val="accent2"/>
                </a:solidFill>
              </a:rPr>
              <a:t>perché </a:t>
            </a:r>
            <a:r>
              <a:rPr lang="it-IT" altLang="it-IT" sz="2200">
                <a:solidFill>
                  <a:schemeClr val="accent2"/>
                </a:solidFill>
              </a:rPr>
              <a:t>oggetti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Chiediamo adesso, come cadono</a:t>
            </a:r>
            <a:r>
              <a:rPr lang="pl-PL" altLang="it-IT" sz="220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552926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Vero che gli oggetti pesanti cadono più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velocemente</a:t>
            </a:r>
            <a:r>
              <a:rPr lang="pl-PL" altLang="it-IT" sz="2200" b="1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275748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Aristot</a:t>
            </a:r>
            <a:r>
              <a:rPr lang="it-IT" altLang="it-IT" sz="2200">
                <a:solidFill>
                  <a:schemeClr val="accent2"/>
                </a:solidFill>
              </a:rPr>
              <a:t>e</a:t>
            </a:r>
            <a:r>
              <a:rPr lang="pl-PL" altLang="it-IT" sz="2200">
                <a:solidFill>
                  <a:schemeClr val="accent2"/>
                </a:solidFill>
              </a:rPr>
              <a:t>le </a:t>
            </a:r>
            <a:r>
              <a:rPr lang="it-IT" altLang="it-IT" sz="2200">
                <a:solidFill>
                  <a:schemeClr val="accent2"/>
                </a:solidFill>
              </a:rPr>
              <a:t>diceva</a:t>
            </a:r>
            <a:r>
              <a:rPr lang="pl-PL" altLang="it-IT" sz="2200">
                <a:solidFill>
                  <a:schemeClr val="accent2"/>
                </a:solidFill>
              </a:rPr>
              <a:t>: </a:t>
            </a:r>
            <a:r>
              <a:rPr lang="it-IT" altLang="it-IT" sz="2200">
                <a:solidFill>
                  <a:schemeClr val="accent2"/>
                </a:solidFill>
              </a:rPr>
              <a:t>Sì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Quale carello scende per primo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607060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dice che il primo scende il carello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9626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 pensa che il carello leggero è più veloce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Proviamolo</a:t>
            </a:r>
            <a:r>
              <a:rPr lang="pl-PL" altLang="it-IT" sz="2200">
                <a:solidFill>
                  <a:schemeClr val="accent2"/>
                </a:solidFill>
              </a:rPr>
              <a:t>!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9211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 è il carello più pesante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Europe 1453: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it-IT" altLang="it-IT" sz="2200" dirty="0">
                <a:solidFill>
                  <a:schemeClr val="accent2"/>
                </a:solidFill>
              </a:rPr>
              <a:t>caduta di </a:t>
            </a:r>
            <a:r>
              <a:rPr lang="pl-PL" altLang="it-IT" sz="2200" dirty="0">
                <a:solidFill>
                  <a:schemeClr val="accent2"/>
                </a:solidFill>
              </a:rPr>
              <a:t>Costantinopol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 (Instabul</a:t>
            </a:r>
            <a:r>
              <a:rPr lang="it-IT" altLang="it-IT" sz="2200" dirty="0">
                <a:solidFill>
                  <a:schemeClr val="accent2"/>
                </a:solidFill>
              </a:rPr>
              <a:t> odierna</a:t>
            </a:r>
            <a:r>
              <a:rPr lang="pl-PL" altLang="it-IT" sz="2200" dirty="0">
                <a:solidFill>
                  <a:schemeClr val="accent2"/>
                </a:solidFill>
              </a:rPr>
              <a:t>) 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it-IT" altLang="it-IT" sz="2200" dirty="0">
                <a:solidFill>
                  <a:schemeClr val="accent2"/>
                </a:solidFill>
              </a:rPr>
              <a:t> la fine del Impero Romano (dell’Oriente)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</a:t>
            </a:r>
            <a:r>
              <a:rPr lang="it-IT" altLang="it-IT" dirty="0" err="1"/>
              <a:t>onia</a:t>
            </a:r>
            <a:r>
              <a:rPr lang="pl-PL" altLang="it-IT" dirty="0"/>
              <a:t> 1466:</a:t>
            </a:r>
            <a:br>
              <a:rPr lang="pl-PL" altLang="it-IT" dirty="0"/>
            </a:br>
            <a:r>
              <a:rPr lang="it-IT" altLang="it-IT" dirty="0"/>
              <a:t>guerra tra la Germania e la Polonia: pace di Torun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Qual è il carello più veloce</a:t>
            </a:r>
            <a:r>
              <a:rPr lang="pl-PL" altLang="it-IT" sz="3200"/>
              <a:t>? </a:t>
            </a:r>
            <a:endParaRPr lang="en-AU" altLang="it-IT" sz="360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39923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Parte per primo il carello leggero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Questo pesante lo dovrebbe raggiungere</a:t>
            </a:r>
            <a:r>
              <a:rPr lang="pl-PL" altLang="it-IT" sz="2200" dirty="0">
                <a:solidFill>
                  <a:schemeClr val="accent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93729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No! </a:t>
            </a:r>
            <a:r>
              <a:rPr lang="it-IT" altLang="it-IT" sz="2200" dirty="0">
                <a:solidFill>
                  <a:schemeClr val="accent2"/>
                </a:solidFill>
              </a:rPr>
              <a:t>Non ha funzionato…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Proviamo con questo leggero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64068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Non funzione neanche così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L’unica spiegazione che scendono con la stessa «velocità»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943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Tutti gli oggetti cadono con la stessa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„velocit</a:t>
            </a:r>
            <a:r>
              <a:rPr lang="it-IT" altLang="it-IT" sz="2200">
                <a:solidFill>
                  <a:schemeClr val="accent2"/>
                </a:solidFill>
              </a:rPr>
              <a:t>à</a:t>
            </a:r>
            <a:r>
              <a:rPr lang="pl-PL" altLang="it-IT" sz="2200">
                <a:solidFill>
                  <a:schemeClr val="accent2"/>
                </a:solidFill>
              </a:rPr>
              <a:t>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Forse faceva cadere i sassi dalla torre 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di Pisa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Torre era pendente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già in quel tempo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Che cosa succede se facciamo cadere il sasso pesante con il sasso leggero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5131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più pesante cade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più velocemente del sasso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leggero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</a:t>
            </a:r>
            <a:r>
              <a:rPr lang="it-IT" altLang="it-IT" sz="2200">
                <a:solidFill>
                  <a:schemeClr val="accent2"/>
                </a:solidFill>
              </a:rPr>
              <a:t>Adesso leghiamo insieme il sasso pesante con il sasso leggero.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Che cosa succede</a:t>
            </a:r>
            <a:r>
              <a:rPr lang="pl-PL" altLang="it-IT" sz="2200">
                <a:solidFill>
                  <a:schemeClr val="accent2"/>
                </a:solidFill>
              </a:rPr>
              <a:t>?” 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5507038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Il sasso pesante cade insieme col leggero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proviamo due palline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24463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pesante e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Chiudete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013325"/>
            <a:ext cx="45815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Questa e pesante e quella leggera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Adesso insieme</a:t>
            </a:r>
            <a:r>
              <a:rPr lang="pl-PL" altLang="it-IT" sz="3200"/>
              <a:t>:</a:t>
            </a:r>
            <a:endParaRPr lang="en-AU" altLang="it-IT" sz="360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5118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Ascoltate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4110037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Quale pallina cadde per prima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209867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A</a:t>
            </a:r>
            <a:r>
              <a:rPr lang="pl-PL" altLang="it-IT" sz="2200">
                <a:solidFill>
                  <a:schemeClr val="accent2"/>
                </a:solidFill>
              </a:rPr>
              <a:t>p</a:t>
            </a:r>
            <a:r>
              <a:rPr lang="it-IT" altLang="it-IT" sz="2200">
                <a:solidFill>
                  <a:schemeClr val="accent2"/>
                </a:solidFill>
              </a:rPr>
              <a:t>rite gli occhi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303462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Cadono insieme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6737350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>
                <a:solidFill>
                  <a:schemeClr val="accent2"/>
                </a:solidFill>
              </a:rPr>
              <a:t>Tutti gli oggetti cadono con la stessa </a:t>
            </a:r>
            <a:r>
              <a:rPr lang="pl-PL" altLang="it-IT" sz="2200" b="1">
                <a:solidFill>
                  <a:schemeClr val="accent2"/>
                </a:solidFill>
              </a:rPr>
              <a:t>„velocit</a:t>
            </a:r>
            <a:r>
              <a:rPr lang="it-IT" altLang="it-IT" sz="2200" b="1">
                <a:solidFill>
                  <a:schemeClr val="accent2"/>
                </a:solidFill>
              </a:rPr>
              <a:t>à</a:t>
            </a:r>
            <a:r>
              <a:rPr lang="pl-PL" altLang="it-IT" sz="2200" b="1">
                <a:solidFill>
                  <a:schemeClr val="accent2"/>
                </a:solidFill>
              </a:rPr>
              <a:t>”!</a:t>
            </a:r>
            <a:endParaRPr lang="en-AU" altLang="it-IT" sz="2200" b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Riproviamo!</a:t>
            </a:r>
            <a:endParaRPr lang="en-AU" altLang="it-IT" sz="360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31861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Guardare attentamente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3246438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pesante è più veloce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Perché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Proviamo due pezzi di carta</a:t>
            </a:r>
            <a:endParaRPr lang="en-AU" altLang="it-IT" sz="360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12921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Uno come un foglio, l’altro – una pallina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586162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È l’aria che fa la differenza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49275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/>
              <a:t>Facciamo l’esperimento senza aria</a:t>
            </a:r>
            <a:endParaRPr lang="en-AU" altLang="it-IT" sz="360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77851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Sulla Luna non c’è aria, però on possiamo andare sulla Luna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Ma abbiamo un filmato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284538"/>
            <a:ext cx="500697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In questo tubo abbiamo una monetina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e una piuma.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722812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Proviamo che cose cade per prima: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la monetina o la piuma</a:t>
            </a: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770437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Chiaro! La monetina cade per prima</a:t>
            </a:r>
            <a:r>
              <a:rPr lang="pl-PL" altLang="it-IT" sz="2200">
                <a:solidFill>
                  <a:schemeClr val="accent2"/>
                </a:solidFill>
              </a:rPr>
              <a:t>!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sz="3200" dirty="0"/>
              <a:t>Che cosa succedeva in Europa/ Polonia</a:t>
            </a:r>
            <a:r>
              <a:rPr lang="pl-PL" altLang="it-IT" sz="3200" dirty="0"/>
              <a:t> </a:t>
            </a:r>
            <a:r>
              <a:rPr lang="it-IT" altLang="it-IT" sz="3200" dirty="0"/>
              <a:t>in quel tempo</a:t>
            </a:r>
            <a:r>
              <a:rPr lang="pl-PL" altLang="it-IT" sz="3200" dirty="0"/>
              <a:t>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</a:t>
            </a:r>
            <a:r>
              <a:rPr lang="pl-PL" altLang="it-IT" dirty="0"/>
              <a:t>:</a:t>
            </a:r>
            <a:r>
              <a:rPr lang="it-IT" altLang="it-IT" dirty="0"/>
              <a:t> stampa a caratteri mobili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pump out air from tube</a:t>
            </a:r>
            <a:endParaRPr lang="en-AU" altLang="it-IT" sz="36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283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pump, we wait untill air goes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539273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the air which makes the difference!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447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And we try again!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4926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Now, coin and feather are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Now we make experiment on Moon</a:t>
            </a:r>
            <a:endParaRPr lang="en-AU" altLang="it-IT" sz="360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7085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„This is an old experiment by Galileo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a hammer and this is a feather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350996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He said that all objects fall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velocity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31369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Let’s try which falls first!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47402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They fall together. Galileo was rigth!”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Ancora un esperimento di «Galileo»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di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5074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nello spazio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45320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Mangiare nella Stazione Spaziale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L’assenza della gravità</a:t>
            </a:r>
            <a:r>
              <a:rPr lang="pl-PL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We can make it here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3288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Will he jump out?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0243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This is our space ship and pilot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687637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he falls together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275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The bear is in absence of gravity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We check it again</a:t>
            </a:r>
            <a:endParaRPr lang="en-AU" altLang="it-IT" sz="360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No! water and the cup fall together!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620713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6860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Now water flows out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143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Water in the cup is in </a:t>
            </a:r>
            <a:r>
              <a:rPr lang="pl-PL" altLang="it-IT" sz="2200" i="1">
                <a:solidFill>
                  <a:schemeClr val="accent2"/>
                </a:solidFill>
              </a:rPr>
              <a:t>absence of gravity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But spaceship on orbit?</a:t>
            </a:r>
            <a:endParaRPr lang="en-AU" altLang="it-IT" sz="360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5939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Yes, it goes around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34813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It goes around, not falling?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0130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but it is constant falling</a:t>
            </a:r>
            <a:endParaRPr lang="en-AU" altLang="it-IT" sz="2200" i="1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>
                <a:solidFill>
                  <a:schemeClr val="accent2"/>
                </a:solidFill>
              </a:rPr>
              <a:t>In che modo gli oggetti cadono</a:t>
            </a:r>
            <a:r>
              <a:rPr lang="pl-PL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291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Chiudi gli occhi e ascolta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ascoltiamo questa pallina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4534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Si muove con la </a:t>
            </a:r>
            <a:r>
              <a:rPr lang="pl-PL" altLang="it-IT" sz="2200" i="1" dirty="0">
                <a:solidFill>
                  <a:schemeClr val="accent2"/>
                </a:solidFill>
              </a:rPr>
              <a:t>velocit</a:t>
            </a:r>
            <a:r>
              <a:rPr lang="it-IT" altLang="it-IT" sz="2200" i="1" dirty="0">
                <a:solidFill>
                  <a:schemeClr val="accent2"/>
                </a:solidFill>
              </a:rPr>
              <a:t>à </a:t>
            </a:r>
            <a:r>
              <a:rPr lang="it-IT" altLang="it-IT" sz="2200" dirty="0">
                <a:solidFill>
                  <a:schemeClr val="accent2"/>
                </a:solidFill>
              </a:rPr>
              <a:t>costante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>
                <a:solidFill>
                  <a:srgbClr val="FFFF00"/>
                </a:solidFill>
              </a:rPr>
              <a:t>Che cosa ha fatto Copernico?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Ascolta adesso…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561724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Adesso, parte lentamente e poi più veloce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61802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La pallina </a:t>
            </a:r>
            <a:r>
              <a:rPr lang="pl-PL" altLang="it-IT" sz="2200" i="1" dirty="0">
                <a:solidFill>
                  <a:schemeClr val="accent2"/>
                </a:solidFill>
              </a:rPr>
              <a:t>accelera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Proviamo un piano inclinato un po’ più grande…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2236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Ascolta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69497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 che distanza si trovano i campanelli</a:t>
            </a:r>
            <a:r>
              <a:rPr lang="pl-PL" altLang="it-IT" sz="2200" dirty="0">
                <a:solidFill>
                  <a:schemeClr val="accent2"/>
                </a:solidFill>
              </a:rPr>
              <a:t>? </a:t>
            </a:r>
            <a:r>
              <a:rPr lang="it-IT" altLang="it-IT" sz="2200" dirty="0">
                <a:solidFill>
                  <a:schemeClr val="accent2"/>
                </a:solidFill>
              </a:rPr>
              <a:t>Uguali, vero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365356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Adesso </a:t>
            </a:r>
            <a:r>
              <a:rPr lang="it-IT" altLang="it-IT" sz="2200" i="1" dirty="0">
                <a:solidFill>
                  <a:schemeClr val="accent2"/>
                </a:solidFill>
              </a:rPr>
              <a:t>guardiamo</a:t>
            </a:r>
            <a:r>
              <a:rPr lang="it-IT" altLang="it-IT" sz="2200" dirty="0">
                <a:solidFill>
                  <a:schemeClr val="accent2"/>
                </a:solidFill>
              </a:rPr>
              <a:t> il filmato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Misuriamo le distanze 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47379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Distan</a:t>
            </a:r>
            <a:r>
              <a:rPr lang="it-IT" altLang="it-IT" sz="2200" dirty="0" err="1">
                <a:solidFill>
                  <a:schemeClr val="accent2"/>
                </a:solidFill>
              </a:rPr>
              <a:t>ze</a:t>
            </a:r>
            <a:r>
              <a:rPr lang="it-IT" altLang="it-IT" sz="2200" dirty="0">
                <a:solidFill>
                  <a:schemeClr val="accent2"/>
                </a:solidFill>
              </a:rPr>
              <a:t> sono</a:t>
            </a:r>
            <a:r>
              <a:rPr lang="pl-PL" altLang="it-IT" sz="2200" dirty="0">
                <a:solidFill>
                  <a:schemeClr val="accent2"/>
                </a:solidFill>
              </a:rPr>
              <a:t> 1 : 3 : 5 :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7</a:t>
            </a:r>
            <a:r>
              <a:rPr lang="it-IT" altLang="it-IT" sz="2200" dirty="0">
                <a:solidFill>
                  <a:schemeClr val="accent2"/>
                </a:solidFill>
              </a:rPr>
              <a:t> (scarpe)</a:t>
            </a:r>
            <a:r>
              <a:rPr lang="pl-PL" altLang="it-IT" sz="2200" dirty="0">
                <a:solidFill>
                  <a:schemeClr val="accent2"/>
                </a:solidFill>
              </a:rPr>
              <a:t>, i.e. </a:t>
            </a:r>
            <a:r>
              <a:rPr lang="it-IT" altLang="it-IT" sz="2200" dirty="0">
                <a:solidFill>
                  <a:schemeClr val="accent2"/>
                </a:solidFill>
              </a:rPr>
              <a:t>numeri dispari </a:t>
            </a:r>
            <a:r>
              <a:rPr lang="pl-PL" altLang="it-IT" sz="2200" dirty="0">
                <a:solidFill>
                  <a:schemeClr val="accent2"/>
                </a:solidFill>
              </a:rPr>
              <a:t>successiv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491031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Questa è la legge scoperta da G</a:t>
            </a:r>
            <a:r>
              <a:rPr lang="pl-PL" altLang="it-IT" sz="2200" dirty="0">
                <a:solidFill>
                  <a:schemeClr val="accent2"/>
                </a:solidFill>
              </a:rPr>
              <a:t>alileo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Avanti di ogni altra cosa, bisogna considerare come il movimento de i gravi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descendenti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  non è uniforme, ma partendosi dalla quiete vanno continuamente accelerandosi; effetto conosciuto ed osservato da tutti, fuor che dal prefato autore moderno, il quale, non parlando di accelerazione, lo fa equabile. Ma questa general cognizione è di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niun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profitto, quando non si sappia secondo quale proporzione sia fatto questo accrescimento di velocità, conclusione stata sino ai tempi nostri ignorata a tutti i filosofi, e primieramente ritrovata e dimostrata dall’Accademico, nostro comun amico: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amico: il quale, in alcuni suoi scritti non ancora pubblicati, ma in confidenza mostrati a me e ad alcuni altri amici suoi, dimostra come l’accelerazione del moto retto de i gravi si fa secondo i numeri impari </a:t>
            </a:r>
            <a:r>
              <a:rPr lang="it-IT" sz="2400" i="1" dirty="0">
                <a:effectLst/>
                <a:latin typeface="+mj-lt"/>
                <a:ea typeface="Times New Roman" panose="02020603050405020304" pitchFamily="18" charset="0"/>
              </a:rPr>
              <a:t>ab </a:t>
            </a:r>
            <a:r>
              <a:rPr lang="it-IT" sz="2400" i="1" dirty="0" err="1">
                <a:effectLst/>
                <a:latin typeface="+mj-lt"/>
                <a:ea typeface="Times New Roman" panose="02020603050405020304" pitchFamily="18" charset="0"/>
              </a:rPr>
              <a:t>unitate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, cioè che segnati quali e quanti si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voglino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tempi eguali, se nel primo tempo, partendosi il mobile dalla quiete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averà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passato un tale spazio, come per esempio, un canna, nel secondo tempo passerà tre canne, nel terzo cinque, nel quarto sette, e così conseguentemente secondo i succedenti numeri caffi, che in somma è l’istesso che il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dal mobile, partendosi dalla quiete, hanno tra di loro proporzione duplicata di quella che hanno i tempi ne’ quali i tali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son misurati, o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vogliam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dire che gli </a:t>
            </a:r>
            <a:r>
              <a:rPr lang="it-IT" sz="2400" dirty="0" err="1">
                <a:effectLst/>
                <a:latin typeface="+mj-lt"/>
                <a:ea typeface="Times New Roman" panose="02020603050405020304" pitchFamily="18" charset="0"/>
              </a:rPr>
              <a:t>spazii</a:t>
            </a:r>
            <a:r>
              <a:rPr lang="it-IT" sz="2400" dirty="0">
                <a:effectLst/>
                <a:latin typeface="+mj-lt"/>
                <a:ea typeface="Times New Roman" panose="02020603050405020304" pitchFamily="18" charset="0"/>
              </a:rPr>
              <a:t> passati son tra di loro come i quadrati de’ tempi</a:t>
            </a:r>
            <a:r>
              <a:rPr lang="it-IT" sz="2800" dirty="0">
                <a:effectLst/>
                <a:latin typeface="+mj-lt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it-IT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Numeri caffi successivi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480291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>
                <a:solidFill>
                  <a:schemeClr val="accent2"/>
                </a:solidFill>
              </a:rPr>
              <a:t>dove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i="1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84940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</a:t>
            </a:r>
            <a:r>
              <a:rPr lang="it-IT" altLang="it-IT" sz="2200" dirty="0" err="1">
                <a:solidFill>
                  <a:schemeClr val="accent2"/>
                </a:solidFill>
              </a:rPr>
              <a:t>ia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inetic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and poten</a:t>
            </a:r>
            <a:r>
              <a:rPr lang="it-IT" altLang="it-IT" sz="2200" dirty="0" err="1">
                <a:solidFill>
                  <a:schemeClr val="accent2"/>
                </a:solidFill>
              </a:rPr>
              <a:t>ziale</a:t>
            </a:r>
            <a:r>
              <a:rPr lang="pl-PL" altLang="it-IT" sz="2200" dirty="0">
                <a:solidFill>
                  <a:schemeClr val="accent2"/>
                </a:solidFill>
              </a:rPr>
              <a:t>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la </a:t>
            </a:r>
            <a:r>
              <a:rPr lang="pl-PL" altLang="it-IT" sz="2200" dirty="0">
                <a:solidFill>
                  <a:schemeClr val="accent2"/>
                </a:solidFill>
              </a:rPr>
              <a:t>mass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- velocit</a:t>
            </a:r>
            <a:r>
              <a:rPr lang="it-IT" altLang="it-IT" sz="2200" dirty="0">
                <a:solidFill>
                  <a:schemeClr val="accent2"/>
                </a:solidFill>
              </a:rPr>
              <a:t>à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</a:t>
            </a:r>
            <a:r>
              <a:rPr lang="pl-PL" altLang="it-IT" sz="2200" i="1" dirty="0">
                <a:solidFill>
                  <a:schemeClr val="accent2"/>
                </a:solidFill>
              </a:rPr>
              <a:t>mgh</a:t>
            </a:r>
            <a:r>
              <a:rPr lang="pl-PL" altLang="it-IT" sz="2200" dirty="0">
                <a:solidFill>
                  <a:schemeClr val="accent2"/>
                </a:solidFill>
              </a:rPr>
              <a:t>, </a:t>
            </a:r>
            <a:r>
              <a:rPr lang="pl-PL" altLang="it-IT" sz="2200" i="1" dirty="0">
                <a:solidFill>
                  <a:schemeClr val="accent2"/>
                </a:solidFill>
              </a:rPr>
              <a:t>g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è l’accelerazione di 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	</a:t>
            </a:r>
            <a:r>
              <a:rPr lang="it-IT" altLang="it-IT" sz="2200" dirty="0">
                <a:solidFill>
                  <a:schemeClr val="accent2"/>
                </a:solidFill>
              </a:rPr>
              <a:t>gravità</a:t>
            </a:r>
            <a:r>
              <a:rPr lang="pl-PL" altLang="it-IT" sz="2200" dirty="0">
                <a:solidFill>
                  <a:schemeClr val="accent2"/>
                </a:solidFill>
              </a:rPr>
              <a:t>,  </a:t>
            </a:r>
            <a:r>
              <a:rPr lang="pl-PL" altLang="it-IT" sz="2200" i="1" dirty="0">
                <a:solidFill>
                  <a:schemeClr val="accent2"/>
                </a:solidFill>
              </a:rPr>
              <a:t>h</a:t>
            </a:r>
            <a:r>
              <a:rPr lang="pl-PL" altLang="it-IT" sz="2200" dirty="0">
                <a:solidFill>
                  <a:schemeClr val="accent2"/>
                </a:solidFill>
              </a:rPr>
              <a:t> – </a:t>
            </a:r>
            <a:r>
              <a:rPr lang="it-IT" altLang="it-IT" sz="2200" dirty="0">
                <a:solidFill>
                  <a:schemeClr val="accent2"/>
                </a:solidFill>
              </a:rPr>
              <a:t>altezza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697287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351410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Quantità di moto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254108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Momento angolare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Cerca la Luna, Venere</a:t>
            </a:r>
            <a:r>
              <a:rPr lang="pl-PL" altLang="it-IT" sz="3200">
                <a:solidFill>
                  <a:srgbClr val="0033CC"/>
                </a:solidFill>
              </a:rPr>
              <a:t>,</a:t>
            </a:r>
            <a:r>
              <a:rPr lang="it-IT" altLang="it-IT" sz="3200">
                <a:solidFill>
                  <a:srgbClr val="0033CC"/>
                </a:solidFill>
              </a:rPr>
              <a:t> Giove</a:t>
            </a:r>
            <a:r>
              <a:rPr lang="pl-PL" altLang="it-IT" sz="3200">
                <a:solidFill>
                  <a:srgbClr val="0033CC"/>
                </a:solidFill>
              </a:rPr>
              <a:t> </a:t>
            </a:r>
            <a:endParaRPr lang="en-US" altLang="it-IT" sz="320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rgbClr val="0033CC"/>
                </a:solidFill>
              </a:rPr>
              <a:t>Il giorno dopo controlla, dove sono adesso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Lo stesso giorno un’ora più tardi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FF00"/>
                </a:solidFill>
              </a:rPr>
              <a:t>Ingrandimento maggiore</a:t>
            </a: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>
                <a:solidFill>
                  <a:srgbClr val="FFFF00"/>
                </a:solidFill>
              </a:rPr>
              <a:t>Nota che la Luna non illuminata non è del tutto buia: viene illuminata dalla Terra che in questa fase, vista dalla Luna è in «Pleni-terro»</a:t>
            </a:r>
            <a:endParaRPr lang="it-IT" altLang="it-IT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08529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200" dirty="0">
                <a:solidFill>
                  <a:srgbClr val="0033CC"/>
                </a:solidFill>
              </a:rPr>
              <a:t>T</a:t>
            </a:r>
            <a:r>
              <a:rPr lang="pl-PL" altLang="it-IT" sz="3200" dirty="0">
                <a:solidFill>
                  <a:srgbClr val="0033CC"/>
                </a:solidFill>
              </a:rPr>
              <a:t>oleme</a:t>
            </a:r>
            <a:r>
              <a:rPr lang="it-IT" altLang="it-IT" sz="3200" dirty="0">
                <a:solidFill>
                  <a:srgbClr val="0033CC"/>
                </a:solidFill>
              </a:rPr>
              <a:t>o</a:t>
            </a:r>
            <a:r>
              <a:rPr lang="pl-PL" altLang="it-IT" sz="3200" dirty="0">
                <a:solidFill>
                  <a:srgbClr val="0033CC"/>
                </a:solidFill>
              </a:rPr>
              <a:t> (151-212): </a:t>
            </a:r>
            <a:r>
              <a:rPr lang="it-IT" altLang="it-IT" sz="3200" dirty="0">
                <a:solidFill>
                  <a:srgbClr val="0033CC"/>
                </a:solidFill>
              </a:rPr>
              <a:t>Il </a:t>
            </a:r>
            <a:r>
              <a:rPr lang="pl-PL" altLang="it-IT" sz="3200" dirty="0">
                <a:solidFill>
                  <a:srgbClr val="0033CC"/>
                </a:solidFill>
              </a:rPr>
              <a:t>S</a:t>
            </a:r>
            <a:r>
              <a:rPr lang="it-IT" altLang="it-IT" sz="3200" dirty="0">
                <a:solidFill>
                  <a:srgbClr val="0033CC"/>
                </a:solidFill>
              </a:rPr>
              <a:t>ole e le stelle girano</a:t>
            </a:r>
            <a:endParaRPr lang="en-US" altLang="it-IT" sz="3200" dirty="0">
              <a:solidFill>
                <a:srgbClr val="0033CC"/>
              </a:solidFill>
            </a:endParaRPr>
          </a:p>
          <a:p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9277</TotalTime>
  <Words>2425</Words>
  <Application>Microsoft Office PowerPoint</Application>
  <PresentationFormat>Presentazione su schermo (4:3)</PresentationFormat>
  <Paragraphs>336</Paragraphs>
  <Slides>60</Slides>
  <Notes>0</Notes>
  <HiddenSlides>0</HiddenSlides>
  <MMClips>12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60</vt:i4>
      </vt:variant>
    </vt:vector>
  </HeadingPairs>
  <TitlesOfParts>
    <vt:vector size="64" baseType="lpstr">
      <vt:lpstr>Arial</vt:lpstr>
      <vt:lpstr>Calibri</vt:lpstr>
      <vt:lpstr>Times New Roman</vt:lpstr>
      <vt:lpstr>Projekt domyślny</vt:lpstr>
      <vt:lpstr>Physics is Fun: Why do objects fall?</vt:lpstr>
      <vt:lpstr>Presentazione standard di PowerPoint</vt:lpstr>
      <vt:lpstr>Presentazione standard di PowerPoint</vt:lpstr>
      <vt:lpstr>Presentazione standard di PowerPoint</vt:lpstr>
      <vt:lpstr>Che cosa ha fatto Copernico?</vt:lpstr>
      <vt:lpstr>Cerca la Luna, Venere, Giove </vt:lpstr>
      <vt:lpstr>Il giorno dopo controlla, dove sono adesso</vt:lpstr>
      <vt:lpstr>Presentazione standard di PowerPoint</vt:lpstr>
      <vt:lpstr>Presentazione standard di PowerPoint</vt:lpstr>
      <vt:lpstr>Il sistema Copernicano: i pianeti girano attorno il Sole </vt:lpstr>
      <vt:lpstr>Solar-scope</vt:lpstr>
      <vt:lpstr> Galileo Galilei (Parte I) «La fisica è scesa dal cielo alla terra sul piano inclinato di Galileo»* </vt:lpstr>
      <vt:lpstr>Padre della scienza moderna</vt:lpstr>
      <vt:lpstr>Mostra interattiva: «Going downhill» (UMK, 2007)</vt:lpstr>
      <vt:lpstr>Perché gli oggetti cadono per terra? </vt:lpstr>
      <vt:lpstr>Aristotele (384-322 a.C.) </vt:lpstr>
      <vt:lpstr>Una pallina può saltare in alto? </vt:lpstr>
      <vt:lpstr>Possono gli oggetti saltare in su? </vt:lpstr>
      <vt:lpstr>Ho una palla magica... </vt:lpstr>
      <vt:lpstr>Adesso dico a questa pallina di gomma: </vt:lpstr>
      <vt:lpstr>«Collisioni»</vt:lpstr>
      <vt:lpstr>É l’energia che muove le cose</vt:lpstr>
      <vt:lpstr>«Energia è una magia»</vt:lpstr>
      <vt:lpstr>Bisogna fare il lavoro, per fornire l’energia</vt:lpstr>
      <vt:lpstr>Il Babbo Natale</vt:lpstr>
      <vt:lpstr>Il Babbo Natale alpinista</vt:lpstr>
      <vt:lpstr>Lavoriamo, per fornire l’energia</vt:lpstr>
      <vt:lpstr>Come gli oggetti cadono? </vt:lpstr>
      <vt:lpstr>Quale carello scende per primo? </vt:lpstr>
      <vt:lpstr>Qual è il carello più veloce? </vt:lpstr>
      <vt:lpstr>La corsa delle macchine</vt:lpstr>
      <vt:lpstr>Galileo (1564-1642)</vt:lpstr>
      <vt:lpstr>Galileo Galilei:</vt:lpstr>
      <vt:lpstr>Galileo Galilei:</vt:lpstr>
      <vt:lpstr>Adesso proviamo due palline:</vt:lpstr>
      <vt:lpstr>Adesso insieme:</vt:lpstr>
      <vt:lpstr>Riproviamo!</vt:lpstr>
      <vt:lpstr>Proviamo due pezzi di carta</vt:lpstr>
      <vt:lpstr>Facciamo l’esperimento senza aria</vt:lpstr>
      <vt:lpstr>Now we pump out air from tube</vt:lpstr>
      <vt:lpstr>Now we make experiment on Moon</vt:lpstr>
      <vt:lpstr>Galileo experiment on Moon</vt:lpstr>
      <vt:lpstr>Ancora un esperimento di «Galileo»</vt:lpstr>
      <vt:lpstr>L’assenza di gravità?</vt:lpstr>
      <vt:lpstr>L’assenza della gravità?</vt:lpstr>
      <vt:lpstr>We can make it here</vt:lpstr>
      <vt:lpstr>We check it again</vt:lpstr>
      <vt:lpstr>But spaceship on orbit?</vt:lpstr>
      <vt:lpstr>In che modo gli oggetti cadono?</vt:lpstr>
      <vt:lpstr>Ascolta adesso…</vt:lpstr>
      <vt:lpstr>Proviamo un piano inclinato un po’ più grande…</vt:lpstr>
      <vt:lpstr>Misuriamo le distanze </vt:lpstr>
      <vt:lpstr>«Il Saggiatore»</vt:lpstr>
      <vt:lpstr>«Il Saggiatore»</vt:lpstr>
      <vt:lpstr>Numeri caffi successivi</vt:lpstr>
      <vt:lpstr>Leggi di conservazione (1)</vt:lpstr>
      <vt:lpstr>Leggi di conservazione (2)</vt:lpstr>
      <vt:lpstr>Leggi di conservazione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133</cp:revision>
  <dcterms:created xsi:type="dcterms:W3CDTF">2016-08-29T05:07:43Z</dcterms:created>
  <dcterms:modified xsi:type="dcterms:W3CDTF">2022-10-30T17:07:03Z</dcterms:modified>
</cp:coreProperties>
</file>