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21" r:id="rId2"/>
    <p:sldId id="368" r:id="rId3"/>
    <p:sldId id="369" r:id="rId4"/>
    <p:sldId id="375" r:id="rId5"/>
    <p:sldId id="385" r:id="rId6"/>
    <p:sldId id="383" r:id="rId7"/>
    <p:sldId id="384" r:id="rId8"/>
    <p:sldId id="376" r:id="rId9"/>
    <p:sldId id="431" r:id="rId10"/>
    <p:sldId id="436" r:id="rId11"/>
    <p:sldId id="386" r:id="rId12"/>
    <p:sldId id="408" r:id="rId13"/>
    <p:sldId id="405" r:id="rId14"/>
    <p:sldId id="403" r:id="rId15"/>
    <p:sldId id="413" r:id="rId16"/>
    <p:sldId id="434" r:id="rId17"/>
    <p:sldId id="435" r:id="rId18"/>
    <p:sldId id="404" r:id="rId19"/>
    <p:sldId id="432" r:id="rId20"/>
    <p:sldId id="433" r:id="rId21"/>
    <p:sldId id="400" r:id="rId22"/>
  </p:sldIdLst>
  <p:sldSz cx="9144000" cy="6858000" type="screen4x3"/>
  <p:notesSz cx="7102475" cy="102330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3" autoAdjust="0"/>
    <p:restoredTop sz="97292" autoAdjust="0"/>
  </p:normalViewPr>
  <p:slideViewPr>
    <p:cSldViewPr>
      <p:cViewPr varScale="1">
        <p:scale>
          <a:sx n="62" d="100"/>
          <a:sy n="62" d="100"/>
        </p:scale>
        <p:origin x="151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C5CA352-2FA0-4BA0-8672-B5725E9827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75A7F4B-EB61-437D-9106-ECB55437E8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9024CD2-877C-4D25-B264-8718B5F68B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E5C0B43-B192-467D-8A0A-64F5F79F01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646012F7-C8AF-4A02-8D95-A026B2E8A7CD}" type="slidenum">
              <a:rPr lang="pl-PL" altLang="it-IT"/>
              <a:pPr/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455833-3F36-4AB0-9834-A6E897284A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DDA7206-E049-4108-B9E6-6F7947B64A6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E439D5B-D5D3-4EBB-B5BC-984FB02283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A7ED01C-52BC-441B-9485-3D409FC4A24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FAE1FE5-F3B4-4C52-AAD2-945BE2027F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D259CF32-2320-4C52-8EE2-7A758B623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E536A87D-11F1-40E7-8A11-E56A840860BF}" type="slidenum">
              <a:rPr lang="pl-PL" altLang="it-IT"/>
              <a:pPr/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1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D1D82-4180-43D7-9EEC-A543F2D9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0DAC97-B829-402B-888D-0026F1750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8F1992-A83B-4F3A-A421-9326D048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98D305-4FD3-4512-AE42-24F5160FC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A950F5-D530-4FD4-8068-879A7CC2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1AF2-DE55-4B46-AD5F-989FCAA6EB9A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487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D1E4F-08DB-45EB-91A0-91A61AAA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EA912F-FFD6-4A3B-BF62-C8682712F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01DACF-A638-40E3-B007-A67DBEE3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901D30-E713-47F4-BBD3-D761D1E0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8B1608-0DAF-4CB8-B15C-6D9B844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774D9-8814-4746-A524-57381CD043D9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1902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97C3E4-D0E9-4354-A39C-96165D1BA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939FF7-F82D-425B-8CF7-C7E2AFC9D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E9CD33-074B-4BD2-B5FA-DC90608C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0C6055-A874-48E1-B401-C7BF21DC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8A3E5-60EE-4F9C-B674-958D3DDB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6524B-AB9B-4D98-A9D3-C16410804A5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9358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67724-A8F3-43B9-B89C-C1DAD7FC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48B046-FCFF-455E-B370-E2C1CCA5DE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>
            <a:extLst>
              <a:ext uri="{FF2B5EF4-FFF2-40B4-BE49-F238E27FC236}">
                <a16:creationId xmlns:a16="http://schemas.microsoft.com/office/drawing/2014/main" id="{AEE84BD1-020B-4247-A828-8A0F50F1D347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D188C4-5A13-4748-85B5-D8E33E1D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E17C84-05EA-4D88-821A-E9EBD2AE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7B88F-89FD-45F3-A79D-A194A8E2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CFC51E-C5C9-4BF8-BB00-FBF980E7A3C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981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88A06-B35F-4E0F-9763-183F2D1A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534B14-6DA1-48F6-AC40-3422DD16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148AC9-7535-45B8-B28F-DD02EB9A8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E97D5-184A-4C2A-A1A1-88911536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D87EFD-645F-4A9D-B0D1-6F3134B9D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563CF-C5B6-4511-892D-CDFA7E224EC8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491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39D70-7DC0-4D93-A4ED-6CAC5E2D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301922-5116-4219-9C7D-6E99047AE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73A50-90F1-455A-B970-1EAF3992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8A31E-E2E2-4EAA-86A5-ED0EF625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96AE16-5355-4A32-BFF4-A1821047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9818B-9753-45D4-9229-13DB0E46CCF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409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8798B-D27D-4537-87AD-868EB99D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C0715-16DB-4C9B-B0FE-8B52DD43D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D1C182-3277-4AD0-945B-D878367F6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AA6F88-1A73-4F89-BFB7-3910E575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D8E648-15D1-43F1-B9F9-66AEF680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F7A35E-86B8-41AC-A526-AD9F858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688FB-9B5A-429B-9CF5-085A85CA2D53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305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E61D6-71B8-4575-A991-C7DA5F78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D4D3CD-759B-430D-B8D3-C19549A6F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611A96-811D-4D90-9724-F55747271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19C352-DF9E-4F4F-8B63-8BE7785DA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17F4B9-54A9-4DF8-884F-AF451DF7A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96B5EB-A77F-44E9-9238-741D2926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D84D0B-745A-4C87-BEAE-7435DFAF3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554F8E4-6B94-4924-902A-8868A9B7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70FF-AE74-4F37-9176-FB9E1A540EA2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8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DEA9-DC1F-42F7-9CEB-1BB6F843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07AC8F-1BE5-45F6-831E-B61D1DDD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8FFF686-9FA6-4616-8593-E18111E6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036291-F5A2-44C8-88E5-CBB99B4B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EA076-FC2D-4DB4-858F-02CC50902AB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523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D970E5-88F3-4BF0-996A-FE888B7B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9C44F37-D1B4-4A0C-9A9B-97A1DBD4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0DA7BF-479D-4449-98F1-8AE08B2F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DE58-8D4E-478F-B764-3F902540392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458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9885D-5A7C-4BEC-9F15-73075C85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AD243-8A98-41BE-957A-A51CBC11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2968C3-904B-48D4-87BC-4E8667CB8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1AED47-3A08-4511-9767-4C0BE69A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FBDB51-1AF3-4249-A9DF-7C1EC610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804BF2-AFE2-4D41-9A34-86B3B418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3FA87-ED7C-42CB-8905-B74620A9D29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872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9B2F-6140-439B-A436-2CBFC5DD2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CFD4A8-C8A1-4E0B-9813-DD7B25FAB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B8FFEC-D906-4314-8C5F-4021B0E8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0C8B7F-3FC0-4B94-A690-919ADE8D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30ABA-76DF-4454-9EB6-7EB851FC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A29520-2651-4A6F-A4E5-6ED15D78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A4E7-3FD8-4C1B-8AAD-AAD72B25C42D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2743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92FDAA-E963-468D-BDD1-4C5937FC4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2C00AF-57A2-41CF-A18B-1592DA6AC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B49452-405B-464D-939C-C44DB55205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B396F7-AA80-4835-AF41-4FEF275A1D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9C107D-AD9F-4F2E-B9AA-5571E39755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9E74DA-6B25-4795-9C63-0B51EDBC2801}" type="slidenum">
              <a:rPr lang="en-AU" altLang="it-IT"/>
              <a:pPr/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7417415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</a:t>
            </a:r>
          </a:p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con la realtà aumentata</a:t>
            </a: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7746031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Lezione 2: «Realtà aumentata» - divertimento</a:t>
            </a:r>
          </a:p>
          <a:p>
            <a:r>
              <a:rPr lang="it-IT" altLang="it-IT" sz="2800" i="1" dirty="0">
                <a:solidFill>
                  <a:srgbClr val="002060"/>
                </a:solidFill>
              </a:rPr>
              <a:t>(</a:t>
            </a:r>
            <a:r>
              <a:rPr lang="it-IT" altLang="it-IT" sz="2800" i="1">
                <a:solidFill>
                  <a:srgbClr val="002060"/>
                </a:solidFill>
              </a:rPr>
              <a:t>Parte 2)</a:t>
            </a:r>
            <a:endParaRPr lang="pl-PL" altLang="it-IT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09"/>
            <a:ext cx="8229600" cy="1143000"/>
          </a:xfrm>
        </p:spPr>
        <p:txBody>
          <a:bodyPr/>
          <a:lstStyle/>
          <a:p>
            <a:r>
              <a:rPr lang="it-IT" sz="3600" dirty="0"/>
              <a:t>con grande divertimento di «piccoli» </a:t>
            </a:r>
          </a:p>
        </p:txBody>
      </p:sp>
      <p:pic>
        <p:nvPicPr>
          <p:cNvPr id="3" name="20220918_090442">
            <a:hlinkClick r:id="" action="ppaction://media"/>
            <a:extLst>
              <a:ext uri="{FF2B5EF4-FFF2-40B4-BE49-F238E27FC236}">
                <a16:creationId xmlns:a16="http://schemas.microsoft.com/office/drawing/2014/main" id="{C8B4FFCD-D44A-53E0-A9C8-E9F1898FC8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7602" y="1119909"/>
            <a:ext cx="716879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9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sz="3600" dirty="0"/>
              <a:t>Il gioco semplice, che «spopola» gli schermi di computer</a:t>
            </a:r>
          </a:p>
        </p:txBody>
      </p:sp>
      <p:pic>
        <p:nvPicPr>
          <p:cNvPr id="3" name="Nintendo brings Mario Kart into the real world with AR RC ca">
            <a:hlinkClick r:id="" action="ppaction://media"/>
            <a:extLst>
              <a:ext uri="{FF2B5EF4-FFF2-40B4-BE49-F238E27FC236}">
                <a16:creationId xmlns:a16="http://schemas.microsoft.com/office/drawing/2014/main" id="{596CC01B-AA58-F616-EA96-0B82AF7CA2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600" y="1175048"/>
            <a:ext cx="7523559" cy="422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03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8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sz="3200" dirty="0"/>
              <a:t>Nato per le macchine da sala giochi (Nintendo,1983)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342A3FC-958F-A185-793E-BB75F8809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5" y="1336043"/>
            <a:ext cx="4204046" cy="340168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968DEBF-DA40-C98A-4E81-509CE422E997}"/>
              </a:ext>
            </a:extLst>
          </p:cNvPr>
          <p:cNvSpPr txBox="1"/>
          <p:nvPr/>
        </p:nvSpPr>
        <p:spPr>
          <a:xfrm flipH="1">
            <a:off x="107707" y="4817842"/>
            <a:ext cx="3683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falegname che salva la sua fidanzata da un gorilla impazzito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1B9BB38-B13B-FD6C-AFFD-47D1726CB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366" y="1323461"/>
            <a:ext cx="4449634" cy="340168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844D1824-A1D3-4B45-A898-4B6341D062A9}"/>
              </a:ext>
            </a:extLst>
          </p:cNvPr>
          <p:cNvSpPr txBox="1"/>
          <p:nvPr/>
        </p:nvSpPr>
        <p:spPr>
          <a:xfrm flipH="1">
            <a:off x="4708565" y="4817842"/>
            <a:ext cx="3683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Due fratelli che puliscono le fogne di New York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FE165FD-BB17-9F16-45DF-C7C393ED5E7C}"/>
              </a:ext>
            </a:extLst>
          </p:cNvPr>
          <p:cNvSpPr txBox="1"/>
          <p:nvPr/>
        </p:nvSpPr>
        <p:spPr>
          <a:xfrm flipH="1">
            <a:off x="90311" y="5456466"/>
            <a:ext cx="85964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Non solo il gioco di abilità, ma raccontare una fabula</a:t>
            </a:r>
          </a:p>
          <a:p>
            <a:r>
              <a:rPr lang="it-IT" sz="2400" dirty="0"/>
              <a:t>Non inserire i gettoni, ma divertirsi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9E9B755-8E14-A887-C689-6A1CF20E694F}"/>
              </a:ext>
            </a:extLst>
          </p:cNvPr>
          <p:cNvSpPr txBox="1"/>
          <p:nvPr/>
        </p:nvSpPr>
        <p:spPr>
          <a:xfrm>
            <a:off x="488537" y="6406026"/>
            <a:ext cx="62570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https://www.youtube.com/watch?v=qiSZIZYwi_E</a:t>
            </a:r>
          </a:p>
        </p:txBody>
      </p:sp>
    </p:spTree>
    <p:extLst>
      <p:ext uri="{BB962C8B-B14F-4D97-AF65-F5344CB8AC3E}">
        <p14:creationId xmlns:p14="http://schemas.microsoft.com/office/powerpoint/2010/main" val="771026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sz="3600" dirty="0"/>
              <a:t>diventato un  gioco semplice, per primi  computer di casa (e le console)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1A872EB-08CD-64F9-5077-7CC9CBBA0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36" y="1175048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23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Con solo due personaggi, con semplice grafica e musica, ma «favoloso»</a:t>
            </a:r>
          </a:p>
        </p:txBody>
      </p:sp>
      <p:pic>
        <p:nvPicPr>
          <p:cNvPr id="4" name="SMB 1-2 Infinite 1-Ups with Koopa &amp; Lift (Demonstration TAS)">
            <a:hlinkClick r:id="" action="ppaction://media"/>
            <a:extLst>
              <a:ext uri="{FF2B5EF4-FFF2-40B4-BE49-F238E27FC236}">
                <a16:creationId xmlns:a16="http://schemas.microsoft.com/office/drawing/2014/main" id="{EF510C6F-795C-9DFA-036F-A9FA05F7C5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62150" y="1628800"/>
            <a:ext cx="4482058" cy="392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63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7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, e stranamente, si trasforma nella «realtà reale»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75DBF32-8A91-6F70-D831-BA20F3870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405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7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, e stranamente, si trasforma nella «realtà reale»</a:t>
            </a:r>
          </a:p>
        </p:txBody>
      </p:sp>
      <p:pic>
        <p:nvPicPr>
          <p:cNvPr id="3" name="youtube.comwatchv=Nozjm8wHmE0">
            <a:hlinkClick r:id="" action="ppaction://media"/>
            <a:extLst>
              <a:ext uri="{FF2B5EF4-FFF2-40B4-BE49-F238E27FC236}">
                <a16:creationId xmlns:a16="http://schemas.microsoft.com/office/drawing/2014/main" id="{86968755-FEEA-8B37-C095-EFC4476FEC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5656" y="1556792"/>
            <a:ext cx="6714107" cy="377373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B11EB8E-C6AB-1ED2-8951-756AB85458BD}"/>
              </a:ext>
            </a:extLst>
          </p:cNvPr>
          <p:cNvSpPr txBox="1"/>
          <p:nvPr/>
        </p:nvSpPr>
        <p:spPr>
          <a:xfrm>
            <a:off x="423172" y="5960045"/>
            <a:ext cx="80372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https://www.youtube.com/watch?v=Nozjm8wHmE0</a:t>
            </a:r>
          </a:p>
        </p:txBody>
      </p:sp>
    </p:spTree>
    <p:extLst>
      <p:ext uri="{BB962C8B-B14F-4D97-AF65-F5344CB8AC3E}">
        <p14:creationId xmlns:p14="http://schemas.microsoft.com/office/powerpoint/2010/main" val="212680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2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, e stranamente, si trasforma nella «realtà reale», con le mani proprie</a:t>
            </a:r>
          </a:p>
        </p:txBody>
      </p:sp>
      <p:pic>
        <p:nvPicPr>
          <p:cNvPr id="4" name="Lego Mario my own Bosses - YouTube">
            <a:hlinkClick r:id="" action="ppaction://media"/>
            <a:extLst>
              <a:ext uri="{FF2B5EF4-FFF2-40B4-BE49-F238E27FC236}">
                <a16:creationId xmlns:a16="http://schemas.microsoft.com/office/drawing/2014/main" id="{AA858FCF-A4DB-4633-8B4C-9012A65CBD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31460" y="1700808"/>
            <a:ext cx="716879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6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09"/>
            <a:ext cx="8229600" cy="1143000"/>
          </a:xfrm>
        </p:spPr>
        <p:txBody>
          <a:bodyPr/>
          <a:lstStyle/>
          <a:p>
            <a:r>
              <a:rPr lang="it-IT" sz="3600" dirty="0"/>
              <a:t>con grande divertimento di «piccoli»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E245B0E-52B1-8B89-B393-CEE4C3462657}"/>
              </a:ext>
            </a:extLst>
          </p:cNvPr>
          <p:cNvSpPr txBox="1"/>
          <p:nvPr/>
        </p:nvSpPr>
        <p:spPr>
          <a:xfrm>
            <a:off x="1187624" y="6214030"/>
            <a:ext cx="6246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https://www.youtube.com/watch?v=Nozjm8wHmE0</a:t>
            </a:r>
          </a:p>
        </p:txBody>
      </p:sp>
      <p:pic>
        <p:nvPicPr>
          <p:cNvPr id="7" name="Immagine 6" descr="Immagine che contiene interni, giocattolo, scrivania, ufficio&#10;&#10;Descrizione generata automaticamente">
            <a:extLst>
              <a:ext uri="{FF2B5EF4-FFF2-40B4-BE49-F238E27FC236}">
                <a16:creationId xmlns:a16="http://schemas.microsoft.com/office/drawing/2014/main" id="{CECAD354-5E64-51BC-4EAB-C5FCA83178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7504" y="1172709"/>
            <a:ext cx="5852142" cy="3291830"/>
          </a:xfrm>
          <a:prstGeom prst="rect">
            <a:avLst/>
          </a:prstGeom>
        </p:spPr>
      </p:pic>
      <p:pic>
        <p:nvPicPr>
          <p:cNvPr id="9" name="Immagine 8" descr="Immagine che contiene testo, interni, appartamento&#10;&#10;Descrizione generata automaticamente">
            <a:extLst>
              <a:ext uri="{FF2B5EF4-FFF2-40B4-BE49-F238E27FC236}">
                <a16:creationId xmlns:a16="http://schemas.microsoft.com/office/drawing/2014/main" id="{76DC96E5-F9D2-4350-35B0-0148B9691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779912" y="2746872"/>
            <a:ext cx="5076056" cy="285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915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09"/>
            <a:ext cx="8229600" cy="1143000"/>
          </a:xfrm>
        </p:spPr>
        <p:txBody>
          <a:bodyPr/>
          <a:lstStyle/>
          <a:p>
            <a:r>
              <a:rPr lang="it-IT" sz="3600" dirty="0"/>
              <a:t>con grande divertimento di «piccoli»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E245B0E-52B1-8B89-B393-CEE4C3462657}"/>
              </a:ext>
            </a:extLst>
          </p:cNvPr>
          <p:cNvSpPr txBox="1"/>
          <p:nvPr/>
        </p:nvSpPr>
        <p:spPr>
          <a:xfrm>
            <a:off x="1187624" y="6214030"/>
            <a:ext cx="6246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https://www.youtube.com/watch?v=Nozjm8wHmE0</a:t>
            </a:r>
          </a:p>
        </p:txBody>
      </p:sp>
      <p:pic>
        <p:nvPicPr>
          <p:cNvPr id="5" name="Immagine 4" descr="Immagine che contiene persona&#10;&#10;Descrizione generata automaticamente">
            <a:extLst>
              <a:ext uri="{FF2B5EF4-FFF2-40B4-BE49-F238E27FC236}">
                <a16:creationId xmlns:a16="http://schemas.microsoft.com/office/drawing/2014/main" id="{094A69D5-708D-8A35-A927-825EB69AA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76425" y="2226581"/>
            <a:ext cx="4725142" cy="2657892"/>
          </a:xfrm>
          <a:prstGeom prst="rect">
            <a:avLst/>
          </a:prstGeom>
        </p:spPr>
      </p:pic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5BB2D8DE-96DA-6824-6038-386816A26A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418873" y="1844824"/>
            <a:ext cx="5220072" cy="293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84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162EFF-14B5-4ADF-A86A-6CFFFCDD4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dirty="0" err="1"/>
              <a:t>Minecraft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FC4688D-0F75-E7F7-D092-2B5D69B46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50" y="1001507"/>
            <a:ext cx="8635298" cy="485498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D8AD4B2-0FB9-8740-8E44-B8F7BBD9D03B}"/>
              </a:ext>
            </a:extLst>
          </p:cNvPr>
          <p:cNvSpPr txBox="1"/>
          <p:nvPr/>
        </p:nvSpPr>
        <p:spPr>
          <a:xfrm>
            <a:off x="202850" y="6211669"/>
            <a:ext cx="88896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https://theconversation.com/five-digital-games-to-help-your-childs-development-183483</a:t>
            </a:r>
          </a:p>
        </p:txBody>
      </p:sp>
    </p:spTree>
    <p:extLst>
      <p:ext uri="{BB962C8B-B14F-4D97-AF65-F5344CB8AC3E}">
        <p14:creationId xmlns:p14="http://schemas.microsoft.com/office/powerpoint/2010/main" val="2747055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09"/>
            <a:ext cx="8229600" cy="1143000"/>
          </a:xfrm>
        </p:spPr>
        <p:txBody>
          <a:bodyPr/>
          <a:lstStyle/>
          <a:p>
            <a:r>
              <a:rPr lang="it-IT" sz="3600" dirty="0"/>
              <a:t>e anche dei «grandi» </a:t>
            </a:r>
          </a:p>
        </p:txBody>
      </p:sp>
      <p:pic>
        <p:nvPicPr>
          <p:cNvPr id="6" name="Immagine 5" descr="Immagine che contiene giocattolo&#10;&#10;Descrizione generata automaticamente">
            <a:extLst>
              <a:ext uri="{FF2B5EF4-FFF2-40B4-BE49-F238E27FC236}">
                <a16:creationId xmlns:a16="http://schemas.microsoft.com/office/drawing/2014/main" id="{22D6FDC1-1AF3-D814-669D-05817410B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27" y="908720"/>
            <a:ext cx="5084056" cy="2859782"/>
          </a:xfrm>
          <a:prstGeom prst="rect">
            <a:avLst/>
          </a:prstGeom>
        </p:spPr>
      </p:pic>
      <p:pic>
        <p:nvPicPr>
          <p:cNvPr id="9" name="Immagine 8" descr="Immagine che contiene interni, tavolo da lavoro&#10;&#10;Descrizione generata automaticamente">
            <a:extLst>
              <a:ext uri="{FF2B5EF4-FFF2-40B4-BE49-F238E27FC236}">
                <a16:creationId xmlns:a16="http://schemas.microsoft.com/office/drawing/2014/main" id="{73B78BFC-6E49-CD64-8E7E-ACD2D33F51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23928" y="3841073"/>
            <a:ext cx="5084055" cy="2859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6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042026-6AFC-690D-86EE-0428EE83A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Riassunto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4D9419B-2F9E-E184-06B2-17471541F049}"/>
              </a:ext>
            </a:extLst>
          </p:cNvPr>
          <p:cNvSpPr txBox="1"/>
          <p:nvPr/>
        </p:nvSpPr>
        <p:spPr>
          <a:xfrm>
            <a:off x="308670" y="1397675"/>
            <a:ext cx="8568952" cy="4893647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effectLst/>
                <a:latin typeface="Segoe UI Web (West European)"/>
              </a:rPr>
              <a:t>Realtà aumentata, diversamente dalla «realtà» virtuale, aumenta/ migliora/ cambia/ modifica/ migliora la nostra percezione del mondo esterno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Segoe UI Web (West European)"/>
              </a:rPr>
              <a:t>Comunque, RA richiede, da loro autori, le capacità di programmazione molto avanzate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effectLst/>
                <a:latin typeface="Segoe UI Web (West European)"/>
              </a:rPr>
              <a:t>Per il momento solo un paio di «colossi» (Google, IKEA, Microsoft) riescono a proporre nuove applicazioni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Segoe UI Web (West European)"/>
              </a:rPr>
              <a:t>Nella lezione successiva diamo qualche esempio in più della RA, e la confrontiamo con RV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effectLst/>
                <a:latin typeface="Segoe UI Web (West European)"/>
              </a:rPr>
              <a:t>Per il momento, l’offerta didattica della RA è molto inferiore alle risorse virtuali e multimediali present</a:t>
            </a:r>
            <a:r>
              <a:rPr lang="it-IT" sz="2400" dirty="0">
                <a:latin typeface="Segoe UI Web (West European)"/>
              </a:rPr>
              <a:t>i sul «mercato»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effectLst/>
                <a:latin typeface="Segoe UI Web (West European)"/>
              </a:rPr>
              <a:t>I multim</a:t>
            </a:r>
            <a:r>
              <a:rPr lang="it-IT" sz="2400" dirty="0">
                <a:latin typeface="Segoe UI Web (West European)"/>
              </a:rPr>
              <a:t>edia saranno tema della lezione numero 3, e alla intelligenza artificiale torniamo nella ultima lezione. </a:t>
            </a:r>
            <a:endParaRPr lang="it-IT" sz="2400" dirty="0">
              <a:effectLst/>
              <a:latin typeface="Segoe UI Web (West European)"/>
            </a:endParaRPr>
          </a:p>
        </p:txBody>
      </p:sp>
    </p:spTree>
    <p:extLst>
      <p:ext uri="{BB962C8B-B14F-4D97-AF65-F5344CB8AC3E}">
        <p14:creationId xmlns:p14="http://schemas.microsoft.com/office/powerpoint/2010/main" val="366198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162EFF-14B5-4ADF-A86A-6CFFFCDD4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Minecraft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D8AD4B2-0FB9-8740-8E44-B8F7BBD9D03B}"/>
              </a:ext>
            </a:extLst>
          </p:cNvPr>
          <p:cNvSpPr txBox="1"/>
          <p:nvPr/>
        </p:nvSpPr>
        <p:spPr>
          <a:xfrm>
            <a:off x="202850" y="6211669"/>
            <a:ext cx="88896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https://theconversation.com/five-digital-games-to-help-your-childs-development-183483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4207737-C05C-5E4C-10E3-F3E6883F23BC}"/>
              </a:ext>
            </a:extLst>
          </p:cNvPr>
          <p:cNvSpPr txBox="1"/>
          <p:nvPr/>
        </p:nvSpPr>
        <p:spPr>
          <a:xfrm>
            <a:off x="6298850" y="1556792"/>
            <a:ext cx="279364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Adventure</a:t>
            </a:r>
          </a:p>
          <a:p>
            <a:r>
              <a:rPr lang="it-IT" dirty="0" err="1"/>
              <a:t>Encounter</a:t>
            </a:r>
            <a:endParaRPr lang="it-IT" dirty="0"/>
          </a:p>
          <a:p>
            <a:r>
              <a:rPr lang="it-IT" dirty="0" err="1"/>
              <a:t>Customize</a:t>
            </a:r>
            <a:endParaRPr lang="it-IT" dirty="0"/>
          </a:p>
          <a:p>
            <a:r>
              <a:rPr lang="it-IT" dirty="0" err="1"/>
              <a:t>Change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world</a:t>
            </a:r>
          </a:p>
          <a:p>
            <a:r>
              <a:rPr lang="it-IT" dirty="0"/>
              <a:t>Build</a:t>
            </a:r>
          </a:p>
          <a:p>
            <a:r>
              <a:rPr lang="it-IT" dirty="0"/>
              <a:t>Brick by Brick</a:t>
            </a:r>
          </a:p>
          <a:p>
            <a:r>
              <a:rPr lang="it-IT" dirty="0" err="1"/>
              <a:t>Explore</a:t>
            </a:r>
            <a:endParaRPr lang="it-IT" dirty="0"/>
          </a:p>
          <a:p>
            <a:r>
              <a:rPr lang="it-IT" dirty="0" err="1"/>
              <a:t>Discover</a:t>
            </a:r>
            <a:endParaRPr lang="it-IT" dirty="0"/>
          </a:p>
          <a:p>
            <a:r>
              <a:rPr lang="it-IT" dirty="0"/>
              <a:t>Create Your worlds</a:t>
            </a:r>
          </a:p>
          <a:p>
            <a:r>
              <a:rPr lang="it-IT"/>
              <a:t>Your stories</a:t>
            </a:r>
            <a:endParaRPr lang="it-IT" dirty="0"/>
          </a:p>
          <a:p>
            <a:endParaRPr lang="it-IT" dirty="0"/>
          </a:p>
        </p:txBody>
      </p:sp>
      <p:pic>
        <p:nvPicPr>
          <p:cNvPr id="7" name="Five digital games to help your child’s development">
            <a:hlinkClick r:id="" action="ppaction://media"/>
            <a:extLst>
              <a:ext uri="{FF2B5EF4-FFF2-40B4-BE49-F238E27FC236}">
                <a16:creationId xmlns:a16="http://schemas.microsoft.com/office/drawing/2014/main" id="{298CF3FC-5402-C9A9-650F-CC1A9D6C7A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2850" y="1584176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08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3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dirty="0"/>
              <a:t>Mario &amp; Luigi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79A53F2-FCAF-D0F4-D2F8-30EDF33DC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387" y="1009936"/>
            <a:ext cx="5991225" cy="521017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B52B277-AC4F-D7B0-7D7B-F4EE8BDEC903}"/>
              </a:ext>
            </a:extLst>
          </p:cNvPr>
          <p:cNvSpPr txBox="1"/>
          <p:nvPr/>
        </p:nvSpPr>
        <p:spPr>
          <a:xfrm>
            <a:off x="683568" y="6122147"/>
            <a:ext cx="7326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https://newatlas.com/games/nintendo-switch-mario-kart-live-home-circuit/#gallery:1</a:t>
            </a:r>
          </a:p>
        </p:txBody>
      </p:sp>
    </p:spTree>
    <p:extLst>
      <p:ext uri="{BB962C8B-B14F-4D97-AF65-F5344CB8AC3E}">
        <p14:creationId xmlns:p14="http://schemas.microsoft.com/office/powerpoint/2010/main" val="4144743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2193CB-31E9-7BFC-9B6B-1B99302D6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Super Mario Bros.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D4595EB-DE2B-740B-3B65-A225217C9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212" y="1432344"/>
            <a:ext cx="7267575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913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dirty="0"/>
              <a:t>Mario &amp; Luigi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9BEA242-228F-503A-2185-0CDD63DAD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908720"/>
            <a:ext cx="7609444" cy="544539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446F5B9-F12A-6697-5B27-802B24A290B2}"/>
              </a:ext>
            </a:extLst>
          </p:cNvPr>
          <p:cNvSpPr txBox="1"/>
          <p:nvPr/>
        </p:nvSpPr>
        <p:spPr>
          <a:xfrm>
            <a:off x="715056" y="1175048"/>
            <a:ext cx="8198111" cy="3693319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it-IT" i="1" dirty="0"/>
              <a:t>Mario Kart è l'ultimo gioco ad attraversare il mondo reale tramite la realtà aumentata (AR). Nintendo ha ora svelato Mario Kart Live: Home Circuit, che ti consente di guidare un piccolo kart telecomandato sul pavimento utilizzando la console Switch, schivando piloti e oggetti virtuali.
Nintendo dice che i controlli per guidare il kart sono gli stessi di qualsiasi normale gioco di Mario Kart, anche se immaginiamo che ci sarebbe un po’ meno di deriva e salto. I giocatori hanno prima impostato i quattro cancelli inclusi per progettare la pista, quindi hanno preso l'auto per un giro in modo che il gioco impari il layout.
Poi è il momento di correre. Attraverso una telecamera montata sul retro, i giocatori hanno una visione sopra le spalle di Mario o Luigi nel kart. Vedrai il mondo reale ovviamente, ma l'elemento AR significa che personaggi virtuali, oggetti e ambienti sono disposti sopra le righe.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942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dirty="0"/>
              <a:t>Mario &amp; Luigi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DFDAC6E-6D63-B7C7-E467-DD896AF76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32" y="908720"/>
            <a:ext cx="8604536" cy="560936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F4CF626-D24B-075B-F063-9888D3AD8B55}"/>
              </a:ext>
            </a:extLst>
          </p:cNvPr>
          <p:cNvSpPr txBox="1"/>
          <p:nvPr/>
        </p:nvSpPr>
        <p:spPr>
          <a:xfrm>
            <a:off x="468396" y="2455438"/>
            <a:ext cx="8405871" cy="923330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it-IT" dirty="0"/>
              <a:t>Le cisterne di bimbi fastidiosi compaiono come tuoi competitori virtuali, ma in vero stile di </a:t>
            </a:r>
            <a:r>
              <a:rPr lang="it-IT" i="1" dirty="0"/>
              <a:t>Mario Kart</a:t>
            </a:r>
            <a:r>
              <a:rPr lang="it-IT" dirty="0"/>
              <a:t> puoi ingannare in avanti raccogliendo ben conosciute scatole dei oggetti che si trovano sotto i portoni. Ma gli opponenti…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9E2B843-8B78-B6C7-4696-5FBC5B725F2F}"/>
              </a:ext>
            </a:extLst>
          </p:cNvPr>
          <p:cNvSpPr txBox="1"/>
          <p:nvPr/>
        </p:nvSpPr>
        <p:spPr>
          <a:xfrm>
            <a:off x="425712" y="3558424"/>
            <a:ext cx="8417560" cy="2862322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it-IT" dirty="0"/>
              <a:t>La telecamera sembra anche riconoscere i cancelli, posando animazioni su di essi. Anche il tuo autista non è solo una figura di plastica statica al centro dello schermo: un Mario o Luigi animato appare sopra le righe. E il tocco finale è che il gioco abbellirà il tuo noioso vecchio salotto con una leccata di vernice virtuale per farlo sembrare un deserto, una pista sottomarina, un mondo di ghiaccio e altri soliti locali di Mario.</a:t>
            </a:r>
          </a:p>
          <a:p>
            <a:r>
              <a:rPr lang="it-IT" dirty="0"/>
              <a:t>Fino a quattro persone possono saltare per giocare in locale, ma il problema è che ogni giocatore avrà bisogno del proprio kart, copia del gioco e console Nintendo Switch. Potrebbe essere una serata di giochi costosa.
</a:t>
            </a:r>
          </a:p>
        </p:txBody>
      </p:sp>
    </p:spTree>
    <p:extLst>
      <p:ext uri="{BB962C8B-B14F-4D97-AF65-F5344CB8AC3E}">
        <p14:creationId xmlns:p14="http://schemas.microsoft.com/office/powerpoint/2010/main" val="506856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dirty="0"/>
              <a:t>Mario &amp; Luigi</a:t>
            </a:r>
          </a:p>
        </p:txBody>
      </p:sp>
      <p:pic>
        <p:nvPicPr>
          <p:cNvPr id="1026" name="Picture 2" descr="Mario Kart Live: Home Circuit comes in either Mario or Luigi sets and can support up to four players in local multiplayer">
            <a:extLst>
              <a:ext uri="{FF2B5EF4-FFF2-40B4-BE49-F238E27FC236}">
                <a16:creationId xmlns:a16="http://schemas.microsoft.com/office/drawing/2014/main" id="{8F988F09-56FD-AAB2-8CCD-207EB6B88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80728"/>
            <a:ext cx="6912768" cy="460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498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09"/>
            <a:ext cx="8229600" cy="1143000"/>
          </a:xfrm>
        </p:spPr>
        <p:txBody>
          <a:bodyPr/>
          <a:lstStyle/>
          <a:p>
            <a:r>
              <a:rPr lang="it-IT" sz="3600" dirty="0"/>
              <a:t>con grande divertimento di «piccoli» </a:t>
            </a:r>
          </a:p>
        </p:txBody>
      </p:sp>
      <p:pic>
        <p:nvPicPr>
          <p:cNvPr id="5" name="20220918_104334">
            <a:hlinkClick r:id="" action="ppaction://media"/>
            <a:extLst>
              <a:ext uri="{FF2B5EF4-FFF2-40B4-BE49-F238E27FC236}">
                <a16:creationId xmlns:a16="http://schemas.microsoft.com/office/drawing/2014/main" id="{4B7B541E-937E-89B8-9DC4-A7D99B1F6E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4820" y="980728"/>
            <a:ext cx="8100392" cy="455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3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9860</TotalTime>
  <Words>753</Words>
  <Application>Microsoft Office PowerPoint</Application>
  <PresentationFormat>Presentazione su schermo (4:3)</PresentationFormat>
  <Paragraphs>61</Paragraphs>
  <Slides>21</Slides>
  <Notes>1</Notes>
  <HiddenSlides>0</HiddenSlides>
  <MMClips>7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5" baseType="lpstr">
      <vt:lpstr>Arial</vt:lpstr>
      <vt:lpstr>Calibri</vt:lpstr>
      <vt:lpstr>Segoe UI Web (West European)</vt:lpstr>
      <vt:lpstr>Projekt domyślny</vt:lpstr>
      <vt:lpstr>Presentazione standard di PowerPoint</vt:lpstr>
      <vt:lpstr>Minecraft</vt:lpstr>
      <vt:lpstr>Minecraft</vt:lpstr>
      <vt:lpstr>Mario &amp; Luigi</vt:lpstr>
      <vt:lpstr>Super Mario Bros.</vt:lpstr>
      <vt:lpstr>Mario &amp; Luigi</vt:lpstr>
      <vt:lpstr>Mario &amp; Luigi</vt:lpstr>
      <vt:lpstr>Mario &amp; Luigi</vt:lpstr>
      <vt:lpstr>con grande divertimento di «piccoli» </vt:lpstr>
      <vt:lpstr>con grande divertimento di «piccoli» </vt:lpstr>
      <vt:lpstr>Il gioco semplice, che «spopola» gli schermi di computer</vt:lpstr>
      <vt:lpstr>Nato per le macchine da sala giochi (Nintendo,1983)</vt:lpstr>
      <vt:lpstr>diventato un  gioco semplice, per primi  computer di casa (e le console)</vt:lpstr>
      <vt:lpstr>Con solo due personaggi, con semplice grafica e musica, ma «favoloso»</vt:lpstr>
      <vt:lpstr>, e stranamente, si trasforma nella «realtà reale»</vt:lpstr>
      <vt:lpstr>, e stranamente, si trasforma nella «realtà reale»</vt:lpstr>
      <vt:lpstr>, e stranamente, si trasforma nella «realtà reale», con le mani proprie</vt:lpstr>
      <vt:lpstr>con grande divertimento di «piccoli» </vt:lpstr>
      <vt:lpstr>con grande divertimento di «piccoli» </vt:lpstr>
      <vt:lpstr>e anche dei «grandi» </vt:lpstr>
      <vt:lpstr>Riassunto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Ucho – superkomputer komunikacji</dc:title>
  <dc:creator>GK</dc:creator>
  <cp:lastModifiedBy>Maria Karwasz</cp:lastModifiedBy>
  <cp:revision>111</cp:revision>
  <dcterms:created xsi:type="dcterms:W3CDTF">2019-04-23T16:37:35Z</dcterms:created>
  <dcterms:modified xsi:type="dcterms:W3CDTF">2022-10-16T14:36:50Z</dcterms:modified>
</cp:coreProperties>
</file>