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handoutMasterIdLst>
    <p:handoutMasterId r:id="rId85"/>
  </p:handoutMasterIdLst>
  <p:sldIdLst>
    <p:sldId id="321" r:id="rId2"/>
    <p:sldId id="427" r:id="rId3"/>
    <p:sldId id="425" r:id="rId4"/>
    <p:sldId id="428" r:id="rId5"/>
    <p:sldId id="431" r:id="rId6"/>
    <p:sldId id="424" r:id="rId7"/>
    <p:sldId id="426" r:id="rId8"/>
    <p:sldId id="429" r:id="rId9"/>
    <p:sldId id="432" r:id="rId10"/>
    <p:sldId id="430" r:id="rId11"/>
    <p:sldId id="435" r:id="rId12"/>
    <p:sldId id="436" r:id="rId13"/>
    <p:sldId id="437" r:id="rId14"/>
    <p:sldId id="443" r:id="rId15"/>
    <p:sldId id="444" r:id="rId16"/>
    <p:sldId id="438" r:id="rId17"/>
    <p:sldId id="439" r:id="rId18"/>
    <p:sldId id="440" r:id="rId19"/>
    <p:sldId id="441" r:id="rId20"/>
    <p:sldId id="433" r:id="rId21"/>
    <p:sldId id="442" r:id="rId22"/>
    <p:sldId id="267" r:id="rId23"/>
    <p:sldId id="361" r:id="rId24"/>
    <p:sldId id="362" r:id="rId25"/>
    <p:sldId id="367" r:id="rId26"/>
    <p:sldId id="368" r:id="rId27"/>
    <p:sldId id="370" r:id="rId28"/>
    <p:sldId id="395" r:id="rId29"/>
    <p:sldId id="388" r:id="rId30"/>
    <p:sldId id="397" r:id="rId31"/>
    <p:sldId id="419" r:id="rId32"/>
    <p:sldId id="417" r:id="rId33"/>
    <p:sldId id="266" r:id="rId34"/>
    <p:sldId id="373" r:id="rId35"/>
    <p:sldId id="338" r:id="rId36"/>
    <p:sldId id="374" r:id="rId37"/>
    <p:sldId id="297" r:id="rId38"/>
    <p:sldId id="387" r:id="rId39"/>
    <p:sldId id="366" r:id="rId40"/>
    <p:sldId id="365" r:id="rId41"/>
    <p:sldId id="377" r:id="rId42"/>
    <p:sldId id="446" r:id="rId43"/>
    <p:sldId id="404" r:id="rId44"/>
    <p:sldId id="447" r:id="rId45"/>
    <p:sldId id="358" r:id="rId46"/>
    <p:sldId id="407" r:id="rId47"/>
    <p:sldId id="295" r:id="rId48"/>
    <p:sldId id="379" r:id="rId49"/>
    <p:sldId id="378" r:id="rId50"/>
    <p:sldId id="414" r:id="rId51"/>
    <p:sldId id="385" r:id="rId52"/>
    <p:sldId id="386" r:id="rId53"/>
    <p:sldId id="356" r:id="rId54"/>
    <p:sldId id="263" r:id="rId55"/>
    <p:sldId id="423" r:id="rId56"/>
    <p:sldId id="394" r:id="rId57"/>
    <p:sldId id="413" r:id="rId58"/>
    <p:sldId id="268" r:id="rId59"/>
    <p:sldId id="269" r:id="rId60"/>
    <p:sldId id="448" r:id="rId61"/>
    <p:sldId id="319" r:id="rId62"/>
    <p:sldId id="359" r:id="rId63"/>
    <p:sldId id="325" r:id="rId64"/>
    <p:sldId id="449" r:id="rId65"/>
    <p:sldId id="455" r:id="rId66"/>
    <p:sldId id="456" r:id="rId67"/>
    <p:sldId id="457" r:id="rId68"/>
    <p:sldId id="458" r:id="rId69"/>
    <p:sldId id="450" r:id="rId70"/>
    <p:sldId id="459" r:id="rId71"/>
    <p:sldId id="451" r:id="rId72"/>
    <p:sldId id="462" r:id="rId73"/>
    <p:sldId id="452" r:id="rId74"/>
    <p:sldId id="453" r:id="rId75"/>
    <p:sldId id="454" r:id="rId76"/>
    <p:sldId id="463" r:id="rId77"/>
    <p:sldId id="464" r:id="rId78"/>
    <p:sldId id="465" r:id="rId79"/>
    <p:sldId id="466" r:id="rId80"/>
    <p:sldId id="467" r:id="rId81"/>
    <p:sldId id="468" r:id="rId82"/>
    <p:sldId id="469" r:id="rId83"/>
  </p:sldIdLst>
  <p:sldSz cx="9144000" cy="6858000" type="screen4x3"/>
  <p:notesSz cx="6858000" cy="12553950"/>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CC"/>
    <a:srgbClr val="FFFF99"/>
    <a:srgbClr val="003300"/>
    <a:srgbClr val="008000"/>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96" autoAdjust="0"/>
    <p:restoredTop sz="94662" autoAdjust="0"/>
  </p:normalViewPr>
  <p:slideViewPr>
    <p:cSldViewPr>
      <p:cViewPr varScale="1">
        <p:scale>
          <a:sx n="73" d="100"/>
          <a:sy n="73" d="100"/>
        </p:scale>
        <p:origin x="5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D47F80E0-33A5-26C1-50DC-FF00EEF06C9F}"/>
              </a:ext>
            </a:extLst>
          </p:cNvPr>
          <p:cNvSpPr>
            <a:spLocks noGrp="1" noChangeArrowheads="1"/>
          </p:cNvSpPr>
          <p:nvPr>
            <p:ph type="hdr" sz="quarter"/>
          </p:nvPr>
        </p:nvSpPr>
        <p:spPr bwMode="auto">
          <a:xfrm>
            <a:off x="0" y="0"/>
            <a:ext cx="297180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noProof="1"/>
            </a:lvl1pPr>
          </a:lstStyle>
          <a:p>
            <a:endParaRPr lang="pl-PL" altLang="pl-PL"/>
          </a:p>
        </p:txBody>
      </p:sp>
      <p:sp>
        <p:nvSpPr>
          <p:cNvPr id="129027" name="Rectangle 3">
            <a:extLst>
              <a:ext uri="{FF2B5EF4-FFF2-40B4-BE49-F238E27FC236}">
                <a16:creationId xmlns:a16="http://schemas.microsoft.com/office/drawing/2014/main" id="{B3B88DBD-4FF5-738E-2B34-9CDC6CA5AA86}"/>
              </a:ext>
            </a:extLst>
          </p:cNvPr>
          <p:cNvSpPr>
            <a:spLocks noGrp="1" noChangeArrowheads="1"/>
          </p:cNvSpPr>
          <p:nvPr>
            <p:ph type="dt" sz="quarter" idx="1"/>
          </p:nvPr>
        </p:nvSpPr>
        <p:spPr bwMode="auto">
          <a:xfrm>
            <a:off x="3884613" y="0"/>
            <a:ext cx="297180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CADCF38E-829C-445A-A0C4-E8F0989DD924}" type="datetimeFigureOut">
              <a:rPr lang="pl-PL" altLang="pl-PL"/>
              <a:pPr/>
              <a:t>13.01.2024</a:t>
            </a:fld>
            <a:endParaRPr lang="pl-PL" altLang="pl-PL" noProof="1"/>
          </a:p>
        </p:txBody>
      </p:sp>
      <p:sp>
        <p:nvSpPr>
          <p:cNvPr id="129028" name="Rectangle 4">
            <a:extLst>
              <a:ext uri="{FF2B5EF4-FFF2-40B4-BE49-F238E27FC236}">
                <a16:creationId xmlns:a16="http://schemas.microsoft.com/office/drawing/2014/main" id="{FFD7B8F7-C12A-F715-DABE-A5EA1012314E}"/>
              </a:ext>
            </a:extLst>
          </p:cNvPr>
          <p:cNvSpPr>
            <a:spLocks noGrp="1" noChangeArrowheads="1"/>
          </p:cNvSpPr>
          <p:nvPr>
            <p:ph type="ftr" sz="quarter" idx="2"/>
          </p:nvPr>
        </p:nvSpPr>
        <p:spPr bwMode="auto">
          <a:xfrm>
            <a:off x="0" y="11925300"/>
            <a:ext cx="297180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noProof="1"/>
            </a:lvl1pPr>
          </a:lstStyle>
          <a:p>
            <a:endParaRPr lang="pl-PL" altLang="pl-PL"/>
          </a:p>
        </p:txBody>
      </p:sp>
      <p:sp>
        <p:nvSpPr>
          <p:cNvPr id="129029" name="Rectangle 5">
            <a:extLst>
              <a:ext uri="{FF2B5EF4-FFF2-40B4-BE49-F238E27FC236}">
                <a16:creationId xmlns:a16="http://schemas.microsoft.com/office/drawing/2014/main" id="{06530D1B-EAE9-B567-52E1-7409CB23B595}"/>
              </a:ext>
            </a:extLst>
          </p:cNvPr>
          <p:cNvSpPr>
            <a:spLocks noGrp="1" noChangeArrowheads="1"/>
          </p:cNvSpPr>
          <p:nvPr>
            <p:ph type="sldNum" sz="quarter" idx="3"/>
          </p:nvPr>
        </p:nvSpPr>
        <p:spPr bwMode="auto">
          <a:xfrm>
            <a:off x="3884613" y="11925300"/>
            <a:ext cx="297180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noProof="1"/>
            </a:lvl1pPr>
          </a:lstStyle>
          <a:p>
            <a:fld id="{2427433C-9138-4969-B810-BCDF6E34D76B}" type="slidenum">
              <a:rPr altLang="pl-PL"/>
              <a:pPr/>
              <a:t>‹#›</a:t>
            </a:fld>
            <a:endParaRPr lang="pl-PL" altLang="pl-P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99458E0-5D3A-0B14-FD85-D9782981C8BD}"/>
              </a:ext>
            </a:extLst>
          </p:cNvPr>
          <p:cNvSpPr>
            <a:spLocks noGrp="1" noChangeArrowheads="1"/>
          </p:cNvSpPr>
          <p:nvPr>
            <p:ph type="hdr" sz="quarter"/>
          </p:nvPr>
        </p:nvSpPr>
        <p:spPr bwMode="auto">
          <a:xfrm>
            <a:off x="0" y="0"/>
            <a:ext cx="2971800" cy="627063"/>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9CE39179-6AF5-014B-F236-6DADD9B987E5}"/>
              </a:ext>
            </a:extLst>
          </p:cNvPr>
          <p:cNvSpPr>
            <a:spLocks noGrp="1" noChangeArrowheads="1"/>
          </p:cNvSpPr>
          <p:nvPr>
            <p:ph type="dt" idx="1"/>
          </p:nvPr>
        </p:nvSpPr>
        <p:spPr bwMode="auto">
          <a:xfrm>
            <a:off x="3884613" y="0"/>
            <a:ext cx="2971800" cy="627063"/>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3076" name="Rectangle 4">
            <a:extLst>
              <a:ext uri="{FF2B5EF4-FFF2-40B4-BE49-F238E27FC236}">
                <a16:creationId xmlns:a16="http://schemas.microsoft.com/office/drawing/2014/main" id="{B2B685D7-DAA7-4A7A-2BF6-B7E02E09DD46}"/>
              </a:ext>
            </a:extLst>
          </p:cNvPr>
          <p:cNvSpPr>
            <a:spLocks noGrp="1" noRot="1" noChangeAspect="1" noChangeArrowheads="1" noTextEdit="1"/>
          </p:cNvSpPr>
          <p:nvPr>
            <p:ph type="sldImg" idx="2"/>
          </p:nvPr>
        </p:nvSpPr>
        <p:spPr bwMode="auto">
          <a:xfrm>
            <a:off x="290513" y="941388"/>
            <a:ext cx="6278562" cy="4708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730F1237-EE4C-378B-8945-D2017F68BA35}"/>
              </a:ext>
            </a:extLst>
          </p:cNvPr>
          <p:cNvSpPr>
            <a:spLocks noGrp="1" noChangeArrowheads="1"/>
          </p:cNvSpPr>
          <p:nvPr>
            <p:ph type="body" sz="quarter" idx="3"/>
          </p:nvPr>
        </p:nvSpPr>
        <p:spPr bwMode="auto">
          <a:xfrm>
            <a:off x="685800" y="5962650"/>
            <a:ext cx="5486400" cy="5649913"/>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FDB1DE9-786E-9379-B6F9-A7340C608132}"/>
              </a:ext>
            </a:extLst>
          </p:cNvPr>
          <p:cNvSpPr>
            <a:spLocks noGrp="1" noChangeArrowheads="1"/>
          </p:cNvSpPr>
          <p:nvPr>
            <p:ph type="ftr" sz="quarter" idx="4"/>
          </p:nvPr>
        </p:nvSpPr>
        <p:spPr bwMode="auto">
          <a:xfrm>
            <a:off x="0" y="11925300"/>
            <a:ext cx="2971800" cy="627063"/>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4627F1-4F5C-BAF8-D703-35BCA04B877A}"/>
              </a:ext>
            </a:extLst>
          </p:cNvPr>
          <p:cNvSpPr>
            <a:spLocks noGrp="1" noChangeArrowheads="1"/>
          </p:cNvSpPr>
          <p:nvPr>
            <p:ph type="sldNum" sz="quarter" idx="5"/>
          </p:nvPr>
        </p:nvSpPr>
        <p:spPr bwMode="auto">
          <a:xfrm>
            <a:off x="3884613" y="11925300"/>
            <a:ext cx="2971800" cy="627063"/>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C8C6F2A0-EEFF-40C6-88DF-5306104508E6}"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6A1D6385-04B3-7A4E-60EF-C4189C6B1F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4D48A3-F4D5-4BE4-B0A8-0F1FB810BE61}" type="slidenum">
              <a:rPr lang="en-AU" altLang="it-IT" smtClean="0"/>
              <a:pPr/>
              <a:t>1</a:t>
            </a:fld>
            <a:endParaRPr lang="en-AU" altLang="it-IT"/>
          </a:p>
        </p:txBody>
      </p:sp>
      <p:sp>
        <p:nvSpPr>
          <p:cNvPr id="5123" name="Symbol zastępczy obrazu slajdu 1">
            <a:extLst>
              <a:ext uri="{FF2B5EF4-FFF2-40B4-BE49-F238E27FC236}">
                <a16:creationId xmlns:a16="http://schemas.microsoft.com/office/drawing/2014/main" id="{49A375F2-6112-5A3E-F0BD-4C419C25AEF7}"/>
              </a:ext>
            </a:extLst>
          </p:cNvPr>
          <p:cNvSpPr>
            <a:spLocks noGrp="1" noRot="1" noChangeAspect="1" noChangeArrowheads="1" noTextEdit="1"/>
          </p:cNvSpPr>
          <p:nvPr>
            <p:ph type="sldImg"/>
          </p:nvPr>
        </p:nvSpPr>
        <p:spPr>
          <a:ln/>
        </p:spPr>
      </p:sp>
      <p:sp>
        <p:nvSpPr>
          <p:cNvPr id="5124" name="Symbol zastępczy notatek 2">
            <a:extLst>
              <a:ext uri="{FF2B5EF4-FFF2-40B4-BE49-F238E27FC236}">
                <a16:creationId xmlns:a16="http://schemas.microsoft.com/office/drawing/2014/main" id="{4DD7845E-946C-469A-1181-356F6AB723E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a:p>
        </p:txBody>
      </p:sp>
      <p:sp>
        <p:nvSpPr>
          <p:cNvPr id="5125" name="Symbol zastępczy numeru slajdu 3">
            <a:extLst>
              <a:ext uri="{FF2B5EF4-FFF2-40B4-BE49-F238E27FC236}">
                <a16:creationId xmlns:a16="http://schemas.microsoft.com/office/drawing/2014/main" id="{F7953749-571C-625F-C6BD-3600F464C2E9}"/>
              </a:ext>
            </a:extLst>
          </p:cNvPr>
          <p:cNvSpPr txBox="1">
            <a:spLocks noGrp="1"/>
          </p:cNvSpPr>
          <p:nvPr/>
        </p:nvSpPr>
        <p:spPr bwMode="auto">
          <a:xfrm>
            <a:off x="3751263" y="10655300"/>
            <a:ext cx="2868612"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BC6200B-F699-4668-BDB7-23B9585D966F}" type="slidenum">
              <a:rPr lang="en-US" altLang="it-IT" sz="1200">
                <a:latin typeface="Calibri" panose="020F0502020204030204" pitchFamily="34" charset="0"/>
              </a:rPr>
              <a:pPr algn="r"/>
              <a:t>1</a:t>
            </a:fld>
            <a:endParaRPr lang="en-US" altLang="it-IT"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142B0AB2-EED3-AA83-97FC-8C69169F8E19}"/>
              </a:ext>
            </a:extLst>
          </p:cNvPr>
          <p:cNvSpPr>
            <a:spLocks noGrp="1" noRot="1" noChangeAspect="1" noChangeArrowheads="1" noTextEdit="1"/>
          </p:cNvSpPr>
          <p:nvPr>
            <p:ph type="sldImg"/>
          </p:nvPr>
        </p:nvSpPr>
        <p:spPr>
          <a:ln/>
        </p:spPr>
      </p:sp>
      <p:sp>
        <p:nvSpPr>
          <p:cNvPr id="206851" name="Rectangle 3">
            <a:extLst>
              <a:ext uri="{FF2B5EF4-FFF2-40B4-BE49-F238E27FC236}">
                <a16:creationId xmlns:a16="http://schemas.microsoft.com/office/drawing/2014/main" id="{C15CB5DB-7F46-676A-8885-1C9F6E9B026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a:extLst>
              <a:ext uri="{FF2B5EF4-FFF2-40B4-BE49-F238E27FC236}">
                <a16:creationId xmlns:a16="http://schemas.microsoft.com/office/drawing/2014/main" id="{F2FBAE5E-87B7-AFFF-EC79-BB472D85F59D}"/>
              </a:ext>
            </a:extLst>
          </p:cNvPr>
          <p:cNvSpPr>
            <a:spLocks noGrp="1" noRot="1" noChangeAspect="1" noChangeArrowheads="1" noTextEdit="1"/>
          </p:cNvSpPr>
          <p:nvPr>
            <p:ph type="sldImg"/>
          </p:nvPr>
        </p:nvSpPr>
        <p:spPr>
          <a:ln/>
        </p:spPr>
      </p:sp>
      <p:sp>
        <p:nvSpPr>
          <p:cNvPr id="215043" name="Rectangle 3">
            <a:extLst>
              <a:ext uri="{FF2B5EF4-FFF2-40B4-BE49-F238E27FC236}">
                <a16:creationId xmlns:a16="http://schemas.microsoft.com/office/drawing/2014/main" id="{9994DF54-9DD5-7C03-E9E9-F215C8FC669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143DEB5C-38ED-8C34-6352-43E17CF8ED19}"/>
              </a:ext>
            </a:extLst>
          </p:cNvPr>
          <p:cNvSpPr>
            <a:spLocks noGrp="1" noRot="1" noChangeAspect="1" noChangeArrowheads="1" noTextEdit="1"/>
          </p:cNvSpPr>
          <p:nvPr>
            <p:ph type="sldImg"/>
          </p:nvPr>
        </p:nvSpPr>
        <p:spPr>
          <a:ln/>
        </p:spPr>
      </p:sp>
      <p:sp>
        <p:nvSpPr>
          <p:cNvPr id="217091" name="Rectangle 3">
            <a:extLst>
              <a:ext uri="{FF2B5EF4-FFF2-40B4-BE49-F238E27FC236}">
                <a16:creationId xmlns:a16="http://schemas.microsoft.com/office/drawing/2014/main" id="{78F3F1F4-A258-40E0-BB71-18DEFDC7B160}"/>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F1CED062-E33B-8066-1EA8-C0D8EA576815}"/>
              </a:ext>
            </a:extLst>
          </p:cNvPr>
          <p:cNvSpPr>
            <a:spLocks noGrp="1" noRot="1" noChangeAspect="1" noChangeArrowheads="1" noTextEdit="1"/>
          </p:cNvSpPr>
          <p:nvPr>
            <p:ph type="sldImg"/>
          </p:nvPr>
        </p:nvSpPr>
        <p:spPr>
          <a:ln/>
        </p:spPr>
      </p:sp>
      <p:sp>
        <p:nvSpPr>
          <p:cNvPr id="219139" name="Rectangle 3">
            <a:extLst>
              <a:ext uri="{FF2B5EF4-FFF2-40B4-BE49-F238E27FC236}">
                <a16:creationId xmlns:a16="http://schemas.microsoft.com/office/drawing/2014/main" id="{D5B68403-0BB9-4846-2EDD-11A29D5556D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A1E44EB9-F912-7728-CBDB-E94D97BF3358}"/>
              </a:ext>
            </a:extLst>
          </p:cNvPr>
          <p:cNvSpPr>
            <a:spLocks noGrp="1" noRot="1" noChangeAspect="1" noChangeArrowheads="1" noTextEdit="1"/>
          </p:cNvSpPr>
          <p:nvPr>
            <p:ph type="sldImg"/>
          </p:nvPr>
        </p:nvSpPr>
        <p:spPr>
          <a:ln/>
        </p:spPr>
      </p:sp>
      <p:sp>
        <p:nvSpPr>
          <p:cNvPr id="231427" name="Rectangle 3">
            <a:extLst>
              <a:ext uri="{FF2B5EF4-FFF2-40B4-BE49-F238E27FC236}">
                <a16:creationId xmlns:a16="http://schemas.microsoft.com/office/drawing/2014/main" id="{2DAFBD7E-E8C1-0B96-C940-B664752C580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E3FAC88F-3BA0-6C80-B331-6DD3A8C03939}"/>
              </a:ext>
            </a:extLst>
          </p:cNvPr>
          <p:cNvSpPr>
            <a:spLocks noGrp="1" noRot="1" noChangeAspect="1" noChangeArrowheads="1" noTextEdit="1"/>
          </p:cNvSpPr>
          <p:nvPr>
            <p:ph type="sldImg"/>
          </p:nvPr>
        </p:nvSpPr>
        <p:spPr>
          <a:ln/>
        </p:spPr>
      </p:sp>
      <p:sp>
        <p:nvSpPr>
          <p:cNvPr id="233475" name="Rectangle 3">
            <a:extLst>
              <a:ext uri="{FF2B5EF4-FFF2-40B4-BE49-F238E27FC236}">
                <a16:creationId xmlns:a16="http://schemas.microsoft.com/office/drawing/2014/main" id="{E1352C50-B465-7C99-049A-40A1F68D433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29E51083-4912-EA6E-3DCF-3DA12BB253CA}"/>
              </a:ext>
            </a:extLst>
          </p:cNvPr>
          <p:cNvSpPr>
            <a:spLocks noGrp="1" noRot="1" noChangeAspect="1" noChangeArrowheads="1" noTextEdit="1"/>
          </p:cNvSpPr>
          <p:nvPr>
            <p:ph type="sldImg"/>
          </p:nvPr>
        </p:nvSpPr>
        <p:spPr>
          <a:ln/>
        </p:spPr>
      </p:sp>
      <p:sp>
        <p:nvSpPr>
          <p:cNvPr id="221187" name="Rectangle 3">
            <a:extLst>
              <a:ext uri="{FF2B5EF4-FFF2-40B4-BE49-F238E27FC236}">
                <a16:creationId xmlns:a16="http://schemas.microsoft.com/office/drawing/2014/main" id="{73186F6C-F8BE-15C7-9724-EBEE3F26261C}"/>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F8413F69-9812-B5AF-8B12-E07F9F3247EC}"/>
              </a:ext>
            </a:extLst>
          </p:cNvPr>
          <p:cNvSpPr>
            <a:spLocks noGrp="1" noRot="1" noChangeAspect="1" noChangeArrowheads="1" noTextEdit="1"/>
          </p:cNvSpPr>
          <p:nvPr>
            <p:ph type="sldImg"/>
          </p:nvPr>
        </p:nvSpPr>
        <p:spPr>
          <a:ln/>
        </p:spPr>
      </p:sp>
      <p:sp>
        <p:nvSpPr>
          <p:cNvPr id="223235" name="Rectangle 3">
            <a:extLst>
              <a:ext uri="{FF2B5EF4-FFF2-40B4-BE49-F238E27FC236}">
                <a16:creationId xmlns:a16="http://schemas.microsoft.com/office/drawing/2014/main" id="{D4D0B448-E346-83BC-082B-BD51912176E6}"/>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A68D51C6-3A86-C215-D805-665DDF12AA04}"/>
              </a:ext>
            </a:extLst>
          </p:cNvPr>
          <p:cNvSpPr>
            <a:spLocks noGrp="1" noRot="1" noChangeAspect="1" noChangeArrowheads="1" noTextEdit="1"/>
          </p:cNvSpPr>
          <p:nvPr>
            <p:ph type="sldImg"/>
          </p:nvPr>
        </p:nvSpPr>
        <p:spPr>
          <a:ln/>
        </p:spPr>
      </p:sp>
      <p:sp>
        <p:nvSpPr>
          <p:cNvPr id="225283" name="Rectangle 3">
            <a:extLst>
              <a:ext uri="{FF2B5EF4-FFF2-40B4-BE49-F238E27FC236}">
                <a16:creationId xmlns:a16="http://schemas.microsoft.com/office/drawing/2014/main" id="{810F4D53-90A5-BB2E-6A2D-811E73C9978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8936B2B5-2027-67EC-4B6D-9DCF97002EFE}"/>
              </a:ext>
            </a:extLst>
          </p:cNvPr>
          <p:cNvSpPr>
            <a:spLocks noGrp="1" noRot="1" noChangeAspect="1" noChangeArrowheads="1" noTextEdit="1"/>
          </p:cNvSpPr>
          <p:nvPr>
            <p:ph type="sldImg"/>
          </p:nvPr>
        </p:nvSpPr>
        <p:spPr>
          <a:ln/>
        </p:spPr>
      </p:sp>
      <p:sp>
        <p:nvSpPr>
          <p:cNvPr id="227331" name="Rectangle 3">
            <a:extLst>
              <a:ext uri="{FF2B5EF4-FFF2-40B4-BE49-F238E27FC236}">
                <a16:creationId xmlns:a16="http://schemas.microsoft.com/office/drawing/2014/main" id="{C0A18A94-2415-2734-AE5F-15B381EAE06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8DDB3066-0140-8065-4835-A990B6B7A8EC}"/>
              </a:ext>
            </a:extLst>
          </p:cNvPr>
          <p:cNvSpPr>
            <a:spLocks noGrp="1" noRot="1" noChangeAspect="1" noChangeArrowheads="1" noTextEdit="1"/>
          </p:cNvSpPr>
          <p:nvPr>
            <p:ph type="sldImg"/>
          </p:nvPr>
        </p:nvSpPr>
        <p:spPr>
          <a:ln/>
        </p:spPr>
      </p:sp>
      <p:sp>
        <p:nvSpPr>
          <p:cNvPr id="201731" name="Rectangle 3">
            <a:extLst>
              <a:ext uri="{FF2B5EF4-FFF2-40B4-BE49-F238E27FC236}">
                <a16:creationId xmlns:a16="http://schemas.microsoft.com/office/drawing/2014/main" id="{13E1B767-32AF-E8C3-3A86-673FDC667AC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F895976B-D97B-5034-F7E1-8D93C71228E8}"/>
              </a:ext>
            </a:extLst>
          </p:cNvPr>
          <p:cNvSpPr>
            <a:spLocks noGrp="1" noRot="1" noChangeAspect="1" noChangeArrowheads="1" noTextEdit="1"/>
          </p:cNvSpPr>
          <p:nvPr>
            <p:ph type="sldImg"/>
          </p:nvPr>
        </p:nvSpPr>
        <p:spPr>
          <a:ln/>
        </p:spPr>
      </p:sp>
      <p:sp>
        <p:nvSpPr>
          <p:cNvPr id="229379" name="Rectangle 3">
            <a:extLst>
              <a:ext uri="{FF2B5EF4-FFF2-40B4-BE49-F238E27FC236}">
                <a16:creationId xmlns:a16="http://schemas.microsoft.com/office/drawing/2014/main" id="{D0A53D06-9E83-846D-DD92-49F4DB5EB6B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9492953A-D172-A176-DC78-F6182DEAEAA8}"/>
              </a:ext>
            </a:extLst>
          </p:cNvPr>
          <p:cNvSpPr>
            <a:spLocks noGrp="1" noRot="1" noChangeAspect="1" noChangeArrowheads="1" noTextEdit="1"/>
          </p:cNvSpPr>
          <p:nvPr>
            <p:ph type="sldImg"/>
          </p:nvPr>
        </p:nvSpPr>
        <p:spPr>
          <a:ln/>
        </p:spPr>
      </p:sp>
      <p:sp>
        <p:nvSpPr>
          <p:cNvPr id="132099" name="Rectangle 3">
            <a:extLst>
              <a:ext uri="{FF2B5EF4-FFF2-40B4-BE49-F238E27FC236}">
                <a16:creationId xmlns:a16="http://schemas.microsoft.com/office/drawing/2014/main" id="{ED84C579-3602-F680-C04E-95EE4592E54A}"/>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3D45C89B-2A3F-598F-E89A-287AB7EE955A}"/>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B65F823E-0998-5E98-CCA0-1C7A7E15455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B974A9D9-0F68-EFF2-B3AE-08D5EF412385}"/>
              </a:ext>
            </a:extLst>
          </p:cNvPr>
          <p:cNvSpPr>
            <a:spLocks noGrp="1" noRot="1" noChangeAspect="1" noChangeArrowheads="1" noTextEdit="1"/>
          </p:cNvSpPr>
          <p:nvPr>
            <p:ph type="sldImg"/>
          </p:nvPr>
        </p:nvSpPr>
        <p:spPr>
          <a:ln/>
        </p:spPr>
      </p:sp>
      <p:sp>
        <p:nvSpPr>
          <p:cNvPr id="134147" name="Rectangle 3">
            <a:extLst>
              <a:ext uri="{FF2B5EF4-FFF2-40B4-BE49-F238E27FC236}">
                <a16:creationId xmlns:a16="http://schemas.microsoft.com/office/drawing/2014/main" id="{A1DAAD9A-54CA-9D0D-E29C-ED95996BF6EF}"/>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A5878162-50F7-7ADF-C8B3-1589DD375C6A}"/>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6183348A-9EA8-0361-4049-A959D1B961D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7A9A1A62-3CC2-6410-01BD-A9CB79C7D40C}"/>
              </a:ext>
            </a:extLst>
          </p:cNvPr>
          <p:cNvSpPr>
            <a:spLocks noGrp="1" noRot="1" noChangeAspect="1" noChangeArrowheads="1" noTextEdit="1"/>
          </p:cNvSpPr>
          <p:nvPr>
            <p:ph type="sldImg"/>
          </p:nvPr>
        </p:nvSpPr>
        <p:spPr>
          <a:ln/>
        </p:spPr>
      </p:sp>
      <p:sp>
        <p:nvSpPr>
          <p:cNvPr id="136195" name="Rectangle 3">
            <a:extLst>
              <a:ext uri="{FF2B5EF4-FFF2-40B4-BE49-F238E27FC236}">
                <a16:creationId xmlns:a16="http://schemas.microsoft.com/office/drawing/2014/main" id="{54D42578-CEF6-82E3-CC7F-DAE4B0A1992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14B975FD-2E56-D89F-4033-AD448A9D51B1}"/>
              </a:ext>
            </a:extLst>
          </p:cNvPr>
          <p:cNvSpPr>
            <a:spLocks noGrp="1" noRot="1" noChangeAspect="1" noChangeArrowheads="1" noTextEdit="1"/>
          </p:cNvSpPr>
          <p:nvPr>
            <p:ph type="sldImg"/>
          </p:nvPr>
        </p:nvSpPr>
        <p:spPr>
          <a:ln/>
        </p:spPr>
      </p:sp>
      <p:sp>
        <p:nvSpPr>
          <p:cNvPr id="137219" name="Rectangle 3">
            <a:extLst>
              <a:ext uri="{FF2B5EF4-FFF2-40B4-BE49-F238E27FC236}">
                <a16:creationId xmlns:a16="http://schemas.microsoft.com/office/drawing/2014/main" id="{CC248031-82DF-1CC2-72FB-FB789B1D8C0D}"/>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433EB7C3-011C-9AE4-89C1-80B4F85F5F94}"/>
              </a:ext>
            </a:extLst>
          </p:cNvPr>
          <p:cNvSpPr>
            <a:spLocks noGrp="1" noRot="1" noChangeAspect="1" noChangeArrowheads="1" noTextEdit="1"/>
          </p:cNvSpPr>
          <p:nvPr>
            <p:ph type="sldImg"/>
          </p:nvPr>
        </p:nvSpPr>
        <p:spPr>
          <a:ln/>
        </p:spPr>
      </p:sp>
      <p:sp>
        <p:nvSpPr>
          <p:cNvPr id="138243" name="Rectangle 3">
            <a:extLst>
              <a:ext uri="{FF2B5EF4-FFF2-40B4-BE49-F238E27FC236}">
                <a16:creationId xmlns:a16="http://schemas.microsoft.com/office/drawing/2014/main" id="{28793DA1-FB32-B2CE-8FDA-0A9BDFD88E4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10CBCC9A-CFD5-CEEF-82A2-E32C4392C00A}"/>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EBF1AF97-2EC1-C4B1-9C04-53B0BE7A45D4}"/>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D40D0921-7EC4-7005-A376-F529B4486223}"/>
              </a:ext>
            </a:extLst>
          </p:cNvPr>
          <p:cNvSpPr>
            <a:spLocks noGrp="1" noRot="1" noChangeAspect="1" noChangeArrowheads="1" noTextEdit="1"/>
          </p:cNvSpPr>
          <p:nvPr>
            <p:ph type="sldImg"/>
          </p:nvPr>
        </p:nvSpPr>
        <p:spPr>
          <a:ln/>
        </p:spPr>
      </p:sp>
      <p:sp>
        <p:nvSpPr>
          <p:cNvPr id="140291" name="Rectangle 3">
            <a:extLst>
              <a:ext uri="{FF2B5EF4-FFF2-40B4-BE49-F238E27FC236}">
                <a16:creationId xmlns:a16="http://schemas.microsoft.com/office/drawing/2014/main" id="{B74964D0-0ABE-EBFD-22FD-36B5D195166F}"/>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5C1D1534-FA28-166D-B217-0F58B0FA937E}"/>
              </a:ext>
            </a:extLst>
          </p:cNvPr>
          <p:cNvSpPr>
            <a:spLocks noGrp="1" noRot="1" noChangeAspect="1" noChangeArrowheads="1" noTextEdit="1"/>
          </p:cNvSpPr>
          <p:nvPr>
            <p:ph type="sldImg"/>
          </p:nvPr>
        </p:nvSpPr>
        <p:spPr>
          <a:ln/>
        </p:spPr>
      </p:sp>
      <p:sp>
        <p:nvSpPr>
          <p:cNvPr id="130051" name="Rectangle 3">
            <a:extLst>
              <a:ext uri="{FF2B5EF4-FFF2-40B4-BE49-F238E27FC236}">
                <a16:creationId xmlns:a16="http://schemas.microsoft.com/office/drawing/2014/main" id="{442BE93F-F748-04D7-8396-EA20E5EE34E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8DB54F1B-53F2-3CCB-4F39-E577CC0284E9}"/>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9E4DEB7B-E5DC-40B5-9A0B-9DEE74DE1C87}"/>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FAEC7D0C-52EB-078E-4FE8-D2B8A5176432}"/>
              </a:ext>
            </a:extLst>
          </p:cNvPr>
          <p:cNvSpPr>
            <a:spLocks noGrp="1" noRot="1" noChangeAspect="1" noChangeArrowheads="1" noTextEdit="1"/>
          </p:cNvSpPr>
          <p:nvPr>
            <p:ph type="sldImg"/>
          </p:nvPr>
        </p:nvSpPr>
        <p:spPr>
          <a:ln/>
        </p:spPr>
      </p:sp>
      <p:sp>
        <p:nvSpPr>
          <p:cNvPr id="142339" name="Rectangle 3">
            <a:extLst>
              <a:ext uri="{FF2B5EF4-FFF2-40B4-BE49-F238E27FC236}">
                <a16:creationId xmlns:a16="http://schemas.microsoft.com/office/drawing/2014/main" id="{13BE82D1-3D11-B31C-F48A-247D9549997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A654F3E6-AE37-21ED-E95A-4422606D6CB8}"/>
              </a:ext>
            </a:extLst>
          </p:cNvPr>
          <p:cNvSpPr>
            <a:spLocks noGrp="1" noRot="1" noChangeAspect="1" noChangeArrowheads="1" noTextEdit="1"/>
          </p:cNvSpPr>
          <p:nvPr>
            <p:ph type="sldImg"/>
          </p:nvPr>
        </p:nvSpPr>
        <p:spPr>
          <a:ln/>
        </p:spPr>
      </p:sp>
      <p:sp>
        <p:nvSpPr>
          <p:cNvPr id="146435" name="Rectangle 3">
            <a:extLst>
              <a:ext uri="{FF2B5EF4-FFF2-40B4-BE49-F238E27FC236}">
                <a16:creationId xmlns:a16="http://schemas.microsoft.com/office/drawing/2014/main" id="{F16014F2-75C4-6053-67F7-D3EFA226D83D}"/>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3D7F52C3-AB79-946E-8236-B8182CBDB15A}"/>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15962DD1-7FD6-0CD1-14CC-87F7F2A7BAFF}"/>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98E7D33B-B700-99A1-12A4-347CCBF75C0E}"/>
              </a:ext>
            </a:extLst>
          </p:cNvPr>
          <p:cNvSpPr>
            <a:spLocks noGrp="1" noRot="1" noChangeAspect="1" noChangeArrowheads="1" noTextEdit="1"/>
          </p:cNvSpPr>
          <p:nvPr>
            <p:ph type="sldImg"/>
          </p:nvPr>
        </p:nvSpPr>
        <p:spPr>
          <a:ln/>
        </p:spPr>
      </p:sp>
      <p:sp>
        <p:nvSpPr>
          <p:cNvPr id="148483" name="Rectangle 3">
            <a:extLst>
              <a:ext uri="{FF2B5EF4-FFF2-40B4-BE49-F238E27FC236}">
                <a16:creationId xmlns:a16="http://schemas.microsoft.com/office/drawing/2014/main" id="{5A22A707-660C-CC7C-A56B-3ABE716F83BF}"/>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DF4732C0-5EAF-3F07-894A-ACA5DC78F6AD}"/>
              </a:ext>
            </a:extLst>
          </p:cNvPr>
          <p:cNvSpPr>
            <a:spLocks noGrp="1" noRot="1" noChangeAspect="1" noChangeArrowheads="1" noTextEdit="1"/>
          </p:cNvSpPr>
          <p:nvPr>
            <p:ph type="sldImg"/>
          </p:nvPr>
        </p:nvSpPr>
        <p:spPr>
          <a:ln/>
        </p:spPr>
      </p:sp>
      <p:sp>
        <p:nvSpPr>
          <p:cNvPr id="149507" name="Rectangle 3">
            <a:extLst>
              <a:ext uri="{FF2B5EF4-FFF2-40B4-BE49-F238E27FC236}">
                <a16:creationId xmlns:a16="http://schemas.microsoft.com/office/drawing/2014/main" id="{58ECB9BC-AAF8-9858-2E8E-EAA75FC367D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5015B4F5-35DB-4AC2-FD35-37335F16D16F}"/>
              </a:ext>
            </a:extLst>
          </p:cNvPr>
          <p:cNvSpPr>
            <a:spLocks noGrp="1" noRot="1" noChangeAspect="1" noChangeArrowheads="1" noTextEdit="1"/>
          </p:cNvSpPr>
          <p:nvPr>
            <p:ph type="sldImg"/>
          </p:nvPr>
        </p:nvSpPr>
        <p:spPr>
          <a:ln/>
        </p:spPr>
      </p:sp>
      <p:sp>
        <p:nvSpPr>
          <p:cNvPr id="150531" name="Rectangle 3">
            <a:extLst>
              <a:ext uri="{FF2B5EF4-FFF2-40B4-BE49-F238E27FC236}">
                <a16:creationId xmlns:a16="http://schemas.microsoft.com/office/drawing/2014/main" id="{A26468DE-3B2A-F377-AF5E-204E2DC4139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C2AFFD87-360A-C2F5-E232-713AA158A188}"/>
              </a:ext>
            </a:extLst>
          </p:cNvPr>
          <p:cNvSpPr>
            <a:spLocks noGrp="1" noRot="1" noChangeAspect="1" noChangeArrowheads="1" noTextEdit="1"/>
          </p:cNvSpPr>
          <p:nvPr>
            <p:ph type="sldImg"/>
          </p:nvPr>
        </p:nvSpPr>
        <p:spPr>
          <a:ln/>
        </p:spPr>
      </p:sp>
      <p:sp>
        <p:nvSpPr>
          <p:cNvPr id="151555" name="Rectangle 3">
            <a:extLst>
              <a:ext uri="{FF2B5EF4-FFF2-40B4-BE49-F238E27FC236}">
                <a16:creationId xmlns:a16="http://schemas.microsoft.com/office/drawing/2014/main" id="{4A0DD39F-FE72-99BC-8089-E00FD57B024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DE13BCAD-9830-B424-39FA-C6204D75507B}"/>
              </a:ext>
            </a:extLst>
          </p:cNvPr>
          <p:cNvSpPr>
            <a:spLocks noGrp="1" noRot="1" noChangeAspect="1" noChangeArrowheads="1" noTextEdit="1"/>
          </p:cNvSpPr>
          <p:nvPr>
            <p:ph type="sldImg"/>
          </p:nvPr>
        </p:nvSpPr>
        <p:spPr>
          <a:ln/>
        </p:spPr>
      </p:sp>
      <p:sp>
        <p:nvSpPr>
          <p:cNvPr id="153603" name="Rectangle 3">
            <a:extLst>
              <a:ext uri="{FF2B5EF4-FFF2-40B4-BE49-F238E27FC236}">
                <a16:creationId xmlns:a16="http://schemas.microsoft.com/office/drawing/2014/main" id="{656622EB-0A20-BCB0-AB1F-1E4BFBD065B2}"/>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EFBCD1ED-E00A-7AE8-E32B-E98965F84D63}"/>
              </a:ext>
            </a:extLst>
          </p:cNvPr>
          <p:cNvSpPr>
            <a:spLocks noGrp="1" noRot="1" noChangeAspect="1" noChangeArrowheads="1" noTextEdit="1"/>
          </p:cNvSpPr>
          <p:nvPr>
            <p:ph type="sldImg"/>
          </p:nvPr>
        </p:nvSpPr>
        <p:spPr>
          <a:ln/>
        </p:spPr>
      </p:sp>
      <p:sp>
        <p:nvSpPr>
          <p:cNvPr id="154627" name="Rectangle 3">
            <a:extLst>
              <a:ext uri="{FF2B5EF4-FFF2-40B4-BE49-F238E27FC236}">
                <a16:creationId xmlns:a16="http://schemas.microsoft.com/office/drawing/2014/main" id="{2705DA5F-EDDC-E6A9-038F-3BCC8BC423A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a:extLst>
              <a:ext uri="{FF2B5EF4-FFF2-40B4-BE49-F238E27FC236}">
                <a16:creationId xmlns:a16="http://schemas.microsoft.com/office/drawing/2014/main" id="{29C08592-A025-B779-2F16-51C05F2B6F9C}"/>
              </a:ext>
            </a:extLst>
          </p:cNvPr>
          <p:cNvSpPr>
            <a:spLocks noGrp="1" noRot="1" noChangeAspect="1" noChangeArrowheads="1" noTextEdit="1"/>
          </p:cNvSpPr>
          <p:nvPr>
            <p:ph type="sldImg"/>
          </p:nvPr>
        </p:nvSpPr>
        <p:spPr>
          <a:ln/>
        </p:spPr>
      </p:sp>
      <p:sp>
        <p:nvSpPr>
          <p:cNvPr id="202755" name="Rectangle 3">
            <a:extLst>
              <a:ext uri="{FF2B5EF4-FFF2-40B4-BE49-F238E27FC236}">
                <a16:creationId xmlns:a16="http://schemas.microsoft.com/office/drawing/2014/main" id="{C1935CB2-A978-5DD1-9803-9DB782C0D989}"/>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CFCB7E04-447C-0EC7-BF31-9BD999BD6472}"/>
              </a:ext>
            </a:extLst>
          </p:cNvPr>
          <p:cNvSpPr>
            <a:spLocks noGrp="1" noRot="1" noChangeAspect="1" noChangeArrowheads="1" noTextEdit="1"/>
          </p:cNvSpPr>
          <p:nvPr>
            <p:ph type="sldImg"/>
          </p:nvPr>
        </p:nvSpPr>
        <p:spPr>
          <a:ln/>
        </p:spPr>
      </p:sp>
      <p:sp>
        <p:nvSpPr>
          <p:cNvPr id="155651" name="Rectangle 3">
            <a:extLst>
              <a:ext uri="{FF2B5EF4-FFF2-40B4-BE49-F238E27FC236}">
                <a16:creationId xmlns:a16="http://schemas.microsoft.com/office/drawing/2014/main" id="{56CAE862-BE79-63B0-AED0-D1DA9A3723AD}"/>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DCCFE621-E8A6-F654-8501-0792B9F23E6C}"/>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FE77E431-AB42-3D67-1DB0-3D7B9822184C}"/>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C6652C17-2675-E721-D4A3-721D7B74B2FB}"/>
              </a:ext>
            </a:extLst>
          </p:cNvPr>
          <p:cNvSpPr>
            <a:spLocks noGrp="1" noRot="1" noChangeAspect="1" noChangeArrowheads="1" noTextEdit="1"/>
          </p:cNvSpPr>
          <p:nvPr>
            <p:ph type="sldImg"/>
          </p:nvPr>
        </p:nvSpPr>
        <p:spPr>
          <a:ln/>
        </p:spPr>
      </p:sp>
      <p:sp>
        <p:nvSpPr>
          <p:cNvPr id="159747" name="Rectangle 3">
            <a:extLst>
              <a:ext uri="{FF2B5EF4-FFF2-40B4-BE49-F238E27FC236}">
                <a16:creationId xmlns:a16="http://schemas.microsoft.com/office/drawing/2014/main" id="{BB7CE9D7-F416-7566-E7B4-384F7083171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387404E9-56D3-630C-207C-E70996065318}"/>
              </a:ext>
            </a:extLst>
          </p:cNvPr>
          <p:cNvSpPr>
            <a:spLocks noGrp="1" noRot="1" noChangeAspect="1" noChangeArrowheads="1" noTextEdit="1"/>
          </p:cNvSpPr>
          <p:nvPr>
            <p:ph type="sldImg"/>
          </p:nvPr>
        </p:nvSpPr>
        <p:spPr>
          <a:ln/>
        </p:spPr>
      </p:sp>
      <p:sp>
        <p:nvSpPr>
          <p:cNvPr id="160771" name="Rectangle 3">
            <a:extLst>
              <a:ext uri="{FF2B5EF4-FFF2-40B4-BE49-F238E27FC236}">
                <a16:creationId xmlns:a16="http://schemas.microsoft.com/office/drawing/2014/main" id="{C17435D1-115B-228B-AC75-ADE504F82BFF}"/>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BF0E6E67-6510-3C67-4DEB-B8178EF2DDA8}"/>
              </a:ext>
            </a:extLst>
          </p:cNvPr>
          <p:cNvSpPr>
            <a:spLocks noGrp="1" noRot="1" noChangeAspect="1" noChangeArrowheads="1" noTextEdit="1"/>
          </p:cNvSpPr>
          <p:nvPr>
            <p:ph type="sldImg"/>
          </p:nvPr>
        </p:nvSpPr>
        <p:spPr>
          <a:ln/>
        </p:spPr>
      </p:sp>
      <p:sp>
        <p:nvSpPr>
          <p:cNvPr id="161795" name="Rectangle 3">
            <a:extLst>
              <a:ext uri="{FF2B5EF4-FFF2-40B4-BE49-F238E27FC236}">
                <a16:creationId xmlns:a16="http://schemas.microsoft.com/office/drawing/2014/main" id="{8875CB15-DD3A-82AB-1528-102DEED4ACC4}"/>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70182E99-0CED-A966-7321-A6A5FEE360DE}"/>
              </a:ext>
            </a:extLst>
          </p:cNvPr>
          <p:cNvSpPr>
            <a:spLocks noGrp="1" noRot="1" noChangeAspect="1" noChangeArrowheads="1" noTextEdit="1"/>
          </p:cNvSpPr>
          <p:nvPr>
            <p:ph type="sldImg"/>
          </p:nvPr>
        </p:nvSpPr>
        <p:spPr>
          <a:ln/>
        </p:spPr>
      </p:sp>
      <p:sp>
        <p:nvSpPr>
          <p:cNvPr id="162819" name="Rectangle 3">
            <a:extLst>
              <a:ext uri="{FF2B5EF4-FFF2-40B4-BE49-F238E27FC236}">
                <a16:creationId xmlns:a16="http://schemas.microsoft.com/office/drawing/2014/main" id="{5A3D3719-A812-6E23-77AF-0D7BE207492A}"/>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F4EF4F22-22A3-7E77-9401-520644EAABCC}"/>
              </a:ext>
            </a:extLst>
          </p:cNvPr>
          <p:cNvSpPr>
            <a:spLocks noGrp="1" noRot="1" noChangeAspect="1" noChangeArrowheads="1" noTextEdit="1"/>
          </p:cNvSpPr>
          <p:nvPr>
            <p:ph type="sldImg"/>
          </p:nvPr>
        </p:nvSpPr>
        <p:spPr>
          <a:ln/>
        </p:spPr>
      </p:sp>
      <p:sp>
        <p:nvSpPr>
          <p:cNvPr id="163843" name="Rectangle 3">
            <a:extLst>
              <a:ext uri="{FF2B5EF4-FFF2-40B4-BE49-F238E27FC236}">
                <a16:creationId xmlns:a16="http://schemas.microsoft.com/office/drawing/2014/main" id="{F0D3F1D7-6123-1A25-2225-FC58A4AF6A3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D5395F52-5BF2-7B79-4D3D-02AD0860E3C0}"/>
              </a:ext>
            </a:extLst>
          </p:cNvPr>
          <p:cNvSpPr>
            <a:spLocks noGrp="1" noRot="1" noChangeAspect="1" noChangeArrowheads="1" noTextEdit="1"/>
          </p:cNvSpPr>
          <p:nvPr>
            <p:ph type="sldImg"/>
          </p:nvPr>
        </p:nvSpPr>
        <p:spPr>
          <a:ln/>
        </p:spPr>
      </p:sp>
      <p:sp>
        <p:nvSpPr>
          <p:cNvPr id="164867" name="Rectangle 3">
            <a:extLst>
              <a:ext uri="{FF2B5EF4-FFF2-40B4-BE49-F238E27FC236}">
                <a16:creationId xmlns:a16="http://schemas.microsoft.com/office/drawing/2014/main" id="{99EADC28-DEA1-D1A5-A030-E0F2195C2B8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0C279BDE-6AC9-29CA-14CC-A73805C5A304}"/>
              </a:ext>
            </a:extLst>
          </p:cNvPr>
          <p:cNvSpPr>
            <a:spLocks noGrp="1" noRot="1" noChangeAspect="1" noChangeArrowheads="1" noTextEdit="1"/>
          </p:cNvSpPr>
          <p:nvPr>
            <p:ph type="sldImg"/>
          </p:nvPr>
        </p:nvSpPr>
        <p:spPr>
          <a:ln/>
        </p:spPr>
      </p:sp>
      <p:sp>
        <p:nvSpPr>
          <p:cNvPr id="165891" name="Rectangle 3">
            <a:extLst>
              <a:ext uri="{FF2B5EF4-FFF2-40B4-BE49-F238E27FC236}">
                <a16:creationId xmlns:a16="http://schemas.microsoft.com/office/drawing/2014/main" id="{7E938F77-E777-2F98-E400-01313ECB009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ED23A406-0144-7593-D9F7-21D6015488DA}"/>
              </a:ext>
            </a:extLst>
          </p:cNvPr>
          <p:cNvSpPr>
            <a:spLocks noGrp="1" noRot="1" noChangeAspect="1" noChangeArrowheads="1" noTextEdit="1"/>
          </p:cNvSpPr>
          <p:nvPr>
            <p:ph type="sldImg"/>
          </p:nvPr>
        </p:nvSpPr>
        <p:spPr>
          <a:ln/>
        </p:spPr>
      </p:sp>
      <p:sp>
        <p:nvSpPr>
          <p:cNvPr id="166915" name="Rectangle 3">
            <a:extLst>
              <a:ext uri="{FF2B5EF4-FFF2-40B4-BE49-F238E27FC236}">
                <a16:creationId xmlns:a16="http://schemas.microsoft.com/office/drawing/2014/main" id="{A69C628E-F513-7D38-0832-F491C05E711C}"/>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768773EE-4BBF-9DCC-B327-4C93826AA601}"/>
              </a:ext>
            </a:extLst>
          </p:cNvPr>
          <p:cNvSpPr>
            <a:spLocks noGrp="1" noRot="1" noChangeAspect="1" noChangeArrowheads="1" noTextEdit="1"/>
          </p:cNvSpPr>
          <p:nvPr>
            <p:ph type="sldImg"/>
          </p:nvPr>
        </p:nvSpPr>
        <p:spPr>
          <a:ln/>
        </p:spPr>
      </p:sp>
      <p:sp>
        <p:nvSpPr>
          <p:cNvPr id="203779" name="Rectangle 3">
            <a:extLst>
              <a:ext uri="{FF2B5EF4-FFF2-40B4-BE49-F238E27FC236}">
                <a16:creationId xmlns:a16="http://schemas.microsoft.com/office/drawing/2014/main" id="{5490A24A-3036-1FC2-E6C1-188478F5DBC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766D771C-AD1F-3F5E-B619-1353F6A556E5}"/>
              </a:ext>
            </a:extLst>
          </p:cNvPr>
          <p:cNvSpPr>
            <a:spLocks noGrp="1" noRot="1" noChangeAspect="1" noChangeArrowheads="1" noTextEdit="1"/>
          </p:cNvSpPr>
          <p:nvPr>
            <p:ph type="sldImg"/>
          </p:nvPr>
        </p:nvSpPr>
        <p:spPr>
          <a:ln/>
        </p:spPr>
      </p:sp>
      <p:sp>
        <p:nvSpPr>
          <p:cNvPr id="169987" name="Rectangle 3">
            <a:extLst>
              <a:ext uri="{FF2B5EF4-FFF2-40B4-BE49-F238E27FC236}">
                <a16:creationId xmlns:a16="http://schemas.microsoft.com/office/drawing/2014/main" id="{0DD4397B-73D6-8BD5-F8D8-EA04026AFBD6}"/>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0AACC72D-3058-A67F-C953-38096DDACA75}"/>
              </a:ext>
            </a:extLst>
          </p:cNvPr>
          <p:cNvSpPr>
            <a:spLocks noGrp="1" noRot="1" noChangeAspect="1" noChangeArrowheads="1" noTextEdit="1"/>
          </p:cNvSpPr>
          <p:nvPr>
            <p:ph type="sldImg"/>
          </p:nvPr>
        </p:nvSpPr>
        <p:spPr>
          <a:ln/>
        </p:spPr>
      </p:sp>
      <p:sp>
        <p:nvSpPr>
          <p:cNvPr id="171011" name="Rectangle 3">
            <a:extLst>
              <a:ext uri="{FF2B5EF4-FFF2-40B4-BE49-F238E27FC236}">
                <a16:creationId xmlns:a16="http://schemas.microsoft.com/office/drawing/2014/main" id="{2F2CF61F-F528-864B-B54A-C97F9844BA1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B3EE1772-9B37-664B-05DD-E6B262BAFB64}"/>
              </a:ext>
            </a:extLst>
          </p:cNvPr>
          <p:cNvSpPr>
            <a:spLocks noGrp="1" noRot="1" noChangeAspect="1" noChangeArrowheads="1" noTextEdit="1"/>
          </p:cNvSpPr>
          <p:nvPr>
            <p:ph type="sldImg"/>
          </p:nvPr>
        </p:nvSpPr>
        <p:spPr>
          <a:ln/>
        </p:spPr>
      </p:sp>
      <p:sp>
        <p:nvSpPr>
          <p:cNvPr id="186371" name="Rectangle 3">
            <a:extLst>
              <a:ext uri="{FF2B5EF4-FFF2-40B4-BE49-F238E27FC236}">
                <a16:creationId xmlns:a16="http://schemas.microsoft.com/office/drawing/2014/main" id="{6F9B722F-E64D-3549-1661-3A9995432C66}"/>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CFB56508-25AF-FA0B-68ED-7C17914B9602}"/>
              </a:ext>
            </a:extLst>
          </p:cNvPr>
          <p:cNvSpPr>
            <a:spLocks noGrp="1" noRot="1" noChangeAspect="1" noChangeArrowheads="1" noTextEdit="1"/>
          </p:cNvSpPr>
          <p:nvPr>
            <p:ph type="sldImg"/>
          </p:nvPr>
        </p:nvSpPr>
        <p:spPr>
          <a:ln/>
        </p:spPr>
      </p:sp>
      <p:sp>
        <p:nvSpPr>
          <p:cNvPr id="187395" name="Rectangle 3">
            <a:extLst>
              <a:ext uri="{FF2B5EF4-FFF2-40B4-BE49-F238E27FC236}">
                <a16:creationId xmlns:a16="http://schemas.microsoft.com/office/drawing/2014/main" id="{26D6CC8A-9D2F-05A7-6D24-90EDBC99F176}"/>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D794483B-7E50-092A-C0A4-C9B4C8272723}"/>
              </a:ext>
            </a:extLst>
          </p:cNvPr>
          <p:cNvSpPr>
            <a:spLocks noGrp="1" noRot="1" noChangeAspect="1" noChangeArrowheads="1" noTextEdit="1"/>
          </p:cNvSpPr>
          <p:nvPr>
            <p:ph type="sldImg"/>
          </p:nvPr>
        </p:nvSpPr>
        <p:spPr>
          <a:ln/>
        </p:spPr>
      </p:sp>
      <p:sp>
        <p:nvSpPr>
          <p:cNvPr id="188419" name="Rectangle 3">
            <a:extLst>
              <a:ext uri="{FF2B5EF4-FFF2-40B4-BE49-F238E27FC236}">
                <a16:creationId xmlns:a16="http://schemas.microsoft.com/office/drawing/2014/main" id="{BA826380-CE6F-6D23-7897-103012F1B5D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D019AEFF-A4D5-7D6D-D818-8B46BFB63BA2}"/>
              </a:ext>
            </a:extLst>
          </p:cNvPr>
          <p:cNvSpPr>
            <a:spLocks noGrp="1" noRot="1" noChangeAspect="1" noChangeArrowheads="1" noTextEdit="1"/>
          </p:cNvSpPr>
          <p:nvPr>
            <p:ph type="sldImg"/>
          </p:nvPr>
        </p:nvSpPr>
        <p:spPr>
          <a:ln/>
        </p:spPr>
      </p:sp>
      <p:sp>
        <p:nvSpPr>
          <p:cNvPr id="189443" name="Rectangle 3">
            <a:extLst>
              <a:ext uri="{FF2B5EF4-FFF2-40B4-BE49-F238E27FC236}">
                <a16:creationId xmlns:a16="http://schemas.microsoft.com/office/drawing/2014/main" id="{4208CC47-44C5-B84C-708E-A548C923C32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58DF2B41-E161-31FE-86B9-DBE01550FA96}"/>
              </a:ext>
            </a:extLst>
          </p:cNvPr>
          <p:cNvSpPr>
            <a:spLocks noGrp="1" noRot="1" noChangeAspect="1" noChangeArrowheads="1" noTextEdit="1"/>
          </p:cNvSpPr>
          <p:nvPr>
            <p:ph type="sldImg"/>
          </p:nvPr>
        </p:nvSpPr>
        <p:spPr>
          <a:ln/>
        </p:spPr>
      </p:sp>
      <p:sp>
        <p:nvSpPr>
          <p:cNvPr id="190467" name="Rectangle 3">
            <a:extLst>
              <a:ext uri="{FF2B5EF4-FFF2-40B4-BE49-F238E27FC236}">
                <a16:creationId xmlns:a16="http://schemas.microsoft.com/office/drawing/2014/main" id="{0F17B042-5A44-4FEA-1457-DEE02D59715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DEA91A45-F09C-A4B2-7BD1-74BA23BEF43C}"/>
              </a:ext>
            </a:extLst>
          </p:cNvPr>
          <p:cNvSpPr>
            <a:spLocks noGrp="1" noRot="1" noChangeAspect="1" noChangeArrowheads="1" noTextEdit="1"/>
          </p:cNvSpPr>
          <p:nvPr>
            <p:ph type="sldImg"/>
          </p:nvPr>
        </p:nvSpPr>
        <p:spPr>
          <a:ln/>
        </p:spPr>
      </p:sp>
      <p:sp>
        <p:nvSpPr>
          <p:cNvPr id="191491" name="Rectangle 3">
            <a:extLst>
              <a:ext uri="{FF2B5EF4-FFF2-40B4-BE49-F238E27FC236}">
                <a16:creationId xmlns:a16="http://schemas.microsoft.com/office/drawing/2014/main" id="{7D29D8E8-1DC7-BFF7-5E0E-37B9CABAC1C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68A972E3-FDD7-C724-9EA4-5965C6F54D18}"/>
              </a:ext>
            </a:extLst>
          </p:cNvPr>
          <p:cNvSpPr>
            <a:spLocks noGrp="1" noRot="1" noChangeAspect="1" noChangeArrowheads="1" noTextEdit="1"/>
          </p:cNvSpPr>
          <p:nvPr>
            <p:ph type="sldImg"/>
          </p:nvPr>
        </p:nvSpPr>
        <p:spPr>
          <a:ln/>
        </p:spPr>
      </p:sp>
      <p:sp>
        <p:nvSpPr>
          <p:cNvPr id="192515" name="Rectangle 3">
            <a:extLst>
              <a:ext uri="{FF2B5EF4-FFF2-40B4-BE49-F238E27FC236}">
                <a16:creationId xmlns:a16="http://schemas.microsoft.com/office/drawing/2014/main" id="{D47899E5-7698-58D1-7695-DFCB9019C6A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1C223FDC-CCD7-205F-1A26-92121248EEBB}"/>
              </a:ext>
            </a:extLst>
          </p:cNvPr>
          <p:cNvSpPr>
            <a:spLocks noGrp="1" noRot="1" noChangeAspect="1" noChangeArrowheads="1" noTextEdit="1"/>
          </p:cNvSpPr>
          <p:nvPr>
            <p:ph type="sldImg"/>
          </p:nvPr>
        </p:nvSpPr>
        <p:spPr>
          <a:ln/>
        </p:spPr>
      </p:sp>
      <p:sp>
        <p:nvSpPr>
          <p:cNvPr id="193539" name="Rectangle 3">
            <a:extLst>
              <a:ext uri="{FF2B5EF4-FFF2-40B4-BE49-F238E27FC236}">
                <a16:creationId xmlns:a16="http://schemas.microsoft.com/office/drawing/2014/main" id="{62E84BBA-4F7D-135E-CBC4-AA92B7B3336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0FC7268D-B81C-6164-F5AE-A46C81AA560C}"/>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096E384F-4730-8383-BAAA-115B86CBE20A}"/>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a:extLst>
              <a:ext uri="{FF2B5EF4-FFF2-40B4-BE49-F238E27FC236}">
                <a16:creationId xmlns:a16="http://schemas.microsoft.com/office/drawing/2014/main" id="{30A831EC-8B8F-EA47-3F8B-3976F4F1E492}"/>
              </a:ext>
            </a:extLst>
          </p:cNvPr>
          <p:cNvSpPr>
            <a:spLocks noGrp="1" noRot="1" noChangeAspect="1" noChangeArrowheads="1" noTextEdit="1"/>
          </p:cNvSpPr>
          <p:nvPr>
            <p:ph type="sldImg"/>
          </p:nvPr>
        </p:nvSpPr>
        <p:spPr>
          <a:ln/>
        </p:spPr>
      </p:sp>
      <p:sp>
        <p:nvSpPr>
          <p:cNvPr id="267267" name="Rectangle 3">
            <a:extLst>
              <a:ext uri="{FF2B5EF4-FFF2-40B4-BE49-F238E27FC236}">
                <a16:creationId xmlns:a16="http://schemas.microsoft.com/office/drawing/2014/main" id="{FD416FA2-D468-5874-5B4F-D271A25960E7}"/>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28D82290-4883-ED71-4548-A7CBA7D8B274}"/>
              </a:ext>
            </a:extLst>
          </p:cNvPr>
          <p:cNvSpPr>
            <a:spLocks noGrp="1" noRot="1" noChangeAspect="1" noChangeArrowheads="1" noTextEdit="1"/>
          </p:cNvSpPr>
          <p:nvPr>
            <p:ph type="sldImg"/>
          </p:nvPr>
        </p:nvSpPr>
        <p:spPr>
          <a:ln/>
        </p:spPr>
      </p:sp>
      <p:sp>
        <p:nvSpPr>
          <p:cNvPr id="204803" name="Rectangle 3">
            <a:extLst>
              <a:ext uri="{FF2B5EF4-FFF2-40B4-BE49-F238E27FC236}">
                <a16:creationId xmlns:a16="http://schemas.microsoft.com/office/drawing/2014/main" id="{B2A22052-C4D0-7979-D34F-3E833B3800B0}"/>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5623C74E-9C95-53AD-687F-AA504E34934D}"/>
              </a:ext>
            </a:extLst>
          </p:cNvPr>
          <p:cNvSpPr>
            <a:spLocks noGrp="1" noRot="1" noChangeAspect="1" noChangeArrowheads="1" noTextEdit="1"/>
          </p:cNvSpPr>
          <p:nvPr>
            <p:ph type="sldImg"/>
          </p:nvPr>
        </p:nvSpPr>
        <p:spPr>
          <a:ln/>
        </p:spPr>
      </p:sp>
      <p:sp>
        <p:nvSpPr>
          <p:cNvPr id="205827" name="Rectangle 3">
            <a:extLst>
              <a:ext uri="{FF2B5EF4-FFF2-40B4-BE49-F238E27FC236}">
                <a16:creationId xmlns:a16="http://schemas.microsoft.com/office/drawing/2014/main" id="{D5E81A07-A7F7-F106-3E7A-7986292776B6}"/>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72BB58ED-7E5C-B15C-0CFC-7C1EB8A96FED}"/>
              </a:ext>
            </a:extLst>
          </p:cNvPr>
          <p:cNvSpPr>
            <a:spLocks noGrp="1" noRot="1" noChangeAspect="1" noChangeArrowheads="1" noTextEdit="1"/>
          </p:cNvSpPr>
          <p:nvPr>
            <p:ph type="sldImg"/>
          </p:nvPr>
        </p:nvSpPr>
        <p:spPr>
          <a:ln/>
        </p:spPr>
      </p:sp>
      <p:sp>
        <p:nvSpPr>
          <p:cNvPr id="208899" name="Rectangle 3">
            <a:extLst>
              <a:ext uri="{FF2B5EF4-FFF2-40B4-BE49-F238E27FC236}">
                <a16:creationId xmlns:a16="http://schemas.microsoft.com/office/drawing/2014/main" id="{4320076D-2C03-9589-C334-49B8ADC1912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010F234D-2B4E-24C7-F136-AF9E52C92021}"/>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33022C4-7C70-0340-269A-485686810D5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C1C9C3E-E1D2-72F5-B8E3-87D600C78F62}"/>
              </a:ext>
            </a:extLst>
          </p:cNvPr>
          <p:cNvSpPr>
            <a:spLocks noGrp="1" noChangeArrowheads="1"/>
          </p:cNvSpPr>
          <p:nvPr>
            <p:ph type="sldNum" sz="quarter" idx="12"/>
          </p:nvPr>
        </p:nvSpPr>
        <p:spPr>
          <a:ln/>
        </p:spPr>
        <p:txBody>
          <a:bodyPr/>
          <a:lstStyle>
            <a:lvl1pPr>
              <a:defRPr/>
            </a:lvl1pPr>
          </a:lstStyle>
          <a:p>
            <a:pPr>
              <a:defRPr/>
            </a:pPr>
            <a:fld id="{9C37FD5B-C413-4942-8361-BD06C327DB6D}" type="slidenum">
              <a:rPr lang="pl-PL" altLang="it-IT"/>
              <a:pPr>
                <a:defRPr/>
              </a:pPr>
              <a:t>‹#›</a:t>
            </a:fld>
            <a:endParaRPr lang="pl-PL" altLang="it-IT"/>
          </a:p>
        </p:txBody>
      </p:sp>
    </p:spTree>
    <p:extLst>
      <p:ext uri="{BB962C8B-B14F-4D97-AF65-F5344CB8AC3E}">
        <p14:creationId xmlns:p14="http://schemas.microsoft.com/office/powerpoint/2010/main" val="265312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C6C941A-54BE-D682-968B-A149B790DCB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1922879E-03D0-BE57-B8C4-BF8F8046FE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534616E5-0F3C-F5F8-093E-F43BF36D20E2}"/>
              </a:ext>
            </a:extLst>
          </p:cNvPr>
          <p:cNvSpPr>
            <a:spLocks noGrp="1" noChangeArrowheads="1"/>
          </p:cNvSpPr>
          <p:nvPr>
            <p:ph type="sldNum" sz="quarter" idx="12"/>
          </p:nvPr>
        </p:nvSpPr>
        <p:spPr>
          <a:ln/>
        </p:spPr>
        <p:txBody>
          <a:bodyPr/>
          <a:lstStyle>
            <a:lvl1pPr>
              <a:defRPr/>
            </a:lvl1pPr>
          </a:lstStyle>
          <a:p>
            <a:pPr>
              <a:defRPr/>
            </a:pPr>
            <a:fld id="{B2DE7E5B-9CF2-439A-8DC7-B154C8CFC3F2}" type="slidenum">
              <a:rPr lang="pl-PL" altLang="it-IT"/>
              <a:pPr>
                <a:defRPr/>
              </a:pPr>
              <a:t>‹#›</a:t>
            </a:fld>
            <a:endParaRPr lang="pl-PL" altLang="it-IT"/>
          </a:p>
        </p:txBody>
      </p:sp>
    </p:spTree>
    <p:extLst>
      <p:ext uri="{BB962C8B-B14F-4D97-AF65-F5344CB8AC3E}">
        <p14:creationId xmlns:p14="http://schemas.microsoft.com/office/powerpoint/2010/main" val="240793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FB2A7F38-24DF-5027-4EA3-0A0BB5F8128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4BBF38-244D-DCBE-CD08-4CD53586976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56F99D82-40A7-D5DB-87FE-4D5A7821FC30}"/>
              </a:ext>
            </a:extLst>
          </p:cNvPr>
          <p:cNvSpPr>
            <a:spLocks noGrp="1" noChangeArrowheads="1"/>
          </p:cNvSpPr>
          <p:nvPr>
            <p:ph type="sldNum" sz="quarter" idx="12"/>
          </p:nvPr>
        </p:nvSpPr>
        <p:spPr>
          <a:ln/>
        </p:spPr>
        <p:txBody>
          <a:bodyPr/>
          <a:lstStyle>
            <a:lvl1pPr>
              <a:defRPr/>
            </a:lvl1pPr>
          </a:lstStyle>
          <a:p>
            <a:pPr>
              <a:defRPr/>
            </a:pPr>
            <a:fld id="{13316663-D8B1-4D47-99A5-2FABBBAD2CAE}" type="slidenum">
              <a:rPr lang="pl-PL" altLang="it-IT"/>
              <a:pPr>
                <a:defRPr/>
              </a:pPr>
              <a:t>‹#›</a:t>
            </a:fld>
            <a:endParaRPr lang="pl-PL" altLang="it-IT"/>
          </a:p>
        </p:txBody>
      </p:sp>
    </p:spTree>
    <p:extLst>
      <p:ext uri="{BB962C8B-B14F-4D97-AF65-F5344CB8AC3E}">
        <p14:creationId xmlns:p14="http://schemas.microsoft.com/office/powerpoint/2010/main" val="894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ytuł, tekst i klip multimedialn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87310CD-F77A-3154-0A10-F635988B86F1}"/>
              </a:ext>
            </a:extLst>
          </p:cNvPr>
          <p:cNvSpPr>
            <a:spLocks noGrp="1"/>
          </p:cNvSpPr>
          <p:nvPr>
            <p:ph type="title"/>
          </p:nvPr>
        </p:nvSpPr>
        <p:spPr>
          <a:xfrm>
            <a:off x="457200" y="274638"/>
            <a:ext cx="8229600" cy="1143000"/>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08CC72A9-0E01-B3C4-E4C3-8F7D93D0512E}"/>
              </a:ext>
            </a:extLst>
          </p:cNvPr>
          <p:cNvSpPr>
            <a:spLocks noGrp="1"/>
          </p:cNvSpPr>
          <p:nvPr>
            <p:ph type="body"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obiektu multimediów 3">
            <a:extLst>
              <a:ext uri="{FF2B5EF4-FFF2-40B4-BE49-F238E27FC236}">
                <a16:creationId xmlns:a16="http://schemas.microsoft.com/office/drawing/2014/main" id="{150DF1C1-B356-CF7D-9774-2A8910358312}"/>
              </a:ext>
            </a:extLst>
          </p:cNvPr>
          <p:cNvSpPr>
            <a:spLocks noGrp="1"/>
          </p:cNvSpPr>
          <p:nvPr>
            <p:ph type="media" sz="half" idx="2"/>
          </p:nvPr>
        </p:nvSpPr>
        <p:spPr>
          <a:xfrm>
            <a:off x="4648200" y="1600200"/>
            <a:ext cx="4038600" cy="4525963"/>
          </a:xfrm>
        </p:spPr>
        <p:txBody>
          <a:bodyPr/>
          <a:lstStyle/>
          <a:p>
            <a:endParaRPr lang="pl-PL"/>
          </a:p>
        </p:txBody>
      </p:sp>
      <p:sp>
        <p:nvSpPr>
          <p:cNvPr id="5" name="Symbol zastępczy daty 4">
            <a:extLst>
              <a:ext uri="{FF2B5EF4-FFF2-40B4-BE49-F238E27FC236}">
                <a16:creationId xmlns:a16="http://schemas.microsoft.com/office/drawing/2014/main" id="{1A55085F-1579-3BDA-CA34-968AEB2D979A}"/>
              </a:ext>
            </a:extLst>
          </p:cNvPr>
          <p:cNvSpPr>
            <a:spLocks noGrp="1"/>
          </p:cNvSpPr>
          <p:nvPr>
            <p:ph type="dt" sz="half" idx="10"/>
          </p:nvPr>
        </p:nvSpPr>
        <p:spPr>
          <a:xfrm>
            <a:off x="457200" y="6245225"/>
            <a:ext cx="2133600" cy="476250"/>
          </a:xfrm>
        </p:spPr>
        <p:txBody>
          <a:bodyPr/>
          <a:lstStyle>
            <a:lvl1pPr>
              <a:defRPr/>
            </a:lvl1pPr>
          </a:lstStyle>
          <a:p>
            <a:pPr>
              <a:defRPr/>
            </a:pPr>
            <a:endParaRPr lang="pl-PL" altLang="it-IT"/>
          </a:p>
        </p:txBody>
      </p:sp>
      <p:sp>
        <p:nvSpPr>
          <p:cNvPr id="6" name="Symbol zastępczy stopki 5">
            <a:extLst>
              <a:ext uri="{FF2B5EF4-FFF2-40B4-BE49-F238E27FC236}">
                <a16:creationId xmlns:a16="http://schemas.microsoft.com/office/drawing/2014/main" id="{4FCDEC77-094F-07EA-8A5C-E98D596F1C7A}"/>
              </a:ext>
            </a:extLst>
          </p:cNvPr>
          <p:cNvSpPr>
            <a:spLocks noGrp="1"/>
          </p:cNvSpPr>
          <p:nvPr>
            <p:ph type="ftr" sz="quarter" idx="11"/>
          </p:nvPr>
        </p:nvSpPr>
        <p:spPr>
          <a:xfrm>
            <a:off x="3124200" y="6245225"/>
            <a:ext cx="2895600" cy="476250"/>
          </a:xfrm>
        </p:spPr>
        <p:txBody>
          <a:bodyPr/>
          <a:lstStyle>
            <a:lvl1pPr>
              <a:defRPr/>
            </a:lvl1pPr>
          </a:lstStyle>
          <a:p>
            <a:pPr>
              <a:defRPr/>
            </a:pPr>
            <a:endParaRPr lang="pl-PL" altLang="it-IT"/>
          </a:p>
        </p:txBody>
      </p:sp>
      <p:sp>
        <p:nvSpPr>
          <p:cNvPr id="7" name="Symbol zastępczy numeru slajdu 6">
            <a:extLst>
              <a:ext uri="{FF2B5EF4-FFF2-40B4-BE49-F238E27FC236}">
                <a16:creationId xmlns:a16="http://schemas.microsoft.com/office/drawing/2014/main" id="{6E989E72-BC3A-859B-CF51-2871D135ECE0}"/>
              </a:ext>
            </a:extLst>
          </p:cNvPr>
          <p:cNvSpPr>
            <a:spLocks noGrp="1"/>
          </p:cNvSpPr>
          <p:nvPr>
            <p:ph type="sldNum" sz="quarter" idx="12"/>
          </p:nvPr>
        </p:nvSpPr>
        <p:spPr>
          <a:xfrm>
            <a:off x="6553200" y="6245225"/>
            <a:ext cx="2133600" cy="476250"/>
          </a:xfrm>
        </p:spPr>
        <p:txBody>
          <a:bodyPr/>
          <a:lstStyle>
            <a:lvl1pPr>
              <a:defRPr smtClean="0"/>
            </a:lvl1pPr>
          </a:lstStyle>
          <a:p>
            <a:pPr>
              <a:defRPr/>
            </a:pPr>
            <a:fld id="{6308C2FD-DF14-49F1-91AD-DE5C223CF9D1}" type="slidenum">
              <a:rPr lang="pl-PL" altLang="it-IT"/>
              <a:pPr>
                <a:defRPr/>
              </a:pPr>
              <a:t>‹#›</a:t>
            </a:fld>
            <a:endParaRPr lang="pl-PL" altLang="it-IT"/>
          </a:p>
        </p:txBody>
      </p:sp>
    </p:spTree>
    <p:extLst>
      <p:ext uri="{BB962C8B-B14F-4D97-AF65-F5344CB8AC3E}">
        <p14:creationId xmlns:p14="http://schemas.microsoft.com/office/powerpoint/2010/main" val="369041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E35AB4D-C98B-E1A1-4E48-38CE668C757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6E15B77-8B7E-5DC1-E492-33BDE409702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B8EFE782-392B-385B-7D93-2EE76A15B6BA}"/>
              </a:ext>
            </a:extLst>
          </p:cNvPr>
          <p:cNvSpPr>
            <a:spLocks noGrp="1" noChangeArrowheads="1"/>
          </p:cNvSpPr>
          <p:nvPr>
            <p:ph type="sldNum" sz="quarter" idx="12"/>
          </p:nvPr>
        </p:nvSpPr>
        <p:spPr>
          <a:ln/>
        </p:spPr>
        <p:txBody>
          <a:bodyPr/>
          <a:lstStyle>
            <a:lvl1pPr>
              <a:defRPr/>
            </a:lvl1pPr>
          </a:lstStyle>
          <a:p>
            <a:pPr>
              <a:defRPr/>
            </a:pPr>
            <a:fld id="{A4353866-34D9-4506-93CB-EB009AFC00A1}" type="slidenum">
              <a:rPr lang="pl-PL" altLang="it-IT"/>
              <a:pPr>
                <a:defRPr/>
              </a:pPr>
              <a:t>‹#›</a:t>
            </a:fld>
            <a:endParaRPr lang="pl-PL" altLang="it-IT"/>
          </a:p>
        </p:txBody>
      </p:sp>
    </p:spTree>
    <p:extLst>
      <p:ext uri="{BB962C8B-B14F-4D97-AF65-F5344CB8AC3E}">
        <p14:creationId xmlns:p14="http://schemas.microsoft.com/office/powerpoint/2010/main" val="2305080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E69D7781-EC17-52A6-8FD2-55EBA0D9C85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E367294-A8B7-6E99-1E6F-2EECC3FF56E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2E1D8EDB-CD24-2B0B-4F4E-834AB3285DC9}"/>
              </a:ext>
            </a:extLst>
          </p:cNvPr>
          <p:cNvSpPr>
            <a:spLocks noGrp="1" noChangeArrowheads="1"/>
          </p:cNvSpPr>
          <p:nvPr>
            <p:ph type="sldNum" sz="quarter" idx="12"/>
          </p:nvPr>
        </p:nvSpPr>
        <p:spPr>
          <a:ln/>
        </p:spPr>
        <p:txBody>
          <a:bodyPr/>
          <a:lstStyle>
            <a:lvl1pPr>
              <a:defRPr/>
            </a:lvl1pPr>
          </a:lstStyle>
          <a:p>
            <a:pPr>
              <a:defRPr/>
            </a:pPr>
            <a:fld id="{67151EB4-D865-4680-91EC-5F9D898F680C}" type="slidenum">
              <a:rPr lang="pl-PL" altLang="it-IT"/>
              <a:pPr>
                <a:defRPr/>
              </a:pPr>
              <a:t>‹#›</a:t>
            </a:fld>
            <a:endParaRPr lang="pl-PL" altLang="it-IT"/>
          </a:p>
        </p:txBody>
      </p:sp>
    </p:spTree>
    <p:extLst>
      <p:ext uri="{BB962C8B-B14F-4D97-AF65-F5344CB8AC3E}">
        <p14:creationId xmlns:p14="http://schemas.microsoft.com/office/powerpoint/2010/main" val="61230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758C025F-5E6E-7B7E-FA47-893FA605CB1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16936C7C-37E6-B52E-72E6-1AC99EE00EF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61FDCB8-AFC4-D921-75E6-2F99FEC8F149}"/>
              </a:ext>
            </a:extLst>
          </p:cNvPr>
          <p:cNvSpPr>
            <a:spLocks noGrp="1" noChangeArrowheads="1"/>
          </p:cNvSpPr>
          <p:nvPr>
            <p:ph type="sldNum" sz="quarter" idx="12"/>
          </p:nvPr>
        </p:nvSpPr>
        <p:spPr>
          <a:ln/>
        </p:spPr>
        <p:txBody>
          <a:bodyPr/>
          <a:lstStyle>
            <a:lvl1pPr>
              <a:defRPr/>
            </a:lvl1pPr>
          </a:lstStyle>
          <a:p>
            <a:pPr>
              <a:defRPr/>
            </a:pPr>
            <a:fld id="{C18CA806-34CD-4C26-A51D-72C48322FA98}" type="slidenum">
              <a:rPr lang="pl-PL" altLang="it-IT"/>
              <a:pPr>
                <a:defRPr/>
              </a:pPr>
              <a:t>‹#›</a:t>
            </a:fld>
            <a:endParaRPr lang="pl-PL" altLang="it-IT"/>
          </a:p>
        </p:txBody>
      </p:sp>
    </p:spTree>
    <p:extLst>
      <p:ext uri="{BB962C8B-B14F-4D97-AF65-F5344CB8AC3E}">
        <p14:creationId xmlns:p14="http://schemas.microsoft.com/office/powerpoint/2010/main" val="3583100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EE91AC8F-F740-D5DF-C179-EC8514B4197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898CCE5D-6EEC-1E6B-EF28-EB92AB96E26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D2DF312-2C52-04A2-86A8-0F2BDAFFCF21}"/>
              </a:ext>
            </a:extLst>
          </p:cNvPr>
          <p:cNvSpPr>
            <a:spLocks noGrp="1" noChangeArrowheads="1"/>
          </p:cNvSpPr>
          <p:nvPr>
            <p:ph type="sldNum" sz="quarter" idx="12"/>
          </p:nvPr>
        </p:nvSpPr>
        <p:spPr>
          <a:ln/>
        </p:spPr>
        <p:txBody>
          <a:bodyPr/>
          <a:lstStyle>
            <a:lvl1pPr>
              <a:defRPr/>
            </a:lvl1pPr>
          </a:lstStyle>
          <a:p>
            <a:pPr>
              <a:defRPr/>
            </a:pPr>
            <a:fld id="{DFB6A5B0-B023-48BA-9CC8-AB4BF5A7997A}" type="slidenum">
              <a:rPr lang="pl-PL" altLang="it-IT"/>
              <a:pPr>
                <a:defRPr/>
              </a:pPr>
              <a:t>‹#›</a:t>
            </a:fld>
            <a:endParaRPr lang="pl-PL" altLang="it-IT"/>
          </a:p>
        </p:txBody>
      </p:sp>
    </p:spTree>
    <p:extLst>
      <p:ext uri="{BB962C8B-B14F-4D97-AF65-F5344CB8AC3E}">
        <p14:creationId xmlns:p14="http://schemas.microsoft.com/office/powerpoint/2010/main" val="19502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EAD12EF8-F15D-69BD-4CB7-B65A273A533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E95A3B45-DE9D-9400-F474-A37F14049AD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B9D2FC26-F00A-D20E-3E52-E2F2A033888B}"/>
              </a:ext>
            </a:extLst>
          </p:cNvPr>
          <p:cNvSpPr>
            <a:spLocks noGrp="1" noChangeArrowheads="1"/>
          </p:cNvSpPr>
          <p:nvPr>
            <p:ph type="sldNum" sz="quarter" idx="12"/>
          </p:nvPr>
        </p:nvSpPr>
        <p:spPr>
          <a:ln/>
        </p:spPr>
        <p:txBody>
          <a:bodyPr/>
          <a:lstStyle>
            <a:lvl1pPr>
              <a:defRPr/>
            </a:lvl1pPr>
          </a:lstStyle>
          <a:p>
            <a:pPr>
              <a:defRPr/>
            </a:pPr>
            <a:fld id="{B4332D5F-7A31-4601-81BD-720304D7D7AF}" type="slidenum">
              <a:rPr lang="pl-PL" altLang="it-IT"/>
              <a:pPr>
                <a:defRPr/>
              </a:pPr>
              <a:t>‹#›</a:t>
            </a:fld>
            <a:endParaRPr lang="pl-PL" altLang="it-IT"/>
          </a:p>
        </p:txBody>
      </p:sp>
    </p:spTree>
    <p:extLst>
      <p:ext uri="{BB962C8B-B14F-4D97-AF65-F5344CB8AC3E}">
        <p14:creationId xmlns:p14="http://schemas.microsoft.com/office/powerpoint/2010/main" val="3754238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C99EA26-05F4-FDB5-C505-0A9745BB8D5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B6E9A3DE-6399-6EC0-8A87-2DE07D679DE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A7268ED5-F8D5-B84D-9982-8252C94AB26C}"/>
              </a:ext>
            </a:extLst>
          </p:cNvPr>
          <p:cNvSpPr>
            <a:spLocks noGrp="1" noChangeArrowheads="1"/>
          </p:cNvSpPr>
          <p:nvPr>
            <p:ph type="sldNum" sz="quarter" idx="12"/>
          </p:nvPr>
        </p:nvSpPr>
        <p:spPr>
          <a:ln/>
        </p:spPr>
        <p:txBody>
          <a:bodyPr/>
          <a:lstStyle>
            <a:lvl1pPr>
              <a:defRPr/>
            </a:lvl1pPr>
          </a:lstStyle>
          <a:p>
            <a:pPr>
              <a:defRPr/>
            </a:pPr>
            <a:fld id="{F2733098-C8CA-4A1F-A1A1-8BEFBF64AC10}" type="slidenum">
              <a:rPr lang="pl-PL" altLang="it-IT"/>
              <a:pPr>
                <a:defRPr/>
              </a:pPr>
              <a:t>‹#›</a:t>
            </a:fld>
            <a:endParaRPr lang="pl-PL" altLang="it-IT"/>
          </a:p>
        </p:txBody>
      </p:sp>
    </p:spTree>
    <p:extLst>
      <p:ext uri="{BB962C8B-B14F-4D97-AF65-F5344CB8AC3E}">
        <p14:creationId xmlns:p14="http://schemas.microsoft.com/office/powerpoint/2010/main" val="3536699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42B2C01-65A5-7929-495A-1B08CA0AB1E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3E4EF32F-39D5-9DA6-0049-A37D8A455CA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073F33ED-6048-CA97-A261-CCFEAC2F39AF}"/>
              </a:ext>
            </a:extLst>
          </p:cNvPr>
          <p:cNvSpPr>
            <a:spLocks noGrp="1" noChangeArrowheads="1"/>
          </p:cNvSpPr>
          <p:nvPr>
            <p:ph type="sldNum" sz="quarter" idx="12"/>
          </p:nvPr>
        </p:nvSpPr>
        <p:spPr>
          <a:ln/>
        </p:spPr>
        <p:txBody>
          <a:bodyPr/>
          <a:lstStyle>
            <a:lvl1pPr>
              <a:defRPr/>
            </a:lvl1pPr>
          </a:lstStyle>
          <a:p>
            <a:pPr>
              <a:defRPr/>
            </a:pPr>
            <a:fld id="{44F79A3D-F455-4952-9BC1-7E173CCAF4E4}" type="slidenum">
              <a:rPr lang="pl-PL" altLang="it-IT"/>
              <a:pPr>
                <a:defRPr/>
              </a:pPr>
              <a:t>‹#›</a:t>
            </a:fld>
            <a:endParaRPr lang="pl-PL" altLang="it-IT"/>
          </a:p>
        </p:txBody>
      </p:sp>
    </p:spTree>
    <p:extLst>
      <p:ext uri="{BB962C8B-B14F-4D97-AF65-F5344CB8AC3E}">
        <p14:creationId xmlns:p14="http://schemas.microsoft.com/office/powerpoint/2010/main" val="1191119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122EBB4C-92B9-EB57-AA2B-2749E15EF60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824D12E7-E564-8DC7-DDBF-A8B250E6C1F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45A656A3-F5C9-62A7-5134-08F65DBFAA6A}"/>
              </a:ext>
            </a:extLst>
          </p:cNvPr>
          <p:cNvSpPr>
            <a:spLocks noGrp="1" noChangeArrowheads="1"/>
          </p:cNvSpPr>
          <p:nvPr>
            <p:ph type="sldNum" sz="quarter" idx="12"/>
          </p:nvPr>
        </p:nvSpPr>
        <p:spPr>
          <a:ln/>
        </p:spPr>
        <p:txBody>
          <a:bodyPr/>
          <a:lstStyle>
            <a:lvl1pPr>
              <a:defRPr/>
            </a:lvl1pPr>
          </a:lstStyle>
          <a:p>
            <a:pPr>
              <a:defRPr/>
            </a:pPr>
            <a:fld id="{7AE48353-548C-42C1-BEA7-4F419A3E140A}" type="slidenum">
              <a:rPr lang="pl-PL" altLang="it-IT"/>
              <a:pPr>
                <a:defRPr/>
              </a:pPr>
              <a:t>‹#›</a:t>
            </a:fld>
            <a:endParaRPr lang="pl-PL" altLang="it-IT"/>
          </a:p>
        </p:txBody>
      </p:sp>
    </p:spTree>
    <p:extLst>
      <p:ext uri="{BB962C8B-B14F-4D97-AF65-F5344CB8AC3E}">
        <p14:creationId xmlns:p14="http://schemas.microsoft.com/office/powerpoint/2010/main" val="1495349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C1C69D7-177E-9A4D-D6D8-ACA425C761E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41503EF2-DB67-6DC4-8490-8DE99BA98461}"/>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F8A08A4-4FD7-7A75-DCB3-8757082B8FB7}"/>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3D967A07-891C-E27C-BBF2-4BEAC402643C}"/>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D8A17D64-DA2A-AB36-A5FB-11E00BDFA273}"/>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4A37D8F-2EA7-4CF8-813D-0D9D53B0A3C3}"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mii.org/Minerals/Minpics1/Talc%202.jp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hyperlink" Target="http://www.microphotonics.com/talc%20powder.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hyperlink" Target="http://skywalker.cochise.edu/wellerr/mineral/calcite/6calcite-cleavage2.jp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hyperlink" Target="http://www.thomsonminerals.com/images/JBW615CORTHOCLASENC1.jpg"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hyperlink" Target="http://www.pitt.edu/~cejones/GeoImages/1Minerals/1IgneousMineralz/Quartz/QuartzRose.jpg" TargetMode="External"/><Relationship Id="rId7"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hyperlink" Target="http://perso.wanadoo.es/maquinalmatheus/ima/ametiste_rectifiee.jpg" TargetMode="External"/><Relationship Id="rId4" Type="http://schemas.openxmlformats.org/officeDocument/2006/relationships/hyperlink" Target="http://earthnet-geonet.ca/images/dynamic/minerals/smokey_quartz.jpg" TargetMode="External"/><Relationship Id="rId9" Type="http://schemas.openxmlformats.org/officeDocument/2006/relationships/image" Target="../media/image46.jpe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hyperlink" Target="http://loopable.files.wordpress.com/2007/07/diamant.gif" TargetMode="External"/><Relationship Id="rId7" Type="http://schemas.openxmlformats.org/officeDocument/2006/relationships/image" Target="../media/image57.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hyperlink" Target="http://www.worldwidediamonds.info/oppenheimer%20diamond%20yellow%20crystal.jpg" TargetMode="External"/><Relationship Id="rId10" Type="http://schemas.openxmlformats.org/officeDocument/2006/relationships/image" Target="../media/image60.jpeg"/><Relationship Id="rId4" Type="http://schemas.openxmlformats.org/officeDocument/2006/relationships/hyperlink" Target="http://www.diamondgeezer.com/diamond-buyers-guide/images/diamond-shape.jpg" TargetMode="External"/><Relationship Id="rId9" Type="http://schemas.openxmlformats.org/officeDocument/2006/relationships/image" Target="../media/image59.jpeg"/></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it.wikipedia.org/wiki/TT8" TargetMode="External"/><Relationship Id="rId4" Type="http://schemas.openxmlformats.org/officeDocument/2006/relationships/hyperlink" Target="https://archeologiavocidalpassato.com/tag/cofanetto-per-toelett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hyperlink" Target="https://it.wikipedia.org/wiki/Piombo" TargetMode="External"/><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69.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68.jpeg"/><Relationship Id="rId5" Type="http://schemas.openxmlformats.org/officeDocument/2006/relationships/hyperlink" Target="https://www.engeplus.com.br/noticia/cultura-em-cena/2019/festa-della-polenta-vai-movimentar-a-regiao-neste-domingo" TargetMode="External"/><Relationship Id="rId4" Type="http://schemas.openxmlformats.org/officeDocument/2006/relationships/hyperlink" Target="https://tse1.mm.bing.net/th?id=OIP.tt2_sDh-KXZjE64q3MLsQAHaEK&amp;pid=Api&amp;P=0&amp;w=300&amp;h=16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egittolizzando.altervista.org/la-donna-nellantico-egitto-la-modernita-del-passato/"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72.jpe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hyperlink" Target="http://ezinearticles.com/1912771"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74.jpeg"/><Relationship Id="rId4" Type="http://schemas.openxmlformats.org/officeDocument/2006/relationships/image" Target="../media/image7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2.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hyperlink" Target="http://www.razetocasareto.co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jpeg"/></Relationships>
</file>

<file path=ppt/slides/_rels/slide3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9.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92.jpeg"/><Relationship Id="rId7" Type="http://schemas.openxmlformats.org/officeDocument/2006/relationships/hyperlink" Target="https://commons.wikimedia.org/w/index.php?curid=37792370"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hyperlink" Target="https://commons.wikimedia.org/w/index.php?curid=632128" TargetMode="External"/><Relationship Id="rId5" Type="http://schemas.openxmlformats.org/officeDocument/2006/relationships/hyperlink" Target="https://pl.wikipedia.org/wiki/Hetyci#/media/Plik:Yazilikaya_B_12erGruppe.jpg" TargetMode="External"/><Relationship Id="rId4" Type="http://schemas.openxmlformats.org/officeDocument/2006/relationships/image" Target="../media/image9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hyperlink" Target="https://commons.wikimedia.org/w/index.php?curid=632128"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96.jpeg"/><Relationship Id="rId4" Type="http://schemas.openxmlformats.org/officeDocument/2006/relationships/image" Target="../media/image95.png"/></Relationships>
</file>

<file path=ppt/slides/_rels/slide41.xml.rels><?xml version="1.0" encoding="UTF-8" standalone="yes"?>
<Relationships xmlns="http://schemas.openxmlformats.org/package/2006/relationships"><Relationship Id="rId3" Type="http://schemas.openxmlformats.org/officeDocument/2006/relationships/hyperlink" Target="https://it.wikipedia.org/wiki/Siderurgia"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hyperlink" Target="https://it.wikipedia.org/wiki/Fabbro"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hyperlink" Target="https://en.wikipedia.org/wiki/Wrought_iron"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107.jpeg"/></Relationships>
</file>

<file path=ppt/slides/_rels/slide46.xml.rels><?xml version="1.0" encoding="UTF-8" standalone="yes"?>
<Relationships xmlns="http://schemas.openxmlformats.org/package/2006/relationships"><Relationship Id="rId3" Type="http://schemas.openxmlformats.org/officeDocument/2006/relationships/hyperlink" Target="https://it.wikipedia.org/wiki/III_millennio_a.C."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hyperlink" Target="http://www.metallurgy.nist.gov/phase/solder/agcu.html" TargetMode="External"/><Relationship Id="rId7" Type="http://schemas.openxmlformats.org/officeDocument/2006/relationships/image" Target="../media/image110.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09.jpeg"/><Relationship Id="rId11" Type="http://schemas.openxmlformats.org/officeDocument/2006/relationships/image" Target="../media/image114.jpeg"/><Relationship Id="rId5" Type="http://schemas.openxmlformats.org/officeDocument/2006/relationships/hyperlink" Target="http://cst-www.nrl.navy.mil/lattice/alloys/aucu.html" TargetMode="External"/><Relationship Id="rId10" Type="http://schemas.openxmlformats.org/officeDocument/2006/relationships/image" Target="../media/image113.jpeg"/><Relationship Id="rId4" Type="http://schemas.openxmlformats.org/officeDocument/2006/relationships/hyperlink" Target="http://www.andrzejbaranowski.pl/cechy.html" TargetMode="External"/><Relationship Id="rId9" Type="http://schemas.openxmlformats.org/officeDocument/2006/relationships/image" Target="../media/image112.jpeg"/></Relationships>
</file>

<file path=ppt/slides/_rels/slide48.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hyperlink" Target="http://www.metallurgy.nist.gov/phase/solder/cusn.html" TargetMode="External"/><Relationship Id="rId7" Type="http://schemas.openxmlformats.org/officeDocument/2006/relationships/image" Target="../media/image115.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webmineral.com/specimens/picshow.php?id=2469" TargetMode="External"/><Relationship Id="rId5" Type="http://schemas.openxmlformats.org/officeDocument/2006/relationships/hyperlink" Target="http://www.coloradogem.com/images/3507_big.jpg" TargetMode="External"/><Relationship Id="rId4" Type="http://schemas.openxmlformats.org/officeDocument/2006/relationships/hyperlink" Target="http://en.wikipedia.org/wiki/Bronze_Ag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122.png"/><Relationship Id="rId5" Type="http://schemas.openxmlformats.org/officeDocument/2006/relationships/image" Target="../media/image121.jpeg"/><Relationship Id="rId4" Type="http://schemas.openxmlformats.org/officeDocument/2006/relationships/hyperlink" Target="https://it.wikipedia.org/wiki/Macchina_di_Anticitera"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mailto:pgramza@wp.pl"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5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27.jpeg"/></Relationships>
</file>

<file path=ppt/slides/_rels/slide5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png"/><Relationship Id="rId4" Type="http://schemas.openxmlformats.org/officeDocument/2006/relationships/image" Target="../media/image129.png"/></Relationships>
</file>

<file path=ppt/slides/_rels/slide54.xml.rels><?xml version="1.0" encoding="UTF-8" standalone="yes"?>
<Relationships xmlns="http://schemas.openxmlformats.org/package/2006/relationships"><Relationship Id="rId8" Type="http://schemas.openxmlformats.org/officeDocument/2006/relationships/hyperlink" Target="http://www.sciencedirect.com/science?_ob=PublicationURL&amp;_tockey=%23TOC%236925%232008%23998369998%23693237%23FLA%23&amp;_cdi=6925&amp;_pubType=J&amp;view=c&amp;_auth=y&amp;_acct=C000059472&amp;_version=1&amp;_urlVersion=0&amp;_userid=5677612&amp;md5=6417f2a0fc11194419a82a19be52832c" TargetMode="External"/><Relationship Id="rId3"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aff1" TargetMode="External"/><Relationship Id="rId7" Type="http://schemas.openxmlformats.org/officeDocument/2006/relationships/hyperlink" Target="http://www.sciencedirect.com/science/journal/10478477" TargetMode="External"/><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aff2" TargetMode="External"/><Relationship Id="rId11" Type="http://schemas.openxmlformats.org/officeDocument/2006/relationships/hyperlink" Target="ref_bib40','refp_71" TargetMode="External"/><Relationship Id="rId5" Type="http://schemas.openxmlformats.org/officeDocument/2006/relationships/hyperlink" Target="mailto:rasaro@ucsd.edu" TargetMode="External"/><Relationship Id="rId10"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bib40" TargetMode="External"/><Relationship Id="rId4"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cor1" TargetMode="External"/><Relationship Id="rId9" Type="http://schemas.openxmlformats.org/officeDocument/2006/relationships/image" Target="../media/image132.jpeg"/></Relationships>
</file>

<file path=ppt/slides/_rels/slide55.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135.jpeg"/><Relationship Id="rId3" Type="http://schemas.openxmlformats.org/officeDocument/2006/relationships/hyperlink" Target="https://www.theitaliantouch.org/it/volume3/miti/miti-e-status-symbol/il-vetro-di-murano/" TargetMode="External"/><Relationship Id="rId7" Type="http://schemas.openxmlformats.org/officeDocument/2006/relationships/image" Target="../media/image134.jpe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www.livitaly.com/tour/murano-glass-tour-venice/" TargetMode="External"/><Relationship Id="rId5" Type="http://schemas.openxmlformats.org/officeDocument/2006/relationships/hyperlink" Target="https://vitrumlife.it/vetro-di-murano-un-patrimonio-che-rischia-la-scomparsa/" TargetMode="External"/><Relationship Id="rId10" Type="http://schemas.openxmlformats.org/officeDocument/2006/relationships/image" Target="../media/image137.png"/><Relationship Id="rId4" Type="http://schemas.openxmlformats.org/officeDocument/2006/relationships/hyperlink" Target="https://it.latuaitalia.ru/made-in-italy/il-vetro-artistico-di-murano/" TargetMode="External"/><Relationship Id="rId9" Type="http://schemas.openxmlformats.org/officeDocument/2006/relationships/image" Target="../media/image136.jpeg"/></Relationships>
</file>

<file path=ppt/slides/_rels/slide57.xml.rels><?xml version="1.0" encoding="UTF-8" standalone="yes"?>
<Relationships xmlns="http://schemas.openxmlformats.org/package/2006/relationships"><Relationship Id="rId3" Type="http://schemas.openxmlformats.org/officeDocument/2006/relationships/hyperlink" Target="https://www.tripadvisor.com/Attraction_Review-g187323-d11305950-Reviews-Belvedere_im_Schlossgarten_Charlottenburg-Berlin.html" TargetMode="External"/><Relationship Id="rId7" Type="http://schemas.openxmlformats.org/officeDocument/2006/relationships/image" Target="../media/image141.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58.xml.rels><?xml version="1.0" encoding="UTF-8" standalone="yes"?>
<Relationships xmlns="http://schemas.openxmlformats.org/package/2006/relationships"><Relationship Id="rId3" Type="http://schemas.openxmlformats.org/officeDocument/2006/relationships/image" Target="../media/image142.jpeg"/><Relationship Id="rId7" Type="http://schemas.openxmlformats.org/officeDocument/2006/relationships/image" Target="../media/image146.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143.jpeg"/></Relationships>
</file>

<file path=ppt/slides/_rels/slide59.xml.rels><?xml version="1.0" encoding="UTF-8" standalone="yes"?>
<Relationships xmlns="http://schemas.openxmlformats.org/package/2006/relationships"><Relationship Id="rId3" Type="http://schemas.openxmlformats.org/officeDocument/2006/relationships/image" Target="../media/image147.jpeg"/><Relationship Id="rId7" Type="http://schemas.openxmlformats.org/officeDocument/2006/relationships/image" Target="../media/image150.jpe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49.jpeg"/><Relationship Id="rId5" Type="http://schemas.openxmlformats.org/officeDocument/2006/relationships/image" Target="../media/image148.png"/><Relationship Id="rId4" Type="http://schemas.openxmlformats.org/officeDocument/2006/relationships/hyperlink" Target="https://www.mohwinckel.it/EN/products/semifinished/ebonit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jpeg"/><Relationship Id="rId1" Type="http://schemas.openxmlformats.org/officeDocument/2006/relationships/slideLayout" Target="../slideLayouts/slideLayout7.xml"/><Relationship Id="rId5" Type="http://schemas.openxmlformats.org/officeDocument/2006/relationships/image" Target="../media/image154.jpeg"/><Relationship Id="rId4" Type="http://schemas.openxmlformats.org/officeDocument/2006/relationships/image" Target="../media/image153.jpeg"/></Relationships>
</file>

<file path=ppt/slides/_rels/slide61.xml.rels><?xml version="1.0" encoding="UTF-8" standalone="yes"?>
<Relationships xmlns="http://schemas.openxmlformats.org/package/2006/relationships"><Relationship Id="rId3" Type="http://schemas.openxmlformats.org/officeDocument/2006/relationships/hyperlink" Target="http://upload.wikimedia.org/wikipedia/commons/f/f7/Polyethylene-repeat-2D-flat.png"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57.jpeg"/><Relationship Id="rId5" Type="http://schemas.openxmlformats.org/officeDocument/2006/relationships/image" Target="../media/image156.jpeg"/><Relationship Id="rId4" Type="http://schemas.openxmlformats.org/officeDocument/2006/relationships/image" Target="../media/image155.png"/></Relationships>
</file>

<file path=ppt/slides/_rels/slide62.xml.rels><?xml version="1.0" encoding="UTF-8" standalone="yes"?>
<Relationships xmlns="http://schemas.openxmlformats.org/package/2006/relationships"><Relationship Id="rId3" Type="http://schemas.openxmlformats.org/officeDocument/2006/relationships/hyperlink" Target="http://pl.wikipedia.org/wiki/Plik:Polystyrene.svg"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png"/></Relationships>
</file>

<file path=ppt/slides/_rels/slide6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163.png"/><Relationship Id="rId4" Type="http://schemas.openxmlformats.org/officeDocument/2006/relationships/image" Target="../media/image162.jpeg"/></Relationships>
</file>

<file path=ppt/slides/_rels/slide64.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 Id="rId5" Type="http://schemas.openxmlformats.org/officeDocument/2006/relationships/image" Target="../media/image167.png"/><Relationship Id="rId4" Type="http://schemas.openxmlformats.org/officeDocument/2006/relationships/image" Target="../media/image166.png"/></Relationships>
</file>

<file path=ppt/slides/_rels/slide65.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2.xml"/><Relationship Id="rId5" Type="http://schemas.openxmlformats.org/officeDocument/2006/relationships/image" Target="../media/image170.png"/><Relationship Id="rId4" Type="http://schemas.openxmlformats.org/officeDocument/2006/relationships/hyperlink" Target="https://socratic.org/questions/why-do-nonpolar-molecules-usually-have-a-much-lower-surface-tension-than-polar-o"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slideLayout" Target="../slideLayouts/slideLayout2.xml"/><Relationship Id="rId1" Type="http://schemas.openxmlformats.org/officeDocument/2006/relationships/video" Target="file:///C:\Dydaktyka\Dyd-fiz\5_Stany\t34a.mp4" TargetMode="External"/><Relationship Id="rId4" Type="http://schemas.openxmlformats.org/officeDocument/2006/relationships/image" Target="../media/image174.png"/></Relationships>
</file>

<file path=ppt/slides/_rels/slide6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slideLayout" Target="../slideLayouts/slideLayout12.xml"/><Relationship Id="rId1" Type="http://schemas.openxmlformats.org/officeDocument/2006/relationships/video" Target="file:///C:\Dydaktyka\Dyd-fiz\5_Stany\dscn1561.mov" TargetMode="External"/><Relationship Id="rId4" Type="http://schemas.openxmlformats.org/officeDocument/2006/relationships/image" Target="../media/image176.jpeg"/></Relationships>
</file>

<file path=ppt/slides/_rels/slide69.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7.xml"/><Relationship Id="rId4" Type="http://schemas.openxmlformats.org/officeDocument/2006/relationships/image" Target="../media/image179.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hyperlink" Target="https://www.wordhippo.com/what-is/the-meaning-of/greek-word-040945d579054106c6bc941596e8568b030c2dc2.html"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7.xml"/><Relationship Id="rId4" Type="http://schemas.openxmlformats.org/officeDocument/2006/relationships/image" Target="../media/image183.png"/></Relationships>
</file>

<file path=ppt/slides/_rels/slide7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7.xml"/><Relationship Id="rId5" Type="http://schemas.openxmlformats.org/officeDocument/2006/relationships/image" Target="../media/image189.png"/><Relationship Id="rId4" Type="http://schemas.openxmlformats.org/officeDocument/2006/relationships/image" Target="../media/image188.png"/></Relationships>
</file>

<file path=ppt/slides/_rels/slide74.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png"/><Relationship Id="rId1" Type="http://schemas.openxmlformats.org/officeDocument/2006/relationships/slideLayout" Target="../slideLayouts/slideLayout6.xml"/><Relationship Id="rId4" Type="http://schemas.openxmlformats.org/officeDocument/2006/relationships/image" Target="../media/image192.jpeg"/></Relationships>
</file>

<file path=ppt/slides/_rels/slide75.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image" Target="../media/image193.jpeg"/><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76.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97.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98.w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99.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wmf"/><Relationship Id="rId13" Type="http://schemas.openxmlformats.org/officeDocument/2006/relationships/image" Target="../media/image18.jpeg"/><Relationship Id="rId3" Type="http://schemas.openxmlformats.org/officeDocument/2006/relationships/image" Target="../media/image11.jpeg"/><Relationship Id="rId7" Type="http://schemas.openxmlformats.org/officeDocument/2006/relationships/oleObject" Target="../embeddings/oleObject2.bin"/><Relationship Id="rId12"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wmf"/><Relationship Id="rId11" Type="http://schemas.openxmlformats.org/officeDocument/2006/relationships/image" Target="../media/image16.png"/><Relationship Id="rId5" Type="http://schemas.openxmlformats.org/officeDocument/2006/relationships/oleObject" Target="../embeddings/oleObject1.bin"/><Relationship Id="rId10" Type="http://schemas.openxmlformats.org/officeDocument/2006/relationships/image" Target="../media/image15.wmf"/><Relationship Id="rId4" Type="http://schemas.openxmlformats.org/officeDocument/2006/relationships/image" Target="../media/image12.png"/><Relationship Id="rId9" Type="http://schemas.openxmlformats.org/officeDocument/2006/relationships/oleObject" Target="../embeddings/oleObject3.bin"/></Relationships>
</file>

<file path=ppt/slides/_rels/slide80.xml.rels><?xml version="1.0" encoding="UTF-8" standalone="yes"?>
<Relationships xmlns="http://schemas.openxmlformats.org/package/2006/relationships"><Relationship Id="rId2" Type="http://schemas.openxmlformats.org/officeDocument/2006/relationships/image" Target="../media/image200.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20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59A52150-0696-C300-220F-B5E85062F5A7}"/>
              </a:ext>
            </a:extLst>
          </p:cNvPr>
          <p:cNvSpPr txBox="1">
            <a:spLocks noChangeArrowheads="1"/>
          </p:cNvSpPr>
          <p:nvPr/>
        </p:nvSpPr>
        <p:spPr bwMode="auto">
          <a:xfrm>
            <a:off x="1187450" y="822325"/>
            <a:ext cx="6083717" cy="1092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dirty="0"/>
              <a:t>La scienza d</a:t>
            </a:r>
            <a:r>
              <a:rPr lang="pl-PL" altLang="it-IT" sz="4400"/>
              <a:t>e</a:t>
            </a:r>
            <a:r>
              <a:rPr lang="it-IT" altLang="it-IT" sz="4400"/>
              <a:t>i materiali</a:t>
            </a:r>
            <a:endParaRPr lang="pl-PL" altLang="it-IT" sz="4400" dirty="0"/>
          </a:p>
          <a:p>
            <a:pPr>
              <a:spcBef>
                <a:spcPct val="0"/>
              </a:spcBef>
              <a:buFontTx/>
              <a:buNone/>
            </a:pPr>
            <a:endParaRPr lang="pl-PL" altLang="it-IT" sz="2100" dirty="0">
              <a:solidFill>
                <a:srgbClr val="FF0000"/>
              </a:solidFill>
            </a:endParaRPr>
          </a:p>
        </p:txBody>
      </p:sp>
      <p:sp>
        <p:nvSpPr>
          <p:cNvPr id="4099" name="Text Box 7">
            <a:extLst>
              <a:ext uri="{FF2B5EF4-FFF2-40B4-BE49-F238E27FC236}">
                <a16:creationId xmlns:a16="http://schemas.microsoft.com/office/drawing/2014/main" id="{BA2D8BD9-B53B-030E-26CD-9C37633745A6}"/>
              </a:ext>
            </a:extLst>
          </p:cNvPr>
          <p:cNvSpPr txBox="1">
            <a:spLocks noChangeArrowheads="1"/>
          </p:cNvSpPr>
          <p:nvPr/>
        </p:nvSpPr>
        <p:spPr bwMode="auto">
          <a:xfrm>
            <a:off x="1439863" y="4292600"/>
            <a:ext cx="6264275"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100">
                <a:solidFill>
                  <a:srgbClr val="002060"/>
                </a:solidFill>
              </a:rPr>
              <a:t>Grzegorz Karwasz</a:t>
            </a:r>
          </a:p>
          <a:p>
            <a:pPr>
              <a:spcBef>
                <a:spcPct val="0"/>
              </a:spcBef>
              <a:buFontTx/>
              <a:buNone/>
            </a:pPr>
            <a:endParaRPr lang="pl-PL" altLang="it-IT" sz="2100">
              <a:solidFill>
                <a:srgbClr val="002060"/>
              </a:solidFill>
            </a:endParaRPr>
          </a:p>
          <a:p>
            <a:pPr>
              <a:spcBef>
                <a:spcPct val="0"/>
              </a:spcBef>
              <a:buFontTx/>
              <a:buNone/>
            </a:pPr>
            <a:r>
              <a:rPr lang="it-IT" altLang="it-IT" sz="2100" i="1">
                <a:solidFill>
                  <a:srgbClr val="002060"/>
                </a:solidFill>
              </a:rPr>
              <a:t>Insegnare STEAM in chiave interdisciplinare</a:t>
            </a:r>
          </a:p>
          <a:p>
            <a:pPr>
              <a:spcBef>
                <a:spcPct val="0"/>
              </a:spcBef>
              <a:buFontTx/>
              <a:buNone/>
            </a:pPr>
            <a:r>
              <a:rPr lang="it-IT" altLang="it-IT" sz="2100" i="1">
                <a:solidFill>
                  <a:srgbClr val="002060"/>
                </a:solidFill>
              </a:rPr>
              <a:t>Lezione 6</a:t>
            </a:r>
            <a:endParaRPr lang="pl-PL" altLang="it-IT" sz="2100" i="1">
              <a:solidFill>
                <a:srgbClr val="002060"/>
              </a:solidFill>
            </a:endParaRPr>
          </a:p>
        </p:txBody>
      </p:sp>
      <p:sp>
        <p:nvSpPr>
          <p:cNvPr id="4100" name="CasellaDiTesto 1">
            <a:extLst>
              <a:ext uri="{FF2B5EF4-FFF2-40B4-BE49-F238E27FC236}">
                <a16:creationId xmlns:a16="http://schemas.microsoft.com/office/drawing/2014/main" id="{DC9FD8B5-3AE7-2898-5C33-36A1DDCE3CAF}"/>
              </a:ext>
            </a:extLst>
          </p:cNvPr>
          <p:cNvSpPr txBox="1">
            <a:spLocks noChangeArrowheads="1"/>
          </p:cNvSpPr>
          <p:nvPr/>
        </p:nvSpPr>
        <p:spPr bwMode="auto">
          <a:xfrm>
            <a:off x="1042988" y="2565400"/>
            <a:ext cx="78501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a:t>Il legame tra le tecnologie di materiali</a:t>
            </a:r>
          </a:p>
          <a:p>
            <a:pPr>
              <a:spcBef>
                <a:spcPct val="0"/>
              </a:spcBef>
              <a:buFontTx/>
              <a:buNone/>
            </a:pPr>
            <a:r>
              <a:rPr lang="it-IT" altLang="it-IT"/>
              <a:t>e le civiltà del passato e del presente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a:extLst>
              <a:ext uri="{FF2B5EF4-FFF2-40B4-BE49-F238E27FC236}">
                <a16:creationId xmlns:a16="http://schemas.microsoft.com/office/drawing/2014/main" id="{172179D9-7C03-B6BA-C3DC-36FA9AD47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153025"/>
            <a:ext cx="2057400" cy="1389063"/>
          </a:xfrm>
          <a:prstGeom prst="rect">
            <a:avLst/>
          </a:prstGeom>
          <a:noFill/>
          <a:ln>
            <a:noFill/>
          </a:ln>
          <a:effectLst/>
          <a:extLst>
            <a:ext uri="{909E8E84-426E-40DD-AFC4-6F175D3DCCD1}">
              <a14:hiddenFill xmlns:a14="http://schemas.microsoft.com/office/drawing/2010/main">
                <a:solidFill>
                  <a:srgbClr val="B2B2B2">
                    <a:alpha val="50000"/>
                  </a:srgbClr>
                </a:solidFill>
              </a14:hiddenFill>
            </a:ext>
            <a:ext uri="{91240B29-F687-4F45-9708-019B960494DF}">
              <a14:hiddenLine xmlns:a14="http://schemas.microsoft.com/office/drawing/2010/main" w="12700">
                <a:solidFill>
                  <a:srgbClr val="3333CC"/>
                </a:solidFill>
                <a:miter lim="800000"/>
                <a:headEnd/>
                <a:tailEnd/>
              </a14:hiddenLine>
            </a:ext>
            <a:ext uri="{AF507438-7753-43E0-B8FC-AC1667EBCBE1}">
              <a14:hiddenEffects xmlns:a14="http://schemas.microsoft.com/office/drawing/2010/main">
                <a:effectLst>
                  <a:outerShdw dist="45791" dir="2021404" algn="ctr" rotWithShape="0">
                    <a:srgbClr val="9999FF"/>
                  </a:outerShdw>
                </a:effectLst>
              </a14:hiddenEffects>
            </a:ext>
          </a:extLst>
        </p:spPr>
      </p:pic>
      <p:pic>
        <p:nvPicPr>
          <p:cNvPr id="199683" name="Picture 3">
            <a:extLst>
              <a:ext uri="{FF2B5EF4-FFF2-40B4-BE49-F238E27FC236}">
                <a16:creationId xmlns:a16="http://schemas.microsoft.com/office/drawing/2014/main" id="{BE93EFC2-4651-5A14-9EF3-542933E669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3789363"/>
            <a:ext cx="2057400" cy="1457325"/>
          </a:xfrm>
          <a:prstGeom prst="rect">
            <a:avLst/>
          </a:prstGeom>
          <a:noFill/>
          <a:ln>
            <a:noFill/>
          </a:ln>
          <a:effectLst/>
          <a:extLst>
            <a:ext uri="{909E8E84-426E-40DD-AFC4-6F175D3DCCD1}">
              <a14:hiddenFill xmlns:a14="http://schemas.microsoft.com/office/drawing/2010/main">
                <a:solidFill>
                  <a:srgbClr val="B2B2B2">
                    <a:alpha val="50000"/>
                  </a:srgbClr>
                </a:solidFill>
              </a14:hiddenFill>
            </a:ext>
            <a:ext uri="{91240B29-F687-4F45-9708-019B960494DF}">
              <a14:hiddenLine xmlns:a14="http://schemas.microsoft.com/office/drawing/2010/main" w="12700">
                <a:solidFill>
                  <a:srgbClr val="3333CC"/>
                </a:solidFill>
                <a:miter lim="800000"/>
                <a:headEnd/>
                <a:tailEnd/>
              </a14:hiddenLine>
            </a:ext>
            <a:ext uri="{AF507438-7753-43E0-B8FC-AC1667EBCBE1}">
              <a14:hiddenEffects xmlns:a14="http://schemas.microsoft.com/office/drawing/2010/main">
                <a:effectLst>
                  <a:outerShdw dist="45791" dir="2021404" algn="ctr" rotWithShape="0">
                    <a:srgbClr val="9999FF"/>
                  </a:outerShdw>
                </a:effectLst>
              </a14:hiddenEffects>
            </a:ext>
          </a:extLst>
        </p:spPr>
      </p:pic>
      <p:pic>
        <p:nvPicPr>
          <p:cNvPr id="199684" name="Picture 4">
            <a:extLst>
              <a:ext uri="{FF2B5EF4-FFF2-40B4-BE49-F238E27FC236}">
                <a16:creationId xmlns:a16="http://schemas.microsoft.com/office/drawing/2014/main" id="{4DE1231E-000F-16FE-2CBC-E990EAE22E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2133600"/>
            <a:ext cx="2286000" cy="1366838"/>
          </a:xfrm>
          <a:prstGeom prst="rect">
            <a:avLst/>
          </a:prstGeom>
          <a:noFill/>
          <a:ln>
            <a:noFill/>
          </a:ln>
          <a:effectLst/>
          <a:extLst>
            <a:ext uri="{909E8E84-426E-40DD-AFC4-6F175D3DCCD1}">
              <a14:hiddenFill xmlns:a14="http://schemas.microsoft.com/office/drawing/2010/main">
                <a:solidFill>
                  <a:srgbClr val="B2B2B2">
                    <a:alpha val="50000"/>
                  </a:srgbClr>
                </a:solidFill>
              </a14:hiddenFill>
            </a:ext>
            <a:ext uri="{91240B29-F687-4F45-9708-019B960494DF}">
              <a14:hiddenLine xmlns:a14="http://schemas.microsoft.com/office/drawing/2010/main" w="12700">
                <a:solidFill>
                  <a:srgbClr val="3333CC"/>
                </a:solidFill>
                <a:miter lim="800000"/>
                <a:headEnd/>
                <a:tailEnd/>
              </a14:hiddenLine>
            </a:ext>
            <a:ext uri="{AF507438-7753-43E0-B8FC-AC1667EBCBE1}">
              <a14:hiddenEffects xmlns:a14="http://schemas.microsoft.com/office/drawing/2010/main">
                <a:effectLst>
                  <a:outerShdw dist="45791" dir="2021404" algn="ctr" rotWithShape="0">
                    <a:srgbClr val="9999FF"/>
                  </a:outerShdw>
                </a:effectLst>
              </a14:hiddenEffects>
            </a:ext>
          </a:extLst>
        </p:spPr>
      </p:pic>
      <p:pic>
        <p:nvPicPr>
          <p:cNvPr id="199685" name="Picture 5">
            <a:extLst>
              <a:ext uri="{FF2B5EF4-FFF2-40B4-BE49-F238E27FC236}">
                <a16:creationId xmlns:a16="http://schemas.microsoft.com/office/drawing/2014/main" id="{19A2A340-E9F5-8A59-238A-BD84E1F0AD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457200"/>
            <a:ext cx="2209800" cy="1423988"/>
          </a:xfrm>
          <a:prstGeom prst="rect">
            <a:avLst/>
          </a:prstGeom>
          <a:noFill/>
          <a:ln>
            <a:noFill/>
          </a:ln>
          <a:effectLst/>
          <a:extLst>
            <a:ext uri="{909E8E84-426E-40DD-AFC4-6F175D3DCCD1}">
              <a14:hiddenFill xmlns:a14="http://schemas.microsoft.com/office/drawing/2010/main">
                <a:solidFill>
                  <a:srgbClr val="B2B2B2">
                    <a:alpha val="50000"/>
                  </a:srgbClr>
                </a:solidFill>
              </a14:hiddenFill>
            </a:ext>
            <a:ext uri="{91240B29-F687-4F45-9708-019B960494DF}">
              <a14:hiddenLine xmlns:a14="http://schemas.microsoft.com/office/drawing/2010/main" w="12700">
                <a:solidFill>
                  <a:srgbClr val="3333CC"/>
                </a:solidFill>
                <a:miter lim="800000"/>
                <a:headEnd/>
                <a:tailEnd/>
              </a14:hiddenLine>
            </a:ext>
            <a:ext uri="{AF507438-7753-43E0-B8FC-AC1667EBCBE1}">
              <a14:hiddenEffects xmlns:a14="http://schemas.microsoft.com/office/drawing/2010/main">
                <a:effectLst>
                  <a:outerShdw dist="45791" dir="2021404" algn="ctr" rotWithShape="0">
                    <a:srgbClr val="9999FF"/>
                  </a:outerShdw>
                </a:effectLst>
              </a14:hiddenEffects>
            </a:ext>
          </a:extLst>
        </p:spPr>
      </p:pic>
      <p:sp>
        <p:nvSpPr>
          <p:cNvPr id="199686" name="Rectangle 6">
            <a:extLst>
              <a:ext uri="{FF2B5EF4-FFF2-40B4-BE49-F238E27FC236}">
                <a16:creationId xmlns:a16="http://schemas.microsoft.com/office/drawing/2014/main" id="{416F6BEB-29B1-A5C5-F0DB-BD2A5367C4B9}"/>
              </a:ext>
            </a:extLst>
          </p:cNvPr>
          <p:cNvSpPr>
            <a:spLocks noGrp="1" noChangeArrowheads="1"/>
          </p:cNvSpPr>
          <p:nvPr>
            <p:ph type="title"/>
          </p:nvPr>
        </p:nvSpPr>
        <p:spPr>
          <a:xfrm>
            <a:off x="304800" y="152400"/>
            <a:ext cx="4343400" cy="762000"/>
          </a:xfrm>
        </p:spPr>
        <p:txBody>
          <a:bodyPr/>
          <a:lstStyle/>
          <a:p>
            <a:r>
              <a:rPr lang="it-IT" altLang="pl-PL" sz="4000">
                <a:solidFill>
                  <a:srgbClr val="990000"/>
                </a:solidFill>
                <a:latin typeface="Tahoma" panose="020B0604030504040204" pitchFamily="34" charset="0"/>
                <a:cs typeface="Times New Roman" panose="02020603050405020304" pitchFamily="18" charset="0"/>
              </a:rPr>
              <a:t>Atom</a:t>
            </a:r>
            <a:r>
              <a:rPr lang="pl-PL" altLang="pl-PL" sz="4000">
                <a:solidFill>
                  <a:srgbClr val="990000"/>
                </a:solidFill>
                <a:latin typeface="Tahoma" panose="020B0604030504040204" pitchFamily="34" charset="0"/>
                <a:cs typeface="Times New Roman" panose="02020603050405020304" pitchFamily="18" charset="0"/>
              </a:rPr>
              <a:t>i e molecole</a:t>
            </a:r>
            <a:r>
              <a:rPr lang="it-IT" altLang="pl-PL" sz="4000">
                <a:solidFill>
                  <a:srgbClr val="990000"/>
                </a:solidFill>
                <a:latin typeface="Tahoma" panose="020B0604030504040204" pitchFamily="34" charset="0"/>
                <a:cs typeface="Times New Roman" panose="02020603050405020304" pitchFamily="18" charset="0"/>
              </a:rPr>
              <a:t> </a:t>
            </a:r>
            <a:endParaRPr lang="it-IT" altLang="pl-PL" sz="4800"/>
          </a:p>
        </p:txBody>
      </p:sp>
      <p:pic>
        <p:nvPicPr>
          <p:cNvPr id="199688" name="Picture 8">
            <a:extLst>
              <a:ext uri="{FF2B5EF4-FFF2-40B4-BE49-F238E27FC236}">
                <a16:creationId xmlns:a16="http://schemas.microsoft.com/office/drawing/2014/main" id="{8B8128F2-688A-C611-8CDC-9EADC4190A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1219200"/>
            <a:ext cx="15240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90" name="Picture 10">
            <a:extLst>
              <a:ext uri="{FF2B5EF4-FFF2-40B4-BE49-F238E27FC236}">
                <a16:creationId xmlns:a16="http://schemas.microsoft.com/office/drawing/2014/main" id="{2F0DC49D-DDAC-28D3-8C44-AFCBFC15C7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24167" r="33763" b="26353"/>
          <a:stretch>
            <a:fillRect/>
          </a:stretch>
        </p:blipFill>
        <p:spPr bwMode="auto">
          <a:xfrm>
            <a:off x="323850" y="2349500"/>
            <a:ext cx="287972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93" name="Picture 13">
            <a:extLst>
              <a:ext uri="{FF2B5EF4-FFF2-40B4-BE49-F238E27FC236}">
                <a16:creationId xmlns:a16="http://schemas.microsoft.com/office/drawing/2014/main" id="{622FA8AF-16BA-DFE4-8B1F-46F40846D66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5722" r="31778" b="20206"/>
          <a:stretch>
            <a:fillRect/>
          </a:stretch>
        </p:blipFill>
        <p:spPr bwMode="auto">
          <a:xfrm>
            <a:off x="5219700" y="3860800"/>
            <a:ext cx="32004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94" name="Text Box 14">
            <a:extLst>
              <a:ext uri="{FF2B5EF4-FFF2-40B4-BE49-F238E27FC236}">
                <a16:creationId xmlns:a16="http://schemas.microsoft.com/office/drawing/2014/main" id="{86BA4EC3-3597-3E45-0EC2-6366209D47FB}"/>
              </a:ext>
            </a:extLst>
          </p:cNvPr>
          <p:cNvSpPr txBox="1">
            <a:spLocks noChangeArrowheads="1"/>
          </p:cNvSpPr>
          <p:nvPr/>
        </p:nvSpPr>
        <p:spPr bwMode="auto">
          <a:xfrm>
            <a:off x="7885113" y="1989138"/>
            <a:ext cx="754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CO</a:t>
            </a:r>
            <a:r>
              <a:rPr lang="pl-PL" altLang="pl-PL" sz="2400" baseline="-25000"/>
              <a:t>2</a:t>
            </a:r>
            <a:endParaRPr lang="it-IT" altLang="pl-PL" sz="2400"/>
          </a:p>
        </p:txBody>
      </p:sp>
      <p:sp>
        <p:nvSpPr>
          <p:cNvPr id="199695" name="Text Box 15">
            <a:extLst>
              <a:ext uri="{FF2B5EF4-FFF2-40B4-BE49-F238E27FC236}">
                <a16:creationId xmlns:a16="http://schemas.microsoft.com/office/drawing/2014/main" id="{E26A6CFD-A367-9BCB-9770-288AF05E684A}"/>
              </a:ext>
            </a:extLst>
          </p:cNvPr>
          <p:cNvSpPr txBox="1">
            <a:spLocks noChangeArrowheads="1"/>
          </p:cNvSpPr>
          <p:nvPr/>
        </p:nvSpPr>
        <p:spPr bwMode="auto">
          <a:xfrm>
            <a:off x="2268538" y="1052513"/>
            <a:ext cx="132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H</a:t>
            </a:r>
            <a:r>
              <a:rPr lang="pl-PL" altLang="pl-PL" sz="2400" baseline="-25000"/>
              <a:t>2</a:t>
            </a:r>
            <a:r>
              <a:rPr lang="pl-PL" altLang="pl-PL" sz="2400"/>
              <a:t>O + H</a:t>
            </a:r>
            <a:endParaRPr lang="it-IT" altLang="pl-PL" sz="2400"/>
          </a:p>
        </p:txBody>
      </p:sp>
      <p:sp>
        <p:nvSpPr>
          <p:cNvPr id="199696" name="Text Box 16">
            <a:extLst>
              <a:ext uri="{FF2B5EF4-FFF2-40B4-BE49-F238E27FC236}">
                <a16:creationId xmlns:a16="http://schemas.microsoft.com/office/drawing/2014/main" id="{EC533B80-2485-8098-07A8-72C844ECAEFE}"/>
              </a:ext>
            </a:extLst>
          </p:cNvPr>
          <p:cNvSpPr txBox="1">
            <a:spLocks noChangeArrowheads="1"/>
          </p:cNvSpPr>
          <p:nvPr/>
        </p:nvSpPr>
        <p:spPr bwMode="auto">
          <a:xfrm>
            <a:off x="2987675" y="6021388"/>
            <a:ext cx="84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OCS</a:t>
            </a:r>
            <a:endParaRPr lang="it-IT" altLang="pl-PL" sz="2400"/>
          </a:p>
        </p:txBody>
      </p:sp>
      <p:sp>
        <p:nvSpPr>
          <p:cNvPr id="199697" name="Text Box 17">
            <a:extLst>
              <a:ext uri="{FF2B5EF4-FFF2-40B4-BE49-F238E27FC236}">
                <a16:creationId xmlns:a16="http://schemas.microsoft.com/office/drawing/2014/main" id="{93DB8BF9-5746-7489-2DAF-BCBD50EF1E39}"/>
              </a:ext>
            </a:extLst>
          </p:cNvPr>
          <p:cNvSpPr txBox="1">
            <a:spLocks noChangeArrowheads="1"/>
          </p:cNvSpPr>
          <p:nvPr/>
        </p:nvSpPr>
        <p:spPr bwMode="auto">
          <a:xfrm>
            <a:off x="3995738" y="5300663"/>
            <a:ext cx="73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SO</a:t>
            </a:r>
            <a:r>
              <a:rPr lang="pl-PL" altLang="pl-PL" sz="2400" baseline="-25000"/>
              <a:t>2</a:t>
            </a:r>
            <a:endParaRPr lang="it-IT" altLang="pl-PL" sz="2400"/>
          </a:p>
        </p:txBody>
      </p:sp>
      <p:sp>
        <p:nvSpPr>
          <p:cNvPr id="199698" name="Text Box 18">
            <a:extLst>
              <a:ext uri="{FF2B5EF4-FFF2-40B4-BE49-F238E27FC236}">
                <a16:creationId xmlns:a16="http://schemas.microsoft.com/office/drawing/2014/main" id="{ECC90854-F700-E2F8-8467-7B73B2609CCA}"/>
              </a:ext>
            </a:extLst>
          </p:cNvPr>
          <p:cNvSpPr txBox="1">
            <a:spLocks noChangeArrowheads="1"/>
          </p:cNvSpPr>
          <p:nvPr/>
        </p:nvSpPr>
        <p:spPr bwMode="auto">
          <a:xfrm>
            <a:off x="6804025" y="2852738"/>
            <a:ext cx="754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N</a:t>
            </a:r>
            <a:r>
              <a:rPr lang="pl-PL" altLang="pl-PL" sz="2400" baseline="-25000"/>
              <a:t>2</a:t>
            </a:r>
            <a:r>
              <a:rPr lang="pl-PL" altLang="pl-PL" sz="2400"/>
              <a:t>O</a:t>
            </a:r>
            <a:endParaRPr lang="it-IT" altLang="pl-PL"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199685"/>
                                        </p:tgtEl>
                                        <p:attrNameLst>
                                          <p:attrName>style.visibility</p:attrName>
                                        </p:attrNameLst>
                                      </p:cBhvr>
                                      <p:to>
                                        <p:strVal val="visible"/>
                                      </p:to>
                                    </p:set>
                                    <p:anim calcmode="lin" valueType="num">
                                      <p:cBhvr additive="base">
                                        <p:cTn id="7" dur="500" fill="hold"/>
                                        <p:tgtEl>
                                          <p:spTgt spid="199685"/>
                                        </p:tgtEl>
                                        <p:attrNameLst>
                                          <p:attrName>ppt_x</p:attrName>
                                        </p:attrNameLst>
                                      </p:cBhvr>
                                      <p:tavLst>
                                        <p:tav tm="0">
                                          <p:val>
                                            <p:strVal val="0-#ppt_w/2"/>
                                          </p:val>
                                        </p:tav>
                                        <p:tav tm="100000">
                                          <p:val>
                                            <p:strVal val="#ppt_x"/>
                                          </p:val>
                                        </p:tav>
                                      </p:tavLst>
                                    </p:anim>
                                    <p:anim calcmode="lin" valueType="num">
                                      <p:cBhvr additive="base">
                                        <p:cTn id="8" dur="500" fill="hold"/>
                                        <p:tgtEl>
                                          <p:spTgt spid="19968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nodeType="clickEffect">
                                  <p:stCondLst>
                                    <p:cond delay="0"/>
                                  </p:stCondLst>
                                  <p:childTnLst>
                                    <p:set>
                                      <p:cBhvr>
                                        <p:cTn id="12" dur="1" fill="hold">
                                          <p:stCondLst>
                                            <p:cond delay="0"/>
                                          </p:stCondLst>
                                        </p:cTn>
                                        <p:tgtEl>
                                          <p:spTgt spid="199684"/>
                                        </p:tgtEl>
                                        <p:attrNameLst>
                                          <p:attrName>style.visibility</p:attrName>
                                        </p:attrNameLst>
                                      </p:cBhvr>
                                      <p:to>
                                        <p:strVal val="visible"/>
                                      </p:to>
                                    </p:set>
                                    <p:anim calcmode="lin" valueType="num">
                                      <p:cBhvr additive="base">
                                        <p:cTn id="13" dur="500" fill="hold"/>
                                        <p:tgtEl>
                                          <p:spTgt spid="199684"/>
                                        </p:tgtEl>
                                        <p:attrNameLst>
                                          <p:attrName>ppt_x</p:attrName>
                                        </p:attrNameLst>
                                      </p:cBhvr>
                                      <p:tavLst>
                                        <p:tav tm="0">
                                          <p:val>
                                            <p:strVal val="0-#ppt_w/2"/>
                                          </p:val>
                                        </p:tav>
                                        <p:tav tm="100000">
                                          <p:val>
                                            <p:strVal val="#ppt_x"/>
                                          </p:val>
                                        </p:tav>
                                      </p:tavLst>
                                    </p:anim>
                                    <p:anim calcmode="lin" valueType="num">
                                      <p:cBhvr additive="base">
                                        <p:cTn id="14" dur="500" fill="hold"/>
                                        <p:tgtEl>
                                          <p:spTgt spid="19968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nodeType="clickEffect">
                                  <p:stCondLst>
                                    <p:cond delay="0"/>
                                  </p:stCondLst>
                                  <p:childTnLst>
                                    <p:set>
                                      <p:cBhvr>
                                        <p:cTn id="18" dur="1" fill="hold">
                                          <p:stCondLst>
                                            <p:cond delay="0"/>
                                          </p:stCondLst>
                                        </p:cTn>
                                        <p:tgtEl>
                                          <p:spTgt spid="199683"/>
                                        </p:tgtEl>
                                        <p:attrNameLst>
                                          <p:attrName>style.visibility</p:attrName>
                                        </p:attrNameLst>
                                      </p:cBhvr>
                                      <p:to>
                                        <p:strVal val="visible"/>
                                      </p:to>
                                    </p:set>
                                    <p:anim calcmode="lin" valueType="num">
                                      <p:cBhvr additive="base">
                                        <p:cTn id="19" dur="500" fill="hold"/>
                                        <p:tgtEl>
                                          <p:spTgt spid="199683"/>
                                        </p:tgtEl>
                                        <p:attrNameLst>
                                          <p:attrName>ppt_x</p:attrName>
                                        </p:attrNameLst>
                                      </p:cBhvr>
                                      <p:tavLst>
                                        <p:tav tm="0">
                                          <p:val>
                                            <p:strVal val="0-#ppt_w/2"/>
                                          </p:val>
                                        </p:tav>
                                        <p:tav tm="100000">
                                          <p:val>
                                            <p:strVal val="#ppt_x"/>
                                          </p:val>
                                        </p:tav>
                                      </p:tavLst>
                                    </p:anim>
                                    <p:anim calcmode="lin" valueType="num">
                                      <p:cBhvr additive="base">
                                        <p:cTn id="20" dur="500" fill="hold"/>
                                        <p:tgtEl>
                                          <p:spTgt spid="19968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nodeType="clickEffect">
                                  <p:stCondLst>
                                    <p:cond delay="0"/>
                                  </p:stCondLst>
                                  <p:childTnLst>
                                    <p:set>
                                      <p:cBhvr>
                                        <p:cTn id="24" dur="1" fill="hold">
                                          <p:stCondLst>
                                            <p:cond delay="0"/>
                                          </p:stCondLst>
                                        </p:cTn>
                                        <p:tgtEl>
                                          <p:spTgt spid="199682"/>
                                        </p:tgtEl>
                                        <p:attrNameLst>
                                          <p:attrName>style.visibility</p:attrName>
                                        </p:attrNameLst>
                                      </p:cBhvr>
                                      <p:to>
                                        <p:strVal val="visible"/>
                                      </p:to>
                                    </p:set>
                                    <p:anim calcmode="lin" valueType="num">
                                      <p:cBhvr additive="base">
                                        <p:cTn id="25" dur="500" fill="hold"/>
                                        <p:tgtEl>
                                          <p:spTgt spid="199682"/>
                                        </p:tgtEl>
                                        <p:attrNameLst>
                                          <p:attrName>ppt_x</p:attrName>
                                        </p:attrNameLst>
                                      </p:cBhvr>
                                      <p:tavLst>
                                        <p:tav tm="0">
                                          <p:val>
                                            <p:strVal val="0-#ppt_w/2"/>
                                          </p:val>
                                        </p:tav>
                                        <p:tav tm="100000">
                                          <p:val>
                                            <p:strVal val="#ppt_x"/>
                                          </p:val>
                                        </p:tav>
                                      </p:tavLst>
                                    </p:anim>
                                    <p:anim calcmode="lin" valueType="num">
                                      <p:cBhvr additive="base">
                                        <p:cTn id="26" dur="500" fill="hold"/>
                                        <p:tgtEl>
                                          <p:spTgt spid="199682"/>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99688"/>
                                        </p:tgtEl>
                                        <p:attrNameLst>
                                          <p:attrName>style.visibility</p:attrName>
                                        </p:attrNameLst>
                                      </p:cBhvr>
                                      <p:to>
                                        <p:strVal val="visible"/>
                                      </p:to>
                                    </p:set>
                                    <p:anim calcmode="lin" valueType="num">
                                      <p:cBhvr additive="base">
                                        <p:cTn id="31" dur="500" fill="hold"/>
                                        <p:tgtEl>
                                          <p:spTgt spid="199688"/>
                                        </p:tgtEl>
                                        <p:attrNameLst>
                                          <p:attrName>ppt_x</p:attrName>
                                        </p:attrNameLst>
                                      </p:cBhvr>
                                      <p:tavLst>
                                        <p:tav tm="0">
                                          <p:val>
                                            <p:strVal val="0-#ppt_w/2"/>
                                          </p:val>
                                        </p:tav>
                                        <p:tav tm="100000">
                                          <p:val>
                                            <p:strVal val="#ppt_x"/>
                                          </p:val>
                                        </p:tav>
                                      </p:tavLst>
                                    </p:anim>
                                    <p:anim calcmode="lin" valueType="num">
                                      <p:cBhvr additive="base">
                                        <p:cTn id="32" dur="500" fill="hold"/>
                                        <p:tgtEl>
                                          <p:spTgt spid="19968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99690"/>
                                        </p:tgtEl>
                                        <p:attrNameLst>
                                          <p:attrName>style.visibility</p:attrName>
                                        </p:attrNameLst>
                                      </p:cBhvr>
                                      <p:to>
                                        <p:strVal val="visible"/>
                                      </p:to>
                                    </p:set>
                                    <p:anim calcmode="lin" valueType="num">
                                      <p:cBhvr additive="base">
                                        <p:cTn id="37" dur="500" fill="hold"/>
                                        <p:tgtEl>
                                          <p:spTgt spid="199690"/>
                                        </p:tgtEl>
                                        <p:attrNameLst>
                                          <p:attrName>ppt_x</p:attrName>
                                        </p:attrNameLst>
                                      </p:cBhvr>
                                      <p:tavLst>
                                        <p:tav tm="0">
                                          <p:val>
                                            <p:strVal val="0-#ppt_w/2"/>
                                          </p:val>
                                        </p:tav>
                                        <p:tav tm="100000">
                                          <p:val>
                                            <p:strVal val="#ppt_x"/>
                                          </p:val>
                                        </p:tav>
                                      </p:tavLst>
                                    </p:anim>
                                    <p:anim calcmode="lin" valueType="num">
                                      <p:cBhvr additive="base">
                                        <p:cTn id="38" dur="500" fill="hold"/>
                                        <p:tgtEl>
                                          <p:spTgt spid="19969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99693"/>
                                        </p:tgtEl>
                                        <p:attrNameLst>
                                          <p:attrName>style.visibility</p:attrName>
                                        </p:attrNameLst>
                                      </p:cBhvr>
                                      <p:to>
                                        <p:strVal val="visible"/>
                                      </p:to>
                                    </p:set>
                                    <p:anim calcmode="lin" valueType="num">
                                      <p:cBhvr additive="base">
                                        <p:cTn id="43" dur="500" fill="hold"/>
                                        <p:tgtEl>
                                          <p:spTgt spid="199693"/>
                                        </p:tgtEl>
                                        <p:attrNameLst>
                                          <p:attrName>ppt_x</p:attrName>
                                        </p:attrNameLst>
                                      </p:cBhvr>
                                      <p:tavLst>
                                        <p:tav tm="0">
                                          <p:val>
                                            <p:strVal val="0-#ppt_w/2"/>
                                          </p:val>
                                        </p:tav>
                                        <p:tav tm="100000">
                                          <p:val>
                                            <p:strVal val="#ppt_x"/>
                                          </p:val>
                                        </p:tav>
                                      </p:tavLst>
                                    </p:anim>
                                    <p:anim calcmode="lin" valueType="num">
                                      <p:cBhvr additive="base">
                                        <p:cTn id="44" dur="500" fill="hold"/>
                                        <p:tgtEl>
                                          <p:spTgt spid="1996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546A6717-4897-4802-49FB-AB0B6B689E39}"/>
              </a:ext>
            </a:extLst>
          </p:cNvPr>
          <p:cNvSpPr>
            <a:spLocks noGrp="1" noChangeArrowheads="1"/>
          </p:cNvSpPr>
          <p:nvPr>
            <p:ph type="title" idx="4294967295"/>
          </p:nvPr>
        </p:nvSpPr>
        <p:spPr/>
        <p:txBody>
          <a:bodyPr/>
          <a:lstStyle/>
          <a:p>
            <a:r>
              <a:rPr lang="it-IT" altLang="it-IT" sz="3200"/>
              <a:t>Struttura cristallografica</a:t>
            </a:r>
            <a:br>
              <a:rPr lang="it-IT" altLang="it-IT" sz="2700"/>
            </a:br>
            <a:r>
              <a:rPr lang="it-IT" altLang="it-IT" sz="2700"/>
              <a:t>Cristallo regolare</a:t>
            </a:r>
            <a:r>
              <a:rPr lang="pl-PL" altLang="it-IT" sz="2700"/>
              <a:t>: clor</a:t>
            </a:r>
            <a:r>
              <a:rPr lang="it-IT" altLang="it-IT" sz="2700"/>
              <a:t>uro di sodio</a:t>
            </a:r>
            <a:endParaRPr lang="en-US" altLang="it-IT" sz="2700"/>
          </a:p>
        </p:txBody>
      </p:sp>
      <p:pic>
        <p:nvPicPr>
          <p:cNvPr id="214019" name="Picture 4">
            <a:extLst>
              <a:ext uri="{FF2B5EF4-FFF2-40B4-BE49-F238E27FC236}">
                <a16:creationId xmlns:a16="http://schemas.microsoft.com/office/drawing/2014/main" id="{C7C57546-A5E4-96FC-4C4E-0DC3557798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63" y="1703388"/>
            <a:ext cx="275431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0" name="Text Box 5">
            <a:extLst>
              <a:ext uri="{FF2B5EF4-FFF2-40B4-BE49-F238E27FC236}">
                <a16:creationId xmlns:a16="http://schemas.microsoft.com/office/drawing/2014/main" id="{8B75DA0A-D183-1B94-1D6D-00D3089BEDD4}"/>
              </a:ext>
            </a:extLst>
          </p:cNvPr>
          <p:cNvSpPr txBox="1">
            <a:spLocks noChangeArrowheads="1"/>
          </p:cNvSpPr>
          <p:nvPr/>
        </p:nvSpPr>
        <p:spPr bwMode="auto">
          <a:xfrm>
            <a:off x="3348038" y="5665788"/>
            <a:ext cx="576897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Układ regularny </a:t>
            </a:r>
            <a:r>
              <a:rPr lang="pl-PL" altLang="it-IT" sz="1800" b="1"/>
              <a:t>ściennie centrowany</a:t>
            </a:r>
            <a:r>
              <a:rPr lang="pl-PL" altLang="it-IT" sz="1800"/>
              <a:t> dla Cl</a:t>
            </a:r>
            <a:r>
              <a:rPr lang="pl-PL" altLang="it-IT" sz="1800" baseline="30000"/>
              <a:t>- </a:t>
            </a:r>
            <a:r>
              <a:rPr lang="pl-PL" altLang="it-IT" sz="1800"/>
              <a:t>(zielone)</a:t>
            </a:r>
            <a:endParaRPr lang="pl-PL" altLang="it-IT" sz="1800" baseline="30000"/>
          </a:p>
          <a:p>
            <a:pPr>
              <a:spcBef>
                <a:spcPct val="0"/>
              </a:spcBef>
              <a:buFontTx/>
              <a:buNone/>
            </a:pPr>
            <a:r>
              <a:rPr lang="pl-PL" altLang="it-IT" sz="1800"/>
              <a:t>z jonami Na</a:t>
            </a:r>
            <a:r>
              <a:rPr lang="pl-PL" altLang="it-IT" sz="1800" baseline="30000"/>
              <a:t>+ </a:t>
            </a:r>
            <a:r>
              <a:rPr lang="pl-PL" altLang="it-IT" sz="1800"/>
              <a:t>(szare) w lukach oktaedrycznych</a:t>
            </a:r>
            <a:endParaRPr lang="en-US" altLang="it-IT" sz="1800"/>
          </a:p>
        </p:txBody>
      </p:sp>
      <p:sp>
        <p:nvSpPr>
          <p:cNvPr id="20486" name="Text Box 6">
            <a:extLst>
              <a:ext uri="{FF2B5EF4-FFF2-40B4-BE49-F238E27FC236}">
                <a16:creationId xmlns:a16="http://schemas.microsoft.com/office/drawing/2014/main" id="{B9566B2A-9909-5B88-E6BF-20C7D64FEE4A}"/>
              </a:ext>
            </a:extLst>
          </p:cNvPr>
          <p:cNvSpPr txBox="1">
            <a:spLocks noChangeArrowheads="1"/>
          </p:cNvSpPr>
          <p:nvPr/>
        </p:nvSpPr>
        <p:spPr bwMode="auto">
          <a:xfrm>
            <a:off x="14288" y="6534150"/>
            <a:ext cx="2935287" cy="254000"/>
          </a:xfrm>
          <a:prstGeom prst="rect">
            <a:avLst/>
          </a:prstGeom>
          <a:noFill/>
          <a:ln>
            <a:noFill/>
          </a:ln>
          <a:effectLst/>
        </p:spPr>
        <p:txBody>
          <a:bodyPr wrap="none">
            <a:spAutoFit/>
          </a:bodyPr>
          <a:lstStyle/>
          <a:p>
            <a:pPr>
              <a:defRPr/>
            </a:pPr>
            <a:r>
              <a:rPr lang="en-US" altLang="it-IT" sz="1050" dirty="0">
                <a:latin typeface="Times New Roman" panose="02020603050405020304" pitchFamily="18" charset="0"/>
              </a:rPr>
              <a:t>http://pl.wikipedia.org/wiki/S%C3%B3l_kamienna</a:t>
            </a:r>
          </a:p>
        </p:txBody>
      </p:sp>
      <p:grpSp>
        <p:nvGrpSpPr>
          <p:cNvPr id="214022" name="Gruppo 1">
            <a:extLst>
              <a:ext uri="{FF2B5EF4-FFF2-40B4-BE49-F238E27FC236}">
                <a16:creationId xmlns:a16="http://schemas.microsoft.com/office/drawing/2014/main" id="{522B9F71-0065-EEE3-DB6D-A2C57E9ACBC1}"/>
              </a:ext>
            </a:extLst>
          </p:cNvPr>
          <p:cNvGrpSpPr>
            <a:grpSpLocks/>
          </p:cNvGrpSpPr>
          <p:nvPr/>
        </p:nvGrpSpPr>
        <p:grpSpPr bwMode="auto">
          <a:xfrm>
            <a:off x="317500" y="3851275"/>
            <a:ext cx="2827338" cy="2422525"/>
            <a:chOff x="4895850" y="2349500"/>
            <a:chExt cx="2827338" cy="2422525"/>
          </a:xfrm>
        </p:grpSpPr>
        <p:pic>
          <p:nvPicPr>
            <p:cNvPr id="214023" name="Picture 3">
              <a:extLst>
                <a:ext uri="{FF2B5EF4-FFF2-40B4-BE49-F238E27FC236}">
                  <a16:creationId xmlns:a16="http://schemas.microsoft.com/office/drawing/2014/main" id="{33E51F32-DF93-3A72-B6A5-14E186D1E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0000">
              <a:off x="4895850" y="2349500"/>
              <a:ext cx="2827338"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4" name="Rectangle 7">
              <a:extLst>
                <a:ext uri="{FF2B5EF4-FFF2-40B4-BE49-F238E27FC236}">
                  <a16:creationId xmlns:a16="http://schemas.microsoft.com/office/drawing/2014/main" id="{1457C1A6-EE70-3018-15D7-70A75EAECD6D}"/>
                </a:ext>
              </a:extLst>
            </p:cNvPr>
            <p:cNvSpPr>
              <a:spLocks noChangeArrowheads="1"/>
            </p:cNvSpPr>
            <p:nvPr/>
          </p:nvSpPr>
          <p:spPr bwMode="auto">
            <a:xfrm>
              <a:off x="5868988" y="3482975"/>
              <a:ext cx="1025525" cy="10810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it-IT" sz="1800" noProof="1"/>
            </a:p>
          </p:txBody>
        </p:sp>
        <p:sp>
          <p:nvSpPr>
            <p:cNvPr id="214025" name="Rectangle 8">
              <a:extLst>
                <a:ext uri="{FF2B5EF4-FFF2-40B4-BE49-F238E27FC236}">
                  <a16:creationId xmlns:a16="http://schemas.microsoft.com/office/drawing/2014/main" id="{3BDA4EF4-AB8A-A753-866E-49973B9BD28C}"/>
                </a:ext>
              </a:extLst>
            </p:cNvPr>
            <p:cNvSpPr>
              <a:spLocks noChangeArrowheads="1"/>
            </p:cNvSpPr>
            <p:nvPr/>
          </p:nvSpPr>
          <p:spPr bwMode="auto">
            <a:xfrm>
              <a:off x="6137275" y="3159125"/>
              <a:ext cx="1025525" cy="10810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it-IT" sz="1800" noProof="1"/>
            </a:p>
          </p:txBody>
        </p:sp>
        <p:sp>
          <p:nvSpPr>
            <p:cNvPr id="214026" name="Line 9">
              <a:extLst>
                <a:ext uri="{FF2B5EF4-FFF2-40B4-BE49-F238E27FC236}">
                  <a16:creationId xmlns:a16="http://schemas.microsoft.com/office/drawing/2014/main" id="{0C92564D-436A-5818-794B-010778ABBD2C}"/>
                </a:ext>
              </a:extLst>
            </p:cNvPr>
            <p:cNvSpPr>
              <a:spLocks noChangeShapeType="1"/>
            </p:cNvSpPr>
            <p:nvPr/>
          </p:nvSpPr>
          <p:spPr bwMode="auto">
            <a:xfrm flipV="1">
              <a:off x="5849938" y="3149600"/>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14027" name="Line 10">
              <a:extLst>
                <a:ext uri="{FF2B5EF4-FFF2-40B4-BE49-F238E27FC236}">
                  <a16:creationId xmlns:a16="http://schemas.microsoft.com/office/drawing/2014/main" id="{29045519-BDEB-1E3E-A0DB-FA5DFCF8FA64}"/>
                </a:ext>
              </a:extLst>
            </p:cNvPr>
            <p:cNvSpPr>
              <a:spLocks noChangeShapeType="1"/>
            </p:cNvSpPr>
            <p:nvPr/>
          </p:nvSpPr>
          <p:spPr bwMode="auto">
            <a:xfrm flipV="1">
              <a:off x="6850063" y="3159125"/>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14028" name="Line 11">
              <a:extLst>
                <a:ext uri="{FF2B5EF4-FFF2-40B4-BE49-F238E27FC236}">
                  <a16:creationId xmlns:a16="http://schemas.microsoft.com/office/drawing/2014/main" id="{25E796FC-311C-A7AE-DD23-F4D82C81A4F9}"/>
                </a:ext>
              </a:extLst>
            </p:cNvPr>
            <p:cNvSpPr>
              <a:spLocks noChangeShapeType="1"/>
            </p:cNvSpPr>
            <p:nvPr/>
          </p:nvSpPr>
          <p:spPr bwMode="auto">
            <a:xfrm flipV="1">
              <a:off x="5840413" y="4232275"/>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14029" name="Line 12">
              <a:extLst>
                <a:ext uri="{FF2B5EF4-FFF2-40B4-BE49-F238E27FC236}">
                  <a16:creationId xmlns:a16="http://schemas.microsoft.com/office/drawing/2014/main" id="{5BB09BBD-0956-9179-E0BA-94DFD8A06669}"/>
                </a:ext>
              </a:extLst>
            </p:cNvPr>
            <p:cNvSpPr>
              <a:spLocks noChangeShapeType="1"/>
            </p:cNvSpPr>
            <p:nvPr/>
          </p:nvSpPr>
          <p:spPr bwMode="auto">
            <a:xfrm flipV="1">
              <a:off x="6865938" y="4227513"/>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214030" name="Text Box 13">
            <a:extLst>
              <a:ext uri="{FF2B5EF4-FFF2-40B4-BE49-F238E27FC236}">
                <a16:creationId xmlns:a16="http://schemas.microsoft.com/office/drawing/2014/main" id="{4FA66D19-3A4C-1898-F4BE-5CDE87227276}"/>
              </a:ext>
            </a:extLst>
          </p:cNvPr>
          <p:cNvSpPr txBox="1">
            <a:spLocks noChangeArrowheads="1"/>
          </p:cNvSpPr>
          <p:nvPr/>
        </p:nvSpPr>
        <p:spPr bwMode="auto">
          <a:xfrm>
            <a:off x="692150" y="6192838"/>
            <a:ext cx="11969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R</a:t>
            </a:r>
            <a:r>
              <a:rPr lang="pl-PL" altLang="it-IT" sz="1800" baseline="-25000"/>
              <a:t>Na+</a:t>
            </a:r>
            <a:r>
              <a:rPr lang="pl-PL" altLang="it-IT" sz="1800"/>
              <a:t>&lt; R</a:t>
            </a:r>
            <a:r>
              <a:rPr lang="pl-PL" altLang="it-IT" sz="1800" baseline="-25000"/>
              <a:t>Cl-</a:t>
            </a:r>
            <a:endParaRPr lang="en-US" altLang="it-IT" sz="1800"/>
          </a:p>
        </p:txBody>
      </p:sp>
      <p:pic>
        <p:nvPicPr>
          <p:cNvPr id="214031" name="Picture 2">
            <a:extLst>
              <a:ext uri="{FF2B5EF4-FFF2-40B4-BE49-F238E27FC236}">
                <a16:creationId xmlns:a16="http://schemas.microsoft.com/office/drawing/2014/main" id="{39307FF2-93C0-50A6-789F-F0B977DB19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275" y="1703388"/>
            <a:ext cx="4381500"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4E838405-DF74-466A-7EC0-DB639529F49B}"/>
              </a:ext>
            </a:extLst>
          </p:cNvPr>
          <p:cNvSpPr>
            <a:spLocks noGrp="1" noChangeArrowheads="1"/>
          </p:cNvSpPr>
          <p:nvPr>
            <p:ph type="title" idx="4294967295"/>
          </p:nvPr>
        </p:nvSpPr>
        <p:spPr>
          <a:xfrm>
            <a:off x="395288" y="0"/>
            <a:ext cx="8229600" cy="1143000"/>
          </a:xfrm>
        </p:spPr>
        <p:txBody>
          <a:bodyPr/>
          <a:lstStyle/>
          <a:p>
            <a:br>
              <a:rPr lang="pl-PL" altLang="it-IT" sz="2700"/>
            </a:br>
            <a:r>
              <a:rPr lang="pl-PL" altLang="it-IT" sz="3200"/>
              <a:t>S</a:t>
            </a:r>
            <a:r>
              <a:rPr lang="it-IT" altLang="it-IT" sz="3200"/>
              <a:t>cala della durezza (Mohs)</a:t>
            </a:r>
            <a:endParaRPr lang="en-US" altLang="it-IT" sz="3200"/>
          </a:p>
        </p:txBody>
      </p:sp>
      <p:pic>
        <p:nvPicPr>
          <p:cNvPr id="216067" name="Picture 3">
            <a:extLst>
              <a:ext uri="{FF2B5EF4-FFF2-40B4-BE49-F238E27FC236}">
                <a16:creationId xmlns:a16="http://schemas.microsoft.com/office/drawing/2014/main" id="{F9177CDF-A3C0-F6D7-A5E6-9F46F03D11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23950"/>
            <a:ext cx="864076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48910299-9B24-2522-20E9-50563A81AFCF}"/>
              </a:ext>
            </a:extLst>
          </p:cNvPr>
          <p:cNvSpPr txBox="1">
            <a:spLocks noChangeArrowheads="1"/>
          </p:cNvSpPr>
          <p:nvPr/>
        </p:nvSpPr>
        <p:spPr bwMode="auto">
          <a:xfrm>
            <a:off x="325438" y="6456363"/>
            <a:ext cx="1668462" cy="254000"/>
          </a:xfrm>
          <a:prstGeom prst="rect">
            <a:avLst/>
          </a:prstGeom>
          <a:noFill/>
          <a:ln>
            <a:noFill/>
          </a:ln>
          <a:effectLst/>
        </p:spPr>
        <p:txBody>
          <a:bodyPr wrap="none">
            <a:spAutoFit/>
          </a:bodyPr>
          <a:lstStyle/>
          <a:p>
            <a:pPr>
              <a:defRPr/>
            </a:pPr>
            <a:r>
              <a:rPr lang="pl-PL" altLang="it-IT" sz="1050" dirty="0"/>
              <a:t>AllAboutGemstones.com</a:t>
            </a:r>
            <a:endParaRPr lang="en-US" altLang="it-IT" sz="1050" dirty="0"/>
          </a:p>
        </p:txBody>
      </p:sp>
      <p:sp>
        <p:nvSpPr>
          <p:cNvPr id="216069" name="Text Box 5">
            <a:extLst>
              <a:ext uri="{FF2B5EF4-FFF2-40B4-BE49-F238E27FC236}">
                <a16:creationId xmlns:a16="http://schemas.microsoft.com/office/drawing/2014/main" id="{93B7A52C-8D3E-52C3-FB77-533D2534CF4F}"/>
              </a:ext>
            </a:extLst>
          </p:cNvPr>
          <p:cNvSpPr txBox="1">
            <a:spLocks noChangeArrowheads="1"/>
          </p:cNvSpPr>
          <p:nvPr/>
        </p:nvSpPr>
        <p:spPr bwMode="auto">
          <a:xfrm>
            <a:off x="742950" y="5399088"/>
            <a:ext cx="836612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Materia</a:t>
            </a:r>
            <a:r>
              <a:rPr lang="it-IT" altLang="it-IT" sz="1800"/>
              <a:t>le più duro lascia una traccia sul materiale più morbido</a:t>
            </a:r>
            <a:r>
              <a:rPr lang="pl-PL" altLang="it-IT" sz="1800"/>
              <a:t>.</a:t>
            </a:r>
          </a:p>
          <a:p>
            <a:pPr>
              <a:spcBef>
                <a:spcPct val="0"/>
              </a:spcBef>
              <a:buFontTx/>
              <a:buNone/>
            </a:pPr>
            <a:r>
              <a:rPr lang="it-IT" altLang="it-IT" sz="1800"/>
              <a:t>La durezza dell’unghia è c.a. </a:t>
            </a:r>
            <a:r>
              <a:rPr lang="pl-PL" altLang="it-IT" sz="1800"/>
              <a:t>2</a:t>
            </a:r>
            <a:r>
              <a:rPr lang="it-IT" altLang="it-IT" sz="1800"/>
              <a:t>,</a:t>
            </a:r>
            <a:r>
              <a:rPr lang="pl-PL" altLang="it-IT" sz="1800"/>
              <a:t>5, </a:t>
            </a:r>
            <a:r>
              <a:rPr lang="it-IT" altLang="it-IT" sz="1800"/>
              <a:t>vetro</a:t>
            </a:r>
            <a:r>
              <a:rPr lang="pl-PL" altLang="it-IT" sz="1800"/>
              <a:t> 5</a:t>
            </a:r>
            <a:r>
              <a:rPr lang="it-IT" altLang="it-IT" sz="1800"/>
              <a:t>,</a:t>
            </a:r>
            <a:r>
              <a:rPr lang="pl-PL" altLang="it-IT" sz="1800"/>
              <a:t>5, </a:t>
            </a:r>
            <a:r>
              <a:rPr lang="it-IT" altLang="it-IT" sz="1800"/>
              <a:t>lima (metallica) per le unghie </a:t>
            </a:r>
            <a:r>
              <a:rPr lang="pl-PL" altLang="it-IT" sz="1800"/>
              <a:t>6</a:t>
            </a:r>
            <a:r>
              <a:rPr lang="it-IT" altLang="it-IT" sz="1800"/>
              <a:t>,</a:t>
            </a:r>
            <a:r>
              <a:rPr lang="pl-PL" altLang="it-IT" sz="1800"/>
              <a:t>5. </a:t>
            </a:r>
            <a:endParaRPr lang="en-US" altLang="it-IT"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a:extLst>
              <a:ext uri="{FF2B5EF4-FFF2-40B4-BE49-F238E27FC236}">
                <a16:creationId xmlns:a16="http://schemas.microsoft.com/office/drawing/2014/main" id="{27EE344D-0099-BACC-D5C0-B984CC4C4463}"/>
              </a:ext>
            </a:extLst>
          </p:cNvPr>
          <p:cNvSpPr>
            <a:spLocks noGrp="1" noChangeArrowheads="1"/>
          </p:cNvSpPr>
          <p:nvPr>
            <p:ph type="title" idx="4294967295"/>
          </p:nvPr>
        </p:nvSpPr>
        <p:spPr/>
        <p:txBody>
          <a:bodyPr/>
          <a:lstStyle/>
          <a:p>
            <a:r>
              <a:rPr lang="pl-PL" altLang="it-IT" sz="2700"/>
              <a:t>1 tal</a:t>
            </a:r>
            <a:r>
              <a:rPr lang="it-IT" altLang="it-IT" sz="2700"/>
              <a:t>co</a:t>
            </a:r>
            <a:endParaRPr lang="en-US" altLang="it-IT" sz="2700"/>
          </a:p>
        </p:txBody>
      </p:sp>
      <p:sp>
        <p:nvSpPr>
          <p:cNvPr id="23555" name="Rectangle 3">
            <a:extLst>
              <a:ext uri="{FF2B5EF4-FFF2-40B4-BE49-F238E27FC236}">
                <a16:creationId xmlns:a16="http://schemas.microsoft.com/office/drawing/2014/main" id="{E12EB4DA-8DE9-E54A-9A8C-A3B40B5073CB}"/>
              </a:ext>
            </a:extLst>
          </p:cNvPr>
          <p:cNvSpPr>
            <a:spLocks noChangeArrowheads="1"/>
          </p:cNvSpPr>
          <p:nvPr/>
        </p:nvSpPr>
        <p:spPr bwMode="auto">
          <a:xfrm>
            <a:off x="1385888" y="5556250"/>
            <a:ext cx="2284412" cy="485775"/>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3"/>
              </a:rPr>
              <a:t>http://www.mii.org/Minerals/Minpics1/Talc%202.jpg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hlinkClick r:id="rId4"/>
              </a:rPr>
              <a:t>http://www.microphotonics.com/talc%20powder.jpg</a:t>
            </a:r>
            <a:r>
              <a:rPr lang="pl-PL" altLang="it-IT"/>
              <a:t> </a:t>
            </a:r>
            <a:endParaRPr lang="en-US" altLang="it-IT"/>
          </a:p>
        </p:txBody>
      </p:sp>
      <p:pic>
        <p:nvPicPr>
          <p:cNvPr id="218116" name="Picture 4">
            <a:extLst>
              <a:ext uri="{FF2B5EF4-FFF2-40B4-BE49-F238E27FC236}">
                <a16:creationId xmlns:a16="http://schemas.microsoft.com/office/drawing/2014/main" id="{593A5706-4C1E-BBCD-662B-692D527935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2349500"/>
            <a:ext cx="2538412"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117" name="Picture 5">
            <a:extLst>
              <a:ext uri="{FF2B5EF4-FFF2-40B4-BE49-F238E27FC236}">
                <a16:creationId xmlns:a16="http://schemas.microsoft.com/office/drawing/2014/main" id="{EB782DEE-B987-4F74-FF77-46FFDCD528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8150" y="2359025"/>
            <a:ext cx="3203575"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23CB0D42-6E94-EAAC-DDCB-C7DF2C67906A}"/>
              </a:ext>
            </a:extLst>
          </p:cNvPr>
          <p:cNvSpPr>
            <a:spLocks noGrp="1" noChangeArrowheads="1"/>
          </p:cNvSpPr>
          <p:nvPr>
            <p:ph type="title" idx="4294967295"/>
          </p:nvPr>
        </p:nvSpPr>
        <p:spPr/>
        <p:txBody>
          <a:bodyPr/>
          <a:lstStyle/>
          <a:p>
            <a:r>
              <a:rPr lang="pl-PL" altLang="it-IT" sz="2700"/>
              <a:t>2 g</a:t>
            </a:r>
            <a:r>
              <a:rPr lang="it-IT" altLang="it-IT" sz="2700"/>
              <a:t>esso</a:t>
            </a:r>
            <a:r>
              <a:rPr lang="pl-PL" altLang="it-IT" sz="2700"/>
              <a:t> (alabast</a:t>
            </a:r>
            <a:r>
              <a:rPr lang="it-IT" altLang="it-IT" sz="2700"/>
              <a:t>ro</a:t>
            </a:r>
            <a:r>
              <a:rPr lang="pl-PL" altLang="it-IT" sz="2700"/>
              <a:t>) CaSO</a:t>
            </a:r>
            <a:r>
              <a:rPr lang="pl-PL" altLang="it-IT" sz="2700" baseline="-25000"/>
              <a:t>4</a:t>
            </a:r>
            <a:endParaRPr lang="en-US" altLang="it-IT" sz="2700"/>
          </a:p>
        </p:txBody>
      </p:sp>
      <p:pic>
        <p:nvPicPr>
          <p:cNvPr id="230403" name="Picture 3">
            <a:extLst>
              <a:ext uri="{FF2B5EF4-FFF2-40B4-BE49-F238E27FC236}">
                <a16:creationId xmlns:a16="http://schemas.microsoft.com/office/drawing/2014/main" id="{FC588352-E4B5-C5CE-D512-206CDC15C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63" y="1863725"/>
            <a:ext cx="2586037"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4" name="Text Box 4">
            <a:extLst>
              <a:ext uri="{FF2B5EF4-FFF2-40B4-BE49-F238E27FC236}">
                <a16:creationId xmlns:a16="http://schemas.microsoft.com/office/drawing/2014/main" id="{C19D5384-7A4F-FF8C-6F8D-DCA689D275AA}"/>
              </a:ext>
            </a:extLst>
          </p:cNvPr>
          <p:cNvSpPr txBox="1">
            <a:spLocks noChangeArrowheads="1"/>
          </p:cNvSpPr>
          <p:nvPr/>
        </p:nvSpPr>
        <p:spPr bwMode="auto">
          <a:xfrm>
            <a:off x="1655763" y="5834063"/>
            <a:ext cx="675005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http://www.dkimages.com/discover/previews/953/35003342.JPG</a:t>
            </a:r>
          </a:p>
        </p:txBody>
      </p:sp>
      <p:pic>
        <p:nvPicPr>
          <p:cNvPr id="230405" name="Picture 5">
            <a:extLst>
              <a:ext uri="{FF2B5EF4-FFF2-40B4-BE49-F238E27FC236}">
                <a16:creationId xmlns:a16="http://schemas.microsoft.com/office/drawing/2014/main" id="{1269AFB9-05E0-19D6-5288-33538913A4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4675" y="1887538"/>
            <a:ext cx="3440113"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595EAA93-EF75-C500-145A-C12C94889118}"/>
              </a:ext>
            </a:extLst>
          </p:cNvPr>
          <p:cNvSpPr>
            <a:spLocks noGrp="1" noChangeArrowheads="1"/>
          </p:cNvSpPr>
          <p:nvPr>
            <p:ph type="title" idx="4294967295"/>
          </p:nvPr>
        </p:nvSpPr>
        <p:spPr>
          <a:xfrm>
            <a:off x="457200" y="44450"/>
            <a:ext cx="8229600" cy="1143000"/>
          </a:xfrm>
        </p:spPr>
        <p:txBody>
          <a:bodyPr/>
          <a:lstStyle/>
          <a:p>
            <a:pPr algn="l"/>
            <a:r>
              <a:rPr lang="it-IT" altLang="it-IT" sz="3200"/>
              <a:t>Spato d’Islanda: birifrangenza</a:t>
            </a:r>
            <a:endParaRPr lang="en-US" altLang="it-IT" sz="3200"/>
          </a:p>
        </p:txBody>
      </p:sp>
      <p:pic>
        <p:nvPicPr>
          <p:cNvPr id="232451" name="Picture 8">
            <a:extLst>
              <a:ext uri="{FF2B5EF4-FFF2-40B4-BE49-F238E27FC236}">
                <a16:creationId xmlns:a16="http://schemas.microsoft.com/office/drawing/2014/main" id="{A71A3020-AF9D-4DB7-45F0-C4055532FC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998538"/>
            <a:ext cx="4824412" cy="4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2452" name="Picture 10">
            <a:extLst>
              <a:ext uri="{FF2B5EF4-FFF2-40B4-BE49-F238E27FC236}">
                <a16:creationId xmlns:a16="http://schemas.microsoft.com/office/drawing/2014/main" id="{6790868C-84A9-60D3-0A0F-B6ECC333FF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998538"/>
            <a:ext cx="2535238"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2453" name="Picture 12">
            <a:extLst>
              <a:ext uri="{FF2B5EF4-FFF2-40B4-BE49-F238E27FC236}">
                <a16:creationId xmlns:a16="http://schemas.microsoft.com/office/drawing/2014/main" id="{69D66CC5-5884-F1CB-C189-F19F509A3A81}"/>
              </a:ext>
            </a:extLst>
          </p:cNvPr>
          <p:cNvPicPr>
            <a:picLocks noChangeAspect="1" noChangeArrowheads="1"/>
          </p:cNvPicPr>
          <p:nvPr/>
        </p:nvPicPr>
        <p:blipFill>
          <a:blip r:embed="rId5">
            <a:lum bright="16000" contrast="20000"/>
            <a:extLst>
              <a:ext uri="{28A0092B-C50C-407E-A947-70E740481C1C}">
                <a14:useLocalDpi xmlns:a14="http://schemas.microsoft.com/office/drawing/2010/main" val="0"/>
              </a:ext>
            </a:extLst>
          </a:blip>
          <a:srcRect/>
          <a:stretch>
            <a:fillRect/>
          </a:stretch>
        </p:blipFill>
        <p:spPr bwMode="auto">
          <a:xfrm>
            <a:off x="5724525" y="4484688"/>
            <a:ext cx="2535238"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4" name="CasellaDiTesto 5">
            <a:extLst>
              <a:ext uri="{FF2B5EF4-FFF2-40B4-BE49-F238E27FC236}">
                <a16:creationId xmlns:a16="http://schemas.microsoft.com/office/drawing/2014/main" id="{C0BD1CED-C715-C50E-48D2-9FF6778F2FDA}"/>
              </a:ext>
            </a:extLst>
          </p:cNvPr>
          <p:cNvSpPr txBox="1">
            <a:spLocks noChangeArrowheads="1"/>
          </p:cNvSpPr>
          <p:nvPr/>
        </p:nvSpPr>
        <p:spPr bwMode="auto">
          <a:xfrm>
            <a:off x="608013" y="5348288"/>
            <a:ext cx="5043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Museo di Vienna</a:t>
            </a:r>
          </a:p>
          <a:p>
            <a:pPr>
              <a:spcBef>
                <a:spcPct val="0"/>
              </a:spcBef>
              <a:buFontTx/>
              <a:buNone/>
            </a:pPr>
            <a:endParaRPr lang="it-IT" altLang="it-IT" sz="1800"/>
          </a:p>
          <a:p>
            <a:pPr>
              <a:spcBef>
                <a:spcPct val="0"/>
              </a:spcBef>
              <a:buFontTx/>
              <a:buNone/>
            </a:pPr>
            <a:r>
              <a:rPr lang="it-IT" altLang="it-IT" sz="1800"/>
              <a:t>Birifrangenza: nelle direzioni perpendicolari la luce propaga con velocità diverse (Foto GK)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1804D74C-C2F6-67B5-AA40-00958C465F07}"/>
              </a:ext>
            </a:extLst>
          </p:cNvPr>
          <p:cNvSpPr>
            <a:spLocks noGrp="1" noChangeArrowheads="1"/>
          </p:cNvSpPr>
          <p:nvPr>
            <p:ph type="title" idx="4294967295"/>
          </p:nvPr>
        </p:nvSpPr>
        <p:spPr/>
        <p:txBody>
          <a:bodyPr/>
          <a:lstStyle/>
          <a:p>
            <a:r>
              <a:rPr lang="it-IT" altLang="it-IT" sz="3200"/>
              <a:t>3 calcite (calcare, spato d’Islanda)</a:t>
            </a:r>
            <a:br>
              <a:rPr lang="pl-PL" altLang="it-IT" sz="3200"/>
            </a:br>
            <a:r>
              <a:rPr lang="pl-PL" altLang="it-IT" sz="3200"/>
              <a:t>CaCO</a:t>
            </a:r>
            <a:r>
              <a:rPr lang="pl-PL" altLang="it-IT" sz="3200" baseline="-25000"/>
              <a:t>3</a:t>
            </a:r>
            <a:endParaRPr lang="en-US" altLang="it-IT" sz="3200"/>
          </a:p>
        </p:txBody>
      </p:sp>
      <p:sp>
        <p:nvSpPr>
          <p:cNvPr id="25603" name="Text Box 3">
            <a:extLst>
              <a:ext uri="{FF2B5EF4-FFF2-40B4-BE49-F238E27FC236}">
                <a16:creationId xmlns:a16="http://schemas.microsoft.com/office/drawing/2014/main" id="{96AD67F7-04A8-070A-15A0-2DC55466E92D}"/>
              </a:ext>
            </a:extLst>
          </p:cNvPr>
          <p:cNvSpPr txBox="1">
            <a:spLocks noChangeArrowheads="1"/>
          </p:cNvSpPr>
          <p:nvPr/>
        </p:nvSpPr>
        <p:spPr bwMode="auto">
          <a:xfrm>
            <a:off x="1493838" y="5502275"/>
            <a:ext cx="3205162" cy="322263"/>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3"/>
              </a:rPr>
              <a:t>http://skywalker.cochise.edu/wellerr/mineral/calcite/6calcite-cleavage2.jpg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http://www.gvstones.com.br/brazil_orange_compact_calcite_bocc05_f09.JPG</a:t>
            </a:r>
          </a:p>
        </p:txBody>
      </p:sp>
      <p:pic>
        <p:nvPicPr>
          <p:cNvPr id="220164" name="Picture 4">
            <a:extLst>
              <a:ext uri="{FF2B5EF4-FFF2-40B4-BE49-F238E27FC236}">
                <a16:creationId xmlns:a16="http://schemas.microsoft.com/office/drawing/2014/main" id="{6E104469-7CF6-CF23-5392-06911BF0CE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700213"/>
            <a:ext cx="3857625"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65" name="Picture 5">
            <a:extLst>
              <a:ext uri="{FF2B5EF4-FFF2-40B4-BE49-F238E27FC236}">
                <a16:creationId xmlns:a16="http://schemas.microsoft.com/office/drawing/2014/main" id="{24F55A22-C398-08A2-6560-BD97AC4F5A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5650" y="1724025"/>
            <a:ext cx="4160838"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Text Box 2">
            <a:extLst>
              <a:ext uri="{FF2B5EF4-FFF2-40B4-BE49-F238E27FC236}">
                <a16:creationId xmlns:a16="http://schemas.microsoft.com/office/drawing/2014/main" id="{ED103683-329A-FC21-7AB2-1D6543B5F620}"/>
              </a:ext>
            </a:extLst>
          </p:cNvPr>
          <p:cNvSpPr txBox="1">
            <a:spLocks noChangeArrowheads="1"/>
          </p:cNvSpPr>
          <p:nvPr/>
        </p:nvSpPr>
        <p:spPr bwMode="auto">
          <a:xfrm>
            <a:off x="2268538" y="500063"/>
            <a:ext cx="436245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t>6 </a:t>
            </a:r>
            <a:r>
              <a:rPr lang="it-IT" altLang="it-IT"/>
              <a:t>ortoclasio  </a:t>
            </a:r>
            <a:r>
              <a:rPr lang="en-US" altLang="it-IT"/>
              <a:t>KAlSi</a:t>
            </a:r>
            <a:r>
              <a:rPr lang="pl-PL" altLang="it-IT" baseline="-25000"/>
              <a:t>3</a:t>
            </a:r>
            <a:r>
              <a:rPr lang="en-US" altLang="it-IT"/>
              <a:t>O</a:t>
            </a:r>
            <a:r>
              <a:rPr lang="pl-PL" altLang="it-IT" baseline="-25000"/>
              <a:t>8</a:t>
            </a:r>
            <a:r>
              <a:rPr lang="en-US" altLang="it-IT"/>
              <a:t> </a:t>
            </a:r>
            <a:r>
              <a:rPr lang="pl-PL" altLang="it-IT"/>
              <a:t> </a:t>
            </a:r>
            <a:endParaRPr lang="en-US" altLang="it-IT"/>
          </a:p>
        </p:txBody>
      </p:sp>
      <p:sp>
        <p:nvSpPr>
          <p:cNvPr id="28675" name="Rectangle 3">
            <a:extLst>
              <a:ext uri="{FF2B5EF4-FFF2-40B4-BE49-F238E27FC236}">
                <a16:creationId xmlns:a16="http://schemas.microsoft.com/office/drawing/2014/main" id="{A8B32257-8459-DD18-43C1-F6EBF8F0DCFA}"/>
              </a:ext>
            </a:extLst>
          </p:cNvPr>
          <p:cNvSpPr>
            <a:spLocks noChangeArrowheads="1"/>
          </p:cNvSpPr>
          <p:nvPr/>
        </p:nvSpPr>
        <p:spPr bwMode="auto">
          <a:xfrm>
            <a:off x="4572000" y="6400800"/>
            <a:ext cx="3330575" cy="323850"/>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3"/>
              </a:rPr>
              <a:t>http://www.thomsonminerals.com/images/JBW615CORTHOCLASENC1.jpg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http://www.prettyrock.com/php/images/facet-rough/orthoclase-04302007-1-1.jpg</a:t>
            </a:r>
          </a:p>
        </p:txBody>
      </p:sp>
      <p:pic>
        <p:nvPicPr>
          <p:cNvPr id="222212" name="Picture 4">
            <a:extLst>
              <a:ext uri="{FF2B5EF4-FFF2-40B4-BE49-F238E27FC236}">
                <a16:creationId xmlns:a16="http://schemas.microsoft.com/office/drawing/2014/main" id="{F71F31A5-814C-429C-66F8-79C3B2E7A7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63" y="1279525"/>
            <a:ext cx="3330575" cy="360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213" name="Picture 5">
            <a:extLst>
              <a:ext uri="{FF2B5EF4-FFF2-40B4-BE49-F238E27FC236}">
                <a16:creationId xmlns:a16="http://schemas.microsoft.com/office/drawing/2014/main" id="{C2FE9662-28BA-E722-120E-E109AD8BEA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808413"/>
            <a:ext cx="2663825"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2214" name="Picture 6">
            <a:extLst>
              <a:ext uri="{FF2B5EF4-FFF2-40B4-BE49-F238E27FC236}">
                <a16:creationId xmlns:a16="http://schemas.microsoft.com/office/drawing/2014/main" id="{2B653E43-96C1-EBA0-0F74-65025C29A4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3800" y="1279525"/>
            <a:ext cx="3213100"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5" name="CasellaDiTesto 1">
            <a:extLst>
              <a:ext uri="{FF2B5EF4-FFF2-40B4-BE49-F238E27FC236}">
                <a16:creationId xmlns:a16="http://schemas.microsoft.com/office/drawing/2014/main" id="{531622A0-FE16-7872-E51A-C80F388A1072}"/>
              </a:ext>
            </a:extLst>
          </p:cNvPr>
          <p:cNvSpPr txBox="1">
            <a:spLocks noChangeArrowheads="1"/>
          </p:cNvSpPr>
          <p:nvPr/>
        </p:nvSpPr>
        <p:spPr bwMode="auto">
          <a:xfrm flipH="1">
            <a:off x="673100" y="5083175"/>
            <a:ext cx="3898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Cristalli rosa/ rossi nel granito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54EB9F9-BFEE-B33D-3FB7-CB4574E77A72}"/>
              </a:ext>
            </a:extLst>
          </p:cNvPr>
          <p:cNvSpPr>
            <a:spLocks noGrp="1" noChangeArrowheads="1"/>
          </p:cNvSpPr>
          <p:nvPr>
            <p:ph type="title" idx="4294967295"/>
          </p:nvPr>
        </p:nvSpPr>
        <p:spPr>
          <a:xfrm>
            <a:off x="900113" y="236538"/>
            <a:ext cx="6172200" cy="857250"/>
          </a:xfrm>
        </p:spPr>
        <p:txBody>
          <a:bodyPr/>
          <a:lstStyle/>
          <a:p>
            <a:r>
              <a:rPr lang="pl-PL" altLang="it-IT" sz="3200"/>
              <a:t>7 </a:t>
            </a:r>
            <a:r>
              <a:rPr lang="it-IT" altLang="it-IT" sz="3200"/>
              <a:t>quarzo</a:t>
            </a:r>
            <a:r>
              <a:rPr lang="pl-PL" altLang="it-IT" sz="3200"/>
              <a:t> (SiO</a:t>
            </a:r>
            <a:r>
              <a:rPr lang="pl-PL" altLang="it-IT" sz="3200" baseline="-25000"/>
              <a:t>2</a:t>
            </a:r>
            <a:r>
              <a:rPr lang="pl-PL" altLang="it-IT" sz="3200"/>
              <a:t>)</a:t>
            </a:r>
            <a:endParaRPr lang="en-US" altLang="it-IT" sz="3200"/>
          </a:p>
        </p:txBody>
      </p:sp>
      <p:sp>
        <p:nvSpPr>
          <p:cNvPr id="29699" name="Rectangle 3">
            <a:extLst>
              <a:ext uri="{FF2B5EF4-FFF2-40B4-BE49-F238E27FC236}">
                <a16:creationId xmlns:a16="http://schemas.microsoft.com/office/drawing/2014/main" id="{DBDF1F92-96F2-9C49-9D86-E8C2C1601C33}"/>
              </a:ext>
            </a:extLst>
          </p:cNvPr>
          <p:cNvSpPr>
            <a:spLocks noChangeArrowheads="1"/>
          </p:cNvSpPr>
          <p:nvPr/>
        </p:nvSpPr>
        <p:spPr bwMode="auto">
          <a:xfrm>
            <a:off x="4235450" y="6159500"/>
            <a:ext cx="5400675" cy="669925"/>
          </a:xfrm>
          <a:prstGeom prst="rect">
            <a:avLst/>
          </a:prstGeom>
          <a:noFill/>
          <a:ln>
            <a:noFill/>
          </a:ln>
          <a:effectLst/>
        </p:spPr>
        <p:txBody>
          <a:bodyPr>
            <a:spAutoFit/>
          </a:bodyPr>
          <a:lstStyle/>
          <a:p>
            <a:pPr>
              <a:defRPr/>
            </a:pPr>
            <a:r>
              <a:rPr lang="en-US" altLang="it-IT" sz="750" dirty="0">
                <a:latin typeface="Times New Roman" panose="02020603050405020304" pitchFamily="18" charset="0"/>
                <a:hlinkClick r:id="rId3"/>
              </a:rPr>
              <a:t>http://www.pitt.edu/~cejones/GeoImages/1Minerals/1IgneousMineralz/Quartz/QuartzRose.jpg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4"/>
              </a:rPr>
              <a:t>http://earthnet-geonet.ca/images/dynamic/minerals/smokey_quartz.jpg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5"/>
              </a:rPr>
              <a:t>http://perso.wanadoo.es/maquinalmatheus/ima/ametiste_rectifiee.jpg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rPr>
              <a:t>http://perso.wanadoo.es/maquinalmatheus/ima/ametiste_rectifiee.jpg</a:t>
            </a:r>
          </a:p>
          <a:p>
            <a:pPr>
              <a:defRPr/>
            </a:pPr>
            <a:endParaRPr lang="en-US" altLang="it-IT" sz="750" dirty="0">
              <a:latin typeface="Times New Roman" panose="02020603050405020304" pitchFamily="18" charset="0"/>
            </a:endParaRPr>
          </a:p>
        </p:txBody>
      </p:sp>
      <p:pic>
        <p:nvPicPr>
          <p:cNvPr id="224260" name="Picture 4">
            <a:extLst>
              <a:ext uri="{FF2B5EF4-FFF2-40B4-BE49-F238E27FC236}">
                <a16:creationId xmlns:a16="http://schemas.microsoft.com/office/drawing/2014/main" id="{3CA97F1F-6B7C-D44B-CBB7-10FE9A71FF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0250" y="1050925"/>
            <a:ext cx="26543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261" name="Picture 5">
            <a:extLst>
              <a:ext uri="{FF2B5EF4-FFF2-40B4-BE49-F238E27FC236}">
                <a16:creationId xmlns:a16="http://schemas.microsoft.com/office/drawing/2014/main" id="{71DB5DBD-5594-6DAD-215F-7E419091BE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313" y="1050925"/>
            <a:ext cx="376713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262" name="Picture 6">
            <a:extLst>
              <a:ext uri="{FF2B5EF4-FFF2-40B4-BE49-F238E27FC236}">
                <a16:creationId xmlns:a16="http://schemas.microsoft.com/office/drawing/2014/main" id="{0646E460-300E-6458-555B-51B783F625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40250" y="3773488"/>
            <a:ext cx="3487738"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263" name="Picture 7">
            <a:extLst>
              <a:ext uri="{FF2B5EF4-FFF2-40B4-BE49-F238E27FC236}">
                <a16:creationId xmlns:a16="http://schemas.microsoft.com/office/drawing/2014/main" id="{A3FB8896-C80E-7698-AC1B-F3A5D5980D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313" y="3741738"/>
            <a:ext cx="3671887"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A6DB6C62-5DC8-4C35-7A4A-2B3F447167C2}"/>
              </a:ext>
            </a:extLst>
          </p:cNvPr>
          <p:cNvSpPr>
            <a:spLocks noGrp="1" noChangeArrowheads="1"/>
          </p:cNvSpPr>
          <p:nvPr>
            <p:ph type="ctrTitle" idx="4294967295"/>
          </p:nvPr>
        </p:nvSpPr>
        <p:spPr>
          <a:xfrm>
            <a:off x="1670050" y="211138"/>
            <a:ext cx="5829300" cy="1157287"/>
          </a:xfrm>
        </p:spPr>
        <p:txBody>
          <a:bodyPr/>
          <a:lstStyle/>
          <a:p>
            <a:r>
              <a:rPr lang="pl-PL" altLang="it-IT" sz="3200"/>
              <a:t>9 </a:t>
            </a:r>
            <a:r>
              <a:rPr lang="it-IT" altLang="it-IT" sz="3200"/>
              <a:t>corindone</a:t>
            </a:r>
            <a:r>
              <a:rPr lang="pl-PL" altLang="it-IT" sz="3200"/>
              <a:t> Al</a:t>
            </a:r>
            <a:r>
              <a:rPr lang="pl-PL" altLang="it-IT" sz="3200" baseline="-25000"/>
              <a:t>2</a:t>
            </a:r>
            <a:r>
              <a:rPr lang="pl-PL" altLang="it-IT" sz="3200"/>
              <a:t>O</a:t>
            </a:r>
            <a:r>
              <a:rPr lang="pl-PL" altLang="it-IT" sz="3200" baseline="-25000"/>
              <a:t>3</a:t>
            </a:r>
            <a:endParaRPr lang="en-US" altLang="it-IT" sz="3200"/>
          </a:p>
        </p:txBody>
      </p:sp>
      <p:sp>
        <p:nvSpPr>
          <p:cNvPr id="226307" name="Rectangle 3">
            <a:extLst>
              <a:ext uri="{FF2B5EF4-FFF2-40B4-BE49-F238E27FC236}">
                <a16:creationId xmlns:a16="http://schemas.microsoft.com/office/drawing/2014/main" id="{EE2818FC-8A48-85BF-CA3A-5568F034CA5F}"/>
              </a:ext>
            </a:extLst>
          </p:cNvPr>
          <p:cNvSpPr>
            <a:spLocks noGrp="1" noChangeArrowheads="1"/>
          </p:cNvSpPr>
          <p:nvPr>
            <p:ph type="subTitle" idx="4294967295"/>
          </p:nvPr>
        </p:nvSpPr>
        <p:spPr>
          <a:xfrm>
            <a:off x="3032125" y="1965325"/>
            <a:ext cx="5418138" cy="1314450"/>
          </a:xfrm>
        </p:spPr>
        <p:txBody>
          <a:bodyPr/>
          <a:lstStyle/>
          <a:p>
            <a:pPr marL="0" indent="0">
              <a:buFontTx/>
              <a:buNone/>
            </a:pPr>
            <a:r>
              <a:rPr lang="pl-PL" altLang="it-IT" sz="2400"/>
              <a:t>Al</a:t>
            </a:r>
            <a:r>
              <a:rPr lang="pl-PL" altLang="it-IT" sz="2400" baseline="-25000"/>
              <a:t>2</a:t>
            </a:r>
            <a:r>
              <a:rPr lang="pl-PL" altLang="it-IT" sz="2400"/>
              <a:t>O</a:t>
            </a:r>
            <a:r>
              <a:rPr lang="pl-PL" altLang="it-IT" sz="2400" baseline="-25000"/>
              <a:t>3</a:t>
            </a:r>
            <a:r>
              <a:rPr lang="pl-PL" altLang="it-IT" sz="2400"/>
              <a:t> – </a:t>
            </a:r>
            <a:r>
              <a:rPr lang="it-IT" altLang="it-IT" sz="2400"/>
              <a:t>«carta</a:t>
            </a:r>
            <a:r>
              <a:rPr lang="pl-PL" altLang="it-IT" sz="2400"/>
              <a:t> </a:t>
            </a:r>
            <a:r>
              <a:rPr lang="it-IT" altLang="it-IT" sz="2400"/>
              <a:t>vetrata»</a:t>
            </a:r>
            <a:endParaRPr lang="en-US" altLang="it-IT" sz="2400"/>
          </a:p>
        </p:txBody>
      </p:sp>
      <p:pic>
        <p:nvPicPr>
          <p:cNvPr id="226308" name="Picture 4">
            <a:extLst>
              <a:ext uri="{FF2B5EF4-FFF2-40B4-BE49-F238E27FC236}">
                <a16:creationId xmlns:a16="http://schemas.microsoft.com/office/drawing/2014/main" id="{05BC76E7-9F98-CE48-FC4F-E283FFF0A9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5425" y="3978275"/>
            <a:ext cx="1770063"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09" name="Rectangle 5">
            <a:extLst>
              <a:ext uri="{FF2B5EF4-FFF2-40B4-BE49-F238E27FC236}">
                <a16:creationId xmlns:a16="http://schemas.microsoft.com/office/drawing/2014/main" id="{9E7C7561-A2CC-7946-42E8-5F62827334F0}"/>
              </a:ext>
            </a:extLst>
          </p:cNvPr>
          <p:cNvSpPr>
            <a:spLocks noChangeArrowheads="1"/>
          </p:cNvSpPr>
          <p:nvPr/>
        </p:nvSpPr>
        <p:spPr bwMode="auto">
          <a:xfrm>
            <a:off x="1243013" y="4954588"/>
            <a:ext cx="48006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it-IT" sz="2200"/>
              <a:t>- </a:t>
            </a:r>
            <a:r>
              <a:rPr lang="it-IT" altLang="it-IT" sz="2200"/>
              <a:t>con gli atomi (ioni)</a:t>
            </a:r>
            <a:r>
              <a:rPr lang="pl-PL" altLang="it-IT" sz="2200"/>
              <a:t> Cr: rubin</a:t>
            </a:r>
            <a:r>
              <a:rPr lang="it-IT" altLang="it-IT" sz="2200"/>
              <a:t>o</a:t>
            </a:r>
            <a:endParaRPr lang="en-US" altLang="it-IT" sz="2200"/>
          </a:p>
        </p:txBody>
      </p:sp>
      <p:sp>
        <p:nvSpPr>
          <p:cNvPr id="226310" name="Text Box 6">
            <a:extLst>
              <a:ext uri="{FF2B5EF4-FFF2-40B4-BE49-F238E27FC236}">
                <a16:creationId xmlns:a16="http://schemas.microsoft.com/office/drawing/2014/main" id="{DC8B66E3-6C57-226E-6262-9C3EA8485EA2}"/>
              </a:ext>
            </a:extLst>
          </p:cNvPr>
          <p:cNvSpPr txBox="1">
            <a:spLocks noChangeArrowheads="1"/>
          </p:cNvSpPr>
          <p:nvPr/>
        </p:nvSpPr>
        <p:spPr bwMode="auto">
          <a:xfrm>
            <a:off x="6804025" y="6270625"/>
            <a:ext cx="1839913"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Foto</a:t>
            </a:r>
            <a:r>
              <a:rPr lang="pl-PL" altLang="it-IT" sz="1800"/>
              <a:t>: Wikipedia </a:t>
            </a:r>
            <a:endParaRPr lang="en-US" altLang="it-IT" sz="1800"/>
          </a:p>
        </p:txBody>
      </p:sp>
      <p:pic>
        <p:nvPicPr>
          <p:cNvPr id="226311" name="Picture 7">
            <a:extLst>
              <a:ext uri="{FF2B5EF4-FFF2-40B4-BE49-F238E27FC236}">
                <a16:creationId xmlns:a16="http://schemas.microsoft.com/office/drawing/2014/main" id="{774A5888-5EBF-5E9A-9F8B-CB66EAE7FC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3968750"/>
            <a:ext cx="1120775"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12" name="Picture 8">
            <a:extLst>
              <a:ext uri="{FF2B5EF4-FFF2-40B4-BE49-F238E27FC236}">
                <a16:creationId xmlns:a16="http://schemas.microsoft.com/office/drawing/2014/main" id="{31D29165-3129-01FF-5094-5158072DF4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0500" y="958850"/>
            <a:ext cx="22479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3" name="Text Box 9">
            <a:extLst>
              <a:ext uri="{FF2B5EF4-FFF2-40B4-BE49-F238E27FC236}">
                <a16:creationId xmlns:a16="http://schemas.microsoft.com/office/drawing/2014/main" id="{A880DEE8-C578-5B88-EFA9-C29F8D2FA1A3}"/>
              </a:ext>
            </a:extLst>
          </p:cNvPr>
          <p:cNvSpPr txBox="1">
            <a:spLocks noChangeArrowheads="1"/>
          </p:cNvSpPr>
          <p:nvPr/>
        </p:nvSpPr>
        <p:spPr bwMode="auto">
          <a:xfrm>
            <a:off x="4117975" y="3051175"/>
            <a:ext cx="324643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t>- </a:t>
            </a:r>
            <a:r>
              <a:rPr lang="it-IT" altLang="it-IT" sz="2200"/>
              <a:t>con gli ioni di Fe: zafiro</a:t>
            </a:r>
            <a:endParaRPr lang="en-US" altLang="it-IT" sz="2200"/>
          </a:p>
        </p:txBody>
      </p:sp>
      <p:pic>
        <p:nvPicPr>
          <p:cNvPr id="226314" name="Picture 10">
            <a:extLst>
              <a:ext uri="{FF2B5EF4-FFF2-40B4-BE49-F238E27FC236}">
                <a16:creationId xmlns:a16="http://schemas.microsoft.com/office/drawing/2014/main" id="{C6A18955-3F55-ABDF-74A2-FEF42AE39F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213" y="2981325"/>
            <a:ext cx="1281112"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15" name="Picture 11">
            <a:extLst>
              <a:ext uri="{FF2B5EF4-FFF2-40B4-BE49-F238E27FC236}">
                <a16:creationId xmlns:a16="http://schemas.microsoft.com/office/drawing/2014/main" id="{E424FE62-704A-FD0A-79FA-2A698A1619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2475" y="2986088"/>
            <a:ext cx="2176463"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16" name="Picture 2">
            <a:extLst>
              <a:ext uri="{FF2B5EF4-FFF2-40B4-BE49-F238E27FC236}">
                <a16:creationId xmlns:a16="http://schemas.microsoft.com/office/drawing/2014/main" id="{504BC333-3B17-7D92-5E3E-ADD831E480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293688"/>
            <a:ext cx="2390775"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4792CA00-7935-6229-EDC9-BECE800E8E89}"/>
              </a:ext>
            </a:extLst>
          </p:cNvPr>
          <p:cNvSpPr>
            <a:spLocks noGrp="1" noChangeArrowheads="1"/>
          </p:cNvSpPr>
          <p:nvPr>
            <p:ph type="title"/>
          </p:nvPr>
        </p:nvSpPr>
        <p:spPr/>
        <p:txBody>
          <a:bodyPr/>
          <a:lstStyle/>
          <a:p>
            <a:pPr algn="r"/>
            <a:r>
              <a:rPr lang="pl-PL" altLang="pl-PL" sz="3200" noProof="1"/>
              <a:t>Di che cosa </a:t>
            </a:r>
            <a:br>
              <a:rPr lang="pl-PL" altLang="pl-PL" sz="3200"/>
            </a:br>
            <a:r>
              <a:rPr lang="pl-PL" altLang="pl-PL" sz="3200" noProof="1"/>
              <a:t>e’ fatto il mondo?</a:t>
            </a:r>
          </a:p>
        </p:txBody>
      </p:sp>
      <p:pic>
        <p:nvPicPr>
          <p:cNvPr id="196612" name="Picture 4">
            <a:extLst>
              <a:ext uri="{FF2B5EF4-FFF2-40B4-BE49-F238E27FC236}">
                <a16:creationId xmlns:a16="http://schemas.microsoft.com/office/drawing/2014/main" id="{8CAAAF0C-0AFB-9B02-EFA3-10707913F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60350"/>
            <a:ext cx="5160963" cy="6121400"/>
          </a:xfrm>
          <a:prstGeom prst="rect">
            <a:avLst/>
          </a:prstGeom>
          <a:noFill/>
          <a:extLst>
            <a:ext uri="{909E8E84-426E-40DD-AFC4-6F175D3DCCD1}">
              <a14:hiddenFill xmlns:a14="http://schemas.microsoft.com/office/drawing/2010/main">
                <a:solidFill>
                  <a:srgbClr val="FFFFFF"/>
                </a:solidFill>
              </a14:hiddenFill>
            </a:ext>
          </a:extLst>
        </p:spPr>
      </p:pic>
      <p:sp>
        <p:nvSpPr>
          <p:cNvPr id="196613" name="Text Box 5">
            <a:extLst>
              <a:ext uri="{FF2B5EF4-FFF2-40B4-BE49-F238E27FC236}">
                <a16:creationId xmlns:a16="http://schemas.microsoft.com/office/drawing/2014/main" id="{5A27B950-5F5A-6B15-C8BF-B0A48CBB87F0}"/>
              </a:ext>
            </a:extLst>
          </p:cNvPr>
          <p:cNvSpPr txBox="1">
            <a:spLocks noChangeArrowheads="1"/>
          </p:cNvSpPr>
          <p:nvPr/>
        </p:nvSpPr>
        <p:spPr bwMode="auto">
          <a:xfrm>
            <a:off x="5632450" y="3016250"/>
            <a:ext cx="2641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noProof="1"/>
              <a:t>Quattro „elementi”</a:t>
            </a:r>
          </a:p>
          <a:p>
            <a:r>
              <a:rPr lang="pl-PL" altLang="pl-PL" sz="2400" noProof="1"/>
              <a:t>(o meglio: quattro </a:t>
            </a:r>
          </a:p>
          <a:p>
            <a:r>
              <a:rPr lang="pl-PL" altLang="pl-PL" sz="2400" noProof="1"/>
              <a:t>stati di materia)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9A34AB6B-2EB4-2658-0A06-DDC82A608BB3}"/>
              </a:ext>
            </a:extLst>
          </p:cNvPr>
          <p:cNvSpPr>
            <a:spLocks noGrp="1" noChangeArrowheads="1"/>
          </p:cNvSpPr>
          <p:nvPr>
            <p:ph type="title" idx="4294967295"/>
          </p:nvPr>
        </p:nvSpPr>
        <p:spPr/>
        <p:txBody>
          <a:bodyPr/>
          <a:lstStyle/>
          <a:p>
            <a:r>
              <a:rPr lang="it-IT" altLang="it-IT" sz="2700"/>
              <a:t>Classe «regolare»</a:t>
            </a:r>
            <a:r>
              <a:rPr lang="pl-PL" altLang="it-IT" sz="2700"/>
              <a:t>: diam</a:t>
            </a:r>
            <a:r>
              <a:rPr lang="it-IT" altLang="it-IT" sz="2700"/>
              <a:t>a</a:t>
            </a:r>
            <a:r>
              <a:rPr lang="pl-PL" altLang="it-IT" sz="2700"/>
              <a:t>nt</a:t>
            </a:r>
            <a:r>
              <a:rPr lang="it-IT" altLang="it-IT" sz="2700"/>
              <a:t>e</a:t>
            </a:r>
            <a:endParaRPr lang="en-US" altLang="it-IT" sz="2700"/>
          </a:p>
        </p:txBody>
      </p:sp>
      <p:sp>
        <p:nvSpPr>
          <p:cNvPr id="21507" name="Text Box 3">
            <a:extLst>
              <a:ext uri="{FF2B5EF4-FFF2-40B4-BE49-F238E27FC236}">
                <a16:creationId xmlns:a16="http://schemas.microsoft.com/office/drawing/2014/main" id="{50E0FF40-776A-247C-1779-CD0BAB5E2AD3}"/>
              </a:ext>
            </a:extLst>
          </p:cNvPr>
          <p:cNvSpPr txBox="1">
            <a:spLocks noChangeArrowheads="1"/>
          </p:cNvSpPr>
          <p:nvPr/>
        </p:nvSpPr>
        <p:spPr bwMode="auto">
          <a:xfrm>
            <a:off x="684213" y="4557713"/>
            <a:ext cx="5292725" cy="1406525"/>
          </a:xfrm>
          <a:prstGeom prst="rect">
            <a:avLst/>
          </a:prstGeom>
          <a:noFill/>
          <a:ln>
            <a:noFill/>
          </a:ln>
          <a:effectLst/>
        </p:spPr>
        <p:txBody>
          <a:bodyPr>
            <a:spAutoFit/>
          </a:bodyPr>
          <a:lstStyle/>
          <a:p>
            <a:pPr>
              <a:defRPr/>
            </a:pPr>
            <a:r>
              <a:rPr lang="it-IT" altLang="it-IT" dirty="0"/>
              <a:t>Simmetria regolare (cubica)</a:t>
            </a:r>
            <a:r>
              <a:rPr lang="pl-PL" altLang="it-IT" dirty="0"/>
              <a:t>, </a:t>
            </a:r>
            <a:r>
              <a:rPr lang="it-IT" altLang="it-IT" dirty="0"/>
              <a:t>centrato sulle pareti</a:t>
            </a:r>
          </a:p>
          <a:p>
            <a:pPr>
              <a:defRPr/>
            </a:pPr>
            <a:endParaRPr lang="it-IT" altLang="it-IT" b="1" dirty="0"/>
          </a:p>
          <a:p>
            <a:pPr>
              <a:defRPr/>
            </a:pPr>
            <a:endParaRPr lang="pl-PL" altLang="it-IT" b="1" dirty="0"/>
          </a:p>
          <a:p>
            <a:pPr>
              <a:defRPr/>
            </a:pPr>
            <a:r>
              <a:rPr lang="en-US" altLang="it-IT" sz="1050" dirty="0" err="1"/>
              <a:t>Kubisch</a:t>
            </a:r>
            <a:r>
              <a:rPr lang="en-US" altLang="it-IT" sz="1050" dirty="0"/>
              <a:t> </a:t>
            </a:r>
            <a:r>
              <a:rPr lang="en-US" altLang="it-IT" sz="1050" dirty="0" err="1"/>
              <a:t>flächenzentrierte</a:t>
            </a:r>
            <a:r>
              <a:rPr lang="en-US" altLang="it-IT" sz="1050" dirty="0"/>
              <a:t> </a:t>
            </a:r>
            <a:r>
              <a:rPr lang="en-US" altLang="it-IT" sz="1050" dirty="0" err="1"/>
              <a:t>Kristallstruktur</a:t>
            </a:r>
            <a:r>
              <a:rPr lang="en-US" altLang="it-IT" sz="1050" dirty="0"/>
              <a:t> (</a:t>
            </a:r>
            <a:r>
              <a:rPr lang="en-US" altLang="it-IT" sz="1050" dirty="0" err="1"/>
              <a:t>fcc</a:t>
            </a:r>
            <a:r>
              <a:rPr lang="en-US" altLang="it-IT" sz="1050" dirty="0"/>
              <a:t>) des Diamant. </a:t>
            </a:r>
            <a:endParaRPr lang="pl-PL" altLang="it-IT" sz="1050" dirty="0"/>
          </a:p>
          <a:p>
            <a:pPr>
              <a:defRPr/>
            </a:pPr>
            <a:r>
              <a:rPr lang="en-US" altLang="it-IT" sz="1050" dirty="0" err="1"/>
              <a:t>Jedes</a:t>
            </a:r>
            <a:r>
              <a:rPr lang="en-US" altLang="it-IT" sz="1050" dirty="0"/>
              <a:t> </a:t>
            </a:r>
            <a:r>
              <a:rPr lang="en-US" altLang="it-IT" sz="1050" dirty="0" err="1"/>
              <a:t>Kohlenstoffatom</a:t>
            </a:r>
            <a:r>
              <a:rPr lang="en-US" altLang="it-IT" sz="1050" dirty="0"/>
              <a:t> </a:t>
            </a:r>
            <a:r>
              <a:rPr lang="en-US" altLang="it-IT" sz="1050" dirty="0" err="1"/>
              <a:t>ist</a:t>
            </a:r>
            <a:r>
              <a:rPr lang="en-US" altLang="it-IT" sz="1050" dirty="0"/>
              <a:t> </a:t>
            </a:r>
            <a:r>
              <a:rPr lang="en-US" altLang="it-IT" sz="1050" dirty="0" err="1"/>
              <a:t>gleichwertig</a:t>
            </a:r>
            <a:r>
              <a:rPr lang="en-US" altLang="it-IT" sz="1050" dirty="0"/>
              <a:t> </a:t>
            </a:r>
            <a:r>
              <a:rPr lang="en-US" altLang="it-IT" sz="1050" dirty="0" err="1"/>
              <a:t>mit</a:t>
            </a:r>
            <a:r>
              <a:rPr lang="en-US" altLang="it-IT" sz="1050" dirty="0"/>
              <a:t> </a:t>
            </a:r>
            <a:r>
              <a:rPr lang="en-US" altLang="it-IT" sz="1050" dirty="0" err="1"/>
              <a:t>vier</a:t>
            </a:r>
            <a:r>
              <a:rPr lang="en-US" altLang="it-IT" sz="1050" dirty="0"/>
              <a:t> </a:t>
            </a:r>
            <a:r>
              <a:rPr lang="en-US" altLang="it-IT" sz="1050" dirty="0" err="1"/>
              <a:t>Nachbaratomen</a:t>
            </a:r>
            <a:r>
              <a:rPr lang="en-US" altLang="it-IT" sz="1050" dirty="0"/>
              <a:t> </a:t>
            </a:r>
            <a:r>
              <a:rPr lang="en-US" altLang="it-IT" sz="1050" b="1" dirty="0" err="1"/>
              <a:t>kovalent</a:t>
            </a:r>
            <a:r>
              <a:rPr lang="en-US" altLang="it-IT" sz="1050" dirty="0"/>
              <a:t> </a:t>
            </a:r>
            <a:r>
              <a:rPr lang="en-US" altLang="it-IT" sz="1050" dirty="0" err="1"/>
              <a:t>gebunden</a:t>
            </a:r>
            <a:r>
              <a:rPr lang="en-US" altLang="it-IT" sz="1050" dirty="0"/>
              <a:t>, </a:t>
            </a:r>
            <a:endParaRPr lang="pl-PL" altLang="it-IT" sz="1050" dirty="0"/>
          </a:p>
          <a:p>
            <a:pPr>
              <a:defRPr/>
            </a:pPr>
            <a:r>
              <a:rPr lang="en-US" altLang="it-IT" sz="1050" dirty="0" err="1"/>
              <a:t>unten</a:t>
            </a:r>
            <a:r>
              <a:rPr lang="en-US" altLang="it-IT" sz="1050" dirty="0"/>
              <a:t> links in der </a:t>
            </a:r>
            <a:r>
              <a:rPr lang="en-US" altLang="it-IT" sz="1050" dirty="0" err="1"/>
              <a:t>Zeichnung</a:t>
            </a:r>
            <a:r>
              <a:rPr lang="en-US" altLang="it-IT" sz="1050" dirty="0"/>
              <a:t> </a:t>
            </a:r>
            <a:r>
              <a:rPr lang="en-US" altLang="it-IT" sz="1050" dirty="0" err="1"/>
              <a:t>hervorgehoben</a:t>
            </a:r>
            <a:r>
              <a:rPr lang="en-US" altLang="it-IT" sz="1050" dirty="0"/>
              <a:t>. </a:t>
            </a:r>
          </a:p>
        </p:txBody>
      </p:sp>
      <p:sp>
        <p:nvSpPr>
          <p:cNvPr id="21508" name="Text Box 4">
            <a:extLst>
              <a:ext uri="{FF2B5EF4-FFF2-40B4-BE49-F238E27FC236}">
                <a16:creationId xmlns:a16="http://schemas.microsoft.com/office/drawing/2014/main" id="{C03A5B63-65B8-423D-7227-33D6A14CE09C}"/>
              </a:ext>
            </a:extLst>
          </p:cNvPr>
          <p:cNvSpPr txBox="1">
            <a:spLocks noChangeArrowheads="1"/>
          </p:cNvSpPr>
          <p:nvPr/>
        </p:nvSpPr>
        <p:spPr bwMode="auto">
          <a:xfrm>
            <a:off x="684213" y="5964238"/>
            <a:ext cx="1406525" cy="252412"/>
          </a:xfrm>
          <a:prstGeom prst="rect">
            <a:avLst/>
          </a:prstGeom>
          <a:noFill/>
          <a:ln>
            <a:noFill/>
          </a:ln>
          <a:effectLst/>
        </p:spPr>
        <p:txBody>
          <a:bodyPr wrap="none">
            <a:spAutoFit/>
          </a:bodyPr>
          <a:lstStyle/>
          <a:p>
            <a:pPr>
              <a:defRPr/>
            </a:pPr>
            <a:r>
              <a:rPr lang="en-US" altLang="it-IT" sz="1050" dirty="0">
                <a:latin typeface="Times New Roman" panose="02020603050405020304" pitchFamily="18" charset="0"/>
              </a:rPr>
              <a:t>http://</a:t>
            </a:r>
            <a:r>
              <a:rPr lang="pl-PL" altLang="it-IT" sz="1050" dirty="0">
                <a:latin typeface="Times New Roman" panose="02020603050405020304" pitchFamily="18" charset="0"/>
              </a:rPr>
              <a:t>de</a:t>
            </a:r>
            <a:r>
              <a:rPr lang="en-US" altLang="it-IT" sz="1050" dirty="0">
                <a:latin typeface="Times New Roman" panose="02020603050405020304" pitchFamily="18" charset="0"/>
              </a:rPr>
              <a:t>.wikipedia.org</a:t>
            </a:r>
          </a:p>
        </p:txBody>
      </p:sp>
      <p:pic>
        <p:nvPicPr>
          <p:cNvPr id="211973" name="Picture 5">
            <a:extLst>
              <a:ext uri="{FF2B5EF4-FFF2-40B4-BE49-F238E27FC236}">
                <a16:creationId xmlns:a16="http://schemas.microsoft.com/office/drawing/2014/main" id="{3DF6C5DA-4464-B491-CCAA-1F2B9A2C3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387475"/>
            <a:ext cx="2735263"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4" name="Picture 6">
            <a:extLst>
              <a:ext uri="{FF2B5EF4-FFF2-40B4-BE49-F238E27FC236}">
                <a16:creationId xmlns:a16="http://schemas.microsoft.com/office/drawing/2014/main" id="{7E68E8A4-E37C-DFD8-34A5-278CDCB0CB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6088" y="1468438"/>
            <a:ext cx="2795587"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5" name="Picture 7">
            <a:extLst>
              <a:ext uri="{FF2B5EF4-FFF2-40B4-BE49-F238E27FC236}">
                <a16:creationId xmlns:a16="http://schemas.microsoft.com/office/drawing/2014/main" id="{32B60602-67D8-819D-953D-B2944545A8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250" y="1387475"/>
            <a:ext cx="2778125" cy="253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976" name="Text Box 8">
            <a:extLst>
              <a:ext uri="{FF2B5EF4-FFF2-40B4-BE49-F238E27FC236}">
                <a16:creationId xmlns:a16="http://schemas.microsoft.com/office/drawing/2014/main" id="{4CE6B611-DACF-1810-3074-CBF1D96F00B0}"/>
              </a:ext>
            </a:extLst>
          </p:cNvPr>
          <p:cNvSpPr txBox="1">
            <a:spLocks noChangeArrowheads="1"/>
          </p:cNvSpPr>
          <p:nvPr/>
        </p:nvSpPr>
        <p:spPr bwMode="auto">
          <a:xfrm>
            <a:off x="6219825" y="4138613"/>
            <a:ext cx="246697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ZnS – blenda </a:t>
            </a:r>
            <a:r>
              <a:rPr lang="it-IT" altLang="it-IT" sz="1800"/>
              <a:t>di zinco </a:t>
            </a:r>
            <a:endParaRPr lang="pl-PL" altLang="it-IT" sz="1800"/>
          </a:p>
          <a:p>
            <a:pPr>
              <a:spcBef>
                <a:spcPct val="0"/>
              </a:spcBef>
              <a:buFontTx/>
              <a:buNone/>
            </a:pPr>
            <a:r>
              <a:rPr lang="pl-PL" altLang="it-IT" sz="1800"/>
              <a:t>(</a:t>
            </a:r>
            <a:r>
              <a:rPr lang="pl-PL" altLang="it-IT" sz="1800" i="1"/>
              <a:t>sfaleryt</a:t>
            </a:r>
            <a:r>
              <a:rPr lang="pl-PL" altLang="it-IT" sz="180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AE25DD54-7313-93A6-8FDB-BDF57314FCF2}"/>
              </a:ext>
            </a:extLst>
          </p:cNvPr>
          <p:cNvSpPr>
            <a:spLocks noGrp="1" noChangeArrowheads="1"/>
          </p:cNvSpPr>
          <p:nvPr>
            <p:ph type="title" idx="4294967295"/>
          </p:nvPr>
        </p:nvSpPr>
        <p:spPr>
          <a:xfrm>
            <a:off x="798513" y="209550"/>
            <a:ext cx="6172200" cy="857250"/>
          </a:xfrm>
        </p:spPr>
        <p:txBody>
          <a:bodyPr/>
          <a:lstStyle/>
          <a:p>
            <a:r>
              <a:rPr lang="pl-PL" altLang="it-IT" sz="3200"/>
              <a:t>10 diam</a:t>
            </a:r>
            <a:r>
              <a:rPr lang="it-IT" altLang="it-IT" sz="3200"/>
              <a:t>a</a:t>
            </a:r>
            <a:r>
              <a:rPr lang="pl-PL" altLang="it-IT" sz="3200"/>
              <a:t>nt</a:t>
            </a:r>
            <a:r>
              <a:rPr lang="it-IT" altLang="it-IT" sz="3200"/>
              <a:t>e</a:t>
            </a:r>
            <a:r>
              <a:rPr lang="en-US" altLang="it-IT" sz="3200"/>
              <a:t> </a:t>
            </a:r>
          </a:p>
        </p:txBody>
      </p:sp>
      <p:sp>
        <p:nvSpPr>
          <p:cNvPr id="32771" name="Rectangle 3">
            <a:extLst>
              <a:ext uri="{FF2B5EF4-FFF2-40B4-BE49-F238E27FC236}">
                <a16:creationId xmlns:a16="http://schemas.microsoft.com/office/drawing/2014/main" id="{33223630-EA74-1E7C-F473-3915587220D0}"/>
              </a:ext>
            </a:extLst>
          </p:cNvPr>
          <p:cNvSpPr>
            <a:spLocks noChangeArrowheads="1"/>
          </p:cNvSpPr>
          <p:nvPr/>
        </p:nvSpPr>
        <p:spPr bwMode="auto">
          <a:xfrm>
            <a:off x="5099050" y="6259513"/>
            <a:ext cx="3681413" cy="554037"/>
          </a:xfrm>
          <a:prstGeom prst="rect">
            <a:avLst/>
          </a:prstGeom>
          <a:noFill/>
          <a:ln>
            <a:noFill/>
          </a:ln>
          <a:effectLst/>
        </p:spPr>
        <p:txBody>
          <a:bodyPr wrap="none">
            <a:spAutoFit/>
          </a:bodyPr>
          <a:lstStyle/>
          <a:p>
            <a:pPr>
              <a:defRPr/>
            </a:pPr>
            <a:r>
              <a:rPr lang="pl-PL" altLang="it-IT" sz="750" dirty="0">
                <a:latin typeface="Times New Roman" panose="02020603050405020304" pitchFamily="18" charset="0"/>
                <a:hlinkClick r:id="rId3"/>
              </a:rPr>
              <a:t>http://loopable.files.wordpress.com/2007/07/diamant.gif</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4"/>
              </a:rPr>
              <a:t>http://www.diamondgeezer.com/diamond-buyers-guide/images/diamond-shape.jpg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5"/>
              </a:rPr>
              <a:t>http://www.worldwidediamonds.info/oppenheimer%20diamond%20yellow%20crystal.jpg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rPr>
              <a:t>http://famousdiamonds.tripod.com/steinmetzpinkdiamond.html</a:t>
            </a:r>
          </a:p>
        </p:txBody>
      </p:sp>
      <p:pic>
        <p:nvPicPr>
          <p:cNvPr id="228356" name="Picture 4">
            <a:extLst>
              <a:ext uri="{FF2B5EF4-FFF2-40B4-BE49-F238E27FC236}">
                <a16:creationId xmlns:a16="http://schemas.microsoft.com/office/drawing/2014/main" id="{D61CE60E-865D-7746-19DD-DDF208C4A1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188" y="1119188"/>
            <a:ext cx="266065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57" name="Picture 5">
            <a:extLst>
              <a:ext uri="{FF2B5EF4-FFF2-40B4-BE49-F238E27FC236}">
                <a16:creationId xmlns:a16="http://schemas.microsoft.com/office/drawing/2014/main" id="{B463412D-F67E-E310-ABD1-0609B095C2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5525" y="1119188"/>
            <a:ext cx="3024188"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58" name="Picture 6">
            <a:extLst>
              <a:ext uri="{FF2B5EF4-FFF2-40B4-BE49-F238E27FC236}">
                <a16:creationId xmlns:a16="http://schemas.microsoft.com/office/drawing/2014/main" id="{46311DA3-E8A2-614C-AC74-60E0B2873A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81813" y="3297238"/>
            <a:ext cx="1566862"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59" name="Picture 7">
            <a:extLst>
              <a:ext uri="{FF2B5EF4-FFF2-40B4-BE49-F238E27FC236}">
                <a16:creationId xmlns:a16="http://schemas.microsoft.com/office/drawing/2014/main" id="{138D52EE-B961-CE08-15A9-71D5E36F51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9263" y="3263900"/>
            <a:ext cx="614045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60" name="Picture 2">
            <a:extLst>
              <a:ext uri="{FF2B5EF4-FFF2-40B4-BE49-F238E27FC236}">
                <a16:creationId xmlns:a16="http://schemas.microsoft.com/office/drawing/2014/main" id="{6E1F2A4C-D6F3-CD19-97A7-E6BC1032737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81813" y="1147763"/>
            <a:ext cx="1960562"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61" name="CasellaDiTesto 1">
            <a:extLst>
              <a:ext uri="{FF2B5EF4-FFF2-40B4-BE49-F238E27FC236}">
                <a16:creationId xmlns:a16="http://schemas.microsoft.com/office/drawing/2014/main" id="{6935F4C0-02E1-15C7-E3C4-B3B0A505ACD4}"/>
              </a:ext>
            </a:extLst>
          </p:cNvPr>
          <p:cNvSpPr txBox="1">
            <a:spLocks noChangeArrowheads="1"/>
          </p:cNvSpPr>
          <p:nvPr/>
        </p:nvSpPr>
        <p:spPr bwMode="auto">
          <a:xfrm>
            <a:off x="611188" y="6380163"/>
            <a:ext cx="3960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002060"/>
                </a:solidFill>
              </a:rPr>
              <a:t>Il taglio sceglie il cliente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73CE21A-CED1-CE78-1BFE-D5AB9B16E7B5}"/>
              </a:ext>
            </a:extLst>
          </p:cNvPr>
          <p:cNvSpPr>
            <a:spLocks noGrp="1" noChangeArrowheads="1"/>
          </p:cNvSpPr>
          <p:nvPr>
            <p:ph type="ctrTitle"/>
          </p:nvPr>
        </p:nvSpPr>
        <p:spPr>
          <a:xfrm>
            <a:off x="1331913" y="1214438"/>
            <a:ext cx="5829300" cy="1103312"/>
          </a:xfrm>
        </p:spPr>
        <p:txBody>
          <a:bodyPr anchor="ctr"/>
          <a:lstStyle/>
          <a:p>
            <a:r>
              <a:rPr lang="pl-PL" altLang="it-IT" sz="3300"/>
              <a:t>Cerami</a:t>
            </a:r>
            <a:r>
              <a:rPr lang="it-IT" altLang="it-IT" sz="3300"/>
              <a:t>ca</a:t>
            </a:r>
            <a:r>
              <a:rPr lang="pl-PL" altLang="it-IT" sz="3300"/>
              <a:t>, </a:t>
            </a:r>
            <a:r>
              <a:rPr lang="it-IT" altLang="it-IT" sz="3300"/>
              <a:t>vetro</a:t>
            </a:r>
            <a:br>
              <a:rPr lang="pl-PL" altLang="it-IT" sz="3300"/>
            </a:br>
            <a:endParaRPr lang="en-US" altLang="it-IT" sz="3300"/>
          </a:p>
        </p:txBody>
      </p:sp>
      <p:sp>
        <p:nvSpPr>
          <p:cNvPr id="13317" name="Text Box 5">
            <a:extLst>
              <a:ext uri="{FF2B5EF4-FFF2-40B4-BE49-F238E27FC236}">
                <a16:creationId xmlns:a16="http://schemas.microsoft.com/office/drawing/2014/main" id="{77BBDCF8-AC21-2236-8D0B-2D703F58F0E5}"/>
              </a:ext>
            </a:extLst>
          </p:cNvPr>
          <p:cNvSpPr txBox="1">
            <a:spLocks noChangeArrowheads="1"/>
          </p:cNvSpPr>
          <p:nvPr/>
        </p:nvSpPr>
        <p:spPr bwMode="auto">
          <a:xfrm>
            <a:off x="312738" y="2081213"/>
            <a:ext cx="5553075" cy="1900237"/>
          </a:xfrm>
          <a:prstGeom prst="rect">
            <a:avLst/>
          </a:prstGeom>
          <a:noFill/>
          <a:ln>
            <a:noFill/>
          </a:ln>
          <a:effectLst/>
        </p:spPr>
        <p:txBody>
          <a:bodyPr>
            <a:spAutoFit/>
          </a:bodyPr>
          <a:lstStyle/>
          <a:p>
            <a:pPr>
              <a:defRPr/>
            </a:pPr>
            <a:r>
              <a:rPr lang="it-IT" altLang="it-IT" sz="2200" b="1" dirty="0"/>
              <a:t>Cofanetto da toeletta di Merit</a:t>
            </a:r>
            <a:br>
              <a:rPr lang="it-IT" altLang="it-IT" sz="2200" b="1" dirty="0"/>
            </a:br>
            <a:r>
              <a:rPr lang="it-IT" altLang="it-IT" sz="2200" dirty="0"/>
              <a:t>Nuovo Regno, XVIII dinastia, regno di Amenofi II-III (1428-1351 a.C.)</a:t>
            </a:r>
          </a:p>
          <a:p>
            <a:pPr>
              <a:defRPr/>
            </a:pPr>
            <a:r>
              <a:rPr lang="it-IT" altLang="it-IT" sz="2200" dirty="0"/>
              <a:t>Legno (sicomoro) con recipienti di alabastro, vetro e ceramica  </a:t>
            </a:r>
          </a:p>
          <a:p>
            <a:pPr>
              <a:defRPr/>
            </a:pPr>
            <a:endParaRPr lang="en-US" altLang="it-IT" sz="750" dirty="0"/>
          </a:p>
        </p:txBody>
      </p:sp>
      <p:pic>
        <p:nvPicPr>
          <p:cNvPr id="6148" name="Picture 7">
            <a:extLst>
              <a:ext uri="{FF2B5EF4-FFF2-40B4-BE49-F238E27FC236}">
                <a16:creationId xmlns:a16="http://schemas.microsoft.com/office/drawing/2014/main" id="{FDB85431-460E-A4C9-57E8-9849753D4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913" y="2055813"/>
            <a:ext cx="394335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CasellaDiTesto 1">
            <a:extLst>
              <a:ext uri="{FF2B5EF4-FFF2-40B4-BE49-F238E27FC236}">
                <a16:creationId xmlns:a16="http://schemas.microsoft.com/office/drawing/2014/main" id="{5242361D-606A-E907-6523-359ED26F3840}"/>
              </a:ext>
            </a:extLst>
          </p:cNvPr>
          <p:cNvSpPr txBox="1">
            <a:spLocks noChangeArrowheads="1"/>
          </p:cNvSpPr>
          <p:nvPr/>
        </p:nvSpPr>
        <p:spPr bwMode="auto">
          <a:xfrm>
            <a:off x="106363" y="6021388"/>
            <a:ext cx="8280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hlinkClick r:id="rId4"/>
              </a:rPr>
              <a:t>https://archeologiavocidalpassato.com/tag/cofanetto-per-toeletta/</a:t>
            </a:r>
            <a:endParaRPr lang="it-IT" altLang="it-IT" sz="1800"/>
          </a:p>
          <a:p>
            <a:pPr>
              <a:spcBef>
                <a:spcPct val="0"/>
              </a:spcBef>
              <a:buFontTx/>
              <a:buNone/>
            </a:pPr>
            <a:r>
              <a:rPr lang="it-IT" altLang="it-IT" sz="1800">
                <a:hlinkClick r:id="rId5"/>
              </a:rPr>
              <a:t>https://it.wikipedia.org/wiki/TT8</a:t>
            </a:r>
            <a:r>
              <a:rPr lang="it-IT" altLang="it-IT" sz="1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3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5D6E0672-4EA3-1DE4-BAD8-E5BEFFF15A1E}"/>
              </a:ext>
            </a:extLst>
          </p:cNvPr>
          <p:cNvSpPr>
            <a:spLocks noGrp="1" noChangeArrowheads="1"/>
          </p:cNvSpPr>
          <p:nvPr>
            <p:ph type="title"/>
          </p:nvPr>
        </p:nvSpPr>
        <p:spPr>
          <a:xfrm>
            <a:off x="179388" y="476250"/>
            <a:ext cx="4625975" cy="698500"/>
          </a:xfrm>
        </p:spPr>
        <p:txBody>
          <a:bodyPr/>
          <a:lstStyle/>
          <a:p>
            <a:r>
              <a:rPr lang="it-IT" altLang="it-IT" sz="3600"/>
              <a:t>Galena, malachite…</a:t>
            </a:r>
          </a:p>
        </p:txBody>
      </p:sp>
      <p:sp>
        <p:nvSpPr>
          <p:cNvPr id="7171" name="CasellaDiTesto 4">
            <a:extLst>
              <a:ext uri="{FF2B5EF4-FFF2-40B4-BE49-F238E27FC236}">
                <a16:creationId xmlns:a16="http://schemas.microsoft.com/office/drawing/2014/main" id="{88A76DC6-3C0A-7905-9025-82BB69EEB0AE}"/>
              </a:ext>
            </a:extLst>
          </p:cNvPr>
          <p:cNvSpPr txBox="1">
            <a:spLocks noChangeArrowheads="1"/>
          </p:cNvSpPr>
          <p:nvPr/>
        </p:nvSpPr>
        <p:spPr bwMode="auto">
          <a:xfrm>
            <a:off x="0" y="3138488"/>
            <a:ext cx="914558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555555"/>
                </a:solidFill>
                <a:latin typeface="Helvetica" panose="020B0604020202020204" pitchFamily="34" charset="0"/>
              </a:rPr>
              <a:t>“l clima torrido, il sole abbacinante e l’ambiente polveroso dell’Egitto non erano certo salubri per l’epidermide e gli occhi. Gli antichi creatori di cosmetici avevano quindi messo a punto trucchi dotati di potere protettivo o terapeutico”. È proprio quanto succede con il kohol i cui componenti principali – come abbiamo visto – erano la malachite (</a:t>
            </a:r>
            <a:r>
              <a:rPr lang="it-IT" altLang="it-IT" sz="2000" b="1">
                <a:solidFill>
                  <a:srgbClr val="555555"/>
                </a:solidFill>
                <a:latin typeface="Helvetica" panose="020B0604020202020204" pitchFamily="34" charset="0"/>
              </a:rPr>
              <a:t>carbonato del rame </a:t>
            </a:r>
            <a:r>
              <a:rPr lang="it-IT" altLang="it-IT" sz="2000">
                <a:solidFill>
                  <a:srgbClr val="555555"/>
                </a:solidFill>
                <a:latin typeface="Helvetica" panose="020B0604020202020204" pitchFamily="34" charset="0"/>
              </a:rPr>
              <a:t>di colore verde intenso) e la </a:t>
            </a:r>
            <a:r>
              <a:rPr lang="it-IT" altLang="it-IT" sz="2000" b="1">
                <a:solidFill>
                  <a:srgbClr val="555555"/>
                </a:solidFill>
                <a:latin typeface="Helvetica" panose="020B0604020202020204" pitchFamily="34" charset="0"/>
              </a:rPr>
              <a:t>galena </a:t>
            </a:r>
            <a:r>
              <a:rPr lang="it-IT" altLang="it-IT" sz="2000">
                <a:solidFill>
                  <a:srgbClr val="555555"/>
                </a:solidFill>
                <a:latin typeface="Helvetica" panose="020B0604020202020204" pitchFamily="34" charset="0"/>
              </a:rPr>
              <a:t>(composto del piombo dal tono grigio scuro) cui venivano aggiunti grassi animali, cera d’api o resine per agglutinarli. “Tramite l’uso di tipici bastoncini di legno, questi pigmenti venivano stesi generosamente sulle palpebre proteggendo gli occhi dal tracoma, una malattia infiammatoria cronica della congiuntiva, di natura virale e contagiosa. Inoltre, evitavano l’emeralopia, ovvero l’abbassamento della vista al tramonto e curavano la congiuntivite”.</a:t>
            </a:r>
            <a:endParaRPr lang="it-IT" altLang="it-IT" sz="2000"/>
          </a:p>
        </p:txBody>
      </p:sp>
      <p:pic>
        <p:nvPicPr>
          <p:cNvPr id="7172" name="Picture 2">
            <a:extLst>
              <a:ext uri="{FF2B5EF4-FFF2-40B4-BE49-F238E27FC236}">
                <a16:creationId xmlns:a16="http://schemas.microsoft.com/office/drawing/2014/main" id="{07563066-901C-52E1-6B5A-EB53FD6015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300038"/>
            <a:ext cx="368300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CasellaDiTesto 5">
            <a:extLst>
              <a:ext uri="{FF2B5EF4-FFF2-40B4-BE49-F238E27FC236}">
                <a16:creationId xmlns:a16="http://schemas.microsoft.com/office/drawing/2014/main" id="{EF673FDC-0482-F669-8EAA-1D2B738806C9}"/>
              </a:ext>
            </a:extLst>
          </p:cNvPr>
          <p:cNvSpPr txBox="1">
            <a:spLocks noChangeArrowheads="1"/>
          </p:cNvSpPr>
          <p:nvPr/>
        </p:nvSpPr>
        <p:spPr bwMode="auto">
          <a:xfrm>
            <a:off x="179388" y="6557963"/>
            <a:ext cx="75612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https://archeologiavocidalpassato.files.wordpress.com/2019/06/egitto_tomba-nefertari_cosmetici.png</a:t>
            </a:r>
          </a:p>
        </p:txBody>
      </p:sp>
      <p:sp>
        <p:nvSpPr>
          <p:cNvPr id="7174" name="CasellaDiTesto 6">
            <a:extLst>
              <a:ext uri="{FF2B5EF4-FFF2-40B4-BE49-F238E27FC236}">
                <a16:creationId xmlns:a16="http://schemas.microsoft.com/office/drawing/2014/main" id="{2F051858-5E7B-FE86-7721-6060865AD429}"/>
              </a:ext>
            </a:extLst>
          </p:cNvPr>
          <p:cNvSpPr txBox="1">
            <a:spLocks noChangeArrowheads="1"/>
          </p:cNvSpPr>
          <p:nvPr/>
        </p:nvSpPr>
        <p:spPr bwMode="auto">
          <a:xfrm>
            <a:off x="2041525" y="2276475"/>
            <a:ext cx="191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Regina Nefertari (1295-1255 a.C)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8B7A575D-37D3-2251-476E-4CA854DBC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432050"/>
            <a:ext cx="3671887"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olo 1">
            <a:extLst>
              <a:ext uri="{FF2B5EF4-FFF2-40B4-BE49-F238E27FC236}">
                <a16:creationId xmlns:a16="http://schemas.microsoft.com/office/drawing/2014/main" id="{60DE9711-20A1-A430-AA84-290CB2118D3F}"/>
              </a:ext>
            </a:extLst>
          </p:cNvPr>
          <p:cNvSpPr>
            <a:spLocks noGrp="1" noChangeArrowheads="1"/>
          </p:cNvSpPr>
          <p:nvPr>
            <p:ph type="title"/>
          </p:nvPr>
        </p:nvSpPr>
        <p:spPr>
          <a:xfrm>
            <a:off x="179388" y="476250"/>
            <a:ext cx="4625975" cy="698500"/>
          </a:xfrm>
        </p:spPr>
        <p:txBody>
          <a:bodyPr/>
          <a:lstStyle/>
          <a:p>
            <a:r>
              <a:rPr lang="it-IT" altLang="it-IT" sz="3600"/>
              <a:t>Galena, malachite…</a:t>
            </a:r>
          </a:p>
        </p:txBody>
      </p:sp>
      <p:pic>
        <p:nvPicPr>
          <p:cNvPr id="8196" name="Picture 2">
            <a:extLst>
              <a:ext uri="{FF2B5EF4-FFF2-40B4-BE49-F238E27FC236}">
                <a16:creationId xmlns:a16="http://schemas.microsoft.com/office/drawing/2014/main" id="{A370B696-481C-6EC4-0318-8F41F10000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6550" y="300038"/>
            <a:ext cx="200025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CasellaDiTesto 5">
            <a:extLst>
              <a:ext uri="{FF2B5EF4-FFF2-40B4-BE49-F238E27FC236}">
                <a16:creationId xmlns:a16="http://schemas.microsoft.com/office/drawing/2014/main" id="{EB99CB23-5096-B81F-749D-3D26A6AFA747}"/>
              </a:ext>
            </a:extLst>
          </p:cNvPr>
          <p:cNvSpPr txBox="1">
            <a:spLocks noChangeArrowheads="1"/>
          </p:cNvSpPr>
          <p:nvPr/>
        </p:nvSpPr>
        <p:spPr bwMode="auto">
          <a:xfrm>
            <a:off x="555625" y="5219700"/>
            <a:ext cx="75612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https://it.wikipedia.org/wiki/Galena</a:t>
            </a:r>
          </a:p>
        </p:txBody>
      </p:sp>
      <p:sp>
        <p:nvSpPr>
          <p:cNvPr id="8198" name="CasellaDiTesto 1">
            <a:extLst>
              <a:ext uri="{FF2B5EF4-FFF2-40B4-BE49-F238E27FC236}">
                <a16:creationId xmlns:a16="http://schemas.microsoft.com/office/drawing/2014/main" id="{AA8C02C7-46FA-8355-CCF5-D9C08193365A}"/>
              </a:ext>
            </a:extLst>
          </p:cNvPr>
          <p:cNvSpPr txBox="1">
            <a:spLocks noChangeArrowheads="1"/>
          </p:cNvSpPr>
          <p:nvPr/>
        </p:nvSpPr>
        <p:spPr bwMode="auto">
          <a:xfrm>
            <a:off x="457200" y="1493838"/>
            <a:ext cx="8459788"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Galena = solfuro di piombo (PbS)</a:t>
            </a:r>
          </a:p>
          <a:p>
            <a:pPr>
              <a:spcBef>
                <a:spcPct val="0"/>
              </a:spcBef>
              <a:buFontTx/>
              <a:buNone/>
            </a:pPr>
            <a:r>
              <a:rPr lang="it-IT" altLang="it-IT" sz="1800">
                <a:solidFill>
                  <a:srgbClr val="202122"/>
                </a:solidFill>
              </a:rPr>
              <a:t>Veniva utilizzata anche come componente per le vernici, ma già da tempo questo uso è stato abbandonato per l'alta tossicità del </a:t>
            </a:r>
            <a:r>
              <a:rPr lang="it-IT" altLang="it-IT" sz="1800">
                <a:solidFill>
                  <a:srgbClr val="0645AD"/>
                </a:solidFill>
                <a:hlinkClick r:id="rId5" tooltip="Piombo"/>
              </a:rPr>
              <a:t>piombo</a:t>
            </a:r>
            <a:r>
              <a:rPr lang="it-IT" altLang="it-IT" sz="1800">
                <a:solidFill>
                  <a:srgbClr val="202122"/>
                </a:solidFill>
              </a:rPr>
              <a:t>.</a:t>
            </a:r>
            <a:endParaRPr lang="it-IT" altLang="it-IT" sz="1800"/>
          </a:p>
        </p:txBody>
      </p:sp>
      <p:sp>
        <p:nvSpPr>
          <p:cNvPr id="8199" name="CasellaDiTesto 11">
            <a:extLst>
              <a:ext uri="{FF2B5EF4-FFF2-40B4-BE49-F238E27FC236}">
                <a16:creationId xmlns:a16="http://schemas.microsoft.com/office/drawing/2014/main" id="{2BBEE8BD-B1D3-EB4E-C90B-D69AA05F1A84}"/>
              </a:ext>
            </a:extLst>
          </p:cNvPr>
          <p:cNvSpPr txBox="1">
            <a:spLocks noChangeArrowheads="1"/>
          </p:cNvSpPr>
          <p:nvPr/>
        </p:nvSpPr>
        <p:spPr bwMode="auto">
          <a:xfrm>
            <a:off x="468313" y="5645150"/>
            <a:ext cx="7775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202122"/>
                </a:solidFill>
              </a:rPr>
              <a:t>Malachite = carbonato di rame Cu</a:t>
            </a:r>
            <a:r>
              <a:rPr lang="it-IT" altLang="it-IT" sz="2200" baseline="-25000">
                <a:solidFill>
                  <a:srgbClr val="202122"/>
                </a:solidFill>
              </a:rPr>
              <a:t>2</a:t>
            </a:r>
            <a:r>
              <a:rPr lang="it-IT" altLang="it-IT" sz="2200">
                <a:solidFill>
                  <a:srgbClr val="202122"/>
                </a:solidFill>
              </a:rPr>
              <a:t>(CO</a:t>
            </a:r>
            <a:r>
              <a:rPr lang="it-IT" altLang="it-IT" sz="2200" baseline="-25000">
                <a:solidFill>
                  <a:srgbClr val="202122"/>
                </a:solidFill>
              </a:rPr>
              <a:t>3</a:t>
            </a:r>
            <a:r>
              <a:rPr lang="it-IT" altLang="it-IT" sz="2200">
                <a:solidFill>
                  <a:srgbClr val="202122"/>
                </a:solidFill>
              </a:rPr>
              <a:t>)(OH)</a:t>
            </a:r>
            <a:r>
              <a:rPr lang="it-IT" altLang="it-IT" sz="2200" baseline="-25000">
                <a:solidFill>
                  <a:srgbClr val="202122"/>
                </a:solidFill>
              </a:rPr>
              <a:t>2</a:t>
            </a:r>
          </a:p>
          <a:p>
            <a:pPr>
              <a:spcBef>
                <a:spcPct val="0"/>
              </a:spcBef>
              <a:buFontTx/>
              <a:buNone/>
            </a:pPr>
            <a:r>
              <a:rPr lang="it-IT" altLang="it-IT" sz="1800">
                <a:solidFill>
                  <a:srgbClr val="202122"/>
                </a:solidFill>
              </a:rPr>
              <a:t>è la polvere prodotta durante la lavorazione ad essere tossica</a:t>
            </a:r>
            <a:endParaRPr lang="it-IT" altLang="it-IT" sz="1800"/>
          </a:p>
        </p:txBody>
      </p:sp>
      <p:pic>
        <p:nvPicPr>
          <p:cNvPr id="8200" name="Immagine 5" descr="Immagine che contiene pianta, vongola, broccoli, verdura&#10;&#10;Descrizione generata automaticamente">
            <a:extLst>
              <a:ext uri="{FF2B5EF4-FFF2-40B4-BE49-F238E27FC236}">
                <a16:creationId xmlns:a16="http://schemas.microsoft.com/office/drawing/2014/main" id="{763721A5-91E4-FA1C-AEDC-53C000CA55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4988" y="2478088"/>
            <a:ext cx="3819525"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CasellaDiTesto 15">
            <a:extLst>
              <a:ext uri="{FF2B5EF4-FFF2-40B4-BE49-F238E27FC236}">
                <a16:creationId xmlns:a16="http://schemas.microsoft.com/office/drawing/2014/main" id="{224D2DB9-95D5-D633-EBD1-AFB1DC13838C}"/>
              </a:ext>
            </a:extLst>
          </p:cNvPr>
          <p:cNvSpPr txBox="1">
            <a:spLocks noChangeArrowheads="1"/>
          </p:cNvSpPr>
          <p:nvPr/>
        </p:nvSpPr>
        <p:spPr bwMode="auto">
          <a:xfrm>
            <a:off x="4541838" y="5118100"/>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https://it.wikipedia.org/wiki/Malachite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8042AAC6-FEF6-0D3B-B29A-08CAD35AD289}"/>
              </a:ext>
            </a:extLst>
          </p:cNvPr>
          <p:cNvSpPr>
            <a:spLocks noGrp="1" noChangeArrowheads="1"/>
          </p:cNvSpPr>
          <p:nvPr>
            <p:ph type="title"/>
          </p:nvPr>
        </p:nvSpPr>
        <p:spPr/>
        <p:txBody>
          <a:bodyPr/>
          <a:lstStyle/>
          <a:p>
            <a:r>
              <a:rPr lang="it-IT" altLang="it-IT" sz="3600"/>
              <a:t>Museo di Ermitage (S. Pietroburgo)</a:t>
            </a:r>
          </a:p>
        </p:txBody>
      </p:sp>
      <p:pic>
        <p:nvPicPr>
          <p:cNvPr id="9219" name="Immagine 3" descr="Immagine che contiene pavimento, altare&#10;&#10;Descrizione generata automaticamente">
            <a:extLst>
              <a:ext uri="{FF2B5EF4-FFF2-40B4-BE49-F238E27FC236}">
                <a16:creationId xmlns:a16="http://schemas.microsoft.com/office/drawing/2014/main" id="{BBFE21EF-0CE2-C29E-6706-F36E3AE63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265238"/>
            <a:ext cx="360045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Immagine 5" descr="Immagine che contiene verde&#10;&#10;Descrizione generata automaticamente">
            <a:extLst>
              <a:ext uri="{FF2B5EF4-FFF2-40B4-BE49-F238E27FC236}">
                <a16:creationId xmlns:a16="http://schemas.microsoft.com/office/drawing/2014/main" id="{E3863741-45E5-949F-FE2F-A8BEBC5C10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1268413"/>
            <a:ext cx="2955925"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7">
            <a:extLst>
              <a:ext uri="{FF2B5EF4-FFF2-40B4-BE49-F238E27FC236}">
                <a16:creationId xmlns:a16="http://schemas.microsoft.com/office/drawing/2014/main" id="{37FE57FE-D942-FA5C-A669-5A5E3C9F4C96}"/>
              </a:ext>
            </a:extLst>
          </p:cNvPr>
          <p:cNvSpPr txBox="1">
            <a:spLocks noChangeArrowheads="1"/>
          </p:cNvSpPr>
          <p:nvPr/>
        </p:nvSpPr>
        <p:spPr bwMode="auto">
          <a:xfrm>
            <a:off x="4787900" y="6399213"/>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https://it.wikipedia.org/wiki/Malachite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07B106FC-3E09-396F-663A-EDE7854D5278}"/>
              </a:ext>
            </a:extLst>
          </p:cNvPr>
          <p:cNvSpPr>
            <a:spLocks noGrp="1" noChangeArrowheads="1"/>
          </p:cNvSpPr>
          <p:nvPr>
            <p:ph type="title"/>
          </p:nvPr>
        </p:nvSpPr>
        <p:spPr>
          <a:xfrm>
            <a:off x="407988" y="-187325"/>
            <a:ext cx="8229600" cy="1143000"/>
          </a:xfrm>
        </p:spPr>
        <p:txBody>
          <a:bodyPr/>
          <a:lstStyle/>
          <a:p>
            <a:r>
              <a:rPr lang="it-IT" altLang="it-IT" sz="3600"/>
              <a:t>Polenta trentina e caffè macedone…</a:t>
            </a:r>
          </a:p>
        </p:txBody>
      </p:sp>
      <p:pic>
        <p:nvPicPr>
          <p:cNvPr id="10243" name="Picture 2">
            <a:extLst>
              <a:ext uri="{FF2B5EF4-FFF2-40B4-BE49-F238E27FC236}">
                <a16:creationId xmlns:a16="http://schemas.microsoft.com/office/drawing/2014/main" id="{F5801EDB-9B63-5DE2-C781-3F54373DA6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375" y="3935413"/>
            <a:ext cx="3476625"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CasellaDiTesto 4">
            <a:extLst>
              <a:ext uri="{FF2B5EF4-FFF2-40B4-BE49-F238E27FC236}">
                <a16:creationId xmlns:a16="http://schemas.microsoft.com/office/drawing/2014/main" id="{548786F4-2E4C-6226-6F88-65BA1ED4F17B}"/>
              </a:ext>
            </a:extLst>
          </p:cNvPr>
          <p:cNvSpPr txBox="1">
            <a:spLocks noChangeArrowheads="1"/>
          </p:cNvSpPr>
          <p:nvPr/>
        </p:nvSpPr>
        <p:spPr bwMode="auto">
          <a:xfrm>
            <a:off x="80963" y="6411913"/>
            <a:ext cx="8605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800">
                <a:hlinkClick r:id="rId4"/>
              </a:rPr>
              <a:t>https://tse1.mm.bing.net/th?id=OIP.tt2_sDh-KXZjE64q3MLsQAHaEK&amp;pid=Api&amp;P=0&amp;w=300&amp;h=168</a:t>
            </a:r>
            <a:endParaRPr lang="it-IT" altLang="it-IT" sz="800"/>
          </a:p>
          <a:p>
            <a:pPr>
              <a:spcBef>
                <a:spcPct val="0"/>
              </a:spcBef>
              <a:buFontTx/>
              <a:buNone/>
            </a:pPr>
            <a:r>
              <a:rPr lang="it-IT" altLang="it-IT" sz="800">
                <a:hlinkClick r:id="rId5"/>
              </a:rPr>
              <a:t>https://www.engeplus.com.br/noticia/cultura-em-cena/2019/festa-della-polenta-vai-movimentar-a-regiao-neste-domingo</a:t>
            </a:r>
            <a:endParaRPr lang="it-IT" altLang="it-IT" sz="800"/>
          </a:p>
          <a:p>
            <a:pPr>
              <a:spcBef>
                <a:spcPct val="0"/>
              </a:spcBef>
              <a:buFontTx/>
              <a:buNone/>
            </a:pPr>
            <a:r>
              <a:rPr lang="it-IT" altLang="it-IT" sz="800"/>
              <a:t>https://tse3.mm.bing.net/th?id=OIP.6G1D9_MjVcmIXcqQPrN6CAHaD4&amp;pid=Api&amp;P=0&amp;w=312&amp;h=164</a:t>
            </a:r>
          </a:p>
        </p:txBody>
      </p:sp>
      <p:pic>
        <p:nvPicPr>
          <p:cNvPr id="10245" name="Picture 4" descr="Festa della Polenta vai movimentar a região neste domingo">
            <a:extLst>
              <a:ext uri="{FF2B5EF4-FFF2-40B4-BE49-F238E27FC236}">
                <a16:creationId xmlns:a16="http://schemas.microsoft.com/office/drawing/2014/main" id="{3FC9D76E-2E46-7EDC-74D5-445BDFE3F9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788" y="706438"/>
            <a:ext cx="55038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CasellaDiTesto 3">
            <a:extLst>
              <a:ext uri="{FF2B5EF4-FFF2-40B4-BE49-F238E27FC236}">
                <a16:creationId xmlns:a16="http://schemas.microsoft.com/office/drawing/2014/main" id="{740C3D6B-745A-E464-E5A5-3172F114A7C3}"/>
              </a:ext>
            </a:extLst>
          </p:cNvPr>
          <p:cNvSpPr txBox="1">
            <a:spLocks noChangeArrowheads="1"/>
          </p:cNvSpPr>
          <p:nvPr/>
        </p:nvSpPr>
        <p:spPr bwMode="auto">
          <a:xfrm>
            <a:off x="407988" y="5924550"/>
            <a:ext cx="7620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Perché altre pentole in cucina non si fabbricano in rame?</a:t>
            </a:r>
          </a:p>
        </p:txBody>
      </p:sp>
      <p:pic>
        <p:nvPicPr>
          <p:cNvPr id="10247" name="Picture 8">
            <a:extLst>
              <a:ext uri="{FF2B5EF4-FFF2-40B4-BE49-F238E27FC236}">
                <a16:creationId xmlns:a16="http://schemas.microsoft.com/office/drawing/2014/main" id="{019F412B-6A07-68CA-7F6A-F945A984B5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0413" y="3948113"/>
            <a:ext cx="3732212"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2487837F-2A7E-72DF-8BD4-230927C32987}"/>
              </a:ext>
            </a:extLst>
          </p:cNvPr>
          <p:cNvSpPr>
            <a:spLocks noGrp="1" noChangeArrowheads="1"/>
          </p:cNvSpPr>
          <p:nvPr>
            <p:ph type="title"/>
          </p:nvPr>
        </p:nvSpPr>
        <p:spPr/>
        <p:txBody>
          <a:bodyPr/>
          <a:lstStyle/>
          <a:p>
            <a:r>
              <a:rPr lang="it-IT" altLang="it-IT" sz="3600"/>
              <a:t>Cattedrale di Danzica (*1343)</a:t>
            </a:r>
          </a:p>
        </p:txBody>
      </p:sp>
      <p:pic>
        <p:nvPicPr>
          <p:cNvPr id="12291" name="Immagine 7">
            <a:extLst>
              <a:ext uri="{FF2B5EF4-FFF2-40B4-BE49-F238E27FC236}">
                <a16:creationId xmlns:a16="http://schemas.microsoft.com/office/drawing/2014/main" id="{507E2D1A-6BCD-1989-3E74-4E4F020F1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275" y="1266825"/>
            <a:ext cx="7127875"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CasellaDiTesto 10">
            <a:extLst>
              <a:ext uri="{FF2B5EF4-FFF2-40B4-BE49-F238E27FC236}">
                <a16:creationId xmlns:a16="http://schemas.microsoft.com/office/drawing/2014/main" id="{AD9B35EC-DAF9-F5F9-218F-531D8A9FCBAB}"/>
              </a:ext>
            </a:extLst>
          </p:cNvPr>
          <p:cNvSpPr txBox="1">
            <a:spLocks noChangeArrowheads="1"/>
          </p:cNvSpPr>
          <p:nvPr/>
        </p:nvSpPr>
        <p:spPr bwMode="auto">
          <a:xfrm flipH="1">
            <a:off x="684213" y="6219825"/>
            <a:ext cx="17383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Culture.pl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7D5C62B8-7007-682F-44A9-8B2E921D480F}"/>
              </a:ext>
            </a:extLst>
          </p:cNvPr>
          <p:cNvSpPr>
            <a:spLocks noGrp="1" noChangeArrowheads="1"/>
          </p:cNvSpPr>
          <p:nvPr>
            <p:ph type="title"/>
          </p:nvPr>
        </p:nvSpPr>
        <p:spPr>
          <a:xfrm>
            <a:off x="457200" y="271463"/>
            <a:ext cx="8229600" cy="1143000"/>
          </a:xfrm>
        </p:spPr>
        <p:txBody>
          <a:bodyPr/>
          <a:lstStyle/>
          <a:p>
            <a:r>
              <a:rPr lang="it-IT" altLang="it-IT" sz="4000">
                <a:solidFill>
                  <a:srgbClr val="E60707"/>
                </a:solidFill>
                <a:latin typeface="Berkshire Swash"/>
              </a:rPr>
              <a:t>Il trucco nell’antico Egitto tra seduzione e protezione</a:t>
            </a:r>
            <a:br>
              <a:rPr lang="it-IT" altLang="it-IT">
                <a:solidFill>
                  <a:srgbClr val="E60707"/>
                </a:solidFill>
                <a:latin typeface="Berkshire Swash"/>
              </a:rPr>
            </a:br>
            <a:endParaRPr lang="it-IT" altLang="it-IT"/>
          </a:p>
        </p:txBody>
      </p:sp>
      <p:sp>
        <p:nvSpPr>
          <p:cNvPr id="16387" name="CasellaDiTesto 2">
            <a:extLst>
              <a:ext uri="{FF2B5EF4-FFF2-40B4-BE49-F238E27FC236}">
                <a16:creationId xmlns:a16="http://schemas.microsoft.com/office/drawing/2014/main" id="{B8B14362-03BF-FEF7-5CB7-6276A52F53B2}"/>
              </a:ext>
            </a:extLst>
          </p:cNvPr>
          <p:cNvSpPr txBox="1">
            <a:spLocks noChangeArrowheads="1"/>
          </p:cNvSpPr>
          <p:nvPr/>
        </p:nvSpPr>
        <p:spPr bwMode="auto">
          <a:xfrm>
            <a:off x="211138" y="6148388"/>
            <a:ext cx="8721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Elena Cappannella, 8 Marzo 2021, https://egittolizzando.altervista.org/il-trucco-nellantico-egitto-tra-seduzione-e-protezione/</a:t>
            </a:r>
          </a:p>
        </p:txBody>
      </p:sp>
      <p:sp>
        <p:nvSpPr>
          <p:cNvPr id="16388" name="CasellaDiTesto 3">
            <a:extLst>
              <a:ext uri="{FF2B5EF4-FFF2-40B4-BE49-F238E27FC236}">
                <a16:creationId xmlns:a16="http://schemas.microsoft.com/office/drawing/2014/main" id="{20563149-A964-6BC4-E690-2BC1B3AFF508}"/>
              </a:ext>
            </a:extLst>
          </p:cNvPr>
          <p:cNvSpPr txBox="1">
            <a:spLocks noChangeArrowheads="1"/>
          </p:cNvSpPr>
          <p:nvPr/>
        </p:nvSpPr>
        <p:spPr bwMode="auto">
          <a:xfrm>
            <a:off x="203200" y="1052513"/>
            <a:ext cx="8721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515151"/>
                </a:solidFill>
                <a:latin typeface="Times" panose="02020603050405020304" pitchFamily="18" charset="0"/>
              </a:rPr>
              <a:t>Sorprende molto però scoprire che anche tra i popoli antichi erano diffusi diversi rituali estetici per esaltare la bellezza del corpo, cercando così di aumentare il proprio fascino.</a:t>
            </a:r>
          </a:p>
          <a:p>
            <a:pPr>
              <a:spcBef>
                <a:spcPct val="0"/>
              </a:spcBef>
              <a:buFontTx/>
              <a:buNone/>
            </a:pPr>
            <a:r>
              <a:rPr lang="it-IT" altLang="it-IT" sz="1800">
                <a:solidFill>
                  <a:srgbClr val="515151"/>
                </a:solidFill>
                <a:latin typeface="Times" panose="02020603050405020304" pitchFamily="18" charset="0"/>
              </a:rPr>
              <a:t>Ogni </a:t>
            </a:r>
            <a:r>
              <a:rPr lang="it-IT" altLang="it-IT" sz="1800">
                <a:solidFill>
                  <a:srgbClr val="E69607"/>
                </a:solidFill>
                <a:latin typeface="Times" panose="02020603050405020304" pitchFamily="18" charset="0"/>
                <a:hlinkClick r:id="rId3"/>
              </a:rPr>
              <a:t>donna egizia</a:t>
            </a:r>
            <a:r>
              <a:rPr lang="it-IT" altLang="it-IT" sz="1800">
                <a:solidFill>
                  <a:srgbClr val="515151"/>
                </a:solidFill>
                <a:latin typeface="Times" panose="02020603050405020304" pitchFamily="18" charset="0"/>
              </a:rPr>
              <a:t>, quindi, aveva un proprio </a:t>
            </a:r>
            <a:r>
              <a:rPr lang="it-IT" altLang="it-IT" sz="1800" b="1">
                <a:solidFill>
                  <a:srgbClr val="515151"/>
                </a:solidFill>
                <a:latin typeface="Times" panose="02020603050405020304" pitchFamily="18" charset="0"/>
              </a:rPr>
              <a:t>cofanetto</a:t>
            </a:r>
            <a:r>
              <a:rPr lang="it-IT" altLang="it-IT" sz="1800">
                <a:solidFill>
                  <a:srgbClr val="515151"/>
                </a:solidFill>
                <a:latin typeface="Times" panose="02020603050405020304" pitchFamily="18" charset="0"/>
              </a:rPr>
              <a:t>, che avrebbe portato anche nell’aldilà, nel quale conservava un grande numero di oggetti.</a:t>
            </a:r>
            <a:endParaRPr lang="it-IT" altLang="it-IT" sz="1800"/>
          </a:p>
        </p:txBody>
      </p:sp>
      <p:pic>
        <p:nvPicPr>
          <p:cNvPr id="16389" name="Immagine 5">
            <a:extLst>
              <a:ext uri="{FF2B5EF4-FFF2-40B4-BE49-F238E27FC236}">
                <a16:creationId xmlns:a16="http://schemas.microsoft.com/office/drawing/2014/main" id="{BC58DBF6-81B4-1FF2-A361-2778B6B24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75" y="2414588"/>
            <a:ext cx="621982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Immagine 8" descr="Immagine che contiene testo, interni, tavolo, parecchi&#10;&#10;Descrizione generata automaticamente">
            <a:extLst>
              <a:ext uri="{FF2B5EF4-FFF2-40B4-BE49-F238E27FC236}">
                <a16:creationId xmlns:a16="http://schemas.microsoft.com/office/drawing/2014/main" id="{33687112-2D94-A24B-4491-6FAAE17CA9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4913" y="2449513"/>
            <a:ext cx="2832100"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5A965070-3559-DD16-0568-D39C668C46DE}"/>
              </a:ext>
            </a:extLst>
          </p:cNvPr>
          <p:cNvSpPr>
            <a:spLocks noGrp="1" noChangeArrowheads="1"/>
          </p:cNvSpPr>
          <p:nvPr>
            <p:ph type="title"/>
          </p:nvPr>
        </p:nvSpPr>
        <p:spPr>
          <a:xfrm>
            <a:off x="457200" y="60325"/>
            <a:ext cx="8229600" cy="1143000"/>
          </a:xfrm>
        </p:spPr>
        <p:txBody>
          <a:bodyPr/>
          <a:lstStyle/>
          <a:p>
            <a:r>
              <a:rPr lang="it-IT" altLang="it-IT" sz="3600"/>
              <a:t>«Verdigris» o grenspan</a:t>
            </a:r>
          </a:p>
        </p:txBody>
      </p:sp>
      <p:sp>
        <p:nvSpPr>
          <p:cNvPr id="20483" name="CasellaDiTesto 3">
            <a:extLst>
              <a:ext uri="{FF2B5EF4-FFF2-40B4-BE49-F238E27FC236}">
                <a16:creationId xmlns:a16="http://schemas.microsoft.com/office/drawing/2014/main" id="{EB49B0D1-233B-7E4C-0C56-F07CFA04FB48}"/>
              </a:ext>
            </a:extLst>
          </p:cNvPr>
          <p:cNvSpPr txBox="1">
            <a:spLocks noChangeArrowheads="1"/>
          </p:cNvSpPr>
          <p:nvPr/>
        </p:nvSpPr>
        <p:spPr bwMode="auto">
          <a:xfrm>
            <a:off x="161925" y="4454525"/>
            <a:ext cx="882015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900">
                <a:solidFill>
                  <a:schemeClr val="accent2"/>
                </a:solidFill>
                <a:latin typeface="Avenir Next"/>
              </a:rPr>
              <a:t>Poisonous Verdigris - Precaution and Tips in Taking Care of Brass and Copper Cookware</a:t>
            </a:r>
          </a:p>
          <a:p>
            <a:pPr>
              <a:spcBef>
                <a:spcPct val="0"/>
              </a:spcBef>
              <a:buFontTx/>
              <a:buNone/>
            </a:pPr>
            <a:r>
              <a:rPr lang="en-US" altLang="it-IT" sz="1800">
                <a:solidFill>
                  <a:srgbClr val="333333"/>
                </a:solidFill>
                <a:latin typeface="Avenir Next"/>
              </a:rPr>
              <a:t>Most copper and brass cookware are tin-lined because these two substances are known to develop verdigris. It is a highly poisonous substance that can contaminate food. Stop using your cookware when you see greenish discoloration already.</a:t>
            </a:r>
            <a:br>
              <a:rPr lang="en-US" altLang="it-IT" sz="1800">
                <a:solidFill>
                  <a:srgbClr val="333333"/>
                </a:solidFill>
                <a:latin typeface="Avenir Next"/>
              </a:rPr>
            </a:br>
            <a:r>
              <a:rPr lang="en-US" altLang="it-IT" sz="1600">
                <a:solidFill>
                  <a:srgbClr val="333333"/>
                </a:solidFill>
                <a:latin typeface="Avenir Next"/>
              </a:rPr>
              <a:t>Article Source: </a:t>
            </a:r>
            <a:r>
              <a:rPr lang="en-US" altLang="it-IT" sz="1600">
                <a:solidFill>
                  <a:srgbClr val="333333"/>
                </a:solidFill>
                <a:latin typeface="Avenir Next"/>
                <a:hlinkClick r:id="rId3"/>
              </a:rPr>
              <a:t>http://EzineArticles.com/1912771</a:t>
            </a:r>
            <a:endParaRPr lang="en-US" altLang="it-IT" sz="1600">
              <a:solidFill>
                <a:srgbClr val="333333"/>
              </a:solidFill>
              <a:latin typeface="Avenir Next"/>
            </a:endParaRPr>
          </a:p>
          <a:p>
            <a:pPr>
              <a:spcBef>
                <a:spcPct val="0"/>
              </a:spcBef>
              <a:buFontTx/>
              <a:buNone/>
            </a:pPr>
            <a:endParaRPr lang="en-US" altLang="it-IT" sz="1600">
              <a:solidFill>
                <a:srgbClr val="333333"/>
              </a:solidFill>
              <a:latin typeface="Avenir Next"/>
            </a:endParaRPr>
          </a:p>
          <a:p>
            <a:pPr>
              <a:spcBef>
                <a:spcPct val="0"/>
              </a:spcBef>
              <a:buFontTx/>
              <a:buNone/>
            </a:pPr>
            <a:r>
              <a:rPr lang="it-IT" altLang="it-IT" sz="2800">
                <a:solidFill>
                  <a:srgbClr val="FF0000"/>
                </a:solidFill>
                <a:latin typeface="Avenir Next"/>
              </a:rPr>
              <a:t>Acetato di rame è velenoso!</a:t>
            </a:r>
            <a:endParaRPr lang="it-IT" altLang="it-IT" sz="2800">
              <a:solidFill>
                <a:srgbClr val="FF0000"/>
              </a:solidFill>
            </a:endParaRPr>
          </a:p>
        </p:txBody>
      </p:sp>
      <p:sp>
        <p:nvSpPr>
          <p:cNvPr id="20484" name="CasellaDiTesto 5">
            <a:extLst>
              <a:ext uri="{FF2B5EF4-FFF2-40B4-BE49-F238E27FC236}">
                <a16:creationId xmlns:a16="http://schemas.microsoft.com/office/drawing/2014/main" id="{F5082DB8-7708-8DA8-7E44-ABBEE16A95FD}"/>
              </a:ext>
            </a:extLst>
          </p:cNvPr>
          <p:cNvSpPr txBox="1">
            <a:spLocks noChangeArrowheads="1"/>
          </p:cNvSpPr>
          <p:nvPr/>
        </p:nvSpPr>
        <p:spPr bwMode="auto">
          <a:xfrm>
            <a:off x="163513" y="4068763"/>
            <a:ext cx="6318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https://www.coincommunity.com/forum/topic.asp?TOPIC_ID=46390</a:t>
            </a:r>
          </a:p>
        </p:txBody>
      </p:sp>
      <p:pic>
        <p:nvPicPr>
          <p:cNvPr id="20485" name="Immagine 9">
            <a:extLst>
              <a:ext uri="{FF2B5EF4-FFF2-40B4-BE49-F238E27FC236}">
                <a16:creationId xmlns:a16="http://schemas.microsoft.com/office/drawing/2014/main" id="{0B474CD7-2DB4-FE6B-D31E-257C22D8B5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052513"/>
            <a:ext cx="3024187"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CasellaDiTesto 15">
            <a:extLst>
              <a:ext uri="{FF2B5EF4-FFF2-40B4-BE49-F238E27FC236}">
                <a16:creationId xmlns:a16="http://schemas.microsoft.com/office/drawing/2014/main" id="{7B24308D-8F0E-8ACD-05AA-BDE8F5258500}"/>
              </a:ext>
            </a:extLst>
          </p:cNvPr>
          <p:cNvSpPr txBox="1">
            <a:spLocks noChangeArrowheads="1"/>
          </p:cNvSpPr>
          <p:nvPr/>
        </p:nvSpPr>
        <p:spPr bwMode="auto">
          <a:xfrm>
            <a:off x="5076825" y="4068763"/>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Giardini di Lussemburgo</a:t>
            </a:r>
          </a:p>
          <a:p>
            <a:pPr>
              <a:spcBef>
                <a:spcPct val="0"/>
              </a:spcBef>
              <a:buFontTx/>
              <a:buNone/>
            </a:pPr>
            <a:r>
              <a:rPr lang="it-IT" altLang="it-IT" sz="1200"/>
              <a:t>https://fr.wikipedia.org/wiki/Vert-de-gris</a:t>
            </a:r>
          </a:p>
        </p:txBody>
      </p:sp>
      <p:pic>
        <p:nvPicPr>
          <p:cNvPr id="20487" name="Immagine 17" descr="Immagine che contiene albero, esterni, inpiedi, mammifero&#10;&#10;Descrizione generata automaticamente">
            <a:extLst>
              <a:ext uri="{FF2B5EF4-FFF2-40B4-BE49-F238E27FC236}">
                <a16:creationId xmlns:a16="http://schemas.microsoft.com/office/drawing/2014/main" id="{6FE8542C-E117-C09A-0636-5F5556B579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9838" y="1069975"/>
            <a:ext cx="233045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air,fire,water,earth">
            <a:extLst>
              <a:ext uri="{FF2B5EF4-FFF2-40B4-BE49-F238E27FC236}">
                <a16:creationId xmlns:a16="http://schemas.microsoft.com/office/drawing/2014/main" id="{D0CE7E57-9DBC-E59C-D78E-4A295CE8D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2060575"/>
            <a:ext cx="4724400" cy="3738563"/>
          </a:xfrm>
          <a:prstGeom prst="rect">
            <a:avLst/>
          </a:prstGeom>
          <a:noFill/>
          <a:extLst>
            <a:ext uri="{909E8E84-426E-40DD-AFC4-6F175D3DCCD1}">
              <a14:hiddenFill xmlns:a14="http://schemas.microsoft.com/office/drawing/2010/main">
                <a:solidFill>
                  <a:srgbClr val="FFFFFF"/>
                </a:solidFill>
              </a14:hiddenFill>
            </a:ext>
          </a:extLst>
        </p:spPr>
      </p:pic>
      <p:sp>
        <p:nvSpPr>
          <p:cNvPr id="128003" name="Rectangle 3">
            <a:extLst>
              <a:ext uri="{FF2B5EF4-FFF2-40B4-BE49-F238E27FC236}">
                <a16:creationId xmlns:a16="http://schemas.microsoft.com/office/drawing/2014/main" id="{58DB8C46-5260-6873-BB39-00818BE616E0}"/>
              </a:ext>
            </a:extLst>
          </p:cNvPr>
          <p:cNvSpPr>
            <a:spLocks noGrp="1" noChangeArrowheads="1"/>
          </p:cNvSpPr>
          <p:nvPr>
            <p:ph type="title"/>
          </p:nvPr>
        </p:nvSpPr>
        <p:spPr>
          <a:xfrm>
            <a:off x="685800" y="228600"/>
            <a:ext cx="7772400" cy="533400"/>
          </a:xfrm>
        </p:spPr>
        <p:txBody>
          <a:bodyPr/>
          <a:lstStyle/>
          <a:p>
            <a:r>
              <a:rPr lang="pl-PL" altLang="pl-PL" sz="3600">
                <a:solidFill>
                  <a:srgbClr val="990000"/>
                </a:solidFill>
                <a:latin typeface="Tahoma" panose="020B0604030504040204" pitchFamily="34" charset="0"/>
                <a:cs typeface="Times New Roman" panose="02020603050405020304" pitchFamily="18" charset="0"/>
              </a:rPr>
              <a:t>Gia’ i Greci antichi</a:t>
            </a:r>
            <a:r>
              <a:rPr lang="it-IT" altLang="pl-PL" sz="3600">
                <a:solidFill>
                  <a:srgbClr val="990000"/>
                </a:solidFill>
                <a:cs typeface="Times New Roman" panose="02020603050405020304" pitchFamily="18" charset="0"/>
              </a:rPr>
              <a:t>…</a:t>
            </a:r>
            <a:endParaRPr lang="it-IT" altLang="pl-PL" sz="3600">
              <a:solidFill>
                <a:srgbClr val="990000"/>
              </a:solidFill>
              <a:latin typeface="Tahoma" panose="020B0604030504040204" pitchFamily="34" charset="0"/>
              <a:cs typeface="Times New Roman" panose="02020603050405020304" pitchFamily="18" charset="0"/>
            </a:endParaRPr>
          </a:p>
        </p:txBody>
      </p:sp>
      <p:sp>
        <p:nvSpPr>
          <p:cNvPr id="128004" name="Rectangle 4">
            <a:extLst>
              <a:ext uri="{FF2B5EF4-FFF2-40B4-BE49-F238E27FC236}">
                <a16:creationId xmlns:a16="http://schemas.microsoft.com/office/drawing/2014/main" id="{460D1755-9407-6FA4-7503-8F49C5B3B61E}"/>
              </a:ext>
            </a:extLst>
          </p:cNvPr>
          <p:cNvSpPr>
            <a:spLocks noChangeArrowheads="1"/>
          </p:cNvSpPr>
          <p:nvPr/>
        </p:nvSpPr>
        <p:spPr bwMode="auto">
          <a:xfrm>
            <a:off x="3505200" y="838200"/>
            <a:ext cx="56388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pl-PL" altLang="pl-PL" sz="2400" noProof="1">
                <a:latin typeface="Times New Roman" panose="02020603050405020304" pitchFamily="18" charset="0"/>
                <a:cs typeface="Times New Roman" panose="02020603050405020304" pitchFamily="18" charset="0"/>
              </a:rPr>
              <a:t>... si domandavano,</a:t>
            </a:r>
          </a:p>
          <a:p>
            <a:pPr eaLnBrk="1" hangingPunct="1"/>
            <a:r>
              <a:rPr lang="pl-PL" altLang="pl-PL" sz="2400" noProof="1">
                <a:latin typeface="Times New Roman" panose="02020603050405020304" pitchFamily="18" charset="0"/>
                <a:cs typeface="Times New Roman" panose="02020603050405020304" pitchFamily="18" charset="0"/>
              </a:rPr>
              <a:t>- di che cosa e’ fatto l’universo</a:t>
            </a:r>
          </a:p>
          <a:p>
            <a:pPr eaLnBrk="1" hangingPunct="1"/>
            <a:r>
              <a:rPr lang="pl-PL" altLang="pl-PL" sz="2400" noProof="1">
                <a:latin typeface="Times New Roman" panose="02020603050405020304" pitchFamily="18" charset="0"/>
                <a:cs typeface="Times New Roman" panose="02020603050405020304" pitchFamily="18" charset="0"/>
              </a:rPr>
              <a:t>- e che cosa lo tiene insieme?</a:t>
            </a:r>
            <a:r>
              <a:rPr lang="it-IT" altLang="pl-PL" sz="2600" b="1">
                <a:latin typeface="Times New Roman" panose="02020603050405020304" pitchFamily="18" charset="0"/>
              </a:rPr>
              <a:t> </a:t>
            </a:r>
          </a:p>
          <a:p>
            <a:endParaRPr lang="it-IT" altLang="pl-PL" sz="2400">
              <a:latin typeface="Times New Roman" panose="02020603050405020304" pitchFamily="18" charset="0"/>
            </a:endParaRPr>
          </a:p>
        </p:txBody>
      </p:sp>
      <p:pic>
        <p:nvPicPr>
          <p:cNvPr id="128005" name="Picture 5">
            <a:extLst>
              <a:ext uri="{FF2B5EF4-FFF2-40B4-BE49-F238E27FC236}">
                <a16:creationId xmlns:a16="http://schemas.microsoft.com/office/drawing/2014/main" id="{F75A6DAA-D2EA-9D4C-29DB-72FC8D7DA2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3352800"/>
            <a:ext cx="1296988" cy="1303338"/>
          </a:xfrm>
          <a:prstGeom prst="rect">
            <a:avLst/>
          </a:prstGeom>
          <a:noFill/>
          <a:extLst>
            <a:ext uri="{909E8E84-426E-40DD-AFC4-6F175D3DCCD1}">
              <a14:hiddenFill xmlns:a14="http://schemas.microsoft.com/office/drawing/2010/main">
                <a:solidFill>
                  <a:srgbClr val="FFFFFF"/>
                </a:solidFill>
              </a14:hiddenFill>
            </a:ext>
          </a:extLst>
        </p:spPr>
      </p:pic>
      <p:sp>
        <p:nvSpPr>
          <p:cNvPr id="128006" name="Text Box 6">
            <a:extLst>
              <a:ext uri="{FF2B5EF4-FFF2-40B4-BE49-F238E27FC236}">
                <a16:creationId xmlns:a16="http://schemas.microsoft.com/office/drawing/2014/main" id="{C68A5653-45B1-09F0-59D3-4125261B54DD}"/>
              </a:ext>
            </a:extLst>
          </p:cNvPr>
          <p:cNvSpPr txBox="1">
            <a:spLocks noChangeArrowheads="1"/>
          </p:cNvSpPr>
          <p:nvPr/>
        </p:nvSpPr>
        <p:spPr bwMode="auto">
          <a:xfrm>
            <a:off x="609600" y="4953000"/>
            <a:ext cx="337343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it-IT" altLang="pl-PL" sz="2400">
              <a:latin typeface="Tahoma" panose="020B0604030504040204" pitchFamily="34" charset="0"/>
            </a:endParaRPr>
          </a:p>
          <a:p>
            <a:pPr eaLnBrk="1" hangingPunct="1"/>
            <a:r>
              <a:rPr lang="it-IT" altLang="pl-PL" sz="2400" noProof="1">
                <a:latin typeface="Tahoma" panose="020B0604030504040204" pitchFamily="34" charset="0"/>
              </a:rPr>
              <a:t>(Platone </a:t>
            </a:r>
            <a:r>
              <a:rPr lang="it-IT" altLang="pl-PL" sz="2400" noProof="1">
                <a:latin typeface="Tahoma" panose="020B0604030504040204" pitchFamily="34" charset="0"/>
                <a:cs typeface="Times New Roman" panose="02020603050405020304" pitchFamily="18" charset="0"/>
              </a:rPr>
              <a:t>↔</a:t>
            </a:r>
            <a:r>
              <a:rPr lang="it-IT" altLang="pl-PL" sz="2400" noProof="1">
                <a:latin typeface="Tahoma" panose="020B0604030504040204" pitchFamily="34" charset="0"/>
              </a:rPr>
              <a:t> Democrito)</a:t>
            </a:r>
            <a:r>
              <a:rPr lang="it-IT" altLang="pl-PL" sz="2400" b="1" noProof="1">
                <a:solidFill>
                  <a:srgbClr val="FF3300"/>
                </a:solidFill>
                <a:latin typeface="Tahoma" panose="020B0604030504040204" pitchFamily="34" charset="0"/>
              </a:rPr>
              <a:t> </a:t>
            </a:r>
          </a:p>
          <a:p>
            <a:pPr eaLnBrk="1" hangingPunct="1"/>
            <a:r>
              <a:rPr lang="it-IT" altLang="pl-PL" sz="2400" b="1" noProof="1">
                <a:solidFill>
                  <a:srgbClr val="FF3300"/>
                </a:solidFill>
                <a:latin typeface="Tahoma" panose="020B0604030504040204" pitchFamily="34" charset="0"/>
              </a:rPr>
              <a:t>- Divisibile? </a:t>
            </a:r>
          </a:p>
          <a:p>
            <a:pPr eaLnBrk="1" hangingPunct="1"/>
            <a:r>
              <a:rPr lang="it-IT" altLang="pl-PL" sz="2400" b="1" noProof="1">
                <a:solidFill>
                  <a:srgbClr val="FF3300"/>
                </a:solidFill>
                <a:latin typeface="Tahoma" panose="020B0604030504040204" pitchFamily="34" charset="0"/>
              </a:rPr>
              <a:t>- Indivisibile?</a:t>
            </a:r>
          </a:p>
        </p:txBody>
      </p:sp>
      <p:sp>
        <p:nvSpPr>
          <p:cNvPr id="128007" name="Rectangle 7">
            <a:extLst>
              <a:ext uri="{FF2B5EF4-FFF2-40B4-BE49-F238E27FC236}">
                <a16:creationId xmlns:a16="http://schemas.microsoft.com/office/drawing/2014/main" id="{DCFA9A39-A094-6BE0-ECBA-8C736BC1387C}"/>
              </a:ext>
            </a:extLst>
          </p:cNvPr>
          <p:cNvSpPr>
            <a:spLocks noChangeArrowheads="1"/>
          </p:cNvSpPr>
          <p:nvPr/>
        </p:nvSpPr>
        <p:spPr bwMode="auto">
          <a:xfrm>
            <a:off x="3770313" y="6321425"/>
            <a:ext cx="408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it-IT" altLang="pl-PL">
                <a:latin typeface="Times New Roman" panose="02020603050405020304" pitchFamily="18" charset="0"/>
              </a:rPr>
              <a:t>http://www.ifj.edu.pl/edukacja/things.html</a:t>
            </a:r>
          </a:p>
        </p:txBody>
      </p:sp>
      <p:pic>
        <p:nvPicPr>
          <p:cNvPr id="128008" name="Picture 8">
            <a:extLst>
              <a:ext uri="{FF2B5EF4-FFF2-40B4-BE49-F238E27FC236}">
                <a16:creationId xmlns:a16="http://schemas.microsoft.com/office/drawing/2014/main" id="{B265E4FD-D6F4-AF25-336C-D276E865F2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914400"/>
            <a:ext cx="2622550" cy="3886200"/>
          </a:xfrm>
          <a:prstGeom prst="rect">
            <a:avLst/>
          </a:prstGeom>
          <a:noFill/>
          <a:extLst>
            <a:ext uri="{909E8E84-426E-40DD-AFC4-6F175D3DCCD1}">
              <a14:hiddenFill xmlns:a14="http://schemas.microsoft.com/office/drawing/2010/main">
                <a:solidFill>
                  <a:srgbClr val="FFFFFF"/>
                </a:solidFill>
              </a14:hiddenFill>
            </a:ext>
          </a:extLst>
        </p:spPr>
      </p:pic>
      <p:sp>
        <p:nvSpPr>
          <p:cNvPr id="128009" name="Text Box 9">
            <a:extLst>
              <a:ext uri="{FF2B5EF4-FFF2-40B4-BE49-F238E27FC236}">
                <a16:creationId xmlns:a16="http://schemas.microsoft.com/office/drawing/2014/main" id="{BBB5C8E3-8C64-74DF-DD34-54E2869737D5}"/>
              </a:ext>
            </a:extLst>
          </p:cNvPr>
          <p:cNvSpPr txBox="1">
            <a:spLocks noChangeArrowheads="1"/>
          </p:cNvSpPr>
          <p:nvPr/>
        </p:nvSpPr>
        <p:spPr bwMode="auto">
          <a:xfrm>
            <a:off x="4284663" y="5732463"/>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noProof="1"/>
              <a:t>Quattro „elementi”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52F4DFF5-7047-C152-8620-36F456E266B4}"/>
              </a:ext>
            </a:extLst>
          </p:cNvPr>
          <p:cNvSpPr>
            <a:spLocks noGrp="1" noChangeArrowheads="1"/>
          </p:cNvSpPr>
          <p:nvPr>
            <p:ph type="title"/>
          </p:nvPr>
        </p:nvSpPr>
        <p:spPr/>
        <p:txBody>
          <a:bodyPr/>
          <a:lstStyle/>
          <a:p>
            <a:r>
              <a:rPr lang="it-IT" altLang="it-IT" sz="3600"/>
              <a:t>Tutti e tre gli indizi, cioè </a:t>
            </a:r>
          </a:p>
        </p:txBody>
      </p:sp>
      <p:sp>
        <p:nvSpPr>
          <p:cNvPr id="21507" name="Segnaposto contenuto 2">
            <a:extLst>
              <a:ext uri="{FF2B5EF4-FFF2-40B4-BE49-F238E27FC236}">
                <a16:creationId xmlns:a16="http://schemas.microsoft.com/office/drawing/2014/main" id="{361ABE05-26BD-0C7F-6437-41CB673444CA}"/>
              </a:ext>
            </a:extLst>
          </p:cNvPr>
          <p:cNvSpPr>
            <a:spLocks noGrp="1" noChangeArrowheads="1"/>
          </p:cNvSpPr>
          <p:nvPr>
            <p:ph idx="1"/>
          </p:nvPr>
        </p:nvSpPr>
        <p:spPr/>
        <p:txBody>
          <a:bodyPr/>
          <a:lstStyle/>
          <a:p>
            <a:r>
              <a:rPr lang="it-IT" altLang="it-IT" sz="2400"/>
              <a:t>il trucco delle donne Egizie</a:t>
            </a:r>
          </a:p>
          <a:p>
            <a:r>
              <a:rPr lang="it-IT" altLang="it-IT" sz="2400"/>
              <a:t>la caffettiera Macedone</a:t>
            </a:r>
          </a:p>
          <a:p>
            <a:r>
              <a:rPr lang="it-IT" altLang="it-IT" sz="2400"/>
              <a:t>la pattina sui tetti delle chiese medioevali</a:t>
            </a:r>
          </a:p>
          <a:p>
            <a:pPr>
              <a:buFontTx/>
              <a:buChar char="-"/>
            </a:pPr>
            <a:r>
              <a:rPr lang="it-IT" altLang="it-IT" sz="2400"/>
              <a:t>indicano, che: </a:t>
            </a:r>
          </a:p>
          <a:p>
            <a:pPr>
              <a:buFont typeface="Wingdings" panose="05000000000000000000" pitchFamily="2" charset="2"/>
              <a:buChar char="Ø"/>
            </a:pPr>
            <a:r>
              <a:rPr lang="it-IT" altLang="it-IT" sz="2400"/>
              <a:t>il rame, diversamente dal oro (ma simile ad argento) non è un metallo del tutto «nobile», i.e. subisce la corrosione</a:t>
            </a:r>
          </a:p>
          <a:p>
            <a:pPr>
              <a:buFont typeface="Wingdings" panose="05000000000000000000" pitchFamily="2" charset="2"/>
              <a:buChar char="Ø"/>
            </a:pPr>
            <a:r>
              <a:rPr lang="it-IT" altLang="it-IT" sz="2400"/>
              <a:t>le sali (compreso i minerali) di rame hanno il colore verde (o azzurro), come abbiamo già notato nella lezione sulla spettroscopia (i fuochi d’artificio di Parigi)</a:t>
            </a:r>
          </a:p>
          <a:p>
            <a:pPr>
              <a:buFont typeface="Wingdings" panose="05000000000000000000" pitchFamily="2" charset="2"/>
              <a:buChar char="Ø"/>
            </a:pPr>
            <a:r>
              <a:rPr lang="it-IT" altLang="it-IT" sz="2400"/>
              <a:t>l’acetato di rame è velenoso (= competenza sociale)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A5665259-3B54-A994-7E37-179DED94EB8C}"/>
              </a:ext>
            </a:extLst>
          </p:cNvPr>
          <p:cNvSpPr>
            <a:spLocks noGrp="1" noChangeArrowheads="1"/>
          </p:cNvSpPr>
          <p:nvPr>
            <p:ph type="title"/>
          </p:nvPr>
        </p:nvSpPr>
        <p:spPr>
          <a:xfrm>
            <a:off x="-900113" y="-280988"/>
            <a:ext cx="11406188" cy="1398588"/>
          </a:xfrm>
        </p:spPr>
        <p:txBody>
          <a:bodyPr/>
          <a:lstStyle/>
          <a:p>
            <a:r>
              <a:rPr lang="it-IT" altLang="pl-PL" sz="3600"/>
              <a:t>Festeggiando ai fasti di Mida</a:t>
            </a:r>
          </a:p>
        </p:txBody>
      </p:sp>
      <p:pic>
        <p:nvPicPr>
          <p:cNvPr id="22531" name="Immagine 8" descr="Immagine che contiene testo, libro&#10;&#10;Descrizione generata automaticamente">
            <a:extLst>
              <a:ext uri="{FF2B5EF4-FFF2-40B4-BE49-F238E27FC236}">
                <a16:creationId xmlns:a16="http://schemas.microsoft.com/office/drawing/2014/main" id="{35E6BF4A-B95E-C611-5F68-1198BD2CF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81088"/>
            <a:ext cx="4032250"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2" descr="Midas Mound">
            <a:extLst>
              <a:ext uri="{FF2B5EF4-FFF2-40B4-BE49-F238E27FC236}">
                <a16:creationId xmlns:a16="http://schemas.microsoft.com/office/drawing/2014/main" id="{98C9F8B2-E93E-1C46-0F01-32EA1FAC6B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4075" y="1117600"/>
            <a:ext cx="4167188"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CasellaDiTesto 11">
            <a:extLst>
              <a:ext uri="{FF2B5EF4-FFF2-40B4-BE49-F238E27FC236}">
                <a16:creationId xmlns:a16="http://schemas.microsoft.com/office/drawing/2014/main" id="{151DA4E1-9B7C-E68C-3736-E018E7D25EF5}"/>
              </a:ext>
            </a:extLst>
          </p:cNvPr>
          <p:cNvSpPr txBox="1">
            <a:spLocks noChangeArrowheads="1"/>
          </p:cNvSpPr>
          <p:nvPr/>
        </p:nvSpPr>
        <p:spPr bwMode="auto">
          <a:xfrm>
            <a:off x="4664075" y="6203950"/>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pl-PL" sz="1400"/>
              <a:t>https://www.penn.museum/sites/midas/intro.shtml</a:t>
            </a:r>
          </a:p>
        </p:txBody>
      </p:sp>
      <p:pic>
        <p:nvPicPr>
          <p:cNvPr id="22534" name="Picture 6" descr="Two large vats or cauldrons">
            <a:extLst>
              <a:ext uri="{FF2B5EF4-FFF2-40B4-BE49-F238E27FC236}">
                <a16:creationId xmlns:a16="http://schemas.microsoft.com/office/drawing/2014/main" id="{541DE135-721B-9AAF-ED47-CDD0D1A554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4075" y="3644900"/>
            <a:ext cx="4167188"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139234F9-FB73-A35A-D39B-D3C4B3255AF6}"/>
              </a:ext>
            </a:extLst>
          </p:cNvPr>
          <p:cNvSpPr>
            <a:spLocks noGrp="1" noChangeArrowheads="1"/>
          </p:cNvSpPr>
          <p:nvPr>
            <p:ph type="title"/>
          </p:nvPr>
        </p:nvSpPr>
        <p:spPr>
          <a:xfrm>
            <a:off x="428625" y="-23813"/>
            <a:ext cx="8229600" cy="1143001"/>
          </a:xfrm>
        </p:spPr>
        <p:txBody>
          <a:bodyPr/>
          <a:lstStyle/>
          <a:p>
            <a:r>
              <a:rPr lang="it-IT" altLang="pl-PL" sz="3600"/>
              <a:t>Festa funebre di Re Mida</a:t>
            </a:r>
          </a:p>
        </p:txBody>
      </p:sp>
      <p:sp>
        <p:nvSpPr>
          <p:cNvPr id="23555" name="CasellaDiTesto 4">
            <a:extLst>
              <a:ext uri="{FF2B5EF4-FFF2-40B4-BE49-F238E27FC236}">
                <a16:creationId xmlns:a16="http://schemas.microsoft.com/office/drawing/2014/main" id="{977A8ABD-0A8F-0BA1-C7F5-34C3D0FA97CC}"/>
              </a:ext>
            </a:extLst>
          </p:cNvPr>
          <p:cNvSpPr txBox="1">
            <a:spLocks noChangeArrowheads="1"/>
          </p:cNvSpPr>
          <p:nvPr/>
        </p:nvSpPr>
        <p:spPr bwMode="auto">
          <a:xfrm>
            <a:off x="428625" y="6550025"/>
            <a:ext cx="64008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pl-PL" sz="1400"/>
              <a:t>http://dydaktyka.fizyka.umk.pl/Wystawy_archiwum/z_omegi/stypa.html</a:t>
            </a:r>
          </a:p>
        </p:txBody>
      </p:sp>
      <p:sp>
        <p:nvSpPr>
          <p:cNvPr id="23556" name="CasellaDiTesto 5">
            <a:extLst>
              <a:ext uri="{FF2B5EF4-FFF2-40B4-BE49-F238E27FC236}">
                <a16:creationId xmlns:a16="http://schemas.microsoft.com/office/drawing/2014/main" id="{8405338C-8F16-B1CF-8253-4601D3A3598F}"/>
              </a:ext>
            </a:extLst>
          </p:cNvPr>
          <p:cNvSpPr txBox="1">
            <a:spLocks noChangeArrowheads="1"/>
          </p:cNvSpPr>
          <p:nvPr/>
        </p:nvSpPr>
        <p:spPr bwMode="auto">
          <a:xfrm flipH="1">
            <a:off x="228600" y="822325"/>
            <a:ext cx="877093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pl-PL"/>
              <a:t>Si può dire che cosa si mangiava alla festa 3 mila anni fa? Si scopre che sì!</a:t>
            </a:r>
          </a:p>
          <a:p>
            <a:r>
              <a:rPr lang="it-IT" altLang="pl-PL"/>
              <a:t>Nel 1999 gli archeologi hanno aperto in Asia Minore, nella zona dell’antica Frigia, una tomba piena di tesori: perle, gemme preziose, pesanti stoffe e sofisticati calici   di bronzo. La ricchezza della sepoltura indicava un alto rango del morto, e il luogo di ritrovamento e l’età – la affinità cultura col la Grecia pre-classica. Quasi, quasi, la tomba di Re Mida.</a:t>
            </a:r>
          </a:p>
        </p:txBody>
      </p:sp>
      <p:sp>
        <p:nvSpPr>
          <p:cNvPr id="23557" name="CasellaDiTesto 6">
            <a:extLst>
              <a:ext uri="{FF2B5EF4-FFF2-40B4-BE49-F238E27FC236}">
                <a16:creationId xmlns:a16="http://schemas.microsoft.com/office/drawing/2014/main" id="{90A92618-326D-97A2-62D8-0666A35833ED}"/>
              </a:ext>
            </a:extLst>
          </p:cNvPr>
          <p:cNvSpPr txBox="1">
            <a:spLocks noChangeArrowheads="1"/>
          </p:cNvSpPr>
          <p:nvPr/>
        </p:nvSpPr>
        <p:spPr bwMode="auto">
          <a:xfrm flipH="1">
            <a:off x="173038" y="3238500"/>
            <a:ext cx="8742362" cy="357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pl-PL"/>
              <a:t>In fondo ai calici a forma delle teste di pecora (</a:t>
            </a:r>
            <a:r>
              <a:rPr lang="it-IT" altLang="pl-PL" i="1"/>
              <a:t>situla</a:t>
            </a:r>
            <a:r>
              <a:rPr lang="it-IT" altLang="pl-PL"/>
              <a:t>) c’erano dei residui, quasi invisibili ad occhio nudo. Forse i residui della festa? Ma erano così pochi, che non si potevano assaggiare. Ma a che cosa serve la scienza moderna?</a:t>
            </a:r>
          </a:p>
          <a:p>
            <a:pPr>
              <a:spcAft>
                <a:spcPts val="600"/>
              </a:spcAft>
            </a:pPr>
            <a:r>
              <a:rPr lang="it-IT" altLang="pl-PL"/>
              <a:t>Si scopre che alla festa di Re Mida non si risparmiava: in fondo di oltre 100 calici e vasi per mescolare le bevande gli scienziati hanno identificato 16 tipi di diverse bevande alcoliche: vini di qualità, birra d’orzo e miele fermentato. In fondo ai piatti hanno identificato almeno 14 tipi di carni, principalmente di capre e ovini. La carne veniva prima grigliata poi mescolata con erbe e aromi. I vini e le birre erano mescolate in diverse proporzioni e serviti nelle coppe raffinate. Le rimanenze hanno lasciato a Re Mida per il suo viaggio attraverso la Stige.</a:t>
            </a:r>
          </a:p>
          <a:p>
            <a:r>
              <a:rPr lang="it-IT" altLang="pl-PL" b="1"/>
              <a:t>Una festa così basta per passare al mito!</a:t>
            </a:r>
          </a:p>
          <a:p>
            <a:r>
              <a:rPr lang="it-IT" altLang="pl-PL"/>
              <a:t>   </a:t>
            </a:r>
          </a:p>
        </p:txBody>
      </p:sp>
      <p:pic>
        <p:nvPicPr>
          <p:cNvPr id="23558" name="Immagine 8" descr="Immagine che contiene microfono&#10;&#10;Descrizione generata automaticamente">
            <a:extLst>
              <a:ext uri="{FF2B5EF4-FFF2-40B4-BE49-F238E27FC236}">
                <a16:creationId xmlns:a16="http://schemas.microsoft.com/office/drawing/2014/main" id="{01D56AA2-4416-D27B-B3EB-BE67338B2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2239963"/>
            <a:ext cx="190817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2E2F13E-638A-3183-BB7D-2D4A9BD35C8C}"/>
              </a:ext>
            </a:extLst>
          </p:cNvPr>
          <p:cNvSpPr>
            <a:spLocks noGrp="1" noChangeArrowheads="1"/>
          </p:cNvSpPr>
          <p:nvPr>
            <p:ph type="ctrTitle"/>
          </p:nvPr>
        </p:nvSpPr>
        <p:spPr>
          <a:xfrm>
            <a:off x="1390650" y="422275"/>
            <a:ext cx="5829300" cy="1103313"/>
          </a:xfrm>
        </p:spPr>
        <p:txBody>
          <a:bodyPr anchor="ctr"/>
          <a:lstStyle/>
          <a:p>
            <a:r>
              <a:rPr lang="pl-PL" altLang="it-IT" sz="3600"/>
              <a:t>Metal</a:t>
            </a:r>
            <a:r>
              <a:rPr lang="it-IT" altLang="it-IT" sz="3600"/>
              <a:t>li</a:t>
            </a:r>
            <a:r>
              <a:rPr lang="pl-PL" altLang="it-IT" sz="3600"/>
              <a:t>, </a:t>
            </a:r>
            <a:r>
              <a:rPr lang="it-IT" altLang="it-IT" sz="3600"/>
              <a:t>leghe, ori</a:t>
            </a:r>
            <a:br>
              <a:rPr lang="pl-PL" altLang="it-IT" sz="3300"/>
            </a:br>
            <a:endParaRPr lang="en-US" altLang="it-IT" sz="3300"/>
          </a:p>
        </p:txBody>
      </p:sp>
      <p:sp>
        <p:nvSpPr>
          <p:cNvPr id="27651" name="Rectangle 3">
            <a:extLst>
              <a:ext uri="{FF2B5EF4-FFF2-40B4-BE49-F238E27FC236}">
                <a16:creationId xmlns:a16="http://schemas.microsoft.com/office/drawing/2014/main" id="{9A2E3BE2-17EF-772F-201B-ED115BA83CBA}"/>
              </a:ext>
            </a:extLst>
          </p:cNvPr>
          <p:cNvSpPr>
            <a:spLocks noGrp="1" noChangeArrowheads="1"/>
          </p:cNvSpPr>
          <p:nvPr>
            <p:ph type="subTitle" idx="1"/>
          </p:nvPr>
        </p:nvSpPr>
        <p:spPr>
          <a:xfrm>
            <a:off x="900113" y="1549400"/>
            <a:ext cx="5724525" cy="2378075"/>
          </a:xfrm>
        </p:spPr>
        <p:txBody>
          <a:bodyPr/>
          <a:lstStyle/>
          <a:p>
            <a:pPr algn="l"/>
            <a:r>
              <a:rPr lang="pl-PL" altLang="it-IT"/>
              <a:t>Fe: </a:t>
            </a:r>
            <a:r>
              <a:rPr lang="it-IT" altLang="it-IT"/>
              <a:t>acciaio</a:t>
            </a:r>
            <a:r>
              <a:rPr lang="pl-PL" altLang="it-IT"/>
              <a:t>, </a:t>
            </a:r>
            <a:r>
              <a:rPr lang="it-IT" altLang="it-IT"/>
              <a:t>ghisa</a:t>
            </a:r>
            <a:endParaRPr lang="pl-PL" altLang="it-IT"/>
          </a:p>
          <a:p>
            <a:pPr algn="l"/>
            <a:endParaRPr lang="it-IT" altLang="it-IT"/>
          </a:p>
          <a:p>
            <a:pPr algn="l"/>
            <a:endParaRPr lang="pl-PL" altLang="it-IT"/>
          </a:p>
          <a:p>
            <a:pPr algn="l"/>
            <a:r>
              <a:rPr lang="pl-PL" altLang="it-IT"/>
              <a:t>Cu: </a:t>
            </a:r>
            <a:r>
              <a:rPr lang="it-IT" altLang="it-IT"/>
              <a:t>ottone</a:t>
            </a:r>
            <a:r>
              <a:rPr lang="pl-PL" altLang="it-IT"/>
              <a:t>, br</a:t>
            </a:r>
            <a:r>
              <a:rPr lang="it-IT" altLang="it-IT"/>
              <a:t>onzo</a:t>
            </a:r>
            <a:r>
              <a:rPr lang="pl-PL" altLang="it-IT"/>
              <a:t>  </a:t>
            </a:r>
          </a:p>
          <a:p>
            <a:pPr algn="l"/>
            <a:endParaRPr lang="it-IT" altLang="it-IT"/>
          </a:p>
          <a:p>
            <a:pPr algn="l"/>
            <a:endParaRPr lang="pl-PL" altLang="it-IT"/>
          </a:p>
          <a:p>
            <a:pPr algn="l"/>
            <a:r>
              <a:rPr lang="pl-PL" altLang="it-IT"/>
              <a:t>Allumini</a:t>
            </a:r>
            <a:r>
              <a:rPr lang="it-IT" altLang="it-IT"/>
              <a:t>o</a:t>
            </a:r>
            <a:r>
              <a:rPr lang="pl-PL" altLang="it-IT"/>
              <a:t>, t</a:t>
            </a:r>
            <a:r>
              <a:rPr lang="it-IT" altLang="it-IT"/>
              <a:t>itanio</a:t>
            </a:r>
            <a:r>
              <a:rPr lang="pl-PL" altLang="it-IT"/>
              <a:t>, ni</a:t>
            </a:r>
            <a:r>
              <a:rPr lang="it-IT" altLang="it-IT"/>
              <a:t>chel</a:t>
            </a:r>
            <a:endParaRPr lang="en-US" altLang="it-IT"/>
          </a:p>
        </p:txBody>
      </p:sp>
      <p:pic>
        <p:nvPicPr>
          <p:cNvPr id="12293" name="Picture 5">
            <a:extLst>
              <a:ext uri="{FF2B5EF4-FFF2-40B4-BE49-F238E27FC236}">
                <a16:creationId xmlns:a16="http://schemas.microsoft.com/office/drawing/2014/main" id="{A17B5EDE-5B40-DBEB-E9E8-E312F0DED8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75" y="2727325"/>
            <a:ext cx="1503363"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a:extLst>
              <a:ext uri="{FF2B5EF4-FFF2-40B4-BE49-F238E27FC236}">
                <a16:creationId xmlns:a16="http://schemas.microsoft.com/office/drawing/2014/main" id="{696C007A-1C76-60BF-8B23-A8C46294CE74}"/>
              </a:ext>
            </a:extLst>
          </p:cNvPr>
          <p:cNvSpPr txBox="1">
            <a:spLocks noChangeArrowheads="1"/>
          </p:cNvSpPr>
          <p:nvPr/>
        </p:nvSpPr>
        <p:spPr bwMode="auto">
          <a:xfrm>
            <a:off x="1370013" y="5678488"/>
            <a:ext cx="2600325" cy="322262"/>
          </a:xfrm>
          <a:prstGeom prst="rect">
            <a:avLst/>
          </a:prstGeom>
          <a:noFill/>
          <a:ln>
            <a:noFill/>
          </a:ln>
          <a:effectLst/>
        </p:spPr>
        <p:txBody>
          <a:bodyPr wrap="none">
            <a:spAutoFit/>
          </a:bodyPr>
          <a:lstStyle/>
          <a:p>
            <a:pPr>
              <a:defRPr/>
            </a:pPr>
            <a:r>
              <a:rPr lang="en-US" altLang="it-IT" sz="750" dirty="0">
                <a:hlinkClick r:id="rId4"/>
              </a:rPr>
              <a:t>http://www.razetocasareto.com</a:t>
            </a:r>
            <a:endParaRPr lang="pl-PL" altLang="it-IT" sz="750"/>
          </a:p>
          <a:p>
            <a:pPr>
              <a:defRPr/>
            </a:pPr>
            <a:r>
              <a:rPr lang="en-US" altLang="it-IT" sz="750" dirty="0"/>
              <a:t>http://www.alibre.com/images/gallery/small/Soetikno1.jpg</a:t>
            </a:r>
          </a:p>
        </p:txBody>
      </p:sp>
      <p:pic>
        <p:nvPicPr>
          <p:cNvPr id="12295" name="Picture 7">
            <a:extLst>
              <a:ext uri="{FF2B5EF4-FFF2-40B4-BE49-F238E27FC236}">
                <a16:creationId xmlns:a16="http://schemas.microsoft.com/office/drawing/2014/main" id="{F5AA3F34-5311-E1BA-0F6D-048FA1128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5963" y="4329113"/>
            <a:ext cx="1397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8">
            <a:extLst>
              <a:ext uri="{FF2B5EF4-FFF2-40B4-BE49-F238E27FC236}">
                <a16:creationId xmlns:a16="http://schemas.microsoft.com/office/drawing/2014/main" id="{C2257E29-F0E0-E6F0-CE0F-95F1002FAF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2250" y="1166813"/>
            <a:ext cx="1350963"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9">
            <a:extLst>
              <a:ext uri="{FF2B5EF4-FFF2-40B4-BE49-F238E27FC236}">
                <a16:creationId xmlns:a16="http://schemas.microsoft.com/office/drawing/2014/main" id="{7044678E-B5DC-E88B-751E-D7A0C6DE01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6475" y="3336925"/>
            <a:ext cx="3119438"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296"/>
                                        </p:tgtEl>
                                        <p:attrNameLst>
                                          <p:attrName>style.visibility</p:attrName>
                                        </p:attrNameLst>
                                      </p:cBhvr>
                                      <p:to>
                                        <p:strVal val="visible"/>
                                      </p:to>
                                    </p:set>
                                    <p:animEffect transition="in" filter="fade">
                                      <p:cBhvr>
                                        <p:cTn id="7" dur="2000"/>
                                        <p:tgtEl>
                                          <p:spTgt spid="12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2295"/>
                                        </p:tgtEl>
                                        <p:attrNameLst>
                                          <p:attrName>style.visibility</p:attrName>
                                        </p:attrNameLst>
                                      </p:cBhvr>
                                      <p:to>
                                        <p:strVal val="visible"/>
                                      </p:to>
                                    </p:set>
                                    <p:animEffect transition="in" filter="fade">
                                      <p:cBhvr>
                                        <p:cTn id="17" dur="2000"/>
                                        <p:tgtEl>
                                          <p:spTgt spid="122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2297"/>
                                        </p:tgtEl>
                                        <p:attrNameLst>
                                          <p:attrName>style.visibility</p:attrName>
                                        </p:attrNameLst>
                                      </p:cBhvr>
                                      <p:to>
                                        <p:strVal val="visible"/>
                                      </p:to>
                                    </p:set>
                                    <p:animEffect transition="in" filter="fade">
                                      <p:cBhvr>
                                        <p:cTn id="22" dur="2000"/>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66010DBC-3993-602D-5A60-4D63BF8FAFF3}"/>
              </a:ext>
            </a:extLst>
          </p:cNvPr>
          <p:cNvSpPr>
            <a:spLocks noGrp="1" noChangeArrowheads="1"/>
          </p:cNvSpPr>
          <p:nvPr>
            <p:ph type="title"/>
          </p:nvPr>
        </p:nvSpPr>
        <p:spPr>
          <a:xfrm>
            <a:off x="412750" y="0"/>
            <a:ext cx="8229600" cy="1143000"/>
          </a:xfrm>
        </p:spPr>
        <p:txBody>
          <a:bodyPr/>
          <a:lstStyle/>
          <a:p>
            <a:r>
              <a:rPr lang="it-IT" altLang="it-IT" sz="3200"/>
              <a:t>Modern iron in ancient Egypt (siderurgia)</a:t>
            </a:r>
          </a:p>
        </p:txBody>
      </p:sp>
      <p:pic>
        <p:nvPicPr>
          <p:cNvPr id="28675" name="Immagine 3" descr="Immagine che contiene testo&#10;&#10;Descrizione generata automaticamente">
            <a:extLst>
              <a:ext uri="{FF2B5EF4-FFF2-40B4-BE49-F238E27FC236}">
                <a16:creationId xmlns:a16="http://schemas.microsoft.com/office/drawing/2014/main" id="{840A2FFF-3B9A-3CD6-76A5-4B0A47E07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00" y="855663"/>
            <a:ext cx="7008813" cy="385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E7E3BC14-085A-B6BB-6615-03E1E808C370}"/>
              </a:ext>
            </a:extLst>
          </p:cNvPr>
          <p:cNvSpPr txBox="1"/>
          <p:nvPr/>
        </p:nvSpPr>
        <p:spPr>
          <a:xfrm>
            <a:off x="26988" y="4719638"/>
            <a:ext cx="9113837" cy="1554162"/>
          </a:xfrm>
          <a:prstGeom prst="rect">
            <a:avLst/>
          </a:prstGeom>
          <a:noFill/>
        </p:spPr>
        <p:txBody>
          <a:bodyPr>
            <a:spAutoFit/>
          </a:bodyPr>
          <a:lstStyle/>
          <a:p>
            <a:pPr>
              <a:defRPr/>
            </a:pPr>
            <a:r>
              <a:rPr lang="en-US" sz="1900" dirty="0">
                <a:solidFill>
                  <a:srgbClr val="333333"/>
                </a:solidFill>
                <a:latin typeface="+mn-lt"/>
              </a:rPr>
              <a:t>The 34 centimeter long dagger had a iron-mixture blade with a gold handle with a crystal knob at the end.  Artifacts produced with ordinary iron ore quarrying typically display a maximum of 4% nickel, however, </a:t>
            </a:r>
            <a:r>
              <a:rPr lang="en-US" sz="1900" dirty="0" err="1">
                <a:solidFill>
                  <a:srgbClr val="333333"/>
                </a:solidFill>
                <a:latin typeface="+mn-lt"/>
              </a:rPr>
              <a:t>Tut’s</a:t>
            </a:r>
            <a:r>
              <a:rPr lang="en-US" sz="1900" dirty="0">
                <a:solidFill>
                  <a:srgbClr val="333333"/>
                </a:solidFill>
                <a:latin typeface="+mn-lt"/>
              </a:rPr>
              <a:t> (1341-1321a.C.) weapon contained nearly 11% nickel, and presence of cobalt. This dagger as well as many other iron objects found in ancient Egypt were made from meteorites. </a:t>
            </a:r>
            <a:endParaRPr lang="it-IT" sz="1900" dirty="0">
              <a:latin typeface="+mn-lt"/>
            </a:endParaRPr>
          </a:p>
        </p:txBody>
      </p:sp>
      <p:sp>
        <p:nvSpPr>
          <p:cNvPr id="28677" name="CasellaDiTesto 7">
            <a:extLst>
              <a:ext uri="{FF2B5EF4-FFF2-40B4-BE49-F238E27FC236}">
                <a16:creationId xmlns:a16="http://schemas.microsoft.com/office/drawing/2014/main" id="{781FAEA5-26B6-828E-26C2-EDD1592E9E9E}"/>
              </a:ext>
            </a:extLst>
          </p:cNvPr>
          <p:cNvSpPr txBox="1">
            <a:spLocks noChangeArrowheads="1"/>
          </p:cNvSpPr>
          <p:nvPr/>
        </p:nvSpPr>
        <p:spPr bwMode="auto">
          <a:xfrm>
            <a:off x="4527550" y="6540500"/>
            <a:ext cx="66532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https://greaterancestors.com/modern-iron-ancient-egypt/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88B45FF5-2C40-E380-AE68-A0E28F0FCA66}"/>
              </a:ext>
            </a:extLst>
          </p:cNvPr>
          <p:cNvSpPr>
            <a:spLocks noGrp="1" noChangeArrowheads="1"/>
          </p:cNvSpPr>
          <p:nvPr>
            <p:ph type="title"/>
          </p:nvPr>
        </p:nvSpPr>
        <p:spPr>
          <a:xfrm>
            <a:off x="441325" y="11113"/>
            <a:ext cx="8229600" cy="1143000"/>
          </a:xfrm>
        </p:spPr>
        <p:txBody>
          <a:bodyPr/>
          <a:lstStyle/>
          <a:p>
            <a:r>
              <a:rPr lang="it-IT" altLang="it-IT" sz="3600"/>
              <a:t>Ferro, nichel, cobalto</a:t>
            </a:r>
          </a:p>
        </p:txBody>
      </p:sp>
      <p:sp>
        <p:nvSpPr>
          <p:cNvPr id="29699" name="CasellaDiTesto 4">
            <a:extLst>
              <a:ext uri="{FF2B5EF4-FFF2-40B4-BE49-F238E27FC236}">
                <a16:creationId xmlns:a16="http://schemas.microsoft.com/office/drawing/2014/main" id="{F85DF4CD-816B-29E7-CC54-C74A29F22171}"/>
              </a:ext>
            </a:extLst>
          </p:cNvPr>
          <p:cNvSpPr txBox="1">
            <a:spLocks noChangeArrowheads="1"/>
          </p:cNvSpPr>
          <p:nvPr/>
        </p:nvSpPr>
        <p:spPr bwMode="auto">
          <a:xfrm>
            <a:off x="439738" y="6361113"/>
            <a:ext cx="8704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https://www.scienzafacile.com/introduzione-alla-tavola-periodica-degli-elementi/</a:t>
            </a:r>
          </a:p>
        </p:txBody>
      </p:sp>
      <p:pic>
        <p:nvPicPr>
          <p:cNvPr id="29700" name="Picture 4" descr="Introduzione alla tavola periodica degli elementi">
            <a:extLst>
              <a:ext uri="{FF2B5EF4-FFF2-40B4-BE49-F238E27FC236}">
                <a16:creationId xmlns:a16="http://schemas.microsoft.com/office/drawing/2014/main" id="{2F6F0D19-ACB2-B208-CF69-A235198A3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3" y="1427163"/>
            <a:ext cx="897572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A1C29B9F-C547-CB45-68C7-771366146F6E}"/>
              </a:ext>
            </a:extLst>
          </p:cNvPr>
          <p:cNvSpPr>
            <a:spLocks noGrp="1" noChangeArrowheads="1"/>
          </p:cNvSpPr>
          <p:nvPr>
            <p:ph type="title"/>
          </p:nvPr>
        </p:nvSpPr>
        <p:spPr>
          <a:xfrm>
            <a:off x="457200" y="0"/>
            <a:ext cx="8229600" cy="1143000"/>
          </a:xfrm>
        </p:spPr>
        <p:txBody>
          <a:bodyPr/>
          <a:lstStyle/>
          <a:p>
            <a:r>
              <a:rPr lang="it-IT" altLang="it-IT" sz="3200"/>
              <a:t>https://it.wikipedia.org/wiki/Età_del_ferro</a:t>
            </a:r>
          </a:p>
        </p:txBody>
      </p:sp>
      <p:sp>
        <p:nvSpPr>
          <p:cNvPr id="30723" name="CasellaDiTesto 3">
            <a:extLst>
              <a:ext uri="{FF2B5EF4-FFF2-40B4-BE49-F238E27FC236}">
                <a16:creationId xmlns:a16="http://schemas.microsoft.com/office/drawing/2014/main" id="{CC20A2C0-12D4-BE95-2AF6-38C7D60B54ED}"/>
              </a:ext>
            </a:extLst>
          </p:cNvPr>
          <p:cNvSpPr txBox="1">
            <a:spLocks noChangeArrowheads="1"/>
          </p:cNvSpPr>
          <p:nvPr/>
        </p:nvSpPr>
        <p:spPr bwMode="auto">
          <a:xfrm>
            <a:off x="250825" y="908050"/>
            <a:ext cx="87852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 L'adozione di questo nuovo materiale spesso coincide con altri mutamenti nella società, non escluse le divergenti pratiche agricole, credenze religiose e stili artistici.</a:t>
            </a:r>
            <a:endParaRPr lang="it-IT" altLang="it-IT" sz="1800"/>
          </a:p>
        </p:txBody>
      </p:sp>
      <p:pic>
        <p:nvPicPr>
          <p:cNvPr id="30724" name="Immagine 5">
            <a:extLst>
              <a:ext uri="{FF2B5EF4-FFF2-40B4-BE49-F238E27FC236}">
                <a16:creationId xmlns:a16="http://schemas.microsoft.com/office/drawing/2014/main" id="{307A242F-EB81-1C68-DF33-073D5CD4C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1603375"/>
            <a:ext cx="8940800" cy="434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4E33FA95-04ED-A9AE-F97D-F6B207DD121A}"/>
              </a:ext>
            </a:extLst>
          </p:cNvPr>
          <p:cNvSpPr>
            <a:spLocks noGrp="1" noChangeArrowheads="1"/>
          </p:cNvSpPr>
          <p:nvPr>
            <p:ph type="title"/>
          </p:nvPr>
        </p:nvSpPr>
        <p:spPr>
          <a:xfrm>
            <a:off x="457200" y="-46038"/>
            <a:ext cx="8229600" cy="1143001"/>
          </a:xfrm>
        </p:spPr>
        <p:txBody>
          <a:bodyPr/>
          <a:lstStyle/>
          <a:p>
            <a:r>
              <a:rPr lang="pl-PL" altLang="it-IT" sz="3200"/>
              <a:t>„E</a:t>
            </a:r>
            <a:r>
              <a:rPr lang="it-IT" altLang="it-IT" sz="3200"/>
              <a:t>tà</a:t>
            </a:r>
            <a:r>
              <a:rPr lang="pl-PL" altLang="it-IT" sz="3200"/>
              <a:t> </a:t>
            </a:r>
            <a:r>
              <a:rPr lang="it-IT" altLang="it-IT" sz="3200"/>
              <a:t>del ferro</a:t>
            </a:r>
            <a:r>
              <a:rPr lang="pl-PL" altLang="it-IT" sz="3200"/>
              <a:t>”</a:t>
            </a:r>
            <a:endParaRPr lang="en-US" altLang="it-IT" sz="3200"/>
          </a:p>
        </p:txBody>
      </p:sp>
      <p:sp>
        <p:nvSpPr>
          <p:cNvPr id="31747" name="Rectangle 3">
            <a:extLst>
              <a:ext uri="{FF2B5EF4-FFF2-40B4-BE49-F238E27FC236}">
                <a16:creationId xmlns:a16="http://schemas.microsoft.com/office/drawing/2014/main" id="{304CB4DC-0F70-8690-B16E-8E9B91A27F02}"/>
              </a:ext>
            </a:extLst>
          </p:cNvPr>
          <p:cNvSpPr>
            <a:spLocks noGrp="1" noChangeArrowheads="1"/>
          </p:cNvSpPr>
          <p:nvPr>
            <p:ph type="body" idx="1"/>
          </p:nvPr>
        </p:nvSpPr>
        <p:spPr>
          <a:xfrm>
            <a:off x="457200" y="1068388"/>
            <a:ext cx="8229600" cy="4525962"/>
          </a:xfrm>
        </p:spPr>
        <p:txBody>
          <a:bodyPr/>
          <a:lstStyle/>
          <a:p>
            <a:r>
              <a:rPr lang="it-IT" altLang="it-IT" sz="2200"/>
              <a:t>Storia </a:t>
            </a:r>
            <a:r>
              <a:rPr lang="pl-PL" altLang="it-IT" sz="2200"/>
              <a:t> – </a:t>
            </a:r>
            <a:r>
              <a:rPr lang="it-IT" altLang="it-IT" sz="2200"/>
              <a:t>forni in argilla</a:t>
            </a:r>
            <a:r>
              <a:rPr lang="pl-PL" altLang="it-IT" sz="2200"/>
              <a:t>,</a:t>
            </a:r>
            <a:r>
              <a:rPr lang="it-IT" altLang="it-IT" sz="2200"/>
              <a:t> «blumi», lingotti</a:t>
            </a:r>
            <a:r>
              <a:rPr lang="pl-PL" altLang="it-IT" sz="2200"/>
              <a:t> </a:t>
            </a:r>
            <a:endParaRPr lang="it-IT" altLang="it-IT" sz="2200"/>
          </a:p>
          <a:p>
            <a:r>
              <a:rPr lang="it-IT" altLang="it-IT" sz="2200"/>
              <a:t>Minerali di ferro: limonite, siderite, …</a:t>
            </a:r>
            <a:r>
              <a:rPr lang="pl-PL" altLang="it-IT" sz="2200"/>
              <a:t> </a:t>
            </a:r>
          </a:p>
        </p:txBody>
      </p:sp>
      <p:pic>
        <p:nvPicPr>
          <p:cNvPr id="31748" name="Picture 4">
            <a:extLst>
              <a:ext uri="{FF2B5EF4-FFF2-40B4-BE49-F238E27FC236}">
                <a16:creationId xmlns:a16="http://schemas.microsoft.com/office/drawing/2014/main" id="{63230980-98A8-C061-2AC7-E8D7667DA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5213" y="600075"/>
            <a:ext cx="1671637" cy="397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Picture 6">
            <a:extLst>
              <a:ext uri="{FF2B5EF4-FFF2-40B4-BE49-F238E27FC236}">
                <a16:creationId xmlns:a16="http://schemas.microsoft.com/office/drawing/2014/main" id="{9F554F4A-137F-331C-5C19-070D11AFB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88" y="1922463"/>
            <a:ext cx="3570287" cy="26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7">
            <a:extLst>
              <a:ext uri="{FF2B5EF4-FFF2-40B4-BE49-F238E27FC236}">
                <a16:creationId xmlns:a16="http://schemas.microsoft.com/office/drawing/2014/main" id="{91EEA585-CE9D-1CBD-FC66-59834E970B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1900" y="1925638"/>
            <a:ext cx="3563938"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0" name="Text Box 8">
            <a:extLst>
              <a:ext uri="{FF2B5EF4-FFF2-40B4-BE49-F238E27FC236}">
                <a16:creationId xmlns:a16="http://schemas.microsoft.com/office/drawing/2014/main" id="{9C5EA91F-8AF4-F966-C2FE-5D099F8AB4EE}"/>
              </a:ext>
            </a:extLst>
          </p:cNvPr>
          <p:cNvSpPr txBox="1">
            <a:spLocks noChangeArrowheads="1"/>
          </p:cNvSpPr>
          <p:nvPr/>
        </p:nvSpPr>
        <p:spPr bwMode="auto">
          <a:xfrm>
            <a:off x="115888" y="4641850"/>
            <a:ext cx="8970962" cy="1846263"/>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it-IT" altLang="it-IT" sz="1900" dirty="0">
                <a:solidFill>
                  <a:schemeClr val="tx2"/>
                </a:solidFill>
                <a:latin typeface="+mn-lt"/>
              </a:rPr>
              <a:t>«Forno a fumare» (nella lingua di </a:t>
            </a:r>
            <a:r>
              <a:rPr lang="it-IT" altLang="it-IT" sz="1900" dirty="0" err="1">
                <a:solidFill>
                  <a:schemeClr val="tx2"/>
                </a:solidFill>
                <a:latin typeface="+mn-lt"/>
              </a:rPr>
              <a:t>pre</a:t>
            </a:r>
            <a:r>
              <a:rPr lang="it-IT" altLang="it-IT" sz="1900" dirty="0">
                <a:solidFill>
                  <a:schemeClr val="tx2"/>
                </a:solidFill>
                <a:latin typeface="+mn-lt"/>
              </a:rPr>
              <a:t>-Slavi, grandi esportatori di semi-lavorati di ferro per i Romani), o </a:t>
            </a:r>
            <a:r>
              <a:rPr lang="it-IT" altLang="it-IT" sz="1900" dirty="0" err="1">
                <a:solidFill>
                  <a:schemeClr val="tx2"/>
                </a:solidFill>
                <a:latin typeface="+mn-lt"/>
              </a:rPr>
              <a:t>farga</a:t>
            </a:r>
            <a:r>
              <a:rPr lang="it-IT" altLang="it-IT" sz="1900" dirty="0">
                <a:solidFill>
                  <a:schemeClr val="tx2"/>
                </a:solidFill>
                <a:latin typeface="+mn-lt"/>
              </a:rPr>
              <a:t> catalana, fatta di argilla o creta, permetteva d’ottenere la temperatura di 1200</a:t>
            </a:r>
            <a:r>
              <a:rPr lang="en-US" altLang="it-IT" sz="1900" dirty="0">
                <a:solidFill>
                  <a:schemeClr val="tx2"/>
                </a:solidFill>
                <a:latin typeface="+mn-lt"/>
                <a:cs typeface="Times New Roman" panose="02020603050405020304" pitchFamily="18" charset="0"/>
              </a:rPr>
              <a:t>º</a:t>
            </a:r>
            <a:r>
              <a:rPr lang="pl-PL" altLang="it-IT" sz="1900" dirty="0">
                <a:solidFill>
                  <a:schemeClr val="tx2"/>
                </a:solidFill>
                <a:latin typeface="+mn-lt"/>
                <a:cs typeface="Times New Roman" panose="02020603050405020304" pitchFamily="18" charset="0"/>
              </a:rPr>
              <a:t>C </a:t>
            </a:r>
            <a:r>
              <a:rPr lang="it-IT" altLang="it-IT" sz="1900" dirty="0">
                <a:solidFill>
                  <a:schemeClr val="tx2"/>
                </a:solidFill>
                <a:latin typeface="+mn-lt"/>
                <a:cs typeface="Times New Roman" panose="02020603050405020304" pitchFamily="18" charset="0"/>
              </a:rPr>
              <a:t>- troppo bassa per la fusione del ferro, ma sufficiente alla formazione di una lega spontanea carbone-ferro: venivano prodotti i pezzi (blumi) che successivamente dovevano essere lavorati nelle fucine. I dettagli del processo e la composizione chimica di «blumi» non si conoscono. </a:t>
            </a:r>
            <a:endParaRPr lang="en-US" altLang="it-IT" sz="1900" dirty="0">
              <a:solidFill>
                <a:schemeClr val="tx2"/>
              </a:solidFill>
              <a:latin typeface="+mn-lt"/>
              <a:cs typeface="Times New Roman" panose="02020603050405020304" pitchFamily="18" charset="0"/>
            </a:endParaRPr>
          </a:p>
        </p:txBody>
      </p:sp>
      <p:sp>
        <p:nvSpPr>
          <p:cNvPr id="44037" name="Rectangle 5">
            <a:extLst>
              <a:ext uri="{FF2B5EF4-FFF2-40B4-BE49-F238E27FC236}">
                <a16:creationId xmlns:a16="http://schemas.microsoft.com/office/drawing/2014/main" id="{B4D81E82-8220-B5E9-094B-47B1EF1AD5E0}"/>
              </a:ext>
            </a:extLst>
          </p:cNvPr>
          <p:cNvSpPr>
            <a:spLocks noChangeArrowheads="1"/>
          </p:cNvSpPr>
          <p:nvPr/>
        </p:nvSpPr>
        <p:spPr bwMode="auto">
          <a:xfrm>
            <a:off x="4027488" y="2108200"/>
            <a:ext cx="2060575" cy="207963"/>
          </a:xfrm>
          <a:prstGeom prst="rect">
            <a:avLst/>
          </a:prstGeom>
          <a:noFill/>
          <a:ln>
            <a:noFill/>
          </a:ln>
          <a:effectLst/>
        </p:spPr>
        <p:txBody>
          <a:bodyPr wrap="none">
            <a:spAutoFit/>
          </a:bodyPr>
          <a:lstStyle/>
          <a:p>
            <a:pPr>
              <a:defRPr/>
            </a:pPr>
            <a:r>
              <a:rPr lang="pl-PL" altLang="it-IT" sz="750">
                <a:solidFill>
                  <a:schemeClr val="tx2"/>
                </a:solidFill>
                <a:latin typeface="Times New Roman" panose="02020603050405020304" pitchFamily="18" charset="0"/>
              </a:rPr>
              <a:t>http://welniaczki.nazwa.pl/Wolow_eu-Dymarki/</a:t>
            </a:r>
          </a:p>
        </p:txBody>
      </p:sp>
      <p:sp>
        <p:nvSpPr>
          <p:cNvPr id="31753" name="CasellaDiTesto 9">
            <a:extLst>
              <a:ext uri="{FF2B5EF4-FFF2-40B4-BE49-F238E27FC236}">
                <a16:creationId xmlns:a16="http://schemas.microsoft.com/office/drawing/2014/main" id="{9F6C8429-19F4-84C6-D305-9B8D0F8156D8}"/>
              </a:ext>
            </a:extLst>
          </p:cNvPr>
          <p:cNvSpPr txBox="1">
            <a:spLocks noChangeArrowheads="1"/>
          </p:cNvSpPr>
          <p:nvPr/>
        </p:nvSpPr>
        <p:spPr bwMode="auto">
          <a:xfrm>
            <a:off x="5064125" y="6553200"/>
            <a:ext cx="4591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https://en.wikipedia.org/wiki/Ferrous_metallurgy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83143314-8B6A-AFB6-BF3F-432A7633F1E5}"/>
              </a:ext>
            </a:extLst>
          </p:cNvPr>
          <p:cNvSpPr>
            <a:spLocks noGrp="1" noChangeArrowheads="1"/>
          </p:cNvSpPr>
          <p:nvPr>
            <p:ph type="title"/>
          </p:nvPr>
        </p:nvSpPr>
        <p:spPr>
          <a:xfrm>
            <a:off x="434975" y="-206375"/>
            <a:ext cx="8229600" cy="1143000"/>
          </a:xfrm>
        </p:spPr>
        <p:txBody>
          <a:bodyPr/>
          <a:lstStyle/>
          <a:p>
            <a:r>
              <a:rPr lang="it-IT" altLang="it-IT" sz="3600"/>
              <a:t>Minerali di ferro</a:t>
            </a:r>
          </a:p>
        </p:txBody>
      </p:sp>
      <p:sp>
        <p:nvSpPr>
          <p:cNvPr id="32771" name="CasellaDiTesto 3">
            <a:extLst>
              <a:ext uri="{FF2B5EF4-FFF2-40B4-BE49-F238E27FC236}">
                <a16:creationId xmlns:a16="http://schemas.microsoft.com/office/drawing/2014/main" id="{867E9BA2-0AF9-92E8-FCFD-F1B1ABA3ED70}"/>
              </a:ext>
            </a:extLst>
          </p:cNvPr>
          <p:cNvSpPr txBox="1">
            <a:spLocks noChangeArrowheads="1"/>
          </p:cNvSpPr>
          <p:nvPr/>
        </p:nvSpPr>
        <p:spPr bwMode="auto">
          <a:xfrm>
            <a:off x="736600" y="3441700"/>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Limonite FeO(OH)·nH</a:t>
            </a:r>
            <a:r>
              <a:rPr lang="it-IT" altLang="it-IT" sz="1800" baseline="-25000">
                <a:solidFill>
                  <a:srgbClr val="202122"/>
                </a:solidFill>
              </a:rPr>
              <a:t>2</a:t>
            </a:r>
            <a:r>
              <a:rPr lang="it-IT" altLang="it-IT" sz="1800">
                <a:solidFill>
                  <a:srgbClr val="202122"/>
                </a:solidFill>
              </a:rPr>
              <a:t>O</a:t>
            </a:r>
            <a:endParaRPr lang="it-IT" altLang="it-IT" sz="1800"/>
          </a:p>
        </p:txBody>
      </p:sp>
      <p:pic>
        <p:nvPicPr>
          <p:cNvPr id="32772" name="Immagine 5" descr="Immagine che contiene roccia, natura, montagna, blu&#10;&#10;Descrizione generata automaticamente">
            <a:extLst>
              <a:ext uri="{FF2B5EF4-FFF2-40B4-BE49-F238E27FC236}">
                <a16:creationId xmlns:a16="http://schemas.microsoft.com/office/drawing/2014/main" id="{EF31D364-5A73-FC6E-FD89-56B3FD5F0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125" y="782638"/>
            <a:ext cx="3103563"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CasellaDiTesto 7">
            <a:extLst>
              <a:ext uri="{FF2B5EF4-FFF2-40B4-BE49-F238E27FC236}">
                <a16:creationId xmlns:a16="http://schemas.microsoft.com/office/drawing/2014/main" id="{D44971CE-9B1B-D9E1-4D38-C5B4F3D540DE}"/>
              </a:ext>
            </a:extLst>
          </p:cNvPr>
          <p:cNvSpPr txBox="1">
            <a:spLocks noChangeArrowheads="1"/>
          </p:cNvSpPr>
          <p:nvPr/>
        </p:nvSpPr>
        <p:spPr bwMode="auto">
          <a:xfrm>
            <a:off x="5048250" y="345598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Ematite Fe</a:t>
            </a:r>
            <a:r>
              <a:rPr lang="it-IT" altLang="it-IT" sz="1800" baseline="-25000">
                <a:solidFill>
                  <a:srgbClr val="202122"/>
                </a:solidFill>
              </a:rPr>
              <a:t>2</a:t>
            </a:r>
            <a:r>
              <a:rPr lang="it-IT" altLang="it-IT" sz="1800">
                <a:solidFill>
                  <a:srgbClr val="202122"/>
                </a:solidFill>
              </a:rPr>
              <a:t>O</a:t>
            </a:r>
            <a:r>
              <a:rPr lang="it-IT" altLang="it-IT" sz="1800" baseline="-25000">
                <a:solidFill>
                  <a:srgbClr val="202122"/>
                </a:solidFill>
              </a:rPr>
              <a:t>3</a:t>
            </a:r>
            <a:endParaRPr lang="it-IT" altLang="it-IT" sz="1800"/>
          </a:p>
        </p:txBody>
      </p:sp>
      <p:pic>
        <p:nvPicPr>
          <p:cNvPr id="32774" name="Immagine 9" descr="Immagine che contiene cucchiaio, serviziodatavola&#10;&#10;Descrizione generata automaticamente">
            <a:extLst>
              <a:ext uri="{FF2B5EF4-FFF2-40B4-BE49-F238E27FC236}">
                <a16:creationId xmlns:a16="http://schemas.microsoft.com/office/drawing/2014/main" id="{DCA137DF-5D82-E85D-AFAF-ACBF09D8E9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782638"/>
            <a:ext cx="3538537"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CasellaDiTesto 11">
            <a:extLst>
              <a:ext uri="{FF2B5EF4-FFF2-40B4-BE49-F238E27FC236}">
                <a16:creationId xmlns:a16="http://schemas.microsoft.com/office/drawing/2014/main" id="{F774A788-B53C-4260-9E77-FB5FD6372E1F}"/>
              </a:ext>
            </a:extLst>
          </p:cNvPr>
          <p:cNvSpPr txBox="1">
            <a:spLocks noChangeArrowheads="1"/>
          </p:cNvSpPr>
          <p:nvPr/>
        </p:nvSpPr>
        <p:spPr bwMode="auto">
          <a:xfrm>
            <a:off x="619125" y="6488113"/>
            <a:ext cx="4806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Siderite FeCO</a:t>
            </a:r>
            <a:r>
              <a:rPr lang="it-IT" altLang="it-IT" sz="1800" baseline="-25000">
                <a:solidFill>
                  <a:srgbClr val="202122"/>
                </a:solidFill>
              </a:rPr>
              <a:t>3</a:t>
            </a:r>
            <a:endParaRPr lang="it-IT" altLang="it-IT" sz="1800"/>
          </a:p>
        </p:txBody>
      </p:sp>
      <p:pic>
        <p:nvPicPr>
          <p:cNvPr id="32776" name="Immagine 13" descr="Immagine che contiene mammifero&#10;&#10;Descrizione generata automaticamente">
            <a:extLst>
              <a:ext uri="{FF2B5EF4-FFF2-40B4-BE49-F238E27FC236}">
                <a16:creationId xmlns:a16="http://schemas.microsoft.com/office/drawing/2014/main" id="{C5A2D467-0110-8CE7-12ED-04D794CD4D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 y="3832225"/>
            <a:ext cx="2647950"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CasellaDiTesto 15">
            <a:extLst>
              <a:ext uri="{FF2B5EF4-FFF2-40B4-BE49-F238E27FC236}">
                <a16:creationId xmlns:a16="http://schemas.microsoft.com/office/drawing/2014/main" id="{9340A24D-A405-9C88-3F6E-69D91AC4E6CE}"/>
              </a:ext>
            </a:extLst>
          </p:cNvPr>
          <p:cNvSpPr txBox="1">
            <a:spLocks noChangeArrowheads="1"/>
          </p:cNvSpPr>
          <p:nvPr/>
        </p:nvSpPr>
        <p:spPr bwMode="auto">
          <a:xfrm>
            <a:off x="4929188" y="6418263"/>
            <a:ext cx="48085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Magnetite Fe</a:t>
            </a:r>
            <a:r>
              <a:rPr lang="it-IT" altLang="it-IT" sz="1800" baseline="-25000">
                <a:solidFill>
                  <a:srgbClr val="202122"/>
                </a:solidFill>
              </a:rPr>
              <a:t>3</a:t>
            </a:r>
            <a:r>
              <a:rPr lang="it-IT" altLang="it-IT" sz="1800">
                <a:solidFill>
                  <a:srgbClr val="202122"/>
                </a:solidFill>
              </a:rPr>
              <a:t>O</a:t>
            </a:r>
            <a:r>
              <a:rPr lang="it-IT" altLang="it-IT" sz="1800" baseline="-25000">
                <a:solidFill>
                  <a:srgbClr val="202122"/>
                </a:solidFill>
              </a:rPr>
              <a:t>4</a:t>
            </a:r>
            <a:endParaRPr lang="it-IT" altLang="it-IT" sz="1800"/>
          </a:p>
        </p:txBody>
      </p:sp>
      <p:pic>
        <p:nvPicPr>
          <p:cNvPr id="32778" name="Immagine 17">
            <a:extLst>
              <a:ext uri="{FF2B5EF4-FFF2-40B4-BE49-F238E27FC236}">
                <a16:creationId xmlns:a16="http://schemas.microsoft.com/office/drawing/2014/main" id="{A251ED6B-1D21-7A84-5213-57643020AD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8063" y="3827463"/>
            <a:ext cx="2874962"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a:extLst>
              <a:ext uri="{FF2B5EF4-FFF2-40B4-BE49-F238E27FC236}">
                <a16:creationId xmlns:a16="http://schemas.microsoft.com/office/drawing/2014/main" id="{1D9371E9-482F-CE15-C216-E4BB5915BC56}"/>
              </a:ext>
            </a:extLst>
          </p:cNvPr>
          <p:cNvSpPr>
            <a:spLocks noGrp="1" noChangeArrowheads="1"/>
          </p:cNvSpPr>
          <p:nvPr>
            <p:ph type="title"/>
          </p:nvPr>
        </p:nvSpPr>
        <p:spPr>
          <a:xfrm>
            <a:off x="5003800" y="434975"/>
            <a:ext cx="3754438" cy="1143000"/>
          </a:xfrm>
        </p:spPr>
        <p:txBody>
          <a:bodyPr/>
          <a:lstStyle/>
          <a:p>
            <a:pPr algn="l"/>
            <a:r>
              <a:rPr lang="it-IT" altLang="it-IT" sz="3600"/>
              <a:t>Ittiti (?) </a:t>
            </a:r>
            <a:br>
              <a:rPr lang="it-IT" altLang="it-IT" sz="3600"/>
            </a:br>
            <a:r>
              <a:rPr lang="it-IT" altLang="it-IT" sz="3600"/>
              <a:t>(II millennio a.C.)</a:t>
            </a:r>
          </a:p>
        </p:txBody>
      </p:sp>
      <p:pic>
        <p:nvPicPr>
          <p:cNvPr id="34819" name="Immagine 5" descr="Immagine che contiene parete, roccia, esterni, pietra&#10;&#10;Descrizione generata automaticamente">
            <a:extLst>
              <a:ext uri="{FF2B5EF4-FFF2-40B4-BE49-F238E27FC236}">
                <a16:creationId xmlns:a16="http://schemas.microsoft.com/office/drawing/2014/main" id="{A7BBF0A7-3191-228B-33A4-33C679EEA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25" y="3392488"/>
            <a:ext cx="4176713"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Immagine 7" descr="Immagine che contiene roccia, esterni, roccioso, pietra&#10;&#10;Descrizione generata automaticamente">
            <a:extLst>
              <a:ext uri="{FF2B5EF4-FFF2-40B4-BE49-F238E27FC236}">
                <a16:creationId xmlns:a16="http://schemas.microsoft.com/office/drawing/2014/main" id="{396DAB15-F8E3-323B-2019-A1E7B9B350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25" y="280988"/>
            <a:ext cx="4149725"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CasellaDiTesto 8">
            <a:extLst>
              <a:ext uri="{FF2B5EF4-FFF2-40B4-BE49-F238E27FC236}">
                <a16:creationId xmlns:a16="http://schemas.microsoft.com/office/drawing/2014/main" id="{99C1C945-8C12-0CB6-01B0-FD1C04AFDE41}"/>
              </a:ext>
            </a:extLst>
          </p:cNvPr>
          <p:cNvSpPr txBox="1">
            <a:spLocks noChangeArrowheads="1"/>
          </p:cNvSpPr>
          <p:nvPr/>
        </p:nvSpPr>
        <p:spPr bwMode="auto">
          <a:xfrm>
            <a:off x="228600" y="6253163"/>
            <a:ext cx="8686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 Klaus-Peter Simon, </a:t>
            </a:r>
            <a:r>
              <a:rPr lang="it-IT" altLang="it-IT" sz="1200">
                <a:hlinkClick r:id="rId5"/>
              </a:rPr>
              <a:t>https://pl.wikipedia.org/wiki/Hetyci#/media/Plik:Yazilikaya_B_12erGruppe.jpg</a:t>
            </a:r>
            <a:endParaRPr lang="it-IT" altLang="it-IT" sz="1200"/>
          </a:p>
          <a:p>
            <a:pPr>
              <a:spcBef>
                <a:spcPct val="0"/>
              </a:spcBef>
              <a:buFontTx/>
              <a:buNone/>
            </a:pPr>
            <a:r>
              <a:rPr lang="it-IT" altLang="it-IT" sz="1200"/>
              <a:t>CC BY-SA 3.0, </a:t>
            </a:r>
            <a:r>
              <a:rPr lang="it-IT" altLang="it-IT" sz="1200">
                <a:hlinkClick r:id="rId6"/>
              </a:rPr>
              <a:t>https://commons.wikimedia.org/w/index.php?curid=632128</a:t>
            </a:r>
            <a:endParaRPr lang="it-IT" altLang="it-IT" sz="1200"/>
          </a:p>
          <a:p>
            <a:pPr>
              <a:spcBef>
                <a:spcPct val="0"/>
              </a:spcBef>
              <a:buFontTx/>
              <a:buNone/>
            </a:pPr>
            <a:r>
              <a:rPr lang="pl-PL" altLang="it-IT" sz="1200"/>
              <a:t>Bernard Gagnon CC BY-SA 3.0, </a:t>
            </a:r>
            <a:r>
              <a:rPr lang="pl-PL" altLang="it-IT" sz="1200">
                <a:hlinkClick r:id="rId7"/>
              </a:rPr>
              <a:t>https://commons.wikimedia.org/w/index.php?curid=37792370</a:t>
            </a:r>
            <a:r>
              <a:rPr lang="it-IT" altLang="it-IT" sz="1200"/>
              <a:t> </a:t>
            </a:r>
          </a:p>
        </p:txBody>
      </p:sp>
      <p:pic>
        <p:nvPicPr>
          <p:cNvPr id="34822" name="Immagine 10" descr="Immagine che contiene edificio, pietra, materiale da costruzione&#10;&#10;Descrizione generata automaticamente">
            <a:extLst>
              <a:ext uri="{FF2B5EF4-FFF2-40B4-BE49-F238E27FC236}">
                <a16:creationId xmlns:a16="http://schemas.microsoft.com/office/drawing/2014/main" id="{92978AED-FB80-FE9B-BD3F-72EFF29486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56238" y="1644650"/>
            <a:ext cx="2995612"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C4BD0BE6-F9A4-9E8E-5442-2EA6EFA74230}"/>
              </a:ext>
            </a:extLst>
          </p:cNvPr>
          <p:cNvSpPr>
            <a:spLocks noGrp="1" noChangeArrowheads="1"/>
          </p:cNvSpPr>
          <p:nvPr>
            <p:ph type="title"/>
          </p:nvPr>
        </p:nvSpPr>
        <p:spPr>
          <a:xfrm>
            <a:off x="457200" y="17463"/>
            <a:ext cx="8229600" cy="1143000"/>
          </a:xfrm>
        </p:spPr>
        <p:txBody>
          <a:bodyPr/>
          <a:lstStyle/>
          <a:p>
            <a:r>
              <a:rPr lang="pl-PL" altLang="pl-PL" sz="3600" noProof="1"/>
              <a:t>La narrazione deve essere semplice</a:t>
            </a:r>
          </a:p>
        </p:txBody>
      </p:sp>
      <p:pic>
        <p:nvPicPr>
          <p:cNvPr id="197636" name="Picture 4">
            <a:extLst>
              <a:ext uri="{FF2B5EF4-FFF2-40B4-BE49-F238E27FC236}">
                <a16:creationId xmlns:a16="http://schemas.microsoft.com/office/drawing/2014/main" id="{CB4FC63C-70FC-357A-C157-4BCA58CBB6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513"/>
            <a:ext cx="4527550" cy="4824412"/>
          </a:xfrm>
          <a:prstGeom prst="rect">
            <a:avLst/>
          </a:prstGeom>
          <a:noFill/>
          <a:extLst>
            <a:ext uri="{909E8E84-426E-40DD-AFC4-6F175D3DCCD1}">
              <a14:hiddenFill xmlns:a14="http://schemas.microsoft.com/office/drawing/2010/main">
                <a:solidFill>
                  <a:srgbClr val="FFFFFF"/>
                </a:solidFill>
              </a14:hiddenFill>
            </a:ext>
          </a:extLst>
        </p:spPr>
      </p:pic>
      <p:pic>
        <p:nvPicPr>
          <p:cNvPr id="197637" name="Picture 5">
            <a:extLst>
              <a:ext uri="{FF2B5EF4-FFF2-40B4-BE49-F238E27FC236}">
                <a16:creationId xmlns:a16="http://schemas.microsoft.com/office/drawing/2014/main" id="{2878C8CB-4420-6CAA-79DB-81D34ED6FA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6763" y="1568450"/>
            <a:ext cx="4538662" cy="4305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F9A40A3B-B06C-1BEF-D4CE-841FEB63DC10}"/>
              </a:ext>
            </a:extLst>
          </p:cNvPr>
          <p:cNvSpPr>
            <a:spLocks noGrp="1" noChangeArrowheads="1"/>
          </p:cNvSpPr>
          <p:nvPr>
            <p:ph type="title"/>
          </p:nvPr>
        </p:nvSpPr>
        <p:spPr/>
        <p:txBody>
          <a:bodyPr/>
          <a:lstStyle/>
          <a:p>
            <a:r>
              <a:rPr lang="it-IT" altLang="it-IT" sz="3600"/>
              <a:t>Battaglia di Kadesz (1280 a.C.)</a:t>
            </a:r>
          </a:p>
        </p:txBody>
      </p:sp>
      <p:sp>
        <p:nvSpPr>
          <p:cNvPr id="35843" name="CasellaDiTesto 3">
            <a:extLst>
              <a:ext uri="{FF2B5EF4-FFF2-40B4-BE49-F238E27FC236}">
                <a16:creationId xmlns:a16="http://schemas.microsoft.com/office/drawing/2014/main" id="{F1BE301F-B9BA-188F-E787-7810744B44C3}"/>
              </a:ext>
            </a:extLst>
          </p:cNvPr>
          <p:cNvSpPr txBox="1">
            <a:spLocks noChangeArrowheads="1"/>
          </p:cNvSpPr>
          <p:nvPr/>
        </p:nvSpPr>
        <p:spPr bwMode="auto">
          <a:xfrm>
            <a:off x="450850" y="6338888"/>
            <a:ext cx="725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CC BY-SA 3.0, </a:t>
            </a:r>
            <a:r>
              <a:rPr lang="it-IT" altLang="it-IT" sz="1200">
                <a:hlinkClick r:id="rId3"/>
              </a:rPr>
              <a:t>https://commons.wikimedia.org/w/index.php?curid=632128</a:t>
            </a:r>
            <a:endParaRPr lang="it-IT" altLang="it-IT" sz="1200"/>
          </a:p>
          <a:p>
            <a:pPr>
              <a:spcBef>
                <a:spcPct val="0"/>
              </a:spcBef>
              <a:buFontTx/>
              <a:buNone/>
            </a:pPr>
            <a:r>
              <a:rPr lang="it-IT" altLang="it-IT" sz="1200"/>
              <a:t>https://it.wikipedia.org/wiki/Battaglia_di_Qade%C5%A1</a:t>
            </a:r>
          </a:p>
        </p:txBody>
      </p:sp>
      <p:pic>
        <p:nvPicPr>
          <p:cNvPr id="35844" name="Immagine 5">
            <a:extLst>
              <a:ext uri="{FF2B5EF4-FFF2-40B4-BE49-F238E27FC236}">
                <a16:creationId xmlns:a16="http://schemas.microsoft.com/office/drawing/2014/main" id="{B50D8441-50E3-81CD-7DA4-3C24959AB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1341438"/>
            <a:ext cx="435451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Immagine 7" descr="Immagine che contiene mappa&#10;&#10;Descrizione generata automaticamente">
            <a:extLst>
              <a:ext uri="{FF2B5EF4-FFF2-40B4-BE49-F238E27FC236}">
                <a16:creationId xmlns:a16="http://schemas.microsoft.com/office/drawing/2014/main" id="{FAFE910C-B46B-9B52-6F9D-1C120FDB86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9700" y="1385888"/>
            <a:ext cx="3709988"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CasellaDiTesto 8">
            <a:extLst>
              <a:ext uri="{FF2B5EF4-FFF2-40B4-BE49-F238E27FC236}">
                <a16:creationId xmlns:a16="http://schemas.microsoft.com/office/drawing/2014/main" id="{BFC04E72-9F54-5640-4632-B183BA6C8D91}"/>
              </a:ext>
            </a:extLst>
          </p:cNvPr>
          <p:cNvSpPr txBox="1">
            <a:spLocks noChangeArrowheads="1"/>
          </p:cNvSpPr>
          <p:nvPr/>
        </p:nvSpPr>
        <p:spPr bwMode="auto">
          <a:xfrm flipH="1">
            <a:off x="5940425" y="6040438"/>
            <a:ext cx="197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Ramses II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2A91A9C8-49AE-565A-3FD0-2C54E7488CE3}"/>
              </a:ext>
            </a:extLst>
          </p:cNvPr>
          <p:cNvSpPr>
            <a:spLocks noGrp="1" noChangeArrowheads="1"/>
          </p:cNvSpPr>
          <p:nvPr>
            <p:ph type="title"/>
          </p:nvPr>
        </p:nvSpPr>
        <p:spPr>
          <a:xfrm>
            <a:off x="457200" y="125413"/>
            <a:ext cx="8229600" cy="1143000"/>
          </a:xfrm>
        </p:spPr>
        <p:txBody>
          <a:bodyPr/>
          <a:lstStyle/>
          <a:p>
            <a:r>
              <a:rPr lang="it-IT" altLang="it-IT" sz="3200"/>
              <a:t>Una fucina, per ulteriore lavorazione</a:t>
            </a:r>
          </a:p>
        </p:txBody>
      </p:sp>
      <p:sp>
        <p:nvSpPr>
          <p:cNvPr id="36867" name="CasellaDiTesto 3">
            <a:extLst>
              <a:ext uri="{FF2B5EF4-FFF2-40B4-BE49-F238E27FC236}">
                <a16:creationId xmlns:a16="http://schemas.microsoft.com/office/drawing/2014/main" id="{7776A284-8E93-E6C2-37CD-993AD163E858}"/>
              </a:ext>
            </a:extLst>
          </p:cNvPr>
          <p:cNvSpPr txBox="1">
            <a:spLocks noChangeArrowheads="1"/>
          </p:cNvSpPr>
          <p:nvPr/>
        </p:nvSpPr>
        <p:spPr bwMode="auto">
          <a:xfrm>
            <a:off x="107950" y="5832475"/>
            <a:ext cx="91440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100">
                <a:solidFill>
                  <a:schemeClr val="accent2"/>
                </a:solidFill>
              </a:rPr>
              <a:t>Pompare l’aria brucia il carbonio in eccesso, e permette di produrre l’acciaio </a:t>
            </a:r>
          </a:p>
          <a:p>
            <a:pPr>
              <a:spcBef>
                <a:spcPct val="0"/>
              </a:spcBef>
              <a:buFontTx/>
              <a:buNone/>
            </a:pPr>
            <a:endParaRPr lang="it-IT" altLang="it-IT" sz="1200">
              <a:hlinkClick r:id="rId3"/>
            </a:endParaRPr>
          </a:p>
          <a:p>
            <a:pPr>
              <a:spcBef>
                <a:spcPct val="0"/>
              </a:spcBef>
              <a:buFontTx/>
              <a:buNone/>
            </a:pPr>
            <a:r>
              <a:rPr lang="it-IT" altLang="it-IT" sz="1200">
                <a:hlinkClick r:id="rId3"/>
              </a:rPr>
              <a:t>https://it.wikipedia.org/wiki/Siderurgia</a:t>
            </a:r>
            <a:endParaRPr lang="it-IT" altLang="it-IT" sz="1200"/>
          </a:p>
          <a:p>
            <a:pPr>
              <a:spcBef>
                <a:spcPct val="0"/>
              </a:spcBef>
              <a:buFontTx/>
              <a:buNone/>
            </a:pPr>
            <a:r>
              <a:rPr lang="it-IT" altLang="it-IT" sz="1200">
                <a:hlinkClick r:id="rId4"/>
              </a:rPr>
              <a:t>https://it.wikipedia.org/wiki/Fabbro</a:t>
            </a:r>
            <a:r>
              <a:rPr lang="it-IT" altLang="it-IT" sz="1200"/>
              <a:t> </a:t>
            </a:r>
          </a:p>
        </p:txBody>
      </p:sp>
      <p:pic>
        <p:nvPicPr>
          <p:cNvPr id="36868" name="Immagine 5">
            <a:extLst>
              <a:ext uri="{FF2B5EF4-FFF2-40B4-BE49-F238E27FC236}">
                <a16:creationId xmlns:a16="http://schemas.microsoft.com/office/drawing/2014/main" id="{2BD6D82C-4B39-819B-DA26-CF381F66EB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125538"/>
            <a:ext cx="3541713"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Immagine 9" descr="Immagine che contiene erba, esterni, persona, uomo&#10;&#10;Descrizione generata automaticamente">
            <a:extLst>
              <a:ext uri="{FF2B5EF4-FFF2-40B4-BE49-F238E27FC236}">
                <a16:creationId xmlns:a16="http://schemas.microsoft.com/office/drawing/2014/main" id="{DA64996A-D991-BD39-428B-C29E57B71A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50" y="1103313"/>
            <a:ext cx="35417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CasellaDiTesto 11">
            <a:extLst>
              <a:ext uri="{FF2B5EF4-FFF2-40B4-BE49-F238E27FC236}">
                <a16:creationId xmlns:a16="http://schemas.microsoft.com/office/drawing/2014/main" id="{FBAAAD53-C9D4-8C1F-222B-B3691F6401F6}"/>
              </a:ext>
            </a:extLst>
          </p:cNvPr>
          <p:cNvSpPr txBox="1">
            <a:spLocks noChangeArrowheads="1"/>
          </p:cNvSpPr>
          <p:nvPr/>
        </p:nvSpPr>
        <p:spPr bwMode="auto">
          <a:xfrm>
            <a:off x="5435600" y="1103313"/>
            <a:ext cx="4689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Un convertitore Bessemer.</a:t>
            </a:r>
            <a:endParaRPr lang="it-IT" altLang="it-IT" sz="1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a:extLst>
              <a:ext uri="{FF2B5EF4-FFF2-40B4-BE49-F238E27FC236}">
                <a16:creationId xmlns:a16="http://schemas.microsoft.com/office/drawing/2014/main" id="{6E360723-7673-B0C6-C77B-6F21A1F9AC10}"/>
              </a:ext>
            </a:extLst>
          </p:cNvPr>
          <p:cNvSpPr>
            <a:spLocks noGrp="1" noChangeArrowheads="1"/>
          </p:cNvSpPr>
          <p:nvPr>
            <p:ph type="title" idx="4294967295"/>
          </p:nvPr>
        </p:nvSpPr>
        <p:spPr>
          <a:xfrm>
            <a:off x="1050925" y="17463"/>
            <a:ext cx="7913688" cy="857250"/>
          </a:xfrm>
        </p:spPr>
        <p:txBody>
          <a:bodyPr/>
          <a:lstStyle/>
          <a:p>
            <a:r>
              <a:rPr lang="it-IT" altLang="it-IT" sz="3200">
                <a:solidFill>
                  <a:schemeClr val="accent2"/>
                </a:solidFill>
              </a:rPr>
              <a:t>Acciaio: lega di ferro con carbonio (&lt;2.1%)</a:t>
            </a:r>
            <a:endParaRPr lang="en-US" altLang="it-IT" sz="3200">
              <a:solidFill>
                <a:schemeClr val="accent2"/>
              </a:solidFill>
            </a:endParaRPr>
          </a:p>
        </p:txBody>
      </p:sp>
      <p:pic>
        <p:nvPicPr>
          <p:cNvPr id="240643" name="Picture 3">
            <a:extLst>
              <a:ext uri="{FF2B5EF4-FFF2-40B4-BE49-F238E27FC236}">
                <a16:creationId xmlns:a16="http://schemas.microsoft.com/office/drawing/2014/main" id="{13A9D609-51B2-0C15-827A-57ED9E98E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052513"/>
            <a:ext cx="71755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4" name="Rectangle 4">
            <a:extLst>
              <a:ext uri="{FF2B5EF4-FFF2-40B4-BE49-F238E27FC236}">
                <a16:creationId xmlns:a16="http://schemas.microsoft.com/office/drawing/2014/main" id="{D7859645-151F-8D5C-2687-DAC8D260095E}"/>
              </a:ext>
            </a:extLst>
          </p:cNvPr>
          <p:cNvSpPr>
            <a:spLocks noChangeArrowheads="1"/>
          </p:cNvSpPr>
          <p:nvPr/>
        </p:nvSpPr>
        <p:spPr bwMode="auto">
          <a:xfrm>
            <a:off x="219075" y="6464300"/>
            <a:ext cx="43529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http://www.calphad.com/iron-carbon.html</a:t>
            </a:r>
          </a:p>
        </p:txBody>
      </p:sp>
      <p:sp>
        <p:nvSpPr>
          <p:cNvPr id="240645" name="Text Box 5">
            <a:extLst>
              <a:ext uri="{FF2B5EF4-FFF2-40B4-BE49-F238E27FC236}">
                <a16:creationId xmlns:a16="http://schemas.microsoft.com/office/drawing/2014/main" id="{BED396B7-977D-42B9-7F85-87980300FD70}"/>
              </a:ext>
            </a:extLst>
          </p:cNvPr>
          <p:cNvSpPr txBox="1">
            <a:spLocks noChangeArrowheads="1"/>
          </p:cNvSpPr>
          <p:nvPr/>
        </p:nvSpPr>
        <p:spPr bwMode="auto">
          <a:xfrm>
            <a:off x="6877050" y="3357563"/>
            <a:ext cx="979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b="1">
                <a:solidFill>
                  <a:srgbClr val="FF0000"/>
                </a:solidFill>
              </a:rPr>
              <a:t>ghisa</a:t>
            </a:r>
            <a:endParaRPr lang="pl-PL" altLang="pl-PL" sz="2400" b="1" noProof="1">
              <a:solidFill>
                <a:srgbClr val="FF0000"/>
              </a:solidFill>
            </a:endParaRPr>
          </a:p>
        </p:txBody>
      </p:sp>
      <p:sp>
        <p:nvSpPr>
          <p:cNvPr id="240646" name="Text Box 6">
            <a:extLst>
              <a:ext uri="{FF2B5EF4-FFF2-40B4-BE49-F238E27FC236}">
                <a16:creationId xmlns:a16="http://schemas.microsoft.com/office/drawing/2014/main" id="{E1F3FDE9-6F5A-6AAC-3931-4A62301486BC}"/>
              </a:ext>
            </a:extLst>
          </p:cNvPr>
          <p:cNvSpPr txBox="1">
            <a:spLocks noChangeArrowheads="1"/>
          </p:cNvSpPr>
          <p:nvPr/>
        </p:nvSpPr>
        <p:spPr bwMode="auto">
          <a:xfrm>
            <a:off x="3492500" y="4581525"/>
            <a:ext cx="1217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b="1">
                <a:solidFill>
                  <a:srgbClr val="FF0000"/>
                </a:solidFill>
              </a:rPr>
              <a:t>acciaio</a:t>
            </a:r>
            <a:endParaRPr lang="pl-PL" altLang="pl-PL" sz="2400" b="1" noProof="1">
              <a:solidFill>
                <a:srgbClr val="FF0000"/>
              </a:solidFill>
            </a:endParaRPr>
          </a:p>
        </p:txBody>
      </p:sp>
      <p:sp>
        <p:nvSpPr>
          <p:cNvPr id="240647" name="Text Box 7">
            <a:extLst>
              <a:ext uri="{FF2B5EF4-FFF2-40B4-BE49-F238E27FC236}">
                <a16:creationId xmlns:a16="http://schemas.microsoft.com/office/drawing/2014/main" id="{946F5B59-869A-7312-8B4E-5AC3DE26E419}"/>
              </a:ext>
            </a:extLst>
          </p:cNvPr>
          <p:cNvSpPr txBox="1">
            <a:spLocks noChangeArrowheads="1"/>
          </p:cNvSpPr>
          <p:nvPr/>
        </p:nvSpPr>
        <p:spPr bwMode="auto">
          <a:xfrm>
            <a:off x="2055813" y="5254625"/>
            <a:ext cx="1995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b="1">
                <a:solidFill>
                  <a:srgbClr val="FF0000"/>
                </a:solidFill>
              </a:rPr>
              <a:t>ferro battuto</a:t>
            </a:r>
            <a:endParaRPr lang="pl-PL" altLang="pl-PL" sz="2400" b="1" noProof="1">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BB338E62-73C2-27E4-6E99-27AE4AEFAD4A}"/>
              </a:ext>
            </a:extLst>
          </p:cNvPr>
          <p:cNvSpPr>
            <a:spLocks noGrp="1" noChangeArrowheads="1"/>
          </p:cNvSpPr>
          <p:nvPr>
            <p:ph type="title"/>
          </p:nvPr>
        </p:nvSpPr>
        <p:spPr/>
        <p:txBody>
          <a:bodyPr/>
          <a:lstStyle/>
          <a:p>
            <a:r>
              <a:rPr lang="it-IT" altLang="it-IT" sz="3600"/>
              <a:t>Ghisa, acciaio, ferro battuto, etc. </a:t>
            </a:r>
          </a:p>
        </p:txBody>
      </p:sp>
      <p:pic>
        <p:nvPicPr>
          <p:cNvPr id="38915" name="Picture 5">
            <a:extLst>
              <a:ext uri="{FF2B5EF4-FFF2-40B4-BE49-F238E27FC236}">
                <a16:creationId xmlns:a16="http://schemas.microsoft.com/office/drawing/2014/main" id="{927D6913-B456-6C06-22C6-863D100AF5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05263"/>
            <a:ext cx="4591050" cy="2030412"/>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6" name="CasellaDiTesto 4">
            <a:extLst>
              <a:ext uri="{FF2B5EF4-FFF2-40B4-BE49-F238E27FC236}">
                <a16:creationId xmlns:a16="http://schemas.microsoft.com/office/drawing/2014/main" id="{A07B1952-1DF5-1EC7-9133-B563ADAFD4AE}"/>
              </a:ext>
            </a:extLst>
          </p:cNvPr>
          <p:cNvSpPr txBox="1">
            <a:spLocks noChangeArrowheads="1"/>
          </p:cNvSpPr>
          <p:nvPr/>
        </p:nvSpPr>
        <p:spPr bwMode="auto">
          <a:xfrm>
            <a:off x="220663" y="5861050"/>
            <a:ext cx="63373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Grafite cristallizzato nella ghisa (lega Fe-C con 4% C)</a:t>
            </a:r>
          </a:p>
        </p:txBody>
      </p:sp>
      <p:sp>
        <p:nvSpPr>
          <p:cNvPr id="38917" name="CasellaDiTesto 6">
            <a:extLst>
              <a:ext uri="{FF2B5EF4-FFF2-40B4-BE49-F238E27FC236}">
                <a16:creationId xmlns:a16="http://schemas.microsoft.com/office/drawing/2014/main" id="{4376E96F-85E1-F020-6A3E-B274779FF998}"/>
              </a:ext>
            </a:extLst>
          </p:cNvPr>
          <p:cNvSpPr txBox="1">
            <a:spLocks noChangeArrowheads="1"/>
          </p:cNvSpPr>
          <p:nvPr/>
        </p:nvSpPr>
        <p:spPr bwMode="auto">
          <a:xfrm>
            <a:off x="198438" y="3398838"/>
            <a:ext cx="6102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hlinkClick r:id="rId4"/>
              </a:rPr>
              <a:t>https://en.wikipedia.org/wiki/Wrought_iron</a:t>
            </a:r>
            <a:endParaRPr lang="it-IT" altLang="it-IT" sz="1000"/>
          </a:p>
          <a:p>
            <a:pPr>
              <a:spcBef>
                <a:spcPct val="0"/>
              </a:spcBef>
              <a:buFontTx/>
              <a:buNone/>
            </a:pPr>
            <a:r>
              <a:rPr lang="it-IT" altLang="it-IT" sz="1000"/>
              <a:t>https://www.supereva.it/ecco-che-aspetto-ha-titanic-oggi-3810-metri-atlantico-39001</a:t>
            </a:r>
          </a:p>
        </p:txBody>
      </p:sp>
      <p:pic>
        <p:nvPicPr>
          <p:cNvPr id="38918" name="Immagine 10" descr="Immagine che contiene esterni, edificio, torre&#10;&#10;Descrizione generata automaticamente">
            <a:extLst>
              <a:ext uri="{FF2B5EF4-FFF2-40B4-BE49-F238E27FC236}">
                <a16:creationId xmlns:a16="http://schemas.microsoft.com/office/drawing/2014/main" id="{855636B4-97A9-5DD9-099B-7BC2A693CA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5" y="1412875"/>
            <a:ext cx="173990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Immagine 12" descr="Immagine che contiene interni, vecchio, arredamento&#10;&#10;Descrizione generata automaticamente">
            <a:extLst>
              <a:ext uri="{FF2B5EF4-FFF2-40B4-BE49-F238E27FC236}">
                <a16:creationId xmlns:a16="http://schemas.microsoft.com/office/drawing/2014/main" id="{17980118-B3EE-BB70-58EF-27D2EC06E1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238" y="1400175"/>
            <a:ext cx="2398712"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AutoShape 2" descr="Kaloryfer żeliwny">
            <a:extLst>
              <a:ext uri="{FF2B5EF4-FFF2-40B4-BE49-F238E27FC236}">
                <a16:creationId xmlns:a16="http://schemas.microsoft.com/office/drawing/2014/main" id="{B9FF24CF-236A-7959-8C25-910D4E7E9286}"/>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it-IT" sz="1800" noProof="1"/>
          </a:p>
        </p:txBody>
      </p:sp>
      <p:pic>
        <p:nvPicPr>
          <p:cNvPr id="38921" name="Immagine 15" descr="Immagine che contiene set, rigato&#10;&#10;Descrizione generata automaticamente">
            <a:extLst>
              <a:ext uri="{FF2B5EF4-FFF2-40B4-BE49-F238E27FC236}">
                <a16:creationId xmlns:a16="http://schemas.microsoft.com/office/drawing/2014/main" id="{8C29688D-92AC-A5D4-E5EA-5CBA5CB2B3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4750" y="4040188"/>
            <a:ext cx="3894138"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Immagine 17" descr="Immagine che contiene nave, natante, trasporto, gommone&#10;&#10;Descrizione generata automaticamente">
            <a:extLst>
              <a:ext uri="{FF2B5EF4-FFF2-40B4-BE49-F238E27FC236}">
                <a16:creationId xmlns:a16="http://schemas.microsoft.com/office/drawing/2014/main" id="{E730B38B-89C9-AEEB-E83E-822BD0AB9C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4013" y="1379538"/>
            <a:ext cx="3600450"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8" name="Picture 4">
            <a:extLst>
              <a:ext uri="{FF2B5EF4-FFF2-40B4-BE49-F238E27FC236}">
                <a16:creationId xmlns:a16="http://schemas.microsoft.com/office/drawing/2014/main" id="{FC7AAC49-3FA4-B332-42C5-8C57CCEB4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AEEAB14-6F0F-9B68-5C93-A805A8B33762}"/>
              </a:ext>
            </a:extLst>
          </p:cNvPr>
          <p:cNvSpPr>
            <a:spLocks noGrp="1" noChangeArrowheads="1"/>
          </p:cNvSpPr>
          <p:nvPr>
            <p:ph type="title"/>
          </p:nvPr>
        </p:nvSpPr>
        <p:spPr>
          <a:xfrm>
            <a:off x="-450850" y="201613"/>
            <a:ext cx="6172200" cy="857250"/>
          </a:xfrm>
        </p:spPr>
        <p:txBody>
          <a:bodyPr/>
          <a:lstStyle/>
          <a:p>
            <a:r>
              <a:rPr lang="it-IT" altLang="it-IT" sz="3600"/>
              <a:t>Metalli nativi</a:t>
            </a:r>
          </a:p>
        </p:txBody>
      </p:sp>
      <p:pic>
        <p:nvPicPr>
          <p:cNvPr id="45059" name="Picture 3">
            <a:extLst>
              <a:ext uri="{FF2B5EF4-FFF2-40B4-BE49-F238E27FC236}">
                <a16:creationId xmlns:a16="http://schemas.microsoft.com/office/drawing/2014/main" id="{FD4CFEFD-906F-9FAD-0A4E-0AAD55E28F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081088"/>
            <a:ext cx="5062538"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 Box 4">
            <a:extLst>
              <a:ext uri="{FF2B5EF4-FFF2-40B4-BE49-F238E27FC236}">
                <a16:creationId xmlns:a16="http://schemas.microsoft.com/office/drawing/2014/main" id="{C51A36E3-FAB3-81D6-EA23-8130FEA089C4}"/>
              </a:ext>
            </a:extLst>
          </p:cNvPr>
          <p:cNvSpPr txBox="1">
            <a:spLocks noChangeArrowheads="1"/>
          </p:cNvSpPr>
          <p:nvPr/>
        </p:nvSpPr>
        <p:spPr bwMode="auto">
          <a:xfrm>
            <a:off x="1208088" y="4868863"/>
            <a:ext cx="2573337"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Oro, rame, argento</a:t>
            </a:r>
            <a:endParaRPr lang="pl-PL" altLang="it-IT" sz="2200"/>
          </a:p>
        </p:txBody>
      </p:sp>
      <p:pic>
        <p:nvPicPr>
          <p:cNvPr id="36869" name="Picture 5">
            <a:extLst>
              <a:ext uri="{FF2B5EF4-FFF2-40B4-BE49-F238E27FC236}">
                <a16:creationId xmlns:a16="http://schemas.microsoft.com/office/drawing/2014/main" id="{AA1DB54B-C7A8-6FED-EA8C-25E48A828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6175" y="1085850"/>
            <a:ext cx="4032250"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6">
            <a:extLst>
              <a:ext uri="{FF2B5EF4-FFF2-40B4-BE49-F238E27FC236}">
                <a16:creationId xmlns:a16="http://schemas.microsoft.com/office/drawing/2014/main" id="{EFF4019A-1187-D979-1C6C-12A4560F25C5}"/>
              </a:ext>
            </a:extLst>
          </p:cNvPr>
          <p:cNvSpPr txBox="1">
            <a:spLocks noChangeArrowheads="1"/>
          </p:cNvSpPr>
          <p:nvPr/>
        </p:nvSpPr>
        <p:spPr bwMode="auto">
          <a:xfrm>
            <a:off x="5676900" y="603250"/>
            <a:ext cx="331152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Rame,  argento, calcite</a:t>
            </a:r>
            <a:endParaRPr lang="pl-PL" altLang="it-IT" sz="2200"/>
          </a:p>
        </p:txBody>
      </p:sp>
      <p:sp>
        <p:nvSpPr>
          <p:cNvPr id="45063" name="CasellaDiTesto 1">
            <a:extLst>
              <a:ext uri="{FF2B5EF4-FFF2-40B4-BE49-F238E27FC236}">
                <a16:creationId xmlns:a16="http://schemas.microsoft.com/office/drawing/2014/main" id="{6D0E3ABF-1AA0-2CD2-4128-7B79ED150717}"/>
              </a:ext>
            </a:extLst>
          </p:cNvPr>
          <p:cNvSpPr txBox="1">
            <a:spLocks noChangeArrowheads="1"/>
          </p:cNvSpPr>
          <p:nvPr/>
        </p:nvSpPr>
        <p:spPr bwMode="auto">
          <a:xfrm>
            <a:off x="155575" y="6142038"/>
            <a:ext cx="4032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Museo delle Scienze Naturali di Toronto, foto Maria Karwasz</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fade">
                                      <p:cBhvr>
                                        <p:cTn id="7" dur="20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82A84AE6-1619-6697-6155-B6CE37996C59}"/>
              </a:ext>
            </a:extLst>
          </p:cNvPr>
          <p:cNvSpPr>
            <a:spLocks noGrp="1" noChangeArrowheads="1"/>
          </p:cNvSpPr>
          <p:nvPr>
            <p:ph type="title"/>
          </p:nvPr>
        </p:nvSpPr>
        <p:spPr/>
        <p:txBody>
          <a:bodyPr/>
          <a:lstStyle/>
          <a:p>
            <a:r>
              <a:rPr lang="it-IT" altLang="it-IT" sz="3600"/>
              <a:t>L’oro rimane eterno: il tesoro di Priamo</a:t>
            </a:r>
          </a:p>
        </p:txBody>
      </p:sp>
      <p:sp>
        <p:nvSpPr>
          <p:cNvPr id="46083" name="CasellaDiTesto 3">
            <a:extLst>
              <a:ext uri="{FF2B5EF4-FFF2-40B4-BE49-F238E27FC236}">
                <a16:creationId xmlns:a16="http://schemas.microsoft.com/office/drawing/2014/main" id="{BF11FE61-EF4B-FCF6-843D-FDC1AB9A1454}"/>
              </a:ext>
            </a:extLst>
          </p:cNvPr>
          <p:cNvSpPr txBox="1">
            <a:spLocks noChangeArrowheads="1"/>
          </p:cNvSpPr>
          <p:nvPr/>
        </p:nvSpPr>
        <p:spPr bwMode="auto">
          <a:xfrm>
            <a:off x="827088" y="6129338"/>
            <a:ext cx="64008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202122"/>
                </a:solidFill>
              </a:rPr>
              <a:t>prima metà del </a:t>
            </a:r>
            <a:r>
              <a:rPr lang="it-IT" altLang="it-IT" sz="2200" u="sng">
                <a:solidFill>
                  <a:srgbClr val="0645AD"/>
                </a:solidFill>
                <a:hlinkClick r:id="rId3"/>
              </a:rPr>
              <a:t>III millennio a.C.</a:t>
            </a:r>
            <a:endParaRPr lang="it-IT" altLang="it-IT" sz="2200"/>
          </a:p>
          <a:p>
            <a:pPr>
              <a:spcBef>
                <a:spcPct val="0"/>
              </a:spcBef>
              <a:buFontTx/>
              <a:buNone/>
            </a:pPr>
            <a:r>
              <a:rPr lang="it-IT" altLang="it-IT" sz="1200"/>
              <a:t>https://www.joya.life/blog/sorprendente-tesoro-del-priamo/</a:t>
            </a:r>
          </a:p>
        </p:txBody>
      </p:sp>
      <p:pic>
        <p:nvPicPr>
          <p:cNvPr id="46084" name="Immagine 5">
            <a:extLst>
              <a:ext uri="{FF2B5EF4-FFF2-40B4-BE49-F238E27FC236}">
                <a16:creationId xmlns:a16="http://schemas.microsoft.com/office/drawing/2014/main" id="{A5124303-7390-EAC3-B0F9-AEC7F61490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538" y="1196975"/>
            <a:ext cx="714692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EAE456C4-F451-7BD7-7070-5C99037F3541}"/>
              </a:ext>
            </a:extLst>
          </p:cNvPr>
          <p:cNvSpPr>
            <a:spLocks noGrp="1" noChangeArrowheads="1"/>
          </p:cNvSpPr>
          <p:nvPr>
            <p:ph type="title"/>
          </p:nvPr>
        </p:nvSpPr>
        <p:spPr>
          <a:xfrm>
            <a:off x="457200" y="-28575"/>
            <a:ext cx="8229600" cy="1143000"/>
          </a:xfrm>
        </p:spPr>
        <p:txBody>
          <a:bodyPr/>
          <a:lstStyle/>
          <a:p>
            <a:r>
              <a:rPr lang="it-IT" altLang="it-IT" sz="3000"/>
              <a:t>Lega: una miscela (solida) per migliorare le proprietà meccaniche e di lavorazione</a:t>
            </a:r>
            <a:endParaRPr lang="en-US" altLang="it-IT" sz="3000"/>
          </a:p>
        </p:txBody>
      </p:sp>
      <p:sp>
        <p:nvSpPr>
          <p:cNvPr id="41987" name="Rectangle 3">
            <a:extLst>
              <a:ext uri="{FF2B5EF4-FFF2-40B4-BE49-F238E27FC236}">
                <a16:creationId xmlns:a16="http://schemas.microsoft.com/office/drawing/2014/main" id="{55F6DE30-6ECF-3E02-055F-E3C975D3A13E}"/>
              </a:ext>
            </a:extLst>
          </p:cNvPr>
          <p:cNvSpPr>
            <a:spLocks noChangeArrowheads="1"/>
          </p:cNvSpPr>
          <p:nvPr/>
        </p:nvSpPr>
        <p:spPr bwMode="auto">
          <a:xfrm>
            <a:off x="58738" y="6227763"/>
            <a:ext cx="2452687" cy="700087"/>
          </a:xfrm>
          <a:prstGeom prst="rect">
            <a:avLst/>
          </a:prstGeom>
          <a:noFill/>
          <a:ln>
            <a:noFill/>
          </a:ln>
          <a:effectLst/>
        </p:spPr>
        <p:txBody>
          <a:bodyPr wrap="none">
            <a:spAutoFit/>
          </a:bodyPr>
          <a:lstStyle/>
          <a:p>
            <a:pPr>
              <a:defRPr/>
            </a:pPr>
            <a:r>
              <a:rPr lang="en-US" altLang="it-IT" sz="800" dirty="0">
                <a:latin typeface="Times New Roman" panose="02020603050405020304" pitchFamily="18" charset="0"/>
                <a:hlinkClick r:id="rId3"/>
              </a:rPr>
              <a:t>http://www.metallurgy.nist.gov/phase/solder/</a:t>
            </a:r>
            <a:r>
              <a:rPr lang="pl-PL" altLang="it-IT" sz="800" dirty="0">
                <a:latin typeface="Times New Roman" panose="02020603050405020304" pitchFamily="18" charset="0"/>
                <a:hlinkClick r:id="rId3"/>
              </a:rPr>
              <a:t>agcu</a:t>
            </a:r>
            <a:r>
              <a:rPr lang="en-US" altLang="it-IT" sz="800" dirty="0">
                <a:latin typeface="Times New Roman" panose="02020603050405020304" pitchFamily="18" charset="0"/>
                <a:hlinkClick r:id="rId3"/>
              </a:rPr>
              <a:t>.html</a:t>
            </a:r>
            <a:endParaRPr lang="pl-PL" altLang="it-IT" sz="800" dirty="0">
              <a:latin typeface="Times New Roman" panose="02020603050405020304" pitchFamily="18" charset="0"/>
            </a:endParaRPr>
          </a:p>
          <a:p>
            <a:pPr>
              <a:defRPr/>
            </a:pPr>
            <a:r>
              <a:rPr lang="en-US" altLang="it-IT" sz="800" dirty="0">
                <a:latin typeface="Times New Roman" panose="02020603050405020304" pitchFamily="18" charset="0"/>
                <a:hlinkClick r:id="rId4"/>
              </a:rPr>
              <a:t>http://www.andrzejbaranowski.pl/cechy.html</a:t>
            </a:r>
            <a:endParaRPr lang="pl-PL" altLang="it-IT" sz="800" dirty="0">
              <a:latin typeface="Times New Roman" panose="02020603050405020304" pitchFamily="18" charset="0"/>
            </a:endParaRPr>
          </a:p>
          <a:p>
            <a:pPr>
              <a:defRPr/>
            </a:pPr>
            <a:r>
              <a:rPr lang="en-US" altLang="it-IT" sz="800" dirty="0">
                <a:latin typeface="Times New Roman" panose="02020603050405020304" pitchFamily="18" charset="0"/>
                <a:hlinkClick r:id="rId5"/>
              </a:rPr>
              <a:t>http://cst-www.nrl.navy.mil/lattice/alloys/aucu.htm</a:t>
            </a:r>
            <a:r>
              <a:rPr lang="pl-PL" altLang="it-IT" sz="800" dirty="0">
                <a:latin typeface="Times New Roman" panose="02020603050405020304" pitchFamily="18" charset="0"/>
                <a:hlinkClick r:id="rId5"/>
              </a:rPr>
              <a:t>l</a:t>
            </a:r>
            <a:endParaRPr lang="it-IT" altLang="it-IT" sz="800" dirty="0">
              <a:latin typeface="Times New Roman" panose="02020603050405020304" pitchFamily="18" charset="0"/>
            </a:endParaRPr>
          </a:p>
          <a:p>
            <a:pPr>
              <a:defRPr/>
            </a:pPr>
            <a:r>
              <a:rPr lang="pl-PL" altLang="it-IT" sz="800" dirty="0">
                <a:latin typeface="Times New Roman" panose="02020603050405020304" pitchFamily="18" charset="0"/>
              </a:rPr>
              <a:t>http://www.antichitailtemporitrovato.it/?pag=119</a:t>
            </a:r>
          </a:p>
          <a:p>
            <a:pPr>
              <a:defRPr/>
            </a:pPr>
            <a:endParaRPr lang="en-US" altLang="it-IT" sz="750" dirty="0">
              <a:latin typeface="Times New Roman" panose="02020603050405020304" pitchFamily="18" charset="0"/>
            </a:endParaRPr>
          </a:p>
        </p:txBody>
      </p:sp>
      <p:pic>
        <p:nvPicPr>
          <p:cNvPr id="48132" name="Picture 4">
            <a:extLst>
              <a:ext uri="{FF2B5EF4-FFF2-40B4-BE49-F238E27FC236}">
                <a16:creationId xmlns:a16="http://schemas.microsoft.com/office/drawing/2014/main" id="{C914DFBD-2D2F-E320-5878-FAC1CC8A8B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1175" y="1276350"/>
            <a:ext cx="5203825"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5">
            <a:extLst>
              <a:ext uri="{FF2B5EF4-FFF2-40B4-BE49-F238E27FC236}">
                <a16:creationId xmlns:a16="http://schemas.microsoft.com/office/drawing/2014/main" id="{099B6F93-14D7-88D9-CE08-E6B4AB567D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9850" y="3095625"/>
            <a:ext cx="76358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Line 6">
            <a:extLst>
              <a:ext uri="{FF2B5EF4-FFF2-40B4-BE49-F238E27FC236}">
                <a16:creationId xmlns:a16="http://schemas.microsoft.com/office/drawing/2014/main" id="{EAD7A4B3-BD70-D3AD-50DF-B10CD3A003D2}"/>
              </a:ext>
            </a:extLst>
          </p:cNvPr>
          <p:cNvSpPr>
            <a:spLocks noChangeShapeType="1"/>
          </p:cNvSpPr>
          <p:nvPr/>
        </p:nvSpPr>
        <p:spPr bwMode="auto">
          <a:xfrm flipV="1">
            <a:off x="3779838" y="3033713"/>
            <a:ext cx="0" cy="1135062"/>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48135" name="Text Box 7">
            <a:extLst>
              <a:ext uri="{FF2B5EF4-FFF2-40B4-BE49-F238E27FC236}">
                <a16:creationId xmlns:a16="http://schemas.microsoft.com/office/drawing/2014/main" id="{23F06B1F-7A2E-BE2D-8F65-BBF4FB363A90}"/>
              </a:ext>
            </a:extLst>
          </p:cNvPr>
          <p:cNvSpPr txBox="1">
            <a:spLocks noChangeArrowheads="1"/>
          </p:cNvSpPr>
          <p:nvPr/>
        </p:nvSpPr>
        <p:spPr bwMode="auto">
          <a:xfrm>
            <a:off x="3879850" y="3889375"/>
            <a:ext cx="46767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a:t>
            </a:r>
            <a:r>
              <a:rPr lang="it-IT" altLang="it-IT" sz="1800"/>
              <a:t>prova</a:t>
            </a:r>
            <a:r>
              <a:rPr lang="pl-PL" altLang="it-IT" sz="1800"/>
              <a:t> 750”</a:t>
            </a:r>
            <a:endParaRPr lang="it-IT" altLang="it-IT" sz="1800"/>
          </a:p>
          <a:p>
            <a:pPr>
              <a:spcBef>
                <a:spcPct val="0"/>
              </a:spcBef>
              <a:buFontTx/>
              <a:buNone/>
            </a:pPr>
            <a:endParaRPr lang="it-IT" altLang="it-IT" sz="2200" b="1">
              <a:solidFill>
                <a:schemeClr val="accent2"/>
              </a:solidFill>
            </a:endParaRPr>
          </a:p>
          <a:p>
            <a:pPr>
              <a:spcBef>
                <a:spcPct val="0"/>
              </a:spcBef>
              <a:buFontTx/>
              <a:buNone/>
            </a:pPr>
            <a:r>
              <a:rPr lang="it-IT" altLang="it-IT" sz="2200" b="1">
                <a:solidFill>
                  <a:schemeClr val="accent2"/>
                </a:solidFill>
              </a:rPr>
              <a:t>Eutettica</a:t>
            </a:r>
          </a:p>
          <a:p>
            <a:pPr>
              <a:spcBef>
                <a:spcPct val="0"/>
              </a:spcBef>
              <a:buFontTx/>
              <a:buNone/>
            </a:pPr>
            <a:r>
              <a:rPr lang="it-IT" altLang="it-IT" sz="2200">
                <a:solidFill>
                  <a:schemeClr val="accent2"/>
                </a:solidFill>
              </a:rPr>
              <a:t>(la lega con </a:t>
            </a:r>
          </a:p>
          <a:p>
            <a:pPr>
              <a:spcBef>
                <a:spcPct val="0"/>
              </a:spcBef>
              <a:buFontTx/>
              <a:buNone/>
            </a:pPr>
            <a:r>
              <a:rPr lang="it-IT" altLang="it-IT" sz="2200">
                <a:solidFill>
                  <a:schemeClr val="accent2"/>
                </a:solidFill>
              </a:rPr>
              <a:t>la temperatura di fusione più bassa)</a:t>
            </a:r>
            <a:endParaRPr lang="en-US" altLang="it-IT" sz="2200">
              <a:solidFill>
                <a:schemeClr val="accent2"/>
              </a:solidFill>
            </a:endParaRPr>
          </a:p>
        </p:txBody>
      </p:sp>
      <p:pic>
        <p:nvPicPr>
          <p:cNvPr id="48136" name="Picture 8">
            <a:extLst>
              <a:ext uri="{FF2B5EF4-FFF2-40B4-BE49-F238E27FC236}">
                <a16:creationId xmlns:a16="http://schemas.microsoft.com/office/drawing/2014/main" id="{52D75C58-4F3D-6A61-2332-FB226F43C4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36875" y="3835400"/>
            <a:ext cx="84296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7" name="Line 9">
            <a:extLst>
              <a:ext uri="{FF2B5EF4-FFF2-40B4-BE49-F238E27FC236}">
                <a16:creationId xmlns:a16="http://schemas.microsoft.com/office/drawing/2014/main" id="{90B94674-76A4-125C-0D8B-649BB3409A0D}"/>
              </a:ext>
            </a:extLst>
          </p:cNvPr>
          <p:cNvSpPr>
            <a:spLocks noChangeShapeType="1"/>
          </p:cNvSpPr>
          <p:nvPr/>
        </p:nvSpPr>
        <p:spPr bwMode="auto">
          <a:xfrm flipV="1">
            <a:off x="2916238" y="3159125"/>
            <a:ext cx="0" cy="1782763"/>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48138" name="Text Box 10">
            <a:extLst>
              <a:ext uri="{FF2B5EF4-FFF2-40B4-BE49-F238E27FC236}">
                <a16:creationId xmlns:a16="http://schemas.microsoft.com/office/drawing/2014/main" id="{05F8EEE1-A5D2-47E1-30C7-25B5458711B5}"/>
              </a:ext>
            </a:extLst>
          </p:cNvPr>
          <p:cNvSpPr txBox="1">
            <a:spLocks noChangeArrowheads="1"/>
          </p:cNvSpPr>
          <p:nvPr/>
        </p:nvSpPr>
        <p:spPr bwMode="auto">
          <a:xfrm>
            <a:off x="2511425" y="4541838"/>
            <a:ext cx="13652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a:t>
            </a:r>
            <a:r>
              <a:rPr lang="it-IT" altLang="it-IT" sz="1800"/>
              <a:t>prova</a:t>
            </a:r>
            <a:r>
              <a:rPr lang="pl-PL" altLang="it-IT" sz="1800"/>
              <a:t> 9</a:t>
            </a:r>
            <a:r>
              <a:rPr lang="it-IT" altLang="it-IT" sz="1800"/>
              <a:t>16</a:t>
            </a:r>
            <a:r>
              <a:rPr lang="pl-PL" altLang="it-IT" sz="1800"/>
              <a:t>”</a:t>
            </a:r>
            <a:endParaRPr lang="en-US" altLang="it-IT" sz="1800"/>
          </a:p>
        </p:txBody>
      </p:sp>
      <p:sp>
        <p:nvSpPr>
          <p:cNvPr id="48139" name="Rectangle 11">
            <a:extLst>
              <a:ext uri="{FF2B5EF4-FFF2-40B4-BE49-F238E27FC236}">
                <a16:creationId xmlns:a16="http://schemas.microsoft.com/office/drawing/2014/main" id="{EE5E9627-9A82-598A-6536-E122DFCBE3E3}"/>
              </a:ext>
            </a:extLst>
          </p:cNvPr>
          <p:cNvSpPr>
            <a:spLocks noChangeArrowheads="1"/>
          </p:cNvSpPr>
          <p:nvPr/>
        </p:nvSpPr>
        <p:spPr bwMode="auto">
          <a:xfrm>
            <a:off x="6769100" y="1485900"/>
            <a:ext cx="236537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it-IT" altLang="it-IT" sz="1800">
                <a:solidFill>
                  <a:schemeClr val="accent2"/>
                </a:solidFill>
              </a:rPr>
              <a:t>Punzoni, Legge 1872</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950</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900</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800</a:t>
            </a:r>
            <a:endParaRPr lang="en-AU" altLang="it-IT" sz="1800">
              <a:solidFill>
                <a:schemeClr val="accent2"/>
              </a:solidFill>
            </a:endParaRPr>
          </a:p>
        </p:txBody>
      </p:sp>
      <p:pic>
        <p:nvPicPr>
          <p:cNvPr id="48140" name="Picture 15" descr="Punzone">
            <a:extLst>
              <a:ext uri="{FF2B5EF4-FFF2-40B4-BE49-F238E27FC236}">
                <a16:creationId xmlns:a16="http://schemas.microsoft.com/office/drawing/2014/main" id="{7E786438-836A-9641-A10D-BFDA214151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45363" y="3049588"/>
            <a:ext cx="773112"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1" name="Picture 17">
            <a:extLst>
              <a:ext uri="{FF2B5EF4-FFF2-40B4-BE49-F238E27FC236}">
                <a16:creationId xmlns:a16="http://schemas.microsoft.com/office/drawing/2014/main" id="{E49685F1-25BD-4049-22E9-9CB9900B7D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54875" y="1971675"/>
            <a:ext cx="93345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2" name="Picture 19">
            <a:extLst>
              <a:ext uri="{FF2B5EF4-FFF2-40B4-BE49-F238E27FC236}">
                <a16:creationId xmlns:a16="http://schemas.microsoft.com/office/drawing/2014/main" id="{3536E000-F649-6BBD-5091-1C26EC15664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54888" y="3960813"/>
            <a:ext cx="77152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ED9B5BB3-DFB9-A74B-C58E-97C726A01086}"/>
              </a:ext>
            </a:extLst>
          </p:cNvPr>
          <p:cNvSpPr>
            <a:spLocks noGrp="1" noChangeArrowheads="1"/>
          </p:cNvSpPr>
          <p:nvPr>
            <p:ph type="title"/>
          </p:nvPr>
        </p:nvSpPr>
        <p:spPr>
          <a:xfrm>
            <a:off x="457200" y="-90488"/>
            <a:ext cx="8229600" cy="1143001"/>
          </a:xfrm>
        </p:spPr>
        <p:txBody>
          <a:bodyPr/>
          <a:lstStyle/>
          <a:p>
            <a:r>
              <a:rPr lang="pl-PL" altLang="it-IT" sz="3200"/>
              <a:t>E</a:t>
            </a:r>
            <a:r>
              <a:rPr lang="it-IT" altLang="it-IT" sz="3200"/>
              <a:t>tà del bronzo</a:t>
            </a:r>
            <a:r>
              <a:rPr lang="pl-PL" altLang="it-IT" sz="3200"/>
              <a:t> 3300-1300 </a:t>
            </a:r>
            <a:r>
              <a:rPr lang="it-IT" altLang="it-IT" sz="3200"/>
              <a:t>a.C. </a:t>
            </a:r>
            <a:endParaRPr lang="en-US" altLang="it-IT" sz="3200"/>
          </a:p>
        </p:txBody>
      </p:sp>
      <p:sp>
        <p:nvSpPr>
          <p:cNvPr id="50179" name="Rectangle 3">
            <a:extLst>
              <a:ext uri="{FF2B5EF4-FFF2-40B4-BE49-F238E27FC236}">
                <a16:creationId xmlns:a16="http://schemas.microsoft.com/office/drawing/2014/main" id="{9A60DCEC-BCA3-343A-8FD3-81A692E65A5F}"/>
              </a:ext>
            </a:extLst>
          </p:cNvPr>
          <p:cNvSpPr>
            <a:spLocks noChangeArrowheads="1"/>
          </p:cNvSpPr>
          <p:nvPr/>
        </p:nvSpPr>
        <p:spPr bwMode="auto">
          <a:xfrm>
            <a:off x="5322888" y="5661025"/>
            <a:ext cx="3513137"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000">
                <a:hlinkClick r:id="rId3"/>
              </a:rPr>
              <a:t>http://www.metallurgy.nist.gov/phase/solder/</a:t>
            </a:r>
            <a:r>
              <a:rPr lang="pl-PL" altLang="it-IT" sz="1000">
                <a:hlinkClick r:id="rId3"/>
              </a:rPr>
              <a:t>cusn</a:t>
            </a:r>
            <a:r>
              <a:rPr lang="en-US" altLang="it-IT" sz="1000">
                <a:hlinkClick r:id="rId3"/>
              </a:rPr>
              <a:t>.html</a:t>
            </a:r>
            <a:endParaRPr lang="pl-PL" altLang="it-IT" sz="1000"/>
          </a:p>
          <a:p>
            <a:pPr>
              <a:spcBef>
                <a:spcPct val="0"/>
              </a:spcBef>
              <a:buFontTx/>
              <a:buNone/>
            </a:pPr>
            <a:r>
              <a:rPr lang="en-US" altLang="it-IT" sz="1000">
                <a:hlinkClick r:id="rId4"/>
              </a:rPr>
              <a:t>http://en.wikipedia.org/wiki/Bronze_Age</a:t>
            </a:r>
            <a:endParaRPr lang="pl-PL" altLang="it-IT" sz="1000"/>
          </a:p>
          <a:p>
            <a:pPr>
              <a:spcBef>
                <a:spcPct val="0"/>
              </a:spcBef>
              <a:buFontTx/>
              <a:buNone/>
            </a:pPr>
            <a:r>
              <a:rPr lang="en-US" altLang="it-IT" sz="1000">
                <a:hlinkClick r:id="rId5"/>
              </a:rPr>
              <a:t>http://www.coloradogem.com/images/3507_big.jpg</a:t>
            </a:r>
            <a:endParaRPr lang="pl-PL" altLang="it-IT" sz="1000"/>
          </a:p>
          <a:p>
            <a:pPr>
              <a:spcBef>
                <a:spcPct val="0"/>
              </a:spcBef>
              <a:buFontTx/>
              <a:buNone/>
            </a:pPr>
            <a:r>
              <a:rPr lang="en-US" altLang="it-IT" sz="1000">
                <a:hlinkClick r:id="rId6"/>
              </a:rPr>
              <a:t>http://webmineral.com/specimens/picshow.php?id=2469</a:t>
            </a:r>
            <a:endParaRPr lang="pl-PL" altLang="it-IT" sz="1000"/>
          </a:p>
          <a:p>
            <a:pPr>
              <a:spcBef>
                <a:spcPct val="0"/>
              </a:spcBef>
              <a:buFontTx/>
              <a:buNone/>
            </a:pPr>
            <a:r>
              <a:rPr lang="pl-PL" altLang="it-IT" sz="1000"/>
              <a:t>http://it.wikipedia.org/wiki/File:Marek_Aureliusz_Kapitol.jpg</a:t>
            </a:r>
          </a:p>
          <a:p>
            <a:pPr>
              <a:spcBef>
                <a:spcPct val="0"/>
              </a:spcBef>
              <a:buFontTx/>
              <a:buNone/>
            </a:pPr>
            <a:r>
              <a:rPr lang="en-US" altLang="it-IT" sz="1000"/>
              <a:t>http://www.exceptionalminerals.com/exceptionalroom6.htm</a:t>
            </a:r>
          </a:p>
        </p:txBody>
      </p:sp>
      <p:pic>
        <p:nvPicPr>
          <p:cNvPr id="50180" name="Picture 5">
            <a:extLst>
              <a:ext uri="{FF2B5EF4-FFF2-40B4-BE49-F238E27FC236}">
                <a16:creationId xmlns:a16="http://schemas.microsoft.com/office/drawing/2014/main" id="{10E738CF-DF39-8AD6-B121-06E3524F3E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4163" y="1052513"/>
            <a:ext cx="3074987"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9">
            <a:extLst>
              <a:ext uri="{FF2B5EF4-FFF2-40B4-BE49-F238E27FC236}">
                <a16:creationId xmlns:a16="http://schemas.microsoft.com/office/drawing/2014/main" id="{D6F57154-D89D-2F05-D6D4-955D310FEF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052513"/>
            <a:ext cx="4279900" cy="570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F7435AD-E5D5-9755-730D-F8C56099B633}"/>
              </a:ext>
            </a:extLst>
          </p:cNvPr>
          <p:cNvSpPr>
            <a:spLocks noGrp="1" noChangeArrowheads="1"/>
          </p:cNvSpPr>
          <p:nvPr>
            <p:ph type="title"/>
          </p:nvPr>
        </p:nvSpPr>
        <p:spPr>
          <a:xfrm>
            <a:off x="-541338" y="115888"/>
            <a:ext cx="8229601" cy="1143000"/>
          </a:xfrm>
        </p:spPr>
        <p:txBody>
          <a:bodyPr/>
          <a:lstStyle/>
          <a:p>
            <a:r>
              <a:rPr lang="it-IT" altLang="it-IT" sz="3200"/>
              <a:t>Età del bronzo</a:t>
            </a:r>
            <a:r>
              <a:rPr lang="pl-PL" altLang="it-IT" sz="3200"/>
              <a:t> (Cu:Sn)</a:t>
            </a:r>
            <a:endParaRPr lang="en-US" altLang="it-IT" sz="3200"/>
          </a:p>
        </p:txBody>
      </p:sp>
      <p:sp>
        <p:nvSpPr>
          <p:cNvPr id="51203" name="Rectangle 3">
            <a:extLst>
              <a:ext uri="{FF2B5EF4-FFF2-40B4-BE49-F238E27FC236}">
                <a16:creationId xmlns:a16="http://schemas.microsoft.com/office/drawing/2014/main" id="{58A888FF-26AA-15FA-CE55-798DE1F3B712}"/>
              </a:ext>
            </a:extLst>
          </p:cNvPr>
          <p:cNvSpPr>
            <a:spLocks noChangeArrowheads="1"/>
          </p:cNvSpPr>
          <p:nvPr/>
        </p:nvSpPr>
        <p:spPr bwMode="auto">
          <a:xfrm>
            <a:off x="5219700" y="6453188"/>
            <a:ext cx="35544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200">
                <a:latin typeface="Times New Roman" panose="02020603050405020304" pitchFamily="18" charset="0"/>
              </a:rPr>
              <a:t>http://www.metallurgy.nist.gov/phase/solder/</a:t>
            </a:r>
            <a:r>
              <a:rPr lang="pl-PL" altLang="it-IT" sz="1200">
                <a:latin typeface="Times New Roman" panose="02020603050405020304" pitchFamily="18" charset="0"/>
              </a:rPr>
              <a:t>cusn</a:t>
            </a:r>
            <a:r>
              <a:rPr lang="en-US" altLang="it-IT" sz="1200">
                <a:latin typeface="Times New Roman" panose="02020603050405020304" pitchFamily="18" charset="0"/>
              </a:rPr>
              <a:t>.html</a:t>
            </a:r>
          </a:p>
        </p:txBody>
      </p:sp>
      <p:pic>
        <p:nvPicPr>
          <p:cNvPr id="51204" name="Picture 43">
            <a:extLst>
              <a:ext uri="{FF2B5EF4-FFF2-40B4-BE49-F238E27FC236}">
                <a16:creationId xmlns:a16="http://schemas.microsoft.com/office/drawing/2014/main" id="{FCCCDD47-F707-7A4C-1B27-A2886E2FE3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1052513"/>
            <a:ext cx="5745163"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7">
            <a:extLst>
              <a:ext uri="{FF2B5EF4-FFF2-40B4-BE49-F238E27FC236}">
                <a16:creationId xmlns:a16="http://schemas.microsoft.com/office/drawing/2014/main" id="{CD0524D7-C5E3-D170-33EC-F08825CC7B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1425" y="3429000"/>
            <a:ext cx="185102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6">
            <a:extLst>
              <a:ext uri="{FF2B5EF4-FFF2-40B4-BE49-F238E27FC236}">
                <a16:creationId xmlns:a16="http://schemas.microsoft.com/office/drawing/2014/main" id="{9CDC045D-9C61-CC05-9C0C-C2920E96A6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6663" y="1181100"/>
            <a:ext cx="2620962"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 Box 10">
            <a:extLst>
              <a:ext uri="{FF2B5EF4-FFF2-40B4-BE49-F238E27FC236}">
                <a16:creationId xmlns:a16="http://schemas.microsoft.com/office/drawing/2014/main" id="{EEE586EE-38AB-5560-712A-2CD2D4786032}"/>
              </a:ext>
            </a:extLst>
          </p:cNvPr>
          <p:cNvSpPr txBox="1">
            <a:spLocks noChangeArrowheads="1"/>
          </p:cNvSpPr>
          <p:nvPr/>
        </p:nvSpPr>
        <p:spPr bwMode="auto">
          <a:xfrm>
            <a:off x="6316663" y="2922588"/>
            <a:ext cx="2147887"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latin typeface="Arial Unicode MS" pitchFamily="34" charset="-128"/>
              </a:rPr>
              <a:t>Rame nativo</a:t>
            </a:r>
            <a:r>
              <a:rPr lang="pl-PL" altLang="it-IT" sz="1200">
                <a:latin typeface="Arial Unicode MS" pitchFamily="34" charset="-128"/>
              </a:rPr>
              <a:t>, </a:t>
            </a:r>
            <a:r>
              <a:rPr lang="en-US" altLang="it-IT" sz="1200">
                <a:latin typeface="Arial Unicode MS" pitchFamily="34" charset="-128"/>
              </a:rPr>
              <a:t>Michigan, USA</a:t>
            </a:r>
            <a:br>
              <a:rPr lang="en-US" altLang="it-IT" sz="1800"/>
            </a:br>
            <a:r>
              <a:rPr lang="en-US" altLang="it-IT" sz="1800"/>
              <a:t> </a:t>
            </a:r>
          </a:p>
        </p:txBody>
      </p:sp>
      <p:sp>
        <p:nvSpPr>
          <p:cNvPr id="51208" name="Text Box 10">
            <a:extLst>
              <a:ext uri="{FF2B5EF4-FFF2-40B4-BE49-F238E27FC236}">
                <a16:creationId xmlns:a16="http://schemas.microsoft.com/office/drawing/2014/main" id="{7CB154D0-0D00-2FC5-4C3C-1A20FC116E83}"/>
              </a:ext>
            </a:extLst>
          </p:cNvPr>
          <p:cNvSpPr txBox="1">
            <a:spLocks noChangeArrowheads="1"/>
          </p:cNvSpPr>
          <p:nvPr/>
        </p:nvSpPr>
        <p:spPr bwMode="auto">
          <a:xfrm>
            <a:off x="6291263" y="5230813"/>
            <a:ext cx="2198687"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latin typeface="Arial Unicode MS" pitchFamily="34" charset="-128"/>
              </a:rPr>
              <a:t>Stagno nativo</a:t>
            </a:r>
            <a:r>
              <a:rPr lang="pl-PL" altLang="it-IT" sz="1200">
                <a:latin typeface="Arial Unicode MS" pitchFamily="34" charset="-128"/>
              </a:rPr>
              <a:t>, </a:t>
            </a:r>
            <a:r>
              <a:rPr lang="it-IT" altLang="it-IT" sz="1200">
                <a:latin typeface="Arial Unicode MS" pitchFamily="34" charset="-128"/>
              </a:rPr>
              <a:t>NSW Australia</a:t>
            </a:r>
            <a:br>
              <a:rPr lang="en-US" altLang="it-IT" sz="1800"/>
            </a:br>
            <a:r>
              <a:rPr lang="en-US" altLang="it-IT" sz="180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24CD21C1-E03B-F7D0-963B-06B9ACB26FF3}"/>
              </a:ext>
            </a:extLst>
          </p:cNvPr>
          <p:cNvSpPr>
            <a:spLocks noGrp="1" noChangeArrowheads="1"/>
          </p:cNvSpPr>
          <p:nvPr>
            <p:ph type="title"/>
          </p:nvPr>
        </p:nvSpPr>
        <p:spPr/>
        <p:txBody>
          <a:bodyPr/>
          <a:lstStyle/>
          <a:p>
            <a:r>
              <a:rPr lang="pl-PL" altLang="pl-PL" sz="3600" noProof="1"/>
              <a:t>La narrazione deve essere </a:t>
            </a:r>
            <a:r>
              <a:rPr lang="pl-PL" altLang="pl-PL" sz="3600"/>
              <a:t>utile</a:t>
            </a:r>
            <a:endParaRPr lang="pl-PL" altLang="pl-PL" sz="3600" noProof="1"/>
          </a:p>
        </p:txBody>
      </p:sp>
      <p:sp>
        <p:nvSpPr>
          <p:cNvPr id="200707" name="Text Box 3">
            <a:extLst>
              <a:ext uri="{FF2B5EF4-FFF2-40B4-BE49-F238E27FC236}">
                <a16:creationId xmlns:a16="http://schemas.microsoft.com/office/drawing/2014/main" id="{D6E267A3-03C2-FDF9-09C3-F313C5FDF5EB}"/>
              </a:ext>
            </a:extLst>
          </p:cNvPr>
          <p:cNvSpPr txBox="1">
            <a:spLocks noChangeArrowheads="1"/>
          </p:cNvSpPr>
          <p:nvPr/>
        </p:nvSpPr>
        <p:spPr bwMode="auto">
          <a:xfrm>
            <a:off x="611188" y="1412875"/>
            <a:ext cx="654685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pl-PL" altLang="pl-PL" sz="2400" noProof="1"/>
              <a:t> Il fuoco e’ molto caldo: bruccia!</a:t>
            </a:r>
          </a:p>
          <a:p>
            <a:pPr>
              <a:buFontTx/>
              <a:buChar char="•"/>
            </a:pPr>
            <a:r>
              <a:rPr lang="pl-PL" altLang="pl-PL" sz="2400" noProof="1"/>
              <a:t> Il fuoco e’ molto pericoloso: fa incendi!</a:t>
            </a:r>
          </a:p>
          <a:p>
            <a:pPr>
              <a:buFontTx/>
              <a:buChar char="•"/>
            </a:pPr>
            <a:r>
              <a:rPr lang="pl-PL" altLang="pl-PL" sz="2400" noProof="1"/>
              <a:t> </a:t>
            </a:r>
          </a:p>
          <a:p>
            <a:pPr>
              <a:buFontTx/>
              <a:buChar char="•"/>
            </a:pPr>
            <a:r>
              <a:rPr lang="pl-PL" altLang="pl-PL" sz="2400" noProof="1"/>
              <a:t> Ma il fuoco e’ anche utile: </a:t>
            </a:r>
            <a:r>
              <a:rPr lang="pl-PL" altLang="pl-PL" sz="2400"/>
              <a:t>un</a:t>
            </a:r>
            <a:r>
              <a:rPr lang="pl-PL" altLang="pl-PL" sz="2400" noProof="1"/>
              <a:t> focolare riscalda</a:t>
            </a:r>
          </a:p>
          <a:p>
            <a:pPr>
              <a:buFontTx/>
              <a:buChar char="•"/>
            </a:pPr>
            <a:r>
              <a:rPr lang="pl-PL" altLang="pl-PL" sz="2400" noProof="1"/>
              <a:t> Ma bisogna fare attenzione!</a:t>
            </a:r>
          </a:p>
          <a:p>
            <a:pPr>
              <a:buFontTx/>
              <a:buChar char="•"/>
            </a:pPr>
            <a:endParaRPr lang="pl-PL" altLang="pl-PL" sz="2400" noProof="1"/>
          </a:p>
          <a:p>
            <a:pPr>
              <a:buFontTx/>
              <a:buChar char="•"/>
            </a:pPr>
            <a:r>
              <a:rPr lang="pl-PL" altLang="pl-PL" sz="2400" noProof="1"/>
              <a:t> Il fuoco e’ come gas, ma molto caldo</a:t>
            </a:r>
          </a:p>
          <a:p>
            <a:pPr>
              <a:buFontTx/>
              <a:buChar char="•"/>
            </a:pPr>
            <a:r>
              <a:rPr lang="pl-PL" altLang="pl-PL" sz="2400" noProof="1"/>
              <a:t> Talmente caldo che si illumina</a:t>
            </a:r>
          </a:p>
          <a:p>
            <a:pPr>
              <a:buFontTx/>
              <a:buChar char="•"/>
            </a:pPr>
            <a:endParaRPr lang="pl-PL" altLang="pl-PL" sz="2400" noProof="1"/>
          </a:p>
          <a:p>
            <a:pPr>
              <a:buFontTx/>
              <a:buChar char="•"/>
            </a:pPr>
            <a:r>
              <a:rPr lang="pl-PL" altLang="pl-PL" sz="2400" noProof="1"/>
              <a:t> Tutto il Sole e’ una gigantesca palla di fuoco</a:t>
            </a:r>
          </a:p>
          <a:p>
            <a:pPr>
              <a:buFontTx/>
              <a:buChar char="•"/>
            </a:pPr>
            <a:r>
              <a:rPr lang="pl-PL" altLang="pl-PL" sz="2400" noProof="1"/>
              <a:t> Grazie al. Sole esiste la vita sulla Terra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3D7EE40A-F065-B713-96F5-627D943CAA2C}"/>
              </a:ext>
            </a:extLst>
          </p:cNvPr>
          <p:cNvSpPr>
            <a:spLocks noGrp="1" noChangeArrowheads="1"/>
          </p:cNvSpPr>
          <p:nvPr>
            <p:ph type="title"/>
          </p:nvPr>
        </p:nvSpPr>
        <p:spPr>
          <a:xfrm>
            <a:off x="449263" y="290513"/>
            <a:ext cx="5195887" cy="1143000"/>
          </a:xfrm>
        </p:spPr>
        <p:txBody>
          <a:bodyPr/>
          <a:lstStyle/>
          <a:p>
            <a:pPr algn="r"/>
            <a:r>
              <a:rPr lang="it-IT" altLang="it-IT" sz="3600"/>
              <a:t>I bronzi venuti </a:t>
            </a:r>
            <a:br>
              <a:rPr lang="it-IT" altLang="it-IT" sz="3600"/>
            </a:br>
            <a:r>
              <a:rPr lang="it-IT" altLang="it-IT" sz="3600"/>
              <a:t>dal mare</a:t>
            </a:r>
          </a:p>
        </p:txBody>
      </p:sp>
      <p:pic>
        <p:nvPicPr>
          <p:cNvPr id="52227" name="Immagine 4">
            <a:extLst>
              <a:ext uri="{FF2B5EF4-FFF2-40B4-BE49-F238E27FC236}">
                <a16:creationId xmlns:a16="http://schemas.microsoft.com/office/drawing/2014/main" id="{76D7245B-A03A-2785-FEC6-A3E84A104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588" y="3365500"/>
            <a:ext cx="457200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CasellaDiTesto 7">
            <a:extLst>
              <a:ext uri="{FF2B5EF4-FFF2-40B4-BE49-F238E27FC236}">
                <a16:creationId xmlns:a16="http://schemas.microsoft.com/office/drawing/2014/main" id="{C7F95DC9-47E6-9518-3C6E-FAA91355B99B}"/>
              </a:ext>
            </a:extLst>
          </p:cNvPr>
          <p:cNvSpPr txBox="1">
            <a:spLocks noChangeArrowheads="1"/>
          </p:cNvSpPr>
          <p:nvPr/>
        </p:nvSpPr>
        <p:spPr bwMode="auto">
          <a:xfrm>
            <a:off x="4148138" y="6581775"/>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pl-PL" sz="1200"/>
              <a:t>https://www.youtube.com/watch?v=xWVA6TeUKYU</a:t>
            </a:r>
          </a:p>
        </p:txBody>
      </p:sp>
      <p:sp>
        <p:nvSpPr>
          <p:cNvPr id="52229" name="CasellaDiTesto 11">
            <a:extLst>
              <a:ext uri="{FF2B5EF4-FFF2-40B4-BE49-F238E27FC236}">
                <a16:creationId xmlns:a16="http://schemas.microsoft.com/office/drawing/2014/main" id="{2EC4665B-1EF2-1B8D-4221-B5FB5AB200DD}"/>
              </a:ext>
            </a:extLst>
          </p:cNvPr>
          <p:cNvSpPr txBox="1">
            <a:spLocks noChangeArrowheads="1"/>
          </p:cNvSpPr>
          <p:nvPr/>
        </p:nvSpPr>
        <p:spPr bwMode="auto">
          <a:xfrm>
            <a:off x="3975100" y="2755900"/>
            <a:ext cx="49164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pl-PL" sz="1600">
                <a:hlinkClick r:id="rId4"/>
              </a:rPr>
              <a:t>https://it.wikipedia.org/wiki/Macchina_di_Anticitera</a:t>
            </a:r>
            <a:endParaRPr lang="it-IT" altLang="pl-PL" sz="1600"/>
          </a:p>
          <a:p>
            <a:pPr algn="r"/>
            <a:r>
              <a:rPr lang="it-IT" altLang="pl-PL" sz="1600"/>
              <a:t>Calcolatore astronomico 150-100 a.C.</a:t>
            </a:r>
          </a:p>
        </p:txBody>
      </p:sp>
      <p:pic>
        <p:nvPicPr>
          <p:cNvPr id="52230" name="Immagine 12">
            <a:extLst>
              <a:ext uri="{FF2B5EF4-FFF2-40B4-BE49-F238E27FC236}">
                <a16:creationId xmlns:a16="http://schemas.microsoft.com/office/drawing/2014/main" id="{E228CC9B-5876-A0AC-23D7-DFEF51FC03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5825" y="290513"/>
            <a:ext cx="2728913"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AECE7D97-DB56-1111-A33D-BE759D43E3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8113" y="901700"/>
            <a:ext cx="2017712" cy="5224463"/>
          </a:xfrm>
          <a:prstGeom prst="rect">
            <a:avLst/>
          </a:prstGeom>
          <a:noFill/>
          <a:extLst>
            <a:ext uri="{909E8E84-426E-40DD-AFC4-6F175D3DCCD1}">
              <a14:hiddenFill xmlns:a14="http://schemas.microsoft.com/office/drawing/2010/main">
                <a:solidFill>
                  <a:srgbClr val="FFFFFF"/>
                </a:solidFill>
              </a14:hiddenFill>
            </a:ext>
          </a:extLst>
        </p:spPr>
      </p:pic>
      <p:sp>
        <p:nvSpPr>
          <p:cNvPr id="52232" name="CasellaDiTesto 3">
            <a:extLst>
              <a:ext uri="{FF2B5EF4-FFF2-40B4-BE49-F238E27FC236}">
                <a16:creationId xmlns:a16="http://schemas.microsoft.com/office/drawing/2014/main" id="{6175908E-B311-2220-1193-50A45C449FA2}"/>
              </a:ext>
            </a:extLst>
          </p:cNvPr>
          <p:cNvSpPr txBox="1">
            <a:spLocks noChangeArrowheads="1"/>
          </p:cNvSpPr>
          <p:nvPr/>
        </p:nvSpPr>
        <p:spPr bwMode="auto">
          <a:xfrm>
            <a:off x="44450" y="6086475"/>
            <a:ext cx="3708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pl-PL"/>
              <a:t>Reggio Calabria, 24/07/2012, </a:t>
            </a:r>
          </a:p>
          <a:p>
            <a:r>
              <a:rPr lang="it-IT" altLang="pl-PL"/>
              <a:t>per gentile concessione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96667FBC-1DBD-1E72-7EF6-9C7349BDB3B3}"/>
              </a:ext>
            </a:extLst>
          </p:cNvPr>
          <p:cNvSpPr>
            <a:spLocks noGrp="1" noChangeArrowheads="1"/>
          </p:cNvSpPr>
          <p:nvPr>
            <p:ph type="title"/>
          </p:nvPr>
        </p:nvSpPr>
        <p:spPr/>
        <p:txBody>
          <a:bodyPr/>
          <a:lstStyle/>
          <a:p>
            <a:r>
              <a:rPr lang="it-IT" altLang="it-IT" sz="3200"/>
              <a:t>Leghe della zecca EU</a:t>
            </a:r>
            <a:endParaRPr lang="en-US" altLang="it-IT" sz="3200"/>
          </a:p>
        </p:txBody>
      </p:sp>
      <p:sp>
        <p:nvSpPr>
          <p:cNvPr id="54275" name="Rectangle 3">
            <a:extLst>
              <a:ext uri="{FF2B5EF4-FFF2-40B4-BE49-F238E27FC236}">
                <a16:creationId xmlns:a16="http://schemas.microsoft.com/office/drawing/2014/main" id="{34944542-BF92-82A6-F447-B3E02EFE0D82}"/>
              </a:ext>
            </a:extLst>
          </p:cNvPr>
          <p:cNvSpPr>
            <a:spLocks noGrp="1" noChangeArrowheads="1"/>
          </p:cNvSpPr>
          <p:nvPr>
            <p:ph type="body" idx="1"/>
          </p:nvPr>
        </p:nvSpPr>
        <p:spPr/>
        <p:txBody>
          <a:bodyPr>
            <a:normAutofit fontScale="70000" lnSpcReduction="20000"/>
          </a:bodyPr>
          <a:lstStyle/>
          <a:p>
            <a:pPr>
              <a:lnSpc>
                <a:spcPct val="90000"/>
              </a:lnSpc>
              <a:buFontTx/>
              <a:buNone/>
              <a:defRPr/>
            </a:pPr>
            <a:r>
              <a:rPr lang="pl-PL" altLang="it-IT" sz="3100" b="1" dirty="0"/>
              <a:t>Monet</a:t>
            </a:r>
            <a:r>
              <a:rPr lang="it-IT" altLang="it-IT" sz="3100" b="1" dirty="0"/>
              <a:t>ine polacche</a:t>
            </a:r>
            <a:r>
              <a:rPr lang="pl-PL" altLang="it-IT" sz="3100" b="1" dirty="0"/>
              <a:t>:</a:t>
            </a:r>
          </a:p>
          <a:p>
            <a:pPr>
              <a:lnSpc>
                <a:spcPct val="90000"/>
              </a:lnSpc>
              <a:defRPr/>
            </a:pPr>
            <a:r>
              <a:rPr lang="en-US" altLang="it-IT" sz="3100" dirty="0"/>
              <a:t>1, 2, 5 gr -  Cu59Zn40Mn1 </a:t>
            </a:r>
          </a:p>
          <a:p>
            <a:pPr>
              <a:lnSpc>
                <a:spcPct val="90000"/>
              </a:lnSpc>
              <a:defRPr/>
            </a:pPr>
            <a:r>
              <a:rPr lang="en-US" altLang="it-IT" sz="3100" dirty="0"/>
              <a:t>10, 20 ,50 gr </a:t>
            </a:r>
            <a:r>
              <a:rPr lang="en-US" altLang="it-IT" sz="3100" dirty="0" err="1"/>
              <a:t>i</a:t>
            </a:r>
            <a:r>
              <a:rPr lang="en-US" altLang="it-IT" sz="3100" dirty="0"/>
              <a:t> 1 </a:t>
            </a:r>
            <a:r>
              <a:rPr lang="en-US" altLang="it-IT" sz="3100" dirty="0" err="1"/>
              <a:t>zł</a:t>
            </a:r>
            <a:r>
              <a:rPr lang="en-US" altLang="it-IT" sz="3100" dirty="0"/>
              <a:t> - Cu75Ni25 </a:t>
            </a:r>
            <a:endParaRPr lang="pl-PL" altLang="it-IT" sz="3100" dirty="0"/>
          </a:p>
          <a:p>
            <a:pPr>
              <a:lnSpc>
                <a:spcPct val="90000"/>
              </a:lnSpc>
              <a:defRPr/>
            </a:pPr>
            <a:r>
              <a:rPr lang="en-US" altLang="it-IT" sz="3100" dirty="0"/>
              <a:t>2 </a:t>
            </a:r>
            <a:r>
              <a:rPr lang="en-US" altLang="it-IT" sz="3100" dirty="0" err="1"/>
              <a:t>zł</a:t>
            </a:r>
            <a:r>
              <a:rPr lang="en-US" altLang="it-IT" sz="3100" dirty="0"/>
              <a:t> : Cu92Al6Ni2- </a:t>
            </a:r>
            <a:r>
              <a:rPr lang="it-IT" altLang="it-IT" sz="3100" dirty="0"/>
              <a:t>esterno</a:t>
            </a:r>
            <a:r>
              <a:rPr lang="pl-PL" altLang="it-IT" sz="3100" dirty="0"/>
              <a:t>,</a:t>
            </a:r>
            <a:r>
              <a:rPr lang="en-US" altLang="it-IT" sz="3100" dirty="0"/>
              <a:t> Cu75Ni25- </a:t>
            </a:r>
            <a:r>
              <a:rPr lang="en-US" altLang="it-IT" sz="3100" dirty="0" err="1"/>
              <a:t>interno</a:t>
            </a:r>
            <a:endParaRPr lang="pl-PL" altLang="it-IT" sz="3100" dirty="0"/>
          </a:p>
          <a:p>
            <a:pPr>
              <a:lnSpc>
                <a:spcPct val="90000"/>
              </a:lnSpc>
              <a:buFontTx/>
              <a:buNone/>
              <a:defRPr/>
            </a:pPr>
            <a:r>
              <a:rPr lang="pl-PL" altLang="it-IT" sz="3100" b="1" dirty="0"/>
              <a:t>Euro: </a:t>
            </a:r>
            <a:r>
              <a:rPr lang="en-US" altLang="it-IT" sz="3100" dirty="0"/>
              <a:t> </a:t>
            </a:r>
            <a:endParaRPr lang="en-US" altLang="it-IT" sz="3100" b="1" dirty="0"/>
          </a:p>
          <a:p>
            <a:pPr>
              <a:lnSpc>
                <a:spcPct val="90000"/>
              </a:lnSpc>
              <a:defRPr/>
            </a:pPr>
            <a:endParaRPr lang="pl-PL" altLang="it-IT" sz="3100" dirty="0"/>
          </a:p>
          <a:p>
            <a:pPr>
              <a:lnSpc>
                <a:spcPct val="90000"/>
              </a:lnSpc>
              <a:buFontTx/>
              <a:buNone/>
              <a:defRPr/>
            </a:pPr>
            <a:r>
              <a:rPr lang="pl-PL" altLang="it-IT" sz="3100" dirty="0"/>
              <a:t>		    </a:t>
            </a:r>
            <a:r>
              <a:rPr lang="it-IT" altLang="it-IT" sz="3100" dirty="0"/>
              <a:t>	  acciaio ricoperto con rame </a:t>
            </a:r>
            <a:r>
              <a:rPr lang="pl-PL" altLang="it-IT" sz="3100" dirty="0"/>
              <a:t>              </a:t>
            </a:r>
          </a:p>
          <a:p>
            <a:pPr>
              <a:lnSpc>
                <a:spcPct val="90000"/>
              </a:lnSpc>
              <a:defRPr/>
            </a:pPr>
            <a:r>
              <a:rPr lang="pl-PL" altLang="it-IT" sz="3100" dirty="0"/>
              <a:t>               </a:t>
            </a:r>
          </a:p>
          <a:p>
            <a:pPr>
              <a:lnSpc>
                <a:spcPct val="90000"/>
              </a:lnSpc>
              <a:defRPr/>
            </a:pPr>
            <a:r>
              <a:rPr lang="pl-PL" altLang="it-IT" sz="3100" dirty="0"/>
              <a:t>              10, 20, 50 cent</a:t>
            </a:r>
            <a:r>
              <a:rPr lang="it-IT" altLang="it-IT" sz="3100" dirty="0"/>
              <a:t>esimi</a:t>
            </a:r>
            <a:r>
              <a:rPr lang="pl-PL" altLang="it-IT" sz="3100" dirty="0"/>
              <a:t> Cu</a:t>
            </a:r>
            <a:r>
              <a:rPr lang="en-US" altLang="it-IT" sz="3100" dirty="0"/>
              <a:t>89</a:t>
            </a:r>
            <a:r>
              <a:rPr lang="pl-PL" altLang="it-IT" sz="3100" dirty="0"/>
              <a:t>Al5Zn5Sn1 (nordic gold)</a:t>
            </a:r>
          </a:p>
          <a:p>
            <a:pPr>
              <a:lnSpc>
                <a:spcPct val="90000"/>
              </a:lnSpc>
              <a:defRPr/>
            </a:pPr>
            <a:r>
              <a:rPr lang="en-US" altLang="it-IT" sz="3100" dirty="0"/>
              <a:t> </a:t>
            </a:r>
          </a:p>
          <a:p>
            <a:pPr>
              <a:lnSpc>
                <a:spcPct val="90000"/>
              </a:lnSpc>
              <a:defRPr/>
            </a:pPr>
            <a:endParaRPr lang="pl-PL" altLang="it-IT" sz="3100" dirty="0"/>
          </a:p>
          <a:p>
            <a:pPr>
              <a:lnSpc>
                <a:spcPct val="90000"/>
              </a:lnSpc>
              <a:defRPr/>
            </a:pPr>
            <a:r>
              <a:rPr lang="it-IT" altLang="it-IT" sz="3100" dirty="0"/>
              <a:t> </a:t>
            </a:r>
            <a:r>
              <a:rPr lang="pl-PL" altLang="it-IT" sz="3100" dirty="0"/>
              <a:t>       </a:t>
            </a:r>
            <a:r>
              <a:rPr lang="it-IT" altLang="it-IT" sz="3100" dirty="0"/>
              <a:t>		</a:t>
            </a:r>
            <a:r>
              <a:rPr lang="pl-PL" altLang="it-IT" sz="3100" dirty="0"/>
              <a:t>in</a:t>
            </a:r>
            <a:r>
              <a:rPr lang="it-IT" altLang="it-IT" sz="3100" dirty="0"/>
              <a:t>terno</a:t>
            </a:r>
            <a:r>
              <a:rPr lang="pl-PL" altLang="it-IT" sz="3100" dirty="0"/>
              <a:t>: Cu75Ni25  </a:t>
            </a:r>
            <a:r>
              <a:rPr lang="it-IT" altLang="it-IT" sz="3100" dirty="0"/>
              <a:t>esterno</a:t>
            </a:r>
            <a:r>
              <a:rPr lang="pl-PL" altLang="it-IT" sz="3100" dirty="0"/>
              <a:t> Cu75Zn20Ni5</a:t>
            </a:r>
            <a:br>
              <a:rPr lang="en-US" altLang="it-IT" sz="1350" dirty="0"/>
            </a:br>
            <a:endParaRPr lang="pl-PL" altLang="it-IT" sz="1350" dirty="0"/>
          </a:p>
          <a:p>
            <a:pPr>
              <a:lnSpc>
                <a:spcPct val="90000"/>
              </a:lnSpc>
              <a:buFontTx/>
              <a:buNone/>
              <a:defRPr/>
            </a:pPr>
            <a:endParaRPr lang="pl-PL" altLang="it-IT" sz="1350" dirty="0"/>
          </a:p>
          <a:p>
            <a:pPr>
              <a:lnSpc>
                <a:spcPct val="90000"/>
              </a:lnSpc>
              <a:defRPr/>
            </a:pPr>
            <a:endParaRPr lang="pl-PL" altLang="it-IT" sz="1350" b="1" dirty="0"/>
          </a:p>
          <a:p>
            <a:pPr>
              <a:lnSpc>
                <a:spcPct val="90000"/>
              </a:lnSpc>
              <a:buFontTx/>
              <a:buNone/>
              <a:defRPr/>
            </a:pPr>
            <a:endParaRPr lang="en-US" altLang="it-IT" dirty="0"/>
          </a:p>
        </p:txBody>
      </p:sp>
      <p:sp>
        <p:nvSpPr>
          <p:cNvPr id="54276" name="Text Box 4">
            <a:extLst>
              <a:ext uri="{FF2B5EF4-FFF2-40B4-BE49-F238E27FC236}">
                <a16:creationId xmlns:a16="http://schemas.microsoft.com/office/drawing/2014/main" id="{4B0396FA-02B9-D891-D262-EE77D25EF032}"/>
              </a:ext>
            </a:extLst>
          </p:cNvPr>
          <p:cNvSpPr txBox="1">
            <a:spLocks noChangeArrowheads="1"/>
          </p:cNvSpPr>
          <p:nvPr/>
        </p:nvSpPr>
        <p:spPr bwMode="auto">
          <a:xfrm>
            <a:off x="5381625" y="5643563"/>
            <a:ext cx="2493963" cy="207962"/>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3"/>
              </a:rPr>
              <a:t>Piotr Gramza</a:t>
            </a:r>
            <a:r>
              <a:rPr lang="en-US" altLang="it-IT" sz="750">
                <a:latin typeface="Times New Roman" panose="02020603050405020304" pitchFamily="18" charset="0"/>
              </a:rPr>
              <a:t>. http://www.monetki.friko.pl/wiad/stopy.html</a:t>
            </a:r>
          </a:p>
        </p:txBody>
      </p:sp>
      <p:pic>
        <p:nvPicPr>
          <p:cNvPr id="55301" name="Picture 5">
            <a:extLst>
              <a:ext uri="{FF2B5EF4-FFF2-40B4-BE49-F238E27FC236}">
                <a16:creationId xmlns:a16="http://schemas.microsoft.com/office/drawing/2014/main" id="{AD89A22B-9D83-8B45-AB4C-18D614E7BA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763" y="3970338"/>
            <a:ext cx="7143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64D466BB-C3CE-D9CA-0CC0-24AE20C6D1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3375025"/>
            <a:ext cx="571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a:extLst>
              <a:ext uri="{FF2B5EF4-FFF2-40B4-BE49-F238E27FC236}">
                <a16:creationId xmlns:a16="http://schemas.microsoft.com/office/drawing/2014/main" id="{C5D4F600-F2DF-0F26-2DD3-B1CB5762C6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4488" y="4694238"/>
            <a:ext cx="83343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5E44F7-021D-54CB-F9C2-997C72368EE2}"/>
              </a:ext>
            </a:extLst>
          </p:cNvPr>
          <p:cNvSpPr>
            <a:spLocks noGrp="1"/>
          </p:cNvSpPr>
          <p:nvPr>
            <p:ph type="title"/>
          </p:nvPr>
        </p:nvSpPr>
        <p:spPr/>
        <p:txBody>
          <a:bodyPr/>
          <a:lstStyle/>
          <a:p>
            <a:pPr>
              <a:defRPr/>
            </a:pPr>
            <a:r>
              <a:rPr lang="it-IT" sz="3600" dirty="0"/>
              <a:t>Due mega-</a:t>
            </a:r>
            <a:r>
              <a:rPr lang="it-IT" sz="3600" strike="sngStrike" dirty="0"/>
              <a:t>s</a:t>
            </a:r>
            <a:r>
              <a:rPr lang="it-IT" sz="3600" dirty="0"/>
              <a:t>bronzi</a:t>
            </a:r>
          </a:p>
        </p:txBody>
      </p:sp>
      <p:pic>
        <p:nvPicPr>
          <p:cNvPr id="56323" name="Picture 2">
            <a:extLst>
              <a:ext uri="{FF2B5EF4-FFF2-40B4-BE49-F238E27FC236}">
                <a16:creationId xmlns:a16="http://schemas.microsoft.com/office/drawing/2014/main" id="{83DB05CD-A740-DE65-AF30-94040BEB4F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 y="1417638"/>
            <a:ext cx="3106738"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CasellaDiTesto 3">
            <a:extLst>
              <a:ext uri="{FF2B5EF4-FFF2-40B4-BE49-F238E27FC236}">
                <a16:creationId xmlns:a16="http://schemas.microsoft.com/office/drawing/2014/main" id="{C7B8C474-121A-EFCC-8936-371B59F94C9E}"/>
              </a:ext>
            </a:extLst>
          </p:cNvPr>
          <p:cNvSpPr txBox="1">
            <a:spLocks noChangeArrowheads="1"/>
          </p:cNvSpPr>
          <p:nvPr/>
        </p:nvSpPr>
        <p:spPr bwMode="auto">
          <a:xfrm>
            <a:off x="219075" y="5805488"/>
            <a:ext cx="8024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«К</a:t>
            </a:r>
            <a:r>
              <a:rPr lang="az-Cyrl-AZ" altLang="it-IT" sz="1800"/>
              <a:t>олокол</a:t>
            </a:r>
            <a:r>
              <a:rPr lang="it-IT" altLang="it-IT" sz="1800"/>
              <a:t> </a:t>
            </a:r>
            <a:r>
              <a:rPr lang="az-Cyrl-AZ" altLang="it-IT" sz="1800"/>
              <a:t>цар</a:t>
            </a:r>
            <a:r>
              <a:rPr lang="it-IT" altLang="it-IT" sz="1800"/>
              <a:t>» – non ha mai suonata     «</a:t>
            </a:r>
            <a:r>
              <a:rPr lang="az-Cyrl-AZ" altLang="it-IT" sz="1800"/>
              <a:t>Пушка</a:t>
            </a:r>
            <a:r>
              <a:rPr lang="it-IT" altLang="it-IT" sz="1800"/>
              <a:t> </a:t>
            </a:r>
            <a:r>
              <a:rPr lang="az-Cyrl-AZ" altLang="it-IT" sz="1800"/>
              <a:t>цар</a:t>
            </a:r>
            <a:r>
              <a:rPr lang="it-IT" altLang="it-IT" sz="1800"/>
              <a:t>» - non ho mai sparato</a:t>
            </a:r>
          </a:p>
        </p:txBody>
      </p:sp>
      <p:pic>
        <p:nvPicPr>
          <p:cNvPr id="56325" name="Immagine 5" descr="Immagine che contiene esterni, cielo, albero, arma&#10;&#10;Descrizione generata automaticamente">
            <a:extLst>
              <a:ext uri="{FF2B5EF4-FFF2-40B4-BE49-F238E27FC236}">
                <a16:creationId xmlns:a16="http://schemas.microsoft.com/office/drawing/2014/main" id="{1BED0F5E-EEF1-A500-617F-6C894110BC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447800"/>
            <a:ext cx="5521325"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a:extLst>
              <a:ext uri="{FF2B5EF4-FFF2-40B4-BE49-F238E27FC236}">
                <a16:creationId xmlns:a16="http://schemas.microsoft.com/office/drawing/2014/main" id="{591DBEFB-78CC-3BAD-FFB7-DD23A0AF7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3925" y="1166813"/>
            <a:ext cx="3108325" cy="219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5" name="Picture 4">
            <a:extLst>
              <a:ext uri="{FF2B5EF4-FFF2-40B4-BE49-F238E27FC236}">
                <a16:creationId xmlns:a16="http://schemas.microsoft.com/office/drawing/2014/main" id="{D98987D3-F35C-8867-AFEA-16C5C8C0AF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850" y="1133475"/>
            <a:ext cx="31083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6" name="Picture 5">
            <a:extLst>
              <a:ext uri="{FF2B5EF4-FFF2-40B4-BE49-F238E27FC236}">
                <a16:creationId xmlns:a16="http://schemas.microsoft.com/office/drawing/2014/main" id="{A8E25C8B-AD7F-EBC3-4C84-21B456E9E3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850" y="3389313"/>
            <a:ext cx="31083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7" name="Rectangle 6">
            <a:extLst>
              <a:ext uri="{FF2B5EF4-FFF2-40B4-BE49-F238E27FC236}">
                <a16:creationId xmlns:a16="http://schemas.microsoft.com/office/drawing/2014/main" id="{67856A5D-1229-E317-C87B-46CC49933188}"/>
              </a:ext>
            </a:extLst>
          </p:cNvPr>
          <p:cNvSpPr>
            <a:spLocks noChangeArrowheads="1"/>
          </p:cNvSpPr>
          <p:nvPr/>
        </p:nvSpPr>
        <p:spPr bwMode="auto">
          <a:xfrm>
            <a:off x="1331913" y="5780088"/>
            <a:ext cx="252412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http://www.gastropods.com/5/Shell_965.shtml</a:t>
            </a:r>
          </a:p>
        </p:txBody>
      </p:sp>
      <p:pic>
        <p:nvPicPr>
          <p:cNvPr id="59398" name="Picture 7">
            <a:extLst>
              <a:ext uri="{FF2B5EF4-FFF2-40B4-BE49-F238E27FC236}">
                <a16:creationId xmlns:a16="http://schemas.microsoft.com/office/drawing/2014/main" id="{3CE9DD29-B3F6-F1F6-A251-D8C5BBE79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5675" y="3455988"/>
            <a:ext cx="3076575" cy="328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9" name="Text Box 8">
            <a:extLst>
              <a:ext uri="{FF2B5EF4-FFF2-40B4-BE49-F238E27FC236}">
                <a16:creationId xmlns:a16="http://schemas.microsoft.com/office/drawing/2014/main" id="{12EABCEF-690A-F889-0282-393D71470959}"/>
              </a:ext>
            </a:extLst>
          </p:cNvPr>
          <p:cNvSpPr txBox="1">
            <a:spLocks noChangeArrowheads="1"/>
          </p:cNvSpPr>
          <p:nvPr/>
        </p:nvSpPr>
        <p:spPr bwMode="auto">
          <a:xfrm>
            <a:off x="1262063" y="5351463"/>
            <a:ext cx="28670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i="1"/>
              <a:t>Haliotis rufescens </a:t>
            </a:r>
            <a:r>
              <a:rPr lang="pl-PL" altLang="it-IT" sz="1200"/>
              <a:t>ang. </a:t>
            </a:r>
            <a:r>
              <a:rPr lang="pl-PL" altLang="it-IT" sz="1200" i="1"/>
              <a:t>Red abalone</a:t>
            </a:r>
          </a:p>
          <a:p>
            <a:pPr>
              <a:spcBef>
                <a:spcPct val="0"/>
              </a:spcBef>
              <a:buFontTx/>
              <a:buNone/>
            </a:pPr>
            <a:r>
              <a:rPr lang="it-IT" altLang="it-IT" sz="1200" i="1"/>
              <a:t>Orecchia di mare</a:t>
            </a:r>
            <a:r>
              <a:rPr lang="pl-PL" altLang="it-IT" sz="1800"/>
              <a:t> – </a:t>
            </a:r>
            <a:r>
              <a:rPr lang="it-IT" altLang="it-IT" sz="1800"/>
              <a:t>fino a</a:t>
            </a:r>
            <a:r>
              <a:rPr lang="pl-PL" altLang="it-IT" sz="1800"/>
              <a:t> 30 cm</a:t>
            </a:r>
          </a:p>
        </p:txBody>
      </p:sp>
      <p:sp>
        <p:nvSpPr>
          <p:cNvPr id="59400" name="Rectangle 2">
            <a:extLst>
              <a:ext uri="{FF2B5EF4-FFF2-40B4-BE49-F238E27FC236}">
                <a16:creationId xmlns:a16="http://schemas.microsoft.com/office/drawing/2014/main" id="{053680DB-31A4-E46D-CA74-3AE8FE292E6D}"/>
              </a:ext>
            </a:extLst>
          </p:cNvPr>
          <p:cNvSpPr txBox="1">
            <a:spLocks noChangeArrowheads="1"/>
          </p:cNvSpPr>
          <p:nvPr/>
        </p:nvSpPr>
        <p:spPr bwMode="auto">
          <a:xfrm>
            <a:off x="900113" y="247650"/>
            <a:ext cx="73437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0"/>
              </a:spcBef>
              <a:buFontTx/>
              <a:buNone/>
            </a:pPr>
            <a:r>
              <a:rPr lang="it-IT" altLang="it-IT"/>
              <a:t>L’ingegneria dei materiali: </a:t>
            </a:r>
            <a:r>
              <a:rPr lang="pl-PL" altLang="it-IT"/>
              <a:t>Red abalone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A8B11A91-1018-63E8-F5F3-C78E282E7CA1}"/>
              </a:ext>
            </a:extLst>
          </p:cNvPr>
          <p:cNvSpPr>
            <a:spLocks noGrp="1" noChangeArrowheads="1"/>
          </p:cNvSpPr>
          <p:nvPr>
            <p:ph type="title"/>
          </p:nvPr>
        </p:nvSpPr>
        <p:spPr>
          <a:xfrm>
            <a:off x="1485900" y="204788"/>
            <a:ext cx="6172200" cy="857250"/>
          </a:xfrm>
        </p:spPr>
        <p:txBody>
          <a:bodyPr/>
          <a:lstStyle/>
          <a:p>
            <a:r>
              <a:rPr lang="pl-PL" altLang="it-IT" sz="3000" i="1"/>
              <a:t>Haliotis rufescens</a:t>
            </a:r>
            <a:endParaRPr lang="pl-PL" altLang="it-IT" sz="3000"/>
          </a:p>
        </p:txBody>
      </p:sp>
      <p:sp>
        <p:nvSpPr>
          <p:cNvPr id="9219" name="Rectangle 3">
            <a:extLst>
              <a:ext uri="{FF2B5EF4-FFF2-40B4-BE49-F238E27FC236}">
                <a16:creationId xmlns:a16="http://schemas.microsoft.com/office/drawing/2014/main" id="{C5BDFD72-64DF-4E42-07B1-426B2035A7B8}"/>
              </a:ext>
            </a:extLst>
          </p:cNvPr>
          <p:cNvSpPr>
            <a:spLocks noChangeArrowheads="1"/>
          </p:cNvSpPr>
          <p:nvPr/>
        </p:nvSpPr>
        <p:spPr bwMode="auto">
          <a:xfrm>
            <a:off x="366713" y="5441950"/>
            <a:ext cx="4891087" cy="992188"/>
          </a:xfrm>
          <a:prstGeom prst="rect">
            <a:avLst/>
          </a:prstGeom>
          <a:noFill/>
          <a:ln>
            <a:noFill/>
          </a:ln>
          <a:effectLst/>
        </p:spPr>
        <p:txBody>
          <a:bodyPr wrap="none" anchor="ctr">
            <a:spAutoFit/>
          </a:bodyPr>
          <a:lstStyle/>
          <a:p>
            <a:pPr>
              <a:defRPr/>
            </a:pPr>
            <a:r>
              <a:rPr lang="pl-PL" altLang="it-IT" sz="900" b="1" dirty="0"/>
              <a:t>Jiddu Bezares</a:t>
            </a:r>
            <a:r>
              <a:rPr lang="pl-PL" altLang="it-IT" sz="900" b="1" dirty="0">
                <a:hlinkClick r:id="rId3"/>
              </a:rPr>
              <a:t>a</a:t>
            </a:r>
            <a:r>
              <a:rPr lang="pl-PL" altLang="it-IT" sz="900" b="1" dirty="0"/>
              <a:t>, Robert J. Asaro</a:t>
            </a:r>
            <a:r>
              <a:rPr lang="pl-PL" altLang="it-IT" sz="900" b="1" dirty="0">
                <a:hlinkClick r:id="rId3"/>
              </a:rPr>
              <a:t>a</a:t>
            </a:r>
            <a:r>
              <a:rPr lang="pl-PL" altLang="it-IT" sz="900" b="1" dirty="0"/>
              <a:t>, </a:t>
            </a:r>
            <a:r>
              <a:rPr lang="pl-PL" altLang="it-IT" sz="900" b="1" dirty="0">
                <a:hlinkClick r:id="rId4"/>
              </a:rPr>
              <a:t> </a:t>
            </a:r>
            <a:r>
              <a:rPr lang="pl-PL" altLang="it-IT" sz="900" b="1" dirty="0"/>
              <a:t>, </a:t>
            </a:r>
            <a:r>
              <a:rPr lang="pl-PL" altLang="it-IT" sz="900" b="1" dirty="0">
                <a:hlinkClick r:id="rId5"/>
              </a:rPr>
              <a:t> </a:t>
            </a:r>
            <a:r>
              <a:rPr lang="pl-PL" altLang="it-IT" sz="900" b="1" dirty="0"/>
              <a:t> and Marilyn Hawley</a:t>
            </a:r>
            <a:r>
              <a:rPr lang="pl-PL" altLang="it-IT" sz="900" b="1" dirty="0">
                <a:hlinkClick r:id="rId6"/>
              </a:rPr>
              <a:t>b</a:t>
            </a:r>
            <a:endParaRPr lang="pl-PL" altLang="it-IT" sz="900" dirty="0"/>
          </a:p>
          <a:p>
            <a:pPr>
              <a:defRPr/>
            </a:pPr>
            <a:r>
              <a:rPr lang="pl-PL" altLang="it-IT" sz="675" dirty="0"/>
              <a:t>a Department of Structural Engineering, University of California, San Diego, CA 92093, USA</a:t>
            </a:r>
          </a:p>
          <a:p>
            <a:pPr>
              <a:defRPr/>
            </a:pPr>
            <a:r>
              <a:rPr lang="pl-PL" altLang="it-IT" sz="675" dirty="0"/>
              <a:t>b Materials Science and Technology Division, Los Alamos National lab., Los Alamos, NM 87545, USA</a:t>
            </a:r>
          </a:p>
          <a:p>
            <a:pPr>
              <a:defRPr/>
            </a:pPr>
            <a:r>
              <a:rPr lang="pl-PL" altLang="it-IT" b="1" dirty="0">
                <a:hlinkClick r:id="rId7"/>
              </a:rPr>
              <a:t>Journal of Structural Biology</a:t>
            </a:r>
            <a:br>
              <a:rPr lang="pl-PL" altLang="it-IT" dirty="0"/>
            </a:br>
            <a:r>
              <a:rPr lang="pl-PL" altLang="it-IT" dirty="0">
                <a:hlinkClick r:id="rId8"/>
              </a:rPr>
              <a:t>Volume 163, Issue 1</a:t>
            </a:r>
            <a:r>
              <a:rPr lang="pl-PL" altLang="it-IT" dirty="0"/>
              <a:t>, July 2008, Pages 61-75 </a:t>
            </a:r>
          </a:p>
        </p:txBody>
      </p:sp>
      <p:pic>
        <p:nvPicPr>
          <p:cNvPr id="60420" name="Picture 4" descr="Full-size image">
            <a:extLst>
              <a:ext uri="{FF2B5EF4-FFF2-40B4-BE49-F238E27FC236}">
                <a16:creationId xmlns:a16="http://schemas.microsoft.com/office/drawing/2014/main" id="{148E6D78-2D37-618E-073F-0118ED3570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7600" y="1941513"/>
            <a:ext cx="4119563"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Rectangle 5">
            <a:extLst>
              <a:ext uri="{FF2B5EF4-FFF2-40B4-BE49-F238E27FC236}">
                <a16:creationId xmlns:a16="http://schemas.microsoft.com/office/drawing/2014/main" id="{A97EF8E8-62B6-632E-DB75-7D1E3E7C509E}"/>
              </a:ext>
            </a:extLst>
          </p:cNvPr>
          <p:cNvSpPr>
            <a:spLocks noChangeArrowheads="1"/>
          </p:cNvSpPr>
          <p:nvPr/>
        </p:nvSpPr>
        <p:spPr bwMode="auto">
          <a:xfrm>
            <a:off x="5340350" y="1562100"/>
            <a:ext cx="3375025" cy="486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000"/>
              <a:t>Fig. 1. (a and b) SEM images of fractured nacre from </a:t>
            </a:r>
            <a:r>
              <a:rPr lang="pl-PL" altLang="it-IT" sz="1000" i="1"/>
              <a:t>H. rufescens</a:t>
            </a:r>
            <a:r>
              <a:rPr lang="pl-PL" altLang="it-IT" sz="1000"/>
              <a:t> illustrating tiles on nearly parallel lamella. The “terrace” consisting of one interlamellar layer of nacre is shown at higher magnification in (b), where the black arrow points to a central region discussed below and referred to in </a:t>
            </a:r>
            <a:r>
              <a:rPr lang="pl-PL" altLang="it-IT" sz="1000">
                <a:hlinkClick r:id="rId10"/>
                <a:hlinkMouseOver r:id="rId11"/>
              </a:rPr>
              <a:t>Mutvei (1979)</a:t>
            </a:r>
            <a:r>
              <a:rPr lang="pl-PL" altLang="it-IT" sz="1000"/>
              <a:t>. (c) Flat pearls grown on a glass slide inserted into the mantle of a live red abalone (described below). Note the “stack of coins” arrangement with a smaller tile (or tiles) nucleated at the top of each stack. (d) SEM image of a cross section of </a:t>
            </a:r>
            <a:r>
              <a:rPr lang="pl-PL" altLang="it-IT" sz="1000" i="1"/>
              <a:t>H. rufescens</a:t>
            </a:r>
            <a:r>
              <a:rPr lang="pl-PL" altLang="it-IT" sz="1000"/>
              <a:t> organic matrix, demineralized in EDTA, illustrating individual and apparently porous interlamellar layers </a:t>
            </a:r>
            <a:endParaRPr lang="it-IT" altLang="it-IT" sz="1000"/>
          </a:p>
          <a:p>
            <a:pPr>
              <a:spcBef>
                <a:spcPct val="0"/>
              </a:spcBef>
              <a:buFontTx/>
              <a:buNone/>
            </a:pPr>
            <a:endParaRPr lang="it-IT" altLang="it-IT" sz="1000"/>
          </a:p>
          <a:p>
            <a:pPr>
              <a:spcBef>
                <a:spcPct val="0"/>
              </a:spcBef>
              <a:buFontTx/>
              <a:buNone/>
            </a:pPr>
            <a:r>
              <a:rPr lang="it-IT" altLang="it-IT" sz="1800"/>
              <a:t>(a, b) La struttura lamellare del guscio, fatta dalle ‘tegole’ di madre perla. </a:t>
            </a:r>
          </a:p>
          <a:p>
            <a:pPr>
              <a:spcBef>
                <a:spcPct val="0"/>
              </a:spcBef>
              <a:buFontTx/>
              <a:buNone/>
            </a:pPr>
            <a:r>
              <a:rPr lang="it-IT" altLang="it-IT" sz="1800"/>
              <a:t>(c) La parte interna è un mosaico di quasi-perle: pile di lamiere</a:t>
            </a:r>
          </a:p>
          <a:p>
            <a:pPr>
              <a:spcBef>
                <a:spcPct val="0"/>
              </a:spcBef>
              <a:buFontTx/>
              <a:buNone/>
            </a:pPr>
            <a:r>
              <a:rPr lang="it-IT" altLang="it-IT" sz="1800"/>
              <a:t>(d) La matrice organica costituisce una rete, tipo filamenti di vetro in ‘vetro-resina’</a:t>
            </a:r>
            <a:endParaRPr lang="pl-PL" altLang="it-IT" sz="1800"/>
          </a:p>
        </p:txBody>
      </p:sp>
      <p:sp>
        <p:nvSpPr>
          <p:cNvPr id="60422" name="Text Box 6">
            <a:extLst>
              <a:ext uri="{FF2B5EF4-FFF2-40B4-BE49-F238E27FC236}">
                <a16:creationId xmlns:a16="http://schemas.microsoft.com/office/drawing/2014/main" id="{6BB1C6B5-2144-2330-1B08-3AC39B43D500}"/>
              </a:ext>
            </a:extLst>
          </p:cNvPr>
          <p:cNvSpPr txBox="1">
            <a:spLocks noChangeArrowheads="1"/>
          </p:cNvSpPr>
          <p:nvPr/>
        </p:nvSpPr>
        <p:spPr bwMode="auto">
          <a:xfrm>
            <a:off x="300038" y="1062038"/>
            <a:ext cx="86582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noProof="1"/>
              <a:t>Una complicatissima struttura, che somiglia a un muretto con rinforzi</a:t>
            </a:r>
          </a:p>
          <a:p>
            <a:pPr>
              <a:spcBef>
                <a:spcPct val="0"/>
              </a:spcBef>
              <a:buFontTx/>
              <a:buNone/>
            </a:pPr>
            <a:endParaRPr lang="pl-PL" altLang="it-IT" sz="18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2" name="Picture 4">
            <a:extLst>
              <a:ext uri="{FF2B5EF4-FFF2-40B4-BE49-F238E27FC236}">
                <a16:creationId xmlns:a16="http://schemas.microsoft.com/office/drawing/2014/main" id="{EE631575-D431-74A7-FC8C-5C6414CDAC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4933" name="Text Box 5">
            <a:extLst>
              <a:ext uri="{FF2B5EF4-FFF2-40B4-BE49-F238E27FC236}">
                <a16:creationId xmlns:a16="http://schemas.microsoft.com/office/drawing/2014/main" id="{25895A68-5B4E-8EAA-A2A5-F78342E6EC9B}"/>
              </a:ext>
            </a:extLst>
          </p:cNvPr>
          <p:cNvSpPr txBox="1">
            <a:spLocks noChangeArrowheads="1"/>
          </p:cNvSpPr>
          <p:nvPr/>
        </p:nvSpPr>
        <p:spPr bwMode="auto">
          <a:xfrm>
            <a:off x="735013" y="1358900"/>
            <a:ext cx="5084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noProof="1">
                <a:solidFill>
                  <a:srgbClr val="FF0000"/>
                </a:solidFill>
              </a:rPr>
              <a:t>La  sabbia fusa con un po’ di cenere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olo 1">
            <a:extLst>
              <a:ext uri="{FF2B5EF4-FFF2-40B4-BE49-F238E27FC236}">
                <a16:creationId xmlns:a16="http://schemas.microsoft.com/office/drawing/2014/main" id="{F8E69169-81B1-128E-36A0-91AE88F53950}"/>
              </a:ext>
            </a:extLst>
          </p:cNvPr>
          <p:cNvSpPr>
            <a:spLocks noGrp="1" noChangeArrowheads="1"/>
          </p:cNvSpPr>
          <p:nvPr>
            <p:ph type="title"/>
          </p:nvPr>
        </p:nvSpPr>
        <p:spPr>
          <a:xfrm>
            <a:off x="215900" y="0"/>
            <a:ext cx="8229600" cy="1143000"/>
          </a:xfrm>
        </p:spPr>
        <p:txBody>
          <a:bodyPr/>
          <a:lstStyle/>
          <a:p>
            <a:r>
              <a:rPr lang="it-IT" altLang="it-IT" sz="3600"/>
              <a:t>Il vetro di Murano</a:t>
            </a:r>
          </a:p>
        </p:txBody>
      </p:sp>
      <p:sp>
        <p:nvSpPr>
          <p:cNvPr id="88067" name="CasellaDiTesto 4">
            <a:extLst>
              <a:ext uri="{FF2B5EF4-FFF2-40B4-BE49-F238E27FC236}">
                <a16:creationId xmlns:a16="http://schemas.microsoft.com/office/drawing/2014/main" id="{024CA717-0294-7196-5635-C7C5AB8E066B}"/>
              </a:ext>
            </a:extLst>
          </p:cNvPr>
          <p:cNvSpPr txBox="1">
            <a:spLocks noChangeArrowheads="1"/>
          </p:cNvSpPr>
          <p:nvPr/>
        </p:nvSpPr>
        <p:spPr bwMode="auto">
          <a:xfrm>
            <a:off x="215900" y="6092825"/>
            <a:ext cx="8712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600">
                <a:hlinkClick r:id="rId3"/>
              </a:rPr>
              <a:t>https://www.theitaliantouch.org/it/volume3/miti/miti-e-status-symbol/il-vetro-di-murano/</a:t>
            </a:r>
            <a:endParaRPr lang="it-IT" altLang="it-IT" sz="1600"/>
          </a:p>
          <a:p>
            <a:pPr>
              <a:spcBef>
                <a:spcPct val="0"/>
              </a:spcBef>
              <a:buFontTx/>
              <a:buNone/>
            </a:pPr>
            <a:r>
              <a:rPr lang="it-IT" altLang="it-IT" sz="1600">
                <a:hlinkClick r:id="rId4"/>
              </a:rPr>
              <a:t>https://it.latuaitalia.ru/made-in-italy/il-vetro-artistico-di-murano/</a:t>
            </a:r>
            <a:r>
              <a:rPr lang="it-IT" altLang="it-IT" sz="1600"/>
              <a:t> </a:t>
            </a:r>
          </a:p>
          <a:p>
            <a:pPr>
              <a:spcBef>
                <a:spcPct val="0"/>
              </a:spcBef>
              <a:buFontTx/>
              <a:buNone/>
            </a:pPr>
            <a:r>
              <a:rPr lang="it-IT" altLang="it-IT" sz="1600">
                <a:hlinkClick r:id="rId5"/>
              </a:rPr>
              <a:t>https://vitrumlife.it/vetro-di-murano-un-patrimonio-che-rischia-la-scomparsa/</a:t>
            </a:r>
            <a:endParaRPr lang="it-IT" altLang="it-IT" sz="1600"/>
          </a:p>
          <a:p>
            <a:pPr>
              <a:spcBef>
                <a:spcPct val="0"/>
              </a:spcBef>
              <a:buFontTx/>
              <a:buNone/>
            </a:pPr>
            <a:r>
              <a:rPr lang="it-IT" altLang="it-IT" sz="1600">
                <a:hlinkClick r:id="rId6"/>
              </a:rPr>
              <a:t>https://www.livitaly.com/tour/murano-glass-tour-venice/</a:t>
            </a:r>
            <a:r>
              <a:rPr lang="it-IT" altLang="it-IT" sz="1600"/>
              <a:t>  </a:t>
            </a:r>
          </a:p>
        </p:txBody>
      </p:sp>
      <p:pic>
        <p:nvPicPr>
          <p:cNvPr id="88068" name="Immagine 6" descr="Immagine che contiene colorato, parecchi&#10;&#10;Descrizione generata automaticamente">
            <a:extLst>
              <a:ext uri="{FF2B5EF4-FFF2-40B4-BE49-F238E27FC236}">
                <a16:creationId xmlns:a16="http://schemas.microsoft.com/office/drawing/2014/main" id="{5BD503BA-EE51-D207-3702-AD345F3653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888" y="981075"/>
            <a:ext cx="423068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Immagine 8" descr="Immagine che contiene colorato&#10;&#10;Descrizione generata automaticamente">
            <a:extLst>
              <a:ext uri="{FF2B5EF4-FFF2-40B4-BE49-F238E27FC236}">
                <a16:creationId xmlns:a16="http://schemas.microsoft.com/office/drawing/2014/main" id="{C068EAF8-FE39-E436-B157-3D70044E9F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3350" y="981075"/>
            <a:ext cx="33464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Immagine 14" descr="Immagine che contiene testo, edificio, giallo, colorato&#10;&#10;Descrizione generata automaticamente">
            <a:extLst>
              <a:ext uri="{FF2B5EF4-FFF2-40B4-BE49-F238E27FC236}">
                <a16:creationId xmlns:a16="http://schemas.microsoft.com/office/drawing/2014/main" id="{80686308-9894-34FE-8700-4BFB969AB8C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888" y="3644900"/>
            <a:ext cx="5062537"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1" name="Immagine 16">
            <a:extLst>
              <a:ext uri="{FF2B5EF4-FFF2-40B4-BE49-F238E27FC236}">
                <a16:creationId xmlns:a16="http://schemas.microsoft.com/office/drawing/2014/main" id="{4DE79DEA-667A-BB97-1D66-0956907641B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97525" y="3671888"/>
            <a:ext cx="29956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olo 1">
            <a:extLst>
              <a:ext uri="{FF2B5EF4-FFF2-40B4-BE49-F238E27FC236}">
                <a16:creationId xmlns:a16="http://schemas.microsoft.com/office/drawing/2014/main" id="{16A5083B-FD14-9AAA-0E1D-29960903F452}"/>
              </a:ext>
            </a:extLst>
          </p:cNvPr>
          <p:cNvSpPr>
            <a:spLocks noGrp="1" noChangeArrowheads="1"/>
          </p:cNvSpPr>
          <p:nvPr>
            <p:ph type="title"/>
          </p:nvPr>
        </p:nvSpPr>
        <p:spPr>
          <a:xfrm>
            <a:off x="423863" y="-300038"/>
            <a:ext cx="8229600" cy="1143001"/>
          </a:xfrm>
        </p:spPr>
        <p:txBody>
          <a:bodyPr/>
          <a:lstStyle/>
          <a:p>
            <a:r>
              <a:rPr lang="it-IT" altLang="it-IT" sz="2800" b="1">
                <a:solidFill>
                  <a:srgbClr val="000000"/>
                </a:solidFill>
                <a:latin typeface="Trip Sans VF"/>
                <a:hlinkClick r:id="rId3"/>
              </a:rPr>
              <a:t>Belvedere im Schlossgarten Charlottenburg</a:t>
            </a:r>
            <a:endParaRPr lang="it-IT" altLang="it-IT" sz="2800">
              <a:solidFill>
                <a:srgbClr val="000000"/>
              </a:solidFill>
              <a:latin typeface="Trip Sans VF"/>
            </a:endParaRPr>
          </a:p>
        </p:txBody>
      </p:sp>
      <p:pic>
        <p:nvPicPr>
          <p:cNvPr id="93187" name="Immagine 4" descr="Immagine che contiene interni, decorato, disposto&#10;&#10;Descrizione generata automaticamente">
            <a:extLst>
              <a:ext uri="{FF2B5EF4-FFF2-40B4-BE49-F238E27FC236}">
                <a16:creationId xmlns:a16="http://schemas.microsoft.com/office/drawing/2014/main" id="{7E67BC3B-19E0-78FF-4C51-4D79846CC3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8" y="571500"/>
            <a:ext cx="34925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Immagine 6" descr="Immagine che contiene testo, interni, tavolo da pranzo&#10;&#10;Descrizione generata automaticamente">
            <a:extLst>
              <a:ext uri="{FF2B5EF4-FFF2-40B4-BE49-F238E27FC236}">
                <a16:creationId xmlns:a16="http://schemas.microsoft.com/office/drawing/2014/main" id="{CF9D40B6-5C1E-887A-6910-F803C751B9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243" r="8482"/>
          <a:stretch>
            <a:fillRect/>
          </a:stretch>
        </p:blipFill>
        <p:spPr bwMode="auto">
          <a:xfrm>
            <a:off x="4259263" y="573088"/>
            <a:ext cx="4086225"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Immagine 8" descr="Immagine che contiene set&#10;&#10;Descrizione generata automaticamente">
            <a:extLst>
              <a:ext uri="{FF2B5EF4-FFF2-40B4-BE49-F238E27FC236}">
                <a16:creationId xmlns:a16="http://schemas.microsoft.com/office/drawing/2014/main" id="{AA7C9CDB-678A-DD15-F31D-307E88B5CA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788" y="3494088"/>
            <a:ext cx="349250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0" name="Immagine 12" descr="Immagine che contiene parete, interni, porcellana&#10;&#10;Descrizione generata automaticamente">
            <a:extLst>
              <a:ext uri="{FF2B5EF4-FFF2-40B4-BE49-F238E27FC236}">
                <a16:creationId xmlns:a16="http://schemas.microsoft.com/office/drawing/2014/main" id="{FED9C5F9-4BBA-B5FA-A70D-3E6A8CB094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7538" y="3492500"/>
            <a:ext cx="3556000"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1" name="CasellaDiTesto 16">
            <a:extLst>
              <a:ext uri="{FF2B5EF4-FFF2-40B4-BE49-F238E27FC236}">
                <a16:creationId xmlns:a16="http://schemas.microsoft.com/office/drawing/2014/main" id="{707D8CB2-BDB0-BF27-F8A8-39D41A1A8CD4}"/>
              </a:ext>
            </a:extLst>
          </p:cNvPr>
          <p:cNvSpPr txBox="1">
            <a:spLocks noChangeArrowheads="1"/>
          </p:cNvSpPr>
          <p:nvPr/>
        </p:nvSpPr>
        <p:spPr bwMode="auto">
          <a:xfrm>
            <a:off x="288925" y="6284913"/>
            <a:ext cx="7686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Vedi anche: https://it.wikipedia.org/wiki/Porcellana_di_Meissen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A0699953-A1DF-6356-9052-D24175A73F19}"/>
              </a:ext>
            </a:extLst>
          </p:cNvPr>
          <p:cNvSpPr>
            <a:spLocks noGrp="1" noChangeArrowheads="1"/>
          </p:cNvSpPr>
          <p:nvPr>
            <p:ph type="ctrTitle"/>
          </p:nvPr>
        </p:nvSpPr>
        <p:spPr>
          <a:xfrm>
            <a:off x="1249363" y="469900"/>
            <a:ext cx="4340225" cy="1103313"/>
          </a:xfrm>
        </p:spPr>
        <p:txBody>
          <a:bodyPr anchor="ctr"/>
          <a:lstStyle/>
          <a:p>
            <a:r>
              <a:rPr lang="pl-PL" altLang="it-IT" sz="3300"/>
              <a:t>Polim</a:t>
            </a:r>
            <a:r>
              <a:rPr lang="it-IT" altLang="it-IT" sz="3300"/>
              <a:t>e</a:t>
            </a:r>
            <a:r>
              <a:rPr lang="pl-PL" altLang="it-IT" sz="3300"/>
              <a:t>r</a:t>
            </a:r>
            <a:r>
              <a:rPr lang="it-IT" altLang="it-IT" sz="3300"/>
              <a:t>i</a:t>
            </a:r>
            <a:r>
              <a:rPr lang="pl-PL" altLang="it-IT" sz="3300"/>
              <a:t>, </a:t>
            </a:r>
            <a:r>
              <a:rPr lang="it-IT" altLang="it-IT" sz="3300"/>
              <a:t>compositi</a:t>
            </a:r>
            <a:br>
              <a:rPr lang="pl-PL" altLang="it-IT" sz="3300"/>
            </a:br>
            <a:endParaRPr lang="en-US" altLang="it-IT" sz="3300"/>
          </a:p>
        </p:txBody>
      </p:sp>
      <p:sp>
        <p:nvSpPr>
          <p:cNvPr id="94211" name="Rectangle 3">
            <a:extLst>
              <a:ext uri="{FF2B5EF4-FFF2-40B4-BE49-F238E27FC236}">
                <a16:creationId xmlns:a16="http://schemas.microsoft.com/office/drawing/2014/main" id="{0F406EAF-3CC8-2B87-3D85-FB6562D987A0}"/>
              </a:ext>
            </a:extLst>
          </p:cNvPr>
          <p:cNvSpPr>
            <a:spLocks noGrp="1" noChangeArrowheads="1"/>
          </p:cNvSpPr>
          <p:nvPr>
            <p:ph type="subTitle" idx="1"/>
          </p:nvPr>
        </p:nvSpPr>
        <p:spPr>
          <a:xfrm>
            <a:off x="385763" y="1566863"/>
            <a:ext cx="5832475" cy="3132137"/>
          </a:xfrm>
        </p:spPr>
        <p:txBody>
          <a:bodyPr/>
          <a:lstStyle/>
          <a:p>
            <a:pPr algn="l"/>
            <a:r>
              <a:rPr lang="pl-PL" altLang="it-IT"/>
              <a:t>1) </a:t>
            </a:r>
            <a:r>
              <a:rPr lang="it-IT" altLang="it-IT"/>
              <a:t>Singolo componente (termoindurenti)</a:t>
            </a:r>
            <a:r>
              <a:rPr lang="pl-PL" altLang="it-IT"/>
              <a:t>   </a:t>
            </a:r>
          </a:p>
          <a:p>
            <a:pPr algn="l"/>
            <a:r>
              <a:rPr lang="pl-PL" altLang="it-IT"/>
              <a:t>2) Chemo</a:t>
            </a:r>
            <a:r>
              <a:rPr lang="it-IT" altLang="it-IT"/>
              <a:t>indurenti (resine</a:t>
            </a:r>
            <a:r>
              <a:rPr lang="pl-PL" altLang="it-IT"/>
              <a:t>) </a:t>
            </a:r>
          </a:p>
          <a:p>
            <a:pPr algn="l"/>
            <a:r>
              <a:rPr lang="pl-PL" altLang="it-IT"/>
              <a:t>  </a:t>
            </a:r>
          </a:p>
          <a:p>
            <a:pPr algn="l"/>
            <a:r>
              <a:rPr lang="it-IT" altLang="it-IT"/>
              <a:t>Compositi </a:t>
            </a:r>
          </a:p>
          <a:p>
            <a:pPr algn="l"/>
            <a:r>
              <a:rPr lang="it-IT" altLang="it-IT"/>
              <a:t>(fibra + resina)</a:t>
            </a:r>
            <a:endParaRPr lang="pl-PL" altLang="it-IT"/>
          </a:p>
          <a:p>
            <a:pPr algn="l"/>
            <a:endParaRPr lang="pl-PL" altLang="it-IT"/>
          </a:p>
          <a:p>
            <a:pPr algn="l"/>
            <a:r>
              <a:rPr lang="pl-PL" altLang="it-IT"/>
              <a:t>Nanopolimery</a:t>
            </a:r>
            <a:endParaRPr lang="en-US" altLang="it-IT"/>
          </a:p>
        </p:txBody>
      </p:sp>
      <p:pic>
        <p:nvPicPr>
          <p:cNvPr id="14341" name="Picture 5">
            <a:extLst>
              <a:ext uri="{FF2B5EF4-FFF2-40B4-BE49-F238E27FC236}">
                <a16:creationId xmlns:a16="http://schemas.microsoft.com/office/drawing/2014/main" id="{DD9F2856-2E52-5346-8D59-5726090FE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1763" y="2566988"/>
            <a:ext cx="2714625"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a:extLst>
              <a:ext uri="{FF2B5EF4-FFF2-40B4-BE49-F238E27FC236}">
                <a16:creationId xmlns:a16="http://schemas.microsoft.com/office/drawing/2014/main" id="{1EE056ED-ACEB-AAB8-02BF-7500CDC56A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9588" y="2597150"/>
            <a:ext cx="129540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a:extLst>
              <a:ext uri="{FF2B5EF4-FFF2-40B4-BE49-F238E27FC236}">
                <a16:creationId xmlns:a16="http://schemas.microsoft.com/office/drawing/2014/main" id="{FB9FEDE2-9076-5EF6-A85A-FBA3F6D704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2597150"/>
            <a:ext cx="136525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a:extLst>
              <a:ext uri="{FF2B5EF4-FFF2-40B4-BE49-F238E27FC236}">
                <a16:creationId xmlns:a16="http://schemas.microsoft.com/office/drawing/2014/main" id="{3417FE3C-1633-E807-6A45-BCE2D16DE2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5175" y="4560888"/>
            <a:ext cx="1782763"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7">
            <a:extLst>
              <a:ext uri="{FF2B5EF4-FFF2-40B4-BE49-F238E27FC236}">
                <a16:creationId xmlns:a16="http://schemas.microsoft.com/office/drawing/2014/main" id="{612D4CAD-D070-A5F3-03E6-58D406B3E1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225425"/>
            <a:ext cx="2744788"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4342"/>
                                        </p:tgtEl>
                                        <p:attrNameLst>
                                          <p:attrName>style.visibility</p:attrName>
                                        </p:attrNameLst>
                                      </p:cBhvr>
                                      <p:to>
                                        <p:strVal val="visible"/>
                                      </p:to>
                                    </p:set>
                                    <p:animEffect transition="in" filter="fade">
                                      <p:cBhvr>
                                        <p:cTn id="11" dur="2000"/>
                                        <p:tgtEl>
                                          <p:spTgt spid="14342"/>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4343"/>
                                        </p:tgtEl>
                                        <p:attrNameLst>
                                          <p:attrName>style.visibility</p:attrName>
                                        </p:attrNameLst>
                                      </p:cBhvr>
                                      <p:to>
                                        <p:strVal val="visible"/>
                                      </p:to>
                                    </p:set>
                                    <p:animEffect transition="in" filter="fade">
                                      <p:cBhvr>
                                        <p:cTn id="15" dur="2000"/>
                                        <p:tgtEl>
                                          <p:spTgt spid="1434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4345"/>
                                        </p:tgtEl>
                                        <p:attrNameLst>
                                          <p:attrName>style.visibility</p:attrName>
                                        </p:attrNameLst>
                                      </p:cBhvr>
                                      <p:to>
                                        <p:strVal val="visible"/>
                                      </p:to>
                                    </p:set>
                                    <p:animEffect transition="in" filter="fade">
                                      <p:cBhvr>
                                        <p:cTn id="20" dur="2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Immagine 7">
            <a:extLst>
              <a:ext uri="{FF2B5EF4-FFF2-40B4-BE49-F238E27FC236}">
                <a16:creationId xmlns:a16="http://schemas.microsoft.com/office/drawing/2014/main" id="{C0362325-E700-31C7-9DBE-0FF3E7BD4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3563" y="4513263"/>
            <a:ext cx="2936875"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Rectangle 2">
            <a:extLst>
              <a:ext uri="{FF2B5EF4-FFF2-40B4-BE49-F238E27FC236}">
                <a16:creationId xmlns:a16="http://schemas.microsoft.com/office/drawing/2014/main" id="{E8F0D422-9BFE-D80B-8F17-798849EDDFE3}"/>
              </a:ext>
            </a:extLst>
          </p:cNvPr>
          <p:cNvSpPr>
            <a:spLocks noGrp="1" noChangeArrowheads="1"/>
          </p:cNvSpPr>
          <p:nvPr>
            <p:ph type="title"/>
          </p:nvPr>
        </p:nvSpPr>
        <p:spPr>
          <a:xfrm>
            <a:off x="663575" y="241300"/>
            <a:ext cx="4503738" cy="323850"/>
          </a:xfrm>
        </p:spPr>
        <p:txBody>
          <a:bodyPr/>
          <a:lstStyle/>
          <a:p>
            <a:r>
              <a:rPr lang="pl-PL" altLang="it-IT"/>
              <a:t>Eb</a:t>
            </a:r>
            <a:r>
              <a:rPr lang="it-IT" altLang="it-IT"/>
              <a:t>a</a:t>
            </a:r>
            <a:r>
              <a:rPr lang="pl-PL" altLang="it-IT"/>
              <a:t>nit</a:t>
            </a:r>
            <a:r>
              <a:rPr lang="it-IT" altLang="it-IT"/>
              <a:t>e</a:t>
            </a:r>
            <a:endParaRPr lang="en-US" altLang="it-IT"/>
          </a:p>
        </p:txBody>
      </p:sp>
      <p:sp>
        <p:nvSpPr>
          <p:cNvPr id="95236" name="Rectangle 3">
            <a:extLst>
              <a:ext uri="{FF2B5EF4-FFF2-40B4-BE49-F238E27FC236}">
                <a16:creationId xmlns:a16="http://schemas.microsoft.com/office/drawing/2014/main" id="{9807B8C2-EA31-7BF5-C6C9-894753CB5AC9}"/>
              </a:ext>
            </a:extLst>
          </p:cNvPr>
          <p:cNvSpPr>
            <a:spLocks noGrp="1" noChangeArrowheads="1"/>
          </p:cNvSpPr>
          <p:nvPr>
            <p:ph type="body" idx="1"/>
          </p:nvPr>
        </p:nvSpPr>
        <p:spPr>
          <a:xfrm>
            <a:off x="752475" y="1163638"/>
            <a:ext cx="6172200" cy="3395662"/>
          </a:xfrm>
        </p:spPr>
        <p:txBody>
          <a:bodyPr/>
          <a:lstStyle/>
          <a:p>
            <a:pPr>
              <a:buFontTx/>
              <a:buNone/>
            </a:pPr>
            <a:r>
              <a:rPr lang="it-IT" altLang="it-IT" sz="2400"/>
              <a:t>E</a:t>
            </a:r>
            <a:r>
              <a:rPr lang="pl-PL" altLang="it-IT" sz="2400"/>
              <a:t>b</a:t>
            </a:r>
            <a:r>
              <a:rPr lang="it-IT" altLang="it-IT" sz="2400"/>
              <a:t>a</a:t>
            </a:r>
            <a:r>
              <a:rPr lang="pl-PL" altLang="it-IT" sz="2400"/>
              <a:t>nit</a:t>
            </a:r>
            <a:r>
              <a:rPr lang="it-IT" altLang="it-IT" sz="2400"/>
              <a:t>e</a:t>
            </a:r>
            <a:r>
              <a:rPr lang="pl-PL" altLang="it-IT" sz="2400"/>
              <a:t> </a:t>
            </a:r>
            <a:r>
              <a:rPr lang="it-IT" altLang="it-IT" sz="2400"/>
              <a:t>=</a:t>
            </a:r>
            <a:r>
              <a:rPr lang="pl-PL" altLang="it-IT" sz="2400"/>
              <a:t> g</a:t>
            </a:r>
            <a:r>
              <a:rPr lang="it-IT" altLang="it-IT" sz="2400"/>
              <a:t>omma +</a:t>
            </a:r>
            <a:r>
              <a:rPr lang="pl-PL" altLang="it-IT" sz="2400"/>
              <a:t> 30 % </a:t>
            </a:r>
            <a:r>
              <a:rPr lang="it-IT" altLang="it-IT" sz="2400"/>
              <a:t>zolfo</a:t>
            </a:r>
          </a:p>
          <a:p>
            <a:pPr>
              <a:buFontTx/>
              <a:buNone/>
            </a:pPr>
            <a:r>
              <a:rPr lang="it-IT" altLang="it-IT" sz="2400"/>
              <a:t>Goodyear (1843)</a:t>
            </a:r>
            <a:endParaRPr lang="pl-PL" altLang="it-IT" sz="2400"/>
          </a:p>
        </p:txBody>
      </p:sp>
      <p:sp>
        <p:nvSpPr>
          <p:cNvPr id="95237" name="Text Box 5">
            <a:extLst>
              <a:ext uri="{FF2B5EF4-FFF2-40B4-BE49-F238E27FC236}">
                <a16:creationId xmlns:a16="http://schemas.microsoft.com/office/drawing/2014/main" id="{B40F9755-1F49-0114-6807-41F7210CEA9A}"/>
              </a:ext>
            </a:extLst>
          </p:cNvPr>
          <p:cNvSpPr txBox="1">
            <a:spLocks noChangeArrowheads="1"/>
          </p:cNvSpPr>
          <p:nvPr/>
        </p:nvSpPr>
        <p:spPr bwMode="auto">
          <a:xfrm>
            <a:off x="488950" y="6213475"/>
            <a:ext cx="76120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400">
                <a:hlinkClick r:id="rId4"/>
              </a:rPr>
              <a:t>https://www.mohwinckel.it/EN/products/semifinished/ebonite</a:t>
            </a:r>
            <a:endParaRPr lang="en-US" altLang="it-IT" sz="1400"/>
          </a:p>
          <a:p>
            <a:pPr>
              <a:spcBef>
                <a:spcPct val="0"/>
              </a:spcBef>
              <a:buFontTx/>
              <a:buNone/>
            </a:pPr>
            <a:r>
              <a:rPr lang="en-US" altLang="it-IT" sz="1400"/>
              <a:t>Bocaglio: </a:t>
            </a:r>
            <a:r>
              <a:rPr lang="pt-BR" altLang="it-IT" sz="1400"/>
              <a:t>teclacenter.com.br/boquilha-v16-a5s-ebonite-p-sax-alto-sm811s-vandoren.html</a:t>
            </a:r>
            <a:endParaRPr lang="en-US" altLang="it-IT" sz="1400"/>
          </a:p>
        </p:txBody>
      </p:sp>
      <p:pic>
        <p:nvPicPr>
          <p:cNvPr id="95238" name="Picture 10">
            <a:extLst>
              <a:ext uri="{FF2B5EF4-FFF2-40B4-BE49-F238E27FC236}">
                <a16:creationId xmlns:a16="http://schemas.microsoft.com/office/drawing/2014/main" id="{6B68F8CA-4A9E-68D8-E677-F28F2E26CD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3350" y="1196975"/>
            <a:ext cx="3398838"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12">
            <a:extLst>
              <a:ext uri="{FF2B5EF4-FFF2-40B4-BE49-F238E27FC236}">
                <a16:creationId xmlns:a16="http://schemas.microsoft.com/office/drawing/2014/main" id="{1C0AC569-0DA1-B4C6-9FF1-CC6342A84D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088" y="2597150"/>
            <a:ext cx="4710112"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Immagine 4">
            <a:extLst>
              <a:ext uri="{FF2B5EF4-FFF2-40B4-BE49-F238E27FC236}">
                <a16:creationId xmlns:a16="http://schemas.microsoft.com/office/drawing/2014/main" id="{6DCBB40E-9C2C-9B23-4E4B-93C6FA0BCD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4250" y="4395788"/>
            <a:ext cx="24209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olo 1">
            <a:extLst>
              <a:ext uri="{FF2B5EF4-FFF2-40B4-BE49-F238E27FC236}">
                <a16:creationId xmlns:a16="http://schemas.microsoft.com/office/drawing/2014/main" id="{2159CF5C-B514-37AC-6DCD-6B96380727AD}"/>
              </a:ext>
            </a:extLst>
          </p:cNvPr>
          <p:cNvSpPr>
            <a:spLocks noGrp="1" noChangeArrowheads="1"/>
          </p:cNvSpPr>
          <p:nvPr>
            <p:ph type="title" idx="4294967295"/>
          </p:nvPr>
        </p:nvSpPr>
        <p:spPr/>
        <p:txBody>
          <a:bodyPr/>
          <a:lstStyle/>
          <a:p>
            <a:r>
              <a:rPr lang="it-IT" altLang="it-IT" sz="3600"/>
              <a:t>Struttura atomica della materia (Democrito)</a:t>
            </a:r>
          </a:p>
        </p:txBody>
      </p:sp>
      <p:pic>
        <p:nvPicPr>
          <p:cNvPr id="125955" name="Immagine 4">
            <a:extLst>
              <a:ext uri="{FF2B5EF4-FFF2-40B4-BE49-F238E27FC236}">
                <a16:creationId xmlns:a16="http://schemas.microsoft.com/office/drawing/2014/main" id="{26BB0F83-74C3-0D35-6470-6991AFAA9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52563"/>
            <a:ext cx="8291513"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7" name="Picture 7">
            <a:extLst>
              <a:ext uri="{FF2B5EF4-FFF2-40B4-BE49-F238E27FC236}">
                <a16:creationId xmlns:a16="http://schemas.microsoft.com/office/drawing/2014/main" id="{B42242CD-7EBB-BA5B-09C8-3C8BC1268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25" y="4492625"/>
            <a:ext cx="265906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691" name="Rectangle 2">
            <a:extLst>
              <a:ext uri="{FF2B5EF4-FFF2-40B4-BE49-F238E27FC236}">
                <a16:creationId xmlns:a16="http://schemas.microsoft.com/office/drawing/2014/main" id="{758794B5-AB43-9CEF-10D8-698DAFAF5BAF}"/>
              </a:ext>
            </a:extLst>
          </p:cNvPr>
          <p:cNvSpPr>
            <a:spLocks noGrp="1" noChangeArrowheads="1"/>
          </p:cNvSpPr>
          <p:nvPr>
            <p:ph type="title" idx="4294967295"/>
          </p:nvPr>
        </p:nvSpPr>
        <p:spPr/>
        <p:txBody>
          <a:bodyPr/>
          <a:lstStyle/>
          <a:p>
            <a:r>
              <a:rPr lang="pl-PL" altLang="it-IT" noProof="1"/>
              <a:t>Bakelite</a:t>
            </a:r>
            <a:r>
              <a:rPr lang="pl-PL" altLang="it-IT"/>
              <a:t> </a:t>
            </a:r>
            <a:endParaRPr lang="en-US" altLang="it-IT"/>
          </a:p>
        </p:txBody>
      </p:sp>
      <p:sp>
        <p:nvSpPr>
          <p:cNvPr id="242692" name="Rectangle 3">
            <a:extLst>
              <a:ext uri="{FF2B5EF4-FFF2-40B4-BE49-F238E27FC236}">
                <a16:creationId xmlns:a16="http://schemas.microsoft.com/office/drawing/2014/main" id="{2F43736A-CA43-CA70-F50E-CE9F7E326BFA}"/>
              </a:ext>
            </a:extLst>
          </p:cNvPr>
          <p:cNvSpPr>
            <a:spLocks noGrp="1" noChangeArrowheads="1"/>
          </p:cNvSpPr>
          <p:nvPr>
            <p:ph type="body" idx="4294967295"/>
          </p:nvPr>
        </p:nvSpPr>
        <p:spPr>
          <a:xfrm>
            <a:off x="828675" y="1360488"/>
            <a:ext cx="6172200" cy="3395662"/>
          </a:xfrm>
        </p:spPr>
        <p:txBody>
          <a:bodyPr/>
          <a:lstStyle/>
          <a:p>
            <a:pPr>
              <a:buFontTx/>
              <a:buNone/>
            </a:pPr>
            <a:r>
              <a:rPr lang="pl-PL" altLang="it-IT" sz="2400"/>
              <a:t>bakelit</a:t>
            </a:r>
            <a:r>
              <a:rPr lang="it-IT" altLang="it-IT" sz="2400"/>
              <a:t>e</a:t>
            </a:r>
            <a:r>
              <a:rPr lang="pl-PL" altLang="it-IT" sz="2400"/>
              <a:t> (190</a:t>
            </a:r>
            <a:r>
              <a:rPr lang="it-IT" altLang="it-IT" sz="2400"/>
              <a:t>7) = fenolo + aldeide formico</a:t>
            </a:r>
            <a:endParaRPr lang="en-US" altLang="it-IT" sz="1800"/>
          </a:p>
        </p:txBody>
      </p:sp>
      <p:pic>
        <p:nvPicPr>
          <p:cNvPr id="15364" name="Picture 4">
            <a:extLst>
              <a:ext uri="{FF2B5EF4-FFF2-40B4-BE49-F238E27FC236}">
                <a16:creationId xmlns:a16="http://schemas.microsoft.com/office/drawing/2014/main" id="{97169604-A9CA-6CD8-0ECB-927264277D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788" y="1806575"/>
            <a:ext cx="5143500"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694" name="Text Box 5">
            <a:extLst>
              <a:ext uri="{FF2B5EF4-FFF2-40B4-BE49-F238E27FC236}">
                <a16:creationId xmlns:a16="http://schemas.microsoft.com/office/drawing/2014/main" id="{6B91519D-D624-7766-3A61-AD37C4E92CDB}"/>
              </a:ext>
            </a:extLst>
          </p:cNvPr>
          <p:cNvSpPr txBox="1">
            <a:spLocks noChangeArrowheads="1"/>
          </p:cNvSpPr>
          <p:nvPr/>
        </p:nvSpPr>
        <p:spPr bwMode="auto">
          <a:xfrm>
            <a:off x="488950" y="6213475"/>
            <a:ext cx="33782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http://www.bakelitemuseum.de/</a:t>
            </a:r>
          </a:p>
        </p:txBody>
      </p:sp>
      <p:pic>
        <p:nvPicPr>
          <p:cNvPr id="15366" name="Picture 6">
            <a:extLst>
              <a:ext uri="{FF2B5EF4-FFF2-40B4-BE49-F238E27FC236}">
                <a16:creationId xmlns:a16="http://schemas.microsoft.com/office/drawing/2014/main" id="{4063A998-6DF8-2FC7-DF86-20B656ABD0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 y="3276600"/>
            <a:ext cx="19431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696" name="Picture 4">
            <a:extLst>
              <a:ext uri="{FF2B5EF4-FFF2-40B4-BE49-F238E27FC236}">
                <a16:creationId xmlns:a16="http://schemas.microsoft.com/office/drawing/2014/main" id="{7A0A1B0C-A16F-0023-D540-B380423AEB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7888" y="1935163"/>
            <a:ext cx="213677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2000"/>
                                        <p:tgtEl>
                                          <p:spTgt spid="15366"/>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5367"/>
                                        </p:tgtEl>
                                        <p:attrNameLst>
                                          <p:attrName>style.visibility</p:attrName>
                                        </p:attrNameLst>
                                      </p:cBhvr>
                                      <p:to>
                                        <p:strVal val="visible"/>
                                      </p:to>
                                    </p:set>
                                    <p:animEffect transition="in" filter="fade">
                                      <p:cBhvr>
                                        <p:cTn id="11" dur="2000"/>
                                        <p:tgtEl>
                                          <p:spTgt spid="15367"/>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5364"/>
                                        </p:tgtEl>
                                        <p:attrNameLst>
                                          <p:attrName>style.visibility</p:attrName>
                                        </p:attrNameLst>
                                      </p:cBhvr>
                                      <p:to>
                                        <p:strVal val="visible"/>
                                      </p:to>
                                    </p:set>
                                    <p:animEffect transition="in" filter="fade">
                                      <p:cBhvr>
                                        <p:cTn id="15"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ytuł 1">
            <a:extLst>
              <a:ext uri="{FF2B5EF4-FFF2-40B4-BE49-F238E27FC236}">
                <a16:creationId xmlns:a16="http://schemas.microsoft.com/office/drawing/2014/main" id="{E8B754E0-5D9C-2F1B-F5EF-5EEA1AF87E8A}"/>
              </a:ext>
            </a:extLst>
          </p:cNvPr>
          <p:cNvSpPr>
            <a:spLocks noGrp="1" noChangeArrowheads="1"/>
          </p:cNvSpPr>
          <p:nvPr>
            <p:ph type="title" idx="4294967295"/>
          </p:nvPr>
        </p:nvSpPr>
        <p:spPr>
          <a:xfrm>
            <a:off x="303213" y="41275"/>
            <a:ext cx="8229600" cy="1143000"/>
          </a:xfrm>
        </p:spPr>
        <p:txBody>
          <a:bodyPr/>
          <a:lstStyle/>
          <a:p>
            <a:r>
              <a:rPr lang="pl-PL" altLang="it-IT" sz="3600"/>
              <a:t>Polietylen</a:t>
            </a:r>
            <a:r>
              <a:rPr lang="it-IT" altLang="it-IT" sz="3600"/>
              <a:t>e</a:t>
            </a:r>
            <a:r>
              <a:rPr lang="pl-PL" altLang="it-IT" sz="3600"/>
              <a:t> (PE)</a:t>
            </a:r>
          </a:p>
        </p:txBody>
      </p:sp>
      <p:sp>
        <p:nvSpPr>
          <p:cNvPr id="98307" name="Symbol zastępczy zawartości 2">
            <a:extLst>
              <a:ext uri="{FF2B5EF4-FFF2-40B4-BE49-F238E27FC236}">
                <a16:creationId xmlns:a16="http://schemas.microsoft.com/office/drawing/2014/main" id="{00C6FF6D-6553-087D-8E66-9190B108F7F5}"/>
              </a:ext>
            </a:extLst>
          </p:cNvPr>
          <p:cNvSpPr>
            <a:spLocks noGrp="1" noChangeArrowheads="1"/>
          </p:cNvSpPr>
          <p:nvPr>
            <p:ph idx="4294967295"/>
          </p:nvPr>
        </p:nvSpPr>
        <p:spPr>
          <a:xfrm>
            <a:off x="250825" y="3860800"/>
            <a:ext cx="8677275" cy="2344738"/>
          </a:xfrm>
        </p:spPr>
        <p:txBody>
          <a:bodyPr/>
          <a:lstStyle/>
          <a:p>
            <a:r>
              <a:rPr lang="it-IT" altLang="it-IT" sz="2200"/>
              <a:t>PE è un materiale con la formula chimica più semplice in assoluto</a:t>
            </a:r>
          </a:p>
          <a:p>
            <a:r>
              <a:rPr lang="it-IT" altLang="it-IT" sz="2200"/>
              <a:t>Tuttavia, le catene chimiche si possono legare a vicenda via le forze più deboli (cosiddette van der Waals)</a:t>
            </a:r>
          </a:p>
          <a:p>
            <a:r>
              <a:rPr lang="it-IT" altLang="it-IT" sz="2200"/>
              <a:t>È la ‘plastica’ più diffusa come sacchetti per alimenti</a:t>
            </a:r>
          </a:p>
          <a:p>
            <a:r>
              <a:rPr lang="it-IT" altLang="it-IT" sz="2200"/>
              <a:t>Per sé non è biodegradabile </a:t>
            </a:r>
            <a:endParaRPr lang="pl-PL" altLang="it-IT" sz="2200"/>
          </a:p>
        </p:txBody>
      </p:sp>
      <p:pic>
        <p:nvPicPr>
          <p:cNvPr id="98308" name="Picture 2" descr="Plik:Polyethylene-repeat-2D-flat.png">
            <a:hlinkClick r:id="rId3"/>
            <a:extLst>
              <a:ext uri="{FF2B5EF4-FFF2-40B4-BE49-F238E27FC236}">
                <a16:creationId xmlns:a16="http://schemas.microsoft.com/office/drawing/2014/main" id="{5EA6AABE-7342-82CE-FE1D-A3034342FA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5338" y="354013"/>
            <a:ext cx="1546225"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9" name="Picture 4" descr="http://www.primus.com.pl/gim/galeria/udir_1/konkursstrony/2008strony/3/polietylen.jpg">
            <a:extLst>
              <a:ext uri="{FF2B5EF4-FFF2-40B4-BE49-F238E27FC236}">
                <a16:creationId xmlns:a16="http://schemas.microsoft.com/office/drawing/2014/main" id="{B3927F36-091C-154E-5C6C-5F091B8488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1041400"/>
            <a:ext cx="2624137"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Prostokąt 5">
            <a:extLst>
              <a:ext uri="{FF2B5EF4-FFF2-40B4-BE49-F238E27FC236}">
                <a16:creationId xmlns:a16="http://schemas.microsoft.com/office/drawing/2014/main" id="{B863053F-8CD6-EDC3-25F3-3C4F91D59FEE}"/>
              </a:ext>
            </a:extLst>
          </p:cNvPr>
          <p:cNvSpPr>
            <a:spLocks noChangeArrowheads="1"/>
          </p:cNvSpPr>
          <p:nvPr/>
        </p:nvSpPr>
        <p:spPr bwMode="auto">
          <a:xfrm>
            <a:off x="1625600" y="3375025"/>
            <a:ext cx="1554163" cy="2540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http://www.primus.com.pl/gim/galeria/udir_1/konkursstrony/2008strony/3/polietylen.jpg</a:t>
            </a:r>
          </a:p>
        </p:txBody>
      </p:sp>
      <p:pic>
        <p:nvPicPr>
          <p:cNvPr id="98311" name="Picture 6" descr="http://wwwnt.if.pwr.wroc.pl/kwazar/materia/146187/polietylen.jpg">
            <a:extLst>
              <a:ext uri="{FF2B5EF4-FFF2-40B4-BE49-F238E27FC236}">
                <a16:creationId xmlns:a16="http://schemas.microsoft.com/office/drawing/2014/main" id="{71EC20F4-408B-D1FA-896A-758786977E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4413" y="1039813"/>
            <a:ext cx="356076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2" name="Prostokąt 7">
            <a:extLst>
              <a:ext uri="{FF2B5EF4-FFF2-40B4-BE49-F238E27FC236}">
                <a16:creationId xmlns:a16="http://schemas.microsoft.com/office/drawing/2014/main" id="{F2FE20F4-49FC-2612-901E-8D5761F7913E}"/>
              </a:ext>
            </a:extLst>
          </p:cNvPr>
          <p:cNvSpPr>
            <a:spLocks noChangeArrowheads="1"/>
          </p:cNvSpPr>
          <p:nvPr/>
        </p:nvSpPr>
        <p:spPr bwMode="auto">
          <a:xfrm>
            <a:off x="3554413" y="3375025"/>
            <a:ext cx="24114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600"/>
              <a:t>http://wwwnt.if.pwr.wroc.pl/kwazar/materia/146187/polietylen.jpg</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ytuł 1">
            <a:extLst>
              <a:ext uri="{FF2B5EF4-FFF2-40B4-BE49-F238E27FC236}">
                <a16:creationId xmlns:a16="http://schemas.microsoft.com/office/drawing/2014/main" id="{26424996-1E36-9297-B924-9300A64CD6A9}"/>
              </a:ext>
            </a:extLst>
          </p:cNvPr>
          <p:cNvSpPr>
            <a:spLocks noGrp="1" noChangeArrowheads="1"/>
          </p:cNvSpPr>
          <p:nvPr>
            <p:ph type="title" idx="4294967295"/>
          </p:nvPr>
        </p:nvSpPr>
        <p:spPr>
          <a:xfrm>
            <a:off x="422275" y="84138"/>
            <a:ext cx="8229600" cy="1143000"/>
          </a:xfrm>
        </p:spPr>
        <p:txBody>
          <a:bodyPr/>
          <a:lstStyle/>
          <a:p>
            <a:r>
              <a:rPr lang="pl-PL" altLang="it-IT" sz="3600"/>
              <a:t>Polist</a:t>
            </a:r>
            <a:r>
              <a:rPr lang="it-IT" altLang="it-IT" sz="3600"/>
              <a:t>i</a:t>
            </a:r>
            <a:r>
              <a:rPr lang="pl-PL" altLang="it-IT" sz="3600"/>
              <a:t>ren</a:t>
            </a:r>
            <a:r>
              <a:rPr lang="it-IT" altLang="it-IT" sz="3600"/>
              <a:t>e</a:t>
            </a:r>
            <a:r>
              <a:rPr lang="pl-PL" altLang="it-IT" sz="3600"/>
              <a:t> - PS</a:t>
            </a:r>
          </a:p>
        </p:txBody>
      </p:sp>
      <p:sp>
        <p:nvSpPr>
          <p:cNvPr id="101379" name="Symbol zastępczy zawartości 2">
            <a:extLst>
              <a:ext uri="{FF2B5EF4-FFF2-40B4-BE49-F238E27FC236}">
                <a16:creationId xmlns:a16="http://schemas.microsoft.com/office/drawing/2014/main" id="{5324F9E5-3B77-979B-84C0-334A8BA75C60}"/>
              </a:ext>
            </a:extLst>
          </p:cNvPr>
          <p:cNvSpPr>
            <a:spLocks noGrp="1" noChangeArrowheads="1"/>
          </p:cNvSpPr>
          <p:nvPr>
            <p:ph idx="4294967295"/>
          </p:nvPr>
        </p:nvSpPr>
        <p:spPr>
          <a:xfrm>
            <a:off x="0" y="3429000"/>
            <a:ext cx="9144000" cy="1593850"/>
          </a:xfrm>
        </p:spPr>
        <p:txBody>
          <a:bodyPr/>
          <a:lstStyle/>
          <a:p>
            <a:r>
              <a:rPr lang="it-IT" altLang="it-IT" sz="2200"/>
              <a:t>Contiene un gruppo ‘aromatico’ – la forma leggera (schiuma) ha un profumo caratteristico</a:t>
            </a:r>
          </a:p>
          <a:p>
            <a:r>
              <a:rPr lang="it-IT" altLang="it-IT" sz="2200"/>
              <a:t>Bello trasparente, ma più fragile del polipropilene</a:t>
            </a:r>
          </a:p>
          <a:p>
            <a:r>
              <a:rPr lang="it-IT" altLang="it-IT" sz="2200"/>
              <a:t>Buon isolatore elettrico, anche per forni a microonde</a:t>
            </a:r>
          </a:p>
          <a:p>
            <a:r>
              <a:rPr lang="it-IT" altLang="it-IT" sz="2200"/>
              <a:t>Nella forma ‘gonfiata’ usato come isolante (esterno) delle case</a:t>
            </a:r>
          </a:p>
          <a:p>
            <a:r>
              <a:rPr lang="it-IT" altLang="it-IT" sz="2200"/>
              <a:t>Brucia producendo la fuliggine, fumo asfissiante</a:t>
            </a:r>
          </a:p>
          <a:p>
            <a:r>
              <a:rPr lang="it-IT" altLang="it-IT" sz="2200"/>
              <a:t>Usato per interni di frigoriferi, forni a microonde, contenitori, giocattoli, custodie CD etc. </a:t>
            </a:r>
            <a:endParaRPr lang="pl-PL" altLang="it-IT" sz="2200"/>
          </a:p>
        </p:txBody>
      </p:sp>
      <p:pic>
        <p:nvPicPr>
          <p:cNvPr id="101380" name="Picture 2" descr="Polystyrene.svg">
            <a:hlinkClick r:id="rId3"/>
            <a:extLst>
              <a:ext uri="{FF2B5EF4-FFF2-40B4-BE49-F238E27FC236}">
                <a16:creationId xmlns:a16="http://schemas.microsoft.com/office/drawing/2014/main" id="{C559DCA6-83D3-9541-1C52-896ACB15AC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9663" y="1068388"/>
            <a:ext cx="1774825"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4" descr="http://www.plastech.pl/images/news/2498/basfkrones.jpg">
            <a:extLst>
              <a:ext uri="{FF2B5EF4-FFF2-40B4-BE49-F238E27FC236}">
                <a16:creationId xmlns:a16="http://schemas.microsoft.com/office/drawing/2014/main" id="{93FCF076-A0BA-6222-C05D-99DFC41D6B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838" y="679450"/>
            <a:ext cx="1873250"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Prostokąt 5">
            <a:extLst>
              <a:ext uri="{FF2B5EF4-FFF2-40B4-BE49-F238E27FC236}">
                <a16:creationId xmlns:a16="http://schemas.microsoft.com/office/drawing/2014/main" id="{0E5F2BE6-4FA8-AC97-E4B7-DD74DFA76225}"/>
              </a:ext>
            </a:extLst>
          </p:cNvPr>
          <p:cNvSpPr>
            <a:spLocks noChangeArrowheads="1"/>
          </p:cNvSpPr>
          <p:nvPr/>
        </p:nvSpPr>
        <p:spPr bwMode="auto">
          <a:xfrm>
            <a:off x="500063" y="2852738"/>
            <a:ext cx="1928812" cy="1730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http://www.plastech.pl/images/news/2498/basfkrones.jpg</a:t>
            </a:r>
          </a:p>
        </p:txBody>
      </p:sp>
      <p:pic>
        <p:nvPicPr>
          <p:cNvPr id="101383" name="Picture 6" descr="wypełniacze powietrzne producenci opakowań pakowanie ochronne poduszki powietrzne">
            <a:extLst>
              <a:ext uri="{FF2B5EF4-FFF2-40B4-BE49-F238E27FC236}">
                <a16:creationId xmlns:a16="http://schemas.microsoft.com/office/drawing/2014/main" id="{47C85B18-F503-66B0-5672-5FBEB3ADC5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1975" y="682625"/>
            <a:ext cx="1566863"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Prostokąt 7">
            <a:extLst>
              <a:ext uri="{FF2B5EF4-FFF2-40B4-BE49-F238E27FC236}">
                <a16:creationId xmlns:a16="http://schemas.microsoft.com/office/drawing/2014/main" id="{AB091410-C4B1-40A9-299E-BED7566D8AC2}"/>
              </a:ext>
            </a:extLst>
          </p:cNvPr>
          <p:cNvSpPr>
            <a:spLocks noChangeArrowheads="1"/>
          </p:cNvSpPr>
          <p:nvPr/>
        </p:nvSpPr>
        <p:spPr bwMode="auto">
          <a:xfrm>
            <a:off x="6948488" y="2822575"/>
            <a:ext cx="1316037" cy="173038"/>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http://www.fpintl.pl/images/super-8.jpg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ytuł 1">
            <a:extLst>
              <a:ext uri="{FF2B5EF4-FFF2-40B4-BE49-F238E27FC236}">
                <a16:creationId xmlns:a16="http://schemas.microsoft.com/office/drawing/2014/main" id="{92F038C0-B7DE-0169-4996-35590D04D1A0}"/>
              </a:ext>
            </a:extLst>
          </p:cNvPr>
          <p:cNvSpPr>
            <a:spLocks noGrp="1" noChangeArrowheads="1"/>
          </p:cNvSpPr>
          <p:nvPr>
            <p:ph type="title" idx="4294967295"/>
          </p:nvPr>
        </p:nvSpPr>
        <p:spPr/>
        <p:txBody>
          <a:bodyPr/>
          <a:lstStyle/>
          <a:p>
            <a:r>
              <a:rPr lang="pl-PL" altLang="it-IT"/>
              <a:t>Poli</a:t>
            </a:r>
            <a:r>
              <a:rPr lang="it-IT" altLang="it-IT"/>
              <a:t>tetrafluorene</a:t>
            </a:r>
            <a:r>
              <a:rPr lang="pl-PL" altLang="it-IT"/>
              <a:t> - PTFE</a:t>
            </a:r>
          </a:p>
        </p:txBody>
      </p:sp>
      <p:sp>
        <p:nvSpPr>
          <p:cNvPr id="104451" name="Symbol zastępczy zawartości 2">
            <a:extLst>
              <a:ext uri="{FF2B5EF4-FFF2-40B4-BE49-F238E27FC236}">
                <a16:creationId xmlns:a16="http://schemas.microsoft.com/office/drawing/2014/main" id="{06E5043C-C162-C799-9816-DE2491C75BA7}"/>
              </a:ext>
            </a:extLst>
          </p:cNvPr>
          <p:cNvSpPr>
            <a:spLocks noGrp="1" noChangeArrowheads="1"/>
          </p:cNvSpPr>
          <p:nvPr>
            <p:ph idx="4294967295"/>
          </p:nvPr>
        </p:nvSpPr>
        <p:spPr>
          <a:xfrm>
            <a:off x="250825" y="3751263"/>
            <a:ext cx="8353425" cy="2128837"/>
          </a:xfrm>
        </p:spPr>
        <p:txBody>
          <a:bodyPr/>
          <a:lstStyle/>
          <a:p>
            <a:r>
              <a:rPr lang="it-IT" altLang="it-IT" sz="2200"/>
              <a:t>Nome commerciale teflon</a:t>
            </a:r>
          </a:p>
          <a:p>
            <a:r>
              <a:rPr lang="it-IT" altLang="it-IT" sz="2200"/>
              <a:t>Primi impieghi per scopi militari (Progetto «Manhattan» e voli spaziali): non infiammabile, resistente ad alte temperature, non diventa fragile alle temperature basse, estremamente resistente agli agenti chimici – praticamente non si scoglie </a:t>
            </a:r>
          </a:p>
          <a:p>
            <a:r>
              <a:rPr lang="it-IT" altLang="it-IT" sz="2200">
                <a:solidFill>
                  <a:srgbClr val="202122"/>
                </a:solidFill>
              </a:rPr>
              <a:t>‘È inoltre il materiale con il coefficiente di attrito più basso conosciuto’ [wiki]</a:t>
            </a:r>
            <a:endParaRPr lang="it-IT" altLang="it-IT" sz="2200"/>
          </a:p>
          <a:p>
            <a:r>
              <a:rPr lang="it-IT" altLang="it-IT" sz="2200"/>
              <a:t>Rivestimenti antiadesivi, sigilli, membrane delle pompe etc. </a:t>
            </a:r>
          </a:p>
        </p:txBody>
      </p:sp>
      <p:pic>
        <p:nvPicPr>
          <p:cNvPr id="104452" name="Picture 2" descr="http://toolmonger.com/wp-content/uploads/2008/05/TeflonTape450.jpg">
            <a:extLst>
              <a:ext uri="{FF2B5EF4-FFF2-40B4-BE49-F238E27FC236}">
                <a16:creationId xmlns:a16="http://schemas.microsoft.com/office/drawing/2014/main" id="{37F72571-E5AD-DD84-AA3C-5D336B137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350963"/>
            <a:ext cx="1849437"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Prostokąt 4">
            <a:extLst>
              <a:ext uri="{FF2B5EF4-FFF2-40B4-BE49-F238E27FC236}">
                <a16:creationId xmlns:a16="http://schemas.microsoft.com/office/drawing/2014/main" id="{951BB915-9740-9BC4-56BA-45D375886BD3}"/>
              </a:ext>
            </a:extLst>
          </p:cNvPr>
          <p:cNvSpPr>
            <a:spLocks noChangeArrowheads="1"/>
          </p:cNvSpPr>
          <p:nvPr/>
        </p:nvSpPr>
        <p:spPr bwMode="auto">
          <a:xfrm>
            <a:off x="690563" y="3109913"/>
            <a:ext cx="1649412" cy="2540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http://toolmonger.com/wp-content/uploads/2008/05/TeflonTape450.jpg</a:t>
            </a:r>
          </a:p>
        </p:txBody>
      </p:sp>
      <p:pic>
        <p:nvPicPr>
          <p:cNvPr id="104454" name="Picture 4" descr="http://www.faqs.org/photo-dict/photofiles/list/4334/5774teflon_frying_pan.jpg">
            <a:extLst>
              <a:ext uri="{FF2B5EF4-FFF2-40B4-BE49-F238E27FC236}">
                <a16:creationId xmlns:a16="http://schemas.microsoft.com/office/drawing/2014/main" id="{111CE948-A6DC-14B5-4CA9-E803CCDA2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750" y="1417638"/>
            <a:ext cx="28892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Prostokąt 6">
            <a:extLst>
              <a:ext uri="{FF2B5EF4-FFF2-40B4-BE49-F238E27FC236}">
                <a16:creationId xmlns:a16="http://schemas.microsoft.com/office/drawing/2014/main" id="{D2CB434E-522A-A3C4-EEFC-F2FC1EFEC864}"/>
              </a:ext>
            </a:extLst>
          </p:cNvPr>
          <p:cNvSpPr>
            <a:spLocks noChangeArrowheads="1"/>
          </p:cNvSpPr>
          <p:nvPr/>
        </p:nvSpPr>
        <p:spPr bwMode="auto">
          <a:xfrm>
            <a:off x="5395913" y="3019425"/>
            <a:ext cx="2895600" cy="17303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http://www.faqs.org/photo-dict/photofiles/list/4334/5774teflon_frying_pan.jpg</a:t>
            </a:r>
          </a:p>
        </p:txBody>
      </p:sp>
      <p:pic>
        <p:nvPicPr>
          <p:cNvPr id="104456" name="Picture 11" descr="monomero base del Teflon">
            <a:extLst>
              <a:ext uri="{FF2B5EF4-FFF2-40B4-BE49-F238E27FC236}">
                <a16:creationId xmlns:a16="http://schemas.microsoft.com/office/drawing/2014/main" id="{A1A060C3-6888-2D8A-4E7B-5B164D8818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6563" y="1565275"/>
            <a:ext cx="1863725"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ytuł 1">
            <a:extLst>
              <a:ext uri="{FF2B5EF4-FFF2-40B4-BE49-F238E27FC236}">
                <a16:creationId xmlns:a16="http://schemas.microsoft.com/office/drawing/2014/main" id="{AFC602A9-5023-447E-D19C-C69C21E50F74}"/>
              </a:ext>
            </a:extLst>
          </p:cNvPr>
          <p:cNvSpPr>
            <a:spLocks noGrp="1" noChangeArrowheads="1"/>
          </p:cNvSpPr>
          <p:nvPr>
            <p:ph type="title" idx="4294967295"/>
          </p:nvPr>
        </p:nvSpPr>
        <p:spPr/>
        <p:txBody>
          <a:bodyPr/>
          <a:lstStyle/>
          <a:p>
            <a:r>
              <a:rPr lang="pl-PL" altLang="pl-PL"/>
              <a:t>Liquidi</a:t>
            </a:r>
          </a:p>
        </p:txBody>
      </p:sp>
      <p:sp>
        <p:nvSpPr>
          <p:cNvPr id="243715" name="Symbol zastępczy zawartości 2">
            <a:extLst>
              <a:ext uri="{FF2B5EF4-FFF2-40B4-BE49-F238E27FC236}">
                <a16:creationId xmlns:a16="http://schemas.microsoft.com/office/drawing/2014/main" id="{C8B6FE7C-55AE-9598-1318-7B42A25CD43E}"/>
              </a:ext>
            </a:extLst>
          </p:cNvPr>
          <p:cNvSpPr>
            <a:spLocks noGrp="1" noChangeArrowheads="1"/>
          </p:cNvSpPr>
          <p:nvPr>
            <p:ph idx="4294967295"/>
          </p:nvPr>
        </p:nvSpPr>
        <p:spPr/>
        <p:txBody>
          <a:bodyPr/>
          <a:lstStyle/>
          <a:p>
            <a:r>
              <a:rPr lang="pl-PL" altLang="pl-PL" sz="2400" noProof="1"/>
              <a:t>Non hanno la forma ma mantengono un</a:t>
            </a:r>
            <a:r>
              <a:rPr lang="pl-PL" altLang="pl-PL" sz="2400"/>
              <a:t> </a:t>
            </a:r>
            <a:r>
              <a:rPr lang="pl-PL" altLang="pl-PL" sz="2400" noProof="1"/>
              <a:t>volume ben definito</a:t>
            </a:r>
          </a:p>
        </p:txBody>
      </p:sp>
      <p:pic>
        <p:nvPicPr>
          <p:cNvPr id="243716" name="Picture 2">
            <a:extLst>
              <a:ext uri="{FF2B5EF4-FFF2-40B4-BE49-F238E27FC236}">
                <a16:creationId xmlns:a16="http://schemas.microsoft.com/office/drawing/2014/main" id="{9BBCBD81-15C3-100F-B453-69581423F8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566988"/>
            <a:ext cx="3887788" cy="310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17" name="Picture 3">
            <a:extLst>
              <a:ext uri="{FF2B5EF4-FFF2-40B4-BE49-F238E27FC236}">
                <a16:creationId xmlns:a16="http://schemas.microsoft.com/office/drawing/2014/main" id="{6499D249-D6A8-4482-859D-53EADE56F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565400"/>
            <a:ext cx="2320925"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18" name="Picture 4">
            <a:extLst>
              <a:ext uri="{FF2B5EF4-FFF2-40B4-BE49-F238E27FC236}">
                <a16:creationId xmlns:a16="http://schemas.microsoft.com/office/drawing/2014/main" id="{EFAAB196-C556-5829-FD4F-18916CE86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950" y="2565400"/>
            <a:ext cx="7969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19" name="Picture 5">
            <a:extLst>
              <a:ext uri="{FF2B5EF4-FFF2-40B4-BE49-F238E27FC236}">
                <a16:creationId xmlns:a16="http://schemas.microsoft.com/office/drawing/2014/main" id="{26B7D71F-9DD7-28B8-318F-8E8E11A961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6550" y="2565400"/>
            <a:ext cx="75723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a:extLst>
              <a:ext uri="{FF2B5EF4-FFF2-40B4-BE49-F238E27FC236}">
                <a16:creationId xmlns:a16="http://schemas.microsoft.com/office/drawing/2014/main" id="{61412070-A57D-1D67-048A-D0A29F41EB17}"/>
              </a:ext>
            </a:extLst>
          </p:cNvPr>
          <p:cNvSpPr>
            <a:spLocks noGrp="1" noChangeArrowheads="1"/>
          </p:cNvSpPr>
          <p:nvPr>
            <p:ph type="title"/>
          </p:nvPr>
        </p:nvSpPr>
        <p:spPr/>
        <p:txBody>
          <a:bodyPr/>
          <a:lstStyle/>
          <a:p>
            <a:r>
              <a:rPr lang="pl-PL" altLang="pl-PL" sz="4000" noProof="1"/>
              <a:t>Acqua: „tensione” superficiale</a:t>
            </a:r>
          </a:p>
        </p:txBody>
      </p:sp>
      <p:pic>
        <p:nvPicPr>
          <p:cNvPr id="249859" name="Picture 3">
            <a:extLst>
              <a:ext uri="{FF2B5EF4-FFF2-40B4-BE49-F238E27FC236}">
                <a16:creationId xmlns:a16="http://schemas.microsoft.com/office/drawing/2014/main" id="{496A2E70-775F-864E-52A9-3690BD3AA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1433513"/>
            <a:ext cx="3016250" cy="4021137"/>
          </a:xfrm>
          <a:prstGeom prst="rect">
            <a:avLst/>
          </a:prstGeom>
          <a:noFill/>
          <a:extLst>
            <a:ext uri="{909E8E84-426E-40DD-AFC4-6F175D3DCCD1}">
              <a14:hiddenFill xmlns:a14="http://schemas.microsoft.com/office/drawing/2010/main">
                <a:solidFill>
                  <a:srgbClr val="FFFFFF"/>
                </a:solidFill>
              </a14:hiddenFill>
            </a:ext>
          </a:extLst>
        </p:spPr>
      </p:pic>
      <p:pic>
        <p:nvPicPr>
          <p:cNvPr id="249860" name="Picture 4">
            <a:extLst>
              <a:ext uri="{FF2B5EF4-FFF2-40B4-BE49-F238E27FC236}">
                <a16:creationId xmlns:a16="http://schemas.microsoft.com/office/drawing/2014/main" id="{08FC313A-119F-118D-1FA4-9F10AE47A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8588" y="1500188"/>
            <a:ext cx="4318000" cy="3238500"/>
          </a:xfrm>
          <a:prstGeom prst="rect">
            <a:avLst/>
          </a:prstGeom>
          <a:noFill/>
          <a:extLst>
            <a:ext uri="{909E8E84-426E-40DD-AFC4-6F175D3DCCD1}">
              <a14:hiddenFill xmlns:a14="http://schemas.microsoft.com/office/drawing/2010/main">
                <a:solidFill>
                  <a:srgbClr val="FFFFFF"/>
                </a:solidFill>
              </a14:hiddenFill>
            </a:ext>
          </a:extLst>
        </p:spPr>
      </p:pic>
      <p:sp>
        <p:nvSpPr>
          <p:cNvPr id="249861" name="Text Box 5">
            <a:extLst>
              <a:ext uri="{FF2B5EF4-FFF2-40B4-BE49-F238E27FC236}">
                <a16:creationId xmlns:a16="http://schemas.microsoft.com/office/drawing/2014/main" id="{F1BBB3A0-08C5-FC10-7A7B-BFAC9A69E1A5}"/>
              </a:ext>
            </a:extLst>
          </p:cNvPr>
          <p:cNvSpPr txBox="1">
            <a:spLocks noChangeArrowheads="1"/>
          </p:cNvSpPr>
          <p:nvPr/>
        </p:nvSpPr>
        <p:spPr bwMode="auto">
          <a:xfrm>
            <a:off x="0" y="6491288"/>
            <a:ext cx="9197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AU" altLang="pl-PL" sz="1400">
                <a:hlinkClick r:id="rId4"/>
              </a:rPr>
              <a:t>https://socratic.org/questions/why-do-nonpolar-molecules-usually-have-a-much-lower-surface-tension-than-polar-o</a:t>
            </a:r>
            <a:r>
              <a:rPr lang="en-AU" altLang="pl-PL"/>
              <a:t> </a:t>
            </a:r>
          </a:p>
        </p:txBody>
      </p:sp>
      <p:sp>
        <p:nvSpPr>
          <p:cNvPr id="249862" name="Text Box 6">
            <a:extLst>
              <a:ext uri="{FF2B5EF4-FFF2-40B4-BE49-F238E27FC236}">
                <a16:creationId xmlns:a16="http://schemas.microsoft.com/office/drawing/2014/main" id="{CE992436-D1D1-EF1A-4277-C4B847B5F5B8}"/>
              </a:ext>
            </a:extLst>
          </p:cNvPr>
          <p:cNvSpPr txBox="1">
            <a:spLocks noChangeArrowheads="1"/>
          </p:cNvSpPr>
          <p:nvPr/>
        </p:nvSpPr>
        <p:spPr bwMode="auto">
          <a:xfrm>
            <a:off x="300038" y="5662613"/>
            <a:ext cx="384175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1600"/>
              <a:t>Sao Paolo, Hotel Sheraton (GK)	</a:t>
            </a:r>
          </a:p>
          <a:p>
            <a:pPr eaLnBrk="1" hangingPunct="1"/>
            <a:r>
              <a:rPr lang="pl-PL" altLang="pl-PL" sz="1600"/>
              <a:t>Australia, Wologobong Lagoon</a:t>
            </a:r>
          </a:p>
          <a:p>
            <a:pPr eaLnBrk="1" hangingPunct="1"/>
            <a:r>
              <a:rPr lang="pl-PL" altLang="pl-PL" sz="1600"/>
              <a:t>Foto: Maria Karwasz</a:t>
            </a:r>
            <a:endParaRPr lang="en-AU" altLang="pl-PL" sz="1600"/>
          </a:p>
        </p:txBody>
      </p:sp>
      <p:pic>
        <p:nvPicPr>
          <p:cNvPr id="249863" name="Picture 7">
            <a:extLst>
              <a:ext uri="{FF2B5EF4-FFF2-40B4-BE49-F238E27FC236}">
                <a16:creationId xmlns:a16="http://schemas.microsoft.com/office/drawing/2014/main" id="{C7C7A9E1-A35B-F356-DA8A-1E19B04B50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8425" y="4829175"/>
            <a:ext cx="2722563" cy="1685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A3C80AB1-D2A1-1BA8-C7ED-970925DC5E02}"/>
              </a:ext>
            </a:extLst>
          </p:cNvPr>
          <p:cNvSpPr>
            <a:spLocks noGrp="1" noChangeArrowheads="1"/>
          </p:cNvSpPr>
          <p:nvPr>
            <p:ph type="title"/>
          </p:nvPr>
        </p:nvSpPr>
        <p:spPr/>
        <p:txBody>
          <a:bodyPr/>
          <a:lstStyle/>
          <a:p>
            <a:r>
              <a:rPr lang="pl-PL" altLang="pl-PL" sz="4000"/>
              <a:t>L’aggiunta del sapone</a:t>
            </a:r>
            <a:endParaRPr lang="en-AU" altLang="pl-PL" sz="4000"/>
          </a:p>
        </p:txBody>
      </p:sp>
      <p:sp>
        <p:nvSpPr>
          <p:cNvPr id="250883" name="Rectangle 3">
            <a:extLst>
              <a:ext uri="{FF2B5EF4-FFF2-40B4-BE49-F238E27FC236}">
                <a16:creationId xmlns:a16="http://schemas.microsoft.com/office/drawing/2014/main" id="{B0AAC9CB-8810-97D5-4448-688086815912}"/>
              </a:ext>
            </a:extLst>
          </p:cNvPr>
          <p:cNvSpPr>
            <a:spLocks noGrp="1" noChangeArrowheads="1"/>
          </p:cNvSpPr>
          <p:nvPr>
            <p:ph type="body" idx="1"/>
          </p:nvPr>
        </p:nvSpPr>
        <p:spPr>
          <a:xfrm>
            <a:off x="179388" y="1557338"/>
            <a:ext cx="8686800" cy="4525962"/>
          </a:xfrm>
        </p:spPr>
        <p:txBody>
          <a:bodyPr/>
          <a:lstStyle/>
          <a:p>
            <a:r>
              <a:rPr lang="pl-PL" altLang="pl-PL" sz="2400" noProof="1"/>
              <a:t>abbassa la tensione superficiale, che permette di „stirare” la goccia di acqua in uno strato sottile (spessore</a:t>
            </a:r>
            <a:r>
              <a:rPr lang="pl-PL" altLang="pl-PL" sz="2400"/>
              <a:t> &lt;1</a:t>
            </a:r>
            <a:r>
              <a:rPr lang="el-GR" altLang="pl-PL" sz="2400"/>
              <a:t>μ</a:t>
            </a:r>
            <a:r>
              <a:rPr lang="pl-PL" altLang="pl-PL" sz="2400"/>
              <a:t>m) </a:t>
            </a:r>
            <a:endParaRPr lang="el-GR" altLang="pl-PL" sz="2400"/>
          </a:p>
        </p:txBody>
      </p:sp>
      <p:sp>
        <p:nvSpPr>
          <p:cNvPr id="250884" name="Text Box 4">
            <a:extLst>
              <a:ext uri="{FF2B5EF4-FFF2-40B4-BE49-F238E27FC236}">
                <a16:creationId xmlns:a16="http://schemas.microsoft.com/office/drawing/2014/main" id="{6E5875B9-389C-C9BA-1F0D-817C912D537E}"/>
              </a:ext>
            </a:extLst>
          </p:cNvPr>
          <p:cNvSpPr txBox="1">
            <a:spLocks noChangeArrowheads="1"/>
          </p:cNvSpPr>
          <p:nvPr/>
        </p:nvSpPr>
        <p:spPr bwMode="auto">
          <a:xfrm>
            <a:off x="198438" y="6161088"/>
            <a:ext cx="6483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AU" altLang="pl-PL"/>
              <a:t>http://dydaktyka.fizyka.umk.pl/zabawki1/files/termo/banka1.jpg</a:t>
            </a:r>
          </a:p>
        </p:txBody>
      </p:sp>
      <p:pic>
        <p:nvPicPr>
          <p:cNvPr id="250885" name="Picture 5">
            <a:extLst>
              <a:ext uri="{FF2B5EF4-FFF2-40B4-BE49-F238E27FC236}">
                <a16:creationId xmlns:a16="http://schemas.microsoft.com/office/drawing/2014/main" id="{661657A1-5FF9-0011-5B5A-70ECF14D33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775" y="3013075"/>
            <a:ext cx="3570288" cy="2678113"/>
          </a:xfrm>
          <a:prstGeom prst="rect">
            <a:avLst/>
          </a:prstGeom>
          <a:noFill/>
          <a:extLst>
            <a:ext uri="{909E8E84-426E-40DD-AFC4-6F175D3DCCD1}">
              <a14:hiddenFill xmlns:a14="http://schemas.microsoft.com/office/drawing/2010/main">
                <a:solidFill>
                  <a:srgbClr val="FFFFFF"/>
                </a:solidFill>
              </a14:hiddenFill>
            </a:ext>
          </a:extLst>
        </p:spPr>
      </p:pic>
      <p:pic>
        <p:nvPicPr>
          <p:cNvPr id="250886" name="Picture 6">
            <a:extLst>
              <a:ext uri="{FF2B5EF4-FFF2-40B4-BE49-F238E27FC236}">
                <a16:creationId xmlns:a16="http://schemas.microsoft.com/office/drawing/2014/main" id="{568AA402-D6E4-7BBC-6ADD-A4ECA8EC2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4863" y="3011488"/>
            <a:ext cx="3532187" cy="2649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3C113737-C878-5E4A-87D9-08797885C2AB}"/>
              </a:ext>
            </a:extLst>
          </p:cNvPr>
          <p:cNvSpPr>
            <a:spLocks noGrp="1" noChangeArrowheads="1"/>
          </p:cNvSpPr>
          <p:nvPr>
            <p:ph type="title"/>
          </p:nvPr>
        </p:nvSpPr>
        <p:spPr/>
        <p:txBody>
          <a:bodyPr/>
          <a:lstStyle/>
          <a:p>
            <a:r>
              <a:rPr lang="pl-PL" altLang="pl-PL" sz="4000"/>
              <a:t>Jak biegają nartniki?</a:t>
            </a:r>
            <a:endParaRPr lang="en-AU" altLang="pl-PL" sz="4000"/>
          </a:p>
        </p:txBody>
      </p:sp>
      <p:pic>
        <p:nvPicPr>
          <p:cNvPr id="251907" name="Picture 3">
            <a:extLst>
              <a:ext uri="{FF2B5EF4-FFF2-40B4-BE49-F238E27FC236}">
                <a16:creationId xmlns:a16="http://schemas.microsoft.com/office/drawing/2014/main" id="{0C0B8499-E93E-D61A-64BD-556F74E2B1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1320800"/>
            <a:ext cx="3055938" cy="4087813"/>
          </a:xfrm>
          <a:prstGeom prst="rect">
            <a:avLst/>
          </a:prstGeom>
          <a:noFill/>
          <a:extLst>
            <a:ext uri="{909E8E84-426E-40DD-AFC4-6F175D3DCCD1}">
              <a14:hiddenFill xmlns:a14="http://schemas.microsoft.com/office/drawing/2010/main">
                <a:solidFill>
                  <a:srgbClr val="FFFFFF"/>
                </a:solidFill>
              </a14:hiddenFill>
            </a:ext>
          </a:extLst>
        </p:spPr>
      </p:pic>
      <p:sp>
        <p:nvSpPr>
          <p:cNvPr id="251908" name="Text Box 4">
            <a:extLst>
              <a:ext uri="{FF2B5EF4-FFF2-40B4-BE49-F238E27FC236}">
                <a16:creationId xmlns:a16="http://schemas.microsoft.com/office/drawing/2014/main" id="{D70CD868-7F83-195C-C9B8-2D20B21A16DD}"/>
              </a:ext>
            </a:extLst>
          </p:cNvPr>
          <p:cNvSpPr txBox="1">
            <a:spLocks noChangeArrowheads="1"/>
          </p:cNvSpPr>
          <p:nvPr/>
        </p:nvSpPr>
        <p:spPr bwMode="auto">
          <a:xfrm>
            <a:off x="285750" y="5754688"/>
            <a:ext cx="76390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a:t>Aby nie utonąć korzystają, oczywiście, z istnienia błony powierzchniowej. </a:t>
            </a:r>
          </a:p>
          <a:p>
            <a:pPr eaLnBrk="1" hangingPunct="1"/>
            <a:r>
              <a:rPr lang="pl-PL" altLang="pl-PL"/>
              <a:t>Ale to nie wystarcza, aby biegać.</a:t>
            </a:r>
          </a:p>
          <a:p>
            <a:pPr eaLnBrk="1" hangingPunct="1"/>
            <a:r>
              <a:rPr lang="pl-PL" altLang="pl-PL"/>
              <a:t>Nartniki potrafią, wytwarzając odpowiednie wiry, „odpychać” się na błonie.</a:t>
            </a:r>
            <a:endParaRPr lang="en-AU" altLang="pl-PL"/>
          </a:p>
        </p:txBody>
      </p:sp>
      <p:pic>
        <p:nvPicPr>
          <p:cNvPr id="251909" name="t34a.mp4">
            <a:hlinkClick r:id="" action="ppaction://media"/>
            <a:extLst>
              <a:ext uri="{FF2B5EF4-FFF2-40B4-BE49-F238E27FC236}">
                <a16:creationId xmlns:a16="http://schemas.microsoft.com/office/drawing/2014/main" id="{AE385AF2-D3C2-9350-5DF5-D88CA4B4AB4E}"/>
              </a:ext>
            </a:extLst>
          </p:cNvPr>
          <p:cNvPicPr>
            <a:picLocks noRot="1" noChangeAspect="1" noChangeArrowheads="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3657600" y="1412875"/>
            <a:ext cx="5253038" cy="3940175"/>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1910" name="Text Box 6">
            <a:extLst>
              <a:ext uri="{FF2B5EF4-FFF2-40B4-BE49-F238E27FC236}">
                <a16:creationId xmlns:a16="http://schemas.microsoft.com/office/drawing/2014/main" id="{6C4E3BFD-9E76-433C-1DC0-7190CBE49E99}"/>
              </a:ext>
            </a:extLst>
          </p:cNvPr>
          <p:cNvSpPr txBox="1">
            <a:spLocks noChangeArrowheads="1"/>
          </p:cNvSpPr>
          <p:nvPr/>
        </p:nvSpPr>
        <p:spPr bwMode="auto">
          <a:xfrm>
            <a:off x="3725863" y="5399088"/>
            <a:ext cx="24717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1400"/>
              <a:t>Australia, film Maria Karwasz</a:t>
            </a:r>
            <a:endParaRPr lang="en-AU" altLang="pl-PL" sz="140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190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51909"/>
                                        </p:tgtEl>
                                      </p:cBhvr>
                                    </p:cmd>
                                  </p:childTnLst>
                                </p:cTn>
                              </p:par>
                            </p:childTnLst>
                          </p:cTn>
                        </p:par>
                      </p:childTnLst>
                    </p:cTn>
                  </p:par>
                </p:childTnLst>
              </p:cTn>
              <p:nextCondLst>
                <p:cond evt="onClick" delay="0">
                  <p:tgtEl>
                    <p:spTgt spid="251909"/>
                  </p:tgtEl>
                </p:cond>
              </p:nextCondLst>
            </p:seq>
            <p:video>
              <p:cMediaNode>
                <p:cTn id="7" fill="hold" display="0">
                  <p:stCondLst>
                    <p:cond delay="indefinite"/>
                  </p:stCondLst>
                  <p:endCondLst>
                    <p:cond evt="onNext" delay="0">
                      <p:tgtEl>
                        <p:sldTgt/>
                      </p:tgtEl>
                    </p:cond>
                    <p:cond evt="onPrev" delay="0">
                      <p:tgtEl>
                        <p:sldTgt/>
                      </p:tgtEl>
                    </p:cond>
                  </p:endCondLst>
                </p:cTn>
                <p:tgtEl>
                  <p:spTgt spid="251909"/>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7791EE29-60E5-F31B-0063-2C8EA76C729E}"/>
              </a:ext>
            </a:extLst>
          </p:cNvPr>
          <p:cNvSpPr>
            <a:spLocks noGrp="1" noChangeArrowheads="1"/>
          </p:cNvSpPr>
          <p:nvPr>
            <p:ph type="title"/>
          </p:nvPr>
        </p:nvSpPr>
        <p:spPr/>
        <p:txBody>
          <a:bodyPr/>
          <a:lstStyle/>
          <a:p>
            <a:r>
              <a:rPr lang="pl-PL" altLang="pl-PL" sz="3800"/>
              <a:t>Come misurare le dimensioni dell’atomo?</a:t>
            </a:r>
            <a:endParaRPr lang="en-AU" altLang="pl-PL" sz="3800"/>
          </a:p>
        </p:txBody>
      </p:sp>
      <p:sp>
        <p:nvSpPr>
          <p:cNvPr id="252931" name="Rectangle 3">
            <a:extLst>
              <a:ext uri="{FF2B5EF4-FFF2-40B4-BE49-F238E27FC236}">
                <a16:creationId xmlns:a16="http://schemas.microsoft.com/office/drawing/2014/main" id="{FF9BAF2F-297F-AA25-BD23-F02CF99CB92C}"/>
              </a:ext>
            </a:extLst>
          </p:cNvPr>
          <p:cNvSpPr>
            <a:spLocks noGrp="1" noChangeArrowheads="1"/>
          </p:cNvSpPr>
          <p:nvPr>
            <p:ph type="body" sz="half" idx="1"/>
          </p:nvPr>
        </p:nvSpPr>
        <p:spPr>
          <a:xfrm>
            <a:off x="250825" y="1484313"/>
            <a:ext cx="8407400" cy="4525962"/>
          </a:xfrm>
        </p:spPr>
        <p:txBody>
          <a:bodyPr/>
          <a:lstStyle/>
          <a:p>
            <a:r>
              <a:rPr lang="pl-PL" altLang="pl-PL" sz="2200" noProof="1"/>
              <a:t>Esperimento di Jean Perrin</a:t>
            </a:r>
          </a:p>
          <a:p>
            <a:r>
              <a:rPr lang="pl-PL" altLang="pl-PL" sz="2200" noProof="1"/>
              <a:t>Bacchetta in plastica, elettrizzata per strofinio, sembra di respinge la lama (ma in realta’ attira la superficie d’acqua</a:t>
            </a:r>
            <a:r>
              <a:rPr lang="pl-PL" altLang="pl-PL" sz="2200"/>
              <a:t>)</a:t>
            </a:r>
            <a:endParaRPr lang="en-AU" altLang="pl-PL" sz="2200"/>
          </a:p>
        </p:txBody>
      </p:sp>
      <p:sp>
        <p:nvSpPr>
          <p:cNvPr id="252932" name="Text Box 4">
            <a:extLst>
              <a:ext uri="{FF2B5EF4-FFF2-40B4-BE49-F238E27FC236}">
                <a16:creationId xmlns:a16="http://schemas.microsoft.com/office/drawing/2014/main" id="{5EDC872C-4AC2-A410-1361-0DAA85C69F37}"/>
              </a:ext>
            </a:extLst>
          </p:cNvPr>
          <p:cNvSpPr txBox="1">
            <a:spLocks noChangeArrowheads="1"/>
          </p:cNvSpPr>
          <p:nvPr/>
        </p:nvSpPr>
        <p:spPr bwMode="auto">
          <a:xfrm>
            <a:off x="255588" y="5773738"/>
            <a:ext cx="7791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ja-JP"/>
              <a:t>http://dydaktyka.fizyka.umk.pl/Wystawy_archiwum/z_omegi/dscn1561.mov </a:t>
            </a:r>
          </a:p>
          <a:p>
            <a:pPr eaLnBrk="1" hangingPunct="1"/>
            <a:r>
              <a:rPr lang="pl-PL" altLang="ja-JP"/>
              <a:t> http://dydaktyka.fizyka.umk.pl/Pokazy_2012/filmy/atom2.flv </a:t>
            </a:r>
            <a:endParaRPr lang="en-AU" altLang="pl-PL"/>
          </a:p>
        </p:txBody>
      </p:sp>
      <p:pic>
        <p:nvPicPr>
          <p:cNvPr id="252933" name="dscn1561.mov">
            <a:hlinkClick r:id="" action="ppaction://media"/>
            <a:extLst>
              <a:ext uri="{FF2B5EF4-FFF2-40B4-BE49-F238E27FC236}">
                <a16:creationId xmlns:a16="http://schemas.microsoft.com/office/drawing/2014/main" id="{5E00F45E-9411-2BE3-E026-01A5CE329A5E}"/>
              </a:ext>
            </a:extLst>
          </p:cNvPr>
          <p:cNvPicPr>
            <a:picLocks noRot="1" noChangeAspect="1" noChangeArrowheads="1"/>
          </p:cNvPicPr>
          <p:nvPr>
            <p:ph sz="half" idx="2"/>
            <a:videoFile r:link="rId1"/>
          </p:nvPr>
        </p:nvPicPr>
        <p:blipFill>
          <a:blip r:embed="rId3">
            <a:extLst>
              <a:ext uri="{28A0092B-C50C-407E-A947-70E740481C1C}">
                <a14:useLocalDpi xmlns:a14="http://schemas.microsoft.com/office/drawing/2010/main" val="0"/>
              </a:ext>
            </a:extLst>
          </a:blip>
          <a:srcRect/>
          <a:stretch>
            <a:fillRect/>
          </a:stretch>
        </p:blipFill>
        <p:spPr>
          <a:xfrm>
            <a:off x="5013325" y="2706688"/>
            <a:ext cx="3556000" cy="26670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2934" name="Picture 6">
            <a:extLst>
              <a:ext uri="{FF2B5EF4-FFF2-40B4-BE49-F238E27FC236}">
                <a16:creationId xmlns:a16="http://schemas.microsoft.com/office/drawing/2014/main" id="{6B2C5F25-2F4C-36FF-74AF-0C19E96B87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727325"/>
            <a:ext cx="3897312" cy="2760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293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52933"/>
                                        </p:tgtEl>
                                      </p:cBhvr>
                                    </p:cmd>
                                  </p:childTnLst>
                                </p:cTn>
                              </p:par>
                            </p:childTnLst>
                          </p:cTn>
                        </p:par>
                      </p:childTnLst>
                    </p:cTn>
                  </p:par>
                </p:childTnLst>
              </p:cTn>
              <p:nextCondLst>
                <p:cond evt="onClick" delay="0">
                  <p:tgtEl>
                    <p:spTgt spid="252933"/>
                  </p:tgtEl>
                </p:cond>
              </p:nextCondLst>
            </p:seq>
            <p:video>
              <p:cMediaNode>
                <p:cTn id="7" fill="hold" display="0">
                  <p:stCondLst>
                    <p:cond delay="indefinite"/>
                  </p:stCondLst>
                  <p:endCondLst>
                    <p:cond evt="onNext" delay="0">
                      <p:tgtEl>
                        <p:sldTgt/>
                      </p:tgtEl>
                    </p:cond>
                    <p:cond evt="onPrev" delay="0">
                      <p:tgtEl>
                        <p:sldTgt/>
                      </p:tgtEl>
                    </p:cond>
                  </p:endCondLst>
                </p:cTn>
                <p:tgtEl>
                  <p:spTgt spid="252933"/>
                </p:tgtEl>
              </p:cMediaNode>
            </p:vide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ytuł 1">
            <a:extLst>
              <a:ext uri="{FF2B5EF4-FFF2-40B4-BE49-F238E27FC236}">
                <a16:creationId xmlns:a16="http://schemas.microsoft.com/office/drawing/2014/main" id="{0AFFD6E4-4FC2-BFEB-D70E-713784BF1757}"/>
              </a:ext>
            </a:extLst>
          </p:cNvPr>
          <p:cNvSpPr>
            <a:spLocks noGrp="1" noChangeArrowheads="1"/>
          </p:cNvSpPr>
          <p:nvPr>
            <p:ph type="title" idx="4294967295"/>
          </p:nvPr>
        </p:nvSpPr>
        <p:spPr/>
        <p:txBody>
          <a:bodyPr/>
          <a:lstStyle/>
          <a:p>
            <a:r>
              <a:rPr lang="pl-PL" altLang="pl-PL"/>
              <a:t>I gas</a:t>
            </a:r>
          </a:p>
        </p:txBody>
      </p:sp>
      <p:sp>
        <p:nvSpPr>
          <p:cNvPr id="244739" name="Symbol zastępczy zawartości 2">
            <a:extLst>
              <a:ext uri="{FF2B5EF4-FFF2-40B4-BE49-F238E27FC236}">
                <a16:creationId xmlns:a16="http://schemas.microsoft.com/office/drawing/2014/main" id="{6CD4F84D-7269-695C-7F93-C9191E826E04}"/>
              </a:ext>
            </a:extLst>
          </p:cNvPr>
          <p:cNvSpPr>
            <a:spLocks noGrp="1" noChangeArrowheads="1"/>
          </p:cNvSpPr>
          <p:nvPr>
            <p:ph idx="4294967295"/>
          </p:nvPr>
        </p:nvSpPr>
        <p:spPr>
          <a:xfrm>
            <a:off x="457200" y="1600200"/>
            <a:ext cx="8507413" cy="4525963"/>
          </a:xfrm>
        </p:spPr>
        <p:txBody>
          <a:bodyPr/>
          <a:lstStyle/>
          <a:p>
            <a:r>
              <a:rPr lang="pl-PL" altLang="pl-PL" sz="2400" noProof="1"/>
              <a:t>Non hanno ne forma ne volume</a:t>
            </a:r>
          </a:p>
          <a:p>
            <a:r>
              <a:rPr lang="pl-PL" altLang="pl-PL" sz="2400" noProof="1"/>
              <a:t>Cioe’ tentanto </a:t>
            </a:r>
            <a:r>
              <a:rPr lang="pl-PL" altLang="pl-PL" sz="2400"/>
              <a:t>sempre </a:t>
            </a:r>
            <a:r>
              <a:rPr lang="pl-PL" altLang="pl-PL" sz="2400" noProof="1"/>
              <a:t>di espandersi</a:t>
            </a:r>
            <a:endParaRPr lang="pl-PL" altLang="pl-PL" noProof="1"/>
          </a:p>
          <a:p>
            <a:endParaRPr lang="pl-PL" altLang="pl-PL" noProof="1"/>
          </a:p>
        </p:txBody>
      </p:sp>
      <p:pic>
        <p:nvPicPr>
          <p:cNvPr id="244740" name="Picture 2">
            <a:extLst>
              <a:ext uri="{FF2B5EF4-FFF2-40B4-BE49-F238E27FC236}">
                <a16:creationId xmlns:a16="http://schemas.microsoft.com/office/drawing/2014/main" id="{67A1DDA7-861A-F5AA-CE89-F8A44392D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519363"/>
            <a:ext cx="21590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1" name="Picture 3">
            <a:extLst>
              <a:ext uri="{FF2B5EF4-FFF2-40B4-BE49-F238E27FC236}">
                <a16:creationId xmlns:a16="http://schemas.microsoft.com/office/drawing/2014/main" id="{92B6959F-E1AB-8658-320C-CAAB912CC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544763"/>
            <a:ext cx="2860675"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2" name="Picture 4">
            <a:extLst>
              <a:ext uri="{FF2B5EF4-FFF2-40B4-BE49-F238E27FC236}">
                <a16:creationId xmlns:a16="http://schemas.microsoft.com/office/drawing/2014/main" id="{D02A902A-9361-36F5-FE69-E48555C12E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2544763"/>
            <a:ext cx="2860675"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3B55A7A6-3404-3941-32FC-1EC2900641A4}"/>
              </a:ext>
            </a:extLst>
          </p:cNvPr>
          <p:cNvSpPr>
            <a:spLocks noGrp="1" noChangeArrowheads="1"/>
          </p:cNvSpPr>
          <p:nvPr>
            <p:ph type="title"/>
          </p:nvPr>
        </p:nvSpPr>
        <p:spPr>
          <a:xfrm>
            <a:off x="685800" y="304800"/>
            <a:ext cx="7772400" cy="762000"/>
          </a:xfrm>
        </p:spPr>
        <p:txBody>
          <a:bodyPr/>
          <a:lstStyle/>
          <a:p>
            <a:pPr algn="r"/>
            <a:r>
              <a:rPr lang="it-IT" altLang="pl-PL" sz="4000" b="1">
                <a:solidFill>
                  <a:schemeClr val="accent2"/>
                </a:solidFill>
                <a:cs typeface="Times New Roman" panose="02020603050405020304" pitchFamily="18" charset="0"/>
              </a:rPr>
              <a:t>Mi</a:t>
            </a:r>
            <a:r>
              <a:rPr lang="pl-PL" altLang="pl-PL" sz="4000" b="1">
                <a:solidFill>
                  <a:schemeClr val="accent2"/>
                </a:solidFill>
                <a:cs typeface="Times New Roman" panose="02020603050405020304" pitchFamily="18" charset="0"/>
              </a:rPr>
              <a:t>crosopia </a:t>
            </a:r>
            <a:br>
              <a:rPr lang="pl-PL" altLang="pl-PL" sz="4000" b="1">
                <a:solidFill>
                  <a:schemeClr val="accent2"/>
                </a:solidFill>
                <a:cs typeface="Times New Roman" panose="02020603050405020304" pitchFamily="18" charset="0"/>
              </a:rPr>
            </a:br>
            <a:r>
              <a:rPr lang="pl-PL" altLang="pl-PL" sz="4000" b="1">
                <a:solidFill>
                  <a:schemeClr val="accent2"/>
                </a:solidFill>
                <a:cs typeface="Times New Roman" panose="02020603050405020304" pitchFamily="18" charset="0"/>
              </a:rPr>
              <a:t>di singoli atomi</a:t>
            </a:r>
            <a:r>
              <a:rPr lang="it-IT" altLang="pl-PL" sz="4000" b="1">
                <a:solidFill>
                  <a:schemeClr val="accent2"/>
                </a:solidFill>
              </a:rPr>
              <a:t> </a:t>
            </a:r>
          </a:p>
        </p:txBody>
      </p:sp>
      <p:pic>
        <p:nvPicPr>
          <p:cNvPr id="195587" name="Picture 3">
            <a:extLst>
              <a:ext uri="{FF2B5EF4-FFF2-40B4-BE49-F238E27FC236}">
                <a16:creationId xmlns:a16="http://schemas.microsoft.com/office/drawing/2014/main" id="{C112B45B-CD41-DE97-3BE8-E45894ED03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284538"/>
            <a:ext cx="29718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95588" name="Picture 4">
            <a:extLst>
              <a:ext uri="{FF2B5EF4-FFF2-40B4-BE49-F238E27FC236}">
                <a16:creationId xmlns:a16="http://schemas.microsoft.com/office/drawing/2014/main" id="{21E3DF7C-5C69-5AB8-25AF-FCDC2CB3AA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04775"/>
            <a:ext cx="2971800" cy="2971800"/>
          </a:xfrm>
          <a:prstGeom prst="rect">
            <a:avLst/>
          </a:prstGeom>
          <a:noFill/>
          <a:extLst>
            <a:ext uri="{909E8E84-426E-40DD-AFC4-6F175D3DCCD1}">
              <a14:hiddenFill xmlns:a14="http://schemas.microsoft.com/office/drawing/2010/main">
                <a:solidFill>
                  <a:srgbClr val="FFFFFF"/>
                </a:solidFill>
              </a14:hiddenFill>
            </a:ext>
          </a:extLst>
        </p:spPr>
      </p:pic>
      <p:sp>
        <p:nvSpPr>
          <p:cNvPr id="195589" name="Text Box 5">
            <a:extLst>
              <a:ext uri="{FF2B5EF4-FFF2-40B4-BE49-F238E27FC236}">
                <a16:creationId xmlns:a16="http://schemas.microsoft.com/office/drawing/2014/main" id="{ED1E0F95-3A10-359A-2EC3-E2A046EB24D1}"/>
              </a:ext>
            </a:extLst>
          </p:cNvPr>
          <p:cNvSpPr txBox="1">
            <a:spLocks noChangeArrowheads="1"/>
          </p:cNvSpPr>
          <p:nvPr/>
        </p:nvSpPr>
        <p:spPr bwMode="auto">
          <a:xfrm>
            <a:off x="1258888" y="6308725"/>
            <a:ext cx="1082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pl-PL" altLang="pl-PL">
                <a:latin typeface="Times New Roman" panose="02020603050405020304" pitchFamily="18" charset="0"/>
              </a:rPr>
              <a:t>Silicio</a:t>
            </a:r>
            <a:endParaRPr lang="it-IT" altLang="pl-PL">
              <a:latin typeface="Times New Roman" panose="02020603050405020304" pitchFamily="18" charset="0"/>
            </a:endParaRPr>
          </a:p>
        </p:txBody>
      </p:sp>
      <p:sp>
        <p:nvSpPr>
          <p:cNvPr id="195591" name="Text Box 7">
            <a:extLst>
              <a:ext uri="{FF2B5EF4-FFF2-40B4-BE49-F238E27FC236}">
                <a16:creationId xmlns:a16="http://schemas.microsoft.com/office/drawing/2014/main" id="{D6E612A6-18E8-92FC-5753-A50563F912F2}"/>
              </a:ext>
            </a:extLst>
          </p:cNvPr>
          <p:cNvSpPr txBox="1">
            <a:spLocks noChangeArrowheads="1"/>
          </p:cNvSpPr>
          <p:nvPr/>
        </p:nvSpPr>
        <p:spPr bwMode="auto">
          <a:xfrm>
            <a:off x="900113" y="2636838"/>
            <a:ext cx="1174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it-IT" altLang="pl-PL">
                <a:latin typeface="Times New Roman" panose="02020603050405020304" pitchFamily="18" charset="0"/>
              </a:rPr>
              <a:t>Germa</a:t>
            </a:r>
            <a:r>
              <a:rPr lang="pl-PL" altLang="pl-PL">
                <a:latin typeface="Times New Roman" panose="02020603050405020304" pitchFamily="18" charset="0"/>
              </a:rPr>
              <a:t>nio</a:t>
            </a:r>
            <a:r>
              <a:rPr lang="it-IT" altLang="pl-PL" sz="2400">
                <a:latin typeface="Times New Roman" panose="02020603050405020304" pitchFamily="18" charset="0"/>
              </a:rPr>
              <a:t> </a:t>
            </a:r>
          </a:p>
        </p:txBody>
      </p:sp>
      <p:pic>
        <p:nvPicPr>
          <p:cNvPr id="195593" name="Picture 9">
            <a:extLst>
              <a:ext uri="{FF2B5EF4-FFF2-40B4-BE49-F238E27FC236}">
                <a16:creationId xmlns:a16="http://schemas.microsoft.com/office/drawing/2014/main" id="{A8CD647E-2B61-FB8F-8D6C-A79A9D5286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341438"/>
            <a:ext cx="3519488" cy="367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5594" name="Text Box 10">
            <a:extLst>
              <a:ext uri="{FF2B5EF4-FFF2-40B4-BE49-F238E27FC236}">
                <a16:creationId xmlns:a16="http://schemas.microsoft.com/office/drawing/2014/main" id="{586F6DDE-D66A-C015-DF6F-069E1A3B33A7}"/>
              </a:ext>
            </a:extLst>
          </p:cNvPr>
          <p:cNvSpPr txBox="1">
            <a:spLocks noChangeArrowheads="1"/>
          </p:cNvSpPr>
          <p:nvPr/>
        </p:nvSpPr>
        <p:spPr bwMode="auto">
          <a:xfrm>
            <a:off x="3708400" y="5805488"/>
            <a:ext cx="51657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noProof="1"/>
              <a:t>Atomi sono fatti dalla stessa materia,</a:t>
            </a:r>
          </a:p>
          <a:p>
            <a:r>
              <a:rPr lang="pl-PL" altLang="pl-PL" sz="2400" noProof="1"/>
              <a:t>ma hanno forme diverse („uncini”)</a:t>
            </a:r>
          </a:p>
        </p:txBody>
      </p:sp>
      <p:sp>
        <p:nvSpPr>
          <p:cNvPr id="195595" name="Text Box 11">
            <a:extLst>
              <a:ext uri="{FF2B5EF4-FFF2-40B4-BE49-F238E27FC236}">
                <a16:creationId xmlns:a16="http://schemas.microsoft.com/office/drawing/2014/main" id="{3CC37AB4-0525-6CED-4CC3-7937195AFF63}"/>
              </a:ext>
            </a:extLst>
          </p:cNvPr>
          <p:cNvSpPr txBox="1">
            <a:spLocks noChangeArrowheads="1"/>
          </p:cNvSpPr>
          <p:nvPr/>
        </p:nvSpPr>
        <p:spPr bwMode="auto">
          <a:xfrm>
            <a:off x="4932363" y="5157788"/>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pl-PL" altLang="pl-PL">
                <a:latin typeface="Times New Roman" panose="02020603050405020304" pitchFamily="18" charset="0"/>
              </a:rPr>
              <a:t>„Orbitali” </a:t>
            </a:r>
            <a:r>
              <a:rPr lang="pl-PL" altLang="pl-PL" i="1">
                <a:latin typeface="Times New Roman" panose="02020603050405020304" pitchFamily="18" charset="0"/>
              </a:rPr>
              <a:t>f</a:t>
            </a:r>
            <a:endParaRPr lang="it-IT" altLang="pl-PL">
              <a:latin typeface="Times New Roman" panose="02020603050405020304"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a:extLst>
              <a:ext uri="{FF2B5EF4-FFF2-40B4-BE49-F238E27FC236}">
                <a16:creationId xmlns:a16="http://schemas.microsoft.com/office/drawing/2014/main" id="{40FB0BE5-F3B6-1757-C24E-1C5009D2A3C8}"/>
              </a:ext>
            </a:extLst>
          </p:cNvPr>
          <p:cNvSpPr>
            <a:spLocks noGrp="1" noChangeArrowheads="1"/>
          </p:cNvSpPr>
          <p:nvPr>
            <p:ph type="title"/>
          </p:nvPr>
        </p:nvSpPr>
        <p:spPr>
          <a:xfrm>
            <a:off x="444500" y="0"/>
            <a:ext cx="8229600" cy="1143000"/>
          </a:xfrm>
        </p:spPr>
        <p:txBody>
          <a:bodyPr/>
          <a:lstStyle/>
          <a:p>
            <a:r>
              <a:rPr lang="pl-PL" altLang="pl-PL" sz="3600" noProof="1"/>
              <a:t>I gas hanno loro peso e il volume</a:t>
            </a:r>
          </a:p>
        </p:txBody>
      </p:sp>
      <p:sp>
        <p:nvSpPr>
          <p:cNvPr id="253955" name="Rectangle 3">
            <a:extLst>
              <a:ext uri="{FF2B5EF4-FFF2-40B4-BE49-F238E27FC236}">
                <a16:creationId xmlns:a16="http://schemas.microsoft.com/office/drawing/2014/main" id="{6959C563-07A2-2CE3-E3E0-55BBCE4FF853}"/>
              </a:ext>
            </a:extLst>
          </p:cNvPr>
          <p:cNvSpPr>
            <a:spLocks noGrp="1" noChangeArrowheads="1"/>
          </p:cNvSpPr>
          <p:nvPr>
            <p:ph type="body" idx="1"/>
          </p:nvPr>
        </p:nvSpPr>
        <p:spPr>
          <a:xfrm>
            <a:off x="431800" y="1054100"/>
            <a:ext cx="8229600" cy="4525963"/>
          </a:xfrm>
        </p:spPr>
        <p:txBody>
          <a:bodyPr/>
          <a:lstStyle/>
          <a:p>
            <a:r>
              <a:rPr lang="pl-PL" altLang="pl-PL" sz="2400" noProof="1"/>
              <a:t>I filosofi Greci (Empedocle, citato da Aristotele) chiamavano questo stato </a:t>
            </a:r>
            <a:r>
              <a:rPr lang="pl-PL" altLang="pl-PL" sz="2400" i="1" noProof="1"/>
              <a:t>aria</a:t>
            </a:r>
            <a:r>
              <a:rPr lang="pl-PL" altLang="pl-PL" sz="2400" noProof="1"/>
              <a:t>, </a:t>
            </a:r>
            <a:r>
              <a:rPr lang="el-GR" altLang="pl-PL" sz="2400" noProof="1">
                <a:hlinkClick r:id="rId2"/>
              </a:rPr>
              <a:t>αέρας</a:t>
            </a:r>
            <a:endParaRPr lang="el-GR" altLang="pl-PL" noProof="1"/>
          </a:p>
        </p:txBody>
      </p:sp>
      <p:pic>
        <p:nvPicPr>
          <p:cNvPr id="253956" name="Picture 4">
            <a:extLst>
              <a:ext uri="{FF2B5EF4-FFF2-40B4-BE49-F238E27FC236}">
                <a16:creationId xmlns:a16="http://schemas.microsoft.com/office/drawing/2014/main" id="{0D717E14-4C08-DF76-C346-B883DE146E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924050"/>
            <a:ext cx="6600825" cy="3908425"/>
          </a:xfrm>
          <a:prstGeom prst="rect">
            <a:avLst/>
          </a:prstGeom>
          <a:noFill/>
          <a:extLst>
            <a:ext uri="{909E8E84-426E-40DD-AFC4-6F175D3DCCD1}">
              <a14:hiddenFill xmlns:a14="http://schemas.microsoft.com/office/drawing/2010/main">
                <a:solidFill>
                  <a:srgbClr val="FFFFFF"/>
                </a:solidFill>
              </a14:hiddenFill>
            </a:ext>
          </a:extLst>
        </p:spPr>
      </p:pic>
      <p:sp>
        <p:nvSpPr>
          <p:cNvPr id="253957" name="Text Box 5">
            <a:extLst>
              <a:ext uri="{FF2B5EF4-FFF2-40B4-BE49-F238E27FC236}">
                <a16:creationId xmlns:a16="http://schemas.microsoft.com/office/drawing/2014/main" id="{C905F6C3-0A89-9687-9F2B-C55CB84513EA}"/>
              </a:ext>
            </a:extLst>
          </p:cNvPr>
          <p:cNvSpPr txBox="1">
            <a:spLocks noChangeArrowheads="1"/>
          </p:cNvSpPr>
          <p:nvPr/>
        </p:nvSpPr>
        <p:spPr bwMode="auto">
          <a:xfrm>
            <a:off x="1692275" y="5373688"/>
            <a:ext cx="5594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a:t>G. Karwasz, W. Krychowiak, Fizyka w Szkole, 1/2020</a:t>
            </a:r>
            <a:endParaRPr lang="en-AU" altLang="pl-PL"/>
          </a:p>
        </p:txBody>
      </p:sp>
      <p:sp>
        <p:nvSpPr>
          <p:cNvPr id="253958" name="Text Box 6">
            <a:extLst>
              <a:ext uri="{FF2B5EF4-FFF2-40B4-BE49-F238E27FC236}">
                <a16:creationId xmlns:a16="http://schemas.microsoft.com/office/drawing/2014/main" id="{01E36AF0-9DA4-31E6-9553-4B7DE028DE9F}"/>
              </a:ext>
            </a:extLst>
          </p:cNvPr>
          <p:cNvSpPr txBox="1">
            <a:spLocks noChangeArrowheads="1"/>
          </p:cNvSpPr>
          <p:nvPr/>
        </p:nvSpPr>
        <p:spPr bwMode="auto">
          <a:xfrm>
            <a:off x="3203575" y="5948363"/>
            <a:ext cx="2930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Balon aerostatyczny</a:t>
            </a:r>
            <a:endParaRPr lang="en-AU" altLang="pl-PL" sz="24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ytuł 1">
            <a:extLst>
              <a:ext uri="{FF2B5EF4-FFF2-40B4-BE49-F238E27FC236}">
                <a16:creationId xmlns:a16="http://schemas.microsoft.com/office/drawing/2014/main" id="{1EDFB541-A328-3D71-1812-4981B9526F38}"/>
              </a:ext>
            </a:extLst>
          </p:cNvPr>
          <p:cNvSpPr>
            <a:spLocks noGrp="1" noChangeArrowheads="1"/>
          </p:cNvSpPr>
          <p:nvPr>
            <p:ph type="title" idx="4294967295"/>
          </p:nvPr>
        </p:nvSpPr>
        <p:spPr>
          <a:xfrm>
            <a:off x="457200" y="274638"/>
            <a:ext cx="8229600" cy="1858962"/>
          </a:xfrm>
        </p:spPr>
        <p:txBody>
          <a:bodyPr/>
          <a:lstStyle/>
          <a:p>
            <a:r>
              <a:rPr lang="pl-PL" altLang="pl-PL" sz="3600" noProof="1"/>
              <a:t>Atomi in diversi stati </a:t>
            </a:r>
            <a:br>
              <a:rPr lang="pl-PL" altLang="pl-PL" sz="3600" noProof="1"/>
            </a:br>
            <a:r>
              <a:rPr lang="pl-PL" altLang="pl-PL" sz="3600" noProof="1"/>
              <a:t>di condensazione</a:t>
            </a:r>
          </a:p>
        </p:txBody>
      </p:sp>
      <p:pic>
        <p:nvPicPr>
          <p:cNvPr id="245764" name="Picture 3">
            <a:extLst>
              <a:ext uri="{FF2B5EF4-FFF2-40B4-BE49-F238E27FC236}">
                <a16:creationId xmlns:a16="http://schemas.microsoft.com/office/drawing/2014/main" id="{50412D05-BC83-A688-0220-1EA284ABA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2060575"/>
            <a:ext cx="2789237"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65" name="Picture 4">
            <a:extLst>
              <a:ext uri="{FF2B5EF4-FFF2-40B4-BE49-F238E27FC236}">
                <a16:creationId xmlns:a16="http://schemas.microsoft.com/office/drawing/2014/main" id="{0A5558C9-F69A-890E-7ED2-DB923CD00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2060575"/>
            <a:ext cx="2952750"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66" name="Picture 5">
            <a:extLst>
              <a:ext uri="{FF2B5EF4-FFF2-40B4-BE49-F238E27FC236}">
                <a16:creationId xmlns:a16="http://schemas.microsoft.com/office/drawing/2014/main" id="{BA783F0D-680D-0323-40EF-D7EC0F39A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2060575"/>
            <a:ext cx="2916237"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7" name="Text Box 7">
            <a:extLst>
              <a:ext uri="{FF2B5EF4-FFF2-40B4-BE49-F238E27FC236}">
                <a16:creationId xmlns:a16="http://schemas.microsoft.com/office/drawing/2014/main" id="{DE77A186-0B0F-9E96-1219-AACC72B85884}"/>
              </a:ext>
            </a:extLst>
          </p:cNvPr>
          <p:cNvSpPr txBox="1">
            <a:spLocks noChangeArrowheads="1"/>
          </p:cNvSpPr>
          <p:nvPr/>
        </p:nvSpPr>
        <p:spPr bwMode="auto">
          <a:xfrm>
            <a:off x="0" y="5157788"/>
            <a:ext cx="8966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400" noProof="1"/>
              <a:t>Stato solido: posizioni (e distanze) di atomi ben definite</a:t>
            </a:r>
          </a:p>
          <a:p>
            <a:r>
              <a:rPr lang="pl-PL" altLang="pl-PL" sz="2400" noProof="1"/>
              <a:t>Stato liquido: distanze vicine, posizioni in continuo variare</a:t>
            </a:r>
          </a:p>
          <a:p>
            <a:r>
              <a:rPr lang="pl-PL" altLang="pl-PL" sz="2400" noProof="1"/>
              <a:t>Stato gassoso: atomi in costanti collisioni, tentano di „andarsene”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EA168937-60E4-B399-FD61-CBD769E2F6A4}"/>
              </a:ext>
            </a:extLst>
          </p:cNvPr>
          <p:cNvSpPr>
            <a:spLocks noGrp="1" noChangeArrowheads="1"/>
          </p:cNvSpPr>
          <p:nvPr>
            <p:ph type="title"/>
          </p:nvPr>
        </p:nvSpPr>
        <p:spPr/>
        <p:txBody>
          <a:bodyPr/>
          <a:lstStyle/>
          <a:p>
            <a:r>
              <a:rPr lang="pl-PL" altLang="pl-PL" sz="3600" noProof="1"/>
              <a:t>Cambiamenti di „fase” (</a:t>
            </a:r>
            <a:r>
              <a:rPr lang="pl-PL" altLang="pl-PL" sz="3600"/>
              <a:t>di </a:t>
            </a:r>
            <a:r>
              <a:rPr lang="pl-PL" altLang="pl-PL" sz="3600" noProof="1"/>
              <a:t>stato)</a:t>
            </a:r>
          </a:p>
        </p:txBody>
      </p:sp>
      <p:pic>
        <p:nvPicPr>
          <p:cNvPr id="260099" name="Picture 3">
            <a:extLst>
              <a:ext uri="{FF2B5EF4-FFF2-40B4-BE49-F238E27FC236}">
                <a16:creationId xmlns:a16="http://schemas.microsoft.com/office/drawing/2014/main" id="{F08E19FC-5EA6-6F0E-ED26-8F9BE8D67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89138"/>
            <a:ext cx="4392612" cy="3125787"/>
          </a:xfrm>
          <a:prstGeom prst="rect">
            <a:avLst/>
          </a:prstGeom>
          <a:noFill/>
          <a:extLst>
            <a:ext uri="{909E8E84-426E-40DD-AFC4-6F175D3DCCD1}">
              <a14:hiddenFill xmlns:a14="http://schemas.microsoft.com/office/drawing/2010/main">
                <a:solidFill>
                  <a:srgbClr val="FFFFFF"/>
                </a:solidFill>
              </a14:hiddenFill>
            </a:ext>
          </a:extLst>
        </p:spPr>
      </p:pic>
      <p:sp>
        <p:nvSpPr>
          <p:cNvPr id="260100" name="Text Box 4">
            <a:extLst>
              <a:ext uri="{FF2B5EF4-FFF2-40B4-BE49-F238E27FC236}">
                <a16:creationId xmlns:a16="http://schemas.microsoft.com/office/drawing/2014/main" id="{7163E026-476E-846F-CFDF-08CF2845EDED}"/>
              </a:ext>
            </a:extLst>
          </p:cNvPr>
          <p:cNvSpPr txBox="1">
            <a:spLocks noChangeArrowheads="1"/>
          </p:cNvSpPr>
          <p:nvPr/>
        </p:nvSpPr>
        <p:spPr bwMode="auto">
          <a:xfrm>
            <a:off x="519113" y="5295900"/>
            <a:ext cx="78565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000" noProof="1"/>
              <a:t>Ghiaccio su fiume Vistola a Torun         Pentola nella cucina di Maria</a:t>
            </a:r>
          </a:p>
          <a:p>
            <a:endParaRPr lang="pl-PL" altLang="pl-PL" sz="2000" noProof="1"/>
          </a:p>
          <a:p>
            <a:r>
              <a:rPr lang="pl-PL" altLang="pl-PL" sz="2000" noProof="1"/>
              <a:t>Evaporazione, condensazione, disgelo,  sublimazione</a:t>
            </a:r>
          </a:p>
        </p:txBody>
      </p:sp>
      <p:pic>
        <p:nvPicPr>
          <p:cNvPr id="260101" name="Picture 5">
            <a:extLst>
              <a:ext uri="{FF2B5EF4-FFF2-40B4-BE49-F238E27FC236}">
                <a16:creationId xmlns:a16="http://schemas.microsoft.com/office/drawing/2014/main" id="{FE5E1B7F-8C70-C6D5-0984-490932A70C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2663" y="1989138"/>
            <a:ext cx="4249737" cy="3187700"/>
          </a:xfrm>
          <a:prstGeom prst="rect">
            <a:avLst/>
          </a:prstGeom>
          <a:noFill/>
          <a:extLst>
            <a:ext uri="{909E8E84-426E-40DD-AFC4-6F175D3DCCD1}">
              <a14:hiddenFill xmlns:a14="http://schemas.microsoft.com/office/drawing/2010/main">
                <a:solidFill>
                  <a:srgbClr val="FFFFFF"/>
                </a:solidFill>
              </a14:hiddenFill>
            </a:ext>
          </a:extLst>
        </p:spPr>
      </p:pic>
      <p:sp>
        <p:nvSpPr>
          <p:cNvPr id="260102" name="Line 6">
            <a:extLst>
              <a:ext uri="{FF2B5EF4-FFF2-40B4-BE49-F238E27FC236}">
                <a16:creationId xmlns:a16="http://schemas.microsoft.com/office/drawing/2014/main" id="{17A07CE7-F0D2-B148-D4EC-EF068E72443F}"/>
              </a:ext>
            </a:extLst>
          </p:cNvPr>
          <p:cNvSpPr>
            <a:spLocks noChangeShapeType="1"/>
          </p:cNvSpPr>
          <p:nvPr/>
        </p:nvSpPr>
        <p:spPr bwMode="auto">
          <a:xfrm>
            <a:off x="5148263" y="6118225"/>
            <a:ext cx="1439862"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ytuł 1">
            <a:extLst>
              <a:ext uri="{FF2B5EF4-FFF2-40B4-BE49-F238E27FC236}">
                <a16:creationId xmlns:a16="http://schemas.microsoft.com/office/drawing/2014/main" id="{92920C1E-E6DD-4DAD-DE6D-ACC679300BB6}"/>
              </a:ext>
            </a:extLst>
          </p:cNvPr>
          <p:cNvSpPr>
            <a:spLocks noGrp="1" noChangeArrowheads="1"/>
          </p:cNvSpPr>
          <p:nvPr>
            <p:ph type="title" idx="4294967295"/>
          </p:nvPr>
        </p:nvSpPr>
        <p:spPr>
          <a:xfrm>
            <a:off x="0" y="274638"/>
            <a:ext cx="8964613" cy="1143000"/>
          </a:xfrm>
        </p:spPr>
        <p:txBody>
          <a:bodyPr/>
          <a:lstStyle/>
          <a:p>
            <a:r>
              <a:rPr lang="pl-PL" altLang="pl-PL" sz="3200" noProof="1"/>
              <a:t>Plasma: gas molto caldo, che conduce la corrente elettrica </a:t>
            </a:r>
            <a:br>
              <a:rPr lang="pl-PL" altLang="pl-PL" sz="3200"/>
            </a:br>
            <a:r>
              <a:rPr lang="pl-PL" altLang="pl-PL" sz="2800"/>
              <a:t>(</a:t>
            </a:r>
            <a:r>
              <a:rPr lang="pl-PL" altLang="pl-PL" sz="2800" noProof="1"/>
              <a:t>atomi, che hanno perso elettroni)</a:t>
            </a:r>
          </a:p>
        </p:txBody>
      </p:sp>
      <p:pic>
        <p:nvPicPr>
          <p:cNvPr id="246787" name="Picture 2">
            <a:extLst>
              <a:ext uri="{FF2B5EF4-FFF2-40B4-BE49-F238E27FC236}">
                <a16:creationId xmlns:a16="http://schemas.microsoft.com/office/drawing/2014/main" id="{AC34DE41-59D6-D1B5-68AF-6A5128638975}"/>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827088" y="1484313"/>
            <a:ext cx="1674812" cy="2232025"/>
          </a:xfrm>
          <a:noFill/>
        </p:spPr>
      </p:pic>
      <p:pic>
        <p:nvPicPr>
          <p:cNvPr id="246788" name="Picture 3">
            <a:extLst>
              <a:ext uri="{FF2B5EF4-FFF2-40B4-BE49-F238E27FC236}">
                <a16:creationId xmlns:a16="http://schemas.microsoft.com/office/drawing/2014/main" id="{20FBE488-EF3E-2F9C-04EB-C2B5FD62F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1484313"/>
            <a:ext cx="223043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89" name="Picture 4">
            <a:extLst>
              <a:ext uri="{FF2B5EF4-FFF2-40B4-BE49-F238E27FC236}">
                <a16:creationId xmlns:a16="http://schemas.microsoft.com/office/drawing/2014/main" id="{5D95D1AA-26BA-7A93-292B-480D6FB8D7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484313"/>
            <a:ext cx="221456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0" name="Picture 5">
            <a:extLst>
              <a:ext uri="{FF2B5EF4-FFF2-40B4-BE49-F238E27FC236}">
                <a16:creationId xmlns:a16="http://schemas.microsoft.com/office/drawing/2014/main" id="{81035524-E90F-F1FA-BF84-FA6CCA2CD6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338" y="4221163"/>
            <a:ext cx="3600450"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91" name="Text Box 7">
            <a:extLst>
              <a:ext uri="{FF2B5EF4-FFF2-40B4-BE49-F238E27FC236}">
                <a16:creationId xmlns:a16="http://schemas.microsoft.com/office/drawing/2014/main" id="{636E4529-4ACD-3360-0F2B-2DDD69EB6720}"/>
              </a:ext>
            </a:extLst>
          </p:cNvPr>
          <p:cNvSpPr txBox="1">
            <a:spLocks noChangeArrowheads="1"/>
          </p:cNvSpPr>
          <p:nvPr/>
        </p:nvSpPr>
        <p:spPr bwMode="auto">
          <a:xfrm>
            <a:off x="950913" y="3759200"/>
            <a:ext cx="7056437"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200" noProof="1"/>
              <a:t>Sfera di plasma         </a:t>
            </a:r>
            <a:r>
              <a:rPr lang="pl-PL" altLang="pl-PL" sz="2200"/>
              <a:t>F</a:t>
            </a:r>
            <a:r>
              <a:rPr lang="pl-PL" altLang="pl-PL" sz="2200" noProof="1"/>
              <a:t>iamma di una candela       Il Sole</a:t>
            </a:r>
          </a:p>
        </p:txBody>
      </p:sp>
      <p:sp>
        <p:nvSpPr>
          <p:cNvPr id="246792" name="Text Box 8">
            <a:extLst>
              <a:ext uri="{FF2B5EF4-FFF2-40B4-BE49-F238E27FC236}">
                <a16:creationId xmlns:a16="http://schemas.microsoft.com/office/drawing/2014/main" id="{CFC889DB-50D7-48E3-AACB-C7AF61673865}"/>
              </a:ext>
            </a:extLst>
          </p:cNvPr>
          <p:cNvSpPr txBox="1">
            <a:spLocks noChangeArrowheads="1"/>
          </p:cNvSpPr>
          <p:nvPr/>
        </p:nvSpPr>
        <p:spPr bwMode="auto">
          <a:xfrm>
            <a:off x="6516688" y="5949950"/>
            <a:ext cx="203517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200"/>
              <a:t>Aurora boreale</a:t>
            </a:r>
            <a:endParaRPr lang="pl-PL" altLang="pl-PL" sz="2200" noProof="1"/>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F439CBD4-143B-1247-429E-C640B88AF941}"/>
              </a:ext>
            </a:extLst>
          </p:cNvPr>
          <p:cNvSpPr>
            <a:spLocks noChangeArrowheads="1"/>
          </p:cNvSpPr>
          <p:nvPr/>
        </p:nvSpPr>
        <p:spPr bwMode="auto">
          <a:xfrm>
            <a:off x="0" y="173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pl-PL"/>
          </a:p>
        </p:txBody>
      </p:sp>
      <p:pic>
        <p:nvPicPr>
          <p:cNvPr id="247811" name="Picture 3">
            <a:extLst>
              <a:ext uri="{FF2B5EF4-FFF2-40B4-BE49-F238E27FC236}">
                <a16:creationId xmlns:a16="http://schemas.microsoft.com/office/drawing/2014/main" id="{079EE725-1957-471F-3CBA-9DEE041ED0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33375"/>
            <a:ext cx="2808288" cy="3240088"/>
          </a:xfrm>
          <a:prstGeom prst="rect">
            <a:avLst/>
          </a:prstGeom>
          <a:noFill/>
          <a:extLst>
            <a:ext uri="{909E8E84-426E-40DD-AFC4-6F175D3DCCD1}">
              <a14:hiddenFill xmlns:a14="http://schemas.microsoft.com/office/drawing/2010/main">
                <a:solidFill>
                  <a:srgbClr val="FFFFFF"/>
                </a:solidFill>
              </a14:hiddenFill>
            </a:ext>
          </a:extLst>
        </p:spPr>
      </p:pic>
      <p:sp>
        <p:nvSpPr>
          <p:cNvPr id="247812" name="Rectangle 4">
            <a:extLst>
              <a:ext uri="{FF2B5EF4-FFF2-40B4-BE49-F238E27FC236}">
                <a16:creationId xmlns:a16="http://schemas.microsoft.com/office/drawing/2014/main" id="{5872A491-9C50-FBD5-1A71-F47D478FF8D8}"/>
              </a:ext>
            </a:extLst>
          </p:cNvPr>
          <p:cNvSpPr>
            <a:spLocks noGrp="1" noChangeArrowheads="1"/>
          </p:cNvSpPr>
          <p:nvPr>
            <p:ph type="title"/>
          </p:nvPr>
        </p:nvSpPr>
        <p:spPr>
          <a:xfrm>
            <a:off x="2411413" y="0"/>
            <a:ext cx="7772400" cy="1143000"/>
          </a:xfrm>
        </p:spPr>
        <p:txBody>
          <a:bodyPr/>
          <a:lstStyle/>
          <a:p>
            <a:r>
              <a:rPr lang="pl-PL" altLang="pl-PL" sz="3600" noProof="1">
                <a:solidFill>
                  <a:srgbClr val="009900"/>
                </a:solidFill>
              </a:rPr>
              <a:t>Syntesi termonucleare</a:t>
            </a:r>
            <a:r>
              <a:rPr lang="pl-PL" altLang="pl-PL" sz="3600" b="1">
                <a:solidFill>
                  <a:srgbClr val="009900"/>
                </a:solidFill>
              </a:rPr>
              <a:t> </a:t>
            </a:r>
          </a:p>
        </p:txBody>
      </p:sp>
      <p:sp>
        <p:nvSpPr>
          <p:cNvPr id="247813" name="Text Box 5">
            <a:extLst>
              <a:ext uri="{FF2B5EF4-FFF2-40B4-BE49-F238E27FC236}">
                <a16:creationId xmlns:a16="http://schemas.microsoft.com/office/drawing/2014/main" id="{E916E5F7-37AD-A443-35A5-7EEABDE55A43}"/>
              </a:ext>
            </a:extLst>
          </p:cNvPr>
          <p:cNvSpPr txBox="1">
            <a:spLocks noChangeArrowheads="1"/>
          </p:cNvSpPr>
          <p:nvPr/>
        </p:nvSpPr>
        <p:spPr bwMode="auto">
          <a:xfrm>
            <a:off x="3059113" y="908050"/>
            <a:ext cx="38766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400"/>
              <a:t>1GWy: 2,7 mln t di carbone</a:t>
            </a:r>
          </a:p>
          <a:p>
            <a:pPr eaLnBrk="1" hangingPunct="1"/>
            <a:r>
              <a:rPr lang="pl-PL" altLang="pl-PL" sz="2400"/>
              <a:t>oppure 250 kg </a:t>
            </a:r>
            <a:r>
              <a:rPr lang="pl-PL" altLang="pl-PL" sz="2400" baseline="30000"/>
              <a:t>2</a:t>
            </a:r>
            <a:r>
              <a:rPr lang="pl-PL" altLang="pl-PL" sz="2400"/>
              <a:t>H + </a:t>
            </a:r>
            <a:r>
              <a:rPr lang="pl-PL" altLang="pl-PL" sz="2400" baseline="30000"/>
              <a:t>3</a:t>
            </a:r>
            <a:r>
              <a:rPr lang="pl-PL" altLang="pl-PL" sz="2400"/>
              <a:t>H </a:t>
            </a:r>
          </a:p>
          <a:p>
            <a:pPr eaLnBrk="1" hangingPunct="1"/>
            <a:endParaRPr lang="pl-PL" altLang="pl-PL" sz="2400" b="1"/>
          </a:p>
        </p:txBody>
      </p:sp>
      <p:pic>
        <p:nvPicPr>
          <p:cNvPr id="247814" name="Picture 6">
            <a:extLst>
              <a:ext uri="{FF2B5EF4-FFF2-40B4-BE49-F238E27FC236}">
                <a16:creationId xmlns:a16="http://schemas.microsoft.com/office/drawing/2014/main" id="{17D10E0A-9B28-DC88-A4BE-2F2B38AEA2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2133600"/>
            <a:ext cx="3343275" cy="4513263"/>
          </a:xfrm>
          <a:prstGeom prst="rect">
            <a:avLst/>
          </a:prstGeom>
          <a:noFill/>
          <a:extLst>
            <a:ext uri="{909E8E84-426E-40DD-AFC4-6F175D3DCCD1}">
              <a14:hiddenFill xmlns:a14="http://schemas.microsoft.com/office/drawing/2010/main">
                <a:solidFill>
                  <a:srgbClr val="FFFFFF"/>
                </a:solidFill>
              </a14:hiddenFill>
            </a:ext>
          </a:extLst>
        </p:spPr>
      </p:pic>
      <p:pic>
        <p:nvPicPr>
          <p:cNvPr id="247815" name="Picture 7">
            <a:extLst>
              <a:ext uri="{FF2B5EF4-FFF2-40B4-BE49-F238E27FC236}">
                <a16:creationId xmlns:a16="http://schemas.microsoft.com/office/drawing/2014/main" id="{063BB81A-DD5A-E3B2-4925-F92DF4B4AD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840163"/>
            <a:ext cx="4703763" cy="2903537"/>
          </a:xfrm>
          <a:prstGeom prst="rect">
            <a:avLst/>
          </a:prstGeom>
          <a:noFill/>
          <a:extLst>
            <a:ext uri="{909E8E84-426E-40DD-AFC4-6F175D3DCCD1}">
              <a14:hiddenFill xmlns:a14="http://schemas.microsoft.com/office/drawing/2010/main">
                <a:solidFill>
                  <a:srgbClr val="FFFFFF"/>
                </a:solidFill>
              </a14:hiddenFill>
            </a:ext>
          </a:extLst>
        </p:spPr>
      </p:pic>
      <p:sp>
        <p:nvSpPr>
          <p:cNvPr id="247816" name="Text Box 8">
            <a:extLst>
              <a:ext uri="{FF2B5EF4-FFF2-40B4-BE49-F238E27FC236}">
                <a16:creationId xmlns:a16="http://schemas.microsoft.com/office/drawing/2014/main" id="{B1E7C024-0514-5AB6-D2BD-6065D413A34E}"/>
              </a:ext>
            </a:extLst>
          </p:cNvPr>
          <p:cNvSpPr txBox="1">
            <a:spLocks noChangeArrowheads="1"/>
          </p:cNvSpPr>
          <p:nvPr/>
        </p:nvSpPr>
        <p:spPr bwMode="auto">
          <a:xfrm>
            <a:off x="6948488" y="1052513"/>
            <a:ext cx="19954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2800" b="1">
                <a:solidFill>
                  <a:srgbClr val="FF0000"/>
                </a:solidFill>
              </a:rPr>
              <a:t>150 mln </a:t>
            </a:r>
            <a:r>
              <a:rPr lang="en-US" altLang="pl-PL" sz="2800" b="1">
                <a:solidFill>
                  <a:srgbClr val="FF0000"/>
                </a:solidFill>
              </a:rPr>
              <a:t>º</a:t>
            </a:r>
            <a:r>
              <a:rPr lang="pl-PL" altLang="pl-PL" sz="2800" b="1">
                <a:solidFill>
                  <a:srgbClr val="FF0000"/>
                </a:solidFill>
              </a:rPr>
              <a:t>C</a:t>
            </a:r>
            <a:endParaRPr lang="en-US" altLang="pl-PL" sz="2800" b="1">
              <a:solidFill>
                <a:srgbClr val="FF000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1">
            <a:extLst>
              <a:ext uri="{FF2B5EF4-FFF2-40B4-BE49-F238E27FC236}">
                <a16:creationId xmlns:a16="http://schemas.microsoft.com/office/drawing/2014/main" id="{2AF4F5C5-FF60-29CA-70A1-79C0B34E95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81075"/>
            <a:ext cx="6289675"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8" descr="C:\Documents and Settings\lisgos\My Documents\Work\meetings\2011-SOFE\drawings\grid_3d_v4.jpg">
            <a:extLst>
              <a:ext uri="{FF2B5EF4-FFF2-40B4-BE49-F238E27FC236}">
                <a16:creationId xmlns:a16="http://schemas.microsoft.com/office/drawing/2014/main" id="{0480D7B5-B180-6E15-3416-D27B6863C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711200"/>
            <a:ext cx="3225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rap_standard_man_trace">
            <a:extLst>
              <a:ext uri="{FF2B5EF4-FFF2-40B4-BE49-F238E27FC236}">
                <a16:creationId xmlns:a16="http://schemas.microsoft.com/office/drawing/2014/main" id="{DB8B1029-9A2C-713D-0EC7-5E555659A9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0150" y="5364163"/>
            <a:ext cx="2428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1">
            <a:extLst>
              <a:ext uri="{FF2B5EF4-FFF2-40B4-BE49-F238E27FC236}">
                <a16:creationId xmlns:a16="http://schemas.microsoft.com/office/drawing/2014/main" id="{96F09157-3121-A2E2-FB4B-929371E486B8}"/>
              </a:ext>
            </a:extLst>
          </p:cNvPr>
          <p:cNvSpPr>
            <a:spLocks noChangeArrowheads="1"/>
          </p:cNvSpPr>
          <p:nvPr/>
        </p:nvSpPr>
        <p:spPr bwMode="auto">
          <a:xfrm>
            <a:off x="3349625" y="2652713"/>
            <a:ext cx="1293813" cy="2144712"/>
          </a:xfrm>
          <a:prstGeom prst="ellipse">
            <a:avLst/>
          </a:prstGeom>
          <a:solidFill>
            <a:srgbClr val="FF3300">
              <a:alpha val="50195"/>
            </a:srgbClr>
          </a:solidFill>
          <a:ln w="57150">
            <a:solidFill>
              <a:srgbClr val="FF0000"/>
            </a:solidFill>
            <a:round/>
            <a:headEnd/>
            <a:tailEnd/>
          </a:ln>
        </p:spPr>
        <p:txBody>
          <a:bodyPr wrap="none" tIns="0" bIns="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en-US" sz="2200" b="1">
              <a:solidFill>
                <a:schemeClr val="bg1"/>
              </a:solidFill>
              <a:latin typeface="Verdana" panose="020B0604030504040204" pitchFamily="34" charset="0"/>
              <a:ea typeface="MS PGothic" panose="020B0600070205080204" pitchFamily="34" charset="-128"/>
            </a:endParaRPr>
          </a:p>
        </p:txBody>
      </p:sp>
      <p:sp>
        <p:nvSpPr>
          <p:cNvPr id="9" name="Line 12">
            <a:extLst>
              <a:ext uri="{FF2B5EF4-FFF2-40B4-BE49-F238E27FC236}">
                <a16:creationId xmlns:a16="http://schemas.microsoft.com/office/drawing/2014/main" id="{B8EDC516-F6B1-A25C-2696-38DEBEC0EFA5}"/>
              </a:ext>
            </a:extLst>
          </p:cNvPr>
          <p:cNvSpPr>
            <a:spLocks noChangeShapeType="1"/>
          </p:cNvSpPr>
          <p:nvPr/>
        </p:nvSpPr>
        <p:spPr bwMode="auto">
          <a:xfrm flipH="1">
            <a:off x="3995738" y="1074738"/>
            <a:ext cx="2565400" cy="1577975"/>
          </a:xfrm>
          <a:prstGeom prst="line">
            <a:avLst/>
          </a:prstGeom>
          <a:noFill/>
          <a:ln w="57150">
            <a:solidFill>
              <a:srgbClr val="FF0000"/>
            </a:solidFill>
            <a:round/>
            <a:headEnd type="triangle" w="lg" len="lg"/>
            <a:tailEnd type="none" w="lg" len="med"/>
          </a:ln>
          <a:extLst>
            <a:ext uri="{909E8E84-426E-40DD-AFC4-6F175D3DCCD1}">
              <a14:hiddenFill xmlns:a14="http://schemas.microsoft.com/office/drawing/2010/main">
                <a:noFill/>
              </a14:hiddenFill>
            </a:ext>
          </a:extLst>
        </p:spPr>
        <p:txBody>
          <a:bodyPr tIns="0" bIns="0"/>
          <a:lstStyle/>
          <a:p>
            <a:endParaRPr lang="pl-PL"/>
          </a:p>
        </p:txBody>
      </p:sp>
      <p:sp>
        <p:nvSpPr>
          <p:cNvPr id="10" name="Line 12">
            <a:extLst>
              <a:ext uri="{FF2B5EF4-FFF2-40B4-BE49-F238E27FC236}">
                <a16:creationId xmlns:a16="http://schemas.microsoft.com/office/drawing/2014/main" id="{FCA95A4F-E9A6-9D02-E6D9-539395674768}"/>
              </a:ext>
            </a:extLst>
          </p:cNvPr>
          <p:cNvSpPr>
            <a:spLocks noChangeShapeType="1"/>
          </p:cNvSpPr>
          <p:nvPr/>
        </p:nvSpPr>
        <p:spPr bwMode="auto">
          <a:xfrm flipH="1" flipV="1">
            <a:off x="3995738" y="4797425"/>
            <a:ext cx="2565400" cy="1044575"/>
          </a:xfrm>
          <a:prstGeom prst="line">
            <a:avLst/>
          </a:prstGeom>
          <a:noFill/>
          <a:ln w="57150">
            <a:solidFill>
              <a:srgbClr val="FF0000"/>
            </a:solidFill>
            <a:round/>
            <a:headEnd type="triangle" w="lg" len="lg"/>
            <a:tailEnd type="none" w="lg" len="med"/>
          </a:ln>
          <a:extLst>
            <a:ext uri="{909E8E84-426E-40DD-AFC4-6F175D3DCCD1}">
              <a14:hiddenFill xmlns:a14="http://schemas.microsoft.com/office/drawing/2010/main">
                <a:noFill/>
              </a14:hiddenFill>
            </a:ext>
          </a:extLst>
        </p:spPr>
        <p:txBody>
          <a:bodyPr tIns="0" bIns="0"/>
          <a:lstStyle/>
          <a:p>
            <a:endParaRPr lang="pl-PL"/>
          </a:p>
        </p:txBody>
      </p:sp>
      <p:grpSp>
        <p:nvGrpSpPr>
          <p:cNvPr id="21" name="Group 20">
            <a:extLst>
              <a:ext uri="{FF2B5EF4-FFF2-40B4-BE49-F238E27FC236}">
                <a16:creationId xmlns:a16="http://schemas.microsoft.com/office/drawing/2014/main" id="{A439E700-91B9-96E8-CD1D-5E369CB5E25A}"/>
              </a:ext>
            </a:extLst>
          </p:cNvPr>
          <p:cNvGrpSpPr>
            <a:grpSpLocks/>
          </p:cNvGrpSpPr>
          <p:nvPr/>
        </p:nvGrpSpPr>
        <p:grpSpPr bwMode="auto">
          <a:xfrm>
            <a:off x="1763713" y="844550"/>
            <a:ext cx="1512887" cy="5260975"/>
            <a:chOff x="1763464" y="867569"/>
            <a:chExt cx="1512392" cy="5261769"/>
          </a:xfrm>
        </p:grpSpPr>
        <p:sp>
          <p:nvSpPr>
            <p:cNvPr id="248841" name="Line 12">
              <a:extLst>
                <a:ext uri="{FF2B5EF4-FFF2-40B4-BE49-F238E27FC236}">
                  <a16:creationId xmlns:a16="http://schemas.microsoft.com/office/drawing/2014/main" id="{CD602B79-1BE7-55C7-5D1D-DCFD97019984}"/>
                </a:ext>
              </a:extLst>
            </p:cNvPr>
            <p:cNvSpPr>
              <a:spLocks noChangeShapeType="1"/>
            </p:cNvSpPr>
            <p:nvPr/>
          </p:nvSpPr>
          <p:spPr bwMode="auto">
            <a:xfrm flipH="1">
              <a:off x="3110812" y="867569"/>
              <a:ext cx="66652" cy="5261769"/>
            </a:xfrm>
            <a:prstGeom prst="line">
              <a:avLst/>
            </a:prstGeom>
            <a:noFill/>
            <a:ln w="57150">
              <a:solidFill>
                <a:srgbClr val="FF0000"/>
              </a:solidFill>
              <a:prstDash val="dash"/>
              <a:round/>
              <a:headEnd/>
              <a:tailEnd/>
            </a:ln>
            <a:extLst>
              <a:ext uri="{909E8E84-426E-40DD-AFC4-6F175D3DCCD1}">
                <a14:hiddenFill xmlns:a14="http://schemas.microsoft.com/office/drawing/2010/main">
                  <a:noFill/>
                </a14:hiddenFill>
              </a:ext>
            </a:extLst>
          </p:spPr>
          <p:txBody>
            <a:bodyPr tIns="0" bIns="0"/>
            <a:lstStyle/>
            <a:p>
              <a:endParaRPr lang="pl-PL"/>
            </a:p>
          </p:txBody>
        </p:sp>
        <p:sp>
          <p:nvSpPr>
            <p:cNvPr id="24" name="Text Box 22">
              <a:extLst>
                <a:ext uri="{FF2B5EF4-FFF2-40B4-BE49-F238E27FC236}">
                  <a16:creationId xmlns:a16="http://schemas.microsoft.com/office/drawing/2014/main" id="{A4C9C85A-C790-A48B-8489-160139F6A504}"/>
                </a:ext>
              </a:extLst>
            </p:cNvPr>
            <p:cNvSpPr txBox="1">
              <a:spLocks noChangeArrowheads="1"/>
            </p:cNvSpPr>
            <p:nvPr/>
          </p:nvSpPr>
          <p:spPr bwMode="auto">
            <a:xfrm>
              <a:off x="1763464" y="3187257"/>
              <a:ext cx="1512392" cy="519190"/>
            </a:xfrm>
            <a:prstGeom prst="rect">
              <a:avLst/>
            </a:prstGeom>
            <a:noFill/>
            <a:ln>
              <a:noFill/>
            </a:ln>
            <a:effectLst/>
          </p:spPr>
          <p:txBody>
            <a:bodyPr>
              <a:spAutoFit/>
            </a:bodyPr>
            <a:lstStyle>
              <a:lvl1pPr>
                <a:defRPr kumimoji="1" sz="2000" b="1">
                  <a:solidFill>
                    <a:schemeClr val="tx1"/>
                  </a:solidFill>
                  <a:latin typeface="Arial" charset="0"/>
                </a:defRPr>
              </a:lvl1pPr>
              <a:lvl2pPr marL="742950" indent="-285750">
                <a:defRPr kumimoji="1" sz="2000" b="1">
                  <a:solidFill>
                    <a:schemeClr val="tx1"/>
                  </a:solidFill>
                  <a:latin typeface="Arial" charset="0"/>
                </a:defRPr>
              </a:lvl2pPr>
              <a:lvl3pPr marL="1143000" indent="-228600">
                <a:defRPr kumimoji="1" sz="2000" b="1">
                  <a:solidFill>
                    <a:schemeClr val="tx1"/>
                  </a:solidFill>
                  <a:latin typeface="Arial" charset="0"/>
                </a:defRPr>
              </a:lvl3pPr>
              <a:lvl4pPr marL="1600200" indent="-228600">
                <a:defRPr kumimoji="1" sz="2000" b="1">
                  <a:solidFill>
                    <a:schemeClr val="tx1"/>
                  </a:solidFill>
                  <a:latin typeface="Arial" charset="0"/>
                </a:defRPr>
              </a:lvl4pPr>
              <a:lvl5pPr marL="2057400" indent="-228600">
                <a:defRPr kumimoji="1" sz="2000" b="1">
                  <a:solidFill>
                    <a:schemeClr val="tx1"/>
                  </a:solidFill>
                  <a:latin typeface="Arial" charset="0"/>
                </a:defRPr>
              </a:lvl5pPr>
              <a:lvl6pPr marL="25146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6pPr>
              <a:lvl7pPr marL="29718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7pPr>
              <a:lvl8pPr marL="34290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8pPr>
              <a:lvl9pPr marL="38862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9pPr>
            </a:lstStyle>
            <a:p>
              <a:pPr algn="ctr">
                <a:spcBef>
                  <a:spcPct val="50000"/>
                </a:spcBef>
                <a:buFont typeface="Arial" charset="0"/>
                <a:buNone/>
                <a:defRPr/>
              </a:pPr>
              <a:r>
                <a:rPr kumimoji="0" lang="en-US" sz="2800" dirty="0">
                  <a:solidFill>
                    <a:srgbClr val="FF0000"/>
                  </a:solidFill>
                  <a:latin typeface="+mn-lt"/>
                  <a:cs typeface="ＭＳ Ｐゴシック" charset="0"/>
                </a:rPr>
                <a:t>R=6 m</a:t>
              </a:r>
              <a:endParaRPr kumimoji="0" lang="en-GB" sz="2800" dirty="0">
                <a:solidFill>
                  <a:srgbClr val="FF0000"/>
                </a:solidFill>
                <a:latin typeface="+mn-lt"/>
                <a:cs typeface="ＭＳ Ｐゴシック" charset="0"/>
              </a:endParaRPr>
            </a:p>
          </p:txBody>
        </p:sp>
        <p:sp>
          <p:nvSpPr>
            <p:cNvPr id="248843" name="Line 12">
              <a:extLst>
                <a:ext uri="{FF2B5EF4-FFF2-40B4-BE49-F238E27FC236}">
                  <a16:creationId xmlns:a16="http://schemas.microsoft.com/office/drawing/2014/main" id="{1D853D5B-860C-5497-2308-1A0074779843}"/>
                </a:ext>
              </a:extLst>
            </p:cNvPr>
            <p:cNvSpPr>
              <a:spLocks noChangeShapeType="1"/>
            </p:cNvSpPr>
            <p:nvPr/>
          </p:nvSpPr>
          <p:spPr bwMode="auto">
            <a:xfrm flipH="1">
              <a:off x="2225291" y="3760431"/>
              <a:ext cx="918847" cy="0"/>
            </a:xfrm>
            <a:prstGeom prst="line">
              <a:avLst/>
            </a:prstGeom>
            <a:noFill/>
            <a:ln w="57150">
              <a:solidFill>
                <a:srgbClr val="FF0000"/>
              </a:solidFill>
              <a:round/>
              <a:headEnd/>
              <a:tailEnd type="triangle" w="lg" len="med"/>
            </a:ln>
            <a:extLst>
              <a:ext uri="{909E8E84-426E-40DD-AFC4-6F175D3DCCD1}">
                <a14:hiddenFill xmlns:a14="http://schemas.microsoft.com/office/drawing/2010/main">
                  <a:noFill/>
                </a14:hiddenFill>
              </a:ext>
            </a:extLst>
          </p:spPr>
          <p:txBody>
            <a:bodyPr tIns="0" bIns="0"/>
            <a:lstStyle/>
            <a:p>
              <a:endParaRPr lang="pl-PL"/>
            </a:p>
          </p:txBody>
        </p:sp>
      </p:grpSp>
      <p:sp>
        <p:nvSpPr>
          <p:cNvPr id="25" name="Text Box 22">
            <a:extLst>
              <a:ext uri="{FF2B5EF4-FFF2-40B4-BE49-F238E27FC236}">
                <a16:creationId xmlns:a16="http://schemas.microsoft.com/office/drawing/2014/main" id="{A5CE5775-2626-71CB-B338-2D8DED372658}"/>
              </a:ext>
            </a:extLst>
          </p:cNvPr>
          <p:cNvSpPr txBox="1">
            <a:spLocks noChangeArrowheads="1"/>
          </p:cNvSpPr>
          <p:nvPr/>
        </p:nvSpPr>
        <p:spPr bwMode="auto">
          <a:xfrm>
            <a:off x="3203575" y="561975"/>
            <a:ext cx="1512888" cy="519113"/>
          </a:xfrm>
          <a:prstGeom prst="rect">
            <a:avLst/>
          </a:prstGeom>
          <a:noFill/>
          <a:ln>
            <a:noFill/>
          </a:ln>
          <a:effectLst/>
        </p:spPr>
        <p:txBody>
          <a:bodyPr>
            <a:spAutoFit/>
          </a:bodyPr>
          <a:lstStyle>
            <a:lvl1pPr>
              <a:defRPr kumimoji="1" sz="2000" b="1">
                <a:solidFill>
                  <a:schemeClr val="tx1"/>
                </a:solidFill>
                <a:latin typeface="Arial" charset="0"/>
              </a:defRPr>
            </a:lvl1pPr>
            <a:lvl2pPr marL="742950" indent="-285750">
              <a:defRPr kumimoji="1" sz="2000" b="1">
                <a:solidFill>
                  <a:schemeClr val="tx1"/>
                </a:solidFill>
                <a:latin typeface="Arial" charset="0"/>
              </a:defRPr>
            </a:lvl2pPr>
            <a:lvl3pPr marL="1143000" indent="-228600">
              <a:defRPr kumimoji="1" sz="2000" b="1">
                <a:solidFill>
                  <a:schemeClr val="tx1"/>
                </a:solidFill>
                <a:latin typeface="Arial" charset="0"/>
              </a:defRPr>
            </a:lvl3pPr>
            <a:lvl4pPr marL="1600200" indent="-228600">
              <a:defRPr kumimoji="1" sz="2000" b="1">
                <a:solidFill>
                  <a:schemeClr val="tx1"/>
                </a:solidFill>
                <a:latin typeface="Arial" charset="0"/>
              </a:defRPr>
            </a:lvl4pPr>
            <a:lvl5pPr marL="2057400" indent="-228600">
              <a:defRPr kumimoji="1" sz="2000" b="1">
                <a:solidFill>
                  <a:schemeClr val="tx1"/>
                </a:solidFill>
                <a:latin typeface="Arial" charset="0"/>
              </a:defRPr>
            </a:lvl5pPr>
            <a:lvl6pPr marL="25146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6pPr>
            <a:lvl7pPr marL="29718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7pPr>
            <a:lvl8pPr marL="34290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8pPr>
            <a:lvl9pPr marL="3886200" indent="-228600" algn="just" eaLnBrk="0" fontAlgn="base" hangingPunct="0">
              <a:lnSpc>
                <a:spcPts val="2300"/>
              </a:lnSpc>
              <a:spcBef>
                <a:spcPct val="0"/>
              </a:spcBef>
              <a:spcAft>
                <a:spcPct val="0"/>
              </a:spcAft>
              <a:buClr>
                <a:schemeClr val="tx1"/>
              </a:buClr>
              <a:defRPr kumimoji="1" sz="2000" b="1">
                <a:solidFill>
                  <a:schemeClr val="tx1"/>
                </a:solidFill>
                <a:latin typeface="Arial" charset="0"/>
              </a:defRPr>
            </a:lvl9pPr>
          </a:lstStyle>
          <a:p>
            <a:pPr>
              <a:spcBef>
                <a:spcPct val="50000"/>
              </a:spcBef>
              <a:buFont typeface="Arial" charset="0"/>
              <a:buNone/>
              <a:defRPr/>
            </a:pPr>
            <a:r>
              <a:rPr kumimoji="0" lang="en-US" sz="2800" dirty="0">
                <a:solidFill>
                  <a:srgbClr val="FF0000"/>
                </a:solidFill>
                <a:latin typeface="+mn-lt"/>
                <a:cs typeface="ＭＳ Ｐゴシック" charset="0"/>
              </a:rPr>
              <a:t>h=29 m</a:t>
            </a:r>
            <a:endParaRPr kumimoji="0" lang="en-GB" sz="2800" dirty="0">
              <a:solidFill>
                <a:srgbClr val="FF0000"/>
              </a:solidFill>
              <a:latin typeface="+mn-lt"/>
              <a:cs typeface="ＭＳ Ｐゴシック" charset="0"/>
            </a:endParaRPr>
          </a:p>
        </p:txBody>
      </p:sp>
      <p:sp>
        <p:nvSpPr>
          <p:cNvPr id="27" name="Rectangle 3">
            <a:extLst>
              <a:ext uri="{FF2B5EF4-FFF2-40B4-BE49-F238E27FC236}">
                <a16:creationId xmlns:a16="http://schemas.microsoft.com/office/drawing/2014/main" id="{3F2D872A-77B6-6DCD-4CB1-53276A4938CF}"/>
              </a:ext>
            </a:extLst>
          </p:cNvPr>
          <p:cNvSpPr>
            <a:spLocks noGrp="1" noChangeArrowheads="1"/>
          </p:cNvSpPr>
          <p:nvPr>
            <p:ph type="title" idx="4294967295"/>
          </p:nvPr>
        </p:nvSpPr>
        <p:spPr>
          <a:xfrm>
            <a:off x="727075" y="-3175"/>
            <a:ext cx="7693025" cy="471488"/>
          </a:xfrm>
          <a:extLst>
            <a:ext uri="{AF507438-7753-43e0-B8FC-AC1667EBCBE1}"/>
          </a:extLst>
        </p:spPr>
        <p:txBody>
          <a:bodyPr/>
          <a:lstStyle/>
          <a:p>
            <a:r>
              <a:rPr lang="en-US" altLang="pl-PL"/>
              <a:t>ITER Tokamak</a:t>
            </a:r>
            <a:endParaRPr lang="en-US" altLang="pl-PL" sz="4800"/>
          </a:p>
        </p:txBody>
      </p:sp>
      <p:sp>
        <p:nvSpPr>
          <p:cNvPr id="28" name="Line 12">
            <a:extLst>
              <a:ext uri="{FF2B5EF4-FFF2-40B4-BE49-F238E27FC236}">
                <a16:creationId xmlns:a16="http://schemas.microsoft.com/office/drawing/2014/main" id="{2EE83EF6-3E91-F57A-3254-F4D26FD679B5}"/>
              </a:ext>
            </a:extLst>
          </p:cNvPr>
          <p:cNvSpPr>
            <a:spLocks noChangeShapeType="1"/>
          </p:cNvSpPr>
          <p:nvPr/>
        </p:nvSpPr>
        <p:spPr bwMode="auto">
          <a:xfrm flipV="1">
            <a:off x="6588125" y="908050"/>
            <a:ext cx="1439863" cy="1225550"/>
          </a:xfrm>
          <a:prstGeom prst="line">
            <a:avLst/>
          </a:prstGeom>
          <a:noFill/>
          <a:ln w="57150">
            <a:solidFill>
              <a:srgbClr val="FF0000"/>
            </a:solidFill>
            <a:round/>
            <a:headEnd type="triangle" w="lg" len="lg"/>
            <a:tailEnd type="none" w="lg" len="med"/>
          </a:ln>
          <a:extLst>
            <a:ext uri="{909E8E84-426E-40DD-AFC4-6F175D3DCCD1}">
              <a14:hiddenFill xmlns:a14="http://schemas.microsoft.com/office/drawing/2010/main">
                <a:noFill/>
              </a14:hiddenFill>
            </a:ext>
          </a:extLst>
        </p:spPr>
        <p:txBody>
          <a:bodyPr tIns="0" bIns="0"/>
          <a:lstStyle/>
          <a:p>
            <a:endParaRPr lang="pl-PL"/>
          </a:p>
        </p:txBody>
      </p:sp>
      <p:sp>
        <p:nvSpPr>
          <p:cNvPr id="29" name="Line 12">
            <a:extLst>
              <a:ext uri="{FF2B5EF4-FFF2-40B4-BE49-F238E27FC236}">
                <a16:creationId xmlns:a16="http://schemas.microsoft.com/office/drawing/2014/main" id="{733CA37E-CE4E-39B5-E188-E3EF90DCB535}"/>
              </a:ext>
            </a:extLst>
          </p:cNvPr>
          <p:cNvSpPr>
            <a:spLocks noChangeShapeType="1"/>
          </p:cNvSpPr>
          <p:nvPr/>
        </p:nvSpPr>
        <p:spPr bwMode="auto">
          <a:xfrm flipV="1">
            <a:off x="7380288" y="1341438"/>
            <a:ext cx="1368425" cy="3671887"/>
          </a:xfrm>
          <a:prstGeom prst="line">
            <a:avLst/>
          </a:prstGeom>
          <a:noFill/>
          <a:ln w="57150">
            <a:solidFill>
              <a:srgbClr val="FF0000"/>
            </a:solidFill>
            <a:round/>
            <a:headEnd type="triangle" w="lg" len="lg"/>
            <a:tailEnd type="none" w="lg" len="med"/>
          </a:ln>
          <a:extLst>
            <a:ext uri="{909E8E84-426E-40DD-AFC4-6F175D3DCCD1}">
              <a14:hiddenFill xmlns:a14="http://schemas.microsoft.com/office/drawing/2010/main">
                <a:noFill/>
              </a14:hiddenFill>
            </a:ext>
          </a:extLst>
        </p:spPr>
        <p:txBody>
          <a:bodyPr tIns="0" bIns="0"/>
          <a:lstStyle/>
          <a:p>
            <a:endParaRPr lang="pl-PL"/>
          </a:p>
        </p:txBody>
      </p:sp>
      <p:sp>
        <p:nvSpPr>
          <p:cNvPr id="30" name="Rectangle 8">
            <a:extLst>
              <a:ext uri="{FF2B5EF4-FFF2-40B4-BE49-F238E27FC236}">
                <a16:creationId xmlns:a16="http://schemas.microsoft.com/office/drawing/2014/main" id="{2BB620BF-F304-A448-BEBD-B52DA3E114CD}"/>
              </a:ext>
            </a:extLst>
          </p:cNvPr>
          <p:cNvSpPr>
            <a:spLocks noChangeArrowheads="1"/>
          </p:cNvSpPr>
          <p:nvPr/>
        </p:nvSpPr>
        <p:spPr bwMode="auto">
          <a:xfrm>
            <a:off x="7740650" y="365125"/>
            <a:ext cx="7159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05000"/>
              </a:lnSpc>
              <a:spcBef>
                <a:spcPct val="15000"/>
              </a:spcBef>
              <a:spcAft>
                <a:spcPct val="20000"/>
              </a:spcAft>
            </a:pPr>
            <a:r>
              <a:rPr lang="en-GB" altLang="pl-PL" sz="3200" b="1">
                <a:solidFill>
                  <a:srgbClr val="FF0000"/>
                </a:solidFill>
                <a:ea typeface="MS PGothic" panose="020B0600070205080204" pitchFamily="34" charset="-128"/>
              </a:rPr>
              <a:t>Be</a:t>
            </a:r>
          </a:p>
        </p:txBody>
      </p:sp>
      <p:sp>
        <p:nvSpPr>
          <p:cNvPr id="31" name="Rectangle 8">
            <a:extLst>
              <a:ext uri="{FF2B5EF4-FFF2-40B4-BE49-F238E27FC236}">
                <a16:creationId xmlns:a16="http://schemas.microsoft.com/office/drawing/2014/main" id="{78A31A79-1914-DE82-7780-17DB1F0F1E4F}"/>
              </a:ext>
            </a:extLst>
          </p:cNvPr>
          <p:cNvSpPr>
            <a:spLocks noChangeArrowheads="1"/>
          </p:cNvSpPr>
          <p:nvPr/>
        </p:nvSpPr>
        <p:spPr bwMode="auto">
          <a:xfrm>
            <a:off x="8428038" y="765175"/>
            <a:ext cx="715962"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05000"/>
              </a:lnSpc>
              <a:spcBef>
                <a:spcPct val="15000"/>
              </a:spcBef>
              <a:spcAft>
                <a:spcPct val="20000"/>
              </a:spcAft>
            </a:pPr>
            <a:r>
              <a:rPr lang="en-GB" altLang="pl-PL" sz="3200" b="1">
                <a:solidFill>
                  <a:srgbClr val="FF0000"/>
                </a:solidFill>
                <a:ea typeface="MS PGothic" panose="020B0600070205080204" pitchFamily="34" charset="-128"/>
              </a:rPr>
              <a:t>W</a:t>
            </a:r>
          </a:p>
        </p:txBody>
      </p:sp>
      <p:sp>
        <p:nvSpPr>
          <p:cNvPr id="248850" name="Text Box 18">
            <a:extLst>
              <a:ext uri="{FF2B5EF4-FFF2-40B4-BE49-F238E27FC236}">
                <a16:creationId xmlns:a16="http://schemas.microsoft.com/office/drawing/2014/main" id="{59438526-9BD6-5262-A8A9-D30A6A3A5CA8}"/>
              </a:ext>
            </a:extLst>
          </p:cNvPr>
          <p:cNvSpPr txBox="1">
            <a:spLocks noChangeArrowheads="1"/>
          </p:cNvSpPr>
          <p:nvPr/>
        </p:nvSpPr>
        <p:spPr bwMode="auto">
          <a:xfrm>
            <a:off x="250825" y="5949950"/>
            <a:ext cx="366077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sz="3000" b="1">
                <a:solidFill>
                  <a:srgbClr val="CC0066"/>
                </a:solidFill>
              </a:rPr>
              <a:t>150 mln </a:t>
            </a:r>
            <a:r>
              <a:rPr lang="en-US" altLang="pl-PL" sz="3000" b="1">
                <a:solidFill>
                  <a:srgbClr val="CC0066"/>
                </a:solidFill>
              </a:rPr>
              <a:t>º</a:t>
            </a:r>
            <a:r>
              <a:rPr lang="pl-PL" altLang="pl-PL" sz="3000" b="1">
                <a:solidFill>
                  <a:srgbClr val="CC0066"/>
                </a:solidFill>
              </a:rPr>
              <a:t>C,  830 m</a:t>
            </a:r>
            <a:r>
              <a:rPr lang="pl-PL" altLang="pl-PL" sz="3000" b="1" baseline="30000">
                <a:solidFill>
                  <a:srgbClr val="CC0066"/>
                </a:solidFill>
              </a:rPr>
              <a:t>3</a:t>
            </a:r>
            <a:endParaRPr lang="en-US" altLang="pl-PL" sz="3000" b="1">
              <a:solidFill>
                <a:srgbClr val="CC0066"/>
              </a:solidFill>
            </a:endParaRPr>
          </a:p>
        </p:txBody>
      </p:sp>
      <p:sp>
        <p:nvSpPr>
          <p:cNvPr id="248851" name="Text Box 19">
            <a:extLst>
              <a:ext uri="{FF2B5EF4-FFF2-40B4-BE49-F238E27FC236}">
                <a16:creationId xmlns:a16="http://schemas.microsoft.com/office/drawing/2014/main" id="{B4D03533-B9CF-192D-32ED-9B55BE60C29C}"/>
              </a:ext>
            </a:extLst>
          </p:cNvPr>
          <p:cNvSpPr txBox="1">
            <a:spLocks noChangeArrowheads="1"/>
          </p:cNvSpPr>
          <p:nvPr/>
        </p:nvSpPr>
        <p:spPr bwMode="auto">
          <a:xfrm>
            <a:off x="4500563" y="6491288"/>
            <a:ext cx="4200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pl-PL"/>
              <a:t>© D.J. Campbell, ITER, with permission</a:t>
            </a:r>
            <a:endParaRPr lang="en-AU" altLang="pl-PL"/>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4" name="Picture 4">
            <a:extLst>
              <a:ext uri="{FF2B5EF4-FFF2-40B4-BE49-F238E27FC236}">
                <a16:creationId xmlns:a16="http://schemas.microsoft.com/office/drawing/2014/main" id="{CAED23B9-C7C4-7744-EECE-278F5D37E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908050"/>
            <a:ext cx="7777162" cy="571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1122" name="Rectangle 2">
            <a:extLst>
              <a:ext uri="{FF2B5EF4-FFF2-40B4-BE49-F238E27FC236}">
                <a16:creationId xmlns:a16="http://schemas.microsoft.com/office/drawing/2014/main" id="{7155EE84-D976-E7DC-22DE-5FC5862C080C}"/>
              </a:ext>
            </a:extLst>
          </p:cNvPr>
          <p:cNvSpPr>
            <a:spLocks noGrp="1" noChangeArrowheads="1"/>
          </p:cNvSpPr>
          <p:nvPr>
            <p:ph type="title"/>
          </p:nvPr>
        </p:nvSpPr>
        <p:spPr>
          <a:xfrm>
            <a:off x="2268538" y="260350"/>
            <a:ext cx="8229600" cy="1143000"/>
          </a:xfrm>
        </p:spPr>
        <p:txBody>
          <a:bodyPr/>
          <a:lstStyle/>
          <a:p>
            <a:r>
              <a:rPr lang="pl-PL" altLang="pl-PL" sz="3600" noProof="1"/>
              <a:t>Schede di lavoro</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7" name="Rectangle 3">
            <a:extLst>
              <a:ext uri="{FF2B5EF4-FFF2-40B4-BE49-F238E27FC236}">
                <a16:creationId xmlns:a16="http://schemas.microsoft.com/office/drawing/2014/main" id="{7C59E806-32BF-E4BF-FD88-4778CB578E11}"/>
              </a:ext>
            </a:extLst>
          </p:cNvPr>
          <p:cNvSpPr>
            <a:spLocks noGrp="1" noChangeArrowheads="1"/>
          </p:cNvSpPr>
          <p:nvPr>
            <p:ph type="title"/>
          </p:nvPr>
        </p:nvSpPr>
        <p:spPr>
          <a:xfrm>
            <a:off x="468313" y="0"/>
            <a:ext cx="8229600" cy="1143000"/>
          </a:xfrm>
        </p:spPr>
        <p:txBody>
          <a:bodyPr/>
          <a:lstStyle/>
          <a:p>
            <a:r>
              <a:rPr lang="pl-PL" altLang="pl-PL" sz="3600" noProof="1"/>
              <a:t>Schede di lavoro</a:t>
            </a:r>
          </a:p>
        </p:txBody>
      </p:sp>
      <p:pic>
        <p:nvPicPr>
          <p:cNvPr id="262148" name="Picture 4">
            <a:extLst>
              <a:ext uri="{FF2B5EF4-FFF2-40B4-BE49-F238E27FC236}">
                <a16:creationId xmlns:a16="http://schemas.microsoft.com/office/drawing/2014/main" id="{3B5C7ECD-8177-34E7-EA32-ED4909210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7561262" cy="572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a:extLst>
              <a:ext uri="{FF2B5EF4-FFF2-40B4-BE49-F238E27FC236}">
                <a16:creationId xmlns:a16="http://schemas.microsoft.com/office/drawing/2014/main" id="{22D0BF34-7311-8EF3-41C4-8FBA9D4E7D68}"/>
              </a:ext>
            </a:extLst>
          </p:cNvPr>
          <p:cNvSpPr>
            <a:spLocks noGrp="1" noChangeArrowheads="1"/>
          </p:cNvSpPr>
          <p:nvPr>
            <p:ph type="title"/>
          </p:nvPr>
        </p:nvSpPr>
        <p:spPr>
          <a:xfrm>
            <a:off x="468313" y="0"/>
            <a:ext cx="8229600" cy="1143000"/>
          </a:xfrm>
        </p:spPr>
        <p:txBody>
          <a:bodyPr/>
          <a:lstStyle/>
          <a:p>
            <a:r>
              <a:rPr lang="pl-PL" altLang="pl-PL" sz="3600" noProof="1"/>
              <a:t>Schede di lavoro</a:t>
            </a:r>
          </a:p>
        </p:txBody>
      </p:sp>
      <p:pic>
        <p:nvPicPr>
          <p:cNvPr id="263172" name="Picture 4">
            <a:extLst>
              <a:ext uri="{FF2B5EF4-FFF2-40B4-BE49-F238E27FC236}">
                <a16:creationId xmlns:a16="http://schemas.microsoft.com/office/drawing/2014/main" id="{C129E772-62CE-FE79-3492-02CBA3BB3F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63500"/>
            <a:ext cx="6559550" cy="669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7" name="Picture 5">
            <a:extLst>
              <a:ext uri="{FF2B5EF4-FFF2-40B4-BE49-F238E27FC236}">
                <a16:creationId xmlns:a16="http://schemas.microsoft.com/office/drawing/2014/main" id="{2EB0219B-B901-A052-6F4D-597CAF45F9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04813"/>
            <a:ext cx="7416800" cy="616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4199" name="Text Box 7">
            <a:extLst>
              <a:ext uri="{FF2B5EF4-FFF2-40B4-BE49-F238E27FC236}">
                <a16:creationId xmlns:a16="http://schemas.microsoft.com/office/drawing/2014/main" id="{D0529A0E-8330-15AA-957D-B91E881F5414}"/>
              </a:ext>
            </a:extLst>
          </p:cNvPr>
          <p:cNvSpPr txBox="1">
            <a:spLocks noChangeArrowheads="1"/>
          </p:cNvSpPr>
          <p:nvPr/>
        </p:nvSpPr>
        <p:spPr bwMode="auto">
          <a:xfrm>
            <a:off x="6011863" y="1196975"/>
            <a:ext cx="23415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000" noProof="1">
                <a:solidFill>
                  <a:srgbClr val="FF0000"/>
                </a:solidFill>
              </a:rPr>
              <a:t>Una gita fuori porta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7AA7E86F-6272-74BE-F146-C1275694266D}"/>
              </a:ext>
            </a:extLst>
          </p:cNvPr>
          <p:cNvSpPr>
            <a:spLocks noGrp="1" noChangeArrowheads="1"/>
          </p:cNvSpPr>
          <p:nvPr>
            <p:ph type="title"/>
          </p:nvPr>
        </p:nvSpPr>
        <p:spPr>
          <a:xfrm>
            <a:off x="250825" y="476250"/>
            <a:ext cx="6096000" cy="685800"/>
          </a:xfrm>
        </p:spPr>
        <p:txBody>
          <a:bodyPr/>
          <a:lstStyle/>
          <a:p>
            <a:r>
              <a:rPr lang="pl-PL" altLang="pl-PL" sz="3600" noProof="1">
                <a:solidFill>
                  <a:schemeClr val="accent2"/>
                </a:solidFill>
              </a:rPr>
              <a:t>Gli elettroni, che girano</a:t>
            </a:r>
            <a:br>
              <a:rPr lang="pl-PL" altLang="pl-PL" sz="3600" noProof="1">
                <a:solidFill>
                  <a:schemeClr val="accent2"/>
                </a:solidFill>
              </a:rPr>
            </a:br>
            <a:r>
              <a:rPr lang="pl-PL" altLang="pl-PL" sz="3600" noProof="1">
                <a:solidFill>
                  <a:schemeClr val="accent2"/>
                </a:solidFill>
              </a:rPr>
              <a:t>„all’impazzata”</a:t>
            </a:r>
          </a:p>
        </p:txBody>
      </p:sp>
      <p:pic>
        <p:nvPicPr>
          <p:cNvPr id="198659" name="Picture 3">
            <a:extLst>
              <a:ext uri="{FF2B5EF4-FFF2-40B4-BE49-F238E27FC236}">
                <a16:creationId xmlns:a16="http://schemas.microsoft.com/office/drawing/2014/main" id="{E9A2D51E-8E14-C53A-AB19-FEC970D58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4088" y="2795588"/>
            <a:ext cx="2932112" cy="3962400"/>
          </a:xfrm>
          <a:prstGeom prst="rect">
            <a:avLst/>
          </a:prstGeom>
          <a:noFill/>
          <a:extLst>
            <a:ext uri="{909E8E84-426E-40DD-AFC4-6F175D3DCCD1}">
              <a14:hiddenFill xmlns:a14="http://schemas.microsoft.com/office/drawing/2010/main">
                <a:solidFill>
                  <a:srgbClr val="FFFFFF"/>
                </a:solidFill>
              </a14:hiddenFill>
            </a:ext>
          </a:extLst>
        </p:spPr>
      </p:pic>
      <p:pic>
        <p:nvPicPr>
          <p:cNvPr id="198660" name="Picture 4">
            <a:extLst>
              <a:ext uri="{FF2B5EF4-FFF2-40B4-BE49-F238E27FC236}">
                <a16:creationId xmlns:a16="http://schemas.microsoft.com/office/drawing/2014/main" id="{6D43075E-78E9-0435-DCFD-58D6BC09B6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876800"/>
            <a:ext cx="2874963" cy="153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8661" name="Text Box 5">
            <a:extLst>
              <a:ext uri="{FF2B5EF4-FFF2-40B4-BE49-F238E27FC236}">
                <a16:creationId xmlns:a16="http://schemas.microsoft.com/office/drawing/2014/main" id="{F9527330-4ED7-F17F-CF6E-A2446DB28C39}"/>
              </a:ext>
            </a:extLst>
          </p:cNvPr>
          <p:cNvSpPr txBox="1">
            <a:spLocks noChangeArrowheads="1"/>
          </p:cNvSpPr>
          <p:nvPr/>
        </p:nvSpPr>
        <p:spPr bwMode="auto">
          <a:xfrm>
            <a:off x="609600" y="6491288"/>
            <a:ext cx="4038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it-IT" altLang="pl-PL">
                <a:latin typeface="Times New Roman" panose="02020603050405020304" pitchFamily="18" charset="0"/>
              </a:rPr>
              <a:t>http://www.shef.ac.uk/chemistry/orbitron/</a:t>
            </a:r>
          </a:p>
        </p:txBody>
      </p:sp>
      <p:sp>
        <p:nvSpPr>
          <p:cNvPr id="198662" name="Text Box 6">
            <a:extLst>
              <a:ext uri="{FF2B5EF4-FFF2-40B4-BE49-F238E27FC236}">
                <a16:creationId xmlns:a16="http://schemas.microsoft.com/office/drawing/2014/main" id="{EF0675EE-21BF-51FA-DBB2-8AC4E872A838}"/>
              </a:ext>
            </a:extLst>
          </p:cNvPr>
          <p:cNvSpPr txBox="1">
            <a:spLocks noChangeArrowheads="1"/>
          </p:cNvSpPr>
          <p:nvPr/>
        </p:nvSpPr>
        <p:spPr bwMode="auto">
          <a:xfrm>
            <a:off x="684213" y="1412875"/>
            <a:ext cx="457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pl-PL" altLang="pl-PL" sz="2400" noProof="1">
                <a:solidFill>
                  <a:srgbClr val="FF3300"/>
                </a:solidFill>
                <a:latin typeface="Tahoma" panose="020B0604030504040204" pitchFamily="34" charset="0"/>
              </a:rPr>
              <a:t>“gli orbitali elettronici”, “orbitali”</a:t>
            </a:r>
          </a:p>
        </p:txBody>
      </p:sp>
      <p:sp>
        <p:nvSpPr>
          <p:cNvPr id="198663" name="Rectangle 7">
            <a:extLst>
              <a:ext uri="{FF2B5EF4-FFF2-40B4-BE49-F238E27FC236}">
                <a16:creationId xmlns:a16="http://schemas.microsoft.com/office/drawing/2014/main" id="{76336EC3-CD86-FD90-3D06-C414A17BBB9E}"/>
              </a:ext>
            </a:extLst>
          </p:cNvPr>
          <p:cNvSpPr>
            <a:spLocks noChangeArrowheads="1"/>
          </p:cNvSpPr>
          <p:nvPr/>
        </p:nvSpPr>
        <p:spPr bwMode="auto">
          <a:xfrm>
            <a:off x="4202113"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p>
        </p:txBody>
      </p:sp>
      <p:graphicFrame>
        <p:nvGraphicFramePr>
          <p:cNvPr id="198664" name="Object 8">
            <a:extLst>
              <a:ext uri="{FF2B5EF4-FFF2-40B4-BE49-F238E27FC236}">
                <a16:creationId xmlns:a16="http://schemas.microsoft.com/office/drawing/2014/main" id="{7EB1C057-D3A0-C914-4DE7-93C9BBC6FAD4}"/>
              </a:ext>
            </a:extLst>
          </p:cNvPr>
          <p:cNvGraphicFramePr>
            <a:graphicFrameLocks noChangeAspect="1"/>
          </p:cNvGraphicFramePr>
          <p:nvPr/>
        </p:nvGraphicFramePr>
        <p:xfrm>
          <a:off x="228600" y="2057400"/>
          <a:ext cx="1143000" cy="647700"/>
        </p:xfrm>
        <a:graphic>
          <a:graphicData uri="http://schemas.openxmlformats.org/presentationml/2006/ole">
            <mc:AlternateContent xmlns:mc="http://schemas.openxmlformats.org/markup-compatibility/2006">
              <mc:Choice xmlns:v="urn:schemas-microsoft-com:vml" Requires="v">
                <p:oleObj r:id="rId5" imgW="736600" imgH="419100" progId="Equation.3">
                  <p:embed/>
                </p:oleObj>
              </mc:Choice>
              <mc:Fallback>
                <p:oleObj r:id="rId5" imgW="736600" imgH="4191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057400"/>
                        <a:ext cx="11430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8665" name="Rectangle 9">
            <a:extLst>
              <a:ext uri="{FF2B5EF4-FFF2-40B4-BE49-F238E27FC236}">
                <a16:creationId xmlns:a16="http://schemas.microsoft.com/office/drawing/2014/main" id="{48EBAF00-7039-9BE8-971F-13FAEC96890D}"/>
              </a:ext>
            </a:extLst>
          </p:cNvPr>
          <p:cNvSpPr>
            <a:spLocks noChangeArrowheads="1"/>
          </p:cNvSpPr>
          <p:nvPr/>
        </p:nvSpPr>
        <p:spPr bwMode="auto">
          <a:xfrm>
            <a:off x="4038600" y="3208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p>
        </p:txBody>
      </p:sp>
      <p:graphicFrame>
        <p:nvGraphicFramePr>
          <p:cNvPr id="198666" name="Object 10">
            <a:extLst>
              <a:ext uri="{FF2B5EF4-FFF2-40B4-BE49-F238E27FC236}">
                <a16:creationId xmlns:a16="http://schemas.microsoft.com/office/drawing/2014/main" id="{46304382-31E8-E211-EF59-37471FEEC339}"/>
              </a:ext>
            </a:extLst>
          </p:cNvPr>
          <p:cNvGraphicFramePr>
            <a:graphicFrameLocks noChangeAspect="1"/>
          </p:cNvGraphicFramePr>
          <p:nvPr/>
        </p:nvGraphicFramePr>
        <p:xfrm>
          <a:off x="1981200" y="2057400"/>
          <a:ext cx="1600200" cy="661988"/>
        </p:xfrm>
        <a:graphic>
          <a:graphicData uri="http://schemas.openxmlformats.org/presentationml/2006/ole">
            <mc:AlternateContent xmlns:mc="http://schemas.openxmlformats.org/markup-compatibility/2006">
              <mc:Choice xmlns:v="urn:schemas-microsoft-com:vml" Requires="v">
                <p:oleObj r:id="rId7" imgW="1066337" imgH="444307" progId="Equation.3">
                  <p:embed/>
                </p:oleObj>
              </mc:Choice>
              <mc:Fallback>
                <p:oleObj r:id="rId7" imgW="1066337" imgH="444307"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1200" y="2057400"/>
                        <a:ext cx="1600200" cy="661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8667" name="Rectangle 11">
            <a:extLst>
              <a:ext uri="{FF2B5EF4-FFF2-40B4-BE49-F238E27FC236}">
                <a16:creationId xmlns:a16="http://schemas.microsoft.com/office/drawing/2014/main" id="{163E073D-B98D-15F8-381B-675AAA259D65}"/>
              </a:ext>
            </a:extLst>
          </p:cNvPr>
          <p:cNvSpPr>
            <a:spLocks noChangeArrowheads="1"/>
          </p:cNvSpPr>
          <p:nvPr/>
        </p:nvSpPr>
        <p:spPr bwMode="auto">
          <a:xfrm>
            <a:off x="3741738" y="3200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p>
        </p:txBody>
      </p:sp>
      <p:graphicFrame>
        <p:nvGraphicFramePr>
          <p:cNvPr id="198668" name="Object 12">
            <a:extLst>
              <a:ext uri="{FF2B5EF4-FFF2-40B4-BE49-F238E27FC236}">
                <a16:creationId xmlns:a16="http://schemas.microsoft.com/office/drawing/2014/main" id="{614C1A81-0013-D2E7-93AB-13BAAA0B5F88}"/>
              </a:ext>
            </a:extLst>
          </p:cNvPr>
          <p:cNvGraphicFramePr>
            <a:graphicFrameLocks noChangeAspect="1"/>
          </p:cNvGraphicFramePr>
          <p:nvPr/>
        </p:nvGraphicFramePr>
        <p:xfrm>
          <a:off x="4191000" y="2057400"/>
          <a:ext cx="2286000" cy="628650"/>
        </p:xfrm>
        <a:graphic>
          <a:graphicData uri="http://schemas.openxmlformats.org/presentationml/2006/ole">
            <mc:AlternateContent xmlns:mc="http://schemas.openxmlformats.org/markup-compatibility/2006">
              <mc:Choice xmlns:v="urn:schemas-microsoft-com:vml" Requires="v">
                <p:oleObj r:id="rId9" imgW="1663700" imgH="457200" progId="Equation.3">
                  <p:embed/>
                </p:oleObj>
              </mc:Choice>
              <mc:Fallback>
                <p:oleObj r:id="rId9" imgW="1663700" imgH="457200"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91000" y="2057400"/>
                        <a:ext cx="2286000" cy="62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98669" name="Picture 13">
            <a:extLst>
              <a:ext uri="{FF2B5EF4-FFF2-40B4-BE49-F238E27FC236}">
                <a16:creationId xmlns:a16="http://schemas.microsoft.com/office/drawing/2014/main" id="{D81A6392-6061-A13C-FD7F-CA3F723689B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5600" y="228600"/>
            <a:ext cx="2236788"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98670" name="Picture 14">
            <a:extLst>
              <a:ext uri="{FF2B5EF4-FFF2-40B4-BE49-F238E27FC236}">
                <a16:creationId xmlns:a16="http://schemas.microsoft.com/office/drawing/2014/main" id="{E3FD048D-DF4A-744D-84B3-0EC235AEDC2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3048000"/>
            <a:ext cx="2895600" cy="1387475"/>
          </a:xfrm>
          <a:prstGeom prst="rect">
            <a:avLst/>
          </a:prstGeom>
          <a:noFill/>
          <a:extLst>
            <a:ext uri="{909E8E84-426E-40DD-AFC4-6F175D3DCCD1}">
              <a14:hiddenFill xmlns:a14="http://schemas.microsoft.com/office/drawing/2010/main">
                <a:solidFill>
                  <a:srgbClr val="FFFFFF"/>
                </a:solidFill>
              </a14:hiddenFill>
            </a:ext>
          </a:extLst>
        </p:spPr>
      </p:pic>
      <p:pic>
        <p:nvPicPr>
          <p:cNvPr id="198671" name="Picture 15">
            <a:extLst>
              <a:ext uri="{FF2B5EF4-FFF2-40B4-BE49-F238E27FC236}">
                <a16:creationId xmlns:a16="http://schemas.microsoft.com/office/drawing/2014/main" id="{B73B10DA-124A-5047-A8A3-8B9435300B2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00400" y="3048000"/>
            <a:ext cx="2590800" cy="1446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98669"/>
                                        </p:tgtEl>
                                        <p:attrNameLst>
                                          <p:attrName>style.visibility</p:attrName>
                                        </p:attrNameLst>
                                      </p:cBhvr>
                                      <p:to>
                                        <p:strVal val="visible"/>
                                      </p:to>
                                    </p:set>
                                    <p:anim calcmode="lin" valueType="num">
                                      <p:cBhvr additive="base">
                                        <p:cTn id="7" dur="500" fill="hold"/>
                                        <p:tgtEl>
                                          <p:spTgt spid="198669"/>
                                        </p:tgtEl>
                                        <p:attrNameLst>
                                          <p:attrName>ppt_x</p:attrName>
                                        </p:attrNameLst>
                                      </p:cBhvr>
                                      <p:tavLst>
                                        <p:tav tm="0">
                                          <p:val>
                                            <p:strVal val="1+#ppt_w/2"/>
                                          </p:val>
                                        </p:tav>
                                        <p:tav tm="100000">
                                          <p:val>
                                            <p:strVal val="#ppt_x"/>
                                          </p:val>
                                        </p:tav>
                                      </p:tavLst>
                                    </p:anim>
                                    <p:anim calcmode="lin" valueType="num">
                                      <p:cBhvr additive="base">
                                        <p:cTn id="8" dur="500" fill="hold"/>
                                        <p:tgtEl>
                                          <p:spTgt spid="19866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98664"/>
                                        </p:tgtEl>
                                        <p:attrNameLst>
                                          <p:attrName>style.visibility</p:attrName>
                                        </p:attrNameLst>
                                      </p:cBhvr>
                                      <p:to>
                                        <p:strVal val="visible"/>
                                      </p:to>
                                    </p:set>
                                    <p:anim calcmode="lin" valueType="num">
                                      <p:cBhvr additive="base">
                                        <p:cTn id="13" dur="500" fill="hold"/>
                                        <p:tgtEl>
                                          <p:spTgt spid="198664"/>
                                        </p:tgtEl>
                                        <p:attrNameLst>
                                          <p:attrName>ppt_x</p:attrName>
                                        </p:attrNameLst>
                                      </p:cBhvr>
                                      <p:tavLst>
                                        <p:tav tm="0">
                                          <p:val>
                                            <p:strVal val="0-#ppt_w/2"/>
                                          </p:val>
                                        </p:tav>
                                        <p:tav tm="100000">
                                          <p:val>
                                            <p:strVal val="#ppt_x"/>
                                          </p:val>
                                        </p:tav>
                                      </p:tavLst>
                                    </p:anim>
                                    <p:anim calcmode="lin" valueType="num">
                                      <p:cBhvr additive="base">
                                        <p:cTn id="14" dur="500" fill="hold"/>
                                        <p:tgtEl>
                                          <p:spTgt spid="1986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98666"/>
                                        </p:tgtEl>
                                        <p:attrNameLst>
                                          <p:attrName>style.visibility</p:attrName>
                                        </p:attrNameLst>
                                      </p:cBhvr>
                                      <p:to>
                                        <p:strVal val="visible"/>
                                      </p:to>
                                    </p:set>
                                    <p:anim calcmode="lin" valueType="num">
                                      <p:cBhvr additive="base">
                                        <p:cTn id="19" dur="500" fill="hold"/>
                                        <p:tgtEl>
                                          <p:spTgt spid="198666"/>
                                        </p:tgtEl>
                                        <p:attrNameLst>
                                          <p:attrName>ppt_x</p:attrName>
                                        </p:attrNameLst>
                                      </p:cBhvr>
                                      <p:tavLst>
                                        <p:tav tm="0">
                                          <p:val>
                                            <p:strVal val="0-#ppt_w/2"/>
                                          </p:val>
                                        </p:tav>
                                        <p:tav tm="100000">
                                          <p:val>
                                            <p:strVal val="#ppt_x"/>
                                          </p:val>
                                        </p:tav>
                                      </p:tavLst>
                                    </p:anim>
                                    <p:anim calcmode="lin" valueType="num">
                                      <p:cBhvr additive="base">
                                        <p:cTn id="20" dur="500" fill="hold"/>
                                        <p:tgtEl>
                                          <p:spTgt spid="19866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98668"/>
                                        </p:tgtEl>
                                        <p:attrNameLst>
                                          <p:attrName>style.visibility</p:attrName>
                                        </p:attrNameLst>
                                      </p:cBhvr>
                                      <p:to>
                                        <p:strVal val="visible"/>
                                      </p:to>
                                    </p:set>
                                    <p:anim calcmode="lin" valueType="num">
                                      <p:cBhvr additive="base">
                                        <p:cTn id="25" dur="500" fill="hold"/>
                                        <p:tgtEl>
                                          <p:spTgt spid="198668"/>
                                        </p:tgtEl>
                                        <p:attrNameLst>
                                          <p:attrName>ppt_x</p:attrName>
                                        </p:attrNameLst>
                                      </p:cBhvr>
                                      <p:tavLst>
                                        <p:tav tm="0">
                                          <p:val>
                                            <p:strVal val="0-#ppt_w/2"/>
                                          </p:val>
                                        </p:tav>
                                        <p:tav tm="100000">
                                          <p:val>
                                            <p:strVal val="#ppt_x"/>
                                          </p:val>
                                        </p:tav>
                                      </p:tavLst>
                                    </p:anim>
                                    <p:anim calcmode="lin" valueType="num">
                                      <p:cBhvr additive="base">
                                        <p:cTn id="26" dur="500" fill="hold"/>
                                        <p:tgtEl>
                                          <p:spTgt spid="19866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198670"/>
                                        </p:tgtEl>
                                        <p:attrNameLst>
                                          <p:attrName>style.visibility</p:attrName>
                                        </p:attrNameLst>
                                      </p:cBhvr>
                                      <p:to>
                                        <p:strVal val="visible"/>
                                      </p:to>
                                    </p:set>
                                    <p:animEffect transition="in" filter="dissolve">
                                      <p:cBhvr>
                                        <p:cTn id="31" dur="500"/>
                                        <p:tgtEl>
                                          <p:spTgt spid="19867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nodeType="clickEffect">
                                  <p:stCondLst>
                                    <p:cond delay="0"/>
                                  </p:stCondLst>
                                  <p:childTnLst>
                                    <p:set>
                                      <p:cBhvr>
                                        <p:cTn id="35" dur="1" fill="hold">
                                          <p:stCondLst>
                                            <p:cond delay="0"/>
                                          </p:stCondLst>
                                        </p:cTn>
                                        <p:tgtEl>
                                          <p:spTgt spid="198671"/>
                                        </p:tgtEl>
                                        <p:attrNameLst>
                                          <p:attrName>style.visibility</p:attrName>
                                        </p:attrNameLst>
                                      </p:cBhvr>
                                      <p:to>
                                        <p:strVal val="visible"/>
                                      </p:to>
                                    </p:set>
                                    <p:animEffect transition="in" filter="dissolve">
                                      <p:cBhvr>
                                        <p:cTn id="36" dur="500"/>
                                        <p:tgtEl>
                                          <p:spTgt spid="19867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198660"/>
                                        </p:tgtEl>
                                        <p:attrNameLst>
                                          <p:attrName>style.visibility</p:attrName>
                                        </p:attrNameLst>
                                      </p:cBhvr>
                                      <p:to>
                                        <p:strVal val="visible"/>
                                      </p:to>
                                    </p:set>
                                    <p:animEffect transition="in" filter="dissolve">
                                      <p:cBhvr>
                                        <p:cTn id="41" dur="500"/>
                                        <p:tgtEl>
                                          <p:spTgt spid="19866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32" fill="hold" nodeType="clickEffect">
                                  <p:stCondLst>
                                    <p:cond delay="0"/>
                                  </p:stCondLst>
                                  <p:childTnLst>
                                    <p:set>
                                      <p:cBhvr>
                                        <p:cTn id="45" dur="1" fill="hold">
                                          <p:stCondLst>
                                            <p:cond delay="0"/>
                                          </p:stCondLst>
                                        </p:cTn>
                                        <p:tgtEl>
                                          <p:spTgt spid="198659"/>
                                        </p:tgtEl>
                                        <p:attrNameLst>
                                          <p:attrName>style.visibility</p:attrName>
                                        </p:attrNameLst>
                                      </p:cBhvr>
                                      <p:to>
                                        <p:strVal val="visible"/>
                                      </p:to>
                                    </p:set>
                                    <p:animEffect transition="in" filter="box(out)">
                                      <p:cBhvr>
                                        <p:cTn id="46" dur="500"/>
                                        <p:tgtEl>
                                          <p:spTgt spid="198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Text Box 3">
            <a:extLst>
              <a:ext uri="{FF2B5EF4-FFF2-40B4-BE49-F238E27FC236}">
                <a16:creationId xmlns:a16="http://schemas.microsoft.com/office/drawing/2014/main" id="{9463E094-2214-5C7B-7935-FC8C80E05076}"/>
              </a:ext>
            </a:extLst>
          </p:cNvPr>
          <p:cNvSpPr txBox="1">
            <a:spLocks noChangeArrowheads="1"/>
          </p:cNvSpPr>
          <p:nvPr/>
        </p:nvSpPr>
        <p:spPr bwMode="auto">
          <a:xfrm>
            <a:off x="6011863" y="1196975"/>
            <a:ext cx="23415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sz="2000" noProof="1">
                <a:solidFill>
                  <a:srgbClr val="FF0000"/>
                </a:solidFill>
              </a:rPr>
              <a:t>Una gita fuori porta</a:t>
            </a:r>
          </a:p>
        </p:txBody>
      </p:sp>
      <p:pic>
        <p:nvPicPr>
          <p:cNvPr id="265220" name="Picture 4">
            <a:extLst>
              <a:ext uri="{FF2B5EF4-FFF2-40B4-BE49-F238E27FC236}">
                <a16:creationId xmlns:a16="http://schemas.microsoft.com/office/drawing/2014/main" id="{2B3F1C13-D470-75B8-DD87-9EE52AA95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8208962" cy="639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6F9667A8-AAC5-A67D-5393-04832A893841}"/>
              </a:ext>
            </a:extLst>
          </p:cNvPr>
          <p:cNvSpPr>
            <a:spLocks noGrp="1" noChangeArrowheads="1"/>
          </p:cNvSpPr>
          <p:nvPr>
            <p:ph type="title" idx="4294967295"/>
          </p:nvPr>
        </p:nvSpPr>
        <p:spPr>
          <a:xfrm>
            <a:off x="971550" y="79375"/>
            <a:ext cx="7564438" cy="857250"/>
          </a:xfrm>
        </p:spPr>
        <p:txBody>
          <a:bodyPr/>
          <a:lstStyle/>
          <a:p>
            <a:r>
              <a:rPr lang="it-IT" altLang="it-IT" sz="3200">
                <a:solidFill>
                  <a:schemeClr val="accent2"/>
                </a:solidFill>
              </a:rPr>
              <a:t>Appendice</a:t>
            </a:r>
            <a:r>
              <a:rPr lang="pl-PL" altLang="it-IT" sz="3200">
                <a:solidFill>
                  <a:schemeClr val="accent2"/>
                </a:solidFill>
              </a:rPr>
              <a:t>: </a:t>
            </a:r>
            <a:r>
              <a:rPr lang="it-IT" altLang="it-IT" sz="3200">
                <a:solidFill>
                  <a:schemeClr val="accent2"/>
                </a:solidFill>
              </a:rPr>
              <a:t>Come </a:t>
            </a:r>
            <a:r>
              <a:rPr lang="it-IT" altLang="it-IT" sz="3200" noProof="1">
                <a:solidFill>
                  <a:schemeClr val="accent2"/>
                </a:solidFill>
              </a:rPr>
              <a:t>preparare una torta?</a:t>
            </a:r>
          </a:p>
        </p:txBody>
      </p:sp>
      <p:pic>
        <p:nvPicPr>
          <p:cNvPr id="266243" name="Picture 4">
            <a:extLst>
              <a:ext uri="{FF2B5EF4-FFF2-40B4-BE49-F238E27FC236}">
                <a16:creationId xmlns:a16="http://schemas.microsoft.com/office/drawing/2014/main" id="{F5E29832-2B39-E0B5-41D8-C6202988FF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5" y="1571625"/>
            <a:ext cx="4826000"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44" name="Text Box 5">
            <a:extLst>
              <a:ext uri="{FF2B5EF4-FFF2-40B4-BE49-F238E27FC236}">
                <a16:creationId xmlns:a16="http://schemas.microsoft.com/office/drawing/2014/main" id="{AF304A38-10F4-5566-12C7-838D369D9ECB}"/>
              </a:ext>
            </a:extLst>
          </p:cNvPr>
          <p:cNvSpPr txBox="1">
            <a:spLocks noChangeArrowheads="1"/>
          </p:cNvSpPr>
          <p:nvPr/>
        </p:nvSpPr>
        <p:spPr bwMode="auto">
          <a:xfrm>
            <a:off x="250825" y="6021388"/>
            <a:ext cx="864235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1700"/>
              <a:t>when the stirring direction is reversed</a:t>
            </a:r>
            <a:r>
              <a:rPr lang="pl-PL" altLang="it-IT" sz="1700"/>
              <a:t>, </a:t>
            </a:r>
            <a:r>
              <a:rPr lang="en-AU" altLang="it-IT" sz="1700"/>
              <a:t>particles are pulled out of contact with each other </a:t>
            </a:r>
            <a:endParaRPr lang="pl-PL" altLang="it-IT" sz="1700"/>
          </a:p>
          <a:p>
            <a:pPr>
              <a:spcBef>
                <a:spcPct val="0"/>
              </a:spcBef>
              <a:buFontTx/>
              <a:buNone/>
            </a:pPr>
            <a:r>
              <a:rPr lang="pl-PL" altLang="it-IT" sz="1200"/>
              <a:t>h</a:t>
            </a:r>
            <a:r>
              <a:rPr lang="en-AU" altLang="it-IT" sz="1200"/>
              <a:t>ttp://physics.aps.org/synopsis-for/10.1103/PhysRevLett.115.228304</a:t>
            </a:r>
          </a:p>
        </p:txBody>
      </p:sp>
      <p:sp>
        <p:nvSpPr>
          <p:cNvPr id="266245" name="Text Box 6">
            <a:extLst>
              <a:ext uri="{FF2B5EF4-FFF2-40B4-BE49-F238E27FC236}">
                <a16:creationId xmlns:a16="http://schemas.microsoft.com/office/drawing/2014/main" id="{EB2C5333-0F2C-6CB4-E21B-AE93B94C62E5}"/>
              </a:ext>
            </a:extLst>
          </p:cNvPr>
          <p:cNvSpPr txBox="1">
            <a:spLocks noChangeArrowheads="1"/>
          </p:cNvSpPr>
          <p:nvPr/>
        </p:nvSpPr>
        <p:spPr bwMode="auto">
          <a:xfrm>
            <a:off x="608013" y="771525"/>
            <a:ext cx="7927975"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La mamma dice, che bisogna girare sempre in una direzione.</a:t>
            </a:r>
            <a:r>
              <a:rPr lang="pl-PL" altLang="it-IT" sz="2200">
                <a:solidFill>
                  <a:schemeClr val="accent2"/>
                </a:solidFill>
              </a:rPr>
              <a:t> </a:t>
            </a:r>
          </a:p>
          <a:p>
            <a:pPr>
              <a:spcBef>
                <a:spcPct val="0"/>
              </a:spcBef>
              <a:buFontTx/>
              <a:buNone/>
            </a:pPr>
            <a:r>
              <a:rPr lang="it-IT" altLang="it-IT" sz="2200">
                <a:solidFill>
                  <a:schemeClr val="accent2"/>
                </a:solidFill>
              </a:rPr>
              <a:t>E che cose dice la fisica moderna</a:t>
            </a:r>
            <a:r>
              <a:rPr lang="pl-PL" altLang="it-IT" sz="2200">
                <a:solidFill>
                  <a:schemeClr val="accent2"/>
                </a:solidFill>
              </a:rPr>
              <a:t>?</a:t>
            </a:r>
            <a:endParaRPr lang="en-AU" altLang="it-IT" sz="2200">
              <a:solidFill>
                <a:schemeClr val="accent2"/>
              </a:solidFill>
            </a:endParaRPr>
          </a:p>
        </p:txBody>
      </p:sp>
      <p:sp>
        <p:nvSpPr>
          <p:cNvPr id="11271" name="Text Box 7">
            <a:extLst>
              <a:ext uri="{FF2B5EF4-FFF2-40B4-BE49-F238E27FC236}">
                <a16:creationId xmlns:a16="http://schemas.microsoft.com/office/drawing/2014/main" id="{778AFD93-A4B5-3D47-36CD-8A4FD2FABF50}"/>
              </a:ext>
            </a:extLst>
          </p:cNvPr>
          <p:cNvSpPr txBox="1">
            <a:spLocks noChangeArrowheads="1"/>
          </p:cNvSpPr>
          <p:nvPr/>
        </p:nvSpPr>
        <p:spPr bwMode="auto">
          <a:xfrm>
            <a:off x="323850" y="4149725"/>
            <a:ext cx="8267700" cy="1431925"/>
          </a:xfrm>
          <a:prstGeom prst="rect">
            <a:avLst/>
          </a:prstGeom>
          <a:noFill/>
          <a:ln>
            <a:noFill/>
          </a:ln>
          <a:effec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sz="2200" noProof="1">
                <a:solidFill>
                  <a:schemeClr val="accent2"/>
                </a:solidFill>
              </a:rPr>
              <a:t>L’impasto ben preparato forma una </a:t>
            </a:r>
            <a:r>
              <a:rPr lang="pl-PL" altLang="it-IT" sz="2200" i="1" noProof="1">
                <a:solidFill>
                  <a:schemeClr val="accent2"/>
                </a:solidFill>
              </a:rPr>
              <a:t>emulsione , </a:t>
            </a:r>
            <a:r>
              <a:rPr lang="pl-PL" altLang="it-IT" sz="2200" noProof="1">
                <a:solidFill>
                  <a:schemeClr val="accent2"/>
                </a:solidFill>
              </a:rPr>
              <a:t>cioe’ una miscela d’acqua con grasso, che forma lunghe catene. </a:t>
            </a:r>
          </a:p>
          <a:p>
            <a:r>
              <a:rPr lang="pl-PL" altLang="it-IT" sz="2200" noProof="1">
                <a:solidFill>
                  <a:schemeClr val="accent2"/>
                </a:solidFill>
              </a:rPr>
              <a:t>Cambiamento della direzione di mescolare provoca la rottura di queste catene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Titolo 1">
            <a:extLst>
              <a:ext uri="{FF2B5EF4-FFF2-40B4-BE49-F238E27FC236}">
                <a16:creationId xmlns:a16="http://schemas.microsoft.com/office/drawing/2014/main" id="{C4617132-4E51-54EE-FAB5-D7D6BDC70BE3}"/>
              </a:ext>
            </a:extLst>
          </p:cNvPr>
          <p:cNvSpPr>
            <a:spLocks noGrp="1" noChangeArrowheads="1"/>
          </p:cNvSpPr>
          <p:nvPr>
            <p:ph type="title" idx="4294967295"/>
          </p:nvPr>
        </p:nvSpPr>
        <p:spPr/>
        <p:txBody>
          <a:bodyPr/>
          <a:lstStyle/>
          <a:p>
            <a:r>
              <a:rPr lang="it-IT" altLang="it-IT" sz="3600"/>
              <a:t>Infiniti altri materiali</a:t>
            </a:r>
          </a:p>
        </p:txBody>
      </p:sp>
      <p:sp>
        <p:nvSpPr>
          <p:cNvPr id="268291" name="CasellaDiTesto 3">
            <a:extLst>
              <a:ext uri="{FF2B5EF4-FFF2-40B4-BE49-F238E27FC236}">
                <a16:creationId xmlns:a16="http://schemas.microsoft.com/office/drawing/2014/main" id="{C9E6F122-4AC7-5CC1-967F-BCF8A2A692E7}"/>
              </a:ext>
            </a:extLst>
          </p:cNvPr>
          <p:cNvSpPr txBox="1">
            <a:spLocks noChangeArrowheads="1"/>
          </p:cNvSpPr>
          <p:nvPr/>
        </p:nvSpPr>
        <p:spPr bwMode="auto">
          <a:xfrm>
            <a:off x="323850" y="6407150"/>
            <a:ext cx="836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Altare in ambra, Chiesa S. Brigida, Danzica, foto Maria Karwasz </a:t>
            </a:r>
          </a:p>
        </p:txBody>
      </p:sp>
      <p:pic>
        <p:nvPicPr>
          <p:cNvPr id="268292" name="Immagine 5">
            <a:extLst>
              <a:ext uri="{FF2B5EF4-FFF2-40B4-BE49-F238E27FC236}">
                <a16:creationId xmlns:a16="http://schemas.microsoft.com/office/drawing/2014/main" id="{C6FCCCBF-3CD3-5A5D-B7DC-BA6684C5A3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268413"/>
            <a:ext cx="3706812"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8293" name="Immagine 9" descr="Immagine che contiene interni, pasticcino, diverso, arrostito&#10;&#10;Descrizione generata automaticamente">
            <a:extLst>
              <a:ext uri="{FF2B5EF4-FFF2-40B4-BE49-F238E27FC236}">
                <a16:creationId xmlns:a16="http://schemas.microsoft.com/office/drawing/2014/main" id="{B0AAF996-3CB7-BA3D-6821-81B529BDC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575" y="1268413"/>
            <a:ext cx="3705225"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itolo 1">
            <a:extLst>
              <a:ext uri="{FF2B5EF4-FFF2-40B4-BE49-F238E27FC236}">
                <a16:creationId xmlns:a16="http://schemas.microsoft.com/office/drawing/2014/main" id="{3784EFA2-4A2F-DC86-31E6-0AC180F7AB62}"/>
              </a:ext>
            </a:extLst>
          </p:cNvPr>
          <p:cNvSpPr>
            <a:spLocks noGrp="1" noChangeArrowheads="1"/>
          </p:cNvSpPr>
          <p:nvPr>
            <p:ph type="title" idx="4294967295"/>
          </p:nvPr>
        </p:nvSpPr>
        <p:spPr>
          <a:xfrm>
            <a:off x="441325" y="11113"/>
            <a:ext cx="8229600" cy="1143000"/>
          </a:xfrm>
        </p:spPr>
        <p:txBody>
          <a:bodyPr/>
          <a:lstStyle/>
          <a:p>
            <a:r>
              <a:rPr lang="pl-PL" altLang="it-IT" sz="3600"/>
              <a:t>Contiamo gli e</a:t>
            </a:r>
            <a:r>
              <a:rPr lang="it-IT" altLang="it-IT" sz="3600"/>
              <a:t>l</a:t>
            </a:r>
            <a:r>
              <a:rPr lang="pl-PL" altLang="it-IT" sz="3600"/>
              <a:t>ettroni</a:t>
            </a:r>
            <a:endParaRPr lang="it-IT" altLang="it-IT" sz="3600"/>
          </a:p>
        </p:txBody>
      </p:sp>
      <p:sp>
        <p:nvSpPr>
          <p:cNvPr id="207875" name="CasellaDiTesto 4">
            <a:extLst>
              <a:ext uri="{FF2B5EF4-FFF2-40B4-BE49-F238E27FC236}">
                <a16:creationId xmlns:a16="http://schemas.microsoft.com/office/drawing/2014/main" id="{4130E3DC-50CD-E259-A485-89368777D217}"/>
              </a:ext>
            </a:extLst>
          </p:cNvPr>
          <p:cNvSpPr txBox="1">
            <a:spLocks noChangeArrowheads="1"/>
          </p:cNvSpPr>
          <p:nvPr/>
        </p:nvSpPr>
        <p:spPr bwMode="auto">
          <a:xfrm>
            <a:off x="439738" y="6361113"/>
            <a:ext cx="8704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https://www.scienzafacile.com/introduzione-alla-tavola-periodica-degli-elementi/</a:t>
            </a:r>
          </a:p>
        </p:txBody>
      </p:sp>
      <p:pic>
        <p:nvPicPr>
          <p:cNvPr id="207876" name="Picture 4" descr="Introduzione alla tavola periodica degli elementi">
            <a:extLst>
              <a:ext uri="{FF2B5EF4-FFF2-40B4-BE49-F238E27FC236}">
                <a16:creationId xmlns:a16="http://schemas.microsoft.com/office/drawing/2014/main" id="{7C5C1B02-53F9-27B3-AEC0-04DAF3ABF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3" y="1427163"/>
            <a:ext cx="897572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10981</TotalTime>
  <Words>4214</Words>
  <Application>Microsoft Office PowerPoint</Application>
  <PresentationFormat>Pokaz na ekranie (4:3)</PresentationFormat>
  <Paragraphs>400</Paragraphs>
  <Slides>82</Slides>
  <Notes>60</Notes>
  <HiddenSlides>0</HiddenSlides>
  <MMClips>2</MMClips>
  <ScaleCrop>false</ScaleCrop>
  <HeadingPairs>
    <vt:vector size="8" baseType="variant">
      <vt:variant>
        <vt:lpstr>Używane czcionki</vt:lpstr>
      </vt:variant>
      <vt:variant>
        <vt:i4>13</vt:i4>
      </vt:variant>
      <vt:variant>
        <vt:lpstr>Motyw</vt:lpstr>
      </vt:variant>
      <vt:variant>
        <vt:i4>1</vt:i4>
      </vt:variant>
      <vt:variant>
        <vt:lpstr>Osadzone serwery OLE</vt:lpstr>
      </vt:variant>
      <vt:variant>
        <vt:i4>1</vt:i4>
      </vt:variant>
      <vt:variant>
        <vt:lpstr>Tytuły slajdów</vt:lpstr>
      </vt:variant>
      <vt:variant>
        <vt:i4>82</vt:i4>
      </vt:variant>
    </vt:vector>
  </HeadingPairs>
  <TitlesOfParts>
    <vt:vector size="97" baseType="lpstr">
      <vt:lpstr>Arial</vt:lpstr>
      <vt:lpstr>Tahoma</vt:lpstr>
      <vt:lpstr>Times New Roman</vt:lpstr>
      <vt:lpstr>Helvetica</vt:lpstr>
      <vt:lpstr>Berkshire Swash</vt:lpstr>
      <vt:lpstr>Times</vt:lpstr>
      <vt:lpstr>Avenir Next</vt:lpstr>
      <vt:lpstr>Wingdings</vt:lpstr>
      <vt:lpstr>Arial Unicode MS</vt:lpstr>
      <vt:lpstr>Trip Sans VF</vt:lpstr>
      <vt:lpstr>Verdana</vt:lpstr>
      <vt:lpstr>MS PGothic</vt:lpstr>
      <vt:lpstr>Calibri</vt:lpstr>
      <vt:lpstr>Projekt domyślny</vt:lpstr>
      <vt:lpstr>Microsoft Equation 3.0</vt:lpstr>
      <vt:lpstr>Prezentacja programu PowerPoint</vt:lpstr>
      <vt:lpstr>Di che cosa  e’ fatto il mondo?</vt:lpstr>
      <vt:lpstr>Gia’ i Greci antichi…</vt:lpstr>
      <vt:lpstr>La narrazione deve essere semplice</vt:lpstr>
      <vt:lpstr>La narrazione deve essere utile</vt:lpstr>
      <vt:lpstr>Struttura atomica della materia (Democrito)</vt:lpstr>
      <vt:lpstr>Microsopia  di singoli atomi </vt:lpstr>
      <vt:lpstr>Gli elettroni, che girano „all’impazzata”</vt:lpstr>
      <vt:lpstr>Contiamo gli elettroni</vt:lpstr>
      <vt:lpstr>Atomi e molecole </vt:lpstr>
      <vt:lpstr>Struttura cristallografica Cristallo regolare: cloruro di sodio</vt:lpstr>
      <vt:lpstr> Scala della durezza (Mohs)</vt:lpstr>
      <vt:lpstr>1 talco</vt:lpstr>
      <vt:lpstr>2 gesso (alabastro) CaSO4</vt:lpstr>
      <vt:lpstr>Spato d’Islanda: birifrangenza</vt:lpstr>
      <vt:lpstr>3 calcite (calcare, spato d’Islanda) CaCO3</vt:lpstr>
      <vt:lpstr>Prezentacja programu PowerPoint</vt:lpstr>
      <vt:lpstr>7 quarzo (SiO2)</vt:lpstr>
      <vt:lpstr>9 corindone Al2O3</vt:lpstr>
      <vt:lpstr>Classe «regolare»: diamante</vt:lpstr>
      <vt:lpstr>10 diamante </vt:lpstr>
      <vt:lpstr>Ceramica, vetro </vt:lpstr>
      <vt:lpstr>Galena, malachite…</vt:lpstr>
      <vt:lpstr>Galena, malachite…</vt:lpstr>
      <vt:lpstr>Museo di Ermitage (S. Pietroburgo)</vt:lpstr>
      <vt:lpstr>Polenta trentina e caffè macedone…</vt:lpstr>
      <vt:lpstr>Cattedrale di Danzica (*1343)</vt:lpstr>
      <vt:lpstr>Il trucco nell’antico Egitto tra seduzione e protezione </vt:lpstr>
      <vt:lpstr>«Verdigris» o grenspan</vt:lpstr>
      <vt:lpstr>Tutti e tre gli indizi, cioè </vt:lpstr>
      <vt:lpstr>Festeggiando ai fasti di Mida</vt:lpstr>
      <vt:lpstr>Festa funebre di Re Mida</vt:lpstr>
      <vt:lpstr>Metalli, leghe, ori </vt:lpstr>
      <vt:lpstr>Modern iron in ancient Egypt (siderurgia)</vt:lpstr>
      <vt:lpstr>Ferro, nichel, cobalto</vt:lpstr>
      <vt:lpstr>https://it.wikipedia.org/wiki/Età_del_ferro</vt:lpstr>
      <vt:lpstr>„Età del ferro”</vt:lpstr>
      <vt:lpstr>Minerali di ferro</vt:lpstr>
      <vt:lpstr>Ittiti (?)  (II millennio a.C.)</vt:lpstr>
      <vt:lpstr>Battaglia di Kadesz (1280 a.C.)</vt:lpstr>
      <vt:lpstr>Una fucina, per ulteriore lavorazione</vt:lpstr>
      <vt:lpstr>Acciaio: lega di ferro con carbonio (&lt;2.1%)</vt:lpstr>
      <vt:lpstr>Ghisa, acciaio, ferro battuto, etc. </vt:lpstr>
      <vt:lpstr>Prezentacja programu PowerPoint</vt:lpstr>
      <vt:lpstr>Metalli nativi</vt:lpstr>
      <vt:lpstr>L’oro rimane eterno: il tesoro di Priamo</vt:lpstr>
      <vt:lpstr>Lega: una miscela (solida) per migliorare le proprietà meccaniche e di lavorazione</vt:lpstr>
      <vt:lpstr>Età del bronzo 3300-1300 a.C. </vt:lpstr>
      <vt:lpstr>Età del bronzo (Cu:Sn)</vt:lpstr>
      <vt:lpstr>I bronzi venuti  dal mare</vt:lpstr>
      <vt:lpstr>Leghe della zecca EU</vt:lpstr>
      <vt:lpstr>Due mega-sbronzi</vt:lpstr>
      <vt:lpstr>Prezentacja programu PowerPoint</vt:lpstr>
      <vt:lpstr>Haliotis rufescens</vt:lpstr>
      <vt:lpstr>Prezentacja programu PowerPoint</vt:lpstr>
      <vt:lpstr>Il vetro di Murano</vt:lpstr>
      <vt:lpstr>Belvedere im Schlossgarten Charlottenburg</vt:lpstr>
      <vt:lpstr>Polimeri, compositi </vt:lpstr>
      <vt:lpstr>Ebanite</vt:lpstr>
      <vt:lpstr>Bakelite </vt:lpstr>
      <vt:lpstr>Polietylene (PE)</vt:lpstr>
      <vt:lpstr>Polistirene - PS</vt:lpstr>
      <vt:lpstr>Politetrafluorene - PTFE</vt:lpstr>
      <vt:lpstr>Liquidi</vt:lpstr>
      <vt:lpstr>Acqua: „tensione” superficiale</vt:lpstr>
      <vt:lpstr>L’aggiunta del sapone</vt:lpstr>
      <vt:lpstr>Jak biegają nartniki?</vt:lpstr>
      <vt:lpstr>Come misurare le dimensioni dell’atomo?</vt:lpstr>
      <vt:lpstr>I gas</vt:lpstr>
      <vt:lpstr>I gas hanno loro peso e il volume</vt:lpstr>
      <vt:lpstr>Atomi in diversi stati  di condensazione</vt:lpstr>
      <vt:lpstr>Cambiamenti di „fase” (di stato)</vt:lpstr>
      <vt:lpstr>Plasma: gas molto caldo, che conduce la corrente elettrica  (atomi, che hanno perso elettroni)</vt:lpstr>
      <vt:lpstr>Syntesi termonucleare </vt:lpstr>
      <vt:lpstr>ITER Tokamak</vt:lpstr>
      <vt:lpstr>Schede di lavoro</vt:lpstr>
      <vt:lpstr>Schede di lavoro</vt:lpstr>
      <vt:lpstr>Schede di lavoro</vt:lpstr>
      <vt:lpstr>Prezentacja programu PowerPoint</vt:lpstr>
      <vt:lpstr>Prezentacja programu PowerPoint</vt:lpstr>
      <vt:lpstr>Appendice: Come preparare una torta?</vt:lpstr>
      <vt:lpstr>Infiniti altri materiali</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252</cp:revision>
  <dcterms:created xsi:type="dcterms:W3CDTF">2006-02-09T22:46:12Z</dcterms:created>
  <dcterms:modified xsi:type="dcterms:W3CDTF">2024-01-13T00:03:34Z</dcterms:modified>
</cp:coreProperties>
</file>