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74" r:id="rId3"/>
    <p:sldId id="278" r:id="rId4"/>
    <p:sldId id="275" r:id="rId5"/>
    <p:sldId id="276" r:id="rId6"/>
    <p:sldId id="260" r:id="rId7"/>
    <p:sldId id="261" r:id="rId8"/>
    <p:sldId id="262" r:id="rId9"/>
    <p:sldId id="263" r:id="rId10"/>
    <p:sldId id="264" r:id="rId11"/>
    <p:sldId id="282" r:id="rId12"/>
    <p:sldId id="273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>
      <p:cViewPr varScale="1">
        <p:scale>
          <a:sx n="111" d="100"/>
          <a:sy n="111" d="100"/>
        </p:scale>
        <p:origin x="-163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BD71601-8B1E-436E-9863-859820A6A99A}" type="datetimeFigureOut">
              <a:rPr lang="pl-PL"/>
              <a:pPr>
                <a:defRPr/>
              </a:pPr>
              <a:t>2011-03-24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19C7493-5C21-4744-AE28-5CCA0EB2411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1638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584FB2-0F28-4DC7-A7F8-69EB2B214029}" type="slidenum">
              <a:rPr lang="pl-PL"/>
              <a:pPr/>
              <a:t>12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51A53-2FB2-4D87-A6BC-C340D50DF13D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33F3D-8508-43EF-8CC0-3E7C488B3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32F98-085B-421E-802F-77FF350615FC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2CCD-22BC-4C1E-9948-F1ABF12C4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126F1-78FC-4164-B772-C12DEBF97A6B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BC5F-7859-4C12-BACB-0A4B5F9D1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2DE76-9328-4587-89F7-892E33AB4C26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D100-E1EF-49C6-AB6B-6F1A96FBD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3C4DF-25AA-464D-B387-9754CFA8D8D8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0A8B2-C098-4D60-8758-8D2B94B40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075D-D8BC-44E7-8FDC-E6C99EA938C9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F47CC-558C-44CF-A9FB-BCDC585DC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7AA2C-2561-4BD4-938E-7820E268230D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90AA-E02B-42E5-BBAF-0CB31C2C8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481CD-09F2-4CAC-9B97-91541C2A0993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3B4A4-672D-4939-9DAD-04EE2A55C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0DC45-CB3C-46B8-9F15-10CD0242D188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6AB88-B20F-4448-808A-DE42F911D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BBC54-5962-4623-9A7A-4327C2D13A14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6653-106D-44C4-A0B0-3697F3E3D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AB517-46AA-4ED6-9948-BF368D25DFF6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3341F-EF82-4BD8-9C0F-A23F801B1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210A77-862B-44A4-AC73-D6867436419F}" type="datetimeFigureOut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0DAE15-694C-49D0-BF80-93D6D07B20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bar.phys.unca.edu/ruiz/java/Light/spectrum_hydrogen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dydaktyka.fizyka.umk.pl/Wystawy_archiwum/z_omegi/bohr.html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534400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8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atomu Bohra</a:t>
            </a:r>
            <a:endParaRPr lang="pl-PL" sz="8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Podtytuł 2"/>
          <p:cNvSpPr>
            <a:spLocks noGrp="1"/>
          </p:cNvSpPr>
          <p:nvPr>
            <p:ph type="subTitle" idx="1"/>
          </p:nvPr>
        </p:nvSpPr>
        <p:spPr>
          <a:xfrm>
            <a:off x="4876800" y="5562600"/>
            <a:ext cx="4648200" cy="1295400"/>
          </a:xfrm>
        </p:spPr>
        <p:txBody>
          <a:bodyPr/>
          <a:lstStyle/>
          <a:p>
            <a:pPr algn="l" eaLnBrk="1" hangingPunct="1"/>
            <a:r>
              <a:rPr lang="pl-PL" sz="2800" b="1" i="1" smtClean="0">
                <a:solidFill>
                  <a:srgbClr val="002060"/>
                </a:solidFill>
              </a:rPr>
              <a:t>Opracowała: </a:t>
            </a:r>
          </a:p>
          <a:p>
            <a:pPr algn="l" eaLnBrk="1" hangingPunct="1"/>
            <a:r>
              <a:rPr lang="pl-PL" sz="2800" b="1" i="1" smtClean="0">
                <a:solidFill>
                  <a:srgbClr val="002060"/>
                </a:solidFill>
              </a:rPr>
              <a:t>mgr Magdalena Sadowska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/>
          <a:lstStyle/>
          <a:p>
            <a:pPr eaLnBrk="1" hangingPunct="1"/>
            <a:r>
              <a:rPr lang="pl-PL" dirty="0" smtClean="0">
                <a:solidFill>
                  <a:srgbClr val="002060"/>
                </a:solidFill>
              </a:rPr>
              <a:t>Dozwolone wartości energii </a:t>
            </a:r>
            <a:r>
              <a:rPr lang="pl-PL" dirty="0" smtClean="0">
                <a:solidFill>
                  <a:srgbClr val="002060"/>
                </a:solidFill>
              </a:rPr>
              <a:t/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 </a:t>
            </a:r>
            <a:r>
              <a:rPr lang="pl-PL" dirty="0" smtClean="0">
                <a:solidFill>
                  <a:srgbClr val="002060"/>
                </a:solidFill>
              </a:rPr>
              <a:t>atomie wodoru</a:t>
            </a:r>
          </a:p>
        </p:txBody>
      </p:sp>
      <p:sp>
        <p:nvSpPr>
          <p:cNvPr id="1331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dirty="0" smtClean="0"/>
              <a:t>Po wstawieniu stałych, poprzedni wzór upraszcza się do postaci:</a:t>
            </a:r>
          </a:p>
          <a:p>
            <a:pPr eaLnBrk="1" hangingPunct="1">
              <a:buFont typeface="Arial" charset="0"/>
              <a:buNone/>
            </a:pPr>
            <a:endParaRPr lang="pl-PL" dirty="0" smtClean="0"/>
          </a:p>
          <a:p>
            <a:pPr eaLnBrk="1" hangingPunct="1">
              <a:buFont typeface="Arial" charset="0"/>
              <a:buNone/>
            </a:pPr>
            <a:endParaRPr lang="pl-PL" dirty="0" smtClean="0"/>
          </a:p>
          <a:p>
            <a:pPr eaLnBrk="1" hangingPunct="1">
              <a:buFont typeface="Arial" charset="0"/>
              <a:buNone/>
            </a:pPr>
            <a:r>
              <a:rPr lang="pl-PL" dirty="0" smtClean="0"/>
              <a:t>Zmieniamy jednostkę energii z J na </a:t>
            </a:r>
            <a:r>
              <a:rPr lang="pl-PL" dirty="0" err="1" smtClean="0"/>
              <a:t>eV</a:t>
            </a:r>
            <a:r>
              <a:rPr lang="pl-PL" dirty="0" smtClean="0"/>
              <a:t> (elektronowolty),                                      :</a:t>
            </a:r>
          </a:p>
          <a:p>
            <a:pPr eaLnBrk="1" hangingPunct="1">
              <a:buFont typeface="Arial" charset="0"/>
              <a:buNone/>
            </a:pPr>
            <a:endParaRPr lang="pl-PL" dirty="0" smtClean="0"/>
          </a:p>
        </p:txBody>
      </p:sp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3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2667000"/>
            <a:ext cx="3581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331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3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4343400"/>
            <a:ext cx="33147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332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32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029200"/>
            <a:ext cx="3962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Rectangle 9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pl-PL" sz="2800" dirty="0" smtClean="0">
                <a:solidFill>
                  <a:srgbClr val="002060"/>
                </a:solidFill>
              </a:rPr>
              <a:t>Wykres zależności energii całkowitej elektronu w centralnym polu elektrostatycznym protonu od odległości od źródła</a:t>
            </a:r>
            <a:endParaRPr lang="pl-PL" sz="2800" dirty="0" smtClean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838200"/>
            <a:ext cx="6080760" cy="596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382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Serie widmowe wodoru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762000"/>
            <a:ext cx="7980363" cy="590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pole tekstowe 5"/>
          <p:cNvSpPr txBox="1">
            <a:spLocks noChangeArrowheads="1"/>
          </p:cNvSpPr>
          <p:nvPr/>
        </p:nvSpPr>
        <p:spPr bwMode="auto">
          <a:xfrm>
            <a:off x="2895600" y="4419600"/>
            <a:ext cx="5791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i="1" dirty="0"/>
              <a:t>Linie </a:t>
            </a:r>
            <a:r>
              <a:rPr lang="pl-PL" i="1" dirty="0" err="1"/>
              <a:t>Balmera</a:t>
            </a:r>
            <a:r>
              <a:rPr lang="pl-PL" i="1" dirty="0"/>
              <a:t> można zobaczyć i zmierzyć ich długość:</a:t>
            </a:r>
          </a:p>
          <a:p>
            <a:r>
              <a:rPr lang="pl-PL" sz="1400" i="1" dirty="0">
                <a:hlinkClick r:id="rId4"/>
              </a:rPr>
              <a:t>http://hbar.phys.unca.edu/ruiz/java/Light/spectrum_hydrogen.html</a:t>
            </a:r>
            <a:r>
              <a:rPr lang="pl-PL" sz="1400" i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4000" b="1" smtClean="0">
                <a:solidFill>
                  <a:srgbClr val="002060"/>
                </a:solidFill>
              </a:rPr>
              <a:t>Dodatek: </a:t>
            </a:r>
            <a:r>
              <a:rPr lang="pl-PL" sz="4000" smtClean="0">
                <a:solidFill>
                  <a:srgbClr val="002060"/>
                </a:solidFill>
              </a:rPr>
              <a:t>oryginalne postulaty Bohra</a:t>
            </a:r>
            <a:endParaRPr lang="pl-PL" sz="4000" smtClean="0"/>
          </a:p>
        </p:txBody>
      </p:sp>
      <p:sp>
        <p:nvSpPr>
          <p:cNvPr id="33795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914400"/>
            <a:ext cx="8229600" cy="3962400"/>
          </a:xfrm>
        </p:spPr>
        <p:txBody>
          <a:bodyPr/>
          <a:lstStyle/>
          <a:p>
            <a:pPr marL="571500" indent="-571500">
              <a:buFont typeface="Calibri" pitchFamily="34" charset="0"/>
              <a:buNone/>
            </a:pPr>
            <a:r>
              <a:rPr lang="pl-PL" dirty="0" smtClean="0"/>
              <a:t>Oryginalne postulaty Bohra były nieco inne:</a:t>
            </a:r>
          </a:p>
          <a:p>
            <a:pPr marL="571500" indent="-571500">
              <a:buFont typeface="Calibri" pitchFamily="34" charset="0"/>
              <a:buChar char="•"/>
            </a:pPr>
            <a:r>
              <a:rPr lang="pl-PL" dirty="0" smtClean="0"/>
              <a:t>Elektrony krążą po orbitach stacjonarnych, na których nie emitują energii.</a:t>
            </a:r>
          </a:p>
          <a:p>
            <a:pPr marL="571500" indent="-571500">
              <a:buFont typeface="Calibri" pitchFamily="34" charset="0"/>
              <a:buChar char="•"/>
            </a:pPr>
            <a:r>
              <a:rPr lang="pl-PL" dirty="0" smtClean="0"/>
              <a:t>Elektrony emitują światło o częstości Plancka, gdy przechodzą z orbity </a:t>
            </a:r>
            <a:r>
              <a:rPr lang="pl-PL" i="1" dirty="0" smtClean="0"/>
              <a:t>n</a:t>
            </a:r>
            <a:r>
              <a:rPr lang="pl-PL" dirty="0" smtClean="0"/>
              <a:t> na </a:t>
            </a:r>
            <a:r>
              <a:rPr lang="pl-PL" i="1" dirty="0" smtClean="0"/>
              <a:t>m</a:t>
            </a:r>
            <a:r>
              <a:rPr lang="pl-PL" dirty="0" smtClean="0"/>
              <a:t>.</a:t>
            </a:r>
          </a:p>
          <a:p>
            <a:pPr marL="571500" indent="-571500">
              <a:buFont typeface="Calibri" pitchFamily="34" charset="0"/>
              <a:buChar char="•"/>
            </a:pPr>
            <a:endParaRPr lang="pl-PL" dirty="0" smtClean="0"/>
          </a:p>
          <a:p>
            <a:pPr marL="571500" indent="-571500">
              <a:buFont typeface="Calibri" pitchFamily="34" charset="0"/>
              <a:buChar char="•"/>
            </a:pPr>
            <a:endParaRPr lang="pl-PL" dirty="0" smtClean="0"/>
          </a:p>
          <a:p>
            <a:pPr marL="571500" indent="-571500">
              <a:buFont typeface="Calibri" pitchFamily="34" charset="0"/>
              <a:buChar char="•"/>
            </a:pPr>
            <a:r>
              <a:rPr lang="pl-PL" dirty="0" smtClean="0"/>
              <a:t>Zasada korespondencji: </a:t>
            </a:r>
            <a:r>
              <a:rPr lang="pl-PL" i="1" dirty="0" smtClean="0"/>
              <a:t>„Elektron emituje światło o częstości równej częstości swego ruchu orbitalnego.”</a:t>
            </a:r>
            <a:endParaRPr lang="pl-PL" dirty="0" smtClean="0"/>
          </a:p>
        </p:txBody>
      </p:sp>
      <p:sp>
        <p:nvSpPr>
          <p:cNvPr id="33796" name="Prostokąt 3"/>
          <p:cNvSpPr>
            <a:spLocks noChangeArrowheads="1"/>
          </p:cNvSpPr>
          <p:nvPr/>
        </p:nvSpPr>
        <p:spPr bwMode="auto">
          <a:xfrm>
            <a:off x="1600200" y="6400800"/>
            <a:ext cx="7467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    http://</a:t>
            </a:r>
            <a:r>
              <a:rPr lang="pl-PL">
                <a:hlinkClick r:id="rId2"/>
              </a:rPr>
              <a:t>dydaktyka.fizyka.umk.pl/Wystawy_archiwum/z_omegi/bohr.html</a:t>
            </a:r>
            <a:endParaRPr lang="pl-PL"/>
          </a:p>
        </p:txBody>
      </p:sp>
      <p:sp>
        <p:nvSpPr>
          <p:cNvPr id="3379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379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743325"/>
            <a:ext cx="2266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Wyprowadzenie – </a:t>
            </a:r>
            <a:r>
              <a:rPr lang="pl-PL" sz="2800" i="1" smtClean="0">
                <a:solidFill>
                  <a:srgbClr val="002060"/>
                </a:solidFill>
              </a:rPr>
              <a:t>kwantowanie momentu pędu</a:t>
            </a:r>
            <a:endParaRPr lang="pl-PL" i="1" smtClean="0">
              <a:solidFill>
                <a:srgbClr val="002060"/>
              </a:solidFill>
            </a:endParaRPr>
          </a:p>
        </p:txBody>
      </p:sp>
      <p:sp>
        <p:nvSpPr>
          <p:cNvPr id="34819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838200"/>
            <a:ext cx="8229600" cy="5638800"/>
          </a:xfrm>
        </p:spPr>
        <p:txBody>
          <a:bodyPr/>
          <a:lstStyle/>
          <a:p>
            <a:r>
              <a:rPr lang="pl-PL" smtClean="0"/>
              <a:t>Ze wzoru na wartość prędkości w ruchu jednostajnym po okręgu wyznaczamy okres:</a:t>
            </a:r>
          </a:p>
          <a:p>
            <a:endParaRPr lang="pl-PL" smtClean="0"/>
          </a:p>
          <a:p>
            <a:endParaRPr lang="pl-PL" smtClean="0"/>
          </a:p>
          <a:p>
            <a:r>
              <a:rPr lang="pl-PL" smtClean="0"/>
              <a:t>Częstotliwość jest odwrotnością okresu, więc jest równa:</a:t>
            </a:r>
          </a:p>
          <a:p>
            <a:endParaRPr lang="pl-PL" smtClean="0"/>
          </a:p>
          <a:p>
            <a:r>
              <a:rPr lang="pl-PL" smtClean="0"/>
              <a:t>Uwzględniając powyższy wzór, energię można zapisać w następujący sposób:</a:t>
            </a:r>
          </a:p>
          <a:p>
            <a:pPr>
              <a:buFont typeface="Arial" charset="0"/>
              <a:buNone/>
            </a:pPr>
            <a:endParaRPr lang="pl-PL" smtClean="0"/>
          </a:p>
          <a:p>
            <a:endParaRPr lang="pl-PL" smtClean="0"/>
          </a:p>
          <a:p>
            <a:endParaRPr lang="pl-PL" smtClean="0"/>
          </a:p>
          <a:p>
            <a:pPr>
              <a:buFont typeface="Arial" charset="0"/>
              <a:buNone/>
            </a:pPr>
            <a:endParaRPr lang="pl-PL" smtClean="0"/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482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1905000"/>
            <a:ext cx="152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3733800"/>
            <a:ext cx="14954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Rectangle 5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l-PL"/>
          </a:p>
        </p:txBody>
      </p:sp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482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791200"/>
            <a:ext cx="28765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 idx="4294967295"/>
          </p:nvPr>
        </p:nvSpPr>
        <p:spPr>
          <a:xfrm>
            <a:off x="-76200" y="0"/>
            <a:ext cx="9296400" cy="11430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Wyprowadzenie – </a:t>
            </a:r>
            <a:r>
              <a:rPr lang="pl-PL" sz="2800" i="1" smtClean="0">
                <a:solidFill>
                  <a:srgbClr val="002060"/>
                </a:solidFill>
              </a:rPr>
              <a:t>kwantowanie momentu pędu c.d.</a:t>
            </a:r>
            <a:endParaRPr lang="pl-PL" smtClean="0">
              <a:solidFill>
                <a:srgbClr val="002060"/>
              </a:solidFill>
            </a:endParaRPr>
          </a:p>
        </p:txBody>
      </p:sp>
      <p:sp>
        <p:nvSpPr>
          <p:cNvPr id="35843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686800" cy="5638800"/>
          </a:xfrm>
        </p:spPr>
        <p:txBody>
          <a:bodyPr/>
          <a:lstStyle/>
          <a:p>
            <a:r>
              <a:rPr lang="pl-PL" dirty="0" smtClean="0"/>
              <a:t>Przyrównujemy poprzedni wzór na energię z energią kinetyczną: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Po skróceniu: 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Doszliśmy do wniosku (choć, upraszczając rozumowanie, z innym współczynnikiem liczbowym), że moment pędu jest skwantowany.</a:t>
            </a: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46" name="Rectangle 3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l-PL"/>
          </a:p>
        </p:txBody>
      </p:sp>
      <p:sp>
        <p:nvSpPr>
          <p:cNvPr id="3584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48" name="Rectangle 6"/>
          <p:cNvSpPr>
            <a:spLocks noChangeArrowheads="1"/>
          </p:cNvSpPr>
          <p:nvPr/>
        </p:nvSpPr>
        <p:spPr bwMode="auto">
          <a:xfrm>
            <a:off x="0" y="145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l-PL"/>
          </a:p>
        </p:txBody>
      </p:sp>
      <p:sp>
        <p:nvSpPr>
          <p:cNvPr id="3584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51" name="Rectangle 9"/>
          <p:cNvSpPr>
            <a:spLocks noChangeArrowheads="1"/>
          </p:cNvSpPr>
          <p:nvPr/>
        </p:nvSpPr>
        <p:spPr bwMode="auto">
          <a:xfrm>
            <a:off x="0" y="145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l-PL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5852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4175" y="2362200"/>
            <a:ext cx="2714625" cy="990600"/>
          </a:xfrm>
          <a:prstGeom prst="rect">
            <a:avLst/>
          </a:prstGeom>
          <a:noFill/>
        </p:spPr>
      </p:pic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5855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962400"/>
            <a:ext cx="2200275" cy="1000125"/>
          </a:xfrm>
          <a:prstGeom prst="rect">
            <a:avLst/>
          </a:prstGeom>
          <a:noFill/>
        </p:spPr>
      </p:pic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0" y="145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I postulat</a:t>
            </a:r>
          </a:p>
        </p:txBody>
      </p:sp>
      <p:sp>
        <p:nvSpPr>
          <p:cNvPr id="28675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838200"/>
            <a:ext cx="8229600" cy="1600200"/>
          </a:xfrm>
        </p:spPr>
        <p:txBody>
          <a:bodyPr/>
          <a:lstStyle/>
          <a:p>
            <a:r>
              <a:rPr lang="pl-PL" smtClean="0"/>
              <a:t>W atomie istnieją takie orbity, na których poruszające się elektrony nie promieniują energii, są to tzw. </a:t>
            </a:r>
            <a:r>
              <a:rPr lang="pl-PL" b="1" smtClean="0"/>
              <a:t>orbity stacjonarne</a:t>
            </a:r>
            <a:r>
              <a:rPr lang="pl-PL" smtClean="0"/>
              <a:t>.</a:t>
            </a:r>
            <a:endParaRPr lang="pl-PL" smtClean="0">
              <a:latin typeface="Arial" charset="0"/>
            </a:endParaRPr>
          </a:p>
          <a:p>
            <a:r>
              <a:rPr lang="pl-PL" smtClean="0"/>
              <a:t>Zazwyczaj, postulat ten jest podawany jako warunek </a:t>
            </a:r>
            <a:r>
              <a:rPr lang="pl-PL" i="1" smtClean="0"/>
              <a:t>kwantowania momentu pędu</a:t>
            </a:r>
            <a:r>
              <a:rPr lang="pl-PL" smtClean="0"/>
              <a:t>:</a:t>
            </a:r>
          </a:p>
          <a:p>
            <a:pPr>
              <a:buFont typeface="Arial" charset="0"/>
              <a:buNone/>
            </a:pPr>
            <a:r>
              <a:rPr lang="pl-PL" smtClean="0"/>
              <a:t>- moment pędu na orbitach stacjonarnych jest całkowitą wielokrotnością stałej Plancka podzielonej przez 2</a:t>
            </a:r>
            <a:r>
              <a:rPr lang="el-GR" smtClean="0"/>
              <a:t>π</a:t>
            </a: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79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80" name="Rectangle 6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81" name="Rectangle 7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85" name="Rectangle 12"/>
          <p:cNvSpPr>
            <a:spLocks noChangeArrowheads="1"/>
          </p:cNvSpPr>
          <p:nvPr/>
        </p:nvSpPr>
        <p:spPr bwMode="auto">
          <a:xfrm>
            <a:off x="0" y="2543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88" name="Rectangle 15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8691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0" y="1457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28694" name="Picture 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5410200"/>
            <a:ext cx="2574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I postulat</a:t>
            </a:r>
          </a:p>
        </p:txBody>
      </p:sp>
      <p:sp>
        <p:nvSpPr>
          <p:cNvPr id="32771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838200"/>
            <a:ext cx="8229600" cy="1600200"/>
          </a:xfrm>
        </p:spPr>
        <p:txBody>
          <a:bodyPr/>
          <a:lstStyle/>
          <a:p>
            <a:r>
              <a:rPr lang="pl-PL" smtClean="0"/>
              <a:t>Innymi słowy, orbity stacjonarne to takie, dla których fala de Broglie’a opisująca elektron jest falą </a:t>
            </a:r>
            <a:r>
              <a:rPr lang="pl-PL" i="1" smtClean="0"/>
              <a:t>stacjonarną</a:t>
            </a:r>
            <a:endParaRPr lang="pl-PL" smtClean="0"/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2667000"/>
            <a:ext cx="21812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2667000"/>
            <a:ext cx="10477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2775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2776" name="Rectangle 6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2777" name="Rectangle 7"/>
          <p:cNvSpPr>
            <a:spLocks noChangeArrowheads="1"/>
          </p:cNvSpPr>
          <p:nvPr/>
        </p:nvSpPr>
        <p:spPr bwMode="auto">
          <a:xfrm>
            <a:off x="0" y="4237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277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2780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657600"/>
            <a:ext cx="59721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2783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791200"/>
            <a:ext cx="2574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4" name="Rectangle 15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0" y="1035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2787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2788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638800"/>
            <a:ext cx="22764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0" y="1265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II postulat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2514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mtClean="0"/>
              <a:t>Każda emisja lub absorpcja promieniowania odpowiada przejściu elektronu między dwoma orbitami stacjonarnymi. Takie promieniowanie jest jednorodne i jego częstość opisuje zależność:</a:t>
            </a:r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297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267200"/>
            <a:ext cx="23145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mtClean="0">
                <a:solidFill>
                  <a:srgbClr val="002060"/>
                </a:solidFill>
              </a:rPr>
              <a:t>I postulat</a:t>
            </a:r>
            <a:endParaRPr 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2133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mtClean="0"/>
              <a:t>Na elektron poruszający się wokół jądra działają siły przyciągania kulombowskiego oraz siła odśrodkowa. Siły te równoważą się.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pl-PL" smtClean="0"/>
              <a:t> </a:t>
            </a: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590800"/>
            <a:ext cx="21812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072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07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2514600"/>
            <a:ext cx="24955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073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581400"/>
            <a:ext cx="18097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4267200"/>
            <a:ext cx="28670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2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0733" name="Rectangle 10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0734" name="Rectangle 11"/>
          <p:cNvSpPr>
            <a:spLocks noChangeArrowheads="1"/>
          </p:cNvSpPr>
          <p:nvPr/>
        </p:nvSpPr>
        <p:spPr bwMode="auto">
          <a:xfrm>
            <a:off x="0" y="2143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073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30736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5410200"/>
            <a:ext cx="24193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7" name="Rectangle 14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pl-PL" smtClean="0">
                <a:solidFill>
                  <a:srgbClr val="002060"/>
                </a:solidFill>
              </a:rPr>
              <a:t>II postulat</a:t>
            </a: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922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143000"/>
            <a:ext cx="41624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922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133600"/>
            <a:ext cx="3648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5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5" name="Rectangle 8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26" name="pole tekstowe 11"/>
          <p:cNvSpPr txBox="1">
            <a:spLocks noChangeArrowheads="1"/>
          </p:cNvSpPr>
          <p:nvPr/>
        </p:nvSpPr>
        <p:spPr bwMode="auto">
          <a:xfrm>
            <a:off x="0" y="35814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200">
                <a:latin typeface="Calibri" pitchFamily="34" charset="0"/>
              </a:rPr>
              <a:t>Dla atomu wodoru Z = 1. Wzór na promień n –tej orbity Bohra:</a:t>
            </a: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8" name="Rectangle 11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31" name="pole tekstowe 18"/>
          <p:cNvSpPr txBox="1">
            <a:spLocks noChangeArrowheads="1"/>
          </p:cNvSpPr>
          <p:nvPr/>
        </p:nvSpPr>
        <p:spPr bwMode="auto">
          <a:xfrm>
            <a:off x="0" y="5410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200">
                <a:latin typeface="Calibri" pitchFamily="34" charset="0"/>
              </a:rPr>
              <a:t>Promień orbity położonej najbliżej jądra jest równy: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3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9234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191000"/>
            <a:ext cx="27654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36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7" name="Rectangle 22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23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9239" name="Picture 2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6019800"/>
            <a:ext cx="3657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/>
          <a:lstStyle/>
          <a:p>
            <a:pPr eaLnBrk="1" hangingPunct="1"/>
            <a:r>
              <a:rPr lang="pl-PL" smtClean="0">
                <a:solidFill>
                  <a:srgbClr val="002060"/>
                </a:solidFill>
              </a:rPr>
              <a:t>Energia kinetyczna elektronu </a:t>
            </a:r>
            <a:br>
              <a:rPr lang="pl-PL" smtClean="0">
                <a:solidFill>
                  <a:srgbClr val="002060"/>
                </a:solidFill>
              </a:rPr>
            </a:br>
            <a:r>
              <a:rPr lang="pl-PL" smtClean="0">
                <a:solidFill>
                  <a:srgbClr val="002060"/>
                </a:solidFill>
              </a:rPr>
              <a:t>w atomie wodoru</a:t>
            </a:r>
          </a:p>
        </p:txBody>
      </p:sp>
      <p:sp>
        <p:nvSpPr>
          <p:cNvPr id="1024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mtClean="0"/>
              <a:t>Energia kinetyczna:</a:t>
            </a:r>
          </a:p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r>
              <a:rPr lang="pl-PL" smtClean="0"/>
              <a:t>Wstawiamy:</a:t>
            </a:r>
          </a:p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r>
              <a:rPr lang="pl-PL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pl-PL" smtClean="0"/>
              <a:t>więc energia kinetyczna jest równa:</a:t>
            </a:r>
          </a:p>
          <a:p>
            <a:pPr eaLnBrk="1" hangingPunct="1">
              <a:buFont typeface="Arial" charset="0"/>
              <a:buNone/>
            </a:pPr>
            <a:endParaRPr lang="pl-PL" smtClean="0"/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02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209800"/>
            <a:ext cx="17430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24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8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0" y="381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0252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505200"/>
            <a:ext cx="24098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Rectangle 12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0255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5410200"/>
            <a:ext cx="22764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Rectangle 15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/>
          <a:lstStyle/>
          <a:p>
            <a:pPr eaLnBrk="1" hangingPunct="1"/>
            <a:r>
              <a:rPr lang="pl-PL" smtClean="0">
                <a:solidFill>
                  <a:srgbClr val="002060"/>
                </a:solidFill>
              </a:rPr>
              <a:t>Energia potencjalna </a:t>
            </a:r>
            <a:br>
              <a:rPr lang="pl-PL" smtClean="0">
                <a:solidFill>
                  <a:srgbClr val="002060"/>
                </a:solidFill>
              </a:rPr>
            </a:br>
            <a:r>
              <a:rPr lang="pl-PL" smtClean="0">
                <a:solidFill>
                  <a:srgbClr val="002060"/>
                </a:solidFill>
              </a:rPr>
              <a:t>w atomie wodoru</a:t>
            </a:r>
            <a:endParaRPr lang="pl-PL" smtClean="0"/>
          </a:p>
        </p:txBody>
      </p:sp>
      <p:sp>
        <p:nvSpPr>
          <p:cNvPr id="11267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mtClean="0"/>
              <a:t>Energia potencjalna oddziaływań elektrostatycznych:</a:t>
            </a:r>
          </a:p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r>
              <a:rPr lang="pl-PL" smtClean="0"/>
              <a:t>Energia potencjalna w atomie wodoru:</a:t>
            </a:r>
          </a:p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endParaRPr lang="pl-PL" smtClean="0"/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12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2819400"/>
            <a:ext cx="304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0" y="1524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127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127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572000"/>
            <a:ext cx="30480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002060"/>
                </a:solidFill>
              </a:rPr>
              <a:t>Dozwolone wartości energii w atomie wodoru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229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295400"/>
            <a:ext cx="24574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7" name="pole tekstowe 11"/>
          <p:cNvSpPr txBox="1">
            <a:spLocks noChangeArrowheads="1"/>
          </p:cNvSpPr>
          <p:nvPr/>
        </p:nvSpPr>
        <p:spPr bwMode="auto">
          <a:xfrm>
            <a:off x="304800" y="4114800"/>
            <a:ext cx="853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200">
                <a:latin typeface="Arial Unicode MS" pitchFamily="34" charset="-128"/>
              </a:rPr>
              <a:t>Uwzględniając wzór na n-tą orbitę, wzór na dozwolone wartości energii przyjmie postać: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2299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905000"/>
            <a:ext cx="48387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Rectangle 11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2302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971800"/>
            <a:ext cx="28416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2304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5257800"/>
            <a:ext cx="2990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5" name="Rectangle 16"/>
          <p:cNvSpPr>
            <a:spLocks noChangeArrowheads="1"/>
          </p:cNvSpPr>
          <p:nvPr/>
        </p:nvSpPr>
        <p:spPr bwMode="auto">
          <a:xfrm>
            <a:off x="0" y="1647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</TotalTime>
  <Words>390</Words>
  <Application>Microsoft Office PowerPoint</Application>
  <PresentationFormat>Pokaz na ekranie (4:3)</PresentationFormat>
  <Paragraphs>66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Arial Unicode MS</vt:lpstr>
      <vt:lpstr>Motyw pakietu Office</vt:lpstr>
      <vt:lpstr>Model atomu Bohra</vt:lpstr>
      <vt:lpstr>I postulat</vt:lpstr>
      <vt:lpstr>I postulat</vt:lpstr>
      <vt:lpstr>II postulat</vt:lpstr>
      <vt:lpstr>I postulat</vt:lpstr>
      <vt:lpstr>II postulat</vt:lpstr>
      <vt:lpstr>Energia kinetyczna elektronu  w atomie wodoru</vt:lpstr>
      <vt:lpstr>Energia potencjalna  w atomie wodoru</vt:lpstr>
      <vt:lpstr>Dozwolone wartości energii w atomie wodoru</vt:lpstr>
      <vt:lpstr>Dozwolone wartości energii  w atomie wodoru</vt:lpstr>
      <vt:lpstr>Wykres zależności energii całkowitej elektronu w centralnym polu elektrostatycznym protonu od odległości od źródła</vt:lpstr>
      <vt:lpstr>Serie widmowe wodoru</vt:lpstr>
      <vt:lpstr>Dodatek: oryginalne postulaty Bohra</vt:lpstr>
      <vt:lpstr>Wyprowadzenie – kwantowanie momentu pędu</vt:lpstr>
      <vt:lpstr>Wyprowadzenie – kwantowanie momentu pędu c.d.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atomu Bohra</dc:title>
  <dc:creator>Madzia</dc:creator>
  <cp:lastModifiedBy>Madzia</cp:lastModifiedBy>
  <cp:revision>55</cp:revision>
  <dcterms:created xsi:type="dcterms:W3CDTF">2006-08-16T00:00:00Z</dcterms:created>
  <dcterms:modified xsi:type="dcterms:W3CDTF">2011-03-24T10:00:55Z</dcterms:modified>
</cp:coreProperties>
</file>