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7"/>
  </p:notesMasterIdLst>
  <p:sldIdLst>
    <p:sldId id="279" r:id="rId2"/>
    <p:sldId id="341" r:id="rId3"/>
    <p:sldId id="303" r:id="rId4"/>
    <p:sldId id="342" r:id="rId5"/>
    <p:sldId id="298" r:id="rId6"/>
    <p:sldId id="305" r:id="rId7"/>
    <p:sldId id="350" r:id="rId8"/>
    <p:sldId id="371" r:id="rId9"/>
    <p:sldId id="343" r:id="rId10"/>
    <p:sldId id="344" r:id="rId11"/>
    <p:sldId id="278" r:id="rId12"/>
    <p:sldId id="266" r:id="rId13"/>
    <p:sldId id="268" r:id="rId14"/>
    <p:sldId id="351" r:id="rId15"/>
    <p:sldId id="260" r:id="rId16"/>
    <p:sldId id="265" r:id="rId17"/>
    <p:sldId id="345" r:id="rId18"/>
    <p:sldId id="346" r:id="rId19"/>
    <p:sldId id="347" r:id="rId20"/>
    <p:sldId id="352" r:id="rId21"/>
    <p:sldId id="353" r:id="rId22"/>
    <p:sldId id="354" r:id="rId23"/>
    <p:sldId id="355" r:id="rId24"/>
    <p:sldId id="356" r:id="rId25"/>
    <p:sldId id="357" r:id="rId26"/>
    <p:sldId id="358" r:id="rId27"/>
    <p:sldId id="359" r:id="rId28"/>
    <p:sldId id="360" r:id="rId29"/>
    <p:sldId id="361" r:id="rId30"/>
    <p:sldId id="466" r:id="rId31"/>
    <p:sldId id="362" r:id="rId32"/>
    <p:sldId id="363" r:id="rId33"/>
    <p:sldId id="366" r:id="rId34"/>
    <p:sldId id="370" r:id="rId35"/>
    <p:sldId id="367" r:id="rId36"/>
    <p:sldId id="368" r:id="rId37"/>
    <p:sldId id="369" r:id="rId38"/>
    <p:sldId id="364" r:id="rId39"/>
    <p:sldId id="365" r:id="rId40"/>
    <p:sldId id="467" r:id="rId41"/>
    <p:sldId id="348" r:id="rId42"/>
    <p:sldId id="349" r:id="rId43"/>
    <p:sldId id="465" r:id="rId44"/>
    <p:sldId id="372" r:id="rId45"/>
    <p:sldId id="304" r:id="rId46"/>
  </p:sldIdLst>
  <p:sldSz cx="9144000" cy="6858000" type="screen4x3"/>
  <p:notesSz cx="7102475" cy="10233025"/>
  <p:defaultTextStyle>
    <a:defPPr>
      <a:defRPr lang="pl-PL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521415D9-36F7-43E2-AB2F-B90AF26B5E84}">
      <p14:sectionLst xmlns:p14="http://schemas.microsoft.com/office/powerpoint/2010/main">
        <p14:section name="Sezione predefinita" id="{F5F7F8CF-F5D1-4175-84E4-C319BF4C9836}">
          <p14:sldIdLst>
            <p14:sldId id="279"/>
            <p14:sldId id="341"/>
            <p14:sldId id="303"/>
            <p14:sldId id="342"/>
            <p14:sldId id="298"/>
            <p14:sldId id="305"/>
            <p14:sldId id="350"/>
            <p14:sldId id="371"/>
            <p14:sldId id="343"/>
            <p14:sldId id="344"/>
            <p14:sldId id="278"/>
            <p14:sldId id="266"/>
            <p14:sldId id="268"/>
            <p14:sldId id="351"/>
            <p14:sldId id="260"/>
            <p14:sldId id="265"/>
            <p14:sldId id="345"/>
            <p14:sldId id="346"/>
            <p14:sldId id="347"/>
            <p14:sldId id="352"/>
            <p14:sldId id="353"/>
            <p14:sldId id="354"/>
            <p14:sldId id="355"/>
            <p14:sldId id="356"/>
            <p14:sldId id="357"/>
            <p14:sldId id="358"/>
            <p14:sldId id="359"/>
            <p14:sldId id="360"/>
            <p14:sldId id="361"/>
            <p14:sldId id="466"/>
          </p14:sldIdLst>
        </p14:section>
        <p14:section name="Sezione senza titolo" id="{2571B3DD-B455-46E7-B4F5-7A29E904116F}">
          <p14:sldIdLst>
            <p14:sldId id="362"/>
            <p14:sldId id="363"/>
            <p14:sldId id="366"/>
            <p14:sldId id="370"/>
            <p14:sldId id="367"/>
            <p14:sldId id="368"/>
            <p14:sldId id="369"/>
            <p14:sldId id="364"/>
            <p14:sldId id="365"/>
            <p14:sldId id="467"/>
            <p14:sldId id="348"/>
            <p14:sldId id="349"/>
            <p14:sldId id="465"/>
            <p14:sldId id="372"/>
            <p14:sldId id="30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DDF6"/>
    <a:srgbClr val="F1FFE7"/>
    <a:srgbClr val="CBFF97"/>
    <a:srgbClr val="FF0000"/>
    <a:srgbClr val="FF9933"/>
    <a:srgbClr val="33CCFF"/>
    <a:srgbClr val="660066"/>
    <a:srgbClr val="008000"/>
    <a:srgbClr val="990099"/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364" autoAdjust="0"/>
    <p:restoredTop sz="94718" autoAdjust="0"/>
  </p:normalViewPr>
  <p:slideViewPr>
    <p:cSldViewPr>
      <p:cViewPr varScale="1">
        <p:scale>
          <a:sx n="81" d="100"/>
          <a:sy n="81" d="100"/>
        </p:scale>
        <p:origin x="150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2-09T20:17:51.95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24575,'0'0'-8191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2-09T20:18:36.57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24575,'0'0'-8191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2-09T20:18:37.75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24575,'0'0'-8191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2-09T20:18:40.12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24575,'0'0'-8191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2-09T20:18:41.90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24575,'0'0'-8191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>
            <a:extLst>
              <a:ext uri="{FF2B5EF4-FFF2-40B4-BE49-F238E27FC236}">
                <a16:creationId xmlns:a16="http://schemas.microsoft.com/office/drawing/2014/main" id="{68C4C294-8E9C-3698-6CBA-68BD88755E0A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8163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>
            <a:lvl1pPr defTabSz="990600" eaLnBrk="1" hangingPunct="1">
              <a:defRPr sz="1300"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41987" name="Rectangle 3">
            <a:extLst>
              <a:ext uri="{FF2B5EF4-FFF2-40B4-BE49-F238E27FC236}">
                <a16:creationId xmlns:a16="http://schemas.microsoft.com/office/drawing/2014/main" id="{C04B854C-D029-6BFA-E0FB-244B152A1668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4022725" y="0"/>
            <a:ext cx="3078163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>
            <a:lvl1pPr algn="r" defTabSz="990600" eaLnBrk="1" hangingPunct="1">
              <a:defRPr sz="1300"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83040641-DF91-D853-1624-B43C78E3853E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2188" y="766763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1989" name="Rectangle 5">
            <a:extLst>
              <a:ext uri="{FF2B5EF4-FFF2-40B4-BE49-F238E27FC236}">
                <a16:creationId xmlns:a16="http://schemas.microsoft.com/office/drawing/2014/main" id="{805B1E59-1AAA-D247-29F0-9A394C46C6E0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3" y="4860925"/>
            <a:ext cx="5683250" cy="460533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it-IT" noProof="0"/>
              <a:t>Kliknij, aby edytować style wzorca tekstu</a:t>
            </a:r>
          </a:p>
          <a:p>
            <a:pPr lvl="1"/>
            <a:r>
              <a:rPr lang="pl-PL" altLang="it-IT" noProof="0"/>
              <a:t>Drugi poziom</a:t>
            </a:r>
          </a:p>
          <a:p>
            <a:pPr lvl="2"/>
            <a:r>
              <a:rPr lang="pl-PL" altLang="it-IT" noProof="0"/>
              <a:t>Trzeci poziom</a:t>
            </a:r>
          </a:p>
          <a:p>
            <a:pPr lvl="3"/>
            <a:r>
              <a:rPr lang="pl-PL" altLang="it-IT" noProof="0"/>
              <a:t>Czwarty poziom</a:t>
            </a:r>
          </a:p>
          <a:p>
            <a:pPr lvl="4"/>
            <a:r>
              <a:rPr lang="pl-PL" altLang="it-IT" noProof="0"/>
              <a:t>Piąty poziom</a:t>
            </a:r>
          </a:p>
        </p:txBody>
      </p:sp>
      <p:sp>
        <p:nvSpPr>
          <p:cNvPr id="41990" name="Rectangle 6">
            <a:extLst>
              <a:ext uri="{FF2B5EF4-FFF2-40B4-BE49-F238E27FC236}">
                <a16:creationId xmlns:a16="http://schemas.microsoft.com/office/drawing/2014/main" id="{0311A4C5-0530-B86A-3498-4B4A5218AF68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0263"/>
            <a:ext cx="3078163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57" tIns="49528" rIns="99057" bIns="49528" numCol="1" anchor="b" anchorCtr="0" compatLnSpc="1">
            <a:prstTxWarp prst="textNoShape">
              <a:avLst/>
            </a:prstTxWarp>
          </a:bodyPr>
          <a:lstStyle>
            <a:lvl1pPr defTabSz="990600" eaLnBrk="1" hangingPunct="1">
              <a:defRPr sz="1300"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41991" name="Rectangle 7">
            <a:extLst>
              <a:ext uri="{FF2B5EF4-FFF2-40B4-BE49-F238E27FC236}">
                <a16:creationId xmlns:a16="http://schemas.microsoft.com/office/drawing/2014/main" id="{9D30F461-045A-095E-41BA-4ED71CD89F3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725" y="9720263"/>
            <a:ext cx="3078163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57" tIns="49528" rIns="99057" bIns="49528" numCol="1" anchor="b" anchorCtr="0" compatLnSpc="1">
            <a:prstTxWarp prst="textNoShape">
              <a:avLst/>
            </a:prstTxWarp>
          </a:bodyPr>
          <a:lstStyle>
            <a:lvl1pPr algn="r" defTabSz="990600" eaLnBrk="1" hangingPunct="1">
              <a:defRPr sz="1300"/>
            </a:lvl1pPr>
          </a:lstStyle>
          <a:p>
            <a:pPr>
              <a:defRPr/>
            </a:pPr>
            <a:fld id="{E510A8C2-6FFB-4A2E-A726-94B4D6ACE594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>
            <a:extLst>
              <a:ext uri="{FF2B5EF4-FFF2-40B4-BE49-F238E27FC236}">
                <a16:creationId xmlns:a16="http://schemas.microsoft.com/office/drawing/2014/main" id="{C9FF2CBE-F4CE-F4CA-16CF-70F631B6EE0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3" name="Rectangle 3">
            <a:extLst>
              <a:ext uri="{FF2B5EF4-FFF2-40B4-BE49-F238E27FC236}">
                <a16:creationId xmlns:a16="http://schemas.microsoft.com/office/drawing/2014/main" id="{5283ADF3-D5D5-3835-4F81-5EF0B347075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A3E5455-1D85-66AA-C9A0-1AA567DF358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3CCAEE0-C62C-641C-BFB1-F15B016724D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1167473-B9E5-5634-3CB7-E72787A14EB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D5BA81-A68C-4715-BF39-521780F27853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15708297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3D2ACD3-D266-5591-2B3A-16F5BDC009C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1859C69-F77F-3055-FCA0-CF7813EEBD4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02075FE-C408-FACE-F72B-69A9E5FC34B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EF0732-D885-4070-8972-6C5D8D878505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23627260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A28085A-519A-7D23-4C82-F6EDA89C3DC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93B2290-1495-D370-BC5A-CB62DA6DA67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944062F-328E-046C-F039-CD7CFB8AF5A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BD7437-7FF4-4A50-BAFD-E190DD75A4D4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34386146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olo e  contenuto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contenuto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398EFAE8-94AB-869C-A263-A4E1A14343D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0B4410AA-BDBF-96B3-EEE7-0DF70BBD804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CEC02AAA-C9B5-34A9-9A16-CB14462A4FD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19233D-EE71-42B1-8E42-27479F289770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2034759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0F50FE6-FC42-CB3F-A119-D7E25037ED8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0C33265-F1D8-D427-F04F-8CB3F1B549F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A47573D-8BD5-9B2C-A927-603CB7B84FC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E84233-B08B-43D4-BD40-E694B617C94B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35114497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2575833-C6BF-3AAC-0ADD-B31148DD0FA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00F1BB5-DF7E-22CD-54A7-786B4AD2463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61AA0EB-73BF-BBF5-BBB8-D264D3EE605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BBE8F6-1F7A-4312-9C72-D08524159558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1862426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D095831-8080-C313-A0C9-17FE53D958C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A7B8F4D-3460-56C9-8C26-ABA85C45F1E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BA7D6E1-0DE8-0241-EE56-DE5BAF02163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A84EE8-9D1C-4A1B-A862-AA395965E0C2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6975514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82136FEF-08CC-A163-81B1-E160DDDF8A7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B387C37A-45D9-06A5-BDC1-0E2A9D498A9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96ECD4E3-3BC4-9C87-EA22-8BB0E1417ED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632972-CBE7-4832-8CEA-5F0B02F006C5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31181659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BE8FCC50-CCA9-B32F-4D2F-63D209A81F5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0B3245CA-8CED-F0DC-4C02-5188BD17EF1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EC71BACB-6733-4716-9DAF-BD9E95FA787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E2E62A-9F61-424C-940B-6F201FB90AD7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32820985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4564C52C-5C3E-40C2-8175-27DA379D7FD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803C544A-462B-50AF-1238-749C80B29CC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DEFEE014-DBB5-AF2B-984F-4C23BBA3134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0DB902-350E-4B0B-B948-77B40A6541E5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35083624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C12F0DD-AC7D-0BF0-0057-38966394B53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E4D7CDA-575D-36FD-D5F6-9508FCFF2A1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974AB09-DB8A-EB29-F1DA-1E772B8C205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97CE2B-8F8B-4DC0-8486-CE82557E13A5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42351964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100A806-F5D6-38C5-C675-78A45A23F6C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1451A30-3678-EB49-3735-66C07AD2A41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B64B668-52D7-70B3-1A3D-D3D729DDE39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3AB62A-B766-42B6-B5F8-372B288894C2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4442170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BFF97"/>
            </a:gs>
            <a:gs pos="48000">
              <a:srgbClr val="F1FFE7"/>
            </a:gs>
            <a:gs pos="100000">
              <a:srgbClr val="CBFF97"/>
            </a:gs>
          </a:gsLst>
          <a:lin ang="14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6BB814B0-20B7-6441-9B91-882A2CD524C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it-IT"/>
              <a:t>Kliknij, aby edytować styl wzorca tytułu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6E4AAA5B-C52F-023A-67EC-329C9A645FA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it-IT"/>
              <a:t>Kliknij, aby edytować style wzorca tekstu</a:t>
            </a:r>
          </a:p>
          <a:p>
            <a:pPr lvl="1"/>
            <a:r>
              <a:rPr lang="pl-PL" altLang="it-IT"/>
              <a:t>Drugi poziom</a:t>
            </a:r>
          </a:p>
          <a:p>
            <a:pPr lvl="2"/>
            <a:r>
              <a:rPr lang="pl-PL" altLang="it-IT"/>
              <a:t>Trzeci poziom</a:t>
            </a:r>
          </a:p>
          <a:p>
            <a:pPr lvl="3"/>
            <a:r>
              <a:rPr lang="pl-PL" altLang="it-IT"/>
              <a:t>Czwarty poziom</a:t>
            </a:r>
          </a:p>
          <a:p>
            <a:pPr lvl="4"/>
            <a:r>
              <a:rPr lang="pl-PL" altLang="it-IT"/>
              <a:t>Piąty poziom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8241D0CE-EB20-4BFA-5159-7827D1E64C29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B922A5F7-C3CC-5005-B556-274ACF90AA02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5B953975-F018-D71A-247E-71027F1060D6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B3B16643-B2D7-46D5-A804-77B8946D5E20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customXml" Target="../ink/ink5.xml"/><Relationship Id="rId3" Type="http://schemas.openxmlformats.org/officeDocument/2006/relationships/customXml" Target="../ink/ink1.xml"/><Relationship Id="rId7" Type="http://schemas.openxmlformats.org/officeDocument/2006/relationships/customXml" Target="../ink/ink4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6" Type="http://schemas.openxmlformats.org/officeDocument/2006/relationships/customXml" Target="../ink/ink3.xml"/><Relationship Id="rId5" Type="http://schemas.openxmlformats.org/officeDocument/2006/relationships/customXml" Target="../ink/ink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2A8CE3BB-1DA4-6502-3918-186F9D4E8750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539552" y="404664"/>
            <a:ext cx="8281292" cy="1470025"/>
          </a:xfrm>
        </p:spPr>
        <p:txBody>
          <a:bodyPr anchor="ctr"/>
          <a:lstStyle/>
          <a:p>
            <a:pPr eaLnBrk="1" hangingPunct="1"/>
            <a:r>
              <a:rPr lang="it-IT" altLang="it-IT" sz="4000" b="1" dirty="0">
                <a:solidFill>
                  <a:schemeClr val="tx1"/>
                </a:solidFill>
              </a:rPr>
              <a:t>Inclusione e personalizzazione nell’insegnamento delle STEAM</a:t>
            </a: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0DACBF7E-9FA6-2666-1323-19560C1EE6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552" y="3991123"/>
            <a:ext cx="7920037" cy="246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b="1" dirty="0">
                <a:solidFill>
                  <a:srgbClr val="002060"/>
                </a:solidFill>
              </a:rPr>
              <a:t>Grzegorz Karwasz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b="1" dirty="0">
                <a:solidFill>
                  <a:srgbClr val="002060"/>
                </a:solidFill>
              </a:rPr>
              <a:t>Professor in Experimental Physics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200" i="1" dirty="0">
              <a:solidFill>
                <a:srgbClr val="00206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i="1" dirty="0">
                <a:solidFill>
                  <a:srgbClr val="002060"/>
                </a:solidFill>
              </a:rPr>
              <a:t>- Facoltà di Fisica, Astronomia e Informatica Applicata</a:t>
            </a:r>
            <a:r>
              <a:rPr lang="pl-PL" altLang="it-IT" sz="2200" i="1" dirty="0">
                <a:solidFill>
                  <a:srgbClr val="002060"/>
                </a:solidFill>
              </a:rPr>
              <a:t>, Universita’ Nicolao Copernico, Torun, Polonia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 i="1" dirty="0">
              <a:solidFill>
                <a:srgbClr val="00206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b="1" dirty="0">
                <a:solidFill>
                  <a:srgbClr val="002060"/>
                </a:solidFill>
              </a:rPr>
              <a:t>karwasz@fizyka.umk.pl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D4E1EE21-FF2A-F032-FBC5-6C4716B3E7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3354" y="2661488"/>
            <a:ext cx="7920037" cy="892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600" b="1" dirty="0">
                <a:solidFill>
                  <a:srgbClr val="002060"/>
                </a:solidFill>
              </a:rPr>
              <a:t>Lezione 9: Individualizzazione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600" b="1" dirty="0">
                <a:solidFill>
                  <a:srgbClr val="002060"/>
                </a:solidFill>
              </a:rPr>
              <a:t>Parte II: Sistemi di equazioni di primo grado</a:t>
            </a:r>
            <a:endParaRPr lang="pl-PL" altLang="it-IT" sz="2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14634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5EA599B-07DE-2AD8-8DDA-E0437EFEC0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/>
              <a:t>In pratica, abbiamo risolto un sistema di due condizioni (equazioni),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348877F-8E95-53EE-C5F4-22AE15867802}"/>
              </a:ext>
            </a:extLst>
          </p:cNvPr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 sz="2200" dirty="0"/>
              <a:t>ma in modo che si sarebbe fatto ancora nel XIV secolo, i.e. prima della introduzione delle incognite </a:t>
            </a:r>
            <a:r>
              <a:rPr lang="it-IT" sz="2200" i="1" dirty="0"/>
              <a:t>x</a:t>
            </a:r>
            <a:r>
              <a:rPr lang="it-IT" sz="2200" dirty="0"/>
              <a:t> e </a:t>
            </a:r>
            <a:r>
              <a:rPr lang="it-IT" sz="2200" i="1" dirty="0"/>
              <a:t>y</a:t>
            </a:r>
            <a:r>
              <a:rPr lang="it-IT" sz="2200" dirty="0"/>
              <a:t> </a:t>
            </a:r>
          </a:p>
          <a:p>
            <a:pPr marL="0" indent="0">
              <a:buNone/>
            </a:pPr>
            <a:endParaRPr lang="it-IT" sz="2200" dirty="0"/>
          </a:p>
          <a:p>
            <a:pPr marL="0" indent="0">
              <a:buNone/>
            </a:pPr>
            <a:r>
              <a:rPr lang="it-IT" sz="2200" dirty="0"/>
              <a:t>Oggi le due condizioni si possono scrivere come </a:t>
            </a:r>
          </a:p>
          <a:p>
            <a:pPr marL="0" indent="0">
              <a:buNone/>
            </a:pPr>
            <a:r>
              <a:rPr lang="it-IT" sz="2200" dirty="0"/>
              <a:t>(1) 3</a:t>
            </a:r>
            <a:r>
              <a:rPr lang="it-IT" sz="2200" i="1" dirty="0"/>
              <a:t>x</a:t>
            </a:r>
            <a:r>
              <a:rPr lang="it-IT" sz="2200" dirty="0"/>
              <a:t> + </a:t>
            </a:r>
            <a:r>
              <a:rPr lang="it-IT" sz="2200" i="1" dirty="0"/>
              <a:t>y</a:t>
            </a:r>
            <a:r>
              <a:rPr lang="it-IT" sz="2200" dirty="0"/>
              <a:t> = 18</a:t>
            </a:r>
          </a:p>
          <a:p>
            <a:pPr marL="0" indent="0">
              <a:buNone/>
            </a:pPr>
            <a:r>
              <a:rPr lang="it-IT" sz="2200" dirty="0"/>
              <a:t>(2) </a:t>
            </a:r>
            <a:r>
              <a:rPr lang="it-IT" sz="2200" i="1" dirty="0"/>
              <a:t>x</a:t>
            </a:r>
            <a:r>
              <a:rPr lang="it-IT" sz="2200" dirty="0"/>
              <a:t> + 3</a:t>
            </a:r>
            <a:r>
              <a:rPr lang="it-IT" sz="2200" i="1" dirty="0"/>
              <a:t>y</a:t>
            </a:r>
            <a:r>
              <a:rPr lang="it-IT" sz="2200" dirty="0"/>
              <a:t> = 22</a:t>
            </a:r>
          </a:p>
          <a:p>
            <a:pPr marL="0" indent="0">
              <a:buNone/>
            </a:pPr>
            <a:r>
              <a:rPr lang="it-IT" sz="2200" dirty="0"/>
              <a:t>Ma questo modo di descrivere il problema cambia poco: ancora on sappiamo come trovare i due numeri</a:t>
            </a:r>
          </a:p>
          <a:p>
            <a:pPr marL="0" indent="0">
              <a:buNone/>
            </a:pPr>
            <a:endParaRPr lang="it-IT" sz="2200" dirty="0"/>
          </a:p>
          <a:p>
            <a:pPr marL="0" indent="0">
              <a:buNone/>
            </a:pPr>
            <a:r>
              <a:rPr lang="it-IT" sz="2200" dirty="0"/>
              <a:t>In caso generale, </a:t>
            </a:r>
            <a:r>
              <a:rPr lang="it-IT" sz="2200" i="1" dirty="0"/>
              <a:t>indovinare a caso</a:t>
            </a:r>
            <a:r>
              <a:rPr lang="it-IT" sz="2200" dirty="0"/>
              <a:t> non è molto efficace.   </a:t>
            </a:r>
          </a:p>
          <a:p>
            <a:pPr>
              <a:buFontTx/>
              <a:buChar char="-"/>
            </a:pPr>
            <a:endParaRPr lang="it-IT" sz="2200" dirty="0"/>
          </a:p>
        </p:txBody>
      </p:sp>
    </p:spTree>
    <p:extLst>
      <p:ext uri="{BB962C8B-B14F-4D97-AF65-F5344CB8AC3E}">
        <p14:creationId xmlns:p14="http://schemas.microsoft.com/office/powerpoint/2010/main" val="10881807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C7230B28-8CCA-453B-2F4C-02EF84B0481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-96838"/>
            <a:ext cx="8229600" cy="1143001"/>
          </a:xfrm>
        </p:spPr>
        <p:txBody>
          <a:bodyPr/>
          <a:lstStyle/>
          <a:p>
            <a:pPr eaLnBrk="1" hangingPunct="1"/>
            <a:r>
              <a:rPr lang="pl-PL" altLang="it-IT" sz="3600"/>
              <a:t>„Matema</a:t>
            </a:r>
            <a:r>
              <a:rPr lang="it-IT" altLang="it-IT" sz="3600"/>
              <a:t>tica per cittadini</a:t>
            </a:r>
            <a:r>
              <a:rPr lang="pl-PL" altLang="it-IT" sz="3600"/>
              <a:t>”</a:t>
            </a:r>
            <a:endParaRPr lang="en-AU" altLang="it-IT" sz="3600"/>
          </a:p>
        </p:txBody>
      </p:sp>
      <p:sp>
        <p:nvSpPr>
          <p:cNvPr id="18435" name="Text Box 3">
            <a:extLst>
              <a:ext uri="{FF2B5EF4-FFF2-40B4-BE49-F238E27FC236}">
                <a16:creationId xmlns:a16="http://schemas.microsoft.com/office/drawing/2014/main" id="{A430B718-7B6D-A5CF-172E-69F8F945D6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5510213"/>
            <a:ext cx="8723313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600"/>
              <a:t>Barozzi, Bergamini, Boni, Cerani, Pagani, </a:t>
            </a:r>
            <a:r>
              <a:rPr lang="pl-PL" altLang="it-IT" sz="1600" i="1"/>
              <a:t>La matematica per il cittadini,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600"/>
              <a:t>Zanichelli, Bologna, 2008, str. 12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200" b="1"/>
              <a:t>English:</a:t>
            </a:r>
            <a:r>
              <a:rPr lang="pl-PL" altLang="it-IT" sz="1200"/>
              <a:t> The "Mystic Tablet". According to Carus' explanation, it contains, on the shield of a tortoise (alluding to the animal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200"/>
              <a:t>that has revealed the </a:t>
            </a:r>
            <a:r>
              <a:rPr lang="pl-PL" altLang="it-IT" sz="1200" i="1"/>
              <a:t>Eight Trigrams</a:t>
            </a:r>
            <a:r>
              <a:rPr lang="pl-PL" altLang="it-IT" sz="1200"/>
              <a:t> to Fu Xi, and which was, in more canonical accounts, a "dragon horse") a chart with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200"/>
              <a:t>the 8 Trigrams, the 12 figures of Chinese animal cycle, etc. The centerpiece is another, smaller, tortoise, the one that revealed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200"/>
              <a:t>the </a:t>
            </a:r>
            <a:r>
              <a:rPr lang="pl-PL" altLang="it-IT" sz="1200" i="1"/>
              <a:t>Luoshu</a:t>
            </a:r>
            <a:r>
              <a:rPr lang="pl-PL" altLang="it-IT" sz="1200"/>
              <a:t> magic square to Yu the Great. </a:t>
            </a:r>
            <a:r>
              <a:rPr lang="pl-PL" altLang="it-IT" sz="1200" u="sng"/>
              <a:t>https://en.wikipedia.org/wiki/Lo_Shu_Square#/media/File:Carus-p48-Mystic-table.jpg</a:t>
            </a:r>
          </a:p>
        </p:txBody>
      </p:sp>
      <p:sp>
        <p:nvSpPr>
          <p:cNvPr id="18436" name="Rectangle 4">
            <a:extLst>
              <a:ext uri="{FF2B5EF4-FFF2-40B4-BE49-F238E27FC236}">
                <a16:creationId xmlns:a16="http://schemas.microsoft.com/office/drawing/2014/main" id="{8973E06D-0554-3267-4306-BBAFA32751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841375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indent="0" eaLnBrk="1" hangingPunct="1">
              <a:buNone/>
            </a:pPr>
            <a:r>
              <a:rPr lang="it-IT" altLang="it-IT" sz="2400" dirty="0"/>
              <a:t>Quadrato magico</a:t>
            </a:r>
            <a:r>
              <a:rPr lang="pl-PL" altLang="it-IT" sz="2400" dirty="0"/>
              <a:t> (Cin</a:t>
            </a:r>
            <a:r>
              <a:rPr lang="it-IT" altLang="it-IT" sz="2400" dirty="0"/>
              <a:t>a</a:t>
            </a:r>
            <a:r>
              <a:rPr lang="pl-PL" altLang="it-IT" sz="2400" dirty="0"/>
              <a:t>, IV </a:t>
            </a:r>
            <a:r>
              <a:rPr lang="it-IT" altLang="it-IT" sz="2400" dirty="0"/>
              <a:t>secolo AC</a:t>
            </a:r>
            <a:r>
              <a:rPr lang="pl-PL" altLang="it-IT" sz="2400" dirty="0"/>
              <a:t>: </a:t>
            </a:r>
            <a:r>
              <a:rPr lang="it-IT" altLang="it-IT" sz="2400" dirty="0"/>
              <a:t>le somme nelle righe, nelle </a:t>
            </a:r>
            <a:r>
              <a:rPr lang="it-IT" altLang="it-IT" sz="2400" dirty="0" err="1"/>
              <a:t>collonne</a:t>
            </a:r>
            <a:r>
              <a:rPr lang="it-IT" altLang="it-IT" sz="2400" dirty="0"/>
              <a:t> e lungo le diagonali sono identiche</a:t>
            </a:r>
            <a:endParaRPr lang="pl-PL" altLang="it-IT" sz="2400" dirty="0"/>
          </a:p>
        </p:txBody>
      </p:sp>
      <p:pic>
        <p:nvPicPr>
          <p:cNvPr id="18437" name="Picture 5">
            <a:extLst>
              <a:ext uri="{FF2B5EF4-FFF2-40B4-BE49-F238E27FC236}">
                <a16:creationId xmlns:a16="http://schemas.microsoft.com/office/drawing/2014/main" id="{5D3465E6-4FB2-D80F-3AB3-337C87F4E9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1557338"/>
            <a:ext cx="5040313" cy="3919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8" name="Line 6">
            <a:extLst>
              <a:ext uri="{FF2B5EF4-FFF2-40B4-BE49-F238E27FC236}">
                <a16:creationId xmlns:a16="http://schemas.microsoft.com/office/drawing/2014/main" id="{041D7B93-2363-FC19-3B9C-578D016A49B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042988" y="3644900"/>
            <a:ext cx="2592387" cy="1152525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0A8C159D-67D2-118C-C994-4FE83BDF9E91}"/>
              </a:ext>
            </a:extLst>
          </p:cNvPr>
          <p:cNvSpPr>
            <a:spLocks noGrp="1" noChangeArrowheads="1"/>
          </p:cNvSpPr>
          <p:nvPr>
            <p:ph type="title" sz="quarter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eaLnBrk="1" hangingPunct="1"/>
            <a:r>
              <a:rPr lang="it-IT" altLang="it-IT" sz="3600" dirty="0"/>
              <a:t>Quadrato magico</a:t>
            </a:r>
            <a:endParaRPr lang="en-AU" altLang="it-IT" sz="3600" dirty="0"/>
          </a:p>
        </p:txBody>
      </p:sp>
      <p:graphicFrame>
        <p:nvGraphicFramePr>
          <p:cNvPr id="20483" name="Group 3">
            <a:extLst>
              <a:ext uri="{FF2B5EF4-FFF2-40B4-BE49-F238E27FC236}">
                <a16:creationId xmlns:a16="http://schemas.microsoft.com/office/drawing/2014/main" id="{1CCCB23A-1617-8896-9CB7-C53B2116944F}"/>
              </a:ext>
            </a:extLst>
          </p:cNvPr>
          <p:cNvGraphicFramePr>
            <a:graphicFrameLocks noGrp="1"/>
          </p:cNvGraphicFramePr>
          <p:nvPr>
            <p:ph sz="quarter" idx="1"/>
          </p:nvPr>
        </p:nvGraphicFramePr>
        <p:xfrm>
          <a:off x="250825" y="1557338"/>
          <a:ext cx="2444750" cy="2185986"/>
        </p:xfrm>
        <a:graphic>
          <a:graphicData uri="http://schemas.openxmlformats.org/drawingml/2006/table">
            <a:tbl>
              <a:tblPr/>
              <a:tblGrid>
                <a:gridCol w="8143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159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143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28662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8662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8662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20502" name="Group 22">
            <a:extLst>
              <a:ext uri="{FF2B5EF4-FFF2-40B4-BE49-F238E27FC236}">
                <a16:creationId xmlns:a16="http://schemas.microsoft.com/office/drawing/2014/main" id="{9FFB1BFA-9802-2806-246B-8AAE42B63B84}"/>
              </a:ext>
            </a:extLst>
          </p:cNvPr>
          <p:cNvGraphicFramePr>
            <a:graphicFrameLocks noGrp="1"/>
          </p:cNvGraphicFramePr>
          <p:nvPr>
            <p:ph sz="quarter" idx="2"/>
          </p:nvPr>
        </p:nvGraphicFramePr>
        <p:xfrm>
          <a:off x="3059113" y="1557338"/>
          <a:ext cx="2371725" cy="2185986"/>
        </p:xfrm>
        <a:graphic>
          <a:graphicData uri="http://schemas.openxmlformats.org/drawingml/2006/table">
            <a:tbl>
              <a:tblPr/>
              <a:tblGrid>
                <a:gridCol w="7905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05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05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28662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8662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8662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20524" name="Group 44">
            <a:extLst>
              <a:ext uri="{FF2B5EF4-FFF2-40B4-BE49-F238E27FC236}">
                <a16:creationId xmlns:a16="http://schemas.microsoft.com/office/drawing/2014/main" id="{A442332F-A13C-31E6-2B72-CAFFB96B3AB2}"/>
              </a:ext>
            </a:extLst>
          </p:cNvPr>
          <p:cNvGraphicFramePr>
            <a:graphicFrameLocks noGrp="1"/>
          </p:cNvGraphicFramePr>
          <p:nvPr>
            <p:ph sz="quarter" idx="3"/>
          </p:nvPr>
        </p:nvGraphicFramePr>
        <p:xfrm>
          <a:off x="6443663" y="1557338"/>
          <a:ext cx="2386012" cy="2187576"/>
        </p:xfrm>
        <a:graphic>
          <a:graphicData uri="http://schemas.openxmlformats.org/drawingml/2006/table">
            <a:tbl>
              <a:tblPr/>
              <a:tblGrid>
                <a:gridCol w="7953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53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53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28663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0250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8663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0521" name="Text Box 41">
            <a:extLst>
              <a:ext uri="{FF2B5EF4-FFF2-40B4-BE49-F238E27FC236}">
                <a16:creationId xmlns:a16="http://schemas.microsoft.com/office/drawing/2014/main" id="{0B581A74-E552-8619-F283-529309DDE1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35600" y="2349500"/>
            <a:ext cx="78898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800"/>
              <a:t>=15</a:t>
            </a:r>
          </a:p>
        </p:txBody>
      </p:sp>
      <p:graphicFrame>
        <p:nvGraphicFramePr>
          <p:cNvPr id="20563" name="Group 83">
            <a:extLst>
              <a:ext uri="{FF2B5EF4-FFF2-40B4-BE49-F238E27FC236}">
                <a16:creationId xmlns:a16="http://schemas.microsoft.com/office/drawing/2014/main" id="{D23873F0-17A5-9571-9F4B-ECA706249A18}"/>
              </a:ext>
            </a:extLst>
          </p:cNvPr>
          <p:cNvGraphicFramePr>
            <a:graphicFrameLocks noGrp="1"/>
          </p:cNvGraphicFramePr>
          <p:nvPr>
            <p:ph sz="quarter" idx="4"/>
          </p:nvPr>
        </p:nvGraphicFramePr>
        <p:xfrm>
          <a:off x="323850" y="4076700"/>
          <a:ext cx="2303463" cy="2114551"/>
        </p:xfrm>
        <a:graphic>
          <a:graphicData uri="http://schemas.openxmlformats.org/drawingml/2006/table">
            <a:tbl>
              <a:tblPr/>
              <a:tblGrid>
                <a:gridCol w="7667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99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67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55638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0250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8663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20564" name="Group 84">
            <a:extLst>
              <a:ext uri="{FF2B5EF4-FFF2-40B4-BE49-F238E27FC236}">
                <a16:creationId xmlns:a16="http://schemas.microsoft.com/office/drawing/2014/main" id="{D19B4A63-2441-EC1E-0779-D09CDDD89D9E}"/>
              </a:ext>
            </a:extLst>
          </p:cNvPr>
          <p:cNvGraphicFramePr>
            <a:graphicFrameLocks noGrp="1"/>
          </p:cNvGraphicFramePr>
          <p:nvPr/>
        </p:nvGraphicFramePr>
        <p:xfrm>
          <a:off x="3132138" y="4076700"/>
          <a:ext cx="2303462" cy="2114551"/>
        </p:xfrm>
        <a:graphic>
          <a:graphicData uri="http://schemas.openxmlformats.org/drawingml/2006/table">
            <a:tbl>
              <a:tblPr/>
              <a:tblGrid>
                <a:gridCol w="7667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99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67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55638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0250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8663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9550" name="Text Box 102">
            <a:extLst>
              <a:ext uri="{FF2B5EF4-FFF2-40B4-BE49-F238E27FC236}">
                <a16:creationId xmlns:a16="http://schemas.microsoft.com/office/drawing/2014/main" id="{2E49C933-2FEF-F4D5-A93C-7E3BE96496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0233" y="804613"/>
            <a:ext cx="7286625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000" dirty="0"/>
              <a:t>Lo Shu: u</a:t>
            </a:r>
            <a:r>
              <a:rPr lang="it-IT" altLang="it-IT" sz="2000" dirty="0"/>
              <a:t>sa tutte le cifre, da </a:t>
            </a:r>
            <a:r>
              <a:rPr lang="pl-PL" altLang="it-IT" sz="2000" dirty="0"/>
              <a:t>1 </a:t>
            </a:r>
            <a:r>
              <a:rPr lang="it-IT" altLang="it-IT" sz="2000" dirty="0"/>
              <a:t>a</a:t>
            </a:r>
            <a:r>
              <a:rPr lang="pl-PL" altLang="it-IT" sz="2000" dirty="0"/>
              <a:t> 9 </a:t>
            </a:r>
            <a:r>
              <a:rPr lang="it-IT" altLang="it-IT" sz="2000" dirty="0"/>
              <a:t>e la somma è eguale a </a:t>
            </a:r>
            <a:r>
              <a:rPr lang="pl-PL" altLang="it-IT" sz="2000" dirty="0"/>
              <a:t>15</a:t>
            </a:r>
          </a:p>
        </p:txBody>
      </p:sp>
      <p:graphicFrame>
        <p:nvGraphicFramePr>
          <p:cNvPr id="20584" name="Group 104">
            <a:extLst>
              <a:ext uri="{FF2B5EF4-FFF2-40B4-BE49-F238E27FC236}">
                <a16:creationId xmlns:a16="http://schemas.microsoft.com/office/drawing/2014/main" id="{A94BC749-2204-B25A-2ECF-25BF1E2D6A62}"/>
              </a:ext>
            </a:extLst>
          </p:cNvPr>
          <p:cNvGraphicFramePr>
            <a:graphicFrameLocks noGrp="1"/>
          </p:cNvGraphicFramePr>
          <p:nvPr/>
        </p:nvGraphicFramePr>
        <p:xfrm>
          <a:off x="6170613" y="4078288"/>
          <a:ext cx="2303462" cy="2114551"/>
        </p:xfrm>
        <a:graphic>
          <a:graphicData uri="http://schemas.openxmlformats.org/drawingml/2006/table">
            <a:tbl>
              <a:tblPr/>
              <a:tblGrid>
                <a:gridCol w="7667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99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67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55638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0250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8663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0602" name="Text Box 122">
            <a:extLst>
              <a:ext uri="{FF2B5EF4-FFF2-40B4-BE49-F238E27FC236}">
                <a16:creationId xmlns:a16="http://schemas.microsoft.com/office/drawing/2014/main" id="{5D36776D-44F3-47A7-C323-4DFC0255DB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00788" y="6235700"/>
            <a:ext cx="2000250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400" dirty="0">
                <a:solidFill>
                  <a:schemeClr val="accent2"/>
                </a:solidFill>
              </a:rPr>
              <a:t>quasi bene</a:t>
            </a:r>
            <a:r>
              <a:rPr lang="pl-PL" altLang="it-IT" sz="2400" dirty="0">
                <a:solidFill>
                  <a:schemeClr val="accent2"/>
                </a:solidFill>
              </a:rPr>
              <a:t>…</a:t>
            </a:r>
          </a:p>
        </p:txBody>
      </p:sp>
      <p:sp>
        <p:nvSpPr>
          <p:cNvPr id="2" name="Text Box 122">
            <a:extLst>
              <a:ext uri="{FF2B5EF4-FFF2-40B4-BE49-F238E27FC236}">
                <a16:creationId xmlns:a16="http://schemas.microsoft.com/office/drawing/2014/main" id="{ED3950AA-D64D-C386-FEAA-D39DAAB410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37143" y="1119337"/>
            <a:ext cx="244329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400" dirty="0">
                <a:solidFill>
                  <a:schemeClr val="accent2"/>
                </a:solidFill>
              </a:rPr>
              <a:t>Il primo tentativo</a:t>
            </a:r>
            <a:endParaRPr lang="pl-PL" altLang="it-IT" sz="2400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1000"/>
                                        <p:tgtEl>
                                          <p:spTgt spid="205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205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7" dur="1000"/>
                                        <p:tgtEl>
                                          <p:spTgt spid="205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2" dur="1000"/>
                                        <p:tgtEl>
                                          <p:spTgt spid="20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7" dur="1000"/>
                                        <p:tgtEl>
                                          <p:spTgt spid="20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2" dur="1000"/>
                                        <p:tgtEl>
                                          <p:spTgt spid="20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7" dur="80"/>
                                        <p:tgtEl>
                                          <p:spTgt spid="2060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8" dur="80"/>
                                        <p:tgtEl>
                                          <p:spTgt spid="2060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80"/>
                                        <p:tgtEl>
                                          <p:spTgt spid="2060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4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5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21" grpId="0"/>
      <p:bldP spid="20602" grpId="0"/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751CD8B6-34CC-7B71-08CC-87682CE3B4DB}"/>
              </a:ext>
            </a:extLst>
          </p:cNvPr>
          <p:cNvSpPr>
            <a:spLocks noGrp="1" noChangeArrowheads="1"/>
          </p:cNvSpPr>
          <p:nvPr>
            <p:ph type="title" sz="quarter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eaLnBrk="1" hangingPunct="1"/>
            <a:r>
              <a:rPr lang="it-IT" altLang="it-IT" sz="3600"/>
              <a:t>Quadrato magico</a:t>
            </a:r>
            <a:endParaRPr lang="en-AU" altLang="it-IT" sz="3600"/>
          </a:p>
        </p:txBody>
      </p:sp>
      <p:graphicFrame>
        <p:nvGraphicFramePr>
          <p:cNvPr id="24579" name="Group 3">
            <a:extLst>
              <a:ext uri="{FF2B5EF4-FFF2-40B4-BE49-F238E27FC236}">
                <a16:creationId xmlns:a16="http://schemas.microsoft.com/office/drawing/2014/main" id="{5B2794D6-ECF6-056E-EFA7-7AE764E1B0A9}"/>
              </a:ext>
            </a:extLst>
          </p:cNvPr>
          <p:cNvGraphicFramePr>
            <a:graphicFrameLocks noGrp="1"/>
          </p:cNvGraphicFramePr>
          <p:nvPr>
            <p:ph sz="quarter" idx="1"/>
          </p:nvPr>
        </p:nvGraphicFramePr>
        <p:xfrm>
          <a:off x="250825" y="1557338"/>
          <a:ext cx="2444750" cy="2185986"/>
        </p:xfrm>
        <a:graphic>
          <a:graphicData uri="http://schemas.openxmlformats.org/drawingml/2006/table">
            <a:tbl>
              <a:tblPr/>
              <a:tblGrid>
                <a:gridCol w="8143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159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143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28662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8662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8662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24597" name="Group 21">
            <a:extLst>
              <a:ext uri="{FF2B5EF4-FFF2-40B4-BE49-F238E27FC236}">
                <a16:creationId xmlns:a16="http://schemas.microsoft.com/office/drawing/2014/main" id="{0A3F3657-D284-CE41-1623-B98E17BA6092}"/>
              </a:ext>
            </a:extLst>
          </p:cNvPr>
          <p:cNvGraphicFramePr>
            <a:graphicFrameLocks noGrp="1"/>
          </p:cNvGraphicFramePr>
          <p:nvPr>
            <p:ph sz="quarter" idx="2"/>
          </p:nvPr>
        </p:nvGraphicFramePr>
        <p:xfrm>
          <a:off x="3059113" y="1557338"/>
          <a:ext cx="2371725" cy="2185986"/>
        </p:xfrm>
        <a:graphic>
          <a:graphicData uri="http://schemas.openxmlformats.org/drawingml/2006/table">
            <a:tbl>
              <a:tblPr/>
              <a:tblGrid>
                <a:gridCol w="7905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05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05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28662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8662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8662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24615" name="Group 39">
            <a:extLst>
              <a:ext uri="{FF2B5EF4-FFF2-40B4-BE49-F238E27FC236}">
                <a16:creationId xmlns:a16="http://schemas.microsoft.com/office/drawing/2014/main" id="{600F830F-809C-4CA8-8122-7B18BF114407}"/>
              </a:ext>
            </a:extLst>
          </p:cNvPr>
          <p:cNvGraphicFramePr>
            <a:graphicFrameLocks noGrp="1"/>
          </p:cNvGraphicFramePr>
          <p:nvPr>
            <p:ph sz="quarter" idx="3"/>
          </p:nvPr>
        </p:nvGraphicFramePr>
        <p:xfrm>
          <a:off x="6443663" y="1557338"/>
          <a:ext cx="2386012" cy="2187576"/>
        </p:xfrm>
        <a:graphic>
          <a:graphicData uri="http://schemas.openxmlformats.org/drawingml/2006/table">
            <a:tbl>
              <a:tblPr/>
              <a:tblGrid>
                <a:gridCol w="7953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53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53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28663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0250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8663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4633" name="Text Box 57">
            <a:extLst>
              <a:ext uri="{FF2B5EF4-FFF2-40B4-BE49-F238E27FC236}">
                <a16:creationId xmlns:a16="http://schemas.microsoft.com/office/drawing/2014/main" id="{CEB33197-C7D7-118C-59C7-20D2E3B092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35600" y="2349500"/>
            <a:ext cx="78898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800"/>
              <a:t>=15</a:t>
            </a:r>
          </a:p>
        </p:txBody>
      </p:sp>
      <p:graphicFrame>
        <p:nvGraphicFramePr>
          <p:cNvPr id="24634" name="Group 58">
            <a:extLst>
              <a:ext uri="{FF2B5EF4-FFF2-40B4-BE49-F238E27FC236}">
                <a16:creationId xmlns:a16="http://schemas.microsoft.com/office/drawing/2014/main" id="{638282FE-26AB-8F1D-4914-0AE5DBC0BBD8}"/>
              </a:ext>
            </a:extLst>
          </p:cNvPr>
          <p:cNvGraphicFramePr>
            <a:graphicFrameLocks noGrp="1"/>
          </p:cNvGraphicFramePr>
          <p:nvPr>
            <p:ph sz="quarter" idx="4"/>
          </p:nvPr>
        </p:nvGraphicFramePr>
        <p:xfrm>
          <a:off x="323850" y="4076700"/>
          <a:ext cx="2303463" cy="2114551"/>
        </p:xfrm>
        <a:graphic>
          <a:graphicData uri="http://schemas.openxmlformats.org/drawingml/2006/table">
            <a:tbl>
              <a:tblPr/>
              <a:tblGrid>
                <a:gridCol w="7667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99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67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55638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0250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8663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24652" name="Group 76">
            <a:extLst>
              <a:ext uri="{FF2B5EF4-FFF2-40B4-BE49-F238E27FC236}">
                <a16:creationId xmlns:a16="http://schemas.microsoft.com/office/drawing/2014/main" id="{43B08778-8421-A696-D9A7-B1351761B1D8}"/>
              </a:ext>
            </a:extLst>
          </p:cNvPr>
          <p:cNvGraphicFramePr>
            <a:graphicFrameLocks noGrp="1"/>
          </p:cNvGraphicFramePr>
          <p:nvPr/>
        </p:nvGraphicFramePr>
        <p:xfrm>
          <a:off x="3132138" y="4076700"/>
          <a:ext cx="2303462" cy="2114551"/>
        </p:xfrm>
        <a:graphic>
          <a:graphicData uri="http://schemas.openxmlformats.org/drawingml/2006/table">
            <a:tbl>
              <a:tblPr/>
              <a:tblGrid>
                <a:gridCol w="7667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99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67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55638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0250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8663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24671" name="Group 95">
            <a:extLst>
              <a:ext uri="{FF2B5EF4-FFF2-40B4-BE49-F238E27FC236}">
                <a16:creationId xmlns:a16="http://schemas.microsoft.com/office/drawing/2014/main" id="{D9B2C1F3-EF9C-A0B2-FEC4-3895EC39F83E}"/>
              </a:ext>
            </a:extLst>
          </p:cNvPr>
          <p:cNvGraphicFramePr>
            <a:graphicFrameLocks noGrp="1"/>
          </p:cNvGraphicFramePr>
          <p:nvPr/>
        </p:nvGraphicFramePr>
        <p:xfrm>
          <a:off x="6156325" y="4076700"/>
          <a:ext cx="2303463" cy="2114551"/>
        </p:xfrm>
        <a:graphic>
          <a:graphicData uri="http://schemas.openxmlformats.org/drawingml/2006/table">
            <a:tbl>
              <a:tblPr/>
              <a:tblGrid>
                <a:gridCol w="7667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99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67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55638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0250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8663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4689" name="Text Box 113">
            <a:extLst>
              <a:ext uri="{FF2B5EF4-FFF2-40B4-BE49-F238E27FC236}">
                <a16:creationId xmlns:a16="http://schemas.microsoft.com/office/drawing/2014/main" id="{FE0D42C0-38CF-9430-1D60-A61BF76EBD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0263" y="6243638"/>
            <a:ext cx="3113087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400" dirty="0">
                <a:solidFill>
                  <a:schemeClr val="accent2"/>
                </a:solidFill>
              </a:rPr>
              <a:t>anche questo bene</a:t>
            </a:r>
            <a:r>
              <a:rPr lang="pl-PL" altLang="it-IT" sz="2400" dirty="0">
                <a:solidFill>
                  <a:schemeClr val="accent2"/>
                </a:solidFill>
              </a:rPr>
              <a:t>…</a:t>
            </a:r>
          </a:p>
        </p:txBody>
      </p:sp>
      <p:sp>
        <p:nvSpPr>
          <p:cNvPr id="24690" name="Text Box 114">
            <a:extLst>
              <a:ext uri="{FF2B5EF4-FFF2-40B4-BE49-F238E27FC236}">
                <a16:creationId xmlns:a16="http://schemas.microsoft.com/office/drawing/2014/main" id="{65A503B3-6D0F-7D38-7FCB-5553F62643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40200" y="6165850"/>
            <a:ext cx="78898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800"/>
              <a:t>=15</a:t>
            </a:r>
          </a:p>
        </p:txBody>
      </p:sp>
      <p:sp>
        <p:nvSpPr>
          <p:cNvPr id="2" name="Text Box 122">
            <a:extLst>
              <a:ext uri="{FF2B5EF4-FFF2-40B4-BE49-F238E27FC236}">
                <a16:creationId xmlns:a16="http://schemas.microsoft.com/office/drawing/2014/main" id="{98C1940B-BF33-5102-D38F-53EF0B2036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58502" y="928190"/>
            <a:ext cx="259878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400" dirty="0">
                <a:solidFill>
                  <a:schemeClr val="accent2"/>
                </a:solidFill>
              </a:rPr>
              <a:t>secondo tentativo</a:t>
            </a:r>
            <a:endParaRPr lang="pl-PL" altLang="it-IT" sz="2400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1000"/>
                                        <p:tgtEl>
                                          <p:spTgt spid="245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246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7" dur="1000"/>
                                        <p:tgtEl>
                                          <p:spTgt spid="24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2" dur="1000"/>
                                        <p:tgtEl>
                                          <p:spTgt spid="246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7" dur="1000"/>
                                        <p:tgtEl>
                                          <p:spTgt spid="24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2" dur="500"/>
                                        <p:tgtEl>
                                          <p:spTgt spid="246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7" dur="1000"/>
                                        <p:tgtEl>
                                          <p:spTgt spid="246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2468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2468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2468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633" grpId="0"/>
      <p:bldP spid="24689" grpId="0"/>
      <p:bldP spid="24690" grpId="0"/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751CD8B6-34CC-7B71-08CC-87682CE3B4DB}"/>
              </a:ext>
            </a:extLst>
          </p:cNvPr>
          <p:cNvSpPr>
            <a:spLocks noGrp="1" noChangeArrowheads="1"/>
          </p:cNvSpPr>
          <p:nvPr>
            <p:ph type="title" sz="quarter"/>
          </p:nvPr>
        </p:nvSpPr>
        <p:spPr>
          <a:xfrm>
            <a:off x="457200" y="-26197"/>
            <a:ext cx="8229600" cy="1143000"/>
          </a:xfrm>
        </p:spPr>
        <p:txBody>
          <a:bodyPr/>
          <a:lstStyle/>
          <a:p>
            <a:pPr eaLnBrk="1" hangingPunct="1"/>
            <a:r>
              <a:rPr lang="it-IT" altLang="it-IT" sz="3600" dirty="0"/>
              <a:t>Oggi si chiama sudoku</a:t>
            </a:r>
            <a:endParaRPr lang="en-AU" altLang="it-IT" sz="3600" dirty="0"/>
          </a:p>
        </p:txBody>
      </p:sp>
      <p:graphicFrame>
        <p:nvGraphicFramePr>
          <p:cNvPr id="24615" name="Group 39">
            <a:extLst>
              <a:ext uri="{FF2B5EF4-FFF2-40B4-BE49-F238E27FC236}">
                <a16:creationId xmlns:a16="http://schemas.microsoft.com/office/drawing/2014/main" id="{600F830F-809C-4CA8-8122-7B18BF114407}"/>
              </a:ext>
            </a:extLst>
          </p:cNvPr>
          <p:cNvGraphicFramePr>
            <a:graphicFrameLocks noGrp="1"/>
          </p:cNvGraphicFramePr>
          <p:nvPr>
            <p:ph sz="quarter" idx="3"/>
            <p:extLst>
              <p:ext uri="{D42A27DB-BD31-4B8C-83A1-F6EECF244321}">
                <p14:modId xmlns:p14="http://schemas.microsoft.com/office/powerpoint/2010/main" val="2808559886"/>
              </p:ext>
            </p:extLst>
          </p:nvPr>
        </p:nvGraphicFramePr>
        <p:xfrm>
          <a:off x="3407933" y="2344242"/>
          <a:ext cx="2386012" cy="2187576"/>
        </p:xfrm>
        <a:graphic>
          <a:graphicData uri="http://schemas.openxmlformats.org/drawingml/2006/table">
            <a:tbl>
              <a:tblPr/>
              <a:tblGrid>
                <a:gridCol w="7953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53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53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28663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kumimoji="0" lang="pl-PL" altLang="it-IT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0250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altLang="it-IT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kumimoji="0" lang="pl-PL" altLang="it-IT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kumimoji="0" lang="pl-PL" altLang="it-IT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8663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altLang="it-IT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altLang="it-IT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24671" name="Group 95">
            <a:extLst>
              <a:ext uri="{FF2B5EF4-FFF2-40B4-BE49-F238E27FC236}">
                <a16:creationId xmlns:a16="http://schemas.microsoft.com/office/drawing/2014/main" id="{D9B2C1F3-EF9C-A0B2-FEC4-3895EC39F8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93594"/>
              </p:ext>
            </p:extLst>
          </p:nvPr>
        </p:nvGraphicFramePr>
        <p:xfrm>
          <a:off x="6121915" y="2335212"/>
          <a:ext cx="2386011" cy="2187576"/>
        </p:xfrm>
        <a:graphic>
          <a:graphicData uri="http://schemas.openxmlformats.org/drawingml/2006/table">
            <a:tbl>
              <a:tblPr/>
              <a:tblGrid>
                <a:gridCol w="7942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75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424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78280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altLang="it-IT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kumimoji="0" lang="pl-PL" altLang="it-IT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kumimoji="0" lang="pl-PL" altLang="it-IT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55469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kumimoji="0" lang="pl-PL" altLang="it-IT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kumimoji="0" lang="pl-PL" altLang="it-IT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altLang="it-IT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53827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kumimoji="0" lang="pl-PL" altLang="it-IT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kumimoji="0" lang="pl-PL" altLang="it-IT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altLang="it-IT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4689" name="Text Box 113">
            <a:extLst>
              <a:ext uri="{FF2B5EF4-FFF2-40B4-BE49-F238E27FC236}">
                <a16:creationId xmlns:a16="http://schemas.microsoft.com/office/drawing/2014/main" id="{FE0D42C0-38CF-9430-1D60-A61BF76EBD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31261" y="5006480"/>
            <a:ext cx="420980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400" dirty="0">
                <a:solidFill>
                  <a:schemeClr val="accent2"/>
                </a:solidFill>
              </a:rPr>
              <a:t>che non possiamo ignorare</a:t>
            </a:r>
            <a:r>
              <a:rPr lang="pl-PL" altLang="it-IT" sz="2400" dirty="0">
                <a:solidFill>
                  <a:schemeClr val="accent2"/>
                </a:solidFill>
              </a:rPr>
              <a:t>…</a:t>
            </a:r>
          </a:p>
        </p:txBody>
      </p:sp>
      <p:sp>
        <p:nvSpPr>
          <p:cNvPr id="2" name="Text Box 122">
            <a:extLst>
              <a:ext uri="{FF2B5EF4-FFF2-40B4-BE49-F238E27FC236}">
                <a16:creationId xmlns:a16="http://schemas.microsoft.com/office/drawing/2014/main" id="{98C1940B-BF33-5102-D38F-53EF0B2036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12945" y="1259827"/>
            <a:ext cx="328487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400" dirty="0">
                <a:solidFill>
                  <a:schemeClr val="accent2"/>
                </a:solidFill>
              </a:rPr>
              <a:t>ed è fenomeno sociale</a:t>
            </a:r>
            <a:endParaRPr lang="pl-PL" altLang="it-IT" sz="2400" dirty="0">
              <a:solidFill>
                <a:schemeClr val="accent2"/>
              </a:solidFill>
            </a:endParaRPr>
          </a:p>
        </p:txBody>
      </p:sp>
      <p:pic>
        <p:nvPicPr>
          <p:cNvPr id="10" name="Immagine 9" descr="Immagine che contiene testo&#10;&#10;Descrizione generata automaticamente">
            <a:extLst>
              <a:ext uri="{FF2B5EF4-FFF2-40B4-BE49-F238E27FC236}">
                <a16:creationId xmlns:a16="http://schemas.microsoft.com/office/drawing/2014/main" id="{EC4F6595-2427-87DA-1C1D-0FD788225C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435150" y="2230598"/>
            <a:ext cx="4293094" cy="2414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7348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1000"/>
                                        <p:tgtEl>
                                          <p:spTgt spid="24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1000"/>
                                        <p:tgtEl>
                                          <p:spTgt spid="246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2468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2468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2468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689" grpId="0"/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DA675D67-4885-547C-A1AB-17BAA09483E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eaLnBrk="1" hangingPunct="1"/>
            <a:r>
              <a:rPr lang="pl-PL" altLang="it-IT" sz="3600"/>
              <a:t>Opera</a:t>
            </a:r>
            <a:r>
              <a:rPr lang="it-IT" altLang="it-IT" sz="3600"/>
              <a:t>zioni di</a:t>
            </a:r>
            <a:r>
              <a:rPr lang="pl-PL" altLang="it-IT" sz="3600"/>
              <a:t> s</a:t>
            </a:r>
            <a:r>
              <a:rPr lang="it-IT" altLang="it-IT" sz="3600"/>
              <a:t>ime</a:t>
            </a:r>
            <a:r>
              <a:rPr lang="pl-PL" altLang="it-IT" sz="3600"/>
              <a:t>tri</a:t>
            </a:r>
            <a:r>
              <a:rPr lang="it-IT" altLang="it-IT" sz="3600"/>
              <a:t>a  </a:t>
            </a:r>
            <a:endParaRPr lang="en-AU" altLang="it-IT" sz="3600"/>
          </a:p>
        </p:txBody>
      </p:sp>
      <p:graphicFrame>
        <p:nvGraphicFramePr>
          <p:cNvPr id="6147" name="Group 3">
            <a:extLst>
              <a:ext uri="{FF2B5EF4-FFF2-40B4-BE49-F238E27FC236}">
                <a16:creationId xmlns:a16="http://schemas.microsoft.com/office/drawing/2014/main" id="{ADCCAA49-900D-9420-6CF1-B56B35A530C5}"/>
              </a:ext>
            </a:extLst>
          </p:cNvPr>
          <p:cNvGraphicFramePr>
            <a:graphicFrameLocks noGrp="1"/>
          </p:cNvGraphicFramePr>
          <p:nvPr>
            <p:ph sz="half" idx="1"/>
          </p:nvPr>
        </p:nvGraphicFramePr>
        <p:xfrm>
          <a:off x="6516688" y="1196975"/>
          <a:ext cx="2376487" cy="2233614"/>
        </p:xfrm>
        <a:graphic>
          <a:graphicData uri="http://schemas.openxmlformats.org/drawingml/2006/table">
            <a:tbl>
              <a:tblPr/>
              <a:tblGrid>
                <a:gridCol w="7921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21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21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44538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4538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44538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1525" name="Text Box 21">
            <a:extLst>
              <a:ext uri="{FF2B5EF4-FFF2-40B4-BE49-F238E27FC236}">
                <a16:creationId xmlns:a16="http://schemas.microsoft.com/office/drawing/2014/main" id="{6394A23D-D6C7-2D21-0E02-BC51DBA074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045" y="767834"/>
            <a:ext cx="442941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dirty="0"/>
              <a:t>Le colonne/ righe  si possono </a:t>
            </a:r>
            <a:r>
              <a:rPr lang="it-IT" altLang="it-IT" sz="1800" i="1" dirty="0"/>
              <a:t>permutare</a:t>
            </a:r>
            <a:r>
              <a:rPr lang="it-IT" altLang="it-IT" sz="1800" dirty="0"/>
              <a:t>  </a:t>
            </a:r>
            <a:endParaRPr lang="pl-PL" altLang="it-IT" sz="1800" dirty="0"/>
          </a:p>
        </p:txBody>
      </p:sp>
      <p:sp>
        <p:nvSpPr>
          <p:cNvPr id="21526" name="Text Box 98">
            <a:extLst>
              <a:ext uri="{FF2B5EF4-FFF2-40B4-BE49-F238E27FC236}">
                <a16:creationId xmlns:a16="http://schemas.microsoft.com/office/drawing/2014/main" id="{D9675B89-5DA4-A8CC-C804-6F6891FAF2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24613" y="4313238"/>
            <a:ext cx="184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AU" altLang="it-IT" sz="1800"/>
          </a:p>
        </p:txBody>
      </p:sp>
      <p:pic>
        <p:nvPicPr>
          <p:cNvPr id="6301" name="Picture 157">
            <a:extLst>
              <a:ext uri="{FF2B5EF4-FFF2-40B4-BE49-F238E27FC236}">
                <a16:creationId xmlns:a16="http://schemas.microsoft.com/office/drawing/2014/main" id="{8407E6B9-F51A-6DB9-91E4-4C64E66FC0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488531" y="3804444"/>
            <a:ext cx="2238375" cy="237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04" name="Picture 160">
            <a:extLst>
              <a:ext uri="{FF2B5EF4-FFF2-40B4-BE49-F238E27FC236}">
                <a16:creationId xmlns:a16="http://schemas.microsoft.com/office/drawing/2014/main" id="{01A2534E-08EC-7E38-4CA7-4150C5A6A7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11188" y="3873500"/>
            <a:ext cx="2376487" cy="223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6367" name="Group 223">
            <a:extLst>
              <a:ext uri="{FF2B5EF4-FFF2-40B4-BE49-F238E27FC236}">
                <a16:creationId xmlns:a16="http://schemas.microsoft.com/office/drawing/2014/main" id="{C7C003D6-8020-193F-B70A-AA5F38C2F184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3492500" y="1196975"/>
          <a:ext cx="2303463" cy="2232026"/>
        </p:xfrm>
        <a:graphic>
          <a:graphicData uri="http://schemas.openxmlformats.org/drawingml/2006/table">
            <a:tbl>
              <a:tblPr/>
              <a:tblGrid>
                <a:gridCol w="7667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99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67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42950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4538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44538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21547" name="Picture 358">
            <a:extLst>
              <a:ext uri="{FF2B5EF4-FFF2-40B4-BE49-F238E27FC236}">
                <a16:creationId xmlns:a16="http://schemas.microsoft.com/office/drawing/2014/main" id="{3193D725-DD0D-A0EB-4ED2-A3022E1E05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1196975"/>
            <a:ext cx="2417762" cy="2274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503" name="Text Box 359">
            <a:extLst>
              <a:ext uri="{FF2B5EF4-FFF2-40B4-BE49-F238E27FC236}">
                <a16:creationId xmlns:a16="http://schemas.microsoft.com/office/drawing/2014/main" id="{AFB6A024-3883-C6DF-ECFB-DED5C4E0C1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1990725"/>
            <a:ext cx="5318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l-PL" altLang="it-IT" sz="2400">
                <a:solidFill>
                  <a:srgbClr val="FF0000"/>
                </a:solidFill>
              </a:rPr>
              <a:t>+1</a:t>
            </a:r>
          </a:p>
        </p:txBody>
      </p:sp>
      <p:sp>
        <p:nvSpPr>
          <p:cNvPr id="6504" name="Text Box 360">
            <a:extLst>
              <a:ext uri="{FF2B5EF4-FFF2-40B4-BE49-F238E27FC236}">
                <a16:creationId xmlns:a16="http://schemas.microsoft.com/office/drawing/2014/main" id="{36A3D471-4EBD-62EA-5313-B473D3DC5C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85113" y="3644900"/>
            <a:ext cx="7016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l-PL" altLang="it-IT" sz="2400">
                <a:solidFill>
                  <a:srgbClr val="FF0000"/>
                </a:solidFill>
              </a:rPr>
              <a:t>=18</a:t>
            </a:r>
          </a:p>
        </p:txBody>
      </p:sp>
      <p:sp>
        <p:nvSpPr>
          <p:cNvPr id="2" name="Text Box 21">
            <a:extLst>
              <a:ext uri="{FF2B5EF4-FFF2-40B4-BE49-F238E27FC236}">
                <a16:creationId xmlns:a16="http://schemas.microsoft.com/office/drawing/2014/main" id="{59A18ACC-C4B6-2855-D475-6431E4ADFC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1956" y="3445153"/>
            <a:ext cx="514762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dirty="0"/>
              <a:t>L’intera tavoletta si può ruotare oppure riflettere  </a:t>
            </a:r>
            <a:endParaRPr lang="pl-PL" altLang="it-IT" sz="1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3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3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3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3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3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3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3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3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30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5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5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5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65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F08C3A16-E687-D4E1-55E7-61A57C1C49A7}"/>
              </a:ext>
            </a:extLst>
          </p:cNvPr>
          <p:cNvSpPr>
            <a:spLocks noGrp="1" noChangeArrowheads="1"/>
          </p:cNvSpPr>
          <p:nvPr>
            <p:ph type="title" sz="quarter"/>
          </p:nvPr>
        </p:nvSpPr>
        <p:spPr/>
        <p:txBody>
          <a:bodyPr/>
          <a:lstStyle/>
          <a:p>
            <a:pPr eaLnBrk="1" hangingPunct="1"/>
            <a:r>
              <a:rPr lang="it-IT" altLang="it-IT" sz="3600"/>
              <a:t>La matematica</a:t>
            </a:r>
            <a:r>
              <a:rPr lang="pl-PL" altLang="it-IT" sz="3600"/>
              <a:t>: </a:t>
            </a:r>
            <a:r>
              <a:rPr lang="it-IT" altLang="it-IT" sz="3600"/>
              <a:t>il regno di si</a:t>
            </a:r>
            <a:r>
              <a:rPr lang="pl-PL" altLang="it-IT" sz="3600"/>
              <a:t>mboli</a:t>
            </a:r>
            <a:endParaRPr lang="en-AU" altLang="it-IT" sz="3600"/>
          </a:p>
        </p:txBody>
      </p:sp>
      <p:graphicFrame>
        <p:nvGraphicFramePr>
          <p:cNvPr id="19459" name="Group 3">
            <a:extLst>
              <a:ext uri="{FF2B5EF4-FFF2-40B4-BE49-F238E27FC236}">
                <a16:creationId xmlns:a16="http://schemas.microsoft.com/office/drawing/2014/main" id="{52D8463C-894F-C076-94AC-4C03046F3C35}"/>
              </a:ext>
            </a:extLst>
          </p:cNvPr>
          <p:cNvGraphicFramePr>
            <a:graphicFrameLocks noGrp="1"/>
          </p:cNvGraphicFramePr>
          <p:nvPr>
            <p:ph sz="quarter" idx="1"/>
          </p:nvPr>
        </p:nvGraphicFramePr>
        <p:xfrm>
          <a:off x="742950" y="1484313"/>
          <a:ext cx="2339975" cy="2185986"/>
        </p:xfrm>
        <a:graphic>
          <a:graphicData uri="http://schemas.openxmlformats.org/drawingml/2006/table">
            <a:tbl>
              <a:tblPr/>
              <a:tblGrid>
                <a:gridCol w="7794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810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794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28662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8662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8662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2549" name="Text Box 39">
            <a:extLst>
              <a:ext uri="{FF2B5EF4-FFF2-40B4-BE49-F238E27FC236}">
                <a16:creationId xmlns:a16="http://schemas.microsoft.com/office/drawing/2014/main" id="{39FF604E-97E6-38DA-4CF8-3CD144EEAB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6216650"/>
            <a:ext cx="75501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/>
              <a:t>Barozzi, Bergamini, Boni, Cerani, Pagani, </a:t>
            </a:r>
            <a:r>
              <a:rPr lang="pl-PL" altLang="it-IT" sz="1800" i="1"/>
              <a:t>La matematica per il cittadino,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/>
              <a:t>Zanichelli, Bologna, 2008, str. 12</a:t>
            </a:r>
          </a:p>
        </p:txBody>
      </p:sp>
      <p:sp>
        <p:nvSpPr>
          <p:cNvPr id="22550" name="Text Box 40">
            <a:extLst>
              <a:ext uri="{FF2B5EF4-FFF2-40B4-BE49-F238E27FC236}">
                <a16:creationId xmlns:a16="http://schemas.microsoft.com/office/drawing/2014/main" id="{0D6247AE-C5A0-9329-C268-79E73F2919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24613" y="4313238"/>
            <a:ext cx="184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/>
          </a:p>
        </p:txBody>
      </p:sp>
      <p:sp>
        <p:nvSpPr>
          <p:cNvPr id="19500" name="Text Box 44">
            <a:extLst>
              <a:ext uri="{FF2B5EF4-FFF2-40B4-BE49-F238E27FC236}">
                <a16:creationId xmlns:a16="http://schemas.microsoft.com/office/drawing/2014/main" id="{CDD1EF6B-6AFB-834D-2B1C-440815B056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06775" y="1427163"/>
            <a:ext cx="1912938" cy="27813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/>
              <a:t>a + b + c = 15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/>
              <a:t>d + e = 10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/>
              <a:t>f + g + h = 10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/>
              <a:t>a + d + f = 15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/>
              <a:t>b + g =10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/>
              <a:t>c + e + h = 15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/>
              <a:t>a + h = 10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/>
              <a:t>c + f = 10</a:t>
            </a:r>
          </a:p>
        </p:txBody>
      </p:sp>
      <p:sp>
        <p:nvSpPr>
          <p:cNvPr id="19501" name="Text Box 45">
            <a:extLst>
              <a:ext uri="{FF2B5EF4-FFF2-40B4-BE49-F238E27FC236}">
                <a16:creationId xmlns:a16="http://schemas.microsoft.com/office/drawing/2014/main" id="{FD5033C1-D8AD-8C58-A43D-CF4C11D0E1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35600" y="1457325"/>
            <a:ext cx="3417888" cy="110807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rgbClr val="FF0000"/>
                </a:solidFill>
              </a:rPr>
              <a:t>8 </a:t>
            </a:r>
            <a:r>
              <a:rPr lang="it-IT" altLang="it-IT" sz="2200" dirty="0">
                <a:solidFill>
                  <a:srgbClr val="FF0000"/>
                </a:solidFill>
              </a:rPr>
              <a:t>equazioni</a:t>
            </a:r>
            <a:r>
              <a:rPr lang="pl-PL" altLang="it-IT" sz="2200" dirty="0">
                <a:solidFill>
                  <a:srgbClr val="FF0000"/>
                </a:solidFill>
              </a:rPr>
              <a:t>,</a:t>
            </a:r>
            <a:r>
              <a:rPr lang="it-IT" altLang="it-IT" sz="2200" dirty="0">
                <a:solidFill>
                  <a:srgbClr val="FF0000"/>
                </a:solidFill>
              </a:rPr>
              <a:t> 8</a:t>
            </a:r>
            <a:r>
              <a:rPr lang="pl-PL" altLang="it-IT" sz="2200" dirty="0">
                <a:solidFill>
                  <a:srgbClr val="FF0000"/>
                </a:solidFill>
              </a:rPr>
              <a:t> </a:t>
            </a:r>
            <a:r>
              <a:rPr lang="it-IT" altLang="it-IT" sz="2200" dirty="0">
                <a:solidFill>
                  <a:srgbClr val="FF0000"/>
                </a:solidFill>
              </a:rPr>
              <a:t>incognite</a:t>
            </a:r>
            <a:r>
              <a:rPr lang="pl-PL" altLang="it-IT" sz="2200" dirty="0">
                <a:solidFill>
                  <a:srgbClr val="FF0000"/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rgbClr val="FF0000"/>
                </a:solidFill>
              </a:rPr>
              <a:t>→ </a:t>
            </a:r>
            <a:r>
              <a:rPr lang="it-IT" altLang="it-IT" sz="2200" dirty="0">
                <a:solidFill>
                  <a:srgbClr val="FF0000"/>
                </a:solidFill>
              </a:rPr>
              <a:t>il sistema di equazioni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rgbClr val="FF0000"/>
                </a:solidFill>
              </a:rPr>
              <a:t>ha l’unica soluzione </a:t>
            </a:r>
            <a:endParaRPr lang="pl-PL" altLang="it-IT" sz="2200" dirty="0">
              <a:solidFill>
                <a:srgbClr val="FF0000"/>
              </a:solidFill>
            </a:endParaRPr>
          </a:p>
        </p:txBody>
      </p:sp>
      <p:sp>
        <p:nvSpPr>
          <p:cNvPr id="19502" name="Text Box 46">
            <a:extLst>
              <a:ext uri="{FF2B5EF4-FFF2-40B4-BE49-F238E27FC236}">
                <a16:creationId xmlns:a16="http://schemas.microsoft.com/office/drawing/2014/main" id="{FCFAC2F6-A492-1DE1-8BF5-E78FED546A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4797425"/>
            <a:ext cx="8229600" cy="138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/>
              <a:t>La soluzione generale produce la condizione che la somma di «controllo» deve essere uguale a </a:t>
            </a:r>
            <a:r>
              <a:rPr lang="pl-PL" altLang="it-IT" sz="2200"/>
              <a:t>3</a:t>
            </a:r>
            <a:r>
              <a:rPr lang="pl-PL" altLang="it-IT" sz="2200" i="1"/>
              <a:t>k</a:t>
            </a:r>
            <a:r>
              <a:rPr lang="pl-PL" altLang="it-IT" sz="2200"/>
              <a:t>,</a:t>
            </a:r>
            <a:r>
              <a:rPr lang="it-IT" altLang="it-IT" sz="2200"/>
              <a:t> che </a:t>
            </a:r>
            <a:r>
              <a:rPr lang="pl-PL" altLang="it-IT" sz="2200" i="1"/>
              <a:t>k</a:t>
            </a:r>
            <a:r>
              <a:rPr lang="pl-PL" altLang="it-IT" sz="2200"/>
              <a:t> </a:t>
            </a:r>
            <a:r>
              <a:rPr lang="it-IT" altLang="it-IT" sz="2200"/>
              <a:t>è il numero nella cella centrale</a:t>
            </a:r>
            <a:r>
              <a:rPr lang="pl-PL" altLang="it-IT" sz="1800"/>
              <a:t>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1800" i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5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5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95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95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" dur="80"/>
                                        <p:tgtEl>
                                          <p:spTgt spid="1950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" dur="80"/>
                                        <p:tgtEl>
                                          <p:spTgt spid="1950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80"/>
                                        <p:tgtEl>
                                          <p:spTgt spid="1950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80"/>
                                        <p:tgtEl>
                                          <p:spTgt spid="195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80"/>
                                        <p:tgtEl>
                                          <p:spTgt spid="195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80"/>
                                        <p:tgtEl>
                                          <p:spTgt spid="195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500" grpId="0" animBg="1"/>
      <p:bldP spid="1950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5EA599B-07DE-2AD8-8DDA-E0437EFEC0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143000"/>
          </a:xfrm>
        </p:spPr>
        <p:txBody>
          <a:bodyPr/>
          <a:lstStyle/>
          <a:p>
            <a:r>
              <a:rPr lang="it-IT" sz="3400" dirty="0"/>
              <a:t>Proviamo di applicare le operazioni che hanno funzionato per il quadrato magico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348877F-8E95-53EE-C5F4-22AE15867802}"/>
              </a:ext>
            </a:extLst>
          </p:cNvPr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Char char="-"/>
            </a:pPr>
            <a:r>
              <a:rPr lang="it-IT" sz="2200" dirty="0"/>
              <a:t>Si possono aggiungere i numeri (gli stessi) alle righe</a:t>
            </a:r>
          </a:p>
          <a:p>
            <a:pPr>
              <a:buFontTx/>
              <a:buChar char="-"/>
            </a:pPr>
            <a:r>
              <a:rPr lang="it-IT" sz="2200" dirty="0"/>
              <a:t>Si possono anche moltiplicare le righe per gli stessi numeri</a:t>
            </a:r>
          </a:p>
          <a:p>
            <a:pPr marL="0" indent="0">
              <a:buNone/>
            </a:pPr>
            <a:r>
              <a:rPr lang="it-IT" sz="2200" dirty="0"/>
              <a:t>(1) 3</a:t>
            </a:r>
            <a:r>
              <a:rPr lang="it-IT" sz="2200" i="1" dirty="0"/>
              <a:t>x</a:t>
            </a:r>
            <a:r>
              <a:rPr lang="it-IT" sz="2200" dirty="0"/>
              <a:t> + </a:t>
            </a:r>
            <a:r>
              <a:rPr lang="it-IT" sz="2200" i="1" dirty="0"/>
              <a:t>y</a:t>
            </a:r>
            <a:r>
              <a:rPr lang="it-IT" sz="2200" dirty="0"/>
              <a:t> = 18</a:t>
            </a:r>
          </a:p>
          <a:p>
            <a:pPr marL="0" indent="0">
              <a:buNone/>
            </a:pPr>
            <a:r>
              <a:rPr lang="it-IT" sz="2200" dirty="0"/>
              <a:t>(2) </a:t>
            </a:r>
            <a:r>
              <a:rPr lang="it-IT" sz="2200" i="1" dirty="0"/>
              <a:t>x</a:t>
            </a:r>
            <a:r>
              <a:rPr lang="it-IT" sz="2200" dirty="0"/>
              <a:t> + 3</a:t>
            </a:r>
            <a:r>
              <a:rPr lang="it-IT" sz="2200" i="1" dirty="0"/>
              <a:t>y</a:t>
            </a:r>
            <a:r>
              <a:rPr lang="it-IT" sz="2200" dirty="0"/>
              <a:t> = 22</a:t>
            </a:r>
          </a:p>
          <a:p>
            <a:pPr marL="0" indent="0">
              <a:buNone/>
            </a:pPr>
            <a:r>
              <a:rPr lang="it-IT" sz="2200" dirty="0"/>
              <a:t>Allora proviamo (improvvisando un po’) che (1) equivale a </a:t>
            </a:r>
          </a:p>
          <a:p>
            <a:pPr marL="0" indent="0">
              <a:buNone/>
            </a:pPr>
            <a:r>
              <a:rPr lang="it-IT" sz="2200" dirty="0"/>
              <a:t>(1) 9</a:t>
            </a:r>
            <a:r>
              <a:rPr lang="it-IT" sz="2200" i="1" dirty="0"/>
              <a:t>x</a:t>
            </a:r>
            <a:r>
              <a:rPr lang="it-IT" sz="2200" dirty="0"/>
              <a:t> + 3</a:t>
            </a:r>
            <a:r>
              <a:rPr lang="it-IT" sz="2200" i="1" dirty="0"/>
              <a:t>y</a:t>
            </a:r>
            <a:r>
              <a:rPr lang="it-IT" sz="2200" dirty="0"/>
              <a:t> = 54</a:t>
            </a:r>
          </a:p>
          <a:p>
            <a:pPr marL="0" indent="0">
              <a:buNone/>
            </a:pPr>
            <a:r>
              <a:rPr lang="it-IT" sz="2200" dirty="0"/>
              <a:t>(2) </a:t>
            </a:r>
            <a:r>
              <a:rPr lang="it-IT" sz="2200" i="1" dirty="0"/>
              <a:t>x</a:t>
            </a:r>
            <a:r>
              <a:rPr lang="it-IT" sz="2200" dirty="0"/>
              <a:t> + 3</a:t>
            </a:r>
            <a:r>
              <a:rPr lang="it-IT" sz="2200" i="1" dirty="0"/>
              <a:t>y</a:t>
            </a:r>
            <a:r>
              <a:rPr lang="it-IT" sz="2200" dirty="0"/>
              <a:t> = 22</a:t>
            </a:r>
          </a:p>
          <a:p>
            <a:pPr marL="0" indent="0">
              <a:buNone/>
            </a:pPr>
            <a:r>
              <a:rPr lang="it-IT" sz="2200" dirty="0"/>
              <a:t>Facciamo adesso un’altra operazione, un po’ «azzardata»: </a:t>
            </a:r>
          </a:p>
          <a:p>
            <a:pPr marL="0" indent="0">
              <a:buNone/>
            </a:pPr>
            <a:r>
              <a:rPr lang="it-IT" sz="2200" dirty="0"/>
              <a:t>la differenza tra le due equazioni. Si ottiene:</a:t>
            </a:r>
          </a:p>
          <a:p>
            <a:pPr marL="0" indent="0">
              <a:buNone/>
            </a:pPr>
            <a:r>
              <a:rPr lang="it-IT" sz="2200" dirty="0"/>
              <a:t>8</a:t>
            </a:r>
            <a:r>
              <a:rPr lang="it-IT" sz="2200" i="1" dirty="0"/>
              <a:t>x</a:t>
            </a:r>
            <a:r>
              <a:rPr lang="it-IT" sz="2200" dirty="0"/>
              <a:t> = 54 – 22 = 32</a:t>
            </a:r>
          </a:p>
          <a:p>
            <a:pPr marL="0" indent="0">
              <a:buNone/>
            </a:pPr>
            <a:r>
              <a:rPr lang="it-IT" sz="2200" dirty="0"/>
              <a:t>Da qui è chiaro che </a:t>
            </a:r>
            <a:r>
              <a:rPr lang="it-IT" sz="2200" i="1" dirty="0"/>
              <a:t>x</a:t>
            </a:r>
            <a:r>
              <a:rPr lang="it-IT" sz="2200" dirty="0"/>
              <a:t> = 4  </a:t>
            </a:r>
          </a:p>
          <a:p>
            <a:pPr>
              <a:buFontTx/>
              <a:buChar char="-"/>
            </a:pPr>
            <a:endParaRPr lang="it-IT" sz="2200" dirty="0"/>
          </a:p>
        </p:txBody>
      </p:sp>
    </p:spTree>
    <p:extLst>
      <p:ext uri="{BB962C8B-B14F-4D97-AF65-F5344CB8AC3E}">
        <p14:creationId xmlns:p14="http://schemas.microsoft.com/office/powerpoint/2010/main" val="2310431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5EA599B-07DE-2AD8-8DDA-E0437EFEC0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143000"/>
          </a:xfrm>
        </p:spPr>
        <p:txBody>
          <a:bodyPr/>
          <a:lstStyle/>
          <a:p>
            <a:r>
              <a:rPr lang="it-IT" sz="3400" dirty="0"/>
              <a:t>Ma ancora la percentuale di «improvvisare» e «indovinare»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348877F-8E95-53EE-C5F4-22AE15867802}"/>
              </a:ext>
            </a:extLst>
          </p:cNvPr>
          <p:cNvSpPr txBox="1">
            <a:spLocks/>
          </p:cNvSpPr>
          <p:nvPr/>
        </p:nvSpPr>
        <p:spPr>
          <a:xfrm>
            <a:off x="457200" y="1435877"/>
            <a:ext cx="8229600" cy="4525963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 sz="2400" dirty="0"/>
              <a:t>rimane ancora alta</a:t>
            </a:r>
          </a:p>
          <a:p>
            <a:pPr marL="0" indent="0">
              <a:buNone/>
            </a:pPr>
            <a:endParaRPr lang="it-IT" sz="2100" dirty="0"/>
          </a:p>
          <a:p>
            <a:pPr marL="0" indent="0">
              <a:buNone/>
            </a:pPr>
            <a:r>
              <a:rPr lang="it-IT" sz="2100" dirty="0"/>
              <a:t>Ci sarebbe un modo più «regolare» di risolvere questo problema (1) (1)  3</a:t>
            </a:r>
            <a:r>
              <a:rPr lang="it-IT" sz="2100" i="1" dirty="0"/>
              <a:t>x</a:t>
            </a:r>
            <a:r>
              <a:rPr lang="it-IT" sz="2100" dirty="0"/>
              <a:t> + </a:t>
            </a:r>
            <a:r>
              <a:rPr lang="it-IT" sz="2100" i="1" dirty="0"/>
              <a:t>y</a:t>
            </a:r>
            <a:r>
              <a:rPr lang="it-IT" sz="2100" dirty="0"/>
              <a:t> = 18</a:t>
            </a:r>
          </a:p>
          <a:p>
            <a:pPr marL="0" indent="0">
              <a:buNone/>
            </a:pPr>
            <a:r>
              <a:rPr lang="it-IT" sz="2100" dirty="0"/>
              <a:t>(2) </a:t>
            </a:r>
            <a:r>
              <a:rPr lang="it-IT" sz="2100" i="1" dirty="0"/>
              <a:t> x</a:t>
            </a:r>
            <a:r>
              <a:rPr lang="it-IT" sz="2100" dirty="0"/>
              <a:t> + 3</a:t>
            </a:r>
            <a:r>
              <a:rPr lang="it-IT" sz="2100" i="1" dirty="0"/>
              <a:t>y</a:t>
            </a:r>
            <a:r>
              <a:rPr lang="it-IT" sz="2100" dirty="0"/>
              <a:t> = 22</a:t>
            </a:r>
          </a:p>
          <a:p>
            <a:pPr marL="0" indent="0">
              <a:buNone/>
            </a:pPr>
            <a:r>
              <a:rPr lang="it-IT" sz="2100" dirty="0"/>
              <a:t>Dalla equazione (1) possiamo ottenere </a:t>
            </a:r>
            <a:r>
              <a:rPr lang="it-IT" sz="2100" i="1" dirty="0"/>
              <a:t>y</a:t>
            </a:r>
            <a:r>
              <a:rPr lang="it-IT" sz="2100" dirty="0"/>
              <a:t> = 18 – 3</a:t>
            </a:r>
            <a:r>
              <a:rPr lang="it-IT" sz="2100" i="1" dirty="0"/>
              <a:t>x</a:t>
            </a:r>
            <a:r>
              <a:rPr lang="it-IT" sz="2100" dirty="0"/>
              <a:t> (una operazione simile a quelle che si fa su un abaco) </a:t>
            </a:r>
          </a:p>
          <a:p>
            <a:pPr marL="0" indent="0">
              <a:buNone/>
            </a:pPr>
            <a:r>
              <a:rPr lang="it-IT" sz="2100" dirty="0"/>
              <a:t>E poi inserire questo valore nella seconda equazione, ottenendo</a:t>
            </a:r>
          </a:p>
          <a:p>
            <a:pPr marL="0" indent="0">
              <a:buNone/>
            </a:pPr>
            <a:r>
              <a:rPr lang="it-IT" sz="2100" dirty="0"/>
              <a:t>(2) </a:t>
            </a:r>
            <a:r>
              <a:rPr lang="it-IT" sz="2100" i="1" dirty="0"/>
              <a:t> x</a:t>
            </a:r>
            <a:r>
              <a:rPr lang="it-IT" sz="2100" dirty="0"/>
              <a:t> + 3(18 – 3</a:t>
            </a:r>
            <a:r>
              <a:rPr lang="it-IT" sz="2100" i="1" dirty="0"/>
              <a:t>x</a:t>
            </a:r>
            <a:r>
              <a:rPr lang="it-IT" sz="2100" dirty="0"/>
              <a:t>) = </a:t>
            </a:r>
            <a:r>
              <a:rPr lang="it-IT" sz="2100" i="1" dirty="0"/>
              <a:t>x</a:t>
            </a:r>
            <a:r>
              <a:rPr lang="it-IT" sz="2100" dirty="0"/>
              <a:t> + 54 – 9</a:t>
            </a:r>
            <a:r>
              <a:rPr lang="it-IT" sz="2100" i="1" dirty="0"/>
              <a:t>x</a:t>
            </a:r>
            <a:r>
              <a:rPr lang="it-IT" sz="2100" dirty="0"/>
              <a:t> = 22</a:t>
            </a:r>
            <a:endParaRPr lang="it-IT" sz="2100" i="1" dirty="0"/>
          </a:p>
          <a:p>
            <a:pPr marL="0" indent="0">
              <a:buNone/>
            </a:pPr>
            <a:r>
              <a:rPr lang="it-IT" sz="2100" dirty="0"/>
              <a:t>Dobbiamo raggruppare i termini</a:t>
            </a:r>
          </a:p>
          <a:p>
            <a:pPr marL="0" indent="0">
              <a:buNone/>
            </a:pPr>
            <a:r>
              <a:rPr lang="it-IT" sz="2100" dirty="0"/>
              <a:t>-8</a:t>
            </a:r>
            <a:r>
              <a:rPr lang="it-IT" sz="2100" i="1" dirty="0"/>
              <a:t>x</a:t>
            </a:r>
            <a:r>
              <a:rPr lang="it-IT" sz="2100" dirty="0"/>
              <a:t> = 22 - 54 = -32</a:t>
            </a:r>
          </a:p>
          <a:p>
            <a:pPr marL="0" indent="0">
              <a:buNone/>
            </a:pPr>
            <a:r>
              <a:rPr lang="it-IT" sz="2100" dirty="0"/>
              <a:t>cioè </a:t>
            </a:r>
            <a:r>
              <a:rPr lang="it-IT" sz="2100" i="1" dirty="0"/>
              <a:t>x </a:t>
            </a:r>
            <a:r>
              <a:rPr lang="it-IT" sz="2100" dirty="0"/>
              <a:t>= 4 </a:t>
            </a:r>
          </a:p>
          <a:p>
            <a:pPr marL="0" indent="0">
              <a:buNone/>
            </a:pPr>
            <a:r>
              <a:rPr lang="it-IT" sz="2000" dirty="0">
                <a:solidFill>
                  <a:schemeClr val="accent2"/>
                </a:solidFill>
              </a:rPr>
              <a:t>È andata bene, anche se per il momento avevamo i numeri negativi.</a:t>
            </a:r>
          </a:p>
        </p:txBody>
      </p:sp>
    </p:spTree>
    <p:extLst>
      <p:ext uri="{BB962C8B-B14F-4D97-AF65-F5344CB8AC3E}">
        <p14:creationId xmlns:p14="http://schemas.microsoft.com/office/powerpoint/2010/main" val="29424970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/>
            </a:gs>
            <a:gs pos="48000">
              <a:srgbClr val="F1FFE7"/>
            </a:gs>
            <a:gs pos="100000">
              <a:schemeClr val="accent1"/>
            </a:gs>
          </a:gsLst>
          <a:lin ang="14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F08C3A16-E687-D4E1-55E7-61A57C1C49A7}"/>
              </a:ext>
            </a:extLst>
          </p:cNvPr>
          <p:cNvSpPr>
            <a:spLocks noGrp="1" noChangeArrowheads="1"/>
          </p:cNvSpPr>
          <p:nvPr>
            <p:ph type="title" sz="quarter"/>
          </p:nvPr>
        </p:nvSpPr>
        <p:spPr>
          <a:xfrm>
            <a:off x="248444" y="19844"/>
            <a:ext cx="8229600" cy="1143000"/>
          </a:xfrm>
        </p:spPr>
        <p:txBody>
          <a:bodyPr/>
          <a:lstStyle/>
          <a:p>
            <a:pPr eaLnBrk="1" hangingPunct="1"/>
            <a:r>
              <a:rPr lang="it-IT" altLang="it-IT" sz="3600" dirty="0"/>
              <a:t>Tutto sommato, per risolvere il nostro quadrato</a:t>
            </a:r>
            <a:endParaRPr lang="en-AU" altLang="it-IT" sz="3600" dirty="0"/>
          </a:p>
        </p:txBody>
      </p:sp>
      <p:graphicFrame>
        <p:nvGraphicFramePr>
          <p:cNvPr id="19459" name="Group 3">
            <a:extLst>
              <a:ext uri="{FF2B5EF4-FFF2-40B4-BE49-F238E27FC236}">
                <a16:creationId xmlns:a16="http://schemas.microsoft.com/office/drawing/2014/main" id="{52D8463C-894F-C076-94AC-4C03046F3C35}"/>
              </a:ext>
            </a:extLst>
          </p:cNvPr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676073694"/>
              </p:ext>
            </p:extLst>
          </p:nvPr>
        </p:nvGraphicFramePr>
        <p:xfrm>
          <a:off x="755576" y="1405164"/>
          <a:ext cx="2339975" cy="2185986"/>
        </p:xfrm>
        <a:graphic>
          <a:graphicData uri="http://schemas.openxmlformats.org/drawingml/2006/table">
            <a:tbl>
              <a:tblPr/>
              <a:tblGrid>
                <a:gridCol w="7794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810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794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28662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8662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8662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2550" name="Text Box 40">
            <a:extLst>
              <a:ext uri="{FF2B5EF4-FFF2-40B4-BE49-F238E27FC236}">
                <a16:creationId xmlns:a16="http://schemas.microsoft.com/office/drawing/2014/main" id="{0D6247AE-C5A0-9329-C268-79E73F2919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24613" y="4313238"/>
            <a:ext cx="184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/>
          </a:p>
        </p:txBody>
      </p:sp>
      <p:sp>
        <p:nvSpPr>
          <p:cNvPr id="19500" name="Text Box 44">
            <a:extLst>
              <a:ext uri="{FF2B5EF4-FFF2-40B4-BE49-F238E27FC236}">
                <a16:creationId xmlns:a16="http://schemas.microsoft.com/office/drawing/2014/main" id="{CDD1EF6B-6AFB-834D-2B1C-440815B056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06775" y="1427163"/>
            <a:ext cx="1912938" cy="27813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/>
              <a:t>a + b + c = 15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/>
              <a:t>d + e = 10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/>
              <a:t>f + g + h = 10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/>
              <a:t>a + d + f = 15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/>
              <a:t>b + g =10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/>
              <a:t>c + e + h = 15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/>
              <a:t>a + h = 10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/>
              <a:t>c + f = 10</a:t>
            </a:r>
          </a:p>
        </p:txBody>
      </p:sp>
      <p:sp>
        <p:nvSpPr>
          <p:cNvPr id="19501" name="Text Box 45">
            <a:extLst>
              <a:ext uri="{FF2B5EF4-FFF2-40B4-BE49-F238E27FC236}">
                <a16:creationId xmlns:a16="http://schemas.microsoft.com/office/drawing/2014/main" id="{FD5033C1-D8AD-8C58-A43D-CF4C11D0E1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35600" y="1457325"/>
            <a:ext cx="3417888" cy="110807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rgbClr val="FF0000"/>
                </a:solidFill>
              </a:rPr>
              <a:t>8 </a:t>
            </a:r>
            <a:r>
              <a:rPr lang="it-IT" altLang="it-IT" sz="2200" dirty="0">
                <a:solidFill>
                  <a:srgbClr val="FF0000"/>
                </a:solidFill>
              </a:rPr>
              <a:t>equazioni</a:t>
            </a:r>
            <a:r>
              <a:rPr lang="pl-PL" altLang="it-IT" sz="2200" dirty="0">
                <a:solidFill>
                  <a:srgbClr val="FF0000"/>
                </a:solidFill>
              </a:rPr>
              <a:t>,</a:t>
            </a:r>
            <a:r>
              <a:rPr lang="it-IT" altLang="it-IT" sz="2200" dirty="0">
                <a:solidFill>
                  <a:srgbClr val="FF0000"/>
                </a:solidFill>
              </a:rPr>
              <a:t> </a:t>
            </a:r>
            <a:r>
              <a:rPr lang="pl-PL" altLang="it-IT" sz="2200" dirty="0">
                <a:solidFill>
                  <a:srgbClr val="FF0000"/>
                </a:solidFill>
              </a:rPr>
              <a:t>9 </a:t>
            </a:r>
            <a:r>
              <a:rPr lang="it-IT" altLang="it-IT" sz="2200" dirty="0">
                <a:solidFill>
                  <a:srgbClr val="FF0000"/>
                </a:solidFill>
              </a:rPr>
              <a:t>incognite</a:t>
            </a:r>
            <a:r>
              <a:rPr lang="pl-PL" altLang="it-IT" sz="2200" dirty="0">
                <a:solidFill>
                  <a:srgbClr val="FF0000"/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rgbClr val="FF0000"/>
                </a:solidFill>
              </a:rPr>
              <a:t>→ </a:t>
            </a:r>
            <a:r>
              <a:rPr lang="it-IT" altLang="it-IT" sz="2200" dirty="0">
                <a:solidFill>
                  <a:srgbClr val="FF0000"/>
                </a:solidFill>
              </a:rPr>
              <a:t>il sistema di equazioni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rgbClr val="FF0000"/>
                </a:solidFill>
              </a:rPr>
              <a:t>ha una soluzione </a:t>
            </a:r>
            <a:endParaRPr lang="pl-PL" altLang="it-IT" sz="2200" dirty="0">
              <a:solidFill>
                <a:srgbClr val="FF0000"/>
              </a:solidFill>
            </a:endParaRPr>
          </a:p>
        </p:txBody>
      </p:sp>
      <p:sp>
        <p:nvSpPr>
          <p:cNvPr id="19502" name="Text Box 46">
            <a:extLst>
              <a:ext uri="{FF2B5EF4-FFF2-40B4-BE49-F238E27FC236}">
                <a16:creationId xmlns:a16="http://schemas.microsoft.com/office/drawing/2014/main" id="{FCFAC2F6-A492-1DE1-8BF5-E78FED546A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4404190"/>
            <a:ext cx="8229600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/>
              <a:t>i metodi proposti sembrano </a:t>
            </a:r>
            <a:r>
              <a:rPr lang="it-IT" altLang="it-IT" sz="2200" i="1" dirty="0"/>
              <a:t>senza speranza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/>
              <a:t>Ci vuole qualche metodo più generale.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/>
              <a:t>Fu inventato da Cramer (1750)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1800" i="1" dirty="0"/>
          </a:p>
        </p:txBody>
      </p:sp>
    </p:spTree>
    <p:extLst>
      <p:ext uri="{BB962C8B-B14F-4D97-AF65-F5344CB8AC3E}">
        <p14:creationId xmlns:p14="http://schemas.microsoft.com/office/powerpoint/2010/main" val="1941731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5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5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95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95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" dur="80"/>
                                        <p:tgtEl>
                                          <p:spTgt spid="1950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" dur="80"/>
                                        <p:tgtEl>
                                          <p:spTgt spid="1950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80"/>
                                        <p:tgtEl>
                                          <p:spTgt spid="1950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80"/>
                                        <p:tgtEl>
                                          <p:spTgt spid="195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80"/>
                                        <p:tgtEl>
                                          <p:spTgt spid="195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80"/>
                                        <p:tgtEl>
                                          <p:spTgt spid="195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" dur="80"/>
                                        <p:tgtEl>
                                          <p:spTgt spid="195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" dur="80"/>
                                        <p:tgtEl>
                                          <p:spTgt spid="195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80"/>
                                        <p:tgtEl>
                                          <p:spTgt spid="195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6" dur="80"/>
                                        <p:tgtEl>
                                          <p:spTgt spid="195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7" dur="80"/>
                                        <p:tgtEl>
                                          <p:spTgt spid="195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80"/>
                                        <p:tgtEl>
                                          <p:spTgt spid="195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500" grpId="0" animBg="1"/>
      <p:bldP spid="1950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1F0B843-3B8F-7067-26C4-F9E255CC82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/>
              <a:t>Didattica tradizionale vs didattica cognitivista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16599F3-0A56-A6A8-2512-64FFEAFD086C}"/>
              </a:ext>
            </a:extLst>
          </p:cNvPr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2200" dirty="0"/>
              <a:t>Nella didattica tradizionale l’insegnante </a:t>
            </a:r>
            <a:r>
              <a:rPr lang="it-IT" sz="2200" i="1" dirty="0"/>
              <a:t>trasmette</a:t>
            </a:r>
            <a:r>
              <a:rPr lang="it-IT" sz="2200" dirty="0"/>
              <a:t> questo che lui/lei sa </a:t>
            </a:r>
          </a:p>
          <a:p>
            <a:r>
              <a:rPr lang="it-IT" sz="2200" dirty="0"/>
              <a:t>Il programma in vigore (cv) definisce i contenuti che </a:t>
            </a:r>
            <a:r>
              <a:rPr lang="it-IT" sz="2200" i="1" dirty="0"/>
              <a:t>bisogna</a:t>
            </a:r>
            <a:r>
              <a:rPr lang="it-IT" sz="2200" dirty="0"/>
              <a:t> trasmettere</a:t>
            </a:r>
          </a:p>
          <a:p>
            <a:r>
              <a:rPr lang="it-IT" sz="2200" dirty="0"/>
              <a:t>Nella didattica programmata l’insegnante dovrebbe determinare i contenuti da </a:t>
            </a:r>
            <a:r>
              <a:rPr lang="it-IT" sz="2200" i="1" dirty="0"/>
              <a:t>far assorbire</a:t>
            </a:r>
            <a:r>
              <a:rPr lang="it-IT" sz="2200" dirty="0"/>
              <a:t> dall’alunno</a:t>
            </a:r>
          </a:p>
          <a:p>
            <a:r>
              <a:rPr lang="it-IT" sz="2200" dirty="0"/>
              <a:t>Nelle didattica cognitivista la trasmissione viene sostituita da un processo di scoperta individuale, pur guidata dall’insegnante</a:t>
            </a:r>
          </a:p>
        </p:txBody>
      </p:sp>
    </p:spTree>
    <p:extLst>
      <p:ext uri="{BB962C8B-B14F-4D97-AF65-F5344CB8AC3E}">
        <p14:creationId xmlns:p14="http://schemas.microsoft.com/office/powerpoint/2010/main" val="27076427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/>
            </a:gs>
            <a:gs pos="48000">
              <a:srgbClr val="F1FFE7"/>
            </a:gs>
            <a:gs pos="100000">
              <a:schemeClr val="accent1"/>
            </a:gs>
          </a:gsLst>
          <a:lin ang="14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D63C5D5-B270-BA36-A289-058F6B6ECD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/>
              <a:t>Cosa dicono i libri?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E851C419-A3EB-45B6-DD75-C6FC05DC29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58" y="1268760"/>
            <a:ext cx="8878750" cy="4536504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C0CCF944-C682-34E3-5363-A33BC5EB0E2C}"/>
              </a:ext>
            </a:extLst>
          </p:cNvPr>
          <p:cNvSpPr txBox="1"/>
          <p:nvPr/>
        </p:nvSpPr>
        <p:spPr>
          <a:xfrm>
            <a:off x="457200" y="6021288"/>
            <a:ext cx="457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0" i="0" dirty="0">
                <a:solidFill>
                  <a:srgbClr val="212121"/>
                </a:solidFill>
                <a:effectLst/>
                <a:latin typeface="robotoregular"/>
              </a:rPr>
              <a:t>DeAgostini, Colori della matematica edizione BIANCA - Algebra 2, p.141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701292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/>
            </a:gs>
            <a:gs pos="48000">
              <a:srgbClr val="F1FFE7"/>
            </a:gs>
            <a:gs pos="100000">
              <a:schemeClr val="accent1"/>
            </a:gs>
          </a:gsLst>
          <a:lin ang="14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D63C5D5-B270-BA36-A289-058F6B6ECD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9276" y="-18256"/>
            <a:ext cx="8229600" cy="1143000"/>
          </a:xfrm>
        </p:spPr>
        <p:txBody>
          <a:bodyPr/>
          <a:lstStyle/>
          <a:p>
            <a:r>
              <a:rPr lang="it-IT" sz="3600" dirty="0"/>
              <a:t>Cosa dicono i libri?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C0CCF944-C682-34E3-5363-A33BC5EB0E2C}"/>
              </a:ext>
            </a:extLst>
          </p:cNvPr>
          <p:cNvSpPr txBox="1"/>
          <p:nvPr/>
        </p:nvSpPr>
        <p:spPr>
          <a:xfrm>
            <a:off x="457200" y="6021288"/>
            <a:ext cx="457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0" i="0" dirty="0">
                <a:solidFill>
                  <a:srgbClr val="212121"/>
                </a:solidFill>
                <a:effectLst/>
                <a:latin typeface="robotoregular"/>
              </a:rPr>
              <a:t>DeAgostini, Colori della matematica edizione BIANCA - Algebra 2, p.141</a:t>
            </a:r>
            <a:endParaRPr lang="it-IT" dirty="0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00EDE232-D641-BE4B-6745-CF7A3B6648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98" y="859196"/>
            <a:ext cx="9106494" cy="5808423"/>
          </a:xfrm>
          <a:prstGeom prst="rect">
            <a:avLst/>
          </a:prstGeom>
        </p:spPr>
      </p:pic>
      <p:cxnSp>
        <p:nvCxnSpPr>
          <p:cNvPr id="10" name="Connettore 2 9">
            <a:extLst>
              <a:ext uri="{FF2B5EF4-FFF2-40B4-BE49-F238E27FC236}">
                <a16:creationId xmlns:a16="http://schemas.microsoft.com/office/drawing/2014/main" id="{116FD3B0-BFAC-6316-7D26-158A9BB2978C}"/>
              </a:ext>
            </a:extLst>
          </p:cNvPr>
          <p:cNvCxnSpPr/>
          <p:nvPr/>
        </p:nvCxnSpPr>
        <p:spPr>
          <a:xfrm flipH="1" flipV="1">
            <a:off x="1187624" y="4797152"/>
            <a:ext cx="72008" cy="792088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2AA17369-8B03-1065-D7DF-3DA98EA1F12A}"/>
              </a:ext>
            </a:extLst>
          </p:cNvPr>
          <p:cNvSpPr txBox="1"/>
          <p:nvPr/>
        </p:nvSpPr>
        <p:spPr>
          <a:xfrm>
            <a:off x="197173" y="5589240"/>
            <a:ext cx="4572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0" i="0" dirty="0">
                <a:solidFill>
                  <a:srgbClr val="FF0000"/>
                </a:solidFill>
                <a:effectLst/>
                <a:latin typeface="robotoregular"/>
              </a:rPr>
              <a:t>Parole «riservate»</a:t>
            </a:r>
          </a:p>
          <a:p>
            <a:r>
              <a:rPr lang="it-IT" dirty="0">
                <a:solidFill>
                  <a:srgbClr val="FF0000"/>
                </a:solidFill>
                <a:latin typeface="robotoregular"/>
              </a:rPr>
              <a:t>che sembrano </a:t>
            </a:r>
          </a:p>
          <a:p>
            <a:r>
              <a:rPr lang="it-IT" dirty="0">
                <a:solidFill>
                  <a:srgbClr val="FF0000"/>
                </a:solidFill>
                <a:latin typeface="robotoregular"/>
              </a:rPr>
              <a:t>t</a:t>
            </a:r>
            <a:r>
              <a:rPr lang="it-IT" b="0" i="0" dirty="0">
                <a:solidFill>
                  <a:srgbClr val="FF0000"/>
                </a:solidFill>
                <a:effectLst/>
                <a:latin typeface="robotoregular"/>
              </a:rPr>
              <a:t>autologie</a:t>
            </a:r>
            <a:endParaRPr lang="it-IT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94438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/>
            </a:gs>
            <a:gs pos="48000">
              <a:srgbClr val="F1FFE7"/>
            </a:gs>
            <a:gs pos="100000">
              <a:schemeClr val="accent1"/>
            </a:gs>
          </a:gsLst>
          <a:lin ang="14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759DB8A-45ED-1679-36B5-2D892D57F7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200" dirty="0"/>
              <a:t>Tutto bene, finché le incognite sono solo due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1B60334B-FDD5-D470-C803-985D208D50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9155" y="1133005"/>
            <a:ext cx="7488832" cy="5724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2313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/>
            </a:gs>
            <a:gs pos="48000">
              <a:srgbClr val="F1FFE7"/>
            </a:gs>
            <a:gs pos="100000">
              <a:schemeClr val="accent1"/>
            </a:gs>
          </a:gsLst>
          <a:lin ang="14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759DB8A-45ED-1679-36B5-2D892D57F7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1266"/>
            <a:ext cx="8229600" cy="1143000"/>
          </a:xfrm>
        </p:spPr>
        <p:txBody>
          <a:bodyPr/>
          <a:lstStyle/>
          <a:p>
            <a:r>
              <a:rPr lang="it-IT" sz="3200" dirty="0"/>
              <a:t>Problemi nascono già con tre incognite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06B1AABD-3A99-730E-494E-21ACCD00BB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996622"/>
            <a:ext cx="7488832" cy="5861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85373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/>
            </a:gs>
            <a:gs pos="48000">
              <a:srgbClr val="F1FFE7"/>
            </a:gs>
            <a:gs pos="100000">
              <a:schemeClr val="accent1"/>
            </a:gs>
          </a:gsLst>
          <a:lin ang="14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2F95719-2E8F-9C1C-69AA-43A93D0610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it-IT" sz="3200" dirty="0"/>
              <a:t>Poi, un po’ all’improvviso compare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7E7F8087-49AC-30D3-5C91-9E5399FDE0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9632" y="980728"/>
            <a:ext cx="7124854" cy="5420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550088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/>
            </a:gs>
            <a:gs pos="48000">
              <a:srgbClr val="F1FFE7"/>
            </a:gs>
            <a:gs pos="100000">
              <a:schemeClr val="accent1"/>
            </a:gs>
          </a:gsLst>
          <a:lin ang="14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221A36D-0241-4B9A-D437-121CC3EC2D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13545"/>
            <a:ext cx="8229600" cy="1143000"/>
          </a:xfrm>
        </p:spPr>
        <p:txBody>
          <a:bodyPr/>
          <a:lstStyle/>
          <a:p>
            <a:r>
              <a:rPr lang="it-IT" sz="3600" dirty="0"/>
              <a:t>O Dio! Cosa dobbiamo fare?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EF9B28F7-8D8A-2AB0-0638-65B1203C6765}"/>
              </a:ext>
            </a:extLst>
          </p:cNvPr>
          <p:cNvSpPr txBox="1"/>
          <p:nvPr/>
        </p:nvSpPr>
        <p:spPr>
          <a:xfrm>
            <a:off x="182002" y="868221"/>
            <a:ext cx="8507288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200" dirty="0">
                <a:solidFill>
                  <a:srgbClr val="FF0000"/>
                </a:solidFill>
                <a:latin typeface="robotoregular"/>
              </a:rPr>
              <a:t>In primo luogo non stressarsi (e non stressare i ragazzi)</a:t>
            </a:r>
            <a:endParaRPr lang="it-IT" sz="2200" b="0" i="0" dirty="0">
              <a:solidFill>
                <a:srgbClr val="FF0000"/>
              </a:solidFill>
              <a:effectLst/>
              <a:latin typeface="robotoregular"/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18350E25-2F35-286E-7B42-9D0BF5082B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1408517"/>
            <a:ext cx="6696744" cy="5168732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9FE7066A-1B33-36A2-F03F-60514AB51D15}"/>
              </a:ext>
            </a:extLst>
          </p:cNvPr>
          <p:cNvSpPr txBox="1"/>
          <p:nvPr/>
        </p:nvSpPr>
        <p:spPr>
          <a:xfrm>
            <a:off x="1835696" y="4149080"/>
            <a:ext cx="496855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>
                <a:solidFill>
                  <a:srgbClr val="FF0000"/>
                </a:solidFill>
              </a:rPr>
              <a:t>Esistono infiniti siti web che lo faranno per noi</a:t>
            </a:r>
          </a:p>
        </p:txBody>
      </p:sp>
    </p:spTree>
    <p:extLst>
      <p:ext uri="{BB962C8B-B14F-4D97-AF65-F5344CB8AC3E}">
        <p14:creationId xmlns:p14="http://schemas.microsoft.com/office/powerpoint/2010/main" val="217666451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/>
            </a:gs>
            <a:gs pos="48000">
              <a:srgbClr val="F1FFE7"/>
            </a:gs>
            <a:gs pos="100000">
              <a:schemeClr val="accent1"/>
            </a:gs>
          </a:gsLst>
          <a:lin ang="14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221A36D-0241-4B9A-D437-121CC3EC2D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3545"/>
            <a:ext cx="9144000" cy="1143000"/>
          </a:xfrm>
        </p:spPr>
        <p:txBody>
          <a:bodyPr/>
          <a:lstStyle/>
          <a:p>
            <a:r>
              <a:rPr lang="it-IT" sz="3000" dirty="0"/>
              <a:t>Poi, tolto lo stress possiamo cominciare a ragionare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0549187D-FFC7-0FC1-BB93-B2BEDCF079EF}"/>
              </a:ext>
            </a:extLst>
          </p:cNvPr>
          <p:cNvSpPr txBox="1"/>
          <p:nvPr/>
        </p:nvSpPr>
        <p:spPr>
          <a:xfrm>
            <a:off x="467544" y="1412776"/>
            <a:ext cx="8496944" cy="47705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it-IT" sz="2000" dirty="0"/>
              <a:t>Abbiamo un sistema di due equazioni lineari (di primo grado) </a:t>
            </a:r>
          </a:p>
          <a:p>
            <a:pPr marL="457200" indent="-457200">
              <a:buAutoNum type="arabicParenBoth"/>
            </a:pPr>
            <a:r>
              <a:rPr lang="it-IT" sz="2000" dirty="0"/>
              <a:t>3</a:t>
            </a:r>
            <a:r>
              <a:rPr lang="it-IT" sz="2000" i="1" dirty="0"/>
              <a:t>x</a:t>
            </a:r>
            <a:r>
              <a:rPr lang="it-IT" sz="2000" dirty="0"/>
              <a:t> + </a:t>
            </a:r>
            <a:r>
              <a:rPr lang="it-IT" sz="2000" i="1" dirty="0"/>
              <a:t>y</a:t>
            </a:r>
            <a:r>
              <a:rPr lang="it-IT" sz="2000" dirty="0"/>
              <a:t> = 18          	</a:t>
            </a:r>
            <a:r>
              <a:rPr lang="it-IT" sz="2000" i="1" dirty="0"/>
              <a:t>a</a:t>
            </a:r>
            <a:r>
              <a:rPr lang="it-IT" sz="2000" baseline="-25000" dirty="0"/>
              <a:t>1 </a:t>
            </a:r>
            <a:r>
              <a:rPr lang="it-IT" sz="2000" i="1" dirty="0"/>
              <a:t>x</a:t>
            </a:r>
            <a:r>
              <a:rPr lang="it-IT" sz="2000" dirty="0"/>
              <a:t> + </a:t>
            </a:r>
            <a:r>
              <a:rPr lang="it-IT" sz="2000" i="1" dirty="0"/>
              <a:t>b</a:t>
            </a:r>
            <a:r>
              <a:rPr lang="it-IT" sz="2000" baseline="-25000" dirty="0"/>
              <a:t>1 </a:t>
            </a:r>
            <a:r>
              <a:rPr lang="it-IT" sz="2000" i="1" dirty="0"/>
              <a:t>y  = c</a:t>
            </a:r>
            <a:r>
              <a:rPr lang="it-IT" sz="2000" baseline="-25000" dirty="0"/>
              <a:t>1</a:t>
            </a:r>
            <a:r>
              <a:rPr lang="it-IT" sz="2000" dirty="0"/>
              <a:t> </a:t>
            </a:r>
          </a:p>
          <a:p>
            <a:pPr marL="0" indent="0">
              <a:buNone/>
            </a:pPr>
            <a:r>
              <a:rPr lang="it-IT" sz="2000" dirty="0"/>
              <a:t>(2) </a:t>
            </a:r>
            <a:r>
              <a:rPr lang="it-IT" sz="2000" i="1" dirty="0"/>
              <a:t>x</a:t>
            </a:r>
            <a:r>
              <a:rPr lang="it-IT" sz="2000" dirty="0"/>
              <a:t> + 3</a:t>
            </a:r>
            <a:r>
              <a:rPr lang="it-IT" sz="2000" i="1" dirty="0"/>
              <a:t>y</a:t>
            </a:r>
            <a:r>
              <a:rPr lang="it-IT" sz="2000" dirty="0"/>
              <a:t> = 22		</a:t>
            </a:r>
            <a:r>
              <a:rPr lang="it-IT" sz="2000" i="1" dirty="0"/>
              <a:t>a</a:t>
            </a:r>
            <a:r>
              <a:rPr lang="it-IT" sz="2000" i="1" baseline="-25000" dirty="0"/>
              <a:t>2 </a:t>
            </a:r>
            <a:r>
              <a:rPr lang="it-IT" sz="2000" i="1" dirty="0"/>
              <a:t>x</a:t>
            </a:r>
            <a:r>
              <a:rPr lang="it-IT" sz="2000" dirty="0"/>
              <a:t> + </a:t>
            </a:r>
            <a:r>
              <a:rPr lang="it-IT" sz="2000" i="1" dirty="0"/>
              <a:t>b</a:t>
            </a:r>
            <a:r>
              <a:rPr lang="it-IT" sz="2000" i="1" baseline="-25000" dirty="0"/>
              <a:t>2 </a:t>
            </a:r>
            <a:r>
              <a:rPr lang="it-IT" sz="2000" i="1" dirty="0"/>
              <a:t>y  = c</a:t>
            </a:r>
            <a:r>
              <a:rPr lang="it-IT" sz="2000" i="1" baseline="-25000" dirty="0"/>
              <a:t>2</a:t>
            </a:r>
            <a:r>
              <a:rPr lang="it-IT" sz="2000" dirty="0"/>
              <a:t> </a:t>
            </a:r>
          </a:p>
          <a:p>
            <a:pPr marL="0" indent="0">
              <a:buNone/>
            </a:pPr>
            <a:endParaRPr lang="it-IT" sz="2000" dirty="0"/>
          </a:p>
          <a:p>
            <a:pPr marL="0" indent="0">
              <a:buNone/>
            </a:pPr>
            <a:r>
              <a:rPr lang="it-IT" sz="2000" dirty="0"/>
              <a:t>In un sistema c’è sempre qualche </a:t>
            </a:r>
            <a:r>
              <a:rPr lang="it-IT" sz="2000" i="1" dirty="0"/>
              <a:t>x</a:t>
            </a:r>
            <a:r>
              <a:rPr lang="it-IT" sz="2000" dirty="0"/>
              <a:t> e qualche </a:t>
            </a:r>
            <a:r>
              <a:rPr lang="it-IT" sz="2000" i="1" dirty="0"/>
              <a:t>y. </a:t>
            </a:r>
          </a:p>
          <a:p>
            <a:pPr marL="0" indent="0">
              <a:buNone/>
            </a:pPr>
            <a:r>
              <a:rPr lang="it-IT" sz="2000" dirty="0"/>
              <a:t>Allora non ha senso riportali nei calcoli. </a:t>
            </a:r>
          </a:p>
          <a:p>
            <a:pPr marL="0" indent="0">
              <a:buNone/>
            </a:pPr>
            <a:r>
              <a:rPr lang="it-IT" sz="2000" dirty="0"/>
              <a:t>Questo che conta sono i coefficienti numerici.</a:t>
            </a:r>
          </a:p>
          <a:p>
            <a:pPr marL="0" indent="0">
              <a:buNone/>
            </a:pPr>
            <a:r>
              <a:rPr lang="it-IT" sz="2000" dirty="0"/>
              <a:t>In primo luogo, i coefficienti </a:t>
            </a:r>
            <a:r>
              <a:rPr lang="it-IT" sz="2000" i="1" dirty="0"/>
              <a:t>determinanti</a:t>
            </a:r>
            <a:r>
              <a:rPr lang="it-IT" sz="2000" dirty="0"/>
              <a:t> per la soluzione quelli che stanno con </a:t>
            </a:r>
            <a:r>
              <a:rPr lang="it-IT" sz="2000" i="1" dirty="0"/>
              <a:t>x</a:t>
            </a:r>
            <a:r>
              <a:rPr lang="it-IT" sz="2000" dirty="0"/>
              <a:t> e </a:t>
            </a:r>
            <a:r>
              <a:rPr lang="it-IT" sz="2000" i="1" dirty="0"/>
              <a:t>y</a:t>
            </a:r>
            <a:r>
              <a:rPr lang="it-IT" sz="2000" dirty="0"/>
              <a:t> </a:t>
            </a:r>
          </a:p>
          <a:p>
            <a:pPr marL="0" indent="0">
              <a:buNone/>
            </a:pPr>
            <a:endParaRPr lang="it-IT" sz="2000" dirty="0"/>
          </a:p>
          <a:p>
            <a:pPr marL="0" indent="0">
              <a:buNone/>
            </a:pPr>
            <a:r>
              <a:rPr lang="it-IT" sz="2000" i="1" dirty="0"/>
              <a:t>      a</a:t>
            </a:r>
            <a:r>
              <a:rPr lang="it-IT" sz="2000" baseline="-25000" dirty="0"/>
              <a:t>1 </a:t>
            </a:r>
            <a:r>
              <a:rPr lang="it-IT" sz="2000" dirty="0"/>
              <a:t>  </a:t>
            </a:r>
            <a:r>
              <a:rPr lang="it-IT" sz="2000" i="1" dirty="0"/>
              <a:t>b</a:t>
            </a:r>
            <a:r>
              <a:rPr lang="it-IT" sz="2000" baseline="-25000" dirty="0"/>
              <a:t>1</a:t>
            </a:r>
            <a:endParaRPr lang="it-IT" sz="2000" dirty="0"/>
          </a:p>
          <a:p>
            <a:pPr marL="0" indent="0">
              <a:buNone/>
            </a:pPr>
            <a:r>
              <a:rPr lang="it-IT" sz="2000" i="1" dirty="0"/>
              <a:t>      	        = D</a:t>
            </a:r>
            <a:r>
              <a:rPr lang="it-IT" sz="2000" dirty="0"/>
              <a:t> = </a:t>
            </a:r>
            <a:r>
              <a:rPr lang="it-IT" sz="2000" i="1" dirty="0"/>
              <a:t>a</a:t>
            </a:r>
            <a:r>
              <a:rPr lang="it-IT" sz="2000" baseline="-25000" dirty="0"/>
              <a:t>1 </a:t>
            </a:r>
            <a:r>
              <a:rPr lang="it-IT" sz="2000" i="1" dirty="0"/>
              <a:t>b</a:t>
            </a:r>
            <a:r>
              <a:rPr lang="it-IT" sz="2000" baseline="-25000" dirty="0"/>
              <a:t>2 </a:t>
            </a:r>
            <a:r>
              <a:rPr lang="it-IT" sz="2400" i="1" dirty="0"/>
              <a:t>– </a:t>
            </a:r>
            <a:r>
              <a:rPr lang="it-IT" sz="2000" i="1" dirty="0"/>
              <a:t>a</a:t>
            </a:r>
            <a:r>
              <a:rPr lang="it-IT" sz="2000" baseline="-25000" dirty="0"/>
              <a:t>2 </a:t>
            </a:r>
            <a:r>
              <a:rPr lang="it-IT" sz="2000" i="1" dirty="0"/>
              <a:t>b</a:t>
            </a:r>
            <a:r>
              <a:rPr lang="it-IT" sz="2000" baseline="-25000" dirty="0"/>
              <a:t>1    </a:t>
            </a:r>
            <a:r>
              <a:rPr lang="it-IT" sz="2000" i="1" baseline="-25000" dirty="0"/>
              <a:t> </a:t>
            </a:r>
            <a:r>
              <a:rPr lang="it-IT" sz="2000" dirty="0"/>
              <a:t>[abbiamo moltiplicato «le diagonali»]</a:t>
            </a:r>
            <a:r>
              <a:rPr lang="it-IT" sz="2000" i="1" baseline="-25000" dirty="0"/>
              <a:t>  </a:t>
            </a:r>
            <a:r>
              <a:rPr lang="it-IT" sz="2000" baseline="-25000" dirty="0"/>
              <a:t> </a:t>
            </a:r>
            <a:endParaRPr lang="it-IT" sz="2000" i="1" dirty="0"/>
          </a:p>
          <a:p>
            <a:pPr marL="0" indent="0">
              <a:buNone/>
            </a:pPr>
            <a:r>
              <a:rPr lang="it-IT" sz="2000" i="1" dirty="0"/>
              <a:t>      a</a:t>
            </a:r>
            <a:r>
              <a:rPr lang="it-IT" sz="2000" baseline="-25000" dirty="0"/>
              <a:t>2 </a:t>
            </a:r>
            <a:r>
              <a:rPr lang="it-IT" sz="2000" dirty="0"/>
              <a:t>  </a:t>
            </a:r>
            <a:r>
              <a:rPr lang="it-IT" sz="2000" i="1" dirty="0"/>
              <a:t>b</a:t>
            </a:r>
            <a:r>
              <a:rPr lang="it-IT" sz="2000" baseline="-25000" dirty="0"/>
              <a:t>2</a:t>
            </a:r>
            <a:endParaRPr lang="it-IT" sz="2000" dirty="0"/>
          </a:p>
          <a:p>
            <a:pPr marL="0" indent="0">
              <a:buNone/>
            </a:pPr>
            <a:endParaRPr lang="it-IT" sz="2000" dirty="0"/>
          </a:p>
          <a:p>
            <a:pPr marL="0" indent="0">
              <a:buNone/>
            </a:pPr>
            <a:endParaRPr lang="it-IT" sz="2000" dirty="0"/>
          </a:p>
        </p:txBody>
      </p:sp>
      <p:cxnSp>
        <p:nvCxnSpPr>
          <p:cNvPr id="9" name="Connettore diritto 8">
            <a:extLst>
              <a:ext uri="{FF2B5EF4-FFF2-40B4-BE49-F238E27FC236}">
                <a16:creationId xmlns:a16="http://schemas.microsoft.com/office/drawing/2014/main" id="{5EF4766D-9F19-3869-E6C5-700B02244572}"/>
              </a:ext>
            </a:extLst>
          </p:cNvPr>
          <p:cNvCxnSpPr/>
          <p:nvPr/>
        </p:nvCxnSpPr>
        <p:spPr>
          <a:xfrm>
            <a:off x="899592" y="4509120"/>
            <a:ext cx="0" cy="86409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diritto 9">
            <a:extLst>
              <a:ext uri="{FF2B5EF4-FFF2-40B4-BE49-F238E27FC236}">
                <a16:creationId xmlns:a16="http://schemas.microsoft.com/office/drawing/2014/main" id="{C2ABF499-C1CC-0105-352E-B1CD3DEF767D}"/>
              </a:ext>
            </a:extLst>
          </p:cNvPr>
          <p:cNvCxnSpPr/>
          <p:nvPr/>
        </p:nvCxnSpPr>
        <p:spPr>
          <a:xfrm>
            <a:off x="1837830" y="4484406"/>
            <a:ext cx="0" cy="86409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3452732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/>
            </a:gs>
            <a:gs pos="48000">
              <a:srgbClr val="F1FFE7"/>
            </a:gs>
            <a:gs pos="100000">
              <a:schemeClr val="accent1"/>
            </a:gs>
          </a:gsLst>
          <a:lin ang="14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221A36D-0241-4B9A-D437-121CC3EC2D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3545"/>
            <a:ext cx="9144000" cy="1143000"/>
          </a:xfrm>
        </p:spPr>
        <p:txBody>
          <a:bodyPr/>
          <a:lstStyle/>
          <a:p>
            <a:r>
              <a:rPr lang="it-IT" sz="3000" dirty="0"/>
              <a:t>La matematica consiste nell’astrazione </a:t>
            </a:r>
            <a:br>
              <a:rPr lang="it-IT" sz="3000" dirty="0"/>
            </a:br>
            <a:r>
              <a:rPr lang="it-IT" sz="3000" dirty="0"/>
              <a:t>(cioè l’eliminazione di dettagli non essenziali) 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0549187D-FFC7-0FC1-BB93-B2BEDCF079EF}"/>
              </a:ext>
            </a:extLst>
          </p:cNvPr>
          <p:cNvSpPr txBox="1"/>
          <p:nvPr/>
        </p:nvSpPr>
        <p:spPr>
          <a:xfrm>
            <a:off x="467544" y="1412776"/>
            <a:ext cx="8496944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it-IT" sz="2000" dirty="0"/>
              <a:t>Possiamo tenere solo i simboli, piuttosto che le cifre </a:t>
            </a:r>
          </a:p>
          <a:p>
            <a:pPr marL="457200" indent="-457200">
              <a:buAutoNum type="arabicParenBoth"/>
            </a:pPr>
            <a:r>
              <a:rPr lang="it-IT" sz="2000" dirty="0"/>
              <a:t> 	</a:t>
            </a:r>
            <a:r>
              <a:rPr lang="it-IT" sz="2000" i="1" dirty="0"/>
              <a:t>a</a:t>
            </a:r>
            <a:r>
              <a:rPr lang="it-IT" sz="2000" baseline="-25000" dirty="0"/>
              <a:t>1 </a:t>
            </a:r>
            <a:r>
              <a:rPr lang="it-IT" sz="2000" i="1" dirty="0"/>
              <a:t>x</a:t>
            </a:r>
            <a:r>
              <a:rPr lang="it-IT" sz="2000" dirty="0"/>
              <a:t> + </a:t>
            </a:r>
            <a:r>
              <a:rPr lang="it-IT" sz="2000" i="1" dirty="0"/>
              <a:t>b</a:t>
            </a:r>
            <a:r>
              <a:rPr lang="it-IT" sz="2000" baseline="-25000" dirty="0"/>
              <a:t>1 </a:t>
            </a:r>
            <a:r>
              <a:rPr lang="it-IT" sz="2000" i="1" dirty="0"/>
              <a:t>y  = c</a:t>
            </a:r>
            <a:r>
              <a:rPr lang="it-IT" sz="2000" baseline="-25000" dirty="0"/>
              <a:t>1</a:t>
            </a:r>
            <a:r>
              <a:rPr lang="it-IT" sz="2000" dirty="0"/>
              <a:t> </a:t>
            </a:r>
          </a:p>
          <a:p>
            <a:pPr marL="0" indent="0">
              <a:buNone/>
            </a:pPr>
            <a:r>
              <a:rPr lang="it-IT" sz="2000" dirty="0"/>
              <a:t>(2) 	</a:t>
            </a:r>
            <a:r>
              <a:rPr lang="it-IT" sz="2000" i="1" dirty="0"/>
              <a:t>a</a:t>
            </a:r>
            <a:r>
              <a:rPr lang="it-IT" sz="2000" i="1" baseline="-25000" dirty="0"/>
              <a:t>2 </a:t>
            </a:r>
            <a:r>
              <a:rPr lang="it-IT" sz="2000" i="1" dirty="0"/>
              <a:t>x</a:t>
            </a:r>
            <a:r>
              <a:rPr lang="it-IT" sz="2000" dirty="0"/>
              <a:t> + </a:t>
            </a:r>
            <a:r>
              <a:rPr lang="it-IT" sz="2000" i="1" dirty="0"/>
              <a:t>b</a:t>
            </a:r>
            <a:r>
              <a:rPr lang="it-IT" sz="2000" i="1" baseline="-25000" dirty="0"/>
              <a:t>2 </a:t>
            </a:r>
            <a:r>
              <a:rPr lang="it-IT" sz="2000" i="1" dirty="0"/>
              <a:t>y  = c</a:t>
            </a:r>
            <a:r>
              <a:rPr lang="it-IT" sz="2000" i="1" baseline="-25000" dirty="0"/>
              <a:t>2</a:t>
            </a:r>
            <a:r>
              <a:rPr lang="it-IT" sz="2000" dirty="0"/>
              <a:t> </a:t>
            </a:r>
          </a:p>
          <a:p>
            <a:pPr marL="0" indent="0">
              <a:buNone/>
            </a:pPr>
            <a:endParaRPr lang="it-IT" sz="2000" dirty="0"/>
          </a:p>
          <a:p>
            <a:pPr marL="0" indent="0">
              <a:buNone/>
            </a:pPr>
            <a:r>
              <a:rPr lang="it-IT" sz="2000" dirty="0"/>
              <a:t>Abbiamo già definito un </a:t>
            </a:r>
            <a:r>
              <a:rPr lang="it-IT" sz="2000" i="1" dirty="0"/>
              <a:t>determinante </a:t>
            </a:r>
            <a:r>
              <a:rPr lang="it-IT" sz="2000" dirty="0"/>
              <a:t>(dell’equazione) </a:t>
            </a:r>
          </a:p>
          <a:p>
            <a:pPr marL="0" indent="0">
              <a:buNone/>
            </a:pPr>
            <a:r>
              <a:rPr lang="it-IT" sz="2000" i="1" dirty="0"/>
              <a:t>      a</a:t>
            </a:r>
            <a:r>
              <a:rPr lang="it-IT" sz="2000" baseline="-25000" dirty="0"/>
              <a:t>1 </a:t>
            </a:r>
            <a:r>
              <a:rPr lang="it-IT" sz="2000" dirty="0"/>
              <a:t>  </a:t>
            </a:r>
            <a:r>
              <a:rPr lang="it-IT" sz="2000" i="1" dirty="0"/>
              <a:t>b</a:t>
            </a:r>
            <a:r>
              <a:rPr lang="it-IT" sz="2000" baseline="-25000" dirty="0"/>
              <a:t>1</a:t>
            </a:r>
            <a:endParaRPr lang="it-IT" sz="2000" dirty="0"/>
          </a:p>
          <a:p>
            <a:pPr marL="0" indent="0">
              <a:buNone/>
            </a:pPr>
            <a:r>
              <a:rPr lang="it-IT" sz="2000" i="1" dirty="0"/>
              <a:t>      	        = D</a:t>
            </a:r>
            <a:r>
              <a:rPr lang="it-IT" sz="2000" dirty="0"/>
              <a:t> = </a:t>
            </a:r>
            <a:r>
              <a:rPr lang="it-IT" sz="2000" i="1" dirty="0"/>
              <a:t>a</a:t>
            </a:r>
            <a:r>
              <a:rPr lang="it-IT" sz="2000" baseline="-25000" dirty="0"/>
              <a:t>1 </a:t>
            </a:r>
            <a:r>
              <a:rPr lang="it-IT" sz="2000" i="1" dirty="0"/>
              <a:t>b</a:t>
            </a:r>
            <a:r>
              <a:rPr lang="it-IT" sz="2000" baseline="-25000" dirty="0"/>
              <a:t>2 </a:t>
            </a:r>
            <a:r>
              <a:rPr lang="it-IT" sz="2400" i="1" dirty="0"/>
              <a:t>– </a:t>
            </a:r>
            <a:r>
              <a:rPr lang="it-IT" sz="2000" i="1" dirty="0"/>
              <a:t>a</a:t>
            </a:r>
            <a:r>
              <a:rPr lang="it-IT" sz="2000" baseline="-25000" dirty="0"/>
              <a:t>2 </a:t>
            </a:r>
            <a:r>
              <a:rPr lang="it-IT" sz="2000" i="1" dirty="0"/>
              <a:t>b</a:t>
            </a:r>
            <a:r>
              <a:rPr lang="it-IT" sz="2000" baseline="-25000" dirty="0"/>
              <a:t>1    </a:t>
            </a:r>
            <a:r>
              <a:rPr lang="it-IT" sz="2000" i="1" baseline="-25000" dirty="0"/>
              <a:t>   </a:t>
            </a:r>
            <a:r>
              <a:rPr lang="it-IT" sz="2000" baseline="-25000" dirty="0"/>
              <a:t> </a:t>
            </a:r>
            <a:endParaRPr lang="it-IT" sz="2000" i="1" dirty="0"/>
          </a:p>
          <a:p>
            <a:pPr marL="0" indent="0">
              <a:buNone/>
            </a:pPr>
            <a:r>
              <a:rPr lang="it-IT" sz="2000" i="1" dirty="0"/>
              <a:t>      a</a:t>
            </a:r>
            <a:r>
              <a:rPr lang="it-IT" sz="2000" baseline="-25000" dirty="0"/>
              <a:t>2 </a:t>
            </a:r>
            <a:r>
              <a:rPr lang="it-IT" sz="2000" dirty="0"/>
              <a:t>  </a:t>
            </a:r>
            <a:r>
              <a:rPr lang="it-IT" sz="2000" i="1" dirty="0"/>
              <a:t>b</a:t>
            </a:r>
            <a:r>
              <a:rPr lang="it-IT" sz="2000" baseline="-25000" dirty="0"/>
              <a:t>2</a:t>
            </a:r>
          </a:p>
          <a:p>
            <a:pPr marL="0" indent="0">
              <a:buNone/>
            </a:pPr>
            <a:endParaRPr lang="it-IT" sz="2000" dirty="0"/>
          </a:p>
          <a:p>
            <a:pPr marL="0" indent="0">
              <a:buNone/>
            </a:pPr>
            <a:r>
              <a:rPr lang="it-IT" sz="2000" dirty="0"/>
              <a:t>Scriviamo in modo analogo [mantenendo l’ordine </a:t>
            </a:r>
            <a:r>
              <a:rPr lang="it-IT" sz="2000" i="1" dirty="0"/>
              <a:t>ab</a:t>
            </a:r>
            <a:r>
              <a:rPr lang="it-IT" sz="2000" i="1" strike="dblStrike" dirty="0"/>
              <a:t>c</a:t>
            </a:r>
            <a:r>
              <a:rPr lang="it-IT" sz="2000" dirty="0"/>
              <a:t>, </a:t>
            </a:r>
            <a:r>
              <a:rPr lang="it-IT" sz="2000" i="1" dirty="0"/>
              <a:t>c</a:t>
            </a:r>
            <a:r>
              <a:rPr lang="it-IT" sz="2000" i="1" strike="dblStrike" dirty="0"/>
              <a:t>a</a:t>
            </a:r>
            <a:r>
              <a:rPr lang="it-IT" sz="2000" i="1" dirty="0"/>
              <a:t>b</a:t>
            </a:r>
            <a:r>
              <a:rPr lang="it-IT" sz="2000" dirty="0"/>
              <a:t>, </a:t>
            </a:r>
            <a:r>
              <a:rPr lang="it-IT" sz="2000" i="1" dirty="0"/>
              <a:t>a</a:t>
            </a:r>
            <a:r>
              <a:rPr lang="it-IT" sz="2000" i="1" strike="dblStrike" dirty="0"/>
              <a:t>b</a:t>
            </a:r>
            <a:r>
              <a:rPr lang="it-IT" sz="2000" i="1" dirty="0"/>
              <a:t>c </a:t>
            </a:r>
            <a:r>
              <a:rPr lang="it-IT" sz="2000" dirty="0"/>
              <a:t>]</a:t>
            </a:r>
          </a:p>
          <a:p>
            <a:pPr marL="0" indent="0">
              <a:buNone/>
            </a:pPr>
            <a:endParaRPr lang="it-IT" sz="2000" dirty="0"/>
          </a:p>
          <a:p>
            <a:pPr marL="0" indent="0">
              <a:buNone/>
            </a:pPr>
            <a:r>
              <a:rPr lang="it-IT" sz="2000" i="1" dirty="0"/>
              <a:t> 	c</a:t>
            </a:r>
            <a:r>
              <a:rPr lang="it-IT" sz="2000" baseline="-25000" dirty="0"/>
              <a:t>1 </a:t>
            </a:r>
            <a:r>
              <a:rPr lang="it-IT" sz="2000" dirty="0"/>
              <a:t>  </a:t>
            </a:r>
            <a:r>
              <a:rPr lang="it-IT" sz="2000" i="1" dirty="0"/>
              <a:t>b</a:t>
            </a:r>
            <a:r>
              <a:rPr lang="it-IT" sz="2000" baseline="-25000" dirty="0"/>
              <a:t>1			 	</a:t>
            </a:r>
            <a:r>
              <a:rPr lang="it-IT" sz="2000" i="1" dirty="0"/>
              <a:t>     a</a:t>
            </a:r>
            <a:r>
              <a:rPr lang="it-IT" sz="2000" baseline="-25000" dirty="0"/>
              <a:t>1 </a:t>
            </a:r>
            <a:r>
              <a:rPr lang="it-IT" sz="2000" dirty="0"/>
              <a:t>  </a:t>
            </a:r>
            <a:r>
              <a:rPr lang="it-IT" sz="2000" i="1" dirty="0"/>
              <a:t>c</a:t>
            </a:r>
            <a:r>
              <a:rPr lang="it-IT" sz="2000" baseline="-25000" dirty="0"/>
              <a:t>1</a:t>
            </a:r>
            <a:endParaRPr lang="it-IT" sz="2000" dirty="0"/>
          </a:p>
          <a:p>
            <a:pPr marL="0" indent="0">
              <a:buNone/>
            </a:pPr>
            <a:r>
              <a:rPr lang="it-IT" sz="2000" i="1" dirty="0"/>
              <a:t>   D</a:t>
            </a:r>
            <a:r>
              <a:rPr lang="it-IT" sz="2000" baseline="-25000" dirty="0"/>
              <a:t>x</a:t>
            </a:r>
            <a:r>
              <a:rPr lang="it-IT" sz="2000" dirty="0"/>
              <a:t> = 		=  </a:t>
            </a:r>
            <a:r>
              <a:rPr lang="it-IT" sz="2000" i="1" dirty="0"/>
              <a:t>c</a:t>
            </a:r>
            <a:r>
              <a:rPr lang="it-IT" sz="2000" baseline="-25000" dirty="0"/>
              <a:t>1 </a:t>
            </a:r>
            <a:r>
              <a:rPr lang="it-IT" sz="2000" i="1" dirty="0"/>
              <a:t>b</a:t>
            </a:r>
            <a:r>
              <a:rPr lang="it-IT" sz="2000" baseline="-25000" dirty="0"/>
              <a:t>2 </a:t>
            </a:r>
            <a:r>
              <a:rPr lang="it-IT" sz="2400" i="1" dirty="0"/>
              <a:t>– </a:t>
            </a:r>
            <a:r>
              <a:rPr lang="it-IT" sz="2000" i="1" dirty="0"/>
              <a:t>c</a:t>
            </a:r>
            <a:r>
              <a:rPr lang="it-IT" sz="2000" baseline="-25000" dirty="0"/>
              <a:t>2 </a:t>
            </a:r>
            <a:r>
              <a:rPr lang="it-IT" sz="2000" i="1" dirty="0"/>
              <a:t>b</a:t>
            </a:r>
            <a:r>
              <a:rPr lang="it-IT" sz="2000" baseline="-25000" dirty="0"/>
              <a:t>1    </a:t>
            </a:r>
            <a:r>
              <a:rPr lang="it-IT" sz="2000" i="1" baseline="-25000" dirty="0"/>
              <a:t>   </a:t>
            </a:r>
            <a:r>
              <a:rPr lang="it-IT" sz="2000" baseline="-25000" dirty="0"/>
              <a:t>   </a:t>
            </a:r>
            <a:r>
              <a:rPr lang="it-IT" sz="2000" dirty="0"/>
              <a:t>e </a:t>
            </a:r>
            <a:r>
              <a:rPr lang="it-IT" sz="2000" i="1" dirty="0"/>
              <a:t> D</a:t>
            </a:r>
            <a:r>
              <a:rPr lang="it-IT" sz="2000" i="1" baseline="-25000" dirty="0"/>
              <a:t>y</a:t>
            </a:r>
            <a:r>
              <a:rPr lang="it-IT" sz="2000" dirty="0"/>
              <a:t> = </a:t>
            </a:r>
            <a:r>
              <a:rPr lang="it-IT" sz="2000" baseline="-25000" dirty="0"/>
              <a:t>	</a:t>
            </a:r>
            <a:r>
              <a:rPr lang="it-IT" sz="2000" i="1" dirty="0"/>
              <a:t>      </a:t>
            </a:r>
            <a:r>
              <a:rPr lang="it-IT" sz="2000" dirty="0"/>
              <a:t>=  </a:t>
            </a:r>
            <a:r>
              <a:rPr lang="it-IT" sz="2000" i="1" dirty="0"/>
              <a:t>a</a:t>
            </a:r>
            <a:r>
              <a:rPr lang="it-IT" sz="2000" baseline="-25000" dirty="0"/>
              <a:t>1 </a:t>
            </a:r>
            <a:r>
              <a:rPr lang="it-IT" sz="2000" i="1" dirty="0"/>
              <a:t>c</a:t>
            </a:r>
            <a:r>
              <a:rPr lang="it-IT" sz="2000" baseline="-25000" dirty="0"/>
              <a:t>2 </a:t>
            </a:r>
            <a:r>
              <a:rPr lang="it-IT" sz="2400" i="1" dirty="0"/>
              <a:t>– </a:t>
            </a:r>
            <a:r>
              <a:rPr lang="it-IT" sz="2000" i="1" dirty="0"/>
              <a:t>a</a:t>
            </a:r>
            <a:r>
              <a:rPr lang="it-IT" sz="2000" baseline="-25000" dirty="0"/>
              <a:t>2 </a:t>
            </a:r>
            <a:r>
              <a:rPr lang="it-IT" sz="2000" i="1" dirty="0"/>
              <a:t>c</a:t>
            </a:r>
            <a:r>
              <a:rPr lang="it-IT" sz="2000" baseline="-25000" dirty="0"/>
              <a:t>1 </a:t>
            </a:r>
            <a:endParaRPr lang="it-IT" sz="2000" i="1" dirty="0"/>
          </a:p>
          <a:p>
            <a:r>
              <a:rPr lang="it-IT" sz="2000" i="1" dirty="0"/>
              <a:t>      	c</a:t>
            </a:r>
            <a:r>
              <a:rPr lang="it-IT" sz="2000" baseline="-25000" dirty="0"/>
              <a:t>2 </a:t>
            </a:r>
            <a:r>
              <a:rPr lang="it-IT" sz="2000" dirty="0"/>
              <a:t>  </a:t>
            </a:r>
            <a:r>
              <a:rPr lang="it-IT" sz="2000" i="1" dirty="0"/>
              <a:t>b</a:t>
            </a:r>
            <a:r>
              <a:rPr lang="it-IT" sz="2000" baseline="-25000" dirty="0"/>
              <a:t>2				        </a:t>
            </a:r>
            <a:r>
              <a:rPr lang="it-IT" sz="2000" i="1" dirty="0"/>
              <a:t>a</a:t>
            </a:r>
            <a:r>
              <a:rPr lang="it-IT" sz="2000" baseline="-25000" dirty="0"/>
              <a:t>2 </a:t>
            </a:r>
            <a:r>
              <a:rPr lang="it-IT" sz="2000" dirty="0"/>
              <a:t>  </a:t>
            </a:r>
            <a:r>
              <a:rPr lang="it-IT" sz="2000" i="1" dirty="0"/>
              <a:t>c</a:t>
            </a:r>
            <a:r>
              <a:rPr lang="it-IT" sz="2000" baseline="-25000" dirty="0"/>
              <a:t>2</a:t>
            </a:r>
            <a:endParaRPr lang="it-IT" sz="2000" i="1" dirty="0"/>
          </a:p>
          <a:p>
            <a:pPr marL="0" indent="0">
              <a:buNone/>
            </a:pPr>
            <a:endParaRPr lang="it-IT" sz="2000" dirty="0"/>
          </a:p>
        </p:txBody>
      </p:sp>
      <p:cxnSp>
        <p:nvCxnSpPr>
          <p:cNvPr id="9" name="Connettore diritto 8">
            <a:extLst>
              <a:ext uri="{FF2B5EF4-FFF2-40B4-BE49-F238E27FC236}">
                <a16:creationId xmlns:a16="http://schemas.microsoft.com/office/drawing/2014/main" id="{5EF4766D-9F19-3869-E6C5-700B02244572}"/>
              </a:ext>
            </a:extLst>
          </p:cNvPr>
          <p:cNvCxnSpPr/>
          <p:nvPr/>
        </p:nvCxnSpPr>
        <p:spPr>
          <a:xfrm>
            <a:off x="899592" y="3103897"/>
            <a:ext cx="0" cy="86409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diritto 9">
            <a:extLst>
              <a:ext uri="{FF2B5EF4-FFF2-40B4-BE49-F238E27FC236}">
                <a16:creationId xmlns:a16="http://schemas.microsoft.com/office/drawing/2014/main" id="{C2ABF499-C1CC-0105-352E-B1CD3DEF767D}"/>
              </a:ext>
            </a:extLst>
          </p:cNvPr>
          <p:cNvCxnSpPr/>
          <p:nvPr/>
        </p:nvCxnSpPr>
        <p:spPr>
          <a:xfrm>
            <a:off x="1800759" y="3088094"/>
            <a:ext cx="0" cy="86409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Connettore diritto 2">
            <a:extLst>
              <a:ext uri="{FF2B5EF4-FFF2-40B4-BE49-F238E27FC236}">
                <a16:creationId xmlns:a16="http://schemas.microsoft.com/office/drawing/2014/main" id="{C9326877-368C-5BD7-8A75-37F244991A51}"/>
              </a:ext>
            </a:extLst>
          </p:cNvPr>
          <p:cNvCxnSpPr/>
          <p:nvPr/>
        </p:nvCxnSpPr>
        <p:spPr>
          <a:xfrm>
            <a:off x="1403648" y="4941168"/>
            <a:ext cx="0" cy="86409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Connettore diritto 3">
            <a:extLst>
              <a:ext uri="{FF2B5EF4-FFF2-40B4-BE49-F238E27FC236}">
                <a16:creationId xmlns:a16="http://schemas.microsoft.com/office/drawing/2014/main" id="{ACA38D83-6948-918D-1104-C9CDE9257FC2}"/>
              </a:ext>
            </a:extLst>
          </p:cNvPr>
          <p:cNvCxnSpPr/>
          <p:nvPr/>
        </p:nvCxnSpPr>
        <p:spPr>
          <a:xfrm>
            <a:off x="6228184" y="4941168"/>
            <a:ext cx="0" cy="86409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nettore diritto 4">
            <a:extLst>
              <a:ext uri="{FF2B5EF4-FFF2-40B4-BE49-F238E27FC236}">
                <a16:creationId xmlns:a16="http://schemas.microsoft.com/office/drawing/2014/main" id="{09443761-D52D-0568-57B1-274D5022D91B}"/>
              </a:ext>
            </a:extLst>
          </p:cNvPr>
          <p:cNvCxnSpPr/>
          <p:nvPr/>
        </p:nvCxnSpPr>
        <p:spPr>
          <a:xfrm>
            <a:off x="5436096" y="4941168"/>
            <a:ext cx="0" cy="86409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ttore diritto 5">
            <a:extLst>
              <a:ext uri="{FF2B5EF4-FFF2-40B4-BE49-F238E27FC236}">
                <a16:creationId xmlns:a16="http://schemas.microsoft.com/office/drawing/2014/main" id="{BD3A97B5-EE41-F7F1-C6F4-170F3AC5C67E}"/>
              </a:ext>
            </a:extLst>
          </p:cNvPr>
          <p:cNvCxnSpPr/>
          <p:nvPr/>
        </p:nvCxnSpPr>
        <p:spPr>
          <a:xfrm>
            <a:off x="2195736" y="4941168"/>
            <a:ext cx="0" cy="86409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537873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/>
            </a:gs>
            <a:gs pos="48000">
              <a:srgbClr val="F1FFE7"/>
            </a:gs>
            <a:gs pos="100000">
              <a:schemeClr val="accent1"/>
            </a:gs>
          </a:gsLst>
          <a:lin ang="14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221A36D-0241-4B9A-D437-121CC3EC2D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62604"/>
            <a:ext cx="9144000" cy="1143000"/>
          </a:xfrm>
        </p:spPr>
        <p:txBody>
          <a:bodyPr/>
          <a:lstStyle/>
          <a:p>
            <a:r>
              <a:rPr lang="it-IT" sz="3000" dirty="0"/>
              <a:t>e, adesso, magia, magia!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0549187D-FFC7-0FC1-BB93-B2BEDCF079EF}"/>
              </a:ext>
            </a:extLst>
          </p:cNvPr>
          <p:cNvSpPr txBox="1"/>
          <p:nvPr/>
        </p:nvSpPr>
        <p:spPr>
          <a:xfrm>
            <a:off x="467544" y="620688"/>
            <a:ext cx="8496944" cy="59400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it-IT" sz="2000" dirty="0"/>
              <a:t>Possiamo tenere solo i simboli, piuttosto che le cifre </a:t>
            </a:r>
          </a:p>
          <a:p>
            <a:r>
              <a:rPr lang="it-IT" sz="2000" baseline="-25000" dirty="0"/>
              <a:t> </a:t>
            </a:r>
            <a:r>
              <a:rPr lang="it-IT" sz="2000" i="1" dirty="0"/>
              <a:t>x</a:t>
            </a:r>
            <a:r>
              <a:rPr lang="it-IT" sz="2000" dirty="0"/>
              <a:t> </a:t>
            </a:r>
            <a:r>
              <a:rPr lang="it-IT" sz="2000" i="1" dirty="0"/>
              <a:t> = D</a:t>
            </a:r>
            <a:r>
              <a:rPr lang="it-IT" sz="2000" baseline="-25000" dirty="0"/>
              <a:t>x </a:t>
            </a:r>
            <a:r>
              <a:rPr lang="it-IT" sz="2000" dirty="0"/>
              <a:t>/ D </a:t>
            </a:r>
          </a:p>
          <a:p>
            <a:pPr marL="0" indent="0">
              <a:buNone/>
            </a:pPr>
            <a:r>
              <a:rPr lang="it-IT" sz="2000" i="1" dirty="0"/>
              <a:t> y</a:t>
            </a:r>
            <a:r>
              <a:rPr lang="it-IT" sz="2000" dirty="0"/>
              <a:t> </a:t>
            </a:r>
            <a:r>
              <a:rPr lang="it-IT" sz="2000" i="1" dirty="0"/>
              <a:t> = D</a:t>
            </a:r>
            <a:r>
              <a:rPr lang="it-IT" sz="2000" i="1" baseline="-25000" dirty="0"/>
              <a:t>y </a:t>
            </a:r>
            <a:r>
              <a:rPr lang="it-IT" sz="2000" dirty="0"/>
              <a:t>/ D </a:t>
            </a:r>
          </a:p>
          <a:p>
            <a:pPr marL="0" indent="0">
              <a:buNone/>
            </a:pPr>
            <a:endParaRPr lang="it-IT" sz="2000" dirty="0"/>
          </a:p>
          <a:p>
            <a:pPr marL="0" indent="0">
              <a:buNone/>
            </a:pPr>
            <a:r>
              <a:rPr lang="it-IT" sz="2000" dirty="0"/>
              <a:t>Quasi, quasi, troppo bello per essere vero. Verifichiamolo  </a:t>
            </a:r>
          </a:p>
          <a:p>
            <a:r>
              <a:rPr lang="it-IT" sz="2000" dirty="0"/>
              <a:t>3</a:t>
            </a:r>
            <a:r>
              <a:rPr lang="it-IT" sz="2000" i="1" dirty="0"/>
              <a:t>x</a:t>
            </a:r>
            <a:r>
              <a:rPr lang="it-IT" sz="2000" dirty="0"/>
              <a:t> + </a:t>
            </a:r>
            <a:r>
              <a:rPr lang="it-IT" sz="2000" i="1" dirty="0"/>
              <a:t>y</a:t>
            </a:r>
            <a:r>
              <a:rPr lang="it-IT" sz="2000" dirty="0"/>
              <a:t> = 18</a:t>
            </a:r>
          </a:p>
          <a:p>
            <a:pPr marL="0" indent="0">
              <a:buNone/>
            </a:pPr>
            <a:r>
              <a:rPr lang="it-IT" sz="2000" i="1" dirty="0"/>
              <a:t>x</a:t>
            </a:r>
            <a:r>
              <a:rPr lang="it-IT" sz="2000" dirty="0"/>
              <a:t> + 3</a:t>
            </a:r>
            <a:r>
              <a:rPr lang="it-IT" sz="2000" i="1" dirty="0"/>
              <a:t>y</a:t>
            </a:r>
            <a:r>
              <a:rPr lang="it-IT" sz="2000" dirty="0"/>
              <a:t> = 22</a:t>
            </a:r>
          </a:p>
          <a:p>
            <a:pPr marL="0" indent="0">
              <a:buNone/>
            </a:pPr>
            <a:endParaRPr lang="it-IT" sz="2000" dirty="0"/>
          </a:p>
          <a:p>
            <a:pPr marL="0" indent="0">
              <a:buNone/>
            </a:pPr>
            <a:r>
              <a:rPr lang="it-IT" sz="2000" i="1" dirty="0"/>
              <a:t>       </a:t>
            </a:r>
            <a:r>
              <a:rPr lang="it-IT" sz="2000" dirty="0"/>
              <a:t>3</a:t>
            </a:r>
            <a:r>
              <a:rPr lang="it-IT" sz="2000" baseline="-25000" dirty="0"/>
              <a:t> </a:t>
            </a:r>
            <a:r>
              <a:rPr lang="it-IT" sz="2000" dirty="0"/>
              <a:t>  1</a:t>
            </a:r>
          </a:p>
          <a:p>
            <a:pPr marL="0" indent="0">
              <a:buNone/>
            </a:pPr>
            <a:r>
              <a:rPr lang="it-IT" sz="2000" i="1" dirty="0"/>
              <a:t>D </a:t>
            </a:r>
            <a:r>
              <a:rPr lang="it-IT" sz="2000" dirty="0"/>
              <a:t>=</a:t>
            </a:r>
            <a:r>
              <a:rPr lang="it-IT" sz="2000" i="1" dirty="0"/>
              <a:t>      	     = </a:t>
            </a:r>
            <a:r>
              <a:rPr lang="it-IT" sz="2000" dirty="0"/>
              <a:t>9 – 1 = 8</a:t>
            </a:r>
            <a:r>
              <a:rPr lang="it-IT" sz="2000" baseline="-25000" dirty="0"/>
              <a:t>    </a:t>
            </a:r>
            <a:r>
              <a:rPr lang="it-IT" sz="2000" i="1" baseline="-25000" dirty="0"/>
              <a:t>   </a:t>
            </a:r>
            <a:r>
              <a:rPr lang="it-IT" sz="2000" baseline="-25000" dirty="0"/>
              <a:t> </a:t>
            </a:r>
            <a:endParaRPr lang="it-IT" sz="2000" i="1" dirty="0"/>
          </a:p>
          <a:p>
            <a:pPr marL="0" indent="0">
              <a:buNone/>
            </a:pPr>
            <a:r>
              <a:rPr lang="it-IT" sz="2000" i="1" dirty="0"/>
              <a:t>       </a:t>
            </a:r>
            <a:r>
              <a:rPr lang="it-IT" sz="2000" dirty="0"/>
              <a:t>1</a:t>
            </a:r>
            <a:r>
              <a:rPr lang="it-IT" sz="2000" baseline="-25000" dirty="0"/>
              <a:t> </a:t>
            </a:r>
            <a:r>
              <a:rPr lang="it-IT" sz="2000" dirty="0"/>
              <a:t>  3</a:t>
            </a:r>
            <a:endParaRPr lang="it-IT" sz="2000" baseline="-25000" dirty="0"/>
          </a:p>
          <a:p>
            <a:pPr marL="0" indent="0">
              <a:buNone/>
            </a:pPr>
            <a:r>
              <a:rPr lang="it-IT" sz="2000" dirty="0"/>
              <a:t>Scriviamo in modo analogo</a:t>
            </a:r>
          </a:p>
          <a:p>
            <a:pPr marL="0" indent="0">
              <a:buNone/>
            </a:pPr>
            <a:endParaRPr lang="it-IT" sz="2000" dirty="0"/>
          </a:p>
          <a:p>
            <a:pPr marL="0" indent="0">
              <a:buNone/>
            </a:pPr>
            <a:r>
              <a:rPr lang="it-IT" sz="2000" i="1" dirty="0"/>
              <a:t> 	</a:t>
            </a:r>
            <a:r>
              <a:rPr lang="it-IT" sz="2000" dirty="0"/>
              <a:t>18</a:t>
            </a:r>
            <a:r>
              <a:rPr lang="it-IT" sz="2000" baseline="-25000" dirty="0"/>
              <a:t> </a:t>
            </a:r>
            <a:r>
              <a:rPr lang="it-IT" sz="2000" dirty="0"/>
              <a:t>  1</a:t>
            </a:r>
            <a:r>
              <a:rPr lang="it-IT" sz="2000" baseline="-25000" dirty="0"/>
              <a:t>			 	</a:t>
            </a:r>
            <a:r>
              <a:rPr lang="it-IT" sz="2000" i="1" dirty="0"/>
              <a:t>     </a:t>
            </a:r>
            <a:r>
              <a:rPr lang="it-IT" sz="2000" dirty="0"/>
              <a:t>3    18</a:t>
            </a:r>
          </a:p>
          <a:p>
            <a:pPr marL="0" indent="0">
              <a:buNone/>
            </a:pPr>
            <a:r>
              <a:rPr lang="it-IT" sz="2000" i="1" dirty="0"/>
              <a:t>   D</a:t>
            </a:r>
            <a:r>
              <a:rPr lang="it-IT" sz="2000" baseline="-25000" dirty="0"/>
              <a:t>x</a:t>
            </a:r>
            <a:r>
              <a:rPr lang="it-IT" sz="2000" dirty="0"/>
              <a:t> = 		= 54 – 22 = 32</a:t>
            </a:r>
            <a:r>
              <a:rPr lang="it-IT" sz="2000" i="1" baseline="-25000" dirty="0"/>
              <a:t>  </a:t>
            </a:r>
            <a:r>
              <a:rPr lang="it-IT" sz="2000" baseline="-25000" dirty="0"/>
              <a:t>   </a:t>
            </a:r>
            <a:r>
              <a:rPr lang="it-IT" sz="2000" dirty="0"/>
              <a:t> </a:t>
            </a:r>
            <a:r>
              <a:rPr lang="it-IT" sz="2000" i="1" dirty="0"/>
              <a:t> D</a:t>
            </a:r>
            <a:r>
              <a:rPr lang="it-IT" sz="2000" i="1" baseline="-25000" dirty="0"/>
              <a:t>y</a:t>
            </a:r>
            <a:r>
              <a:rPr lang="it-IT" sz="2000" dirty="0"/>
              <a:t> = </a:t>
            </a:r>
            <a:r>
              <a:rPr lang="it-IT" sz="2000" baseline="-25000" dirty="0"/>
              <a:t>	</a:t>
            </a:r>
            <a:r>
              <a:rPr lang="it-IT" sz="2000" i="1" dirty="0"/>
              <a:t>                    </a:t>
            </a:r>
            <a:r>
              <a:rPr lang="it-IT" sz="2000" dirty="0"/>
              <a:t>= 66 – 18 = 48</a:t>
            </a:r>
            <a:r>
              <a:rPr lang="it-IT" sz="2000" baseline="-25000" dirty="0"/>
              <a:t> </a:t>
            </a:r>
            <a:endParaRPr lang="it-IT" sz="2000" i="1" dirty="0"/>
          </a:p>
          <a:p>
            <a:r>
              <a:rPr lang="it-IT" sz="2000" i="1" dirty="0"/>
              <a:t>      	</a:t>
            </a:r>
            <a:r>
              <a:rPr lang="it-IT" sz="2000" dirty="0"/>
              <a:t>22</a:t>
            </a:r>
            <a:r>
              <a:rPr lang="it-IT" sz="2000" baseline="-25000" dirty="0"/>
              <a:t> </a:t>
            </a:r>
            <a:r>
              <a:rPr lang="it-IT" sz="2000" dirty="0"/>
              <a:t>  3</a:t>
            </a:r>
            <a:r>
              <a:rPr lang="it-IT" sz="2000" baseline="-25000" dirty="0"/>
              <a:t>				        </a:t>
            </a:r>
            <a:r>
              <a:rPr lang="it-IT" sz="2000" dirty="0"/>
              <a:t>1</a:t>
            </a:r>
            <a:r>
              <a:rPr lang="it-IT" sz="2000" baseline="-25000" dirty="0"/>
              <a:t> </a:t>
            </a:r>
            <a:r>
              <a:rPr lang="it-IT" sz="2000" dirty="0"/>
              <a:t>   22</a:t>
            </a:r>
          </a:p>
          <a:p>
            <a:endParaRPr lang="it-IT" sz="2000" dirty="0"/>
          </a:p>
          <a:p>
            <a:r>
              <a:rPr lang="it-IT" sz="2000" dirty="0">
                <a:solidFill>
                  <a:schemeClr val="accent2"/>
                </a:solidFill>
              </a:rPr>
              <a:t>Adesso, magia, magia, </a:t>
            </a:r>
            <a:r>
              <a:rPr lang="it-IT" sz="2000" i="1" dirty="0">
                <a:solidFill>
                  <a:schemeClr val="accent2"/>
                </a:solidFill>
              </a:rPr>
              <a:t>x</a:t>
            </a:r>
            <a:r>
              <a:rPr lang="it-IT" sz="2000" dirty="0">
                <a:solidFill>
                  <a:schemeClr val="accent2"/>
                </a:solidFill>
              </a:rPr>
              <a:t> = 32 / 8 = 4          </a:t>
            </a:r>
            <a:r>
              <a:rPr lang="it-IT" sz="2000" i="1" dirty="0">
                <a:solidFill>
                  <a:schemeClr val="accent2"/>
                </a:solidFill>
              </a:rPr>
              <a:t>y</a:t>
            </a:r>
            <a:r>
              <a:rPr lang="it-IT" sz="2000" dirty="0">
                <a:solidFill>
                  <a:schemeClr val="accent2"/>
                </a:solidFill>
              </a:rPr>
              <a:t> = 48 / 8</a:t>
            </a:r>
            <a:r>
              <a:rPr lang="it-IT" sz="2000" i="1" dirty="0">
                <a:solidFill>
                  <a:schemeClr val="accent2"/>
                </a:solidFill>
              </a:rPr>
              <a:t> = </a:t>
            </a:r>
            <a:r>
              <a:rPr lang="it-IT" sz="2000" dirty="0">
                <a:solidFill>
                  <a:schemeClr val="accent2"/>
                </a:solidFill>
              </a:rPr>
              <a:t>6 </a:t>
            </a:r>
          </a:p>
          <a:p>
            <a:pPr marL="0" indent="0">
              <a:buNone/>
            </a:pPr>
            <a:endParaRPr lang="it-IT" sz="2000" dirty="0"/>
          </a:p>
        </p:txBody>
      </p:sp>
      <p:cxnSp>
        <p:nvCxnSpPr>
          <p:cNvPr id="9" name="Connettore diritto 8">
            <a:extLst>
              <a:ext uri="{FF2B5EF4-FFF2-40B4-BE49-F238E27FC236}">
                <a16:creationId xmlns:a16="http://schemas.microsoft.com/office/drawing/2014/main" id="{5EF4766D-9F19-3869-E6C5-700B02244572}"/>
              </a:ext>
            </a:extLst>
          </p:cNvPr>
          <p:cNvCxnSpPr/>
          <p:nvPr/>
        </p:nvCxnSpPr>
        <p:spPr>
          <a:xfrm>
            <a:off x="970842" y="3086718"/>
            <a:ext cx="0" cy="86409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diritto 9">
            <a:extLst>
              <a:ext uri="{FF2B5EF4-FFF2-40B4-BE49-F238E27FC236}">
                <a16:creationId xmlns:a16="http://schemas.microsoft.com/office/drawing/2014/main" id="{C2ABF499-C1CC-0105-352E-B1CD3DEF767D}"/>
              </a:ext>
            </a:extLst>
          </p:cNvPr>
          <p:cNvCxnSpPr/>
          <p:nvPr/>
        </p:nvCxnSpPr>
        <p:spPr>
          <a:xfrm>
            <a:off x="1618914" y="3086718"/>
            <a:ext cx="0" cy="86409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Connettore diritto 2">
            <a:extLst>
              <a:ext uri="{FF2B5EF4-FFF2-40B4-BE49-F238E27FC236}">
                <a16:creationId xmlns:a16="http://schemas.microsoft.com/office/drawing/2014/main" id="{C9326877-368C-5BD7-8A75-37F244991A51}"/>
              </a:ext>
            </a:extLst>
          </p:cNvPr>
          <p:cNvCxnSpPr/>
          <p:nvPr/>
        </p:nvCxnSpPr>
        <p:spPr>
          <a:xfrm>
            <a:off x="1403648" y="4611278"/>
            <a:ext cx="0" cy="86409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Connettore diritto 3">
            <a:extLst>
              <a:ext uri="{FF2B5EF4-FFF2-40B4-BE49-F238E27FC236}">
                <a16:creationId xmlns:a16="http://schemas.microsoft.com/office/drawing/2014/main" id="{ACA38D83-6948-918D-1104-C9CDE9257FC2}"/>
              </a:ext>
            </a:extLst>
          </p:cNvPr>
          <p:cNvCxnSpPr/>
          <p:nvPr/>
        </p:nvCxnSpPr>
        <p:spPr>
          <a:xfrm>
            <a:off x="6228184" y="4611278"/>
            <a:ext cx="0" cy="86409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nettore diritto 4">
            <a:extLst>
              <a:ext uri="{FF2B5EF4-FFF2-40B4-BE49-F238E27FC236}">
                <a16:creationId xmlns:a16="http://schemas.microsoft.com/office/drawing/2014/main" id="{09443761-D52D-0568-57B1-274D5022D91B}"/>
              </a:ext>
            </a:extLst>
          </p:cNvPr>
          <p:cNvCxnSpPr/>
          <p:nvPr/>
        </p:nvCxnSpPr>
        <p:spPr>
          <a:xfrm>
            <a:off x="5436096" y="4611278"/>
            <a:ext cx="0" cy="86409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ttore diritto 5">
            <a:extLst>
              <a:ext uri="{FF2B5EF4-FFF2-40B4-BE49-F238E27FC236}">
                <a16:creationId xmlns:a16="http://schemas.microsoft.com/office/drawing/2014/main" id="{BD3A97B5-EE41-F7F1-C6F4-170F3AC5C67E}"/>
              </a:ext>
            </a:extLst>
          </p:cNvPr>
          <p:cNvCxnSpPr/>
          <p:nvPr/>
        </p:nvCxnSpPr>
        <p:spPr>
          <a:xfrm>
            <a:off x="2195736" y="4725144"/>
            <a:ext cx="0" cy="86409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393972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DDF6"/>
            </a:gs>
            <a:gs pos="48000">
              <a:srgbClr val="F1FFE7"/>
            </a:gs>
            <a:gs pos="100000">
              <a:srgbClr val="FFDDF6"/>
            </a:gs>
          </a:gsLst>
          <a:lin ang="14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01ED916-53D0-7961-C895-B91B35D328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200" dirty="0"/>
              <a:t>Il metodo è facilmente applicabile anche ai sistemi di più equazioni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BED1F124-5680-B377-876A-14F44527388D}"/>
              </a:ext>
            </a:extLst>
          </p:cNvPr>
          <p:cNvSpPr txBox="1"/>
          <p:nvPr/>
        </p:nvSpPr>
        <p:spPr>
          <a:xfrm>
            <a:off x="683568" y="1484784"/>
            <a:ext cx="4572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0" i="1" dirty="0"/>
              <a:t>a</a:t>
            </a:r>
            <a:r>
              <a:rPr lang="it-IT" sz="1800" baseline="-25000" dirty="0"/>
              <a:t>1 </a:t>
            </a:r>
            <a:r>
              <a:rPr lang="it-IT" sz="1800" i="1" dirty="0"/>
              <a:t>x</a:t>
            </a:r>
            <a:r>
              <a:rPr lang="it-IT" sz="1800" dirty="0"/>
              <a:t> + </a:t>
            </a:r>
            <a:r>
              <a:rPr lang="it-IT" sz="1800" i="1" dirty="0"/>
              <a:t>b</a:t>
            </a:r>
            <a:r>
              <a:rPr lang="it-IT" sz="1800" baseline="-25000" dirty="0"/>
              <a:t>1 </a:t>
            </a:r>
            <a:r>
              <a:rPr lang="it-IT" sz="1800" i="1" dirty="0"/>
              <a:t>y + c</a:t>
            </a:r>
            <a:r>
              <a:rPr lang="it-IT" sz="1800" baseline="-25000" dirty="0"/>
              <a:t>1 </a:t>
            </a:r>
            <a:r>
              <a:rPr lang="it-IT" i="1" dirty="0"/>
              <a:t>z  </a:t>
            </a:r>
            <a:r>
              <a:rPr lang="it-IT" dirty="0"/>
              <a:t>= </a:t>
            </a:r>
            <a:r>
              <a:rPr lang="it-IT" i="1" dirty="0"/>
              <a:t>d</a:t>
            </a:r>
            <a:r>
              <a:rPr lang="it-IT" baseline="-25000" dirty="0"/>
              <a:t>1</a:t>
            </a:r>
            <a:r>
              <a:rPr lang="it-IT" sz="1800" dirty="0"/>
              <a:t> </a:t>
            </a:r>
          </a:p>
          <a:p>
            <a:pPr marL="0" indent="0">
              <a:buNone/>
            </a:pPr>
            <a:r>
              <a:rPr lang="it-IT" sz="1800" i="1" dirty="0"/>
              <a:t>a</a:t>
            </a:r>
            <a:r>
              <a:rPr lang="it-IT" sz="1800" baseline="-25000" dirty="0"/>
              <a:t>2</a:t>
            </a:r>
            <a:r>
              <a:rPr lang="it-IT" sz="1800" i="1" baseline="-25000" dirty="0"/>
              <a:t> </a:t>
            </a:r>
            <a:r>
              <a:rPr lang="it-IT" sz="1800" i="1" dirty="0"/>
              <a:t>x</a:t>
            </a:r>
            <a:r>
              <a:rPr lang="it-IT" sz="1800" dirty="0"/>
              <a:t> + </a:t>
            </a:r>
            <a:r>
              <a:rPr lang="it-IT" sz="1800" i="1" dirty="0"/>
              <a:t>b</a:t>
            </a:r>
            <a:r>
              <a:rPr lang="it-IT" sz="1800" baseline="-25000" dirty="0"/>
              <a:t>2</a:t>
            </a:r>
            <a:r>
              <a:rPr lang="it-IT" sz="1800" i="1" baseline="-25000" dirty="0"/>
              <a:t> </a:t>
            </a:r>
            <a:r>
              <a:rPr lang="it-IT" sz="1800" i="1" dirty="0"/>
              <a:t>y + c</a:t>
            </a:r>
            <a:r>
              <a:rPr lang="it-IT" sz="1800" i="1" baseline="-25000" dirty="0"/>
              <a:t>2</a:t>
            </a:r>
            <a:r>
              <a:rPr lang="it-IT" baseline="-25000" dirty="0"/>
              <a:t> </a:t>
            </a:r>
            <a:r>
              <a:rPr lang="it-IT" sz="1800" i="1" dirty="0"/>
              <a:t>z  = d</a:t>
            </a:r>
            <a:r>
              <a:rPr lang="it-IT" baseline="-25000" dirty="0"/>
              <a:t>2</a:t>
            </a:r>
          </a:p>
          <a:p>
            <a:r>
              <a:rPr lang="it-IT" sz="1800" i="1" dirty="0"/>
              <a:t>a</a:t>
            </a:r>
            <a:r>
              <a:rPr lang="it-IT" baseline="-25000" dirty="0"/>
              <a:t>3</a:t>
            </a:r>
            <a:r>
              <a:rPr lang="it-IT" sz="1800" baseline="-25000" dirty="0"/>
              <a:t> </a:t>
            </a:r>
            <a:r>
              <a:rPr lang="it-IT" sz="1800" i="1" dirty="0"/>
              <a:t>x</a:t>
            </a:r>
            <a:r>
              <a:rPr lang="it-IT" sz="1800" dirty="0"/>
              <a:t> + </a:t>
            </a:r>
            <a:r>
              <a:rPr lang="it-IT" sz="1800" i="1" dirty="0"/>
              <a:t>b</a:t>
            </a:r>
            <a:r>
              <a:rPr lang="it-IT" baseline="-25000" dirty="0"/>
              <a:t>3</a:t>
            </a:r>
            <a:r>
              <a:rPr lang="it-IT" sz="1800" baseline="-25000" dirty="0"/>
              <a:t> </a:t>
            </a:r>
            <a:r>
              <a:rPr lang="it-IT" sz="1800" i="1" dirty="0"/>
              <a:t>y + c</a:t>
            </a:r>
            <a:r>
              <a:rPr lang="it-IT" baseline="-25000" dirty="0"/>
              <a:t>3</a:t>
            </a:r>
            <a:r>
              <a:rPr lang="it-IT" sz="1800" baseline="-25000" dirty="0"/>
              <a:t> </a:t>
            </a:r>
            <a:r>
              <a:rPr lang="it-IT" i="1" dirty="0"/>
              <a:t>z  </a:t>
            </a:r>
            <a:r>
              <a:rPr lang="it-IT" dirty="0"/>
              <a:t>= </a:t>
            </a:r>
            <a:r>
              <a:rPr lang="it-IT" i="1" dirty="0"/>
              <a:t>d</a:t>
            </a:r>
            <a:r>
              <a:rPr lang="it-IT" baseline="-25000" dirty="0"/>
              <a:t>3</a:t>
            </a:r>
            <a:r>
              <a:rPr lang="it-IT" sz="1800" dirty="0"/>
              <a:t> </a:t>
            </a:r>
          </a:p>
          <a:p>
            <a:pPr marL="0" indent="0">
              <a:buNone/>
            </a:pPr>
            <a:endParaRPr lang="it-IT" sz="1800" dirty="0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4053D2F5-9CEB-9C61-593C-68C554E5BE70}"/>
              </a:ext>
            </a:extLst>
          </p:cNvPr>
          <p:cNvSpPr txBox="1"/>
          <p:nvPr/>
        </p:nvSpPr>
        <p:spPr>
          <a:xfrm>
            <a:off x="1475656" y="2686403"/>
            <a:ext cx="486003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0" i="1" dirty="0"/>
              <a:t>a</a:t>
            </a:r>
            <a:r>
              <a:rPr lang="it-IT" sz="1800" baseline="-25000" dirty="0"/>
              <a:t>1 </a:t>
            </a:r>
            <a:r>
              <a:rPr lang="it-IT" sz="1800" dirty="0"/>
              <a:t>   </a:t>
            </a:r>
            <a:r>
              <a:rPr lang="it-IT" sz="1800" i="1" dirty="0"/>
              <a:t>b</a:t>
            </a:r>
            <a:r>
              <a:rPr lang="it-IT" sz="1800" baseline="-25000" dirty="0"/>
              <a:t>1      </a:t>
            </a:r>
            <a:r>
              <a:rPr lang="it-IT" sz="1800" i="1" dirty="0"/>
              <a:t>c</a:t>
            </a:r>
            <a:r>
              <a:rPr lang="it-IT" sz="1800" baseline="-25000" dirty="0"/>
              <a:t>1 </a:t>
            </a:r>
            <a:r>
              <a:rPr lang="it-IT" sz="1800" dirty="0"/>
              <a:t> </a:t>
            </a:r>
          </a:p>
          <a:p>
            <a:pPr marL="0" indent="0">
              <a:buNone/>
            </a:pPr>
            <a:r>
              <a:rPr lang="it-IT" sz="1800" i="1" dirty="0"/>
              <a:t>a</a:t>
            </a:r>
            <a:r>
              <a:rPr lang="it-IT" sz="1800" baseline="-25000" dirty="0"/>
              <a:t>2</a:t>
            </a:r>
            <a:r>
              <a:rPr lang="it-IT" sz="1800" i="1" baseline="-25000" dirty="0"/>
              <a:t> </a:t>
            </a:r>
            <a:r>
              <a:rPr lang="it-IT" sz="1800" dirty="0"/>
              <a:t>   </a:t>
            </a:r>
            <a:r>
              <a:rPr lang="it-IT" sz="1800" i="1" dirty="0"/>
              <a:t>b</a:t>
            </a:r>
            <a:r>
              <a:rPr lang="it-IT" sz="1800" baseline="-25000" dirty="0"/>
              <a:t>2</a:t>
            </a:r>
            <a:r>
              <a:rPr lang="it-IT" sz="1800" i="1" baseline="-25000" dirty="0"/>
              <a:t>  </a:t>
            </a:r>
            <a:r>
              <a:rPr lang="it-IT" sz="1800" i="1" dirty="0"/>
              <a:t>   </a:t>
            </a:r>
            <a:r>
              <a:rPr lang="it-IT" sz="1800" dirty="0"/>
              <a:t>c</a:t>
            </a:r>
            <a:r>
              <a:rPr lang="it-IT" sz="1800" i="1" baseline="-25000" dirty="0"/>
              <a:t>2</a:t>
            </a:r>
            <a:r>
              <a:rPr lang="it-IT" baseline="-25000" dirty="0"/>
              <a:t> </a:t>
            </a:r>
            <a:endParaRPr lang="it-IT" i="1" baseline="-25000" dirty="0"/>
          </a:p>
          <a:p>
            <a:r>
              <a:rPr lang="it-IT" sz="1800" i="1" dirty="0"/>
              <a:t>a</a:t>
            </a:r>
            <a:r>
              <a:rPr lang="it-IT" baseline="-25000" dirty="0"/>
              <a:t>3</a:t>
            </a:r>
            <a:r>
              <a:rPr lang="it-IT" sz="1800" baseline="-25000" dirty="0"/>
              <a:t>   </a:t>
            </a:r>
            <a:r>
              <a:rPr lang="it-IT" sz="1800" dirty="0"/>
              <a:t>  </a:t>
            </a:r>
            <a:r>
              <a:rPr lang="it-IT" sz="1800" i="1" dirty="0"/>
              <a:t>b</a:t>
            </a:r>
            <a:r>
              <a:rPr lang="it-IT" baseline="-25000" dirty="0"/>
              <a:t>3</a:t>
            </a:r>
            <a:r>
              <a:rPr lang="it-IT" sz="1800" baseline="-25000" dirty="0"/>
              <a:t> </a:t>
            </a:r>
            <a:r>
              <a:rPr lang="it-IT" sz="1800" i="1" dirty="0"/>
              <a:t>   c</a:t>
            </a:r>
            <a:r>
              <a:rPr lang="it-IT" baseline="-25000" dirty="0"/>
              <a:t>3</a:t>
            </a:r>
            <a:r>
              <a:rPr lang="it-IT" sz="1800" baseline="-25000" dirty="0"/>
              <a:t> </a:t>
            </a:r>
            <a:r>
              <a:rPr lang="it-IT" sz="1800" dirty="0"/>
              <a:t> 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592C0769-04AB-CDE9-3A2C-9B91B4C590C2}"/>
              </a:ext>
            </a:extLst>
          </p:cNvPr>
          <p:cNvSpPr txBox="1"/>
          <p:nvPr/>
        </p:nvSpPr>
        <p:spPr>
          <a:xfrm>
            <a:off x="703631" y="3030680"/>
            <a:ext cx="7684794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/>
              <a:t>D</a:t>
            </a:r>
            <a:r>
              <a:rPr lang="it-IT" dirty="0"/>
              <a:t> =                               = </a:t>
            </a:r>
            <a:r>
              <a:rPr lang="it-IT" i="1" dirty="0"/>
              <a:t>a</a:t>
            </a:r>
            <a:r>
              <a:rPr lang="it-IT" baseline="-25000" dirty="0"/>
              <a:t>1</a:t>
            </a:r>
            <a:r>
              <a:rPr lang="it-IT" i="1" dirty="0"/>
              <a:t>b</a:t>
            </a:r>
            <a:r>
              <a:rPr lang="it-IT" baseline="-25000" dirty="0"/>
              <a:t>2</a:t>
            </a:r>
            <a:r>
              <a:rPr lang="it-IT" i="1" dirty="0"/>
              <a:t>c</a:t>
            </a:r>
            <a:r>
              <a:rPr lang="it-IT" baseline="-25000" dirty="0"/>
              <a:t>3</a:t>
            </a:r>
            <a:r>
              <a:rPr lang="it-IT" dirty="0"/>
              <a:t> +  </a:t>
            </a:r>
            <a:r>
              <a:rPr lang="it-IT" i="1" dirty="0"/>
              <a:t>b</a:t>
            </a:r>
            <a:r>
              <a:rPr lang="it-IT" baseline="-25000" dirty="0"/>
              <a:t>1</a:t>
            </a:r>
            <a:r>
              <a:rPr lang="it-IT" i="1" dirty="0"/>
              <a:t>c</a:t>
            </a:r>
            <a:r>
              <a:rPr lang="it-IT" baseline="-25000" dirty="0"/>
              <a:t>2</a:t>
            </a:r>
            <a:r>
              <a:rPr lang="it-IT" i="1" dirty="0"/>
              <a:t>a</a:t>
            </a:r>
            <a:r>
              <a:rPr lang="it-IT" baseline="-25000" dirty="0"/>
              <a:t>3</a:t>
            </a:r>
            <a:r>
              <a:rPr lang="it-IT" dirty="0"/>
              <a:t> + </a:t>
            </a:r>
            <a:r>
              <a:rPr lang="it-IT" i="1" dirty="0"/>
              <a:t>c</a:t>
            </a:r>
            <a:r>
              <a:rPr lang="it-IT" baseline="-25000" dirty="0"/>
              <a:t>1</a:t>
            </a:r>
            <a:r>
              <a:rPr lang="it-IT" i="1" dirty="0"/>
              <a:t>a</a:t>
            </a:r>
            <a:r>
              <a:rPr lang="it-IT" baseline="-25000" dirty="0"/>
              <a:t>2</a:t>
            </a:r>
            <a:r>
              <a:rPr lang="it-IT" i="1" dirty="0"/>
              <a:t>b</a:t>
            </a:r>
            <a:r>
              <a:rPr lang="it-IT" baseline="-25000" dirty="0"/>
              <a:t>3   </a:t>
            </a:r>
            <a:r>
              <a:rPr lang="it-IT" dirty="0"/>
              <a:t>- </a:t>
            </a:r>
            <a:r>
              <a:rPr lang="it-IT" i="1" dirty="0"/>
              <a:t>a</a:t>
            </a:r>
            <a:r>
              <a:rPr lang="it-IT" i="1" baseline="-25000" dirty="0"/>
              <a:t>3</a:t>
            </a:r>
            <a:r>
              <a:rPr lang="it-IT" i="1" dirty="0"/>
              <a:t>b</a:t>
            </a:r>
            <a:r>
              <a:rPr lang="it-IT" baseline="-25000" dirty="0"/>
              <a:t>2</a:t>
            </a:r>
            <a:r>
              <a:rPr lang="it-IT" i="1" dirty="0"/>
              <a:t>c</a:t>
            </a:r>
            <a:r>
              <a:rPr lang="it-IT" i="1" baseline="-25000" dirty="0"/>
              <a:t>1</a:t>
            </a:r>
            <a:r>
              <a:rPr lang="it-IT" i="1" dirty="0"/>
              <a:t>   - ….</a:t>
            </a:r>
          </a:p>
          <a:p>
            <a:endParaRPr lang="it-IT" i="1" dirty="0"/>
          </a:p>
          <a:p>
            <a:endParaRPr lang="it-IT" i="1" dirty="0"/>
          </a:p>
          <a:p>
            <a:r>
              <a:rPr lang="it-IT" sz="2000" dirty="0"/>
              <a:t>Il resto si trova nei libri di matematica – al liceo o universitari</a:t>
            </a:r>
          </a:p>
          <a:p>
            <a:endParaRPr lang="it-IT" sz="2000" dirty="0"/>
          </a:p>
          <a:p>
            <a:r>
              <a:rPr lang="it-IT" sz="2000" dirty="0">
                <a:solidFill>
                  <a:srgbClr val="FF0000"/>
                </a:solidFill>
              </a:rPr>
              <a:t>Chiedo scusa per aver superato i limiti di pazienza di «non addetti ai lavori»</a:t>
            </a:r>
          </a:p>
        </p:txBody>
      </p:sp>
      <p:cxnSp>
        <p:nvCxnSpPr>
          <p:cNvPr id="10" name="Connettore diritto 9">
            <a:extLst>
              <a:ext uri="{FF2B5EF4-FFF2-40B4-BE49-F238E27FC236}">
                <a16:creationId xmlns:a16="http://schemas.microsoft.com/office/drawing/2014/main" id="{C9330689-A2E0-30CE-9F98-4453DF226385}"/>
              </a:ext>
            </a:extLst>
          </p:cNvPr>
          <p:cNvCxnSpPr/>
          <p:nvPr/>
        </p:nvCxnSpPr>
        <p:spPr>
          <a:xfrm>
            <a:off x="1475656" y="2745637"/>
            <a:ext cx="0" cy="86409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ttore diritto 10">
            <a:extLst>
              <a:ext uri="{FF2B5EF4-FFF2-40B4-BE49-F238E27FC236}">
                <a16:creationId xmlns:a16="http://schemas.microsoft.com/office/drawing/2014/main" id="{7EAF959F-0F16-9942-4BE5-AD4096D1F04C}"/>
              </a:ext>
            </a:extLst>
          </p:cNvPr>
          <p:cNvCxnSpPr/>
          <p:nvPr/>
        </p:nvCxnSpPr>
        <p:spPr>
          <a:xfrm>
            <a:off x="2771800" y="2716020"/>
            <a:ext cx="0" cy="86409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2 12">
            <a:extLst>
              <a:ext uri="{FF2B5EF4-FFF2-40B4-BE49-F238E27FC236}">
                <a16:creationId xmlns:a16="http://schemas.microsoft.com/office/drawing/2014/main" id="{CD4A2D08-DE5D-14C4-A45C-2A56274E5AC6}"/>
              </a:ext>
            </a:extLst>
          </p:cNvPr>
          <p:cNvCxnSpPr/>
          <p:nvPr/>
        </p:nvCxnSpPr>
        <p:spPr>
          <a:xfrm>
            <a:off x="1619672" y="2852936"/>
            <a:ext cx="1349896" cy="936104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ttore 2 13">
            <a:extLst>
              <a:ext uri="{FF2B5EF4-FFF2-40B4-BE49-F238E27FC236}">
                <a16:creationId xmlns:a16="http://schemas.microsoft.com/office/drawing/2014/main" id="{BCE88787-F230-17E0-B88C-3405FC268B1C}"/>
              </a:ext>
            </a:extLst>
          </p:cNvPr>
          <p:cNvCxnSpPr>
            <a:cxnSpLocks/>
          </p:cNvCxnSpPr>
          <p:nvPr/>
        </p:nvCxnSpPr>
        <p:spPr>
          <a:xfrm>
            <a:off x="2045869" y="2810545"/>
            <a:ext cx="941955" cy="61845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ttore 2 14">
            <a:extLst>
              <a:ext uri="{FF2B5EF4-FFF2-40B4-BE49-F238E27FC236}">
                <a16:creationId xmlns:a16="http://schemas.microsoft.com/office/drawing/2014/main" id="{E2E7725E-C31B-DC0E-7DE8-C4E3AC36CA70}"/>
              </a:ext>
            </a:extLst>
          </p:cNvPr>
          <p:cNvCxnSpPr>
            <a:cxnSpLocks/>
          </p:cNvCxnSpPr>
          <p:nvPr/>
        </p:nvCxnSpPr>
        <p:spPr>
          <a:xfrm>
            <a:off x="1397796" y="3250807"/>
            <a:ext cx="581916" cy="35892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6841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839B6DD-7B43-318A-DE0C-F52CD5CBA5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/>
              <a:t>Domanda di lavoro: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A317805-AD74-5307-B2F6-F1332D8603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200" dirty="0"/>
              <a:t>Come insegnare (nella classe II del liceo scientifico) il metodo di Cramer per risolvere </a:t>
            </a:r>
          </a:p>
          <a:p>
            <a:r>
              <a:rPr lang="it-IT" sz="2200" dirty="0"/>
              <a:t>Domanda di aiuto: ma studenti/ insegnanti sono convinti sull’utilità delle equazioni lineari e del metodo Cramer in particolare?</a:t>
            </a:r>
          </a:p>
          <a:p>
            <a:r>
              <a:rPr lang="it-IT" sz="2200" dirty="0"/>
              <a:t>Sappiamo dare qualche esempio di applicazioni «palpabili»  di sistemi di equazioni di primo grado?</a:t>
            </a:r>
          </a:p>
        </p:txBody>
      </p:sp>
    </p:spTree>
    <p:extLst>
      <p:ext uri="{BB962C8B-B14F-4D97-AF65-F5344CB8AC3E}">
        <p14:creationId xmlns:p14="http://schemas.microsoft.com/office/powerpoint/2010/main" val="131620902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D18B238-E1EA-647C-8899-5E0F24555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/>
              <a:t>Un’altra veduta di Marmolada (TN)</a:t>
            </a:r>
          </a:p>
        </p:txBody>
      </p:sp>
      <p:pic>
        <p:nvPicPr>
          <p:cNvPr id="3" name="Picture 15">
            <a:extLst>
              <a:ext uri="{FF2B5EF4-FFF2-40B4-BE49-F238E27FC236}">
                <a16:creationId xmlns:a16="http://schemas.microsoft.com/office/drawing/2014/main" id="{0DDF508E-1747-EE4C-FA09-F00B3CA625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268760"/>
            <a:ext cx="4973638" cy="3730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1">
            <a:extLst>
              <a:ext uri="{FF2B5EF4-FFF2-40B4-BE49-F238E27FC236}">
                <a16:creationId xmlns:a16="http://schemas.microsoft.com/office/drawing/2014/main" id="{7BDD6DBE-0D9D-E0C1-E44D-2C27690449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525" y="3127375"/>
            <a:ext cx="4973637" cy="3730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651B173D-76DC-7A24-31CD-AC61E3ADE38D}"/>
              </a:ext>
            </a:extLst>
          </p:cNvPr>
          <p:cNvSpPr txBox="1"/>
          <p:nvPr/>
        </p:nvSpPr>
        <p:spPr>
          <a:xfrm flipH="1">
            <a:off x="369246" y="5949280"/>
            <a:ext cx="24745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Foto: Maria Karwasz</a:t>
            </a:r>
          </a:p>
        </p:txBody>
      </p:sp>
    </p:spTree>
    <p:extLst>
      <p:ext uri="{BB962C8B-B14F-4D97-AF65-F5344CB8AC3E}">
        <p14:creationId xmlns:p14="http://schemas.microsoft.com/office/powerpoint/2010/main" val="2050186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DDF6"/>
            </a:gs>
            <a:gs pos="48000">
              <a:srgbClr val="F1FFE7"/>
            </a:gs>
            <a:gs pos="100000">
              <a:srgbClr val="FFDDF6"/>
            </a:gs>
          </a:gsLst>
          <a:lin ang="14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03B7D22-F6E7-2507-DAD3-E2B56436E0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8214" y="274638"/>
            <a:ext cx="8229600" cy="1143000"/>
          </a:xfrm>
        </p:spPr>
        <p:txBody>
          <a:bodyPr/>
          <a:lstStyle/>
          <a:p>
            <a:r>
              <a:rPr lang="it-IT" sz="3600" dirty="0"/>
              <a:t>Ancora un passo verso la generalizzazione del problema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7DD48202-F89C-8640-1B4C-8A35618C9AA4}"/>
              </a:ext>
            </a:extLst>
          </p:cNvPr>
          <p:cNvSpPr txBox="1"/>
          <p:nvPr/>
        </p:nvSpPr>
        <p:spPr>
          <a:xfrm>
            <a:off x="457200" y="1484784"/>
            <a:ext cx="8686800" cy="51398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000" dirty="0"/>
              <a:t>Nel sistema do equazioni compaiono sia i coefficienti (i numeri) </a:t>
            </a:r>
            <a:r>
              <a:rPr lang="it-IT" sz="2000" i="1" dirty="0"/>
              <a:t>a</a:t>
            </a:r>
            <a:r>
              <a:rPr lang="it-IT" sz="2000" dirty="0"/>
              <a:t>, </a:t>
            </a:r>
            <a:r>
              <a:rPr lang="it-IT" sz="2000" i="1" dirty="0"/>
              <a:t>b, c</a:t>
            </a:r>
            <a:r>
              <a:rPr lang="it-IT" sz="2000" dirty="0"/>
              <a:t> etc. </a:t>
            </a:r>
          </a:p>
          <a:p>
            <a:r>
              <a:rPr lang="it-IT" sz="2000" dirty="0"/>
              <a:t>sia le variabili da trovare </a:t>
            </a:r>
          </a:p>
          <a:p>
            <a:endParaRPr lang="it-IT" i="1" dirty="0"/>
          </a:p>
          <a:p>
            <a:r>
              <a:rPr lang="it-IT" sz="1800" i="1" dirty="0"/>
              <a:t>a</a:t>
            </a:r>
            <a:r>
              <a:rPr lang="it-IT" sz="1800" baseline="-25000" dirty="0"/>
              <a:t>1 </a:t>
            </a:r>
            <a:r>
              <a:rPr lang="it-IT" sz="1800" i="1" dirty="0"/>
              <a:t>x</a:t>
            </a:r>
            <a:r>
              <a:rPr lang="it-IT" sz="1800" dirty="0"/>
              <a:t> + </a:t>
            </a:r>
            <a:r>
              <a:rPr lang="it-IT" sz="1800" i="1" dirty="0"/>
              <a:t>b</a:t>
            </a:r>
            <a:r>
              <a:rPr lang="it-IT" sz="1800" baseline="-25000" dirty="0"/>
              <a:t>1 </a:t>
            </a:r>
            <a:r>
              <a:rPr lang="it-IT" sz="1800" i="1" dirty="0"/>
              <a:t>y + c</a:t>
            </a:r>
            <a:r>
              <a:rPr lang="it-IT" sz="1800" baseline="-25000" dirty="0"/>
              <a:t>1 </a:t>
            </a:r>
            <a:r>
              <a:rPr lang="it-IT" i="1" dirty="0"/>
              <a:t>z  </a:t>
            </a:r>
            <a:r>
              <a:rPr lang="it-IT" dirty="0"/>
              <a:t>= </a:t>
            </a:r>
            <a:r>
              <a:rPr lang="it-IT" i="1" dirty="0"/>
              <a:t>d</a:t>
            </a:r>
            <a:r>
              <a:rPr lang="it-IT" baseline="-25000" dirty="0"/>
              <a:t>1</a:t>
            </a:r>
            <a:r>
              <a:rPr lang="it-IT" sz="1800" dirty="0"/>
              <a:t> </a:t>
            </a:r>
          </a:p>
          <a:p>
            <a:pPr marL="0" indent="0">
              <a:buNone/>
            </a:pPr>
            <a:r>
              <a:rPr lang="it-IT" sz="1800" i="1" dirty="0"/>
              <a:t>a</a:t>
            </a:r>
            <a:r>
              <a:rPr lang="it-IT" sz="1800" baseline="-25000" dirty="0"/>
              <a:t>2</a:t>
            </a:r>
            <a:r>
              <a:rPr lang="it-IT" sz="1800" i="1" baseline="-25000" dirty="0"/>
              <a:t> </a:t>
            </a:r>
            <a:r>
              <a:rPr lang="it-IT" sz="1800" i="1" dirty="0"/>
              <a:t>x</a:t>
            </a:r>
            <a:r>
              <a:rPr lang="it-IT" sz="1800" dirty="0"/>
              <a:t> + </a:t>
            </a:r>
            <a:r>
              <a:rPr lang="it-IT" sz="1800" i="1" dirty="0"/>
              <a:t>b</a:t>
            </a:r>
            <a:r>
              <a:rPr lang="it-IT" sz="1800" baseline="-25000" dirty="0"/>
              <a:t>2</a:t>
            </a:r>
            <a:r>
              <a:rPr lang="it-IT" sz="1800" i="1" baseline="-25000" dirty="0"/>
              <a:t> </a:t>
            </a:r>
            <a:r>
              <a:rPr lang="it-IT" sz="1800" i="1" dirty="0"/>
              <a:t>y + c</a:t>
            </a:r>
            <a:r>
              <a:rPr lang="it-IT" sz="1800" i="1" baseline="-25000" dirty="0"/>
              <a:t>2</a:t>
            </a:r>
            <a:r>
              <a:rPr lang="it-IT" baseline="-25000" dirty="0"/>
              <a:t> </a:t>
            </a:r>
            <a:r>
              <a:rPr lang="it-IT" sz="1800" i="1" dirty="0"/>
              <a:t>z  = d</a:t>
            </a:r>
            <a:r>
              <a:rPr lang="it-IT" baseline="-25000" dirty="0"/>
              <a:t>2</a:t>
            </a:r>
          </a:p>
          <a:p>
            <a:r>
              <a:rPr lang="it-IT" sz="1800" i="1" dirty="0"/>
              <a:t>a</a:t>
            </a:r>
            <a:r>
              <a:rPr lang="it-IT" baseline="-25000" dirty="0"/>
              <a:t>3</a:t>
            </a:r>
            <a:r>
              <a:rPr lang="it-IT" sz="1800" baseline="-25000" dirty="0"/>
              <a:t> </a:t>
            </a:r>
            <a:r>
              <a:rPr lang="it-IT" sz="1800" i="1" dirty="0"/>
              <a:t>x</a:t>
            </a:r>
            <a:r>
              <a:rPr lang="it-IT" sz="1800" dirty="0"/>
              <a:t> + </a:t>
            </a:r>
            <a:r>
              <a:rPr lang="it-IT" sz="1800" i="1" dirty="0"/>
              <a:t>b</a:t>
            </a:r>
            <a:r>
              <a:rPr lang="it-IT" baseline="-25000" dirty="0"/>
              <a:t>3</a:t>
            </a:r>
            <a:r>
              <a:rPr lang="it-IT" sz="1800" baseline="-25000" dirty="0"/>
              <a:t> </a:t>
            </a:r>
            <a:r>
              <a:rPr lang="it-IT" sz="1800" i="1" dirty="0"/>
              <a:t>y + c</a:t>
            </a:r>
            <a:r>
              <a:rPr lang="it-IT" baseline="-25000" dirty="0"/>
              <a:t>3</a:t>
            </a:r>
            <a:r>
              <a:rPr lang="it-IT" sz="1800" baseline="-25000" dirty="0"/>
              <a:t> </a:t>
            </a:r>
            <a:r>
              <a:rPr lang="it-IT" i="1" dirty="0"/>
              <a:t>z  </a:t>
            </a:r>
            <a:r>
              <a:rPr lang="it-IT" dirty="0"/>
              <a:t>= </a:t>
            </a:r>
            <a:r>
              <a:rPr lang="it-IT" i="1" dirty="0"/>
              <a:t>d</a:t>
            </a:r>
            <a:r>
              <a:rPr lang="it-IT" baseline="-25000" dirty="0"/>
              <a:t>3</a:t>
            </a:r>
            <a:r>
              <a:rPr lang="it-IT" sz="1800" dirty="0"/>
              <a:t> </a:t>
            </a:r>
          </a:p>
          <a:p>
            <a:endParaRPr lang="it-IT" dirty="0"/>
          </a:p>
          <a:p>
            <a:r>
              <a:rPr lang="it-IT" sz="1800" dirty="0"/>
              <a:t>Poi, le variabili </a:t>
            </a:r>
            <a:r>
              <a:rPr lang="it-IT" sz="1800" i="1" dirty="0"/>
              <a:t>x</a:t>
            </a:r>
            <a:r>
              <a:rPr lang="it-IT" i="1" dirty="0"/>
              <a:t>, </a:t>
            </a:r>
            <a:r>
              <a:rPr lang="it-IT" dirty="0"/>
              <a:t>y</a:t>
            </a:r>
            <a:r>
              <a:rPr lang="it-IT" i="1" dirty="0"/>
              <a:t>, z</a:t>
            </a:r>
            <a:r>
              <a:rPr lang="it-IT" dirty="0"/>
              <a:t> somigliano alle tre direzioni </a:t>
            </a:r>
            <a:r>
              <a:rPr lang="it-IT" i="1" dirty="0"/>
              <a:t>X</a:t>
            </a:r>
            <a:r>
              <a:rPr lang="it-IT" dirty="0"/>
              <a:t>, </a:t>
            </a:r>
            <a:r>
              <a:rPr lang="it-IT" i="1" dirty="0"/>
              <a:t>Y, </a:t>
            </a:r>
            <a:r>
              <a:rPr lang="it-IT" dirty="0"/>
              <a:t>Z</a:t>
            </a:r>
            <a:r>
              <a:rPr lang="it-IT" i="1" dirty="0"/>
              <a:t>. </a:t>
            </a:r>
          </a:p>
          <a:p>
            <a:r>
              <a:rPr lang="it-IT" dirty="0"/>
              <a:t>E i valori determinati [</a:t>
            </a:r>
            <a:r>
              <a:rPr lang="it-IT" i="1" dirty="0"/>
              <a:t>x</a:t>
            </a:r>
            <a:r>
              <a:rPr lang="it-IT" dirty="0"/>
              <a:t>, </a:t>
            </a:r>
            <a:r>
              <a:rPr lang="it-IT" i="1" dirty="0"/>
              <a:t>y</a:t>
            </a:r>
            <a:r>
              <a:rPr lang="it-IT" dirty="0"/>
              <a:t>, </a:t>
            </a:r>
            <a:r>
              <a:rPr lang="it-IT" i="1" dirty="0"/>
              <a:t>z</a:t>
            </a:r>
            <a:r>
              <a:rPr lang="it-IT" dirty="0"/>
              <a:t>] costituiscono le coordinate di un vettore. </a:t>
            </a:r>
          </a:p>
          <a:p>
            <a:r>
              <a:rPr lang="it-IT" sz="1800" dirty="0"/>
              <a:t>Un insiem</a:t>
            </a:r>
            <a:r>
              <a:rPr lang="it-IT" dirty="0"/>
              <a:t>e di coefficienti </a:t>
            </a:r>
          </a:p>
          <a:p>
            <a:endParaRPr lang="it-IT" sz="1800" dirty="0"/>
          </a:p>
          <a:p>
            <a:r>
              <a:rPr lang="it-IT" sz="1800" i="1" dirty="0"/>
              <a:t>   a</a:t>
            </a:r>
            <a:r>
              <a:rPr lang="it-IT" sz="1800" baseline="-25000" dirty="0"/>
              <a:t>1 </a:t>
            </a:r>
            <a:r>
              <a:rPr lang="it-IT" i="1" dirty="0"/>
              <a:t> </a:t>
            </a:r>
            <a:r>
              <a:rPr lang="it-IT" sz="1800" dirty="0"/>
              <a:t> </a:t>
            </a:r>
            <a:r>
              <a:rPr lang="it-IT" sz="1800" i="1" dirty="0"/>
              <a:t>b</a:t>
            </a:r>
            <a:r>
              <a:rPr lang="it-IT" sz="1800" baseline="-25000" dirty="0"/>
              <a:t>1 </a:t>
            </a:r>
            <a:r>
              <a:rPr lang="it-IT" i="1" dirty="0"/>
              <a:t> </a:t>
            </a:r>
            <a:r>
              <a:rPr lang="it-IT" sz="1800" i="1" dirty="0"/>
              <a:t> c</a:t>
            </a:r>
            <a:r>
              <a:rPr lang="it-IT" sz="1800" baseline="-25000" dirty="0"/>
              <a:t>1 </a:t>
            </a:r>
            <a:r>
              <a:rPr lang="it-IT" i="1" dirty="0"/>
              <a:t>             </a:t>
            </a:r>
            <a:r>
              <a:rPr lang="it-IT" sz="1800" dirty="0"/>
              <a:t> </a:t>
            </a:r>
          </a:p>
          <a:p>
            <a:pPr marL="0" indent="0">
              <a:buNone/>
            </a:pPr>
            <a:r>
              <a:rPr lang="it-IT" sz="1800" i="1" dirty="0"/>
              <a:t>   a</a:t>
            </a:r>
            <a:r>
              <a:rPr lang="it-IT" sz="1800" baseline="-25000" dirty="0"/>
              <a:t>2</a:t>
            </a:r>
            <a:r>
              <a:rPr lang="it-IT" sz="1800" i="1" baseline="-25000" dirty="0"/>
              <a:t> </a:t>
            </a:r>
            <a:r>
              <a:rPr lang="it-IT" i="1" dirty="0"/>
              <a:t>  </a:t>
            </a:r>
            <a:r>
              <a:rPr lang="it-IT" sz="1800" i="1" dirty="0"/>
              <a:t>b</a:t>
            </a:r>
            <a:r>
              <a:rPr lang="it-IT" sz="1800" baseline="-25000" dirty="0"/>
              <a:t>2</a:t>
            </a:r>
            <a:r>
              <a:rPr lang="it-IT" sz="1800" i="1" baseline="-25000" dirty="0"/>
              <a:t> </a:t>
            </a:r>
            <a:r>
              <a:rPr lang="it-IT" sz="1800" i="1" dirty="0"/>
              <a:t>  c</a:t>
            </a:r>
            <a:r>
              <a:rPr lang="it-IT" sz="1800" i="1" baseline="-25000" dirty="0"/>
              <a:t>2</a:t>
            </a:r>
            <a:r>
              <a:rPr lang="it-IT" sz="1800" i="1" dirty="0"/>
              <a:t>       = </a:t>
            </a:r>
            <a:r>
              <a:rPr lang="it-IT" sz="1800" b="1" i="1" dirty="0"/>
              <a:t>A</a:t>
            </a:r>
            <a:endParaRPr lang="it-IT" baseline="-25000" dirty="0"/>
          </a:p>
          <a:p>
            <a:r>
              <a:rPr lang="it-IT" sz="1800" i="1" dirty="0"/>
              <a:t>   a</a:t>
            </a:r>
            <a:r>
              <a:rPr lang="it-IT" baseline="-25000" dirty="0"/>
              <a:t>3</a:t>
            </a:r>
            <a:r>
              <a:rPr lang="it-IT" sz="1800" dirty="0"/>
              <a:t>   </a:t>
            </a:r>
            <a:r>
              <a:rPr lang="it-IT" sz="1800" i="1" dirty="0"/>
              <a:t>b</a:t>
            </a:r>
            <a:r>
              <a:rPr lang="it-IT" baseline="-25000" dirty="0"/>
              <a:t>3  </a:t>
            </a:r>
            <a:r>
              <a:rPr lang="it-IT" sz="1800" i="1" dirty="0"/>
              <a:t> c</a:t>
            </a:r>
            <a:r>
              <a:rPr lang="it-IT" baseline="-25000" dirty="0"/>
              <a:t>3</a:t>
            </a:r>
            <a:r>
              <a:rPr lang="it-IT" sz="1800" baseline="-25000" dirty="0"/>
              <a:t> </a:t>
            </a:r>
            <a:r>
              <a:rPr lang="it-IT" sz="1800" dirty="0"/>
              <a:t> </a:t>
            </a:r>
          </a:p>
          <a:p>
            <a:endParaRPr lang="it-IT" dirty="0"/>
          </a:p>
          <a:p>
            <a:r>
              <a:rPr lang="it-IT" dirty="0"/>
              <a:t>c</a:t>
            </a:r>
            <a:r>
              <a:rPr lang="it-IT" sz="1800" dirty="0"/>
              <a:t>hiamiamo </a:t>
            </a:r>
            <a:r>
              <a:rPr lang="it-IT" sz="1800" i="1" dirty="0"/>
              <a:t>matrice</a:t>
            </a:r>
            <a:r>
              <a:rPr lang="it-IT" i="1" dirty="0"/>
              <a:t> </a:t>
            </a:r>
            <a:r>
              <a:rPr lang="it-IT" b="1" i="1" dirty="0"/>
              <a:t>A</a:t>
            </a:r>
            <a:r>
              <a:rPr lang="it-IT" i="1" dirty="0"/>
              <a:t> </a:t>
            </a:r>
            <a:r>
              <a:rPr lang="it-IT" dirty="0"/>
              <a:t>(come una tavoletta da stampare). Notate le parentesi quadre, a non le righe verticali (come nel calcolo del determinante </a:t>
            </a:r>
            <a:r>
              <a:rPr lang="it-IT" i="1" dirty="0"/>
              <a:t>D</a:t>
            </a:r>
            <a:r>
              <a:rPr lang="it-IT" dirty="0"/>
              <a:t>) </a:t>
            </a:r>
            <a:endParaRPr lang="it-IT" sz="1800" dirty="0"/>
          </a:p>
          <a:p>
            <a:pPr marL="0" indent="0">
              <a:buNone/>
            </a:pPr>
            <a:endParaRPr lang="it-IT" sz="1800" dirty="0"/>
          </a:p>
        </p:txBody>
      </p:sp>
      <p:cxnSp>
        <p:nvCxnSpPr>
          <p:cNvPr id="5" name="Connettore diritto 4">
            <a:extLst>
              <a:ext uri="{FF2B5EF4-FFF2-40B4-BE49-F238E27FC236}">
                <a16:creationId xmlns:a16="http://schemas.microsoft.com/office/drawing/2014/main" id="{E88C8EDE-2F97-DC01-675C-C74170A09126}"/>
              </a:ext>
            </a:extLst>
          </p:cNvPr>
          <p:cNvCxnSpPr/>
          <p:nvPr/>
        </p:nvCxnSpPr>
        <p:spPr>
          <a:xfrm>
            <a:off x="611560" y="4653136"/>
            <a:ext cx="0" cy="86409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ttore diritto 5">
            <a:extLst>
              <a:ext uri="{FF2B5EF4-FFF2-40B4-BE49-F238E27FC236}">
                <a16:creationId xmlns:a16="http://schemas.microsoft.com/office/drawing/2014/main" id="{7F717032-35D7-8B89-2C96-980FAA998378}"/>
              </a:ext>
            </a:extLst>
          </p:cNvPr>
          <p:cNvCxnSpPr/>
          <p:nvPr/>
        </p:nvCxnSpPr>
        <p:spPr>
          <a:xfrm>
            <a:off x="1907704" y="4653136"/>
            <a:ext cx="0" cy="86409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diritto 9">
            <a:extLst>
              <a:ext uri="{FF2B5EF4-FFF2-40B4-BE49-F238E27FC236}">
                <a16:creationId xmlns:a16="http://schemas.microsoft.com/office/drawing/2014/main" id="{9F667902-A802-1E86-DAE3-62C995E3DD68}"/>
              </a:ext>
            </a:extLst>
          </p:cNvPr>
          <p:cNvCxnSpPr>
            <a:cxnSpLocks/>
          </p:cNvCxnSpPr>
          <p:nvPr/>
        </p:nvCxnSpPr>
        <p:spPr>
          <a:xfrm>
            <a:off x="611560" y="4653136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ttore diritto 13">
            <a:extLst>
              <a:ext uri="{FF2B5EF4-FFF2-40B4-BE49-F238E27FC236}">
                <a16:creationId xmlns:a16="http://schemas.microsoft.com/office/drawing/2014/main" id="{992B3488-9FEA-047D-285C-D330FCC97E15}"/>
              </a:ext>
            </a:extLst>
          </p:cNvPr>
          <p:cNvCxnSpPr>
            <a:cxnSpLocks/>
          </p:cNvCxnSpPr>
          <p:nvPr/>
        </p:nvCxnSpPr>
        <p:spPr>
          <a:xfrm>
            <a:off x="611560" y="4653136"/>
            <a:ext cx="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diritto 16">
            <a:extLst>
              <a:ext uri="{FF2B5EF4-FFF2-40B4-BE49-F238E27FC236}">
                <a16:creationId xmlns:a16="http://schemas.microsoft.com/office/drawing/2014/main" id="{E6501EFD-B013-8C7A-4214-12BE39F1BA81}"/>
              </a:ext>
            </a:extLst>
          </p:cNvPr>
          <p:cNvCxnSpPr/>
          <p:nvPr/>
        </p:nvCxnSpPr>
        <p:spPr>
          <a:xfrm>
            <a:off x="1714701" y="4653136"/>
            <a:ext cx="21602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ttore diritto 19">
            <a:extLst>
              <a:ext uri="{FF2B5EF4-FFF2-40B4-BE49-F238E27FC236}">
                <a16:creationId xmlns:a16="http://schemas.microsoft.com/office/drawing/2014/main" id="{AFF45628-655F-2C6C-D729-67AD9E9BB5B3}"/>
              </a:ext>
            </a:extLst>
          </p:cNvPr>
          <p:cNvCxnSpPr/>
          <p:nvPr/>
        </p:nvCxnSpPr>
        <p:spPr>
          <a:xfrm>
            <a:off x="611560" y="4653136"/>
            <a:ext cx="21602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ttore diritto 20">
            <a:extLst>
              <a:ext uri="{FF2B5EF4-FFF2-40B4-BE49-F238E27FC236}">
                <a16:creationId xmlns:a16="http://schemas.microsoft.com/office/drawing/2014/main" id="{5CB29163-968E-775E-F22B-BB20A301C8B7}"/>
              </a:ext>
            </a:extLst>
          </p:cNvPr>
          <p:cNvCxnSpPr/>
          <p:nvPr/>
        </p:nvCxnSpPr>
        <p:spPr>
          <a:xfrm>
            <a:off x="611560" y="5517232"/>
            <a:ext cx="21602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ttore diritto 21">
            <a:extLst>
              <a:ext uri="{FF2B5EF4-FFF2-40B4-BE49-F238E27FC236}">
                <a16:creationId xmlns:a16="http://schemas.microsoft.com/office/drawing/2014/main" id="{225BCCDB-4EF8-996F-B434-A311FE51AC36}"/>
              </a:ext>
            </a:extLst>
          </p:cNvPr>
          <p:cNvCxnSpPr/>
          <p:nvPr/>
        </p:nvCxnSpPr>
        <p:spPr>
          <a:xfrm>
            <a:off x="1731030" y="5510540"/>
            <a:ext cx="21602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154686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DDF6"/>
            </a:gs>
            <a:gs pos="48000">
              <a:srgbClr val="F1FFE7"/>
            </a:gs>
            <a:gs pos="100000">
              <a:srgbClr val="FFDDF6"/>
            </a:gs>
          </a:gsLst>
          <a:lin ang="14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03B7D22-F6E7-2507-DAD3-E2B56436E0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8214" y="274638"/>
            <a:ext cx="8229600" cy="1143000"/>
          </a:xfrm>
        </p:spPr>
        <p:txBody>
          <a:bodyPr/>
          <a:lstStyle/>
          <a:p>
            <a:r>
              <a:rPr lang="it-IT" sz="3600" dirty="0"/>
              <a:t>Le matrici (con i numeri e con i vettori) formano una </a:t>
            </a:r>
            <a:r>
              <a:rPr lang="it-IT" sz="3600" i="1" dirty="0"/>
              <a:t>algebra</a:t>
            </a:r>
            <a:r>
              <a:rPr lang="it-IT" sz="3600" dirty="0"/>
              <a:t>,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7DD48202-F89C-8640-1B4C-8A35618C9AA4}"/>
              </a:ext>
            </a:extLst>
          </p:cNvPr>
          <p:cNvSpPr txBox="1"/>
          <p:nvPr/>
        </p:nvSpPr>
        <p:spPr>
          <a:xfrm>
            <a:off x="489859" y="1565538"/>
            <a:ext cx="8474629" cy="57861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000" dirty="0"/>
              <a:t>cioè sono soggette alle stesse operazioni (addizione, moltiplicazione) che i numeri nell’algebra «tradizionale»</a:t>
            </a:r>
          </a:p>
          <a:p>
            <a:endParaRPr lang="it-IT" sz="2000" dirty="0"/>
          </a:p>
          <a:p>
            <a:r>
              <a:rPr lang="it-IT" sz="2000" dirty="0"/>
              <a:t>La </a:t>
            </a:r>
            <a:r>
              <a:rPr lang="it-IT" sz="2000" i="1" dirty="0"/>
              <a:t>somma</a:t>
            </a:r>
            <a:r>
              <a:rPr lang="it-IT" sz="2000" dirty="0"/>
              <a:t> delle due matrici è banale; si sommano gli elementi nelle stesse posizioni (ovviamente, entrambe matrici devono essere delle stesse dimensioni) </a:t>
            </a:r>
          </a:p>
          <a:p>
            <a:endParaRPr lang="it-IT" sz="2000" dirty="0"/>
          </a:p>
          <a:p>
            <a:r>
              <a:rPr lang="it-IT" sz="2000" dirty="0"/>
              <a:t>Invece moltiplicare le matrici porta a risultati sorprendenti.  </a:t>
            </a:r>
          </a:p>
          <a:p>
            <a:endParaRPr lang="it-IT" sz="1800" dirty="0"/>
          </a:p>
          <a:p>
            <a:endParaRPr lang="it-IT" sz="1800" dirty="0"/>
          </a:p>
          <a:p>
            <a:r>
              <a:rPr lang="it-IT" sz="1800" i="1" dirty="0"/>
              <a:t>   a</a:t>
            </a:r>
            <a:r>
              <a:rPr lang="it-IT" sz="1800" baseline="-25000" dirty="0"/>
              <a:t>1 </a:t>
            </a:r>
            <a:r>
              <a:rPr lang="it-IT" i="1" dirty="0"/>
              <a:t> </a:t>
            </a:r>
            <a:r>
              <a:rPr lang="it-IT" sz="1800" dirty="0"/>
              <a:t> </a:t>
            </a:r>
            <a:r>
              <a:rPr lang="it-IT" sz="1800" i="1" dirty="0"/>
              <a:t>b</a:t>
            </a:r>
            <a:r>
              <a:rPr lang="it-IT" sz="1800" baseline="-25000" dirty="0"/>
              <a:t>1 </a:t>
            </a:r>
            <a:r>
              <a:rPr lang="it-IT" i="1" dirty="0"/>
              <a:t> </a:t>
            </a:r>
            <a:r>
              <a:rPr lang="it-IT" sz="1800" i="1" dirty="0"/>
              <a:t> c</a:t>
            </a:r>
            <a:r>
              <a:rPr lang="it-IT" sz="1800" baseline="-25000" dirty="0"/>
              <a:t>1 </a:t>
            </a:r>
            <a:r>
              <a:rPr lang="it-IT" i="1" dirty="0"/>
              <a:t>            </a:t>
            </a:r>
            <a:r>
              <a:rPr lang="it-IT" sz="1800" i="1" dirty="0"/>
              <a:t> d</a:t>
            </a:r>
            <a:r>
              <a:rPr lang="it-IT" sz="1800" baseline="-25000" dirty="0"/>
              <a:t>1 </a:t>
            </a:r>
            <a:r>
              <a:rPr lang="it-IT" i="1" dirty="0"/>
              <a:t> </a:t>
            </a:r>
            <a:r>
              <a:rPr lang="it-IT" sz="1800" dirty="0"/>
              <a:t> </a:t>
            </a:r>
            <a:r>
              <a:rPr lang="it-IT" i="1" dirty="0"/>
              <a:t>e</a:t>
            </a:r>
            <a:r>
              <a:rPr lang="it-IT" sz="1800" baseline="-25000" dirty="0"/>
              <a:t>1 </a:t>
            </a:r>
            <a:r>
              <a:rPr lang="it-IT" i="1" dirty="0"/>
              <a:t> </a:t>
            </a:r>
            <a:r>
              <a:rPr lang="it-IT" sz="1800" i="1" dirty="0"/>
              <a:t> </a:t>
            </a:r>
            <a:r>
              <a:rPr lang="it-IT" i="1" dirty="0"/>
              <a:t>f</a:t>
            </a:r>
            <a:r>
              <a:rPr lang="it-IT" sz="1800" baseline="-25000" dirty="0"/>
              <a:t>1                       </a:t>
            </a:r>
            <a:r>
              <a:rPr lang="it-IT" sz="1800" i="1" dirty="0"/>
              <a:t>a</a:t>
            </a:r>
            <a:r>
              <a:rPr lang="it-IT" i="1" baseline="-25000" dirty="0"/>
              <a:t>1 </a:t>
            </a:r>
            <a:r>
              <a:rPr lang="it-IT" i="1" dirty="0"/>
              <a:t>c</a:t>
            </a:r>
            <a:r>
              <a:rPr lang="it-IT" i="1" baseline="-25000" dirty="0"/>
              <a:t>1</a:t>
            </a:r>
            <a:r>
              <a:rPr lang="it-IT" i="1" dirty="0"/>
              <a:t> +</a:t>
            </a:r>
            <a:r>
              <a:rPr lang="it-IT" sz="1800" i="1" baseline="-25000" dirty="0"/>
              <a:t> </a:t>
            </a:r>
            <a:r>
              <a:rPr lang="it-IT" i="1" dirty="0"/>
              <a:t> </a:t>
            </a:r>
            <a:r>
              <a:rPr lang="it-IT" sz="1800" i="1" dirty="0"/>
              <a:t>b</a:t>
            </a:r>
            <a:r>
              <a:rPr lang="it-IT" i="1" baseline="-25000" dirty="0"/>
              <a:t>1 </a:t>
            </a:r>
            <a:r>
              <a:rPr lang="it-IT" sz="1800" i="1" dirty="0"/>
              <a:t>d</a:t>
            </a:r>
            <a:r>
              <a:rPr lang="it-IT" sz="1800" i="1" baseline="-25000" dirty="0"/>
              <a:t>2</a:t>
            </a:r>
            <a:r>
              <a:rPr lang="it-IT" sz="1800" i="1" dirty="0"/>
              <a:t> + c</a:t>
            </a:r>
            <a:r>
              <a:rPr lang="it-IT" i="1" baseline="-25000" dirty="0"/>
              <a:t>1</a:t>
            </a:r>
            <a:r>
              <a:rPr lang="it-IT" i="1" dirty="0"/>
              <a:t>d</a:t>
            </a:r>
            <a:r>
              <a:rPr lang="it-IT" i="1" baseline="-25000" dirty="0"/>
              <a:t>3</a:t>
            </a:r>
            <a:r>
              <a:rPr lang="it-IT" i="1" dirty="0"/>
              <a:t>     …          ...  </a:t>
            </a:r>
            <a:r>
              <a:rPr lang="it-IT" sz="1800" dirty="0"/>
              <a:t> </a:t>
            </a:r>
            <a:r>
              <a:rPr lang="it-IT" i="1" dirty="0"/>
              <a:t> </a:t>
            </a:r>
            <a:r>
              <a:rPr lang="it-IT" sz="1800" dirty="0"/>
              <a:t> </a:t>
            </a:r>
          </a:p>
          <a:p>
            <a:pPr marL="0" indent="0">
              <a:buNone/>
            </a:pPr>
            <a:r>
              <a:rPr lang="it-IT" sz="1800" i="1" dirty="0"/>
              <a:t>   a</a:t>
            </a:r>
            <a:r>
              <a:rPr lang="it-IT" sz="1800" baseline="-25000" dirty="0"/>
              <a:t>2</a:t>
            </a:r>
            <a:r>
              <a:rPr lang="it-IT" sz="1800" i="1" baseline="-25000" dirty="0"/>
              <a:t> </a:t>
            </a:r>
            <a:r>
              <a:rPr lang="it-IT" i="1" dirty="0"/>
              <a:t>  </a:t>
            </a:r>
            <a:r>
              <a:rPr lang="it-IT" sz="1800" i="1" dirty="0"/>
              <a:t>b</a:t>
            </a:r>
            <a:r>
              <a:rPr lang="it-IT" sz="1800" baseline="-25000" dirty="0"/>
              <a:t>2</a:t>
            </a:r>
            <a:r>
              <a:rPr lang="it-IT" sz="1800" i="1" baseline="-25000" dirty="0"/>
              <a:t> </a:t>
            </a:r>
            <a:r>
              <a:rPr lang="it-IT" sz="1800" i="1" dirty="0"/>
              <a:t>  c</a:t>
            </a:r>
            <a:r>
              <a:rPr lang="it-IT" sz="1800" i="1" baseline="-25000" dirty="0"/>
              <a:t>2</a:t>
            </a:r>
            <a:r>
              <a:rPr lang="it-IT" sz="1800" i="1" dirty="0"/>
              <a:t>       </a:t>
            </a:r>
            <a:r>
              <a:rPr lang="it-IT" sz="1800" dirty="0"/>
              <a:t>x</a:t>
            </a:r>
            <a:r>
              <a:rPr lang="it-IT" sz="1800" i="1" dirty="0"/>
              <a:t>     d</a:t>
            </a:r>
            <a:r>
              <a:rPr lang="it-IT" sz="1800" baseline="-25000" dirty="0"/>
              <a:t>2</a:t>
            </a:r>
            <a:r>
              <a:rPr lang="it-IT" sz="1800" i="1" baseline="-25000" dirty="0"/>
              <a:t> </a:t>
            </a:r>
            <a:r>
              <a:rPr lang="it-IT" i="1" dirty="0"/>
              <a:t>  e</a:t>
            </a:r>
            <a:r>
              <a:rPr lang="it-IT" sz="1800" baseline="-25000" dirty="0"/>
              <a:t>2</a:t>
            </a:r>
            <a:r>
              <a:rPr lang="it-IT" sz="1800" i="1" baseline="-25000" dirty="0"/>
              <a:t> </a:t>
            </a:r>
            <a:r>
              <a:rPr lang="it-IT" sz="1800" i="1" dirty="0"/>
              <a:t>  </a:t>
            </a:r>
            <a:r>
              <a:rPr lang="it-IT" i="1" dirty="0"/>
              <a:t>f</a:t>
            </a:r>
            <a:r>
              <a:rPr lang="it-IT" sz="1800" i="1" baseline="-25000" dirty="0"/>
              <a:t>2</a:t>
            </a:r>
            <a:r>
              <a:rPr lang="it-IT" sz="1800" i="1" dirty="0"/>
              <a:t>       </a:t>
            </a:r>
            <a:r>
              <a:rPr lang="it-IT" sz="1800" dirty="0"/>
              <a:t>=       …                               …          … </a:t>
            </a:r>
            <a:endParaRPr lang="it-IT" baseline="-25000" dirty="0"/>
          </a:p>
          <a:p>
            <a:r>
              <a:rPr lang="it-IT" sz="1800" i="1" dirty="0"/>
              <a:t>   a</a:t>
            </a:r>
            <a:r>
              <a:rPr lang="it-IT" baseline="-25000" dirty="0"/>
              <a:t>3</a:t>
            </a:r>
            <a:r>
              <a:rPr lang="it-IT" sz="1800" dirty="0"/>
              <a:t>   </a:t>
            </a:r>
            <a:r>
              <a:rPr lang="it-IT" sz="1800" i="1" dirty="0"/>
              <a:t>b</a:t>
            </a:r>
            <a:r>
              <a:rPr lang="it-IT" baseline="-25000" dirty="0"/>
              <a:t>3  </a:t>
            </a:r>
            <a:r>
              <a:rPr lang="it-IT" sz="1800" i="1" dirty="0"/>
              <a:t> c</a:t>
            </a:r>
            <a:r>
              <a:rPr lang="it-IT" baseline="-25000" dirty="0"/>
              <a:t>3</a:t>
            </a:r>
            <a:r>
              <a:rPr lang="it-IT" sz="1800" baseline="-25000" dirty="0"/>
              <a:t> </a:t>
            </a:r>
            <a:r>
              <a:rPr lang="it-IT" sz="1800" dirty="0"/>
              <a:t> 	   </a:t>
            </a:r>
            <a:r>
              <a:rPr lang="it-IT" i="1" dirty="0"/>
              <a:t>d</a:t>
            </a:r>
            <a:r>
              <a:rPr lang="it-IT" baseline="-25000" dirty="0"/>
              <a:t>3</a:t>
            </a:r>
            <a:r>
              <a:rPr lang="it-IT" sz="1800" dirty="0"/>
              <a:t>   </a:t>
            </a:r>
            <a:r>
              <a:rPr lang="it-IT" i="1" dirty="0"/>
              <a:t>e</a:t>
            </a:r>
            <a:r>
              <a:rPr lang="it-IT" baseline="-25000" dirty="0"/>
              <a:t>3  </a:t>
            </a:r>
            <a:r>
              <a:rPr lang="it-IT" sz="1800" i="1" dirty="0"/>
              <a:t> f</a:t>
            </a:r>
            <a:r>
              <a:rPr lang="it-IT" baseline="-25000" dirty="0"/>
              <a:t>3                       </a:t>
            </a:r>
            <a:r>
              <a:rPr lang="it-IT" dirty="0"/>
              <a:t>…                                …          …</a:t>
            </a:r>
          </a:p>
          <a:p>
            <a:endParaRPr lang="it-IT" sz="1800" baseline="-25000" dirty="0"/>
          </a:p>
          <a:p>
            <a:endParaRPr lang="it-IT" sz="1800" dirty="0"/>
          </a:p>
          <a:p>
            <a:r>
              <a:rPr lang="it-IT" sz="1800" dirty="0"/>
              <a:t>dove, per pigrizia, abbiamo calcolato solo il primo elemento (1,1)</a:t>
            </a:r>
          </a:p>
          <a:p>
            <a:r>
              <a:rPr lang="it-IT" sz="1800" dirty="0"/>
              <a:t>Quasi, quasi, meglio delegare questo lavoro a qualche sito web specializzato</a:t>
            </a:r>
          </a:p>
          <a:p>
            <a:r>
              <a:rPr lang="it-IT" sz="1800" dirty="0"/>
              <a:t>(tip</a:t>
            </a:r>
            <a:r>
              <a:rPr lang="it-IT" dirty="0"/>
              <a:t>o wolfram.com)</a:t>
            </a:r>
            <a:r>
              <a:rPr lang="it-IT" sz="1800" baseline="-25000" dirty="0"/>
              <a:t> </a:t>
            </a:r>
            <a:endParaRPr lang="it-IT" sz="1800" dirty="0"/>
          </a:p>
          <a:p>
            <a:endParaRPr lang="it-IT" dirty="0"/>
          </a:p>
          <a:p>
            <a:pPr marL="0" indent="0">
              <a:buNone/>
            </a:pPr>
            <a:endParaRPr lang="it-IT" sz="1800" dirty="0"/>
          </a:p>
        </p:txBody>
      </p:sp>
      <p:cxnSp>
        <p:nvCxnSpPr>
          <p:cNvPr id="5" name="Connettore diritto 4">
            <a:extLst>
              <a:ext uri="{FF2B5EF4-FFF2-40B4-BE49-F238E27FC236}">
                <a16:creationId xmlns:a16="http://schemas.microsoft.com/office/drawing/2014/main" id="{E88C8EDE-2F97-DC01-675C-C74170A09126}"/>
              </a:ext>
            </a:extLst>
          </p:cNvPr>
          <p:cNvCxnSpPr/>
          <p:nvPr/>
        </p:nvCxnSpPr>
        <p:spPr>
          <a:xfrm>
            <a:off x="546246" y="4653136"/>
            <a:ext cx="0" cy="86409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ttore diritto 5">
            <a:extLst>
              <a:ext uri="{FF2B5EF4-FFF2-40B4-BE49-F238E27FC236}">
                <a16:creationId xmlns:a16="http://schemas.microsoft.com/office/drawing/2014/main" id="{7F717032-35D7-8B89-2C96-980FAA998378}"/>
              </a:ext>
            </a:extLst>
          </p:cNvPr>
          <p:cNvCxnSpPr/>
          <p:nvPr/>
        </p:nvCxnSpPr>
        <p:spPr>
          <a:xfrm>
            <a:off x="1907704" y="4653136"/>
            <a:ext cx="0" cy="86409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diritto 9">
            <a:extLst>
              <a:ext uri="{FF2B5EF4-FFF2-40B4-BE49-F238E27FC236}">
                <a16:creationId xmlns:a16="http://schemas.microsoft.com/office/drawing/2014/main" id="{9F667902-A802-1E86-DAE3-62C995E3DD68}"/>
              </a:ext>
            </a:extLst>
          </p:cNvPr>
          <p:cNvCxnSpPr>
            <a:cxnSpLocks/>
          </p:cNvCxnSpPr>
          <p:nvPr/>
        </p:nvCxnSpPr>
        <p:spPr>
          <a:xfrm>
            <a:off x="611560" y="4653136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ttore diritto 13">
            <a:extLst>
              <a:ext uri="{FF2B5EF4-FFF2-40B4-BE49-F238E27FC236}">
                <a16:creationId xmlns:a16="http://schemas.microsoft.com/office/drawing/2014/main" id="{992B3488-9FEA-047D-285C-D330FCC97E15}"/>
              </a:ext>
            </a:extLst>
          </p:cNvPr>
          <p:cNvCxnSpPr>
            <a:cxnSpLocks/>
          </p:cNvCxnSpPr>
          <p:nvPr/>
        </p:nvCxnSpPr>
        <p:spPr>
          <a:xfrm>
            <a:off x="611560" y="4653136"/>
            <a:ext cx="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diritto 16">
            <a:extLst>
              <a:ext uri="{FF2B5EF4-FFF2-40B4-BE49-F238E27FC236}">
                <a16:creationId xmlns:a16="http://schemas.microsoft.com/office/drawing/2014/main" id="{E6501EFD-B013-8C7A-4214-12BE39F1BA81}"/>
              </a:ext>
            </a:extLst>
          </p:cNvPr>
          <p:cNvCxnSpPr/>
          <p:nvPr/>
        </p:nvCxnSpPr>
        <p:spPr>
          <a:xfrm>
            <a:off x="1714701" y="4653136"/>
            <a:ext cx="21602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ttore diritto 19">
            <a:extLst>
              <a:ext uri="{FF2B5EF4-FFF2-40B4-BE49-F238E27FC236}">
                <a16:creationId xmlns:a16="http://schemas.microsoft.com/office/drawing/2014/main" id="{AFF45628-655F-2C6C-D729-67AD9E9BB5B3}"/>
              </a:ext>
            </a:extLst>
          </p:cNvPr>
          <p:cNvCxnSpPr/>
          <p:nvPr/>
        </p:nvCxnSpPr>
        <p:spPr>
          <a:xfrm>
            <a:off x="611561" y="4653136"/>
            <a:ext cx="21602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ttore diritto 20">
            <a:extLst>
              <a:ext uri="{FF2B5EF4-FFF2-40B4-BE49-F238E27FC236}">
                <a16:creationId xmlns:a16="http://schemas.microsoft.com/office/drawing/2014/main" id="{5CB29163-968E-775E-F22B-BB20A301C8B7}"/>
              </a:ext>
            </a:extLst>
          </p:cNvPr>
          <p:cNvCxnSpPr/>
          <p:nvPr/>
        </p:nvCxnSpPr>
        <p:spPr>
          <a:xfrm>
            <a:off x="611560" y="5517232"/>
            <a:ext cx="21602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ttore diritto 21">
            <a:extLst>
              <a:ext uri="{FF2B5EF4-FFF2-40B4-BE49-F238E27FC236}">
                <a16:creationId xmlns:a16="http://schemas.microsoft.com/office/drawing/2014/main" id="{225BCCDB-4EF8-996F-B434-A311FE51AC36}"/>
              </a:ext>
            </a:extLst>
          </p:cNvPr>
          <p:cNvCxnSpPr/>
          <p:nvPr/>
        </p:nvCxnSpPr>
        <p:spPr>
          <a:xfrm>
            <a:off x="1731030" y="5510540"/>
            <a:ext cx="21602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ttore diritto 6">
            <a:extLst>
              <a:ext uri="{FF2B5EF4-FFF2-40B4-BE49-F238E27FC236}">
                <a16:creationId xmlns:a16="http://schemas.microsoft.com/office/drawing/2014/main" id="{A7ED5F28-324B-696C-D6F0-D4297ADB94D1}"/>
              </a:ext>
            </a:extLst>
          </p:cNvPr>
          <p:cNvCxnSpPr/>
          <p:nvPr/>
        </p:nvCxnSpPr>
        <p:spPr>
          <a:xfrm>
            <a:off x="2483768" y="4646444"/>
            <a:ext cx="0" cy="86409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ttore diritto 7">
            <a:extLst>
              <a:ext uri="{FF2B5EF4-FFF2-40B4-BE49-F238E27FC236}">
                <a16:creationId xmlns:a16="http://schemas.microsoft.com/office/drawing/2014/main" id="{381381D6-2758-CD14-03F1-7998EA8C5D21}"/>
              </a:ext>
            </a:extLst>
          </p:cNvPr>
          <p:cNvCxnSpPr/>
          <p:nvPr/>
        </p:nvCxnSpPr>
        <p:spPr>
          <a:xfrm>
            <a:off x="3635896" y="4642557"/>
            <a:ext cx="0" cy="86409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ttore diritto 8">
            <a:extLst>
              <a:ext uri="{FF2B5EF4-FFF2-40B4-BE49-F238E27FC236}">
                <a16:creationId xmlns:a16="http://schemas.microsoft.com/office/drawing/2014/main" id="{6770A458-EB75-FD53-0810-97B0594AAE47}"/>
              </a:ext>
            </a:extLst>
          </p:cNvPr>
          <p:cNvCxnSpPr>
            <a:cxnSpLocks/>
          </p:cNvCxnSpPr>
          <p:nvPr/>
        </p:nvCxnSpPr>
        <p:spPr>
          <a:xfrm>
            <a:off x="2483768" y="4653136"/>
            <a:ext cx="21602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diritto 12">
            <a:extLst>
              <a:ext uri="{FF2B5EF4-FFF2-40B4-BE49-F238E27FC236}">
                <a16:creationId xmlns:a16="http://schemas.microsoft.com/office/drawing/2014/main" id="{510FCC3B-9472-C94A-4A84-348928BB259C}"/>
              </a:ext>
            </a:extLst>
          </p:cNvPr>
          <p:cNvCxnSpPr/>
          <p:nvPr/>
        </p:nvCxnSpPr>
        <p:spPr>
          <a:xfrm>
            <a:off x="3419872" y="4642557"/>
            <a:ext cx="21602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ttore diritto 14">
            <a:extLst>
              <a:ext uri="{FF2B5EF4-FFF2-40B4-BE49-F238E27FC236}">
                <a16:creationId xmlns:a16="http://schemas.microsoft.com/office/drawing/2014/main" id="{D6CDD844-0732-C516-1AD0-1B5F39B12849}"/>
              </a:ext>
            </a:extLst>
          </p:cNvPr>
          <p:cNvCxnSpPr/>
          <p:nvPr/>
        </p:nvCxnSpPr>
        <p:spPr>
          <a:xfrm>
            <a:off x="2483768" y="5517232"/>
            <a:ext cx="21602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ttore diritto 18">
            <a:extLst>
              <a:ext uri="{FF2B5EF4-FFF2-40B4-BE49-F238E27FC236}">
                <a16:creationId xmlns:a16="http://schemas.microsoft.com/office/drawing/2014/main" id="{F12992D8-AD50-29DD-9F61-DF6E061A4113}"/>
              </a:ext>
            </a:extLst>
          </p:cNvPr>
          <p:cNvCxnSpPr/>
          <p:nvPr/>
        </p:nvCxnSpPr>
        <p:spPr>
          <a:xfrm>
            <a:off x="3432724" y="5484574"/>
            <a:ext cx="21602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ttore 2 24">
            <a:extLst>
              <a:ext uri="{FF2B5EF4-FFF2-40B4-BE49-F238E27FC236}">
                <a16:creationId xmlns:a16="http://schemas.microsoft.com/office/drawing/2014/main" id="{5D304D7A-9D1C-25B0-A7F5-135DB55077A5}"/>
              </a:ext>
            </a:extLst>
          </p:cNvPr>
          <p:cNvCxnSpPr>
            <a:cxnSpLocks/>
          </p:cNvCxnSpPr>
          <p:nvPr/>
        </p:nvCxnSpPr>
        <p:spPr>
          <a:xfrm>
            <a:off x="489859" y="4797152"/>
            <a:ext cx="1561861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ttore 2 27">
            <a:extLst>
              <a:ext uri="{FF2B5EF4-FFF2-40B4-BE49-F238E27FC236}">
                <a16:creationId xmlns:a16="http://schemas.microsoft.com/office/drawing/2014/main" id="{6350B263-70D3-DF36-ACE4-44C2BA74C898}"/>
              </a:ext>
            </a:extLst>
          </p:cNvPr>
          <p:cNvCxnSpPr/>
          <p:nvPr/>
        </p:nvCxnSpPr>
        <p:spPr>
          <a:xfrm>
            <a:off x="2699792" y="4437112"/>
            <a:ext cx="0" cy="122413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ttore diritto 28">
            <a:extLst>
              <a:ext uri="{FF2B5EF4-FFF2-40B4-BE49-F238E27FC236}">
                <a16:creationId xmlns:a16="http://schemas.microsoft.com/office/drawing/2014/main" id="{BF9D112D-4C94-8671-B69A-7D023B0C33CA}"/>
              </a:ext>
            </a:extLst>
          </p:cNvPr>
          <p:cNvCxnSpPr/>
          <p:nvPr/>
        </p:nvCxnSpPr>
        <p:spPr>
          <a:xfrm>
            <a:off x="4355976" y="4620478"/>
            <a:ext cx="0" cy="86409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ttore diritto 29">
            <a:extLst>
              <a:ext uri="{FF2B5EF4-FFF2-40B4-BE49-F238E27FC236}">
                <a16:creationId xmlns:a16="http://schemas.microsoft.com/office/drawing/2014/main" id="{BC5B55CC-DF63-99C6-D0AD-CB289E344DF4}"/>
              </a:ext>
            </a:extLst>
          </p:cNvPr>
          <p:cNvCxnSpPr/>
          <p:nvPr/>
        </p:nvCxnSpPr>
        <p:spPr>
          <a:xfrm>
            <a:off x="8892480" y="4617132"/>
            <a:ext cx="0" cy="86409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ttore diritto 30">
            <a:extLst>
              <a:ext uri="{FF2B5EF4-FFF2-40B4-BE49-F238E27FC236}">
                <a16:creationId xmlns:a16="http://schemas.microsoft.com/office/drawing/2014/main" id="{0F5E780F-8932-4432-08D1-0BAE99781687}"/>
              </a:ext>
            </a:extLst>
          </p:cNvPr>
          <p:cNvCxnSpPr>
            <a:cxnSpLocks/>
          </p:cNvCxnSpPr>
          <p:nvPr/>
        </p:nvCxnSpPr>
        <p:spPr>
          <a:xfrm>
            <a:off x="4355976" y="4617132"/>
            <a:ext cx="21602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ttore diritto 31">
            <a:extLst>
              <a:ext uri="{FF2B5EF4-FFF2-40B4-BE49-F238E27FC236}">
                <a16:creationId xmlns:a16="http://schemas.microsoft.com/office/drawing/2014/main" id="{61853806-69C6-2C3D-933A-3F3E667475CE}"/>
              </a:ext>
            </a:extLst>
          </p:cNvPr>
          <p:cNvCxnSpPr>
            <a:cxnSpLocks/>
          </p:cNvCxnSpPr>
          <p:nvPr/>
        </p:nvCxnSpPr>
        <p:spPr>
          <a:xfrm>
            <a:off x="4355976" y="5481228"/>
            <a:ext cx="21602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ttore diritto 32">
            <a:extLst>
              <a:ext uri="{FF2B5EF4-FFF2-40B4-BE49-F238E27FC236}">
                <a16:creationId xmlns:a16="http://schemas.microsoft.com/office/drawing/2014/main" id="{06B0B46C-2A68-0106-1680-263C24013F44}"/>
              </a:ext>
            </a:extLst>
          </p:cNvPr>
          <p:cNvCxnSpPr>
            <a:cxnSpLocks/>
          </p:cNvCxnSpPr>
          <p:nvPr/>
        </p:nvCxnSpPr>
        <p:spPr>
          <a:xfrm>
            <a:off x="8676456" y="4642557"/>
            <a:ext cx="21602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ttore diritto 33">
            <a:extLst>
              <a:ext uri="{FF2B5EF4-FFF2-40B4-BE49-F238E27FC236}">
                <a16:creationId xmlns:a16="http://schemas.microsoft.com/office/drawing/2014/main" id="{555E9CB4-7CA1-986C-15E1-210DBBF3AD00}"/>
              </a:ext>
            </a:extLst>
          </p:cNvPr>
          <p:cNvCxnSpPr>
            <a:cxnSpLocks/>
          </p:cNvCxnSpPr>
          <p:nvPr/>
        </p:nvCxnSpPr>
        <p:spPr>
          <a:xfrm>
            <a:off x="8676456" y="5481228"/>
            <a:ext cx="21602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440720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DDF6"/>
            </a:gs>
            <a:gs pos="48000">
              <a:srgbClr val="F1FFE7"/>
            </a:gs>
            <a:gs pos="100000">
              <a:srgbClr val="FFDDF6"/>
            </a:gs>
          </a:gsLst>
          <a:lin ang="14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03B7D22-F6E7-2507-DAD3-E2B56436E0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9007"/>
            <a:ext cx="8229600" cy="1143000"/>
          </a:xfrm>
        </p:spPr>
        <p:txBody>
          <a:bodyPr/>
          <a:lstStyle/>
          <a:p>
            <a:r>
              <a:rPr lang="it-IT" sz="3600"/>
              <a:t>Applicazioni dell’algebra delle matrici sono infinite: econometria</a:t>
            </a:r>
            <a:endParaRPr lang="it-IT" sz="3600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F3FB7757-24F3-4681-F496-62AA97FAB6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76955"/>
            <a:ext cx="9144000" cy="5306407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29A67040-AA2A-E001-89B9-CA6E900DE7F3}"/>
              </a:ext>
            </a:extLst>
          </p:cNvPr>
          <p:cNvSpPr txBox="1"/>
          <p:nvPr/>
        </p:nvSpPr>
        <p:spPr>
          <a:xfrm>
            <a:off x="1691680" y="6214030"/>
            <a:ext cx="61744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https://it.wikipedia.org/wiki/Sistema_input-output</a:t>
            </a:r>
          </a:p>
        </p:txBody>
      </p:sp>
    </p:spTree>
    <p:extLst>
      <p:ext uri="{BB962C8B-B14F-4D97-AF65-F5344CB8AC3E}">
        <p14:creationId xmlns:p14="http://schemas.microsoft.com/office/powerpoint/2010/main" val="307229510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DDF6"/>
            </a:gs>
            <a:gs pos="48000">
              <a:srgbClr val="F1FFE7"/>
            </a:gs>
            <a:gs pos="100000">
              <a:srgbClr val="FFDDF6"/>
            </a:gs>
          </a:gsLst>
          <a:lin ang="14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03B7D22-F6E7-2507-DAD3-E2B56436E0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71400"/>
            <a:ext cx="8964488" cy="1143000"/>
          </a:xfrm>
        </p:spPr>
        <p:txBody>
          <a:bodyPr/>
          <a:lstStyle/>
          <a:p>
            <a:r>
              <a:rPr lang="it-IT" sz="3200" dirty="0"/>
              <a:t>Queste tabelle conosciamo bene: sono le matrici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DB06A8E2-425C-480F-3DB5-BCBA8D1BF9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855" y="599550"/>
            <a:ext cx="4181475" cy="2390775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AD064029-5C02-C479-2CCB-A3657E09A0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1300" y="2976993"/>
            <a:ext cx="6467475" cy="3857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128921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DDF6"/>
            </a:gs>
            <a:gs pos="48000">
              <a:srgbClr val="F1FFE7"/>
            </a:gs>
            <a:gs pos="100000">
              <a:srgbClr val="FFDDF6"/>
            </a:gs>
          </a:gsLst>
          <a:lin ang="14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03B7D22-F6E7-2507-DAD3-E2B56436E0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8214" y="23142"/>
            <a:ext cx="8229600" cy="1143000"/>
          </a:xfrm>
        </p:spPr>
        <p:txBody>
          <a:bodyPr/>
          <a:lstStyle/>
          <a:p>
            <a:r>
              <a:rPr lang="it-IT" sz="3600" dirty="0"/>
              <a:t>Applicazioni dell’algebra delle matrici sono infinite: lo stress meccanico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42B90B15-649B-09EC-EA61-032254C413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8986" y="1173315"/>
            <a:ext cx="9144000" cy="5140990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CEEBA3F1-20E8-D003-5249-5B97F6689947}"/>
              </a:ext>
            </a:extLst>
          </p:cNvPr>
          <p:cNvSpPr txBox="1"/>
          <p:nvPr/>
        </p:nvSpPr>
        <p:spPr>
          <a:xfrm>
            <a:off x="3707904" y="2132856"/>
            <a:ext cx="45957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>
                <a:solidFill>
                  <a:srgbClr val="C00000"/>
                </a:solidFill>
              </a:rPr>
              <a:t>Lo stress è multi-direzionale </a:t>
            </a:r>
            <a:r>
              <a:rPr lang="it-IT" sz="1800" dirty="0">
                <a:solidFill>
                  <a:srgbClr val="C00000"/>
                </a:solidFill>
              </a:rPr>
              <a:t> </a:t>
            </a:r>
            <a:endParaRPr lang="it-IT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95771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DDF6"/>
            </a:gs>
            <a:gs pos="48000">
              <a:srgbClr val="F1FFE7"/>
            </a:gs>
            <a:gs pos="100000">
              <a:srgbClr val="FFDDF6"/>
            </a:gs>
          </a:gsLst>
          <a:lin ang="14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igure 1">
            <a:extLst>
              <a:ext uri="{FF2B5EF4-FFF2-40B4-BE49-F238E27FC236}">
                <a16:creationId xmlns:a16="http://schemas.microsoft.com/office/drawing/2014/main" id="{B6A995FF-5DC3-AB80-8D56-E1811B9CEE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04775"/>
            <a:ext cx="6524625" cy="6648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603B7D22-F6E7-2507-DAD3-E2B56436E0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58514" y="188640"/>
            <a:ext cx="5433966" cy="1143000"/>
          </a:xfrm>
        </p:spPr>
        <p:txBody>
          <a:bodyPr/>
          <a:lstStyle/>
          <a:p>
            <a:r>
              <a:rPr lang="it-IT" sz="2600" dirty="0"/>
              <a:t>Stress delle placche tettoniche:</a:t>
            </a:r>
            <a:br>
              <a:rPr lang="it-IT" sz="2600" dirty="0"/>
            </a:br>
            <a:r>
              <a:rPr lang="it-IT" sz="2600" dirty="0"/>
              <a:t>terremoto di </a:t>
            </a:r>
            <a:r>
              <a:rPr lang="it-IT" sz="2600" dirty="0" err="1"/>
              <a:t>Tohuku</a:t>
            </a:r>
            <a:r>
              <a:rPr lang="it-IT" sz="2600" dirty="0"/>
              <a:t> (2011)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2E38C778-9BA9-21A0-1506-F2863BA283F5}"/>
              </a:ext>
            </a:extLst>
          </p:cNvPr>
          <p:cNvSpPr txBox="1"/>
          <p:nvPr/>
        </p:nvSpPr>
        <p:spPr>
          <a:xfrm>
            <a:off x="2673487" y="6428425"/>
            <a:ext cx="56301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https://www.nature.com/articles/s41598-017-10897-8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E85548B2-DFEA-9649-3562-8AEA14D5E029}"/>
              </a:ext>
            </a:extLst>
          </p:cNvPr>
          <p:cNvSpPr txBox="1"/>
          <p:nvPr/>
        </p:nvSpPr>
        <p:spPr>
          <a:xfrm>
            <a:off x="2771800" y="3009642"/>
            <a:ext cx="632394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>
                <a:solidFill>
                  <a:srgbClr val="C00000"/>
                </a:solidFill>
              </a:rPr>
              <a:t>La causa di terremoti è l’accumulo dello stress. Possiamo prevedere il punto di terremoto, ma non possiamo prevedere il momento. Il terremoto di </a:t>
            </a:r>
            <a:r>
              <a:rPr lang="it-IT" dirty="0" err="1">
                <a:solidFill>
                  <a:srgbClr val="C00000"/>
                </a:solidFill>
              </a:rPr>
              <a:t>Tohuku</a:t>
            </a:r>
            <a:r>
              <a:rPr lang="it-IT" dirty="0">
                <a:solidFill>
                  <a:srgbClr val="C00000"/>
                </a:solidFill>
              </a:rPr>
              <a:t> (grado 9) accumulò lo stress di 800 anni.   </a:t>
            </a:r>
            <a:r>
              <a:rPr lang="it-IT" sz="1800" dirty="0">
                <a:solidFill>
                  <a:srgbClr val="C00000"/>
                </a:solidFill>
              </a:rPr>
              <a:t> </a:t>
            </a:r>
            <a:endParaRPr lang="it-IT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590932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DDF6"/>
            </a:gs>
            <a:gs pos="48000">
              <a:srgbClr val="F1FFE7"/>
            </a:gs>
            <a:gs pos="100000">
              <a:srgbClr val="FFDDF6"/>
            </a:gs>
          </a:gsLst>
          <a:lin ang="14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03B7D22-F6E7-2507-DAD3-E2B56436E0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73558"/>
            <a:ext cx="8496944" cy="1143000"/>
          </a:xfrm>
        </p:spPr>
        <p:txBody>
          <a:bodyPr/>
          <a:lstStyle/>
          <a:p>
            <a:r>
              <a:rPr lang="it-IT" sz="3600" dirty="0"/>
              <a:t>Teoria generale della relatività</a:t>
            </a:r>
          </a:p>
        </p:txBody>
      </p:sp>
      <p:pic>
        <p:nvPicPr>
          <p:cNvPr id="12" name="Immagine 11">
            <a:extLst>
              <a:ext uri="{FF2B5EF4-FFF2-40B4-BE49-F238E27FC236}">
                <a16:creationId xmlns:a16="http://schemas.microsoft.com/office/drawing/2014/main" id="{C3F53DBD-0932-E651-C768-03E5E77B0C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920612"/>
            <a:ext cx="7019925" cy="5838825"/>
          </a:xfrm>
          <a:prstGeom prst="rect">
            <a:avLst/>
          </a:prstGeom>
        </p:spPr>
      </p:pic>
      <p:pic>
        <p:nvPicPr>
          <p:cNvPr id="2050" name="Picture 2" descr="Spacetime curvature schematic">
            <a:extLst>
              <a:ext uri="{FF2B5EF4-FFF2-40B4-BE49-F238E27FC236}">
                <a16:creationId xmlns:a16="http://schemas.microsoft.com/office/drawing/2014/main" id="{F3F4CECD-B2B9-FF5C-982F-28B88ACDC0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2394" y="3840024"/>
            <a:ext cx="4136548" cy="1541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B05A8842-7488-29BF-5CC9-6914647D0461}"/>
              </a:ext>
            </a:extLst>
          </p:cNvPr>
          <p:cNvSpPr txBox="1"/>
          <p:nvPr/>
        </p:nvSpPr>
        <p:spPr>
          <a:xfrm>
            <a:off x="4666365" y="5596953"/>
            <a:ext cx="56301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>
                <a:solidFill>
                  <a:srgbClr val="C00000"/>
                </a:solidFill>
              </a:rPr>
              <a:t>La metrica dello spazio-tempo</a:t>
            </a:r>
          </a:p>
        </p:txBody>
      </p:sp>
    </p:spTree>
    <p:extLst>
      <p:ext uri="{BB962C8B-B14F-4D97-AF65-F5344CB8AC3E}">
        <p14:creationId xmlns:p14="http://schemas.microsoft.com/office/powerpoint/2010/main" val="243139568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5EA599B-07DE-2AD8-8DDA-E0437EFEC0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143000"/>
          </a:xfrm>
        </p:spPr>
        <p:txBody>
          <a:bodyPr/>
          <a:lstStyle/>
          <a:p>
            <a:r>
              <a:rPr lang="it-IT" sz="3400" dirty="0"/>
              <a:t>Dopo questo tuffo torniamo alla «normalità»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348877F-8E95-53EE-C5F4-22AE15867802}"/>
              </a:ext>
            </a:extLst>
          </p:cNvPr>
          <p:cNvSpPr txBox="1">
            <a:spLocks/>
          </p:cNvSpPr>
          <p:nvPr/>
        </p:nvSpPr>
        <p:spPr>
          <a:xfrm>
            <a:off x="457200" y="1435877"/>
            <a:ext cx="8229600" cy="4525963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 sz="2400" dirty="0"/>
              <a:t>Rivediamo il nostro problema elementare</a:t>
            </a:r>
          </a:p>
          <a:p>
            <a:pPr marL="0" indent="0">
              <a:buNone/>
            </a:pPr>
            <a:r>
              <a:rPr lang="it-IT" sz="2000" dirty="0"/>
              <a:t>Abbiamo due numeri: </a:t>
            </a:r>
          </a:p>
          <a:p>
            <a:pPr marL="0" indent="0">
              <a:buNone/>
            </a:pPr>
            <a:r>
              <a:rPr lang="it-IT" sz="2000" dirty="0"/>
              <a:t>(1) La somma del primo numero con il secondo fa 10</a:t>
            </a:r>
          </a:p>
          <a:p>
            <a:pPr marL="0" indent="0">
              <a:buNone/>
            </a:pPr>
            <a:r>
              <a:rPr lang="it-IT" sz="2000" dirty="0"/>
              <a:t>(2) il triplo del secondo numero più il triplo del primo numero fa 30</a:t>
            </a:r>
          </a:p>
          <a:p>
            <a:r>
              <a:rPr lang="it-IT" sz="2000" dirty="0"/>
              <a:t>Che ve ne pare?</a:t>
            </a:r>
          </a:p>
          <a:p>
            <a:endParaRPr lang="it-IT" sz="2000" dirty="0"/>
          </a:p>
          <a:p>
            <a:pPr marL="0" indent="0">
              <a:buNone/>
            </a:pPr>
            <a:r>
              <a:rPr lang="it-IT" sz="2000" dirty="0"/>
              <a:t>È un po’ scemo questo professore? </a:t>
            </a:r>
          </a:p>
          <a:p>
            <a:pPr marL="0" indent="0">
              <a:buNone/>
            </a:pPr>
            <a:r>
              <a:rPr lang="it-IT" sz="2000" dirty="0"/>
              <a:t>Qualsiasi paio di numeri, 4 e 6, 3 e 7, 2.5 e 7.5 soddisfano le entrambe condizioni. </a:t>
            </a:r>
          </a:p>
          <a:p>
            <a:pPr marL="0" indent="0">
              <a:buNone/>
            </a:pPr>
            <a:endParaRPr lang="it-IT" sz="2100" dirty="0"/>
          </a:p>
        </p:txBody>
      </p:sp>
    </p:spTree>
    <p:extLst>
      <p:ext uri="{BB962C8B-B14F-4D97-AF65-F5344CB8AC3E}">
        <p14:creationId xmlns:p14="http://schemas.microsoft.com/office/powerpoint/2010/main" val="115267156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5EA599B-07DE-2AD8-8DDA-E0437EFEC0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143000"/>
          </a:xfrm>
        </p:spPr>
        <p:txBody>
          <a:bodyPr/>
          <a:lstStyle/>
          <a:p>
            <a:r>
              <a:rPr lang="it-IT" sz="3400" dirty="0"/>
              <a:t>Vediamo cose dice Cramer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348877F-8E95-53EE-C5F4-22AE15867802}"/>
              </a:ext>
            </a:extLst>
          </p:cNvPr>
          <p:cNvSpPr txBox="1">
            <a:spLocks/>
          </p:cNvSpPr>
          <p:nvPr/>
        </p:nvSpPr>
        <p:spPr>
          <a:xfrm>
            <a:off x="457200" y="1435877"/>
            <a:ext cx="8579296" cy="4525963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 sz="2100" dirty="0"/>
              <a:t>Scriviamo il sistema di equazioni</a:t>
            </a:r>
          </a:p>
          <a:p>
            <a:pPr marL="0" indent="0">
              <a:buNone/>
            </a:pPr>
            <a:r>
              <a:rPr lang="it-IT" sz="2100" dirty="0"/>
              <a:t>(1)  </a:t>
            </a:r>
            <a:r>
              <a:rPr lang="it-IT" sz="2100" i="1" dirty="0"/>
              <a:t>x</a:t>
            </a:r>
            <a:r>
              <a:rPr lang="it-IT" sz="2100" dirty="0"/>
              <a:t> + </a:t>
            </a:r>
            <a:r>
              <a:rPr lang="it-IT" sz="2100" i="1" dirty="0"/>
              <a:t>y</a:t>
            </a:r>
            <a:r>
              <a:rPr lang="it-IT" sz="2100" dirty="0"/>
              <a:t> = 10</a:t>
            </a:r>
          </a:p>
          <a:p>
            <a:pPr marL="0" indent="0">
              <a:buNone/>
            </a:pPr>
            <a:r>
              <a:rPr lang="it-IT" sz="2100" dirty="0"/>
              <a:t>(2) </a:t>
            </a:r>
            <a:r>
              <a:rPr lang="it-IT" sz="2100" i="1" dirty="0"/>
              <a:t> </a:t>
            </a:r>
            <a:r>
              <a:rPr lang="it-IT" sz="2100" dirty="0"/>
              <a:t>3</a:t>
            </a:r>
            <a:r>
              <a:rPr lang="it-IT" sz="2100" i="1" dirty="0"/>
              <a:t>x</a:t>
            </a:r>
            <a:r>
              <a:rPr lang="it-IT" sz="2100" dirty="0"/>
              <a:t> + 3</a:t>
            </a:r>
            <a:r>
              <a:rPr lang="it-IT" sz="2100" i="1" dirty="0"/>
              <a:t>y</a:t>
            </a:r>
            <a:r>
              <a:rPr lang="it-IT" sz="2100" dirty="0"/>
              <a:t> = 30</a:t>
            </a:r>
          </a:p>
          <a:p>
            <a:pPr marL="0" indent="0">
              <a:buNone/>
            </a:pPr>
            <a:endParaRPr lang="it-IT" sz="2100" dirty="0"/>
          </a:p>
          <a:p>
            <a:pPr marL="0" indent="0">
              <a:buNone/>
            </a:pPr>
            <a:r>
              <a:rPr lang="it-IT" sz="2100" dirty="0"/>
              <a:t>Calcoliamo il determinante</a:t>
            </a:r>
          </a:p>
          <a:p>
            <a:pPr marL="0" indent="0">
              <a:lnSpc>
                <a:spcPts val="1200"/>
              </a:lnSpc>
              <a:spcBef>
                <a:spcPts val="0"/>
              </a:spcBef>
              <a:buNone/>
            </a:pPr>
            <a:r>
              <a:rPr lang="it-IT" sz="1800" dirty="0"/>
              <a:t>        </a:t>
            </a:r>
          </a:p>
          <a:p>
            <a:pPr marL="0" indent="0">
              <a:lnSpc>
                <a:spcPts val="1200"/>
              </a:lnSpc>
              <a:spcBef>
                <a:spcPts val="0"/>
              </a:spcBef>
              <a:buNone/>
            </a:pPr>
            <a:r>
              <a:rPr lang="it-IT" sz="1800" dirty="0"/>
              <a:t>             1     1</a:t>
            </a:r>
          </a:p>
          <a:p>
            <a:pPr marL="0" indent="0">
              <a:lnSpc>
                <a:spcPts val="1200"/>
              </a:lnSpc>
              <a:spcBef>
                <a:spcPts val="0"/>
              </a:spcBef>
              <a:buNone/>
            </a:pPr>
            <a:r>
              <a:rPr lang="it-IT" sz="1800" i="1" dirty="0"/>
              <a:t>   D</a:t>
            </a:r>
            <a:r>
              <a:rPr lang="it-IT" sz="1800" dirty="0"/>
              <a:t> =                  = 3 – 3 = 0    e visto che </a:t>
            </a:r>
            <a:r>
              <a:rPr lang="it-IT" sz="1800" i="1" dirty="0"/>
              <a:t>x</a:t>
            </a:r>
            <a:r>
              <a:rPr lang="it-IT" sz="1800" dirty="0"/>
              <a:t>= </a:t>
            </a:r>
            <a:r>
              <a:rPr lang="it-IT" sz="1800" i="1" dirty="0"/>
              <a:t>D</a:t>
            </a:r>
            <a:r>
              <a:rPr lang="it-IT" sz="1800" i="1" baseline="-25000" dirty="0"/>
              <a:t>x</a:t>
            </a:r>
            <a:r>
              <a:rPr lang="it-IT" sz="1800" i="1" dirty="0"/>
              <a:t>/D,  </a:t>
            </a:r>
            <a:r>
              <a:rPr lang="it-IT" sz="1800" dirty="0"/>
              <a:t>diventa «rischioso» calcolare </a:t>
            </a:r>
            <a:r>
              <a:rPr lang="it-IT" sz="1800" i="1" dirty="0"/>
              <a:t>x</a:t>
            </a:r>
            <a:r>
              <a:rPr lang="it-IT" sz="1800" dirty="0"/>
              <a:t> </a:t>
            </a:r>
          </a:p>
          <a:p>
            <a:pPr marL="0" indent="0">
              <a:lnSpc>
                <a:spcPts val="1200"/>
              </a:lnSpc>
              <a:spcBef>
                <a:spcPts val="0"/>
              </a:spcBef>
              <a:buNone/>
            </a:pPr>
            <a:r>
              <a:rPr lang="it-IT" sz="1800" dirty="0"/>
              <a:t>             3     3</a:t>
            </a:r>
          </a:p>
          <a:p>
            <a:pPr marL="0" indent="0">
              <a:lnSpc>
                <a:spcPts val="1200"/>
              </a:lnSpc>
              <a:spcBef>
                <a:spcPts val="0"/>
              </a:spcBef>
              <a:buNone/>
            </a:pPr>
            <a:endParaRPr lang="it-IT" sz="1800" dirty="0"/>
          </a:p>
          <a:p>
            <a:pPr marL="0" indent="0">
              <a:lnSpc>
                <a:spcPts val="1200"/>
              </a:lnSpc>
              <a:spcBef>
                <a:spcPts val="0"/>
              </a:spcBef>
              <a:buNone/>
            </a:pPr>
            <a:r>
              <a:rPr lang="it-IT" sz="1800" dirty="0"/>
              <a:t> almeno che anche </a:t>
            </a:r>
            <a:r>
              <a:rPr lang="it-IT" sz="1800" i="1" dirty="0"/>
              <a:t>D</a:t>
            </a:r>
            <a:r>
              <a:rPr lang="it-IT" sz="1800" baseline="-25000" dirty="0"/>
              <a:t>x</a:t>
            </a:r>
            <a:r>
              <a:rPr lang="it-IT" sz="1800" dirty="0"/>
              <a:t>= 0</a:t>
            </a:r>
          </a:p>
          <a:p>
            <a:pPr marL="0" indent="0">
              <a:lnSpc>
                <a:spcPts val="1200"/>
              </a:lnSpc>
              <a:spcBef>
                <a:spcPts val="0"/>
              </a:spcBef>
              <a:buNone/>
            </a:pPr>
            <a:endParaRPr lang="it-IT" sz="1800" dirty="0"/>
          </a:p>
          <a:p>
            <a:pPr marL="0" indent="0">
              <a:lnSpc>
                <a:spcPts val="1200"/>
              </a:lnSpc>
              <a:spcBef>
                <a:spcPts val="0"/>
              </a:spcBef>
              <a:buNone/>
            </a:pPr>
            <a:r>
              <a:rPr lang="it-IT" sz="1800" dirty="0"/>
              <a:t>Controlliamo </a:t>
            </a:r>
            <a:r>
              <a:rPr lang="it-IT" sz="1800" i="1" dirty="0"/>
              <a:t>D</a:t>
            </a:r>
            <a:r>
              <a:rPr lang="it-IT" sz="1800" baseline="-25000" dirty="0"/>
              <a:t>x</a:t>
            </a:r>
            <a:r>
              <a:rPr lang="it-IT" sz="1800" dirty="0"/>
              <a:t>= 30 – 30 = 0</a:t>
            </a:r>
          </a:p>
          <a:p>
            <a:pPr marL="0" indent="0">
              <a:lnSpc>
                <a:spcPts val="1200"/>
              </a:lnSpc>
              <a:spcBef>
                <a:spcPts val="0"/>
              </a:spcBef>
              <a:buNone/>
            </a:pPr>
            <a:endParaRPr lang="it-IT" sz="1800" dirty="0"/>
          </a:p>
          <a:p>
            <a:pPr marL="0" indent="0">
              <a:spcBef>
                <a:spcPts val="0"/>
              </a:spcBef>
              <a:buNone/>
            </a:pPr>
            <a:r>
              <a:rPr lang="it-IT" sz="1800" dirty="0"/>
              <a:t>E visto che 0/0 = qualsiasi numero, il sistema come sopra ha il numero infinito delle coppie di soluzioni, come abbiamo già visto (anche nel libro di testo)</a:t>
            </a:r>
          </a:p>
          <a:p>
            <a:pPr marL="0" indent="0">
              <a:lnSpc>
                <a:spcPts val="1200"/>
              </a:lnSpc>
              <a:spcBef>
                <a:spcPts val="0"/>
              </a:spcBef>
              <a:buNone/>
            </a:pPr>
            <a:endParaRPr lang="it-IT" sz="1800" dirty="0"/>
          </a:p>
        </p:txBody>
      </p:sp>
      <p:cxnSp>
        <p:nvCxnSpPr>
          <p:cNvPr id="4" name="Connettore diritto 3">
            <a:extLst>
              <a:ext uri="{FF2B5EF4-FFF2-40B4-BE49-F238E27FC236}">
                <a16:creationId xmlns:a16="http://schemas.microsoft.com/office/drawing/2014/main" id="{053BEF01-8BFE-EE7C-733A-43F2312D3E98}"/>
              </a:ext>
            </a:extLst>
          </p:cNvPr>
          <p:cNvCxnSpPr>
            <a:cxnSpLocks/>
          </p:cNvCxnSpPr>
          <p:nvPr/>
        </p:nvCxnSpPr>
        <p:spPr>
          <a:xfrm>
            <a:off x="1259632" y="3356992"/>
            <a:ext cx="0" cy="64807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ttore diritto 6">
            <a:extLst>
              <a:ext uri="{FF2B5EF4-FFF2-40B4-BE49-F238E27FC236}">
                <a16:creationId xmlns:a16="http://schemas.microsoft.com/office/drawing/2014/main" id="{7A0D7A8B-C100-E9E2-5FAA-0D0B991F7CE0}"/>
              </a:ext>
            </a:extLst>
          </p:cNvPr>
          <p:cNvCxnSpPr>
            <a:cxnSpLocks/>
          </p:cNvCxnSpPr>
          <p:nvPr/>
        </p:nvCxnSpPr>
        <p:spPr>
          <a:xfrm>
            <a:off x="2123728" y="3356992"/>
            <a:ext cx="0" cy="64807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2475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839B6DD-7B43-318A-DE0C-F52CD5CBA5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/>
              <a:t>La strategia: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A317805-AD74-5307-B2F6-F1332D8603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200" dirty="0"/>
              <a:t>Far vedere gli «utilizzi» delle equazioni lineari seguendo il principio didattico della </a:t>
            </a:r>
            <a:r>
              <a:rPr lang="it-IT" sz="2200" i="1" dirty="0"/>
              <a:t>difficoltà crescente</a:t>
            </a:r>
          </a:p>
          <a:p>
            <a:r>
              <a:rPr lang="it-IT" sz="2200" dirty="0"/>
              <a:t>In didattica cognitivista/ personalizzata si tratta di fare un percorso cognitivo insieme, fermandosi per affermare i punti «fissi»</a:t>
            </a:r>
          </a:p>
          <a:p>
            <a:r>
              <a:rPr lang="it-IT" sz="2200" dirty="0"/>
              <a:t>«Personalizzare» vuol dire proporre anche qualcosa sostituivo – meno formale e più divertente</a:t>
            </a:r>
          </a:p>
          <a:p>
            <a:r>
              <a:rPr lang="it-IT" sz="2200" dirty="0"/>
              <a:t>Il ragionamento vuol dire applicare determinate operazioni mentali (esemplificare, indovinare, dedurre, generalizzare) – queste considerazioni si chiamano </a:t>
            </a:r>
            <a:r>
              <a:rPr lang="it-IT" sz="2200" i="1" dirty="0"/>
              <a:t>meta-cognizione</a:t>
            </a:r>
            <a:r>
              <a:rPr lang="it-IT" sz="2200" dirty="0"/>
              <a:t> </a:t>
            </a:r>
          </a:p>
          <a:p>
            <a:pPr marL="0" indent="0">
              <a:buNone/>
            </a:pPr>
            <a:endParaRPr lang="it-IT" sz="2200" dirty="0"/>
          </a:p>
        </p:txBody>
      </p:sp>
    </p:spTree>
    <p:extLst>
      <p:ext uri="{BB962C8B-B14F-4D97-AF65-F5344CB8AC3E}">
        <p14:creationId xmlns:p14="http://schemas.microsoft.com/office/powerpoint/2010/main" val="138275752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F08C3A16-E687-D4E1-55E7-61A57C1C49A7}"/>
              </a:ext>
            </a:extLst>
          </p:cNvPr>
          <p:cNvSpPr>
            <a:spLocks noGrp="1" noChangeArrowheads="1"/>
          </p:cNvSpPr>
          <p:nvPr>
            <p:ph type="title" sz="quarter"/>
          </p:nvPr>
        </p:nvSpPr>
        <p:spPr>
          <a:xfrm>
            <a:off x="248444" y="19844"/>
            <a:ext cx="8229600" cy="1143000"/>
          </a:xfrm>
        </p:spPr>
        <p:txBody>
          <a:bodyPr/>
          <a:lstStyle/>
          <a:p>
            <a:pPr eaLnBrk="1" hangingPunct="1"/>
            <a:r>
              <a:rPr lang="en-AU" altLang="it-IT" sz="3600" dirty="0" err="1"/>
              <a:t>Torniamo</a:t>
            </a:r>
            <a:r>
              <a:rPr lang="en-AU" altLang="it-IT" sz="3600" dirty="0"/>
              <a:t> per la terza volta</a:t>
            </a:r>
          </a:p>
        </p:txBody>
      </p:sp>
      <p:graphicFrame>
        <p:nvGraphicFramePr>
          <p:cNvPr id="19459" name="Group 3">
            <a:extLst>
              <a:ext uri="{FF2B5EF4-FFF2-40B4-BE49-F238E27FC236}">
                <a16:creationId xmlns:a16="http://schemas.microsoft.com/office/drawing/2014/main" id="{52D8463C-894F-C076-94AC-4C03046F3C35}"/>
              </a:ext>
            </a:extLst>
          </p:cNvPr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422239546"/>
              </p:ext>
            </p:extLst>
          </p:nvPr>
        </p:nvGraphicFramePr>
        <p:xfrm>
          <a:off x="755576" y="1405164"/>
          <a:ext cx="2339975" cy="2185986"/>
        </p:xfrm>
        <a:graphic>
          <a:graphicData uri="http://schemas.openxmlformats.org/drawingml/2006/table">
            <a:tbl>
              <a:tblPr/>
              <a:tblGrid>
                <a:gridCol w="7794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810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794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28662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8662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kumimoji="0" lang="pl-PL" altLang="it-IT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8662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2550" name="Text Box 40">
            <a:extLst>
              <a:ext uri="{FF2B5EF4-FFF2-40B4-BE49-F238E27FC236}">
                <a16:creationId xmlns:a16="http://schemas.microsoft.com/office/drawing/2014/main" id="{0D6247AE-C5A0-9329-C268-79E73F2919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24613" y="4313238"/>
            <a:ext cx="184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/>
          </a:p>
        </p:txBody>
      </p:sp>
      <p:sp>
        <p:nvSpPr>
          <p:cNvPr id="19500" name="Text Box 44">
            <a:extLst>
              <a:ext uri="{FF2B5EF4-FFF2-40B4-BE49-F238E27FC236}">
                <a16:creationId xmlns:a16="http://schemas.microsoft.com/office/drawing/2014/main" id="{CDD1EF6B-6AFB-834D-2B1C-440815B056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06775" y="1427163"/>
            <a:ext cx="1967205" cy="280076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/>
              <a:t>a + b + c = </a:t>
            </a:r>
            <a:r>
              <a:rPr lang="it-IT" altLang="it-IT" sz="2200" dirty="0"/>
              <a:t>3k</a:t>
            </a:r>
            <a:endParaRPr lang="pl-PL" altLang="it-IT" sz="22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/>
              <a:t>d + e </a:t>
            </a:r>
            <a:r>
              <a:rPr lang="it-IT" altLang="it-IT" sz="2200" dirty="0"/>
              <a:t>+ i </a:t>
            </a:r>
            <a:r>
              <a:rPr lang="pl-PL" altLang="it-IT" sz="2200" dirty="0"/>
              <a:t>= </a:t>
            </a:r>
            <a:r>
              <a:rPr lang="it-IT" altLang="it-IT" sz="2200" dirty="0"/>
              <a:t>3k</a:t>
            </a:r>
            <a:endParaRPr lang="pl-PL" altLang="it-IT" sz="22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/>
              <a:t>f + g + h = </a:t>
            </a:r>
            <a:r>
              <a:rPr lang="it-IT" altLang="it-IT" sz="2200" dirty="0"/>
              <a:t>3k</a:t>
            </a:r>
            <a:endParaRPr lang="pl-PL" altLang="it-IT" sz="22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/>
              <a:t>a + d + f = </a:t>
            </a:r>
            <a:r>
              <a:rPr lang="it-IT" altLang="it-IT" sz="2200" dirty="0"/>
              <a:t>3k</a:t>
            </a:r>
            <a:endParaRPr lang="pl-PL" altLang="it-IT" sz="22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/>
              <a:t>b + g </a:t>
            </a:r>
            <a:r>
              <a:rPr lang="it-IT" altLang="it-IT" sz="2200" dirty="0"/>
              <a:t>+ i </a:t>
            </a:r>
            <a:r>
              <a:rPr lang="pl-PL" altLang="it-IT" sz="2200" dirty="0"/>
              <a:t>=</a:t>
            </a:r>
            <a:r>
              <a:rPr lang="it-IT" altLang="it-IT" sz="2200" dirty="0"/>
              <a:t> 3k</a:t>
            </a:r>
            <a:endParaRPr lang="pl-PL" altLang="it-IT" sz="22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/>
              <a:t>c + e + h = </a:t>
            </a:r>
            <a:r>
              <a:rPr lang="it-IT" altLang="it-IT" sz="2200" dirty="0"/>
              <a:t>3k</a:t>
            </a:r>
            <a:endParaRPr lang="pl-PL" altLang="it-IT" sz="22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/>
              <a:t>a + h </a:t>
            </a:r>
            <a:r>
              <a:rPr lang="it-IT" altLang="it-IT" sz="2200" dirty="0"/>
              <a:t>+ i </a:t>
            </a:r>
            <a:r>
              <a:rPr lang="pl-PL" altLang="it-IT" sz="2200" dirty="0"/>
              <a:t>= </a:t>
            </a:r>
            <a:r>
              <a:rPr lang="it-IT" altLang="it-IT" sz="2200" dirty="0"/>
              <a:t>3k</a:t>
            </a:r>
            <a:endParaRPr lang="pl-PL" altLang="it-IT" sz="22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/>
              <a:t>c + f </a:t>
            </a:r>
            <a:r>
              <a:rPr lang="it-IT" altLang="it-IT" sz="2200" dirty="0"/>
              <a:t>+ i </a:t>
            </a:r>
            <a:r>
              <a:rPr lang="pl-PL" altLang="it-IT" sz="2200" dirty="0"/>
              <a:t>= </a:t>
            </a:r>
            <a:r>
              <a:rPr lang="it-IT" altLang="it-IT" sz="2200" dirty="0"/>
              <a:t>3k </a:t>
            </a:r>
            <a:endParaRPr lang="pl-PL" altLang="it-IT" sz="2200" dirty="0"/>
          </a:p>
        </p:txBody>
      </p:sp>
      <p:sp>
        <p:nvSpPr>
          <p:cNvPr id="19501" name="Text Box 45">
            <a:extLst>
              <a:ext uri="{FF2B5EF4-FFF2-40B4-BE49-F238E27FC236}">
                <a16:creationId xmlns:a16="http://schemas.microsoft.com/office/drawing/2014/main" id="{FD5033C1-D8AD-8C58-A43D-CF4C11D0E1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35600" y="1457325"/>
            <a:ext cx="3600896" cy="144655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rgbClr val="FF0000"/>
                </a:solidFill>
              </a:rPr>
              <a:t>8 </a:t>
            </a:r>
            <a:r>
              <a:rPr lang="it-IT" altLang="it-IT" sz="2200" dirty="0">
                <a:solidFill>
                  <a:srgbClr val="FF0000"/>
                </a:solidFill>
              </a:rPr>
              <a:t>equazioni</a:t>
            </a:r>
            <a:r>
              <a:rPr lang="pl-PL" altLang="it-IT" sz="2200" dirty="0">
                <a:solidFill>
                  <a:srgbClr val="FF0000"/>
                </a:solidFill>
              </a:rPr>
              <a:t>,</a:t>
            </a:r>
            <a:r>
              <a:rPr lang="it-IT" altLang="it-IT" sz="2200" dirty="0">
                <a:solidFill>
                  <a:srgbClr val="FF0000"/>
                </a:solidFill>
              </a:rPr>
              <a:t> </a:t>
            </a:r>
            <a:r>
              <a:rPr lang="pl-PL" altLang="it-IT" sz="2200" dirty="0">
                <a:solidFill>
                  <a:srgbClr val="FF0000"/>
                </a:solidFill>
              </a:rPr>
              <a:t>9 </a:t>
            </a:r>
            <a:r>
              <a:rPr lang="it-IT" altLang="it-IT" sz="2200" dirty="0">
                <a:solidFill>
                  <a:srgbClr val="FF0000"/>
                </a:solidFill>
              </a:rPr>
              <a:t>incognite (più</a:t>
            </a:r>
            <a:r>
              <a:rPr lang="pl-PL" altLang="it-IT" sz="2200" dirty="0">
                <a:solidFill>
                  <a:srgbClr val="FF0000"/>
                </a:solidFill>
              </a:rPr>
              <a:t> </a:t>
            </a:r>
            <a:r>
              <a:rPr lang="it-IT" altLang="it-IT" sz="2200" dirty="0">
                <a:solidFill>
                  <a:srgbClr val="FF0000"/>
                </a:solidFill>
              </a:rPr>
              <a:t>il parametro </a:t>
            </a:r>
            <a:r>
              <a:rPr lang="it-IT" altLang="it-IT" sz="2200" i="1" dirty="0">
                <a:solidFill>
                  <a:srgbClr val="FF0000"/>
                </a:solidFill>
              </a:rPr>
              <a:t>k</a:t>
            </a:r>
            <a:r>
              <a:rPr lang="it-IT" altLang="it-IT" sz="2200" dirty="0">
                <a:solidFill>
                  <a:srgbClr val="FF0000"/>
                </a:solidFill>
              </a:rPr>
              <a:t>)</a:t>
            </a:r>
            <a:endParaRPr lang="pl-PL" altLang="it-IT" sz="2200" dirty="0">
              <a:solidFill>
                <a:srgbClr val="FF00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rgbClr val="FF0000"/>
                </a:solidFill>
              </a:rPr>
              <a:t>→ </a:t>
            </a:r>
            <a:r>
              <a:rPr lang="it-IT" altLang="it-IT" sz="2200" dirty="0">
                <a:solidFill>
                  <a:srgbClr val="FF0000"/>
                </a:solidFill>
              </a:rPr>
              <a:t>il sistema di equazioni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rgbClr val="FF0000"/>
                </a:solidFill>
              </a:rPr>
              <a:t>ha più di una soluzione </a:t>
            </a:r>
            <a:endParaRPr lang="pl-PL" altLang="it-IT" sz="2200" dirty="0">
              <a:solidFill>
                <a:srgbClr val="FF0000"/>
              </a:solidFill>
            </a:endParaRPr>
          </a:p>
        </p:txBody>
      </p:sp>
      <p:sp>
        <p:nvSpPr>
          <p:cNvPr id="19502" name="Text Box 46">
            <a:extLst>
              <a:ext uri="{FF2B5EF4-FFF2-40B4-BE49-F238E27FC236}">
                <a16:creationId xmlns:a16="http://schemas.microsoft.com/office/drawing/2014/main" id="{FCFAC2F6-A492-1DE1-8BF5-E78FED546A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4404190"/>
            <a:ext cx="8229600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dirty="0"/>
              <a:t>Ma adesso siamo già equipaggiati con dei mezzi potenti: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dirty="0"/>
              <a:t>Le soluzioni sono infinite, ma nel dominio di numeri </a:t>
            </a:r>
            <a:r>
              <a:rPr lang="it-IT" altLang="it-IT" sz="1800" i="1" dirty="0"/>
              <a:t>interi</a:t>
            </a:r>
            <a:r>
              <a:rPr lang="it-IT" altLang="it-IT" sz="1800" dirty="0"/>
              <a:t> (i.e. non negativi) non così tante…</a:t>
            </a:r>
            <a:endParaRPr lang="pl-PL" altLang="it-IT" sz="1800" dirty="0"/>
          </a:p>
        </p:txBody>
      </p:sp>
    </p:spTree>
    <p:extLst>
      <p:ext uri="{BB962C8B-B14F-4D97-AF65-F5344CB8AC3E}">
        <p14:creationId xmlns:p14="http://schemas.microsoft.com/office/powerpoint/2010/main" val="132592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5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5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95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95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" dur="80"/>
                                        <p:tgtEl>
                                          <p:spTgt spid="1950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" dur="80"/>
                                        <p:tgtEl>
                                          <p:spTgt spid="1950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80"/>
                                        <p:tgtEl>
                                          <p:spTgt spid="1950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80"/>
                                        <p:tgtEl>
                                          <p:spTgt spid="195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80"/>
                                        <p:tgtEl>
                                          <p:spTgt spid="195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80"/>
                                        <p:tgtEl>
                                          <p:spTgt spid="195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" dur="80"/>
                                        <p:tgtEl>
                                          <p:spTgt spid="195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" dur="80"/>
                                        <p:tgtEl>
                                          <p:spTgt spid="195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80"/>
                                        <p:tgtEl>
                                          <p:spTgt spid="195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500" grpId="0" animBg="1"/>
      <p:bldP spid="19501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FD2D9DF-5A3F-B18B-780B-806A2F9876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>
                <a:solidFill>
                  <a:srgbClr val="FF0000"/>
                </a:solidFill>
              </a:rPr>
              <a:t>Due tipi di esercizi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5D52933-7A78-8430-626A-70D9954BA993}"/>
              </a:ext>
            </a:extLst>
          </p:cNvPr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Char char="-"/>
            </a:pPr>
            <a:r>
              <a:rPr lang="it-IT" sz="2200" b="1" dirty="0"/>
              <a:t>Didattici</a:t>
            </a:r>
            <a:r>
              <a:rPr lang="it-IT" sz="2200" dirty="0"/>
              <a:t>: servono a insegnare qualcosa (= un bit d’informazione o un bit delle capacità); anche lo studente più debole esce con l’impressione «com’è semplice questo esercizio!»</a:t>
            </a:r>
          </a:p>
          <a:p>
            <a:pPr>
              <a:buFontTx/>
              <a:buChar char="-"/>
            </a:pPr>
            <a:r>
              <a:rPr lang="it-IT" sz="2200" b="1" dirty="0"/>
              <a:t>Sadici</a:t>
            </a:r>
            <a:r>
              <a:rPr lang="it-IT" sz="2200" dirty="0"/>
              <a:t>: «adesso ti faccio sapere chi governa qua!» – dice l’insegnante / ministro / autore del libro di testo</a:t>
            </a:r>
          </a:p>
          <a:p>
            <a:pPr>
              <a:buFontTx/>
              <a:buChar char="-"/>
            </a:pPr>
            <a:endParaRPr lang="it-IT" sz="2200" dirty="0"/>
          </a:p>
          <a:p>
            <a:pPr marL="0" indent="0">
              <a:buNone/>
            </a:pPr>
            <a:r>
              <a:rPr lang="it-IT" sz="2200" dirty="0"/>
              <a:t>Nel esercizio (1) (2) avevo scelto inizialmente «4» e «5» ma 3</a:t>
            </a:r>
            <a:r>
              <a:rPr lang="it-IT" sz="2200" dirty="0">
                <a:latin typeface="Arial" panose="020B0604020202020204" pitchFamily="34" charset="0"/>
                <a:cs typeface="Arial" panose="020B0604020202020204" pitchFamily="34" charset="0"/>
              </a:rPr>
              <a:t>·4+5=17, allora i calcoli coinvolgevano i numeri dispari («caffi» come li chiamava Galileo). </a:t>
            </a:r>
          </a:p>
          <a:p>
            <a:pPr marL="0" indent="0">
              <a:buNone/>
            </a:pPr>
            <a:r>
              <a:rPr lang="it-IT" sz="2200" dirty="0">
                <a:latin typeface="Arial" panose="020B0604020202020204" pitchFamily="34" charset="0"/>
                <a:cs typeface="Arial" panose="020B0604020202020204" pitchFamily="34" charset="0"/>
              </a:rPr>
              <a:t>Osserviamo inoltre, che è molto più facile inventare un esercizio («scegli due numeri a caso») che risolverlo.</a:t>
            </a:r>
          </a:p>
          <a:p>
            <a:pPr marL="0" indent="0">
              <a:buNone/>
            </a:pPr>
            <a:endParaRPr lang="it-IT" sz="2200" dirty="0"/>
          </a:p>
        </p:txBody>
      </p:sp>
    </p:spTree>
    <p:extLst>
      <p:ext uri="{BB962C8B-B14F-4D97-AF65-F5344CB8AC3E}">
        <p14:creationId xmlns:p14="http://schemas.microsoft.com/office/powerpoint/2010/main" val="237693561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FD2D9DF-5A3F-B18B-780B-806A2F9876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>
                <a:solidFill>
                  <a:srgbClr val="FF0000"/>
                </a:solidFill>
              </a:rPr>
              <a:t>Le tre funzioni dell’insegnamento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5D52933-7A78-8430-626A-70D9954BA993}"/>
              </a:ext>
            </a:extLst>
          </p:cNvPr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Char char="-"/>
            </a:pPr>
            <a:r>
              <a:rPr lang="it-IT" sz="2200" b="1" dirty="0"/>
              <a:t>Ludica: </a:t>
            </a:r>
            <a:r>
              <a:rPr lang="it-IT" sz="2200" dirty="0"/>
              <a:t>uno spettatore qualsiasi esce coll’impressione «Ma come divertente è questo oggetto!»</a:t>
            </a:r>
            <a:endParaRPr lang="it-IT" sz="2200" b="1" dirty="0"/>
          </a:p>
          <a:p>
            <a:pPr>
              <a:buFontTx/>
              <a:buChar char="-"/>
            </a:pPr>
            <a:r>
              <a:rPr lang="it-IT" sz="2200" b="1" dirty="0"/>
              <a:t>Didattica</a:t>
            </a:r>
            <a:r>
              <a:rPr lang="it-IT" sz="2200" dirty="0"/>
              <a:t>: lo studente, anche il più debole esce con l’impressione «Com’è semplice questo esercizio!»</a:t>
            </a:r>
          </a:p>
          <a:p>
            <a:pPr>
              <a:buFontTx/>
              <a:buChar char="-"/>
            </a:pPr>
            <a:r>
              <a:rPr lang="it-IT" sz="2200" b="1" dirty="0"/>
              <a:t>Scientifica</a:t>
            </a:r>
            <a:r>
              <a:rPr lang="it-IT" sz="2200" dirty="0"/>
              <a:t>: il ricercatore universitario / professore universitario / titolare della cattedra al liceo esce con un pensiero «O dio! Non so niente in questa materia. Devo darmi da fare!»</a:t>
            </a:r>
          </a:p>
          <a:p>
            <a:pPr>
              <a:buFontTx/>
              <a:buChar char="-"/>
            </a:pPr>
            <a:endParaRPr lang="it-IT" sz="2200" dirty="0"/>
          </a:p>
          <a:p>
            <a:pPr marL="0" indent="0">
              <a:buNone/>
            </a:pPr>
            <a:endParaRPr lang="it-IT" sz="2200" dirty="0"/>
          </a:p>
        </p:txBody>
      </p:sp>
    </p:spTree>
    <p:extLst>
      <p:ext uri="{BB962C8B-B14F-4D97-AF65-F5344CB8AC3E}">
        <p14:creationId xmlns:p14="http://schemas.microsoft.com/office/powerpoint/2010/main" val="275714092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66" name="Immagine 7">
            <a:extLst>
              <a:ext uri="{FF2B5EF4-FFF2-40B4-BE49-F238E27FC236}">
                <a16:creationId xmlns:a16="http://schemas.microsoft.com/office/drawing/2014/main" id="{BC355EB9-4348-8E84-8443-8EAF1524DA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538" y="1341438"/>
            <a:ext cx="6308725" cy="291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8067" name="Titolo 3">
            <a:extLst>
              <a:ext uri="{FF2B5EF4-FFF2-40B4-BE49-F238E27FC236}">
                <a16:creationId xmlns:a16="http://schemas.microsoft.com/office/drawing/2014/main" id="{44892597-7A98-FEEE-0631-32AC9F51C320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it-IT" altLang="it-IT" sz="4000"/>
              <a:t>Le tre funzioni cognitive</a:t>
            </a:r>
          </a:p>
        </p:txBody>
      </p:sp>
      <p:sp>
        <p:nvSpPr>
          <p:cNvPr id="88068" name="CasellaDiTesto 4">
            <a:extLst>
              <a:ext uri="{FF2B5EF4-FFF2-40B4-BE49-F238E27FC236}">
                <a16:creationId xmlns:a16="http://schemas.microsoft.com/office/drawing/2014/main" id="{55071AA6-B911-03AD-35ED-65604F0AB6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417638"/>
            <a:ext cx="2520950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AutoNum type="arabicPeriod"/>
            </a:pPr>
            <a:r>
              <a:rPr lang="it-IT" altLang="it-IT" sz="2200"/>
              <a:t>Interrogarsi</a:t>
            </a:r>
          </a:p>
          <a:p>
            <a:pPr>
              <a:spcBef>
                <a:spcPct val="0"/>
              </a:spcBef>
              <a:buFontTx/>
              <a:buAutoNum type="arabicPeriod"/>
            </a:pPr>
            <a:r>
              <a:rPr lang="it-IT" altLang="it-IT" sz="2200"/>
              <a:t>Capire</a:t>
            </a:r>
          </a:p>
          <a:p>
            <a:pPr>
              <a:spcBef>
                <a:spcPct val="0"/>
              </a:spcBef>
              <a:buFontTx/>
              <a:buAutoNum type="arabicPeriod"/>
            </a:pPr>
            <a:r>
              <a:rPr lang="it-IT" altLang="it-IT" sz="2200"/>
              <a:t>Divertirsi</a:t>
            </a:r>
          </a:p>
        </p:txBody>
      </p:sp>
      <p:sp>
        <p:nvSpPr>
          <p:cNvPr id="88069" name="CasellaDiTesto 5">
            <a:extLst>
              <a:ext uri="{FF2B5EF4-FFF2-40B4-BE49-F238E27FC236}">
                <a16:creationId xmlns:a16="http://schemas.microsoft.com/office/drawing/2014/main" id="{CFC81848-5AE2-098C-42FB-A8A859EA91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4292600"/>
            <a:ext cx="8413750" cy="212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AutoNum type="arabicPeriod"/>
            </a:pPr>
            <a:r>
              <a:rPr lang="it-IT" altLang="it-IT" sz="2200" dirty="0"/>
              <a:t>Ludica: Che </a:t>
            </a:r>
            <a:r>
              <a:rPr lang="it-IT" altLang="it-IT" sz="2200" dirty="0" err="1"/>
              <a:t>beeello</a:t>
            </a:r>
            <a:r>
              <a:rPr lang="it-IT" altLang="it-IT" sz="2200" dirty="0"/>
              <a:t>!</a:t>
            </a:r>
            <a:r>
              <a:rPr lang="pl-PL" altLang="it-IT" sz="2200" dirty="0"/>
              <a:t>  [Musei  di sc</a:t>
            </a:r>
            <a:r>
              <a:rPr lang="it-IT" altLang="it-IT" sz="2200" dirty="0"/>
              <a:t>i</a:t>
            </a:r>
            <a:r>
              <a:rPr lang="pl-PL" altLang="it-IT" sz="2200" dirty="0"/>
              <a:t>enza]</a:t>
            </a:r>
            <a:endParaRPr lang="it-IT" altLang="it-IT" sz="2200" dirty="0"/>
          </a:p>
          <a:p>
            <a:pPr>
              <a:spcBef>
                <a:spcPct val="0"/>
              </a:spcBef>
              <a:buFontTx/>
              <a:buAutoNum type="arabicPeriod"/>
            </a:pPr>
            <a:r>
              <a:rPr lang="it-IT" altLang="it-IT" sz="2200" dirty="0"/>
              <a:t>Didattica: Ma, come semplice!</a:t>
            </a:r>
            <a:r>
              <a:rPr lang="pl-PL" altLang="it-IT" sz="2200" dirty="0"/>
              <a:t> [S</a:t>
            </a:r>
            <a:r>
              <a:rPr lang="it-IT" altLang="it-IT" sz="2200" dirty="0"/>
              <a:t>c</a:t>
            </a:r>
            <a:r>
              <a:rPr lang="pl-PL" altLang="it-IT" sz="2200" dirty="0"/>
              <a:t>uo</a:t>
            </a:r>
            <a:r>
              <a:rPr lang="it-IT" altLang="it-IT" sz="2200" dirty="0"/>
              <a:t>l</a:t>
            </a:r>
            <a:r>
              <a:rPr lang="pl-PL" altLang="it-IT" sz="2200" dirty="0"/>
              <a:t>a]</a:t>
            </a:r>
            <a:endParaRPr lang="it-IT" altLang="it-IT" sz="2200" dirty="0"/>
          </a:p>
          <a:p>
            <a:pPr>
              <a:spcBef>
                <a:spcPct val="0"/>
              </a:spcBef>
              <a:buFontTx/>
              <a:buAutoNum type="arabicPeriod"/>
            </a:pPr>
            <a:r>
              <a:rPr lang="it-IT" altLang="it-IT" sz="2200" dirty="0"/>
              <a:t>Scientifica: Oh Dio! Non capisco </a:t>
            </a:r>
            <a:r>
              <a:rPr lang="it-IT" altLang="it-IT" sz="2200" dirty="0" err="1"/>
              <a:t>niunt</a:t>
            </a:r>
            <a:r>
              <a:rPr lang="pl-PL" altLang="it-IT" sz="2200" dirty="0"/>
              <a:t>e! [Univers</a:t>
            </a:r>
            <a:r>
              <a:rPr lang="it-IT" altLang="it-IT" sz="2200" dirty="0"/>
              <a:t>i</a:t>
            </a:r>
            <a:r>
              <a:rPr lang="pl-PL" altLang="it-IT" sz="2200" dirty="0"/>
              <a:t>ta’]</a:t>
            </a:r>
          </a:p>
          <a:p>
            <a:pPr>
              <a:spcBef>
                <a:spcPct val="0"/>
              </a:spcBef>
              <a:buFontTx/>
              <a:buNone/>
            </a:pPr>
            <a:endParaRPr lang="pl-PL" altLang="it-IT" sz="2200" dirty="0"/>
          </a:p>
          <a:p>
            <a:pPr>
              <a:spcBef>
                <a:spcPct val="0"/>
              </a:spcBef>
              <a:buFontTx/>
              <a:buNone/>
            </a:pPr>
            <a:r>
              <a:rPr lang="pl-PL" altLang="it-IT" sz="2200" dirty="0"/>
              <a:t>Attual</a:t>
            </a:r>
            <a:r>
              <a:rPr lang="it-IT" altLang="it-IT" sz="2200" dirty="0"/>
              <a:t>m</a:t>
            </a:r>
            <a:r>
              <a:rPr lang="pl-PL" altLang="it-IT" sz="2200" dirty="0"/>
              <a:t>ente le tre funzioni</a:t>
            </a:r>
            <a:r>
              <a:rPr lang="it-IT" altLang="it-IT" sz="2200" dirty="0"/>
              <a:t> </a:t>
            </a:r>
            <a:r>
              <a:rPr lang="pl-PL" altLang="it-IT" sz="2200" dirty="0"/>
              <a:t>(</a:t>
            </a:r>
            <a:r>
              <a:rPr lang="it-IT" altLang="it-IT" sz="2200" dirty="0"/>
              <a:t>n</a:t>
            </a:r>
            <a:r>
              <a:rPr lang="pl-PL" altLang="it-IT" sz="2200" dirty="0"/>
              <a:t>ella scuola, all’univer</a:t>
            </a:r>
            <a:r>
              <a:rPr lang="it-IT" altLang="it-IT" sz="2200" dirty="0"/>
              <a:t>s</a:t>
            </a:r>
            <a:r>
              <a:rPr lang="pl-PL" altLang="it-IT" sz="2200" dirty="0"/>
              <a:t>ita’ etc.</a:t>
            </a:r>
            <a:r>
              <a:rPr lang="it-IT" altLang="it-IT" sz="2200" dirty="0"/>
              <a:t>)</a:t>
            </a:r>
            <a:r>
              <a:rPr lang="pl-PL" altLang="it-IT" sz="2200" dirty="0">
                <a:solidFill>
                  <a:srgbClr val="FF0000"/>
                </a:solidFill>
              </a:rPr>
              <a:t>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rgbClr val="FF0000"/>
                </a:solidFill>
              </a:rPr>
              <a:t>sono disgiunte </a:t>
            </a:r>
            <a:endParaRPr lang="it-IT" altLang="it-IT" sz="1800" dirty="0">
              <a:solidFill>
                <a:srgbClr val="FF0000"/>
              </a:solidFill>
            </a:endParaRPr>
          </a:p>
        </p:txBody>
      </p:sp>
      <p:sp>
        <p:nvSpPr>
          <p:cNvPr id="88070" name="CasellaDiTesto 8">
            <a:extLst>
              <a:ext uri="{FF2B5EF4-FFF2-40B4-BE49-F238E27FC236}">
                <a16:creationId xmlns:a16="http://schemas.microsoft.com/office/drawing/2014/main" id="{7377E3B3-18B2-6AD8-56CE-E01A260DD3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3363" y="6457950"/>
            <a:ext cx="844708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1400" dirty="0"/>
              <a:t>G. Karwasz, J. </a:t>
            </a:r>
            <a:r>
              <a:rPr lang="it-IT" altLang="it-IT" sz="1400" dirty="0" err="1"/>
              <a:t>Kruk</a:t>
            </a:r>
            <a:r>
              <a:rPr lang="it-IT" altLang="it-IT" sz="1400" dirty="0"/>
              <a:t>, Introduzione alla didattica interattiva, Ed. Sci. UMK, 2011 (in polacco)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751CD8B6-34CC-7B71-08CC-87682CE3B4DB}"/>
              </a:ext>
            </a:extLst>
          </p:cNvPr>
          <p:cNvSpPr>
            <a:spLocks noGrp="1" noChangeArrowheads="1"/>
          </p:cNvSpPr>
          <p:nvPr>
            <p:ph type="title" sz="quarter"/>
          </p:nvPr>
        </p:nvSpPr>
        <p:spPr>
          <a:xfrm>
            <a:off x="457200" y="-26197"/>
            <a:ext cx="8229600" cy="1143000"/>
          </a:xfrm>
        </p:spPr>
        <p:txBody>
          <a:bodyPr/>
          <a:lstStyle/>
          <a:p>
            <a:pPr eaLnBrk="1" hangingPunct="1"/>
            <a:r>
              <a:rPr lang="it-IT" altLang="it-IT" sz="3600" dirty="0"/>
              <a:t>Questo si chiama sudoku</a:t>
            </a:r>
            <a:endParaRPr lang="en-AU" altLang="it-IT" sz="3600" dirty="0"/>
          </a:p>
        </p:txBody>
      </p:sp>
      <p:graphicFrame>
        <p:nvGraphicFramePr>
          <p:cNvPr id="24615" name="Group 39">
            <a:extLst>
              <a:ext uri="{FF2B5EF4-FFF2-40B4-BE49-F238E27FC236}">
                <a16:creationId xmlns:a16="http://schemas.microsoft.com/office/drawing/2014/main" id="{600F830F-809C-4CA8-8122-7B18BF114407}"/>
              </a:ext>
            </a:extLst>
          </p:cNvPr>
          <p:cNvGraphicFramePr>
            <a:graphicFrameLocks noGrp="1"/>
          </p:cNvGraphicFramePr>
          <p:nvPr>
            <p:ph sz="quarter" idx="3"/>
          </p:nvPr>
        </p:nvGraphicFramePr>
        <p:xfrm>
          <a:off x="3407933" y="2344242"/>
          <a:ext cx="2386012" cy="2187576"/>
        </p:xfrm>
        <a:graphic>
          <a:graphicData uri="http://schemas.openxmlformats.org/drawingml/2006/table">
            <a:tbl>
              <a:tblPr/>
              <a:tblGrid>
                <a:gridCol w="7953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53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53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28663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kumimoji="0" lang="pl-PL" altLang="it-IT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0250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altLang="it-IT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kumimoji="0" lang="pl-PL" altLang="it-IT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kumimoji="0" lang="pl-PL" altLang="it-IT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8663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altLang="it-IT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altLang="it-IT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24671" name="Group 95">
            <a:extLst>
              <a:ext uri="{FF2B5EF4-FFF2-40B4-BE49-F238E27FC236}">
                <a16:creationId xmlns:a16="http://schemas.microsoft.com/office/drawing/2014/main" id="{D9B2C1F3-EF9C-A0B2-FEC4-3895EC39F83E}"/>
              </a:ext>
            </a:extLst>
          </p:cNvPr>
          <p:cNvGraphicFramePr>
            <a:graphicFrameLocks noGrp="1"/>
          </p:cNvGraphicFramePr>
          <p:nvPr/>
        </p:nvGraphicFramePr>
        <p:xfrm>
          <a:off x="6121915" y="2335212"/>
          <a:ext cx="2386011" cy="2187576"/>
        </p:xfrm>
        <a:graphic>
          <a:graphicData uri="http://schemas.openxmlformats.org/drawingml/2006/table">
            <a:tbl>
              <a:tblPr/>
              <a:tblGrid>
                <a:gridCol w="7942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75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424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78280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altLang="it-IT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kumimoji="0" lang="pl-PL" altLang="it-IT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kumimoji="0" lang="pl-PL" altLang="it-IT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55469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kumimoji="0" lang="pl-PL" altLang="it-IT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kumimoji="0" lang="pl-PL" altLang="it-IT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altLang="it-IT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53827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kumimoji="0" lang="pl-PL" altLang="it-IT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kumimoji="0" lang="pl-PL" altLang="it-IT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altLang="it-IT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4689" name="Text Box 113">
            <a:extLst>
              <a:ext uri="{FF2B5EF4-FFF2-40B4-BE49-F238E27FC236}">
                <a16:creationId xmlns:a16="http://schemas.microsoft.com/office/drawing/2014/main" id="{FE0D42C0-38CF-9430-1D60-A61BF76EBD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31261" y="5006480"/>
            <a:ext cx="328166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400" dirty="0">
                <a:solidFill>
                  <a:schemeClr val="accent2"/>
                </a:solidFill>
              </a:rPr>
              <a:t>e possiamo sfruttare</a:t>
            </a:r>
            <a:r>
              <a:rPr lang="pl-PL" altLang="it-IT" sz="2400" dirty="0">
                <a:solidFill>
                  <a:schemeClr val="accent2"/>
                </a:solidFill>
              </a:rPr>
              <a:t>…</a:t>
            </a:r>
          </a:p>
        </p:txBody>
      </p:sp>
      <p:sp>
        <p:nvSpPr>
          <p:cNvPr id="2" name="Text Box 122">
            <a:extLst>
              <a:ext uri="{FF2B5EF4-FFF2-40B4-BE49-F238E27FC236}">
                <a16:creationId xmlns:a16="http://schemas.microsoft.com/office/drawing/2014/main" id="{98C1940B-BF33-5102-D38F-53EF0B2036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12945" y="1259827"/>
            <a:ext cx="371287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400" dirty="0">
                <a:solidFill>
                  <a:schemeClr val="accent2"/>
                </a:solidFill>
              </a:rPr>
              <a:t>ed è un fenomeno sociale</a:t>
            </a:r>
            <a:endParaRPr lang="pl-PL" altLang="it-IT" sz="2400" dirty="0">
              <a:solidFill>
                <a:schemeClr val="accent2"/>
              </a:solidFill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080C32F0-1C12-6272-63C0-61A0F310A9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936351" y="2124615"/>
            <a:ext cx="5229198" cy="2941424"/>
          </a:xfrm>
          <a:prstGeom prst="rect">
            <a:avLst/>
          </a:prstGeom>
        </p:spPr>
      </p:pic>
      <p:sp>
        <p:nvSpPr>
          <p:cNvPr id="5" name="CasellaDiTesto 8">
            <a:extLst>
              <a:ext uri="{FF2B5EF4-FFF2-40B4-BE49-F238E27FC236}">
                <a16:creationId xmlns:a16="http://schemas.microsoft.com/office/drawing/2014/main" id="{54C8B231-B6C3-B08A-7463-87CE2EFD3C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3363" y="6457950"/>
            <a:ext cx="844708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1400" dirty="0"/>
              <a:t>Treno Torun-Danzica, 08-11-2022</a:t>
            </a:r>
          </a:p>
        </p:txBody>
      </p:sp>
    </p:spTree>
    <p:extLst>
      <p:ext uri="{BB962C8B-B14F-4D97-AF65-F5344CB8AC3E}">
        <p14:creationId xmlns:p14="http://schemas.microsoft.com/office/powerpoint/2010/main" val="1691102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1000"/>
                                        <p:tgtEl>
                                          <p:spTgt spid="24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1000"/>
                                        <p:tgtEl>
                                          <p:spTgt spid="246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2468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2468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2468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689" grpId="0"/>
      <p:bldP spid="2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839B6DD-7B43-318A-DE0C-F52CD5CBA5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/>
              <a:t>Il principio didattico «9:1»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A317805-AD74-5307-B2F6-F1332D8603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4806" y="1268760"/>
            <a:ext cx="8614387" cy="4525963"/>
          </a:xfrm>
        </p:spPr>
        <p:txBody>
          <a:bodyPr/>
          <a:lstStyle/>
          <a:p>
            <a:r>
              <a:rPr lang="it-IT" sz="2400" dirty="0">
                <a:solidFill>
                  <a:srgbClr val="FF0000"/>
                </a:solidFill>
              </a:rPr>
              <a:t>L’insegnante deve sapere 9 volte di più di quello che </a:t>
            </a:r>
            <a:r>
              <a:rPr lang="it-IT" sz="2400">
                <a:solidFill>
                  <a:srgbClr val="FF0000"/>
                </a:solidFill>
              </a:rPr>
              <a:t>ha da trasmettere </a:t>
            </a:r>
            <a:r>
              <a:rPr lang="it-IT" sz="2400" dirty="0">
                <a:solidFill>
                  <a:srgbClr val="FF0000"/>
                </a:solidFill>
              </a:rPr>
              <a:t>ai ragazzi</a:t>
            </a:r>
          </a:p>
          <a:p>
            <a:pPr marL="0" indent="0">
              <a:buNone/>
            </a:pPr>
            <a:r>
              <a:rPr lang="it-IT" sz="2000" dirty="0">
                <a:solidFill>
                  <a:schemeClr val="tx2"/>
                </a:solidFill>
              </a:rPr>
              <a:t>Siamo partiti da un esercizio al livello della 2</a:t>
            </a:r>
            <a:r>
              <a:rPr lang="it-IT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°</a:t>
            </a:r>
            <a:r>
              <a:rPr lang="it-IT" sz="2000" dirty="0">
                <a:solidFill>
                  <a:schemeClr val="tx2"/>
                </a:solidFill>
              </a:rPr>
              <a:t> elementare, e andando secondo la </a:t>
            </a:r>
            <a:r>
              <a:rPr lang="it-IT" sz="2000" dirty="0">
                <a:solidFill>
                  <a:srgbClr val="FF0000"/>
                </a:solidFill>
              </a:rPr>
              <a:t>difficoltà crescente </a:t>
            </a:r>
            <a:r>
              <a:rPr lang="it-IT" sz="2000" dirty="0">
                <a:solidFill>
                  <a:schemeClr val="tx2"/>
                </a:solidFill>
              </a:rPr>
              <a:t>abbiamo finito con il problema che ha superato le possibilità pure di Einstein.</a:t>
            </a:r>
          </a:p>
          <a:p>
            <a:pPr marL="0" indent="0">
              <a:buNone/>
            </a:pPr>
            <a:r>
              <a:rPr lang="it-IT" sz="2000" dirty="0">
                <a:solidFill>
                  <a:schemeClr val="tx2"/>
                </a:solidFill>
              </a:rPr>
              <a:t>Il metodo di Cramer sta esattamente a metà di questo percorso.</a:t>
            </a:r>
          </a:p>
          <a:p>
            <a:pPr marL="0" indent="0">
              <a:buNone/>
            </a:pPr>
            <a:r>
              <a:rPr lang="it-IT" sz="2000" dirty="0">
                <a:solidFill>
                  <a:schemeClr val="tx2"/>
                </a:solidFill>
              </a:rPr>
              <a:t>Inoltre, abbiamo presentato tante </a:t>
            </a:r>
            <a:r>
              <a:rPr lang="it-IT" sz="2000" dirty="0">
                <a:solidFill>
                  <a:srgbClr val="FF0000"/>
                </a:solidFill>
              </a:rPr>
              <a:t>applicazioni prattiche </a:t>
            </a:r>
            <a:r>
              <a:rPr lang="it-IT" sz="2000" dirty="0">
                <a:solidFill>
                  <a:schemeClr val="tx2"/>
                </a:solidFill>
              </a:rPr>
              <a:t>e ingegneristiche  di un problema che sembrava «un piccolo cavillo mentale». </a:t>
            </a:r>
          </a:p>
          <a:p>
            <a:pPr marL="0" indent="0">
              <a:buNone/>
            </a:pPr>
            <a:r>
              <a:rPr lang="it-IT" sz="2000" dirty="0">
                <a:solidFill>
                  <a:schemeClr val="tx2"/>
                </a:solidFill>
              </a:rPr>
              <a:t>Diverse applicazioni servono per </a:t>
            </a:r>
            <a:r>
              <a:rPr lang="it-IT" sz="2000" i="1" dirty="0">
                <a:solidFill>
                  <a:schemeClr val="tx2"/>
                </a:solidFill>
              </a:rPr>
              <a:t>personalizzare</a:t>
            </a:r>
            <a:r>
              <a:rPr lang="it-IT" sz="2000" dirty="0">
                <a:solidFill>
                  <a:schemeClr val="tx2"/>
                </a:solidFill>
              </a:rPr>
              <a:t> l’interesse dello studente.</a:t>
            </a:r>
          </a:p>
          <a:p>
            <a:pPr marL="0" indent="0">
              <a:buNone/>
            </a:pPr>
            <a:r>
              <a:rPr lang="it-IT" sz="2000" dirty="0">
                <a:solidFill>
                  <a:schemeClr val="tx2"/>
                </a:solidFill>
              </a:rPr>
              <a:t>Non dobbiamo capire tutto: il nostro limite si posiziona nel punto «giusto», </a:t>
            </a:r>
            <a:r>
              <a:rPr lang="it-IT" sz="2000" i="1" dirty="0">
                <a:solidFill>
                  <a:schemeClr val="tx2"/>
                </a:solidFill>
              </a:rPr>
              <a:t>individualizzato</a:t>
            </a:r>
            <a:r>
              <a:rPr lang="it-IT" sz="2000" dirty="0">
                <a:solidFill>
                  <a:schemeClr val="tx2"/>
                </a:solidFill>
              </a:rPr>
              <a:t>.</a:t>
            </a:r>
          </a:p>
          <a:p>
            <a:pPr marL="0" indent="0">
              <a:buNone/>
            </a:pPr>
            <a:r>
              <a:rPr lang="it-IT" sz="2000" dirty="0">
                <a:solidFill>
                  <a:schemeClr val="tx2"/>
                </a:solidFill>
              </a:rPr>
              <a:t>Questo è proprio il senso della scienza: uno sviluppo a piccoli passo, sulle strade diverse, ma costante. E nonostante molta strada fatta, altrettanta rimane da fare (per i ragazzi, nella loro vita adulta).</a:t>
            </a:r>
          </a:p>
          <a:p>
            <a:pPr marL="0" indent="0">
              <a:buNone/>
            </a:pPr>
            <a:endParaRPr lang="it-IT" sz="2600" dirty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it-IT" sz="2600" dirty="0">
              <a:solidFill>
                <a:schemeClr val="tx2"/>
              </a:solidFill>
            </a:endParaRPr>
          </a:p>
        </p:txBody>
      </p:sp>
      <p:sp>
        <p:nvSpPr>
          <p:cNvPr id="4" name="Text Box 113">
            <a:extLst>
              <a:ext uri="{FF2B5EF4-FFF2-40B4-BE49-F238E27FC236}">
                <a16:creationId xmlns:a16="http://schemas.microsoft.com/office/drawing/2014/main" id="{72F03A03-7F36-5533-5AEC-719522B229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20072" y="6237312"/>
            <a:ext cx="3591048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Grazie per la Vs attenzione</a:t>
            </a:r>
            <a:endParaRPr lang="pl-PL" altLang="it-IT" sz="22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6781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00"/>
            </a:gs>
            <a:gs pos="48000">
              <a:srgbClr val="F1FFE7"/>
            </a:gs>
            <a:gs pos="100000">
              <a:srgbClr val="FFFF00"/>
            </a:gs>
          </a:gsLst>
          <a:lin ang="14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65548E07-156B-E271-3911-DEEB92843B85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539750" y="404813"/>
            <a:ext cx="7772400" cy="1470025"/>
          </a:xfrm>
        </p:spPr>
        <p:txBody>
          <a:bodyPr anchor="ctr"/>
          <a:lstStyle/>
          <a:p>
            <a:pPr eaLnBrk="1" hangingPunct="1"/>
            <a:r>
              <a:rPr lang="it-IT" altLang="it-IT" sz="3200" dirty="0"/>
              <a:t>Leggere il coreano: indovinare/ decifrare/ trovare la chiave d’accesso</a:t>
            </a:r>
            <a:endParaRPr lang="en-AU" altLang="it-IT" sz="3200" dirty="0"/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317AB88E-DA42-F4BA-1169-CD7BF9206E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4524" y="2798962"/>
            <a:ext cx="4594019" cy="738548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E84F8456-8A8D-7645-F7D3-2F37D2172E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750" y="2115752"/>
            <a:ext cx="5246238" cy="738548"/>
          </a:xfrm>
          <a:prstGeom prst="rect">
            <a:avLst/>
          </a:prstGeom>
        </p:spPr>
      </p:pic>
      <p:pic>
        <p:nvPicPr>
          <p:cNvPr id="16" name="Immagine 15">
            <a:extLst>
              <a:ext uri="{FF2B5EF4-FFF2-40B4-BE49-F238E27FC236}">
                <a16:creationId xmlns:a16="http://schemas.microsoft.com/office/drawing/2014/main" id="{80FCFA15-8154-247A-76E3-7B349B58D8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34600" y="4708056"/>
            <a:ext cx="432526" cy="273174"/>
          </a:xfrm>
          <a:prstGeom prst="rect">
            <a:avLst/>
          </a:prstGeom>
        </p:spPr>
      </p:pic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68E407EC-4BBC-84BA-93F5-4C1D81DB4D04}"/>
              </a:ext>
            </a:extLst>
          </p:cNvPr>
          <p:cNvSpPr txBox="1"/>
          <p:nvPr/>
        </p:nvSpPr>
        <p:spPr>
          <a:xfrm flipH="1">
            <a:off x="2480336" y="3873234"/>
            <a:ext cx="962393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200" dirty="0"/>
              <a:t>n</a:t>
            </a:r>
          </a:p>
          <a:p>
            <a:endParaRPr lang="it-IT" sz="2200" dirty="0"/>
          </a:p>
          <a:p>
            <a:r>
              <a:rPr lang="it-IT" sz="2200" dirty="0"/>
              <a:t>ng</a:t>
            </a:r>
          </a:p>
          <a:p>
            <a:endParaRPr lang="it-IT" sz="2200" dirty="0"/>
          </a:p>
          <a:p>
            <a:r>
              <a:rPr lang="it-IT" sz="2200" dirty="0"/>
              <a:t>s</a:t>
            </a:r>
          </a:p>
        </p:txBody>
      </p:sp>
      <p:pic>
        <p:nvPicPr>
          <p:cNvPr id="20" name="Immagine 19">
            <a:extLst>
              <a:ext uri="{FF2B5EF4-FFF2-40B4-BE49-F238E27FC236}">
                <a16:creationId xmlns:a16="http://schemas.microsoft.com/office/drawing/2014/main" id="{A1303515-58E7-0075-816F-14C2F0BA0F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12419" y="5204985"/>
            <a:ext cx="354707" cy="405379"/>
          </a:xfrm>
          <a:prstGeom prst="rect">
            <a:avLst/>
          </a:prstGeom>
        </p:spPr>
      </p:pic>
      <p:pic>
        <p:nvPicPr>
          <p:cNvPr id="22" name="Immagine 21">
            <a:extLst>
              <a:ext uri="{FF2B5EF4-FFF2-40B4-BE49-F238E27FC236}">
                <a16:creationId xmlns:a16="http://schemas.microsoft.com/office/drawing/2014/main" id="{5A68D320-9CE2-A5F4-FD3C-7B7D316702A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19364" y="4088013"/>
            <a:ext cx="469578" cy="265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03794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00"/>
            </a:gs>
            <a:gs pos="48000">
              <a:srgbClr val="F1FFE7"/>
            </a:gs>
            <a:gs pos="100000">
              <a:srgbClr val="FFFF00"/>
            </a:gs>
          </a:gsLst>
          <a:lin ang="14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AE66003-0598-CD43-6B05-9166CFE70E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609"/>
            <a:ext cx="8229600" cy="1143000"/>
          </a:xfrm>
        </p:spPr>
        <p:txBody>
          <a:bodyPr/>
          <a:lstStyle/>
          <a:p>
            <a:r>
              <a:rPr lang="it-IT" sz="3800" dirty="0"/>
              <a:t>Imparare russo?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54C7EEDA-FEED-553D-A5C6-47D788A348C0}"/>
              </a:ext>
            </a:extLst>
          </p:cNvPr>
          <p:cNvSpPr txBox="1"/>
          <p:nvPr/>
        </p:nvSpPr>
        <p:spPr>
          <a:xfrm>
            <a:off x="290186" y="942336"/>
            <a:ext cx="914400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200" b="1" dirty="0" err="1"/>
              <a:t>Attention-catching</a:t>
            </a:r>
            <a:r>
              <a:rPr lang="it-IT" sz="2200" b="1" dirty="0"/>
              <a:t> story:</a:t>
            </a:r>
          </a:p>
          <a:p>
            <a:r>
              <a:rPr lang="it-IT" sz="2200" dirty="0"/>
              <a:t>Lo zar era molto severo, e il povero tipografo – analfabeta</a:t>
            </a:r>
          </a:p>
          <a:p>
            <a:r>
              <a:rPr lang="it-IT" sz="2200" dirty="0"/>
              <a:t>Dalla paura inciampò sulla soglia della stanza, e…</a:t>
            </a:r>
          </a:p>
        </p:txBody>
      </p:sp>
      <p:pic>
        <p:nvPicPr>
          <p:cNvPr id="1028" name="Picture 4" descr="Interdialog - ALFABETO RUSSO: guida pratica all'uso! E se la ...">
            <a:extLst>
              <a:ext uri="{FF2B5EF4-FFF2-40B4-BE49-F238E27FC236}">
                <a16:creationId xmlns:a16="http://schemas.microsoft.com/office/drawing/2014/main" id="{1B28CF52-76BD-226D-2651-A967134409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689" y="2237249"/>
            <a:ext cx="3704803" cy="304825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5E0352AD-B62E-E6FD-4320-1CB56E4E3D98}"/>
              </a:ext>
            </a:extLst>
          </p:cNvPr>
          <p:cNvSpPr txBox="1"/>
          <p:nvPr/>
        </p:nvSpPr>
        <p:spPr>
          <a:xfrm>
            <a:off x="4355976" y="2264418"/>
            <a:ext cx="4526160" cy="290079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spcAft>
                <a:spcPts val="1800"/>
              </a:spcAft>
            </a:pPr>
            <a:r>
              <a:rPr lang="it-IT" sz="2470" b="1" dirty="0">
                <a:solidFill>
                  <a:srgbClr val="FF0000"/>
                </a:solidFill>
              </a:rPr>
              <a:t>B = V     </a:t>
            </a:r>
            <a:r>
              <a:rPr lang="it-IT" sz="2470" b="1" dirty="0">
                <a:solidFill>
                  <a:srgbClr val="990099"/>
                </a:solidFill>
              </a:rPr>
              <a:t>Γ = G </a:t>
            </a:r>
            <a:r>
              <a:rPr lang="it-IT" sz="2470" b="1" dirty="0">
                <a:solidFill>
                  <a:srgbClr val="FF0000"/>
                </a:solidFill>
              </a:rPr>
              <a:t>      </a:t>
            </a:r>
            <a:r>
              <a:rPr lang="it-IT" sz="2470" b="1" dirty="0">
                <a:solidFill>
                  <a:srgbClr val="C00000"/>
                </a:solidFill>
                <a:highlight>
                  <a:srgbClr val="FFFF00"/>
                </a:highlight>
              </a:rPr>
              <a:t>E = IE</a:t>
            </a:r>
          </a:p>
          <a:p>
            <a:pPr>
              <a:spcAft>
                <a:spcPts val="1800"/>
              </a:spcAft>
            </a:pPr>
            <a:r>
              <a:rPr lang="it-IT" sz="2470" b="1" dirty="0">
                <a:solidFill>
                  <a:schemeClr val="accent2"/>
                </a:solidFill>
                <a:highlight>
                  <a:srgbClr val="C0C0C0"/>
                </a:highlight>
              </a:rPr>
              <a:t>И = I       </a:t>
            </a:r>
            <a:r>
              <a:rPr lang="it-IT" sz="2470" b="1" dirty="0">
                <a:solidFill>
                  <a:srgbClr val="FF9933"/>
                </a:solidFill>
                <a:highlight>
                  <a:srgbClr val="C0C0C0"/>
                </a:highlight>
              </a:rPr>
              <a:t>3 = E   </a:t>
            </a:r>
            <a:r>
              <a:rPr lang="it-IT" sz="2470" b="1" dirty="0">
                <a:solidFill>
                  <a:srgbClr val="FF9933"/>
                </a:solidFill>
              </a:rPr>
              <a:t>     </a:t>
            </a:r>
            <a:r>
              <a:rPr lang="el-GR" sz="2470" b="1" dirty="0">
                <a:solidFill>
                  <a:srgbClr val="008000"/>
                </a:solidFill>
              </a:rPr>
              <a:t>Λ</a:t>
            </a:r>
            <a:r>
              <a:rPr lang="it-IT" sz="2470" b="1" dirty="0">
                <a:solidFill>
                  <a:srgbClr val="008000"/>
                </a:solidFill>
              </a:rPr>
              <a:t> = L</a:t>
            </a:r>
          </a:p>
          <a:p>
            <a:pPr>
              <a:spcAft>
                <a:spcPts val="1800"/>
              </a:spcAft>
            </a:pPr>
            <a:r>
              <a:rPr lang="it-IT" sz="2470" b="1" dirty="0">
                <a:solidFill>
                  <a:srgbClr val="C00000"/>
                </a:solidFill>
                <a:highlight>
                  <a:srgbClr val="33CCFF"/>
                </a:highlight>
              </a:rPr>
              <a:t>H = N     </a:t>
            </a:r>
            <a:r>
              <a:rPr lang="it-IT" sz="2470" b="1" dirty="0">
                <a:solidFill>
                  <a:srgbClr val="008000"/>
                </a:solidFill>
                <a:highlight>
                  <a:srgbClr val="33CCFF"/>
                </a:highlight>
              </a:rPr>
              <a:t>P = R     </a:t>
            </a:r>
            <a:r>
              <a:rPr lang="it-IT" sz="2470" b="1" dirty="0">
                <a:solidFill>
                  <a:srgbClr val="FFC000"/>
                </a:solidFill>
                <a:highlight>
                  <a:srgbClr val="33CCFF"/>
                </a:highlight>
              </a:rPr>
              <a:t>C = S   </a:t>
            </a:r>
            <a:r>
              <a:rPr lang="it-IT" sz="2470" b="1" dirty="0">
                <a:solidFill>
                  <a:srgbClr val="0070C0"/>
                </a:solidFill>
                <a:highlight>
                  <a:srgbClr val="33CCFF"/>
                </a:highlight>
              </a:rPr>
              <a:t>Y = U</a:t>
            </a:r>
          </a:p>
          <a:p>
            <a:pPr>
              <a:spcAft>
                <a:spcPts val="1800"/>
              </a:spcAft>
            </a:pPr>
            <a:r>
              <a:rPr lang="az-Cyrl-AZ" sz="2470" b="1" dirty="0">
                <a:solidFill>
                  <a:srgbClr val="0070C0"/>
                </a:solidFill>
              </a:rPr>
              <a:t>Ц</a:t>
            </a:r>
            <a:r>
              <a:rPr lang="it-IT" sz="2470" b="1" dirty="0">
                <a:solidFill>
                  <a:srgbClr val="0070C0"/>
                </a:solidFill>
              </a:rPr>
              <a:t> = C(Z)    </a:t>
            </a:r>
            <a:r>
              <a:rPr lang="az-Cyrl-AZ" sz="2470" b="1" dirty="0">
                <a:solidFill>
                  <a:srgbClr val="FF9933"/>
                </a:solidFill>
                <a:highlight>
                  <a:srgbClr val="FFFF00"/>
                </a:highlight>
              </a:rPr>
              <a:t>Ш</a:t>
            </a:r>
            <a:r>
              <a:rPr lang="it-IT" sz="2470" b="1" dirty="0">
                <a:solidFill>
                  <a:srgbClr val="FF9933"/>
                </a:solidFill>
                <a:highlight>
                  <a:srgbClr val="FFFF00"/>
                </a:highlight>
              </a:rPr>
              <a:t> = SC</a:t>
            </a:r>
          </a:p>
          <a:p>
            <a:pPr>
              <a:spcAft>
                <a:spcPts val="1800"/>
              </a:spcAft>
            </a:pPr>
            <a:r>
              <a:rPr lang="it-IT" sz="2470" b="1" dirty="0">
                <a:solidFill>
                  <a:srgbClr val="0070C0"/>
                </a:solidFill>
                <a:highlight>
                  <a:srgbClr val="FFFF00"/>
                </a:highlight>
              </a:rPr>
              <a:t>Ю = IU</a:t>
            </a:r>
            <a:r>
              <a:rPr lang="it-IT" sz="2470" b="1" dirty="0">
                <a:solidFill>
                  <a:srgbClr val="0070C0"/>
                </a:solidFill>
              </a:rPr>
              <a:t>       </a:t>
            </a:r>
            <a:r>
              <a:rPr lang="az-Cyrl-AZ" sz="2470" b="1" dirty="0">
                <a:solidFill>
                  <a:srgbClr val="00B050"/>
                </a:solidFill>
                <a:highlight>
                  <a:srgbClr val="C0C0C0"/>
                </a:highlight>
              </a:rPr>
              <a:t>Я</a:t>
            </a:r>
            <a:r>
              <a:rPr lang="it-IT" sz="2470" b="1" dirty="0">
                <a:solidFill>
                  <a:srgbClr val="00B050"/>
                </a:solidFill>
                <a:highlight>
                  <a:srgbClr val="C0C0C0"/>
                </a:highlight>
              </a:rPr>
              <a:t> = IA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52BE8C5D-2562-71AC-9A22-67C527532C1E}"/>
              </a:ext>
            </a:extLst>
          </p:cNvPr>
          <p:cNvSpPr txBox="1"/>
          <p:nvPr/>
        </p:nvSpPr>
        <p:spPr>
          <a:xfrm>
            <a:off x="290186" y="6329056"/>
            <a:ext cx="914400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000" dirty="0"/>
              <a:t>https://m.facebook.com/interdialog/photos/alfabeto-russo-guida-pratica-alluso-e-se-la-nostra-guida-non-fosse-sufficiente-h/310561266395070/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DB39A780-FEA7-78C4-D9AF-E3982DB9E5DC}"/>
              </a:ext>
            </a:extLst>
          </p:cNvPr>
          <p:cNvSpPr txBox="1"/>
          <p:nvPr/>
        </p:nvSpPr>
        <p:spPr>
          <a:xfrm>
            <a:off x="2302327" y="5348749"/>
            <a:ext cx="9144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000" b="1" dirty="0"/>
              <a:t>Operazioni dell’algebra:</a:t>
            </a:r>
          </a:p>
          <a:p>
            <a:r>
              <a:rPr lang="it-IT" sz="2000" b="1" dirty="0">
                <a:solidFill>
                  <a:srgbClr val="660066"/>
                </a:solidFill>
                <a:highlight>
                  <a:srgbClr val="33CCFF"/>
                </a:highlight>
              </a:rPr>
              <a:t>sostituzioni</a:t>
            </a:r>
            <a:r>
              <a:rPr lang="it-IT" sz="2000" b="1" dirty="0">
                <a:highlight>
                  <a:srgbClr val="C0C0C0"/>
                </a:highlight>
              </a:rPr>
              <a:t>, inversioni</a:t>
            </a:r>
            <a:r>
              <a:rPr lang="it-IT" sz="2000" b="1" dirty="0"/>
              <a:t>, </a:t>
            </a:r>
            <a:r>
              <a:rPr lang="it-IT" sz="2000" b="1" dirty="0">
                <a:highlight>
                  <a:srgbClr val="FFFF00"/>
                </a:highlight>
              </a:rPr>
              <a:t>diatoni</a:t>
            </a:r>
            <a:r>
              <a:rPr lang="it-IT" sz="2000" b="1" dirty="0"/>
              <a:t> </a:t>
            </a:r>
            <a:r>
              <a:rPr lang="it-IT" sz="2000" dirty="0"/>
              <a:t>(</a:t>
            </a:r>
            <a:r>
              <a:rPr lang="it-IT" sz="2000" dirty="0" err="1"/>
              <a:t>nihil</a:t>
            </a:r>
            <a:r>
              <a:rPr lang="it-IT" sz="2000" dirty="0"/>
              <a:t> </a:t>
            </a:r>
            <a:r>
              <a:rPr lang="it-IT" sz="2000" dirty="0" err="1"/>
              <a:t>novae</a:t>
            </a:r>
            <a:r>
              <a:rPr lang="it-IT" sz="2000" dirty="0"/>
              <a:t> sub sole…)</a:t>
            </a:r>
            <a:r>
              <a:rPr lang="it-IT" sz="2000" b="1" dirty="0"/>
              <a:t>  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" name="Input penna 2">
                <a:extLst>
                  <a:ext uri="{FF2B5EF4-FFF2-40B4-BE49-F238E27FC236}">
                    <a16:creationId xmlns:a16="http://schemas.microsoft.com/office/drawing/2014/main" id="{FCC2EE1E-368E-4676-017D-FE8A1F836D71}"/>
                  </a:ext>
                </a:extLst>
              </p14:cNvPr>
              <p14:cNvContentPartPr/>
              <p14:nvPr/>
            </p14:nvContentPartPr>
            <p14:xfrm>
              <a:off x="4584269" y="3855172"/>
              <a:ext cx="360" cy="360"/>
            </p14:xfrm>
          </p:contentPart>
        </mc:Choice>
        <mc:Fallback xmlns="">
          <p:pic>
            <p:nvPicPr>
              <p:cNvPr id="3" name="Input penna 2">
                <a:extLst>
                  <a:ext uri="{FF2B5EF4-FFF2-40B4-BE49-F238E27FC236}">
                    <a16:creationId xmlns:a16="http://schemas.microsoft.com/office/drawing/2014/main" id="{FCC2EE1E-368E-4676-017D-FE8A1F836D71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575269" y="3846172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3" name="Input penna 12">
                <a:extLst>
                  <a:ext uri="{FF2B5EF4-FFF2-40B4-BE49-F238E27FC236}">
                    <a16:creationId xmlns:a16="http://schemas.microsoft.com/office/drawing/2014/main" id="{81D49AEA-79B8-BC76-FFEE-8026C00F6666}"/>
                  </a:ext>
                </a:extLst>
              </p14:cNvPr>
              <p14:cNvContentPartPr/>
              <p14:nvPr/>
            </p14:nvContentPartPr>
            <p14:xfrm>
              <a:off x="7401629" y="6240172"/>
              <a:ext cx="360" cy="360"/>
            </p14:xfrm>
          </p:contentPart>
        </mc:Choice>
        <mc:Fallback xmlns="">
          <p:pic>
            <p:nvPicPr>
              <p:cNvPr id="13" name="Input penna 12">
                <a:extLst>
                  <a:ext uri="{FF2B5EF4-FFF2-40B4-BE49-F238E27FC236}">
                    <a16:creationId xmlns:a16="http://schemas.microsoft.com/office/drawing/2014/main" id="{81D49AEA-79B8-BC76-FFEE-8026C00F6666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392989" y="6231172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4" name="Input penna 13">
                <a:extLst>
                  <a:ext uri="{FF2B5EF4-FFF2-40B4-BE49-F238E27FC236}">
                    <a16:creationId xmlns:a16="http://schemas.microsoft.com/office/drawing/2014/main" id="{4D6CECC8-F063-8EC1-072A-F389BF75DA9D}"/>
                  </a:ext>
                </a:extLst>
              </p14:cNvPr>
              <p14:cNvContentPartPr/>
              <p14:nvPr/>
            </p14:nvContentPartPr>
            <p14:xfrm>
              <a:off x="3583469" y="5955772"/>
              <a:ext cx="360" cy="360"/>
            </p14:xfrm>
          </p:contentPart>
        </mc:Choice>
        <mc:Fallback xmlns="">
          <p:pic>
            <p:nvPicPr>
              <p:cNvPr id="14" name="Input penna 13">
                <a:extLst>
                  <a:ext uri="{FF2B5EF4-FFF2-40B4-BE49-F238E27FC236}">
                    <a16:creationId xmlns:a16="http://schemas.microsoft.com/office/drawing/2014/main" id="{4D6CECC8-F063-8EC1-072A-F389BF75DA9D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574469" y="5946772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5" name="Input penna 14">
                <a:extLst>
                  <a:ext uri="{FF2B5EF4-FFF2-40B4-BE49-F238E27FC236}">
                    <a16:creationId xmlns:a16="http://schemas.microsoft.com/office/drawing/2014/main" id="{1BB4560E-B58F-3994-06BE-7230F3DFBC5A}"/>
                  </a:ext>
                </a:extLst>
              </p14:cNvPr>
              <p14:cNvContentPartPr/>
              <p14:nvPr/>
            </p14:nvContentPartPr>
            <p14:xfrm>
              <a:off x="889589" y="5165212"/>
              <a:ext cx="360" cy="360"/>
            </p14:xfrm>
          </p:contentPart>
        </mc:Choice>
        <mc:Fallback xmlns="">
          <p:pic>
            <p:nvPicPr>
              <p:cNvPr id="15" name="Input penna 14">
                <a:extLst>
                  <a:ext uri="{FF2B5EF4-FFF2-40B4-BE49-F238E27FC236}">
                    <a16:creationId xmlns:a16="http://schemas.microsoft.com/office/drawing/2014/main" id="{1BB4560E-B58F-3994-06BE-7230F3DFBC5A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80589" y="5156212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6" name="Input penna 15">
                <a:extLst>
                  <a:ext uri="{FF2B5EF4-FFF2-40B4-BE49-F238E27FC236}">
                    <a16:creationId xmlns:a16="http://schemas.microsoft.com/office/drawing/2014/main" id="{D34BFE4A-1180-F0C1-B464-B7D663648EE5}"/>
                  </a:ext>
                </a:extLst>
              </p14:cNvPr>
              <p14:cNvContentPartPr/>
              <p14:nvPr/>
            </p14:nvContentPartPr>
            <p14:xfrm>
              <a:off x="1667909" y="1754212"/>
              <a:ext cx="360" cy="360"/>
            </p14:xfrm>
          </p:contentPart>
        </mc:Choice>
        <mc:Fallback xmlns="">
          <p:pic>
            <p:nvPicPr>
              <p:cNvPr id="16" name="Input penna 15">
                <a:extLst>
                  <a:ext uri="{FF2B5EF4-FFF2-40B4-BE49-F238E27FC236}">
                    <a16:creationId xmlns:a16="http://schemas.microsoft.com/office/drawing/2014/main" id="{D34BFE4A-1180-F0C1-B464-B7D663648EE5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659269" y="1745572"/>
                <a:ext cx="18000" cy="18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4525314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5EA599B-07DE-2AD8-8DDA-E0437EFEC0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/>
              <a:t>Indovinello per bambini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348877F-8E95-53EE-C5F4-22AE15867802}"/>
              </a:ext>
            </a:extLst>
          </p:cNvPr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 sz="2200" dirty="0"/>
              <a:t>Abbiamo due numeri: </a:t>
            </a:r>
          </a:p>
          <a:p>
            <a:pPr marL="0" indent="0">
              <a:buNone/>
            </a:pPr>
            <a:r>
              <a:rPr lang="it-IT" sz="2200" dirty="0"/>
              <a:t>(1) la somma di questi numeri è pari a 10</a:t>
            </a:r>
          </a:p>
          <a:p>
            <a:pPr marL="0" indent="0">
              <a:buNone/>
            </a:pPr>
            <a:r>
              <a:rPr lang="it-IT" sz="2200" dirty="0"/>
              <a:t>(2) la differenza di questi numeri è pari a 2</a:t>
            </a:r>
          </a:p>
          <a:p>
            <a:r>
              <a:rPr lang="it-IT" sz="2200" dirty="0"/>
              <a:t>Quali sono questi numeri?</a:t>
            </a:r>
          </a:p>
          <a:p>
            <a:endParaRPr lang="it-IT" sz="2200" dirty="0"/>
          </a:p>
          <a:p>
            <a:pPr marL="0" indent="0">
              <a:buNone/>
            </a:pPr>
            <a:r>
              <a:rPr lang="it-IT" sz="2200" dirty="0"/>
              <a:t>…   …  Sì! </a:t>
            </a:r>
          </a:p>
          <a:p>
            <a:pPr marL="0" indent="0">
              <a:buNone/>
            </a:pPr>
            <a:r>
              <a:rPr lang="it-IT" sz="2200" dirty="0"/>
              <a:t>Ma come l’avete fatto?</a:t>
            </a:r>
          </a:p>
          <a:p>
            <a:pPr marL="0" indent="0">
              <a:buNone/>
            </a:pPr>
            <a:r>
              <a:rPr lang="it-IT" sz="2200" dirty="0">
                <a:solidFill>
                  <a:schemeClr val="accent2"/>
                </a:solidFill>
              </a:rPr>
              <a:t>Indovinato? Provato? Sostituito? Invertito? Memorizzato? Usato schemi pronti? Oppure: «lo sapevamo, e basta!»</a:t>
            </a:r>
          </a:p>
          <a:p>
            <a:pPr marL="0" indent="0">
              <a:buNone/>
            </a:pPr>
            <a:endParaRPr lang="it-IT" sz="2200" dirty="0">
              <a:solidFill>
                <a:schemeClr val="accent2"/>
              </a:solidFill>
            </a:endParaRPr>
          </a:p>
          <a:p>
            <a:pPr marL="0" indent="0">
              <a:buNone/>
            </a:pPr>
            <a:r>
              <a:rPr lang="it-IT" sz="2200" dirty="0"/>
              <a:t>[L’analisi metodologica si chiama la </a:t>
            </a:r>
            <a:r>
              <a:rPr lang="it-IT" sz="2200" i="1" dirty="0"/>
              <a:t>metacognizione</a:t>
            </a:r>
            <a:r>
              <a:rPr lang="it-IT" sz="2200" dirty="0"/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26629157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>
            <a:extLst>
              <a:ext uri="{FF2B5EF4-FFF2-40B4-BE49-F238E27FC236}">
                <a16:creationId xmlns:a16="http://schemas.microsoft.com/office/drawing/2014/main" id="{36805A72-CF19-B9E8-E9A5-8DFD957B44C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58888" y="404813"/>
            <a:ext cx="8229600" cy="1143000"/>
          </a:xfrm>
        </p:spPr>
        <p:txBody>
          <a:bodyPr/>
          <a:lstStyle/>
          <a:p>
            <a:r>
              <a:rPr lang="pl-PL" altLang="it-IT" sz="4000" dirty="0">
                <a:solidFill>
                  <a:schemeClr val="hlink"/>
                </a:solidFill>
              </a:rPr>
              <a:t>USA: no student left behind</a:t>
            </a:r>
            <a:endParaRPr lang="en-AU" altLang="it-IT" sz="4000" dirty="0">
              <a:solidFill>
                <a:schemeClr val="hlink"/>
              </a:solidFill>
            </a:endParaRPr>
          </a:p>
        </p:txBody>
      </p:sp>
      <p:pic>
        <p:nvPicPr>
          <p:cNvPr id="80899" name="Picture 3">
            <a:extLst>
              <a:ext uri="{FF2B5EF4-FFF2-40B4-BE49-F238E27FC236}">
                <a16:creationId xmlns:a16="http://schemas.microsoft.com/office/drawing/2014/main" id="{DF38384D-1F67-F96F-08D0-DAB0AA8272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1700213"/>
            <a:ext cx="6842125" cy="411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0900" name="Text Box 4">
            <a:extLst>
              <a:ext uri="{FF2B5EF4-FFF2-40B4-BE49-F238E27FC236}">
                <a16:creationId xmlns:a16="http://schemas.microsoft.com/office/drawing/2014/main" id="{4B867597-1DD7-D039-DA27-292CC77BBC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6375" y="5575300"/>
            <a:ext cx="6904038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200">
                <a:solidFill>
                  <a:srgbClr val="FFFF00"/>
                </a:solidFill>
                <a:ea typeface="Arial Unicode MS" pitchFamily="34" charset="-128"/>
              </a:rPr>
              <a:t>http://www.edweek.org/ew/section/multimedia/no-child-left-behind-overview-definition-summary.html</a:t>
            </a:r>
          </a:p>
        </p:txBody>
      </p:sp>
      <p:sp>
        <p:nvSpPr>
          <p:cNvPr id="80901" name="Text Box 5">
            <a:extLst>
              <a:ext uri="{FF2B5EF4-FFF2-40B4-BE49-F238E27FC236}">
                <a16:creationId xmlns:a16="http://schemas.microsoft.com/office/drawing/2014/main" id="{E5054D9D-7963-618C-544A-4354D3A4A6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8038" y="6069013"/>
            <a:ext cx="8040687" cy="611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609600" indent="-6096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buClr>
                <a:schemeClr val="tx2"/>
              </a:buClr>
              <a:buSzPct val="70000"/>
              <a:buFontTx/>
              <a:buNone/>
            </a:pPr>
            <a:r>
              <a:rPr lang="en-AU" altLang="it-IT" sz="1700" dirty="0">
                <a:latin typeface="Verdana" panose="020B0604030504040204" pitchFamily="34" charset="0"/>
              </a:rPr>
              <a:t>S. Goldman (1999): teaching that include</a:t>
            </a:r>
            <a:r>
              <a:rPr lang="pl-PL" altLang="it-IT" sz="1700">
                <a:latin typeface="Verdana" panose="020B0604030504040204" pitchFamily="34" charset="0"/>
              </a:rPr>
              <a:t>s</a:t>
            </a:r>
            <a:r>
              <a:rPr lang="en-AU" altLang="it-IT" sz="1700" dirty="0">
                <a:latin typeface="Verdana" panose="020B0604030504040204" pitchFamily="34" charset="0"/>
              </a:rPr>
              <a:t> active involvement of pupils,</a:t>
            </a:r>
          </a:p>
          <a:p>
            <a:pPr eaLnBrk="1" hangingPunct="1">
              <a:lnSpc>
                <a:spcPct val="90000"/>
              </a:lnSpc>
              <a:buClr>
                <a:schemeClr val="tx2"/>
              </a:buClr>
              <a:buSzPct val="70000"/>
              <a:buFontTx/>
              <a:buNone/>
            </a:pPr>
            <a:r>
              <a:rPr lang="en-AU" altLang="it-IT" sz="1700" dirty="0">
                <a:latin typeface="Verdana" panose="020B0604030504040204" pitchFamily="34" charset="0"/>
              </a:rPr>
              <a:t>previously reserved </a:t>
            </a:r>
            <a:r>
              <a:rPr lang="pl-PL" altLang="it-IT" sz="1700">
                <a:latin typeface="Verdana" panose="020B0604030504040204" pitchFamily="34" charset="0"/>
              </a:rPr>
              <a:t>only for selected </a:t>
            </a:r>
            <a:r>
              <a:rPr lang="en-AU" altLang="it-IT" sz="1700" dirty="0">
                <a:latin typeface="Verdana" panose="020B0604030504040204" pitchFamily="34" charset="0"/>
              </a:rPr>
              <a:t>schools, become available to all</a:t>
            </a:r>
            <a:r>
              <a:rPr lang="pl-PL" altLang="it-IT" sz="1700">
                <a:latin typeface="Verdana" panose="020B0604030504040204" pitchFamily="34" charset="0"/>
              </a:rPr>
              <a:t>.</a:t>
            </a:r>
            <a:endParaRPr lang="en-AU" altLang="it-IT" sz="1700" dirty="0">
              <a:latin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5EA599B-07DE-2AD8-8DDA-E0437EFEC0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/>
              <a:t>Indovinello per bambini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348877F-8E95-53EE-C5F4-22AE15867802}"/>
              </a:ext>
            </a:extLst>
          </p:cNvPr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 sz="2200" dirty="0"/>
              <a:t>Abbiamo due numeri: </a:t>
            </a:r>
          </a:p>
          <a:p>
            <a:pPr marL="0" indent="0">
              <a:buNone/>
            </a:pPr>
            <a:r>
              <a:rPr lang="it-IT" sz="2200" dirty="0"/>
              <a:t>(1) il triplo del primo numero più il secondo numero fa 18</a:t>
            </a:r>
          </a:p>
          <a:p>
            <a:pPr marL="0" indent="0">
              <a:buNone/>
            </a:pPr>
            <a:r>
              <a:rPr lang="it-IT" sz="2200" dirty="0"/>
              <a:t>(2) il triplo del secondo numero più il primo numero fa 22</a:t>
            </a:r>
          </a:p>
          <a:p>
            <a:r>
              <a:rPr lang="it-IT" sz="2200" dirty="0"/>
              <a:t>Quali sono questi numeri?</a:t>
            </a:r>
          </a:p>
          <a:p>
            <a:endParaRPr lang="it-IT" sz="2200" dirty="0"/>
          </a:p>
          <a:p>
            <a:pPr marL="0" indent="0">
              <a:buNone/>
            </a:pPr>
            <a:r>
              <a:rPr lang="it-IT" sz="2200" dirty="0"/>
              <a:t>Soluzione «d’ordine» zero: il numeri non sono grandi, visto che circa il quattro volte il loro valore non supera 22</a:t>
            </a:r>
          </a:p>
          <a:p>
            <a:pPr>
              <a:buFontTx/>
              <a:buChar char="-"/>
            </a:pPr>
            <a:r>
              <a:rPr lang="it-IT" sz="2200" dirty="0"/>
              <a:t>Ipotesi: se uno di loro ammonta a 4, quanto vale l’altro?</a:t>
            </a:r>
          </a:p>
          <a:p>
            <a:pPr>
              <a:buFontTx/>
              <a:buChar char="-"/>
            </a:pPr>
            <a:endParaRPr lang="it-IT" sz="2200" dirty="0"/>
          </a:p>
          <a:p>
            <a:pPr>
              <a:buFontTx/>
              <a:buChar char="-"/>
            </a:pPr>
            <a:r>
              <a:rPr lang="it-IT" sz="2200" dirty="0"/>
              <a:t>Usiamo la condizione (1): il primo numero vale 18 – (3x4) = 6</a:t>
            </a:r>
          </a:p>
          <a:p>
            <a:pPr>
              <a:buFontTx/>
              <a:buChar char="-"/>
            </a:pPr>
            <a:r>
              <a:rPr lang="it-IT" sz="2200" dirty="0"/>
              <a:t>Controlliamo la condizione (2): (3 x 6) + 4 = 22</a:t>
            </a:r>
          </a:p>
          <a:p>
            <a:pPr marL="0" indent="0">
              <a:buNone/>
            </a:pPr>
            <a:r>
              <a:rPr lang="it-IT" sz="2200" dirty="0"/>
              <a:t>OK! Congratulazioni! </a:t>
            </a:r>
          </a:p>
          <a:p>
            <a:pPr>
              <a:buFontTx/>
              <a:buChar char="-"/>
            </a:pPr>
            <a:endParaRPr lang="it-IT" sz="2200" dirty="0"/>
          </a:p>
        </p:txBody>
      </p:sp>
    </p:spTree>
    <p:extLst>
      <p:ext uri="{BB962C8B-B14F-4D97-AF65-F5344CB8AC3E}">
        <p14:creationId xmlns:p14="http://schemas.microsoft.com/office/powerpoint/2010/main" val="47505830"/>
      </p:ext>
    </p:extLst>
  </p:cSld>
  <p:clrMapOvr>
    <a:masterClrMapping/>
  </p:clrMapOvr>
</p:sld>
</file>

<file path=ppt/theme/theme1.xml><?xml version="1.0" encoding="utf-8"?>
<a:theme xmlns:a="http://schemas.openxmlformats.org/drawingml/2006/main" name="Projekt domyślny">
  <a:themeElements>
    <a:clrScheme name="Projekt domyślny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ojekt domyślny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Projekt domyślny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10128</TotalTime>
  <Words>3250</Words>
  <Application>Microsoft Office PowerPoint</Application>
  <PresentationFormat>Presentazione su schermo (4:3)</PresentationFormat>
  <Paragraphs>477</Paragraphs>
  <Slides>45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45</vt:i4>
      </vt:variant>
    </vt:vector>
  </HeadingPairs>
  <TitlesOfParts>
    <vt:vector size="49" baseType="lpstr">
      <vt:lpstr>Arial</vt:lpstr>
      <vt:lpstr>robotoregular</vt:lpstr>
      <vt:lpstr>Verdana</vt:lpstr>
      <vt:lpstr>Projekt domyślny</vt:lpstr>
      <vt:lpstr>Inclusione e personalizzazione nell’insegnamento delle STEAM</vt:lpstr>
      <vt:lpstr>Didattica tradizionale vs didattica cognitivista</vt:lpstr>
      <vt:lpstr>Domanda di lavoro:</vt:lpstr>
      <vt:lpstr>La strategia:</vt:lpstr>
      <vt:lpstr>Leggere il coreano: indovinare/ decifrare/ trovare la chiave d’accesso</vt:lpstr>
      <vt:lpstr>Imparare russo?</vt:lpstr>
      <vt:lpstr>Indovinello per bambini</vt:lpstr>
      <vt:lpstr>USA: no student left behind</vt:lpstr>
      <vt:lpstr>Indovinello per bambini</vt:lpstr>
      <vt:lpstr>In pratica, abbiamo risolto un sistema di due condizioni (equazioni),</vt:lpstr>
      <vt:lpstr>„Matematica per cittadini”</vt:lpstr>
      <vt:lpstr>Quadrato magico</vt:lpstr>
      <vt:lpstr>Quadrato magico</vt:lpstr>
      <vt:lpstr>Oggi si chiama sudoku</vt:lpstr>
      <vt:lpstr>Operazioni di simetria  </vt:lpstr>
      <vt:lpstr>La matematica: il regno di simboli</vt:lpstr>
      <vt:lpstr>Proviamo di applicare le operazioni che hanno funzionato per il quadrato magico</vt:lpstr>
      <vt:lpstr>Ma ancora la percentuale di «improvvisare» e «indovinare»</vt:lpstr>
      <vt:lpstr>Tutto sommato, per risolvere il nostro quadrato</vt:lpstr>
      <vt:lpstr>Cosa dicono i libri?</vt:lpstr>
      <vt:lpstr>Cosa dicono i libri?</vt:lpstr>
      <vt:lpstr>Tutto bene, finché le incognite sono solo due</vt:lpstr>
      <vt:lpstr>Problemi nascono già con tre incognite</vt:lpstr>
      <vt:lpstr>Poi, un po’ all’improvviso compare</vt:lpstr>
      <vt:lpstr>O Dio! Cosa dobbiamo fare?</vt:lpstr>
      <vt:lpstr>Poi, tolto lo stress possiamo cominciare a ragionare</vt:lpstr>
      <vt:lpstr>La matematica consiste nell’astrazione  (cioè l’eliminazione di dettagli non essenziali) </vt:lpstr>
      <vt:lpstr>e, adesso, magia, magia!</vt:lpstr>
      <vt:lpstr>Il metodo è facilmente applicabile anche ai sistemi di più equazioni</vt:lpstr>
      <vt:lpstr>Un’altra veduta di Marmolada (TN)</vt:lpstr>
      <vt:lpstr>Ancora un passo verso la generalizzazione del problema</vt:lpstr>
      <vt:lpstr>Le matrici (con i numeri e con i vettori) formano una algebra,</vt:lpstr>
      <vt:lpstr>Applicazioni dell’algebra delle matrici sono infinite: econometria</vt:lpstr>
      <vt:lpstr>Queste tabelle conosciamo bene: sono le matrici</vt:lpstr>
      <vt:lpstr>Applicazioni dell’algebra delle matrici sono infinite: lo stress meccanico</vt:lpstr>
      <vt:lpstr>Stress delle placche tettoniche: terremoto di Tohuku (2011)</vt:lpstr>
      <vt:lpstr>Teoria generale della relatività</vt:lpstr>
      <vt:lpstr>Dopo questo tuffo torniamo alla «normalità»</vt:lpstr>
      <vt:lpstr>Vediamo cose dice Cramer</vt:lpstr>
      <vt:lpstr>Torniamo per la terza volta</vt:lpstr>
      <vt:lpstr>Due tipi di esercizi</vt:lpstr>
      <vt:lpstr>Le tre funzioni dell’insegnamento</vt:lpstr>
      <vt:lpstr>Le tre funzioni cognitive</vt:lpstr>
      <vt:lpstr>Questo si chiama sudoku</vt:lpstr>
      <vt:lpstr>Il principio didattico «9:1» </vt:lpstr>
    </vt:vector>
  </TitlesOfParts>
  <Company>PAP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 principio…</dc:title>
  <dc:creator>GK</dc:creator>
  <cp:lastModifiedBy>Maria Karwasz</cp:lastModifiedBy>
  <cp:revision>211</cp:revision>
  <dcterms:created xsi:type="dcterms:W3CDTF">2006-02-09T22:46:12Z</dcterms:created>
  <dcterms:modified xsi:type="dcterms:W3CDTF">2022-12-14T20:14:52Z</dcterms:modified>
</cp:coreProperties>
</file>