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9" r:id="rId1"/>
  </p:sldMasterIdLst>
  <p:notesMasterIdLst>
    <p:notesMasterId r:id="rId51"/>
  </p:notesMasterIdLst>
  <p:handoutMasterIdLst>
    <p:handoutMasterId r:id="rId52"/>
  </p:handoutMasterIdLst>
  <p:sldIdLst>
    <p:sldId id="377" r:id="rId2"/>
    <p:sldId id="483" r:id="rId3"/>
    <p:sldId id="484" r:id="rId4"/>
    <p:sldId id="485" r:id="rId5"/>
    <p:sldId id="367" r:id="rId6"/>
    <p:sldId id="369" r:id="rId7"/>
    <p:sldId id="370" r:id="rId8"/>
    <p:sldId id="482" r:id="rId9"/>
    <p:sldId id="267" r:id="rId10"/>
    <p:sldId id="266" r:id="rId11"/>
    <p:sldId id="373" r:id="rId12"/>
    <p:sldId id="338" r:id="rId13"/>
    <p:sldId id="297" r:id="rId14"/>
    <p:sldId id="387" r:id="rId15"/>
    <p:sldId id="298" r:id="rId16"/>
    <p:sldId id="404" r:id="rId17"/>
    <p:sldId id="286" r:id="rId18"/>
    <p:sldId id="376" r:id="rId19"/>
    <p:sldId id="295" r:id="rId20"/>
    <p:sldId id="406" r:id="rId21"/>
    <p:sldId id="379" r:id="rId22"/>
    <p:sldId id="378" r:id="rId23"/>
    <p:sldId id="381" r:id="rId24"/>
    <p:sldId id="386" r:id="rId25"/>
    <p:sldId id="356" r:id="rId26"/>
    <p:sldId id="263" r:id="rId27"/>
    <p:sldId id="264" r:id="rId28"/>
    <p:sldId id="276" r:id="rId29"/>
    <p:sldId id="277" r:id="rId30"/>
    <p:sldId id="278" r:id="rId31"/>
    <p:sldId id="393" r:id="rId32"/>
    <p:sldId id="280" r:id="rId33"/>
    <p:sldId id="281" r:id="rId34"/>
    <p:sldId id="282" r:id="rId35"/>
    <p:sldId id="283" r:id="rId36"/>
    <p:sldId id="284" r:id="rId37"/>
    <p:sldId id="285" r:id="rId38"/>
    <p:sldId id="357" r:id="rId39"/>
    <p:sldId id="310" r:id="rId40"/>
    <p:sldId id="313" r:id="rId41"/>
    <p:sldId id="392" r:id="rId42"/>
    <p:sldId id="394" r:id="rId43"/>
    <p:sldId id="399" r:id="rId44"/>
    <p:sldId id="316" r:id="rId45"/>
    <p:sldId id="389" r:id="rId46"/>
    <p:sldId id="382" r:id="rId47"/>
    <p:sldId id="383" r:id="rId48"/>
    <p:sldId id="384" r:id="rId49"/>
    <p:sldId id="412" r:id="rId50"/>
  </p:sldIdLst>
  <p:sldSz cx="9144000" cy="6858000" type="screen4x3"/>
  <p:notesSz cx="6858000" cy="9144000"/>
  <p:defaultTextStyle>
    <a:defPPr>
      <a:defRPr lang="en-A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256" autoAdjust="0"/>
    <p:restoredTop sz="94859" autoAdjust="0"/>
  </p:normalViewPr>
  <p:slideViewPr>
    <p:cSldViewPr>
      <p:cViewPr>
        <p:scale>
          <a:sx n="75" d="100"/>
          <a:sy n="75" d="100"/>
        </p:scale>
        <p:origin x="-72" y="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D49A0DF6-9B8D-5FFE-2178-CBB27DA1106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0FE1D8CC-C401-11F1-44C6-85E980EAC870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27652" name="Rectangle 4">
            <a:extLst>
              <a:ext uri="{FF2B5EF4-FFF2-40B4-BE49-F238E27FC236}">
                <a16:creationId xmlns:a16="http://schemas.microsoft.com/office/drawing/2014/main" id="{5EC10E90-F90E-334A-2B06-1C328733C77C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27653" name="Rectangle 5">
            <a:extLst>
              <a:ext uri="{FF2B5EF4-FFF2-40B4-BE49-F238E27FC236}">
                <a16:creationId xmlns:a16="http://schemas.microsoft.com/office/drawing/2014/main" id="{2F080060-9B70-ABCD-696C-AB8EF8D9010B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2E30132-0E85-47D0-B6B1-3E27EC5FFB8F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1559FD52-C05E-E02C-2D12-4A2738F43DCC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1430BEAE-D5E7-B4F0-1DF2-86B740C5D74A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14340" name="Rectangle 4">
            <a:extLst>
              <a:ext uri="{FF2B5EF4-FFF2-40B4-BE49-F238E27FC236}">
                <a16:creationId xmlns:a16="http://schemas.microsoft.com/office/drawing/2014/main" id="{AEF09488-19D6-EBFE-2B35-5D37C2D64595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8677" name="Rectangle 5">
            <a:extLst>
              <a:ext uri="{FF2B5EF4-FFF2-40B4-BE49-F238E27FC236}">
                <a16:creationId xmlns:a16="http://schemas.microsoft.com/office/drawing/2014/main" id="{73162A00-4BDD-D61F-5311-B2823DFB4595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 noProof="0"/>
              <a:t>Kliknij, aby edytować style wzorca tekstu</a:t>
            </a:r>
          </a:p>
          <a:p>
            <a:pPr lvl="1"/>
            <a:r>
              <a:rPr lang="en-AU" altLang="it-IT" noProof="0"/>
              <a:t>Drugi poziom</a:t>
            </a:r>
          </a:p>
          <a:p>
            <a:pPr lvl="2"/>
            <a:r>
              <a:rPr lang="en-AU" altLang="it-IT" noProof="0"/>
              <a:t>Trzeci poziom</a:t>
            </a:r>
          </a:p>
          <a:p>
            <a:pPr lvl="3"/>
            <a:r>
              <a:rPr lang="en-AU" altLang="it-IT" noProof="0"/>
              <a:t>Czwarty poziom</a:t>
            </a:r>
          </a:p>
          <a:p>
            <a:pPr lvl="4"/>
            <a:r>
              <a:rPr lang="en-AU" altLang="it-IT" noProof="0"/>
              <a:t>Piąty poziom</a:t>
            </a:r>
          </a:p>
        </p:txBody>
      </p:sp>
      <p:sp>
        <p:nvSpPr>
          <p:cNvPr id="28678" name="Rectangle 6">
            <a:extLst>
              <a:ext uri="{FF2B5EF4-FFF2-40B4-BE49-F238E27FC236}">
                <a16:creationId xmlns:a16="http://schemas.microsoft.com/office/drawing/2014/main" id="{07F5F8E6-266E-0BE9-DC45-2864EF4F8E8B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28679" name="Rectangle 7">
            <a:extLst>
              <a:ext uri="{FF2B5EF4-FFF2-40B4-BE49-F238E27FC236}">
                <a16:creationId xmlns:a16="http://schemas.microsoft.com/office/drawing/2014/main" id="{68413CC9-8603-045E-9019-8FACDB41FD3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92BF9587-81BD-405E-9043-DCBC432371A6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DFFBAA5B-C8EF-2D1C-EDA6-832362ACB09F}"/>
              </a:ext>
            </a:extLst>
          </p:cNvPr>
          <p:cNvGrpSpPr>
            <a:grpSpLocks/>
          </p:cNvGrpSpPr>
          <p:nvPr/>
        </p:nvGrpSpPr>
        <p:grpSpPr bwMode="auto">
          <a:xfrm>
            <a:off x="-3222625" y="304800"/>
            <a:ext cx="11909425" cy="4724400"/>
            <a:chOff x="-2030" y="192"/>
            <a:chExt cx="7502" cy="2976"/>
          </a:xfrm>
        </p:grpSpPr>
        <p:sp>
          <p:nvSpPr>
            <p:cNvPr id="3" name="Line 3">
              <a:extLst>
                <a:ext uri="{FF2B5EF4-FFF2-40B4-BE49-F238E27FC236}">
                  <a16:creationId xmlns:a16="http://schemas.microsoft.com/office/drawing/2014/main" id="{E4728592-531A-C3C9-CB9E-3D6C1BF1571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2" y="1584"/>
              <a:ext cx="45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4" name="AutoShape 4">
              <a:extLst>
                <a:ext uri="{FF2B5EF4-FFF2-40B4-BE49-F238E27FC236}">
                  <a16:creationId xmlns:a16="http://schemas.microsoft.com/office/drawing/2014/main" id="{0402B79E-63CA-5C7E-CBB2-670FD25C48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584" y="864"/>
              <a:ext cx="2304" cy="2304"/>
            </a:xfrm>
            <a:custGeom>
              <a:avLst/>
              <a:gdLst>
                <a:gd name="T0" fmla="*/ 0 w 64000"/>
                <a:gd name="T1" fmla="*/ 0 h 64000"/>
                <a:gd name="T2" fmla="*/ 0 w 64000"/>
                <a:gd name="T3" fmla="*/ 0 h 64000"/>
                <a:gd name="T4" fmla="*/ 0 w 64000"/>
                <a:gd name="T5" fmla="*/ 0 h 64000"/>
                <a:gd name="T6" fmla="*/ 0 w 64000"/>
                <a:gd name="T7" fmla="*/ 0 h 64000"/>
                <a:gd name="T8" fmla="*/ 0 w 64000"/>
                <a:gd name="T9" fmla="*/ 0 h 64000"/>
                <a:gd name="T10" fmla="*/ 0 w 64000"/>
                <a:gd name="T11" fmla="*/ 0 h 64000"/>
                <a:gd name="T12" fmla="*/ 0 w 64000"/>
                <a:gd name="T13" fmla="*/ 0 h 64000"/>
                <a:gd name="T14" fmla="*/ 0 w 64000"/>
                <a:gd name="T15" fmla="*/ 0 h 64000"/>
                <a:gd name="T16" fmla="*/ 0 w 64000"/>
                <a:gd name="T17" fmla="*/ 0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44083 w 64000"/>
                <a:gd name="T28" fmla="*/ -29639 h 64000"/>
                <a:gd name="T29" fmla="*/ 44083 w 64000"/>
                <a:gd name="T30" fmla="*/ 29639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44083" y="2368"/>
                  </a:moveTo>
                  <a:cubicBezTo>
                    <a:pt x="56127" y="7280"/>
                    <a:pt x="64000" y="18993"/>
                    <a:pt x="64000" y="32000"/>
                  </a:cubicBezTo>
                  <a:cubicBezTo>
                    <a:pt x="64000" y="45006"/>
                    <a:pt x="56127" y="56719"/>
                    <a:pt x="44083" y="61631"/>
                  </a:cubicBezTo>
                  <a:cubicBezTo>
                    <a:pt x="44082" y="61631"/>
                    <a:pt x="44082" y="61631"/>
                    <a:pt x="44082" y="61631"/>
                  </a:cubicBezTo>
                  <a:lnTo>
                    <a:pt x="44083" y="61632"/>
                  </a:lnTo>
                  <a:lnTo>
                    <a:pt x="44083" y="2368"/>
                  </a:lnTo>
                  <a:lnTo>
                    <a:pt x="44082" y="2368"/>
                  </a:lnTo>
                  <a:cubicBezTo>
                    <a:pt x="44082" y="2368"/>
                    <a:pt x="44082" y="2368"/>
                    <a:pt x="44083" y="23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" name="AutoShape 5">
              <a:extLst>
                <a:ext uri="{FF2B5EF4-FFF2-40B4-BE49-F238E27FC236}">
                  <a16:creationId xmlns:a16="http://schemas.microsoft.com/office/drawing/2014/main" id="{DDCD1C5F-7CF5-81A9-E49F-20D6757997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2030" y="192"/>
              <a:ext cx="2544" cy="2544"/>
            </a:xfrm>
            <a:custGeom>
              <a:avLst/>
              <a:gdLst>
                <a:gd name="T0" fmla="*/ 0 w 64000"/>
                <a:gd name="T1" fmla="*/ 0 h 64000"/>
                <a:gd name="T2" fmla="*/ 0 w 64000"/>
                <a:gd name="T3" fmla="*/ 0 h 64000"/>
                <a:gd name="T4" fmla="*/ 0 w 64000"/>
                <a:gd name="T5" fmla="*/ 0 h 64000"/>
                <a:gd name="T6" fmla="*/ 0 w 64000"/>
                <a:gd name="T7" fmla="*/ 0 h 64000"/>
                <a:gd name="T8" fmla="*/ 0 w 64000"/>
                <a:gd name="T9" fmla="*/ 0 h 64000"/>
                <a:gd name="T10" fmla="*/ 0 w 64000"/>
                <a:gd name="T11" fmla="*/ 0 h 64000"/>
                <a:gd name="T12" fmla="*/ 0 w 64000"/>
                <a:gd name="T13" fmla="*/ 0 h 64000"/>
                <a:gd name="T14" fmla="*/ 0 w 64000"/>
                <a:gd name="T15" fmla="*/ 0 h 64000"/>
                <a:gd name="T16" fmla="*/ 0 w 64000"/>
                <a:gd name="T17" fmla="*/ 0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50994 w 64000"/>
                <a:gd name="T28" fmla="*/ -25761 h 64000"/>
                <a:gd name="T29" fmla="*/ 50994 w 64000"/>
                <a:gd name="T30" fmla="*/ 25761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50994" y="6246"/>
                  </a:moveTo>
                  <a:cubicBezTo>
                    <a:pt x="59172" y="12279"/>
                    <a:pt x="64000" y="21837"/>
                    <a:pt x="64000" y="32000"/>
                  </a:cubicBezTo>
                  <a:cubicBezTo>
                    <a:pt x="64000" y="42162"/>
                    <a:pt x="59172" y="51720"/>
                    <a:pt x="50994" y="57753"/>
                  </a:cubicBezTo>
                  <a:cubicBezTo>
                    <a:pt x="50993" y="57753"/>
                    <a:pt x="50993" y="57753"/>
                    <a:pt x="50993" y="57753"/>
                  </a:cubicBezTo>
                  <a:lnTo>
                    <a:pt x="50994" y="57754"/>
                  </a:lnTo>
                  <a:lnTo>
                    <a:pt x="50994" y="6246"/>
                  </a:lnTo>
                  <a:lnTo>
                    <a:pt x="50993" y="6246"/>
                  </a:lnTo>
                  <a:cubicBezTo>
                    <a:pt x="50993" y="6246"/>
                    <a:pt x="50993" y="6246"/>
                    <a:pt x="50994" y="6246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5366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443038" y="985838"/>
            <a:ext cx="7239000" cy="1444625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en-AU" altLang="it-IT" noProof="0"/>
              <a:t>Kliknij, aby edytować styl wzorca tytułu</a:t>
            </a:r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443038" y="3427413"/>
            <a:ext cx="7239000" cy="17526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en-AU" altLang="it-IT" noProof="0"/>
              <a:t>Kliknij, aby edytować styl wzorca podtytułu</a:t>
            </a:r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AA0A5C9D-1274-8DA3-D5DB-5919364321D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7DFF6667-2EFC-2C1F-F61F-30C8D30205A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8" name="Rectangle 10">
            <a:extLst>
              <a:ext uri="{FF2B5EF4-FFF2-40B4-BE49-F238E27FC236}">
                <a16:creationId xmlns:a16="http://schemas.microsoft.com/office/drawing/2014/main" id="{22F9DA33-1B41-5DE2-B641-39AB046FEDD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8DC817-0B1E-42C4-80F0-5FAC1A8D671C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4075863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F673B803-8260-9BC1-F699-8C89BB9A3F3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1CE6C85A-8454-5E13-2B9F-84F213EB975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B4E7D1D8-43F7-7423-D644-92ADFA69533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B36628-68CC-4F6D-A25B-FFFCD9B3D9F5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5856134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856413" y="301625"/>
            <a:ext cx="1827212" cy="564038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370013" y="301625"/>
            <a:ext cx="5334000" cy="564038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0C4AC99B-DD79-42EE-C018-EB8BC9C1B10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C0DACB2C-F012-7CF7-24FC-9F3415A2D29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26956363-FF10-F92F-198C-441CF66196B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60B2C-4526-4A52-A423-CB091BA4CC65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3586040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 preserve="1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70013" y="301625"/>
            <a:ext cx="7313612" cy="114300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1370013" y="1827213"/>
            <a:ext cx="7313612" cy="4114800"/>
          </a:xfrm>
        </p:spPr>
        <p:txBody>
          <a:bodyPr/>
          <a:lstStyle/>
          <a:p>
            <a:pPr lvl="0"/>
            <a:endParaRPr lang="it-IT" noProof="0"/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05CAC6F5-05A8-6DAD-F5C2-FC52CFB8B22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337542A7-FED0-0372-09CE-0DC1680D083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A18B468B-C809-9AF6-C682-9B7D55CE21D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F10FD3-8AC4-424A-AD34-7ECE0CD79DEE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36593193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A226BA4C-FF88-D7E2-3908-871AB914D4F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4EA4D30F-8C28-4A09-C9CF-91282526944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CBA3CB8D-C2ED-7F81-F021-7BCD4273447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ECAB44-B7A8-48C9-B5ED-D6A928C39307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895899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1CD65F90-1F3E-6F05-2CD3-99BF77EBF2F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882E44D6-9725-D302-C814-CACE37CD137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B800ACE5-F66F-BE66-7C53-4B89B60B120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0ADEE5-25BB-4BF2-B61E-B12A75D1AFF0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017331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370013" y="1827213"/>
            <a:ext cx="3579812" cy="41148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102225" y="1827213"/>
            <a:ext cx="3581400" cy="41148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1C1EFC75-2986-AD81-6055-0072938ACF3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61DBCFC2-800F-7195-2E12-F89CC3117ED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C4992E69-2D4A-7261-712C-07C961B0A56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DC1939-7C24-46C6-A61B-A6F95C965180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3393785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2AD40A93-71D0-1EEE-ACC9-2F5754970E0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FE0B2DF1-CA74-B248-A130-C1624D8D396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9" name="Rectangle 10">
            <a:extLst>
              <a:ext uri="{FF2B5EF4-FFF2-40B4-BE49-F238E27FC236}">
                <a16:creationId xmlns:a16="http://schemas.microsoft.com/office/drawing/2014/main" id="{249CF039-E598-41F4-9F1F-E11036CBC4D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945597-963E-4C8D-9EA3-A7C114C31FE5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2365057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Rectangle 8">
            <a:extLst>
              <a:ext uri="{FF2B5EF4-FFF2-40B4-BE49-F238E27FC236}">
                <a16:creationId xmlns:a16="http://schemas.microsoft.com/office/drawing/2014/main" id="{C645D649-4C03-C8B1-4AF0-D825F44FFD4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98270EAD-CB5A-136D-CAFF-BD404A2AEB2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FC3D9B5A-C6C2-4AAA-8D56-905C67D65F0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B328A8-D33B-4C24-A982-0B6E461E8CBF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999737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>
            <a:extLst>
              <a:ext uri="{FF2B5EF4-FFF2-40B4-BE49-F238E27FC236}">
                <a16:creationId xmlns:a16="http://schemas.microsoft.com/office/drawing/2014/main" id="{EBBD9A00-FB29-3D6B-A6A2-3AA2EAACEB3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3" name="Rectangle 9">
            <a:extLst>
              <a:ext uri="{FF2B5EF4-FFF2-40B4-BE49-F238E27FC236}">
                <a16:creationId xmlns:a16="http://schemas.microsoft.com/office/drawing/2014/main" id="{E1E85A59-43BB-A9CD-0F11-891F6C23210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6A96631E-1710-91A9-AEDF-A6B2DEEE33D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B7CB51-A82A-4E76-90EE-3D652AB5F4CE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115571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54A19AFB-99D5-11E8-09BD-9825D133901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05A79731-DE19-84CD-A668-3711DC117FD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269BDEA7-A5FA-E0E8-BA5A-B40BFB9FDF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3772F4-9643-44DD-9ED9-548494D6BA56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2150157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EE5493BD-230A-304E-6399-55DF0450ADA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C0788100-B444-A844-E910-2C7C34FA354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3283647E-192B-5AC2-2980-537A74239FF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6F02CD-0692-47D8-B2D9-63E440604726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614791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69EE96FC-5847-7C09-70FB-39916B78898B}"/>
              </a:ext>
            </a:extLst>
          </p:cNvPr>
          <p:cNvGrpSpPr>
            <a:grpSpLocks/>
          </p:cNvGrpSpPr>
          <p:nvPr/>
        </p:nvGrpSpPr>
        <p:grpSpPr bwMode="auto">
          <a:xfrm>
            <a:off x="-3238500" y="0"/>
            <a:ext cx="11925300" cy="3810000"/>
            <a:chOff x="-2040" y="0"/>
            <a:chExt cx="7512" cy="2400"/>
          </a:xfrm>
        </p:grpSpPr>
        <p:sp>
          <p:nvSpPr>
            <p:cNvPr id="1032" name="AutoShape 3">
              <a:extLst>
                <a:ext uri="{FF2B5EF4-FFF2-40B4-BE49-F238E27FC236}">
                  <a16:creationId xmlns:a16="http://schemas.microsoft.com/office/drawing/2014/main" id="{D4C405DD-B7FC-D97A-F702-57DA456F48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2040" y="432"/>
              <a:ext cx="2592" cy="1968"/>
            </a:xfrm>
            <a:custGeom>
              <a:avLst/>
              <a:gdLst>
                <a:gd name="T0" fmla="*/ 0 w 64000"/>
                <a:gd name="T1" fmla="*/ 0 h 64000"/>
                <a:gd name="T2" fmla="*/ 0 w 64000"/>
                <a:gd name="T3" fmla="*/ 0 h 64000"/>
                <a:gd name="T4" fmla="*/ 0 w 64000"/>
                <a:gd name="T5" fmla="*/ 0 h 64000"/>
                <a:gd name="T6" fmla="*/ 0 w 64000"/>
                <a:gd name="T7" fmla="*/ 0 h 64000"/>
                <a:gd name="T8" fmla="*/ 0 w 64000"/>
                <a:gd name="T9" fmla="*/ 0 h 64000"/>
                <a:gd name="T10" fmla="*/ 0 w 64000"/>
                <a:gd name="T11" fmla="*/ 0 h 64000"/>
                <a:gd name="T12" fmla="*/ 0 w 64000"/>
                <a:gd name="T13" fmla="*/ 0 h 64000"/>
                <a:gd name="T14" fmla="*/ 0 w 64000"/>
                <a:gd name="T15" fmla="*/ 0 h 64000"/>
                <a:gd name="T16" fmla="*/ 0 w 64000"/>
                <a:gd name="T17" fmla="*/ 0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50296 w 64000"/>
                <a:gd name="T28" fmla="*/ -26244 h 64000"/>
                <a:gd name="T29" fmla="*/ 50296 w 64000"/>
                <a:gd name="T30" fmla="*/ 26244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50296" y="5746"/>
                  </a:moveTo>
                  <a:cubicBezTo>
                    <a:pt x="58882" y="11730"/>
                    <a:pt x="64000" y="21534"/>
                    <a:pt x="64000" y="32000"/>
                  </a:cubicBezTo>
                  <a:cubicBezTo>
                    <a:pt x="64000" y="42465"/>
                    <a:pt x="58882" y="52269"/>
                    <a:pt x="50296" y="58253"/>
                  </a:cubicBezTo>
                  <a:cubicBezTo>
                    <a:pt x="50296" y="58253"/>
                    <a:pt x="50296" y="58253"/>
                    <a:pt x="50295" y="58253"/>
                  </a:cubicBezTo>
                  <a:lnTo>
                    <a:pt x="50296" y="58254"/>
                  </a:lnTo>
                  <a:lnTo>
                    <a:pt x="50296" y="5746"/>
                  </a:lnTo>
                  <a:lnTo>
                    <a:pt x="50295" y="5746"/>
                  </a:lnTo>
                  <a:cubicBezTo>
                    <a:pt x="50296" y="5746"/>
                    <a:pt x="50296" y="5746"/>
                    <a:pt x="50296" y="5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33" name="AutoShape 4">
              <a:extLst>
                <a:ext uri="{FF2B5EF4-FFF2-40B4-BE49-F238E27FC236}">
                  <a16:creationId xmlns:a16="http://schemas.microsoft.com/office/drawing/2014/main" id="{2A1B0B53-D597-566E-CAB3-195A6819A6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528" y="0"/>
              <a:ext cx="1949" cy="1987"/>
            </a:xfrm>
            <a:custGeom>
              <a:avLst/>
              <a:gdLst>
                <a:gd name="T0" fmla="*/ 0 w 64000"/>
                <a:gd name="T1" fmla="*/ 0 h 64000"/>
                <a:gd name="T2" fmla="*/ 0 w 64000"/>
                <a:gd name="T3" fmla="*/ 0 h 64000"/>
                <a:gd name="T4" fmla="*/ 0 w 64000"/>
                <a:gd name="T5" fmla="*/ 0 h 64000"/>
                <a:gd name="T6" fmla="*/ 0 w 64000"/>
                <a:gd name="T7" fmla="*/ 0 h 64000"/>
                <a:gd name="T8" fmla="*/ 0 w 64000"/>
                <a:gd name="T9" fmla="*/ 0 h 64000"/>
                <a:gd name="T10" fmla="*/ 0 w 64000"/>
                <a:gd name="T11" fmla="*/ 0 h 64000"/>
                <a:gd name="T12" fmla="*/ 0 w 64000"/>
                <a:gd name="T13" fmla="*/ 0 h 64000"/>
                <a:gd name="T14" fmla="*/ 0 w 64000"/>
                <a:gd name="T15" fmla="*/ 0 h 64000"/>
                <a:gd name="T16" fmla="*/ 0 w 64000"/>
                <a:gd name="T17" fmla="*/ 0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50077 w 64000"/>
                <a:gd name="T28" fmla="*/ -26412 h 64000"/>
                <a:gd name="T29" fmla="*/ 50077 w 64000"/>
                <a:gd name="T30" fmla="*/ 26412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50077" y="5595"/>
                  </a:moveTo>
                  <a:cubicBezTo>
                    <a:pt x="58790" y="11560"/>
                    <a:pt x="64000" y="21440"/>
                    <a:pt x="64000" y="32000"/>
                  </a:cubicBezTo>
                  <a:cubicBezTo>
                    <a:pt x="64000" y="42559"/>
                    <a:pt x="58790" y="52439"/>
                    <a:pt x="50077" y="58404"/>
                  </a:cubicBezTo>
                  <a:cubicBezTo>
                    <a:pt x="50077" y="58404"/>
                    <a:pt x="50077" y="58404"/>
                    <a:pt x="50076" y="58404"/>
                  </a:cubicBezTo>
                  <a:lnTo>
                    <a:pt x="50077" y="58405"/>
                  </a:lnTo>
                  <a:lnTo>
                    <a:pt x="50077" y="5595"/>
                  </a:lnTo>
                  <a:lnTo>
                    <a:pt x="50076" y="5595"/>
                  </a:lnTo>
                  <a:cubicBezTo>
                    <a:pt x="50077" y="5595"/>
                    <a:pt x="50077" y="5595"/>
                    <a:pt x="50077" y="5595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34" name="Line 5">
              <a:extLst>
                <a:ext uri="{FF2B5EF4-FFF2-40B4-BE49-F238E27FC236}">
                  <a16:creationId xmlns:a16="http://schemas.microsoft.com/office/drawing/2014/main" id="{D28AB6CD-CD0F-AC15-8F3B-3AB86ECD1CC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64" y="960"/>
              <a:ext cx="460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027" name="Rectangle 6">
            <a:extLst>
              <a:ext uri="{FF2B5EF4-FFF2-40B4-BE49-F238E27FC236}">
                <a16:creationId xmlns:a16="http://schemas.microsoft.com/office/drawing/2014/main" id="{A1B1FF83-DF59-5E4E-FA22-7DAE5A12076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370013" y="301625"/>
            <a:ext cx="7313612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 wzorca tytułu</a:t>
            </a:r>
          </a:p>
        </p:txBody>
      </p:sp>
      <p:sp>
        <p:nvSpPr>
          <p:cNvPr id="1028" name="Rectangle 7">
            <a:extLst>
              <a:ext uri="{FF2B5EF4-FFF2-40B4-BE49-F238E27FC236}">
                <a16:creationId xmlns:a16="http://schemas.microsoft.com/office/drawing/2014/main" id="{B9423D2A-1407-F5E0-BD1D-93FD4D4CCD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370013" y="1827213"/>
            <a:ext cx="7313612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style wzorca tekstu</a:t>
            </a:r>
          </a:p>
          <a:p>
            <a:pPr lvl="1"/>
            <a:r>
              <a:rPr lang="en-AU" altLang="it-IT"/>
              <a:t>Drugi poziom</a:t>
            </a:r>
          </a:p>
          <a:p>
            <a:pPr lvl="2"/>
            <a:r>
              <a:rPr lang="en-AU" altLang="it-IT"/>
              <a:t>Trzeci poziom</a:t>
            </a:r>
          </a:p>
          <a:p>
            <a:pPr lvl="3"/>
            <a:r>
              <a:rPr lang="en-AU" altLang="it-IT"/>
              <a:t>Czwarty poziom</a:t>
            </a:r>
          </a:p>
          <a:p>
            <a:pPr lvl="4"/>
            <a:r>
              <a:rPr lang="en-AU" altLang="it-IT"/>
              <a:t>Piąty poziom</a:t>
            </a:r>
          </a:p>
        </p:txBody>
      </p:sp>
      <p:sp>
        <p:nvSpPr>
          <p:cNvPr id="14344" name="Rectangle 8">
            <a:extLst>
              <a:ext uri="{FF2B5EF4-FFF2-40B4-BE49-F238E27FC236}">
                <a16:creationId xmlns:a16="http://schemas.microsoft.com/office/drawing/2014/main" id="{EC810C66-D96E-EC09-AC35-96495F71423C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14345" name="Rectangle 9">
            <a:extLst>
              <a:ext uri="{FF2B5EF4-FFF2-40B4-BE49-F238E27FC236}">
                <a16:creationId xmlns:a16="http://schemas.microsoft.com/office/drawing/2014/main" id="{D79CFFDD-295D-C3EC-F40C-D790997E643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14346" name="Rectangle 10">
            <a:extLst>
              <a:ext uri="{FF2B5EF4-FFF2-40B4-BE49-F238E27FC236}">
                <a16:creationId xmlns:a16="http://schemas.microsoft.com/office/drawing/2014/main" id="{6A7ACE70-5AE0-926E-CBFF-77A167F3C53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B22361E1-2F7E-48D3-98A7-0B49B09F658D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  <p:sldLayoutId id="2147483745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¡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anose="05000000000000000000" pitchFamily="2" charset="2"/>
        <a:buChar char="¡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anose="05000000000000000000" pitchFamily="2" charset="2"/>
        <a:buChar char="¡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azetocasareto.com/" TargetMode="Externa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Wrought_iron" TargetMode="External"/><Relationship Id="rId7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jpg"/><Relationship Id="rId4" Type="http://schemas.openxmlformats.org/officeDocument/2006/relationships/image" Target="../media/image29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Austenite" TargetMode="External"/><Relationship Id="rId7" Type="http://schemas.openxmlformats.org/officeDocument/2006/relationships/image" Target="../media/image34.jpeg"/><Relationship Id="rId2" Type="http://schemas.openxmlformats.org/officeDocument/2006/relationships/hyperlink" Target="http://en.wikipedia.org/wiki/Quench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hyperlink" Target="http://en.wikipedia.org/wiki/Cubic_crystal_system" TargetMode="External"/><Relationship Id="rId4" Type="http://schemas.openxmlformats.org/officeDocument/2006/relationships/hyperlink" Target="http://en.wikipedia.org/wiki/Tetragonal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hyperlink" Target="http://www.andrzejbaranowski.pl/cechy.html" TargetMode="External"/><Relationship Id="rId7" Type="http://schemas.openxmlformats.org/officeDocument/2006/relationships/image" Target="../media/image39.jpeg"/><Relationship Id="rId2" Type="http://schemas.openxmlformats.org/officeDocument/2006/relationships/hyperlink" Target="http://www.metallurgy.nist.gov/phase/solder/agcu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10" Type="http://schemas.openxmlformats.org/officeDocument/2006/relationships/image" Target="../media/image42.jpeg"/><Relationship Id="rId4" Type="http://schemas.openxmlformats.org/officeDocument/2006/relationships/hyperlink" Target="http://cst-www.nrl.navy.mil/lattice/alloys/aucu.html" TargetMode="External"/><Relationship Id="rId9" Type="http://schemas.openxmlformats.org/officeDocument/2006/relationships/image" Target="../media/image4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Bronze_Age" TargetMode="External"/><Relationship Id="rId7" Type="http://schemas.openxmlformats.org/officeDocument/2006/relationships/image" Target="../media/image45.jpeg"/><Relationship Id="rId2" Type="http://schemas.openxmlformats.org/officeDocument/2006/relationships/hyperlink" Target="http://www.metallurgy.nist.gov/phase/solder/cusn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hyperlink" Target="http://webmineral.com/specimens/picshow.php?id=2469" TargetMode="External"/><Relationship Id="rId4" Type="http://schemas.openxmlformats.org/officeDocument/2006/relationships/hyperlink" Target="http://www.coloradogem.com/images/3507_big.jpg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jpeg"/><Relationship Id="rId4" Type="http://schemas.openxmlformats.org/officeDocument/2006/relationships/image" Target="../media/image53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3" Type="http://schemas.openxmlformats.org/officeDocument/2006/relationships/hyperlink" Target="http://www.sciencedirect.com/science?_ob=ArticleURL&amp;_udi=B6WM5-4SC78RV-1&amp;_user=5677612&amp;_coverDate=07%2F31%2F2008&amp;_rdoc=1&amp;_fmt=full&amp;_orig=search&amp;_cdi=6925&amp;_sort=d&amp;_docanchor=&amp;view=c&amp;_searchStrId=1227285246&amp;_rerunOrigin=google&amp;_acct=C000059472&amp;_version=1&amp;_urlVersion=0&amp;_userid=5677612&amp;md5=db4023e0800246b2e7787c792078e62d&amp;artImgPref=F#cor1" TargetMode="External"/><Relationship Id="rId7" Type="http://schemas.openxmlformats.org/officeDocument/2006/relationships/hyperlink" Target="http://www.sciencedirect.com/science?_ob=PublicationURL&amp;_tockey=%23TOC%236925%232008%23998369998%23693237%23FLA%23&amp;_cdi=6925&amp;_pubType=J&amp;view=c&amp;_auth=y&amp;_acct=C000059472&amp;_version=1&amp;_urlVersion=0&amp;_userid=5677612&amp;md5=6417f2a0fc11194419a82a19be52832c" TargetMode="External"/><Relationship Id="rId2" Type="http://schemas.openxmlformats.org/officeDocument/2006/relationships/hyperlink" Target="http://www.sciencedirect.com/science?_ob=ArticleURL&amp;_udi=B6WM5-4SC78RV-1&amp;_user=5677612&amp;_coverDate=07%2F31%2F2008&amp;_rdoc=1&amp;_fmt=full&amp;_orig=search&amp;_cdi=6925&amp;_sort=d&amp;_docanchor=&amp;view=c&amp;_searchStrId=1227285246&amp;_rerunOrigin=google&amp;_acct=C000059472&amp;_version=1&amp;_urlVersion=0&amp;_userid=5677612&amp;md5=db4023e0800246b2e7787c792078e62d&amp;artImgPref=F#aff1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www.sciencedirect.com/science/journal/10478477" TargetMode="External"/><Relationship Id="rId5" Type="http://schemas.openxmlformats.org/officeDocument/2006/relationships/hyperlink" Target="http://www.sciencedirect.com/science?_ob=ArticleURL&amp;_udi=B6WM5-4SC78RV-1&amp;_user=5677612&amp;_coverDate=07%2F31%2F2008&amp;_rdoc=1&amp;_fmt=full&amp;_orig=search&amp;_cdi=6925&amp;_sort=d&amp;_docanchor=&amp;view=c&amp;_searchStrId=1227285246&amp;_rerunOrigin=google&amp;_acct=C000059472&amp;_version=1&amp;_urlVersion=0&amp;_userid=5677612&amp;md5=db4023e0800246b2e7787c792078e62d&amp;artImgPref=F#aff2" TargetMode="External"/><Relationship Id="rId10" Type="http://schemas.openxmlformats.org/officeDocument/2006/relationships/hyperlink" Target="ref_bib40','refp_71" TargetMode="External"/><Relationship Id="rId4" Type="http://schemas.openxmlformats.org/officeDocument/2006/relationships/hyperlink" Target="mailto:rasaro@ucsd.edu" TargetMode="External"/><Relationship Id="rId9" Type="http://schemas.openxmlformats.org/officeDocument/2006/relationships/hyperlink" Target="http://www.sciencedirect.com/science?_ob=ArticleURL&amp;_udi=B6WM5-4SC78RV-1&amp;_user=5677612&amp;_coverDate=07%2F31%2F2008&amp;_rdoc=1&amp;_fmt=full&amp;_orig=search&amp;_cdi=6925&amp;_sort=d&amp;_docanchor=&amp;view=c&amp;_searchStrId=1227285246&amp;_rerunOrigin=google&amp;_acct=C000059472&amp;_version=1&amp;_urlVersion=0&amp;_userid=5677612&amp;md5=db4023e0800246b2e7787c792078e62d&amp;artImgPref=F#bib40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icrophotonics.com/talc%20powder.jpg" TargetMode="External"/><Relationship Id="rId2" Type="http://schemas.openxmlformats.org/officeDocument/2006/relationships/hyperlink" Target="http://www.mii.org/Minerals/Minpics1/Talc%202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hyperlink" Target="http://www.sciencehelpdesk.com/img/science1_5/Fluorite.jp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hyperlink" Target="http://www.rockcutters.us/cut-images/apatite/apatite-green-oval.jp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hyperlink" Target="http://www.thomsonminerals.com/images/JBW615CORTHOCLASENC1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3.jpeg"/><Relationship Id="rId4" Type="http://schemas.openxmlformats.org/officeDocument/2006/relationships/image" Target="../media/image72.jpe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jpeg"/><Relationship Id="rId3" Type="http://schemas.openxmlformats.org/officeDocument/2006/relationships/hyperlink" Target="http://earthnet-geonet.ca/images/dynamic/minerals/smokey_quartz.jpg" TargetMode="External"/><Relationship Id="rId7" Type="http://schemas.openxmlformats.org/officeDocument/2006/relationships/image" Target="../media/image76.jpeg"/><Relationship Id="rId2" Type="http://schemas.openxmlformats.org/officeDocument/2006/relationships/hyperlink" Target="http://www.pitt.edu/~cejones/GeoImages/1Minerals/1IgneousMineralz/Quartz/QuartzRose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jpeg"/><Relationship Id="rId5" Type="http://schemas.openxmlformats.org/officeDocument/2006/relationships/image" Target="../media/image74.jpeg"/><Relationship Id="rId4" Type="http://schemas.openxmlformats.org/officeDocument/2006/relationships/hyperlink" Target="http://perso.wanadoo.es/maquinalmatheus/ima/ametiste_rectifiee.jpg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hyperlink" Target="http://blog.bolderworld.com/wp-content/uploads/2009/04/topaz.jp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9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7" Type="http://schemas.openxmlformats.org/officeDocument/2006/relationships/image" Target="../media/image85.pn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4.jpeg"/><Relationship Id="rId5" Type="http://schemas.openxmlformats.org/officeDocument/2006/relationships/image" Target="../media/image83.jpeg"/><Relationship Id="rId4" Type="http://schemas.openxmlformats.org/officeDocument/2006/relationships/image" Target="../media/image82.jpe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jpeg"/><Relationship Id="rId3" Type="http://schemas.openxmlformats.org/officeDocument/2006/relationships/hyperlink" Target="http://www.diamondgeezer.com/diamond-buyers-guide/images/diamond-shape.jpg" TargetMode="External"/><Relationship Id="rId7" Type="http://schemas.openxmlformats.org/officeDocument/2006/relationships/image" Target="../media/image88.jpeg"/><Relationship Id="rId2" Type="http://schemas.openxmlformats.org/officeDocument/2006/relationships/hyperlink" Target="http://loopable.files.wordpress.com/2007/07/diamant.gif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7.jpeg"/><Relationship Id="rId5" Type="http://schemas.openxmlformats.org/officeDocument/2006/relationships/image" Target="../media/image86.jpeg"/><Relationship Id="rId4" Type="http://schemas.openxmlformats.org/officeDocument/2006/relationships/hyperlink" Target="http://www.worldwidediamonds.info/oppenheimer%20diamond%20yellow%20crystal.jpg" TargetMode="External"/><Relationship Id="rId9" Type="http://schemas.openxmlformats.org/officeDocument/2006/relationships/image" Target="../media/image90.jpe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jpeg"/><Relationship Id="rId3" Type="http://schemas.openxmlformats.org/officeDocument/2006/relationships/hyperlink" Target="http://www.pitt.edu/~cejones/GeoImages/1Minerals/1IgneousMineralz/Micas/Muscovite1.JPG" TargetMode="External"/><Relationship Id="rId7" Type="http://schemas.openxmlformats.org/officeDocument/2006/relationships/image" Target="../media/image94.jpeg"/><Relationship Id="rId2" Type="http://schemas.openxmlformats.org/officeDocument/2006/relationships/hyperlink" Target="http://www.visionlearning.com/library/module_viewer.php?mid=140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3.jpeg"/><Relationship Id="rId5" Type="http://schemas.openxmlformats.org/officeDocument/2006/relationships/image" Target="../media/image92.jpeg"/><Relationship Id="rId4" Type="http://schemas.openxmlformats.org/officeDocument/2006/relationships/image" Target="../media/image91.jpeg"/><Relationship Id="rId9" Type="http://schemas.openxmlformats.org/officeDocument/2006/relationships/image" Target="../media/image9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0.emf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jpg"/><Relationship Id="rId3" Type="http://schemas.openxmlformats.org/officeDocument/2006/relationships/hyperlink" Target="https://it.latuaitalia.ru/made-in-italy/il-vetro-artistico-di-murano/" TargetMode="External"/><Relationship Id="rId7" Type="http://schemas.openxmlformats.org/officeDocument/2006/relationships/image" Target="../media/image102.jpg"/><Relationship Id="rId2" Type="http://schemas.openxmlformats.org/officeDocument/2006/relationships/hyperlink" Target="https://www.theitaliantouch.org/it/volume3/miti/miti-e-status-symbol/il-vetro-di-murano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1.jpg"/><Relationship Id="rId5" Type="http://schemas.openxmlformats.org/officeDocument/2006/relationships/hyperlink" Target="https://www.livitaly.com/tour/murano-glass-tour-venice/" TargetMode="External"/><Relationship Id="rId4" Type="http://schemas.openxmlformats.org/officeDocument/2006/relationships/hyperlink" Target="https://vitrumlife.it/vetro-di-murano-un-patrimonio-che-rischia-la-scomparsa/" TargetMode="External"/><Relationship Id="rId9" Type="http://schemas.openxmlformats.org/officeDocument/2006/relationships/image" Target="../media/image104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hyperlink" Target="https://it.wikipedia.org/wiki/Cefalonia" TargetMode="External"/><Relationship Id="rId13" Type="http://schemas.openxmlformats.org/officeDocument/2006/relationships/image" Target="../media/image105.jpg"/><Relationship Id="rId3" Type="http://schemas.openxmlformats.org/officeDocument/2006/relationships/hyperlink" Target="https://it.wikipedia.org/wiki/999" TargetMode="External"/><Relationship Id="rId7" Type="http://schemas.openxmlformats.org/officeDocument/2006/relationships/hyperlink" Target="https://it.wikipedia.org/wiki/Diocesi_di_Eurea_di_Epiro" TargetMode="External"/><Relationship Id="rId12" Type="http://schemas.openxmlformats.org/officeDocument/2006/relationships/hyperlink" Target="https://www.flickr.com/photos/rhugo/4011716592/" TargetMode="External"/><Relationship Id="rId2" Type="http://schemas.openxmlformats.org/officeDocument/2006/relationships/hyperlink" Target="https://it.wikipedia.org/wiki/X_secolo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it.wikipedia.org/wiki/1125" TargetMode="External"/><Relationship Id="rId11" Type="http://schemas.openxmlformats.org/officeDocument/2006/relationships/hyperlink" Target="https://it.wikipedia.org/wiki/Duomo_di_Murano" TargetMode="External"/><Relationship Id="rId5" Type="http://schemas.openxmlformats.org/officeDocument/2006/relationships/hyperlink" Target="https://it.wikipedia.org/wiki/Chiesa_(architettura)" TargetMode="External"/><Relationship Id="rId10" Type="http://schemas.openxmlformats.org/officeDocument/2006/relationships/hyperlink" Target="https://it.wikipedia.org/wiki/Domenico_Michiel" TargetMode="External"/><Relationship Id="rId4" Type="http://schemas.openxmlformats.org/officeDocument/2006/relationships/hyperlink" Target="https://it.wikipedia.org/wiki/Vescovo_di_Torcello" TargetMode="External"/><Relationship Id="rId9" Type="http://schemas.openxmlformats.org/officeDocument/2006/relationships/hyperlink" Target="https://it.wikipedia.org/wiki/Doge_di_Venezia" TargetMode="Externa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sciencedirect.com/science?_ob=ArticleURL&amp;_udi=B6TX0-4SCTMWD-1&amp;_user=5677612&amp;_rdoc=1&amp;_fmt=&amp;_orig=search&amp;_sort=d&amp;view=c&amp;_acct=C000059472&amp;_version=1&amp;_urlVersion=0&amp;_userid=5677612&amp;md5=a50ff5b189963430a83e37da11abc289#aff3" TargetMode="External"/><Relationship Id="rId13" Type="http://schemas.openxmlformats.org/officeDocument/2006/relationships/image" Target="../media/image109.png"/><Relationship Id="rId3" Type="http://schemas.openxmlformats.org/officeDocument/2006/relationships/hyperlink" Target="http://www.sciencedirect.com/science?_ob=ArticleURL&amp;_udi=B6TX0-4SCTMWD-1&amp;_user=5677612&amp;_rdoc=1&amp;_fmt=&amp;_orig=search&amp;_sort=d&amp;view=c&amp;_acct=C000059472&amp;_version=1&amp;_urlVersion=0&amp;_userid=5677612&amp;md5=a50ff5b189963430a83e37da11abc289#afn1" TargetMode="External"/><Relationship Id="rId7" Type="http://schemas.openxmlformats.org/officeDocument/2006/relationships/hyperlink" Target="http://www.sciencedirect.com/science?_ob=ArticleURL&amp;_udi=B6TX0-4SCTMWD-1&amp;_user=5677612&amp;_rdoc=1&amp;_fmt=&amp;_orig=search&amp;_sort=d&amp;view=c&amp;_acct=C000059472&amp;_version=1&amp;_urlVersion=0&amp;_userid=5677612&amp;md5=a50ff5b189963430a83e37da11abc289#aff2" TargetMode="External"/><Relationship Id="rId12" Type="http://schemas.openxmlformats.org/officeDocument/2006/relationships/hyperlink" Target="mailto:agenor@imgnet.org.br" TargetMode="External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sciencedirect.com/science?_ob=ArticleURL&amp;_udi=B6TX0-4SCTMWD-1&amp;_user=5677612&amp;_rdoc=1&amp;_fmt=&amp;_orig=search&amp;_sort=d&amp;view=c&amp;_acct=C000059472&amp;_version=1&amp;_urlVersion=0&amp;_userid=5677612&amp;md5=a50ff5b189963430a83e37da11abc289#aff1" TargetMode="External"/><Relationship Id="rId11" Type="http://schemas.openxmlformats.org/officeDocument/2006/relationships/image" Target="../media/image108.png"/><Relationship Id="rId5" Type="http://schemas.openxmlformats.org/officeDocument/2006/relationships/hyperlink" Target="http://www.sciencedirect.com/science?_ob=PublicationURL&amp;_tockey=%23TOC%235576%232008%23999719986%23694451%23FLA%23&amp;_cdi=5576&amp;_pubType=J&amp;view=c&amp;_auth=y&amp;_acct=C000059472&amp;_version=1&amp;_urlVersion=0&amp;_userid=5677612&amp;md5=3e2a46eeb05056e5a12cf5a8179ffa54" TargetMode="External"/><Relationship Id="rId10" Type="http://schemas.openxmlformats.org/officeDocument/2006/relationships/hyperlink" Target="http://www.sciencedirect.com/science?_ob=ArticleURL&amp;_udi=B6TX0-4SCTMWD-1&amp;_user=5677612&amp;_rdoc=1&amp;_fmt=&amp;_orig=search&amp;_sort=d&amp;view=c&amp;_acct=C000059472&amp;_version=1&amp;_urlVersion=0&amp;_userid=5677612&amp;md5=a50ff5b189963430a83e37da11abc289#cor1" TargetMode="External"/><Relationship Id="rId4" Type="http://schemas.openxmlformats.org/officeDocument/2006/relationships/hyperlink" Target="http://www.sciencedirect.com/science/journal/09552219" TargetMode="External"/><Relationship Id="rId9" Type="http://schemas.openxmlformats.org/officeDocument/2006/relationships/image" Target="../media/image107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4.emf"/><Relationship Id="rId5" Type="http://schemas.openxmlformats.org/officeDocument/2006/relationships/image" Target="../media/image113.png"/><Relationship Id="rId4" Type="http://schemas.openxmlformats.org/officeDocument/2006/relationships/image" Target="../media/image112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8.png"/><Relationship Id="rId4" Type="http://schemas.openxmlformats.org/officeDocument/2006/relationships/image" Target="../media/image117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hyperlink" Target="http://www.msm.cam.ac.uk/phase-trans/2003/ft750dc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1.jpeg"/><Relationship Id="rId4" Type="http://schemas.openxmlformats.org/officeDocument/2006/relationships/image" Target="../media/image120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5.png"/><Relationship Id="rId4" Type="http://schemas.openxmlformats.org/officeDocument/2006/relationships/image" Target="../media/image124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jpeg"/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archeologiavocidalpassato.com/tag/cofanetto-per-toeletta/" TargetMode="Externa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it.wikipedia.org/wiki/TT8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D29F24DF-D063-9D27-0D33-40598FB74E3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39750" y="404813"/>
            <a:ext cx="8280400" cy="1470025"/>
          </a:xfrm>
        </p:spPr>
        <p:txBody>
          <a:bodyPr anchor="ctr"/>
          <a:lstStyle/>
          <a:p>
            <a:pPr eaLnBrk="1" hangingPunct="1"/>
            <a:r>
              <a:rPr lang="it-IT" altLang="it-IT" b="1">
                <a:solidFill>
                  <a:schemeClr val="tx1"/>
                </a:solidFill>
              </a:rPr>
              <a:t>Inclusione e personalizzazione nell’insegnamento delle STEAM</a:t>
            </a: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CB6F7921-54C3-3935-E6FF-D89D487C84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3990975"/>
            <a:ext cx="7920038" cy="246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2200" b="1">
                <a:solidFill>
                  <a:srgbClr val="002060"/>
                </a:solidFill>
                <a:latin typeface="Arial" panose="020B0604020202020204" pitchFamily="34" charset="0"/>
              </a:rPr>
              <a:t>Grzegorz Karwasz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2200" b="1">
                <a:solidFill>
                  <a:srgbClr val="002060"/>
                </a:solidFill>
                <a:latin typeface="Arial" panose="020B0604020202020204" pitchFamily="34" charset="0"/>
              </a:rPr>
              <a:t>Professor in Experimental Physics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200" i="1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i="1">
                <a:solidFill>
                  <a:srgbClr val="002060"/>
                </a:solidFill>
                <a:latin typeface="Arial" panose="020B0604020202020204" pitchFamily="34" charset="0"/>
              </a:rPr>
              <a:t>- Facoltà di Fisica, Astronomia e Informatica Applicata</a:t>
            </a:r>
            <a:r>
              <a:rPr lang="pl-PL" altLang="it-IT" sz="2200" i="1">
                <a:solidFill>
                  <a:srgbClr val="002060"/>
                </a:solidFill>
                <a:latin typeface="Arial" panose="020B0604020202020204" pitchFamily="34" charset="0"/>
              </a:rPr>
              <a:t>, Universita’ Nicolao Copernico, Torun, Polonia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it-IT" sz="2200" i="1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2200" b="1">
                <a:solidFill>
                  <a:srgbClr val="002060"/>
                </a:solidFill>
                <a:latin typeface="Arial" panose="020B0604020202020204" pitchFamily="34" charset="0"/>
              </a:rPr>
              <a:t>karwasz@fizyka.umk.pl</a:t>
            </a:r>
          </a:p>
        </p:txBody>
      </p:sp>
      <p:sp>
        <p:nvSpPr>
          <p:cNvPr id="16388" name="Rectangle 3">
            <a:extLst>
              <a:ext uri="{FF2B5EF4-FFF2-40B4-BE49-F238E27FC236}">
                <a16:creationId xmlns:a16="http://schemas.microsoft.com/office/drawing/2014/main" id="{E6560460-AEC3-E2E6-35A9-7DC7DDD9CF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200" y="2662238"/>
            <a:ext cx="7920038" cy="892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600" b="1" dirty="0">
                <a:solidFill>
                  <a:srgbClr val="002060"/>
                </a:solidFill>
                <a:latin typeface="Arial" panose="020B0604020202020204" pitchFamily="34" charset="0"/>
              </a:rPr>
              <a:t>Lezione 9: Qualche applicazione particolare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600" b="1" dirty="0">
                <a:solidFill>
                  <a:srgbClr val="002060"/>
                </a:solidFill>
                <a:latin typeface="Arial" panose="020B0604020202020204" pitchFamily="34" charset="0"/>
              </a:rPr>
              <a:t>Parte IV: Scienze delle </a:t>
            </a:r>
            <a:r>
              <a:rPr lang="it-IT" altLang="it-IT" sz="2600" b="1" dirty="0" err="1">
                <a:solidFill>
                  <a:srgbClr val="002060"/>
                </a:solidFill>
                <a:latin typeface="Arial" panose="020B0604020202020204" pitchFamily="34" charset="0"/>
              </a:rPr>
              <a:t>construzioni</a:t>
            </a:r>
            <a:endParaRPr lang="pl-PL" altLang="it-IT" sz="2600" b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907E661A-894A-44F6-8D56-CA50D8AC0BA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390650" y="422275"/>
            <a:ext cx="5829300" cy="1103313"/>
          </a:xfrm>
        </p:spPr>
        <p:txBody>
          <a:bodyPr anchor="ctr"/>
          <a:lstStyle/>
          <a:p>
            <a:r>
              <a:rPr lang="pl-PL" altLang="it-IT" sz="3300"/>
              <a:t>Metal</a:t>
            </a:r>
            <a:r>
              <a:rPr lang="it-IT" altLang="it-IT" sz="3300"/>
              <a:t>li</a:t>
            </a:r>
            <a:r>
              <a:rPr lang="pl-PL" altLang="it-IT" sz="3300"/>
              <a:t>, </a:t>
            </a:r>
            <a:r>
              <a:rPr lang="it-IT" altLang="it-IT" sz="3300"/>
              <a:t>leghe</a:t>
            </a:r>
            <a:br>
              <a:rPr lang="pl-PL" altLang="it-IT" sz="3300"/>
            </a:br>
            <a:endParaRPr lang="en-US" altLang="it-IT" sz="3300"/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07435091-DA8B-4AAE-9C74-8DCE8944E55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900113" y="1549400"/>
            <a:ext cx="5724525" cy="2378075"/>
          </a:xfrm>
        </p:spPr>
        <p:txBody>
          <a:bodyPr/>
          <a:lstStyle/>
          <a:p>
            <a:pPr algn="l"/>
            <a:r>
              <a:rPr lang="pl-PL" altLang="it-IT"/>
              <a:t>Fe: </a:t>
            </a:r>
            <a:r>
              <a:rPr lang="it-IT" altLang="it-IT"/>
              <a:t>acciaio</a:t>
            </a:r>
            <a:r>
              <a:rPr lang="pl-PL" altLang="it-IT"/>
              <a:t>, </a:t>
            </a:r>
            <a:r>
              <a:rPr lang="it-IT" altLang="it-IT"/>
              <a:t>ghisa</a:t>
            </a:r>
            <a:endParaRPr lang="pl-PL" altLang="it-IT"/>
          </a:p>
          <a:p>
            <a:pPr algn="l"/>
            <a:endParaRPr lang="it-IT" altLang="it-IT"/>
          </a:p>
          <a:p>
            <a:pPr algn="l"/>
            <a:endParaRPr lang="pl-PL" altLang="it-IT"/>
          </a:p>
          <a:p>
            <a:pPr algn="l"/>
            <a:r>
              <a:rPr lang="pl-PL" altLang="it-IT"/>
              <a:t>Cu: </a:t>
            </a:r>
            <a:r>
              <a:rPr lang="it-IT" altLang="it-IT"/>
              <a:t>ottone</a:t>
            </a:r>
            <a:r>
              <a:rPr lang="pl-PL" altLang="it-IT"/>
              <a:t>, br</a:t>
            </a:r>
            <a:r>
              <a:rPr lang="it-IT" altLang="it-IT"/>
              <a:t>onzo</a:t>
            </a:r>
            <a:r>
              <a:rPr lang="pl-PL" altLang="it-IT"/>
              <a:t>  </a:t>
            </a:r>
          </a:p>
          <a:p>
            <a:pPr algn="l"/>
            <a:endParaRPr lang="it-IT" altLang="it-IT"/>
          </a:p>
          <a:p>
            <a:pPr algn="l"/>
            <a:endParaRPr lang="pl-PL" altLang="it-IT"/>
          </a:p>
          <a:p>
            <a:pPr algn="l"/>
            <a:r>
              <a:rPr lang="pl-PL" altLang="it-IT"/>
              <a:t>Alumini</a:t>
            </a:r>
            <a:r>
              <a:rPr lang="it-IT" altLang="it-IT"/>
              <a:t>o</a:t>
            </a:r>
            <a:r>
              <a:rPr lang="pl-PL" altLang="it-IT"/>
              <a:t>, t</a:t>
            </a:r>
            <a:r>
              <a:rPr lang="it-IT" altLang="it-IT"/>
              <a:t>itanio</a:t>
            </a:r>
            <a:r>
              <a:rPr lang="pl-PL" altLang="it-IT"/>
              <a:t>, ni</a:t>
            </a:r>
            <a:r>
              <a:rPr lang="it-IT" altLang="it-IT"/>
              <a:t>chel</a:t>
            </a:r>
            <a:endParaRPr lang="en-US" altLang="it-IT"/>
          </a:p>
        </p:txBody>
      </p:sp>
      <p:pic>
        <p:nvPicPr>
          <p:cNvPr id="12293" name="Picture 5">
            <a:extLst>
              <a:ext uri="{FF2B5EF4-FFF2-40B4-BE49-F238E27FC236}">
                <a16:creationId xmlns:a16="http://schemas.microsoft.com/office/drawing/2014/main" id="{8853E40F-AE80-4060-A050-6481429E39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3375" y="2727325"/>
            <a:ext cx="1503363" cy="1328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4" name="Text Box 6">
            <a:extLst>
              <a:ext uri="{FF2B5EF4-FFF2-40B4-BE49-F238E27FC236}">
                <a16:creationId xmlns:a16="http://schemas.microsoft.com/office/drawing/2014/main" id="{243C3346-8199-405B-8D55-F1A698EAF1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0013" y="5678488"/>
            <a:ext cx="2600325" cy="322262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it-IT" sz="750" dirty="0">
                <a:hlinkClick r:id="rId3"/>
              </a:rPr>
              <a:t>http://www.razetocasareto.com</a:t>
            </a:r>
            <a:endParaRPr lang="pl-PL" altLang="it-IT" sz="750"/>
          </a:p>
          <a:p>
            <a:pPr>
              <a:defRPr/>
            </a:pPr>
            <a:r>
              <a:rPr lang="en-US" altLang="it-IT" sz="750" dirty="0"/>
              <a:t>http://www.alibre.com/images/gallery/small/Soetikno1.jpg</a:t>
            </a:r>
          </a:p>
        </p:txBody>
      </p:sp>
      <p:pic>
        <p:nvPicPr>
          <p:cNvPr id="12295" name="Picture 7">
            <a:extLst>
              <a:ext uri="{FF2B5EF4-FFF2-40B4-BE49-F238E27FC236}">
                <a16:creationId xmlns:a16="http://schemas.microsoft.com/office/drawing/2014/main" id="{2C3E506F-37C3-4D86-BF2C-EEFFC4152C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5963" y="4329113"/>
            <a:ext cx="13970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6" name="Picture 8">
            <a:extLst>
              <a:ext uri="{FF2B5EF4-FFF2-40B4-BE49-F238E27FC236}">
                <a16:creationId xmlns:a16="http://schemas.microsoft.com/office/drawing/2014/main" id="{032C1179-1350-450C-BA23-E72786F0B4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2250" y="1166813"/>
            <a:ext cx="1350963" cy="1328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7" name="Picture 9">
            <a:extLst>
              <a:ext uri="{FF2B5EF4-FFF2-40B4-BE49-F238E27FC236}">
                <a16:creationId xmlns:a16="http://schemas.microsoft.com/office/drawing/2014/main" id="{30E56ABE-4AED-4AEF-AA99-923AAF9E8F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6475" y="3336925"/>
            <a:ext cx="3119438" cy="234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6FFC518-19FD-44A6-BC27-169FB5C73E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0"/>
            <a:ext cx="8229600" cy="1143000"/>
          </a:xfrm>
        </p:spPr>
        <p:txBody>
          <a:bodyPr/>
          <a:lstStyle/>
          <a:p>
            <a:r>
              <a:rPr lang="it-IT" sz="3200" dirty="0" err="1"/>
              <a:t>Modern</a:t>
            </a:r>
            <a:r>
              <a:rPr lang="it-IT" sz="3200" dirty="0"/>
              <a:t> </a:t>
            </a:r>
            <a:r>
              <a:rPr lang="it-IT" sz="3200" dirty="0" err="1"/>
              <a:t>iron</a:t>
            </a:r>
            <a:r>
              <a:rPr lang="it-IT" sz="3200" dirty="0"/>
              <a:t> in </a:t>
            </a:r>
            <a:r>
              <a:rPr lang="it-IT" sz="3200" dirty="0" err="1"/>
              <a:t>ancient</a:t>
            </a:r>
            <a:r>
              <a:rPr lang="it-IT" sz="3200" dirty="0"/>
              <a:t> </a:t>
            </a:r>
            <a:r>
              <a:rPr lang="it-IT" sz="3200" dirty="0" err="1"/>
              <a:t>Egypt</a:t>
            </a:r>
            <a:r>
              <a:rPr lang="it-IT" sz="3200" dirty="0"/>
              <a:t> (siderurgia)</a:t>
            </a:r>
          </a:p>
        </p:txBody>
      </p:sp>
      <p:pic>
        <p:nvPicPr>
          <p:cNvPr id="4" name="Immagine 3" descr="Immagine che contiene testo&#10;&#10;Descrizione generata automaticamente">
            <a:extLst>
              <a:ext uri="{FF2B5EF4-FFF2-40B4-BE49-F238E27FC236}">
                <a16:creationId xmlns:a16="http://schemas.microsoft.com/office/drawing/2014/main" id="{9441CBEA-35D5-4797-BBA9-F5A221E83E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198" y="854910"/>
            <a:ext cx="7010091" cy="3852874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854DDBA3-CFB8-420E-94D2-E8A92882CA88}"/>
              </a:ext>
            </a:extLst>
          </p:cNvPr>
          <p:cNvSpPr txBox="1"/>
          <p:nvPr/>
        </p:nvSpPr>
        <p:spPr>
          <a:xfrm>
            <a:off x="26894" y="4719335"/>
            <a:ext cx="9113330" cy="15542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900" b="0" i="0" dirty="0">
                <a:solidFill>
                  <a:srgbClr val="333333"/>
                </a:solidFill>
                <a:effectLst/>
                <a:latin typeface="+mn-lt"/>
              </a:rPr>
              <a:t>The 34 centimeter long dagger had a iron-mixture blade with a gold handle with a crystal knob at the end.  Artifacts produced with ordinary iron ore quarrying typically display a maximum of 4% nickel, however, </a:t>
            </a:r>
            <a:r>
              <a:rPr lang="en-US" sz="1900" b="0" i="0" dirty="0" err="1">
                <a:solidFill>
                  <a:srgbClr val="333333"/>
                </a:solidFill>
                <a:effectLst/>
                <a:latin typeface="+mn-lt"/>
              </a:rPr>
              <a:t>Tut’s</a:t>
            </a:r>
            <a:r>
              <a:rPr lang="en-US" sz="1900" b="0" i="0" dirty="0">
                <a:solidFill>
                  <a:srgbClr val="333333"/>
                </a:solidFill>
                <a:effectLst/>
                <a:latin typeface="+mn-lt"/>
              </a:rPr>
              <a:t> (1341-1321a.C.) weapon contained nearly 11% nickel, and presence of cobalt. This dagger as well as many other iron objects found in ancient Egypt were made from meteorites. </a:t>
            </a:r>
            <a:endParaRPr lang="it-IT" sz="1900" dirty="0">
              <a:latin typeface="+mn-lt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790D8633-A274-4FA4-94FE-8288E295B231}"/>
              </a:ext>
            </a:extLst>
          </p:cNvPr>
          <p:cNvSpPr txBox="1"/>
          <p:nvPr/>
        </p:nvSpPr>
        <p:spPr>
          <a:xfrm>
            <a:off x="4527550" y="6539729"/>
            <a:ext cx="665287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dirty="0"/>
              <a:t>https://greaterancestors.com/modern-iron-ancient-egypt/</a:t>
            </a:r>
          </a:p>
        </p:txBody>
      </p:sp>
    </p:spTree>
    <p:extLst>
      <p:ext uri="{BB962C8B-B14F-4D97-AF65-F5344CB8AC3E}">
        <p14:creationId xmlns:p14="http://schemas.microsoft.com/office/powerpoint/2010/main" val="11804111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olo 1">
            <a:extLst>
              <a:ext uri="{FF2B5EF4-FFF2-40B4-BE49-F238E27FC236}">
                <a16:creationId xmlns:a16="http://schemas.microsoft.com/office/drawing/2014/main" id="{BD87AE07-E514-4805-9A45-AB2643E166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41325" y="11113"/>
            <a:ext cx="8229600" cy="1143000"/>
          </a:xfrm>
        </p:spPr>
        <p:txBody>
          <a:bodyPr/>
          <a:lstStyle/>
          <a:p>
            <a:r>
              <a:rPr lang="it-IT" altLang="it-IT" sz="3600" dirty="0"/>
              <a:t>Ferro, nichel, cobalto</a:t>
            </a:r>
          </a:p>
        </p:txBody>
      </p:sp>
      <p:sp>
        <p:nvSpPr>
          <p:cNvPr id="30724" name="CasellaDiTesto 4">
            <a:extLst>
              <a:ext uri="{FF2B5EF4-FFF2-40B4-BE49-F238E27FC236}">
                <a16:creationId xmlns:a16="http://schemas.microsoft.com/office/drawing/2014/main" id="{A3D245C8-A50D-4D3F-BA97-5EBE742E43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9738" y="6361113"/>
            <a:ext cx="87042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800"/>
              <a:t>https://www.scienzafacile.com/introduzione-alla-tavola-periodica-degli-elementi/</a:t>
            </a:r>
          </a:p>
        </p:txBody>
      </p:sp>
      <p:pic>
        <p:nvPicPr>
          <p:cNvPr id="30725" name="Picture 4" descr="Introduzione alla tavola periodica degli elementi">
            <a:extLst>
              <a:ext uri="{FF2B5EF4-FFF2-40B4-BE49-F238E27FC236}">
                <a16:creationId xmlns:a16="http://schemas.microsoft.com/office/drawing/2014/main" id="{E05359D0-4203-4C40-807F-8E0DA653DF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11" y="1426481"/>
            <a:ext cx="8975811" cy="5048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32237D63-1488-43AE-882F-75BDCE3222D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-46038"/>
            <a:ext cx="8229600" cy="1143001"/>
          </a:xfrm>
        </p:spPr>
        <p:txBody>
          <a:bodyPr/>
          <a:lstStyle/>
          <a:p>
            <a:r>
              <a:rPr lang="pl-PL" altLang="it-IT" sz="3200" dirty="0"/>
              <a:t>„E</a:t>
            </a:r>
            <a:r>
              <a:rPr lang="it-IT" altLang="it-IT" sz="3200" dirty="0" err="1"/>
              <a:t>tà</a:t>
            </a:r>
            <a:r>
              <a:rPr lang="pl-PL" altLang="it-IT" sz="3200" dirty="0"/>
              <a:t> </a:t>
            </a:r>
            <a:r>
              <a:rPr lang="it-IT" altLang="it-IT" sz="3200" dirty="0"/>
              <a:t>del ferro</a:t>
            </a:r>
            <a:r>
              <a:rPr lang="pl-PL" altLang="it-IT" sz="3200" dirty="0"/>
              <a:t>”</a:t>
            </a:r>
            <a:endParaRPr lang="en-US" altLang="it-IT" sz="3200" dirty="0"/>
          </a:p>
        </p:txBody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8DCCDDD2-E710-4576-AE67-725AE40E3F6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068388"/>
            <a:ext cx="8229600" cy="4525962"/>
          </a:xfrm>
        </p:spPr>
        <p:txBody>
          <a:bodyPr/>
          <a:lstStyle/>
          <a:p>
            <a:r>
              <a:rPr lang="it-IT" altLang="it-IT" sz="2200" dirty="0"/>
              <a:t>Storia </a:t>
            </a:r>
            <a:r>
              <a:rPr lang="pl-PL" altLang="it-IT" sz="2200" dirty="0"/>
              <a:t> – </a:t>
            </a:r>
            <a:r>
              <a:rPr lang="it-IT" altLang="it-IT" sz="2200" dirty="0"/>
              <a:t>forni in argilla</a:t>
            </a:r>
            <a:r>
              <a:rPr lang="pl-PL" altLang="it-IT" sz="2200" dirty="0"/>
              <a:t>,</a:t>
            </a:r>
            <a:r>
              <a:rPr lang="it-IT" altLang="it-IT" sz="2200" dirty="0"/>
              <a:t> «blumi», lingotti</a:t>
            </a:r>
            <a:r>
              <a:rPr lang="pl-PL" altLang="it-IT" sz="2200" dirty="0"/>
              <a:t> </a:t>
            </a:r>
            <a:endParaRPr lang="it-IT" altLang="it-IT" sz="2200" dirty="0"/>
          </a:p>
          <a:p>
            <a:r>
              <a:rPr lang="it-IT" altLang="it-IT" sz="2200" dirty="0"/>
              <a:t>Minerali di ferro: limonite, siderite, …</a:t>
            </a:r>
            <a:r>
              <a:rPr lang="pl-PL" altLang="it-IT" sz="2200" dirty="0"/>
              <a:t> </a:t>
            </a:r>
          </a:p>
        </p:txBody>
      </p:sp>
      <p:pic>
        <p:nvPicPr>
          <p:cNvPr id="44036" name="Picture 4">
            <a:extLst>
              <a:ext uri="{FF2B5EF4-FFF2-40B4-BE49-F238E27FC236}">
                <a16:creationId xmlns:a16="http://schemas.microsoft.com/office/drawing/2014/main" id="{C14299D4-8AC0-45FB-B4CF-6DDAF0F100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5330" y="600050"/>
            <a:ext cx="1671638" cy="3976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038" name="Picture 6">
            <a:extLst>
              <a:ext uri="{FF2B5EF4-FFF2-40B4-BE49-F238E27FC236}">
                <a16:creationId xmlns:a16="http://schemas.microsoft.com/office/drawing/2014/main" id="{C5B2F4BD-9F0B-459F-9DBE-6982E7F99C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913" y="1923164"/>
            <a:ext cx="3570287" cy="2679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039" name="Picture 7">
            <a:extLst>
              <a:ext uri="{FF2B5EF4-FFF2-40B4-BE49-F238E27FC236}">
                <a16:creationId xmlns:a16="http://schemas.microsoft.com/office/drawing/2014/main" id="{C1121A59-038D-477D-B542-6AA19FB731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1108" y="1926339"/>
            <a:ext cx="3563938" cy="267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4040" name="Text Box 8">
            <a:extLst>
              <a:ext uri="{FF2B5EF4-FFF2-40B4-BE49-F238E27FC236}">
                <a16:creationId xmlns:a16="http://schemas.microsoft.com/office/drawing/2014/main" id="{34AC6AB0-3560-4F25-9D90-D597CB4200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913" y="4641960"/>
            <a:ext cx="8971055" cy="1846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900" dirty="0">
                <a:solidFill>
                  <a:schemeClr val="tx2"/>
                </a:solidFill>
                <a:latin typeface="+mn-lt"/>
              </a:rPr>
              <a:t>«Forno a fumare» (nella lingua di </a:t>
            </a:r>
            <a:r>
              <a:rPr lang="it-IT" altLang="it-IT" sz="1900" dirty="0" err="1">
                <a:solidFill>
                  <a:schemeClr val="tx2"/>
                </a:solidFill>
                <a:latin typeface="+mn-lt"/>
              </a:rPr>
              <a:t>pre</a:t>
            </a:r>
            <a:r>
              <a:rPr lang="it-IT" altLang="it-IT" sz="1900" dirty="0">
                <a:solidFill>
                  <a:schemeClr val="tx2"/>
                </a:solidFill>
                <a:latin typeface="+mn-lt"/>
              </a:rPr>
              <a:t>-Slavi, grandi esportatori di semi-lavorati di ferro per i Romani), o </a:t>
            </a:r>
            <a:r>
              <a:rPr lang="it-IT" altLang="it-IT" sz="1900" dirty="0" err="1">
                <a:solidFill>
                  <a:schemeClr val="tx2"/>
                </a:solidFill>
                <a:latin typeface="+mn-lt"/>
              </a:rPr>
              <a:t>farga</a:t>
            </a:r>
            <a:r>
              <a:rPr lang="it-IT" altLang="it-IT" sz="1900" dirty="0">
                <a:solidFill>
                  <a:schemeClr val="tx2"/>
                </a:solidFill>
                <a:latin typeface="+mn-lt"/>
              </a:rPr>
              <a:t> catalana, fatta di argilla o creta, permetteva d’ottenere la temperatura di 1200</a:t>
            </a:r>
            <a:r>
              <a:rPr lang="en-US" altLang="it-IT" sz="1900" dirty="0">
                <a:solidFill>
                  <a:schemeClr val="tx2"/>
                </a:solidFill>
                <a:latin typeface="+mn-lt"/>
                <a:cs typeface="Times New Roman" panose="02020603050405020304" pitchFamily="18" charset="0"/>
              </a:rPr>
              <a:t>º</a:t>
            </a:r>
            <a:r>
              <a:rPr lang="pl-PL" altLang="it-IT" sz="1900" dirty="0">
                <a:solidFill>
                  <a:schemeClr val="tx2"/>
                </a:solidFill>
                <a:latin typeface="+mn-lt"/>
                <a:cs typeface="Times New Roman" panose="02020603050405020304" pitchFamily="18" charset="0"/>
              </a:rPr>
              <a:t>C </a:t>
            </a:r>
            <a:r>
              <a:rPr lang="it-IT" altLang="it-IT" sz="1900" dirty="0">
                <a:solidFill>
                  <a:schemeClr val="tx2"/>
                </a:solidFill>
                <a:latin typeface="+mn-lt"/>
                <a:cs typeface="Times New Roman" panose="02020603050405020304" pitchFamily="18" charset="0"/>
              </a:rPr>
              <a:t>- troppo bassa per la fusione del ferro, ma sufficiente alla formazione di una lega spontanea carbone-ferro: venivano prodotti i pezzi (blumi) che successivamente dovevano essere lavorati nelle fucine. I dettagli del processo e la composizione chimica di «blumi» non si conoscono. </a:t>
            </a:r>
            <a:endParaRPr lang="en-US" altLang="it-IT" sz="1900" dirty="0">
              <a:solidFill>
                <a:schemeClr val="tx2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44037" name="Rectangle 5">
            <a:extLst>
              <a:ext uri="{FF2B5EF4-FFF2-40B4-BE49-F238E27FC236}">
                <a16:creationId xmlns:a16="http://schemas.microsoft.com/office/drawing/2014/main" id="{C76F1A9B-35CC-4A61-BFE7-FF374143ED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27487" y="2107408"/>
            <a:ext cx="2060575" cy="207962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pl-PL" altLang="it-IT" sz="750">
                <a:solidFill>
                  <a:schemeClr val="tx2"/>
                </a:solidFill>
                <a:latin typeface="Times New Roman" panose="02020603050405020304" pitchFamily="18" charset="0"/>
              </a:rPr>
              <a:t>http://welniaczki.nazwa.pl/Wolow_eu-Dymarki/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0F64DCE1-B57B-4983-8BC5-0663C6F32CEE}"/>
              </a:ext>
            </a:extLst>
          </p:cNvPr>
          <p:cNvSpPr txBox="1"/>
          <p:nvPr/>
        </p:nvSpPr>
        <p:spPr>
          <a:xfrm>
            <a:off x="5063494" y="6553841"/>
            <a:ext cx="459159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dirty="0"/>
              <a:t>https://en.wikipedia.org/wiki/Ferrous_metallurgy</a:t>
            </a:r>
          </a:p>
        </p:txBody>
      </p:sp>
    </p:spTree>
    <p:extLst>
      <p:ext uri="{BB962C8B-B14F-4D97-AF65-F5344CB8AC3E}">
        <p14:creationId xmlns:p14="http://schemas.microsoft.com/office/powerpoint/2010/main" val="2049889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258E864-BD22-4A8E-B59E-6339CE65C8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269" y="-205802"/>
            <a:ext cx="8229600" cy="1143000"/>
          </a:xfrm>
        </p:spPr>
        <p:txBody>
          <a:bodyPr/>
          <a:lstStyle/>
          <a:p>
            <a:r>
              <a:rPr lang="it-IT" sz="3600" dirty="0"/>
              <a:t>Minerali di ferro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6505B195-F0EE-467B-A35D-6B37DD991534}"/>
              </a:ext>
            </a:extLst>
          </p:cNvPr>
          <p:cNvSpPr txBox="1"/>
          <p:nvPr/>
        </p:nvSpPr>
        <p:spPr>
          <a:xfrm>
            <a:off x="736377" y="3441303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Limonite </a:t>
            </a:r>
            <a:r>
              <a:rPr lang="it-IT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FeO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(OH)·nH</a:t>
            </a:r>
            <a:r>
              <a:rPr lang="it-IT" b="0" i="0" baseline="-25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2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O</a:t>
            </a:r>
            <a:endParaRPr lang="it-IT" dirty="0"/>
          </a:p>
        </p:txBody>
      </p:sp>
      <p:pic>
        <p:nvPicPr>
          <p:cNvPr id="6" name="Immagine 5" descr="Immagine che contiene roccia, natura, montagna, blu&#10;&#10;Descrizione generata automaticamente">
            <a:extLst>
              <a:ext uri="{FF2B5EF4-FFF2-40B4-BE49-F238E27FC236}">
                <a16:creationId xmlns:a16="http://schemas.microsoft.com/office/drawing/2014/main" id="{A787EE23-59F5-4CC2-973A-E124269EB7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49" y="782653"/>
            <a:ext cx="3103209" cy="2646347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48456C04-9AF1-4519-A851-C88DAF8862CE}"/>
              </a:ext>
            </a:extLst>
          </p:cNvPr>
          <p:cNvSpPr txBox="1"/>
          <p:nvPr/>
        </p:nvSpPr>
        <p:spPr>
          <a:xfrm>
            <a:off x="5047477" y="3456710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Ematite Fe</a:t>
            </a:r>
            <a:r>
              <a:rPr lang="it-IT" b="0" i="0" baseline="-25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2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O</a:t>
            </a:r>
            <a:r>
              <a:rPr lang="it-IT" b="0" i="0" baseline="-25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3</a:t>
            </a:r>
            <a:endParaRPr lang="it-IT" dirty="0"/>
          </a:p>
        </p:txBody>
      </p:sp>
      <p:pic>
        <p:nvPicPr>
          <p:cNvPr id="10" name="Immagine 9" descr="Immagine che contiene cucchiaio, serviziodatavola&#10;&#10;Descrizione generata automaticamente">
            <a:extLst>
              <a:ext uri="{FF2B5EF4-FFF2-40B4-BE49-F238E27FC236}">
                <a16:creationId xmlns:a16="http://schemas.microsoft.com/office/drawing/2014/main" id="{36F54625-77A5-4915-9AE5-FEDADB0B72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1" y="782653"/>
            <a:ext cx="3537719" cy="2658650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B58B173F-9153-4B3B-9628-D6B165BBA124}"/>
              </a:ext>
            </a:extLst>
          </p:cNvPr>
          <p:cNvSpPr txBox="1"/>
          <p:nvPr/>
        </p:nvSpPr>
        <p:spPr>
          <a:xfrm>
            <a:off x="618614" y="6488668"/>
            <a:ext cx="48075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Siderite FeCO</a:t>
            </a:r>
            <a:r>
              <a:rPr lang="it-IT" b="0" i="0" baseline="-25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3</a:t>
            </a:r>
            <a:endParaRPr lang="it-IT" dirty="0"/>
          </a:p>
        </p:txBody>
      </p:sp>
      <p:pic>
        <p:nvPicPr>
          <p:cNvPr id="14" name="Immagine 13" descr="Immagine che contiene mammifero&#10;&#10;Descrizione generata automaticamente">
            <a:extLst>
              <a:ext uri="{FF2B5EF4-FFF2-40B4-BE49-F238E27FC236}">
                <a16:creationId xmlns:a16="http://schemas.microsoft.com/office/drawing/2014/main" id="{67D9A063-E96D-4BBF-9122-3117B8CF00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114" y="3832409"/>
            <a:ext cx="2647758" cy="2668126"/>
          </a:xfrm>
          <a:prstGeom prst="rect">
            <a:avLst/>
          </a:prstGeom>
        </p:spPr>
      </p:pic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831A209E-A9D5-4C9D-9816-5CFF2112B49E}"/>
              </a:ext>
            </a:extLst>
          </p:cNvPr>
          <p:cNvSpPr txBox="1"/>
          <p:nvPr/>
        </p:nvSpPr>
        <p:spPr>
          <a:xfrm>
            <a:off x="4929714" y="6418613"/>
            <a:ext cx="48075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Magnetite Fe</a:t>
            </a:r>
            <a:r>
              <a:rPr lang="it-IT" b="0" i="0" baseline="-25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3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O</a:t>
            </a:r>
            <a:r>
              <a:rPr lang="it-IT" b="0" i="0" baseline="-25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4</a:t>
            </a:r>
            <a:endParaRPr lang="it-IT" dirty="0"/>
          </a:p>
        </p:txBody>
      </p:sp>
      <p:pic>
        <p:nvPicPr>
          <p:cNvPr id="18" name="Immagine 17">
            <a:extLst>
              <a:ext uri="{FF2B5EF4-FFF2-40B4-BE49-F238E27FC236}">
                <a16:creationId xmlns:a16="http://schemas.microsoft.com/office/drawing/2014/main" id="{14CA4519-DC9D-44A2-AA10-B3793B13B9F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8452" y="3828090"/>
            <a:ext cx="2874869" cy="2587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8021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>
            <a:extLst>
              <a:ext uri="{FF2B5EF4-FFF2-40B4-BE49-F238E27FC236}">
                <a16:creationId xmlns:a16="http://schemas.microsoft.com/office/drawing/2014/main" id="{753CA0C4-6921-4C07-B1AC-904391C3AB0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51250" y="18034"/>
            <a:ext cx="7913238" cy="857250"/>
          </a:xfrm>
        </p:spPr>
        <p:txBody>
          <a:bodyPr/>
          <a:lstStyle/>
          <a:p>
            <a:r>
              <a:rPr lang="it-IT" altLang="it-IT" sz="3200" dirty="0">
                <a:solidFill>
                  <a:schemeClr val="accent2"/>
                </a:solidFill>
              </a:rPr>
              <a:t>Acciaio: lega di ferro con carbonio (&lt;2.1%)</a:t>
            </a:r>
            <a:endParaRPr lang="en-US" altLang="it-IT" sz="3200" dirty="0">
              <a:solidFill>
                <a:schemeClr val="accent2"/>
              </a:solidFill>
            </a:endParaRPr>
          </a:p>
        </p:txBody>
      </p:sp>
      <p:pic>
        <p:nvPicPr>
          <p:cNvPr id="47107" name="Picture 3">
            <a:extLst>
              <a:ext uri="{FF2B5EF4-FFF2-40B4-BE49-F238E27FC236}">
                <a16:creationId xmlns:a16="http://schemas.microsoft.com/office/drawing/2014/main" id="{341FBDD0-CAB8-4D91-8C12-80FC21C953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066699"/>
            <a:ext cx="7174078" cy="5194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8" name="Rectangle 4">
            <a:extLst>
              <a:ext uri="{FF2B5EF4-FFF2-40B4-BE49-F238E27FC236}">
                <a16:creationId xmlns:a16="http://schemas.microsoft.com/office/drawing/2014/main" id="{B789772D-BF9A-4D09-A70C-E11DB98F5E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075" y="6464415"/>
            <a:ext cx="4352925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it-IT" sz="1800" dirty="0"/>
              <a:t>http://www.calphad.com/iron-carbon.html</a:t>
            </a:r>
          </a:p>
        </p:txBody>
      </p:sp>
    </p:spTree>
    <p:extLst>
      <p:ext uri="{BB962C8B-B14F-4D97-AF65-F5344CB8AC3E}">
        <p14:creationId xmlns:p14="http://schemas.microsoft.com/office/powerpoint/2010/main" val="37973734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C80F8B4-0159-4E16-9907-F24BD4F315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Ghisa, acciaio, ferro battuto, etc. </a:t>
            </a:r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3857E86E-2D97-4B6F-B32B-000C75C25F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005065"/>
            <a:ext cx="4591147" cy="2030700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3AA9047F-9BA8-4C8C-A7E5-1F6F8786D128}"/>
              </a:ext>
            </a:extLst>
          </p:cNvPr>
          <p:cNvSpPr txBox="1"/>
          <p:nvPr/>
        </p:nvSpPr>
        <p:spPr>
          <a:xfrm>
            <a:off x="221254" y="5860905"/>
            <a:ext cx="633670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/>
              <a:t>Grafite cristallizzato nella ghisa (lega Fe-C con 4% C)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F27FD9A4-139E-4875-BEFA-748D366729C6}"/>
              </a:ext>
            </a:extLst>
          </p:cNvPr>
          <p:cNvSpPr txBox="1"/>
          <p:nvPr/>
        </p:nvSpPr>
        <p:spPr>
          <a:xfrm>
            <a:off x="198658" y="3399155"/>
            <a:ext cx="610153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000" dirty="0">
                <a:hlinkClick r:id="rId3"/>
              </a:rPr>
              <a:t>https://en.wikipedia.org/wiki/Wrought_iron</a:t>
            </a:r>
            <a:endParaRPr lang="it-IT" sz="1000" dirty="0"/>
          </a:p>
          <a:p>
            <a:r>
              <a:rPr lang="it-IT" sz="1000" dirty="0"/>
              <a:t>https://www.supereva.it/ecco-che-aspetto-ha-titanic-oggi-3810-metri-atlantico-39001</a:t>
            </a:r>
          </a:p>
        </p:txBody>
      </p:sp>
      <p:pic>
        <p:nvPicPr>
          <p:cNvPr id="11" name="Immagine 10" descr="Immagine che contiene esterni, edificio, torre&#10;&#10;Descrizione generata automaticamente">
            <a:extLst>
              <a:ext uri="{FF2B5EF4-FFF2-40B4-BE49-F238E27FC236}">
                <a16:creationId xmlns:a16="http://schemas.microsoft.com/office/drawing/2014/main" id="{A5E620AB-DBB4-4026-B9B2-5678365E8F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8289" y="1401174"/>
            <a:ext cx="1739424" cy="2325748"/>
          </a:xfrm>
          <a:prstGeom prst="rect">
            <a:avLst/>
          </a:prstGeom>
        </p:spPr>
      </p:pic>
      <p:pic>
        <p:nvPicPr>
          <p:cNvPr id="13" name="Immagine 12" descr="Immagine che contiene interni, vecchio, arredamento&#10;&#10;Descrizione generata automaticamente">
            <a:extLst>
              <a:ext uri="{FF2B5EF4-FFF2-40B4-BE49-F238E27FC236}">
                <a16:creationId xmlns:a16="http://schemas.microsoft.com/office/drawing/2014/main" id="{AA8989F9-69A4-49E6-905F-FD4BFF642F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785" y="1400395"/>
            <a:ext cx="2398689" cy="1795338"/>
          </a:xfrm>
          <a:prstGeom prst="rect">
            <a:avLst/>
          </a:prstGeom>
        </p:spPr>
      </p:pic>
      <p:sp>
        <p:nvSpPr>
          <p:cNvPr id="14" name="AutoShape 2" descr="Kaloryfer żeliwny">
            <a:extLst>
              <a:ext uri="{FF2B5EF4-FFF2-40B4-BE49-F238E27FC236}">
                <a16:creationId xmlns:a16="http://schemas.microsoft.com/office/drawing/2014/main" id="{7807CE5B-9AEA-46E1-996F-F404C04848B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16" name="Immagine 15" descr="Immagine che contiene set, rigato&#10;&#10;Descrizione generata automaticamente">
            <a:extLst>
              <a:ext uri="{FF2B5EF4-FFF2-40B4-BE49-F238E27FC236}">
                <a16:creationId xmlns:a16="http://schemas.microsoft.com/office/drawing/2014/main" id="{36A5CB74-16BD-4312-8732-65D249ACF61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5436" y="4040466"/>
            <a:ext cx="3892920" cy="1795338"/>
          </a:xfrm>
          <a:prstGeom prst="rect">
            <a:avLst/>
          </a:prstGeom>
        </p:spPr>
      </p:pic>
      <p:pic>
        <p:nvPicPr>
          <p:cNvPr id="18" name="Immagine 17" descr="Immagine che contiene nave, natante, trasporto, gommone&#10;&#10;Descrizione generata automaticamente">
            <a:extLst>
              <a:ext uri="{FF2B5EF4-FFF2-40B4-BE49-F238E27FC236}">
                <a16:creationId xmlns:a16="http://schemas.microsoft.com/office/drawing/2014/main" id="{D115EAB3-FD53-4FE1-9D0B-0B0D015983C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4648" y="1379257"/>
            <a:ext cx="3599756" cy="2049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0334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B516BF0E-7417-4800-83C6-53290F4B640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-77788"/>
            <a:ext cx="8229600" cy="1143001"/>
          </a:xfrm>
        </p:spPr>
        <p:txBody>
          <a:bodyPr/>
          <a:lstStyle/>
          <a:p>
            <a:r>
              <a:rPr lang="it-IT" altLang="it-IT" sz="3600" dirty="0"/>
              <a:t>Acciaio temprato</a:t>
            </a:r>
            <a:endParaRPr lang="en-US" altLang="it-IT" sz="3600" dirty="0"/>
          </a:p>
        </p:txBody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676BB76F-79A0-4C69-8234-AB78269DC43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2" y="836613"/>
            <a:ext cx="8568183" cy="4525962"/>
          </a:xfrm>
        </p:spPr>
        <p:txBody>
          <a:bodyPr/>
          <a:lstStyle/>
          <a:p>
            <a:r>
              <a:rPr lang="en-US" altLang="it-IT" sz="1800" dirty="0"/>
              <a:t>The martensite is formed by rapid cooling (</a:t>
            </a:r>
            <a:r>
              <a:rPr lang="en-US" altLang="it-IT" sz="1800" dirty="0">
                <a:hlinkClick r:id="rId2" tooltip="Quench"/>
              </a:rPr>
              <a:t>quenching</a:t>
            </a:r>
            <a:r>
              <a:rPr lang="en-US" altLang="it-IT" sz="1800" dirty="0"/>
              <a:t>) of </a:t>
            </a:r>
            <a:r>
              <a:rPr lang="en-US" altLang="it-IT" sz="1800" dirty="0">
                <a:hlinkClick r:id="rId3" tooltip="Austenite"/>
              </a:rPr>
              <a:t>austenite</a:t>
            </a:r>
            <a:r>
              <a:rPr lang="en-US" altLang="it-IT" sz="1800" dirty="0"/>
              <a:t> which traps carbon atom</a:t>
            </a:r>
            <a:r>
              <a:rPr lang="pl-PL" altLang="it-IT" sz="1800" dirty="0"/>
              <a:t>s </a:t>
            </a:r>
            <a:r>
              <a:rPr lang="en-US" altLang="it-IT" sz="1800" dirty="0"/>
              <a:t>that do not have time to diffuse out of the crystal structure  </a:t>
            </a:r>
            <a:endParaRPr lang="pl-PL" altLang="it-IT" sz="1800" dirty="0"/>
          </a:p>
          <a:p>
            <a:r>
              <a:rPr lang="en-US" altLang="it-IT" sz="1800" dirty="0"/>
              <a:t>martensite has a body centered </a:t>
            </a:r>
            <a:r>
              <a:rPr lang="en-US" altLang="it-IT" sz="1800" dirty="0">
                <a:hlinkClick r:id="rId4" tooltip="Tetragonal"/>
              </a:rPr>
              <a:t>tetragonal</a:t>
            </a:r>
            <a:r>
              <a:rPr lang="en-US" altLang="it-IT" sz="1800" dirty="0"/>
              <a:t> crystal structure, whereas </a:t>
            </a:r>
            <a:r>
              <a:rPr lang="en-US" altLang="it-IT" sz="1800" dirty="0">
                <a:hlinkClick r:id="rId3" tooltip="Austenite"/>
              </a:rPr>
              <a:t>austenite</a:t>
            </a:r>
            <a:r>
              <a:rPr lang="en-US" altLang="it-IT" sz="1800" dirty="0"/>
              <a:t> has a </a:t>
            </a:r>
            <a:r>
              <a:rPr lang="en-US" altLang="it-IT" sz="1800" dirty="0">
                <a:hlinkClick r:id="rId5" tooltip="Cubic crystal system"/>
              </a:rPr>
              <a:t>face center cubic</a:t>
            </a:r>
            <a:r>
              <a:rPr lang="en-US" altLang="it-IT" sz="1800" dirty="0"/>
              <a:t> (FCC) structure.</a:t>
            </a:r>
          </a:p>
          <a:p>
            <a:pPr marL="0" indent="0"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Acciaio temprato ha una struttura cristallografica “ad aghi”, che assicura la durezza ed elasticità (ma anche fragilità) </a:t>
            </a:r>
          </a:p>
        </p:txBody>
      </p:sp>
      <p:pic>
        <p:nvPicPr>
          <p:cNvPr id="34821" name="Picture 5">
            <a:extLst>
              <a:ext uri="{FF2B5EF4-FFF2-40B4-BE49-F238E27FC236}">
                <a16:creationId xmlns:a16="http://schemas.microsoft.com/office/drawing/2014/main" id="{A3C2B656-CA8B-493C-987A-8A9996C7F3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878" y="3305351"/>
            <a:ext cx="3613150" cy="2700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3" name="Picture 7">
            <a:extLst>
              <a:ext uri="{FF2B5EF4-FFF2-40B4-BE49-F238E27FC236}">
                <a16:creationId xmlns:a16="http://schemas.microsoft.com/office/drawing/2014/main" id="{CF85D528-C38C-41D4-881A-E9519EFAF4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3956" y="3308525"/>
            <a:ext cx="3371850" cy="2697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824" name="Rectangle 8">
            <a:extLst>
              <a:ext uri="{FF2B5EF4-FFF2-40B4-BE49-F238E27FC236}">
                <a16:creationId xmlns:a16="http://schemas.microsoft.com/office/drawing/2014/main" id="{796E26A7-C651-472C-8F5A-2D81B44244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3113" y="6060827"/>
            <a:ext cx="2430463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en-US" altLang="it-IT" dirty="0"/>
              <a:t>0.35%C Steel, water-quenched from 870°C </a:t>
            </a:r>
          </a:p>
        </p:txBody>
      </p:sp>
      <p:sp>
        <p:nvSpPr>
          <p:cNvPr id="34825" name="Rectangle 9">
            <a:extLst>
              <a:ext uri="{FF2B5EF4-FFF2-40B4-BE49-F238E27FC236}">
                <a16:creationId xmlns:a16="http://schemas.microsoft.com/office/drawing/2014/main" id="{545BB756-66B6-4A34-AAFF-1090A8184D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9763" y="6043683"/>
            <a:ext cx="17208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en-US" altLang="it-IT" dirty="0"/>
              <a:t>Martensite in AISI 4140 steel </a:t>
            </a:r>
          </a:p>
        </p:txBody>
      </p:sp>
      <p:sp>
        <p:nvSpPr>
          <p:cNvPr id="34826" name="Rectangle 10">
            <a:extLst>
              <a:ext uri="{FF2B5EF4-FFF2-40B4-BE49-F238E27FC236}">
                <a16:creationId xmlns:a16="http://schemas.microsoft.com/office/drawing/2014/main" id="{7C13D608-C820-4D15-B72C-30555BA647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6453188"/>
            <a:ext cx="21812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it-IT"/>
              <a:t>http://en.wikipedia.org/wiki/Martensite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E54C502-E0DB-4C67-894F-FCECCB4AA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it-IT" sz="3600" dirty="0"/>
              <a:t>La spada di Damasco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C1960E46-C89D-4E6E-83E0-1E258FA5E6C7}"/>
              </a:ext>
            </a:extLst>
          </p:cNvPr>
          <p:cNvSpPr txBox="1"/>
          <p:nvPr/>
        </p:nvSpPr>
        <p:spPr>
          <a:xfrm>
            <a:off x="89756" y="4168836"/>
            <a:ext cx="8946740" cy="27084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1700" b="0" i="0" dirty="0">
                <a:solidFill>
                  <a:srgbClr val="373737"/>
                </a:solidFill>
                <a:effectLst/>
                <a:latin typeface="verdana" panose="020B0604030504040204" pitchFamily="34" charset="0"/>
              </a:rPr>
              <a:t>Nella </a:t>
            </a:r>
            <a:r>
              <a:rPr lang="it-IT" sz="1700" b="1" i="0" dirty="0">
                <a:solidFill>
                  <a:srgbClr val="373737"/>
                </a:solidFill>
                <a:effectLst/>
                <a:latin typeface="verdana" panose="020B0604030504040204" pitchFamily="34" charset="0"/>
              </a:rPr>
              <a:t>Forgiatura</a:t>
            </a:r>
            <a:r>
              <a:rPr lang="it-IT" sz="1700" b="0" i="0" dirty="0">
                <a:solidFill>
                  <a:srgbClr val="373737"/>
                </a:solidFill>
                <a:effectLst/>
                <a:latin typeface="verdana" panose="020B0604030504040204" pitchFamily="34" charset="0"/>
              </a:rPr>
              <a:t> la lama era creata modellando il ferro con presse o con maglie inserite nella forgia, una sorta di forno con carboni ardenti alimentati da un mantice. La temperatura non doveva essere troppo elevata per evitare che il ferro </a:t>
            </a:r>
            <a:r>
              <a:rPr lang="it-IT" sz="1700" b="0" i="0" strike="sngStrike" dirty="0">
                <a:solidFill>
                  <a:srgbClr val="373737"/>
                </a:solidFill>
                <a:effectLst/>
                <a:latin typeface="verdana" panose="020B0604030504040204" pitchFamily="34" charset="0"/>
              </a:rPr>
              <a:t>diventasse ghisa.</a:t>
            </a:r>
            <a:r>
              <a:rPr lang="it-IT" sz="1700" b="0" i="0" dirty="0">
                <a:solidFill>
                  <a:srgbClr val="373737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it-IT" sz="1700" b="0" i="0" dirty="0">
                <a:solidFill>
                  <a:schemeClr val="accent2"/>
                </a:solidFill>
                <a:effectLst/>
                <a:latin typeface="verdana" panose="020B0604030504040204" pitchFamily="34" charset="0"/>
              </a:rPr>
              <a:t>d</a:t>
            </a:r>
            <a:r>
              <a:rPr lang="it-IT" sz="1700" dirty="0">
                <a:solidFill>
                  <a:schemeClr val="accent2"/>
                </a:solidFill>
                <a:latin typeface="verdana" panose="020B0604030504040204" pitchFamily="34" charset="0"/>
              </a:rPr>
              <a:t>iventasse troppo morbido</a:t>
            </a:r>
            <a:r>
              <a:rPr lang="it-IT" sz="1700" dirty="0">
                <a:solidFill>
                  <a:srgbClr val="373737"/>
                </a:solidFill>
                <a:latin typeface="verdana" panose="020B0604030504040204" pitchFamily="34" charset="0"/>
              </a:rPr>
              <a:t>. </a:t>
            </a:r>
            <a:r>
              <a:rPr lang="it-IT" sz="1700" b="0" i="0" dirty="0">
                <a:solidFill>
                  <a:srgbClr val="373737"/>
                </a:solidFill>
                <a:effectLst/>
                <a:latin typeface="verdana" panose="020B0604030504040204" pitchFamily="34" charset="0"/>
              </a:rPr>
              <a:t>Successivamente la lama, resa arroventata con i carboni della forgia, era lavorata con martello ed incudine. Seguiva la </a:t>
            </a:r>
            <a:r>
              <a:rPr lang="it-IT" sz="1700" b="1" i="0" dirty="0">
                <a:solidFill>
                  <a:srgbClr val="373737"/>
                </a:solidFill>
                <a:effectLst/>
                <a:latin typeface="Verdana" panose="020B0604030504040204" pitchFamily="34" charset="0"/>
              </a:rPr>
              <a:t>Tempra</a:t>
            </a:r>
            <a:r>
              <a:rPr lang="it-IT" sz="1700" b="0" i="0" dirty="0">
                <a:solidFill>
                  <a:srgbClr val="373737"/>
                </a:solidFill>
                <a:effectLst/>
                <a:latin typeface="verdana" panose="020B0604030504040204" pitchFamily="34" charset="0"/>
              </a:rPr>
              <a:t> dove il ferro della lama arroventata, divenuto acciaio, veniva immersa in olio o acqua. E per finire il</a:t>
            </a:r>
            <a:r>
              <a:rPr lang="it-IT" sz="1700" b="1" i="0" dirty="0">
                <a:solidFill>
                  <a:srgbClr val="373737"/>
                </a:solidFill>
                <a:effectLst/>
                <a:latin typeface="verdana" panose="020B0604030504040204" pitchFamily="34" charset="0"/>
              </a:rPr>
              <a:t> Rinvenimento</a:t>
            </a:r>
            <a:r>
              <a:rPr lang="it-IT" sz="1700" b="0" i="0" dirty="0">
                <a:solidFill>
                  <a:srgbClr val="373737"/>
                </a:solidFill>
                <a:effectLst/>
                <a:latin typeface="verdana" panose="020B0604030504040204" pitchFamily="34" charset="0"/>
              </a:rPr>
              <a:t>, un trattamento termico con un riscaldamento seguito da un raffreddamento a velocità controllata </a:t>
            </a:r>
            <a:r>
              <a:rPr lang="it-IT" sz="1700" b="0" i="0" dirty="0">
                <a:solidFill>
                  <a:schemeClr val="accent2"/>
                </a:solidFill>
                <a:effectLst/>
                <a:latin typeface="verdana" panose="020B0604030504040204" pitchFamily="34" charset="0"/>
              </a:rPr>
              <a:t>(nella urina?) </a:t>
            </a:r>
            <a:r>
              <a:rPr lang="it-IT" sz="1700" b="0" i="0" dirty="0">
                <a:solidFill>
                  <a:srgbClr val="373737"/>
                </a:solidFill>
                <a:effectLst/>
                <a:latin typeface="verdana" panose="020B0604030504040204" pitchFamily="34" charset="0"/>
              </a:rPr>
              <a:t>che dava </a:t>
            </a:r>
            <a:r>
              <a:rPr lang="it-IT" sz="1700" b="0" i="0" strike="sngStrike" dirty="0">
                <a:solidFill>
                  <a:srgbClr val="373737"/>
                </a:solidFill>
                <a:effectLst/>
                <a:latin typeface="verdana" panose="020B0604030504040204" pitchFamily="34" charset="0"/>
              </a:rPr>
              <a:t>durezza</a:t>
            </a:r>
            <a:r>
              <a:rPr lang="it-IT" sz="1700" b="0" i="0" dirty="0">
                <a:solidFill>
                  <a:srgbClr val="373737"/>
                </a:solidFill>
                <a:effectLst/>
                <a:latin typeface="verdana" panose="020B0604030504040204" pitchFamily="34" charset="0"/>
              </a:rPr>
              <a:t> l’</a:t>
            </a:r>
            <a:r>
              <a:rPr lang="it-IT" sz="1700" b="0" i="0" dirty="0">
                <a:solidFill>
                  <a:schemeClr val="accent2"/>
                </a:solidFill>
                <a:effectLst/>
                <a:latin typeface="verdana" panose="020B0604030504040204" pitchFamily="34" charset="0"/>
              </a:rPr>
              <a:t>elasticità all’arma</a:t>
            </a:r>
            <a:r>
              <a:rPr lang="it-IT" sz="1700" b="0" i="0" dirty="0">
                <a:solidFill>
                  <a:srgbClr val="373737"/>
                </a:solidFill>
                <a:effectLst/>
                <a:latin typeface="verdana" panose="020B0604030504040204" pitchFamily="34" charset="0"/>
              </a:rPr>
              <a:t>.</a:t>
            </a:r>
          </a:p>
          <a:p>
            <a:pPr algn="just"/>
            <a:r>
              <a:rPr lang="it-IT" sz="1200" b="0" i="0" dirty="0">
                <a:solidFill>
                  <a:srgbClr val="373737"/>
                </a:solidFill>
                <a:effectLst/>
                <a:latin typeface="Arial" panose="020B0604020202020204" pitchFamily="34" charset="0"/>
              </a:rPr>
              <a:t>https://lagiovinestoria.blogspot.com/p/le-spade-di-damasco-misteri-del-medioevo.html</a:t>
            </a:r>
          </a:p>
        </p:txBody>
      </p:sp>
      <p:pic>
        <p:nvPicPr>
          <p:cNvPr id="6" name="Immagine 5" descr="Immagine che contiene testo, edificio, finestra&#10;&#10;Descrizione generata automaticamente">
            <a:extLst>
              <a:ext uri="{FF2B5EF4-FFF2-40B4-BE49-F238E27FC236}">
                <a16:creationId xmlns:a16="http://schemas.microsoft.com/office/drawing/2014/main" id="{9B199A0E-8316-4350-ABA0-7A09D7A946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710" y="879358"/>
            <a:ext cx="4191000" cy="2781300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BC20A603-CBA2-418F-9BCF-6C61D8253358}"/>
              </a:ext>
            </a:extLst>
          </p:cNvPr>
          <p:cNvSpPr txBox="1"/>
          <p:nvPr/>
        </p:nvSpPr>
        <p:spPr>
          <a:xfrm>
            <a:off x="352724" y="3730081"/>
            <a:ext cx="762210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i="0" dirty="0">
                <a:solidFill>
                  <a:srgbClr val="373737"/>
                </a:solidFill>
                <a:effectLst/>
                <a:latin typeface="+mn-lt"/>
              </a:rPr>
              <a:t>Assedio di Antiochia (1098 d.C.)               </a:t>
            </a:r>
            <a:r>
              <a:rPr lang="it-IT" dirty="0">
                <a:solidFill>
                  <a:srgbClr val="373737"/>
                </a:solidFill>
                <a:latin typeface="+mn-lt"/>
              </a:rPr>
              <a:t>[dott.ssa </a:t>
            </a:r>
            <a:r>
              <a:rPr lang="it-IT" i="0" dirty="0">
                <a:solidFill>
                  <a:srgbClr val="373737"/>
                </a:solidFill>
                <a:effectLst/>
                <a:latin typeface="+mn-lt"/>
              </a:rPr>
              <a:t>Claudia </a:t>
            </a:r>
            <a:r>
              <a:rPr lang="it-IT" i="0" dirty="0" err="1">
                <a:solidFill>
                  <a:srgbClr val="373737"/>
                </a:solidFill>
                <a:effectLst/>
                <a:latin typeface="+mn-lt"/>
              </a:rPr>
              <a:t>Cepollaro</a:t>
            </a:r>
            <a:r>
              <a:rPr lang="it-IT" i="0" dirty="0">
                <a:solidFill>
                  <a:srgbClr val="373737"/>
                </a:solidFill>
                <a:effectLst/>
                <a:latin typeface="Arial" panose="020B0604020202020204" pitchFamily="34" charset="0"/>
              </a:rPr>
              <a:t>]</a:t>
            </a:r>
            <a:endParaRPr lang="it-IT" dirty="0"/>
          </a:p>
        </p:txBody>
      </p:sp>
      <p:pic>
        <p:nvPicPr>
          <p:cNvPr id="10" name="Immagine 9" descr="Immagine che contiene arma&#10;&#10;Descrizione generata automaticamente">
            <a:extLst>
              <a:ext uri="{FF2B5EF4-FFF2-40B4-BE49-F238E27FC236}">
                <a16:creationId xmlns:a16="http://schemas.microsoft.com/office/drawing/2014/main" id="{64B87235-B830-4DBE-B613-05CFA2A396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3441" y="894206"/>
            <a:ext cx="4114800" cy="2736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550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C728A3B9-CF3E-4125-9092-C940528D6E6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-28575"/>
            <a:ext cx="8229600" cy="1143000"/>
          </a:xfrm>
        </p:spPr>
        <p:txBody>
          <a:bodyPr/>
          <a:lstStyle/>
          <a:p>
            <a:r>
              <a:rPr lang="it-IT" altLang="it-IT" sz="3000"/>
              <a:t>Lega: una miscela (solida) per migliorare le proprietà meccaniche e di lavorazione</a:t>
            </a:r>
            <a:endParaRPr lang="en-US" altLang="it-IT" sz="3000"/>
          </a:p>
        </p:txBody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C25CDE1C-2D73-4DD2-A1BD-C3FB1C9456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738" y="6227475"/>
            <a:ext cx="2452687" cy="700088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it-IT" sz="800" dirty="0">
                <a:latin typeface="Times New Roman" panose="02020603050405020304" pitchFamily="18" charset="0"/>
                <a:hlinkClick r:id="rId2"/>
              </a:rPr>
              <a:t>http://www.metallurgy.nist.gov/phase/solder/</a:t>
            </a:r>
            <a:r>
              <a:rPr lang="pl-PL" altLang="it-IT" sz="800" dirty="0">
                <a:latin typeface="Times New Roman" panose="02020603050405020304" pitchFamily="18" charset="0"/>
                <a:hlinkClick r:id="rId2"/>
              </a:rPr>
              <a:t>agcu</a:t>
            </a:r>
            <a:r>
              <a:rPr lang="en-US" altLang="it-IT" sz="800" dirty="0">
                <a:latin typeface="Times New Roman" panose="02020603050405020304" pitchFamily="18" charset="0"/>
                <a:hlinkClick r:id="rId2"/>
              </a:rPr>
              <a:t>.html</a:t>
            </a:r>
            <a:endParaRPr lang="pl-PL" altLang="it-IT" sz="800" dirty="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en-US" altLang="it-IT" sz="800" dirty="0">
                <a:latin typeface="Times New Roman" panose="02020603050405020304" pitchFamily="18" charset="0"/>
                <a:hlinkClick r:id="rId3"/>
              </a:rPr>
              <a:t>http://www.andrzejbaranowski.pl/cechy.html</a:t>
            </a:r>
            <a:endParaRPr lang="pl-PL" altLang="it-IT" sz="800" dirty="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en-US" altLang="it-IT" sz="800" dirty="0">
                <a:latin typeface="Times New Roman" panose="02020603050405020304" pitchFamily="18" charset="0"/>
                <a:hlinkClick r:id="rId4"/>
              </a:rPr>
              <a:t>http://cst-www.nrl.navy.mil/lattice/alloys/aucu.htm</a:t>
            </a:r>
            <a:r>
              <a:rPr lang="pl-PL" altLang="it-IT" sz="800" dirty="0">
                <a:latin typeface="Times New Roman" panose="02020603050405020304" pitchFamily="18" charset="0"/>
                <a:hlinkClick r:id="rId4"/>
              </a:rPr>
              <a:t>l</a:t>
            </a:r>
            <a:endParaRPr lang="it-IT" altLang="it-IT" sz="800" dirty="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pl-PL" altLang="it-IT" sz="800" dirty="0">
                <a:latin typeface="Times New Roman" panose="02020603050405020304" pitchFamily="18" charset="0"/>
              </a:rPr>
              <a:t>http://www.antichitailtemporitrovato.it/?pag=119</a:t>
            </a:r>
          </a:p>
          <a:p>
            <a:pPr>
              <a:defRPr/>
            </a:pPr>
            <a:endParaRPr lang="en-US" altLang="it-IT" sz="750" dirty="0">
              <a:latin typeface="Times New Roman" panose="02020603050405020304" pitchFamily="18" charset="0"/>
            </a:endParaRPr>
          </a:p>
        </p:txBody>
      </p:sp>
      <p:pic>
        <p:nvPicPr>
          <p:cNvPr id="41988" name="Picture 4">
            <a:extLst>
              <a:ext uri="{FF2B5EF4-FFF2-40B4-BE49-F238E27FC236}">
                <a16:creationId xmlns:a16="http://schemas.microsoft.com/office/drawing/2014/main" id="{4B8C65F0-B53D-485A-A1E8-87C912CFD3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1175" y="1276350"/>
            <a:ext cx="5203825" cy="4900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9" name="Picture 5">
            <a:extLst>
              <a:ext uri="{FF2B5EF4-FFF2-40B4-BE49-F238E27FC236}">
                <a16:creationId xmlns:a16="http://schemas.microsoft.com/office/drawing/2014/main" id="{5ADF9012-EBA7-4E8C-814D-C01EBE6D47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9850" y="3095625"/>
            <a:ext cx="763588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0" name="Line 6">
            <a:extLst>
              <a:ext uri="{FF2B5EF4-FFF2-40B4-BE49-F238E27FC236}">
                <a16:creationId xmlns:a16="http://schemas.microsoft.com/office/drawing/2014/main" id="{1D58CBC2-86A9-4971-98CD-032315643F5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779838" y="3033713"/>
            <a:ext cx="0" cy="1135062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1991" name="Text Box 7">
            <a:extLst>
              <a:ext uri="{FF2B5EF4-FFF2-40B4-BE49-F238E27FC236}">
                <a16:creationId xmlns:a16="http://schemas.microsoft.com/office/drawing/2014/main" id="{160D43AE-B47D-4249-908E-6C567715A4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79850" y="3889375"/>
            <a:ext cx="4676775" cy="172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it-IT" sz="1800" dirty="0"/>
              <a:t>„</a:t>
            </a:r>
            <a:r>
              <a:rPr lang="it-IT" altLang="it-IT" sz="1800" dirty="0"/>
              <a:t>prova</a:t>
            </a:r>
            <a:r>
              <a:rPr lang="pl-PL" altLang="it-IT" sz="1800" dirty="0"/>
              <a:t> 750”</a:t>
            </a:r>
            <a:endParaRPr lang="it-IT" altLang="it-IT" sz="1800" dirty="0"/>
          </a:p>
          <a:p>
            <a:pPr>
              <a:spcBef>
                <a:spcPct val="0"/>
              </a:spcBef>
              <a:buFontTx/>
              <a:buNone/>
            </a:pPr>
            <a:endParaRPr lang="it-IT" altLang="it-IT" sz="2200" b="1" dirty="0">
              <a:solidFill>
                <a:schemeClr val="accent2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200" b="1" dirty="0">
                <a:solidFill>
                  <a:schemeClr val="accent2"/>
                </a:solidFill>
              </a:rPr>
              <a:t>Eutettica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(la lega con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la temperatura di fusione più bassa)</a:t>
            </a:r>
            <a:endParaRPr lang="en-US" altLang="it-IT" sz="2200" dirty="0">
              <a:solidFill>
                <a:schemeClr val="accent2"/>
              </a:solidFill>
            </a:endParaRPr>
          </a:p>
        </p:txBody>
      </p:sp>
      <p:pic>
        <p:nvPicPr>
          <p:cNvPr id="41992" name="Picture 8">
            <a:extLst>
              <a:ext uri="{FF2B5EF4-FFF2-40B4-BE49-F238E27FC236}">
                <a16:creationId xmlns:a16="http://schemas.microsoft.com/office/drawing/2014/main" id="{ECEF556D-A859-47FA-A49F-A95277CD97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875" y="3835400"/>
            <a:ext cx="842963" cy="62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3" name="Line 9">
            <a:extLst>
              <a:ext uri="{FF2B5EF4-FFF2-40B4-BE49-F238E27FC236}">
                <a16:creationId xmlns:a16="http://schemas.microsoft.com/office/drawing/2014/main" id="{55AC87C5-405B-42A4-BC19-27413FE9641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916238" y="3159125"/>
            <a:ext cx="0" cy="1782763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1994" name="Text Box 10">
            <a:extLst>
              <a:ext uri="{FF2B5EF4-FFF2-40B4-BE49-F238E27FC236}">
                <a16:creationId xmlns:a16="http://schemas.microsoft.com/office/drawing/2014/main" id="{B820328F-15BF-4143-8D07-47EA5745E6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1425" y="4541838"/>
            <a:ext cx="1365250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it-IT" sz="1800"/>
              <a:t>„</a:t>
            </a:r>
            <a:r>
              <a:rPr lang="it-IT" altLang="it-IT" sz="1800"/>
              <a:t>prova</a:t>
            </a:r>
            <a:r>
              <a:rPr lang="pl-PL" altLang="it-IT" sz="1800"/>
              <a:t> 9</a:t>
            </a:r>
            <a:r>
              <a:rPr lang="it-IT" altLang="it-IT" sz="1800"/>
              <a:t>16</a:t>
            </a:r>
            <a:r>
              <a:rPr lang="pl-PL" altLang="it-IT" sz="1800"/>
              <a:t>”</a:t>
            </a:r>
            <a:endParaRPr lang="en-US" altLang="it-IT" sz="1800"/>
          </a:p>
        </p:txBody>
      </p:sp>
      <p:sp>
        <p:nvSpPr>
          <p:cNvPr id="41995" name="Rectangle 11">
            <a:extLst>
              <a:ext uri="{FF2B5EF4-FFF2-40B4-BE49-F238E27FC236}">
                <a16:creationId xmlns:a16="http://schemas.microsoft.com/office/drawing/2014/main" id="{8D3B2324-0709-43B4-A8A3-EA277C37DE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9100" y="1485900"/>
            <a:ext cx="2365375" cy="314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it-IT" altLang="it-IT" sz="1800">
                <a:solidFill>
                  <a:schemeClr val="accent2"/>
                </a:solidFill>
              </a:rPr>
              <a:t>Punzoni, Legge 1872</a:t>
            </a:r>
          </a:p>
          <a:p>
            <a:pPr algn="r">
              <a:spcBef>
                <a:spcPct val="0"/>
              </a:spcBef>
              <a:buFontTx/>
              <a:buNone/>
            </a:pPr>
            <a:endParaRPr lang="it-IT" altLang="it-IT" sz="1800">
              <a:solidFill>
                <a:schemeClr val="accent2"/>
              </a:solidFill>
            </a:endParaRPr>
          </a:p>
          <a:p>
            <a:pPr algn="r">
              <a:spcBef>
                <a:spcPct val="0"/>
              </a:spcBef>
              <a:buFontTx/>
              <a:buNone/>
            </a:pPr>
            <a:endParaRPr lang="it-IT" altLang="it-IT" sz="1800">
              <a:solidFill>
                <a:schemeClr val="accent2"/>
              </a:solidFill>
            </a:endParaRPr>
          </a:p>
          <a:p>
            <a:pPr algn="r">
              <a:spcBef>
                <a:spcPct val="0"/>
              </a:spcBef>
              <a:buFontTx/>
              <a:buNone/>
            </a:pPr>
            <a:r>
              <a:rPr lang="it-IT" altLang="it-IT" sz="1800">
                <a:solidFill>
                  <a:schemeClr val="accent2"/>
                </a:solidFill>
              </a:rPr>
              <a:t>950</a:t>
            </a:r>
          </a:p>
          <a:p>
            <a:pPr algn="r">
              <a:spcBef>
                <a:spcPct val="0"/>
              </a:spcBef>
              <a:buFontTx/>
              <a:buNone/>
            </a:pPr>
            <a:endParaRPr lang="it-IT" altLang="it-IT" sz="1800">
              <a:solidFill>
                <a:schemeClr val="accent2"/>
              </a:solidFill>
            </a:endParaRPr>
          </a:p>
          <a:p>
            <a:pPr algn="r">
              <a:spcBef>
                <a:spcPct val="0"/>
              </a:spcBef>
              <a:buFontTx/>
              <a:buNone/>
            </a:pPr>
            <a:endParaRPr lang="it-IT" altLang="it-IT" sz="1800">
              <a:solidFill>
                <a:schemeClr val="accent2"/>
              </a:solidFill>
            </a:endParaRPr>
          </a:p>
          <a:p>
            <a:pPr algn="r">
              <a:spcBef>
                <a:spcPct val="0"/>
              </a:spcBef>
              <a:buFontTx/>
              <a:buNone/>
            </a:pPr>
            <a:r>
              <a:rPr lang="it-IT" altLang="it-IT" sz="1800">
                <a:solidFill>
                  <a:schemeClr val="accent2"/>
                </a:solidFill>
              </a:rPr>
              <a:t>900</a:t>
            </a:r>
          </a:p>
          <a:p>
            <a:pPr algn="r">
              <a:spcBef>
                <a:spcPct val="0"/>
              </a:spcBef>
              <a:buFontTx/>
              <a:buNone/>
            </a:pPr>
            <a:endParaRPr lang="it-IT" altLang="it-IT" sz="1800">
              <a:solidFill>
                <a:schemeClr val="accent2"/>
              </a:solidFill>
            </a:endParaRPr>
          </a:p>
          <a:p>
            <a:pPr algn="r">
              <a:spcBef>
                <a:spcPct val="0"/>
              </a:spcBef>
              <a:buFontTx/>
              <a:buNone/>
            </a:pPr>
            <a:endParaRPr lang="it-IT" altLang="it-IT" sz="1800">
              <a:solidFill>
                <a:schemeClr val="accent2"/>
              </a:solidFill>
            </a:endParaRPr>
          </a:p>
          <a:p>
            <a:pPr algn="r">
              <a:spcBef>
                <a:spcPct val="0"/>
              </a:spcBef>
              <a:buFontTx/>
              <a:buNone/>
            </a:pPr>
            <a:endParaRPr lang="it-IT" altLang="it-IT" sz="1800">
              <a:solidFill>
                <a:schemeClr val="accent2"/>
              </a:solidFill>
            </a:endParaRPr>
          </a:p>
          <a:p>
            <a:pPr algn="r">
              <a:spcBef>
                <a:spcPct val="0"/>
              </a:spcBef>
              <a:buFontTx/>
              <a:buNone/>
            </a:pPr>
            <a:r>
              <a:rPr lang="it-IT" altLang="it-IT" sz="1800">
                <a:solidFill>
                  <a:schemeClr val="accent2"/>
                </a:solidFill>
              </a:rPr>
              <a:t>800</a:t>
            </a:r>
            <a:endParaRPr lang="en-AU" altLang="it-IT" sz="1800">
              <a:solidFill>
                <a:schemeClr val="accent2"/>
              </a:solidFill>
            </a:endParaRPr>
          </a:p>
        </p:txBody>
      </p:sp>
      <p:pic>
        <p:nvPicPr>
          <p:cNvPr id="41996" name="Picture 15" descr="Punzone">
            <a:extLst>
              <a:ext uri="{FF2B5EF4-FFF2-40B4-BE49-F238E27FC236}">
                <a16:creationId xmlns:a16="http://schemas.microsoft.com/office/drawing/2014/main" id="{91EACA9F-123D-4F25-8F49-4AEB335C73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5363" y="3049588"/>
            <a:ext cx="773112" cy="785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7" name="Picture 17">
            <a:extLst>
              <a:ext uri="{FF2B5EF4-FFF2-40B4-BE49-F238E27FC236}">
                <a16:creationId xmlns:a16="http://schemas.microsoft.com/office/drawing/2014/main" id="{E023ED9E-92B8-4AEF-80A1-978FFEC2BB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4875" y="1971675"/>
            <a:ext cx="933450" cy="99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8" name="Picture 19">
            <a:extLst>
              <a:ext uri="{FF2B5EF4-FFF2-40B4-BE49-F238E27FC236}">
                <a16:creationId xmlns:a16="http://schemas.microsoft.com/office/drawing/2014/main" id="{C46285AD-7E84-4AB6-BC87-C7931DCD02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4888" y="3960813"/>
            <a:ext cx="771525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54351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2285625-816F-69F3-7323-47544E666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1640" y="-99392"/>
            <a:ext cx="7313612" cy="1143000"/>
          </a:xfrm>
        </p:spPr>
        <p:txBody>
          <a:bodyPr/>
          <a:lstStyle/>
          <a:p>
            <a:r>
              <a:rPr lang="it-IT" dirty="0"/>
              <a:t>Arco (romano)</a:t>
            </a:r>
          </a:p>
        </p:txBody>
      </p:sp>
    </p:spTree>
    <p:extLst>
      <p:ext uri="{BB962C8B-B14F-4D97-AF65-F5344CB8AC3E}">
        <p14:creationId xmlns:p14="http://schemas.microsoft.com/office/powerpoint/2010/main" val="34080178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590C2E47-E490-4E3F-A556-F54008B1ADC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3200" dirty="0"/>
              <a:t>Diagrammi di fase</a:t>
            </a:r>
            <a:r>
              <a:rPr lang="pl-PL" altLang="it-IT" sz="3200" dirty="0"/>
              <a:t> –</a:t>
            </a:r>
            <a:r>
              <a:rPr lang="it-IT" altLang="it-IT" sz="3200" dirty="0"/>
              <a:t> lo </a:t>
            </a:r>
            <a:r>
              <a:rPr lang="pl-PL" altLang="it-IT" sz="3200" dirty="0"/>
              <a:t>„</a:t>
            </a:r>
            <a:r>
              <a:rPr lang="it-IT" altLang="it-IT" sz="3200" dirty="0"/>
              <a:t>stagno</a:t>
            </a:r>
            <a:r>
              <a:rPr lang="pl-PL" altLang="it-IT" sz="3200" dirty="0"/>
              <a:t>” </a:t>
            </a:r>
            <a:r>
              <a:rPr lang="it-IT" altLang="it-IT" sz="3200" dirty="0"/>
              <a:t>per saldare</a:t>
            </a:r>
            <a:endParaRPr lang="en-US" altLang="it-IT" sz="3200" dirty="0"/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4C2167BD-8A46-47A5-B73D-CB41C30133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6161088"/>
            <a:ext cx="35623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dirty="0"/>
              <a:t>Source</a:t>
            </a:r>
            <a:r>
              <a:rPr lang="pl-PL" altLang="it-IT" dirty="0"/>
              <a:t>: NIST</a:t>
            </a:r>
          </a:p>
          <a:p>
            <a:r>
              <a:rPr lang="en-US" altLang="it-IT" sz="1200" dirty="0">
                <a:latin typeface="Times New Roman" panose="02020603050405020304" pitchFamily="18" charset="0"/>
              </a:rPr>
              <a:t>http://www.metallurgy.nist.gov/phase/solder/pbsn.html</a:t>
            </a:r>
          </a:p>
        </p:txBody>
      </p:sp>
      <p:sp>
        <p:nvSpPr>
          <p:cNvPr id="7172" name="Text Box 4">
            <a:extLst>
              <a:ext uri="{FF2B5EF4-FFF2-40B4-BE49-F238E27FC236}">
                <a16:creationId xmlns:a16="http://schemas.microsoft.com/office/drawing/2014/main" id="{9A1690EA-558C-48B4-B2D8-500CE4B0A6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025" y="1557338"/>
            <a:ext cx="8943972" cy="4247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it-IT" altLang="it-IT" b="1" dirty="0"/>
              <a:t>Diagrammi di fase </a:t>
            </a:r>
            <a:r>
              <a:rPr lang="it-IT" altLang="it-IT" dirty="0"/>
              <a:t>mostrano, come cambia la temperatura di fusione in funzione </a:t>
            </a:r>
            <a:r>
              <a:rPr lang="pl-PL" altLang="it-IT" dirty="0"/>
              <a:t> </a:t>
            </a:r>
            <a:r>
              <a:rPr lang="it-IT" altLang="it-IT" dirty="0"/>
              <a:t>del contenuto chimico della lega</a:t>
            </a:r>
            <a:r>
              <a:rPr lang="pl-PL" altLang="it-IT" dirty="0"/>
              <a:t>.</a:t>
            </a:r>
          </a:p>
          <a:p>
            <a:endParaRPr lang="pl-PL" altLang="it-IT" dirty="0"/>
          </a:p>
          <a:p>
            <a:r>
              <a:rPr lang="it-IT" altLang="it-IT" dirty="0"/>
              <a:t>Per esempio</a:t>
            </a:r>
            <a:r>
              <a:rPr lang="pl-PL" altLang="it-IT" dirty="0"/>
              <a:t>, </a:t>
            </a:r>
            <a:r>
              <a:rPr lang="it-IT" altLang="it-IT" dirty="0"/>
              <a:t>il piombo puro fonde a </a:t>
            </a:r>
            <a:endParaRPr lang="pl-PL" altLang="it-IT" dirty="0"/>
          </a:p>
          <a:p>
            <a:r>
              <a:rPr lang="pl-PL" altLang="it-IT" dirty="0"/>
              <a:t>325</a:t>
            </a:r>
            <a:r>
              <a:rPr lang="en-US" altLang="it-IT" dirty="0">
                <a:cs typeface="Arial" panose="020B0604020202020204" pitchFamily="34" charset="0"/>
              </a:rPr>
              <a:t>º</a:t>
            </a:r>
            <a:r>
              <a:rPr lang="pl-PL" altLang="it-IT" dirty="0">
                <a:cs typeface="Arial" panose="020B0604020202020204" pitchFamily="34" charset="0"/>
              </a:rPr>
              <a:t>C </a:t>
            </a:r>
            <a:r>
              <a:rPr lang="it-IT" altLang="it-IT" dirty="0">
                <a:cs typeface="Arial" panose="020B0604020202020204" pitchFamily="34" charset="0"/>
              </a:rPr>
              <a:t> e lo stagno puro a </a:t>
            </a:r>
            <a:r>
              <a:rPr lang="pl-PL" altLang="it-IT" dirty="0">
                <a:cs typeface="Arial" panose="020B0604020202020204" pitchFamily="34" charset="0"/>
              </a:rPr>
              <a:t>230 </a:t>
            </a:r>
            <a:r>
              <a:rPr lang="en-US" altLang="it-IT" dirty="0">
                <a:cs typeface="Arial" panose="020B0604020202020204" pitchFamily="34" charset="0"/>
              </a:rPr>
              <a:t>º</a:t>
            </a:r>
            <a:r>
              <a:rPr lang="pl-PL" altLang="it-IT" dirty="0">
                <a:cs typeface="Arial" panose="020B0604020202020204" pitchFamily="34" charset="0"/>
              </a:rPr>
              <a:t>C. </a:t>
            </a:r>
            <a:endParaRPr lang="it-IT" altLang="it-IT" dirty="0">
              <a:cs typeface="Arial" panose="020B0604020202020204" pitchFamily="34" charset="0"/>
            </a:endParaRPr>
          </a:p>
          <a:p>
            <a:r>
              <a:rPr lang="it-IT" altLang="it-IT" dirty="0">
                <a:cs typeface="Arial" panose="020B0604020202020204" pitchFamily="34" charset="0"/>
              </a:rPr>
              <a:t>Il grafico mostra come cambia la </a:t>
            </a:r>
          </a:p>
          <a:p>
            <a:r>
              <a:rPr lang="it-IT" altLang="it-IT" dirty="0"/>
              <a:t>t</a:t>
            </a:r>
            <a:r>
              <a:rPr lang="it-IT" altLang="it-IT" dirty="0">
                <a:cs typeface="Arial" panose="020B0604020202020204" pitchFamily="34" charset="0"/>
              </a:rPr>
              <a:t>emperatura di fusione per diverse</a:t>
            </a:r>
          </a:p>
          <a:p>
            <a:r>
              <a:rPr lang="it-IT" altLang="it-IT" dirty="0"/>
              <a:t>percentuali di massa per la lega Sn</a:t>
            </a:r>
            <a:r>
              <a:rPr lang="pl-PL" altLang="it-IT" dirty="0">
                <a:cs typeface="Arial" panose="020B0604020202020204" pitchFamily="34" charset="0"/>
              </a:rPr>
              <a:t>↔Pb. </a:t>
            </a:r>
          </a:p>
          <a:p>
            <a:r>
              <a:rPr lang="it-IT" altLang="it-IT" dirty="0"/>
              <a:t>La lega con </a:t>
            </a:r>
            <a:r>
              <a:rPr lang="pl-PL" altLang="it-IT" dirty="0">
                <a:cs typeface="Arial" panose="020B0604020202020204" pitchFamily="34" charset="0"/>
              </a:rPr>
              <a:t>38%Pb (</a:t>
            </a:r>
            <a:r>
              <a:rPr lang="it-IT" altLang="it-IT" dirty="0"/>
              <a:t>e</a:t>
            </a:r>
            <a:r>
              <a:rPr lang="pl-PL" altLang="it-IT" dirty="0">
                <a:cs typeface="Arial" panose="020B0604020202020204" pitchFamily="34" charset="0"/>
              </a:rPr>
              <a:t> 62%Sn) </a:t>
            </a:r>
            <a:r>
              <a:rPr lang="it-IT" altLang="it-IT" dirty="0">
                <a:cs typeface="Arial" panose="020B0604020202020204" pitchFamily="34" charset="0"/>
              </a:rPr>
              <a:t>h</a:t>
            </a:r>
            <a:r>
              <a:rPr lang="pl-PL" altLang="it-IT" dirty="0">
                <a:cs typeface="Arial" panose="020B0604020202020204" pitchFamily="34" charset="0"/>
              </a:rPr>
              <a:t>a </a:t>
            </a:r>
            <a:r>
              <a:rPr lang="it-IT" altLang="it-IT" dirty="0">
                <a:cs typeface="Arial" panose="020B0604020202020204" pitchFamily="34" charset="0"/>
              </a:rPr>
              <a:t>la</a:t>
            </a:r>
          </a:p>
          <a:p>
            <a:r>
              <a:rPr lang="it-IT" altLang="it-IT" dirty="0"/>
              <a:t>t</a:t>
            </a:r>
            <a:r>
              <a:rPr lang="it-IT" altLang="it-IT" dirty="0">
                <a:cs typeface="Arial" panose="020B0604020202020204" pitchFamily="34" charset="0"/>
              </a:rPr>
              <a:t>emperatura di fusione più bassa, 1</a:t>
            </a:r>
            <a:r>
              <a:rPr lang="pl-PL" altLang="it-IT" dirty="0">
                <a:cs typeface="Arial" panose="020B0604020202020204" pitchFamily="34" charset="0"/>
              </a:rPr>
              <a:t>82 </a:t>
            </a:r>
            <a:r>
              <a:rPr lang="en-US" altLang="it-IT" dirty="0"/>
              <a:t>º</a:t>
            </a:r>
            <a:r>
              <a:rPr lang="pl-PL" altLang="it-IT" dirty="0"/>
              <a:t>C </a:t>
            </a:r>
            <a:endParaRPr lang="it-IT" altLang="it-IT" dirty="0"/>
          </a:p>
          <a:p>
            <a:r>
              <a:rPr lang="it-IT" altLang="it-IT" dirty="0"/>
              <a:t>Viene chiamata la </a:t>
            </a:r>
            <a:r>
              <a:rPr lang="pl-PL" altLang="it-IT" b="1" dirty="0"/>
              <a:t>eute</a:t>
            </a:r>
            <a:r>
              <a:rPr lang="it-IT" altLang="it-IT" b="1" dirty="0" err="1"/>
              <a:t>ttica</a:t>
            </a:r>
            <a:r>
              <a:rPr lang="pl-PL" altLang="it-IT" dirty="0"/>
              <a:t>.</a:t>
            </a:r>
            <a:endParaRPr lang="it-IT" altLang="it-IT" dirty="0"/>
          </a:p>
          <a:p>
            <a:r>
              <a:rPr lang="it-IT" altLang="it-IT" dirty="0"/>
              <a:t>Diversi ‘triangoli’ limitano le determinate</a:t>
            </a:r>
          </a:p>
          <a:p>
            <a:r>
              <a:rPr lang="it-IT" altLang="it-IT" dirty="0"/>
              <a:t>‘fasi’: il Pb sciolto nello Sn solido, cristalli</a:t>
            </a:r>
          </a:p>
          <a:p>
            <a:r>
              <a:rPr lang="it-IT" altLang="it-IT" dirty="0"/>
              <a:t>di lega Sn-Pb galleggianti in liquido Sn-Pb</a:t>
            </a:r>
          </a:p>
          <a:p>
            <a:r>
              <a:rPr lang="it-IT" altLang="it-IT" dirty="0"/>
              <a:t>(ma di diverse proporzioni, etc.)</a:t>
            </a:r>
            <a:endParaRPr lang="pl-PL" altLang="it-IT" dirty="0"/>
          </a:p>
        </p:txBody>
      </p:sp>
      <p:pic>
        <p:nvPicPr>
          <p:cNvPr id="7173" name="Picture 5">
            <a:extLst>
              <a:ext uri="{FF2B5EF4-FFF2-40B4-BE49-F238E27FC236}">
                <a16:creationId xmlns:a16="http://schemas.microsoft.com/office/drawing/2014/main" id="{466820EF-E156-436A-88CB-1CA2A8D18F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5361" y="2420938"/>
            <a:ext cx="4273550" cy="402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4" name="Line 6">
            <a:extLst>
              <a:ext uri="{FF2B5EF4-FFF2-40B4-BE49-F238E27FC236}">
                <a16:creationId xmlns:a16="http://schemas.microsoft.com/office/drawing/2014/main" id="{387184AC-A755-4BA9-8608-D1EBC3AA80DA}"/>
              </a:ext>
            </a:extLst>
          </p:cNvPr>
          <p:cNvSpPr>
            <a:spLocks noChangeShapeType="1"/>
          </p:cNvSpPr>
          <p:nvPr/>
        </p:nvSpPr>
        <p:spPr bwMode="auto">
          <a:xfrm>
            <a:off x="6609923" y="4437063"/>
            <a:ext cx="0" cy="1439862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7175" name="Text Box 7">
            <a:extLst>
              <a:ext uri="{FF2B5EF4-FFF2-40B4-BE49-F238E27FC236}">
                <a16:creationId xmlns:a16="http://schemas.microsoft.com/office/drawing/2014/main" id="{AAC23538-59B6-43E9-8A1A-7F2F93E73E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8125" y="4941888"/>
            <a:ext cx="13773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 dirty="0">
                <a:solidFill>
                  <a:srgbClr val="FF5050"/>
                </a:solidFill>
              </a:rPr>
              <a:t>1:1 atom</a:t>
            </a:r>
            <a:r>
              <a:rPr lang="it-IT" altLang="it-IT" dirty="0" err="1">
                <a:solidFill>
                  <a:srgbClr val="FF5050"/>
                </a:solidFill>
              </a:rPr>
              <a:t>ico</a:t>
            </a:r>
            <a:endParaRPr lang="en-AU" altLang="it-IT" dirty="0">
              <a:solidFill>
                <a:srgbClr val="FF5050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F7A4D6C8-65D0-4893-BFD6-E2A6D8D8FE2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-90340"/>
            <a:ext cx="8229600" cy="1143000"/>
          </a:xfrm>
        </p:spPr>
        <p:txBody>
          <a:bodyPr/>
          <a:lstStyle/>
          <a:p>
            <a:r>
              <a:rPr lang="pl-PL" altLang="it-IT" sz="3200" dirty="0"/>
              <a:t>E</a:t>
            </a:r>
            <a:r>
              <a:rPr lang="it-IT" altLang="it-IT" sz="3200" dirty="0" err="1"/>
              <a:t>tà</a:t>
            </a:r>
            <a:r>
              <a:rPr lang="it-IT" altLang="it-IT" sz="3200" dirty="0"/>
              <a:t> del bronzo</a:t>
            </a:r>
            <a:r>
              <a:rPr lang="pl-PL" altLang="it-IT" sz="3200" dirty="0"/>
              <a:t> 3300-1300 </a:t>
            </a:r>
            <a:r>
              <a:rPr lang="it-IT" altLang="it-IT" sz="3200" dirty="0"/>
              <a:t>a.C. </a:t>
            </a:r>
            <a:endParaRPr lang="en-US" altLang="it-IT" sz="3200" dirty="0"/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FC30F0A8-7E1B-42D6-A68F-56A8BDB6DC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23638" y="5661248"/>
            <a:ext cx="351250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it-IT" sz="1000" dirty="0">
                <a:hlinkClick r:id="rId2"/>
              </a:rPr>
              <a:t>http://www.metallurgy.nist.gov/phase/solder/</a:t>
            </a:r>
            <a:r>
              <a:rPr lang="pl-PL" altLang="it-IT" sz="1000" dirty="0">
                <a:hlinkClick r:id="rId2"/>
              </a:rPr>
              <a:t>cusn</a:t>
            </a:r>
            <a:r>
              <a:rPr lang="en-US" altLang="it-IT" sz="1000" dirty="0">
                <a:hlinkClick r:id="rId2"/>
              </a:rPr>
              <a:t>.html</a:t>
            </a:r>
            <a:endParaRPr lang="pl-PL" altLang="it-IT" sz="1000" dirty="0"/>
          </a:p>
          <a:p>
            <a:r>
              <a:rPr lang="en-US" altLang="it-IT" sz="1000" dirty="0">
                <a:hlinkClick r:id="rId3"/>
              </a:rPr>
              <a:t>http://en.wikipedia.org/wiki/Bronze_Age</a:t>
            </a:r>
            <a:endParaRPr lang="pl-PL" altLang="it-IT" sz="1000" dirty="0"/>
          </a:p>
          <a:p>
            <a:r>
              <a:rPr lang="en-US" altLang="it-IT" sz="1000" dirty="0">
                <a:hlinkClick r:id="rId4"/>
              </a:rPr>
              <a:t>http://www.coloradogem.com/images/3507_big.jpg</a:t>
            </a:r>
            <a:endParaRPr lang="pl-PL" altLang="it-IT" sz="1000" dirty="0"/>
          </a:p>
          <a:p>
            <a:r>
              <a:rPr lang="en-US" altLang="it-IT" sz="1000" dirty="0">
                <a:hlinkClick r:id="rId5"/>
              </a:rPr>
              <a:t>http://webmineral.com/specimens/picshow.php?id=2469</a:t>
            </a:r>
            <a:endParaRPr lang="pl-PL" altLang="it-IT" sz="1000" dirty="0"/>
          </a:p>
          <a:p>
            <a:r>
              <a:rPr lang="pl-PL" altLang="it-IT" sz="1000" dirty="0"/>
              <a:t>http://it.wikipedia.org/wiki/File:Marek_Aureliusz_Kapitol.jpg</a:t>
            </a:r>
          </a:p>
          <a:p>
            <a:r>
              <a:rPr lang="en-US" altLang="it-IT" sz="1000" dirty="0"/>
              <a:t>http://www.exceptionalminerals.com/exceptionalroom6.htm</a:t>
            </a:r>
          </a:p>
        </p:txBody>
      </p:sp>
      <p:pic>
        <p:nvPicPr>
          <p:cNvPr id="17413" name="Picture 5">
            <a:extLst>
              <a:ext uri="{FF2B5EF4-FFF2-40B4-BE49-F238E27FC236}">
                <a16:creationId xmlns:a16="http://schemas.microsoft.com/office/drawing/2014/main" id="{858BA825-455E-47E7-ACE0-D7CC98C669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052660"/>
            <a:ext cx="3074987" cy="4335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7" name="Picture 9">
            <a:extLst>
              <a:ext uri="{FF2B5EF4-FFF2-40B4-BE49-F238E27FC236}">
                <a16:creationId xmlns:a16="http://schemas.microsoft.com/office/drawing/2014/main" id="{37DBF61F-8AA8-47D9-956B-4F63D8036E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13" y="1052660"/>
            <a:ext cx="4280387" cy="5703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2D112FE0-C8AA-40CB-9769-F20C8C7A11D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540568" y="116503"/>
            <a:ext cx="8229600" cy="1143000"/>
          </a:xfrm>
        </p:spPr>
        <p:txBody>
          <a:bodyPr/>
          <a:lstStyle/>
          <a:p>
            <a:r>
              <a:rPr lang="it-IT" altLang="it-IT" sz="3200" dirty="0"/>
              <a:t>Età del bronzo</a:t>
            </a:r>
            <a:r>
              <a:rPr lang="pl-PL" altLang="it-IT" sz="3200" dirty="0"/>
              <a:t> (Cu:Sn)</a:t>
            </a:r>
            <a:endParaRPr lang="en-US" altLang="it-IT" sz="3200" dirty="0"/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627B3303-3D8D-4856-ACAE-7888604AB0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19700" y="6453188"/>
            <a:ext cx="3554413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it-IT" sz="1200">
                <a:latin typeface="Times New Roman" panose="02020603050405020304" pitchFamily="18" charset="0"/>
              </a:rPr>
              <a:t>http://www.metallurgy.nist.gov/phase/solder/</a:t>
            </a:r>
            <a:r>
              <a:rPr lang="pl-PL" altLang="it-IT" sz="1200">
                <a:latin typeface="Times New Roman" panose="02020603050405020304" pitchFamily="18" charset="0"/>
              </a:rPr>
              <a:t>cusn</a:t>
            </a:r>
            <a:r>
              <a:rPr lang="en-US" altLang="it-IT" sz="1200">
                <a:latin typeface="Times New Roman" panose="02020603050405020304" pitchFamily="18" charset="0"/>
              </a:rPr>
              <a:t>.html</a:t>
            </a:r>
          </a:p>
        </p:txBody>
      </p:sp>
      <p:pic>
        <p:nvPicPr>
          <p:cNvPr id="15403" name="Picture 43">
            <a:extLst>
              <a:ext uri="{FF2B5EF4-FFF2-40B4-BE49-F238E27FC236}">
                <a16:creationId xmlns:a16="http://schemas.microsoft.com/office/drawing/2014/main" id="{0E2C647C-4798-42AB-9DD8-127F7AB7B6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299" y="1052736"/>
            <a:ext cx="5746135" cy="5400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7">
            <a:extLst>
              <a:ext uri="{FF2B5EF4-FFF2-40B4-BE49-F238E27FC236}">
                <a16:creationId xmlns:a16="http://schemas.microsoft.com/office/drawing/2014/main" id="{D877B8DE-DFD8-4721-B99A-F1859F16D0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0943" y="3429001"/>
            <a:ext cx="1851458" cy="168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207D8E67-8A60-4E7B-AD41-9A4744F158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7228" y="1181890"/>
            <a:ext cx="2620962" cy="160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Box 10">
            <a:extLst>
              <a:ext uri="{FF2B5EF4-FFF2-40B4-BE49-F238E27FC236}">
                <a16:creationId xmlns:a16="http://schemas.microsoft.com/office/drawing/2014/main" id="{4ED98B50-74DA-483F-B051-E9BB440307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7228" y="2923369"/>
            <a:ext cx="2146742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1200" dirty="0">
                <a:latin typeface="Arial Unicode MS" pitchFamily="34" charset="-128"/>
              </a:rPr>
              <a:t>Rame nativo</a:t>
            </a:r>
            <a:r>
              <a:rPr lang="pl-PL" altLang="it-IT" sz="1200" dirty="0">
                <a:latin typeface="Arial Unicode MS" pitchFamily="34" charset="-128"/>
              </a:rPr>
              <a:t>, </a:t>
            </a:r>
            <a:r>
              <a:rPr lang="en-US" altLang="it-IT" sz="1200" dirty="0">
                <a:latin typeface="Arial Unicode MS" pitchFamily="34" charset="-128"/>
              </a:rPr>
              <a:t>Michigan, USA</a:t>
            </a:r>
            <a:br>
              <a:rPr lang="en-US" altLang="it-IT" dirty="0"/>
            </a:br>
            <a:r>
              <a:rPr lang="en-US" altLang="it-IT" dirty="0"/>
              <a:t> </a:t>
            </a:r>
          </a:p>
        </p:txBody>
      </p:sp>
      <p:sp>
        <p:nvSpPr>
          <p:cNvPr id="9" name="Text Box 10">
            <a:extLst>
              <a:ext uri="{FF2B5EF4-FFF2-40B4-BE49-F238E27FC236}">
                <a16:creationId xmlns:a16="http://schemas.microsoft.com/office/drawing/2014/main" id="{60BE1274-EFB8-4D14-B179-7B11B7F042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91003" y="5230368"/>
            <a:ext cx="2199192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1200" dirty="0">
                <a:latin typeface="Arial Unicode MS" pitchFamily="34" charset="-128"/>
              </a:rPr>
              <a:t>Stagno nativo</a:t>
            </a:r>
            <a:r>
              <a:rPr lang="pl-PL" altLang="it-IT" sz="1200" dirty="0">
                <a:latin typeface="Arial Unicode MS" pitchFamily="34" charset="-128"/>
              </a:rPr>
              <a:t>, </a:t>
            </a:r>
            <a:r>
              <a:rPr lang="it-IT" altLang="it-IT" sz="1200" dirty="0">
                <a:latin typeface="Arial Unicode MS" pitchFamily="34" charset="-128"/>
              </a:rPr>
              <a:t>NSW Australia</a:t>
            </a:r>
            <a:br>
              <a:rPr lang="en-US" altLang="it-IT" dirty="0"/>
            </a:br>
            <a:r>
              <a:rPr lang="en-US" altLang="it-IT" dirty="0"/>
              <a:t> 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60" name="Rectangle 180">
            <a:extLst>
              <a:ext uri="{FF2B5EF4-FFF2-40B4-BE49-F238E27FC236}">
                <a16:creationId xmlns:a16="http://schemas.microsoft.com/office/drawing/2014/main" id="{C0E09404-8680-42A0-9A2A-5C858265E9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3200" dirty="0"/>
              <a:t>Ottoni Cu + Zn</a:t>
            </a:r>
            <a:r>
              <a:rPr lang="pl-PL" altLang="it-IT" sz="3200" dirty="0"/>
              <a:t> (+ Pb), </a:t>
            </a:r>
            <a:r>
              <a:rPr lang="it-IT" altLang="it-IT" sz="3200" dirty="0"/>
              <a:t>applicazioni</a:t>
            </a:r>
            <a:endParaRPr lang="en-US" altLang="it-IT" sz="3200" dirty="0"/>
          </a:p>
        </p:txBody>
      </p:sp>
      <p:graphicFrame>
        <p:nvGraphicFramePr>
          <p:cNvPr id="20669" name="Group 189">
            <a:extLst>
              <a:ext uri="{FF2B5EF4-FFF2-40B4-BE49-F238E27FC236}">
                <a16:creationId xmlns:a16="http://schemas.microsoft.com/office/drawing/2014/main" id="{41EEE4D5-C9BE-4690-BE86-16AC7399149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200" y="1052736"/>
          <a:ext cx="8579296" cy="7233285"/>
        </p:xfrm>
        <a:graphic>
          <a:graphicData uri="http://schemas.openxmlformats.org/drawingml/2006/table">
            <a:tbl>
              <a:tblPr/>
              <a:tblGrid>
                <a:gridCol w="1594520">
                  <a:extLst>
                    <a:ext uri="{9D8B030D-6E8A-4147-A177-3AD203B41FA5}">
                      <a16:colId xmlns:a16="http://schemas.microsoft.com/office/drawing/2014/main" val="2793146040"/>
                    </a:ext>
                  </a:extLst>
                </a:gridCol>
                <a:gridCol w="6984776">
                  <a:extLst>
                    <a:ext uri="{9D8B030D-6E8A-4147-A177-3AD203B41FA5}">
                      <a16:colId xmlns:a16="http://schemas.microsoft.com/office/drawing/2014/main" val="1970853369"/>
                    </a:ext>
                  </a:extLst>
                </a:gridCol>
              </a:tblGrid>
              <a:tr h="293688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Lega</a:t>
                      </a:r>
                      <a:endParaRPr kumimoji="0" lang="it-IT" altLang="it-IT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Applicazione</a:t>
                      </a:r>
                      <a:endParaRPr kumimoji="0" lang="it-IT" altLang="it-IT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9998166"/>
                  </a:ext>
                </a:extLst>
              </a:tr>
              <a:tr h="323850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P- CuZn20Pb</a:t>
                      </a:r>
                      <a:endParaRPr kumimoji="0" lang="en-US" altLang="it-IT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P-CuZn35Pb2</a:t>
                      </a:r>
                      <a:endParaRPr kumimoji="0" lang="it-IT" altLang="it-IT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Meccanica:</a:t>
                      </a:r>
                      <a:r>
                        <a:rPr kumimoji="0" lang="it-IT" alt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Particolari tranciati a freddo, chiavi .</a:t>
                      </a:r>
                      <a:r>
                        <a:rPr kumimoji="0" lang="pl-PL" alt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kumimoji="0" lang="en-US" altLang="it-IT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Edilizia:</a:t>
                      </a:r>
                      <a:r>
                        <a:rPr kumimoji="0" lang="it-IT" alt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Accessori idrosanitari, rubinetteria.</a:t>
                      </a:r>
                      <a:r>
                        <a:rPr kumimoji="0" lang="it-IT" altLang="it-IT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it-IT" alt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809402"/>
                  </a:ext>
                </a:extLst>
              </a:tr>
              <a:tr h="50006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P-CuZn36Pb3</a:t>
                      </a:r>
                      <a:endParaRPr kumimoji="0" lang="it-IT" altLang="it-IT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Meccanica:</a:t>
                      </a:r>
                      <a:r>
                        <a:rPr kumimoji="0" lang="it-IT" alt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Ingranaggi, pignoni e tutti i particolari a forme complesse che richiedono una impegnativa lavorazione alle macchine utensili ad asportazione di truciolo ad altissima velocità.</a:t>
                      </a:r>
                      <a:r>
                        <a:rPr kumimoji="0" lang="pl-PL" alt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it-IT" altLang="it-IT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it-IT" alt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4689057"/>
                  </a:ext>
                </a:extLst>
              </a:tr>
              <a:tr h="407988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P-CuZn36Pb2As</a:t>
                      </a:r>
                      <a:endParaRPr kumimoji="0" lang="it-IT" altLang="it-IT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Edilizia: </a:t>
                      </a:r>
                      <a:r>
                        <a:rPr kumimoji="0" lang="it-IT" alt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Rubinetteria e raccorderia a contatto con acque potenzialmente atte a determinare il fenomeno della </a:t>
                      </a:r>
                      <a:r>
                        <a:rPr kumimoji="0" lang="it-IT" altLang="it-IT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dezincificazione</a:t>
                      </a:r>
                      <a:r>
                        <a:rPr kumimoji="0" lang="it-IT" alt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negli ottoni al piombo comuni.</a:t>
                      </a:r>
                      <a:endParaRPr kumimoji="0" lang="pl-PL" alt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0652123"/>
                  </a:ext>
                </a:extLst>
              </a:tr>
              <a:tr h="314325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P-CuZn37Pb2</a:t>
                      </a:r>
                      <a:endParaRPr kumimoji="0" lang="it-IT" altLang="it-IT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Meccanica:</a:t>
                      </a:r>
                      <a:r>
                        <a:rPr kumimoji="0" lang="it-IT" alt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Bilancieri e casse per orologi, parti per orologeria, ingranaggi, ruotismi.</a:t>
                      </a:r>
                      <a:endParaRPr kumimoji="0" lang="en-US" altLang="it-IT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8208406"/>
                  </a:ext>
                </a:extLst>
              </a:tr>
              <a:tr h="223838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P-CuZn37Pb2Sn</a:t>
                      </a:r>
                      <a:endParaRPr kumimoji="0" lang="it-IT" altLang="it-IT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Meccanica:</a:t>
                      </a:r>
                      <a:r>
                        <a:rPr kumimoji="0" lang="it-IT" alt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Steli di valvole, viti, dadi e bulloni, particolari per impieghi marini.</a:t>
                      </a:r>
                      <a:endParaRPr kumimoji="0" lang="pl-PL" alt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8030779"/>
                  </a:ext>
                </a:extLst>
              </a:tr>
              <a:tr h="68421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P-CuZn38Pb2</a:t>
                      </a:r>
                      <a:endParaRPr kumimoji="0" lang="it-IT" altLang="it-IT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Meccanica:</a:t>
                      </a:r>
                      <a:r>
                        <a:rPr kumimoji="0" lang="it-IT" alt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Spine, bulloneria, viteria, spilli, occhielli, gancetti, articoli per uso domestico, minuteria metallica, lucchetti, serrature.</a:t>
                      </a:r>
                      <a:endParaRPr kumimoji="0" lang="en-US" altLang="it-IT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Edilizia:</a:t>
                      </a:r>
                      <a:r>
                        <a:rPr kumimoji="0" lang="it-IT" alt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Rubinetteria cromata, miscelatori termostatici, valvole a sfera, a farfalla, a saracinesca, termostatiche, a quattro vie, organi di intercettazione, regolazione e controllo,  valvole per gas.</a:t>
                      </a:r>
                      <a:endParaRPr kumimoji="0" lang="it-IT" alt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1930887"/>
                  </a:ext>
                </a:extLst>
              </a:tr>
              <a:tr h="223838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P-CuZn38Pb4</a:t>
                      </a:r>
                      <a:endParaRPr kumimoji="0" lang="it-IT" altLang="it-IT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Meccanica:</a:t>
                      </a:r>
                      <a:r>
                        <a:rPr kumimoji="0" lang="it-IT" alt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Piastre, arpionismi e parti metalliche in genere per orologeria.</a:t>
                      </a:r>
                      <a:endParaRPr kumimoji="0" lang="it-IT" alt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2061601"/>
                  </a:ext>
                </a:extLst>
              </a:tr>
              <a:tr h="223838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P-CuZn39Pb1</a:t>
                      </a:r>
                      <a:endParaRPr kumimoji="0" lang="it-IT" altLang="it-IT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Meccanica:</a:t>
                      </a:r>
                      <a:r>
                        <a:rPr kumimoji="0" lang="it-IT" alt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Viteria e bulloneria ottenute su macchine utensili ad alta velocità.</a:t>
                      </a:r>
                      <a:endParaRPr kumimoji="0" lang="it-IT" alt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3534138"/>
                  </a:ext>
                </a:extLst>
              </a:tr>
              <a:tr h="50006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P-CuZn39Pb2</a:t>
                      </a:r>
                      <a:endParaRPr kumimoji="0" lang="it-IT" altLang="it-IT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Edilizia: </a:t>
                      </a:r>
                      <a:r>
                        <a:rPr kumimoji="0" lang="it-IT" alt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Accessori per impianti idrosanitari, maniglie per porte e finestre, rubinetti, valvole e loro parti.</a:t>
                      </a:r>
                      <a:endParaRPr kumimoji="0" lang="en-US" altLang="it-IT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Meccanica:</a:t>
                      </a:r>
                      <a:r>
                        <a:rPr kumimoji="0" lang="it-IT" alt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Lucchetti, serrature, viti, dadi e bulloni.</a:t>
                      </a:r>
                      <a:r>
                        <a:rPr kumimoji="0" lang="it-IT" altLang="it-IT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it-IT" alt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7366651"/>
                  </a:ext>
                </a:extLst>
              </a:tr>
              <a:tr h="222250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P-CuZn39Pb3</a:t>
                      </a:r>
                      <a:endParaRPr kumimoji="0" lang="en-US" altLang="it-IT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P-CuZn40Pb</a:t>
                      </a:r>
                      <a:endParaRPr kumimoji="0" lang="it-IT" altLang="it-IT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Meccanica:</a:t>
                      </a:r>
                      <a:r>
                        <a:rPr kumimoji="0" lang="it-IT" alt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Piastre tubiere per scambiatori di calore e condensatori.</a:t>
                      </a:r>
                      <a:endParaRPr kumimoji="0" lang="it-IT" altLang="it-IT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8663879"/>
                  </a:ext>
                </a:extLst>
              </a:tr>
              <a:tr h="407988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P-CuZn40Pb2</a:t>
                      </a:r>
                      <a:endParaRPr kumimoji="0" lang="it-IT" altLang="it-IT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Edilizia: </a:t>
                      </a:r>
                      <a:r>
                        <a:rPr kumimoji="0" lang="it-IT" alt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Valvole, rubinetteria, detentori, organi di intercettazione, regolazione e controllo. accessori per impianti idrosanitari, manigliame.</a:t>
                      </a:r>
                      <a:endParaRPr kumimoji="0" lang="en-US" altLang="it-IT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Meccanica:</a:t>
                      </a:r>
                      <a:r>
                        <a:rPr kumimoji="0" lang="it-IT" alt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Viti, dadi e bulloni.</a:t>
                      </a:r>
                      <a:endParaRPr kumimoji="0" lang="it-IT" altLang="it-IT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9936170"/>
                  </a:ext>
                </a:extLst>
              </a:tr>
              <a:tr h="31591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P-CuZn40Pb2Al</a:t>
                      </a:r>
                      <a:endParaRPr kumimoji="0" lang="it-IT" altLang="it-IT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Edilizia: </a:t>
                      </a:r>
                      <a:r>
                        <a:rPr kumimoji="0" lang="it-IT" alt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Profilati estrusi, serramenti ed infissi per vetrine, </a:t>
                      </a:r>
                      <a:r>
                        <a:rPr kumimoji="0" lang="it-IT" altLang="it-IT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salvaporte</a:t>
                      </a:r>
                      <a:r>
                        <a:rPr kumimoji="0" lang="it-IT" alt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serramenti in genere, modanature, riloghe.</a:t>
                      </a:r>
                      <a:endParaRPr kumimoji="0" lang="en-US" altLang="it-IT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it-IT" alt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7521461"/>
                  </a:ext>
                </a:extLst>
              </a:tr>
            </a:tbl>
          </a:graphicData>
        </a:graphic>
      </p:graphicFrame>
      <p:sp>
        <p:nvSpPr>
          <p:cNvPr id="20670" name="Rectangle 190">
            <a:extLst>
              <a:ext uri="{FF2B5EF4-FFF2-40B4-BE49-F238E27FC236}">
                <a16:creationId xmlns:a16="http://schemas.microsoft.com/office/drawing/2014/main" id="{27208244-F46E-4AC0-9182-2502BBD70B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3988" y="67943"/>
            <a:ext cx="516519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 sz="1200" dirty="0"/>
              <a:t>Diego Colombo, Facolta’ di Ingegneria, Universita’ di Trento; </a:t>
            </a:r>
            <a:endParaRPr lang="it-IT" altLang="it-IT" sz="1200" dirty="0"/>
          </a:p>
          <a:p>
            <a:r>
              <a:rPr lang="en-US" altLang="it-IT" sz="1200" dirty="0"/>
              <a:t>http://www.ing.unitn.it/~colombo/OTTONERICA/Ottoni_files/Page335.htm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22217A4-FE33-4BD4-A646-6FA6EBAC51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Mega - </a:t>
            </a:r>
            <a:r>
              <a:rPr lang="it-IT" sz="3600" strike="sngStrike" dirty="0"/>
              <a:t>s</a:t>
            </a:r>
            <a:r>
              <a:rPr lang="it-IT" sz="3600" dirty="0"/>
              <a:t>bronzi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224168D-B4FC-460C-B873-36F8E56D7A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766" y="1417638"/>
            <a:ext cx="3106688" cy="4141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BE90E891-8A8D-47CA-9D0D-CCBE5CA15E20}"/>
              </a:ext>
            </a:extLst>
          </p:cNvPr>
          <p:cNvSpPr txBox="1"/>
          <p:nvPr/>
        </p:nvSpPr>
        <p:spPr>
          <a:xfrm>
            <a:off x="219766" y="5805264"/>
            <a:ext cx="8024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«К</a:t>
            </a:r>
            <a:r>
              <a:rPr lang="az-Cyrl-AZ" dirty="0"/>
              <a:t>олокол</a:t>
            </a:r>
            <a:r>
              <a:rPr lang="it-IT" dirty="0"/>
              <a:t> </a:t>
            </a:r>
            <a:r>
              <a:rPr lang="az-Cyrl-AZ" dirty="0"/>
              <a:t>цар</a:t>
            </a:r>
            <a:r>
              <a:rPr lang="it-IT" dirty="0"/>
              <a:t>» – non ha mai suonata     «</a:t>
            </a:r>
            <a:r>
              <a:rPr lang="az-Cyrl-AZ" dirty="0"/>
              <a:t>Пушка</a:t>
            </a:r>
            <a:r>
              <a:rPr lang="it-IT" dirty="0"/>
              <a:t> </a:t>
            </a:r>
            <a:r>
              <a:rPr lang="az-Cyrl-AZ" dirty="0"/>
              <a:t>цар</a:t>
            </a:r>
            <a:r>
              <a:rPr lang="it-IT" dirty="0"/>
              <a:t>» - non ho mai sparato</a:t>
            </a:r>
          </a:p>
        </p:txBody>
      </p:sp>
      <p:pic>
        <p:nvPicPr>
          <p:cNvPr id="6" name="Immagine 5" descr="Immagine che contiene esterni, cielo, albero, arma&#10;&#10;Descrizione generata automaticamente">
            <a:extLst>
              <a:ext uri="{FF2B5EF4-FFF2-40B4-BE49-F238E27FC236}">
                <a16:creationId xmlns:a16="http://schemas.microsoft.com/office/drawing/2014/main" id="{183F61ED-1685-4143-A3F5-31AF71798E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8025" y="1417638"/>
            <a:ext cx="5521859" cy="4141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1197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3">
            <a:extLst>
              <a:ext uri="{FF2B5EF4-FFF2-40B4-BE49-F238E27FC236}">
                <a16:creationId xmlns:a16="http://schemas.microsoft.com/office/drawing/2014/main" id="{F0E7F174-E08F-4769-B4C2-8E432121F4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3925" y="1167380"/>
            <a:ext cx="3108036" cy="2196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1" name="Picture 4">
            <a:extLst>
              <a:ext uri="{FF2B5EF4-FFF2-40B4-BE49-F238E27FC236}">
                <a16:creationId xmlns:a16="http://schemas.microsoft.com/office/drawing/2014/main" id="{7CFF9A36-6851-40C7-8AD3-68DF281F61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139" y="1133636"/>
            <a:ext cx="3108036" cy="2175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2" name="Picture 5">
            <a:extLst>
              <a:ext uri="{FF2B5EF4-FFF2-40B4-BE49-F238E27FC236}">
                <a16:creationId xmlns:a16="http://schemas.microsoft.com/office/drawing/2014/main" id="{ADBAD2AD-A3D9-47A4-A9A1-FF63DF29B3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139" y="3388703"/>
            <a:ext cx="3108036" cy="1896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533" name="Rectangle 6">
            <a:extLst>
              <a:ext uri="{FF2B5EF4-FFF2-40B4-BE49-F238E27FC236}">
                <a16:creationId xmlns:a16="http://schemas.microsoft.com/office/drawing/2014/main" id="{1962AC31-E73B-4E25-9907-F119F0497C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1913" y="5780088"/>
            <a:ext cx="2524125" cy="23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it-IT" sz="900"/>
              <a:t>http://www.gastropods.com/5/Shell_965.shtml</a:t>
            </a:r>
          </a:p>
        </p:txBody>
      </p:sp>
      <p:pic>
        <p:nvPicPr>
          <p:cNvPr id="22534" name="Picture 7">
            <a:extLst>
              <a:ext uri="{FF2B5EF4-FFF2-40B4-BE49-F238E27FC236}">
                <a16:creationId xmlns:a16="http://schemas.microsoft.com/office/drawing/2014/main" id="{0AD29921-7027-4A02-BD03-B1EA2430E6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4990" y="3456581"/>
            <a:ext cx="3076971" cy="3281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535" name="Text Box 8">
            <a:extLst>
              <a:ext uri="{FF2B5EF4-FFF2-40B4-BE49-F238E27FC236}">
                <a16:creationId xmlns:a16="http://schemas.microsoft.com/office/drawing/2014/main" id="{B6EAE719-F95F-4945-ADBB-0D06BC0D22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2063" y="5351463"/>
            <a:ext cx="286702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it-IT" sz="1200" i="1"/>
              <a:t>Haliotis rufescens </a:t>
            </a:r>
            <a:r>
              <a:rPr lang="pl-PL" altLang="it-IT" sz="1200"/>
              <a:t>ang. </a:t>
            </a:r>
            <a:r>
              <a:rPr lang="pl-PL" altLang="it-IT" sz="1200" i="1"/>
              <a:t>Red abalone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1200" i="1"/>
              <a:t>Orecchia di mare</a:t>
            </a:r>
            <a:r>
              <a:rPr lang="pl-PL" altLang="it-IT" sz="1800"/>
              <a:t> – </a:t>
            </a:r>
            <a:r>
              <a:rPr lang="it-IT" altLang="it-IT" sz="1800"/>
              <a:t>fino a</a:t>
            </a:r>
            <a:r>
              <a:rPr lang="pl-PL" altLang="it-IT" sz="1800"/>
              <a:t> 30 cm</a:t>
            </a: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C760F82D-9415-4BED-9A5A-399AF60B5D13}"/>
              </a:ext>
            </a:extLst>
          </p:cNvPr>
          <p:cNvSpPr txBox="1">
            <a:spLocks noChangeArrowheads="1"/>
          </p:cNvSpPr>
          <p:nvPr/>
        </p:nvSpPr>
        <p:spPr>
          <a:xfrm>
            <a:off x="899592" y="248054"/>
            <a:ext cx="7344816" cy="857250"/>
          </a:xfrm>
          <a:prstGeom prst="rect">
            <a:avLst/>
          </a:prstGeom>
        </p:spPr>
        <p:txBody>
          <a:bodyPr lIns="68580" tIns="34290" rIns="68580" bIns="3429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it-IT" altLang="it-IT" sz="3200" dirty="0"/>
              <a:t>L’ingegneria dei materiali: </a:t>
            </a:r>
            <a:r>
              <a:rPr lang="pl-PL" altLang="it-IT" sz="3200" dirty="0"/>
              <a:t>Red abalone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0DEBB89F-7327-4627-8B84-7080FC58553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85900" y="204658"/>
            <a:ext cx="6172200" cy="857250"/>
          </a:xfrm>
        </p:spPr>
        <p:txBody>
          <a:bodyPr/>
          <a:lstStyle/>
          <a:p>
            <a:r>
              <a:rPr lang="pl-PL" altLang="it-IT" sz="3000" i="1" dirty="0"/>
              <a:t>Haliotis rufescens</a:t>
            </a:r>
            <a:endParaRPr lang="pl-PL" altLang="it-IT" sz="3000" dirty="0"/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E92BE09B-6AC8-41A3-A664-036C9D55AB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6647" y="5441819"/>
            <a:ext cx="4891088" cy="992188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pl-PL" altLang="it-IT" sz="900" b="1" dirty="0"/>
              <a:t>Jiddu Bezares</a:t>
            </a:r>
            <a:r>
              <a:rPr lang="pl-PL" altLang="it-IT" sz="900" b="1" dirty="0">
                <a:hlinkClick r:id="rId2"/>
              </a:rPr>
              <a:t>a</a:t>
            </a:r>
            <a:r>
              <a:rPr lang="pl-PL" altLang="it-IT" sz="900" b="1" dirty="0"/>
              <a:t>, Robert J. Asaro</a:t>
            </a:r>
            <a:r>
              <a:rPr lang="pl-PL" altLang="it-IT" sz="900" b="1" dirty="0">
                <a:hlinkClick r:id="rId2"/>
              </a:rPr>
              <a:t>a</a:t>
            </a:r>
            <a:r>
              <a:rPr lang="pl-PL" altLang="it-IT" sz="900" b="1" dirty="0"/>
              <a:t>, </a:t>
            </a:r>
            <a:r>
              <a:rPr lang="pl-PL" altLang="it-IT" sz="900" b="1" dirty="0">
                <a:hlinkClick r:id="rId3"/>
              </a:rPr>
              <a:t> </a:t>
            </a:r>
            <a:r>
              <a:rPr lang="pl-PL" altLang="it-IT" sz="900" b="1" dirty="0"/>
              <a:t>, </a:t>
            </a:r>
            <a:r>
              <a:rPr lang="pl-PL" altLang="it-IT" sz="900" b="1" dirty="0">
                <a:hlinkClick r:id="rId4"/>
              </a:rPr>
              <a:t> </a:t>
            </a:r>
            <a:r>
              <a:rPr lang="pl-PL" altLang="it-IT" sz="900" b="1" dirty="0"/>
              <a:t> and Marilyn Hawley</a:t>
            </a:r>
            <a:r>
              <a:rPr lang="pl-PL" altLang="it-IT" sz="900" b="1" dirty="0">
                <a:hlinkClick r:id="rId5"/>
              </a:rPr>
              <a:t>b</a:t>
            </a:r>
            <a:endParaRPr lang="pl-PL" altLang="it-IT" sz="900" dirty="0"/>
          </a:p>
          <a:p>
            <a:pPr>
              <a:defRPr/>
            </a:pPr>
            <a:r>
              <a:rPr lang="pl-PL" altLang="it-IT" sz="675" dirty="0"/>
              <a:t>a Department of Structural Engineering, University of California, San Diego, CA 92093, USA</a:t>
            </a:r>
          </a:p>
          <a:p>
            <a:pPr>
              <a:defRPr/>
            </a:pPr>
            <a:r>
              <a:rPr lang="pl-PL" altLang="it-IT" sz="675" dirty="0"/>
              <a:t>b Materials Science and Technology Division, Los Alamos National lab., Los Alamos, NM 87545, USA</a:t>
            </a:r>
          </a:p>
          <a:p>
            <a:pPr>
              <a:defRPr/>
            </a:pPr>
            <a:r>
              <a:rPr lang="pl-PL" altLang="it-IT" b="1" dirty="0">
                <a:hlinkClick r:id="rId6"/>
              </a:rPr>
              <a:t>Journal of Structural Biology</a:t>
            </a:r>
            <a:br>
              <a:rPr lang="pl-PL" altLang="it-IT" dirty="0"/>
            </a:br>
            <a:r>
              <a:rPr lang="pl-PL" altLang="it-IT" dirty="0">
                <a:hlinkClick r:id="rId7"/>
              </a:rPr>
              <a:t>Volume 163, Issue 1</a:t>
            </a:r>
            <a:r>
              <a:rPr lang="pl-PL" altLang="it-IT" dirty="0"/>
              <a:t>, July 2008, Pages 61-75 </a:t>
            </a:r>
          </a:p>
        </p:txBody>
      </p:sp>
      <p:pic>
        <p:nvPicPr>
          <p:cNvPr id="23556" name="Picture 4" descr="Full-size image">
            <a:extLst>
              <a:ext uri="{FF2B5EF4-FFF2-40B4-BE49-F238E27FC236}">
                <a16:creationId xmlns:a16="http://schemas.microsoft.com/office/drawing/2014/main" id="{B621AE43-70CA-4C12-9301-E0E27D6C6B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600" y="1941421"/>
            <a:ext cx="4119563" cy="3286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7" name="Rectangle 5">
            <a:extLst>
              <a:ext uri="{FF2B5EF4-FFF2-40B4-BE49-F238E27FC236}">
                <a16:creationId xmlns:a16="http://schemas.microsoft.com/office/drawing/2014/main" id="{B5B37EBA-56A2-4541-BEC0-21F2A4308A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40960" y="1562309"/>
            <a:ext cx="3374552" cy="4862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it-IT" sz="1000" dirty="0"/>
              <a:t>Fig. 1. (a and b) SEM images of fractured nacre from </a:t>
            </a:r>
            <a:r>
              <a:rPr lang="pl-PL" altLang="it-IT" sz="1000" i="1" dirty="0"/>
              <a:t>H. rufescens</a:t>
            </a:r>
            <a:r>
              <a:rPr lang="pl-PL" altLang="it-IT" sz="1000" dirty="0"/>
              <a:t> illustrating tiles on nearly parallel lamella. The “terrace” consisting of one interlamellar layer of nacre is shown at higher magnification in (b), where the black arrow points to a central region discussed below and referred to in </a:t>
            </a:r>
            <a:r>
              <a:rPr lang="pl-PL" altLang="it-IT" sz="1000" dirty="0">
                <a:hlinkClick r:id="rId9"/>
                <a:hlinkMouseOver r:id="rId10"/>
              </a:rPr>
              <a:t>Mutvei (1979)</a:t>
            </a:r>
            <a:r>
              <a:rPr lang="pl-PL" altLang="it-IT" sz="1000" dirty="0"/>
              <a:t>. (c) Flat pearls grown on a glass slide inserted into the mantle of a live red abalone (described below). Note the “stack of coins” arrangement with a smaller tile (or tiles) nucleated at the top of each stack. (d) SEM image of a cross section of </a:t>
            </a:r>
            <a:r>
              <a:rPr lang="pl-PL" altLang="it-IT" sz="1000" i="1" dirty="0"/>
              <a:t>H. rufescens</a:t>
            </a:r>
            <a:r>
              <a:rPr lang="pl-PL" altLang="it-IT" sz="1000" dirty="0"/>
              <a:t> organic matrix, demineralized in EDTA, illustrating individual and apparently porous interlamellar layers </a:t>
            </a:r>
            <a:endParaRPr lang="it-IT" altLang="it-IT" sz="1000" dirty="0"/>
          </a:p>
          <a:p>
            <a:pPr>
              <a:spcBef>
                <a:spcPct val="0"/>
              </a:spcBef>
              <a:buFontTx/>
              <a:buNone/>
            </a:pPr>
            <a:endParaRPr lang="it-IT" altLang="it-IT" sz="1000" dirty="0"/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1800" dirty="0"/>
              <a:t>(a, b) La struttura lamellare del guscio, fatta dalle ‘tegole’ di madre perla.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1800" dirty="0"/>
              <a:t>(c) La parte interna è un mosaico di quasi-perle: pile di lamiere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1800" dirty="0"/>
              <a:t>(d) La matrice organica costituisce una rete, tipo filamenti di vetro in ‘vetro-resina’</a:t>
            </a:r>
            <a:endParaRPr lang="pl-PL" altLang="it-IT" sz="1800" dirty="0"/>
          </a:p>
        </p:txBody>
      </p:sp>
      <p:sp>
        <p:nvSpPr>
          <p:cNvPr id="23558" name="Text Box 6">
            <a:extLst>
              <a:ext uri="{FF2B5EF4-FFF2-40B4-BE49-F238E27FC236}">
                <a16:creationId xmlns:a16="http://schemas.microsoft.com/office/drawing/2014/main" id="{6E7C781B-E9A5-469F-8317-EDAE35CD75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9244" y="1061908"/>
            <a:ext cx="8545512" cy="92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it-IT" sz="1800" dirty="0"/>
              <a:t>Macromolecular structure of the organic framework of nacre in </a:t>
            </a:r>
            <a:r>
              <a:rPr lang="pl-PL" altLang="it-IT" sz="1800" i="1" dirty="0"/>
              <a:t>Haliotis rufescens</a:t>
            </a:r>
            <a:r>
              <a:rPr lang="pl-PL" altLang="it-IT" sz="1800" dirty="0"/>
              <a:t>: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l-PL" altLang="it-IT" sz="1800" dirty="0"/>
              <a:t>Implications for growth and mechanical behavior </a:t>
            </a:r>
          </a:p>
          <a:p>
            <a:pPr>
              <a:spcBef>
                <a:spcPct val="0"/>
              </a:spcBef>
              <a:buFontTx/>
              <a:buNone/>
            </a:pPr>
            <a:endParaRPr lang="pl-PL" altLang="it-IT" sz="18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5E687CD9-A4B9-4D72-BCF6-304927E419E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it-IT" i="1"/>
              <a:t>Haliotis rufescens</a:t>
            </a:r>
          </a:p>
        </p:txBody>
      </p:sp>
      <p:pic>
        <p:nvPicPr>
          <p:cNvPr id="24579" name="Picture 3">
            <a:extLst>
              <a:ext uri="{FF2B5EF4-FFF2-40B4-BE49-F238E27FC236}">
                <a16:creationId xmlns:a16="http://schemas.microsoft.com/office/drawing/2014/main" id="{DFDBA85B-E14A-443C-838B-0A971D2964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948" y="2025650"/>
            <a:ext cx="4027127" cy="16193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80" name="Picture 4">
            <a:extLst>
              <a:ext uri="{FF2B5EF4-FFF2-40B4-BE49-F238E27FC236}">
                <a16:creationId xmlns:a16="http://schemas.microsoft.com/office/drawing/2014/main" id="{29E8DA11-9031-48AA-8BCF-2902A32FB0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96" y="4175398"/>
            <a:ext cx="4984954" cy="20886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81" name="Picture 5">
            <a:extLst>
              <a:ext uri="{FF2B5EF4-FFF2-40B4-BE49-F238E27FC236}">
                <a16:creationId xmlns:a16="http://schemas.microsoft.com/office/drawing/2014/main" id="{12ACBE87-9077-45D9-835D-78186C4F31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5638" y="1426849"/>
            <a:ext cx="4498850" cy="2618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519675FB-8FB7-4C2F-AD08-0B75CF704937}"/>
              </a:ext>
            </a:extLst>
          </p:cNvPr>
          <p:cNvSpPr txBox="1"/>
          <p:nvPr/>
        </p:nvSpPr>
        <p:spPr>
          <a:xfrm>
            <a:off x="5544737" y="4509120"/>
            <a:ext cx="341975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La struttura somiglia a un muro fatto di mattoni regolari e legati tramite la malta. I cristalli di CaCO</a:t>
            </a:r>
            <a:r>
              <a:rPr lang="it-IT" sz="2000" baseline="-25000" dirty="0"/>
              <a:t>3</a:t>
            </a:r>
            <a:r>
              <a:rPr lang="it-IT" dirty="0"/>
              <a:t> (aragonite) hanno i bordi organici (di chitina), come un telecomando nel suo guscio.</a:t>
            </a:r>
          </a:p>
          <a:p>
            <a:r>
              <a:rPr lang="it-IT" dirty="0"/>
              <a:t>La struttura è resistente ma anche elastica.   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81001185-3B2A-4ECC-9AB1-64C0D23A834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br>
              <a:rPr lang="pl-PL" altLang="it-IT" sz="2700" dirty="0"/>
            </a:br>
            <a:r>
              <a:rPr lang="pl-PL" altLang="it-IT" sz="3200" dirty="0"/>
              <a:t>S</a:t>
            </a:r>
            <a:r>
              <a:rPr lang="it-IT" altLang="it-IT" sz="3200" dirty="0"/>
              <a:t>cala della durezza (Mohs)</a:t>
            </a:r>
            <a:endParaRPr lang="en-US" altLang="it-IT" sz="3200" dirty="0"/>
          </a:p>
        </p:txBody>
      </p:sp>
      <p:pic>
        <p:nvPicPr>
          <p:cNvPr id="28675" name="Picture 3">
            <a:extLst>
              <a:ext uri="{FF2B5EF4-FFF2-40B4-BE49-F238E27FC236}">
                <a16:creationId xmlns:a16="http://schemas.microsoft.com/office/drawing/2014/main" id="{AB67F448-5812-48BF-A81D-A685153D9F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138" y="1458843"/>
            <a:ext cx="7451724" cy="3725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2" name="Text Box 4">
            <a:extLst>
              <a:ext uri="{FF2B5EF4-FFF2-40B4-BE49-F238E27FC236}">
                <a16:creationId xmlns:a16="http://schemas.microsoft.com/office/drawing/2014/main" id="{E10931EB-1918-47CB-B319-CB79034A36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5702" y="6456362"/>
            <a:ext cx="1668463" cy="25400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pl-PL" altLang="it-IT" sz="1050" dirty="0"/>
              <a:t>AllAboutGemstones.com</a:t>
            </a:r>
            <a:endParaRPr lang="en-US" altLang="it-IT" sz="1050" dirty="0"/>
          </a:p>
        </p:txBody>
      </p:sp>
      <p:sp>
        <p:nvSpPr>
          <p:cNvPr id="28677" name="Text Box 5">
            <a:extLst>
              <a:ext uri="{FF2B5EF4-FFF2-40B4-BE49-F238E27FC236}">
                <a16:creationId xmlns:a16="http://schemas.microsoft.com/office/drawing/2014/main" id="{EA3B76DB-2A52-4E94-9D25-292D496128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2939" y="5399157"/>
            <a:ext cx="836639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it-IT" sz="1800" dirty="0"/>
              <a:t>Materia</a:t>
            </a:r>
            <a:r>
              <a:rPr lang="it-IT" altLang="it-IT" sz="1800" dirty="0"/>
              <a:t>le più duro lascia una traccia sul materiale più morbido</a:t>
            </a:r>
            <a:r>
              <a:rPr lang="pl-PL" altLang="it-IT" sz="1800" dirty="0"/>
              <a:t>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1800" dirty="0"/>
              <a:t>La durezza dell’unghia è c.a. </a:t>
            </a:r>
            <a:r>
              <a:rPr lang="pl-PL" altLang="it-IT" sz="1800" dirty="0"/>
              <a:t>2</a:t>
            </a:r>
            <a:r>
              <a:rPr lang="it-IT" altLang="it-IT" sz="1800" dirty="0"/>
              <a:t>,</a:t>
            </a:r>
            <a:r>
              <a:rPr lang="pl-PL" altLang="it-IT" sz="1800" dirty="0"/>
              <a:t>5, </a:t>
            </a:r>
            <a:r>
              <a:rPr lang="it-IT" altLang="it-IT" sz="1800" dirty="0"/>
              <a:t>vetro</a:t>
            </a:r>
            <a:r>
              <a:rPr lang="pl-PL" altLang="it-IT" sz="1800" dirty="0"/>
              <a:t> 5</a:t>
            </a:r>
            <a:r>
              <a:rPr lang="it-IT" altLang="it-IT" sz="1800" dirty="0"/>
              <a:t>,</a:t>
            </a:r>
            <a:r>
              <a:rPr lang="pl-PL" altLang="it-IT" sz="1800" dirty="0"/>
              <a:t>5, </a:t>
            </a:r>
            <a:r>
              <a:rPr lang="it-IT" altLang="it-IT" sz="1800" dirty="0"/>
              <a:t>lima (metallica) per le unghie </a:t>
            </a:r>
            <a:r>
              <a:rPr lang="pl-PL" altLang="it-IT" sz="1800" dirty="0"/>
              <a:t>6</a:t>
            </a:r>
            <a:r>
              <a:rPr lang="it-IT" altLang="it-IT" sz="1800" dirty="0"/>
              <a:t>,</a:t>
            </a:r>
            <a:r>
              <a:rPr lang="pl-PL" altLang="it-IT" sz="1800" dirty="0"/>
              <a:t>5. </a:t>
            </a:r>
            <a:endParaRPr lang="en-US" altLang="it-IT" sz="18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ECEB457E-E523-4634-A2AC-58C5224B663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it-IT" sz="2700" dirty="0"/>
              <a:t>1 tal</a:t>
            </a:r>
            <a:r>
              <a:rPr lang="it-IT" altLang="it-IT" sz="2700" dirty="0"/>
              <a:t>co</a:t>
            </a:r>
            <a:endParaRPr lang="en-US" altLang="it-IT" sz="2700" dirty="0"/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BD98F9CB-84FA-45D2-9459-6950E3E80D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5888" y="5556250"/>
            <a:ext cx="2284412" cy="485775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it-IT" sz="750">
                <a:latin typeface="Times New Roman" panose="02020603050405020304" pitchFamily="18" charset="0"/>
                <a:hlinkClick r:id="rId2"/>
              </a:rPr>
              <a:t>http://www.mii.org/Minerals/Minpics1/Talc%202.jpg</a:t>
            </a:r>
            <a:endParaRPr lang="pl-PL" altLang="it-IT" sz="75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en-US" altLang="it-IT" sz="750">
                <a:latin typeface="Times New Roman" panose="02020603050405020304" pitchFamily="18" charset="0"/>
                <a:hlinkClick r:id="rId3"/>
              </a:rPr>
              <a:t>http://www.microphotonics.com/talc%20powder.jpg</a:t>
            </a:r>
            <a:r>
              <a:rPr lang="pl-PL" altLang="it-IT"/>
              <a:t> </a:t>
            </a:r>
            <a:endParaRPr lang="en-US" altLang="it-IT"/>
          </a:p>
        </p:txBody>
      </p:sp>
      <p:pic>
        <p:nvPicPr>
          <p:cNvPr id="29700" name="Picture 4">
            <a:extLst>
              <a:ext uri="{FF2B5EF4-FFF2-40B4-BE49-F238E27FC236}">
                <a16:creationId xmlns:a16="http://schemas.microsoft.com/office/drawing/2014/main" id="{0AEBD402-B3AF-4D17-A153-0602E75B22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2349500"/>
            <a:ext cx="2538412" cy="240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1" name="Picture 5">
            <a:extLst>
              <a:ext uri="{FF2B5EF4-FFF2-40B4-BE49-F238E27FC236}">
                <a16:creationId xmlns:a16="http://schemas.microsoft.com/office/drawing/2014/main" id="{33D2D0C3-2FFA-44A1-9D9E-80F81ADBD8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8150" y="2359025"/>
            <a:ext cx="3203575" cy="240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2285625-816F-69F3-7323-47544E666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1640" y="-99392"/>
            <a:ext cx="7313612" cy="1143000"/>
          </a:xfrm>
        </p:spPr>
        <p:txBody>
          <a:bodyPr/>
          <a:lstStyle/>
          <a:p>
            <a:r>
              <a:rPr lang="it-IT" dirty="0"/>
              <a:t>Ponte (matematico)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961E5EF9-4B10-E69D-7E04-90F88082DC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035348"/>
            <a:ext cx="5991225" cy="4238625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EBF52532-C57C-15FB-2752-53EEA3536CF1}"/>
              </a:ext>
            </a:extLst>
          </p:cNvPr>
          <p:cNvSpPr txBox="1"/>
          <p:nvPr/>
        </p:nvSpPr>
        <p:spPr>
          <a:xfrm>
            <a:off x="179512" y="6458481"/>
            <a:ext cx="482453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it-IT" sz="1400" dirty="0"/>
              <a:t>https://www.youtube.com/watch?v=73CfxHan-RE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30732ADC-EE2C-ADA0-06B2-29FEA97465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2148" y="3718272"/>
            <a:ext cx="3944838" cy="2958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2319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CF830D65-EA97-4CA8-9E50-417C0C35B7C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it-IT" sz="2700" dirty="0"/>
              <a:t>2 g</a:t>
            </a:r>
            <a:r>
              <a:rPr lang="it-IT" altLang="it-IT" sz="2700" dirty="0"/>
              <a:t>esso</a:t>
            </a:r>
            <a:r>
              <a:rPr lang="pl-PL" altLang="it-IT" sz="2700" dirty="0"/>
              <a:t> (alabast</a:t>
            </a:r>
            <a:r>
              <a:rPr lang="it-IT" altLang="it-IT" sz="2700" dirty="0"/>
              <a:t>ro</a:t>
            </a:r>
            <a:r>
              <a:rPr lang="pl-PL" altLang="it-IT" sz="2700" dirty="0"/>
              <a:t>) CaSO</a:t>
            </a:r>
            <a:r>
              <a:rPr lang="pl-PL" altLang="it-IT" sz="2700" baseline="-25000" dirty="0"/>
              <a:t>4</a:t>
            </a:r>
            <a:endParaRPr lang="en-US" altLang="it-IT" sz="2700" dirty="0"/>
          </a:p>
        </p:txBody>
      </p:sp>
      <p:pic>
        <p:nvPicPr>
          <p:cNvPr id="30723" name="Picture 3">
            <a:extLst>
              <a:ext uri="{FF2B5EF4-FFF2-40B4-BE49-F238E27FC236}">
                <a16:creationId xmlns:a16="http://schemas.microsoft.com/office/drawing/2014/main" id="{132D7295-C283-4652-A1A1-CA4F753750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5763" y="1863725"/>
            <a:ext cx="2586037" cy="368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4" name="Text Box 4">
            <a:extLst>
              <a:ext uri="{FF2B5EF4-FFF2-40B4-BE49-F238E27FC236}">
                <a16:creationId xmlns:a16="http://schemas.microsoft.com/office/drawing/2014/main" id="{9A04EDCC-8EEC-49B1-B785-8268759AC0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5763" y="5834856"/>
            <a:ext cx="675005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it-IT" sz="1800" dirty="0"/>
              <a:t>http://www.dkimages.com/discover/previews/953/35003342.JPG</a:t>
            </a:r>
          </a:p>
        </p:txBody>
      </p:sp>
      <p:pic>
        <p:nvPicPr>
          <p:cNvPr id="30725" name="Picture 5">
            <a:extLst>
              <a:ext uri="{FF2B5EF4-FFF2-40B4-BE49-F238E27FC236}">
                <a16:creationId xmlns:a16="http://schemas.microsoft.com/office/drawing/2014/main" id="{7EF9277B-9351-4198-ADFD-77E5592C3A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4675" y="1887538"/>
            <a:ext cx="3440113" cy="293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C3FCE823-120F-46A6-A961-6638EEC03F0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44344"/>
            <a:ext cx="8229600" cy="1143000"/>
          </a:xfrm>
        </p:spPr>
        <p:txBody>
          <a:bodyPr/>
          <a:lstStyle/>
          <a:p>
            <a:pPr algn="l"/>
            <a:r>
              <a:rPr lang="it-IT" altLang="it-IT" sz="3200" dirty="0"/>
              <a:t>Spato d’Islanda: birifrangenza</a:t>
            </a:r>
            <a:endParaRPr lang="en-US" altLang="it-IT" sz="3200" dirty="0"/>
          </a:p>
        </p:txBody>
      </p:sp>
      <p:pic>
        <p:nvPicPr>
          <p:cNvPr id="10248" name="Picture 8">
            <a:extLst>
              <a:ext uri="{FF2B5EF4-FFF2-40B4-BE49-F238E27FC236}">
                <a16:creationId xmlns:a16="http://schemas.microsoft.com/office/drawing/2014/main" id="{90CD037C-2E34-414D-87D8-02B938E524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734"/>
          <a:stretch>
            <a:fillRect/>
          </a:stretch>
        </p:blipFill>
        <p:spPr bwMode="auto">
          <a:xfrm>
            <a:off x="611560" y="998541"/>
            <a:ext cx="4824536" cy="4207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0" name="Picture 10">
            <a:extLst>
              <a:ext uri="{FF2B5EF4-FFF2-40B4-BE49-F238E27FC236}">
                <a16:creationId xmlns:a16="http://schemas.microsoft.com/office/drawing/2014/main" id="{72844073-DA9D-47F6-8F11-EEFA46EAD0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998543"/>
            <a:ext cx="2535781" cy="3168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2" name="Picture 12">
            <a:extLst>
              <a:ext uri="{FF2B5EF4-FFF2-40B4-BE49-F238E27FC236}">
                <a16:creationId xmlns:a16="http://schemas.microsoft.com/office/drawing/2014/main" id="{33543BB8-5CE0-497C-BE4A-1649AF221A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lum bright="16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7" y="4484324"/>
            <a:ext cx="2535781" cy="2204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D431F230-B849-40DD-B5FD-A6BE921B44B1}"/>
              </a:ext>
            </a:extLst>
          </p:cNvPr>
          <p:cNvSpPr txBox="1"/>
          <p:nvPr/>
        </p:nvSpPr>
        <p:spPr>
          <a:xfrm>
            <a:off x="607337" y="5347657"/>
            <a:ext cx="50447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Museo di Vienna</a:t>
            </a:r>
          </a:p>
          <a:p>
            <a:endParaRPr lang="it-IT" dirty="0"/>
          </a:p>
          <a:p>
            <a:r>
              <a:rPr lang="it-IT" dirty="0"/>
              <a:t>Birifrangenza: nelle direzioni perpendicolari la luce propaga con velocità diverse (Foto GK)</a:t>
            </a:r>
          </a:p>
        </p:txBody>
      </p:sp>
    </p:spTree>
    <p:extLst>
      <p:ext uri="{BB962C8B-B14F-4D97-AF65-F5344CB8AC3E}">
        <p14:creationId xmlns:p14="http://schemas.microsoft.com/office/powerpoint/2010/main" val="564340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D41BCAEC-0409-4A9E-9011-F7E7FE8D60B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it-IT" sz="2700" dirty="0"/>
              <a:t>4 fluor</a:t>
            </a:r>
            <a:r>
              <a:rPr lang="it-IT" altLang="it-IT" sz="2700" dirty="0" err="1"/>
              <a:t>ite</a:t>
            </a:r>
            <a:r>
              <a:rPr lang="pl-PL" altLang="it-IT" sz="2700" dirty="0"/>
              <a:t> CaF</a:t>
            </a:r>
            <a:r>
              <a:rPr lang="pl-PL" altLang="it-IT" sz="2700" baseline="-25000" dirty="0"/>
              <a:t>2</a:t>
            </a:r>
            <a:endParaRPr lang="en-US" altLang="it-IT" sz="2700" dirty="0"/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AEA10766-AA6D-4F45-99E0-0AB508C2D6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3713" y="5211763"/>
            <a:ext cx="2582862" cy="322262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it-IT" sz="750">
                <a:latin typeface="Times New Roman" panose="02020603050405020304" pitchFamily="18" charset="0"/>
                <a:hlinkClick r:id="rId2"/>
              </a:rPr>
              <a:t>http://www.sciencehelpdesk.com/img/science1_5/Fluorite.jpg</a:t>
            </a:r>
            <a:endParaRPr lang="pl-PL" altLang="it-IT" sz="75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en-US" altLang="it-IT" sz="750">
                <a:latin typeface="Times New Roman" panose="02020603050405020304" pitchFamily="18" charset="0"/>
              </a:rPr>
              <a:t>http://www.healingcrystals.com/images/cards/Fluorite.jpg</a:t>
            </a:r>
          </a:p>
        </p:txBody>
      </p:sp>
      <p:pic>
        <p:nvPicPr>
          <p:cNvPr id="32772" name="Picture 4">
            <a:extLst>
              <a:ext uri="{FF2B5EF4-FFF2-40B4-BE49-F238E27FC236}">
                <a16:creationId xmlns:a16="http://schemas.microsoft.com/office/drawing/2014/main" id="{55032425-BB9F-4B45-9F9D-39F25FCAF3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951" y="1781103"/>
            <a:ext cx="4329175" cy="299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Picture 5">
            <a:extLst>
              <a:ext uri="{FF2B5EF4-FFF2-40B4-BE49-F238E27FC236}">
                <a16:creationId xmlns:a16="http://schemas.microsoft.com/office/drawing/2014/main" id="{EA0BF292-18D2-4CF8-8601-6B918FF731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574" y="1781103"/>
            <a:ext cx="2898849" cy="2898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C128FC8D-C13A-4392-AD42-A9B87AFABA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it-IT" sz="3200"/>
              <a:t>5 apat</a:t>
            </a:r>
            <a:r>
              <a:rPr lang="it-IT" altLang="it-IT" sz="3200"/>
              <a:t>i</a:t>
            </a:r>
            <a:r>
              <a:rPr lang="pl-PL" altLang="it-IT" sz="3200"/>
              <a:t>t</a:t>
            </a:r>
            <a:r>
              <a:rPr lang="it-IT" altLang="it-IT" sz="3200"/>
              <a:t>e</a:t>
            </a:r>
            <a:r>
              <a:rPr lang="pl-PL" altLang="it-IT" sz="3200"/>
              <a:t> </a:t>
            </a:r>
            <a:r>
              <a:rPr lang="en-US" altLang="it-IT" sz="3200"/>
              <a:t>Ca</a:t>
            </a:r>
            <a:r>
              <a:rPr lang="pl-PL" altLang="it-IT" sz="3200" baseline="-25000"/>
              <a:t>5</a:t>
            </a:r>
            <a:r>
              <a:rPr lang="en-US" altLang="it-IT" sz="3200"/>
              <a:t>(PO</a:t>
            </a:r>
            <a:r>
              <a:rPr lang="pl-PL" altLang="it-IT" sz="3200" baseline="-25000"/>
              <a:t>4</a:t>
            </a:r>
            <a:r>
              <a:rPr lang="en-US" altLang="it-IT" sz="3200"/>
              <a:t>)</a:t>
            </a:r>
            <a:r>
              <a:rPr lang="pl-PL" altLang="it-IT" sz="3200" baseline="-25000"/>
              <a:t>3</a:t>
            </a:r>
            <a:endParaRPr lang="en-US" altLang="it-IT" sz="3200"/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65A1E527-B336-419D-B7E7-2C7D16A6B3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29238" y="6165850"/>
            <a:ext cx="2805112" cy="322263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it-IT" sz="750">
                <a:latin typeface="Times New Roman" panose="02020603050405020304" pitchFamily="18" charset="0"/>
                <a:hlinkClick r:id="rId2"/>
              </a:rPr>
              <a:t>http://www.rockcutters.us/cut-images/apatite/apatite-green-oval.jpg</a:t>
            </a:r>
            <a:endParaRPr lang="pl-PL" altLang="it-IT" sz="75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en-US" altLang="it-IT" sz="750">
                <a:latin typeface="Times New Roman" panose="02020603050405020304" pitchFamily="18" charset="0"/>
              </a:rPr>
              <a:t>http://www.matsminerals.com/apatiteCM-13.jpg</a:t>
            </a:r>
          </a:p>
        </p:txBody>
      </p:sp>
      <p:pic>
        <p:nvPicPr>
          <p:cNvPr id="33796" name="Picture 4">
            <a:extLst>
              <a:ext uri="{FF2B5EF4-FFF2-40B4-BE49-F238E27FC236}">
                <a16:creationId xmlns:a16="http://schemas.microsoft.com/office/drawing/2014/main" id="{44E9F804-CED4-4C75-9B2F-C9BBCC5BD5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1917700"/>
            <a:ext cx="2390775" cy="345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7" name="Picture 5">
            <a:extLst>
              <a:ext uri="{FF2B5EF4-FFF2-40B4-BE49-F238E27FC236}">
                <a16:creationId xmlns:a16="http://schemas.microsoft.com/office/drawing/2014/main" id="{7F7EA79E-B27F-4681-8F03-C5832E990F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1917700"/>
            <a:ext cx="3455988" cy="345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8" name="CasellaDiTesto 1">
            <a:extLst>
              <a:ext uri="{FF2B5EF4-FFF2-40B4-BE49-F238E27FC236}">
                <a16:creationId xmlns:a16="http://schemas.microsoft.com/office/drawing/2014/main" id="{E2CEA0E6-568F-47FF-9510-3DD8050F7D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7813" y="5573713"/>
            <a:ext cx="335756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it-IT" altLang="it-IT"/>
              <a:t>Gemma semi-preziosa, </a:t>
            </a:r>
          </a:p>
          <a:p>
            <a:r>
              <a:rPr lang="it-IT" altLang="it-IT"/>
              <a:t>ma anche un fertilizzante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2">
            <a:extLst>
              <a:ext uri="{FF2B5EF4-FFF2-40B4-BE49-F238E27FC236}">
                <a16:creationId xmlns:a16="http://schemas.microsoft.com/office/drawing/2014/main" id="{027EDDE5-C2B9-4BF5-B020-9A7B03948D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8538" y="500063"/>
            <a:ext cx="4362450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it-IT"/>
              <a:t>6 </a:t>
            </a:r>
            <a:r>
              <a:rPr lang="it-IT" altLang="it-IT"/>
              <a:t>ortoclasio  </a:t>
            </a:r>
            <a:r>
              <a:rPr lang="en-US" altLang="it-IT"/>
              <a:t>KAlSi</a:t>
            </a:r>
            <a:r>
              <a:rPr lang="pl-PL" altLang="it-IT" baseline="-25000"/>
              <a:t>3</a:t>
            </a:r>
            <a:r>
              <a:rPr lang="en-US" altLang="it-IT"/>
              <a:t>O</a:t>
            </a:r>
            <a:r>
              <a:rPr lang="pl-PL" altLang="it-IT" baseline="-25000"/>
              <a:t>8</a:t>
            </a:r>
            <a:r>
              <a:rPr lang="en-US" altLang="it-IT"/>
              <a:t> </a:t>
            </a:r>
            <a:r>
              <a:rPr lang="pl-PL" altLang="it-IT"/>
              <a:t> </a:t>
            </a:r>
            <a:endParaRPr lang="en-US" altLang="it-IT"/>
          </a:p>
        </p:txBody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085CBD18-A354-4F04-A1D2-AB4182B3F6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6400800"/>
            <a:ext cx="3330575" cy="32385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it-IT" sz="750">
                <a:latin typeface="Times New Roman" panose="02020603050405020304" pitchFamily="18" charset="0"/>
                <a:hlinkClick r:id="rId2"/>
              </a:rPr>
              <a:t>http://www.thomsonminerals.com/images/JBW615CORTHOCLASENC1.jpg</a:t>
            </a:r>
            <a:endParaRPr lang="pl-PL" altLang="it-IT" sz="75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en-US" altLang="it-IT" sz="750">
                <a:latin typeface="Times New Roman" panose="02020603050405020304" pitchFamily="18" charset="0"/>
              </a:rPr>
              <a:t>http://www.prettyrock.com/php/images/facet-rough/orthoclase-04302007-1-1.jpg</a:t>
            </a:r>
          </a:p>
        </p:txBody>
      </p:sp>
      <p:pic>
        <p:nvPicPr>
          <p:cNvPr id="34820" name="Picture 4">
            <a:extLst>
              <a:ext uri="{FF2B5EF4-FFF2-40B4-BE49-F238E27FC236}">
                <a16:creationId xmlns:a16="http://schemas.microsoft.com/office/drawing/2014/main" id="{5EEC4F62-36D3-4B4D-8EFA-B2EEDE78CF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063" y="1279525"/>
            <a:ext cx="3330575" cy="3608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1" name="Picture 5">
            <a:extLst>
              <a:ext uri="{FF2B5EF4-FFF2-40B4-BE49-F238E27FC236}">
                <a16:creationId xmlns:a16="http://schemas.microsoft.com/office/drawing/2014/main" id="{2DAFD5D6-96E7-4A45-A8A7-97DB89A21E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3808413"/>
            <a:ext cx="2663825" cy="2662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2" name="Picture 6">
            <a:extLst>
              <a:ext uri="{FF2B5EF4-FFF2-40B4-BE49-F238E27FC236}">
                <a16:creationId xmlns:a16="http://schemas.microsoft.com/office/drawing/2014/main" id="{6EECE7D0-6109-4A92-A54E-AE6307F665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1279525"/>
            <a:ext cx="3213100" cy="2436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3" name="CasellaDiTesto 1">
            <a:extLst>
              <a:ext uri="{FF2B5EF4-FFF2-40B4-BE49-F238E27FC236}">
                <a16:creationId xmlns:a16="http://schemas.microsoft.com/office/drawing/2014/main" id="{6FCB5369-F2D6-4665-8F60-7C92232040C5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673100" y="5083175"/>
            <a:ext cx="389890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it-IT" altLang="it-IT" sz="2200" dirty="0"/>
              <a:t>Cristalli rosa/ rossi nel granito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180088CE-F41C-4DF2-B166-44802BDD78D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00113" y="236538"/>
            <a:ext cx="6172200" cy="857250"/>
          </a:xfrm>
        </p:spPr>
        <p:txBody>
          <a:bodyPr/>
          <a:lstStyle/>
          <a:p>
            <a:r>
              <a:rPr lang="pl-PL" altLang="it-IT" sz="3200"/>
              <a:t>7 </a:t>
            </a:r>
            <a:r>
              <a:rPr lang="it-IT" altLang="it-IT" sz="3200"/>
              <a:t>quarzo</a:t>
            </a:r>
            <a:r>
              <a:rPr lang="pl-PL" altLang="it-IT" sz="3200"/>
              <a:t> (SiO</a:t>
            </a:r>
            <a:r>
              <a:rPr lang="pl-PL" altLang="it-IT" sz="3200" baseline="-25000"/>
              <a:t>2</a:t>
            </a:r>
            <a:r>
              <a:rPr lang="pl-PL" altLang="it-IT" sz="3200"/>
              <a:t>)</a:t>
            </a:r>
            <a:endParaRPr lang="en-US" altLang="it-IT" sz="3200"/>
          </a:p>
        </p:txBody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79DA7C71-DEAB-489D-B473-D77B2A575A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35450" y="6159500"/>
            <a:ext cx="5400675" cy="669925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altLang="it-IT" sz="750" dirty="0">
                <a:latin typeface="Times New Roman" panose="02020603050405020304" pitchFamily="18" charset="0"/>
                <a:hlinkClick r:id="rId2"/>
              </a:rPr>
              <a:t>http://www.pitt.edu/~cejones/GeoImages/1Minerals/1IgneousMineralz/Quartz/QuartzRose.jpg</a:t>
            </a:r>
            <a:endParaRPr lang="pl-PL" altLang="it-IT" sz="750" dirty="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pl-PL" altLang="it-IT" sz="750" dirty="0">
                <a:latin typeface="Times New Roman" panose="02020603050405020304" pitchFamily="18" charset="0"/>
                <a:hlinkClick r:id="rId3"/>
              </a:rPr>
              <a:t>http://earthnet-geonet.ca/images/dynamic/minerals/smokey_quartz.jpg</a:t>
            </a:r>
            <a:endParaRPr lang="pl-PL" altLang="it-IT" sz="750" dirty="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pl-PL" altLang="it-IT" sz="750" dirty="0">
                <a:latin typeface="Times New Roman" panose="02020603050405020304" pitchFamily="18" charset="0"/>
                <a:hlinkClick r:id="rId4"/>
              </a:rPr>
              <a:t>http://perso.wanadoo.es/maquinalmatheus/ima/ametiste_rectifiee.jpg</a:t>
            </a:r>
            <a:endParaRPr lang="pl-PL" altLang="it-IT" sz="750" dirty="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pl-PL" altLang="it-IT" sz="750" dirty="0">
                <a:latin typeface="Times New Roman" panose="02020603050405020304" pitchFamily="18" charset="0"/>
              </a:rPr>
              <a:t>http://perso.wanadoo.es/maquinalmatheus/ima/ametiste_rectifiee.jpg</a:t>
            </a:r>
          </a:p>
          <a:p>
            <a:pPr>
              <a:defRPr/>
            </a:pPr>
            <a:endParaRPr lang="en-US" altLang="it-IT" sz="750" dirty="0">
              <a:latin typeface="Times New Roman" panose="02020603050405020304" pitchFamily="18" charset="0"/>
            </a:endParaRPr>
          </a:p>
        </p:txBody>
      </p:sp>
      <p:pic>
        <p:nvPicPr>
          <p:cNvPr id="35844" name="Picture 4">
            <a:extLst>
              <a:ext uri="{FF2B5EF4-FFF2-40B4-BE49-F238E27FC236}">
                <a16:creationId xmlns:a16="http://schemas.microsoft.com/office/drawing/2014/main" id="{A339DA9A-9114-430F-9068-34E331D4ED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0250" y="1050925"/>
            <a:ext cx="2654300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5" name="Picture 5">
            <a:extLst>
              <a:ext uri="{FF2B5EF4-FFF2-40B4-BE49-F238E27FC236}">
                <a16:creationId xmlns:a16="http://schemas.microsoft.com/office/drawing/2014/main" id="{E24D5F2E-C36E-46A1-A3F3-4E27CA4D3C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050925"/>
            <a:ext cx="3767137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6" name="Picture 6">
            <a:extLst>
              <a:ext uri="{FF2B5EF4-FFF2-40B4-BE49-F238E27FC236}">
                <a16:creationId xmlns:a16="http://schemas.microsoft.com/office/drawing/2014/main" id="{ADC6D649-49A5-4276-AAF4-914EB22629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0250" y="3773488"/>
            <a:ext cx="3487738" cy="232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7" name="Picture 7">
            <a:extLst>
              <a:ext uri="{FF2B5EF4-FFF2-40B4-BE49-F238E27FC236}">
                <a16:creationId xmlns:a16="http://schemas.microsoft.com/office/drawing/2014/main" id="{6347B6A7-B08B-4ACE-B2F4-DE3694BC12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741738"/>
            <a:ext cx="3671887" cy="275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FAE80A4D-6529-4630-8F23-009DD9C5D50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it-IT" sz="3200"/>
              <a:t>8 topaz</a:t>
            </a:r>
            <a:r>
              <a:rPr lang="it-IT" altLang="it-IT" sz="3200"/>
              <a:t>io</a:t>
            </a:r>
            <a:r>
              <a:rPr lang="pl-PL" altLang="it-IT" sz="3200"/>
              <a:t> </a:t>
            </a:r>
            <a:r>
              <a:rPr lang="en-US" altLang="it-IT" sz="3200"/>
              <a:t>Al</a:t>
            </a:r>
            <a:r>
              <a:rPr lang="pl-PL" altLang="it-IT" sz="3200" baseline="-25000"/>
              <a:t>2</a:t>
            </a:r>
            <a:r>
              <a:rPr lang="en-US" altLang="it-IT" sz="3200"/>
              <a:t>SiO</a:t>
            </a:r>
            <a:r>
              <a:rPr lang="pl-PL" altLang="it-IT" sz="3200" baseline="-25000"/>
              <a:t>4</a:t>
            </a:r>
            <a:r>
              <a:rPr lang="en-US" altLang="it-IT" sz="3200"/>
              <a:t> </a:t>
            </a:r>
          </a:p>
        </p:txBody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F43E685A-95A3-4C03-9DCF-54062B4CD5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0113" y="6421438"/>
            <a:ext cx="2790825" cy="322262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it-IT" sz="750" dirty="0">
                <a:latin typeface="Times New Roman" panose="02020603050405020304" pitchFamily="18" charset="0"/>
                <a:hlinkClick r:id="rId2"/>
              </a:rPr>
              <a:t>http://blog.bolderworld.com/wp-content/uploads/2009/04/topaz.jpg</a:t>
            </a:r>
            <a:endParaRPr lang="pl-PL" altLang="it-IT" sz="750" dirty="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en-US" altLang="it-IT" sz="750" dirty="0">
                <a:latin typeface="Times New Roman" panose="02020603050405020304" pitchFamily="18" charset="0"/>
              </a:rPr>
              <a:t>http://webmineral.com/specimens/Topaz.jpg</a:t>
            </a:r>
          </a:p>
        </p:txBody>
      </p:sp>
      <p:pic>
        <p:nvPicPr>
          <p:cNvPr id="36868" name="Picture 4">
            <a:extLst>
              <a:ext uri="{FF2B5EF4-FFF2-40B4-BE49-F238E27FC236}">
                <a16:creationId xmlns:a16="http://schemas.microsoft.com/office/drawing/2014/main" id="{E32A805F-397A-4AFA-9354-762A513494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13" y="2239963"/>
            <a:ext cx="4052887" cy="356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9" name="Picture 5">
            <a:extLst>
              <a:ext uri="{FF2B5EF4-FFF2-40B4-BE49-F238E27FC236}">
                <a16:creationId xmlns:a16="http://schemas.microsoft.com/office/drawing/2014/main" id="{A6E13333-D586-451B-BC57-14DA32551D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3338" y="2241550"/>
            <a:ext cx="3563937" cy="3563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27FEC57D-F482-4A89-B08A-569F84A04D5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670050" y="211138"/>
            <a:ext cx="5829300" cy="1157287"/>
          </a:xfrm>
        </p:spPr>
        <p:txBody>
          <a:bodyPr anchor="ctr"/>
          <a:lstStyle/>
          <a:p>
            <a:r>
              <a:rPr lang="pl-PL" altLang="it-IT" sz="3200"/>
              <a:t>9 </a:t>
            </a:r>
            <a:r>
              <a:rPr lang="it-IT" altLang="it-IT" sz="3200"/>
              <a:t>corindone</a:t>
            </a:r>
            <a:r>
              <a:rPr lang="pl-PL" altLang="it-IT" sz="3200"/>
              <a:t> Al</a:t>
            </a:r>
            <a:r>
              <a:rPr lang="pl-PL" altLang="it-IT" sz="3200" baseline="-25000"/>
              <a:t>2</a:t>
            </a:r>
            <a:r>
              <a:rPr lang="pl-PL" altLang="it-IT" sz="3200"/>
              <a:t>O</a:t>
            </a:r>
            <a:r>
              <a:rPr lang="pl-PL" altLang="it-IT" sz="3200" baseline="-25000"/>
              <a:t>3</a:t>
            </a:r>
            <a:endParaRPr lang="en-US" altLang="it-IT" sz="3200"/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3EBE6876-AD14-4C19-88A8-F32A9FA00CFE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032125" y="1964533"/>
            <a:ext cx="5418137" cy="1314450"/>
          </a:xfrm>
        </p:spPr>
        <p:txBody>
          <a:bodyPr/>
          <a:lstStyle/>
          <a:p>
            <a:pPr algn="l"/>
            <a:r>
              <a:rPr lang="pl-PL" altLang="it-IT" dirty="0"/>
              <a:t>Al</a:t>
            </a:r>
            <a:r>
              <a:rPr lang="pl-PL" altLang="it-IT" baseline="-25000" dirty="0"/>
              <a:t>2</a:t>
            </a:r>
            <a:r>
              <a:rPr lang="pl-PL" altLang="it-IT" dirty="0"/>
              <a:t>O</a:t>
            </a:r>
            <a:r>
              <a:rPr lang="pl-PL" altLang="it-IT" baseline="-25000" dirty="0"/>
              <a:t>3</a:t>
            </a:r>
            <a:r>
              <a:rPr lang="pl-PL" altLang="it-IT" dirty="0"/>
              <a:t> – </a:t>
            </a:r>
            <a:r>
              <a:rPr lang="it-IT" altLang="it-IT" dirty="0"/>
              <a:t>«carta</a:t>
            </a:r>
            <a:r>
              <a:rPr lang="pl-PL" altLang="it-IT" dirty="0"/>
              <a:t> </a:t>
            </a:r>
            <a:r>
              <a:rPr lang="it-IT" altLang="it-IT" dirty="0"/>
              <a:t>vetrata»</a:t>
            </a:r>
            <a:endParaRPr lang="en-US" altLang="it-IT" dirty="0"/>
          </a:p>
        </p:txBody>
      </p:sp>
      <p:pic>
        <p:nvPicPr>
          <p:cNvPr id="37892" name="Picture 4">
            <a:extLst>
              <a:ext uri="{FF2B5EF4-FFF2-40B4-BE49-F238E27FC236}">
                <a16:creationId xmlns:a16="http://schemas.microsoft.com/office/drawing/2014/main" id="{420AF162-4066-4DC5-BD07-31FAA0943C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5533" y="3977712"/>
            <a:ext cx="1769955" cy="1564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3" name="Rectangle 5">
            <a:extLst>
              <a:ext uri="{FF2B5EF4-FFF2-40B4-BE49-F238E27FC236}">
                <a16:creationId xmlns:a16="http://schemas.microsoft.com/office/drawing/2014/main" id="{4B4A8276-BB13-433D-8065-B40849CA53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3013" y="4954588"/>
            <a:ext cx="4800600" cy="1314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r>
              <a:rPr lang="pl-PL" altLang="it-IT" sz="2200"/>
              <a:t>- </a:t>
            </a:r>
            <a:r>
              <a:rPr lang="it-IT" altLang="it-IT" sz="2200"/>
              <a:t>con gli atomi (ioni)</a:t>
            </a:r>
            <a:r>
              <a:rPr lang="pl-PL" altLang="it-IT" sz="2200"/>
              <a:t> Cr: rubin</a:t>
            </a:r>
            <a:r>
              <a:rPr lang="it-IT" altLang="it-IT" sz="2200"/>
              <a:t>o</a:t>
            </a:r>
            <a:endParaRPr lang="en-US" altLang="it-IT" sz="2200"/>
          </a:p>
        </p:txBody>
      </p:sp>
      <p:sp>
        <p:nvSpPr>
          <p:cNvPr id="37894" name="Text Box 6">
            <a:extLst>
              <a:ext uri="{FF2B5EF4-FFF2-40B4-BE49-F238E27FC236}">
                <a16:creationId xmlns:a16="http://schemas.microsoft.com/office/drawing/2014/main" id="{3D12062C-ACDA-40D1-BB97-8BE6A0B903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04025" y="6270625"/>
            <a:ext cx="1839913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800"/>
              <a:t>Foto</a:t>
            </a:r>
            <a:r>
              <a:rPr lang="pl-PL" altLang="it-IT" sz="1800"/>
              <a:t>: Wikipedia </a:t>
            </a:r>
            <a:endParaRPr lang="en-US" altLang="it-IT" sz="1800"/>
          </a:p>
        </p:txBody>
      </p:sp>
      <p:pic>
        <p:nvPicPr>
          <p:cNvPr id="37895" name="Picture 7">
            <a:extLst>
              <a:ext uri="{FF2B5EF4-FFF2-40B4-BE49-F238E27FC236}">
                <a16:creationId xmlns:a16="http://schemas.microsoft.com/office/drawing/2014/main" id="{491C11F9-61CB-42D7-A510-B3690EAE16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3968187"/>
            <a:ext cx="1120279" cy="1564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6" name="Picture 8">
            <a:extLst>
              <a:ext uri="{FF2B5EF4-FFF2-40B4-BE49-F238E27FC236}">
                <a16:creationId xmlns:a16="http://schemas.microsoft.com/office/drawing/2014/main" id="{96B17179-A20C-45E7-959F-E6A2F0BA97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0784" y="958615"/>
            <a:ext cx="2247616" cy="1874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7" name="Text Box 9">
            <a:extLst>
              <a:ext uri="{FF2B5EF4-FFF2-40B4-BE49-F238E27FC236}">
                <a16:creationId xmlns:a16="http://schemas.microsoft.com/office/drawing/2014/main" id="{DA3DD745-D30B-42C6-A1A4-ECC3A06BB3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7975" y="3051175"/>
            <a:ext cx="3246438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it-IT" sz="2200"/>
              <a:t>- </a:t>
            </a:r>
            <a:r>
              <a:rPr lang="it-IT" altLang="it-IT" sz="2200"/>
              <a:t>con gli ioni di Fe: zafiro</a:t>
            </a:r>
            <a:endParaRPr lang="en-US" altLang="it-IT" sz="2200"/>
          </a:p>
        </p:txBody>
      </p:sp>
      <p:pic>
        <p:nvPicPr>
          <p:cNvPr id="37898" name="Picture 10">
            <a:extLst>
              <a:ext uri="{FF2B5EF4-FFF2-40B4-BE49-F238E27FC236}">
                <a16:creationId xmlns:a16="http://schemas.microsoft.com/office/drawing/2014/main" id="{072158F4-E0E4-40A2-825E-F86AECE839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13" y="2981325"/>
            <a:ext cx="1280910" cy="1506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9" name="Picture 11">
            <a:extLst>
              <a:ext uri="{FF2B5EF4-FFF2-40B4-BE49-F238E27FC236}">
                <a16:creationId xmlns:a16="http://schemas.microsoft.com/office/drawing/2014/main" id="{FB8E4AE8-8E66-40F6-B068-BF85C25FF3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2475" y="2986088"/>
            <a:ext cx="2176174" cy="1506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8" name="Picture 2">
            <a:extLst>
              <a:ext uri="{FF2B5EF4-FFF2-40B4-BE49-F238E27FC236}">
                <a16:creationId xmlns:a16="http://schemas.microsoft.com/office/drawing/2014/main" id="{9C28528F-1ADA-416B-AC5E-E402E62723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93038"/>
            <a:ext cx="2390800" cy="2496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id="{E41C533B-9EDD-4CA7-A928-446DCEA217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98513" y="209550"/>
            <a:ext cx="6172200" cy="857250"/>
          </a:xfrm>
        </p:spPr>
        <p:txBody>
          <a:bodyPr/>
          <a:lstStyle/>
          <a:p>
            <a:r>
              <a:rPr lang="pl-PL" altLang="it-IT" sz="3200" dirty="0"/>
              <a:t>10 diam</a:t>
            </a:r>
            <a:r>
              <a:rPr lang="it-IT" altLang="it-IT" sz="3200" dirty="0"/>
              <a:t>a</a:t>
            </a:r>
            <a:r>
              <a:rPr lang="pl-PL" altLang="it-IT" sz="3200" dirty="0"/>
              <a:t>nt</a:t>
            </a:r>
            <a:r>
              <a:rPr lang="it-IT" altLang="it-IT" sz="3200" dirty="0"/>
              <a:t>e</a:t>
            </a:r>
            <a:r>
              <a:rPr lang="en-US" altLang="it-IT" sz="3200" dirty="0"/>
              <a:t> </a:t>
            </a:r>
          </a:p>
        </p:txBody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AEA8671B-5ED0-45DF-9D3A-B5D7E544AB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98448" y="6259339"/>
            <a:ext cx="3681413" cy="554037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pl-PL" altLang="it-IT" sz="750" dirty="0">
                <a:latin typeface="Times New Roman" panose="02020603050405020304" pitchFamily="18" charset="0"/>
                <a:hlinkClick r:id="rId2"/>
              </a:rPr>
              <a:t>http://loopable.files.wordpress.com/2007/07/diamant.gif</a:t>
            </a:r>
            <a:endParaRPr lang="pl-PL" altLang="it-IT" sz="750" dirty="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pl-PL" altLang="it-IT" sz="750" dirty="0">
                <a:latin typeface="Times New Roman" panose="02020603050405020304" pitchFamily="18" charset="0"/>
                <a:hlinkClick r:id="rId3"/>
              </a:rPr>
              <a:t>http://www.diamondgeezer.com/diamond-buyers-guide/images/diamond-shape.jpg</a:t>
            </a:r>
            <a:endParaRPr lang="pl-PL" altLang="it-IT" sz="750" dirty="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pl-PL" altLang="it-IT" sz="750" dirty="0">
                <a:latin typeface="Times New Roman" panose="02020603050405020304" pitchFamily="18" charset="0"/>
                <a:hlinkClick r:id="rId4"/>
              </a:rPr>
              <a:t>http://www.worldwidediamonds.info/oppenheimer%20diamond%20yellow%20crystal.jpg</a:t>
            </a:r>
            <a:endParaRPr lang="pl-PL" altLang="it-IT" sz="750" dirty="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pl-PL" altLang="it-IT" sz="750" dirty="0">
                <a:latin typeface="Times New Roman" panose="02020603050405020304" pitchFamily="18" charset="0"/>
              </a:rPr>
              <a:t>http://famousdiamonds.tripod.com/steinmetzpinkdiamond.html</a:t>
            </a:r>
          </a:p>
        </p:txBody>
      </p:sp>
      <p:pic>
        <p:nvPicPr>
          <p:cNvPr id="38916" name="Picture 4">
            <a:extLst>
              <a:ext uri="{FF2B5EF4-FFF2-40B4-BE49-F238E27FC236}">
                <a16:creationId xmlns:a16="http://schemas.microsoft.com/office/drawing/2014/main" id="{96D1A7CA-66FB-4810-A028-7ACE2C9E7B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19703"/>
            <a:ext cx="2660650" cy="199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7" name="Picture 5">
            <a:extLst>
              <a:ext uri="{FF2B5EF4-FFF2-40B4-BE49-F238E27FC236}">
                <a16:creationId xmlns:a16="http://schemas.microsoft.com/office/drawing/2014/main" id="{5476FD29-DFCC-481A-866A-3ECC2BE1EF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5247" y="1119703"/>
            <a:ext cx="3024188" cy="201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8" name="Picture 6">
            <a:extLst>
              <a:ext uri="{FF2B5EF4-FFF2-40B4-BE49-F238E27FC236}">
                <a16:creationId xmlns:a16="http://schemas.microsoft.com/office/drawing/2014/main" id="{E8B43E36-C4AB-43A5-8C76-1CFBEA36E0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2472" y="3297541"/>
            <a:ext cx="1566862" cy="1843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9" name="Picture 7">
            <a:extLst>
              <a:ext uri="{FF2B5EF4-FFF2-40B4-BE49-F238E27FC236}">
                <a16:creationId xmlns:a16="http://schemas.microsoft.com/office/drawing/2014/main" id="{736E4CF6-6C4D-46E5-8ACE-693896467E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803" y="3263997"/>
            <a:ext cx="6139632" cy="2824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>
            <a:extLst>
              <a:ext uri="{FF2B5EF4-FFF2-40B4-BE49-F238E27FC236}">
                <a16:creationId xmlns:a16="http://schemas.microsoft.com/office/drawing/2014/main" id="{64F3ADCE-F731-4922-8324-82E510A37C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2472" y="1147267"/>
            <a:ext cx="1959407" cy="1959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073E6F27-2D8F-4302-A173-CACE5778B5D2}"/>
              </a:ext>
            </a:extLst>
          </p:cNvPr>
          <p:cNvSpPr txBox="1"/>
          <p:nvPr/>
        </p:nvSpPr>
        <p:spPr>
          <a:xfrm>
            <a:off x="611560" y="6379947"/>
            <a:ext cx="39604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srgbClr val="002060"/>
                </a:solidFill>
              </a:rPr>
              <a:t>Il taglio sceglie il cliente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>
            <a:extLst>
              <a:ext uri="{FF2B5EF4-FFF2-40B4-BE49-F238E27FC236}">
                <a16:creationId xmlns:a16="http://schemas.microsoft.com/office/drawing/2014/main" id="{9AC92796-F668-4C36-9898-45DF5091E01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15616" y="253171"/>
            <a:ext cx="6172200" cy="857250"/>
          </a:xfrm>
        </p:spPr>
        <p:txBody>
          <a:bodyPr/>
          <a:lstStyle/>
          <a:p>
            <a:r>
              <a:rPr lang="it-IT" altLang="it-IT" sz="2700" dirty="0"/>
              <a:t>Silicati</a:t>
            </a:r>
            <a:r>
              <a:rPr lang="pl-PL" altLang="it-IT" sz="2700" dirty="0"/>
              <a:t>: SiO</a:t>
            </a:r>
            <a:r>
              <a:rPr lang="pl-PL" altLang="it-IT" sz="2700" baseline="-25000" dirty="0"/>
              <a:t>2</a:t>
            </a:r>
            <a:endParaRPr lang="en-US" altLang="it-IT" sz="2700" dirty="0"/>
          </a:p>
        </p:txBody>
      </p:sp>
      <p:sp>
        <p:nvSpPr>
          <p:cNvPr id="54275" name="Text Box 3">
            <a:extLst>
              <a:ext uri="{FF2B5EF4-FFF2-40B4-BE49-F238E27FC236}">
                <a16:creationId xmlns:a16="http://schemas.microsoft.com/office/drawing/2014/main" id="{F0892E3C-96D5-459F-8417-DC23F2485B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6949" y="2609767"/>
            <a:ext cx="532235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it-IT" sz="1800" dirty="0"/>
              <a:t>1)</a:t>
            </a:r>
            <a:r>
              <a:rPr lang="it-IT" altLang="it-IT" sz="1800" dirty="0"/>
              <a:t> Granati: t</a:t>
            </a:r>
            <a:r>
              <a:rPr lang="pl-PL" altLang="it-IT" sz="1800" dirty="0"/>
              <a:t>etraedr</a:t>
            </a:r>
            <a:r>
              <a:rPr lang="it-IT" altLang="it-IT" sz="1800" dirty="0"/>
              <a:t>i</a:t>
            </a:r>
            <a:r>
              <a:rPr lang="pl-PL" altLang="it-IT" sz="1800" dirty="0"/>
              <a:t> SiO</a:t>
            </a:r>
            <a:r>
              <a:rPr lang="pl-PL" altLang="it-IT" sz="1800" baseline="-25000" dirty="0"/>
              <a:t>4</a:t>
            </a:r>
            <a:r>
              <a:rPr lang="pl-PL" altLang="it-IT" sz="1800" baseline="30000" dirty="0"/>
              <a:t>-2</a:t>
            </a:r>
            <a:r>
              <a:rPr lang="pl-PL" altLang="it-IT" sz="1800" dirty="0"/>
              <a:t> </a:t>
            </a:r>
            <a:r>
              <a:rPr lang="it-IT" altLang="it-IT" sz="1800" dirty="0"/>
              <a:t>con gli ioni</a:t>
            </a:r>
            <a:r>
              <a:rPr lang="pl-PL" altLang="it-IT" sz="1800" dirty="0"/>
              <a:t> Fe</a:t>
            </a:r>
            <a:r>
              <a:rPr lang="pl-PL" altLang="it-IT" sz="1800" baseline="30000" dirty="0"/>
              <a:t>+</a:t>
            </a:r>
            <a:r>
              <a:rPr lang="pl-PL" altLang="it-IT" sz="1800" dirty="0"/>
              <a:t>, Al</a:t>
            </a:r>
            <a:r>
              <a:rPr lang="pl-PL" altLang="it-IT" sz="1800" baseline="30000" dirty="0"/>
              <a:t>+ </a:t>
            </a:r>
            <a:r>
              <a:rPr lang="it-IT" altLang="it-IT" sz="1800" dirty="0"/>
              <a:t>etc. </a:t>
            </a:r>
            <a:endParaRPr lang="en-US" altLang="it-IT" sz="1800" dirty="0"/>
          </a:p>
        </p:txBody>
      </p:sp>
      <p:sp>
        <p:nvSpPr>
          <p:cNvPr id="57348" name="Rectangle 4">
            <a:extLst>
              <a:ext uri="{FF2B5EF4-FFF2-40B4-BE49-F238E27FC236}">
                <a16:creationId xmlns:a16="http://schemas.microsoft.com/office/drawing/2014/main" id="{88385F9E-6E7D-42C4-BBF4-83900269A0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182" y="6380799"/>
            <a:ext cx="3852862" cy="439738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it-IT" sz="750" dirty="0">
                <a:latin typeface="Times New Roman" panose="02020603050405020304" pitchFamily="18" charset="0"/>
                <a:hlinkClick r:id="rId2"/>
              </a:rPr>
              <a:t>http://www.visionlearning.com/library/module_viewer.php?mid=140</a:t>
            </a:r>
            <a:endParaRPr lang="pl-PL" altLang="it-IT" sz="750" dirty="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en-US" altLang="it-IT" sz="750" dirty="0">
                <a:latin typeface="Times New Roman" panose="02020603050405020304" pitchFamily="18" charset="0"/>
                <a:hlinkClick r:id="rId3"/>
              </a:rPr>
              <a:t>http://www.pitt.edu/~cejones/GeoImages/1Minerals/1IgneousMineralz/Micas/Muscovite1.JPG</a:t>
            </a:r>
            <a:endParaRPr lang="pl-PL" altLang="it-IT" sz="750" dirty="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en-US" altLang="it-IT" sz="750" dirty="0">
                <a:latin typeface="Times New Roman" panose="02020603050405020304" pitchFamily="18" charset="0"/>
              </a:rPr>
              <a:t>http://www.jdavisproductions.com/images/quartz.jpg</a:t>
            </a:r>
          </a:p>
        </p:txBody>
      </p:sp>
      <p:pic>
        <p:nvPicPr>
          <p:cNvPr id="54277" name="Picture 5">
            <a:extLst>
              <a:ext uri="{FF2B5EF4-FFF2-40B4-BE49-F238E27FC236}">
                <a16:creationId xmlns:a16="http://schemas.microsoft.com/office/drawing/2014/main" id="{BB6B96D3-AFF6-4575-B5D9-9AF7FD9535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306" y="1042050"/>
            <a:ext cx="3078162" cy="114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8" name="Picture 6">
            <a:extLst>
              <a:ext uri="{FF2B5EF4-FFF2-40B4-BE49-F238E27FC236}">
                <a16:creationId xmlns:a16="http://schemas.microsoft.com/office/drawing/2014/main" id="{EAE9C0D4-D36D-467A-BD5D-600E6D72FD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8566" y="864910"/>
            <a:ext cx="1907606" cy="1907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9" name="Text Box 7">
            <a:extLst>
              <a:ext uri="{FF2B5EF4-FFF2-40B4-BE49-F238E27FC236}">
                <a16:creationId xmlns:a16="http://schemas.microsoft.com/office/drawing/2014/main" id="{4F903F40-5D11-4832-870D-033A7DF8BE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5531" y="3726197"/>
            <a:ext cx="6288901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it-IT" sz="1800" dirty="0"/>
              <a:t>			</a:t>
            </a:r>
            <a:r>
              <a:rPr lang="it-IT" altLang="it-IT" sz="1800" dirty="0"/>
              <a:t>   </a:t>
            </a:r>
            <a:r>
              <a:rPr lang="pl-PL" altLang="it-IT" sz="1800" dirty="0"/>
              <a:t>2) Struktura </a:t>
            </a:r>
            <a:r>
              <a:rPr lang="it-IT" altLang="it-IT" sz="1800" dirty="0"/>
              <a:t>2D</a:t>
            </a:r>
            <a:r>
              <a:rPr lang="pl-PL" altLang="it-IT" sz="1800" dirty="0"/>
              <a:t> (mi</a:t>
            </a:r>
            <a:r>
              <a:rPr lang="it-IT" altLang="it-IT" sz="1800" dirty="0"/>
              <a:t>c</a:t>
            </a:r>
            <a:r>
              <a:rPr lang="pl-PL" altLang="it-IT" sz="1800" dirty="0"/>
              <a:t>a, </a:t>
            </a:r>
            <a:r>
              <a:rPr lang="it-IT" altLang="it-IT" sz="1800" dirty="0"/>
              <a:t>argilla</a:t>
            </a:r>
            <a:r>
              <a:rPr lang="pl-PL" altLang="it-IT" sz="1800" dirty="0"/>
              <a:t>)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it-IT" sz="1800" dirty="0"/>
          </a:p>
          <a:p>
            <a:pPr>
              <a:spcBef>
                <a:spcPct val="0"/>
              </a:spcBef>
              <a:buFontTx/>
              <a:buNone/>
            </a:pPr>
            <a:endParaRPr lang="pl-PL" altLang="it-IT" sz="1800" dirty="0"/>
          </a:p>
          <a:p>
            <a:pPr>
              <a:spcBef>
                <a:spcPct val="0"/>
              </a:spcBef>
              <a:buFontTx/>
              <a:buNone/>
            </a:pPr>
            <a:endParaRPr lang="pl-PL" altLang="it-IT" sz="1800" dirty="0"/>
          </a:p>
          <a:p>
            <a:pPr>
              <a:spcBef>
                <a:spcPct val="0"/>
              </a:spcBef>
              <a:buFontTx/>
              <a:buNone/>
            </a:pPr>
            <a:endParaRPr lang="pl-PL" altLang="it-IT" sz="1800" dirty="0"/>
          </a:p>
          <a:p>
            <a:pPr>
              <a:spcBef>
                <a:spcPct val="0"/>
              </a:spcBef>
              <a:buFontTx/>
              <a:buNone/>
            </a:pPr>
            <a:endParaRPr lang="pl-PL" altLang="it-IT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pl-PL" altLang="it-IT" sz="1800" dirty="0"/>
              <a:t>3) Stru</a:t>
            </a:r>
            <a:r>
              <a:rPr lang="it-IT" altLang="it-IT" sz="1800" dirty="0" err="1"/>
              <a:t>ttura</a:t>
            </a:r>
            <a:r>
              <a:rPr lang="it-IT" altLang="it-IT" sz="1800" dirty="0"/>
              <a:t> 3D</a:t>
            </a:r>
            <a:r>
              <a:rPr lang="pl-PL" altLang="it-IT" sz="1800" dirty="0"/>
              <a:t> (</a:t>
            </a:r>
            <a:r>
              <a:rPr lang="it-IT" altLang="it-IT" sz="1800" dirty="0"/>
              <a:t>quarzo)</a:t>
            </a:r>
            <a:endParaRPr lang="pl-PL" altLang="it-IT" sz="1800" dirty="0"/>
          </a:p>
          <a:p>
            <a:pPr>
              <a:spcBef>
                <a:spcPct val="0"/>
              </a:spcBef>
              <a:buFontTx/>
              <a:buNone/>
            </a:pPr>
            <a:endParaRPr lang="pl-PL" altLang="it-IT" sz="1800" dirty="0"/>
          </a:p>
          <a:p>
            <a:pPr>
              <a:spcBef>
                <a:spcPct val="0"/>
              </a:spcBef>
              <a:buFontTx/>
              <a:buNone/>
            </a:pPr>
            <a:endParaRPr lang="pl-PL" altLang="it-IT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pl-PL" altLang="it-IT" sz="1800" dirty="0"/>
              <a:t> </a:t>
            </a:r>
            <a:endParaRPr lang="en-US" altLang="it-IT" sz="1800" dirty="0"/>
          </a:p>
        </p:txBody>
      </p:sp>
      <p:pic>
        <p:nvPicPr>
          <p:cNvPr id="54280" name="Picture 8">
            <a:extLst>
              <a:ext uri="{FF2B5EF4-FFF2-40B4-BE49-F238E27FC236}">
                <a16:creationId xmlns:a16="http://schemas.microsoft.com/office/drawing/2014/main" id="{F4272E2D-8052-4552-A22A-89F7F79FAC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045176"/>
            <a:ext cx="2270865" cy="166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81" name="Picture 9">
            <a:extLst>
              <a:ext uri="{FF2B5EF4-FFF2-40B4-BE49-F238E27FC236}">
                <a16:creationId xmlns:a16="http://schemas.microsoft.com/office/drawing/2014/main" id="{08FD7D56-201D-4BBC-AB49-E9CA5400FB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9209" y="5157358"/>
            <a:ext cx="1500188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82" name="Picture 10">
            <a:extLst>
              <a:ext uri="{FF2B5EF4-FFF2-40B4-BE49-F238E27FC236}">
                <a16:creationId xmlns:a16="http://schemas.microsoft.com/office/drawing/2014/main" id="{5245D869-0B4C-4BFF-8888-4C4AED70CF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4375" y="3321050"/>
            <a:ext cx="1482725" cy="1125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83" name="Picture 11">
            <a:extLst>
              <a:ext uri="{FF2B5EF4-FFF2-40B4-BE49-F238E27FC236}">
                <a16:creationId xmlns:a16="http://schemas.microsoft.com/office/drawing/2014/main" id="{328D70B2-BEA2-49A5-A81D-DEDE1E8570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2369" y="4929242"/>
            <a:ext cx="2159828" cy="1619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2285625-816F-69F3-7323-47544E666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-355488"/>
            <a:ext cx="7313612" cy="1143000"/>
          </a:xfrm>
        </p:spPr>
        <p:txBody>
          <a:bodyPr/>
          <a:lstStyle/>
          <a:p>
            <a:r>
              <a:rPr lang="it-IT" dirty="0"/>
              <a:t>Ponti (moderni, in Germania)</a:t>
            </a:r>
          </a:p>
        </p:txBody>
      </p:sp>
      <p:pic>
        <p:nvPicPr>
          <p:cNvPr id="6" name="Immagine 5" descr="Immagine che contiene ponte, esterni, edificio, fiume&#10;&#10;Descrizione generata automaticamente">
            <a:extLst>
              <a:ext uri="{FF2B5EF4-FFF2-40B4-BE49-F238E27FC236}">
                <a16:creationId xmlns:a16="http://schemas.microsoft.com/office/drawing/2014/main" id="{CE68FF3B-1610-45AE-11EC-09E08A3B70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7156" y="833742"/>
            <a:ext cx="3752430" cy="2814323"/>
          </a:xfrm>
          <a:prstGeom prst="rect">
            <a:avLst/>
          </a:prstGeom>
        </p:spPr>
      </p:pic>
      <p:pic>
        <p:nvPicPr>
          <p:cNvPr id="8" name="Immagine 7" descr="Immagine che contiene cielo, esterni, via, scena&#10;&#10;Descrizione generata automaticamente">
            <a:extLst>
              <a:ext uri="{FF2B5EF4-FFF2-40B4-BE49-F238E27FC236}">
                <a16:creationId xmlns:a16="http://schemas.microsoft.com/office/drawing/2014/main" id="{D5A46A7F-0CEA-0E56-ECC1-5C274E56E6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59" y="3853926"/>
            <a:ext cx="3864871" cy="2898653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250A2850-13AC-81B1-E394-A6ABD6A1A9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1407" y="3876239"/>
            <a:ext cx="3952480" cy="2829482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7BD80CCE-80C0-C5D4-AFBA-A45069BE2A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1559" y="856397"/>
            <a:ext cx="3962182" cy="2760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9338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>
            <a:extLst>
              <a:ext uri="{FF2B5EF4-FFF2-40B4-BE49-F238E27FC236}">
                <a16:creationId xmlns:a16="http://schemas.microsoft.com/office/drawing/2014/main" id="{A527144D-44DA-4B92-8ABD-1391D41E688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2700">
                <a:solidFill>
                  <a:schemeClr val="accent2"/>
                </a:solidFill>
              </a:rPr>
              <a:t>Corindone</a:t>
            </a:r>
            <a:r>
              <a:rPr lang="pl-PL" altLang="it-IT" sz="2700">
                <a:solidFill>
                  <a:schemeClr val="accent2"/>
                </a:solidFill>
              </a:rPr>
              <a:t> (topa</a:t>
            </a:r>
            <a:r>
              <a:rPr lang="it-IT" altLang="it-IT" sz="2700">
                <a:solidFill>
                  <a:schemeClr val="accent2"/>
                </a:solidFill>
              </a:rPr>
              <a:t>zio</a:t>
            </a:r>
            <a:r>
              <a:rPr lang="pl-PL" altLang="it-IT" sz="2700">
                <a:solidFill>
                  <a:schemeClr val="accent2"/>
                </a:solidFill>
              </a:rPr>
              <a:t>, rubin</a:t>
            </a:r>
            <a:r>
              <a:rPr lang="it-IT" altLang="it-IT" sz="2700">
                <a:solidFill>
                  <a:schemeClr val="accent2"/>
                </a:solidFill>
              </a:rPr>
              <a:t>o</a:t>
            </a:r>
            <a:r>
              <a:rPr lang="pl-PL" altLang="it-IT" sz="2700">
                <a:solidFill>
                  <a:schemeClr val="accent2"/>
                </a:solidFill>
              </a:rPr>
              <a:t>) = Al</a:t>
            </a:r>
            <a:r>
              <a:rPr lang="pl-PL" altLang="it-IT" sz="2700" baseline="-25000">
                <a:solidFill>
                  <a:schemeClr val="accent2"/>
                </a:solidFill>
              </a:rPr>
              <a:t>2</a:t>
            </a:r>
            <a:r>
              <a:rPr lang="pl-PL" altLang="it-IT" sz="2700">
                <a:solidFill>
                  <a:schemeClr val="accent2"/>
                </a:solidFill>
              </a:rPr>
              <a:t>O</a:t>
            </a:r>
            <a:r>
              <a:rPr lang="pl-PL" altLang="it-IT" sz="2700" baseline="-25000">
                <a:solidFill>
                  <a:schemeClr val="accent2"/>
                </a:solidFill>
              </a:rPr>
              <a:t>3</a:t>
            </a:r>
            <a:r>
              <a:rPr lang="pl-PL" altLang="it-IT" sz="3000"/>
              <a:t> </a:t>
            </a:r>
            <a:endParaRPr lang="en-US" altLang="it-IT" sz="3000"/>
          </a:p>
        </p:txBody>
      </p:sp>
      <p:sp>
        <p:nvSpPr>
          <p:cNvPr id="57348" name="Text Box 4">
            <a:extLst>
              <a:ext uri="{FF2B5EF4-FFF2-40B4-BE49-F238E27FC236}">
                <a16:creationId xmlns:a16="http://schemas.microsoft.com/office/drawing/2014/main" id="{21955DF7-5F99-4780-9CEE-9530730907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8252" y="4583260"/>
            <a:ext cx="391171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800" dirty="0"/>
              <a:t>Struttura Al</a:t>
            </a:r>
            <a:r>
              <a:rPr lang="it-IT" altLang="it-IT" sz="1800" baseline="-25000" dirty="0"/>
              <a:t>2</a:t>
            </a:r>
            <a:r>
              <a:rPr lang="it-IT" altLang="it-IT" sz="1800" dirty="0"/>
              <a:t>O</a:t>
            </a:r>
            <a:r>
              <a:rPr lang="it-IT" altLang="it-IT" sz="1800" baseline="-25000" dirty="0"/>
              <a:t>3</a:t>
            </a:r>
            <a:r>
              <a:rPr lang="it-IT" altLang="it-IT" sz="1800" dirty="0"/>
              <a:t>: esagonale di ioni O</a:t>
            </a:r>
            <a:r>
              <a:rPr lang="it-IT" altLang="it-IT" sz="1800" baseline="30000" dirty="0"/>
              <a:t>2-</a:t>
            </a:r>
            <a:endParaRPr lang="it-IT" altLang="it-IT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1800" dirty="0"/>
              <a:t>con ioni Al</a:t>
            </a:r>
            <a:r>
              <a:rPr lang="it-IT" altLang="it-IT" sz="1800" baseline="30000" dirty="0"/>
              <a:t>3+</a:t>
            </a:r>
            <a:r>
              <a:rPr lang="it-IT" altLang="it-IT" sz="1800" dirty="0"/>
              <a:t> a 2/3 delle lacune  </a:t>
            </a:r>
          </a:p>
        </p:txBody>
      </p:sp>
      <p:sp>
        <p:nvSpPr>
          <p:cNvPr id="57349" name="Rectangle 5">
            <a:extLst>
              <a:ext uri="{FF2B5EF4-FFF2-40B4-BE49-F238E27FC236}">
                <a16:creationId xmlns:a16="http://schemas.microsoft.com/office/drawing/2014/main" id="{1DE10E79-7177-4151-8512-774B5D933F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6453978"/>
            <a:ext cx="2101850" cy="23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it-IT" sz="900"/>
              <a:t>http://en.wikipedia.org/wiki/Corundum</a:t>
            </a:r>
          </a:p>
        </p:txBody>
      </p:sp>
      <p:pic>
        <p:nvPicPr>
          <p:cNvPr id="57350" name="Picture 6">
            <a:extLst>
              <a:ext uri="{FF2B5EF4-FFF2-40B4-BE49-F238E27FC236}">
                <a16:creationId xmlns:a16="http://schemas.microsoft.com/office/drawing/2014/main" id="{F5044F07-81A0-4883-9C79-3984B4721D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252" y="1554956"/>
            <a:ext cx="3132138" cy="2693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7351" name="Text Box 7">
            <a:extLst>
              <a:ext uri="{FF2B5EF4-FFF2-40B4-BE49-F238E27FC236}">
                <a16:creationId xmlns:a16="http://schemas.microsoft.com/office/drawing/2014/main" id="{D11B3304-E50B-4AE5-9C49-01599FE9E7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9388" y="2255838"/>
            <a:ext cx="2692400" cy="64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800" dirty="0"/>
              <a:t>Durezza di</a:t>
            </a:r>
            <a:r>
              <a:rPr lang="pl-PL" altLang="it-IT" sz="1800" dirty="0"/>
              <a:t> Mohs 9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l-PL" altLang="it-IT" sz="1800" dirty="0"/>
              <a:t>Temp</a:t>
            </a:r>
            <a:r>
              <a:rPr lang="it-IT" altLang="it-IT" sz="1800" dirty="0"/>
              <a:t>. di fusione</a:t>
            </a:r>
            <a:r>
              <a:rPr lang="pl-PL" altLang="it-IT" sz="1800" dirty="0"/>
              <a:t> 2044</a:t>
            </a:r>
            <a:r>
              <a:rPr lang="en-US" altLang="it-IT" sz="1800" dirty="0"/>
              <a:t>º</a:t>
            </a:r>
            <a:r>
              <a:rPr lang="pl-PL" altLang="it-IT" sz="1800" dirty="0"/>
              <a:t>C</a:t>
            </a:r>
            <a:endParaRPr lang="en-US" altLang="it-IT" sz="1800" dirty="0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9D56373A-2164-461C-803B-D50B9B49C0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188" y="3000707"/>
            <a:ext cx="2390800" cy="2496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420886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4D04FF2-DD0F-4CD6-9D87-6F2F0D8427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274638"/>
            <a:ext cx="8640960" cy="1143000"/>
          </a:xfrm>
        </p:spPr>
        <p:txBody>
          <a:bodyPr/>
          <a:lstStyle/>
          <a:p>
            <a:r>
              <a:rPr lang="it-IT" sz="3200" dirty="0"/>
              <a:t>Il vetro – un solido o un liquido molto raffreddato?</a:t>
            </a:r>
          </a:p>
        </p:txBody>
      </p:sp>
      <p:sp>
        <p:nvSpPr>
          <p:cNvPr id="3" name="Rectangle 16">
            <a:extLst>
              <a:ext uri="{FF2B5EF4-FFF2-40B4-BE49-F238E27FC236}">
                <a16:creationId xmlns:a16="http://schemas.microsoft.com/office/drawing/2014/main" id="{CAA181C9-6CB4-4AEA-8449-02BDCA1C4F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199" y="1556792"/>
            <a:ext cx="11957907" cy="70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 dirty="0"/>
          </a:p>
        </p:txBody>
      </p:sp>
      <p:grpSp>
        <p:nvGrpSpPr>
          <p:cNvPr id="4" name="Group 1">
            <a:extLst>
              <a:ext uri="{FF2B5EF4-FFF2-40B4-BE49-F238E27FC236}">
                <a16:creationId xmlns:a16="http://schemas.microsoft.com/office/drawing/2014/main" id="{FAB3E73C-9DF2-471B-B60C-D3BF10686BD1}"/>
              </a:ext>
            </a:extLst>
          </p:cNvPr>
          <p:cNvGrpSpPr>
            <a:grpSpLocks/>
          </p:cNvGrpSpPr>
          <p:nvPr/>
        </p:nvGrpSpPr>
        <p:grpSpPr bwMode="auto">
          <a:xfrm>
            <a:off x="161399" y="2016674"/>
            <a:ext cx="4690864" cy="3275762"/>
            <a:chOff x="1433" y="6711"/>
            <a:chExt cx="4695" cy="2844"/>
          </a:xfrm>
        </p:grpSpPr>
        <p:sp>
          <p:nvSpPr>
            <p:cNvPr id="5" name="Oval 15">
              <a:extLst>
                <a:ext uri="{FF2B5EF4-FFF2-40B4-BE49-F238E27FC236}">
                  <a16:creationId xmlns:a16="http://schemas.microsoft.com/office/drawing/2014/main" id="{1664FFFE-0C12-4B87-AAC4-EAAB38CB8FA9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170" y="7356"/>
              <a:ext cx="170" cy="17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dirty="0"/>
            </a:p>
          </p:txBody>
        </p:sp>
        <p:sp>
          <p:nvSpPr>
            <p:cNvPr id="6" name="Oval 14">
              <a:extLst>
                <a:ext uri="{FF2B5EF4-FFF2-40B4-BE49-F238E27FC236}">
                  <a16:creationId xmlns:a16="http://schemas.microsoft.com/office/drawing/2014/main" id="{4A9A63A3-F8F4-46DE-AC94-50F82B28FA35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025" y="8552"/>
              <a:ext cx="170" cy="17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dirty="0"/>
            </a:p>
          </p:txBody>
        </p:sp>
        <p:sp>
          <p:nvSpPr>
            <p:cNvPr id="7" name="Oval 13">
              <a:extLst>
                <a:ext uri="{FF2B5EF4-FFF2-40B4-BE49-F238E27FC236}">
                  <a16:creationId xmlns:a16="http://schemas.microsoft.com/office/drawing/2014/main" id="{60D11F48-71E9-4109-BC8E-375F6B409256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5023" y="8390"/>
              <a:ext cx="170" cy="17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dirty="0"/>
            </a:p>
          </p:txBody>
        </p:sp>
        <p:pic>
          <p:nvPicPr>
            <p:cNvPr id="2060" name="Picture 12">
              <a:extLst>
                <a:ext uri="{FF2B5EF4-FFF2-40B4-BE49-F238E27FC236}">
                  <a16:creationId xmlns:a16="http://schemas.microsoft.com/office/drawing/2014/main" id="{72954527-BC6A-46CD-A97B-6BE58B2E482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48" y="6711"/>
              <a:ext cx="2579" cy="2842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9" name="Picture 11">
              <a:extLst>
                <a:ext uri="{FF2B5EF4-FFF2-40B4-BE49-F238E27FC236}">
                  <a16:creationId xmlns:a16="http://schemas.microsoft.com/office/drawing/2014/main" id="{882C18A9-B40C-4ADB-8430-761B121A90C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845" y="7313"/>
              <a:ext cx="2830" cy="1653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Oval 10">
              <a:extLst>
                <a:ext uri="{FF2B5EF4-FFF2-40B4-BE49-F238E27FC236}">
                  <a16:creationId xmlns:a16="http://schemas.microsoft.com/office/drawing/2014/main" id="{E5363E98-E5A4-411B-96A7-9BC30584531D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5383" y="8733"/>
              <a:ext cx="142" cy="142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dirty="0"/>
            </a:p>
          </p:txBody>
        </p:sp>
        <p:sp>
          <p:nvSpPr>
            <p:cNvPr id="9" name="Oval 9">
              <a:extLst>
                <a:ext uri="{FF2B5EF4-FFF2-40B4-BE49-F238E27FC236}">
                  <a16:creationId xmlns:a16="http://schemas.microsoft.com/office/drawing/2014/main" id="{497ED4CD-F611-49BE-8B4D-D371EC691F04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581" y="7399"/>
              <a:ext cx="142" cy="142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dirty="0"/>
            </a:p>
          </p:txBody>
        </p:sp>
        <p:sp>
          <p:nvSpPr>
            <p:cNvPr id="10" name="Oval 8">
              <a:extLst>
                <a:ext uri="{FF2B5EF4-FFF2-40B4-BE49-F238E27FC236}">
                  <a16:creationId xmlns:a16="http://schemas.microsoft.com/office/drawing/2014/main" id="{8C23DFC9-6355-4142-B7C3-77DF203414C3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270" y="7931"/>
              <a:ext cx="142" cy="142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dirty="0"/>
            </a:p>
          </p:txBody>
        </p:sp>
        <p:sp>
          <p:nvSpPr>
            <p:cNvPr id="11" name="Oval 7">
              <a:extLst>
                <a:ext uri="{FF2B5EF4-FFF2-40B4-BE49-F238E27FC236}">
                  <a16:creationId xmlns:a16="http://schemas.microsoft.com/office/drawing/2014/main" id="{0EADCDD0-DD72-4D9C-B6FF-9CE6A8C0FBC4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5372" y="8924"/>
              <a:ext cx="170" cy="17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dirty="0"/>
            </a:p>
          </p:txBody>
        </p:sp>
        <p:sp>
          <p:nvSpPr>
            <p:cNvPr id="12" name="Oval 6">
              <a:extLst>
                <a:ext uri="{FF2B5EF4-FFF2-40B4-BE49-F238E27FC236}">
                  <a16:creationId xmlns:a16="http://schemas.microsoft.com/office/drawing/2014/main" id="{975E3C93-60D7-4F44-8159-EBA80D333116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621" y="8889"/>
              <a:ext cx="170" cy="17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dirty="0"/>
            </a:p>
          </p:txBody>
        </p:sp>
        <p:sp>
          <p:nvSpPr>
            <p:cNvPr id="13" name="Text Box 5">
              <a:extLst>
                <a:ext uri="{FF2B5EF4-FFF2-40B4-BE49-F238E27FC236}">
                  <a16:creationId xmlns:a16="http://schemas.microsoft.com/office/drawing/2014/main" id="{5FC5D8C7-C4E2-43D3-9DAF-6D280405017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15" y="8608"/>
              <a:ext cx="713" cy="6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ja-JP" sz="11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MS Mincho" panose="02020609040205080304" pitchFamily="49" charset="-128"/>
                  <a:cs typeface="Calibri" panose="020F0502020204030204" pitchFamily="34" charset="0"/>
                </a:rPr>
                <a:t>Na</a:t>
              </a:r>
              <a:endParaRPr kumimoji="0" lang="pl-PL" altLang="ja-JP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ja-JP" sz="11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MS Mincho" panose="02020609040205080304" pitchFamily="49" charset="-128"/>
                  <a:cs typeface="Calibri" panose="020F0502020204030204" pitchFamily="34" charset="0"/>
                </a:rPr>
                <a:t>K</a:t>
              </a:r>
              <a:endParaRPr kumimoji="0" lang="pl-PL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" name="Oval 4">
              <a:extLst>
                <a:ext uri="{FF2B5EF4-FFF2-40B4-BE49-F238E27FC236}">
                  <a16:creationId xmlns:a16="http://schemas.microsoft.com/office/drawing/2014/main" id="{301D6716-EDD9-4210-96AC-2A680A0B4023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698" y="7572"/>
              <a:ext cx="170" cy="17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dirty="0"/>
            </a:p>
          </p:txBody>
        </p:sp>
        <p:sp>
          <p:nvSpPr>
            <p:cNvPr id="15" name="Oval 3">
              <a:extLst>
                <a:ext uri="{FF2B5EF4-FFF2-40B4-BE49-F238E27FC236}">
                  <a16:creationId xmlns:a16="http://schemas.microsoft.com/office/drawing/2014/main" id="{7503A2B4-19E8-4274-98A7-5491DC38A0C4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769" y="6990"/>
              <a:ext cx="142" cy="142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dirty="0"/>
            </a:p>
          </p:txBody>
        </p:sp>
        <p:sp>
          <p:nvSpPr>
            <p:cNvPr id="16" name="Oval 2">
              <a:extLst>
                <a:ext uri="{FF2B5EF4-FFF2-40B4-BE49-F238E27FC236}">
                  <a16:creationId xmlns:a16="http://schemas.microsoft.com/office/drawing/2014/main" id="{85014452-73F5-433C-B669-8725B9F8E4FB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856" y="9090"/>
              <a:ext cx="142" cy="142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dirty="0"/>
            </a:p>
          </p:txBody>
        </p:sp>
      </p:grp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7D53BBA6-E66C-4926-B456-5CBB046A1A56}"/>
              </a:ext>
            </a:extLst>
          </p:cNvPr>
          <p:cNvSpPr txBox="1"/>
          <p:nvPr/>
        </p:nvSpPr>
        <p:spPr>
          <a:xfrm>
            <a:off x="115794" y="5433191"/>
            <a:ext cx="46671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Il reticolo di SiO</a:t>
            </a:r>
            <a:r>
              <a:rPr lang="it-IT" sz="2000" baseline="-25000" dirty="0"/>
              <a:t>2</a:t>
            </a:r>
            <a:r>
              <a:rPr lang="it-IT" sz="2000" dirty="0"/>
              <a:t> ‘gonfiato’ dalla presenza di atomi ‘ingombranti’: Na e K</a:t>
            </a: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id="{FC8E42A4-D41D-4740-85CA-E7B1BDF87A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56463" y="1971228"/>
            <a:ext cx="4555165" cy="3386141"/>
          </a:xfrm>
          <a:prstGeom prst="rect">
            <a:avLst/>
          </a:prstGeom>
        </p:spPr>
      </p:pic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1DDB6851-03D2-4F69-B305-4AB1EB48F710}"/>
              </a:ext>
            </a:extLst>
          </p:cNvPr>
          <p:cNvSpPr txBox="1"/>
          <p:nvPr/>
        </p:nvSpPr>
        <p:spPr>
          <a:xfrm>
            <a:off x="5458294" y="5417862"/>
            <a:ext cx="45551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Una vetrata medioevale: </a:t>
            </a:r>
          </a:p>
          <a:p>
            <a:r>
              <a:rPr lang="it-IT" sz="2000" dirty="0"/>
              <a:t>Hotel de Cluny, Paris (foto MK)</a:t>
            </a:r>
          </a:p>
        </p:txBody>
      </p:sp>
    </p:spTree>
    <p:extLst>
      <p:ext uri="{BB962C8B-B14F-4D97-AF65-F5344CB8AC3E}">
        <p14:creationId xmlns:p14="http://schemas.microsoft.com/office/powerpoint/2010/main" val="375887628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4EDF6BD-057B-41C0-8FFF-807D735069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516" y="0"/>
            <a:ext cx="8229600" cy="1143000"/>
          </a:xfrm>
        </p:spPr>
        <p:txBody>
          <a:bodyPr/>
          <a:lstStyle/>
          <a:p>
            <a:r>
              <a:rPr lang="it-IT" sz="3600" dirty="0"/>
              <a:t>Il vetro di Murano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FF231656-FAD8-4EE4-AC4B-8D68B4EF0968}"/>
              </a:ext>
            </a:extLst>
          </p:cNvPr>
          <p:cNvSpPr txBox="1"/>
          <p:nvPr/>
        </p:nvSpPr>
        <p:spPr>
          <a:xfrm>
            <a:off x="215516" y="6093296"/>
            <a:ext cx="871296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 dirty="0">
                <a:hlinkClick r:id="rId2"/>
              </a:rPr>
              <a:t>https://www.theitaliantouch.org/it/volume3/miti/miti-e-status-symbol/il-vetro-di-murano/</a:t>
            </a:r>
            <a:endParaRPr lang="it-IT" sz="1600" dirty="0"/>
          </a:p>
          <a:p>
            <a:r>
              <a:rPr lang="it-IT" sz="1600" dirty="0">
                <a:hlinkClick r:id="rId3"/>
              </a:rPr>
              <a:t>https://it.latuaitalia.ru/made-in-italy/il-vetro-artistico-di-murano/</a:t>
            </a:r>
            <a:r>
              <a:rPr lang="it-IT" sz="1600" dirty="0"/>
              <a:t> </a:t>
            </a:r>
          </a:p>
          <a:p>
            <a:r>
              <a:rPr lang="it-IT" sz="1600" dirty="0">
                <a:hlinkClick r:id="rId4"/>
              </a:rPr>
              <a:t>https://vitrumlife.it/vetro-di-murano-un-patrimonio-che-rischia-la-scomparsa/</a:t>
            </a:r>
            <a:endParaRPr lang="it-IT" sz="1600" dirty="0"/>
          </a:p>
          <a:p>
            <a:r>
              <a:rPr lang="it-IT" sz="1600" dirty="0">
                <a:hlinkClick r:id="rId5"/>
              </a:rPr>
              <a:t>https://www.livitaly.com/tour/murano-glass-tour-venice/</a:t>
            </a:r>
            <a:r>
              <a:rPr lang="it-IT" sz="1600" dirty="0"/>
              <a:t>  </a:t>
            </a:r>
          </a:p>
        </p:txBody>
      </p:sp>
      <p:pic>
        <p:nvPicPr>
          <p:cNvPr id="7" name="Immagine 6" descr="Immagine che contiene colorato, parecchi&#10;&#10;Descrizione generata automaticamente">
            <a:extLst>
              <a:ext uri="{FF2B5EF4-FFF2-40B4-BE49-F238E27FC236}">
                <a16:creationId xmlns:a16="http://schemas.microsoft.com/office/drawing/2014/main" id="{52EA7095-D02F-402D-B9B7-051823DBEB1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364" y="980728"/>
            <a:ext cx="4229523" cy="2232248"/>
          </a:xfrm>
          <a:prstGeom prst="rect">
            <a:avLst/>
          </a:prstGeom>
        </p:spPr>
      </p:pic>
      <p:pic>
        <p:nvPicPr>
          <p:cNvPr id="9" name="Immagine 8" descr="Immagine che contiene colorato&#10;&#10;Descrizione generata automaticamente">
            <a:extLst>
              <a:ext uri="{FF2B5EF4-FFF2-40B4-BE49-F238E27FC236}">
                <a16:creationId xmlns:a16="http://schemas.microsoft.com/office/drawing/2014/main" id="{0D86FCE7-527E-4E2A-B015-335BA214A58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3142" y="980728"/>
            <a:ext cx="3346697" cy="2232247"/>
          </a:xfrm>
          <a:prstGeom prst="rect">
            <a:avLst/>
          </a:prstGeom>
        </p:spPr>
      </p:pic>
      <p:pic>
        <p:nvPicPr>
          <p:cNvPr id="15" name="Immagine 14" descr="Immagine che contiene testo, edificio, giallo, colorato&#10;&#10;Descrizione generata automaticamente">
            <a:extLst>
              <a:ext uri="{FF2B5EF4-FFF2-40B4-BE49-F238E27FC236}">
                <a16:creationId xmlns:a16="http://schemas.microsoft.com/office/drawing/2014/main" id="{7E955615-5605-4424-A995-0313A7B9DEF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364" y="3645024"/>
            <a:ext cx="5062640" cy="2111121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6E5EAFBF-6C30-4E7B-B5E4-ADA6E6BABE4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97081" y="3672601"/>
            <a:ext cx="2996650" cy="2055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96305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19C0ED2-5967-462A-BBDD-D55B2734CF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5648" y="836712"/>
            <a:ext cx="3168352" cy="1143000"/>
          </a:xfrm>
        </p:spPr>
        <p:txBody>
          <a:bodyPr/>
          <a:lstStyle/>
          <a:p>
            <a:r>
              <a:rPr lang="it-IT" sz="3200" dirty="0"/>
              <a:t>Il duomo di Murano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592F0069-9FDB-4A70-B361-4B71719B5BAE}"/>
              </a:ext>
            </a:extLst>
          </p:cNvPr>
          <p:cNvSpPr txBox="1"/>
          <p:nvPr/>
        </p:nvSpPr>
        <p:spPr>
          <a:xfrm>
            <a:off x="107505" y="4737821"/>
            <a:ext cx="8870240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Fondata forse nella metà del </a:t>
            </a:r>
            <a:r>
              <a:rPr lang="it-IT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2" tooltip="X secolo"/>
              </a:rPr>
              <a:t>VII secolo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(dal </a:t>
            </a:r>
            <a:r>
              <a:rPr lang="it-IT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3" tooltip="999"/>
              </a:rPr>
              <a:t>999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è una promissione del pievano Michele Monetario al </a:t>
            </a:r>
            <a:r>
              <a:rPr lang="it-IT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4" tooltip="Vescovo di Torcello"/>
              </a:rPr>
              <a:t>vescovo di Torcello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), la </a:t>
            </a:r>
            <a:r>
              <a:rPr lang="it-IT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5" tooltip="Chiesa (architettura)"/>
              </a:rPr>
              <a:t>chiesa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fu inizialmente dedicata a Santa Maria. Ad essa, nel </a:t>
            </a:r>
            <a:r>
              <a:rPr lang="it-IT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6" tooltip="1125"/>
              </a:rPr>
              <a:t>1125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fu associato San Donato martire, </a:t>
            </a:r>
            <a:r>
              <a:rPr lang="it-IT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7" tooltip="Diocesi di Eurea di Epiro"/>
              </a:rPr>
              <a:t>vescovo di </a:t>
            </a:r>
            <a:r>
              <a:rPr lang="it-IT" b="0" i="0" u="none" strike="noStrike" dirty="0" err="1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7" tooltip="Diocesi di Eurea di Epiro"/>
              </a:rPr>
              <a:t>Evorea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quando il corpo del santo fu trasportato da </a:t>
            </a:r>
            <a:r>
              <a:rPr lang="it-IT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8" tooltip="Cefalonia"/>
              </a:rPr>
              <a:t>Cefalonia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dopo che la città fu conquistata da parte dell'armata navale comandata dal </a:t>
            </a:r>
            <a:r>
              <a:rPr lang="it-IT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9" tooltip="Doge di Venezia"/>
              </a:rPr>
              <a:t>Doge di Venezia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it-IT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10" tooltip="Domenico Michiel"/>
              </a:rPr>
              <a:t>Domenico </a:t>
            </a:r>
            <a:r>
              <a:rPr lang="it-IT" b="0" i="0" u="none" strike="noStrike" dirty="0" err="1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10" tooltip="Domenico Michiel"/>
              </a:rPr>
              <a:t>Michiel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r>
              <a:rPr lang="it-IT" sz="1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  <a:hlinkClick r:id="rId11"/>
              </a:rPr>
              <a:t>https://it.wikipedia.org/wiki/Duomo_di_Murano</a:t>
            </a:r>
            <a:r>
              <a:rPr lang="it-IT" sz="1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r>
              <a:rPr lang="it-IT" sz="1200" dirty="0">
                <a:hlinkClick r:id="rId12"/>
              </a:rPr>
              <a:t>https://www.flickr.com/photos/rhugo/4011716592/</a:t>
            </a:r>
            <a:r>
              <a:rPr lang="it-IT" sz="1200" dirty="0">
                <a:solidFill>
                  <a:srgbClr val="202122"/>
                </a:solidFill>
              </a:rPr>
              <a:t> </a:t>
            </a:r>
            <a:endParaRPr lang="it-IT" sz="1200" dirty="0"/>
          </a:p>
        </p:txBody>
      </p:sp>
      <p:pic>
        <p:nvPicPr>
          <p:cNvPr id="7" name="Immagine 6" descr="Immagine che contiene edificio, acqua, esterni, barca&#10;&#10;Descrizione generata automaticamente">
            <a:extLst>
              <a:ext uri="{FF2B5EF4-FFF2-40B4-BE49-F238E27FC236}">
                <a16:creationId xmlns:a16="http://schemas.microsoft.com/office/drawing/2014/main" id="{31E0EE7C-4A95-47CC-B924-24B97C22383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878" y="226579"/>
            <a:ext cx="6096000" cy="441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2647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>
            <a:extLst>
              <a:ext uri="{FF2B5EF4-FFF2-40B4-BE49-F238E27FC236}">
                <a16:creationId xmlns:a16="http://schemas.microsoft.com/office/drawing/2014/main" id="{8E67AA0C-EE60-47EA-A0AA-B8FC0F09BE4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276600" y="371475"/>
            <a:ext cx="5843588" cy="581025"/>
          </a:xfrm>
        </p:spPr>
        <p:txBody>
          <a:bodyPr/>
          <a:lstStyle/>
          <a:p>
            <a:r>
              <a:rPr lang="it-IT" altLang="it-IT" sz="3600"/>
              <a:t>Porcellana </a:t>
            </a:r>
          </a:p>
        </p:txBody>
      </p:sp>
      <p:pic>
        <p:nvPicPr>
          <p:cNvPr id="58371" name="Picture 3">
            <a:extLst>
              <a:ext uri="{FF2B5EF4-FFF2-40B4-BE49-F238E27FC236}">
                <a16:creationId xmlns:a16="http://schemas.microsoft.com/office/drawing/2014/main" id="{48C74EDE-02E2-470B-B5A7-572750F24B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25" y="139700"/>
            <a:ext cx="3884613" cy="582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2" name="Text Box 4">
            <a:extLst>
              <a:ext uri="{FF2B5EF4-FFF2-40B4-BE49-F238E27FC236}">
                <a16:creationId xmlns:a16="http://schemas.microsoft.com/office/drawing/2014/main" id="{959E9302-16F7-49E6-8729-C3851F515B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920" y="1374775"/>
            <a:ext cx="4721164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800" b="1" dirty="0"/>
              <a:t>Componenti</a:t>
            </a:r>
            <a:r>
              <a:rPr lang="pl-PL" altLang="it-IT" sz="1800" b="1" dirty="0"/>
              <a:t>: </a:t>
            </a:r>
            <a:endParaRPr lang="pl-PL" altLang="it-IT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pl-PL" altLang="it-IT" sz="1800" dirty="0"/>
              <a:t>kaolin</a:t>
            </a:r>
            <a:r>
              <a:rPr lang="it-IT" altLang="it-IT" sz="1800" dirty="0"/>
              <a:t>o</a:t>
            </a:r>
            <a:r>
              <a:rPr lang="pl-PL" altLang="it-IT" sz="1800" dirty="0"/>
              <a:t> </a:t>
            </a:r>
            <a:r>
              <a:rPr lang="en-US" altLang="it-IT" sz="1800" dirty="0"/>
              <a:t>Al</a:t>
            </a:r>
            <a:r>
              <a:rPr lang="pl-PL" altLang="it-IT" sz="1800" baseline="-25000" dirty="0"/>
              <a:t>2</a:t>
            </a:r>
            <a:r>
              <a:rPr lang="en-US" altLang="it-IT" sz="1800" dirty="0"/>
              <a:t>Si</a:t>
            </a:r>
            <a:r>
              <a:rPr lang="pl-PL" altLang="it-IT" sz="1800" baseline="-25000" dirty="0"/>
              <a:t>2</a:t>
            </a:r>
            <a:r>
              <a:rPr lang="en-US" altLang="it-IT" sz="1800" dirty="0"/>
              <a:t>O</a:t>
            </a:r>
            <a:r>
              <a:rPr lang="pl-PL" altLang="it-IT" sz="1800" baseline="-25000" dirty="0"/>
              <a:t>5</a:t>
            </a:r>
            <a:r>
              <a:rPr lang="en-US" altLang="it-IT" sz="1800" dirty="0"/>
              <a:t>(OH)</a:t>
            </a:r>
            <a:r>
              <a:rPr lang="pl-PL" altLang="it-IT" sz="1800" baseline="-25000" dirty="0"/>
              <a:t>4</a:t>
            </a:r>
            <a:r>
              <a:rPr lang="pl-PL" altLang="it-IT" sz="1800" dirty="0"/>
              <a:t> – „Kao-Lin” </a:t>
            </a:r>
            <a:endParaRPr lang="it-IT" altLang="it-IT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1800" i="1" dirty="0"/>
              <a:t>Componente principale</a:t>
            </a:r>
            <a:r>
              <a:rPr lang="pl-PL" altLang="it-IT" sz="1800" i="1" dirty="0"/>
              <a:t> = le</a:t>
            </a:r>
            <a:r>
              <a:rPr lang="it-IT" altLang="it-IT" sz="1800" i="1" dirty="0" err="1"/>
              <a:t>gante</a:t>
            </a:r>
            <a:endParaRPr lang="pl-PL" altLang="it-IT" sz="1800" i="1" dirty="0"/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1800" dirty="0"/>
              <a:t>argille</a:t>
            </a:r>
            <a:r>
              <a:rPr lang="pl-PL" altLang="it-IT" sz="1800" dirty="0"/>
              <a:t> (kaolin</a:t>
            </a:r>
            <a:r>
              <a:rPr lang="it-IT" altLang="it-IT" sz="1800" dirty="0"/>
              <a:t>o</a:t>
            </a:r>
            <a:r>
              <a:rPr lang="pl-PL" altLang="it-IT" sz="1800" dirty="0"/>
              <a:t> </a:t>
            </a:r>
            <a:r>
              <a:rPr lang="it-IT" altLang="it-IT" sz="1800" dirty="0"/>
              <a:t>con aggiuntivi</a:t>
            </a:r>
            <a:r>
              <a:rPr lang="pl-PL" altLang="it-IT" sz="1800" dirty="0"/>
              <a:t>, </a:t>
            </a:r>
            <a:r>
              <a:rPr lang="it-IT" altLang="it-IT" sz="1800" dirty="0" err="1"/>
              <a:t>e.g</a:t>
            </a:r>
            <a:r>
              <a:rPr lang="pl-PL" altLang="it-IT" sz="1800" dirty="0"/>
              <a:t>. Fe</a:t>
            </a:r>
            <a:r>
              <a:rPr lang="pl-PL" altLang="it-IT" sz="1800" baseline="-25000" dirty="0"/>
              <a:t>2</a:t>
            </a:r>
            <a:r>
              <a:rPr lang="pl-PL" altLang="it-IT" sz="1800" dirty="0"/>
              <a:t>O</a:t>
            </a:r>
            <a:r>
              <a:rPr lang="pl-PL" altLang="it-IT" sz="1800" baseline="-25000" dirty="0"/>
              <a:t>3</a:t>
            </a:r>
            <a:r>
              <a:rPr lang="pl-PL" altLang="it-IT" sz="1800" dirty="0"/>
              <a:t>)</a:t>
            </a:r>
            <a:endParaRPr lang="it-IT" altLang="it-IT" sz="1800" dirty="0"/>
          </a:p>
          <a:p>
            <a:pPr>
              <a:spcBef>
                <a:spcPct val="0"/>
              </a:spcBef>
              <a:buFontTx/>
              <a:buNone/>
            </a:pPr>
            <a:endParaRPr lang="pl-PL" altLang="it-IT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1800" dirty="0"/>
              <a:t>Feldspato</a:t>
            </a:r>
            <a:r>
              <a:rPr lang="pl-PL" altLang="it-IT" sz="1800" dirty="0"/>
              <a:t> (</a:t>
            </a:r>
            <a:r>
              <a:rPr lang="it-IT" altLang="it-IT" sz="1800" dirty="0" err="1"/>
              <a:t>ted</a:t>
            </a:r>
            <a:r>
              <a:rPr lang="pl-PL" altLang="it-IT" sz="1800" dirty="0"/>
              <a:t>. Feldspat, </a:t>
            </a:r>
            <a:r>
              <a:rPr lang="it-IT" altLang="it-IT" sz="1800" dirty="0" err="1"/>
              <a:t>ing</a:t>
            </a:r>
            <a:r>
              <a:rPr lang="pl-PL" altLang="it-IT" sz="1800" dirty="0"/>
              <a:t>. feldspar,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l-PL" altLang="it-IT" sz="1800" dirty="0"/>
              <a:t>	</a:t>
            </a:r>
            <a:r>
              <a:rPr lang="it-IT" altLang="it-IT" sz="1800" dirty="0"/>
              <a:t>e.g.</a:t>
            </a:r>
            <a:r>
              <a:rPr lang="pl-PL" altLang="it-IT" sz="1800" dirty="0"/>
              <a:t>. orto</a:t>
            </a:r>
            <a:r>
              <a:rPr lang="it-IT" altLang="it-IT" sz="1800" dirty="0" err="1"/>
              <a:t>clasio</a:t>
            </a:r>
            <a:r>
              <a:rPr lang="pl-PL" altLang="it-IT" sz="1800" dirty="0"/>
              <a:t> (K, Na)</a:t>
            </a:r>
            <a:r>
              <a:rPr lang="pl-PL" altLang="it-IT" sz="1800" baseline="-25000" dirty="0"/>
              <a:t>2</a:t>
            </a:r>
            <a:r>
              <a:rPr lang="it-IT" altLang="it-IT" sz="1800" baseline="-25000" dirty="0"/>
              <a:t> </a:t>
            </a:r>
            <a:r>
              <a:rPr lang="pl-PL" altLang="it-IT" sz="1800" dirty="0"/>
              <a:t>Al</a:t>
            </a:r>
            <a:r>
              <a:rPr lang="pl-PL" altLang="it-IT" sz="1800" baseline="-25000" dirty="0"/>
              <a:t>2</a:t>
            </a:r>
            <a:r>
              <a:rPr lang="pl-PL" altLang="it-IT" sz="1800" dirty="0"/>
              <a:t>O</a:t>
            </a:r>
            <a:r>
              <a:rPr lang="pl-PL" altLang="it-IT" sz="1800" baseline="-25000" dirty="0"/>
              <a:t>3</a:t>
            </a:r>
            <a:r>
              <a:rPr lang="pl-PL" altLang="it-IT" sz="1800" dirty="0"/>
              <a:t>•6SiO</a:t>
            </a:r>
            <a:r>
              <a:rPr lang="pl-PL" altLang="it-IT" sz="1800" baseline="-25000" dirty="0"/>
              <a:t>2</a:t>
            </a:r>
            <a:endParaRPr lang="pl-PL" altLang="it-IT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pl-PL" altLang="it-IT" sz="1800" dirty="0"/>
              <a:t>	</a:t>
            </a:r>
            <a:r>
              <a:rPr lang="it-IT" altLang="it-IT" sz="1800" dirty="0"/>
              <a:t>o</a:t>
            </a:r>
            <a:r>
              <a:rPr lang="pl-PL" altLang="it-IT" sz="1800" dirty="0"/>
              <a:t> plagio</a:t>
            </a:r>
            <a:r>
              <a:rPr lang="it-IT" altLang="it-IT" sz="1800" dirty="0" err="1"/>
              <a:t>clasio</a:t>
            </a:r>
            <a:r>
              <a:rPr lang="pl-PL" altLang="it-IT" sz="1800" dirty="0"/>
              <a:t> CaO•Al</a:t>
            </a:r>
            <a:r>
              <a:rPr lang="pl-PL" altLang="it-IT" sz="1800" baseline="-25000" dirty="0"/>
              <a:t>2</a:t>
            </a:r>
            <a:r>
              <a:rPr lang="pl-PL" altLang="it-IT" sz="1800" dirty="0"/>
              <a:t>O</a:t>
            </a:r>
            <a:r>
              <a:rPr lang="pl-PL" altLang="it-IT" sz="1800" baseline="-25000" dirty="0"/>
              <a:t>3</a:t>
            </a:r>
            <a:r>
              <a:rPr lang="pl-PL" altLang="it-IT" sz="1800" dirty="0"/>
              <a:t>•SiO</a:t>
            </a:r>
            <a:r>
              <a:rPr lang="pl-PL" altLang="it-IT" sz="1800" baseline="-25000" dirty="0"/>
              <a:t>2</a:t>
            </a:r>
            <a:r>
              <a:rPr lang="pl-PL" altLang="it-IT" sz="1800" dirty="0"/>
              <a:t> )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l-PL" altLang="it-IT" sz="1800" dirty="0"/>
              <a:t>	- </a:t>
            </a:r>
            <a:r>
              <a:rPr lang="it-IT" altLang="it-IT" sz="1800" i="1" dirty="0"/>
              <a:t>aiuta la fusione</a:t>
            </a:r>
            <a:endParaRPr lang="pl-PL" altLang="it-IT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1800" dirty="0"/>
              <a:t>quarzo</a:t>
            </a:r>
            <a:r>
              <a:rPr lang="pl-PL" altLang="it-IT" sz="1800" dirty="0"/>
              <a:t> SiO</a:t>
            </a:r>
            <a:r>
              <a:rPr lang="pl-PL" altLang="it-IT" sz="1800" baseline="-25000" dirty="0"/>
              <a:t>2 </a:t>
            </a:r>
            <a:r>
              <a:rPr lang="pl-PL" altLang="it-IT" sz="1800" baseline="30000" dirty="0"/>
              <a:t> </a:t>
            </a:r>
            <a:r>
              <a:rPr lang="it-IT" altLang="it-IT" sz="1800" dirty="0"/>
              <a:t>- assicura la vetrificazione </a:t>
            </a:r>
            <a:endParaRPr lang="en-US" altLang="it-IT" sz="1800" dirty="0"/>
          </a:p>
        </p:txBody>
      </p:sp>
      <p:sp>
        <p:nvSpPr>
          <p:cNvPr id="63493" name="Rectangle 5">
            <a:extLst>
              <a:ext uri="{FF2B5EF4-FFF2-40B4-BE49-F238E27FC236}">
                <a16:creationId xmlns:a16="http://schemas.microsoft.com/office/drawing/2014/main" id="{FA0252AE-2E01-4642-8C31-0C464A461C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2413" y="4343400"/>
            <a:ext cx="4757737" cy="120015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en-US" altLang="it-IT" sz="1050" dirty="0"/>
              <a:t>Influence of macroscopic residual stresses on the mechanical behavior and microstructure of porcelain tile</a:t>
            </a:r>
            <a:r>
              <a:rPr lang="en-US" altLang="it-IT" sz="900" baseline="30000" dirty="0">
                <a:hlinkClick r:id="rId3"/>
              </a:rPr>
              <a:t>  </a:t>
            </a:r>
            <a:r>
              <a:rPr lang="en-US" altLang="it-IT" sz="900" baseline="30000" dirty="0"/>
              <a:t>   </a:t>
            </a:r>
            <a:r>
              <a:rPr lang="en-US" altLang="it-IT" sz="900" dirty="0"/>
              <a:t> </a:t>
            </a:r>
            <a:endParaRPr lang="pl-PL" altLang="it-IT" sz="900" dirty="0"/>
          </a:p>
          <a:p>
            <a:pPr>
              <a:defRPr/>
            </a:pPr>
            <a:r>
              <a:rPr lang="en-US" altLang="it-IT" sz="1050" b="1" dirty="0">
                <a:hlinkClick r:id="rId4"/>
              </a:rPr>
              <a:t>Journal of the European Ceramic Society</a:t>
            </a:r>
            <a:br>
              <a:rPr lang="en-US" altLang="it-IT" sz="1050" dirty="0"/>
            </a:br>
            <a:r>
              <a:rPr lang="en-US" altLang="it-IT" sz="1050" dirty="0">
                <a:hlinkClick r:id="rId5"/>
              </a:rPr>
              <a:t>Volume 28, Issue 13</a:t>
            </a:r>
            <a:r>
              <a:rPr lang="en-US" altLang="it-IT" sz="1050" dirty="0"/>
              <a:t>, September 2008, Pages 2463-2469 </a:t>
            </a:r>
            <a:endParaRPr lang="en-US" altLang="it-IT" sz="1050" b="1" baseline="30000" dirty="0"/>
          </a:p>
          <a:p>
            <a:pPr>
              <a:defRPr/>
            </a:pPr>
            <a:r>
              <a:rPr lang="en-US" altLang="it-IT" sz="750" dirty="0" err="1">
                <a:latin typeface="Times New Roman" panose="02020603050405020304" pitchFamily="18" charset="0"/>
              </a:rPr>
              <a:t>Agenor</a:t>
            </a:r>
            <a:r>
              <a:rPr lang="en-US" altLang="it-IT" sz="750" dirty="0">
                <a:latin typeface="Times New Roman" panose="02020603050405020304" pitchFamily="18" charset="0"/>
              </a:rPr>
              <a:t> De Noni </a:t>
            </a:r>
            <a:r>
              <a:rPr lang="en-US" altLang="it-IT" sz="750" dirty="0" err="1">
                <a:latin typeface="Times New Roman" panose="02020603050405020304" pitchFamily="18" charset="0"/>
              </a:rPr>
              <a:t>Jr.</a:t>
            </a:r>
            <a:r>
              <a:rPr lang="en-US" altLang="it-IT" sz="750" dirty="0" err="1">
                <a:latin typeface="Times New Roman" panose="02020603050405020304" pitchFamily="18" charset="0"/>
                <a:hlinkClick r:id="rId6"/>
              </a:rPr>
              <a:t>a</a:t>
            </a:r>
            <a:r>
              <a:rPr lang="en-US" altLang="it-IT" sz="750" dirty="0">
                <a:latin typeface="Times New Roman" panose="02020603050405020304" pitchFamily="18" charset="0"/>
              </a:rPr>
              <a:t>, </a:t>
            </a:r>
            <a:r>
              <a:rPr lang="en-US" altLang="it-IT" sz="750" dirty="0" err="1">
                <a:latin typeface="Times New Roman" panose="02020603050405020304" pitchFamily="18" charset="0"/>
              </a:rPr>
              <a:t>Dachamir</a:t>
            </a:r>
            <a:r>
              <a:rPr lang="en-US" altLang="it-IT" sz="750" dirty="0">
                <a:latin typeface="Times New Roman" panose="02020603050405020304" pitchFamily="18" charset="0"/>
              </a:rPr>
              <a:t> </a:t>
            </a:r>
            <a:r>
              <a:rPr lang="en-US" altLang="it-IT" sz="750" dirty="0" err="1">
                <a:latin typeface="Times New Roman" panose="02020603050405020304" pitchFamily="18" charset="0"/>
              </a:rPr>
              <a:t>Hotza</a:t>
            </a:r>
            <a:r>
              <a:rPr lang="en-US" altLang="it-IT" sz="750" baseline="30000" dirty="0" err="1">
                <a:latin typeface="Times New Roman" panose="02020603050405020304" pitchFamily="18" charset="0"/>
                <a:hlinkClick r:id="rId7"/>
              </a:rPr>
              <a:t>b</a:t>
            </a:r>
            <a:r>
              <a:rPr lang="en-US" altLang="it-IT" sz="750" dirty="0">
                <a:latin typeface="Times New Roman" panose="02020603050405020304" pitchFamily="18" charset="0"/>
              </a:rPr>
              <a:t>, Vicente </a:t>
            </a:r>
            <a:r>
              <a:rPr lang="en-US" altLang="it-IT" sz="750" dirty="0" err="1">
                <a:latin typeface="Times New Roman" panose="02020603050405020304" pitchFamily="18" charset="0"/>
              </a:rPr>
              <a:t>Cantavella</a:t>
            </a:r>
            <a:r>
              <a:rPr lang="en-US" altLang="it-IT" sz="750" dirty="0">
                <a:latin typeface="Times New Roman" panose="02020603050405020304" pitchFamily="18" charset="0"/>
              </a:rPr>
              <a:t> </a:t>
            </a:r>
            <a:r>
              <a:rPr lang="en-US" altLang="it-IT" sz="750" dirty="0" err="1">
                <a:latin typeface="Times New Roman" panose="02020603050405020304" pitchFamily="18" charset="0"/>
              </a:rPr>
              <a:t>Soler</a:t>
            </a:r>
            <a:r>
              <a:rPr lang="en-US" altLang="it-IT" sz="750" baseline="30000" dirty="0" err="1">
                <a:latin typeface="Times New Roman" panose="02020603050405020304" pitchFamily="18" charset="0"/>
                <a:hlinkClick r:id="rId8"/>
              </a:rPr>
              <a:t>c</a:t>
            </a:r>
            <a:r>
              <a:rPr lang="en-US" altLang="it-IT" sz="750" dirty="0">
                <a:latin typeface="Times New Roman" panose="02020603050405020304" pitchFamily="18" charset="0"/>
              </a:rPr>
              <a:t> and Enrique Sanchez </a:t>
            </a:r>
            <a:r>
              <a:rPr lang="en-US" altLang="it-IT" sz="750" dirty="0" err="1">
                <a:latin typeface="Times New Roman" panose="02020603050405020304" pitchFamily="18" charset="0"/>
              </a:rPr>
              <a:t>Vilches</a:t>
            </a:r>
            <a:r>
              <a:rPr lang="en-US" altLang="it-IT" sz="750" baseline="30000" dirty="0" err="1">
                <a:latin typeface="Times New Roman" panose="02020603050405020304" pitchFamily="18" charset="0"/>
                <a:hlinkClick r:id="rId8"/>
              </a:rPr>
              <a:t>c</a:t>
            </a:r>
            <a:endParaRPr lang="en-US" altLang="it-IT" sz="750" dirty="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en-US" altLang="it-IT" sz="750" baseline="30000" dirty="0" err="1">
                <a:latin typeface="Times New Roman" panose="02020603050405020304" pitchFamily="18" charset="0"/>
              </a:rPr>
              <a:t>a</a:t>
            </a:r>
            <a:r>
              <a:rPr lang="en-US" altLang="it-IT" sz="750" dirty="0" err="1">
                <a:latin typeface="Times New Roman" panose="02020603050405020304" pitchFamily="18" charset="0"/>
              </a:rPr>
              <a:t>Instituto</a:t>
            </a:r>
            <a:r>
              <a:rPr lang="en-US" altLang="it-IT" sz="750" dirty="0">
                <a:latin typeface="Times New Roman" panose="02020603050405020304" pitchFamily="18" charset="0"/>
              </a:rPr>
              <a:t> Maximiliano </a:t>
            </a:r>
            <a:r>
              <a:rPr lang="en-US" altLang="it-IT" sz="750" dirty="0" err="1">
                <a:latin typeface="Times New Roman" panose="02020603050405020304" pitchFamily="18" charset="0"/>
              </a:rPr>
              <a:t>Gaidzinski</a:t>
            </a:r>
            <a:r>
              <a:rPr lang="en-US" altLang="it-IT" sz="750" dirty="0">
                <a:latin typeface="Times New Roman" panose="02020603050405020304" pitchFamily="18" charset="0"/>
              </a:rPr>
              <a:t> (IMG), 88845-000 </a:t>
            </a:r>
            <a:r>
              <a:rPr lang="en-US" altLang="it-IT" sz="750" dirty="0" err="1">
                <a:latin typeface="Times New Roman" panose="02020603050405020304" pitchFamily="18" charset="0"/>
              </a:rPr>
              <a:t>Cocal</a:t>
            </a:r>
            <a:r>
              <a:rPr lang="en-US" altLang="it-IT" sz="750" dirty="0">
                <a:latin typeface="Times New Roman" panose="02020603050405020304" pitchFamily="18" charset="0"/>
              </a:rPr>
              <a:t> do Sul, SC, Brazil</a:t>
            </a:r>
            <a:endParaRPr lang="en-US" altLang="it-IT" sz="750" baseline="30000" dirty="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en-US" altLang="it-IT" sz="750" baseline="30000" dirty="0" err="1">
                <a:latin typeface="Times New Roman" panose="02020603050405020304" pitchFamily="18" charset="0"/>
              </a:rPr>
              <a:t>b</a:t>
            </a:r>
            <a:r>
              <a:rPr lang="en-US" altLang="it-IT" sz="750" dirty="0" err="1">
                <a:latin typeface="Times New Roman" panose="02020603050405020304" pitchFamily="18" charset="0"/>
              </a:rPr>
              <a:t>Universidade</a:t>
            </a:r>
            <a:r>
              <a:rPr lang="en-US" altLang="it-IT" sz="750" dirty="0">
                <a:latin typeface="Times New Roman" panose="02020603050405020304" pitchFamily="18" charset="0"/>
              </a:rPr>
              <a:t> Federal de Santa Catarina (UFSC), 88040-900 </a:t>
            </a:r>
            <a:r>
              <a:rPr lang="en-US" altLang="it-IT" sz="750" dirty="0" err="1">
                <a:latin typeface="Times New Roman" panose="02020603050405020304" pitchFamily="18" charset="0"/>
              </a:rPr>
              <a:t>Florianópolis</a:t>
            </a:r>
            <a:r>
              <a:rPr lang="en-US" altLang="it-IT" sz="750" dirty="0">
                <a:latin typeface="Times New Roman" panose="02020603050405020304" pitchFamily="18" charset="0"/>
              </a:rPr>
              <a:t>, SC, Brazil</a:t>
            </a:r>
            <a:endParaRPr lang="en-US" altLang="it-IT" sz="750" baseline="30000" dirty="0"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en-US" altLang="it-IT" sz="750" baseline="30000" dirty="0" err="1">
                <a:latin typeface="Times New Roman" panose="02020603050405020304" pitchFamily="18" charset="0"/>
              </a:rPr>
              <a:t>c</a:t>
            </a:r>
            <a:r>
              <a:rPr lang="en-US" altLang="it-IT" sz="750" dirty="0" err="1">
                <a:latin typeface="Times New Roman" panose="02020603050405020304" pitchFamily="18" charset="0"/>
              </a:rPr>
              <a:t>Instituto</a:t>
            </a:r>
            <a:r>
              <a:rPr lang="en-US" altLang="it-IT" sz="750" dirty="0">
                <a:latin typeface="Times New Roman" panose="02020603050405020304" pitchFamily="18" charset="0"/>
              </a:rPr>
              <a:t> de </a:t>
            </a:r>
            <a:r>
              <a:rPr lang="en-US" altLang="it-IT" sz="750" dirty="0" err="1">
                <a:latin typeface="Times New Roman" panose="02020603050405020304" pitchFamily="18" charset="0"/>
              </a:rPr>
              <a:t>Tecnologia</a:t>
            </a:r>
            <a:r>
              <a:rPr lang="en-US" altLang="it-IT" sz="750" dirty="0">
                <a:latin typeface="Times New Roman" panose="02020603050405020304" pitchFamily="18" charset="0"/>
              </a:rPr>
              <a:t> </a:t>
            </a:r>
            <a:r>
              <a:rPr lang="en-US" altLang="it-IT" sz="750" dirty="0" err="1">
                <a:latin typeface="Times New Roman" panose="02020603050405020304" pitchFamily="18" charset="0"/>
              </a:rPr>
              <a:t>Cerámica</a:t>
            </a:r>
            <a:r>
              <a:rPr lang="en-US" altLang="it-IT" sz="750" dirty="0">
                <a:latin typeface="Times New Roman" panose="02020603050405020304" pitchFamily="18" charset="0"/>
              </a:rPr>
              <a:t> (ITC), 12006 </a:t>
            </a:r>
            <a:r>
              <a:rPr lang="en-US" altLang="it-IT" sz="750" dirty="0" err="1">
                <a:latin typeface="Times New Roman" panose="02020603050405020304" pitchFamily="18" charset="0"/>
              </a:rPr>
              <a:t>Castellón</a:t>
            </a:r>
            <a:r>
              <a:rPr lang="en-US" altLang="it-IT" sz="750" dirty="0">
                <a:latin typeface="Times New Roman" panose="02020603050405020304" pitchFamily="18" charset="0"/>
              </a:rPr>
              <a:t>, Spain</a:t>
            </a:r>
          </a:p>
        </p:txBody>
      </p:sp>
      <p:pic>
        <p:nvPicPr>
          <p:cNvPr id="58374" name="Picture 6" descr="star, open">
            <a:hlinkClick r:id="rId3"/>
            <a:extLst>
              <a:ext uri="{FF2B5EF4-FFF2-40B4-BE49-F238E27FC236}">
                <a16:creationId xmlns:a16="http://schemas.microsoft.com/office/drawing/2014/main" id="{ED15B82F-C992-4E4E-BDB8-08C68D23D0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2638" y="2914650"/>
            <a:ext cx="100012" cy="8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5" name="Picture 7" descr="Corresponding Author Contact Information">
            <a:hlinkClick r:id="rId10"/>
            <a:extLst>
              <a:ext uri="{FF2B5EF4-FFF2-40B4-BE49-F238E27FC236}">
                <a16:creationId xmlns:a16="http://schemas.microsoft.com/office/drawing/2014/main" id="{F8097F72-4F78-4DCA-ADBF-15CC5986E3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4175" y="3121025"/>
            <a:ext cx="106363" cy="100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6" name="Picture 8" descr="E-mail The Corresponding Author">
            <a:hlinkClick r:id="rId12"/>
            <a:extLst>
              <a:ext uri="{FF2B5EF4-FFF2-40B4-BE49-F238E27FC236}">
                <a16:creationId xmlns:a16="http://schemas.microsoft.com/office/drawing/2014/main" id="{310B9A45-427A-4A12-9CA6-5F11CA4563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0550" y="3121025"/>
            <a:ext cx="92075" cy="7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7" name="Rectangle 9">
            <a:extLst>
              <a:ext uri="{FF2B5EF4-FFF2-40B4-BE49-F238E27FC236}">
                <a16:creationId xmlns:a16="http://schemas.microsoft.com/office/drawing/2014/main" id="{36CE1DAD-B78F-4F3E-BB01-8816BBDB69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545" y="5965825"/>
            <a:ext cx="7992244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200" dirty="0"/>
              <a:t>Nella struttura cotta si vedono gli agglomerati di quarzo </a:t>
            </a:r>
            <a:r>
              <a:rPr lang="pl-PL" altLang="it-IT" sz="2200" dirty="0"/>
              <a:t>(</a:t>
            </a:r>
            <a:r>
              <a:rPr lang="it-IT" altLang="it-IT" sz="2200" dirty="0"/>
              <a:t>scuri</a:t>
            </a:r>
            <a:r>
              <a:rPr lang="pl-PL" altLang="it-IT" sz="2200" dirty="0"/>
              <a:t>)</a:t>
            </a:r>
            <a:endParaRPr lang="en-US" altLang="it-IT" sz="220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2" name="Rectangle 4">
            <a:extLst>
              <a:ext uri="{FF2B5EF4-FFF2-40B4-BE49-F238E27FC236}">
                <a16:creationId xmlns:a16="http://schemas.microsoft.com/office/drawing/2014/main" id="{6444EB03-EEB4-42A9-9E26-5D564DA4482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3600" dirty="0"/>
              <a:t>Mylar, </a:t>
            </a:r>
            <a:r>
              <a:rPr lang="it-IT" altLang="it-IT" sz="3600" dirty="0" err="1"/>
              <a:t>kapton</a:t>
            </a:r>
            <a:r>
              <a:rPr lang="it-IT" altLang="it-IT" sz="3600" dirty="0"/>
              <a:t>, etc.</a:t>
            </a:r>
          </a:p>
        </p:txBody>
      </p:sp>
      <p:pic>
        <p:nvPicPr>
          <p:cNvPr id="37895" name="Picture 7">
            <a:extLst>
              <a:ext uri="{FF2B5EF4-FFF2-40B4-BE49-F238E27FC236}">
                <a16:creationId xmlns:a16="http://schemas.microsoft.com/office/drawing/2014/main" id="{96F371BA-D1F3-439F-AA87-04306365DC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557338"/>
            <a:ext cx="4319587" cy="1001712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7896" name="Rectangle 8">
            <a:extLst>
              <a:ext uri="{FF2B5EF4-FFF2-40B4-BE49-F238E27FC236}">
                <a16:creationId xmlns:a16="http://schemas.microsoft.com/office/drawing/2014/main" id="{F3C932E8-2447-4813-932D-9B2BE0FDA8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2708275"/>
            <a:ext cx="36639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r>
              <a:rPr lang="en-US" altLang="it-IT"/>
              <a:t>Polyethylene terephthalate</a:t>
            </a:r>
            <a:r>
              <a:rPr lang="pl-PL" altLang="it-IT"/>
              <a:t> (mylar)</a:t>
            </a:r>
            <a:endParaRPr lang="en-US" altLang="it-IT"/>
          </a:p>
          <a:p>
            <a:pPr eaLnBrk="0" hangingPunct="0"/>
            <a:endParaRPr lang="en-US" altLang="it-IT"/>
          </a:p>
        </p:txBody>
      </p:sp>
      <p:pic>
        <p:nvPicPr>
          <p:cNvPr id="37897" name="Picture 9">
            <a:extLst>
              <a:ext uri="{FF2B5EF4-FFF2-40B4-BE49-F238E27FC236}">
                <a16:creationId xmlns:a16="http://schemas.microsoft.com/office/drawing/2014/main" id="{553EBAEC-BCD9-481B-B557-D6B4FE4152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3284538"/>
            <a:ext cx="2095500" cy="181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7898" name="Rectangle 10">
            <a:extLst>
              <a:ext uri="{FF2B5EF4-FFF2-40B4-BE49-F238E27FC236}">
                <a16:creationId xmlns:a16="http://schemas.microsoft.com/office/drawing/2014/main" id="{30328D39-1AC6-4F52-A50F-BC5D09E94E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6359525"/>
            <a:ext cx="2093913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 sz="1000"/>
              <a:t>http://en.wikipedia.org/wiki/BoPET</a:t>
            </a:r>
          </a:p>
        </p:txBody>
      </p:sp>
      <p:sp>
        <p:nvSpPr>
          <p:cNvPr id="37899" name="Text Box 11">
            <a:extLst>
              <a:ext uri="{FF2B5EF4-FFF2-40B4-BE49-F238E27FC236}">
                <a16:creationId xmlns:a16="http://schemas.microsoft.com/office/drawing/2014/main" id="{32C8C857-35B6-4786-A0E5-4475A0F6B9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775" y="5465763"/>
            <a:ext cx="2788007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dirty="0"/>
              <a:t>Contenitori per alimenti</a:t>
            </a:r>
            <a:endParaRPr lang="pl-PL" altLang="it-IT" dirty="0"/>
          </a:p>
          <a:p>
            <a:r>
              <a:rPr lang="it-IT" altLang="it-IT" dirty="0"/>
              <a:t>Metallizzato con Al serva </a:t>
            </a:r>
          </a:p>
          <a:p>
            <a:r>
              <a:rPr lang="it-IT" altLang="it-IT" dirty="0"/>
              <a:t>come copertura termica</a:t>
            </a:r>
            <a:endParaRPr lang="pl-PL" altLang="it-IT" dirty="0"/>
          </a:p>
        </p:txBody>
      </p:sp>
      <p:pic>
        <p:nvPicPr>
          <p:cNvPr id="37900" name="Picture 12">
            <a:extLst>
              <a:ext uri="{FF2B5EF4-FFF2-40B4-BE49-F238E27FC236}">
                <a16:creationId xmlns:a16="http://schemas.microsoft.com/office/drawing/2014/main" id="{BA0013E0-C5FB-4C97-8812-711B9BBC07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1412875"/>
            <a:ext cx="3203575" cy="1266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7901" name="Rectangle 13">
            <a:extLst>
              <a:ext uri="{FF2B5EF4-FFF2-40B4-BE49-F238E27FC236}">
                <a16:creationId xmlns:a16="http://schemas.microsoft.com/office/drawing/2014/main" id="{DBBC9B16-77C2-46A9-917B-497798D713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2363" y="2701925"/>
            <a:ext cx="39306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r>
              <a:rPr lang="en-US" altLang="it-IT"/>
              <a:t>poly-oxydiphenylene-pyromellitimide </a:t>
            </a:r>
            <a:endParaRPr lang="pl-PL" altLang="it-IT"/>
          </a:p>
          <a:p>
            <a:pPr eaLnBrk="0" hangingPunct="0"/>
            <a:r>
              <a:rPr lang="pl-PL" altLang="it-IT"/>
              <a:t>(kapton)</a:t>
            </a:r>
            <a:endParaRPr lang="en-US" altLang="it-IT"/>
          </a:p>
        </p:txBody>
      </p:sp>
      <p:pic>
        <p:nvPicPr>
          <p:cNvPr id="37902" name="Picture 14">
            <a:extLst>
              <a:ext uri="{FF2B5EF4-FFF2-40B4-BE49-F238E27FC236}">
                <a16:creationId xmlns:a16="http://schemas.microsoft.com/office/drawing/2014/main" id="{9B754575-8B85-415D-85D3-0B329B1C67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1300" y="3251994"/>
            <a:ext cx="2095500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7903" name="Text Box 15">
            <a:extLst>
              <a:ext uri="{FF2B5EF4-FFF2-40B4-BE49-F238E27FC236}">
                <a16:creationId xmlns:a16="http://schemas.microsoft.com/office/drawing/2014/main" id="{6742603A-5430-4570-9BE0-0A16EF1F6E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91300" y="5445125"/>
            <a:ext cx="2788007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pl-PL" altLang="it-IT" dirty="0"/>
              <a:t>I</a:t>
            </a:r>
            <a:r>
              <a:rPr lang="it-IT" altLang="it-IT" dirty="0"/>
              <a:t>solante di cavi ad alta tensione, per basse temperature (0-700K)  e per alto vuoto</a:t>
            </a:r>
            <a:endParaRPr lang="pl-PL" altLang="it-IT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DAD692AD-89B2-43B5-9043-C752576EF9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23744" y="3291088"/>
            <a:ext cx="3523524" cy="3009499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916CFAC5-AED0-40A2-BFBC-42B79D272E0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9388" y="-207556"/>
            <a:ext cx="6553200" cy="1143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it-IT" altLang="it-IT" sz="3200" dirty="0"/>
              <a:t>Leghe per gli aerei </a:t>
            </a:r>
            <a:r>
              <a:rPr lang="pl-PL" altLang="it-IT" sz="3200" dirty="0"/>
              <a:t>Al-Zn-Mg</a:t>
            </a:r>
            <a:endParaRPr lang="en-US" altLang="it-IT" sz="3200" dirty="0"/>
          </a:p>
        </p:txBody>
      </p:sp>
      <p:sp>
        <p:nvSpPr>
          <p:cNvPr id="27652" name="Text Box 4">
            <a:extLst>
              <a:ext uri="{FF2B5EF4-FFF2-40B4-BE49-F238E27FC236}">
                <a16:creationId xmlns:a16="http://schemas.microsoft.com/office/drawing/2014/main" id="{7A70420E-E608-4028-8FF1-9408565E7D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4483" y="651756"/>
            <a:ext cx="6395020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it-IT" altLang="it-IT" dirty="0">
                <a:latin typeface="Arial Unicode MS" pitchFamily="34" charset="-128"/>
              </a:rPr>
              <a:t> l</a:t>
            </a:r>
            <a:r>
              <a:rPr lang="it-IT" altLang="it-IT" sz="1800" dirty="0">
                <a:latin typeface="Arial Unicode MS" pitchFamily="34" charset="-128"/>
              </a:rPr>
              <a:t>a </a:t>
            </a:r>
            <a:r>
              <a:rPr lang="pl-PL" altLang="it-IT" sz="1800" dirty="0">
                <a:latin typeface="Arial Unicode MS" pitchFamily="34" charset="-128"/>
              </a:rPr>
              <a:t>fa</a:t>
            </a:r>
            <a:r>
              <a:rPr lang="it-IT" altLang="it-IT" dirty="0">
                <a:latin typeface="Arial Unicode MS" pitchFamily="34" charset="-128"/>
              </a:rPr>
              <a:t>se</a:t>
            </a:r>
            <a:r>
              <a:rPr lang="pl-PL" altLang="it-IT" sz="1800" dirty="0">
                <a:latin typeface="Arial Unicode MS" pitchFamily="34" charset="-128"/>
              </a:rPr>
              <a:t> </a:t>
            </a:r>
            <a:r>
              <a:rPr lang="it-IT" altLang="it-IT" sz="1800" dirty="0">
                <a:latin typeface="Arial Unicode MS" pitchFamily="34" charset="-128"/>
              </a:rPr>
              <a:t>inter-metallica</a:t>
            </a:r>
            <a:r>
              <a:rPr lang="pl-PL" altLang="it-IT" sz="1800" dirty="0">
                <a:latin typeface="Arial Unicode MS" pitchFamily="34" charset="-128"/>
              </a:rPr>
              <a:t> Al</a:t>
            </a:r>
            <a:r>
              <a:rPr lang="pl-PL" altLang="it-IT" sz="1800" baseline="-25000" dirty="0">
                <a:latin typeface="Arial Unicode MS" pitchFamily="34" charset="-128"/>
              </a:rPr>
              <a:t>7</a:t>
            </a:r>
            <a:r>
              <a:rPr lang="pl-PL" altLang="it-IT" sz="1800" dirty="0">
                <a:latin typeface="Arial Unicode MS" pitchFamily="34" charset="-128"/>
              </a:rPr>
              <a:t>Cu</a:t>
            </a:r>
            <a:r>
              <a:rPr lang="pl-PL" altLang="it-IT" sz="1800" baseline="-25000" dirty="0">
                <a:latin typeface="Arial Unicode MS" pitchFamily="34" charset="-128"/>
              </a:rPr>
              <a:t>2</a:t>
            </a:r>
            <a:r>
              <a:rPr lang="pl-PL" altLang="it-IT" sz="1800" dirty="0">
                <a:latin typeface="Arial Unicode MS" pitchFamily="34" charset="-128"/>
              </a:rPr>
              <a:t>Fe </a:t>
            </a:r>
            <a:r>
              <a:rPr lang="it-IT" altLang="it-IT" dirty="0">
                <a:latin typeface="Arial Unicode MS" pitchFamily="34" charset="-128"/>
              </a:rPr>
              <a:t>e i residui di </a:t>
            </a:r>
            <a:r>
              <a:rPr lang="pl-PL" altLang="it-IT" sz="1800" dirty="0">
                <a:latin typeface="Arial Unicode MS" pitchFamily="34" charset="-128"/>
              </a:rPr>
              <a:t>Mg</a:t>
            </a:r>
            <a:r>
              <a:rPr lang="pl-PL" altLang="it-IT" sz="1800" baseline="-25000" dirty="0">
                <a:latin typeface="Arial Unicode MS" pitchFamily="34" charset="-128"/>
              </a:rPr>
              <a:t>2</a:t>
            </a:r>
            <a:r>
              <a:rPr lang="pl-PL" altLang="it-IT" sz="1800" dirty="0">
                <a:latin typeface="Arial Unicode MS" pitchFamily="34" charset="-128"/>
              </a:rPr>
              <a:t>Si</a:t>
            </a:r>
          </a:p>
          <a:p>
            <a:pPr>
              <a:buFontTx/>
              <a:buChar char="•"/>
            </a:pPr>
            <a:r>
              <a:rPr lang="pl-PL" altLang="it-IT" sz="1800" dirty="0">
                <a:latin typeface="Arial Unicode MS" pitchFamily="34" charset="-128"/>
              </a:rPr>
              <a:t> </a:t>
            </a:r>
            <a:r>
              <a:rPr lang="it-IT" altLang="it-IT" sz="1800" dirty="0">
                <a:latin typeface="Arial Unicode MS" pitchFamily="34" charset="-128"/>
              </a:rPr>
              <a:t>la rete dendritica di </a:t>
            </a:r>
            <a:r>
              <a:rPr lang="pl-PL" altLang="it-IT" sz="1800" dirty="0">
                <a:latin typeface="Arial Unicode MS" pitchFamily="34" charset="-128"/>
              </a:rPr>
              <a:t>Al</a:t>
            </a:r>
            <a:r>
              <a:rPr lang="pl-PL" altLang="it-IT" sz="1800" baseline="-25000" dirty="0">
                <a:latin typeface="Arial Unicode MS" pitchFamily="34" charset="-128"/>
              </a:rPr>
              <a:t>3</a:t>
            </a:r>
            <a:r>
              <a:rPr lang="pl-PL" altLang="it-IT" sz="1800" dirty="0">
                <a:latin typeface="Arial Unicode MS" pitchFamily="34" charset="-128"/>
              </a:rPr>
              <a:t>Zr </a:t>
            </a:r>
          </a:p>
          <a:p>
            <a:pPr>
              <a:buFontTx/>
              <a:buChar char="•"/>
            </a:pPr>
            <a:r>
              <a:rPr lang="pl-PL" altLang="it-IT" sz="1800" dirty="0">
                <a:latin typeface="Arial Unicode MS" pitchFamily="34" charset="-128"/>
              </a:rPr>
              <a:t> </a:t>
            </a:r>
            <a:r>
              <a:rPr lang="it-IT" altLang="it-IT" sz="1800" dirty="0">
                <a:latin typeface="Arial Unicode MS" pitchFamily="34" charset="-128"/>
              </a:rPr>
              <a:t>la durezza aumenta dopo la tempra</a:t>
            </a:r>
            <a:endParaRPr lang="pl-PL" altLang="it-IT" sz="1800" dirty="0">
              <a:latin typeface="Arial Unicode MS" pitchFamily="34" charset="-128"/>
            </a:endParaRPr>
          </a:p>
          <a:p>
            <a:pPr>
              <a:buFontTx/>
              <a:buChar char="•"/>
            </a:pPr>
            <a:r>
              <a:rPr lang="pl-PL" altLang="it-IT" sz="1800" dirty="0">
                <a:latin typeface="Arial Unicode MS" pitchFamily="34" charset="-128"/>
              </a:rPr>
              <a:t> </a:t>
            </a:r>
            <a:r>
              <a:rPr lang="it-IT" altLang="it-IT" sz="1800" dirty="0">
                <a:latin typeface="Arial Unicode MS" pitchFamily="34" charset="-128"/>
              </a:rPr>
              <a:t>la resistenza elastica (modulo di Young) aumenta col carico</a:t>
            </a:r>
          </a:p>
          <a:p>
            <a:pPr>
              <a:buFontTx/>
              <a:buChar char="•"/>
            </a:pPr>
            <a:r>
              <a:rPr lang="it-IT" altLang="it-IT" dirty="0">
                <a:latin typeface="Arial Unicode MS" pitchFamily="34" charset="-128"/>
              </a:rPr>
              <a:t> compromesso tra la resistenza meccanica e fragilità </a:t>
            </a:r>
            <a:endParaRPr lang="pl-PL" altLang="it-IT" sz="1800" dirty="0">
              <a:latin typeface="Arial Unicode MS" pitchFamily="34" charset="-128"/>
            </a:endParaRPr>
          </a:p>
          <a:p>
            <a:endParaRPr lang="en-US" altLang="it-IT" sz="1800" dirty="0">
              <a:latin typeface="Arial Unicode MS" pitchFamily="34" charset="-128"/>
            </a:endParaRPr>
          </a:p>
        </p:txBody>
      </p:sp>
      <p:pic>
        <p:nvPicPr>
          <p:cNvPr id="27653" name="Picture 5">
            <a:extLst>
              <a:ext uri="{FF2B5EF4-FFF2-40B4-BE49-F238E27FC236}">
                <a16:creationId xmlns:a16="http://schemas.microsoft.com/office/drawing/2014/main" id="{AAEDF82A-A42E-48D9-ACA4-EEF1B5A07D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038" y="2181225"/>
            <a:ext cx="5903912" cy="4127500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4" name="Picture 6">
            <a:extLst>
              <a:ext uri="{FF2B5EF4-FFF2-40B4-BE49-F238E27FC236}">
                <a16:creationId xmlns:a16="http://schemas.microsoft.com/office/drawing/2014/main" id="{DC17D531-4608-43A3-AD24-C37C865CC8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6938" y="5395913"/>
            <a:ext cx="4505325" cy="1352550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5" name="Picture 7">
            <a:extLst>
              <a:ext uri="{FF2B5EF4-FFF2-40B4-BE49-F238E27FC236}">
                <a16:creationId xmlns:a16="http://schemas.microsoft.com/office/drawing/2014/main" id="{4E2F65DE-8A3A-455F-84FD-EDBF7FC617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3000" y="717550"/>
            <a:ext cx="2879725" cy="2274888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6" name="Picture 8">
            <a:extLst>
              <a:ext uri="{FF2B5EF4-FFF2-40B4-BE49-F238E27FC236}">
                <a16:creationId xmlns:a16="http://schemas.microsoft.com/office/drawing/2014/main" id="{A9B2F6CC-202F-48A8-9265-807712EA20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9825" y="3073400"/>
            <a:ext cx="2879725" cy="2249488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CCE2CB49-E375-4B9D-A707-C769BACD191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9685"/>
            <a:ext cx="8229600" cy="1143000"/>
          </a:xfrm>
        </p:spPr>
        <p:txBody>
          <a:bodyPr/>
          <a:lstStyle/>
          <a:p>
            <a:r>
              <a:rPr lang="pl-PL" altLang="it-IT" sz="3600" dirty="0"/>
              <a:t>Super-</a:t>
            </a:r>
            <a:r>
              <a:rPr lang="it-IT" altLang="it-IT" sz="3600" dirty="0"/>
              <a:t>leghe di nichel</a:t>
            </a:r>
            <a:endParaRPr lang="en-US" altLang="it-IT" sz="3600" dirty="0"/>
          </a:p>
        </p:txBody>
      </p:sp>
      <p:sp>
        <p:nvSpPr>
          <p:cNvPr id="37891" name="Text Box 3">
            <a:extLst>
              <a:ext uri="{FF2B5EF4-FFF2-40B4-BE49-F238E27FC236}">
                <a16:creationId xmlns:a16="http://schemas.microsoft.com/office/drawing/2014/main" id="{3B283461-4A84-431B-99BF-BB04E1A83E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6186" y="6461124"/>
            <a:ext cx="3963987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it-IT" dirty="0"/>
              <a:t>http://www.msm.cam.ac.uk/phasetrans/2003/Superalloys/superalloys.html</a:t>
            </a:r>
          </a:p>
        </p:txBody>
      </p:sp>
      <p:graphicFrame>
        <p:nvGraphicFramePr>
          <p:cNvPr id="37913" name="Group 25">
            <a:extLst>
              <a:ext uri="{FF2B5EF4-FFF2-40B4-BE49-F238E27FC236}">
                <a16:creationId xmlns:a16="http://schemas.microsoft.com/office/drawing/2014/main" id="{703F22B3-27CF-4085-BF80-D19F42D69E52}"/>
              </a:ext>
            </a:extLst>
          </p:cNvPr>
          <p:cNvGraphicFramePr>
            <a:graphicFrameLocks noGrp="1"/>
          </p:cNvGraphicFramePr>
          <p:nvPr/>
        </p:nvGraphicFramePr>
        <p:xfrm>
          <a:off x="1085850" y="917575"/>
          <a:ext cx="4286250" cy="5349240"/>
        </p:xfrm>
        <a:graphic>
          <a:graphicData uri="http://schemas.openxmlformats.org/drawingml/2006/table">
            <a:tbl>
              <a:tblPr/>
              <a:tblGrid>
                <a:gridCol w="2143125">
                  <a:extLst>
                    <a:ext uri="{9D8B030D-6E8A-4147-A177-3AD203B41FA5}">
                      <a16:colId xmlns:a16="http://schemas.microsoft.com/office/drawing/2014/main" val="607494020"/>
                    </a:ext>
                  </a:extLst>
                </a:gridCol>
                <a:gridCol w="2143125">
                  <a:extLst>
                    <a:ext uri="{9D8B030D-6E8A-4147-A177-3AD203B41FA5}">
                      <a16:colId xmlns:a16="http://schemas.microsoft.com/office/drawing/2014/main" val="3629574151"/>
                    </a:ext>
                  </a:extLst>
                </a:gridCol>
              </a:tblGrid>
              <a:tr h="25923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it-IT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 </a:t>
                      </a:r>
                      <a:r>
                        <a:rPr kumimoji="0" lang="en-US" altLang="it-IT" sz="1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kumimoji="0" lang="en-US" alt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                                          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 </a:t>
                      </a:r>
                      <a:r>
                        <a:rPr kumimoji="0" lang="en-US" altLang="it-IT" sz="13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kumimoji="0" lang="en-US" alt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                                                        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0789485"/>
                  </a:ext>
                </a:extLst>
              </a:tr>
              <a:tr h="11906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it-I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Transmission electron micrograph showing a large fraction of cuboidal γ' particles in a γ matrix. Ni-9.7Al-1.7Ti-17.1Cr-6.3Co-2.3W at%. Hillier, Ph.D. Thesis, University of Cambridge, 1984.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Transmission electron micrograph showing a small fraction of spheroidal γ' prime particles in a γ matrix. </a:t>
                      </a:r>
                      <a:r>
                        <a:rPr kumimoji="0" lang="en-US" alt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Ni-20Cr-2.3Al-2.1Ti-5Fe-0.07C-0.005 B </a:t>
                      </a:r>
                      <a:r>
                        <a:rPr kumimoji="0" lang="en-US" altLang="it-IT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wt</a:t>
                      </a:r>
                      <a:r>
                        <a:rPr kumimoji="0" lang="en-US" alt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%.</a:t>
                      </a:r>
                      <a:r>
                        <a:rPr kumimoji="0" lang="en-US" alt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Also illustrated are M</a:t>
                      </a:r>
                      <a:r>
                        <a:rPr kumimoji="0" lang="en-US" altLang="it-IT" sz="1400" b="0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23</a:t>
                      </a:r>
                      <a:r>
                        <a:rPr kumimoji="0" lang="en-US" alt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C</a:t>
                      </a:r>
                      <a:r>
                        <a:rPr kumimoji="0" lang="en-US" altLang="it-IT" sz="1400" b="0" i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  <a:r>
                        <a:rPr kumimoji="0" lang="en-US" alt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carbide particles at the grain boundary running diagonally from bottom left to top right.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7320951"/>
                  </a:ext>
                </a:extLst>
              </a:tr>
            </a:tbl>
          </a:graphicData>
        </a:graphic>
      </p:graphicFrame>
      <p:pic>
        <p:nvPicPr>
          <p:cNvPr id="37895" name="Picture 7">
            <a:extLst>
              <a:ext uri="{FF2B5EF4-FFF2-40B4-BE49-F238E27FC236}">
                <a16:creationId xmlns:a16="http://schemas.microsoft.com/office/drawing/2014/main" id="{AA974E87-D0B4-4A1E-856B-663F0C71A0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773238"/>
            <a:ext cx="2376487" cy="180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897" name="Picture 9">
            <a:extLst>
              <a:ext uri="{FF2B5EF4-FFF2-40B4-BE49-F238E27FC236}">
                <a16:creationId xmlns:a16="http://schemas.microsoft.com/office/drawing/2014/main" id="{7AD708BF-4728-4980-8889-8ED4B59107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9463" y="1787525"/>
            <a:ext cx="2881312" cy="1741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914" name="Picture 26">
            <a:extLst>
              <a:ext uri="{FF2B5EF4-FFF2-40B4-BE49-F238E27FC236}">
                <a16:creationId xmlns:a16="http://schemas.microsoft.com/office/drawing/2014/main" id="{3FE2C44E-3341-4885-A967-365D57B8FA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3860800"/>
            <a:ext cx="3313113" cy="223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4ABB8F0F-2B96-458C-AF7D-99CE3E8F7DC6}"/>
              </a:ext>
            </a:extLst>
          </p:cNvPr>
          <p:cNvSpPr txBox="1"/>
          <p:nvPr/>
        </p:nvSpPr>
        <p:spPr>
          <a:xfrm>
            <a:off x="457200" y="1172328"/>
            <a:ext cx="57853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Per motori a reazione, turbine a gas etc.   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01867CE0-A1A0-46F4-8CB8-27004009C4E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755650" y="-242888"/>
            <a:ext cx="7772400" cy="1541463"/>
          </a:xfrm>
        </p:spPr>
        <p:txBody>
          <a:bodyPr anchor="ctr"/>
          <a:lstStyle/>
          <a:p>
            <a:r>
              <a:rPr lang="it-IT" altLang="it-IT" sz="3200" dirty="0"/>
              <a:t>Leghe dentistiche: sembra arte astratta</a:t>
            </a:r>
            <a:endParaRPr lang="en-US" altLang="it-IT" sz="3200" dirty="0"/>
          </a:p>
        </p:txBody>
      </p:sp>
      <p:sp>
        <p:nvSpPr>
          <p:cNvPr id="16388" name="Text Box 4">
            <a:extLst>
              <a:ext uri="{FF2B5EF4-FFF2-40B4-BE49-F238E27FC236}">
                <a16:creationId xmlns:a16="http://schemas.microsoft.com/office/drawing/2014/main" id="{272967F7-3F45-4DB6-9E96-2F5B545233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92438" y="5670550"/>
            <a:ext cx="3163887" cy="1217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it-IT" sz="1200"/>
              <a:t>Fig. 3. Dark-field micrograph of heat-treated Super Star, showing discontinuous fct precipitates, which have rectangular platelet morphology. Dislocations are present in both the adjacent fcc palladium solid solution matrix and within the precipitates.</a:t>
            </a:r>
            <a:r>
              <a:rPr lang="en-US" altLang="it-IT" sz="1400"/>
              <a:t> </a:t>
            </a:r>
          </a:p>
        </p:txBody>
      </p:sp>
      <p:pic>
        <p:nvPicPr>
          <p:cNvPr id="16389" name="Picture 5">
            <a:extLst>
              <a:ext uri="{FF2B5EF4-FFF2-40B4-BE49-F238E27FC236}">
                <a16:creationId xmlns:a16="http://schemas.microsoft.com/office/drawing/2014/main" id="{50D12E60-7F12-4952-8669-0D5EB47660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8638" y="3535363"/>
            <a:ext cx="2663825" cy="2074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90" name="Rectangle 6">
            <a:extLst>
              <a:ext uri="{FF2B5EF4-FFF2-40B4-BE49-F238E27FC236}">
                <a16:creationId xmlns:a16="http://schemas.microsoft.com/office/drawing/2014/main" id="{EF0668AF-20E9-45CA-A3F7-B5420CB587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9113" y="2686050"/>
            <a:ext cx="5989637" cy="85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br>
              <a:rPr lang="en-US" altLang="it-IT" sz="1200">
                <a:latin typeface="Arial" panose="020B0604020202020204" pitchFamily="34" charset="0"/>
              </a:rPr>
            </a:br>
            <a:r>
              <a:rPr lang="en-US" altLang="it-IT" sz="1200"/>
              <a:t>Fig. 2. Morphology of fct precipitates in the fcc palladium solid solution matrix of as-cast</a:t>
            </a:r>
            <a:r>
              <a:rPr lang="pl-PL" altLang="it-IT" sz="1200"/>
              <a:t> S-S</a:t>
            </a:r>
            <a:r>
              <a:rPr lang="en-US" altLang="it-IT" sz="1200"/>
              <a:t>. (a) Bright-field micrograph. (b) Higher-magnification bright-field micrograph of the striations within the precipitates.</a:t>
            </a:r>
            <a:r>
              <a:rPr lang="en-US" altLang="it-IT" sz="1400"/>
              <a:t> </a:t>
            </a:r>
          </a:p>
        </p:txBody>
      </p:sp>
      <p:pic>
        <p:nvPicPr>
          <p:cNvPr id="16391" name="Picture 7">
            <a:extLst>
              <a:ext uri="{FF2B5EF4-FFF2-40B4-BE49-F238E27FC236}">
                <a16:creationId xmlns:a16="http://schemas.microsoft.com/office/drawing/2014/main" id="{E77C37D8-A705-45C7-823D-97A854F6BF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813" y="822325"/>
            <a:ext cx="5400675" cy="2066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2" name="Picture 8">
            <a:extLst>
              <a:ext uri="{FF2B5EF4-FFF2-40B4-BE49-F238E27FC236}">
                <a16:creationId xmlns:a16="http://schemas.microsoft.com/office/drawing/2014/main" id="{91D80C7C-F198-4E27-87C4-3A4833DA7F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50" y="819150"/>
            <a:ext cx="2657475" cy="4194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93" name="Rectangle 9">
            <a:extLst>
              <a:ext uri="{FF2B5EF4-FFF2-40B4-BE49-F238E27FC236}">
                <a16:creationId xmlns:a16="http://schemas.microsoft.com/office/drawing/2014/main" id="{046D23EA-3D57-4504-A1A7-2AABDAEBA5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8" y="4868863"/>
            <a:ext cx="3168650" cy="182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br>
              <a:rPr lang="en-US" altLang="it-IT" sz="1800">
                <a:latin typeface="Arial" panose="020B0604020202020204" pitchFamily="34" charset="0"/>
              </a:rPr>
            </a:br>
            <a:r>
              <a:rPr lang="en-US" altLang="it-IT" sz="1200"/>
              <a:t>Fig. 1. Dark-field micrographs showing the morphologies of a dendrite (a) and the eutectic structure (b) in as-cast Super Star. For the two-beam condition used to obtain (b), the fct lamellae of the eutectic structure have a bright appearance and the fcc lamellae (i.e., the dark regions between the fct lamellae) are not imaged. </a:t>
            </a:r>
          </a:p>
        </p:txBody>
      </p:sp>
      <p:sp>
        <p:nvSpPr>
          <p:cNvPr id="16394" name="Text Box 10">
            <a:extLst>
              <a:ext uri="{FF2B5EF4-FFF2-40B4-BE49-F238E27FC236}">
                <a16:creationId xmlns:a16="http://schemas.microsoft.com/office/drawing/2014/main" id="{F54F42A4-DEDE-43B5-A1E2-1A40574AD3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3000" y="3360738"/>
            <a:ext cx="3063875" cy="127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br>
              <a:rPr lang="en-US" altLang="it-IT" sz="1200"/>
            </a:br>
            <a:r>
              <a:rPr lang="en-US" altLang="it-IT" sz="1200"/>
              <a:t>Fig. 4. Bright-field micrograph showing dislocations in the palladium solid solution matrix of Super Star after heat treatment simulating the</a:t>
            </a:r>
            <a:r>
              <a:rPr lang="pl-PL" altLang="it-IT" sz="1200"/>
              <a:t> f</a:t>
            </a:r>
            <a:r>
              <a:rPr lang="en-US" altLang="it-IT" sz="1200"/>
              <a:t>iring cycles for a dental porcelain.</a:t>
            </a:r>
            <a:r>
              <a:rPr lang="en-US" altLang="it-IT" sz="1800">
                <a:latin typeface="Arial" panose="020B0604020202020204" pitchFamily="34" charset="0"/>
              </a:rPr>
              <a:t> </a:t>
            </a:r>
          </a:p>
        </p:txBody>
      </p:sp>
      <p:pic>
        <p:nvPicPr>
          <p:cNvPr id="16395" name="Picture 11">
            <a:extLst>
              <a:ext uri="{FF2B5EF4-FFF2-40B4-BE49-F238E27FC236}">
                <a16:creationId xmlns:a16="http://schemas.microsoft.com/office/drawing/2014/main" id="{DAA64628-213C-46E3-B31F-356FE22656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1425" y="4652963"/>
            <a:ext cx="2592388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F4E8B00-4076-44EF-94A9-B4D2D6B70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3188" y="-63072"/>
            <a:ext cx="7313612" cy="1143000"/>
          </a:xfrm>
        </p:spPr>
        <p:txBody>
          <a:bodyPr/>
          <a:lstStyle/>
          <a:p>
            <a:r>
              <a:rPr lang="it-IT" sz="3600" dirty="0"/>
              <a:t>Infiniti altri materiali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F673FE9-1D8E-43C6-8975-6785129CEF61}"/>
              </a:ext>
            </a:extLst>
          </p:cNvPr>
          <p:cNvSpPr txBox="1"/>
          <p:nvPr/>
        </p:nvSpPr>
        <p:spPr>
          <a:xfrm>
            <a:off x="323528" y="6407617"/>
            <a:ext cx="8363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Altare in ambra, Chiesa S. Brigida, Danzica, foto Maria Karwasz 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85CEAC84-1C3E-47EA-B940-9669258F57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6086" y="1886406"/>
            <a:ext cx="4941168" cy="3705876"/>
          </a:xfrm>
          <a:prstGeom prst="rect">
            <a:avLst/>
          </a:prstGeom>
        </p:spPr>
      </p:pic>
      <p:pic>
        <p:nvPicPr>
          <p:cNvPr id="10" name="Immagine 9" descr="Immagine che contiene interni, pasticcino, diverso, arrostito&#10;&#10;Descrizione generata automaticamente">
            <a:extLst>
              <a:ext uri="{FF2B5EF4-FFF2-40B4-BE49-F238E27FC236}">
                <a16:creationId xmlns:a16="http://schemas.microsoft.com/office/drawing/2014/main" id="{54708088-6939-43CD-9769-9F78393F70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63278" y="1886406"/>
            <a:ext cx="4941168" cy="3705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4284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olo 1">
            <a:extLst>
              <a:ext uri="{FF2B5EF4-FFF2-40B4-BE49-F238E27FC236}">
                <a16:creationId xmlns:a16="http://schemas.microsoft.com/office/drawing/2014/main" id="{3CB750A9-28D8-4DDD-8067-CAFE546E67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89112" y="-171400"/>
            <a:ext cx="7594475" cy="1143000"/>
          </a:xfrm>
        </p:spPr>
        <p:txBody>
          <a:bodyPr/>
          <a:lstStyle/>
          <a:p>
            <a:r>
              <a:rPr lang="it-IT" altLang="it-IT" sz="3600" dirty="0"/>
              <a:t>Museo di Ermitage (S. Pietroburgo)</a:t>
            </a:r>
          </a:p>
        </p:txBody>
      </p:sp>
      <p:pic>
        <p:nvPicPr>
          <p:cNvPr id="9219" name="Immagine 3" descr="Immagine che contiene pavimento, altare&#10;&#10;Descrizione generata automaticamente">
            <a:extLst>
              <a:ext uri="{FF2B5EF4-FFF2-40B4-BE49-F238E27FC236}">
                <a16:creationId xmlns:a16="http://schemas.microsoft.com/office/drawing/2014/main" id="{22DCE4BB-EB4A-4134-9D4E-C8E2B1D45C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1265238"/>
            <a:ext cx="3600450" cy="541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Immagine 5" descr="Immagine che contiene verde&#10;&#10;Descrizione generata automaticamente">
            <a:extLst>
              <a:ext uri="{FF2B5EF4-FFF2-40B4-BE49-F238E27FC236}">
                <a16:creationId xmlns:a16="http://schemas.microsoft.com/office/drawing/2014/main" id="{7225A7C2-3B99-4B38-A4E3-8BB4F9FCAE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6350" y="1287463"/>
            <a:ext cx="2955925" cy="3941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1" name="CasellaDiTesto 7">
            <a:extLst>
              <a:ext uri="{FF2B5EF4-FFF2-40B4-BE49-F238E27FC236}">
                <a16:creationId xmlns:a16="http://schemas.microsoft.com/office/drawing/2014/main" id="{10E68791-5437-4D5C-BEB6-4CEC047704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7900" y="6399213"/>
            <a:ext cx="45720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it-IT" altLang="it-IT"/>
              <a:t>https://it.wikipedia.org/wiki/Malachite</a:t>
            </a:r>
          </a:p>
        </p:txBody>
      </p:sp>
    </p:spTree>
    <p:extLst>
      <p:ext uri="{BB962C8B-B14F-4D97-AF65-F5344CB8AC3E}">
        <p14:creationId xmlns:p14="http://schemas.microsoft.com/office/powerpoint/2010/main" val="13107753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olo 1">
            <a:extLst>
              <a:ext uri="{FF2B5EF4-FFF2-40B4-BE49-F238E27FC236}">
                <a16:creationId xmlns:a16="http://schemas.microsoft.com/office/drawing/2014/main" id="{754F1E83-0898-4747-A1A9-5AEF89B4BEA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31750"/>
            <a:ext cx="8229600" cy="1143000"/>
          </a:xfrm>
        </p:spPr>
        <p:txBody>
          <a:bodyPr/>
          <a:lstStyle/>
          <a:p>
            <a:r>
              <a:rPr lang="it-IT" altLang="it-IT" sz="3600"/>
              <a:t>La cattedrale di Berlino</a:t>
            </a:r>
          </a:p>
        </p:txBody>
      </p:sp>
      <p:sp>
        <p:nvSpPr>
          <p:cNvPr id="11267" name="CasellaDiTesto 3">
            <a:extLst>
              <a:ext uri="{FF2B5EF4-FFF2-40B4-BE49-F238E27FC236}">
                <a16:creationId xmlns:a16="http://schemas.microsoft.com/office/drawing/2014/main" id="{09CE0EFA-8066-4CB1-863D-4E62C1F3E4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463" y="6508750"/>
            <a:ext cx="667861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it-IT" altLang="it-IT" sz="1400"/>
              <a:t>https://www.prestigeroofinglv.com/copper-roofing-domes-around-the-world/</a:t>
            </a:r>
          </a:p>
        </p:txBody>
      </p:sp>
      <p:pic>
        <p:nvPicPr>
          <p:cNvPr id="11268" name="Immagine 5" descr="Immagine che contiene esterni, acqua, cielo, vecchio&#10;&#10;Descrizione generata automaticamente">
            <a:extLst>
              <a:ext uri="{FF2B5EF4-FFF2-40B4-BE49-F238E27FC236}">
                <a16:creationId xmlns:a16="http://schemas.microsoft.com/office/drawing/2014/main" id="{C0B83AB5-03AD-403E-B13D-B1AE1516F7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388" y="1065213"/>
            <a:ext cx="7261225" cy="472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08422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olo 1">
            <a:extLst>
              <a:ext uri="{FF2B5EF4-FFF2-40B4-BE49-F238E27FC236}">
                <a16:creationId xmlns:a16="http://schemas.microsoft.com/office/drawing/2014/main" id="{93B0E50C-7094-49FD-92FB-CBF5277F718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3600"/>
              <a:t>Cattedrale di Danzica (*1343)</a:t>
            </a:r>
          </a:p>
        </p:txBody>
      </p:sp>
      <p:pic>
        <p:nvPicPr>
          <p:cNvPr id="12291" name="Immagine 7">
            <a:extLst>
              <a:ext uri="{FF2B5EF4-FFF2-40B4-BE49-F238E27FC236}">
                <a16:creationId xmlns:a16="http://schemas.microsoft.com/office/drawing/2014/main" id="{A100B9A6-D725-4D89-9DF8-04EE52847D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275" y="1266825"/>
            <a:ext cx="7127875" cy="4741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2" name="CasellaDiTesto 10">
            <a:extLst>
              <a:ext uri="{FF2B5EF4-FFF2-40B4-BE49-F238E27FC236}">
                <a16:creationId xmlns:a16="http://schemas.microsoft.com/office/drawing/2014/main" id="{87329616-708F-44B0-A9E9-2E363FE58677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684213" y="6219825"/>
            <a:ext cx="173831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it-IT" altLang="it-IT"/>
              <a:t>Culture.pl</a:t>
            </a:r>
          </a:p>
        </p:txBody>
      </p:sp>
    </p:spTree>
    <p:extLst>
      <p:ext uri="{BB962C8B-B14F-4D97-AF65-F5344CB8AC3E}">
        <p14:creationId xmlns:p14="http://schemas.microsoft.com/office/powerpoint/2010/main" val="9891470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2" name="Picture 4">
            <a:extLst>
              <a:ext uri="{FF2B5EF4-FFF2-40B4-BE49-F238E27FC236}">
                <a16:creationId xmlns:a16="http://schemas.microsoft.com/office/drawing/2014/main" id="{0F3001FD-AFFA-C538-3E51-5A7E34226A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3" y="1887538"/>
            <a:ext cx="5335587" cy="400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53" name="Picture 5">
            <a:extLst>
              <a:ext uri="{FF2B5EF4-FFF2-40B4-BE49-F238E27FC236}">
                <a16:creationId xmlns:a16="http://schemas.microsoft.com/office/drawing/2014/main" id="{F482C15D-7718-D164-97F7-7F9602403A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6088" y="1304925"/>
            <a:ext cx="3438525" cy="4583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454" name="Text Box 6">
            <a:extLst>
              <a:ext uri="{FF2B5EF4-FFF2-40B4-BE49-F238E27FC236}">
                <a16:creationId xmlns:a16="http://schemas.microsoft.com/office/drawing/2014/main" id="{BCDBF879-05DF-DC43-5EB0-D324375C75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4163" y="1412875"/>
            <a:ext cx="1327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1800">
                <a:latin typeface="Arial" panose="020B0604020202020204" pitchFamily="34" charset="0"/>
              </a:rPr>
              <a:t>Trento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1800">
                <a:latin typeface="Arial" panose="020B0604020202020204" pitchFamily="34" charset="0"/>
              </a:rPr>
              <a:t>26.03.2012</a:t>
            </a:r>
            <a:endParaRPr lang="en-US" altLang="it-IT" sz="1800">
              <a:latin typeface="Arial" panose="020B0604020202020204" pitchFamily="34" charset="0"/>
            </a:endParaRPr>
          </a:p>
        </p:txBody>
      </p:sp>
      <p:sp>
        <p:nvSpPr>
          <p:cNvPr id="20485" name="Text Box 7">
            <a:extLst>
              <a:ext uri="{FF2B5EF4-FFF2-40B4-BE49-F238E27FC236}">
                <a16:creationId xmlns:a16="http://schemas.microsoft.com/office/drawing/2014/main" id="{0F65A07E-769C-DA2C-1AAE-5303D60DE7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9250" y="6237288"/>
            <a:ext cx="14747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1400">
                <a:solidFill>
                  <a:srgbClr val="FFFF00"/>
                </a:solidFill>
                <a:latin typeface="Times New Roman" panose="02020603050405020304" pitchFamily="18" charset="0"/>
              </a:rPr>
              <a:t>Foto: M. Karwasz</a:t>
            </a:r>
            <a:endParaRPr lang="en-US" altLang="it-IT" sz="140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486" name="Rectangle 2">
            <a:extLst>
              <a:ext uri="{FF2B5EF4-FFF2-40B4-BE49-F238E27FC236}">
                <a16:creationId xmlns:a16="http://schemas.microsoft.com/office/drawing/2014/main" id="{B34930FB-D9A4-1956-B3E4-DDD74D3ED67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it-IT" altLang="it-IT" sz="3200" dirty="0">
                <a:solidFill>
                  <a:srgbClr val="0033CC"/>
                </a:solidFill>
              </a:rPr>
              <a:t>Il giorno dopo controlla dove sono adesso</a:t>
            </a:r>
          </a:p>
        </p:txBody>
      </p:sp>
    </p:spTree>
    <p:extLst>
      <p:ext uri="{BB962C8B-B14F-4D97-AF65-F5344CB8AC3E}">
        <p14:creationId xmlns:p14="http://schemas.microsoft.com/office/powerpoint/2010/main" val="1334962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4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04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61999BC2-6E5D-47C8-999A-9D96039C080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331913" y="1214438"/>
            <a:ext cx="5829300" cy="1103312"/>
          </a:xfrm>
        </p:spPr>
        <p:txBody>
          <a:bodyPr anchor="ctr"/>
          <a:lstStyle/>
          <a:p>
            <a:r>
              <a:rPr lang="pl-PL" altLang="it-IT" sz="3300"/>
              <a:t>Cerami</a:t>
            </a:r>
            <a:r>
              <a:rPr lang="it-IT" altLang="it-IT" sz="3300" dirty="0"/>
              <a:t>ca</a:t>
            </a:r>
            <a:r>
              <a:rPr lang="pl-PL" altLang="it-IT" sz="3300"/>
              <a:t>, </a:t>
            </a:r>
            <a:r>
              <a:rPr lang="it-IT" altLang="it-IT" sz="3300" dirty="0"/>
              <a:t>vetro</a:t>
            </a:r>
            <a:br>
              <a:rPr lang="pl-PL" altLang="it-IT" sz="3300"/>
            </a:br>
            <a:endParaRPr lang="en-US" altLang="it-IT" sz="3300" dirty="0"/>
          </a:p>
        </p:txBody>
      </p:sp>
      <p:sp>
        <p:nvSpPr>
          <p:cNvPr id="13317" name="Text Box 5">
            <a:extLst>
              <a:ext uri="{FF2B5EF4-FFF2-40B4-BE49-F238E27FC236}">
                <a16:creationId xmlns:a16="http://schemas.microsoft.com/office/drawing/2014/main" id="{213738CC-A7E1-4EB9-8D31-FCF5290FC5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738" y="2081213"/>
            <a:ext cx="5553075" cy="1900237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it-IT" altLang="it-IT" sz="2200" b="1" dirty="0"/>
              <a:t>Cofanetto da toeletta di Merit</a:t>
            </a:r>
            <a:br>
              <a:rPr lang="it-IT" altLang="it-IT" sz="2200" b="1" dirty="0"/>
            </a:br>
            <a:r>
              <a:rPr lang="it-IT" altLang="it-IT" sz="2200" dirty="0"/>
              <a:t>Nuovo Regno, XVIII dinastia, regno di Amenofi II-III (1428-1351 a.C.)</a:t>
            </a:r>
          </a:p>
          <a:p>
            <a:pPr>
              <a:defRPr/>
            </a:pPr>
            <a:r>
              <a:rPr lang="it-IT" altLang="it-IT" sz="2200" dirty="0"/>
              <a:t>Legno (sicomoro) con recipienti di alabastro, vetro e ceramica  </a:t>
            </a:r>
          </a:p>
          <a:p>
            <a:pPr>
              <a:defRPr/>
            </a:pPr>
            <a:endParaRPr lang="en-US" altLang="it-IT" sz="750" dirty="0"/>
          </a:p>
        </p:txBody>
      </p:sp>
      <p:pic>
        <p:nvPicPr>
          <p:cNvPr id="6148" name="Picture 7">
            <a:extLst>
              <a:ext uri="{FF2B5EF4-FFF2-40B4-BE49-F238E27FC236}">
                <a16:creationId xmlns:a16="http://schemas.microsoft.com/office/drawing/2014/main" id="{C4CD0A9A-E0B8-4BB9-BE7F-148791F0AA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7913" y="2055813"/>
            <a:ext cx="3943350" cy="282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9" name="CasellaDiTesto 1">
            <a:extLst>
              <a:ext uri="{FF2B5EF4-FFF2-40B4-BE49-F238E27FC236}">
                <a16:creationId xmlns:a16="http://schemas.microsoft.com/office/drawing/2014/main" id="{EABA8970-E37F-4C59-8E32-4236DF6310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363" y="6021388"/>
            <a:ext cx="82804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800" dirty="0">
                <a:hlinkClick r:id="rId3"/>
              </a:rPr>
              <a:t>https://archeologiavocidalpassato.com/tag/cofanetto-per-toeletta/</a:t>
            </a:r>
            <a:endParaRPr lang="it-IT" altLang="it-IT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1800" dirty="0">
                <a:hlinkClick r:id="rId4"/>
              </a:rPr>
              <a:t>https://it.wikipedia.org/wiki/TT8</a:t>
            </a:r>
            <a:r>
              <a:rPr lang="it-IT" altLang="it-IT" sz="1800" dirty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7" grpId="0" autoUpdateAnimBg="0"/>
    </p:bldLst>
  </p:timing>
</p:sld>
</file>

<file path=ppt/theme/theme1.xml><?xml version="1.0" encoding="utf-8"?>
<a:theme xmlns:a="http://schemas.openxmlformats.org/drawingml/2006/main" name="Zaćmienie">
  <a:themeElements>
    <a:clrScheme name="Zaćmienie 1">
      <a:dk1>
        <a:srgbClr val="000000"/>
      </a:dk1>
      <a:lt1>
        <a:srgbClr val="FFFFFF"/>
      </a:lt1>
      <a:dk2>
        <a:srgbClr val="006666"/>
      </a:dk2>
      <a:lt2>
        <a:srgbClr val="5F5F5F"/>
      </a:lt2>
      <a:accent1>
        <a:srgbClr val="33CCCC"/>
      </a:accent1>
      <a:accent2>
        <a:srgbClr val="99CCCC"/>
      </a:accent2>
      <a:accent3>
        <a:srgbClr val="FFFFFF"/>
      </a:accent3>
      <a:accent4>
        <a:srgbClr val="000000"/>
      </a:accent4>
      <a:accent5>
        <a:srgbClr val="ADE2E2"/>
      </a:accent5>
      <a:accent6>
        <a:srgbClr val="8AB9B9"/>
      </a:accent6>
      <a:hlink>
        <a:srgbClr val="006666"/>
      </a:hlink>
      <a:folHlink>
        <a:srgbClr val="B2B2B2"/>
      </a:folHlink>
    </a:clrScheme>
    <a:fontScheme name="Zaćmienie">
      <a:majorFont>
        <a:latin typeface="Arial"/>
        <a:ea typeface=""/>
        <a:cs typeface="Arial"/>
      </a:majorFont>
      <a:minorFont>
        <a:latin typeface="Verdan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Zaćmienie 1">
        <a:dk1>
          <a:srgbClr val="000000"/>
        </a:dk1>
        <a:lt1>
          <a:srgbClr val="FFFFFF"/>
        </a:lt1>
        <a:dk2>
          <a:srgbClr val="006666"/>
        </a:dk2>
        <a:lt2>
          <a:srgbClr val="5F5F5F"/>
        </a:lt2>
        <a:accent1>
          <a:srgbClr val="33CCCC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A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Zaćmienie 2">
        <a:dk1>
          <a:srgbClr val="000000"/>
        </a:dk1>
        <a:lt1>
          <a:srgbClr val="FFFFFF"/>
        </a:lt1>
        <a:dk2>
          <a:srgbClr val="333366"/>
        </a:dk2>
        <a:lt2>
          <a:srgbClr val="5F5F5F"/>
        </a:lt2>
        <a:accent1>
          <a:srgbClr val="CC99FF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E2CAFF"/>
        </a:accent5>
        <a:accent6>
          <a:srgbClr val="8AB9B9"/>
        </a:accent6>
        <a:hlink>
          <a:srgbClr val="666699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Zaćmienie 3">
        <a:dk1>
          <a:srgbClr val="000000"/>
        </a:dk1>
        <a:lt1>
          <a:srgbClr val="FFFFFF"/>
        </a:lt1>
        <a:dk2>
          <a:srgbClr val="0000CC"/>
        </a:dk2>
        <a:lt2>
          <a:srgbClr val="434343"/>
        </a:lt2>
        <a:accent1>
          <a:srgbClr val="99CC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E7B900"/>
        </a:accent6>
        <a:hlink>
          <a:srgbClr val="FF00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Zaćmienie 4">
        <a:dk1>
          <a:srgbClr val="000000"/>
        </a:dk1>
        <a:lt1>
          <a:srgbClr val="64AAAE"/>
        </a:lt1>
        <a:dk2>
          <a:srgbClr val="FFFFCC"/>
        </a:dk2>
        <a:lt2>
          <a:srgbClr val="5F5F5F"/>
        </a:lt2>
        <a:accent1>
          <a:srgbClr val="B4B1DB"/>
        </a:accent1>
        <a:accent2>
          <a:srgbClr val="61C1D7"/>
        </a:accent2>
        <a:accent3>
          <a:srgbClr val="B8D2D3"/>
        </a:accent3>
        <a:accent4>
          <a:srgbClr val="000000"/>
        </a:accent4>
        <a:accent5>
          <a:srgbClr val="D6D5EA"/>
        </a:accent5>
        <a:accent6>
          <a:srgbClr val="57AFC3"/>
        </a:accent6>
        <a:hlink>
          <a:srgbClr val="257177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Zaćmienie 5">
        <a:dk1>
          <a:srgbClr val="5F5F5F"/>
        </a:dk1>
        <a:lt1>
          <a:srgbClr val="F8F8F8"/>
        </a:lt1>
        <a:dk2>
          <a:srgbClr val="2A285A"/>
        </a:dk2>
        <a:lt2>
          <a:srgbClr val="FFFFFF"/>
        </a:lt2>
        <a:accent1>
          <a:srgbClr val="999966"/>
        </a:accent1>
        <a:accent2>
          <a:srgbClr val="8C8B9D"/>
        </a:accent2>
        <a:accent3>
          <a:srgbClr val="ACACB5"/>
        </a:accent3>
        <a:accent4>
          <a:srgbClr val="D4D4D4"/>
        </a:accent4>
        <a:accent5>
          <a:srgbClr val="CACAB8"/>
        </a:accent5>
        <a:accent6>
          <a:srgbClr val="7E7D8E"/>
        </a:accent6>
        <a:hlink>
          <a:srgbClr val="465174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ćmienie 6">
        <a:dk1>
          <a:srgbClr val="434343"/>
        </a:dk1>
        <a:lt1>
          <a:srgbClr val="FFFFFF"/>
        </a:lt1>
        <a:dk2>
          <a:srgbClr val="360404"/>
        </a:dk2>
        <a:lt2>
          <a:srgbClr val="FFFFFF"/>
        </a:lt2>
        <a:accent1>
          <a:srgbClr val="669900"/>
        </a:accent1>
        <a:accent2>
          <a:srgbClr val="CC6600"/>
        </a:accent2>
        <a:accent3>
          <a:srgbClr val="AEAAAA"/>
        </a:accent3>
        <a:accent4>
          <a:srgbClr val="DADADA"/>
        </a:accent4>
        <a:accent5>
          <a:srgbClr val="B8CAAA"/>
        </a:accent5>
        <a:accent6>
          <a:srgbClr val="B95C00"/>
        </a:accent6>
        <a:hlink>
          <a:srgbClr val="CC33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ćmienie 7">
        <a:dk1>
          <a:srgbClr val="434343"/>
        </a:dk1>
        <a:lt1>
          <a:srgbClr val="FFFFFF"/>
        </a:lt1>
        <a:dk2>
          <a:srgbClr val="000000"/>
        </a:dk2>
        <a:lt2>
          <a:srgbClr val="8285FE"/>
        </a:lt2>
        <a:accent1>
          <a:srgbClr val="669900"/>
        </a:accent1>
        <a:accent2>
          <a:srgbClr val="9900FF"/>
        </a:accent2>
        <a:accent3>
          <a:srgbClr val="AAAAAA"/>
        </a:accent3>
        <a:accent4>
          <a:srgbClr val="DADADA"/>
        </a:accent4>
        <a:accent5>
          <a:srgbClr val="B8CAAA"/>
        </a:accent5>
        <a:accent6>
          <a:srgbClr val="8A00E7"/>
        </a:accent6>
        <a:hlink>
          <a:srgbClr val="6600CC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ćmienie 8">
        <a:dk1>
          <a:srgbClr val="434343"/>
        </a:dk1>
        <a:lt1>
          <a:srgbClr val="FFFFFF"/>
        </a:lt1>
        <a:dk2>
          <a:srgbClr val="000000"/>
        </a:dk2>
        <a:lt2>
          <a:srgbClr val="0066FF"/>
        </a:lt2>
        <a:accent1>
          <a:srgbClr val="339966"/>
        </a:accent1>
        <a:accent2>
          <a:srgbClr val="FFCC00"/>
        </a:accent2>
        <a:accent3>
          <a:srgbClr val="AAAAAA"/>
        </a:accent3>
        <a:accent4>
          <a:srgbClr val="DADADA"/>
        </a:accent4>
        <a:accent5>
          <a:srgbClr val="ADCAB8"/>
        </a:accent5>
        <a:accent6>
          <a:srgbClr val="E7B900"/>
        </a:accent6>
        <a:hlink>
          <a:srgbClr val="CC00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ćmienie 9">
        <a:dk1>
          <a:srgbClr val="333300"/>
        </a:dk1>
        <a:lt1>
          <a:srgbClr val="FFFFFF"/>
        </a:lt1>
        <a:dk2>
          <a:srgbClr val="669900"/>
        </a:dk2>
        <a:lt2>
          <a:srgbClr val="FFFFCC"/>
        </a:lt2>
        <a:accent1>
          <a:srgbClr val="CCCC00"/>
        </a:accent1>
        <a:accent2>
          <a:srgbClr val="99CC00"/>
        </a:accent2>
        <a:accent3>
          <a:srgbClr val="B8CAAA"/>
        </a:accent3>
        <a:accent4>
          <a:srgbClr val="DADADA"/>
        </a:accent4>
        <a:accent5>
          <a:srgbClr val="E2E2AA"/>
        </a:accent5>
        <a:accent6>
          <a:srgbClr val="8AB900"/>
        </a:accent6>
        <a:hlink>
          <a:srgbClr val="3366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ćmienie 10">
        <a:dk1>
          <a:srgbClr val="333333"/>
        </a:dk1>
        <a:lt1>
          <a:srgbClr val="FFFFCC"/>
        </a:lt1>
        <a:dk2>
          <a:srgbClr val="660000"/>
        </a:dk2>
        <a:lt2>
          <a:srgbClr val="CCCCCC"/>
        </a:lt2>
        <a:accent1>
          <a:srgbClr val="FF6600"/>
        </a:accent1>
        <a:accent2>
          <a:srgbClr val="CC3300"/>
        </a:accent2>
        <a:accent3>
          <a:srgbClr val="B8AAAA"/>
        </a:accent3>
        <a:accent4>
          <a:srgbClr val="DADAAE"/>
        </a:accent4>
        <a:accent5>
          <a:srgbClr val="FFB8AA"/>
        </a:accent5>
        <a:accent6>
          <a:srgbClr val="B92D00"/>
        </a:accent6>
        <a:hlink>
          <a:srgbClr val="9900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Eclipse</Template>
  <TotalTime>8950</TotalTime>
  <Words>3344</Words>
  <Application>Microsoft Office PowerPoint</Application>
  <PresentationFormat>Presentazione su schermo (4:3)</PresentationFormat>
  <Paragraphs>307</Paragraphs>
  <Slides>49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49</vt:i4>
      </vt:variant>
    </vt:vector>
  </HeadingPairs>
  <TitlesOfParts>
    <vt:vector size="57" baseType="lpstr">
      <vt:lpstr>Arial</vt:lpstr>
      <vt:lpstr>Arial Unicode MS</vt:lpstr>
      <vt:lpstr>Calibri</vt:lpstr>
      <vt:lpstr>Times New Roman</vt:lpstr>
      <vt:lpstr>Verdana</vt:lpstr>
      <vt:lpstr>Verdana</vt:lpstr>
      <vt:lpstr>Wingdings</vt:lpstr>
      <vt:lpstr>Zaćmienie</vt:lpstr>
      <vt:lpstr>Inclusione e personalizzazione nell’insegnamento delle STEAM</vt:lpstr>
      <vt:lpstr>Arco (romano)</vt:lpstr>
      <vt:lpstr>Ponte (matematico)</vt:lpstr>
      <vt:lpstr>Ponti (moderni, in Germania)</vt:lpstr>
      <vt:lpstr>Museo di Ermitage (S. Pietroburgo)</vt:lpstr>
      <vt:lpstr>La cattedrale di Berlino</vt:lpstr>
      <vt:lpstr>Cattedrale di Danzica (*1343)</vt:lpstr>
      <vt:lpstr>Il giorno dopo controlla dove sono adesso</vt:lpstr>
      <vt:lpstr>Ceramica, vetro </vt:lpstr>
      <vt:lpstr>Metalli, leghe </vt:lpstr>
      <vt:lpstr>Modern iron in ancient Egypt (siderurgia)</vt:lpstr>
      <vt:lpstr>Ferro, nichel, cobalto</vt:lpstr>
      <vt:lpstr>„Età del ferro”</vt:lpstr>
      <vt:lpstr>Minerali di ferro</vt:lpstr>
      <vt:lpstr>Acciaio: lega di ferro con carbonio (&lt;2.1%)</vt:lpstr>
      <vt:lpstr>Ghisa, acciaio, ferro battuto, etc. </vt:lpstr>
      <vt:lpstr>Acciaio temprato</vt:lpstr>
      <vt:lpstr>La spada di Damasco</vt:lpstr>
      <vt:lpstr>Lega: una miscela (solida) per migliorare le proprietà meccaniche e di lavorazione</vt:lpstr>
      <vt:lpstr>Diagrammi di fase – lo „stagno” per saldare</vt:lpstr>
      <vt:lpstr>Età del bronzo 3300-1300 a.C. </vt:lpstr>
      <vt:lpstr>Età del bronzo (Cu:Sn)</vt:lpstr>
      <vt:lpstr>Ottoni Cu + Zn (+ Pb), applicazioni</vt:lpstr>
      <vt:lpstr>Mega - sbronzi</vt:lpstr>
      <vt:lpstr>Presentazione standard di PowerPoint</vt:lpstr>
      <vt:lpstr>Haliotis rufescens</vt:lpstr>
      <vt:lpstr>Haliotis rufescens</vt:lpstr>
      <vt:lpstr> Scala della durezza (Mohs)</vt:lpstr>
      <vt:lpstr>1 talco</vt:lpstr>
      <vt:lpstr>2 gesso (alabastro) CaSO4</vt:lpstr>
      <vt:lpstr>Spato d’Islanda: birifrangenza</vt:lpstr>
      <vt:lpstr>4 fluorite CaF2</vt:lpstr>
      <vt:lpstr>5 apatite Ca5(PO4)3</vt:lpstr>
      <vt:lpstr>Presentazione standard di PowerPoint</vt:lpstr>
      <vt:lpstr>7 quarzo (SiO2)</vt:lpstr>
      <vt:lpstr>8 topazio Al2SiO4 </vt:lpstr>
      <vt:lpstr>9 corindone Al2O3</vt:lpstr>
      <vt:lpstr>10 diamante </vt:lpstr>
      <vt:lpstr>Silicati: SiO2</vt:lpstr>
      <vt:lpstr>Corindone (topazio, rubino) = Al2O3 </vt:lpstr>
      <vt:lpstr>Il vetro – un solido o un liquido molto raffreddato?</vt:lpstr>
      <vt:lpstr>Il vetro di Murano</vt:lpstr>
      <vt:lpstr>Il duomo di Murano</vt:lpstr>
      <vt:lpstr>Porcellana </vt:lpstr>
      <vt:lpstr>Mylar, kapton, etc.</vt:lpstr>
      <vt:lpstr>Leghe per gli aerei Al-Zn-Mg</vt:lpstr>
      <vt:lpstr>Super-leghe di nichel</vt:lpstr>
      <vt:lpstr>Leghe dentistiche: sembra arte astratta</vt:lpstr>
      <vt:lpstr>Infiniti altri materiali</vt:lpstr>
    </vt:vector>
  </TitlesOfParts>
  <Company>UMK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Dydaktyka kognitywistyczna</dc:title>
  <dc:creator>GK</dc:creator>
  <cp:lastModifiedBy>Maria Karwasz</cp:lastModifiedBy>
  <cp:revision>99</cp:revision>
  <cp:lastPrinted>2023-01-18T11:28:35Z</cp:lastPrinted>
  <dcterms:created xsi:type="dcterms:W3CDTF">2017-06-07T18:11:07Z</dcterms:created>
  <dcterms:modified xsi:type="dcterms:W3CDTF">2023-01-30T21:35:39Z</dcterms:modified>
</cp:coreProperties>
</file>