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79" r:id="rId2"/>
    <p:sldId id="303" r:id="rId3"/>
    <p:sldId id="297" r:id="rId4"/>
    <p:sldId id="298" r:id="rId5"/>
    <p:sldId id="302" r:id="rId6"/>
    <p:sldId id="339" r:id="rId7"/>
    <p:sldId id="340" r:id="rId8"/>
    <p:sldId id="305" r:id="rId9"/>
    <p:sldId id="299" r:id="rId10"/>
    <p:sldId id="300" r:id="rId11"/>
    <p:sldId id="301" r:id="rId12"/>
    <p:sldId id="307" r:id="rId13"/>
    <p:sldId id="337" r:id="rId14"/>
    <p:sldId id="338" r:id="rId15"/>
    <p:sldId id="329" r:id="rId16"/>
    <p:sldId id="332" r:id="rId17"/>
    <p:sldId id="333" r:id="rId18"/>
    <p:sldId id="334" r:id="rId19"/>
    <p:sldId id="335" r:id="rId20"/>
    <p:sldId id="336" r:id="rId21"/>
    <p:sldId id="304" r:id="rId22"/>
  </p:sldIdLst>
  <p:sldSz cx="9144000" cy="6858000" type="screen4x3"/>
  <p:notesSz cx="7102475" cy="10233025"/>
  <p:defaultTextStyle>
    <a:defPPr>
      <a:defRPr lang="pl-P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008000"/>
    <a:srgbClr val="990099"/>
    <a:srgbClr val="003300"/>
    <a:srgbClr val="FFFFCC"/>
    <a:srgbClr val="FFFF99"/>
    <a:srgbClr val="33CCFF"/>
    <a:srgbClr val="FF00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376" autoAdjust="0"/>
    <p:restoredTop sz="94718" autoAdjust="0"/>
  </p:normalViewPr>
  <p:slideViewPr>
    <p:cSldViewPr>
      <p:cViewPr varScale="1">
        <p:scale>
          <a:sx n="78" d="100"/>
          <a:sy n="78" d="100"/>
        </p:scale>
        <p:origin x="54" y="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68C4C294-8E9C-3698-6CBA-68BD88755E0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C04B854C-D029-6BFA-E0FB-244B152A166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83040641-DF91-D853-1624-B43C78E3853E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989" name="Rectangle 5">
            <a:extLst>
              <a:ext uri="{FF2B5EF4-FFF2-40B4-BE49-F238E27FC236}">
                <a16:creationId xmlns:a16="http://schemas.microsoft.com/office/drawing/2014/main" id="{805B1E59-1AAA-D247-29F0-9A394C46C6E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3250" cy="46053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 noProof="0"/>
              <a:t>Kliknij, aby edytować style wzorca tekstu</a:t>
            </a:r>
          </a:p>
          <a:p>
            <a:pPr lvl="1"/>
            <a:r>
              <a:rPr lang="pl-PL" altLang="it-IT" noProof="0"/>
              <a:t>Drugi poziom</a:t>
            </a:r>
          </a:p>
          <a:p>
            <a:pPr lvl="2"/>
            <a:r>
              <a:rPr lang="pl-PL" altLang="it-IT" noProof="0"/>
              <a:t>Trzeci poziom</a:t>
            </a:r>
          </a:p>
          <a:p>
            <a:pPr lvl="3"/>
            <a:r>
              <a:rPr lang="pl-PL" altLang="it-IT" noProof="0"/>
              <a:t>Czwarty poziom</a:t>
            </a:r>
          </a:p>
          <a:p>
            <a:pPr lvl="4"/>
            <a:r>
              <a:rPr lang="pl-PL" altLang="it-IT" noProof="0"/>
              <a:t>Piąty poziom</a:t>
            </a:r>
          </a:p>
        </p:txBody>
      </p:sp>
      <p:sp>
        <p:nvSpPr>
          <p:cNvPr id="41990" name="Rectangle 6">
            <a:extLst>
              <a:ext uri="{FF2B5EF4-FFF2-40B4-BE49-F238E27FC236}">
                <a16:creationId xmlns:a16="http://schemas.microsoft.com/office/drawing/2014/main" id="{0311A4C5-0530-B86A-3498-4B4A5218AF6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0263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1991" name="Rectangle 7">
            <a:extLst>
              <a:ext uri="{FF2B5EF4-FFF2-40B4-BE49-F238E27FC236}">
                <a16:creationId xmlns:a16="http://schemas.microsoft.com/office/drawing/2014/main" id="{9D30F461-045A-095E-41BA-4ED71CD89F3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/>
            </a:lvl1pPr>
          </a:lstStyle>
          <a:p>
            <a:pPr>
              <a:defRPr/>
            </a:pPr>
            <a:fld id="{E510A8C2-6FFB-4A2E-A726-94B4D6ACE594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A3E5455-1D85-66AA-C9A0-1AA567DF358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3CCAEE0-C62C-641C-BFB1-F15B016724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1167473-B9E5-5634-3CB7-E72787A14EB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D5BA81-A68C-4715-BF39-521780F27853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570829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3D2ACD3-D266-5591-2B3A-16F5BDC009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1859C69-F77F-3055-FCA0-CF7813EEBD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02075FE-C408-FACE-F72B-69A9E5FC34B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EF0732-D885-4070-8972-6C5D8D878505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2362726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A28085A-519A-7D23-4C82-F6EDA89C3D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93B2290-1495-D370-BC5A-CB62DA6DA67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944062F-328E-046C-F039-CD7CFB8AF5A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BD7437-7FF4-4A50-BAFD-E190DD75A4D4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438614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0F50FE6-FC42-CB3F-A119-D7E25037ED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0C33265-F1D8-D427-F04F-8CB3F1B549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A47573D-8BD5-9B2C-A927-603CB7B84F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E84233-B08B-43D4-BD40-E694B617C94B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511449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2575833-C6BF-3AAC-0ADD-B31148DD0F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00F1BB5-DF7E-22CD-54A7-786B4AD2463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61AA0EB-73BF-BBF5-BBB8-D264D3EE605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BBE8F6-1F7A-4312-9C72-D08524159558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86242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D095831-8080-C313-A0C9-17FE53D958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7B8F4D-3460-56C9-8C26-ABA85C45F1E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A7D6E1-0DE8-0241-EE56-DE5BAF02163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A84EE8-9D1C-4A1B-A862-AA395965E0C2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697551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2136FEF-08CC-A163-81B1-E160DDDF8A7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B387C37A-45D9-06A5-BDC1-0E2A9D498A9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6ECD4E3-3BC4-9C87-EA22-8BB0E1417E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632972-CBE7-4832-8CEA-5F0B02F006C5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118165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E8FCC50-CCA9-B32F-4D2F-63D209A81F5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B3245CA-8CED-F0DC-4C02-5188BD17EF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C71BACB-6733-4716-9DAF-BD9E95FA78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E2E62A-9F61-424C-940B-6F201FB90AD7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282098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4564C52C-5C3E-40C2-8175-27DA379D7FD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03C544A-462B-50AF-1238-749C80B29CC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EFEE014-DBB5-AF2B-984F-4C23BBA3134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0DB902-350E-4B0B-B948-77B40A6541E5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508362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C12F0DD-AC7D-0BF0-0057-38966394B5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E4D7CDA-575D-36FD-D5F6-9508FCFF2A1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74AB09-DB8A-EB29-F1DA-1E772B8C20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97CE2B-8F8B-4DC0-8486-CE82557E13A5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4235196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100A806-F5D6-38C5-C675-78A45A23F6C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1451A30-3678-EB49-3735-66C07AD2A41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B64B668-52D7-70B3-1A3D-D3D729DDE3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3AB62A-B766-42B6-B5F8-372B288894C2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444217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6BB814B0-20B7-6441-9B91-882A2CD524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 wzorca tytułu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6E4AAA5B-C52F-023A-67EC-329C9A645F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style wzorca tekstu</a:t>
            </a:r>
          </a:p>
          <a:p>
            <a:pPr lvl="1"/>
            <a:r>
              <a:rPr lang="pl-PL" altLang="it-IT"/>
              <a:t>Drugi poziom</a:t>
            </a:r>
          </a:p>
          <a:p>
            <a:pPr lvl="2"/>
            <a:r>
              <a:rPr lang="pl-PL" altLang="it-IT"/>
              <a:t>Trzeci poziom</a:t>
            </a:r>
          </a:p>
          <a:p>
            <a:pPr lvl="3"/>
            <a:r>
              <a:rPr lang="pl-PL" altLang="it-IT"/>
              <a:t>Czwarty poziom</a:t>
            </a:r>
          </a:p>
          <a:p>
            <a:pPr lvl="4"/>
            <a:r>
              <a:rPr lang="pl-PL" altLang="it-IT"/>
              <a:t>Piąty poziom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241D0CE-EB20-4BFA-5159-7827D1E64C2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B922A5F7-C3CC-5005-B556-274ACF90AA0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B953975-F018-D71A-247E-71027F1060D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B3B16643-B2D7-46D5-A804-77B8946D5E20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tercera.com/practico/noticia/aprende-alfabeto-coreano-en-horas/776006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2A8CE3BB-1DA4-6502-3918-186F9D4E875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9552" y="404664"/>
            <a:ext cx="8281292" cy="1470025"/>
          </a:xfrm>
        </p:spPr>
        <p:txBody>
          <a:bodyPr anchor="ctr"/>
          <a:lstStyle/>
          <a:p>
            <a:pPr eaLnBrk="1" hangingPunct="1"/>
            <a:r>
              <a:rPr lang="it-IT" altLang="it-IT" sz="4000" b="1" dirty="0">
                <a:solidFill>
                  <a:schemeClr val="tx1"/>
                </a:solidFill>
              </a:rPr>
              <a:t>Inclusione e personalizzazione nell’insegnamento delle STEAM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0DACBF7E-9FA6-2666-1323-19560C1EE6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52" y="3991123"/>
            <a:ext cx="7920037" cy="246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b="1" dirty="0">
                <a:solidFill>
                  <a:srgbClr val="002060"/>
                </a:solidFill>
              </a:rPr>
              <a:t>Grzegorz Karwasz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b="1" dirty="0">
                <a:solidFill>
                  <a:srgbClr val="002060"/>
                </a:solidFill>
              </a:rPr>
              <a:t>Professor in Experimental Physics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200" i="1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i="1" dirty="0">
                <a:solidFill>
                  <a:srgbClr val="002060"/>
                </a:solidFill>
              </a:rPr>
              <a:t>- Facoltà di Fisica, Astronomia e Informatica Applicata</a:t>
            </a:r>
            <a:r>
              <a:rPr lang="pl-PL" altLang="it-IT" sz="2200" i="1" dirty="0">
                <a:solidFill>
                  <a:srgbClr val="002060"/>
                </a:solidFill>
              </a:rPr>
              <a:t>, Universita’ Nicolao Copernico, Torun, Polonia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i="1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b="1" dirty="0">
                <a:solidFill>
                  <a:srgbClr val="002060"/>
                </a:solidFill>
              </a:rPr>
              <a:t>karwasz@fizyka.umk.pl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D4E1EE21-FF2A-F032-FBC5-6C4716B3E7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354" y="2661488"/>
            <a:ext cx="7920037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600" b="1" dirty="0">
                <a:solidFill>
                  <a:srgbClr val="002060"/>
                </a:solidFill>
              </a:rPr>
              <a:t>Lezione 9: Individualizzazione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600" b="1" dirty="0">
                <a:solidFill>
                  <a:srgbClr val="002060"/>
                </a:solidFill>
              </a:rPr>
              <a:t>Parte I: Arti grafiche</a:t>
            </a:r>
            <a:endParaRPr lang="pl-PL" altLang="it-IT" sz="2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4634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899128-7EA0-A3F4-0333-811D08723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Un corso del cinese?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79CD26C-64B9-B517-316F-F63512D0F2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954" y="1417638"/>
            <a:ext cx="4588065" cy="936104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1CB63B97-8004-7833-43BB-BDA17F8FFA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170" y="5136630"/>
            <a:ext cx="4865424" cy="936103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CEB49220-2625-A2D7-1B48-10C3DAD7A3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584" y="4236743"/>
            <a:ext cx="4499435" cy="899887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DAD0325E-9059-32FC-6496-E2D40784CB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7584" y="2518569"/>
            <a:ext cx="4396729" cy="675568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D00C280A-79D5-7C5E-0F0A-908F687EE5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3325" y="3284114"/>
            <a:ext cx="4380988" cy="822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5998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A4AAC5-0527-0ED0-357D-D320E11A9A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Le lingue hanno qualcosa in comune?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82909260-7C68-0783-96E6-260DA92D33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1268426"/>
            <a:ext cx="6768752" cy="5207161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B77BCECD-D4D3-F3D3-3700-FA2B5B653B96}"/>
              </a:ext>
            </a:extLst>
          </p:cNvPr>
          <p:cNvSpPr txBox="1"/>
          <p:nvPr/>
        </p:nvSpPr>
        <p:spPr>
          <a:xfrm>
            <a:off x="323528" y="6456603"/>
            <a:ext cx="5832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G. Karwasz, </a:t>
            </a:r>
            <a:r>
              <a:rPr lang="it-IT" i="1" dirty="0"/>
              <a:t>Scienza e fede,</a:t>
            </a:r>
            <a:r>
              <a:rPr lang="it-IT" dirty="0"/>
              <a:t> Aracne, Roma 2019</a:t>
            </a:r>
          </a:p>
        </p:txBody>
      </p:sp>
    </p:spTree>
    <p:extLst>
      <p:ext uri="{BB962C8B-B14F-4D97-AF65-F5344CB8AC3E}">
        <p14:creationId xmlns:p14="http://schemas.microsoft.com/office/powerpoint/2010/main" val="26199038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0CB0763-7BE8-9BCA-0E32-A849C8F2D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Esistono altri alfabeti?</a:t>
            </a:r>
          </a:p>
        </p:txBody>
      </p:sp>
      <p:pic>
        <p:nvPicPr>
          <p:cNvPr id="4" name="Immagine 3" descr="Immagine che contiene testo, interni&#10;&#10;Descrizione generata automaticamente">
            <a:extLst>
              <a:ext uri="{FF2B5EF4-FFF2-40B4-BE49-F238E27FC236}">
                <a16:creationId xmlns:a16="http://schemas.microsoft.com/office/drawing/2014/main" id="{584DBAF6-57F6-4795-6FE5-B479572C8D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43608" y="1196752"/>
            <a:ext cx="6748241" cy="3795886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66D3D03B-3809-FA6E-67A6-2A5B7D3130AE}"/>
              </a:ext>
            </a:extLst>
          </p:cNvPr>
          <p:cNvSpPr txBox="1"/>
          <p:nvPr/>
        </p:nvSpPr>
        <p:spPr>
          <a:xfrm>
            <a:off x="457200" y="5264883"/>
            <a:ext cx="7643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Alla prossima lezione impara 5 lettere di qualche alfabeto «non nostro»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B879AEDB-FD57-D1EF-37B8-39992E3A7A15}"/>
              </a:ext>
            </a:extLst>
          </p:cNvPr>
          <p:cNvSpPr txBox="1"/>
          <p:nvPr/>
        </p:nvSpPr>
        <p:spPr>
          <a:xfrm>
            <a:off x="449326" y="5906459"/>
            <a:ext cx="7643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/>
              <a:t>Una panetteria Giorgiana a Gdynia (01/12/2022). </a:t>
            </a:r>
          </a:p>
          <a:p>
            <a:r>
              <a:rPr lang="it-IT" sz="1600" dirty="0"/>
              <a:t>La scritta dice «Buona giornata!» (?)</a:t>
            </a:r>
          </a:p>
        </p:txBody>
      </p:sp>
    </p:spTree>
    <p:extLst>
      <p:ext uri="{BB962C8B-B14F-4D97-AF65-F5344CB8AC3E}">
        <p14:creationId xmlns:p14="http://schemas.microsoft.com/office/powerpoint/2010/main" val="14028519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4600F47A-BBB8-DD85-A88E-A021F623E8A4}"/>
              </a:ext>
            </a:extLst>
          </p:cNvPr>
          <p:cNvSpPr txBox="1">
            <a:spLocks/>
          </p:cNvSpPr>
          <p:nvPr/>
        </p:nvSpPr>
        <p:spPr>
          <a:xfrm>
            <a:off x="457198" y="169454"/>
            <a:ext cx="82296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sz="3600" dirty="0"/>
              <a:t>L’arte creata dalla matematica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EB66B19E-07D2-BE1C-E21C-21DEB1369C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19" y="1290637"/>
            <a:ext cx="8973577" cy="5158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5334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4600F47A-BBB8-DD85-A88E-A021F623E8A4}"/>
              </a:ext>
            </a:extLst>
          </p:cNvPr>
          <p:cNvSpPr txBox="1">
            <a:spLocks/>
          </p:cNvSpPr>
          <p:nvPr/>
        </p:nvSpPr>
        <p:spPr>
          <a:xfrm>
            <a:off x="457198" y="193204"/>
            <a:ext cx="82296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sz="3600" dirty="0"/>
              <a:t>L’arte creata dalla matematica</a:t>
            </a:r>
          </a:p>
        </p:txBody>
      </p:sp>
      <p:pic>
        <p:nvPicPr>
          <p:cNvPr id="1026" name="Picture 2" descr="Fractal Art: A 101 Design Intro | Design Shack">
            <a:extLst>
              <a:ext uri="{FF2B5EF4-FFF2-40B4-BE49-F238E27FC236}">
                <a16:creationId xmlns:a16="http://schemas.microsoft.com/office/drawing/2014/main" id="{0A3B7A5B-5C3C-B687-C5CA-CD846218FB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94520"/>
            <a:ext cx="4086974" cy="30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CBC1640D-CC0E-83D9-F03B-B52B725D25A7}"/>
              </a:ext>
            </a:extLst>
          </p:cNvPr>
          <p:cNvSpPr txBox="1"/>
          <p:nvPr/>
        </p:nvSpPr>
        <p:spPr>
          <a:xfrm>
            <a:off x="107504" y="5198630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/>
              <a:t>https://designshack.net/articles/trends/fractal-art</a:t>
            </a:r>
            <a:endParaRPr lang="it-IT" dirty="0"/>
          </a:p>
        </p:txBody>
      </p:sp>
      <p:pic>
        <p:nvPicPr>
          <p:cNvPr id="1030" name="Picture 6" descr="Fractal Art Overview &amp; Examples | What are Fractals Used For? | Study.com">
            <a:extLst>
              <a:ext uri="{FF2B5EF4-FFF2-40B4-BE49-F238E27FC236}">
                <a16:creationId xmlns:a16="http://schemas.microsoft.com/office/drawing/2014/main" id="{6CF07E2C-2D24-6AFE-AD5F-280B752B61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415" y="1921885"/>
            <a:ext cx="4076208" cy="30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DB0E72BD-F9A1-D5D4-6AF1-67D04AD61F6D}"/>
              </a:ext>
            </a:extLst>
          </p:cNvPr>
          <p:cNvSpPr txBox="1"/>
          <p:nvPr/>
        </p:nvSpPr>
        <p:spPr>
          <a:xfrm>
            <a:off x="4464496" y="5198630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/>
              <a:t>https://study.com/learn/lesson/fractal-art-overview-examples.html</a:t>
            </a:r>
          </a:p>
        </p:txBody>
      </p:sp>
    </p:spTree>
    <p:extLst>
      <p:ext uri="{BB962C8B-B14F-4D97-AF65-F5344CB8AC3E}">
        <p14:creationId xmlns:p14="http://schemas.microsoft.com/office/powerpoint/2010/main" val="36595613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093A39A-5D17-181E-9908-C6D6F0B35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71252"/>
            <a:ext cx="8229600" cy="1143000"/>
          </a:xfrm>
        </p:spPr>
        <p:txBody>
          <a:bodyPr/>
          <a:lstStyle/>
          <a:p>
            <a:r>
              <a:rPr lang="it-IT" sz="3600" dirty="0"/>
              <a:t>Arte creata dalla IA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829D51F2-451D-D405-EC10-CE4A184BBA75}"/>
              </a:ext>
            </a:extLst>
          </p:cNvPr>
          <p:cNvSpPr txBox="1"/>
          <p:nvPr/>
        </p:nvSpPr>
        <p:spPr>
          <a:xfrm>
            <a:off x="89756" y="6021288"/>
            <a:ext cx="89644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https://aiartists.org/ai-generated-art-tools</a:t>
            </a:r>
          </a:p>
        </p:txBody>
      </p:sp>
      <p:pic>
        <p:nvPicPr>
          <p:cNvPr id="1028" name="Picture 4" descr="Image © Dave Chenell">
            <a:extLst>
              <a:ext uri="{FF2B5EF4-FFF2-40B4-BE49-F238E27FC236}">
                <a16:creationId xmlns:a16="http://schemas.microsoft.com/office/drawing/2014/main" id="{02027BAD-85D0-8D2D-852A-FBC6C7F2BF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832" y="895536"/>
            <a:ext cx="6834336" cy="5125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13861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E87D8E8-E688-A846-92E4-042CE58D2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/>
              <a:t>Google Deep Dream Generator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D1673A0-66A3-9021-30B8-38A56A1499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837" y="1243012"/>
            <a:ext cx="7172325" cy="4371975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EE35C593-39AB-610B-EF87-10481A7B51D0}"/>
              </a:ext>
            </a:extLst>
          </p:cNvPr>
          <p:cNvSpPr txBox="1"/>
          <p:nvPr/>
        </p:nvSpPr>
        <p:spPr>
          <a:xfrm>
            <a:off x="1115616" y="5741612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https://deepdreamgenerator.com/</a:t>
            </a:r>
          </a:p>
        </p:txBody>
      </p:sp>
    </p:spTree>
    <p:extLst>
      <p:ext uri="{BB962C8B-B14F-4D97-AF65-F5344CB8AC3E}">
        <p14:creationId xmlns:p14="http://schemas.microsoft.com/office/powerpoint/2010/main" val="40401555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E87D8E8-E688-A846-92E4-042CE58D2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/>
              <a:t>Google Deep Dream Generator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EE35C593-39AB-610B-EF87-10481A7B51D0}"/>
              </a:ext>
            </a:extLst>
          </p:cNvPr>
          <p:cNvSpPr txBox="1"/>
          <p:nvPr/>
        </p:nvSpPr>
        <p:spPr>
          <a:xfrm>
            <a:off x="1115616" y="5741612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https://deepdreamgenerator.com/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DA16B97-F1E1-C4B7-7253-33D69C4F09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87" y="1138237"/>
            <a:ext cx="7286625" cy="458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8416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E87D8E8-E688-A846-92E4-042CE58D2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/>
              <a:t>Google Deep Dream Generator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EE35C593-39AB-610B-EF87-10481A7B51D0}"/>
              </a:ext>
            </a:extLst>
          </p:cNvPr>
          <p:cNvSpPr txBox="1"/>
          <p:nvPr/>
        </p:nvSpPr>
        <p:spPr>
          <a:xfrm>
            <a:off x="1115616" y="5741612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https://deepdreamgenerator.com/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E984F13-24D1-7573-CB5E-C118704235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112" y="1119187"/>
            <a:ext cx="7343775" cy="461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5901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E87D8E8-E688-A846-92E4-042CE58D2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/>
              <a:t>Google Deep Dream Generator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EE35C593-39AB-610B-EF87-10481A7B51D0}"/>
              </a:ext>
            </a:extLst>
          </p:cNvPr>
          <p:cNvSpPr txBox="1"/>
          <p:nvPr/>
        </p:nvSpPr>
        <p:spPr>
          <a:xfrm>
            <a:off x="1115616" y="5741612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https://deepdreamgenerator.com/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4AF5927-FD13-D6EF-4A70-716AE239E8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312" y="1119187"/>
            <a:ext cx="7191375" cy="461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528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39B6DD-7B43-318A-DE0C-F52CD5CBA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Domanda di lavoro: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A317805-AD74-5307-B2F6-F1332D8603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200" dirty="0"/>
              <a:t>Come scaturire (ing. trigger) l’interesse di ragazzi verso le arti grafiche, stampa, disegno?</a:t>
            </a:r>
          </a:p>
          <a:p>
            <a:r>
              <a:rPr lang="it-IT" sz="2200" dirty="0"/>
              <a:t>La risposta: non lo so!</a:t>
            </a:r>
          </a:p>
          <a:p>
            <a:r>
              <a:rPr lang="it-IT" sz="2200" dirty="0"/>
              <a:t>Anzi: senza pensare non lo so…</a:t>
            </a:r>
          </a:p>
          <a:p>
            <a:r>
              <a:rPr lang="it-IT" sz="2200" dirty="0"/>
              <a:t>Proviamo qualche soluzione </a:t>
            </a:r>
            <a:r>
              <a:rPr lang="it-IT" sz="2200" i="1" dirty="0"/>
              <a:t>ad hoc</a:t>
            </a:r>
            <a:r>
              <a:rPr lang="it-IT" sz="2200" dirty="0"/>
              <a:t>:</a:t>
            </a:r>
          </a:p>
          <a:p>
            <a:pPr>
              <a:buFontTx/>
              <a:buChar char="-"/>
            </a:pPr>
            <a:r>
              <a:rPr lang="it-IT" sz="2200" dirty="0"/>
              <a:t>in che cosa consiste la stampa?</a:t>
            </a:r>
          </a:p>
          <a:p>
            <a:pPr>
              <a:buFontTx/>
              <a:buChar char="-"/>
            </a:pPr>
            <a:r>
              <a:rPr lang="it-IT" sz="2200" dirty="0"/>
              <a:t>chi ha inventato la stampa a caratteri mobili?</a:t>
            </a:r>
          </a:p>
          <a:p>
            <a:pPr>
              <a:buFontTx/>
              <a:buChar char="-"/>
            </a:pPr>
            <a:r>
              <a:rPr lang="it-IT" sz="2200" dirty="0"/>
              <a:t>cosa riescono fare i computer?</a:t>
            </a:r>
          </a:p>
          <a:p>
            <a:pPr>
              <a:buFontTx/>
              <a:buChar char="-"/>
            </a:pPr>
            <a:r>
              <a:rPr lang="it-IT" sz="2200" dirty="0"/>
              <a:t>l’alfabeto nostro è migliore al mondo?</a:t>
            </a:r>
          </a:p>
        </p:txBody>
      </p:sp>
    </p:spTree>
    <p:extLst>
      <p:ext uri="{BB962C8B-B14F-4D97-AF65-F5344CB8AC3E}">
        <p14:creationId xmlns:p14="http://schemas.microsoft.com/office/powerpoint/2010/main" val="13162090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E87D8E8-E688-A846-92E4-042CE58D2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/>
              <a:t>Google Deep Dream Generator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EE35C593-39AB-610B-EF87-10481A7B51D0}"/>
              </a:ext>
            </a:extLst>
          </p:cNvPr>
          <p:cNvSpPr txBox="1"/>
          <p:nvPr/>
        </p:nvSpPr>
        <p:spPr>
          <a:xfrm>
            <a:off x="1115616" y="5729287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https://deepdreamgenerator.com/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733AE23-F420-D26B-07A4-D983B0FF2C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737" y="1128712"/>
            <a:ext cx="7248525" cy="4600575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B28337BF-7453-CAA9-CF62-ED4A5D9AE8E7}"/>
              </a:ext>
            </a:extLst>
          </p:cNvPr>
          <p:cNvSpPr txBox="1"/>
          <p:nvPr/>
        </p:nvSpPr>
        <p:spPr>
          <a:xfrm>
            <a:off x="2699792" y="5175289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 err="1"/>
              <a:t>Augmented</a:t>
            </a:r>
            <a:r>
              <a:rPr lang="it-IT" dirty="0"/>
              <a:t> reality</a:t>
            </a:r>
          </a:p>
        </p:txBody>
      </p:sp>
    </p:spTree>
    <p:extLst>
      <p:ext uri="{BB962C8B-B14F-4D97-AF65-F5344CB8AC3E}">
        <p14:creationId xmlns:p14="http://schemas.microsoft.com/office/powerpoint/2010/main" val="32793061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39B6DD-7B43-318A-DE0C-F52CD5CBA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Risposte di lavoro (work in progress):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A317805-AD74-5307-B2F6-F1332D8603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9371384" cy="4525963"/>
          </a:xfrm>
        </p:spPr>
        <p:txBody>
          <a:bodyPr/>
          <a:lstStyle/>
          <a:p>
            <a:r>
              <a:rPr lang="it-IT" sz="2000" dirty="0"/>
              <a:t>Come scaturire (ing. trigger) l’interesse di ragazzi verso le arti grafiche, stampa, disegno?</a:t>
            </a:r>
          </a:p>
          <a:p>
            <a:r>
              <a:rPr lang="it-IT" sz="2000" dirty="0"/>
              <a:t>La risposta: non lo so!</a:t>
            </a:r>
          </a:p>
          <a:p>
            <a:r>
              <a:rPr lang="it-IT" sz="2000" dirty="0"/>
              <a:t>Anzi: lo so</a:t>
            </a:r>
          </a:p>
          <a:p>
            <a:r>
              <a:rPr lang="it-IT" sz="2000" dirty="0"/>
              <a:t>Non so rispondere alle domande:</a:t>
            </a:r>
          </a:p>
          <a:p>
            <a:pPr>
              <a:buFontTx/>
              <a:buChar char="-"/>
            </a:pPr>
            <a:r>
              <a:rPr lang="it-IT" sz="1800" dirty="0"/>
              <a:t>in che cosa consiste la stampa?</a:t>
            </a:r>
          </a:p>
          <a:p>
            <a:pPr>
              <a:buFontTx/>
              <a:buChar char="-"/>
            </a:pPr>
            <a:r>
              <a:rPr lang="it-IT" sz="1800" dirty="0"/>
              <a:t>chi ha inventato la stampa a caratteri mobili?</a:t>
            </a:r>
          </a:p>
          <a:p>
            <a:pPr>
              <a:buFontTx/>
              <a:buChar char="-"/>
            </a:pPr>
            <a:r>
              <a:rPr lang="it-IT" sz="1800" dirty="0"/>
              <a:t>cosa riescono fare i computer?</a:t>
            </a:r>
          </a:p>
          <a:p>
            <a:pPr>
              <a:buFontTx/>
              <a:buChar char="-"/>
            </a:pPr>
            <a:r>
              <a:rPr lang="it-IT" sz="1800" dirty="0"/>
              <a:t>l’alfabeto nostro è migliore al mondo?</a:t>
            </a:r>
          </a:p>
          <a:p>
            <a:pPr marL="0" indent="0">
              <a:buNone/>
            </a:pPr>
            <a:endParaRPr lang="it-IT" sz="2000" dirty="0"/>
          </a:p>
          <a:p>
            <a:pPr marL="0" indent="0">
              <a:buNone/>
            </a:pPr>
            <a:r>
              <a:rPr lang="it-IT" sz="2000" dirty="0"/>
              <a:t>Ma l’internet (e i compiti suddivisi sulla classe) lo sanno perfettamente.</a:t>
            </a:r>
          </a:p>
          <a:p>
            <a:pPr marL="0" indent="0">
              <a:buNone/>
            </a:pPr>
            <a:r>
              <a:rPr lang="it-IT" sz="2000" dirty="0"/>
              <a:t>Anzi, questo compito ha aperto prospettive del tutto nuove</a:t>
            </a:r>
          </a:p>
          <a:p>
            <a:pPr marL="0" indent="0">
              <a:buNone/>
            </a:pPr>
            <a:r>
              <a:rPr lang="it-IT" sz="2200" dirty="0">
                <a:solidFill>
                  <a:srgbClr val="FF0000"/>
                </a:solidFill>
              </a:rPr>
              <a:t>Grazie per i consigli!</a:t>
            </a:r>
          </a:p>
        </p:txBody>
      </p:sp>
    </p:spTree>
    <p:extLst>
      <p:ext uri="{BB962C8B-B14F-4D97-AF65-F5344CB8AC3E}">
        <p14:creationId xmlns:p14="http://schemas.microsoft.com/office/powerpoint/2010/main" val="3496781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65548E07-156B-E271-3911-DEEB92843B8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9750" y="404813"/>
            <a:ext cx="7772400" cy="1470025"/>
          </a:xfrm>
        </p:spPr>
        <p:txBody>
          <a:bodyPr anchor="ctr"/>
          <a:lstStyle/>
          <a:p>
            <a:pPr eaLnBrk="1" hangingPunct="1"/>
            <a:r>
              <a:rPr lang="pl-PL" altLang="it-IT" sz="3600"/>
              <a:t>Physics is Fun:</a:t>
            </a:r>
            <a:br>
              <a:rPr lang="pl-PL" altLang="it-IT" sz="3600"/>
            </a:br>
            <a:r>
              <a:rPr lang="pl-PL" altLang="it-IT" sz="3600"/>
              <a:t>Why do objects fall?</a:t>
            </a:r>
            <a:endParaRPr lang="en-AU" altLang="it-IT" sz="3600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A0893125-FADE-9039-819D-E5733A00F604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31913" y="2492375"/>
            <a:ext cx="6400800" cy="1752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pl-PL" altLang="it-IT" dirty="0"/>
              <a:t>Grzegorz Karwasz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i="1" dirty="0"/>
              <a:t>Didactics of Physics Division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i="1" dirty="0">
                <a:solidFill>
                  <a:srgbClr val="FF0000"/>
                </a:solidFill>
              </a:rPr>
              <a:t>Nicolaus Copernicus University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i="1" dirty="0"/>
              <a:t>Toruń, Poland</a:t>
            </a:r>
          </a:p>
          <a:p>
            <a:pPr eaLnBrk="1" hangingPunct="1">
              <a:lnSpc>
                <a:spcPct val="80000"/>
              </a:lnSpc>
            </a:pPr>
            <a:endParaRPr lang="pl-PL" altLang="it-IT" sz="3200" dirty="0"/>
          </a:p>
          <a:p>
            <a:pPr eaLnBrk="1" hangingPunct="1">
              <a:lnSpc>
                <a:spcPct val="80000"/>
              </a:lnSpc>
            </a:pPr>
            <a:r>
              <a:rPr lang="en-AU" altLang="it-IT" sz="3200" dirty="0" err="1"/>
              <a:t>송미영</a:t>
            </a:r>
            <a:endParaRPr lang="pl-PL" altLang="it-IT" sz="3200" dirty="0"/>
          </a:p>
          <a:p>
            <a:pPr eaLnBrk="1" hangingPunct="1"/>
            <a:r>
              <a:rPr lang="en-AU" altLang="it-IT" sz="2000" b="1" dirty="0" err="1"/>
              <a:t>선임</a:t>
            </a:r>
            <a:r>
              <a:rPr lang="en-AU" altLang="it-IT" sz="2000" b="1" dirty="0"/>
              <a:t> </a:t>
            </a:r>
            <a:r>
              <a:rPr lang="en-AU" altLang="it-IT" sz="2000" b="1" dirty="0" err="1"/>
              <a:t>연구원</a:t>
            </a:r>
            <a:endParaRPr lang="en-AU" altLang="it-IT" sz="2000" b="1" dirty="0"/>
          </a:p>
          <a:p>
            <a:pPr eaLnBrk="1" hangingPunct="1"/>
            <a:r>
              <a:rPr lang="en-AU" altLang="it-IT" sz="2000" b="1" dirty="0" err="1"/>
              <a:t>플라즈마물성데이터</a:t>
            </a:r>
            <a:r>
              <a:rPr lang="en-AU" altLang="it-IT" sz="2000" b="1" dirty="0"/>
              <a:t> </a:t>
            </a:r>
            <a:r>
              <a:rPr lang="en-AU" altLang="it-IT" sz="2000" b="1" dirty="0" err="1"/>
              <a:t>센터</a:t>
            </a:r>
            <a:endParaRPr lang="en-AU" altLang="it-IT" sz="2000" b="1" dirty="0"/>
          </a:p>
          <a:p>
            <a:pPr eaLnBrk="1" hangingPunct="1"/>
            <a:r>
              <a:rPr lang="en-AU" altLang="it-IT" sz="2000" b="1" dirty="0" err="1"/>
              <a:t>플라즈마물성연구팀</a:t>
            </a:r>
            <a:r>
              <a:rPr lang="en-AU" altLang="it-IT" sz="2000" b="1" dirty="0"/>
              <a:t> / </a:t>
            </a:r>
            <a:r>
              <a:rPr lang="en-AU" altLang="it-IT" sz="2000" b="1" dirty="0" err="1"/>
              <a:t>원천기술연구부</a:t>
            </a:r>
            <a:r>
              <a:rPr lang="en-AU" altLang="it-IT" sz="2000" b="1" dirty="0"/>
              <a:t>/</a:t>
            </a:r>
          </a:p>
          <a:p>
            <a:pPr eaLnBrk="1" hangingPunct="1"/>
            <a:r>
              <a:rPr lang="en-AU" altLang="it-IT" sz="2000" b="1" dirty="0" err="1"/>
              <a:t>플라즈마기술연구센터</a:t>
            </a:r>
            <a:r>
              <a:rPr lang="en-AU" altLang="it-IT" sz="2000" b="1" dirty="0"/>
              <a:t> /</a:t>
            </a:r>
            <a:r>
              <a:rPr lang="en-AU" altLang="it-IT" sz="2000" b="1" dirty="0" err="1"/>
              <a:t>국가핵융합연구소</a:t>
            </a:r>
            <a:r>
              <a:rPr lang="en-AU" altLang="it-IT" sz="3200" dirty="0"/>
              <a:t> </a:t>
            </a:r>
          </a:p>
        </p:txBody>
      </p:sp>
      <p:pic>
        <p:nvPicPr>
          <p:cNvPr id="8196" name="Picture 2">
            <a:extLst>
              <a:ext uri="{FF2B5EF4-FFF2-40B4-BE49-F238E27FC236}">
                <a16:creationId xmlns:a16="http://schemas.microsoft.com/office/drawing/2014/main" id="{195E9413-51A2-8AD0-108A-1022E85686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3573463"/>
            <a:ext cx="2282825" cy="179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4">
            <a:extLst>
              <a:ext uri="{FF2B5EF4-FFF2-40B4-BE49-F238E27FC236}">
                <a16:creationId xmlns:a16="http://schemas.microsoft.com/office/drawing/2014/main" id="{AB094573-2D1C-0F65-D5FD-F19EC9BEE2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3573463"/>
            <a:ext cx="2778125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65548E07-156B-E271-3911-DEEB92843B8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9750" y="404813"/>
            <a:ext cx="7772400" cy="1470025"/>
          </a:xfrm>
        </p:spPr>
        <p:txBody>
          <a:bodyPr anchor="ctr"/>
          <a:lstStyle/>
          <a:p>
            <a:pPr eaLnBrk="1" hangingPunct="1"/>
            <a:r>
              <a:rPr lang="pl-PL" altLang="it-IT" sz="3600"/>
              <a:t>Physics is Fun:</a:t>
            </a:r>
            <a:br>
              <a:rPr lang="pl-PL" altLang="it-IT" sz="3600"/>
            </a:br>
            <a:r>
              <a:rPr lang="pl-PL" altLang="it-IT" sz="3600"/>
              <a:t>Why do objects fall?</a:t>
            </a:r>
            <a:endParaRPr lang="en-AU" altLang="it-IT" sz="3600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A0893125-FADE-9039-819D-E5733A00F604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65839" y="1646006"/>
            <a:ext cx="7553201" cy="237013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pl-PL" altLang="it-IT" dirty="0"/>
              <a:t>Grzegorz Karwasz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i="1" dirty="0"/>
              <a:t>Didactics of Physics Division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i="1" dirty="0">
                <a:solidFill>
                  <a:srgbClr val="FF0000"/>
                </a:solidFill>
              </a:rPr>
              <a:t>Nicolaus Copernicus University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i="1" dirty="0"/>
              <a:t>Toruń, Poland</a:t>
            </a:r>
            <a:endParaRPr lang="it-IT" altLang="it-IT" i="1" dirty="0"/>
          </a:p>
          <a:p>
            <a:pPr eaLnBrk="1" hangingPunct="1">
              <a:lnSpc>
                <a:spcPct val="80000"/>
              </a:lnSpc>
            </a:pPr>
            <a:endParaRPr lang="it-IT" altLang="it-IT" i="1" dirty="0"/>
          </a:p>
          <a:p>
            <a:pPr eaLnBrk="1" hangingPunct="1">
              <a:lnSpc>
                <a:spcPct val="80000"/>
              </a:lnSpc>
            </a:pPr>
            <a:endParaRPr lang="pl-PL" altLang="it-IT" i="1" dirty="0"/>
          </a:p>
          <a:p>
            <a:pPr eaLnBrk="1" hangingPunct="1">
              <a:lnSpc>
                <a:spcPct val="80000"/>
              </a:lnSpc>
            </a:pPr>
            <a:endParaRPr lang="pl-PL" altLang="it-IT" sz="3200" dirty="0"/>
          </a:p>
          <a:p>
            <a:pPr algn="l" eaLnBrk="1" hangingPunct="1">
              <a:lnSpc>
                <a:spcPct val="80000"/>
              </a:lnSpc>
            </a:pPr>
            <a:r>
              <a:rPr lang="en-AU" altLang="it-IT" dirty="0" err="1"/>
              <a:t>송미영</a:t>
            </a:r>
            <a:endParaRPr lang="pl-PL" altLang="it-IT" dirty="0"/>
          </a:p>
          <a:p>
            <a:pPr algn="l" eaLnBrk="1" hangingPunct="1"/>
            <a:r>
              <a:rPr lang="en-AU" altLang="it-IT" b="1" dirty="0" err="1"/>
              <a:t>선임</a:t>
            </a:r>
            <a:r>
              <a:rPr lang="en-AU" altLang="it-IT" b="1" dirty="0"/>
              <a:t> </a:t>
            </a:r>
            <a:r>
              <a:rPr lang="en-AU" altLang="it-IT" b="1" dirty="0" err="1"/>
              <a:t>연구원</a:t>
            </a:r>
            <a:endParaRPr lang="en-AU" altLang="it-IT" b="1" dirty="0"/>
          </a:p>
          <a:p>
            <a:pPr algn="l" eaLnBrk="1" hangingPunct="1"/>
            <a:r>
              <a:rPr lang="en-AU" altLang="it-IT" b="1" dirty="0" err="1"/>
              <a:t>플라즈마물성데이터</a:t>
            </a:r>
            <a:r>
              <a:rPr lang="en-AU" altLang="it-IT" b="1" dirty="0"/>
              <a:t> </a:t>
            </a:r>
            <a:r>
              <a:rPr lang="en-AU" altLang="it-IT" b="1" dirty="0" err="1"/>
              <a:t>센터</a:t>
            </a:r>
            <a:endParaRPr lang="en-AU" altLang="it-IT" b="1" dirty="0"/>
          </a:p>
          <a:p>
            <a:pPr algn="l" eaLnBrk="1" hangingPunct="1"/>
            <a:r>
              <a:rPr lang="en-AU" altLang="it-IT" b="1" dirty="0" err="1"/>
              <a:t>플라즈마물성연구팀</a:t>
            </a:r>
            <a:r>
              <a:rPr lang="en-AU" altLang="it-IT" b="1" dirty="0"/>
              <a:t> / </a:t>
            </a:r>
            <a:r>
              <a:rPr lang="en-AU" altLang="it-IT" b="1" dirty="0" err="1"/>
              <a:t>원천기술연구부</a:t>
            </a:r>
            <a:r>
              <a:rPr lang="en-AU" altLang="it-IT" b="1" dirty="0"/>
              <a:t>/</a:t>
            </a:r>
          </a:p>
          <a:p>
            <a:pPr algn="l" eaLnBrk="1" hangingPunct="1"/>
            <a:r>
              <a:rPr lang="en-AU" altLang="it-IT" b="1" dirty="0" err="1"/>
              <a:t>플라즈마기술연구센터</a:t>
            </a:r>
            <a:r>
              <a:rPr lang="en-AU" altLang="it-IT" b="1" dirty="0"/>
              <a:t> /</a:t>
            </a:r>
            <a:r>
              <a:rPr lang="en-AU" altLang="it-IT" b="1" dirty="0" err="1"/>
              <a:t>국가핵융합연구소</a:t>
            </a:r>
            <a:r>
              <a:rPr lang="en-AU" altLang="it-IT" dirty="0"/>
              <a:t>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5A8E13D-6FE2-80E5-0F7A-802775DB68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5896" y="3116031"/>
            <a:ext cx="4962525" cy="1152525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0AED6FB9-8E9C-8E28-B6E1-FEDF2A5338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8816" y="4220506"/>
            <a:ext cx="5229225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379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E66003-0598-CD43-6B05-9166CFE70E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Imparare coreano?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A691B77-ADE0-4E8F-0EF0-02E42AA895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844" y="1196752"/>
            <a:ext cx="7380312" cy="4920208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54C7EEDA-FEED-553D-A5C6-47D788A348C0}"/>
              </a:ext>
            </a:extLst>
          </p:cNvPr>
          <p:cNvSpPr txBox="1"/>
          <p:nvPr/>
        </p:nvSpPr>
        <p:spPr>
          <a:xfrm>
            <a:off x="137786" y="6176656"/>
            <a:ext cx="9144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dirty="0">
                <a:hlinkClick r:id="rId3"/>
              </a:rPr>
              <a:t>https://www.latercera.com/practico/noticia/aprende-alfabeto-coreano-en-horas/776006/</a:t>
            </a:r>
            <a:endParaRPr lang="it-IT" sz="1600" dirty="0"/>
          </a:p>
          <a:p>
            <a:r>
              <a:rPr lang="it-IT" sz="1600" dirty="0" err="1"/>
              <a:t>Ilustración</a:t>
            </a:r>
            <a:r>
              <a:rPr lang="it-IT" sz="1600" dirty="0"/>
              <a:t>: Milo </a:t>
            </a:r>
            <a:r>
              <a:rPr lang="it-IT" sz="1600" dirty="0" err="1"/>
              <a:t>Hachim</a:t>
            </a:r>
            <a:r>
              <a:rPr lang="it-IT" sz="1600" dirty="0"/>
              <a:t>.[/</a:t>
            </a:r>
            <a:r>
              <a:rPr lang="it-IT" sz="1600" dirty="0" err="1"/>
              <a:t>caption</a:t>
            </a:r>
            <a:r>
              <a:rPr lang="it-IT" sz="1600" dirty="0"/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25253995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120C665-EBD1-1B61-CEB7-46BE0607C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2485"/>
            <a:ext cx="8229600" cy="1143000"/>
          </a:xfrm>
        </p:spPr>
        <p:txBody>
          <a:bodyPr/>
          <a:lstStyle/>
          <a:p>
            <a:r>
              <a:rPr lang="it-IT" sz="3600" dirty="0"/>
              <a:t>Chi ha inventato la stampa?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AA74D240-289A-5A11-E992-3D8BFB1297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1154266"/>
            <a:ext cx="5256584" cy="389192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D312B8A2-B8F3-1D0C-CC70-B08C97EEFFCB}"/>
              </a:ext>
            </a:extLst>
          </p:cNvPr>
          <p:cNvSpPr txBox="1"/>
          <p:nvPr/>
        </p:nvSpPr>
        <p:spPr>
          <a:xfrm>
            <a:off x="971600" y="5519068"/>
            <a:ext cx="79928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Sistema </a:t>
            </a:r>
            <a:r>
              <a:rPr lang="it-IT" i="1" dirty="0" err="1"/>
              <a:t>hangul</a:t>
            </a:r>
            <a:r>
              <a:rPr lang="it-IT" dirty="0"/>
              <a:t>, Re Se Jong, 1446</a:t>
            </a:r>
          </a:p>
          <a:p>
            <a:r>
              <a:rPr lang="it-IT" dirty="0"/>
              <a:t>Museo di Scienze, </a:t>
            </a:r>
            <a:r>
              <a:rPr lang="it-IT" dirty="0" err="1"/>
              <a:t>Daejon</a:t>
            </a:r>
            <a:r>
              <a:rPr lang="it-IT" dirty="0"/>
              <a:t>, Repubblica di Corea, foto Maria Karwasz, 2012</a:t>
            </a: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1983023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120C665-EBD1-1B61-CEB7-46BE0607C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2485"/>
            <a:ext cx="8229600" cy="1143000"/>
          </a:xfrm>
        </p:spPr>
        <p:txBody>
          <a:bodyPr/>
          <a:lstStyle/>
          <a:p>
            <a:r>
              <a:rPr lang="it-IT" sz="3600" dirty="0"/>
              <a:t>Chi ha inventato la stampa?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D312B8A2-B8F3-1D0C-CC70-B08C97EEFFCB}"/>
              </a:ext>
            </a:extLst>
          </p:cNvPr>
          <p:cNvSpPr txBox="1"/>
          <p:nvPr/>
        </p:nvSpPr>
        <p:spPr>
          <a:xfrm>
            <a:off x="971600" y="5519068"/>
            <a:ext cx="799288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Bibbia di Gutenberg, Museo Diocesano di </a:t>
            </a:r>
            <a:r>
              <a:rPr lang="it-IT" dirty="0" err="1"/>
              <a:t>Pelplin</a:t>
            </a:r>
            <a:r>
              <a:rPr lang="it-IT" dirty="0"/>
              <a:t>, Polonia</a:t>
            </a:r>
          </a:p>
          <a:p>
            <a:r>
              <a:rPr lang="it-IT" sz="1200" dirty="0"/>
              <a:t>https://culture.pl/pl/artykul/gutenberg-z-pelplina-sensacyjna-historia-najdrozszej-ksiazki-swiata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6BA7AAD2-58C2-EDA4-9EE9-39C01C24BE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7099" y="1130515"/>
            <a:ext cx="5549801" cy="4334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727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E66003-0598-CD43-6B05-9166CFE70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609"/>
            <a:ext cx="8229600" cy="1143000"/>
          </a:xfrm>
        </p:spPr>
        <p:txBody>
          <a:bodyPr/>
          <a:lstStyle/>
          <a:p>
            <a:r>
              <a:rPr lang="it-IT" sz="3800" dirty="0"/>
              <a:t>Imparare russo?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4C7EEDA-FEED-553D-A5C6-47D788A348C0}"/>
              </a:ext>
            </a:extLst>
          </p:cNvPr>
          <p:cNvSpPr txBox="1"/>
          <p:nvPr/>
        </p:nvSpPr>
        <p:spPr>
          <a:xfrm>
            <a:off x="290186" y="942336"/>
            <a:ext cx="91440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200" b="1" dirty="0" err="1"/>
              <a:t>Attention-catching</a:t>
            </a:r>
            <a:r>
              <a:rPr lang="it-IT" sz="2200" b="1" dirty="0"/>
              <a:t> story:</a:t>
            </a:r>
          </a:p>
          <a:p>
            <a:r>
              <a:rPr lang="it-IT" sz="2200" dirty="0"/>
              <a:t>Lo zar era molto severo, e il povero tipografo – analfabeta</a:t>
            </a:r>
          </a:p>
          <a:p>
            <a:r>
              <a:rPr lang="it-IT" sz="2200" dirty="0"/>
              <a:t>Dalla paura inciampò sulla soglia della stanza, e…</a:t>
            </a:r>
          </a:p>
        </p:txBody>
      </p:sp>
      <p:pic>
        <p:nvPicPr>
          <p:cNvPr id="1028" name="Picture 4" descr="Interdialog - ALFABETO RUSSO: guida pratica all'uso! E se la ...">
            <a:extLst>
              <a:ext uri="{FF2B5EF4-FFF2-40B4-BE49-F238E27FC236}">
                <a16:creationId xmlns:a16="http://schemas.microsoft.com/office/drawing/2014/main" id="{1B28CF52-76BD-226D-2651-A967134409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665566"/>
            <a:ext cx="3704803" cy="304825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5E0352AD-B62E-E6FD-4320-1CB56E4E3D98}"/>
              </a:ext>
            </a:extLst>
          </p:cNvPr>
          <p:cNvSpPr txBox="1"/>
          <p:nvPr/>
        </p:nvSpPr>
        <p:spPr>
          <a:xfrm>
            <a:off x="4427984" y="2668913"/>
            <a:ext cx="4526160" cy="290079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</a:pPr>
            <a:r>
              <a:rPr lang="it-IT" sz="2470" b="1" dirty="0">
                <a:solidFill>
                  <a:srgbClr val="FF0000"/>
                </a:solidFill>
              </a:rPr>
              <a:t>B = V     </a:t>
            </a:r>
            <a:r>
              <a:rPr lang="it-IT" sz="2470" b="1" dirty="0">
                <a:solidFill>
                  <a:srgbClr val="990099"/>
                </a:solidFill>
              </a:rPr>
              <a:t>Γ = G </a:t>
            </a:r>
            <a:r>
              <a:rPr lang="it-IT" sz="2470" b="1" dirty="0">
                <a:solidFill>
                  <a:srgbClr val="FF0000"/>
                </a:solidFill>
              </a:rPr>
              <a:t>      </a:t>
            </a:r>
            <a:r>
              <a:rPr lang="it-IT" sz="2470" b="1" dirty="0">
                <a:solidFill>
                  <a:srgbClr val="C00000"/>
                </a:solidFill>
              </a:rPr>
              <a:t>E = IE</a:t>
            </a:r>
          </a:p>
          <a:p>
            <a:pPr>
              <a:spcAft>
                <a:spcPts val="1800"/>
              </a:spcAft>
            </a:pPr>
            <a:r>
              <a:rPr lang="it-IT" sz="2470" b="1" dirty="0">
                <a:solidFill>
                  <a:schemeClr val="accent2"/>
                </a:solidFill>
              </a:rPr>
              <a:t>И = I      </a:t>
            </a:r>
            <a:r>
              <a:rPr lang="el-GR" sz="2470" b="1" dirty="0">
                <a:solidFill>
                  <a:srgbClr val="008000"/>
                </a:solidFill>
              </a:rPr>
              <a:t>Λ</a:t>
            </a:r>
            <a:r>
              <a:rPr lang="it-IT" sz="2470" b="1" dirty="0">
                <a:solidFill>
                  <a:srgbClr val="008000"/>
                </a:solidFill>
              </a:rPr>
              <a:t> = L</a:t>
            </a:r>
          </a:p>
          <a:p>
            <a:pPr>
              <a:spcAft>
                <a:spcPts val="1800"/>
              </a:spcAft>
            </a:pPr>
            <a:r>
              <a:rPr lang="it-IT" sz="2470" b="1" dirty="0">
                <a:solidFill>
                  <a:srgbClr val="C00000"/>
                </a:solidFill>
              </a:rPr>
              <a:t>H = N     </a:t>
            </a:r>
            <a:r>
              <a:rPr lang="it-IT" sz="2470" b="1" dirty="0">
                <a:solidFill>
                  <a:srgbClr val="008000"/>
                </a:solidFill>
              </a:rPr>
              <a:t>P = R     </a:t>
            </a:r>
            <a:r>
              <a:rPr lang="it-IT" sz="2470" b="1" dirty="0">
                <a:solidFill>
                  <a:srgbClr val="FFC000"/>
                </a:solidFill>
              </a:rPr>
              <a:t>C = S   </a:t>
            </a:r>
            <a:r>
              <a:rPr lang="it-IT" sz="2470" b="1" dirty="0">
                <a:solidFill>
                  <a:srgbClr val="0070C0"/>
                </a:solidFill>
              </a:rPr>
              <a:t>Y = U</a:t>
            </a:r>
          </a:p>
          <a:p>
            <a:pPr>
              <a:spcAft>
                <a:spcPts val="1800"/>
              </a:spcAft>
            </a:pPr>
            <a:r>
              <a:rPr lang="az-Cyrl-AZ" sz="2470" b="1" dirty="0">
                <a:solidFill>
                  <a:srgbClr val="0070C0"/>
                </a:solidFill>
              </a:rPr>
              <a:t>Ц</a:t>
            </a:r>
            <a:r>
              <a:rPr lang="it-IT" sz="2470" b="1" dirty="0">
                <a:solidFill>
                  <a:srgbClr val="0070C0"/>
                </a:solidFill>
              </a:rPr>
              <a:t> = C(Z)    </a:t>
            </a:r>
            <a:r>
              <a:rPr lang="az-Cyrl-AZ" sz="2470" b="1" dirty="0">
                <a:solidFill>
                  <a:srgbClr val="FF9933"/>
                </a:solidFill>
              </a:rPr>
              <a:t>Ш</a:t>
            </a:r>
            <a:r>
              <a:rPr lang="it-IT" sz="2470" b="1" dirty="0">
                <a:solidFill>
                  <a:srgbClr val="FF9933"/>
                </a:solidFill>
              </a:rPr>
              <a:t> = SC</a:t>
            </a:r>
          </a:p>
          <a:p>
            <a:pPr>
              <a:spcAft>
                <a:spcPts val="1800"/>
              </a:spcAft>
            </a:pPr>
            <a:r>
              <a:rPr lang="it-IT" sz="2470" b="1" dirty="0">
                <a:solidFill>
                  <a:srgbClr val="0070C0"/>
                </a:solidFill>
              </a:rPr>
              <a:t>Ю = IU       </a:t>
            </a:r>
            <a:r>
              <a:rPr lang="az-Cyrl-AZ" sz="2470" b="1" dirty="0">
                <a:solidFill>
                  <a:srgbClr val="00B050"/>
                </a:solidFill>
              </a:rPr>
              <a:t>Я</a:t>
            </a:r>
            <a:r>
              <a:rPr lang="it-IT" sz="2470" b="1" dirty="0">
                <a:solidFill>
                  <a:srgbClr val="00B050"/>
                </a:solidFill>
              </a:rPr>
              <a:t> = IA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52BE8C5D-2562-71AC-9A22-67C527532C1E}"/>
              </a:ext>
            </a:extLst>
          </p:cNvPr>
          <p:cNvSpPr txBox="1"/>
          <p:nvPr/>
        </p:nvSpPr>
        <p:spPr>
          <a:xfrm>
            <a:off x="290186" y="6329056"/>
            <a:ext cx="9144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000" dirty="0"/>
              <a:t>https://m.facebook.com/interdialog/photos/alfabeto-russo-guida-pratica-alluso-e-se-la-nostra-guida-non-fosse-sufficiente-h/310561266395070/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DB39A780-FEA7-78C4-D9AF-E3982DB9E5DC}"/>
              </a:ext>
            </a:extLst>
          </p:cNvPr>
          <p:cNvSpPr txBox="1"/>
          <p:nvPr/>
        </p:nvSpPr>
        <p:spPr>
          <a:xfrm>
            <a:off x="4162003" y="5784831"/>
            <a:ext cx="9144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b="1" dirty="0"/>
              <a:t>Sostituzioni, inversioni, diatoni </a:t>
            </a:r>
            <a:r>
              <a:rPr lang="it-IT" sz="2000" dirty="0"/>
              <a:t>(</a:t>
            </a:r>
            <a:r>
              <a:rPr lang="it-IT" sz="2000" dirty="0" err="1"/>
              <a:t>nihil</a:t>
            </a:r>
            <a:r>
              <a:rPr lang="it-IT" sz="2000" dirty="0"/>
              <a:t> …)</a:t>
            </a:r>
            <a:r>
              <a:rPr lang="it-IT" sz="2000" b="1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4525314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BEB85B-F9DF-3DE5-B41C-B409A147FB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61135"/>
            <a:ext cx="8229600" cy="1143000"/>
          </a:xfrm>
        </p:spPr>
        <p:txBody>
          <a:bodyPr/>
          <a:lstStyle/>
          <a:p>
            <a:r>
              <a:rPr lang="it-IT" sz="3600" dirty="0"/>
              <a:t>Un corso del cinese?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3382BDE-0CB4-DB98-3123-E955A366D3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556792"/>
            <a:ext cx="5075903" cy="1143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050A1B5A-9EFD-49C3-DE9E-F474FE9F50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845563"/>
            <a:ext cx="4762872" cy="1175569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81B618D0-7219-9850-A26A-700AF1E2B5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191" y="4150939"/>
            <a:ext cx="4885881" cy="1170199"/>
          </a:xfrm>
          <a:prstGeom prst="rect">
            <a:avLst/>
          </a:prstGeom>
        </p:spPr>
      </p:pic>
      <p:sp>
        <p:nvSpPr>
          <p:cNvPr id="9" name="Rectangle 1">
            <a:extLst>
              <a:ext uri="{FF2B5EF4-FFF2-40B4-BE49-F238E27FC236}">
                <a16:creationId xmlns:a16="http://schemas.microsoft.com/office/drawing/2014/main" id="{28CE1D1B-F4B3-9BC7-43F6-364EC27CB5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6102" y="2038507"/>
            <a:ext cx="43633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Yī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it-IT" altLang="it-IT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3284CA6-2BB0-7560-477A-EE0B62222E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9936" y="5472279"/>
            <a:ext cx="4860136" cy="909171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B0632D44-92B8-5A97-6679-A52B45EF92B6}"/>
              </a:ext>
            </a:extLst>
          </p:cNvPr>
          <p:cNvSpPr txBox="1"/>
          <p:nvPr/>
        </p:nvSpPr>
        <p:spPr>
          <a:xfrm flipH="1">
            <a:off x="5004048" y="4021132"/>
            <a:ext cx="41399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L’alfabeto che riflette </a:t>
            </a:r>
          </a:p>
          <a:p>
            <a:r>
              <a:rPr lang="it-IT" dirty="0"/>
              <a:t>i processi di cognizione?  </a:t>
            </a:r>
          </a:p>
          <a:p>
            <a:r>
              <a:rPr lang="it-IT" dirty="0"/>
              <a:t>(1,2,3, si riconosce «a prima vista, </a:t>
            </a:r>
          </a:p>
          <a:p>
            <a:endParaRPr lang="it-IT" dirty="0"/>
          </a:p>
          <a:p>
            <a:r>
              <a:rPr lang="it-IT" dirty="0"/>
              <a:t>4 e 5 vengono divise in pezzi da 2 o 3. </a:t>
            </a:r>
          </a:p>
        </p:txBody>
      </p:sp>
    </p:spTree>
    <p:extLst>
      <p:ext uri="{BB962C8B-B14F-4D97-AF65-F5344CB8AC3E}">
        <p14:creationId xmlns:p14="http://schemas.microsoft.com/office/powerpoint/2010/main" val="2227747955"/>
      </p:ext>
    </p:extLst>
  </p:cSld>
  <p:clrMapOvr>
    <a:masterClrMapping/>
  </p:clrMapOvr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7216</TotalTime>
  <Words>653</Words>
  <Application>Microsoft Office PowerPoint</Application>
  <PresentationFormat>Presentazione su schermo (4:3)</PresentationFormat>
  <Paragraphs>106</Paragraphs>
  <Slides>21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4" baseType="lpstr">
      <vt:lpstr>Arial</vt:lpstr>
      <vt:lpstr>Arial Unicode MS</vt:lpstr>
      <vt:lpstr>Projekt domyślny</vt:lpstr>
      <vt:lpstr>Inclusione e personalizzazione nell’insegnamento delle STEAM</vt:lpstr>
      <vt:lpstr>Domanda di lavoro:</vt:lpstr>
      <vt:lpstr>Physics is Fun: Why do objects fall?</vt:lpstr>
      <vt:lpstr>Physics is Fun: Why do objects fall?</vt:lpstr>
      <vt:lpstr>Imparare coreano?</vt:lpstr>
      <vt:lpstr>Chi ha inventato la stampa?</vt:lpstr>
      <vt:lpstr>Chi ha inventato la stampa?</vt:lpstr>
      <vt:lpstr>Imparare russo?</vt:lpstr>
      <vt:lpstr>Un corso del cinese?</vt:lpstr>
      <vt:lpstr>Un corso del cinese?</vt:lpstr>
      <vt:lpstr>Le lingue hanno qualcosa in comune?</vt:lpstr>
      <vt:lpstr>Esistono altri alfabeti?</vt:lpstr>
      <vt:lpstr>Presentazione standard di PowerPoint</vt:lpstr>
      <vt:lpstr>Presentazione standard di PowerPoint</vt:lpstr>
      <vt:lpstr>Arte creata dalla IA</vt:lpstr>
      <vt:lpstr>Google Deep Dream Generator</vt:lpstr>
      <vt:lpstr>Google Deep Dream Generator</vt:lpstr>
      <vt:lpstr>Google Deep Dream Generator</vt:lpstr>
      <vt:lpstr>Google Deep Dream Generator</vt:lpstr>
      <vt:lpstr>Google Deep Dream Generator</vt:lpstr>
      <vt:lpstr>Risposte di lavoro (work in progress):</vt:lpstr>
    </vt:vector>
  </TitlesOfParts>
  <Company>PAP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 principio…</dc:title>
  <dc:creator>GK</dc:creator>
  <cp:lastModifiedBy>Maria Karwasz</cp:lastModifiedBy>
  <cp:revision>178</cp:revision>
  <dcterms:created xsi:type="dcterms:W3CDTF">2006-02-09T22:46:12Z</dcterms:created>
  <dcterms:modified xsi:type="dcterms:W3CDTF">2022-12-11T18:49:26Z</dcterms:modified>
</cp:coreProperties>
</file>