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49"/>
  </p:notesMasterIdLst>
  <p:handoutMasterIdLst>
    <p:handoutMasterId r:id="rId50"/>
  </p:handoutMasterIdLst>
  <p:sldIdLst>
    <p:sldId id="377" r:id="rId2"/>
    <p:sldId id="470" r:id="rId3"/>
    <p:sldId id="380" r:id="rId4"/>
    <p:sldId id="457" r:id="rId5"/>
    <p:sldId id="486" r:id="rId6"/>
    <p:sldId id="385" r:id="rId7"/>
    <p:sldId id="336" r:id="rId8"/>
    <p:sldId id="482" r:id="rId9"/>
    <p:sldId id="481" r:id="rId10"/>
    <p:sldId id="386" r:id="rId11"/>
    <p:sldId id="382" r:id="rId12"/>
    <p:sldId id="285" r:id="rId13"/>
    <p:sldId id="291" r:id="rId14"/>
    <p:sldId id="290" r:id="rId15"/>
    <p:sldId id="458" r:id="rId16"/>
    <p:sldId id="283" r:id="rId17"/>
    <p:sldId id="391" r:id="rId18"/>
    <p:sldId id="262" r:id="rId19"/>
    <p:sldId id="343" r:id="rId20"/>
    <p:sldId id="345" r:id="rId21"/>
    <p:sldId id="274" r:id="rId22"/>
    <p:sldId id="466" r:id="rId23"/>
    <p:sldId id="268" r:id="rId24"/>
    <p:sldId id="461" r:id="rId25"/>
    <p:sldId id="272" r:id="rId26"/>
    <p:sldId id="346" r:id="rId27"/>
    <p:sldId id="347" r:id="rId28"/>
    <p:sldId id="373" r:id="rId29"/>
    <p:sldId id="330" r:id="rId30"/>
    <p:sldId id="467" r:id="rId31"/>
    <p:sldId id="468" r:id="rId32"/>
    <p:sldId id="354" r:id="rId33"/>
    <p:sldId id="320" r:id="rId34"/>
    <p:sldId id="307" r:id="rId35"/>
    <p:sldId id="273" r:id="rId36"/>
    <p:sldId id="282" r:id="rId37"/>
    <p:sldId id="309" r:id="rId38"/>
    <p:sldId id="319" r:id="rId39"/>
    <p:sldId id="264" r:id="rId40"/>
    <p:sldId id="484" r:id="rId41"/>
    <p:sldId id="332" r:id="rId42"/>
    <p:sldId id="312" r:id="rId43"/>
    <p:sldId id="485" r:id="rId44"/>
    <p:sldId id="469" r:id="rId45"/>
    <p:sldId id="488" r:id="rId46"/>
    <p:sldId id="487" r:id="rId47"/>
    <p:sldId id="476" r:id="rId48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56" autoAdjust="0"/>
    <p:restoredTop sz="94859" autoAdjust="0"/>
  </p:normalViewPr>
  <p:slideViewPr>
    <p:cSldViewPr>
      <p:cViewPr varScale="1">
        <p:scale>
          <a:sx n="69" d="100"/>
          <a:sy n="69" d="100"/>
        </p:scale>
        <p:origin x="84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49A0DF6-9B8D-5FFE-2178-CBB27DA1106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FE1D8CC-C401-11F1-44C6-85E980EAC87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5EC10E90-F90E-334A-2B06-1C328733C77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2F080060-9B70-ABCD-696C-AB8EF8D9010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2E30132-0E85-47D0-B6B1-3E27EC5FFB8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1559FD52-C05E-E02C-2D12-4A2738F43D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430BEAE-D5E7-B4F0-1DF2-86B740C5D7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AEF09488-19D6-EBFE-2B35-5D37C2D6459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73162A00-4BDD-D61F-5311-B2823DFB459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07F5F8E6-266E-0BE9-DC45-2864EF4F8E8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68413CC9-8603-045E-9019-8FACDB41F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BF9587-81BD-405E-9043-DCBC432371A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323B0989-38BB-E29B-DA8A-315C29E565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D3D8D6C6-479E-48A4-90A4-6A7279A0DDAF}" type="slidenum">
              <a:rPr lang="en-AU" altLang="it-IT" smtClean="0">
                <a:latin typeface="Arial" panose="020B0604020202020204" pitchFamily="34" charset="0"/>
              </a:rPr>
              <a:pPr/>
              <a:t>18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B8D253C0-5D27-BB6A-D11E-D5D204E5A0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C1D9FD91-AE30-77E3-2E96-A2F113465C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pl-PL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FBD7808E-4D65-0D2C-3AE7-6CA0E7F074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D4FE162-0D10-487D-8040-566A59D47A9C}" type="slidenum">
              <a:rPr lang="pl-PL" altLang="it-IT" smtClean="0">
                <a:latin typeface="Arial" panose="020B0604020202020204" pitchFamily="34" charset="0"/>
              </a:rPr>
              <a:pPr/>
              <a:t>44</a:t>
            </a:fld>
            <a:endParaRPr lang="pl-PL" altLang="it-IT">
              <a:latin typeface="Arial" panose="020B0604020202020204" pitchFamily="34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81C3CDC8-F43B-FC82-142B-686ADAB1EF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123227F0-9E93-0719-9DAB-FF404F7037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FFBAA5B-C8EF-2D1C-EDA6-832362ACB09F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E4728592-531A-C3C9-CB9E-3D6C1BF157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0402B79E-63CA-5C7E-CBB2-670FD25C4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DDCD1C5F-7CF5-81A9-E49F-20D675799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A0A5C9D-1274-8DA3-D5DB-5919364321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DFF6667-2EFC-2C1F-F61F-30C8D30205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22F9DA33-1B41-5DE2-B641-39AB046FED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DC817-0B1E-42C4-80F0-5FAC1A8D671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0758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673B803-8260-9BC1-F699-8C89BB9A3F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CE6C85A-8454-5E13-2B9F-84F213EB97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4E7D1D8-43F7-7423-D644-92ADFA6953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36628-68CC-4F6D-A25B-FFFCD9B3D9F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85613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C4AC99B-DD79-42EE-C018-EB8BC9C1B1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C0DACB2C-F012-7CF7-24FC-9F3415A2D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6956363-FF10-F92F-198C-441CF66196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60B2C-4526-4A52-A423-CB091BA4CC6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58604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5CAC6F5-05A8-6DAD-F5C2-FC52CFB8B2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37542A7-FED0-0372-09CE-0DC1680D0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18B468B-C809-9AF6-C682-9B7D55CE21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10FD3-8AC4-424A-AD34-7ECE0CD79DE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65931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226BA4C-FF88-D7E2-3908-871AB914D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EA4D30F-8C28-4A09-C9CF-9128252694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BA3CB8D-C2ED-7F81-F021-7BCD427344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CAB44-B7A8-48C9-B5ED-D6A928C3930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9589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CD65F90-1F3E-6F05-2CD3-99BF77EBF2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882E44D6-9725-D302-C814-CACE37CD13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800ACE5-F66F-BE66-7C53-4B89B60B12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ADEE5-25BB-4BF2-B61E-B12A75D1AFF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1733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C1EFC75-2986-AD81-6055-0072938AC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1DBCFC2-800F-7195-2E12-F89CC3117E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4992E69-2D4A-7261-712C-07C961B0A5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C1939-7C24-46C6-A61B-A6F95C96518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93785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AD40A93-71D0-1EEE-ACC9-2F5754970E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E0B2DF1-CA74-B248-A130-C1624D8D39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249CF039-E598-41F4-9F1F-E11036CBC4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45597-963E-4C8D-9EA3-A7C114C31FE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3650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C645D649-4C03-C8B1-4AF0-D825F44FFD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8270EAD-CB5A-136D-CAFF-BD404A2AEB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C3D9B5A-C6C2-4AAA-8D56-905C67D65F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328A8-D33B-4C24-A982-0B6E461E8CB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9973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EBBD9A00-FB29-3D6B-A6A2-3AA2EAACEB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E1E85A59-43BB-A9CD-0F11-891F6C2321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A96631E-1710-91A9-AEDF-A6B2DEEE3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7CB51-A82A-4E76-90EE-3D652AB5F4C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155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4A19AFB-99D5-11E8-09BD-9825D1339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5A79731-DE19-84CD-A668-3711DC117F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69BDEA7-A5FA-E0E8-BA5A-B40BFB9FD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772F4-9643-44DD-9ED9-548494D6BA5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1501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E5493BD-230A-304E-6399-55DF0450AD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0788100-B444-A844-E910-2C7C34FA35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283647E-192B-5AC2-2980-537A74239F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F02CD-0692-47D8-B2D9-63E44060472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1479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69EE96FC-5847-7C09-70FB-39916B78898B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D4C405DD-B7FC-D97A-F702-57DA456F4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2A1B0B53-D597-566E-CAB3-195A6819A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D28AB6CD-CD0F-AC15-8F3B-3AB86ECD1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A1B1FF83-DF59-5E4E-FA22-7DAE5A1207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B9423D2A-1407-F5E0-BD1D-93FD4D4CCD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EC810C66-D96E-EC09-AC35-96495F7142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D79CFFDD-295D-C3EC-F40C-D790997E64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6A7ACE70-5AE0-926E-CBFF-77A167F3C5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22361E1-2F7E-48D3-98A7-0B49B09F65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4.jpeg"/><Relationship Id="rId7" Type="http://schemas.openxmlformats.org/officeDocument/2006/relationships/image" Target="../media/image3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Stige_(astronomia)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t.wikipedia.org/wiki/Idra_(astronomia)" TargetMode="External"/><Relationship Id="rId5" Type="http://schemas.openxmlformats.org/officeDocument/2006/relationships/hyperlink" Target="https://it.wikipedia.org/wiki/Cerbero_(astronomia)" TargetMode="External"/><Relationship Id="rId4" Type="http://schemas.openxmlformats.org/officeDocument/2006/relationships/hyperlink" Target="https://it.wikipedia.org/wiki/Notte_(astronomia)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File:Rho_Ophiuchi.jpg" TargetMode="External"/><Relationship Id="rId4" Type="http://schemas.openxmlformats.org/officeDocument/2006/relationships/hyperlink" Target="http://it.wikipedia.org/wiki/File:RhoOph.jpg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ESA" TargetMode="External"/><Relationship Id="rId3" Type="http://schemas.openxmlformats.org/officeDocument/2006/relationships/hyperlink" Target="https://en.wikipedia.org/wiki/Digital_compositing" TargetMode="External"/><Relationship Id="rId7" Type="http://schemas.openxmlformats.org/officeDocument/2006/relationships/hyperlink" Target="https://en.wikipedia.org/wiki/NASA" TargetMode="External"/><Relationship Id="rId2" Type="http://schemas.openxmlformats.org/officeDocument/2006/relationships/hyperlink" Target="https://en.wikipedia.org/wiki/False-colo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Earth" TargetMode="External"/><Relationship Id="rId5" Type="http://schemas.openxmlformats.org/officeDocument/2006/relationships/hyperlink" Target="https://en.wikipedia.org/wiki/SIRTF" TargetMode="External"/><Relationship Id="rId4" Type="http://schemas.openxmlformats.org/officeDocument/2006/relationships/hyperlink" Target="https://en.wikipedia.org/wiki/Hubble_Space_Telescope" TargetMode="External"/><Relationship Id="rId9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handra_X-ray_Observatory" TargetMode="External"/><Relationship Id="rId2" Type="http://schemas.openxmlformats.org/officeDocument/2006/relationships/hyperlink" Target="https://en.wikipedia.org/wiki/X-ra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hyperlink" Target="https://en.wikipedia.org/wiki/Wide-field_Infrared_Survey_Explorer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piral_galaxy" TargetMode="External"/><Relationship Id="rId7" Type="http://schemas.openxmlformats.org/officeDocument/2006/relationships/image" Target="../media/image55.jpeg"/><Relationship Id="rId2" Type="http://schemas.openxmlformats.org/officeDocument/2006/relationships/hyperlink" Target="https://en.wikipedia.org/wiki/NGC_441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Light-year" TargetMode="External"/><Relationship Id="rId5" Type="http://schemas.openxmlformats.org/officeDocument/2006/relationships/hyperlink" Target="https://en.wikipedia.org/wiki/Coma_Berenices" TargetMode="External"/><Relationship Id="rId4" Type="http://schemas.openxmlformats.org/officeDocument/2006/relationships/hyperlink" Target="https://en.wikipedia.org/wiki/Constellation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iop.org/objects/phw/news/15/12/19/PW2011-07-29-starry1.jpg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e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29F24DF-D063-9D27-0D33-40598FB74E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b="1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CB6F7921-54C3-3935-E6FF-D89D487C8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karwasz@fizyka.umk.pl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E6560460-AEC3-E2E6-35A9-7DC7DDD9C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>
                <a:solidFill>
                  <a:srgbClr val="002060"/>
                </a:solidFill>
                <a:latin typeface="Arial" panose="020B0604020202020204" pitchFamily="34" charset="0"/>
              </a:rPr>
              <a:t>Lezione 9: Qualche applicazione particolare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>
                <a:solidFill>
                  <a:srgbClr val="002060"/>
                </a:solidFill>
                <a:latin typeface="Arial" panose="020B0604020202020204" pitchFamily="34" charset="0"/>
              </a:rPr>
              <a:t>Parte III: Astronomia – la porta alla scienza </a:t>
            </a:r>
            <a:endParaRPr lang="pl-PL" altLang="it-IT" sz="26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>
            <a:extLst>
              <a:ext uri="{FF2B5EF4-FFF2-40B4-BE49-F238E27FC236}">
                <a16:creationId xmlns:a16="http://schemas.microsoft.com/office/drawing/2014/main" id="{75CCA54A-A93C-6CEF-A5BD-85C9539E87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6063" y="-447675"/>
            <a:ext cx="8686800" cy="1143000"/>
          </a:xfrm>
        </p:spPr>
        <p:txBody>
          <a:bodyPr/>
          <a:lstStyle/>
          <a:p>
            <a:r>
              <a:rPr lang="it-IT" altLang="it-IT" sz="3200" dirty="0"/>
              <a:t>Costellazioni, prima essenziali, poi  facoltative</a:t>
            </a:r>
          </a:p>
        </p:txBody>
      </p:sp>
      <p:sp>
        <p:nvSpPr>
          <p:cNvPr id="23555" name="CasellaDiTesto 8">
            <a:extLst>
              <a:ext uri="{FF2B5EF4-FFF2-40B4-BE49-F238E27FC236}">
                <a16:creationId xmlns:a16="http://schemas.microsoft.com/office/drawing/2014/main" id="{09EE612F-9ABA-314A-474F-13D6AD9B9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7800"/>
            <a:ext cx="79311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Il Grande Carro (Orsa Maggiore) e la Cassiopea sono facili da identificare.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Partendo dalle due ruote posteriori del Carro si risale alla Stella Polare.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Partendo dalla Cassiopea si trova l’Andromeda, e lì la sua galassia.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Il Cigno è sopra la testa la sera d’estate.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D’inverno, a Sud, risplende l’Orione: sembra un aquilone.   </a:t>
            </a:r>
          </a:p>
        </p:txBody>
      </p:sp>
      <p:pic>
        <p:nvPicPr>
          <p:cNvPr id="23556" name="Immagine 12">
            <a:extLst>
              <a:ext uri="{FF2B5EF4-FFF2-40B4-BE49-F238E27FC236}">
                <a16:creationId xmlns:a16="http://schemas.microsoft.com/office/drawing/2014/main" id="{C5D34892-0C32-B668-480B-028E88F4C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812800"/>
            <a:ext cx="6792912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Immagine 6">
            <a:extLst>
              <a:ext uri="{FF2B5EF4-FFF2-40B4-BE49-F238E27FC236}">
                <a16:creationId xmlns:a16="http://schemas.microsoft.com/office/drawing/2014/main" id="{4657E3BD-6FE1-BD62-E740-8A0C04D8D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575" y="3041650"/>
            <a:ext cx="3316288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>
            <a:extLst>
              <a:ext uri="{FF2B5EF4-FFF2-40B4-BE49-F238E27FC236}">
                <a16:creationId xmlns:a16="http://schemas.microsoft.com/office/drawing/2014/main" id="{182DBF26-D4B5-B76F-4F93-6E45B0472D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6631" y="-194468"/>
            <a:ext cx="7313612" cy="1143000"/>
          </a:xfrm>
        </p:spPr>
        <p:txBody>
          <a:bodyPr/>
          <a:lstStyle/>
          <a:p>
            <a:r>
              <a:rPr lang="it-IT" altLang="it-IT" sz="3200" dirty="0"/>
              <a:t>Per prima - la motivazione</a:t>
            </a:r>
          </a:p>
        </p:txBody>
      </p:sp>
      <p:sp>
        <p:nvSpPr>
          <p:cNvPr id="24579" name="CasellaDiTesto 10">
            <a:extLst>
              <a:ext uri="{FF2B5EF4-FFF2-40B4-BE49-F238E27FC236}">
                <a16:creationId xmlns:a16="http://schemas.microsoft.com/office/drawing/2014/main" id="{1E4DB014-80CE-F264-ED05-9DC1A398E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104900"/>
            <a:ext cx="878522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dirty="0">
                <a:latin typeface="Arial" panose="020B0604020202020204" pitchFamily="34" charset="0"/>
              </a:rPr>
              <a:t>La matematica non è nata perché l’uomo ama le cose astratte, ma per poter calcolare la superfice del appezzamento del terreno in Mesopotamia o il volume di una piramide da costruire (in Egitto).  </a:t>
            </a:r>
          </a:p>
        </p:txBody>
      </p:sp>
      <p:sp>
        <p:nvSpPr>
          <p:cNvPr id="24580" name="CasellaDiTesto 14">
            <a:extLst>
              <a:ext uri="{FF2B5EF4-FFF2-40B4-BE49-F238E27FC236}">
                <a16:creationId xmlns:a16="http://schemas.microsoft.com/office/drawing/2014/main" id="{CA3282D3-1545-1F13-9FA2-92C80BC79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" y="6207125"/>
            <a:ext cx="5356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Astronomia è nata per poter calcolare le stagioni.  </a:t>
            </a:r>
          </a:p>
        </p:txBody>
      </p:sp>
      <p:pic>
        <p:nvPicPr>
          <p:cNvPr id="24581" name="Immagine 6">
            <a:extLst>
              <a:ext uri="{FF2B5EF4-FFF2-40B4-BE49-F238E27FC236}">
                <a16:creationId xmlns:a16="http://schemas.microsoft.com/office/drawing/2014/main" id="{59557EFF-09D9-C956-45FA-1580CCDB9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62188"/>
            <a:ext cx="6053138" cy="394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magine 3">
            <a:extLst>
              <a:ext uri="{FF2B5EF4-FFF2-40B4-BE49-F238E27FC236}">
                <a16:creationId xmlns:a16="http://schemas.microsoft.com/office/drawing/2014/main" id="{3B02DDA6-9CD0-2221-E9BA-8EF3BB447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2349500"/>
            <a:ext cx="2606675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CasellaDiTesto 8">
            <a:extLst>
              <a:ext uri="{FF2B5EF4-FFF2-40B4-BE49-F238E27FC236}">
                <a16:creationId xmlns:a16="http://schemas.microsoft.com/office/drawing/2014/main" id="{B2AA458E-1F70-1688-B6EA-9C1BB5570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488315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Hagar Qim, Malta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90B5EE0-942E-D0B7-87FA-AA504AD2DF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/>
              <a:t>Luna: cratere Copernico</a:t>
            </a:r>
            <a:endParaRPr lang="en-AU" altLang="it-IT"/>
          </a:p>
        </p:txBody>
      </p:sp>
      <p:pic>
        <p:nvPicPr>
          <p:cNvPr id="26627" name="Picture 3">
            <a:extLst>
              <a:ext uri="{FF2B5EF4-FFF2-40B4-BE49-F238E27FC236}">
                <a16:creationId xmlns:a16="http://schemas.microsoft.com/office/drawing/2014/main" id="{E25B91F1-31EC-8C87-D9E0-F5A93B759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1263"/>
            <a:ext cx="64357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Oval 8">
            <a:extLst>
              <a:ext uri="{FF2B5EF4-FFF2-40B4-BE49-F238E27FC236}">
                <a16:creationId xmlns:a16="http://schemas.microsoft.com/office/drawing/2014/main" id="{A4FA939C-86CE-EDFE-88E4-5590DC43EA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16238" y="2565400"/>
            <a:ext cx="554037" cy="554038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6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7E5E1C29-B670-9016-2817-0BFFCED71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5715000"/>
            <a:ext cx="7907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99"/>
                </a:solidFill>
                <a:latin typeface="Arial" panose="020B0604020202020204" pitchFamily="34" charset="0"/>
              </a:rPr>
              <a:t>La Terra dista dalla Luna solo 380 mila km (364-404 mila km),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99"/>
                </a:solidFill>
                <a:latin typeface="Arial" panose="020B0604020202020204" pitchFamily="34" charset="0"/>
              </a:rPr>
              <a:t>cioè appena 10 lunghezze della sua circonferenza.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99"/>
                </a:solidFill>
                <a:latin typeface="Arial" panose="020B0604020202020204" pitchFamily="34" charset="0"/>
              </a:rPr>
              <a:t>Si può dire, che Terra-Luna sono un sistema doppio (binario)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2DB8FC45-0EB1-6966-0FDA-7CCD68F894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200"/>
              <a:t>Il giorno più terribile nella storia della Terra</a:t>
            </a:r>
            <a:r>
              <a:rPr lang="pl-PL" altLang="it-IT" sz="3200"/>
              <a:t> (0+100 mln </a:t>
            </a:r>
            <a:r>
              <a:rPr lang="it-IT" altLang="it-IT" sz="3200"/>
              <a:t>anni</a:t>
            </a:r>
            <a:r>
              <a:rPr lang="pl-PL" altLang="it-IT" sz="3200"/>
              <a:t>)</a:t>
            </a:r>
            <a:endParaRPr lang="en-AU" altLang="it-IT" sz="3200"/>
          </a:p>
        </p:txBody>
      </p:sp>
      <p:pic>
        <p:nvPicPr>
          <p:cNvPr id="25603" name="Picture 4">
            <a:extLst>
              <a:ext uri="{FF2B5EF4-FFF2-40B4-BE49-F238E27FC236}">
                <a16:creationId xmlns:a16="http://schemas.microsoft.com/office/drawing/2014/main" id="{25B2BD75-553C-0711-5B79-D14E10F01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427163"/>
            <a:ext cx="6119813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5">
            <a:extLst>
              <a:ext uri="{FF2B5EF4-FFF2-40B4-BE49-F238E27FC236}">
                <a16:creationId xmlns:a16="http://schemas.microsoft.com/office/drawing/2014/main" id="{9EE46DE4-9750-E3C7-2221-8E7696503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50" y="5229225"/>
            <a:ext cx="7802563" cy="163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Circa 100 mln d’anni dopo la formazione della Terra, un oggetto delle dimensioni del Marte urtò la Terra, ancora semi-liquida.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Una gigantesca goccia della lava si staccò e si solidificò in 24 ore. Fu il giorno più terribile nella storia della Terra.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L’asse terrestre tuttora rimane un po’ storta. </a:t>
            </a:r>
            <a:endParaRPr lang="pl-PL" altLang="it-IT" sz="20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E323F6E9-C4D5-3C49-7F21-E4ED403A6E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78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000099"/>
                </a:solidFill>
              </a:rPr>
              <a:t>Il pianeta blu</a:t>
            </a:r>
            <a:endParaRPr lang="en-AU" altLang="it-IT">
              <a:solidFill>
                <a:srgbClr val="000099"/>
              </a:solidFill>
            </a:endParaRPr>
          </a:p>
        </p:txBody>
      </p:sp>
      <p:pic>
        <p:nvPicPr>
          <p:cNvPr id="27651" name="Picture 5">
            <a:extLst>
              <a:ext uri="{FF2B5EF4-FFF2-40B4-BE49-F238E27FC236}">
                <a16:creationId xmlns:a16="http://schemas.microsoft.com/office/drawing/2014/main" id="{A2E8BA57-3BEC-4F30-4AC7-AF9A6B61F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031875"/>
            <a:ext cx="5832475" cy="47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6">
            <a:extLst>
              <a:ext uri="{FF2B5EF4-FFF2-40B4-BE49-F238E27FC236}">
                <a16:creationId xmlns:a16="http://schemas.microsoft.com/office/drawing/2014/main" id="{98E0F184-D20D-65E5-AE08-6312C276B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5826125"/>
            <a:ext cx="47117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99"/>
                </a:solidFill>
                <a:latin typeface="Arial" panose="020B0604020202020204" pitchFamily="34" charset="0"/>
              </a:rPr>
              <a:t>Vista dal cosmo, solo la Terra è blu: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99"/>
                </a:solidFill>
                <a:latin typeface="Arial" panose="020B0604020202020204" pitchFamily="34" charset="0"/>
              </a:rPr>
              <a:t>la sua atmosfera contiene ossigeno!</a:t>
            </a:r>
            <a:endParaRPr lang="en-AU" altLang="it-IT" sz="16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>
            <a:extLst>
              <a:ext uri="{FF2B5EF4-FFF2-40B4-BE49-F238E27FC236}">
                <a16:creationId xmlns:a16="http://schemas.microsoft.com/office/drawing/2014/main" id="{1664C9B6-47D6-DDE3-B953-8D2D5F921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6105525"/>
            <a:ext cx="6831013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99"/>
                </a:solidFill>
                <a:latin typeface="Arial" panose="020B0604020202020204" pitchFamily="34" charset="0"/>
              </a:rPr>
              <a:t>Rimane ‘appesa’ sempre nello stesso punto sul cielo,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99"/>
                </a:solidFill>
                <a:latin typeface="Arial" panose="020B0604020202020204" pitchFamily="34" charset="0"/>
              </a:rPr>
              <a:t>ma illumina meno quando diventa ‘Terra nuova’. </a:t>
            </a:r>
            <a:endParaRPr lang="en-AU" altLang="it-IT" sz="22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2FD24F89-F914-B7BB-E1F3-04C4078C80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450" y="-171450"/>
            <a:ext cx="7313613" cy="1143000"/>
          </a:xfrm>
        </p:spPr>
        <p:txBody>
          <a:bodyPr/>
          <a:lstStyle/>
          <a:p>
            <a:pPr eaLnBrk="1" hangingPunct="1"/>
            <a:r>
              <a:rPr lang="en-AU" altLang="it-IT"/>
              <a:t>e così si vede la Terra dalla Luna</a:t>
            </a:r>
          </a:p>
        </p:txBody>
      </p:sp>
      <p:pic>
        <p:nvPicPr>
          <p:cNvPr id="28676" name="Picture 5">
            <a:extLst>
              <a:ext uri="{FF2B5EF4-FFF2-40B4-BE49-F238E27FC236}">
                <a16:creationId xmlns:a16="http://schemas.microsoft.com/office/drawing/2014/main" id="{9C569BBA-CF4A-5D20-FEE2-B2DEA0FEB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262063"/>
            <a:ext cx="4714875" cy="482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2E2B43CF-DB13-61CD-4EA5-7E97309C1E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73025"/>
            <a:ext cx="9144000" cy="1143000"/>
          </a:xfrm>
        </p:spPr>
        <p:txBody>
          <a:bodyPr/>
          <a:lstStyle/>
          <a:p>
            <a:pPr eaLnBrk="1" hangingPunct="1"/>
            <a:r>
              <a:rPr lang="it-IT" altLang="it-IT" sz="3200" dirty="0"/>
              <a:t>Ogni tanto (Gennaio 2023) arriva una cometa </a:t>
            </a:r>
            <a:endParaRPr lang="en-AU" altLang="it-IT" dirty="0"/>
          </a:p>
        </p:txBody>
      </p:sp>
      <p:pic>
        <p:nvPicPr>
          <p:cNvPr id="29699" name="Picture 5">
            <a:extLst>
              <a:ext uri="{FF2B5EF4-FFF2-40B4-BE49-F238E27FC236}">
                <a16:creationId xmlns:a16="http://schemas.microsoft.com/office/drawing/2014/main" id="{594A8703-F47D-3CF5-E6B7-20500037F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1403350"/>
            <a:ext cx="4111625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6">
            <a:extLst>
              <a:ext uri="{FF2B5EF4-FFF2-40B4-BE49-F238E27FC236}">
                <a16:creationId xmlns:a16="http://schemas.microsoft.com/office/drawing/2014/main" id="{15ACD78F-D977-2149-7AF1-FCFF2493A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073650"/>
            <a:ext cx="734377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C</a:t>
            </a:r>
            <a:r>
              <a:rPr lang="pl-PL" altLang="it-IT" sz="1800">
                <a:latin typeface="Arial" panose="020B0604020202020204" pitchFamily="34" charset="0"/>
              </a:rPr>
              <a:t>ometa </a:t>
            </a:r>
            <a:r>
              <a:rPr lang="it-IT" altLang="it-IT" sz="1800">
                <a:latin typeface="Arial" panose="020B0604020202020204" pitchFamily="34" charset="0"/>
              </a:rPr>
              <a:t>di </a:t>
            </a:r>
            <a:r>
              <a:rPr lang="pl-PL" altLang="it-IT" sz="1800">
                <a:latin typeface="Arial" panose="020B0604020202020204" pitchFamily="34" charset="0"/>
              </a:rPr>
              <a:t>Halley (</a:t>
            </a:r>
            <a:r>
              <a:rPr lang="it-IT" altLang="it-IT" sz="1800">
                <a:latin typeface="Arial" panose="020B0604020202020204" pitchFamily="34" charset="0"/>
              </a:rPr>
              <a:t>ogni </a:t>
            </a:r>
            <a:r>
              <a:rPr lang="pl-PL" altLang="it-IT" sz="1800">
                <a:latin typeface="Arial" panose="020B0604020202020204" pitchFamily="34" charset="0"/>
              </a:rPr>
              <a:t>88 </a:t>
            </a:r>
            <a:r>
              <a:rPr lang="it-IT" altLang="it-IT" sz="1800">
                <a:latin typeface="Arial" panose="020B0604020202020204" pitchFamily="34" charset="0"/>
              </a:rPr>
              <a:t>anni</a:t>
            </a:r>
            <a:r>
              <a:rPr lang="pl-PL" altLang="it-IT" sz="1800">
                <a:latin typeface="Arial" panose="020B0604020202020204" pitchFamily="34" charset="0"/>
              </a:rPr>
              <a:t>), Hale-Bopp (1997)</a:t>
            </a:r>
            <a:r>
              <a:rPr lang="it-IT" altLang="it-IT" sz="1800">
                <a:latin typeface="Arial" panose="020B0604020202020204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solidFill>
                  <a:srgbClr val="000099"/>
                </a:solidFill>
                <a:latin typeface="Arial" panose="020B0604020202020204" pitchFamily="34" charset="0"/>
              </a:rPr>
              <a:t>D</a:t>
            </a:r>
            <a:r>
              <a:rPr lang="it-IT" altLang="it-IT" sz="1800">
                <a:solidFill>
                  <a:srgbClr val="000099"/>
                </a:solidFill>
                <a:latin typeface="Arial" panose="020B0604020202020204" pitchFamily="34" charset="0"/>
              </a:rPr>
              <a:t>ue code</a:t>
            </a:r>
            <a:r>
              <a:rPr lang="pl-PL" altLang="it-IT" sz="1800">
                <a:solidFill>
                  <a:srgbClr val="000099"/>
                </a:solidFill>
                <a:latin typeface="Arial" panose="020B0604020202020204" pitchFamily="34" charset="0"/>
              </a:rPr>
              <a:t>: </a:t>
            </a:r>
            <a:r>
              <a:rPr lang="it-IT" altLang="it-IT" sz="1800">
                <a:solidFill>
                  <a:srgbClr val="000099"/>
                </a:solidFill>
                <a:latin typeface="Arial" panose="020B0604020202020204" pitchFamily="34" charset="0"/>
              </a:rPr>
              <a:t>una di polvere, curva lungo la traiettoria, lasciata dietro,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solidFill>
                  <a:srgbClr val="000099"/>
                </a:solidFill>
                <a:latin typeface="Arial" panose="020B0604020202020204" pitchFamily="34" charset="0"/>
              </a:rPr>
              <a:t>e un’altra gassosa, respinta dal vento solare</a:t>
            </a:r>
            <a:endParaRPr lang="en-AU" altLang="it-IT" sz="180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AU" altLang="it-IT" sz="16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29701" name="Rectangle 9">
            <a:extLst>
              <a:ext uri="{FF2B5EF4-FFF2-40B4-BE49-F238E27FC236}">
                <a16:creationId xmlns:a16="http://schemas.microsoft.com/office/drawing/2014/main" id="{C0014874-42C3-C5A9-232C-60CD0E0C1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933825"/>
            <a:ext cx="2063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000">
                <a:latin typeface="Arial" panose="020B0604020202020204" pitchFamily="34" charset="0"/>
              </a:rPr>
              <a:t>10e2296b000600824963b822.jpg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CCE6A3-317D-4BEC-C087-4FE6FC8BF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50" y="1389063"/>
            <a:ext cx="41783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>
            <a:extLst>
              <a:ext uri="{FF2B5EF4-FFF2-40B4-BE49-F238E27FC236}">
                <a16:creationId xmlns:a16="http://schemas.microsoft.com/office/drawing/2014/main" id="{24E7459C-B9B2-E30E-0772-8492085936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913" y="0"/>
            <a:ext cx="7313612" cy="1143000"/>
          </a:xfrm>
        </p:spPr>
        <p:txBody>
          <a:bodyPr/>
          <a:lstStyle/>
          <a:p>
            <a:r>
              <a:rPr lang="it-IT" altLang="it-IT"/>
              <a:t>Che cosa vediamo sul cielo?</a:t>
            </a:r>
          </a:p>
        </p:txBody>
      </p:sp>
      <p:pic>
        <p:nvPicPr>
          <p:cNvPr id="30723" name="Immagine 6">
            <a:extLst>
              <a:ext uri="{FF2B5EF4-FFF2-40B4-BE49-F238E27FC236}">
                <a16:creationId xmlns:a16="http://schemas.microsoft.com/office/drawing/2014/main" id="{70E4C9C1-1084-0D00-24A7-9145CA9A1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17638"/>
            <a:ext cx="5029200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CasellaDiTesto 8">
            <a:extLst>
              <a:ext uri="{FF2B5EF4-FFF2-40B4-BE49-F238E27FC236}">
                <a16:creationId xmlns:a16="http://schemas.microsoft.com/office/drawing/2014/main" id="{0BCEA1CD-EE5D-5FFD-704B-27A5CCCF0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450" y="1435100"/>
            <a:ext cx="389255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I Greci erano convinti che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le ‘stelle cadenti’, sono dei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fenomeni atmosferici. Così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le hanno chiamato ‘meteori’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Poi, distinguevano le meteore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in volo da queste cadute sulla terra: meteoriti. Non è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una distinzione importante: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oggi sappiamo, che meteore e meteoriti sono, semplicemente, sassi provenienti dallo spazio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cosmico (vicino a noi).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Lo «sciame» di S. Lorenzo arriva 12 Agosto: una «stella cadente» al minuto (c.a.)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8">
            <a:extLst>
              <a:ext uri="{FF2B5EF4-FFF2-40B4-BE49-F238E27FC236}">
                <a16:creationId xmlns:a16="http://schemas.microsoft.com/office/drawing/2014/main" id="{562C65E3-89E4-171F-C46C-C26BF6EBD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908050"/>
            <a:ext cx="7191375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angle 7">
            <a:extLst>
              <a:ext uri="{FF2B5EF4-FFF2-40B4-BE49-F238E27FC236}">
                <a16:creationId xmlns:a16="http://schemas.microsoft.com/office/drawing/2014/main" id="{8B635960-F38A-20D2-ACB3-E2CE5A3E7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4400">
                <a:solidFill>
                  <a:srgbClr val="FFFF00"/>
                </a:solidFill>
                <a:latin typeface="Arial" panose="020B0604020202020204" pitchFamily="34" charset="0"/>
              </a:rPr>
              <a:t>Il Sole e gli otto pianeti </a:t>
            </a:r>
            <a:endParaRPr lang="pl-PL" altLang="it-IT" sz="44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32772" name="Rectangle 7">
            <a:extLst>
              <a:ext uri="{FF2B5EF4-FFF2-40B4-BE49-F238E27FC236}">
                <a16:creationId xmlns:a16="http://schemas.microsoft.com/office/drawing/2014/main" id="{91B7DCE5-C236-8C3B-5EE5-720D6B8F5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5427663"/>
            <a:ext cx="7345362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latin typeface="Arial" panose="020B0604020202020204" pitchFamily="34" charset="0"/>
              </a:rPr>
              <a:t>Giove					Mercurio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latin typeface="Arial" panose="020B0604020202020204" pitchFamily="34" charset="0"/>
              </a:rPr>
              <a:t>Saturno					Venere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latin typeface="Arial" panose="020B0604020202020204" pitchFamily="34" charset="0"/>
              </a:rPr>
              <a:t>Urano					Terra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latin typeface="Arial" panose="020B0604020202020204" pitchFamily="34" charset="0"/>
              </a:rPr>
              <a:t>Nettuno					Marte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FF0000"/>
                </a:solidFill>
                <a:latin typeface="Arial" panose="020B0604020202020204" pitchFamily="34" charset="0"/>
              </a:rPr>
              <a:t>(giganti gassosi)				(solidi i.e. tellurici)</a:t>
            </a:r>
            <a:endParaRPr lang="pl-PL" altLang="it-IT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>
            <a:extLst>
              <a:ext uri="{FF2B5EF4-FFF2-40B4-BE49-F238E27FC236}">
                <a16:creationId xmlns:a16="http://schemas.microsoft.com/office/drawing/2014/main" id="{67B8D09E-9946-5DDF-CFA2-EE44A1D9C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138" y="-301625"/>
            <a:ext cx="8963818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rgbClr val="0000CC"/>
                </a:solidFill>
              </a:rPr>
              <a:t>Marte: l’incubatore della vita? (Gen. 2023)</a:t>
            </a:r>
            <a:endParaRPr lang="en-AU" altLang="it-IT" dirty="0">
              <a:solidFill>
                <a:srgbClr val="0000CC"/>
              </a:solidFill>
            </a:endParaRPr>
          </a:p>
        </p:txBody>
      </p:sp>
      <p:sp>
        <p:nvSpPr>
          <p:cNvPr id="111620" name="Text Box 4">
            <a:extLst>
              <a:ext uri="{FF2B5EF4-FFF2-40B4-BE49-F238E27FC236}">
                <a16:creationId xmlns:a16="http://schemas.microsoft.com/office/drawing/2014/main" id="{BBBC5DC1-4BEA-50DF-97A2-821ADA24A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8" y="2598738"/>
            <a:ext cx="1457325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9900"/>
                </a:solidFill>
                <a:latin typeface="Arial" panose="020B0604020202020204" pitchFamily="34" charset="0"/>
              </a:rPr>
              <a:t>Telluriche: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9900"/>
                </a:solidFill>
                <a:latin typeface="Arial" panose="020B0604020202020204" pitchFamily="34" charset="0"/>
              </a:rPr>
              <a:t>- „terricci”: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9900"/>
                </a:solidFill>
                <a:latin typeface="Arial" panose="020B0604020202020204" pitchFamily="34" charset="0"/>
              </a:rPr>
              <a:t>Mercurio,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9900"/>
                </a:solidFill>
                <a:latin typeface="Arial" panose="020B0604020202020204" pitchFamily="34" charset="0"/>
              </a:rPr>
              <a:t>Venere,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9900"/>
                </a:solidFill>
                <a:latin typeface="Arial" panose="020B0604020202020204" pitchFamily="34" charset="0"/>
              </a:rPr>
              <a:t>Terra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9900"/>
                </a:solidFill>
                <a:latin typeface="Arial" panose="020B0604020202020204" pitchFamily="34" charset="0"/>
              </a:rPr>
              <a:t>Marte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AU" altLang="it-IT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pic>
        <p:nvPicPr>
          <p:cNvPr id="111621" name="Picture 5">
            <a:extLst>
              <a:ext uri="{FF2B5EF4-FFF2-40B4-BE49-F238E27FC236}">
                <a16:creationId xmlns:a16="http://schemas.microsoft.com/office/drawing/2014/main" id="{C5116376-F0D2-D512-8DCE-A0DF2AEE6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1019175"/>
            <a:ext cx="266858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2" name="Picture 6">
            <a:extLst>
              <a:ext uri="{FF2B5EF4-FFF2-40B4-BE49-F238E27FC236}">
                <a16:creationId xmlns:a16="http://schemas.microsoft.com/office/drawing/2014/main" id="{3134020E-77E6-EF8D-4A83-9F4712C5E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425" y="1042988"/>
            <a:ext cx="2808288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3" name="Picture 7">
            <a:extLst>
              <a:ext uri="{FF2B5EF4-FFF2-40B4-BE49-F238E27FC236}">
                <a16:creationId xmlns:a16="http://schemas.microsoft.com/office/drawing/2014/main" id="{F75D8BEA-0166-7A87-5DA3-58D5801C2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1044575"/>
            <a:ext cx="1992312" cy="199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18" name="Picture 2">
            <a:extLst>
              <a:ext uri="{FF2B5EF4-FFF2-40B4-BE49-F238E27FC236}">
                <a16:creationId xmlns:a16="http://schemas.microsoft.com/office/drawing/2014/main" id="{C31F1E81-84EA-017D-39DE-75D1BB886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" y="1038225"/>
            <a:ext cx="1468437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26CA230A-C5B8-25CC-B5DE-1B8AC21B4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2413" y="3844925"/>
            <a:ext cx="6715125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Distanza dal Sole 1,38-1,67 AU)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Rivoluzione: 2,1 anno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Durata del giorno: 24h 39’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Asse inclinato: 25,2°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Temperatura: -140°C ÷ +35°C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Monte Olimpo: 12 km altezza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Valle Ma’adim: 700 km lunga, 12 km larga, 2 km profonda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(creata da fiumi o glaciali ?)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Atmosfera: CO</a:t>
            </a:r>
            <a:r>
              <a:rPr lang="it-IT" altLang="it-IT" sz="2000" baseline="-25000">
                <a:solidFill>
                  <a:srgbClr val="000099"/>
                </a:solidFill>
                <a:latin typeface="Arial" panose="020B0604020202020204" pitchFamily="34" charset="0"/>
              </a:rPr>
              <a:t>2</a:t>
            </a: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 (N</a:t>
            </a:r>
            <a:r>
              <a:rPr lang="it-IT" altLang="it-IT" sz="2000" baseline="-25000">
                <a:solidFill>
                  <a:srgbClr val="000099"/>
                </a:solidFill>
                <a:latin typeface="Arial" panose="020B0604020202020204" pitchFamily="34" charset="0"/>
              </a:rPr>
              <a:t>2</a:t>
            </a: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 2%), 0,006 atm. Effetto serra: +3K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0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>
            <a:extLst>
              <a:ext uri="{FF2B5EF4-FFF2-40B4-BE49-F238E27FC236}">
                <a16:creationId xmlns:a16="http://schemas.microsoft.com/office/drawing/2014/main" id="{3927DC91-28F3-9818-1B7A-381AD98FE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090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CasellaDiTesto 1">
            <a:extLst>
              <a:ext uri="{FF2B5EF4-FFF2-40B4-BE49-F238E27FC236}">
                <a16:creationId xmlns:a16="http://schemas.microsoft.com/office/drawing/2014/main" id="{FBFBAECE-2116-A9C2-B991-92586145DC3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188913"/>
            <a:ext cx="80454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4000">
                <a:solidFill>
                  <a:srgbClr val="FFFF00"/>
                </a:solidFill>
                <a:latin typeface="Arial" panose="020B0604020202020204" pitchFamily="34" charset="0"/>
              </a:rPr>
              <a:t>Che cos’è più bello del cielo</a:t>
            </a:r>
            <a:r>
              <a:rPr lang="pl-PL" altLang="it-IT" sz="4000">
                <a:solidFill>
                  <a:srgbClr val="FFFF00"/>
                </a:solidFill>
                <a:latin typeface="Arial" panose="020B0604020202020204" pitchFamily="34" charset="0"/>
              </a:rPr>
              <a:t>?</a:t>
            </a:r>
            <a:endParaRPr lang="it-IT" altLang="it-IT" sz="400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4000">
                <a:solidFill>
                  <a:srgbClr val="FFFF00"/>
                </a:solidFill>
                <a:latin typeface="Arial" panose="020B0604020202020204" pitchFamily="34" charset="0"/>
              </a:rPr>
              <a:t>(Nicolao Copernico)</a:t>
            </a:r>
            <a:r>
              <a:rPr lang="pl-PL" altLang="it-IT" sz="360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endParaRPr lang="it-IT" altLang="it-IT" sz="36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7412" name="Text Box 6">
            <a:extLst>
              <a:ext uri="{FF2B5EF4-FFF2-40B4-BE49-F238E27FC236}">
                <a16:creationId xmlns:a16="http://schemas.microsoft.com/office/drawing/2014/main" id="{E660439A-0966-AB5F-2856-2C3ADE058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4941888"/>
            <a:ext cx="4946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solidFill>
                  <a:schemeClr val="bg1"/>
                </a:solidFill>
                <a:latin typeface="Arial" panose="020B0604020202020204" pitchFamily="34" charset="0"/>
              </a:rPr>
              <a:t>„Nebulosa” di Barnard (costellazione di Orione)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id="{6E254FC8-8BEA-BAC4-B07F-65009CBA19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1375" y="-395288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rgbClr val="0000CC"/>
                </a:solidFill>
              </a:rPr>
              <a:t>Giove, un gigante buono</a:t>
            </a:r>
            <a:endParaRPr lang="en-AU" altLang="it-IT" dirty="0">
              <a:solidFill>
                <a:srgbClr val="0000CC"/>
              </a:solidFill>
            </a:endParaRPr>
          </a:p>
        </p:txBody>
      </p:sp>
      <p:sp>
        <p:nvSpPr>
          <p:cNvPr id="113668" name="Text Box 4">
            <a:extLst>
              <a:ext uri="{FF2B5EF4-FFF2-40B4-BE49-F238E27FC236}">
                <a16:creationId xmlns:a16="http://schemas.microsoft.com/office/drawing/2014/main" id="{B2F78178-C765-69EF-8E8C-B79412B31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665788"/>
            <a:ext cx="7920037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Di suoi circa 80 satelliti (conosciuti), una parte fu catturata (girano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nella direzione retrograda): Giove ci protegge dagli impatti disastrosi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Per essendo gigantesco, gira in 10 ore, ciò causa venti spaventosi   </a:t>
            </a:r>
          </a:p>
        </p:txBody>
      </p:sp>
      <p:pic>
        <p:nvPicPr>
          <p:cNvPr id="113670" name="Picture 6">
            <a:extLst>
              <a:ext uri="{FF2B5EF4-FFF2-40B4-BE49-F238E27FC236}">
                <a16:creationId xmlns:a16="http://schemas.microsoft.com/office/drawing/2014/main" id="{F6B87CE0-2FC9-1D29-461A-8E26701D8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927100"/>
            <a:ext cx="1370012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2" name="Picture 8">
            <a:extLst>
              <a:ext uri="{FF2B5EF4-FFF2-40B4-BE49-F238E27FC236}">
                <a16:creationId xmlns:a16="http://schemas.microsoft.com/office/drawing/2014/main" id="{23E8A713-EDE5-3D85-C53D-0DF10A66E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675" y="936625"/>
            <a:ext cx="4895850" cy="4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8880C90C-BD8B-407B-B94B-F7F367EAD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5913" y="936625"/>
            <a:ext cx="2405062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11 volte più grande della Terra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320 volte più massiccio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Fatto d’idrogeno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e in ¼ di elio, se ci fosse un po’ più grande, rispenderebbe come una stella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Dista 5AU dal Sole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E959130-1828-D515-E635-D3A926FC12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2268" y="53467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rgbClr val="0000CC"/>
                </a:solidFill>
              </a:rPr>
              <a:t>Giove</a:t>
            </a:r>
            <a:r>
              <a:rPr lang="pl-PL" altLang="it-IT" sz="3200" dirty="0">
                <a:solidFill>
                  <a:srgbClr val="0000CC"/>
                </a:solidFill>
              </a:rPr>
              <a:t> </a:t>
            </a:r>
            <a:r>
              <a:rPr lang="it-IT" altLang="it-IT" sz="3200" dirty="0">
                <a:solidFill>
                  <a:srgbClr val="0000CC"/>
                </a:solidFill>
              </a:rPr>
              <a:t>e suoi quattro satelliti</a:t>
            </a:r>
            <a:br>
              <a:rPr lang="it-IT" altLang="it-IT" sz="3200" dirty="0">
                <a:solidFill>
                  <a:srgbClr val="0000CC"/>
                </a:solidFill>
              </a:rPr>
            </a:br>
            <a:r>
              <a:rPr lang="it-IT" altLang="it-IT" sz="3200" dirty="0">
                <a:solidFill>
                  <a:srgbClr val="0000CC"/>
                </a:solidFill>
              </a:rPr>
              <a:t>(pianeti Medicei, Galileo, 1610)</a:t>
            </a:r>
            <a:br>
              <a:rPr lang="pl-PL" altLang="it-IT" dirty="0">
                <a:solidFill>
                  <a:schemeClr val="accent2"/>
                </a:solidFill>
              </a:rPr>
            </a:br>
            <a:endParaRPr lang="en-AU" altLang="it-IT" dirty="0">
              <a:solidFill>
                <a:schemeClr val="accent2"/>
              </a:solidFill>
            </a:endParaRPr>
          </a:p>
        </p:txBody>
      </p:sp>
      <p:pic>
        <p:nvPicPr>
          <p:cNvPr id="44035" name="Picture 4">
            <a:extLst>
              <a:ext uri="{FF2B5EF4-FFF2-40B4-BE49-F238E27FC236}">
                <a16:creationId xmlns:a16="http://schemas.microsoft.com/office/drawing/2014/main" id="{AFF0E7D3-0330-3DB0-D95B-BAA5E4011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190625"/>
            <a:ext cx="6159500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Rectangle 5">
            <a:extLst>
              <a:ext uri="{FF2B5EF4-FFF2-40B4-BE49-F238E27FC236}">
                <a16:creationId xmlns:a16="http://schemas.microsoft.com/office/drawing/2014/main" id="{E8C656DF-1CA9-ADB4-BB29-C2AD58FC6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25" y="5657850"/>
            <a:ext cx="77771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Si possono vedere con un binocolo: a parte le righe spettrali dell’elio (He) è il quadro più bello della Natura </a:t>
            </a:r>
            <a:r>
              <a:rPr lang="pl-PL" altLang="it-IT" sz="1600">
                <a:solidFill>
                  <a:srgbClr val="000099"/>
                </a:solidFill>
                <a:latin typeface="Arial" panose="020B0604020202020204" pitchFamily="34" charset="0"/>
              </a:rPr>
              <a:t> </a:t>
            </a:r>
            <a:endParaRPr lang="en-AU" altLang="it-IT" sz="16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44037" name="Text Box 6">
            <a:extLst>
              <a:ext uri="{FF2B5EF4-FFF2-40B4-BE49-F238E27FC236}">
                <a16:creationId xmlns:a16="http://schemas.microsoft.com/office/drawing/2014/main" id="{DD141AB2-1423-9054-2434-8292D3207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4972050"/>
            <a:ext cx="5880100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I periodi di rotazione sono in risonanza</a:t>
            </a:r>
            <a:r>
              <a:rPr lang="pl-PL" altLang="it-IT" sz="2000">
                <a:solidFill>
                  <a:srgbClr val="000099"/>
                </a:solidFill>
                <a:latin typeface="Arial" panose="020B0604020202020204" pitchFamily="34" charset="0"/>
              </a:rPr>
              <a:t>: 1:2:4: (10)</a:t>
            </a:r>
            <a:endParaRPr lang="it-IT" altLang="it-IT" sz="200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Il periodo di rotazione dell’Io è di 1,77 giorni. </a:t>
            </a:r>
            <a:endParaRPr lang="en-AU" altLang="it-IT" sz="20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44038" name="Rectangle 5">
            <a:extLst>
              <a:ext uri="{FF2B5EF4-FFF2-40B4-BE49-F238E27FC236}">
                <a16:creationId xmlns:a16="http://schemas.microsoft.com/office/drawing/2014/main" id="{D938009D-2D08-7DF5-24AC-1EC0010DE2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613" y="1425575"/>
            <a:ext cx="2592387" cy="317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Io, Europa,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Ganimede,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Callisto.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Perfettamente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allineati, sono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come un piccolo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sistema planetario,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che cambia ogni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notte  </a:t>
            </a:r>
            <a:endParaRPr lang="en-AU" altLang="it-IT" sz="16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3">
            <a:extLst>
              <a:ext uri="{FF2B5EF4-FFF2-40B4-BE49-F238E27FC236}">
                <a16:creationId xmlns:a16="http://schemas.microsoft.com/office/drawing/2014/main" id="{433DA665-A31B-2367-AA2B-B6B42374A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692150"/>
            <a:ext cx="30591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1800">
                <a:solidFill>
                  <a:schemeClr val="bg1"/>
                </a:solidFill>
                <a:latin typeface="Arial" panose="020B0604020202020204" pitchFamily="34" charset="0"/>
              </a:rPr>
              <a:t>Lune di Giove – la più grande scoperta di Galieo</a:t>
            </a:r>
            <a:endParaRPr lang="pl-PL" altLang="it-IT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47107" name="Picture 4">
            <a:extLst>
              <a:ext uri="{FF2B5EF4-FFF2-40B4-BE49-F238E27FC236}">
                <a16:creationId xmlns:a16="http://schemas.microsoft.com/office/drawing/2014/main" id="{5D5CB46A-9347-CCC8-D237-1359F6177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2659062" cy="3744912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49" name="Picture 5">
            <a:extLst>
              <a:ext uri="{FF2B5EF4-FFF2-40B4-BE49-F238E27FC236}">
                <a16:creationId xmlns:a16="http://schemas.microsoft.com/office/drawing/2014/main" id="{4652EEF1-C31B-41F4-30DB-BAFD8A3FD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3" y="4035425"/>
            <a:ext cx="8326437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6">
            <a:extLst>
              <a:ext uri="{FF2B5EF4-FFF2-40B4-BE49-F238E27FC236}">
                <a16:creationId xmlns:a16="http://schemas.microsoft.com/office/drawing/2014/main" id="{32856326-C9AB-6247-EBCE-B8F5DB99F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88913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Text Box 7">
            <a:extLst>
              <a:ext uri="{FF2B5EF4-FFF2-40B4-BE49-F238E27FC236}">
                <a16:creationId xmlns:a16="http://schemas.microsoft.com/office/drawing/2014/main" id="{1AF777AA-7B42-8E86-1083-6ECB7C321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338" y="6500813"/>
            <a:ext cx="74326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chemeClr val="bg1"/>
                </a:solidFill>
                <a:latin typeface="Arial" panose="020B0604020202020204" pitchFamily="34" charset="0"/>
              </a:rPr>
              <a:t>Io 		Europa 		Ganimede		</a:t>
            </a:r>
            <a:r>
              <a:rPr lang="it-IT" altLang="it-IT" sz="2000">
                <a:solidFill>
                  <a:schemeClr val="bg1"/>
                </a:solidFill>
                <a:latin typeface="Arial" panose="020B0604020202020204" pitchFamily="34" charset="0"/>
              </a:rPr>
              <a:t>C</a:t>
            </a:r>
            <a:r>
              <a:rPr lang="pl-PL" altLang="it-IT" sz="2000">
                <a:solidFill>
                  <a:schemeClr val="bg1"/>
                </a:solidFill>
                <a:latin typeface="Arial" panose="020B0604020202020204" pitchFamily="34" charset="0"/>
              </a:rPr>
              <a:t>alisto</a:t>
            </a:r>
            <a:endParaRPr lang="en-AU" altLang="it-IT" sz="2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7111" name="Text Box 7">
            <a:extLst>
              <a:ext uri="{FF2B5EF4-FFF2-40B4-BE49-F238E27FC236}">
                <a16:creationId xmlns:a16="http://schemas.microsoft.com/office/drawing/2014/main" id="{C3E79D80-8A11-0EAF-93DE-C9268CD81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2378075"/>
            <a:ext cx="5527675" cy="173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la-Latn" altLang="it-IT" sz="1500" i="1" dirty="0">
                <a:solidFill>
                  <a:schemeClr val="bg1"/>
                </a:solidFill>
                <a:latin typeface="Arial" panose="020B0604020202020204" pitchFamily="34" charset="0"/>
              </a:rPr>
              <a:t>... Quin etiam impensius amavit Ganymedem puerum formosum, Trois Regis filium, adeo etiam assumptâ aquilæ figurâ, illum humeris impositum, in cœlum transportavit, prout fabulantur poetæ... à me vocatur... Tertius ob luminis Majestatem Ganymedes... [Io,] Europa, Ganimedes puer, atque Calisto, lascivo nimium perplacuere Jovi</a:t>
            </a:r>
            <a:endParaRPr lang="pl-PL" altLang="it-IT" sz="1500" i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la-Latn" altLang="it-IT" sz="1500" i="1" dirty="0">
                <a:solidFill>
                  <a:schemeClr val="bg1"/>
                </a:solidFill>
                <a:latin typeface="Arial" panose="020B0604020202020204" pitchFamily="34" charset="0"/>
              </a:rPr>
              <a:t>https://en.wikipedia.org/wiki/Ganymede_(moon</a:t>
            </a:r>
            <a:r>
              <a:rPr lang="la-Latn" altLang="it-IT" sz="1800" i="1" dirty="0">
                <a:latin typeface="Arial" panose="020B0604020202020204" pitchFamily="34" charset="0"/>
              </a:rPr>
              <a:t>)</a:t>
            </a:r>
            <a:r>
              <a:rPr lang="la-Latn" altLang="it-IT" sz="1400" i="1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la-Latn" altLang="it-IT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93FE48B7-666F-1C2D-F27B-5572BD3BE4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5313" y="-171400"/>
            <a:ext cx="8088313" cy="1143000"/>
          </a:xfrm>
        </p:spPr>
        <p:txBody>
          <a:bodyPr/>
          <a:lstStyle/>
          <a:p>
            <a:pPr eaLnBrk="1" hangingPunct="1"/>
            <a:r>
              <a:rPr lang="pl-PL" altLang="it-IT" sz="3200" dirty="0">
                <a:solidFill>
                  <a:srgbClr val="0000CC"/>
                </a:solidFill>
              </a:rPr>
              <a:t>Io: </a:t>
            </a:r>
            <a:r>
              <a:rPr lang="it-IT" altLang="it-IT" sz="3200" dirty="0">
                <a:solidFill>
                  <a:srgbClr val="0000CC"/>
                </a:solidFill>
              </a:rPr>
              <a:t>i geyser di km altezza di zolfo liquido</a:t>
            </a:r>
            <a:endParaRPr lang="en-AU" altLang="it-IT" sz="3200" dirty="0">
              <a:solidFill>
                <a:srgbClr val="0000CC"/>
              </a:solidFill>
            </a:endParaRPr>
          </a:p>
        </p:txBody>
      </p:sp>
      <p:pic>
        <p:nvPicPr>
          <p:cNvPr id="45059" name="Picture 4">
            <a:extLst>
              <a:ext uri="{FF2B5EF4-FFF2-40B4-BE49-F238E27FC236}">
                <a16:creationId xmlns:a16="http://schemas.microsoft.com/office/drawing/2014/main" id="{6D07116E-770A-23C8-83B2-676CF7539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357313"/>
            <a:ext cx="7953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Rectangle 6">
            <a:extLst>
              <a:ext uri="{FF2B5EF4-FFF2-40B4-BE49-F238E27FC236}">
                <a16:creationId xmlns:a16="http://schemas.microsoft.com/office/drawing/2014/main" id="{18A34DF2-AAA3-E61F-E924-47F9EB8D9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" y="5661025"/>
            <a:ext cx="751522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99"/>
                </a:solidFill>
                <a:latin typeface="Arial" panose="020B0604020202020204" pitchFamily="34" charset="0"/>
              </a:rPr>
              <a:t>Il corpo (pianeta/ satellite) geologicamente più attivo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99"/>
                </a:solidFill>
                <a:latin typeface="Arial" panose="020B0604020202020204" pitchFamily="34" charset="0"/>
              </a:rPr>
              <a:t>nel Sistema Solare: 300 vulcani, geyser alti anche 500 km.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000099"/>
                </a:solidFill>
                <a:latin typeface="Arial" panose="020B0604020202020204" pitchFamily="34" charset="0"/>
              </a:rPr>
              <a:t>Temperatura sulla superficie fino a 2000°C.</a:t>
            </a:r>
            <a:endParaRPr lang="en-AU" altLang="it-IT" sz="22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3F9E609D-9A26-8333-7E45-9EDDB2885B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pl-PL" altLang="it-IT" dirty="0">
                <a:solidFill>
                  <a:srgbClr val="0000CC"/>
                </a:solidFill>
              </a:rPr>
              <a:t>Ganimede: </a:t>
            </a:r>
            <a:br>
              <a:rPr lang="pl-PL" altLang="it-IT" dirty="0">
                <a:solidFill>
                  <a:srgbClr val="0000CC"/>
                </a:solidFill>
              </a:rPr>
            </a:br>
            <a:r>
              <a:rPr lang="it-IT" altLang="it-IT" dirty="0">
                <a:solidFill>
                  <a:srgbClr val="0000CC"/>
                </a:solidFill>
              </a:rPr>
              <a:t>il satellite più grande nel sistema Solare</a:t>
            </a:r>
            <a:endParaRPr lang="en-AU" altLang="it-IT" dirty="0">
              <a:solidFill>
                <a:srgbClr val="0000CC"/>
              </a:solidFill>
            </a:endParaRPr>
          </a:p>
        </p:txBody>
      </p:sp>
      <p:sp>
        <p:nvSpPr>
          <p:cNvPr id="46083" name="Text Box 8">
            <a:extLst>
              <a:ext uri="{FF2B5EF4-FFF2-40B4-BE49-F238E27FC236}">
                <a16:creationId xmlns:a16="http://schemas.microsoft.com/office/drawing/2014/main" id="{35DDBFC2-BD60-C051-6882-86D6A5D41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805488"/>
            <a:ext cx="79692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Più grande del Mercurio, fatto ghiaccio e rocce molto antiche (4 mld di anni)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Un’atmosfera molto rarefatta contiene tracce di ossigeno.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" panose="020B0604020202020204" pitchFamily="34" charset="0"/>
              </a:rPr>
              <a:t>Potenzialmente Ganimede potrebbe essere una base per astronauti. </a:t>
            </a:r>
            <a:endParaRPr lang="en-AU" altLang="it-IT" sz="16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672DCD5-2E61-7487-836E-C27756698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69723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F68ABCD8-37B9-639C-781B-77D2D8322C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000" dirty="0">
                <a:solidFill>
                  <a:srgbClr val="0000CC"/>
                </a:solidFill>
              </a:rPr>
              <a:t>e tanti altri satelliti, di cui molti probabilmente catturati sulla loro rotta verso la Terra</a:t>
            </a:r>
            <a:endParaRPr lang="en-AU" altLang="it-IT" sz="3000" dirty="0">
              <a:solidFill>
                <a:srgbClr val="0000CC"/>
              </a:solidFill>
            </a:endParaRPr>
          </a:p>
        </p:txBody>
      </p:sp>
      <p:sp>
        <p:nvSpPr>
          <p:cNvPr id="48131" name="Text Box 4">
            <a:extLst>
              <a:ext uri="{FF2B5EF4-FFF2-40B4-BE49-F238E27FC236}">
                <a16:creationId xmlns:a16="http://schemas.microsoft.com/office/drawing/2014/main" id="{58E6B4AC-2CE1-2CB3-8F7D-65996B8DF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837238"/>
            <a:ext cx="9091613" cy="101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I satelliti ‘retrogradi’ sicuramente non posson fare la parte del sistema originale</a:t>
            </a:r>
            <a:endParaRPr lang="pl-PL" altLang="it-IT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latin typeface="Arial" panose="020B0604020202020204" pitchFamily="34" charset="0"/>
              </a:rPr>
              <a:t>Amalthea</a:t>
            </a:r>
            <a:r>
              <a:rPr lang="it-IT" altLang="it-IT" sz="2000">
                <a:latin typeface="Arial" panose="020B0604020202020204" pitchFamily="34" charset="0"/>
              </a:rPr>
              <a:t>, un satellite non molto grande, sembra di essere fatto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del metallo incandescente.</a:t>
            </a:r>
            <a:endParaRPr lang="en-AU" altLang="it-IT" sz="2000">
              <a:latin typeface="Arial" panose="020B0604020202020204" pitchFamily="34" charset="0"/>
            </a:endParaRPr>
          </a:p>
        </p:txBody>
      </p:sp>
      <p:pic>
        <p:nvPicPr>
          <p:cNvPr id="48132" name="Picture 5">
            <a:extLst>
              <a:ext uri="{FF2B5EF4-FFF2-40B4-BE49-F238E27FC236}">
                <a16:creationId xmlns:a16="http://schemas.microsoft.com/office/drawing/2014/main" id="{2873176D-C2D6-204C-5EAC-1F16B8233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065213"/>
            <a:ext cx="6696075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>
            <a:extLst>
              <a:ext uri="{FF2B5EF4-FFF2-40B4-BE49-F238E27FC236}">
                <a16:creationId xmlns:a16="http://schemas.microsoft.com/office/drawing/2014/main" id="{ADE06FBD-F018-12ED-E9DD-673EA4E808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373062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rgbClr val="0000CC"/>
                </a:solidFill>
              </a:rPr>
              <a:t>Saturno, un altro gigante protettore</a:t>
            </a:r>
            <a:endParaRPr lang="en-AU" altLang="it-IT" dirty="0">
              <a:solidFill>
                <a:srgbClr val="0000CC"/>
              </a:solidFill>
            </a:endParaRPr>
          </a:p>
        </p:txBody>
      </p:sp>
      <p:pic>
        <p:nvPicPr>
          <p:cNvPr id="114696" name="Picture 8">
            <a:extLst>
              <a:ext uri="{FF2B5EF4-FFF2-40B4-BE49-F238E27FC236}">
                <a16:creationId xmlns:a16="http://schemas.microsoft.com/office/drawing/2014/main" id="{720BDD33-CB7F-4001-6FC9-6489FD61C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976313"/>
            <a:ext cx="387826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7" name="Picture 9">
            <a:extLst>
              <a:ext uri="{FF2B5EF4-FFF2-40B4-BE49-F238E27FC236}">
                <a16:creationId xmlns:a16="http://schemas.microsoft.com/office/drawing/2014/main" id="{A177EA38-A43C-F70C-C57D-0A732EFCA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725" y="976313"/>
            <a:ext cx="4321175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 Box 8">
            <a:extLst>
              <a:ext uri="{FF2B5EF4-FFF2-40B4-BE49-F238E27FC236}">
                <a16:creationId xmlns:a16="http://schemas.microsoft.com/office/drawing/2014/main" id="{089B589C-72C5-969C-0FFE-4BF023D31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4806950"/>
            <a:ext cx="8680450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latin typeface="Arial" panose="020B0604020202020204" pitchFamily="34" charset="0"/>
              </a:rPr>
              <a:t>9 volte più grande della Terra, ma ‘solo’ 95 più massiccio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latin typeface="Arial" panose="020B0604020202020204" pitchFamily="34" charset="0"/>
              </a:rPr>
              <a:t>Densità media 0,7 g/ cm</a:t>
            </a:r>
            <a:r>
              <a:rPr lang="it-IT" altLang="it-IT" sz="2200" baseline="30000">
                <a:latin typeface="Arial" panose="020B0604020202020204" pitchFamily="34" charset="0"/>
              </a:rPr>
              <a:t>3</a:t>
            </a:r>
            <a:r>
              <a:rPr lang="it-IT" altLang="it-IT" sz="2200">
                <a:latin typeface="Arial" panose="020B0604020202020204" pitchFamily="34" charset="0"/>
              </a:rPr>
              <a:t> . Caldo all’interno &gt; 11.700 °C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latin typeface="Arial" panose="020B0604020202020204" pitchFamily="34" charset="0"/>
              </a:rPr>
              <a:t>Dista 10 AU dal Sole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latin typeface="Arial" panose="020B0604020202020204" pitchFamily="34" charset="0"/>
              </a:rPr>
              <a:t>Notato da Galileo, come un pianeta con un capello («Il Saggiatore»)</a:t>
            </a:r>
          </a:p>
        </p:txBody>
      </p:sp>
      <p:pic>
        <p:nvPicPr>
          <p:cNvPr id="49158" name="Picture 4">
            <a:extLst>
              <a:ext uri="{FF2B5EF4-FFF2-40B4-BE49-F238E27FC236}">
                <a16:creationId xmlns:a16="http://schemas.microsoft.com/office/drawing/2014/main" id="{88A33AE5-5759-8246-96EB-B2F7DA609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538" y="5008563"/>
            <a:ext cx="1563687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>
            <a:extLst>
              <a:ext uri="{FF2B5EF4-FFF2-40B4-BE49-F238E27FC236}">
                <a16:creationId xmlns:a16="http://schemas.microsoft.com/office/drawing/2014/main" id="{BC7A35A0-21AD-7B2E-2916-63DD85721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13" y="1168400"/>
            <a:ext cx="532409" cy="53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Rectangle 3">
            <a:extLst>
              <a:ext uri="{FF2B5EF4-FFF2-40B4-BE49-F238E27FC236}">
                <a16:creationId xmlns:a16="http://schemas.microsoft.com/office/drawing/2014/main" id="{653A5675-7347-ABB2-BC73-4E87B1818A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895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000" dirty="0">
                <a:solidFill>
                  <a:srgbClr val="0000CC"/>
                </a:solidFill>
              </a:rPr>
              <a:t>Nettuno, visto probabilmente da Galileo, è un pianeta ‘calcolato’ da matematici</a:t>
            </a:r>
            <a:endParaRPr lang="en-AU" altLang="it-IT" sz="3000" dirty="0">
              <a:solidFill>
                <a:srgbClr val="0000CC"/>
              </a:solidFill>
            </a:endParaRPr>
          </a:p>
        </p:txBody>
      </p:sp>
      <p:sp>
        <p:nvSpPr>
          <p:cNvPr id="115716" name="Text Box 4">
            <a:extLst>
              <a:ext uri="{FF2B5EF4-FFF2-40B4-BE49-F238E27FC236}">
                <a16:creationId xmlns:a16="http://schemas.microsoft.com/office/drawing/2014/main" id="{111AC3AF-6D80-2283-344D-D8851FC85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222" y="3793947"/>
            <a:ext cx="199285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 dirty="0">
                <a:solidFill>
                  <a:srgbClr val="000099"/>
                </a:solidFill>
                <a:latin typeface="Arial" panose="020B0604020202020204" pitchFamily="34" charset="0"/>
              </a:rPr>
              <a:t>Uran</a:t>
            </a:r>
            <a:r>
              <a:rPr lang="it-IT" altLang="it-IT" sz="1800" dirty="0">
                <a:solidFill>
                  <a:srgbClr val="000099"/>
                </a:solidFill>
                <a:latin typeface="Arial" panose="020B0604020202020204" pitchFamily="34" charset="0"/>
              </a:rPr>
              <a:t>o e </a:t>
            </a:r>
            <a:endParaRPr lang="pl-PL" altLang="it-IT" sz="1800" dirty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 dirty="0">
                <a:solidFill>
                  <a:srgbClr val="000099"/>
                </a:solidFill>
                <a:latin typeface="Arial" panose="020B0604020202020204" pitchFamily="34" charset="0"/>
              </a:rPr>
              <a:t>Ne</a:t>
            </a:r>
            <a:r>
              <a:rPr lang="it-IT" altLang="it-IT" sz="1800" dirty="0" err="1">
                <a:solidFill>
                  <a:srgbClr val="000099"/>
                </a:solidFill>
                <a:latin typeface="Arial" panose="020B0604020202020204" pitchFamily="34" charset="0"/>
              </a:rPr>
              <a:t>tt</a:t>
            </a:r>
            <a:r>
              <a:rPr lang="pl-PL" altLang="it-IT" sz="1800" dirty="0">
                <a:solidFill>
                  <a:srgbClr val="000099"/>
                </a:solidFill>
                <a:latin typeface="Arial" panose="020B0604020202020204" pitchFamily="34" charset="0"/>
              </a:rPr>
              <a:t>un</a:t>
            </a:r>
            <a:r>
              <a:rPr lang="it-IT" altLang="it-IT" sz="1800" dirty="0">
                <a:solidFill>
                  <a:srgbClr val="000099"/>
                </a:solidFill>
                <a:latin typeface="Arial" panose="020B0604020202020204" pitchFamily="34" charset="0"/>
              </a:rPr>
              <a:t>o – giganti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solidFill>
                  <a:srgbClr val="000099"/>
                </a:solidFill>
                <a:latin typeface="Arial" panose="020B0604020202020204" pitchFamily="34" charset="0"/>
              </a:rPr>
              <a:t>di ghiaccio</a:t>
            </a:r>
            <a:endParaRPr lang="en-AU" altLang="it-IT" sz="1800" dirty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pic>
        <p:nvPicPr>
          <p:cNvPr id="115717" name="Picture 5">
            <a:extLst>
              <a:ext uri="{FF2B5EF4-FFF2-40B4-BE49-F238E27FC236}">
                <a16:creationId xmlns:a16="http://schemas.microsoft.com/office/drawing/2014/main" id="{04F52A8B-2AE9-4805-A7D0-75351410F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01" y="1143000"/>
            <a:ext cx="636185" cy="63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8" name="Picture 6">
            <a:extLst>
              <a:ext uri="{FF2B5EF4-FFF2-40B4-BE49-F238E27FC236}">
                <a16:creationId xmlns:a16="http://schemas.microsoft.com/office/drawing/2014/main" id="{E47B3D2A-3520-2D59-2609-B4A0AA4E9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707" y="1164411"/>
            <a:ext cx="891401" cy="89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9" name="Picture 7">
            <a:extLst>
              <a:ext uri="{FF2B5EF4-FFF2-40B4-BE49-F238E27FC236}">
                <a16:creationId xmlns:a16="http://schemas.microsoft.com/office/drawing/2014/main" id="{A238D8F2-EF53-BE27-C91A-A4F10A369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530" y="1164411"/>
            <a:ext cx="695423" cy="69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0" name="Picture 8">
            <a:extLst>
              <a:ext uri="{FF2B5EF4-FFF2-40B4-BE49-F238E27FC236}">
                <a16:creationId xmlns:a16="http://schemas.microsoft.com/office/drawing/2014/main" id="{4074B2EB-862A-46BB-5E0A-A37B3DCBA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916" y="1133394"/>
            <a:ext cx="3878263" cy="362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1" name="Picture 9">
            <a:extLst>
              <a:ext uri="{FF2B5EF4-FFF2-40B4-BE49-F238E27FC236}">
                <a16:creationId xmlns:a16="http://schemas.microsoft.com/office/drawing/2014/main" id="{C60481A1-5EAB-0D0E-708B-3BEF396CE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406" y="1164411"/>
            <a:ext cx="36004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2" name="Picture 10">
            <a:extLst>
              <a:ext uri="{FF2B5EF4-FFF2-40B4-BE49-F238E27FC236}">
                <a16:creationId xmlns:a16="http://schemas.microsoft.com/office/drawing/2014/main" id="{B00AD5F6-85CB-713F-57F8-6F5B4177C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449" y="2908687"/>
            <a:ext cx="3671162" cy="249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2" name="Text Box 12">
            <a:extLst>
              <a:ext uri="{FF2B5EF4-FFF2-40B4-BE49-F238E27FC236}">
                <a16:creationId xmlns:a16="http://schemas.microsoft.com/office/drawing/2014/main" id="{45CC66C9-2467-A983-55D4-013AE227C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8" y="4678363"/>
            <a:ext cx="4891087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Distanze</a:t>
            </a:r>
            <a:r>
              <a:rPr lang="pl-PL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 (</a:t>
            </a:r>
            <a:r>
              <a:rPr lang="it-IT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in AU</a:t>
            </a:r>
            <a:r>
              <a:rPr lang="pl-PL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.)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Legge di </a:t>
            </a:r>
            <a:r>
              <a:rPr lang="pl-PL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 Bode</a:t>
            </a:r>
            <a:r>
              <a:rPr lang="it-IT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  <a:r>
              <a:rPr lang="pl-PL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 log x/z/x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>
                <a:solidFill>
                  <a:srgbClr val="FF0000"/>
                </a:solidFill>
                <a:latin typeface="Arial" panose="020B0604020202020204" pitchFamily="34" charset="0"/>
              </a:rPr>
              <a:t>Legge di</a:t>
            </a:r>
            <a:r>
              <a:rPr lang="pl-PL" altLang="it-IT" sz="2000" b="1" dirty="0">
                <a:solidFill>
                  <a:srgbClr val="FF0000"/>
                </a:solidFill>
                <a:latin typeface="Arial" panose="020B0604020202020204" pitchFamily="34" charset="0"/>
              </a:rPr>
              <a:t> Karwasz</a:t>
            </a:r>
            <a:r>
              <a:rPr lang="it-IT" altLang="it-IT" sz="2000" b="1" dirty="0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Mercurio, Venere, Terra, Marte, planetoidi</a:t>
            </a:r>
            <a:endParaRPr lang="pl-PL" altLang="it-IT"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3/8, ¾, 3/3, 3/2</a:t>
            </a:r>
            <a:r>
              <a:rPr lang="it-IT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 (3)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Giove, Saturno, Urano, Nettuno</a:t>
            </a:r>
            <a:endParaRPr lang="pl-PL" altLang="it-IT"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 dirty="0">
                <a:solidFill>
                  <a:srgbClr val="FF0000"/>
                </a:solidFill>
                <a:latin typeface="Arial" panose="020B0604020202020204" pitchFamily="34" charset="0"/>
              </a:rPr>
              <a:t>(3) 5, 10, 20, 30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AU" altLang="it-IT" sz="1600" dirty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pic>
        <p:nvPicPr>
          <p:cNvPr id="115723" name="Picture 11">
            <a:extLst>
              <a:ext uri="{FF2B5EF4-FFF2-40B4-BE49-F238E27FC236}">
                <a16:creationId xmlns:a16="http://schemas.microsoft.com/office/drawing/2014/main" id="{659D28A9-BA96-D0C4-94BB-60F6E5679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76645"/>
            <a:ext cx="2709918" cy="2709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5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9E6B79BE-54E2-34FC-BA0D-E7B04C52F5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>
                <a:solidFill>
                  <a:schemeClr val="bg1"/>
                </a:solidFill>
              </a:rPr>
              <a:t>Ultima foto della famiglia</a:t>
            </a:r>
            <a:br>
              <a:rPr lang="en-AU" altLang="it-IT">
                <a:solidFill>
                  <a:schemeClr val="bg1"/>
                </a:solidFill>
              </a:rPr>
            </a:br>
            <a:endParaRPr lang="en-AU" altLang="it-IT">
              <a:solidFill>
                <a:schemeClr val="bg1"/>
              </a:solidFill>
            </a:endParaRPr>
          </a:p>
        </p:txBody>
      </p:sp>
      <p:pic>
        <p:nvPicPr>
          <p:cNvPr id="52227" name="Picture 4">
            <a:extLst>
              <a:ext uri="{FF2B5EF4-FFF2-40B4-BE49-F238E27FC236}">
                <a16:creationId xmlns:a16="http://schemas.microsoft.com/office/drawing/2014/main" id="{6CDB55A0-587D-0192-78D2-67FAEE32A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047750"/>
            <a:ext cx="59055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 Box 5">
            <a:extLst>
              <a:ext uri="{FF2B5EF4-FFF2-40B4-BE49-F238E27FC236}">
                <a16:creationId xmlns:a16="http://schemas.microsoft.com/office/drawing/2014/main" id="{068B108B-F14E-3773-DF18-D2EB299DB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5805488"/>
            <a:ext cx="50419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2400">
                <a:solidFill>
                  <a:schemeClr val="bg1"/>
                </a:solidFill>
                <a:latin typeface="Arial" panose="020B0604020202020204" pitchFamily="34" charset="0"/>
              </a:rPr>
              <a:t>Nettuno </a:t>
            </a:r>
            <a:r>
              <a:rPr lang="pl-PL" altLang="it-IT" sz="2400">
                <a:solidFill>
                  <a:schemeClr val="bg1"/>
                </a:solidFill>
                <a:latin typeface="Arial" panose="020B0604020202020204" pitchFamily="34" charset="0"/>
              </a:rPr>
              <a:t>	</a:t>
            </a:r>
            <a:r>
              <a:rPr lang="en-AU" altLang="it-IT" sz="2400">
                <a:solidFill>
                  <a:schemeClr val="bg1"/>
                </a:solidFill>
                <a:latin typeface="Arial" panose="020B0604020202020204" pitchFamily="34" charset="0"/>
              </a:rPr>
              <a:t>Urano</a:t>
            </a:r>
            <a:r>
              <a:rPr lang="pl-PL" altLang="it-IT" sz="2400">
                <a:solidFill>
                  <a:schemeClr val="bg1"/>
                </a:solidFill>
                <a:latin typeface="Arial" panose="020B0604020202020204" pitchFamily="34" charset="0"/>
              </a:rPr>
              <a:t>		</a:t>
            </a:r>
            <a:r>
              <a:rPr lang="en-AU" altLang="it-IT" sz="2400">
                <a:solidFill>
                  <a:schemeClr val="bg1"/>
                </a:solidFill>
                <a:latin typeface="Arial" panose="020B0604020202020204" pitchFamily="34" charset="0"/>
              </a:rPr>
              <a:t>Saturno </a:t>
            </a:r>
            <a:endParaRPr lang="pl-PL" altLang="it-IT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2400">
                <a:solidFill>
                  <a:schemeClr val="bg1"/>
                </a:solidFill>
                <a:latin typeface="Arial" panose="020B0604020202020204" pitchFamily="34" charset="0"/>
              </a:rPr>
              <a:t>Giove  </a:t>
            </a:r>
            <a:r>
              <a:rPr lang="pl-PL" altLang="it-IT" sz="2400">
                <a:solidFill>
                  <a:schemeClr val="bg1"/>
                </a:solidFill>
                <a:latin typeface="Arial" panose="020B0604020202020204" pitchFamily="34" charset="0"/>
              </a:rPr>
              <a:t>	</a:t>
            </a:r>
            <a:r>
              <a:rPr lang="it-IT" altLang="it-IT" sz="2400">
                <a:solidFill>
                  <a:schemeClr val="bg1"/>
                </a:solidFill>
                <a:latin typeface="Arial" panose="020B0604020202020204" pitchFamily="34" charset="0"/>
              </a:rPr>
              <a:t>Terra	</a:t>
            </a:r>
            <a:r>
              <a:rPr lang="pl-PL" altLang="it-IT" sz="2400">
                <a:solidFill>
                  <a:schemeClr val="bg1"/>
                </a:solidFill>
                <a:latin typeface="Arial" panose="020B0604020202020204" pitchFamily="34" charset="0"/>
              </a:rPr>
              <a:t>	</a:t>
            </a:r>
            <a:r>
              <a:rPr lang="it-IT" altLang="it-IT" sz="2400">
                <a:solidFill>
                  <a:schemeClr val="bg1"/>
                </a:solidFill>
                <a:latin typeface="Arial" panose="020B0604020202020204" pitchFamily="34" charset="0"/>
              </a:rPr>
              <a:t>Venere</a:t>
            </a:r>
            <a:r>
              <a:rPr lang="en-AU" altLang="it-IT" sz="1800">
                <a:solidFill>
                  <a:schemeClr val="hlink"/>
                </a:solidFill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CBE36C2C-03BF-76DC-3B42-1F948FF7FD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5825" y="-39370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dirty="0">
                <a:solidFill>
                  <a:srgbClr val="0000CC"/>
                </a:solidFill>
              </a:rPr>
              <a:t>Bye-bye </a:t>
            </a:r>
            <a:r>
              <a:rPr lang="it-IT" altLang="it-IT" dirty="0">
                <a:solidFill>
                  <a:srgbClr val="0000CC"/>
                </a:solidFill>
              </a:rPr>
              <a:t>pianeta blu</a:t>
            </a:r>
            <a:r>
              <a:rPr lang="pl-PL" altLang="it-IT" dirty="0">
                <a:solidFill>
                  <a:srgbClr val="0000CC"/>
                </a:solidFill>
              </a:rPr>
              <a:t>!</a:t>
            </a:r>
            <a:endParaRPr lang="en-AU" altLang="it-IT" dirty="0">
              <a:solidFill>
                <a:srgbClr val="0000CC"/>
              </a:solidFill>
            </a:endParaRPr>
          </a:p>
        </p:txBody>
      </p:sp>
      <p:pic>
        <p:nvPicPr>
          <p:cNvPr id="53251" name="Picture 3">
            <a:extLst>
              <a:ext uri="{FF2B5EF4-FFF2-40B4-BE49-F238E27FC236}">
                <a16:creationId xmlns:a16="http://schemas.microsoft.com/office/drawing/2014/main" id="{0B8B177F-54C6-6D20-867E-F5D7C6600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981075"/>
            <a:ext cx="7634287" cy="569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>
            <a:extLst>
              <a:ext uri="{FF2B5EF4-FFF2-40B4-BE49-F238E27FC236}">
                <a16:creationId xmlns:a16="http://schemas.microsoft.com/office/drawing/2014/main" id="{1E231181-0C54-5A6D-004B-442FFA317A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31975" y="-136525"/>
            <a:ext cx="7313613" cy="1143000"/>
          </a:xfrm>
        </p:spPr>
        <p:txBody>
          <a:bodyPr/>
          <a:lstStyle/>
          <a:p>
            <a:r>
              <a:rPr lang="it-IT" altLang="it-IT" sz="3200"/>
              <a:t>Che cosa fa l’astronomo?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83334E-E978-6D9A-B70F-08D3D34B8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006475"/>
            <a:ext cx="2644775" cy="4525963"/>
          </a:xfrm>
        </p:spPr>
        <p:txBody>
          <a:bodyPr/>
          <a:lstStyle/>
          <a:p>
            <a:pPr>
              <a:defRPr/>
            </a:pPr>
            <a:r>
              <a:rPr lang="it-IT" sz="2000" dirty="0"/>
              <a:t>Zoologia</a:t>
            </a:r>
          </a:p>
          <a:p>
            <a:pPr>
              <a:defRPr/>
            </a:pPr>
            <a:r>
              <a:rPr lang="it-IT" sz="2000" dirty="0"/>
              <a:t>Geologia</a:t>
            </a:r>
          </a:p>
          <a:p>
            <a:pPr>
              <a:defRPr/>
            </a:pPr>
            <a:r>
              <a:rPr lang="it-IT" sz="2000" dirty="0"/>
              <a:t>Biologia etc.</a:t>
            </a:r>
          </a:p>
          <a:p>
            <a:pPr marL="0" indent="0">
              <a:buFontTx/>
              <a:buNone/>
              <a:defRPr/>
            </a:pPr>
            <a:r>
              <a:rPr lang="it-IT" sz="2000" dirty="0"/>
              <a:t>Sono le materie che </a:t>
            </a:r>
            <a:r>
              <a:rPr lang="it-IT" sz="2000" i="1" dirty="0"/>
              <a:t>studiano</a:t>
            </a:r>
            <a:r>
              <a:rPr lang="it-IT" sz="2000" dirty="0"/>
              <a:t> le determinate cose: geo, bio, zoo.</a:t>
            </a:r>
          </a:p>
          <a:p>
            <a:pPr marL="0" indent="0">
              <a:buFontTx/>
              <a:buNone/>
              <a:defRPr/>
            </a:pPr>
            <a:r>
              <a:rPr lang="it-IT" sz="2000" dirty="0"/>
              <a:t>La materia che studia gli astri dovrebbe chiamarsi </a:t>
            </a:r>
            <a:r>
              <a:rPr lang="it-IT" sz="2000" i="1" dirty="0"/>
              <a:t>astrologia</a:t>
            </a:r>
            <a:r>
              <a:rPr lang="it-IT" sz="2000" dirty="0"/>
              <a:t>.</a:t>
            </a:r>
          </a:p>
          <a:p>
            <a:pPr marL="0" indent="0">
              <a:buFontTx/>
              <a:buNone/>
              <a:defRPr/>
            </a:pPr>
            <a:r>
              <a:rPr lang="it-IT" sz="2000" dirty="0"/>
              <a:t>In fatti, anche Copernico scriveva (solo sulla richiesta) gli oroscopi. </a:t>
            </a:r>
          </a:p>
        </p:txBody>
      </p:sp>
      <p:pic>
        <p:nvPicPr>
          <p:cNvPr id="18436" name="Immagine 6">
            <a:extLst>
              <a:ext uri="{FF2B5EF4-FFF2-40B4-BE49-F238E27FC236}">
                <a16:creationId xmlns:a16="http://schemas.microsoft.com/office/drawing/2014/main" id="{38B75A38-76DD-2830-CB89-9B6FD1119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1373188"/>
            <a:ext cx="6107112" cy="504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1">
            <a:extLst>
              <a:ext uri="{FF2B5EF4-FFF2-40B4-BE49-F238E27FC236}">
                <a16:creationId xmlns:a16="http://schemas.microsoft.com/office/drawing/2014/main" id="{0814133D-505E-A793-4EC8-DC9B3BEFDF1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700338" y="188913"/>
            <a:ext cx="3884612" cy="1143000"/>
          </a:xfrm>
        </p:spPr>
        <p:txBody>
          <a:bodyPr/>
          <a:lstStyle/>
          <a:p>
            <a:r>
              <a:rPr lang="pl-PL" altLang="it-IT" sz="3200">
                <a:solidFill>
                  <a:srgbClr val="FFFF00"/>
                </a:solidFill>
              </a:rPr>
              <a:t>Plutone i C</a:t>
            </a:r>
            <a:r>
              <a:rPr lang="it-IT" altLang="it-IT" sz="3200">
                <a:solidFill>
                  <a:srgbClr val="FFFF00"/>
                </a:solidFill>
              </a:rPr>
              <a:t>aronte</a:t>
            </a:r>
            <a:br>
              <a:rPr lang="pl-PL" altLang="it-IT" sz="3200">
                <a:solidFill>
                  <a:srgbClr val="FFFF00"/>
                </a:solidFill>
              </a:rPr>
            </a:br>
            <a:r>
              <a:rPr lang="pl-PL" altLang="it-IT" sz="3200">
                <a:solidFill>
                  <a:srgbClr val="FFFF00"/>
                </a:solidFill>
              </a:rPr>
              <a:t>(pian</a:t>
            </a:r>
            <a:r>
              <a:rPr lang="it-IT" altLang="it-IT" sz="3200">
                <a:solidFill>
                  <a:srgbClr val="FFFF00"/>
                </a:solidFill>
              </a:rPr>
              <a:t>e</a:t>
            </a:r>
            <a:r>
              <a:rPr lang="pl-PL" altLang="it-IT" sz="3200">
                <a:solidFill>
                  <a:srgbClr val="FFFF00"/>
                </a:solidFill>
              </a:rPr>
              <a:t>ti nani) </a:t>
            </a:r>
          </a:p>
        </p:txBody>
      </p:sp>
      <p:sp>
        <p:nvSpPr>
          <p:cNvPr id="54276" name="Text Box 7">
            <a:extLst>
              <a:ext uri="{FF2B5EF4-FFF2-40B4-BE49-F238E27FC236}">
                <a16:creationId xmlns:a16="http://schemas.microsoft.com/office/drawing/2014/main" id="{FF73FC4A-DE3E-6F66-250D-B8241FDA2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25" y="6296025"/>
            <a:ext cx="1952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l-PL" altLang="it-IT" sz="1200">
                <a:latin typeface="Arial" panose="020B0604020202020204" pitchFamily="34" charset="0"/>
              </a:rPr>
              <a:t>Bajki robotów</a:t>
            </a:r>
          </a:p>
        </p:txBody>
      </p:sp>
      <p:pic>
        <p:nvPicPr>
          <p:cNvPr id="132104" name="Picture 8">
            <a:extLst>
              <a:ext uri="{FF2B5EF4-FFF2-40B4-BE49-F238E27FC236}">
                <a16:creationId xmlns:a16="http://schemas.microsoft.com/office/drawing/2014/main" id="{3ECBF274-725E-130C-3964-DB16EA3CA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999" y="1396049"/>
            <a:ext cx="5349875" cy="533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Text Box 7">
            <a:extLst>
              <a:ext uri="{FF2B5EF4-FFF2-40B4-BE49-F238E27FC236}">
                <a16:creationId xmlns:a16="http://schemas.microsoft.com/office/drawing/2014/main" id="{D04A28CD-5686-A717-313A-579989A65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25" y="1527176"/>
            <a:ext cx="36052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dirty="0">
                <a:latin typeface="Arial" panose="020B0604020202020204" pitchFamily="34" charset="0"/>
                <a:hlinkClick r:id="rId3" tooltip="Stige (astronomia)"/>
              </a:rPr>
              <a:t>Stige</a:t>
            </a:r>
            <a:r>
              <a:rPr lang="it-IT" altLang="it-IT" sz="2200" dirty="0">
                <a:latin typeface="Arial" panose="020B0604020202020204" pitchFamily="34" charset="0"/>
              </a:rPr>
              <a:t>, </a:t>
            </a:r>
            <a:r>
              <a:rPr lang="it-IT" altLang="it-IT" sz="2200" dirty="0">
                <a:latin typeface="Arial" panose="020B0604020202020204" pitchFamily="34" charset="0"/>
                <a:hlinkClick r:id="rId4" tooltip="Notte (astronomia)"/>
              </a:rPr>
              <a:t>Notte</a:t>
            </a:r>
            <a:r>
              <a:rPr lang="it-IT" altLang="it-IT" sz="2200" dirty="0">
                <a:latin typeface="Arial" panose="020B0604020202020204" pitchFamily="34" charset="0"/>
              </a:rPr>
              <a:t>, </a:t>
            </a:r>
            <a:r>
              <a:rPr lang="it-IT" altLang="it-IT" sz="2200" dirty="0">
                <a:latin typeface="Arial" panose="020B0604020202020204" pitchFamily="34" charset="0"/>
                <a:hlinkClick r:id="rId5" tooltip="Cerbero (astronomia)"/>
              </a:rPr>
              <a:t>Cerbero</a:t>
            </a:r>
            <a:r>
              <a:rPr lang="pl-PL" altLang="it-IT" sz="2200" dirty="0">
                <a:latin typeface="Arial" panose="020B0604020202020204" pitchFamily="34" charset="0"/>
              </a:rPr>
              <a:t>,</a:t>
            </a:r>
            <a:r>
              <a:rPr lang="it-IT" altLang="it-IT" sz="2200" dirty="0">
                <a:latin typeface="Arial" panose="020B0604020202020204" pitchFamily="34" charset="0"/>
              </a:rPr>
              <a:t> </a:t>
            </a:r>
            <a:r>
              <a:rPr lang="it-IT" altLang="it-IT" sz="2200" dirty="0">
                <a:latin typeface="Arial" panose="020B0604020202020204" pitchFamily="34" charset="0"/>
                <a:hlinkClick r:id="rId6" tooltip="Idra (astronomia)"/>
              </a:rPr>
              <a:t>Idra</a:t>
            </a:r>
            <a:r>
              <a:rPr lang="it-IT" altLang="it-IT" sz="2200" dirty="0"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54280" name="Rectangle 9">
            <a:extLst>
              <a:ext uri="{FF2B5EF4-FFF2-40B4-BE49-F238E27FC236}">
                <a16:creationId xmlns:a16="http://schemas.microsoft.com/office/drawing/2014/main" id="{EB8AB5ED-3A34-1B79-BCE2-DE64FB5A6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0350" y="6491288"/>
            <a:ext cx="5073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solidFill>
                  <a:schemeClr val="bg1"/>
                </a:solidFill>
                <a:latin typeface="Arial" panose="020B0604020202020204" pitchFamily="34" charset="0"/>
              </a:rPr>
              <a:t>https://it.wikipedia.org/wiki/Plutone_(astronomia)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>
            <a:extLst>
              <a:ext uri="{FF2B5EF4-FFF2-40B4-BE49-F238E27FC236}">
                <a16:creationId xmlns:a16="http://schemas.microsoft.com/office/drawing/2014/main" id="{16D8D17F-DAB9-4946-0A36-C8D0F2EA8FA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830513" y="107950"/>
            <a:ext cx="4573587" cy="1143000"/>
          </a:xfrm>
        </p:spPr>
        <p:txBody>
          <a:bodyPr/>
          <a:lstStyle/>
          <a:p>
            <a:r>
              <a:rPr lang="pl-PL" altLang="it-IT" sz="3200">
                <a:solidFill>
                  <a:srgbClr val="FFFF00"/>
                </a:solidFill>
              </a:rPr>
              <a:t> </a:t>
            </a:r>
            <a:br>
              <a:rPr lang="pl-PL" altLang="it-IT" sz="3200">
                <a:solidFill>
                  <a:srgbClr val="FFFF00"/>
                </a:solidFill>
              </a:rPr>
            </a:br>
            <a:r>
              <a:rPr lang="pl-PL" altLang="it-IT" sz="3200">
                <a:solidFill>
                  <a:srgbClr val="FFFF00"/>
                </a:solidFill>
              </a:rPr>
              <a:t>Ocean</a:t>
            </a:r>
            <a:r>
              <a:rPr lang="it-IT" altLang="it-IT" sz="3200">
                <a:solidFill>
                  <a:srgbClr val="FFFF00"/>
                </a:solidFill>
              </a:rPr>
              <a:t>i di azoto liquido, con ghiaccio di metano</a:t>
            </a:r>
            <a:endParaRPr lang="pl-PL" altLang="it-IT" sz="3200">
              <a:solidFill>
                <a:srgbClr val="FFFF00"/>
              </a:solidFill>
            </a:endParaRPr>
          </a:p>
        </p:txBody>
      </p:sp>
      <p:pic>
        <p:nvPicPr>
          <p:cNvPr id="55299" name="Obraz 4">
            <a:extLst>
              <a:ext uri="{FF2B5EF4-FFF2-40B4-BE49-F238E27FC236}">
                <a16:creationId xmlns:a16="http://schemas.microsoft.com/office/drawing/2014/main" id="{FD177E83-A41E-E909-F5D9-33E649C0B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300" y="0"/>
            <a:ext cx="1717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Symbol zastępczy zawartości 6">
            <a:extLst>
              <a:ext uri="{FF2B5EF4-FFF2-40B4-BE49-F238E27FC236}">
                <a16:creationId xmlns:a16="http://schemas.microsoft.com/office/drawing/2014/main" id="{7C52D511-1521-C4AE-5291-F351CB2ED82C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297" y="1657449"/>
            <a:ext cx="6772275" cy="4351338"/>
          </a:xfrm>
        </p:spPr>
      </p:pic>
      <p:pic>
        <p:nvPicPr>
          <p:cNvPr id="8" name="15-02652-PlutoFilm-50sec-20150714.webm.720p.webm">
            <a:hlinkClick r:id="" action="ppaction://media"/>
            <a:extLst>
              <a:ext uri="{FF2B5EF4-FFF2-40B4-BE49-F238E27FC236}">
                <a16:creationId xmlns:a16="http://schemas.microsoft.com/office/drawing/2014/main" id="{79477BDE-B8EE-37EA-78F6-3A8613FED71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25413"/>
            <a:ext cx="2288791" cy="12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Text Box 6">
            <a:extLst>
              <a:ext uri="{FF2B5EF4-FFF2-40B4-BE49-F238E27FC236}">
                <a16:creationId xmlns:a16="http://schemas.microsoft.com/office/drawing/2014/main" id="{940EC811-C072-9504-BB7E-BF5B8BA36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175" y="6170613"/>
            <a:ext cx="549704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ja-JP" sz="2000" dirty="0">
                <a:solidFill>
                  <a:srgbClr val="FFFF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Plutone - Sonda Horizon, 2015</a:t>
            </a:r>
            <a:endParaRPr lang="pl-PL" altLang="ja-JP" sz="20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l-PL" altLang="it-IT" sz="12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F22CDB9A-7FFC-42F2-65CD-E04C231F25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856662" cy="1143000"/>
          </a:xfrm>
        </p:spPr>
        <p:txBody>
          <a:bodyPr/>
          <a:lstStyle/>
          <a:p>
            <a:pPr eaLnBrk="1" hangingPunct="1"/>
            <a:r>
              <a:rPr lang="it-IT" altLang="it-IT" sz="3000">
                <a:solidFill>
                  <a:srgbClr val="000099"/>
                </a:solidFill>
              </a:rPr>
              <a:t>Le scoperte di nuovi pianetini sono ancora in corso</a:t>
            </a:r>
            <a:endParaRPr lang="en-AU" altLang="it-IT" sz="3000">
              <a:solidFill>
                <a:srgbClr val="000099"/>
              </a:solidFill>
            </a:endParaRPr>
          </a:p>
        </p:txBody>
      </p:sp>
      <p:sp>
        <p:nvSpPr>
          <p:cNvPr id="122883" name="Text Box 3">
            <a:extLst>
              <a:ext uri="{FF2B5EF4-FFF2-40B4-BE49-F238E27FC236}">
                <a16:creationId xmlns:a16="http://schemas.microsoft.com/office/drawing/2014/main" id="{03F47570-AE8A-4306-2DEE-49D8D03FE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00213"/>
            <a:ext cx="1692275" cy="378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rgbClr val="000099"/>
                </a:solidFill>
                <a:latin typeface="Arial" panose="020B0604020202020204" pitchFamily="34" charset="0"/>
              </a:rPr>
              <a:t>Pluto,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rgbClr val="000099"/>
                </a:solidFill>
                <a:latin typeface="Arial" panose="020B0604020202020204" pitchFamily="34" charset="0"/>
              </a:rPr>
              <a:t>Orco,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rgbClr val="000099"/>
                </a:solidFill>
                <a:latin typeface="Arial" panose="020B0604020202020204" pitchFamily="34" charset="0"/>
              </a:rPr>
              <a:t>Makemake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rgbClr val="000099"/>
                </a:solidFill>
                <a:latin typeface="Arial" panose="020B0604020202020204" pitchFamily="34" charset="0"/>
              </a:rPr>
              <a:t>Haumea,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rgbClr val="000099"/>
                </a:solidFill>
                <a:latin typeface="Arial" panose="020B0604020202020204" pitchFamily="34" charset="0"/>
              </a:rPr>
              <a:t>Sedna,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rgbClr val="000099"/>
                </a:solidFill>
                <a:latin typeface="Arial" panose="020B0604020202020204" pitchFamily="34" charset="0"/>
              </a:rPr>
              <a:t>Eris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40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rgbClr val="000099"/>
                </a:solidFill>
                <a:latin typeface="Arial" panose="020B0604020202020204" pitchFamily="34" charset="0"/>
              </a:rPr>
              <a:t>etc.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40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AU" altLang="it-IT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pic>
        <p:nvPicPr>
          <p:cNvPr id="122886" name="Picture 6">
            <a:extLst>
              <a:ext uri="{FF2B5EF4-FFF2-40B4-BE49-F238E27FC236}">
                <a16:creationId xmlns:a16="http://schemas.microsoft.com/office/drawing/2014/main" id="{E7AFB2C0-DAD4-1AC6-77AF-15DBD9B09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66838"/>
            <a:ext cx="7291388" cy="364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 Box 7">
            <a:extLst>
              <a:ext uri="{FF2B5EF4-FFF2-40B4-BE49-F238E27FC236}">
                <a16:creationId xmlns:a16="http://schemas.microsoft.com/office/drawing/2014/main" id="{5BA6460C-8E68-1026-1DE6-6D88078A3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362575"/>
            <a:ext cx="78486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Le orbite di </a:t>
            </a:r>
            <a:r>
              <a:rPr lang="pl-PL" altLang="it-IT" sz="2000">
                <a:solidFill>
                  <a:srgbClr val="000099"/>
                </a:solidFill>
                <a:latin typeface="Arial" panose="020B0604020202020204" pitchFamily="34" charset="0"/>
              </a:rPr>
              <a:t>Pluto </a:t>
            </a: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e d</a:t>
            </a:r>
            <a:r>
              <a:rPr lang="pl-PL" altLang="it-IT" sz="2000">
                <a:solidFill>
                  <a:srgbClr val="000099"/>
                </a:solidFill>
                <a:latin typeface="Arial" panose="020B0604020202020204" pitchFamily="34" charset="0"/>
              </a:rPr>
              <a:t>i Orco </a:t>
            </a: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sono complementari</a:t>
            </a:r>
            <a:endParaRPr lang="en-AU" altLang="it-IT" sz="200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Sedna ha un orbita estremamente allungata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Eris, la dea della discordia, ha subito creato una lite tra gli scopritori </a:t>
            </a:r>
            <a:endParaRPr lang="en-AU" altLang="it-IT" sz="20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/>
      <p:bldP spid="122883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8AB9F426-E3B0-122F-851B-FA1AB48352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chemeClr val="accent2"/>
                </a:solidFill>
              </a:rPr>
              <a:t>Via Lattea, cioè Galassia</a:t>
            </a:r>
            <a:endParaRPr lang="en-AU" altLang="it-IT">
              <a:solidFill>
                <a:schemeClr val="accent2"/>
              </a:solidFill>
            </a:endParaRPr>
          </a:p>
        </p:txBody>
      </p:sp>
      <p:sp>
        <p:nvSpPr>
          <p:cNvPr id="57347" name="Text Box 6">
            <a:extLst>
              <a:ext uri="{FF2B5EF4-FFF2-40B4-BE49-F238E27FC236}">
                <a16:creationId xmlns:a16="http://schemas.microsoft.com/office/drawing/2014/main" id="{20F44623-A33C-3C65-D4A3-82DC62A92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5778500"/>
            <a:ext cx="86614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La (nostra) Galassia ha </a:t>
            </a:r>
            <a:r>
              <a:rPr lang="pl-PL" altLang="it-IT" sz="2000">
                <a:latin typeface="Arial" panose="020B0604020202020204" pitchFamily="34" charset="0"/>
              </a:rPr>
              <a:t>130 </a:t>
            </a:r>
            <a:r>
              <a:rPr lang="it-IT" altLang="it-IT" sz="2000">
                <a:latin typeface="Arial" panose="020B0604020202020204" pitchFamily="34" charset="0"/>
              </a:rPr>
              <a:t>mila anni luce di diametro</a:t>
            </a:r>
            <a:r>
              <a:rPr lang="pl-PL" altLang="it-IT" sz="2000">
                <a:latin typeface="Arial" panose="020B0604020202020204" pitchFamily="34" charset="0"/>
              </a:rPr>
              <a:t>;</a:t>
            </a:r>
            <a:r>
              <a:rPr lang="it-IT" altLang="it-IT" sz="2000">
                <a:latin typeface="Arial" panose="020B0604020202020204" pitchFamily="34" charset="0"/>
              </a:rPr>
              <a:t> e un miliardo di stelle. Il Sole è posizionato 3</a:t>
            </a:r>
            <a:r>
              <a:rPr lang="pl-PL" altLang="it-IT" sz="2000">
                <a:latin typeface="Arial" panose="020B0604020202020204" pitchFamily="34" charset="0"/>
              </a:rPr>
              <a:t>0 </a:t>
            </a:r>
            <a:r>
              <a:rPr lang="it-IT" altLang="it-IT" sz="2000">
                <a:latin typeface="Arial" panose="020B0604020202020204" pitchFamily="34" charset="0"/>
              </a:rPr>
              <a:t>mila anni luce dal centro, cioè in periferia: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Arial" panose="020B0604020202020204" pitchFamily="34" charset="0"/>
              </a:rPr>
              <a:t>un posto tranquillo, lontano dal buco nero centrale, divoratore delle stelle  </a:t>
            </a:r>
            <a:endParaRPr lang="en-AU" altLang="it-IT" sz="2000">
              <a:latin typeface="Arial" panose="020B0604020202020204" pitchFamily="34" charset="0"/>
            </a:endParaRPr>
          </a:p>
        </p:txBody>
      </p:sp>
      <p:pic>
        <p:nvPicPr>
          <p:cNvPr id="57348" name="Picture 9">
            <a:extLst>
              <a:ext uri="{FF2B5EF4-FFF2-40B4-BE49-F238E27FC236}">
                <a16:creationId xmlns:a16="http://schemas.microsoft.com/office/drawing/2014/main" id="{443896FA-F8FF-D796-8531-810EF72AE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31900"/>
            <a:ext cx="8064500" cy="437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Rectangle 10">
            <a:extLst>
              <a:ext uri="{FF2B5EF4-FFF2-40B4-BE49-F238E27FC236}">
                <a16:creationId xmlns:a16="http://schemas.microsoft.com/office/drawing/2014/main" id="{9E40E853-00CC-ACF3-55C2-CA898CC38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5237163"/>
            <a:ext cx="33067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400">
                <a:solidFill>
                  <a:srgbClr val="FFFF00"/>
                </a:solidFill>
                <a:latin typeface="Arial" panose="020B0604020202020204" pitchFamily="34" charset="0"/>
              </a:rPr>
              <a:t>http://odkrywcyplanet.pl/droga-mleczna/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35394A9C-511D-FF6F-F488-BE672D605D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>
                <a:solidFill>
                  <a:srgbClr val="0000CC"/>
                </a:solidFill>
              </a:rPr>
              <a:t>Così nascono le stelle</a:t>
            </a:r>
            <a:endParaRPr lang="en-AU" altLang="it-IT" dirty="0">
              <a:solidFill>
                <a:srgbClr val="0000CC"/>
              </a:solidFill>
            </a:endParaRPr>
          </a:p>
        </p:txBody>
      </p:sp>
      <p:pic>
        <p:nvPicPr>
          <p:cNvPr id="58371" name="Picture 4">
            <a:extLst>
              <a:ext uri="{FF2B5EF4-FFF2-40B4-BE49-F238E27FC236}">
                <a16:creationId xmlns:a16="http://schemas.microsoft.com/office/drawing/2014/main" id="{3494611C-3625-E975-BCD1-CAD80E7BE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628775"/>
            <a:ext cx="2865437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5">
            <a:extLst>
              <a:ext uri="{FF2B5EF4-FFF2-40B4-BE49-F238E27FC236}">
                <a16:creationId xmlns:a16="http://schemas.microsoft.com/office/drawing/2014/main" id="{B6CACFBA-B517-A206-4C77-6057D04E4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713" y="1628775"/>
            <a:ext cx="5940425" cy="284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6">
            <a:extLst>
              <a:ext uri="{FF2B5EF4-FFF2-40B4-BE49-F238E27FC236}">
                <a16:creationId xmlns:a16="http://schemas.microsoft.com/office/drawing/2014/main" id="{BC31D382-F42E-819A-5919-E95644D5E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46625"/>
            <a:ext cx="8464550" cy="129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Arial Unicode MS"/>
                <a:cs typeface="Times New Roman" panose="02020603050405020304" pitchFamily="18" charset="0"/>
              </a:rPr>
              <a:t>La nube interstellare vicina alla stella di </a:t>
            </a:r>
            <a:r>
              <a:rPr lang="pl-PL" altLang="it-IT" sz="1800">
                <a:latin typeface="Arial Unicode MS"/>
                <a:cs typeface="Times New Roman" panose="02020603050405020304" pitchFamily="18" charset="0"/>
              </a:rPr>
              <a:t>ρ-</a:t>
            </a:r>
            <a:r>
              <a:rPr lang="pl-PL" altLang="it-IT" sz="1800" i="1">
                <a:latin typeface="Arial Unicode MS"/>
                <a:cs typeface="Times New Roman" panose="02020603050405020304" pitchFamily="18" charset="0"/>
              </a:rPr>
              <a:t>Ophiuchi</a:t>
            </a:r>
            <a:r>
              <a:rPr lang="it-IT" altLang="it-IT" sz="1800" i="1">
                <a:latin typeface="Arial Unicode MS"/>
                <a:cs typeface="Times New Roman" panose="02020603050405020304" pitchFamily="18" charset="0"/>
              </a:rPr>
              <a:t> </a:t>
            </a:r>
            <a:r>
              <a:rPr lang="it-IT" altLang="it-IT" sz="1800">
                <a:latin typeface="Arial Unicode MS"/>
                <a:cs typeface="Times New Roman" panose="02020603050405020304" pitchFamily="18" charset="0"/>
              </a:rPr>
              <a:t>(costellazione Serpentario)</a:t>
            </a:r>
            <a:r>
              <a:rPr lang="it-IT" altLang="it-IT" sz="1800" i="1">
                <a:latin typeface="Arial Unicode MS"/>
                <a:cs typeface="Times New Roman" panose="02020603050405020304" pitchFamily="18" charset="0"/>
              </a:rPr>
              <a:t>  </a:t>
            </a:r>
            <a:r>
              <a:rPr lang="pl-PL" altLang="it-IT" sz="1800" u="sng" baseline="30000">
                <a:solidFill>
                  <a:srgbClr val="800080"/>
                </a:solidFill>
                <a:latin typeface="Arial Unicode MS"/>
                <a:cs typeface="Times New Roman" panose="02020603050405020304" pitchFamily="18" charset="0"/>
              </a:rPr>
              <a:t>[1]</a:t>
            </a:r>
            <a:r>
              <a:rPr lang="it-IT" altLang="it-IT" sz="1800" u="sng" baseline="-25000">
                <a:solidFill>
                  <a:srgbClr val="800080"/>
                </a:solidFill>
                <a:latin typeface="Arial Unicode MS"/>
                <a:cs typeface="Times New Roman" panose="02020603050405020304" pitchFamily="18" charset="0"/>
              </a:rPr>
              <a:t>-</a:t>
            </a:r>
            <a:endParaRPr lang="pl-PL" altLang="it-IT" sz="1800" u="sng" baseline="30000">
              <a:solidFill>
                <a:srgbClr val="80008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200" u="sng">
                <a:solidFill>
                  <a:srgbClr val="800080"/>
                </a:solidFill>
                <a:latin typeface="Arial" panose="020B0604020202020204" pitchFamily="34" charset="0"/>
              </a:rPr>
              <a:t>[1]</a:t>
            </a:r>
            <a:r>
              <a:rPr lang="pl-PL" altLang="it-IT" sz="1200">
                <a:latin typeface="Arial" panose="020B0604020202020204" pitchFamily="34" charset="0"/>
              </a:rPr>
              <a:t> </a:t>
            </a:r>
            <a:r>
              <a:rPr lang="pl-PL" altLang="it-IT" sz="1200">
                <a:solidFill>
                  <a:srgbClr val="000000"/>
                </a:solidFill>
                <a:latin typeface="Arial" panose="020B0604020202020204" pitchFamily="34" charset="0"/>
                <a:hlinkClick r:id="rId4"/>
              </a:rPr>
              <a:t>http://it.wikipedia.org/wiki/File:RhoOph.jpg</a:t>
            </a:r>
            <a:r>
              <a:rPr lang="pl-PL" altLang="it-IT" sz="120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r>
              <a:rPr lang="pl-PL" altLang="it-IT" sz="1200">
                <a:solidFill>
                  <a:srgbClr val="000000"/>
                </a:solidFill>
                <a:latin typeface="Arial" panose="020B0604020202020204" pitchFamily="34" charset="0"/>
                <a:hlinkClick r:id="rId5"/>
              </a:rPr>
              <a:t>http://en.wikipedia.org/wiki/File:Rho_Ophiuchi.jpg</a:t>
            </a:r>
            <a:endParaRPr lang="pl-PL" altLang="it-IT" sz="12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200">
                <a:latin typeface="Arial Unicode MS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br>
              <a:rPr lang="pl-PL" altLang="it-IT" sz="1800">
                <a:latin typeface="Arial" panose="020B0604020202020204" pitchFamily="34" charset="0"/>
              </a:rPr>
            </a:br>
            <a:endParaRPr lang="pl-PL" altLang="it-IT" sz="1800">
              <a:latin typeface="Arial" panose="020B0604020202020204" pitchFamily="34" charset="0"/>
            </a:endParaRPr>
          </a:p>
        </p:txBody>
      </p:sp>
      <p:sp>
        <p:nvSpPr>
          <p:cNvPr id="64518" name="Text Box 9">
            <a:extLst>
              <a:ext uri="{FF2B5EF4-FFF2-40B4-BE49-F238E27FC236}">
                <a16:creationId xmlns:a16="http://schemas.microsoft.com/office/drawing/2014/main" id="{48B843CB-E927-55A8-1447-2DE193788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367338"/>
            <a:ext cx="9144000" cy="118586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16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pl-PL" altLang="it-IT" sz="1800" dirty="0">
                <a:solidFill>
                  <a:schemeClr val="tx1"/>
                </a:solidFill>
                <a:latin typeface="+mn-lt"/>
              </a:rPr>
              <a:t>Ar</a:t>
            </a:r>
            <a:r>
              <a:rPr lang="it-IT" altLang="it-IT" sz="1800" dirty="0">
                <a:solidFill>
                  <a:schemeClr val="tx1"/>
                </a:solidFill>
                <a:latin typeface="+mn-lt"/>
              </a:rPr>
              <a:t>i</a:t>
            </a:r>
            <a:r>
              <a:rPr lang="pl-PL" altLang="it-IT" sz="1800" dirty="0">
                <a:solidFill>
                  <a:schemeClr val="tx1"/>
                </a:solidFill>
                <a:latin typeface="+mn-lt"/>
              </a:rPr>
              <a:t>stotele:</a:t>
            </a:r>
            <a:r>
              <a:rPr lang="it-IT" sz="1800" dirty="0">
                <a:latin typeface="+mn-lt"/>
              </a:rPr>
              <a:t>«Ma di esse, come de corpi, &amp; unita, </a:t>
            </a:r>
            <a:r>
              <a:rPr lang="it-IT" sz="1800" dirty="0" err="1">
                <a:latin typeface="+mn-lt"/>
              </a:rPr>
              <a:t>hauenti</a:t>
            </a:r>
            <a:r>
              <a:rPr lang="it-IT" sz="1800" dirty="0">
                <a:latin typeface="+mn-lt"/>
              </a:rPr>
              <a:t> ordine &amp; inanimati al tuto </a:t>
            </a:r>
          </a:p>
          <a:p>
            <a:pPr>
              <a:defRPr/>
            </a:pPr>
            <a:r>
              <a:rPr lang="it-IT" sz="1800" dirty="0">
                <a:latin typeface="+mn-lt"/>
              </a:rPr>
              <a:t>pensiamo. Et bisogna stimare, come Se </a:t>
            </a:r>
            <a:r>
              <a:rPr lang="it-IT" sz="1800" dirty="0" err="1">
                <a:latin typeface="+mn-lt"/>
              </a:rPr>
              <a:t>hauenti</a:t>
            </a:r>
            <a:r>
              <a:rPr lang="it-IT" sz="1800" dirty="0">
                <a:latin typeface="+mn-lt"/>
              </a:rPr>
              <a:t> vita, &amp; </a:t>
            </a:r>
            <a:r>
              <a:rPr lang="it-IT" sz="1800" dirty="0" err="1">
                <a:latin typeface="+mn-lt"/>
              </a:rPr>
              <a:t>attione</a:t>
            </a:r>
            <a:r>
              <a:rPr lang="it-IT" sz="1800" dirty="0">
                <a:latin typeface="+mn-lt"/>
              </a:rPr>
              <a:t>.</a:t>
            </a:r>
          </a:p>
          <a:p>
            <a:pPr>
              <a:defRPr/>
            </a:pPr>
            <a:r>
              <a:rPr lang="it-IT" sz="1800" dirty="0">
                <a:latin typeface="Times New Roman" panose="02020603050405020304" pitchFamily="18" charset="0"/>
              </a:rPr>
              <a:t>» </a:t>
            </a:r>
            <a:r>
              <a:rPr lang="it-IT" sz="1800" i="1" dirty="0">
                <a:latin typeface="Times New Roman" panose="02020603050405020304" pitchFamily="18" charset="0"/>
              </a:rPr>
              <a:t>De celo et mondo Aristotele tradotto di greco in volgare italiano</a:t>
            </a:r>
            <a:r>
              <a:rPr lang="it-IT" sz="1800" dirty="0">
                <a:latin typeface="Times New Roman" panose="02020603050405020304" pitchFamily="18" charset="0"/>
              </a:rPr>
              <a:t>. Per Antonio </a:t>
            </a:r>
            <a:r>
              <a:rPr lang="it-IT" sz="1800" dirty="0" err="1">
                <a:latin typeface="Times New Roman" panose="02020603050405020304" pitchFamily="18" charset="0"/>
              </a:rPr>
              <a:t>Bruccioli</a:t>
            </a:r>
            <a:r>
              <a:rPr lang="it-IT" sz="1800" dirty="0">
                <a:latin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it-IT" sz="1700" dirty="0">
                <a:latin typeface="Times New Roman" panose="02020603050405020304" pitchFamily="18" charset="0"/>
              </a:rPr>
              <a:t>Impresso in </a:t>
            </a:r>
            <a:r>
              <a:rPr lang="it-IT" sz="1700" dirty="0" err="1">
                <a:latin typeface="Times New Roman" panose="02020603050405020304" pitchFamily="18" charset="0"/>
              </a:rPr>
              <a:t>Venetia</a:t>
            </a:r>
            <a:r>
              <a:rPr lang="it-IT" sz="1700" dirty="0">
                <a:latin typeface="Times New Roman" panose="02020603050405020304" pitchFamily="18" charset="0"/>
              </a:rPr>
              <a:t>, per </a:t>
            </a:r>
            <a:r>
              <a:rPr lang="it-IT" sz="1700" dirty="0" err="1">
                <a:latin typeface="Times New Roman" panose="02020603050405020304" pitchFamily="18" charset="0"/>
              </a:rPr>
              <a:t>Bartholomeo</a:t>
            </a:r>
            <a:r>
              <a:rPr lang="it-IT" sz="1700" dirty="0">
                <a:latin typeface="Times New Roman" panose="02020603050405020304" pitchFamily="18" charset="0"/>
              </a:rPr>
              <a:t> Imperatore nel 1552. Google books: iiVRxG4Lf7UC, p. 133</a:t>
            </a:r>
            <a:endParaRPr lang="en-AU" altLang="it-IT" sz="1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60234227-0743-9AAB-5B93-BC2277C8F6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rgbClr val="FF0000"/>
                </a:solidFill>
              </a:rPr>
              <a:t>Come muoiono le stelle?</a:t>
            </a:r>
            <a:r>
              <a:rPr lang="pl-PL" altLang="it-IT" sz="3200" dirty="0">
                <a:solidFill>
                  <a:srgbClr val="FF0000"/>
                </a:solidFill>
              </a:rPr>
              <a:t> </a:t>
            </a:r>
            <a:r>
              <a:rPr lang="it-IT" altLang="it-IT" sz="3200" dirty="0">
                <a:solidFill>
                  <a:srgbClr val="FF0000"/>
                </a:solidFill>
              </a:rPr>
              <a:t>(</a:t>
            </a:r>
            <a:r>
              <a:rPr lang="pl-PL" altLang="it-IT" sz="3200" dirty="0">
                <a:solidFill>
                  <a:srgbClr val="FF0000"/>
                </a:solidFill>
              </a:rPr>
              <a:t>SN 1604 </a:t>
            </a:r>
            <a:r>
              <a:rPr lang="it-IT" altLang="it-IT" sz="3200" dirty="0">
                <a:solidFill>
                  <a:srgbClr val="FF0000"/>
                </a:solidFill>
              </a:rPr>
              <a:t>Keplero</a:t>
            </a:r>
            <a:r>
              <a:rPr lang="it-IT" altLang="it-IT" sz="3200" dirty="0">
                <a:solidFill>
                  <a:schemeClr val="accent2"/>
                </a:solidFill>
              </a:rPr>
              <a:t>)</a:t>
            </a:r>
            <a:endParaRPr lang="en-AU" altLang="it-IT" sz="3200" dirty="0">
              <a:solidFill>
                <a:schemeClr val="accent2"/>
              </a:solidFill>
            </a:endParaRPr>
          </a:p>
        </p:txBody>
      </p:sp>
      <p:sp>
        <p:nvSpPr>
          <p:cNvPr id="59395" name="Text Box 5">
            <a:extLst>
              <a:ext uri="{FF2B5EF4-FFF2-40B4-BE49-F238E27FC236}">
                <a16:creationId xmlns:a16="http://schemas.microsoft.com/office/drawing/2014/main" id="{DE67E705-C1C8-4A8D-3783-7E4B7705F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661025"/>
            <a:ext cx="81216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800">
                <a:latin typeface="Arial" panose="020B0604020202020204" pitchFamily="34" charset="0"/>
              </a:rPr>
              <a:t>A </a:t>
            </a:r>
            <a:r>
              <a:rPr lang="en-AU" altLang="it-IT" sz="1800">
                <a:latin typeface="Arial" panose="020B0604020202020204" pitchFamily="34" charset="0"/>
                <a:hlinkClick r:id="rId2" tooltip="False-color"/>
              </a:rPr>
              <a:t>false-color</a:t>
            </a:r>
            <a:r>
              <a:rPr lang="en-AU" altLang="it-IT" sz="1800">
                <a:latin typeface="Arial" panose="020B0604020202020204" pitchFamily="34" charset="0"/>
              </a:rPr>
              <a:t> </a:t>
            </a:r>
            <a:r>
              <a:rPr lang="en-AU" altLang="it-IT" sz="1800">
                <a:latin typeface="Arial" panose="020B0604020202020204" pitchFamily="34" charset="0"/>
                <a:hlinkClick r:id="rId3" tooltip="Digital compositing"/>
              </a:rPr>
              <a:t>composite</a:t>
            </a:r>
            <a:r>
              <a:rPr lang="en-AU" altLang="it-IT" sz="1800">
                <a:latin typeface="Arial" panose="020B0604020202020204" pitchFamily="34" charset="0"/>
              </a:rPr>
              <a:t> (</a:t>
            </a:r>
            <a:r>
              <a:rPr lang="en-AU" altLang="it-IT" sz="1800">
                <a:latin typeface="Arial" panose="020B0604020202020204" pitchFamily="34" charset="0"/>
                <a:hlinkClick r:id="rId4" tooltip="Hubble Space Telescope"/>
              </a:rPr>
              <a:t>HST</a:t>
            </a:r>
            <a:r>
              <a:rPr lang="en-AU" altLang="it-IT" sz="1800">
                <a:latin typeface="Arial" panose="020B0604020202020204" pitchFamily="34" charset="0"/>
              </a:rPr>
              <a:t>/</a:t>
            </a:r>
            <a:r>
              <a:rPr lang="en-AU" altLang="it-IT" sz="1800">
                <a:latin typeface="Arial" panose="020B0604020202020204" pitchFamily="34" charset="0"/>
                <a:hlinkClick r:id="rId5" tooltip="SIRTF"/>
              </a:rPr>
              <a:t>SIRTF</a:t>
            </a:r>
            <a:r>
              <a:rPr lang="en-AU" altLang="it-IT" sz="1800">
                <a:latin typeface="Arial" panose="020B0604020202020204" pitchFamily="34" charset="0"/>
              </a:rPr>
              <a:t>) image of the supernova remnant nebula </a:t>
            </a:r>
            <a:endParaRPr lang="pl-PL" altLang="it-IT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800">
                <a:latin typeface="Arial" panose="020B0604020202020204" pitchFamily="34" charset="0"/>
              </a:rPr>
              <a:t>from </a:t>
            </a:r>
            <a:r>
              <a:rPr lang="en-AU" altLang="it-IT" sz="1800" b="1">
                <a:latin typeface="Arial" panose="020B0604020202020204" pitchFamily="34" charset="0"/>
              </a:rPr>
              <a:t>SN 1604</a:t>
            </a:r>
            <a:r>
              <a:rPr lang="en-AU" altLang="it-IT" sz="1800">
                <a:latin typeface="Arial" panose="020B0604020202020204" pitchFamily="34" charset="0"/>
              </a:rPr>
              <a:t>.</a:t>
            </a:r>
            <a:r>
              <a:rPr lang="pl-PL" altLang="it-IT" sz="1800">
                <a:latin typeface="Arial" panose="020B0604020202020204" pitchFamily="34" charset="0"/>
              </a:rPr>
              <a:t> </a:t>
            </a:r>
            <a:r>
              <a:rPr lang="en-AU" altLang="it-IT" sz="1800">
                <a:latin typeface="Arial" panose="020B0604020202020204" pitchFamily="34" charset="0"/>
              </a:rPr>
              <a:t>20,000 light-years from </a:t>
            </a:r>
            <a:r>
              <a:rPr lang="en-AU" altLang="it-IT" sz="1800">
                <a:latin typeface="Arial" panose="020B0604020202020204" pitchFamily="34" charset="0"/>
                <a:hlinkClick r:id="rId6" tooltip="Earth"/>
              </a:rPr>
              <a:t>Earth</a:t>
            </a:r>
            <a:r>
              <a:rPr lang="en-AU" altLang="it-IT" sz="1800">
                <a:latin typeface="Arial" panose="020B0604020202020204" pitchFamily="34" charset="0"/>
              </a:rPr>
              <a:t> </a:t>
            </a:r>
            <a:endParaRPr lang="pl-PL" altLang="it-IT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Maksimum jasności -2,5 (jak Wenus)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800">
                <a:latin typeface="Arial" panose="020B0604020202020204" pitchFamily="34" charset="0"/>
              </a:rPr>
              <a:t>Credit: HST/</a:t>
            </a:r>
            <a:r>
              <a:rPr lang="en-AU" altLang="it-IT" sz="1800">
                <a:latin typeface="Arial" panose="020B0604020202020204" pitchFamily="34" charset="0"/>
                <a:hlinkClick r:id="rId7" tooltip="NASA"/>
              </a:rPr>
              <a:t>NASA</a:t>
            </a:r>
            <a:r>
              <a:rPr lang="en-AU" altLang="it-IT" sz="1800">
                <a:latin typeface="Arial" panose="020B0604020202020204" pitchFamily="34" charset="0"/>
              </a:rPr>
              <a:t>/</a:t>
            </a:r>
            <a:r>
              <a:rPr lang="en-AU" altLang="it-IT" sz="1800">
                <a:latin typeface="Arial" panose="020B0604020202020204" pitchFamily="34" charset="0"/>
                <a:hlinkClick r:id="rId8" tooltip="ESA"/>
              </a:rPr>
              <a:t>ESA</a:t>
            </a:r>
            <a:r>
              <a:rPr lang="en-AU" altLang="it-IT" sz="1800">
                <a:latin typeface="Arial" panose="020B0604020202020204" pitchFamily="34" charset="0"/>
              </a:rPr>
              <a:t> </a:t>
            </a:r>
            <a:endParaRPr lang="pl-PL" altLang="it-IT" sz="1800">
              <a:latin typeface="Arial" panose="020B0604020202020204" pitchFamily="34" charset="0"/>
            </a:endParaRPr>
          </a:p>
        </p:txBody>
      </p:sp>
      <p:pic>
        <p:nvPicPr>
          <p:cNvPr id="59396" name="Picture 6">
            <a:extLst>
              <a:ext uri="{FF2B5EF4-FFF2-40B4-BE49-F238E27FC236}">
                <a16:creationId xmlns:a16="http://schemas.microsoft.com/office/drawing/2014/main" id="{6730CB9A-EB6E-242A-D2ED-96E1A5D3C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354138"/>
            <a:ext cx="5113337" cy="409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79F2812D-1296-1F84-D2F6-348BB87085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pl-PL" altLang="it-IT" dirty="0">
                <a:solidFill>
                  <a:schemeClr val="accent2"/>
                </a:solidFill>
              </a:rPr>
              <a:t> </a:t>
            </a:r>
            <a:r>
              <a:rPr lang="it-IT" altLang="it-IT" sz="3200" dirty="0">
                <a:solidFill>
                  <a:srgbClr val="0000CC"/>
                </a:solidFill>
              </a:rPr>
              <a:t>Come muoiono le stelle? (</a:t>
            </a:r>
            <a:r>
              <a:rPr lang="pl-PL" altLang="it-IT" sz="3200" dirty="0">
                <a:solidFill>
                  <a:srgbClr val="0000CC"/>
                </a:solidFill>
              </a:rPr>
              <a:t>SN 1572 Ty</a:t>
            </a:r>
            <a:r>
              <a:rPr lang="it-IT" altLang="it-IT" sz="3200" dirty="0">
                <a:solidFill>
                  <a:srgbClr val="0000CC"/>
                </a:solidFill>
              </a:rPr>
              <a:t>c</a:t>
            </a:r>
            <a:r>
              <a:rPr lang="pl-PL" altLang="it-IT" sz="3200" dirty="0">
                <a:solidFill>
                  <a:srgbClr val="0000CC"/>
                </a:solidFill>
              </a:rPr>
              <a:t>ho)</a:t>
            </a:r>
            <a:endParaRPr lang="en-AU" altLang="it-IT" sz="3200" dirty="0">
              <a:solidFill>
                <a:srgbClr val="0000CC"/>
              </a:solidFill>
            </a:endParaRPr>
          </a:p>
        </p:txBody>
      </p:sp>
      <p:sp>
        <p:nvSpPr>
          <p:cNvPr id="60419" name="Text Box 3">
            <a:extLst>
              <a:ext uri="{FF2B5EF4-FFF2-40B4-BE49-F238E27FC236}">
                <a16:creationId xmlns:a16="http://schemas.microsoft.com/office/drawing/2014/main" id="{1167142D-21EC-5FCC-F7F6-33A98F0AD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34050"/>
            <a:ext cx="9277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800">
                <a:latin typeface="Arial" panose="020B0604020202020204" pitchFamily="34" charset="0"/>
              </a:rPr>
              <a:t>Remnant of SN 1572 as seen in </a:t>
            </a:r>
            <a:r>
              <a:rPr lang="en-AU" altLang="it-IT" sz="1800">
                <a:latin typeface="Arial" panose="020B0604020202020204" pitchFamily="34" charset="0"/>
                <a:hlinkClick r:id="rId2" tooltip="X-ray"/>
              </a:rPr>
              <a:t>X-ray</a:t>
            </a:r>
            <a:r>
              <a:rPr lang="en-AU" altLang="it-IT" sz="1800">
                <a:latin typeface="Arial" panose="020B0604020202020204" pitchFamily="34" charset="0"/>
              </a:rPr>
              <a:t> light from the </a:t>
            </a:r>
            <a:r>
              <a:rPr lang="en-AU" altLang="it-IT" sz="1800">
                <a:latin typeface="Arial" panose="020B0604020202020204" pitchFamily="34" charset="0"/>
                <a:hlinkClick r:id="rId3" tooltip="Chandra X-ray Observatory"/>
              </a:rPr>
              <a:t>Chandra X-ray Observatory</a:t>
            </a:r>
            <a:endParaRPr lang="pl-PL" altLang="it-IT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800">
                <a:latin typeface="Arial" panose="020B0604020202020204" pitchFamily="34" charset="0"/>
              </a:rPr>
              <a:t>The red circle visible in the upper left part of this </a:t>
            </a:r>
            <a:r>
              <a:rPr lang="en-AU" altLang="it-IT" sz="1800">
                <a:latin typeface="Arial" panose="020B0604020202020204" pitchFamily="34" charset="0"/>
                <a:hlinkClick r:id="rId4" tooltip="Wide-field Infrared Survey Explorer"/>
              </a:rPr>
              <a:t>WISE</a:t>
            </a:r>
            <a:r>
              <a:rPr lang="en-AU" altLang="it-IT" sz="1800">
                <a:latin typeface="Arial" panose="020B0604020202020204" pitchFamily="34" charset="0"/>
              </a:rPr>
              <a:t> image is the remnant of SN 1572.  </a:t>
            </a:r>
            <a:endParaRPr lang="pl-PL" altLang="it-IT" sz="1800">
              <a:latin typeface="Arial" panose="020B0604020202020204" pitchFamily="34" charset="0"/>
            </a:endParaRPr>
          </a:p>
        </p:txBody>
      </p:sp>
      <p:pic>
        <p:nvPicPr>
          <p:cNvPr id="60420" name="Picture 5">
            <a:extLst>
              <a:ext uri="{FF2B5EF4-FFF2-40B4-BE49-F238E27FC236}">
                <a16:creationId xmlns:a16="http://schemas.microsoft.com/office/drawing/2014/main" id="{2B441A46-979D-050C-3D92-C188FF7DE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96975"/>
            <a:ext cx="411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6">
            <a:extLst>
              <a:ext uri="{FF2B5EF4-FFF2-40B4-BE49-F238E27FC236}">
                <a16:creationId xmlns:a16="http://schemas.microsoft.com/office/drawing/2014/main" id="{A822BBD8-C85D-48B4-0D9B-D4D525E09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284288"/>
            <a:ext cx="40322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318AF0AF-538D-C6FF-15CD-6E1C5333BC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rgbClr val="000099"/>
                </a:solidFill>
              </a:rPr>
              <a:t>Che cosa c’è oltre la nostra Galassia?</a:t>
            </a:r>
            <a:endParaRPr lang="en-AU" altLang="it-IT">
              <a:solidFill>
                <a:srgbClr val="000099"/>
              </a:solidFill>
            </a:endParaRP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C11E62AA-2A9C-BCD7-CCCD-1860627CF2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/>
              <a:t>Altre galassie</a:t>
            </a:r>
            <a:endParaRPr lang="en-AU" altLang="it-IT"/>
          </a:p>
        </p:txBody>
      </p:sp>
      <p:pic>
        <p:nvPicPr>
          <p:cNvPr id="62468" name="Picture 4">
            <a:extLst>
              <a:ext uri="{FF2B5EF4-FFF2-40B4-BE49-F238E27FC236}">
                <a16:creationId xmlns:a16="http://schemas.microsoft.com/office/drawing/2014/main" id="{518C9296-61CA-B1EA-374C-B945C20C1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773238"/>
            <a:ext cx="273685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Text Box 5">
            <a:extLst>
              <a:ext uri="{FF2B5EF4-FFF2-40B4-BE49-F238E27FC236}">
                <a16:creationId xmlns:a16="http://schemas.microsoft.com/office/drawing/2014/main" id="{77BD4803-4696-C1DB-3DB6-54E4EFFAA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092825"/>
            <a:ext cx="850741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Gal</a:t>
            </a:r>
            <a:r>
              <a:rPr lang="it-IT" altLang="it-IT" sz="1800">
                <a:latin typeface="Arial" panose="020B0604020202020204" pitchFamily="34" charset="0"/>
              </a:rPr>
              <a:t>assi</a:t>
            </a:r>
            <a:r>
              <a:rPr lang="pl-PL" altLang="it-IT" sz="1800">
                <a:latin typeface="Arial" panose="020B0604020202020204" pitchFamily="34" charset="0"/>
              </a:rPr>
              <a:t> Andromed</a:t>
            </a:r>
            <a:r>
              <a:rPr lang="it-IT" altLang="it-IT" sz="1800">
                <a:latin typeface="Arial" panose="020B0604020202020204" pitchFamily="34" charset="0"/>
              </a:rPr>
              <a:t>a</a:t>
            </a:r>
            <a:r>
              <a:rPr lang="pl-PL" altLang="it-IT" sz="1800">
                <a:latin typeface="Arial" panose="020B0604020202020204" pitchFamily="34" charset="0"/>
              </a:rPr>
              <a:t> (M31) – </a:t>
            </a:r>
            <a:r>
              <a:rPr lang="it-IT" altLang="it-IT" sz="1800">
                <a:latin typeface="Arial" panose="020B0604020202020204" pitchFamily="34" charset="0"/>
              </a:rPr>
              <a:t>visibile con occhio nudo </a:t>
            </a:r>
            <a:r>
              <a:rPr lang="pl-PL" altLang="it-IT" sz="1800">
                <a:latin typeface="Arial" panose="020B0604020202020204" pitchFamily="34" charset="0"/>
              </a:rPr>
              <a:t>(2,5 mln </a:t>
            </a:r>
            <a:r>
              <a:rPr lang="it-IT" altLang="it-IT" sz="1800">
                <a:latin typeface="Arial" panose="020B0604020202020204" pitchFamily="34" charset="0"/>
              </a:rPr>
              <a:t>d’anni luce da noi</a:t>
            </a:r>
            <a:r>
              <a:rPr lang="pl-PL" altLang="it-IT" sz="1800">
                <a:latin typeface="Arial" panose="020B0604020202020204" pitchFamily="34" charset="0"/>
              </a:rPr>
              <a:t>)</a:t>
            </a:r>
            <a:endParaRPr lang="en-AU" altLang="it-IT" sz="1800">
              <a:latin typeface="Arial" panose="020B0604020202020204" pitchFamily="34" charset="0"/>
            </a:endParaRPr>
          </a:p>
        </p:txBody>
      </p:sp>
      <p:pic>
        <p:nvPicPr>
          <p:cNvPr id="62470" name="Picture 6">
            <a:extLst>
              <a:ext uri="{FF2B5EF4-FFF2-40B4-BE49-F238E27FC236}">
                <a16:creationId xmlns:a16="http://schemas.microsoft.com/office/drawing/2014/main" id="{DA403777-F6A3-2D88-4554-36E498469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133600"/>
            <a:ext cx="4608513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745C103E-30B2-FE8D-ADD9-EDE83A27F8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-171450"/>
            <a:ext cx="7313613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rgbClr val="0000CC"/>
                </a:solidFill>
              </a:rPr>
              <a:t>Sempre più galassie</a:t>
            </a:r>
            <a:endParaRPr lang="en-AU" altLang="it-IT" sz="3200" dirty="0">
              <a:solidFill>
                <a:srgbClr val="0000CC"/>
              </a:solidFill>
            </a:endParaRPr>
          </a:p>
        </p:txBody>
      </p:sp>
      <p:sp>
        <p:nvSpPr>
          <p:cNvPr id="63491" name="Text Box 3">
            <a:extLst>
              <a:ext uri="{FF2B5EF4-FFF2-40B4-BE49-F238E27FC236}">
                <a16:creationId xmlns:a16="http://schemas.microsoft.com/office/drawing/2014/main" id="{A502B87D-B8D6-D34C-D3BE-4E9D8D311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667375"/>
            <a:ext cx="9148762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800">
                <a:latin typeface="Arial" panose="020B0604020202020204" pitchFamily="34" charset="0"/>
                <a:hlinkClick r:id="rId2" tooltip="NGC 4414"/>
              </a:rPr>
              <a:t>NGC 4414</a:t>
            </a:r>
            <a:r>
              <a:rPr lang="en-AU" altLang="it-IT" sz="1800">
                <a:latin typeface="Arial" panose="020B0604020202020204" pitchFamily="34" charset="0"/>
              </a:rPr>
              <a:t>, a typical </a:t>
            </a:r>
            <a:r>
              <a:rPr lang="en-AU" altLang="it-IT" sz="1800">
                <a:latin typeface="Arial" panose="020B0604020202020204" pitchFamily="34" charset="0"/>
                <a:hlinkClick r:id="rId3" tooltip="Spiral galaxy"/>
              </a:rPr>
              <a:t>spiral galaxy</a:t>
            </a:r>
            <a:r>
              <a:rPr lang="en-AU" altLang="it-IT" sz="1800">
                <a:latin typeface="Arial" panose="020B0604020202020204" pitchFamily="34" charset="0"/>
              </a:rPr>
              <a:t> in the </a:t>
            </a:r>
            <a:r>
              <a:rPr lang="en-AU" altLang="it-IT" sz="1800">
                <a:latin typeface="Arial" panose="020B0604020202020204" pitchFamily="34" charset="0"/>
                <a:hlinkClick r:id="rId4" tooltip="Constellation"/>
              </a:rPr>
              <a:t>constellation</a:t>
            </a:r>
            <a:r>
              <a:rPr lang="en-AU" altLang="it-IT" sz="1800">
                <a:latin typeface="Arial" panose="020B0604020202020204" pitchFamily="34" charset="0"/>
              </a:rPr>
              <a:t> </a:t>
            </a:r>
            <a:r>
              <a:rPr lang="en-AU" altLang="it-IT" sz="1800">
                <a:latin typeface="Arial" panose="020B0604020202020204" pitchFamily="34" charset="0"/>
                <a:hlinkClick r:id="rId5" tooltip="Coma Berenices"/>
              </a:rPr>
              <a:t>Coma Berenices</a:t>
            </a:r>
            <a:r>
              <a:rPr lang="en-AU" altLang="it-IT" sz="1800">
                <a:latin typeface="Arial" panose="020B0604020202020204" pitchFamily="34" charset="0"/>
              </a:rPr>
              <a:t>, is about </a:t>
            </a:r>
            <a:endParaRPr lang="pl-PL" altLang="it-IT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it-IT" sz="1800">
                <a:latin typeface="Arial" panose="020B0604020202020204" pitchFamily="34" charset="0"/>
              </a:rPr>
              <a:t>55,000 </a:t>
            </a:r>
            <a:r>
              <a:rPr lang="en-AU" altLang="it-IT" sz="1800">
                <a:latin typeface="Arial" panose="020B0604020202020204" pitchFamily="34" charset="0"/>
                <a:hlinkClick r:id="rId6" tooltip="Light-year"/>
              </a:rPr>
              <a:t>light-years</a:t>
            </a:r>
            <a:r>
              <a:rPr lang="en-AU" altLang="it-IT" sz="1800">
                <a:latin typeface="Arial" panose="020B0604020202020204" pitchFamily="34" charset="0"/>
              </a:rPr>
              <a:t> in diameter and approximately 60 million light-years away from Earth </a:t>
            </a:r>
            <a:endParaRPr lang="pl-PL" altLang="it-IT" sz="1800">
              <a:latin typeface="Arial" panose="020B0604020202020204" pitchFamily="34" charset="0"/>
            </a:endParaRPr>
          </a:p>
        </p:txBody>
      </p:sp>
      <p:pic>
        <p:nvPicPr>
          <p:cNvPr id="63492" name="Picture 5">
            <a:extLst>
              <a:ext uri="{FF2B5EF4-FFF2-40B4-BE49-F238E27FC236}">
                <a16:creationId xmlns:a16="http://schemas.microsoft.com/office/drawing/2014/main" id="{28F9232A-E7B1-1DAE-6CD0-8C608B5B5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268413"/>
            <a:ext cx="5329238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6BAB2ABC-DFA1-0692-7F74-4E79C1DFA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196975"/>
            <a:ext cx="5761038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515" name="Rectangle 3">
            <a:extLst>
              <a:ext uri="{FF2B5EF4-FFF2-40B4-BE49-F238E27FC236}">
                <a16:creationId xmlns:a16="http://schemas.microsoft.com/office/drawing/2014/main" id="{ADDFA3F1-555F-B1E0-ABF7-FE0126981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628775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solidFill>
                  <a:srgbClr val="FFFF00"/>
                </a:solidFill>
                <a:latin typeface="Arial" panose="020B0604020202020204" pitchFamily="34" charset="0"/>
                <a:hlinkClick r:id="rId3" tooltip="Courtesy: Alex Cherney"/>
              </a:rPr>
              <a:t>Interacting galaxies – NGC5394 and NGC5395</a:t>
            </a:r>
            <a:r>
              <a:rPr lang="pl-PL" altLang="it-IT" sz="180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64516" name="Rectangle 4">
            <a:extLst>
              <a:ext uri="{FF2B5EF4-FFF2-40B4-BE49-F238E27FC236}">
                <a16:creationId xmlns:a16="http://schemas.microsoft.com/office/drawing/2014/main" id="{B8B9D2FC-4373-3C27-5ADE-F17FA5214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6613525"/>
            <a:ext cx="4883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000">
                <a:latin typeface="Arial" panose="020B0604020202020204" pitchFamily="34" charset="0"/>
              </a:rPr>
              <a:t>http://physicsworld.com/cws/article/news/2011/dec/20/our-favourite-pictures-of-2011</a:t>
            </a:r>
          </a:p>
        </p:txBody>
      </p:sp>
      <p:sp>
        <p:nvSpPr>
          <p:cNvPr id="64517" name="Rectangle 5">
            <a:extLst>
              <a:ext uri="{FF2B5EF4-FFF2-40B4-BE49-F238E27FC236}">
                <a16:creationId xmlns:a16="http://schemas.microsoft.com/office/drawing/2014/main" id="{E16D4156-C77B-D138-9A03-B4D015EAA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6180138"/>
            <a:ext cx="60721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>
                <a:latin typeface="Arial" panose="020B0604020202020204" pitchFamily="34" charset="0"/>
              </a:rPr>
              <a:t>That is because it was taken by amateur astrophotographer Alex Cherney.</a:t>
            </a:r>
            <a:r>
              <a:rPr lang="pl-PL" altLang="it-IT" sz="16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64518" name="Rectangle 7">
            <a:extLst>
              <a:ext uri="{FF2B5EF4-FFF2-40B4-BE49-F238E27FC236}">
                <a16:creationId xmlns:a16="http://schemas.microsoft.com/office/drawing/2014/main" id="{F1FA1CC0-E1AB-E2CE-09F8-BE8B8DA9D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dirty="0">
                <a:solidFill>
                  <a:srgbClr val="FF0000"/>
                </a:solidFill>
                <a:latin typeface="Arial" panose="020B0604020202020204" pitchFamily="34" charset="0"/>
              </a:rPr>
              <a:t>La collisione delle due galassie</a:t>
            </a:r>
            <a:r>
              <a:rPr lang="pl-PL" altLang="it-IT" sz="3000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lang="en-AU" altLang="it-IT" sz="3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AD64A75-529A-7DF4-2E6D-91DB00DD8A6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/>
          <a:lstStyle/>
          <a:p>
            <a:r>
              <a:rPr lang="it-IT" altLang="it-IT" sz="3600">
                <a:solidFill>
                  <a:srgbClr val="FFFF00"/>
                </a:solidFill>
              </a:rPr>
              <a:t>Il si</a:t>
            </a:r>
            <a:r>
              <a:rPr lang="pl-PL" altLang="it-IT" sz="3600">
                <a:solidFill>
                  <a:srgbClr val="FFFF00"/>
                </a:solidFill>
              </a:rPr>
              <a:t>stem</a:t>
            </a:r>
            <a:r>
              <a:rPr lang="it-IT" altLang="it-IT" sz="3600">
                <a:solidFill>
                  <a:srgbClr val="FFFF00"/>
                </a:solidFill>
              </a:rPr>
              <a:t>a Copernicano: pianeti girano attorno il Sole </a:t>
            </a:r>
            <a:endParaRPr lang="en-AU" altLang="it-IT" sz="3600">
              <a:solidFill>
                <a:srgbClr val="FFFF00"/>
              </a:solidFill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66B2D817-EFAC-7E09-4018-91EDD6C82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4157663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Mer</a:t>
            </a:r>
            <a:r>
              <a:rPr lang="it-IT" altLang="it-IT" sz="2200">
                <a:solidFill>
                  <a:srgbClr val="FFFF00"/>
                </a:solidFill>
              </a:rPr>
              <a:t>curio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90 giorni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Venere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</a:t>
            </a:r>
            <a:r>
              <a:rPr lang="pl-PL" altLang="it-IT" sz="2200">
                <a:solidFill>
                  <a:srgbClr val="FFFF00"/>
                </a:solidFill>
              </a:rPr>
              <a:t>9 m</a:t>
            </a:r>
            <a:r>
              <a:rPr lang="it-IT" altLang="it-IT" sz="2200">
                <a:solidFill>
                  <a:srgbClr val="FFFF00"/>
                </a:solidFill>
              </a:rPr>
              <a:t>esi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Terra:</a:t>
            </a:r>
            <a:r>
              <a:rPr lang="pl-PL" altLang="it-IT" sz="2200">
                <a:solidFill>
                  <a:srgbClr val="FFFF00"/>
                </a:solidFill>
              </a:rPr>
              <a:t> 1 orbita </a:t>
            </a:r>
            <a:r>
              <a:rPr lang="it-IT" altLang="it-IT" sz="2200">
                <a:solidFill>
                  <a:srgbClr val="FFFF00"/>
                </a:solidFill>
              </a:rPr>
              <a:t>in 1 anno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Mar</a:t>
            </a:r>
            <a:r>
              <a:rPr lang="it-IT" altLang="it-IT" sz="2200">
                <a:solidFill>
                  <a:srgbClr val="FFFF00"/>
                </a:solidFill>
              </a:rPr>
              <a:t>te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2 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Giove</a:t>
            </a:r>
            <a:r>
              <a:rPr lang="pl-PL" altLang="it-IT" sz="2200">
                <a:solidFill>
                  <a:srgbClr val="FFFF00"/>
                </a:solidFill>
              </a:rPr>
              <a:t>: 1 orbita</a:t>
            </a:r>
            <a:r>
              <a:rPr lang="it-IT" altLang="it-IT" sz="2200">
                <a:solidFill>
                  <a:srgbClr val="FFFF00"/>
                </a:solidFill>
              </a:rPr>
              <a:t> in</a:t>
            </a:r>
            <a:r>
              <a:rPr lang="pl-PL" altLang="it-IT" sz="2200">
                <a:solidFill>
                  <a:srgbClr val="FFFF00"/>
                </a:solidFill>
              </a:rPr>
              <a:t> 11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Saturn</a:t>
            </a:r>
            <a:r>
              <a:rPr lang="it-IT" altLang="it-IT" sz="2200">
                <a:solidFill>
                  <a:srgbClr val="FFFF00"/>
                </a:solidFill>
              </a:rPr>
              <a:t>o</a:t>
            </a:r>
            <a:r>
              <a:rPr lang="pl-PL" altLang="it-IT" sz="2200">
                <a:solidFill>
                  <a:srgbClr val="FFFF00"/>
                </a:solidFill>
              </a:rPr>
              <a:t>: 1 orbita </a:t>
            </a:r>
            <a:r>
              <a:rPr lang="it-IT" altLang="it-IT" sz="2200">
                <a:solidFill>
                  <a:srgbClr val="FFFF00"/>
                </a:solidFill>
              </a:rPr>
              <a:t>in</a:t>
            </a:r>
            <a:r>
              <a:rPr lang="pl-PL" altLang="it-IT" sz="2200">
                <a:solidFill>
                  <a:srgbClr val="FFFF00"/>
                </a:solidFill>
              </a:rPr>
              <a:t> 30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</p:txBody>
      </p:sp>
      <p:pic>
        <p:nvPicPr>
          <p:cNvPr id="203780" name="Picture 4">
            <a:extLst>
              <a:ext uri="{FF2B5EF4-FFF2-40B4-BE49-F238E27FC236}">
                <a16:creationId xmlns:a16="http://schemas.microsoft.com/office/drawing/2014/main" id="{4C1FD01A-2635-D449-A0D4-A2A680CC0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1658938"/>
            <a:ext cx="4356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olo 1">
            <a:extLst>
              <a:ext uri="{FF2B5EF4-FFF2-40B4-BE49-F238E27FC236}">
                <a16:creationId xmlns:a16="http://schemas.microsoft.com/office/drawing/2014/main" id="{EC543325-42D0-344E-D802-2E35B747DB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648" y="-17462"/>
            <a:ext cx="7313612" cy="1143000"/>
          </a:xfrm>
        </p:spPr>
        <p:txBody>
          <a:bodyPr/>
          <a:lstStyle/>
          <a:p>
            <a:r>
              <a:rPr lang="it-IT" altLang="it-IT" dirty="0"/>
              <a:t>Il terrore di buchi neri</a:t>
            </a:r>
          </a:p>
        </p:txBody>
      </p:sp>
      <p:pic>
        <p:nvPicPr>
          <p:cNvPr id="65539" name="Immagine 3">
            <a:extLst>
              <a:ext uri="{FF2B5EF4-FFF2-40B4-BE49-F238E27FC236}">
                <a16:creationId xmlns:a16="http://schemas.microsoft.com/office/drawing/2014/main" id="{24E39EAB-8F21-507C-7F85-D6DBCBA34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1125538"/>
            <a:ext cx="8612188" cy="54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555DBF8D-9F2B-5ADF-01F6-34233D7442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-188913"/>
            <a:ext cx="7313612" cy="1143001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000099"/>
                </a:solidFill>
              </a:rPr>
              <a:t>Come sono altri mondi?</a:t>
            </a:r>
            <a:endParaRPr lang="en-AU" altLang="it-IT">
              <a:solidFill>
                <a:srgbClr val="000099"/>
              </a:solidFill>
            </a:endParaRPr>
          </a:p>
        </p:txBody>
      </p:sp>
      <p:pic>
        <p:nvPicPr>
          <p:cNvPr id="66563" name="Picture 4">
            <a:extLst>
              <a:ext uri="{FF2B5EF4-FFF2-40B4-BE49-F238E27FC236}">
                <a16:creationId xmlns:a16="http://schemas.microsoft.com/office/drawing/2014/main" id="{2D7366E8-412D-83CA-5FFB-C20FA7B21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43000"/>
            <a:ext cx="6624637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Text Box 5">
            <a:extLst>
              <a:ext uri="{FF2B5EF4-FFF2-40B4-BE49-F238E27FC236}">
                <a16:creationId xmlns:a16="http://schemas.microsoft.com/office/drawing/2014/main" id="{9D0FE186-3182-1676-CF59-751613E0B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732463"/>
            <a:ext cx="67659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000099"/>
                </a:solidFill>
                <a:latin typeface="Arial" panose="020B0604020202020204" pitchFamily="34" charset="0"/>
              </a:rPr>
              <a:t>Nel 2019 per questa scoperta fu insignito il premio Nobel</a:t>
            </a:r>
            <a:endParaRPr lang="en-AU" altLang="it-IT" sz="20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3099D4DC-0FDB-1693-CD30-B179140407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8975" y="-384175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rgbClr val="FF0000"/>
                </a:solidFill>
              </a:rPr>
              <a:t>Quante galassie ci sono</a:t>
            </a:r>
            <a:r>
              <a:rPr lang="pl-PL" altLang="it-IT" sz="3200" dirty="0">
                <a:solidFill>
                  <a:srgbClr val="FF0000"/>
                </a:solidFill>
              </a:rPr>
              <a:t>?</a:t>
            </a:r>
            <a:endParaRPr lang="en-AU" altLang="it-IT" sz="3200" dirty="0">
              <a:solidFill>
                <a:srgbClr val="FF0000"/>
              </a:solidFill>
            </a:endParaRPr>
          </a:p>
        </p:txBody>
      </p:sp>
      <p:sp>
        <p:nvSpPr>
          <p:cNvPr id="67587" name="Text Box 3">
            <a:extLst>
              <a:ext uri="{FF2B5EF4-FFF2-40B4-BE49-F238E27FC236}">
                <a16:creationId xmlns:a16="http://schemas.microsoft.com/office/drawing/2014/main" id="{BD380C6C-DAF2-A433-F927-32A9BF282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181600"/>
            <a:ext cx="8713787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latin typeface="Arial" panose="020B0604020202020204" pitchFamily="34" charset="0"/>
              </a:rPr>
              <a:t>Circa </a:t>
            </a:r>
            <a:r>
              <a:rPr lang="pl-PL" altLang="it-IT" sz="2200">
                <a:latin typeface="Arial" panose="020B0604020202020204" pitchFamily="34" charset="0"/>
              </a:rPr>
              <a:t>10 milard</a:t>
            </a:r>
            <a:r>
              <a:rPr lang="it-IT" altLang="it-IT" sz="2200">
                <a:latin typeface="Arial" panose="020B0604020202020204" pitchFamily="34" charset="0"/>
              </a:rPr>
              <a:t>i di Galassie – solo nel Universo a noi accessibile. </a:t>
            </a:r>
            <a:endParaRPr lang="pl-PL" altLang="it-IT" sz="22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latin typeface="Arial" panose="020B0604020202020204" pitchFamily="34" charset="0"/>
              </a:rPr>
              <a:t>Le galassie si allontanano (da noi, e a vicenda): sembra un panettone in lievitazione.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latin typeface="Arial" panose="020B0604020202020204" pitchFamily="34" charset="0"/>
              </a:rPr>
              <a:t>Più rosse sono le galassie su questa foto – più lontane sono da noi</a:t>
            </a:r>
            <a:r>
              <a:rPr lang="it-IT" altLang="it-IT" sz="1800">
                <a:latin typeface="Arial" panose="020B0604020202020204" pitchFamily="34" charset="0"/>
              </a:rPr>
              <a:t>. </a:t>
            </a:r>
            <a:endParaRPr lang="pl-PL" altLang="it-IT" sz="1400">
              <a:latin typeface="Arial" panose="020B0604020202020204" pitchFamily="34" charset="0"/>
            </a:endParaRPr>
          </a:p>
        </p:txBody>
      </p:sp>
      <p:pic>
        <p:nvPicPr>
          <p:cNvPr id="67588" name="Picture 6">
            <a:extLst>
              <a:ext uri="{FF2B5EF4-FFF2-40B4-BE49-F238E27FC236}">
                <a16:creationId xmlns:a16="http://schemas.microsoft.com/office/drawing/2014/main" id="{2BFD8671-0188-8390-5229-EC6993704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950913"/>
            <a:ext cx="4606925" cy="420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9" name="Text Box 7">
            <a:extLst>
              <a:ext uri="{FF2B5EF4-FFF2-40B4-BE49-F238E27FC236}">
                <a16:creationId xmlns:a16="http://schemas.microsoft.com/office/drawing/2014/main" id="{33AC2EC7-47B5-BE05-7168-F2A43810F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5975" y="4797425"/>
            <a:ext cx="49942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Arial" panose="020B0604020202020204" pitchFamily="34" charset="0"/>
              </a:rPr>
              <a:t>NASA-HS201427a-HubbleUltraDeepField2014-20140603.jpg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AU" altLang="it-IT" sz="14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olo 1">
            <a:extLst>
              <a:ext uri="{FF2B5EF4-FFF2-40B4-BE49-F238E27FC236}">
                <a16:creationId xmlns:a16="http://schemas.microsoft.com/office/drawing/2014/main" id="{4CB81146-A139-BAC0-7375-D99414A50B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6475" y="-503238"/>
            <a:ext cx="9577388" cy="1143001"/>
          </a:xfrm>
        </p:spPr>
        <p:txBody>
          <a:bodyPr/>
          <a:lstStyle/>
          <a:p>
            <a:r>
              <a:rPr lang="it-IT" altLang="it-IT" sz="3200"/>
              <a:t>Quale sarà la fine dell’Universo? </a:t>
            </a:r>
          </a:p>
        </p:txBody>
      </p:sp>
      <p:pic>
        <p:nvPicPr>
          <p:cNvPr id="68611" name="Immagine 2">
            <a:extLst>
              <a:ext uri="{FF2B5EF4-FFF2-40B4-BE49-F238E27FC236}">
                <a16:creationId xmlns:a16="http://schemas.microsoft.com/office/drawing/2014/main" id="{5EADFDDA-EA3A-8784-2993-69C4753D6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39763"/>
            <a:ext cx="7848600" cy="608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>
            <a:extLst>
              <a:ext uri="{FF2B5EF4-FFF2-40B4-BE49-F238E27FC236}">
                <a16:creationId xmlns:a16="http://schemas.microsoft.com/office/drawing/2014/main" id="{4BA220BE-C230-3E08-62A9-95AC6215F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65400"/>
            <a:ext cx="4610100" cy="320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635" name="Text Box 3">
            <a:extLst>
              <a:ext uri="{FF2B5EF4-FFF2-40B4-BE49-F238E27FC236}">
                <a16:creationId xmlns:a16="http://schemas.microsoft.com/office/drawing/2014/main" id="{5CAC0707-BF2E-8044-3456-883438B51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914400"/>
            <a:ext cx="786288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chemeClr val="bg1"/>
                </a:solidFill>
                <a:latin typeface="Arial" panose="020B0604020202020204" pitchFamily="34" charset="0"/>
              </a:rPr>
              <a:t>La Terra, per quanto sia grande la sfera, nient’e’ rispetto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chemeClr val="bg1"/>
                </a:solidFill>
                <a:latin typeface="Arial" panose="020B0604020202020204" pitchFamily="34" charset="0"/>
              </a:rPr>
              <a:t>alla grandezza del cielo, di cui limiti non sappiamo,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chemeClr val="bg1"/>
                </a:solidFill>
                <a:latin typeface="Arial" panose="020B0604020202020204" pitchFamily="34" charset="0"/>
              </a:rPr>
              <a:t>e probabilmente saper neanche</a:t>
            </a:r>
            <a:r>
              <a:rPr lang="pl-PL" altLang="it-IT" sz="2400" i="1">
                <a:solidFill>
                  <a:schemeClr val="bg1"/>
                </a:solidFill>
                <a:latin typeface="Arial" panose="020B0604020202020204" pitchFamily="34" charset="0"/>
              </a:rPr>
              <a:t> non possiamo</a:t>
            </a:r>
            <a:r>
              <a:rPr lang="pl-PL" altLang="it-IT" sz="2400">
                <a:latin typeface="Arial" panose="020B0604020202020204" pitchFamily="34" charset="0"/>
              </a:rPr>
              <a:t> </a:t>
            </a:r>
            <a:r>
              <a:rPr lang="pl-PL" altLang="it-IT" sz="2400">
                <a:solidFill>
                  <a:schemeClr val="bg1"/>
                </a:solidFill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69636" name="Text Box 4">
            <a:extLst>
              <a:ext uri="{FF2B5EF4-FFF2-40B4-BE49-F238E27FC236}">
                <a16:creationId xmlns:a16="http://schemas.microsoft.com/office/drawing/2014/main" id="{F4B0E086-7407-B358-F935-007BA8D0C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5848350"/>
            <a:ext cx="3201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chemeClr val="bg1"/>
                </a:solidFill>
                <a:latin typeface="Arial" panose="020B0604020202020204" pitchFamily="34" charset="0"/>
              </a:rPr>
              <a:t>So, che non so niente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>
                <a:solidFill>
                  <a:schemeClr val="bg1"/>
                </a:solidFill>
                <a:latin typeface="Arial" panose="020B0604020202020204" pitchFamily="34" charset="0"/>
              </a:rPr>
              <a:t>(Socrate 470-399 a.C)</a:t>
            </a:r>
          </a:p>
        </p:txBody>
      </p:sp>
      <p:sp>
        <p:nvSpPr>
          <p:cNvPr id="69637" name="Text Box 5">
            <a:extLst>
              <a:ext uri="{FF2B5EF4-FFF2-40B4-BE49-F238E27FC236}">
                <a16:creationId xmlns:a16="http://schemas.microsoft.com/office/drawing/2014/main" id="{70611DEB-AF1C-EEFF-EA47-EA86A6CE9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087563"/>
            <a:ext cx="65103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Nicolaus Copernicus, </a:t>
            </a:r>
            <a:r>
              <a:rPr lang="en-US" altLang="it-IT" sz="2000" i="1">
                <a:solidFill>
                  <a:schemeClr val="bg1"/>
                </a:solidFill>
                <a:latin typeface="Times New Roman" panose="02020603050405020304" pitchFamily="18" charset="0"/>
              </a:rPr>
              <a:t>De revolutionibus,</a:t>
            </a:r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 Norimberga, 1543</a:t>
            </a:r>
          </a:p>
        </p:txBody>
      </p:sp>
      <p:pic>
        <p:nvPicPr>
          <p:cNvPr id="69638" name="Picture 6">
            <a:extLst>
              <a:ext uri="{FF2B5EF4-FFF2-40B4-BE49-F238E27FC236}">
                <a16:creationId xmlns:a16="http://schemas.microsoft.com/office/drawing/2014/main" id="{3D09D1BA-CF3A-1654-EED9-EB7945297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65400"/>
            <a:ext cx="2441575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9" name="Text Box 7">
            <a:extLst>
              <a:ext uri="{FF2B5EF4-FFF2-40B4-BE49-F238E27FC236}">
                <a16:creationId xmlns:a16="http://schemas.microsoft.com/office/drawing/2014/main" id="{E24D76D8-CF88-39F7-9449-1C5C81ACC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188913"/>
            <a:ext cx="501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3600">
                <a:solidFill>
                  <a:srgbClr val="FFFF00"/>
                </a:solidFill>
                <a:latin typeface="Arial" panose="020B0604020202020204" pitchFamily="34" charset="0"/>
              </a:rPr>
              <a:t>I limiti del nostro sapere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D90FA9-0AE9-5671-DB19-A86F8AD05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Qualche gioco interattivo: </a:t>
            </a:r>
            <a:br>
              <a:rPr lang="it-IT" dirty="0"/>
            </a:br>
            <a:r>
              <a:rPr lang="it-IT" dirty="0"/>
              <a:t>il sistema Copernicano</a:t>
            </a:r>
          </a:p>
        </p:txBody>
      </p:sp>
      <p:pic>
        <p:nvPicPr>
          <p:cNvPr id="4" name="Immagine 3" descr="Immagine che contiene testo, persona, interni, parete&#10;&#10;Descrizione generata automaticamente">
            <a:extLst>
              <a:ext uri="{FF2B5EF4-FFF2-40B4-BE49-F238E27FC236}">
                <a16:creationId xmlns:a16="http://schemas.microsoft.com/office/drawing/2014/main" id="{656364F7-0FE0-3B11-8983-B3B8D933E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50504"/>
            <a:ext cx="4264962" cy="3356992"/>
          </a:xfrm>
          <a:prstGeom prst="rect">
            <a:avLst/>
          </a:prstGeom>
        </p:spPr>
      </p:pic>
      <p:pic>
        <p:nvPicPr>
          <p:cNvPr id="6" name="Immagine 5" descr="Immagine che contiene parete, interni, persona, soffitto&#10;&#10;Descrizione generata automaticamente">
            <a:extLst>
              <a:ext uri="{FF2B5EF4-FFF2-40B4-BE49-F238E27FC236}">
                <a16:creationId xmlns:a16="http://schemas.microsoft.com/office/drawing/2014/main" id="{68677C2C-FFAF-932E-F766-82E3A0740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50504"/>
            <a:ext cx="3944466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455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D90FA9-0AE9-5671-DB19-A86F8AD0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56" y="220345"/>
            <a:ext cx="8886043" cy="1143000"/>
          </a:xfrm>
        </p:spPr>
        <p:txBody>
          <a:bodyPr/>
          <a:lstStyle/>
          <a:p>
            <a:r>
              <a:rPr lang="it-IT" dirty="0"/>
              <a:t>Qualche gioco interattivo: zodiaco, </a:t>
            </a:r>
            <a:br>
              <a:rPr lang="it-IT" dirty="0"/>
            </a:br>
            <a:r>
              <a:rPr lang="it-IT" dirty="0"/>
              <a:t>le fasi lunari, montagne sulla Luna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E74BFC8-2299-7D37-86AF-3DC1F2F35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21" y="1284364"/>
            <a:ext cx="8665957" cy="289421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728D028-C5E8-EF58-5E39-35853463B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57" y="4168766"/>
            <a:ext cx="4116955" cy="273394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84E46CE-3EDE-311D-5C15-D66EB8B90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9" y="4178574"/>
            <a:ext cx="2423903" cy="213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293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olo 1">
            <a:extLst>
              <a:ext uri="{FF2B5EF4-FFF2-40B4-BE49-F238E27FC236}">
                <a16:creationId xmlns:a16="http://schemas.microsoft.com/office/drawing/2014/main" id="{68B3A5A0-7B72-749B-A782-4F9D176A12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-234950"/>
            <a:ext cx="8229600" cy="1143000"/>
          </a:xfrm>
        </p:spPr>
        <p:txBody>
          <a:bodyPr/>
          <a:lstStyle/>
          <a:p>
            <a:r>
              <a:rPr lang="it-IT" altLang="it-IT"/>
              <a:t>Letteratura</a:t>
            </a:r>
          </a:p>
        </p:txBody>
      </p:sp>
      <p:sp>
        <p:nvSpPr>
          <p:cNvPr id="95235" name="Segnaposto contenuto 2">
            <a:extLst>
              <a:ext uri="{FF2B5EF4-FFF2-40B4-BE49-F238E27FC236}">
                <a16:creationId xmlns:a16="http://schemas.microsoft.com/office/drawing/2014/main" id="{64B9864E-1B3C-C98E-E8B4-98BB6FFC0D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90805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it-IT" altLang="it-IT" sz="1600" dirty="0"/>
              <a:t>Steven Weinberg, I primi tre minuti, l’affascinante storia dell’origine dell’universo. Mondadori – De Agostini, 1994, Novara</a:t>
            </a:r>
          </a:p>
          <a:p>
            <a:pPr>
              <a:defRPr/>
            </a:pPr>
            <a:r>
              <a:rPr lang="it-IT" altLang="it-IT" sz="1600" dirty="0"/>
              <a:t>David Blanco </a:t>
            </a:r>
            <a:r>
              <a:rPr lang="it-IT" altLang="it-IT" sz="1600" dirty="0" err="1"/>
              <a:t>Laserna</a:t>
            </a:r>
            <a:r>
              <a:rPr lang="it-IT" altLang="it-IT" sz="1600" dirty="0"/>
              <a:t>, Il bosone di Higgs. La particella che dà sostanza a tutte le cose. Collana «Una passeggiata nel cosmo», RBA Italia, 2015</a:t>
            </a:r>
          </a:p>
          <a:p>
            <a:pPr>
              <a:defRPr/>
            </a:pPr>
            <a:r>
              <a:rPr lang="it-IT" altLang="it-IT" sz="1600" dirty="0"/>
              <a:t>Alberto </a:t>
            </a:r>
            <a:r>
              <a:rPr lang="it-IT" altLang="it-IT" sz="1600" dirty="0" err="1"/>
              <a:t>Casas</a:t>
            </a:r>
            <a:r>
              <a:rPr lang="it-IT" altLang="it-IT" sz="1600" dirty="0"/>
              <a:t> Gonzalez, La materia oscura. L’elemento più misterioso dell’Universo. Collana «Una passeggiata nel cosmo», RBA Italia, 2018</a:t>
            </a:r>
          </a:p>
          <a:p>
            <a:pPr>
              <a:defRPr/>
            </a:pPr>
            <a:r>
              <a:rPr lang="it-IT" altLang="it-IT" sz="1600" dirty="0"/>
              <a:t>G. Galileo, </a:t>
            </a:r>
            <a:r>
              <a:rPr lang="it-IT" altLang="it-IT" sz="1600" dirty="0" err="1"/>
              <a:t>Sidereus</a:t>
            </a:r>
            <a:r>
              <a:rPr lang="it-IT" altLang="it-IT" sz="1600" dirty="0"/>
              <a:t> </a:t>
            </a:r>
            <a:r>
              <a:rPr lang="it-IT" altLang="it-IT" sz="1600" dirty="0" err="1"/>
              <a:t>Nuncius</a:t>
            </a:r>
            <a:r>
              <a:rPr lang="it-IT" altLang="it-IT" sz="1600" dirty="0"/>
              <a:t> (Nunzio Sidereo)</a:t>
            </a:r>
          </a:p>
          <a:p>
            <a:pPr>
              <a:defRPr/>
            </a:pPr>
            <a:r>
              <a:rPr lang="it-IT" altLang="it-IT" sz="1600" dirty="0"/>
              <a:t>G. Galileo, Il Saggiatore</a:t>
            </a:r>
          </a:p>
          <a:p>
            <a:pPr>
              <a:defRPr/>
            </a:pPr>
            <a:r>
              <a:rPr lang="it-IT" altLang="it-IT" sz="1600" dirty="0"/>
              <a:t>G. Karwasz, Scienza e Fede, Aracne Editrice, Roma, 2019</a:t>
            </a:r>
          </a:p>
          <a:p>
            <a:pPr>
              <a:defRPr/>
            </a:pPr>
            <a:r>
              <a:rPr lang="it-IT" altLang="it-IT" sz="1600" dirty="0"/>
              <a:t>G. Karwasz, Astronomia per bambini, </a:t>
            </a:r>
            <a:r>
              <a:rPr lang="it-IT" altLang="it-IT" sz="1600" dirty="0" err="1"/>
              <a:t>Publicat</a:t>
            </a:r>
            <a:r>
              <a:rPr lang="it-IT" altLang="it-IT" sz="1600" dirty="0"/>
              <a:t> 2016 (in polacco, la traduzione parziale su richiesta)</a:t>
            </a:r>
          </a:p>
          <a:p>
            <a:pPr>
              <a:defRPr/>
            </a:pPr>
            <a:r>
              <a:rPr lang="it-IT" altLang="it-IT" sz="1600" dirty="0"/>
              <a:t>Marcello Spagnulo, Lo spazio oltre la Terra. Viaggio verso il futuro. Giunti, 2009 [190 pagine, formato grande, dettagliato, molto bello, su viaggi spaziali]</a:t>
            </a:r>
          </a:p>
          <a:p>
            <a:pPr>
              <a:defRPr/>
            </a:pPr>
            <a:r>
              <a:rPr lang="it-IT" altLang="it-IT" sz="1600" dirty="0" err="1"/>
              <a:t>Kendrick</a:t>
            </a:r>
            <a:r>
              <a:rPr lang="it-IT" altLang="it-IT" sz="1600" dirty="0"/>
              <a:t> Frazier, Pianeta Terra. Il Sistema Solare, Mondadori, 1990 [bello, foto spettacolari].</a:t>
            </a:r>
          </a:p>
          <a:p>
            <a:pPr>
              <a:defRPr/>
            </a:pPr>
            <a:r>
              <a:rPr lang="it-IT" altLang="it-IT" sz="1600" dirty="0"/>
              <a:t>Peter Grego, Great Book of </a:t>
            </a:r>
            <a:r>
              <a:rPr lang="it-IT" altLang="it-IT" sz="1600" dirty="0" err="1"/>
              <a:t>Universe</a:t>
            </a:r>
            <a:r>
              <a:rPr lang="it-IT" altLang="it-IT" sz="1600" dirty="0"/>
              <a:t>, QED Publishing, 2009 [sulla Terra, Sistema Solare, Universo: semplice con belle foto]</a:t>
            </a:r>
          </a:p>
          <a:p>
            <a:pPr>
              <a:defRPr/>
            </a:pPr>
            <a:r>
              <a:rPr lang="it-IT" altLang="it-IT" sz="1600" dirty="0"/>
              <a:t>Margherita Hack, Massimo </a:t>
            </a:r>
            <a:r>
              <a:rPr lang="it-IT" altLang="it-IT" sz="1600" dirty="0" err="1"/>
              <a:t>Ramella</a:t>
            </a:r>
            <a:r>
              <a:rPr lang="it-IT" altLang="it-IT" sz="1600" dirty="0"/>
              <a:t>, Stelle, pianeti e galassie. Quattro possi nella scienza. Viaggio nella storia dell’astronomia dall’antichità ad oggi, Editoriale Scienza, 2017 [spiegazione semplici di processi astrofisici]</a:t>
            </a:r>
          </a:p>
          <a:p>
            <a:pPr>
              <a:defRPr/>
            </a:pPr>
            <a:r>
              <a:rPr lang="it-IT" altLang="it-IT" sz="1600" dirty="0"/>
              <a:t>Albi delle stelle – diversi autori</a:t>
            </a:r>
          </a:p>
          <a:p>
            <a:pPr marL="0" indent="0">
              <a:buFontTx/>
              <a:buNone/>
              <a:defRPr/>
            </a:pPr>
            <a:endParaRPr lang="it-IT" altLang="it-IT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E61B6F2C-E3DA-9C7E-A4ED-3E4F06EDC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4" y="1444625"/>
            <a:ext cx="6484743" cy="314616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8269FCF-EEAD-E5C5-952F-2AE0B41AE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Galileo (Keplero): Il mondo si descrive con la matematica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85A0A9D-7391-29F8-4CA6-7A0880BC0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840" y="3369290"/>
            <a:ext cx="2385101" cy="135929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82EBFFB-C17F-AA36-62DA-BFEDC2FD45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2872" y="5498704"/>
            <a:ext cx="2967692" cy="1359296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90F1E91-227D-AB88-22AB-CDA9FA778767}"/>
              </a:ext>
            </a:extLst>
          </p:cNvPr>
          <p:cNvSpPr txBox="1"/>
          <p:nvPr/>
        </p:nvSpPr>
        <p:spPr>
          <a:xfrm>
            <a:off x="460374" y="4856776"/>
            <a:ext cx="4612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dirty="0">
                <a:solidFill>
                  <a:srgbClr val="FFFF00"/>
                </a:solidFill>
                <a:latin typeface="Arial" panose="020B0604020202020204" pitchFamily="34" charset="0"/>
              </a:rPr>
              <a:t>Disegno di Martina, la classe 1A della Scuola Alberghiera di Elpidio (2010</a:t>
            </a:r>
            <a:r>
              <a:rPr lang="it-IT" altLang="it-IT" dirty="0">
                <a:latin typeface="Arial" panose="020B0604020202020204" pitchFamily="34" charset="0"/>
              </a:rPr>
              <a:t>) </a:t>
            </a:r>
            <a:r>
              <a:rPr lang="it-IT" altLang="it-IT" sz="1800" dirty="0">
                <a:latin typeface="Arial" panose="020B0604020202020204" pitchFamily="34" charset="0"/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139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magine 6">
            <a:extLst>
              <a:ext uri="{FF2B5EF4-FFF2-40B4-BE49-F238E27FC236}">
                <a16:creationId xmlns:a16="http://schemas.microsoft.com/office/drawing/2014/main" id="{134374BE-3550-843C-84D5-A5BA22B35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itolo 1">
            <a:extLst>
              <a:ext uri="{FF2B5EF4-FFF2-40B4-BE49-F238E27FC236}">
                <a16:creationId xmlns:a16="http://schemas.microsoft.com/office/drawing/2014/main" id="{8CFD2F5A-BFCB-6D46-9D72-5991F4E472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19872" y="571659"/>
            <a:ext cx="7313612" cy="1143000"/>
          </a:xfrm>
        </p:spPr>
        <p:txBody>
          <a:bodyPr/>
          <a:lstStyle/>
          <a:p>
            <a:br>
              <a:rPr lang="it-IT" altLang="it-IT" sz="3200" dirty="0">
                <a:solidFill>
                  <a:schemeClr val="tx1"/>
                </a:solidFill>
              </a:rPr>
            </a:br>
            <a:r>
              <a:rPr lang="it-IT" altLang="it-IT" sz="3200" b="1" dirty="0">
                <a:solidFill>
                  <a:schemeClr val="tx1"/>
                </a:solidFill>
              </a:rPr>
              <a:t>Costruttivismo:</a:t>
            </a:r>
            <a:br>
              <a:rPr lang="it-IT" altLang="it-IT" sz="3200" b="1" dirty="0">
                <a:solidFill>
                  <a:schemeClr val="tx1"/>
                </a:solidFill>
              </a:rPr>
            </a:br>
            <a:r>
              <a:rPr lang="it-IT" altLang="it-IT" sz="3200" b="1" dirty="0">
                <a:solidFill>
                  <a:schemeClr val="tx1"/>
                </a:solidFill>
              </a:rPr>
              <a:t>scopriamo il mondo per le approssimazioni successive</a:t>
            </a:r>
          </a:p>
        </p:txBody>
      </p:sp>
      <p:sp>
        <p:nvSpPr>
          <p:cNvPr id="22532" name="Segnaposto contenuto 2">
            <a:extLst>
              <a:ext uri="{FF2B5EF4-FFF2-40B4-BE49-F238E27FC236}">
                <a16:creationId xmlns:a16="http://schemas.microsoft.com/office/drawing/2014/main" id="{49728BAC-2D4F-EAC8-D1C7-861D33919D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3875435"/>
            <a:ext cx="8229600" cy="4525962"/>
          </a:xfrm>
        </p:spPr>
        <p:txBody>
          <a:bodyPr/>
          <a:lstStyle/>
          <a:p>
            <a:r>
              <a:rPr lang="it-IT" altLang="it-IT" sz="2200" b="1" dirty="0"/>
              <a:t>Gli ‘specialisti’ – astronomi o astrofili, giovani (i.e. con la buona vista), che vivono al di fuori di grandi centri urbani, sanno nominare una costellazione dopo altra.</a:t>
            </a:r>
          </a:p>
          <a:p>
            <a:r>
              <a:rPr lang="it-IT" altLang="it-IT" sz="2200" b="1" dirty="0"/>
              <a:t>Noi, poveri mortali, possiamo provare di riconoscere un paio di costellazioni, condizioni meteo permettendo</a:t>
            </a:r>
            <a:r>
              <a:rPr lang="it-IT" altLang="it-IT" sz="2200" dirty="0"/>
              <a:t>.</a:t>
            </a:r>
          </a:p>
        </p:txBody>
      </p:sp>
      <p:sp>
        <p:nvSpPr>
          <p:cNvPr id="22533" name="CasellaDiTesto 5">
            <a:extLst>
              <a:ext uri="{FF2B5EF4-FFF2-40B4-BE49-F238E27FC236}">
                <a16:creationId xmlns:a16="http://schemas.microsoft.com/office/drawing/2014/main" id="{9EFECDDD-A38A-C60D-7FB8-10CDC63C9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2147888"/>
            <a:ext cx="57705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>
                <a:solidFill>
                  <a:srgbClr val="C00000"/>
                </a:solidFill>
                <a:latin typeface="Arial" panose="020B0604020202020204" pitchFamily="34" charset="0"/>
              </a:rPr>
              <a:t>Regola 1: Lo facciamo con occhi propri</a:t>
            </a:r>
            <a:endParaRPr lang="it-IT" altLang="it-IT" sz="22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7" name="Picture 3">
            <a:extLst>
              <a:ext uri="{FF2B5EF4-FFF2-40B4-BE49-F238E27FC236}">
                <a16:creationId xmlns:a16="http://schemas.microsoft.com/office/drawing/2014/main" id="{8E5C9046-4B2B-09BD-04F6-E083F9467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60350"/>
            <a:ext cx="8796337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>
            <a:extLst>
              <a:ext uri="{FF2B5EF4-FFF2-40B4-BE49-F238E27FC236}">
                <a16:creationId xmlns:a16="http://schemas.microsoft.com/office/drawing/2014/main" id="{0AE3BC42-DBC3-4DDB-2E03-524DDEA335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4613" y="-111125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Cerca la Luna, Venere</a:t>
            </a:r>
            <a:r>
              <a:rPr lang="pl-PL" altLang="it-IT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it-IT" altLang="it-IT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Giove</a:t>
            </a:r>
            <a:r>
              <a:rPr lang="pl-PL" altLang="it-IT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en-US" altLang="it-IT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460" name="Text Box 5">
            <a:extLst>
              <a:ext uri="{FF2B5EF4-FFF2-40B4-BE49-F238E27FC236}">
                <a16:creationId xmlns:a16="http://schemas.microsoft.com/office/drawing/2014/main" id="{79DA4503-4DDB-5B7F-84A4-FB3AE5B3B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475" y="1331913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  <a:latin typeface="Arial" panose="020B0604020202020204" pitchFamily="34" charset="0"/>
              </a:rPr>
              <a:t>Bamberg</a:t>
            </a:r>
            <a:r>
              <a:rPr lang="it-IT" altLang="it-IT" sz="1800" dirty="0">
                <a:solidFill>
                  <a:srgbClr val="FFC000"/>
                </a:solidFill>
                <a:latin typeface="Arial" panose="020B0604020202020204" pitchFamily="34" charset="0"/>
              </a:rPr>
              <a:t>a</a:t>
            </a:r>
            <a:endParaRPr lang="pl-PL" altLang="it-IT" sz="1800" dirty="0">
              <a:solidFill>
                <a:srgbClr val="FFC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  <a:latin typeface="Arial" panose="020B0604020202020204" pitchFamily="34" charset="0"/>
              </a:rPr>
              <a:t>25.03.2012</a:t>
            </a:r>
            <a:endParaRPr lang="en-US" altLang="it-IT" sz="1800" dirty="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sp>
        <p:nvSpPr>
          <p:cNvPr id="19461" name="Text Box 6">
            <a:extLst>
              <a:ext uri="{FF2B5EF4-FFF2-40B4-BE49-F238E27FC236}">
                <a16:creationId xmlns:a16="http://schemas.microsoft.com/office/drawing/2014/main" id="{433EDF59-0410-D579-7B81-C0CDD7C58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092825"/>
            <a:ext cx="1474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2" name="Picture 4">
            <a:extLst>
              <a:ext uri="{FF2B5EF4-FFF2-40B4-BE49-F238E27FC236}">
                <a16:creationId xmlns:a16="http://schemas.microsoft.com/office/drawing/2014/main" id="{0F3001FD-AFFA-C538-3E51-5A7E34226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887538"/>
            <a:ext cx="5335587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F482C15D-7718-D164-97F7-7F9602403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1304925"/>
            <a:ext cx="3438525" cy="458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BCDBF879-05DF-DC43-5EB0-D324375C7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Trento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26.03.2012</a:t>
            </a:r>
            <a:endParaRPr lang="en-US" altLang="it-IT" sz="1800">
              <a:latin typeface="Arial" panose="020B0604020202020204" pitchFamily="34" charset="0"/>
            </a:endParaRPr>
          </a:p>
        </p:txBody>
      </p:sp>
      <p:sp>
        <p:nvSpPr>
          <p:cNvPr id="20485" name="Text Box 7">
            <a:extLst>
              <a:ext uri="{FF2B5EF4-FFF2-40B4-BE49-F238E27FC236}">
                <a16:creationId xmlns:a16="http://schemas.microsoft.com/office/drawing/2014/main" id="{0F65A07E-769C-DA2C-1AAE-5303D60DE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6" name="Rectangle 2">
            <a:extLst>
              <a:ext uri="{FF2B5EF4-FFF2-40B4-BE49-F238E27FC236}">
                <a16:creationId xmlns:a16="http://schemas.microsoft.com/office/drawing/2014/main" id="{B34930FB-D9A4-1956-B3E4-DDD74D3ED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rgbClr val="0033CC"/>
                </a:solidFill>
              </a:rPr>
              <a:t>Il giorno dopo controlla dove sono adesso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>
            <a:extLst>
              <a:ext uri="{FF2B5EF4-FFF2-40B4-BE49-F238E27FC236}">
                <a16:creationId xmlns:a16="http://schemas.microsoft.com/office/drawing/2014/main" id="{53B08572-A7B2-C5C3-DA59-437E90FCF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36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pic>
        <p:nvPicPr>
          <p:cNvPr id="107525" name="Picture 5">
            <a:extLst>
              <a:ext uri="{FF2B5EF4-FFF2-40B4-BE49-F238E27FC236}">
                <a16:creationId xmlns:a16="http://schemas.microsoft.com/office/drawing/2014/main" id="{F7C6F9B4-AFC4-104E-C8AC-79B14D229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47788"/>
            <a:ext cx="8316912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6">
            <a:extLst>
              <a:ext uri="{FF2B5EF4-FFF2-40B4-BE49-F238E27FC236}">
                <a16:creationId xmlns:a16="http://schemas.microsoft.com/office/drawing/2014/main" id="{B4AB8FFE-3B9E-1BC5-C201-A3946968C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216650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solidFill>
                  <a:schemeClr val="bg1"/>
                </a:solidFill>
                <a:latin typeface="Arial" panose="020B0604020202020204" pitchFamily="34" charset="0"/>
              </a:rPr>
              <a:t>Toruń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solidFill>
                  <a:schemeClr val="bg1"/>
                </a:solidFill>
                <a:latin typeface="Arial" panose="020B0604020202020204" pitchFamily="34" charset="0"/>
              </a:rPr>
              <a:t>26.03.2012</a:t>
            </a:r>
            <a:endParaRPr lang="en-US" altLang="it-IT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509" name="Text Box 7">
            <a:extLst>
              <a:ext uri="{FF2B5EF4-FFF2-40B4-BE49-F238E27FC236}">
                <a16:creationId xmlns:a16="http://schemas.microsoft.com/office/drawing/2014/main" id="{23F441E9-DF7E-39FC-2FC2-78583E3B9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9213" y="6553200"/>
            <a:ext cx="155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K. Służewski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0" name="Rectangle 8">
            <a:extLst>
              <a:ext uri="{FF2B5EF4-FFF2-40B4-BE49-F238E27FC236}">
                <a16:creationId xmlns:a16="http://schemas.microsoft.com/office/drawing/2014/main" id="{FA614E80-DF3C-61EA-0BB2-312A66ECF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>
                <a:solidFill>
                  <a:srgbClr val="0033CC"/>
                </a:solidFill>
                <a:latin typeface="Arial" panose="020B0604020202020204" pitchFamily="34" charset="0"/>
              </a:rPr>
              <a:t>Cerca la Luna sul cielo oggi, disegna dov’è,      e segna la sullo stesso disegno domani notte</a:t>
            </a:r>
          </a:p>
        </p:txBody>
      </p:sp>
      <p:sp>
        <p:nvSpPr>
          <p:cNvPr id="21511" name="CasellaDiTesto 8">
            <a:extLst>
              <a:ext uri="{FF2B5EF4-FFF2-40B4-BE49-F238E27FC236}">
                <a16:creationId xmlns:a16="http://schemas.microsoft.com/office/drawing/2014/main" id="{42113477-B011-442D-20E7-78925874E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47788"/>
            <a:ext cx="57800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FFFF00"/>
                </a:solidFill>
                <a:latin typeface="Arial" panose="020B0604020202020204" pitchFamily="34" charset="0"/>
              </a:rPr>
              <a:t>Lo stesso giorno un’ora più tardi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>
                <a:solidFill>
                  <a:srgbClr val="FFFF00"/>
                </a:solidFill>
                <a:latin typeface="Arial" panose="020B0604020202020204" pitchFamily="34" charset="0"/>
              </a:rPr>
              <a:t>Ingrandimento maggiore</a:t>
            </a:r>
          </a:p>
        </p:txBody>
      </p:sp>
      <p:sp>
        <p:nvSpPr>
          <p:cNvPr id="21512" name="CasellaDiTesto 10">
            <a:extLst>
              <a:ext uri="{FF2B5EF4-FFF2-40B4-BE49-F238E27FC236}">
                <a16:creationId xmlns:a16="http://schemas.microsoft.com/office/drawing/2014/main" id="{1A24C6E2-38C9-9E2D-0E9E-FEE5690E5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599113"/>
            <a:ext cx="57800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solidFill>
                  <a:srgbClr val="FFFF00"/>
                </a:solidFill>
                <a:latin typeface="Arial" panose="020B0604020202020204" pitchFamily="34" charset="0"/>
              </a:rPr>
              <a:t>Nota che la Luna non illuminata non è del tutto buia: viene illuminata dalla Terra che in questa fase, vista dalla Luna è in «Pleni-terro»</a:t>
            </a:r>
            <a:endParaRPr lang="it-IT" altLang="it-IT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8897</TotalTime>
  <Words>2381</Words>
  <Application>Microsoft Office PowerPoint</Application>
  <PresentationFormat>Presentazione su schermo (4:3)</PresentationFormat>
  <Paragraphs>260</Paragraphs>
  <Slides>47</Slides>
  <Notes>2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54" baseType="lpstr">
      <vt:lpstr>Verdana</vt:lpstr>
      <vt:lpstr>Arial</vt:lpstr>
      <vt:lpstr>Wingdings</vt:lpstr>
      <vt:lpstr>Times New Roman</vt:lpstr>
      <vt:lpstr>MS PGothic</vt:lpstr>
      <vt:lpstr>Arial Unicode MS</vt:lpstr>
      <vt:lpstr>Zaćmienie</vt:lpstr>
      <vt:lpstr>Inclusione e personalizzazione nell’insegnamento delle STEAM</vt:lpstr>
      <vt:lpstr>Presentazione standard di PowerPoint</vt:lpstr>
      <vt:lpstr>Che cosa fa l’astronomo?</vt:lpstr>
      <vt:lpstr>Il sistema Copernicano: pianeti girano attorno il Sole </vt:lpstr>
      <vt:lpstr>Galileo (Keplero): Il mondo si descrive con la matematica</vt:lpstr>
      <vt:lpstr> Costruttivismo: scopriamo il mondo per le approssimazioni successive</vt:lpstr>
      <vt:lpstr>Cerca la Luna, Venere, Giove </vt:lpstr>
      <vt:lpstr>Il giorno dopo controlla dove sono adesso</vt:lpstr>
      <vt:lpstr>Presentazione standard di PowerPoint</vt:lpstr>
      <vt:lpstr>Costellazioni, prima essenziali, poi  facoltative</vt:lpstr>
      <vt:lpstr>Per prima - la motivazione</vt:lpstr>
      <vt:lpstr>Luna: cratere Copernico</vt:lpstr>
      <vt:lpstr>Il giorno più terribile nella storia della Terra (0+100 mln anni)</vt:lpstr>
      <vt:lpstr>Il pianeta blu</vt:lpstr>
      <vt:lpstr>e così si vede la Terra dalla Luna</vt:lpstr>
      <vt:lpstr>Ogni tanto (Gennaio 2023) arriva una cometa </vt:lpstr>
      <vt:lpstr>Che cosa vediamo sul cielo?</vt:lpstr>
      <vt:lpstr>Presentazione standard di PowerPoint</vt:lpstr>
      <vt:lpstr>Marte: l’incubatore della vita? (Gen. 2023)</vt:lpstr>
      <vt:lpstr>Giove, un gigante buono</vt:lpstr>
      <vt:lpstr>Giove e suoi quattro satelliti (pianeti Medicei, Galileo, 1610) </vt:lpstr>
      <vt:lpstr>Presentazione standard di PowerPoint</vt:lpstr>
      <vt:lpstr>Io: i geyser di km altezza di zolfo liquido</vt:lpstr>
      <vt:lpstr>Ganimede:  il satellite più grande nel sistema Solare</vt:lpstr>
      <vt:lpstr>e tanti altri satelliti, di cui molti probabilmente catturati sulla loro rotta verso la Terra</vt:lpstr>
      <vt:lpstr>Saturno, un altro gigante protettore</vt:lpstr>
      <vt:lpstr>Nettuno, visto probabilmente da Galileo, è un pianeta ‘calcolato’ da matematici</vt:lpstr>
      <vt:lpstr>Ultima foto della famiglia </vt:lpstr>
      <vt:lpstr>Bye-bye pianeta blu!</vt:lpstr>
      <vt:lpstr>Plutone i Caronte (pianeti nani) </vt:lpstr>
      <vt:lpstr>  Oceani di azoto liquido, con ghiaccio di metano</vt:lpstr>
      <vt:lpstr>Le scoperte di nuovi pianetini sono ancora in corso</vt:lpstr>
      <vt:lpstr>Via Lattea, cioè Galassia</vt:lpstr>
      <vt:lpstr>Così nascono le stelle</vt:lpstr>
      <vt:lpstr>Come muoiono le stelle? (SN 1604 Keplero)</vt:lpstr>
      <vt:lpstr> Come muoiono le stelle? (SN 1572 Tycho)</vt:lpstr>
      <vt:lpstr>Che cosa c’è oltre la nostra Galassia?</vt:lpstr>
      <vt:lpstr>Sempre più galassie</vt:lpstr>
      <vt:lpstr>Presentazione standard di PowerPoint</vt:lpstr>
      <vt:lpstr>Il terrore di buchi neri</vt:lpstr>
      <vt:lpstr>Come sono altri mondi?</vt:lpstr>
      <vt:lpstr>Quante galassie ci sono?</vt:lpstr>
      <vt:lpstr>Quale sarà la fine dell’Universo? </vt:lpstr>
      <vt:lpstr>Presentazione standard di PowerPoint</vt:lpstr>
      <vt:lpstr>Qualche gioco interattivo:  il sistema Copernicano</vt:lpstr>
      <vt:lpstr>Qualche gioco interattivo: zodiaco,  le fasi lunari, montagne sulla Luna</vt:lpstr>
      <vt:lpstr>Letteratura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94</cp:revision>
  <cp:lastPrinted>2023-01-18T11:28:35Z</cp:lastPrinted>
  <dcterms:created xsi:type="dcterms:W3CDTF">2017-06-07T18:11:07Z</dcterms:created>
  <dcterms:modified xsi:type="dcterms:W3CDTF">2023-01-18T11:28:50Z</dcterms:modified>
</cp:coreProperties>
</file>