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46"/>
  </p:notesMasterIdLst>
  <p:handoutMasterIdLst>
    <p:handoutMasterId r:id="rId47"/>
  </p:handoutMasterIdLst>
  <p:sldIdLst>
    <p:sldId id="377" r:id="rId2"/>
    <p:sldId id="493" r:id="rId3"/>
    <p:sldId id="509" r:id="rId4"/>
    <p:sldId id="395" r:id="rId5"/>
    <p:sldId id="518" r:id="rId6"/>
    <p:sldId id="494" r:id="rId7"/>
    <p:sldId id="515" r:id="rId8"/>
    <p:sldId id="495" r:id="rId9"/>
    <p:sldId id="390" r:id="rId10"/>
    <p:sldId id="392" r:id="rId11"/>
    <p:sldId id="497" r:id="rId12"/>
    <p:sldId id="394" r:id="rId13"/>
    <p:sldId id="513" r:id="rId14"/>
    <p:sldId id="391" r:id="rId15"/>
    <p:sldId id="398" r:id="rId16"/>
    <p:sldId id="396" r:id="rId17"/>
    <p:sldId id="397" r:id="rId18"/>
    <p:sldId id="400" r:id="rId19"/>
    <p:sldId id="498" r:id="rId20"/>
    <p:sldId id="399" r:id="rId21"/>
    <p:sldId id="401" r:id="rId22"/>
    <p:sldId id="402" r:id="rId23"/>
    <p:sldId id="514" r:id="rId24"/>
    <p:sldId id="522" r:id="rId25"/>
    <p:sldId id="499" r:id="rId26"/>
    <p:sldId id="521" r:id="rId27"/>
    <p:sldId id="500" r:id="rId28"/>
    <p:sldId id="512" r:id="rId29"/>
    <p:sldId id="501" r:id="rId30"/>
    <p:sldId id="502" r:id="rId31"/>
    <p:sldId id="503" r:id="rId32"/>
    <p:sldId id="505" r:id="rId33"/>
    <p:sldId id="517" r:id="rId34"/>
    <p:sldId id="519" r:id="rId35"/>
    <p:sldId id="523" r:id="rId36"/>
    <p:sldId id="504" r:id="rId37"/>
    <p:sldId id="506" r:id="rId38"/>
    <p:sldId id="507" r:id="rId39"/>
    <p:sldId id="516" r:id="rId40"/>
    <p:sldId id="508" r:id="rId41"/>
    <p:sldId id="405" r:id="rId42"/>
    <p:sldId id="510" r:id="rId43"/>
    <p:sldId id="511" r:id="rId44"/>
    <p:sldId id="520" r:id="rId45"/>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56" autoAdjust="0"/>
    <p:restoredTop sz="94859" autoAdjust="0"/>
  </p:normalViewPr>
  <p:slideViewPr>
    <p:cSldViewPr>
      <p:cViewPr varScale="1">
        <p:scale>
          <a:sx n="78" d="100"/>
          <a:sy n="78" d="100"/>
        </p:scale>
        <p:origin x="90"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C40BA54-BEFA-B194-1D0D-1B8977C6121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38111CE2-84DB-E7F4-AD85-8E45ADFD3E66}"/>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181BE15E-2E3E-C700-C639-81828FBE062D}"/>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52D88819-3ADF-4BC6-7B72-94E09D30A912}"/>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EE3EF9D-B1AB-4BCF-B571-1AB7327DCB8C}"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0EF2136-68B6-BC44-916C-2DE98517D23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EF7C2416-2474-63D4-D6EB-04C5EA601B8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55B7B536-F2DA-BCC7-4954-B97BEFECDAE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BADBAA94-C564-CA46-A0A8-C1412EB99FD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9B3FF32E-4362-A6EE-76C7-1A01BA7E006B}"/>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6A52A894-4CF7-0CDC-2BD3-C1537F6D32FB}"/>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D371C8E-8910-44F4-956D-333F8024A6A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F182E8C-B281-FBE3-C68C-4866BBC48AA3}"/>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A48B9571-5090-6DAC-F0B6-B29D8D130DF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05B5F488-B724-BD87-2C90-21FF57CEE9E1}"/>
                </a:ext>
              </a:extLst>
            </p:cNvPr>
            <p:cNvSpPr>
              <a:spLocks noChangeArrowheads="1"/>
            </p:cNvSpPr>
            <p:nvPr/>
          </p:nvSpPr>
          <p:spPr bwMode="auto">
            <a:xfrm>
              <a:off x="-1584" y="864"/>
              <a:ext cx="2304" cy="2304"/>
            </a:xfrm>
            <a:custGeom>
              <a:avLst/>
              <a:gdLst>
                <a:gd name="T0" fmla="*/ 57 w 64000"/>
                <a:gd name="T1" fmla="*/ -38 h 64000"/>
                <a:gd name="T2" fmla="*/ 83 w 64000"/>
                <a:gd name="T3" fmla="*/ 0 h 64000"/>
                <a:gd name="T4" fmla="*/ 57 w 64000"/>
                <a:gd name="T5" fmla="*/ 38 h 64000"/>
                <a:gd name="T6" fmla="*/ 57 w 64000"/>
                <a:gd name="T7" fmla="*/ 38 h 64000"/>
                <a:gd name="T8" fmla="*/ 57 w 64000"/>
                <a:gd name="T9" fmla="*/ 38 h 64000"/>
                <a:gd name="T10" fmla="*/ 57 w 64000"/>
                <a:gd name="T11" fmla="*/ 38 h 64000"/>
                <a:gd name="T12" fmla="*/ 57 w 64000"/>
                <a:gd name="T13" fmla="*/ -38 h 64000"/>
                <a:gd name="T14" fmla="*/ 57 w 64000"/>
                <a:gd name="T15" fmla="*/ -38 h 64000"/>
                <a:gd name="T16" fmla="*/ 57 w 64000"/>
                <a:gd name="T17" fmla="*/ -38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199CB41F-1E45-676B-AF33-B9AC54E24166}"/>
                </a:ext>
              </a:extLst>
            </p:cNvPr>
            <p:cNvSpPr>
              <a:spLocks noChangeArrowheads="1"/>
            </p:cNvSpPr>
            <p:nvPr/>
          </p:nvSpPr>
          <p:spPr bwMode="auto">
            <a:xfrm>
              <a:off x="-2030" y="192"/>
              <a:ext cx="2544" cy="2544"/>
            </a:xfrm>
            <a:custGeom>
              <a:avLst/>
              <a:gdLst>
                <a:gd name="T0" fmla="*/ 81 w 64000"/>
                <a:gd name="T1" fmla="*/ -41 h 64000"/>
                <a:gd name="T2" fmla="*/ 101 w 64000"/>
                <a:gd name="T3" fmla="*/ 0 h 64000"/>
                <a:gd name="T4" fmla="*/ 81 w 64000"/>
                <a:gd name="T5" fmla="*/ 41 h 64000"/>
                <a:gd name="T6" fmla="*/ 81 w 64000"/>
                <a:gd name="T7" fmla="*/ 41 h 64000"/>
                <a:gd name="T8" fmla="*/ 81 w 64000"/>
                <a:gd name="T9" fmla="*/ 41 h 64000"/>
                <a:gd name="T10" fmla="*/ 81 w 64000"/>
                <a:gd name="T11" fmla="*/ 41 h 64000"/>
                <a:gd name="T12" fmla="*/ 81 w 64000"/>
                <a:gd name="T13" fmla="*/ -41 h 64000"/>
                <a:gd name="T14" fmla="*/ 81 w 64000"/>
                <a:gd name="T15" fmla="*/ -41 h 64000"/>
                <a:gd name="T16" fmla="*/ 81 w 64000"/>
                <a:gd name="T17" fmla="*/ -41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D158EA7B-5899-FD03-C6A2-74771447698A}"/>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0DA7B9EE-44BA-4E00-3BA1-DA4703B1375E}"/>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160BFB01-F18D-989B-363F-C57960598370}"/>
              </a:ext>
            </a:extLst>
          </p:cNvPr>
          <p:cNvSpPr>
            <a:spLocks noGrp="1" noChangeArrowheads="1"/>
          </p:cNvSpPr>
          <p:nvPr>
            <p:ph type="sldNum" sz="quarter" idx="12"/>
          </p:nvPr>
        </p:nvSpPr>
        <p:spPr/>
        <p:txBody>
          <a:bodyPr/>
          <a:lstStyle>
            <a:lvl1pPr>
              <a:defRPr/>
            </a:lvl1pPr>
          </a:lstStyle>
          <a:p>
            <a:pPr>
              <a:defRPr/>
            </a:pPr>
            <a:fld id="{8B122911-D3EE-47B8-A7FB-AD95326BB445}" type="slidenum">
              <a:rPr lang="en-AU" altLang="it-IT"/>
              <a:pPr>
                <a:defRPr/>
              </a:pPr>
              <a:t>‹N›</a:t>
            </a:fld>
            <a:endParaRPr lang="en-AU" altLang="it-IT"/>
          </a:p>
        </p:txBody>
      </p:sp>
    </p:spTree>
    <p:extLst>
      <p:ext uri="{BB962C8B-B14F-4D97-AF65-F5344CB8AC3E}">
        <p14:creationId xmlns:p14="http://schemas.microsoft.com/office/powerpoint/2010/main" val="1680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B8757CD6-CC09-E5E1-CC59-6FEAD43563C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44C10630-5024-449E-22D5-1C8127B4245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6FEEB0C-A179-4B20-FAA3-C143730C1AFA}"/>
              </a:ext>
            </a:extLst>
          </p:cNvPr>
          <p:cNvSpPr>
            <a:spLocks noGrp="1" noChangeArrowheads="1"/>
          </p:cNvSpPr>
          <p:nvPr>
            <p:ph type="sldNum" sz="quarter" idx="12"/>
          </p:nvPr>
        </p:nvSpPr>
        <p:spPr>
          <a:ln/>
        </p:spPr>
        <p:txBody>
          <a:bodyPr/>
          <a:lstStyle>
            <a:lvl1pPr>
              <a:defRPr/>
            </a:lvl1pPr>
          </a:lstStyle>
          <a:p>
            <a:pPr>
              <a:defRPr/>
            </a:pPr>
            <a:fld id="{113979AD-14D2-40F9-A5AA-1E19F8AC9127}" type="slidenum">
              <a:rPr lang="en-AU" altLang="it-IT"/>
              <a:pPr>
                <a:defRPr/>
              </a:pPr>
              <a:t>‹N›</a:t>
            </a:fld>
            <a:endParaRPr lang="en-AU" altLang="it-IT"/>
          </a:p>
        </p:txBody>
      </p:sp>
    </p:spTree>
    <p:extLst>
      <p:ext uri="{BB962C8B-B14F-4D97-AF65-F5344CB8AC3E}">
        <p14:creationId xmlns:p14="http://schemas.microsoft.com/office/powerpoint/2010/main" val="225363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1A1573E8-7633-5F76-3C99-549FCB8F5E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8E0939B-9977-14DD-D38C-2421227F38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760433C8-158A-CC0C-98F6-949CD4C23CD7}"/>
              </a:ext>
            </a:extLst>
          </p:cNvPr>
          <p:cNvSpPr>
            <a:spLocks noGrp="1" noChangeArrowheads="1"/>
          </p:cNvSpPr>
          <p:nvPr>
            <p:ph type="sldNum" sz="quarter" idx="12"/>
          </p:nvPr>
        </p:nvSpPr>
        <p:spPr>
          <a:ln/>
        </p:spPr>
        <p:txBody>
          <a:bodyPr/>
          <a:lstStyle>
            <a:lvl1pPr>
              <a:defRPr/>
            </a:lvl1pPr>
          </a:lstStyle>
          <a:p>
            <a:pPr>
              <a:defRPr/>
            </a:pPr>
            <a:fld id="{AB66393C-F16F-482B-B0D0-DE491E4D5C2A}" type="slidenum">
              <a:rPr lang="en-AU" altLang="it-IT"/>
              <a:pPr>
                <a:defRPr/>
              </a:pPr>
              <a:t>‹N›</a:t>
            </a:fld>
            <a:endParaRPr lang="en-AU" altLang="it-IT"/>
          </a:p>
        </p:txBody>
      </p:sp>
    </p:spTree>
    <p:extLst>
      <p:ext uri="{BB962C8B-B14F-4D97-AF65-F5344CB8AC3E}">
        <p14:creationId xmlns:p14="http://schemas.microsoft.com/office/powerpoint/2010/main" val="85863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2438119C-0CF1-DAD5-F606-552CE3D519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FB016B6-E93D-BDE2-C8AB-FEBA03A9CD1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FD9EDAC-6944-6A0B-E921-F150A474CA26}"/>
              </a:ext>
            </a:extLst>
          </p:cNvPr>
          <p:cNvSpPr>
            <a:spLocks noGrp="1" noChangeArrowheads="1"/>
          </p:cNvSpPr>
          <p:nvPr>
            <p:ph type="sldNum" sz="quarter" idx="12"/>
          </p:nvPr>
        </p:nvSpPr>
        <p:spPr>
          <a:ln/>
        </p:spPr>
        <p:txBody>
          <a:bodyPr/>
          <a:lstStyle>
            <a:lvl1pPr>
              <a:defRPr/>
            </a:lvl1pPr>
          </a:lstStyle>
          <a:p>
            <a:pPr>
              <a:defRPr/>
            </a:pPr>
            <a:fld id="{A276ECA9-1AEC-47EF-ABAD-F1C455FCEC65}" type="slidenum">
              <a:rPr lang="en-AU" altLang="it-IT"/>
              <a:pPr>
                <a:defRPr/>
              </a:pPr>
              <a:t>‹N›</a:t>
            </a:fld>
            <a:endParaRPr lang="en-AU" altLang="it-IT"/>
          </a:p>
        </p:txBody>
      </p:sp>
    </p:spTree>
    <p:extLst>
      <p:ext uri="{BB962C8B-B14F-4D97-AF65-F5344CB8AC3E}">
        <p14:creationId xmlns:p14="http://schemas.microsoft.com/office/powerpoint/2010/main" val="1620675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FA6ABA2C-E827-879D-F0C4-FF3A63BF31A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A1D3F6D2-C279-29D5-9880-5B47BB9C66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BE5E5A07-3722-5719-BAE9-C041B0A79E41}"/>
              </a:ext>
            </a:extLst>
          </p:cNvPr>
          <p:cNvSpPr>
            <a:spLocks noGrp="1" noChangeArrowheads="1"/>
          </p:cNvSpPr>
          <p:nvPr>
            <p:ph type="sldNum" sz="quarter" idx="12"/>
          </p:nvPr>
        </p:nvSpPr>
        <p:spPr>
          <a:ln/>
        </p:spPr>
        <p:txBody>
          <a:bodyPr/>
          <a:lstStyle>
            <a:lvl1pPr>
              <a:defRPr/>
            </a:lvl1pPr>
          </a:lstStyle>
          <a:p>
            <a:pPr>
              <a:defRPr/>
            </a:pPr>
            <a:fld id="{329C95FE-73D0-4EA2-8147-51AE5ACA622F}" type="slidenum">
              <a:rPr lang="en-AU" altLang="it-IT"/>
              <a:pPr>
                <a:defRPr/>
              </a:pPr>
              <a:t>‹N›</a:t>
            </a:fld>
            <a:endParaRPr lang="en-AU" altLang="it-IT"/>
          </a:p>
        </p:txBody>
      </p:sp>
    </p:spTree>
    <p:extLst>
      <p:ext uri="{BB962C8B-B14F-4D97-AF65-F5344CB8AC3E}">
        <p14:creationId xmlns:p14="http://schemas.microsoft.com/office/powerpoint/2010/main" val="377828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0D0C56AF-ECBF-4B04-64DF-42679C4E8F7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900605BC-F3A6-8968-41A2-720100C3347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8754784B-4CEC-4132-6604-B6E363176407}"/>
              </a:ext>
            </a:extLst>
          </p:cNvPr>
          <p:cNvSpPr>
            <a:spLocks noGrp="1" noChangeArrowheads="1"/>
          </p:cNvSpPr>
          <p:nvPr>
            <p:ph type="sldNum" sz="quarter" idx="12"/>
          </p:nvPr>
        </p:nvSpPr>
        <p:spPr>
          <a:ln/>
        </p:spPr>
        <p:txBody>
          <a:bodyPr/>
          <a:lstStyle>
            <a:lvl1pPr>
              <a:defRPr/>
            </a:lvl1pPr>
          </a:lstStyle>
          <a:p>
            <a:pPr>
              <a:defRPr/>
            </a:pPr>
            <a:fld id="{5F6A121D-9FE8-4585-8C01-3CD763117550}" type="slidenum">
              <a:rPr lang="en-AU" altLang="it-IT"/>
              <a:pPr>
                <a:defRPr/>
              </a:pPr>
              <a:t>‹N›</a:t>
            </a:fld>
            <a:endParaRPr lang="en-AU" altLang="it-IT"/>
          </a:p>
        </p:txBody>
      </p:sp>
    </p:spTree>
    <p:extLst>
      <p:ext uri="{BB962C8B-B14F-4D97-AF65-F5344CB8AC3E}">
        <p14:creationId xmlns:p14="http://schemas.microsoft.com/office/powerpoint/2010/main" val="329368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12184536-67DA-C2C0-2793-66598AD116E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3C58C856-8607-BFA2-D107-2BD3AD1811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2172D132-4B1B-1749-8B1B-25C035BFB119}"/>
              </a:ext>
            </a:extLst>
          </p:cNvPr>
          <p:cNvSpPr>
            <a:spLocks noGrp="1" noChangeArrowheads="1"/>
          </p:cNvSpPr>
          <p:nvPr>
            <p:ph type="sldNum" sz="quarter" idx="12"/>
          </p:nvPr>
        </p:nvSpPr>
        <p:spPr>
          <a:ln/>
        </p:spPr>
        <p:txBody>
          <a:bodyPr/>
          <a:lstStyle>
            <a:lvl1pPr>
              <a:defRPr/>
            </a:lvl1pPr>
          </a:lstStyle>
          <a:p>
            <a:pPr>
              <a:defRPr/>
            </a:pPr>
            <a:fld id="{CE358DCA-5984-46F4-8085-EEB66D9A5374}" type="slidenum">
              <a:rPr lang="en-AU" altLang="it-IT"/>
              <a:pPr>
                <a:defRPr/>
              </a:pPr>
              <a:t>‹N›</a:t>
            </a:fld>
            <a:endParaRPr lang="en-AU" altLang="it-IT"/>
          </a:p>
        </p:txBody>
      </p:sp>
    </p:spTree>
    <p:extLst>
      <p:ext uri="{BB962C8B-B14F-4D97-AF65-F5344CB8AC3E}">
        <p14:creationId xmlns:p14="http://schemas.microsoft.com/office/powerpoint/2010/main" val="4089631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8E9A4886-6B50-4A2E-B660-D5EE959790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A1A66A17-D53E-60B0-F196-4767E2C4BA2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D282F765-4F97-3C55-1A04-D9DEEEE5EE72}"/>
              </a:ext>
            </a:extLst>
          </p:cNvPr>
          <p:cNvSpPr>
            <a:spLocks noGrp="1" noChangeArrowheads="1"/>
          </p:cNvSpPr>
          <p:nvPr>
            <p:ph type="sldNum" sz="quarter" idx="12"/>
          </p:nvPr>
        </p:nvSpPr>
        <p:spPr>
          <a:ln/>
        </p:spPr>
        <p:txBody>
          <a:bodyPr/>
          <a:lstStyle>
            <a:lvl1pPr>
              <a:defRPr/>
            </a:lvl1pPr>
          </a:lstStyle>
          <a:p>
            <a:pPr>
              <a:defRPr/>
            </a:pPr>
            <a:fld id="{ED51D66A-D1FC-463E-A85E-0907ECEF001A}" type="slidenum">
              <a:rPr lang="en-AU" altLang="it-IT"/>
              <a:pPr>
                <a:defRPr/>
              </a:pPr>
              <a:t>‹N›</a:t>
            </a:fld>
            <a:endParaRPr lang="en-AU" altLang="it-IT"/>
          </a:p>
        </p:txBody>
      </p:sp>
    </p:spTree>
    <p:extLst>
      <p:ext uri="{BB962C8B-B14F-4D97-AF65-F5344CB8AC3E}">
        <p14:creationId xmlns:p14="http://schemas.microsoft.com/office/powerpoint/2010/main" val="342948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BADBAB0E-078B-5B71-5F0A-BC3AF7E7DC9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FCC8334C-4807-C961-515B-D39CC0BF44A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84FA88CF-174E-C0F0-FED0-2D4B2C999328}"/>
              </a:ext>
            </a:extLst>
          </p:cNvPr>
          <p:cNvSpPr>
            <a:spLocks noGrp="1" noChangeArrowheads="1"/>
          </p:cNvSpPr>
          <p:nvPr>
            <p:ph type="sldNum" sz="quarter" idx="12"/>
          </p:nvPr>
        </p:nvSpPr>
        <p:spPr>
          <a:ln/>
        </p:spPr>
        <p:txBody>
          <a:bodyPr/>
          <a:lstStyle>
            <a:lvl1pPr>
              <a:defRPr/>
            </a:lvl1pPr>
          </a:lstStyle>
          <a:p>
            <a:pPr>
              <a:defRPr/>
            </a:pPr>
            <a:fld id="{FC58A2CA-0A75-47DA-AC9E-B5EC95DCC9B5}" type="slidenum">
              <a:rPr lang="en-AU" altLang="it-IT"/>
              <a:pPr>
                <a:defRPr/>
              </a:pPr>
              <a:t>‹N›</a:t>
            </a:fld>
            <a:endParaRPr lang="en-AU" altLang="it-IT"/>
          </a:p>
        </p:txBody>
      </p:sp>
    </p:spTree>
    <p:extLst>
      <p:ext uri="{BB962C8B-B14F-4D97-AF65-F5344CB8AC3E}">
        <p14:creationId xmlns:p14="http://schemas.microsoft.com/office/powerpoint/2010/main" val="152787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1AD24C8-D790-409C-4EC1-F7F5690772B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6AA0C46B-3AE1-5280-B881-85AF37AEA9D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D73D5A15-8418-3D69-92F1-478E6AEC6666}"/>
              </a:ext>
            </a:extLst>
          </p:cNvPr>
          <p:cNvSpPr>
            <a:spLocks noGrp="1" noChangeArrowheads="1"/>
          </p:cNvSpPr>
          <p:nvPr>
            <p:ph type="sldNum" sz="quarter" idx="12"/>
          </p:nvPr>
        </p:nvSpPr>
        <p:spPr>
          <a:ln/>
        </p:spPr>
        <p:txBody>
          <a:bodyPr/>
          <a:lstStyle>
            <a:lvl1pPr>
              <a:defRPr/>
            </a:lvl1pPr>
          </a:lstStyle>
          <a:p>
            <a:pPr>
              <a:defRPr/>
            </a:pPr>
            <a:fld id="{D59BF3C5-45BD-4F08-BA75-EE4ABC73C8F3}" type="slidenum">
              <a:rPr lang="en-AU" altLang="it-IT"/>
              <a:pPr>
                <a:defRPr/>
              </a:pPr>
              <a:t>‹N›</a:t>
            </a:fld>
            <a:endParaRPr lang="en-AU" altLang="it-IT"/>
          </a:p>
        </p:txBody>
      </p:sp>
    </p:spTree>
    <p:extLst>
      <p:ext uri="{BB962C8B-B14F-4D97-AF65-F5344CB8AC3E}">
        <p14:creationId xmlns:p14="http://schemas.microsoft.com/office/powerpoint/2010/main" val="327789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F1D135A8-1D68-C471-C337-81FD570E91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A00EAE10-44B4-F7CE-DF25-FE3C0159477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15943D53-4E7D-4058-9540-0846D1EEBD8E}"/>
              </a:ext>
            </a:extLst>
          </p:cNvPr>
          <p:cNvSpPr>
            <a:spLocks noGrp="1" noChangeArrowheads="1"/>
          </p:cNvSpPr>
          <p:nvPr>
            <p:ph type="sldNum" sz="quarter" idx="12"/>
          </p:nvPr>
        </p:nvSpPr>
        <p:spPr>
          <a:ln/>
        </p:spPr>
        <p:txBody>
          <a:bodyPr/>
          <a:lstStyle>
            <a:lvl1pPr>
              <a:defRPr/>
            </a:lvl1pPr>
          </a:lstStyle>
          <a:p>
            <a:pPr>
              <a:defRPr/>
            </a:pPr>
            <a:fld id="{5739E930-6C64-4372-BD9F-0D80A3BB7901}" type="slidenum">
              <a:rPr lang="en-AU" altLang="it-IT"/>
              <a:pPr>
                <a:defRPr/>
              </a:pPr>
              <a:t>‹N›</a:t>
            </a:fld>
            <a:endParaRPr lang="en-AU" altLang="it-IT"/>
          </a:p>
        </p:txBody>
      </p:sp>
    </p:spTree>
    <p:extLst>
      <p:ext uri="{BB962C8B-B14F-4D97-AF65-F5344CB8AC3E}">
        <p14:creationId xmlns:p14="http://schemas.microsoft.com/office/powerpoint/2010/main" val="101041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4695EF70-1312-0CF7-0ACE-830E6ECE50A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6BD7E5A8-4A73-5EA3-C224-2C1F7EEB2D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358997E8-316A-A4C9-F070-410250C63840}"/>
              </a:ext>
            </a:extLst>
          </p:cNvPr>
          <p:cNvSpPr>
            <a:spLocks noGrp="1" noChangeArrowheads="1"/>
          </p:cNvSpPr>
          <p:nvPr>
            <p:ph type="sldNum" sz="quarter" idx="12"/>
          </p:nvPr>
        </p:nvSpPr>
        <p:spPr>
          <a:ln/>
        </p:spPr>
        <p:txBody>
          <a:bodyPr/>
          <a:lstStyle>
            <a:lvl1pPr>
              <a:defRPr/>
            </a:lvl1pPr>
          </a:lstStyle>
          <a:p>
            <a:pPr>
              <a:defRPr/>
            </a:pPr>
            <a:fld id="{EC2DF1AD-09DB-4270-A4D8-801212CE8B40}" type="slidenum">
              <a:rPr lang="en-AU" altLang="it-IT"/>
              <a:pPr>
                <a:defRPr/>
              </a:pPr>
              <a:t>‹N›</a:t>
            </a:fld>
            <a:endParaRPr lang="en-AU" altLang="it-IT"/>
          </a:p>
        </p:txBody>
      </p:sp>
    </p:spTree>
    <p:extLst>
      <p:ext uri="{BB962C8B-B14F-4D97-AF65-F5344CB8AC3E}">
        <p14:creationId xmlns:p14="http://schemas.microsoft.com/office/powerpoint/2010/main" val="334817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B3857C9-2FBC-2DA6-41D9-F785AB2F7A3A}"/>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76EDE510-E510-4D6E-100C-AD2AFD29CEDF}"/>
                </a:ext>
              </a:extLst>
            </p:cNvPr>
            <p:cNvSpPr>
              <a:spLocks noChangeArrowheads="1"/>
            </p:cNvSpPr>
            <p:nvPr/>
          </p:nvSpPr>
          <p:spPr bwMode="auto">
            <a:xfrm>
              <a:off x="-2040" y="432"/>
              <a:ext cx="2592" cy="1968"/>
            </a:xfrm>
            <a:custGeom>
              <a:avLst/>
              <a:gdLst>
                <a:gd name="T0" fmla="*/ 82 w 64000"/>
                <a:gd name="T1" fmla="*/ -25 h 64000"/>
                <a:gd name="T2" fmla="*/ 105 w 64000"/>
                <a:gd name="T3" fmla="*/ 0 h 64000"/>
                <a:gd name="T4" fmla="*/ 82 w 64000"/>
                <a:gd name="T5" fmla="*/ 25 h 64000"/>
                <a:gd name="T6" fmla="*/ 82 w 64000"/>
                <a:gd name="T7" fmla="*/ 25 h 64000"/>
                <a:gd name="T8" fmla="*/ 82 w 64000"/>
                <a:gd name="T9" fmla="*/ 25 h 64000"/>
                <a:gd name="T10" fmla="*/ 82 w 64000"/>
                <a:gd name="T11" fmla="*/ 25 h 64000"/>
                <a:gd name="T12" fmla="*/ 82 w 64000"/>
                <a:gd name="T13" fmla="*/ -25 h 64000"/>
                <a:gd name="T14" fmla="*/ 82 w 64000"/>
                <a:gd name="T15" fmla="*/ -25 h 64000"/>
                <a:gd name="T16" fmla="*/ 82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D85C903D-7E63-1901-67F1-E57A0AE6AE5F}"/>
                </a:ext>
              </a:extLst>
            </p:cNvPr>
            <p:cNvSpPr>
              <a:spLocks noChangeArrowheads="1"/>
            </p:cNvSpPr>
            <p:nvPr/>
          </p:nvSpPr>
          <p:spPr bwMode="auto">
            <a:xfrm>
              <a:off x="-1528" y="0"/>
              <a:ext cx="1949" cy="1987"/>
            </a:xfrm>
            <a:custGeom>
              <a:avLst/>
              <a:gdLst>
                <a:gd name="T0" fmla="*/ 46 w 64000"/>
                <a:gd name="T1" fmla="*/ -25 h 64000"/>
                <a:gd name="T2" fmla="*/ 59 w 64000"/>
                <a:gd name="T3" fmla="*/ 0 h 64000"/>
                <a:gd name="T4" fmla="*/ 46 w 64000"/>
                <a:gd name="T5" fmla="*/ 25 h 64000"/>
                <a:gd name="T6" fmla="*/ 46 w 64000"/>
                <a:gd name="T7" fmla="*/ 25 h 64000"/>
                <a:gd name="T8" fmla="*/ 46 w 64000"/>
                <a:gd name="T9" fmla="*/ 25 h 64000"/>
                <a:gd name="T10" fmla="*/ 46 w 64000"/>
                <a:gd name="T11" fmla="*/ 25 h 64000"/>
                <a:gd name="T12" fmla="*/ 46 w 64000"/>
                <a:gd name="T13" fmla="*/ -25 h 64000"/>
                <a:gd name="T14" fmla="*/ 46 w 64000"/>
                <a:gd name="T15" fmla="*/ -25 h 64000"/>
                <a:gd name="T16" fmla="*/ 46 w 64000"/>
                <a:gd name="T17" fmla="*/ -25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604E54E-E379-D427-32DF-B76879AEAA4B}"/>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AB49E192-E62E-BADB-02B3-7EC81CFBD91B}"/>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E2F32876-BC1F-5B5A-494F-608DD6BFFAC4}"/>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56F62726-42D5-52AA-979A-71EDC73AFC83}"/>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967B9912-513E-177E-B339-15678D6BE8B4}"/>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7BDBA4B-54FD-9D8A-A74B-633516820783}"/>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F1D5DC8-F40D-46D8-A08F-0B4A2A998987}"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97"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hyperlink" Target="https://www.vanillamagazine.it/john-nash-la-beatiful-mind-di-un-premio-nobel-schizofrenico-1/"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www.templegrandin.com/templegrandinbooks.html"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hyperlink" Target="https://www.cdc.gov/ncbddd/autism/treatment.html"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erickson.it/it/autori/giacomo-vivanti" TargetMode="External"/><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hyperlink" Target="https://www.erickson.it/it/autori/erica-salomon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https://it.wikipedia.org/wiki/Genio_(filosofia)"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png"/><Relationship Id="rId5" Type="http://schemas.openxmlformats.org/officeDocument/2006/relationships/hyperlink" Target="https://www.youtube.com/watch?v=Ek1xo1bjiEU" TargetMode="Externa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6.xml"/><Relationship Id="rId7"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didatticapersuasiva.com/didattica/effetti-distorsivi-della-valutazione-che-forse-non-conosci" TargetMode="External"/><Relationship Id="rId2" Type="http://schemas.openxmlformats.org/officeDocument/2006/relationships/hyperlink" Target="https://www.scuola.net/news/648/pei-piano-educativo-individualizzato-e-pdp-piano-educativo-personalizzato-a-confronto-le-principali-differenze" TargetMode="Externa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tse1.mm.bing.net/th?id=OIP.UMbd4R39xX1Y9zQdMo76_AHaFj&amp;pid=Api&amp;P=0" TargetMode="External"/><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hyperlink" Target="https://tse3.mm.bing.net/th?id=OIP.-XZD7ugv8Mwkb-jfs8_9_AHaFj&amp;pid=Api&amp;P=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Lo spettro dell’autismo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Allinea giocattoli o altri oggetti e si arrabbia quando l'ordine viene modificato
Ripete parole o frasi più e più volte (chiamata ecolalia)
Gioca con i giocattoli allo stesso modo ogni volta
È focalizzato su parti di oggetti (ad esempio, ruote)
Si arrabbia per modifiche minori
Ha interessi ossessivi
Deve seguire determinate routine
Sfiora le mani, dondola il corpo o gira in tondo
Ha reazioni insolite al modo in cui le cose suonano, odorano, sapono, guardano o si sentono</a:t>
            </a:r>
            <a:r>
              <a:rPr lang="it-IT" sz="18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Tree>
    <p:extLst>
      <p:ext uri="{BB962C8B-B14F-4D97-AF65-F5344CB8AC3E}">
        <p14:creationId xmlns:p14="http://schemas.microsoft.com/office/powerpoint/2010/main" val="30911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D950FC5E-D42A-8270-3779-212586A31E53}"/>
              </a:ext>
            </a:extLst>
          </p:cNvPr>
          <p:cNvPicPr>
            <a:picLocks noChangeAspect="1"/>
          </p:cNvPicPr>
          <p:nvPr/>
        </p:nvPicPr>
        <p:blipFill>
          <a:blip r:embed="rId2"/>
          <a:stretch>
            <a:fillRect/>
          </a:stretch>
        </p:blipFill>
        <p:spPr>
          <a:xfrm>
            <a:off x="828166" y="572511"/>
            <a:ext cx="6862591" cy="6285489"/>
          </a:xfrm>
          <a:prstGeom prst="rect">
            <a:avLst/>
          </a:prstGeom>
        </p:spPr>
      </p:pic>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1011"/>
            <a:ext cx="7313612" cy="1143000"/>
          </a:xfrm>
        </p:spPr>
        <p:txBody>
          <a:bodyPr/>
          <a:lstStyle/>
          <a:p>
            <a:r>
              <a:rPr lang="en-US" b="1" dirty="0" err="1"/>
              <a:t>Comportamenti</a:t>
            </a:r>
            <a:r>
              <a:rPr lang="en-US" b="1" dirty="0"/>
              <a:t> “</a:t>
            </a:r>
            <a:r>
              <a:rPr lang="en-US" b="1" dirty="0" err="1"/>
              <a:t>compensativi</a:t>
            </a:r>
            <a:r>
              <a:rPr lang="en-US" b="1" dirty="0"/>
              <a:t>”</a:t>
            </a:r>
            <a:br>
              <a:rPr lang="en-US" b="1" dirty="0"/>
            </a:br>
            <a:endParaRPr lang="it-IT" dirty="0"/>
          </a:p>
        </p:txBody>
      </p:sp>
      <p:sp>
        <p:nvSpPr>
          <p:cNvPr id="5" name="CasellaDiTesto 4">
            <a:extLst>
              <a:ext uri="{FF2B5EF4-FFF2-40B4-BE49-F238E27FC236}">
                <a16:creationId xmlns:a16="http://schemas.microsoft.com/office/drawing/2014/main" id="{9C92088F-A05C-72DB-CEF1-07A4F8EE1CAF}"/>
              </a:ext>
            </a:extLst>
          </p:cNvPr>
          <p:cNvSpPr txBox="1"/>
          <p:nvPr/>
        </p:nvSpPr>
        <p:spPr>
          <a:xfrm>
            <a:off x="5076056" y="6435639"/>
            <a:ext cx="6642565" cy="307777"/>
          </a:xfrm>
          <a:prstGeom prst="rect">
            <a:avLst/>
          </a:prstGeom>
          <a:noFill/>
        </p:spPr>
        <p:txBody>
          <a:bodyPr wrap="square">
            <a:spAutoFit/>
          </a:bodyPr>
          <a:lstStyle/>
          <a:p>
            <a:r>
              <a:rPr lang="it-IT" sz="1400" dirty="0"/>
              <a:t>Credits: </a:t>
            </a:r>
            <a:r>
              <a:rPr lang="it-IT" sz="1400" dirty="0" err="1"/>
              <a:t>Wodzislaw</a:t>
            </a:r>
            <a:r>
              <a:rPr lang="it-IT" sz="1400" dirty="0"/>
              <a:t> Duch</a:t>
            </a:r>
          </a:p>
        </p:txBody>
      </p:sp>
    </p:spTree>
    <p:extLst>
      <p:ext uri="{BB962C8B-B14F-4D97-AF65-F5344CB8AC3E}">
        <p14:creationId xmlns:p14="http://schemas.microsoft.com/office/powerpoint/2010/main" val="406602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915194" y="388937"/>
            <a:ext cx="7313612" cy="1143000"/>
          </a:xfrm>
        </p:spPr>
        <p:txBody>
          <a:bodyPr/>
          <a:lstStyle/>
          <a:p>
            <a:r>
              <a:rPr lang="en-US" dirty="0" err="1"/>
              <a:t>Talenti</a:t>
            </a:r>
            <a:r>
              <a:rPr lang="en-US" dirty="0"/>
              <a:t> “</a:t>
            </a:r>
            <a:r>
              <a:rPr lang="en-US" dirty="0" err="1"/>
              <a:t>compensativi</a:t>
            </a:r>
            <a:r>
              <a:rPr lang="en-US" dirty="0"/>
              <a:t>”</a:t>
            </a:r>
            <a:br>
              <a:rPr lang="en-US"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Ritardo delle competenze linguistiche
Capacità di movimento ritardato
Capacità cognitive o di apprendimento ritardate
Comportamento iperattivo, impulsivo e/o disattento
Epilessia o disturbo convulsivo
Abitudini alimentari e di sonno insolite
Problemi gastrointestinali (ad esempio, costipazione)
Umore insolito o reazioni emotive
Ansia, stress o preoccupazione eccessiva [progettare e fissare prossimi appuntamenti e le attività]
Mancanza di paura o più paura del previsto</a:t>
            </a:r>
            <a:endParaRPr lang="en-AU" altLang="it-IT" sz="20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275856" y="6372225"/>
            <a:ext cx="6642565" cy="307777"/>
          </a:xfrm>
          <a:prstGeom prst="rect">
            <a:avLst/>
          </a:prstGeom>
          <a:noFill/>
        </p:spPr>
        <p:txBody>
          <a:bodyPr wrap="square">
            <a:spAutoFit/>
          </a:bodyPr>
          <a:lstStyle/>
          <a:p>
            <a:r>
              <a:rPr lang="it-IT" sz="1400" dirty="0"/>
              <a:t>https://www.cdc.gov/ncbddd/autism/signs.html</a:t>
            </a:r>
          </a:p>
        </p:txBody>
      </p:sp>
      <p:sp>
        <p:nvSpPr>
          <p:cNvPr id="6" name="CasellaDiTesto 5">
            <a:extLst>
              <a:ext uri="{FF2B5EF4-FFF2-40B4-BE49-F238E27FC236}">
                <a16:creationId xmlns:a16="http://schemas.microsoft.com/office/drawing/2014/main" id="{0D0E6DA7-E237-330B-4395-F817ECDC4681}"/>
              </a:ext>
            </a:extLst>
          </p:cNvPr>
          <p:cNvSpPr txBox="1"/>
          <p:nvPr/>
        </p:nvSpPr>
        <p:spPr>
          <a:xfrm>
            <a:off x="117888" y="5269810"/>
            <a:ext cx="8934066" cy="1061829"/>
          </a:xfrm>
          <a:prstGeom prst="rect">
            <a:avLst/>
          </a:prstGeom>
          <a:noFill/>
        </p:spPr>
        <p:txBody>
          <a:bodyPr wrap="square">
            <a:spAutoFit/>
          </a:bodyPr>
          <a:lstStyle/>
          <a:p>
            <a:r>
              <a:rPr lang="it-IT" sz="2100" dirty="0"/>
              <a:t>È importante notare che i bambini con ASD potrebbero non avere tutti o alcuni dei comportamenti elencati come esempi qui.
</a:t>
            </a:r>
          </a:p>
        </p:txBody>
      </p:sp>
    </p:spTree>
    <p:extLst>
      <p:ext uri="{BB962C8B-B14F-4D97-AF65-F5344CB8AC3E}">
        <p14:creationId xmlns:p14="http://schemas.microsoft.com/office/powerpoint/2010/main" val="30563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Basi neurologiche: l’amigdala</a:t>
            </a:r>
          </a:p>
        </p:txBody>
      </p:sp>
      <p:pic>
        <p:nvPicPr>
          <p:cNvPr id="4" name="Immagine 3">
            <a:extLst>
              <a:ext uri="{FF2B5EF4-FFF2-40B4-BE49-F238E27FC236}">
                <a16:creationId xmlns:a16="http://schemas.microsoft.com/office/drawing/2014/main" id="{0CBB3181-E784-F0AC-113A-6DE55E33CA7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 contrast="28000"/>
                    </a14:imgEffect>
                  </a14:imgLayer>
                </a14:imgProps>
              </a:ext>
            </a:extLst>
          </a:blip>
          <a:stretch>
            <a:fillRect/>
          </a:stretch>
        </p:blipFill>
        <p:spPr>
          <a:xfrm>
            <a:off x="467544" y="903610"/>
            <a:ext cx="5447497" cy="5354178"/>
          </a:xfrm>
          <a:prstGeom prst="rect">
            <a:avLst/>
          </a:prstGeom>
        </p:spPr>
      </p:pic>
      <p:sp>
        <p:nvSpPr>
          <p:cNvPr id="6" name="CasellaDiTesto 5">
            <a:extLst>
              <a:ext uri="{FF2B5EF4-FFF2-40B4-BE49-F238E27FC236}">
                <a16:creationId xmlns:a16="http://schemas.microsoft.com/office/drawing/2014/main" id="{CD0F71B4-0D64-BEED-2B60-CB308CB03515}"/>
              </a:ext>
            </a:extLst>
          </p:cNvPr>
          <p:cNvSpPr txBox="1"/>
          <p:nvPr/>
        </p:nvSpPr>
        <p:spPr>
          <a:xfrm>
            <a:off x="251520" y="6257788"/>
            <a:ext cx="7848872" cy="369332"/>
          </a:xfrm>
          <a:prstGeom prst="rect">
            <a:avLst/>
          </a:prstGeom>
          <a:noFill/>
        </p:spPr>
        <p:txBody>
          <a:bodyPr wrap="square">
            <a:spAutoFit/>
          </a:bodyPr>
          <a:lstStyle/>
          <a:p>
            <a:r>
              <a:rPr lang="it-IT" dirty="0"/>
              <a:t>Ricordiamo «il senso comune» (cioè l’amigdala) di Cartesio </a:t>
            </a:r>
          </a:p>
        </p:txBody>
      </p:sp>
      <p:pic>
        <p:nvPicPr>
          <p:cNvPr id="7" name="Picture 6">
            <a:extLst>
              <a:ext uri="{FF2B5EF4-FFF2-40B4-BE49-F238E27FC236}">
                <a16:creationId xmlns:a16="http://schemas.microsoft.com/office/drawing/2014/main" id="{F340AF62-042B-A724-5D35-58052A8F0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41" y="2578398"/>
            <a:ext cx="3168550" cy="2375248"/>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6571E23A-3FFB-8092-D723-84739150EA16}"/>
              </a:ext>
            </a:extLst>
          </p:cNvPr>
          <p:cNvSpPr txBox="1"/>
          <p:nvPr/>
        </p:nvSpPr>
        <p:spPr>
          <a:xfrm>
            <a:off x="6131065" y="5232069"/>
            <a:ext cx="4572000" cy="923330"/>
          </a:xfrm>
          <a:prstGeom prst="rect">
            <a:avLst/>
          </a:prstGeom>
          <a:noFill/>
        </p:spPr>
        <p:txBody>
          <a:bodyPr wrap="square">
            <a:spAutoFit/>
          </a:bodyPr>
          <a:lstStyle/>
          <a:p>
            <a:r>
              <a:rPr lang="it-IT" dirty="0"/>
              <a:t>Il bambino guarda </a:t>
            </a:r>
          </a:p>
          <a:p>
            <a:r>
              <a:rPr lang="it-IT" dirty="0"/>
              <a:t>dall’altra parte per </a:t>
            </a:r>
          </a:p>
          <a:p>
            <a:r>
              <a:rPr lang="it-IT" dirty="0"/>
              <a:t>ridurre lo stress</a:t>
            </a:r>
          </a:p>
        </p:txBody>
      </p:sp>
      <p:sp>
        <p:nvSpPr>
          <p:cNvPr id="3" name="CasellaDiTesto 2">
            <a:extLst>
              <a:ext uri="{FF2B5EF4-FFF2-40B4-BE49-F238E27FC236}">
                <a16:creationId xmlns:a16="http://schemas.microsoft.com/office/drawing/2014/main" id="{DB8BAC3B-F15D-8EFB-0B6C-A8A255300981}"/>
              </a:ext>
            </a:extLst>
          </p:cNvPr>
          <p:cNvSpPr txBox="1"/>
          <p:nvPr/>
        </p:nvSpPr>
        <p:spPr>
          <a:xfrm>
            <a:off x="5614723" y="899592"/>
            <a:ext cx="3529277" cy="1400383"/>
          </a:xfrm>
          <a:prstGeom prst="rect">
            <a:avLst/>
          </a:prstGeom>
          <a:noFill/>
        </p:spPr>
        <p:txBody>
          <a:bodyPr wrap="square">
            <a:spAutoFit/>
          </a:bodyPr>
          <a:lstStyle/>
          <a:p>
            <a:r>
              <a:rPr lang="it-IT" sz="1700" dirty="0"/>
              <a:t>1. Connessione tra la corteccia visiva e l’amigdala alterata</a:t>
            </a:r>
          </a:p>
          <a:p>
            <a:endParaRPr lang="it-IT" sz="1700" dirty="0"/>
          </a:p>
          <a:p>
            <a:r>
              <a:rPr lang="it-IT" sz="1700" dirty="0"/>
              <a:t>3. Il bambino guarda dall’altra parte per ridurre lo stress  </a:t>
            </a:r>
          </a:p>
        </p:txBody>
      </p:sp>
    </p:spTree>
    <p:extLst>
      <p:ext uri="{BB962C8B-B14F-4D97-AF65-F5344CB8AC3E}">
        <p14:creationId xmlns:p14="http://schemas.microsoft.com/office/powerpoint/2010/main" val="365751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331640" y="-171400"/>
            <a:ext cx="7313612" cy="1143000"/>
          </a:xfrm>
        </p:spPr>
        <p:txBody>
          <a:bodyPr/>
          <a:lstStyle/>
          <a:p>
            <a:r>
              <a:rPr lang="it-IT" dirty="0"/>
              <a:t>«Beautiful mind» (John Nash)</a:t>
            </a:r>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306148" y="995536"/>
            <a:ext cx="8837852"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5000"/>
              </a:lnSpc>
              <a:buNone/>
              <a:defRPr/>
            </a:pPr>
            <a:r>
              <a:rPr lang="it-IT" sz="1800" dirty="0"/>
              <a:t>«ma neanche con la sorella si aprì al rapporto con altri bambini.      </a:t>
            </a:r>
          </a:p>
          <a:p>
            <a:pPr marL="0" indent="0" eaLnBrk="1" hangingPunct="1">
              <a:lnSpc>
                <a:spcPct val="95000"/>
              </a:lnSpc>
              <a:buNone/>
              <a:defRPr/>
            </a:pPr>
            <a:r>
              <a:rPr lang="it-IT" sz="1800" dirty="0"/>
              <a:t>John preferiva restare in salotto a leggere, e i giochi all’aperto non lo entusiasmavano. Quando fu il momento di andare a scuola la situazione peggiorò ancora, e non fece amicizia con nessun bambino.»</a:t>
            </a:r>
          </a:p>
          <a:p>
            <a:pPr eaLnBrk="1" hangingPunct="1">
              <a:lnSpc>
                <a:spcPct val="95000"/>
              </a:lnSpc>
              <a:defRPr/>
            </a:pPr>
            <a:r>
              <a:rPr lang="it-IT" altLang="it-IT" sz="2000" dirty="0">
                <a:solidFill>
                  <a:srgbClr val="0000CC"/>
                </a:solidFill>
                <a:latin typeface="+mj-lt"/>
              </a:rPr>
              <a:t>Poche, e mal riuscite relazioni sociali all’università.</a:t>
            </a:r>
          </a:p>
          <a:p>
            <a:pPr eaLnBrk="1" hangingPunct="1">
              <a:lnSpc>
                <a:spcPct val="95000"/>
              </a:lnSpc>
              <a:defRPr/>
            </a:pPr>
            <a:r>
              <a:rPr lang="it-IT" altLang="it-IT" sz="2000" dirty="0">
                <a:solidFill>
                  <a:srgbClr val="0000CC"/>
                </a:solidFill>
                <a:latin typeface="+mj-lt"/>
              </a:rPr>
              <a:t>Il lavoro per servizi segreti, nella situazione di forte tensione internazionale</a:t>
            </a:r>
          </a:p>
          <a:p>
            <a:pPr eaLnBrk="1" hangingPunct="1">
              <a:lnSpc>
                <a:spcPct val="95000"/>
              </a:lnSpc>
              <a:defRPr/>
            </a:pPr>
            <a:r>
              <a:rPr lang="it-IT" altLang="it-IT" sz="2000" dirty="0">
                <a:solidFill>
                  <a:srgbClr val="0000CC"/>
                </a:solidFill>
                <a:latin typeface="+mj-lt"/>
              </a:rPr>
              <a:t>Trattato in modo orrendo negli ospedali psichiatrici</a:t>
            </a:r>
          </a:p>
          <a:p>
            <a:pPr eaLnBrk="1" hangingPunct="1">
              <a:lnSpc>
                <a:spcPct val="95000"/>
              </a:lnSpc>
              <a:defRPr/>
            </a:pPr>
            <a:r>
              <a:rPr lang="it-IT" altLang="it-IT" sz="2000" dirty="0">
                <a:solidFill>
                  <a:srgbClr val="0000CC"/>
                </a:solidFill>
                <a:latin typeface="+mj-lt"/>
              </a:rPr>
              <a:t>Le sue proteste legali non portano nessun risultato</a:t>
            </a:r>
          </a:p>
          <a:p>
            <a:pPr eaLnBrk="1" hangingPunct="1">
              <a:lnSpc>
                <a:spcPct val="95000"/>
              </a:lnSpc>
              <a:defRPr/>
            </a:pPr>
            <a:r>
              <a:rPr lang="it-IT" altLang="it-IT" sz="2000" dirty="0">
                <a:solidFill>
                  <a:srgbClr val="0000CC"/>
                </a:solidFill>
                <a:latin typeface="+mj-lt"/>
              </a:rPr>
              <a:t>Tenta di ottenere l’asilo politico in Europa</a:t>
            </a:r>
          </a:p>
          <a:p>
            <a:pPr eaLnBrk="1" hangingPunct="1">
              <a:lnSpc>
                <a:spcPct val="95000"/>
              </a:lnSpc>
              <a:defRPr/>
            </a:pPr>
            <a:r>
              <a:rPr lang="it-IT" altLang="it-IT" sz="2000" dirty="0">
                <a:solidFill>
                  <a:srgbClr val="0000CC"/>
                </a:solidFill>
                <a:latin typeface="+mj-lt"/>
              </a:rPr>
              <a:t>A certo punto decide di «lavorare su se stesso»: migliora notevolmente</a:t>
            </a:r>
          </a:p>
          <a:p>
            <a:pPr eaLnBrk="1" hangingPunct="1">
              <a:lnSpc>
                <a:spcPct val="95000"/>
              </a:lnSpc>
              <a:defRPr/>
            </a:pPr>
            <a:r>
              <a:rPr lang="it-IT" altLang="it-IT" sz="2000" dirty="0">
                <a:solidFill>
                  <a:srgbClr val="0000CC"/>
                </a:solidFill>
                <a:latin typeface="+mj-lt"/>
              </a:rPr>
              <a:t>Il Premio Nobel riceve per la teoria di giochi che richiedono collaborazioni sociali</a:t>
            </a:r>
          </a:p>
          <a:p>
            <a:pPr eaLnBrk="1" hangingPunct="1">
              <a:lnSpc>
                <a:spcPct val="95000"/>
              </a:lnSpc>
              <a:defRPr/>
            </a:pPr>
            <a:r>
              <a:rPr lang="it-IT" altLang="it-IT" sz="2000" dirty="0">
                <a:solidFill>
                  <a:srgbClr val="0000CC"/>
                </a:solidFill>
                <a:latin typeface="+mj-lt"/>
              </a:rPr>
              <a:t>Muore, con la moglie, tornando da Oslo, in un incidente taxi, perché non indossavano le cinture. </a:t>
            </a:r>
          </a:p>
          <a:p>
            <a:pPr marL="0" indent="0" eaLnBrk="1" hangingPunct="1">
              <a:lnSpc>
                <a:spcPct val="95000"/>
              </a:lnSpc>
              <a:buNone/>
              <a:defRPr/>
            </a:pPr>
            <a:r>
              <a:rPr lang="it-IT" altLang="it-IT" sz="2500" dirty="0"/>
              <a:t>
</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72261C4-FF53-7FF2-080E-980C14871816}"/>
              </a:ext>
            </a:extLst>
          </p:cNvPr>
          <p:cNvSpPr txBox="1"/>
          <p:nvPr/>
        </p:nvSpPr>
        <p:spPr>
          <a:xfrm>
            <a:off x="270156" y="5818591"/>
            <a:ext cx="8590825" cy="830997"/>
          </a:xfrm>
          <a:prstGeom prst="rect">
            <a:avLst/>
          </a:prstGeom>
          <a:noFill/>
        </p:spPr>
        <p:txBody>
          <a:bodyPr wrap="square">
            <a:spAutoFit/>
          </a:bodyPr>
          <a:lstStyle/>
          <a:p>
            <a:r>
              <a:rPr lang="it-IT" sz="1600" dirty="0">
                <a:hlinkClick r:id="rId2"/>
              </a:rPr>
              <a:t>https://www.vanillamagazine.it/john-nash-la-beatiful-mind-di-un-premio-nobel-schizofrenico-1/</a:t>
            </a:r>
            <a:endParaRPr lang="it-IT" sz="1600" dirty="0"/>
          </a:p>
          <a:p>
            <a:r>
              <a:rPr lang="it-IT" sz="1600" dirty="0"/>
              <a:t>https://www.nobelprize.org/prizes/economic-sciences/1994/nash/biographical/</a:t>
            </a:r>
          </a:p>
        </p:txBody>
      </p:sp>
    </p:spTree>
    <p:extLst>
      <p:ext uri="{BB962C8B-B14F-4D97-AF65-F5344CB8AC3E}">
        <p14:creationId xmlns:p14="http://schemas.microsoft.com/office/powerpoint/2010/main" val="288945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DD8127-5A05-54A1-9948-9DF9E098E1BE}"/>
              </a:ext>
            </a:extLst>
          </p:cNvPr>
          <p:cNvSpPr>
            <a:spLocks noGrp="1"/>
          </p:cNvSpPr>
          <p:nvPr>
            <p:ph type="title"/>
          </p:nvPr>
        </p:nvSpPr>
        <p:spPr>
          <a:xfrm>
            <a:off x="1403648" y="-243408"/>
            <a:ext cx="7313612" cy="1143000"/>
          </a:xfrm>
        </p:spPr>
        <p:txBody>
          <a:bodyPr/>
          <a:lstStyle/>
          <a:p>
            <a:r>
              <a:rPr lang="it-IT" dirty="0"/>
              <a:t>Menti celebri</a:t>
            </a:r>
          </a:p>
        </p:txBody>
      </p:sp>
      <p:sp>
        <p:nvSpPr>
          <p:cNvPr id="3" name="Rectangle 3">
            <a:extLst>
              <a:ext uri="{FF2B5EF4-FFF2-40B4-BE49-F238E27FC236}">
                <a16:creationId xmlns:a16="http://schemas.microsoft.com/office/drawing/2014/main" id="{7FA3391F-8A4D-07E7-6B0E-0E78AB18721A}"/>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sz="2000" dirty="0">
                <a:ea typeface="Arial Unicode MS" pitchFamily="34" charset="-128"/>
              </a:rPr>
              <a:t>«In realtà nel corso della storia diverse personalità di spicco hanno mostrato tratti autistici:</a:t>
            </a:r>
          </a:p>
          <a:p>
            <a:pPr>
              <a:buFontTx/>
              <a:buChar char="-"/>
            </a:pPr>
            <a:r>
              <a:rPr lang="it-IT" altLang="it-IT" sz="2000" dirty="0">
                <a:ea typeface="Arial Unicode MS" pitchFamily="34" charset="-128"/>
              </a:rPr>
              <a:t>Lewis </a:t>
            </a:r>
            <a:r>
              <a:rPr lang="it-IT" altLang="it-IT" sz="2000" dirty="0" err="1">
                <a:ea typeface="Arial Unicode MS" pitchFamily="34" charset="-128"/>
              </a:rPr>
              <a:t>Caroll</a:t>
            </a:r>
            <a:r>
              <a:rPr lang="it-IT" altLang="it-IT" sz="2000" dirty="0">
                <a:ea typeface="Arial Unicode MS" pitchFamily="34" charset="-128"/>
              </a:rPr>
              <a:t>, matematico, autore di </a:t>
            </a:r>
            <a:r>
              <a:rPr lang="it-IT" altLang="it-IT" sz="2000" i="1" dirty="0">
                <a:ea typeface="Arial Unicode MS" pitchFamily="34" charset="-128"/>
              </a:rPr>
              <a:t>Alice nel paese delle meraviglie</a:t>
            </a:r>
          </a:p>
          <a:p>
            <a:pPr>
              <a:buFontTx/>
              <a:buChar char="-"/>
            </a:pPr>
            <a:r>
              <a:rPr lang="it-IT" altLang="it-IT" sz="2000" dirty="0">
                <a:ea typeface="Arial Unicode MS" pitchFamily="34" charset="-128"/>
              </a:rPr>
              <a:t>Il celeberrimo compositore e genio musicale Wolfgang Amadeus Mozart</a:t>
            </a:r>
          </a:p>
          <a:p>
            <a:pPr>
              <a:buFontTx/>
              <a:buChar char="-"/>
            </a:pPr>
            <a:r>
              <a:rPr lang="it-IT" altLang="it-IT" sz="2000" dirty="0">
                <a:ea typeface="Arial Unicode MS" pitchFamily="34" charset="-128"/>
              </a:rPr>
              <a:t>Il maestoso scultore rinascimentale Michelangelo Buonarroti</a:t>
            </a:r>
          </a:p>
          <a:p>
            <a:pPr marL="0" indent="0">
              <a:buNone/>
            </a:pPr>
            <a:r>
              <a:rPr lang="it-IT" altLang="it-IT" sz="2000" dirty="0">
                <a:ea typeface="Arial Unicode MS" pitchFamily="34" charset="-128"/>
              </a:rPr>
              <a:t>e persino Albert Einstein stesso. </a:t>
            </a:r>
          </a:p>
          <a:p>
            <a:pPr>
              <a:buFontTx/>
              <a:buChar char="-"/>
            </a:pPr>
            <a:r>
              <a:rPr lang="it-IT" altLang="it-IT" sz="2000" dirty="0">
                <a:ea typeface="Arial Unicode MS" pitchFamily="34" charset="-128"/>
              </a:rPr>
              <a:t>Chissà, forse anche nel XXI secolo le menti illuminate che trasformeranno il futuro della scienza e della cultura avranno ancor caratteristiche di questo tipo.</a:t>
            </a:r>
          </a:p>
          <a:p>
            <a:pPr marL="0" indent="0">
              <a:buNone/>
            </a:pPr>
            <a:endParaRPr lang="it-IT" altLang="it-IT" sz="2100" dirty="0">
              <a:solidFill>
                <a:srgbClr val="000066"/>
              </a:solidFill>
              <a:ea typeface="Arial Unicode MS" pitchFamily="34" charset="-128"/>
            </a:endParaRPr>
          </a:p>
          <a:p>
            <a:pPr marL="0" indent="0">
              <a:buNone/>
            </a:pPr>
            <a:r>
              <a:rPr lang="it-IT" altLang="it-IT" sz="1600" dirty="0">
                <a:solidFill>
                  <a:srgbClr val="000066"/>
                </a:solidFill>
                <a:ea typeface="Arial Unicode MS" pitchFamily="34" charset="-128"/>
              </a:rPr>
              <a:t>«Neuroni specchio» (p. 107)  </a:t>
            </a:r>
          </a:p>
        </p:txBody>
      </p:sp>
    </p:spTree>
    <p:extLst>
      <p:ext uri="{BB962C8B-B14F-4D97-AF65-F5344CB8AC3E}">
        <p14:creationId xmlns:p14="http://schemas.microsoft.com/office/powerpoint/2010/main" val="427600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a:xfrm>
            <a:off x="472328" y="476672"/>
            <a:ext cx="7313612" cy="1143000"/>
          </a:xfrm>
        </p:spPr>
        <p:txBody>
          <a:bodyPr/>
          <a:lstStyle/>
          <a:p>
            <a:r>
              <a:rPr lang="it-IT" dirty="0"/>
              <a:t>«Albert </a:t>
            </a:r>
            <a:br>
              <a:rPr lang="it-IT" dirty="0"/>
            </a:br>
            <a:r>
              <a:rPr lang="it-IT" dirty="0"/>
              <a:t>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449288" y="3309080"/>
            <a:ext cx="8515200" cy="3754874"/>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Albert, come ha detto la sorella Maia di due anni più giovane, ha imparato a parlare tardi. Era solito "disegnare" frasi come contestarle. La madre, Paulina, gli insegnava a suonare il violoncello, lo zio Jacob insegnava algebra e un amico più anziano, uno studente di medicina, gli prendeva in prestito libri di divulgazione scientifica. All'età di 15 anni, studiò da solo il calcolo differenziale.
Quando Albert aveva un anno, l'azienda di suo padre stava per chiudere, così la famiglia si trasferì da Ulma a Monaco di Baviera. Il sistema scolastico di Bismarck, gli insegnanti di mentalità chiusa e lo studio come il </a:t>
            </a:r>
            <a:r>
              <a:rPr lang="it-IT" sz="2000" i="1" dirty="0">
                <a:solidFill>
                  <a:srgbClr val="000000"/>
                </a:solidFill>
                <a:latin typeface="Trebuchet MS" panose="020B0603020202020204" pitchFamily="34" charset="0"/>
              </a:rPr>
              <a:t>must</a:t>
            </a:r>
            <a:r>
              <a:rPr lang="it-IT" sz="2000" dirty="0">
                <a:solidFill>
                  <a:srgbClr val="000000"/>
                </a:solidFill>
                <a:latin typeface="Trebuchet MS" panose="020B0603020202020204" pitchFamily="34" charset="0"/>
              </a:rPr>
              <a:t>, trasformarono la scuola in un incubo. In Italia, dove il padre si trasferì poco prima della laurea (maturità) di Albert, si rianimò.</a:t>
            </a:r>
            <a:r>
              <a:rPr lang="it-IT" dirty="0">
                <a:solidFill>
                  <a:srgbClr val="000000"/>
                </a:solidFill>
                <a:latin typeface="Trebuchet MS" panose="020B0603020202020204" pitchFamily="34" charset="0"/>
              </a:rPr>
              <a:t>
</a:t>
            </a:r>
            <a:endParaRPr lang="en-US" b="0" i="0" dirty="0">
              <a:solidFill>
                <a:srgbClr val="000000"/>
              </a:solidFill>
              <a:effectLst/>
              <a:latin typeface="Trebuchet MS" panose="020B0603020202020204" pitchFamily="34" charset="0"/>
            </a:endParaRPr>
          </a:p>
        </p:txBody>
      </p:sp>
      <p:pic>
        <p:nvPicPr>
          <p:cNvPr id="1028" name="Picture 4">
            <a:extLst>
              <a:ext uri="{FF2B5EF4-FFF2-40B4-BE49-F238E27FC236}">
                <a16:creationId xmlns:a16="http://schemas.microsoft.com/office/drawing/2014/main" id="{FFA1EBE5-0B21-C926-0C51-A157CA4659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056" y="226575"/>
            <a:ext cx="3772039" cy="305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371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3E8C74-318C-E578-5FBF-66A9D7565EB0}"/>
              </a:ext>
            </a:extLst>
          </p:cNvPr>
          <p:cNvSpPr>
            <a:spLocks noGrp="1"/>
          </p:cNvSpPr>
          <p:nvPr>
            <p:ph type="title"/>
          </p:nvPr>
        </p:nvSpPr>
        <p:spPr/>
        <p:txBody>
          <a:bodyPr/>
          <a:lstStyle/>
          <a:p>
            <a:r>
              <a:rPr lang="it-IT" dirty="0"/>
              <a:t>«Albert e </a:t>
            </a:r>
            <a:r>
              <a:rPr lang="it-IT" dirty="0" err="1"/>
              <a:t>Mileva</a:t>
            </a:r>
            <a:r>
              <a:rPr lang="it-IT" dirty="0"/>
              <a:t>»</a:t>
            </a:r>
          </a:p>
        </p:txBody>
      </p:sp>
      <p:sp>
        <p:nvSpPr>
          <p:cNvPr id="4" name="CasellaDiTesto 3">
            <a:extLst>
              <a:ext uri="{FF2B5EF4-FFF2-40B4-BE49-F238E27FC236}">
                <a16:creationId xmlns:a16="http://schemas.microsoft.com/office/drawing/2014/main" id="{80D57EB7-31B2-76FF-31DF-E102AE9D5222}"/>
              </a:ext>
            </a:extLst>
          </p:cNvPr>
          <p:cNvSpPr txBox="1"/>
          <p:nvPr/>
        </p:nvSpPr>
        <p:spPr>
          <a:xfrm>
            <a:off x="179512" y="1305341"/>
            <a:ext cx="8712968" cy="5324535"/>
          </a:xfrm>
          <a:prstGeom prst="rect">
            <a:avLst/>
          </a:prstGeom>
          <a:noFill/>
        </p:spPr>
        <p:txBody>
          <a:bodyPr wrap="square">
            <a:spAutoFit/>
          </a:bodyPr>
          <a:lstStyle/>
          <a:p>
            <a:pPr algn="just"/>
            <a:r>
              <a:rPr lang="it-IT" sz="2000" dirty="0">
                <a:solidFill>
                  <a:srgbClr val="000000"/>
                </a:solidFill>
                <a:latin typeface="Trebuchet MS" panose="020B0603020202020204" pitchFamily="34" charset="0"/>
              </a:rPr>
              <a:t>
I suoi genitori volevano che Albert studiasse al Politecnico di Zurigo, la migliore scuola superiore fuori dalla Germania. Senza maturazione doveva superare gli esami di ammissione. Si è innamorato del tedesco e della filosofia. Seguendo il consiglio di Rettore, Albert rimase un anno in Svizzera, dove finalmente raggiunse la maturità. Ma contro la volontà di suo padre, Albert decise di diventare uno scienziato, non un ingegnere.</a:t>
            </a:r>
          </a:p>
          <a:p>
            <a:pPr algn="just"/>
            <a:r>
              <a:rPr lang="it-IT" sz="2000" dirty="0">
                <a:solidFill>
                  <a:srgbClr val="000000"/>
                </a:solidFill>
                <a:latin typeface="Trebuchet MS" panose="020B0603020202020204" pitchFamily="34" charset="0"/>
              </a:rPr>
              <a:t>
Ancora una volta Albert non seguirà suo padre: quando si innamorò di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Maric, una studentessa di matematica serba (sotto l'Austria all'epoca). Nel 1901 ebbero un figlio che morì presto.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ha fallito l'esame di laurea ed è rimasta senza lavoro. Solo dopo la morte del padre, </a:t>
            </a:r>
            <a:r>
              <a:rPr lang="it-IT" sz="2000" dirty="0" err="1">
                <a:solidFill>
                  <a:srgbClr val="000000"/>
                </a:solidFill>
                <a:latin typeface="Trebuchet MS" panose="020B0603020202020204" pitchFamily="34" charset="0"/>
              </a:rPr>
              <a:t>Alberts</a:t>
            </a:r>
            <a:r>
              <a:rPr lang="it-IT" sz="2000" dirty="0">
                <a:solidFill>
                  <a:srgbClr val="000000"/>
                </a:solidFill>
                <a:latin typeface="Trebuchet MS" panose="020B0603020202020204" pitchFamily="34" charset="0"/>
              </a:rPr>
              <a:t> si sposò con </a:t>
            </a:r>
            <a:r>
              <a:rPr lang="it-IT" sz="2000" dirty="0" err="1">
                <a:solidFill>
                  <a:srgbClr val="000000"/>
                </a:solidFill>
                <a:latin typeface="Trebuchet MS" panose="020B0603020202020204" pitchFamily="34" charset="0"/>
              </a:rPr>
              <a:t>Mileva</a:t>
            </a:r>
            <a:r>
              <a:rPr lang="it-IT" sz="2000" dirty="0">
                <a:solidFill>
                  <a:srgbClr val="000000"/>
                </a:solidFill>
                <a:latin typeface="Trebuchet MS" panose="020B0603020202020204" pitchFamily="34" charset="0"/>
              </a:rPr>
              <a:t>. La posizione di ricercatore universitario, promessagli, va a un'altra persona: anche Albert rimane senza lavoro. Il suo amico lo trova per un posto come consulente in materia di brevetti a Berna. In breve tempo, prima del 1906, pubblicò 6 opere
(testo GK, sulla base delle ricerca dettagliata)</a:t>
            </a:r>
            <a:endParaRPr lang="en-US" sz="2000" b="0" i="0" dirty="0">
              <a:solidFill>
                <a:srgbClr val="000000"/>
              </a:solidFill>
              <a:effectLst/>
              <a:latin typeface="Trebuchet MS" panose="020B0603020202020204" pitchFamily="34" charset="0"/>
            </a:endParaRPr>
          </a:p>
        </p:txBody>
      </p:sp>
    </p:spTree>
    <p:extLst>
      <p:ext uri="{BB962C8B-B14F-4D97-AF65-F5344CB8AC3E}">
        <p14:creationId xmlns:p14="http://schemas.microsoft.com/office/powerpoint/2010/main" val="4016432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Casi riconosciuti</a:t>
            </a:r>
          </a:p>
        </p:txBody>
      </p:sp>
      <p:sp>
        <p:nvSpPr>
          <p:cNvPr id="4" name="CasellaDiTesto 3">
            <a:extLst>
              <a:ext uri="{FF2B5EF4-FFF2-40B4-BE49-F238E27FC236}">
                <a16:creationId xmlns:a16="http://schemas.microsoft.com/office/drawing/2014/main" id="{C854613E-F36C-FE76-7C6A-ADC28DFBEB69}"/>
              </a:ext>
            </a:extLst>
          </p:cNvPr>
          <p:cNvSpPr txBox="1"/>
          <p:nvPr/>
        </p:nvSpPr>
        <p:spPr>
          <a:xfrm>
            <a:off x="323528" y="1124744"/>
            <a:ext cx="8177708" cy="5909310"/>
          </a:xfrm>
          <a:prstGeom prst="rect">
            <a:avLst/>
          </a:prstGeom>
          <a:noFill/>
        </p:spPr>
        <p:txBody>
          <a:bodyPr wrap="square">
            <a:spAutoFit/>
          </a:bodyPr>
          <a:lstStyle/>
          <a:p>
            <a:r>
              <a:rPr lang="en-US" i="0" dirty="0">
                <a:solidFill>
                  <a:srgbClr val="000000"/>
                </a:solidFill>
                <a:effectLst/>
                <a:latin typeface="Times New Roman" panose="02020603050405020304" pitchFamily="18" charset="0"/>
              </a:rPr>
              <a:t>Dr. Grandin did not talk until she was three and a half years old.  She was fortunate to get early speech therapy.  Her teachers also taught her how to wait and take turns when playing board games.  She was mainstreamed into a normal kindergarten at age five.</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H</a:t>
            </a:r>
            <a:r>
              <a:rPr lang="en-US" i="0" dirty="0">
                <a:solidFill>
                  <a:srgbClr val="000000"/>
                </a:solidFill>
                <a:effectLst/>
                <a:latin typeface="Times New Roman" panose="02020603050405020304" pitchFamily="18" charset="0"/>
              </a:rPr>
              <a:t>er first book </a:t>
            </a:r>
            <a:r>
              <a:rPr lang="en-US" i="1" u="none" strike="noStrike" dirty="0">
                <a:solidFill>
                  <a:srgbClr val="1E2640"/>
                </a:solidFill>
                <a:effectLst/>
                <a:latin typeface="Times New Roman" panose="02020603050405020304" pitchFamily="18" charset="0"/>
                <a:hlinkClick r:id="rId2"/>
              </a:rPr>
              <a:t>Emergence: Labeled Autistic</a:t>
            </a:r>
            <a:r>
              <a:rPr lang="en-US" i="0" dirty="0">
                <a:solidFill>
                  <a:srgbClr val="000000"/>
                </a:solidFill>
                <a:effectLst/>
                <a:latin typeface="Times New Roman" panose="02020603050405020304" pitchFamily="18" charset="0"/>
              </a:rPr>
              <a:t> was “unprecedented because there had never before been an inside narrative of autism.”</a:t>
            </a:r>
            <a:endParaRPr lang="en-US" dirty="0">
              <a:solidFill>
                <a:srgbClr val="000000"/>
              </a:solidFill>
              <a:latin typeface="Times New Roman" panose="02020603050405020304" pitchFamily="18" charset="0"/>
            </a:endParaRPr>
          </a:p>
          <a:p>
            <a:endParaRPr lang="en-US" i="0" dirty="0">
              <a:solidFill>
                <a:srgbClr val="000000"/>
              </a:solidFill>
              <a:effectLst/>
              <a:latin typeface="Times New Roman" panose="02020603050405020304" pitchFamily="18" charset="0"/>
            </a:endParaRPr>
          </a:p>
          <a:p>
            <a:r>
              <a:rPr lang="en-US" i="0" dirty="0">
                <a:solidFill>
                  <a:srgbClr val="000000"/>
                </a:solidFill>
                <a:effectLst/>
                <a:latin typeface="Times New Roman" panose="02020603050405020304" pitchFamily="18" charset="0"/>
              </a:rPr>
              <a:t>When she was young, she was considered weird and teased and bullied in high school.  The only place she had friends was activities where there was a shared interest such as horses, electronics, or model rockets.  Mr. Carlock, her science teacher, was an important mentor who encouraged her interest in science.  </a:t>
            </a:r>
          </a:p>
          <a:p>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One of the problems today is for a kid to get any special services in school, they have to have a label.  The problem with autism is you’ve got a spectrum that ranges from Einstein to someone with no language and intellectual disability</a:t>
            </a:r>
          </a:p>
          <a:p>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Educating Students with Different Kinds of Minds</a:t>
            </a:r>
            <a:endParaRPr lang="en-US" dirty="0">
              <a:solidFill>
                <a:srgbClr val="000000"/>
              </a:solidFill>
              <a:latin typeface="Times New Roman" panose="02020603050405020304" pitchFamily="18" charset="0"/>
            </a:endParaRPr>
          </a:p>
          <a:p>
            <a:r>
              <a:rPr lang="en-US" i="0" dirty="0">
                <a:solidFill>
                  <a:srgbClr val="000000"/>
                </a:solidFill>
                <a:effectLst/>
                <a:latin typeface="Times New Roman" panose="02020603050405020304" pitchFamily="18" charset="0"/>
              </a:rPr>
              <a:t>If algebra had been required course for college graduation in 1967, there would be no Temple Grandin.</a:t>
            </a:r>
          </a:p>
          <a:p>
            <a:r>
              <a:rPr lang="en-US" i="0" dirty="0">
                <a:solidFill>
                  <a:srgbClr val="000000"/>
                </a:solidFill>
                <a:effectLst/>
                <a:latin typeface="Times New Roman" panose="02020603050405020304" pitchFamily="18" charset="0"/>
              </a:rPr>
              <a:t>If you totally get rid of autism, you’d have nobody to fix your computer in the future.”</a:t>
            </a:r>
            <a:endParaRPr lang="en-US"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729813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1403648" y="-243408"/>
            <a:ext cx="7313612" cy="1143000"/>
          </a:xfrm>
        </p:spPr>
        <p:txBody>
          <a:bodyPr/>
          <a:lstStyle/>
          <a:p>
            <a:r>
              <a:rPr lang="it-IT" dirty="0"/>
              <a:t>Casi riconosciuti</a:t>
            </a:r>
          </a:p>
        </p:txBody>
      </p:sp>
      <p:sp>
        <p:nvSpPr>
          <p:cNvPr id="4" name="CasellaDiTesto 3">
            <a:extLst>
              <a:ext uri="{FF2B5EF4-FFF2-40B4-BE49-F238E27FC236}">
                <a16:creationId xmlns:a16="http://schemas.microsoft.com/office/drawing/2014/main" id="{C854613E-F36C-FE76-7C6A-ADC28DFBEB69}"/>
              </a:ext>
            </a:extLst>
          </p:cNvPr>
          <p:cNvSpPr txBox="1"/>
          <p:nvPr/>
        </p:nvSpPr>
        <p:spPr>
          <a:xfrm>
            <a:off x="323528" y="885263"/>
            <a:ext cx="8393732" cy="5816977"/>
          </a:xfrm>
          <a:prstGeom prst="rect">
            <a:avLst/>
          </a:prstGeom>
          <a:noFill/>
        </p:spPr>
        <p:txBody>
          <a:bodyPr wrap="square">
            <a:spAutoFit/>
          </a:bodyPr>
          <a:lstStyle/>
          <a:p>
            <a:pPr>
              <a:spcAft>
                <a:spcPts val="600"/>
              </a:spcAft>
            </a:pPr>
            <a:r>
              <a:rPr lang="it-IT" dirty="0">
                <a:solidFill>
                  <a:srgbClr val="000000"/>
                </a:solidFill>
                <a:latin typeface="Arial" panose="020B0604020202020204" pitchFamily="34" charset="0"/>
              </a:rPr>
              <a:t>La dottoressa Grandin non parlò fino all'età di tre anni e mezzo.  Ha avuto la fortuna di ottenere una terapia precoce del linguaggio.  I suoi insegnanti le hanno anche insegnato come aspettare e fare a turno quando gioca ai giochi da tavolo.  È stata inserita in un normale asilo all'età di cinque anni.
Il suo primo libro «</a:t>
            </a:r>
            <a:r>
              <a:rPr lang="it-IT" dirty="0" err="1">
                <a:solidFill>
                  <a:srgbClr val="000000"/>
                </a:solidFill>
                <a:latin typeface="Arial" panose="020B0604020202020204" pitchFamily="34" charset="0"/>
              </a:rPr>
              <a:t>Emergence</a:t>
            </a:r>
            <a:r>
              <a:rPr lang="it-IT" dirty="0">
                <a:solidFill>
                  <a:srgbClr val="000000"/>
                </a:solidFill>
                <a:latin typeface="Arial" panose="020B0604020202020204" pitchFamily="34" charset="0"/>
              </a:rPr>
              <a:t>: </a:t>
            </a:r>
            <a:r>
              <a:rPr lang="it-IT" dirty="0" err="1">
                <a:solidFill>
                  <a:srgbClr val="000000"/>
                </a:solidFill>
                <a:latin typeface="Arial" panose="020B0604020202020204" pitchFamily="34" charset="0"/>
              </a:rPr>
              <a:t>Labeled</a:t>
            </a:r>
            <a:r>
              <a:rPr lang="it-IT" dirty="0">
                <a:solidFill>
                  <a:srgbClr val="000000"/>
                </a:solidFill>
                <a:latin typeface="Arial" panose="020B0604020202020204" pitchFamily="34" charset="0"/>
              </a:rPr>
              <a:t> </a:t>
            </a:r>
            <a:r>
              <a:rPr lang="it-IT" dirty="0" err="1">
                <a:solidFill>
                  <a:srgbClr val="000000"/>
                </a:solidFill>
                <a:latin typeface="Arial" panose="020B0604020202020204" pitchFamily="34" charset="0"/>
              </a:rPr>
              <a:t>Autistic</a:t>
            </a:r>
            <a:r>
              <a:rPr lang="it-IT" dirty="0">
                <a:solidFill>
                  <a:srgbClr val="000000"/>
                </a:solidFill>
                <a:latin typeface="Arial" panose="020B0604020202020204" pitchFamily="34" charset="0"/>
              </a:rPr>
              <a:t>» era "senza precedenti perché non c'era mai stata una narrativa interna sull'autismo".
Quando era giovane, era considerata strana e presa in giro e vittima di bullismo al liceo.  L'unico posto in cui aveva amici erano le attività in cui c'era un interesse condiviso come cavalli, elettronica o modellini di razzi.  Il signor </a:t>
            </a:r>
            <a:r>
              <a:rPr lang="it-IT" dirty="0" err="1">
                <a:solidFill>
                  <a:srgbClr val="000000"/>
                </a:solidFill>
                <a:latin typeface="Arial" panose="020B0604020202020204" pitchFamily="34" charset="0"/>
              </a:rPr>
              <a:t>Carlock</a:t>
            </a:r>
            <a:r>
              <a:rPr lang="it-IT" dirty="0">
                <a:solidFill>
                  <a:srgbClr val="000000"/>
                </a:solidFill>
                <a:latin typeface="Arial" panose="020B0604020202020204" pitchFamily="34" charset="0"/>
              </a:rPr>
              <a:t>, il suo </a:t>
            </a:r>
            <a:r>
              <a:rPr lang="it-IT" u="sng" dirty="0">
                <a:solidFill>
                  <a:srgbClr val="000000"/>
                </a:solidFill>
                <a:latin typeface="Arial" panose="020B0604020202020204" pitchFamily="34" charset="0"/>
              </a:rPr>
              <a:t>insegnante di scienze, </a:t>
            </a:r>
            <a:r>
              <a:rPr lang="it-IT" dirty="0">
                <a:solidFill>
                  <a:srgbClr val="000000"/>
                </a:solidFill>
                <a:latin typeface="Arial" panose="020B0604020202020204" pitchFamily="34" charset="0"/>
              </a:rPr>
              <a:t>è stato un mentore importante che ha incoraggiato il suo interesse per la scienza.  </a:t>
            </a:r>
          </a:p>
          <a:p>
            <a:pPr>
              <a:spcAft>
                <a:spcPts val="600"/>
              </a:spcAft>
            </a:pPr>
            <a:r>
              <a:rPr lang="it-IT" dirty="0">
                <a:solidFill>
                  <a:srgbClr val="000000"/>
                </a:solidFill>
                <a:latin typeface="Arial" panose="020B0604020202020204" pitchFamily="34" charset="0"/>
              </a:rPr>
              <a:t>Uno dei problemi oggi è che un bambino ottenga servizi speciali a scuola, deve avere un'etichetta.  Il problema con l'autismo è che hai uno spettro molto vasto che va da Einstein a qualcuno senza linguaggio e disabilità intellettiva.
«Educare gli studenti con diversi tipi di menti.»
Se l'algebra fosse stata richiesta per la laurea nel 1967, non ci sarebbe stato dott.ssa Temple Grandin. Se ti sbarazzi completamente dell'autismo, non avrai nessuno che ripari il tuo computer in futuro. </a:t>
            </a:r>
            <a:r>
              <a:rPr lang="it-IT" dirty="0">
                <a:solidFill>
                  <a:srgbClr val="000000"/>
                </a:solidFill>
                <a:latin typeface="Times New Roman" panose="02020603050405020304" pitchFamily="18" charset="0"/>
              </a:rPr>
              <a:t>"
</a:t>
            </a:r>
            <a:endParaRPr lang="it-IT" dirty="0"/>
          </a:p>
        </p:txBody>
      </p:sp>
    </p:spTree>
    <p:extLst>
      <p:ext uri="{BB962C8B-B14F-4D97-AF65-F5344CB8AC3E}">
        <p14:creationId xmlns:p14="http://schemas.microsoft.com/office/powerpoint/2010/main" val="90790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del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313132" y="1628800"/>
            <a:ext cx="8360097" cy="4114800"/>
          </a:xfrm>
        </p:spPr>
        <p:txBody>
          <a:bodyPr/>
          <a:lstStyle/>
          <a:p>
            <a:pPr marL="0" indent="0">
              <a:buNone/>
            </a:pPr>
            <a:r>
              <a:rPr lang="it-IT" sz="2000" dirty="0">
                <a:latin typeface="Arial" panose="020B0604020202020204" pitchFamily="34" charset="0"/>
                <a:cs typeface="Arial" panose="020B0604020202020204" pitchFamily="34" charset="0"/>
              </a:rPr>
              <a:t>Alla fine del 2016 un noto produttore di videogiochi ha presentato la sua ultima novità: un visore grazie al quale l’utente può vivere il gioco come se fosse letteralmente dentro di esso […]</a:t>
            </a:r>
          </a:p>
          <a:p>
            <a:pPr marL="0" indent="0">
              <a:buNone/>
            </a:pPr>
            <a:r>
              <a:rPr lang="it-IT" sz="2000" dirty="0">
                <a:latin typeface="Arial" panose="020B0604020202020204" pitchFamily="34" charset="0"/>
                <a:cs typeface="Arial" panose="020B0604020202020204" pitchFamily="34" charset="0"/>
              </a:rPr>
              <a:t>Se i progressi delle realtà virtuale […] tanto più […] che il nostro cervello è naturalmente dotato di un meccanismo di simulazione […]</a:t>
            </a:r>
          </a:p>
          <a:p>
            <a:pPr marL="0" indent="0">
              <a:buNone/>
            </a:pPr>
            <a:r>
              <a:rPr lang="it-IT" sz="2000" dirty="0">
                <a:latin typeface="Arial" panose="020B0604020202020204" pitchFamily="34" charset="0"/>
                <a:cs typeface="Arial" panose="020B0604020202020204" pitchFamily="34" charset="0"/>
              </a:rPr>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a:t>
            </a:r>
            <a:r>
              <a:rPr lang="it-IT" sz="2000" u="sng" dirty="0">
                <a:latin typeface="Arial" panose="020B0604020202020204" pitchFamily="34" charset="0"/>
                <a:cs typeface="Arial" panose="020B0604020202020204" pitchFamily="34" charset="0"/>
              </a:rPr>
              <a:t>simulare lo stato mentale delle persone presenti nel nostro ambiente al fine di identificare e comprendere il loro comportamento</a:t>
            </a:r>
            <a:r>
              <a:rPr lang="it-IT" sz="2000" dirty="0">
                <a:latin typeface="Arial" panose="020B0604020202020204" pitchFamily="34" charset="0"/>
                <a:cs typeface="Arial" panose="020B0604020202020204" pitchFamily="34" charset="0"/>
              </a:rPr>
              <a:t>. (p.10)</a:t>
            </a:r>
          </a:p>
          <a:p>
            <a:pPr marL="0" indent="0">
              <a:buNone/>
            </a:pPr>
            <a:endParaRPr lang="it-IT" sz="2000" dirty="0">
              <a:latin typeface="Arial" panose="020B0604020202020204" pitchFamily="34" charset="0"/>
              <a:cs typeface="Arial" panose="020B0604020202020204" pitchFamily="34" charset="0"/>
            </a:endParaRPr>
          </a:p>
          <a:p>
            <a:pPr marL="0" indent="0">
              <a:buNone/>
            </a:pPr>
            <a:r>
              <a:rPr lang="it-IT" sz="2000" dirty="0">
                <a:latin typeface="Arial" panose="020B0604020202020204" pitchFamily="34" charset="0"/>
                <a:cs typeface="Arial" panose="020B0604020202020204" pitchFamily="34" charset="0"/>
              </a:rPr>
              <a:t>Silvina </a:t>
            </a:r>
            <a:r>
              <a:rPr lang="it-IT" sz="2000" dirty="0" err="1">
                <a:latin typeface="Arial" panose="020B0604020202020204" pitchFamily="34" charset="0"/>
                <a:cs typeface="Arial" panose="020B0604020202020204" pitchFamily="34" charset="0"/>
              </a:rPr>
              <a:t>Catuara</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Solarz</a:t>
            </a:r>
            <a:r>
              <a:rPr lang="it-IT" sz="2000" dirty="0">
                <a:latin typeface="Arial" panose="020B0604020202020204" pitchFamily="34" charset="0"/>
                <a:cs typeface="Arial" panose="020B0604020202020204" pitchFamily="34" charset="0"/>
              </a:rPr>
              <a:t>, </a:t>
            </a:r>
            <a:r>
              <a:rPr lang="it-IT" sz="2000" i="1" dirty="0">
                <a:latin typeface="Arial" panose="020B0604020202020204" pitchFamily="34" charset="0"/>
                <a:cs typeface="Arial" panose="020B0604020202020204" pitchFamily="34" charset="0"/>
              </a:rPr>
              <a:t>I neuroni specchio. Apprendimento, imitazione, empatia, </a:t>
            </a:r>
            <a:r>
              <a:rPr lang="it-IT" sz="2000" dirty="0">
                <a:latin typeface="Arial" panose="020B0604020202020204" pitchFamily="34" charset="0"/>
                <a:cs typeface="Arial" panose="020B0604020202020204" pitchFamily="34" charset="0"/>
              </a:rPr>
              <a:t>EMSE Milano, </a:t>
            </a:r>
            <a:r>
              <a:rPr lang="it-IT" sz="2000" dirty="0"/>
              <a:t>2022 </a:t>
            </a:r>
          </a:p>
        </p:txBody>
      </p:sp>
      <p:sp>
        <p:nvSpPr>
          <p:cNvPr id="4" name="Segnaposto contenuto 2">
            <a:extLst>
              <a:ext uri="{FF2B5EF4-FFF2-40B4-BE49-F238E27FC236}">
                <a16:creationId xmlns:a16="http://schemas.microsoft.com/office/drawing/2014/main" id="{766D18A2-8072-2A25-1FEA-5C2CBF527C63}"/>
              </a:ext>
            </a:extLst>
          </p:cNvPr>
          <p:cNvSpPr txBox="1">
            <a:spLocks/>
          </p:cNvSpPr>
          <p:nvPr/>
        </p:nvSpPr>
        <p:spPr bwMode="auto">
          <a:xfrm>
            <a:off x="323528" y="1628800"/>
            <a:ext cx="8360097"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Alla fine del 2016 un noto produttore di videogiochi ha presentato la sua ultima novità: un visore grazie al quale l’utente può vivere il gioco come se fosse letteralmente dentro di esso […]</a:t>
            </a: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Se i progressi delle realtà virtuale […] tanto più […] che il nostro cervello è naturalmente dotato di un meccanismo di simulazione […]</a:t>
            </a: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a:t>
            </a:r>
            <a:r>
              <a:rPr lang="it-IT" sz="2000" u="sng" dirty="0">
                <a:latin typeface="Arial" panose="020B0604020202020204" pitchFamily="34" charset="0"/>
                <a:cs typeface="Arial" panose="020B0604020202020204" pitchFamily="34" charset="0"/>
              </a:rPr>
              <a:t>simulare lo stato mentale delle persone presenti nel nostro ambiente al fine di identificare e comprendere il loro comportamento</a:t>
            </a:r>
            <a:r>
              <a:rPr lang="it-IT" sz="2000" dirty="0">
                <a:latin typeface="Arial" panose="020B0604020202020204" pitchFamily="34" charset="0"/>
                <a:cs typeface="Arial" panose="020B0604020202020204" pitchFamily="34" charset="0"/>
              </a:rPr>
              <a:t>. (p.10)</a:t>
            </a:r>
          </a:p>
          <a:p>
            <a:pPr marL="0" indent="0">
              <a:buFont typeface="Wingdings" panose="05000000000000000000" pitchFamily="2" charset="2"/>
              <a:buNone/>
            </a:pPr>
            <a:endParaRPr lang="it-IT" sz="2000" dirty="0">
              <a:latin typeface="Arial" panose="020B0604020202020204" pitchFamily="34" charset="0"/>
              <a:cs typeface="Arial" panose="020B0604020202020204" pitchFamily="34" charset="0"/>
            </a:endParaRPr>
          </a:p>
          <a:p>
            <a:pPr marL="0" indent="0">
              <a:buFont typeface="Wingdings" panose="05000000000000000000" pitchFamily="2" charset="2"/>
              <a:buNone/>
            </a:pPr>
            <a:r>
              <a:rPr lang="it-IT" sz="2000" dirty="0">
                <a:latin typeface="Arial" panose="020B0604020202020204" pitchFamily="34" charset="0"/>
                <a:cs typeface="Arial" panose="020B0604020202020204" pitchFamily="34" charset="0"/>
              </a:rPr>
              <a:t>Silvina </a:t>
            </a:r>
            <a:r>
              <a:rPr lang="it-IT" sz="2000" dirty="0" err="1">
                <a:latin typeface="Arial" panose="020B0604020202020204" pitchFamily="34" charset="0"/>
                <a:cs typeface="Arial" panose="020B0604020202020204" pitchFamily="34" charset="0"/>
              </a:rPr>
              <a:t>Catuara</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Solarz</a:t>
            </a:r>
            <a:r>
              <a:rPr lang="it-IT" sz="2000" dirty="0">
                <a:latin typeface="Arial" panose="020B0604020202020204" pitchFamily="34" charset="0"/>
                <a:cs typeface="Arial" panose="020B0604020202020204" pitchFamily="34" charset="0"/>
              </a:rPr>
              <a:t>, </a:t>
            </a:r>
            <a:r>
              <a:rPr lang="it-IT" sz="2000" i="1" dirty="0">
                <a:latin typeface="Arial" panose="020B0604020202020204" pitchFamily="34" charset="0"/>
                <a:cs typeface="Arial" panose="020B0604020202020204" pitchFamily="34" charset="0"/>
              </a:rPr>
              <a:t>I neuroni specchio. Apprendimento, imitazione, empatia, </a:t>
            </a:r>
            <a:r>
              <a:rPr lang="it-IT" sz="2000" dirty="0">
                <a:latin typeface="Arial" panose="020B0604020202020204" pitchFamily="34" charset="0"/>
                <a:cs typeface="Arial" panose="020B0604020202020204" pitchFamily="34" charset="0"/>
              </a:rPr>
              <a:t>EMSE Milano, </a:t>
            </a:r>
            <a:r>
              <a:rPr lang="it-IT" sz="2000" dirty="0"/>
              <a:t>2022 </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393732" cy="5909310"/>
          </a:xfrm>
          <a:prstGeom prst="rect">
            <a:avLst/>
          </a:prstGeom>
          <a:noFill/>
        </p:spPr>
        <p:txBody>
          <a:bodyPr wrap="square">
            <a:spAutoFit/>
          </a:bodyPr>
          <a:lstStyle/>
          <a:p>
            <a:r>
              <a:rPr lang="it-IT" b="1" dirty="0"/>
              <a:t>Approcci comportamentali</a:t>
            </a:r>
            <a:r>
              <a:rPr lang="it-IT" dirty="0"/>
              <a:t>
Gli approcci comportamentali si concentrano sul cambiamento dei comportamenti comprendendo cosa succede prima e dopo il comportamento. Gli approcci comportamentali sono diventati ampiamente accettati tra gli educatori e gli operatori sanitari e sono utilizzati in molte scuole e cliniche di trattamento. Un trattamento comportamentale notevole per le persone con ASD è chiamato Analisi comportamentale applicata (ABA). L'ABA </a:t>
            </a:r>
            <a:r>
              <a:rPr lang="it-IT" u="sng" dirty="0"/>
              <a:t>incoraggia</a:t>
            </a:r>
            <a:r>
              <a:rPr lang="it-IT" dirty="0"/>
              <a:t> i comportamenti desiderati e scoraggia i comportamenti indesiderati per migliorare una </a:t>
            </a:r>
            <a:r>
              <a:rPr lang="it-IT" u="sng" dirty="0"/>
              <a:t>varietà di abilità</a:t>
            </a:r>
            <a:r>
              <a:rPr lang="it-IT" dirty="0"/>
              <a:t>. </a:t>
            </a:r>
          </a:p>
          <a:p>
            <a:r>
              <a:rPr lang="it-IT" b="1" dirty="0"/>
              <a:t>Discrete Trial Training (DTT</a:t>
            </a:r>
            <a:r>
              <a:rPr lang="it-IT" dirty="0"/>
              <a:t>) 
DTT utilizza istruzioni passo-passo per insegnare un comportamento o una risposta desiderati. Le lezioni sono suddivise nelle loro parti più </a:t>
            </a:r>
            <a:r>
              <a:rPr lang="it-IT" u="sng" dirty="0"/>
              <a:t>semplici</a:t>
            </a:r>
            <a:r>
              <a:rPr lang="it-IT" dirty="0"/>
              <a:t> e le risposte e i comportamenti desiderati vengono </a:t>
            </a:r>
            <a:r>
              <a:rPr lang="it-IT" u="sng" dirty="0"/>
              <a:t>premiati. </a:t>
            </a:r>
            <a:r>
              <a:rPr lang="it-IT" dirty="0"/>
              <a:t>Le risposte e i comportamenti indesiderati </a:t>
            </a:r>
            <a:r>
              <a:rPr lang="it-IT" u="sng" dirty="0"/>
              <a:t>vengono ignorati</a:t>
            </a:r>
            <a:r>
              <a:rPr lang="it-IT" dirty="0"/>
              <a:t>.</a:t>
            </a:r>
          </a:p>
          <a:p>
            <a:r>
              <a:rPr lang="it-IT" b="1" dirty="0" err="1"/>
              <a:t>Pivotal</a:t>
            </a:r>
            <a:r>
              <a:rPr lang="it-IT" b="1" dirty="0"/>
              <a:t> </a:t>
            </a:r>
            <a:r>
              <a:rPr lang="it-IT" b="1" dirty="0" err="1"/>
              <a:t>Response</a:t>
            </a:r>
            <a:r>
              <a:rPr lang="it-IT" b="1" dirty="0"/>
              <a:t> Training (PRT). </a:t>
            </a:r>
            <a:r>
              <a:rPr lang="it-IT" dirty="0"/>
              <a:t>
La PRT si svolge in un </a:t>
            </a:r>
            <a:r>
              <a:rPr lang="it-IT" u="sng" dirty="0"/>
              <a:t>ambiente naturale </a:t>
            </a:r>
            <a:r>
              <a:rPr lang="it-IT" dirty="0"/>
              <a:t>piuttosto che in un ambiente clinico. L'obiettivo del PRT è quello di migliorare alcune "</a:t>
            </a:r>
            <a:r>
              <a:rPr lang="it-IT" u="sng" dirty="0"/>
              <a:t>abilità fondamentali</a:t>
            </a:r>
            <a:r>
              <a:rPr lang="it-IT" dirty="0"/>
              <a:t>" che aiuteranno la persona ad apprendere molte altre abilità. Un esempio di abilità fondamentale è quello di avviare la </a:t>
            </a:r>
            <a:r>
              <a:rPr lang="it-IT" u="sng" dirty="0"/>
              <a:t>comunicazione con gli altri</a:t>
            </a:r>
            <a:r>
              <a:rPr lang="it-IT" dirty="0"/>
              <a:t>.</a:t>
            </a:r>
            <a:endParaRPr lang="en-US" dirty="0"/>
          </a:p>
        </p:txBody>
      </p:sp>
    </p:spTree>
    <p:extLst>
      <p:ext uri="{BB962C8B-B14F-4D97-AF65-F5344CB8AC3E}">
        <p14:creationId xmlns:p14="http://schemas.microsoft.com/office/powerpoint/2010/main" val="3850512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4139952" y="6412567"/>
            <a:ext cx="6858000" cy="307777"/>
          </a:xfrm>
          <a:prstGeom prst="rect">
            <a:avLst/>
          </a:prstGeom>
          <a:noFill/>
        </p:spPr>
        <p:txBody>
          <a:bodyPr wrap="square">
            <a:spAutoFit/>
          </a:bodyPr>
          <a:lstStyle/>
          <a:p>
            <a:r>
              <a:rPr lang="it-IT" sz="1400" dirty="0"/>
              <a:t>https://www.cdc.gov/ncbddd/autism/treatment.html</a:t>
            </a:r>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6093976"/>
          </a:xfrm>
          <a:prstGeom prst="rect">
            <a:avLst/>
          </a:prstGeom>
          <a:noFill/>
        </p:spPr>
        <p:txBody>
          <a:bodyPr wrap="square">
            <a:spAutoFit/>
          </a:bodyPr>
          <a:lstStyle/>
          <a:p>
            <a:pPr>
              <a:spcAft>
                <a:spcPts val="600"/>
              </a:spcAft>
            </a:pPr>
            <a:r>
              <a:rPr lang="it-IT" b="1" dirty="0"/>
              <a:t>Azioni per lo sviluppo</a:t>
            </a:r>
            <a:r>
              <a:rPr lang="it-IT" dirty="0"/>
              <a:t>
Gli approcci evolutivi si concentrano sul miglioramento di specifiche abilità di sviluppo, come le </a:t>
            </a:r>
            <a:r>
              <a:rPr lang="it-IT" u="sng" dirty="0"/>
              <a:t>abilità linguistiche o fisiche</a:t>
            </a:r>
            <a:r>
              <a:rPr lang="it-IT" dirty="0"/>
              <a:t>, o una gamma più ampia di abilità di sviluppo interconnesse. Gli approcci di sviluppo sono spesso combinati con approcci comportamentali.</a:t>
            </a:r>
          </a:p>
          <a:p>
            <a:pPr>
              <a:spcAft>
                <a:spcPts val="600"/>
              </a:spcAft>
            </a:pPr>
            <a:r>
              <a:rPr lang="it-IT" dirty="0"/>
              <a:t>La terapia dello sviluppo più comune per le persone con ASD è la </a:t>
            </a:r>
            <a:r>
              <a:rPr lang="it-IT" u="sng" dirty="0"/>
              <a:t>logopedia</a:t>
            </a:r>
            <a:r>
              <a:rPr lang="it-IT" dirty="0"/>
              <a:t>. La logopedia aiuta a migliorare la comprensione e l'uso della parola e del linguaggio da parte della persona. Alcune persone con ASD comunicano verbalmente. Altri possono comunicare attraverso l'uso di </a:t>
            </a:r>
            <a:r>
              <a:rPr lang="it-IT" u="sng" dirty="0"/>
              <a:t>segni, gesti, immagini </a:t>
            </a:r>
            <a:r>
              <a:rPr lang="it-IT" dirty="0"/>
              <a:t>o un dispositivo di comunicazione elettronica.
La </a:t>
            </a:r>
            <a:r>
              <a:rPr lang="it-IT" u="sng" dirty="0"/>
              <a:t>terapia occupazionale </a:t>
            </a:r>
            <a:r>
              <a:rPr lang="it-IT" dirty="0"/>
              <a:t>insegna abilità che aiutano la persona a vivere nel modo più indipendente possibile. Le abilità possono includere vestirsi, mangiare, fare il bagno e relazionarsi con le persone. La terapia occupazionale può anche includere:
la terapia di </a:t>
            </a:r>
            <a:r>
              <a:rPr lang="it-IT" u="sng" dirty="0"/>
              <a:t>integrazione sensoriale </a:t>
            </a:r>
            <a:r>
              <a:rPr lang="it-IT" dirty="0"/>
              <a:t>per aiutare a migliorare le risposte agli input sensoriali che possono essere restrittivi o travolgenti.
La </a:t>
            </a:r>
            <a:r>
              <a:rPr lang="it-IT" u="sng" dirty="0"/>
              <a:t>terapia fisica </a:t>
            </a:r>
            <a:r>
              <a:rPr lang="it-IT" dirty="0"/>
              <a:t>può aiutare a migliorare le capacità fisiche, come i movimenti fini delle dita o movimenti più grandi del tronco e del corpo [educazione fisica].</a:t>
            </a:r>
            <a:r>
              <a:rPr lang="it-IT" b="1" dirty="0"/>
              <a:t>
</a:t>
            </a:r>
            <a:endParaRPr lang="en-US" dirty="0"/>
          </a:p>
        </p:txBody>
      </p:sp>
    </p:spTree>
    <p:extLst>
      <p:ext uri="{BB962C8B-B14F-4D97-AF65-F5344CB8AC3E}">
        <p14:creationId xmlns:p14="http://schemas.microsoft.com/office/powerpoint/2010/main" val="3049245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68380" y="5872564"/>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Andando giù, </a:t>
            </a:r>
            <a:r>
              <a:rPr lang="it-IT" sz="1400" dirty="0"/>
              <a:t>Lezioni interattive per bambini,</a:t>
            </a:r>
          </a:p>
          <a:p>
            <a:r>
              <a:rPr lang="it-IT" sz="1400" dirty="0" err="1"/>
              <a:t>Gorzòw</a:t>
            </a:r>
            <a:r>
              <a:rPr lang="it-IT" sz="1400" dirty="0"/>
              <a:t>, 2011,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16922"/>
          </a:xfrm>
          <a:prstGeom prst="rect">
            <a:avLst/>
          </a:prstGeom>
          <a:noFill/>
        </p:spPr>
        <p:txBody>
          <a:bodyPr wrap="square">
            <a:spAutoFit/>
          </a:bodyPr>
          <a:lstStyle/>
          <a:p>
            <a:r>
              <a:rPr lang="it-IT" sz="1900" b="1" dirty="0"/>
              <a:t>Approcci educativi</a:t>
            </a:r>
            <a:r>
              <a:rPr lang="it-IT" sz="1900" dirty="0"/>
              <a:t>
I trattamenti educativi sono dati in un ambiente scolastico. Un tipo di approccio educativo è l'approccio TEACCH (Trattamento ed educazione dei bambini autistici e correlati con handicap di comunicazione). </a:t>
            </a:r>
          </a:p>
          <a:p>
            <a:endParaRPr lang="it-IT" sz="1900" dirty="0"/>
          </a:p>
          <a:p>
            <a:r>
              <a:rPr lang="it-IT" sz="1900" dirty="0"/>
              <a:t>TEACCH si basa sull'idea che le persone con autismo prosperano sulla coerenza e sull'apprendimento visivo. Fornisce agli insegnanti modi per regolare la struttura della classe e migliorare i risultati accademici e di altro tipo. </a:t>
            </a:r>
          </a:p>
          <a:p>
            <a:endParaRPr lang="it-IT" sz="1900" dirty="0"/>
          </a:p>
          <a:p>
            <a:r>
              <a:rPr lang="it-IT" sz="1900" dirty="0"/>
              <a:t>Ad esempio, le routine quotidiane possono essere scritte o disegnate  e messe in bella vista. I confini possono essere impostati attorno alle stazioni di apprendimento.</a:t>
            </a:r>
          </a:p>
          <a:p>
            <a:r>
              <a:rPr lang="it-IT" sz="1900" dirty="0"/>
              <a:t> </a:t>
            </a:r>
          </a:p>
          <a:p>
            <a:r>
              <a:rPr lang="it-IT" sz="1900" dirty="0"/>
              <a:t>Le istruzioni verbali possono essere </a:t>
            </a:r>
          </a:p>
          <a:p>
            <a:r>
              <a:rPr lang="it-IT" sz="1900" dirty="0"/>
              <a:t>completate con istruzioni visive </a:t>
            </a:r>
          </a:p>
          <a:p>
            <a:r>
              <a:rPr lang="it-IT" sz="1900" dirty="0"/>
              <a:t>o dimostrazioni fisiche.</a:t>
            </a:r>
            <a:r>
              <a:rPr lang="it-IT" b="1" dirty="0"/>
              <a:t>
</a:t>
            </a:r>
            <a:endParaRPr lang="en-US" dirty="0"/>
          </a:p>
        </p:txBody>
      </p:sp>
      <p:pic>
        <p:nvPicPr>
          <p:cNvPr id="8" name="Immagine 7">
            <a:extLst>
              <a:ext uri="{FF2B5EF4-FFF2-40B4-BE49-F238E27FC236}">
                <a16:creationId xmlns:a16="http://schemas.microsoft.com/office/drawing/2014/main" id="{5F72FFC5-D140-3211-94DB-2C27CB759D92}"/>
              </a:ext>
            </a:extLst>
          </p:cNvPr>
          <p:cNvPicPr>
            <a:picLocks noChangeAspect="1"/>
          </p:cNvPicPr>
          <p:nvPr/>
        </p:nvPicPr>
        <p:blipFill>
          <a:blip r:embed="rId3"/>
          <a:stretch>
            <a:fillRect/>
          </a:stretch>
        </p:blipFill>
        <p:spPr>
          <a:xfrm>
            <a:off x="5546621" y="4367976"/>
            <a:ext cx="3108270" cy="2298249"/>
          </a:xfrm>
          <a:prstGeom prst="rect">
            <a:avLst/>
          </a:prstGeom>
        </p:spPr>
      </p:pic>
    </p:spTree>
    <p:extLst>
      <p:ext uri="{BB962C8B-B14F-4D97-AF65-F5344CB8AC3E}">
        <p14:creationId xmlns:p14="http://schemas.microsoft.com/office/powerpoint/2010/main" val="2068854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145EC-82B9-145E-D713-4DC1C61DD404}"/>
              </a:ext>
            </a:extLst>
          </p:cNvPr>
          <p:cNvSpPr>
            <a:spLocks noGrp="1"/>
          </p:cNvSpPr>
          <p:nvPr>
            <p:ph type="title"/>
          </p:nvPr>
        </p:nvSpPr>
        <p:spPr>
          <a:xfrm>
            <a:off x="4139952" y="-266342"/>
            <a:ext cx="7313612" cy="1143000"/>
          </a:xfrm>
        </p:spPr>
        <p:txBody>
          <a:bodyPr/>
          <a:lstStyle/>
          <a:p>
            <a:r>
              <a:rPr lang="it-IT" dirty="0"/>
              <a:t>Trattamenti di ASD</a:t>
            </a:r>
          </a:p>
        </p:txBody>
      </p:sp>
      <p:sp>
        <p:nvSpPr>
          <p:cNvPr id="4" name="CasellaDiTesto 3">
            <a:extLst>
              <a:ext uri="{FF2B5EF4-FFF2-40B4-BE49-F238E27FC236}">
                <a16:creationId xmlns:a16="http://schemas.microsoft.com/office/drawing/2014/main" id="{2F30E7CA-C535-A0E6-1A36-175B9FED7A77}"/>
              </a:ext>
            </a:extLst>
          </p:cNvPr>
          <p:cNvSpPr txBox="1"/>
          <p:nvPr/>
        </p:nvSpPr>
        <p:spPr>
          <a:xfrm>
            <a:off x="179512" y="5949280"/>
            <a:ext cx="6858000" cy="738664"/>
          </a:xfrm>
          <a:prstGeom prst="rect">
            <a:avLst/>
          </a:prstGeom>
          <a:noFill/>
        </p:spPr>
        <p:txBody>
          <a:bodyPr wrap="square">
            <a:spAutoFit/>
          </a:bodyPr>
          <a:lstStyle/>
          <a:p>
            <a:r>
              <a:rPr lang="it-IT" sz="1400" dirty="0">
                <a:hlinkClick r:id="rId2"/>
              </a:rPr>
              <a:t>https://www.cdc.gov/ncbddd/autism/treatment.html</a:t>
            </a:r>
            <a:endParaRPr lang="it-IT" sz="1400" dirty="0"/>
          </a:p>
          <a:p>
            <a:r>
              <a:rPr lang="it-IT" sz="1400" dirty="0"/>
              <a:t>G. Karwasz, </a:t>
            </a:r>
            <a:r>
              <a:rPr lang="it-IT" sz="1400" i="1" dirty="0"/>
              <a:t>Click e ci fu </a:t>
            </a:r>
            <a:r>
              <a:rPr lang="it-IT" sz="1400" i="1" dirty="0" err="1"/>
              <a:t>ellettricità</a:t>
            </a:r>
            <a:r>
              <a:rPr lang="it-IT" sz="1400" i="1" dirty="0"/>
              <a:t>. </a:t>
            </a:r>
            <a:r>
              <a:rPr lang="it-IT" sz="1400" dirty="0"/>
              <a:t>Lezioni interattive per bambini,</a:t>
            </a:r>
          </a:p>
          <a:p>
            <a:r>
              <a:rPr lang="it-IT" sz="1400" dirty="0"/>
              <a:t>Bytom, 2012, foto Maria Karwasz </a:t>
            </a:r>
            <a:endParaRPr lang="it-IT" sz="1400" i="1" dirty="0"/>
          </a:p>
        </p:txBody>
      </p:sp>
      <p:sp>
        <p:nvSpPr>
          <p:cNvPr id="6" name="CasellaDiTesto 5">
            <a:extLst>
              <a:ext uri="{FF2B5EF4-FFF2-40B4-BE49-F238E27FC236}">
                <a16:creationId xmlns:a16="http://schemas.microsoft.com/office/drawing/2014/main" id="{02D64181-3CF5-396A-3D66-3DB6181D49E8}"/>
              </a:ext>
            </a:extLst>
          </p:cNvPr>
          <p:cNvSpPr txBox="1"/>
          <p:nvPr/>
        </p:nvSpPr>
        <p:spPr>
          <a:xfrm>
            <a:off x="179512" y="723826"/>
            <a:ext cx="8784976" cy="5693866"/>
          </a:xfrm>
          <a:prstGeom prst="rect">
            <a:avLst/>
          </a:prstGeom>
          <a:noFill/>
        </p:spPr>
        <p:txBody>
          <a:bodyPr wrap="square">
            <a:spAutoFit/>
          </a:bodyPr>
          <a:lstStyle/>
          <a:p>
            <a:pPr>
              <a:spcAft>
                <a:spcPts val="600"/>
              </a:spcAft>
            </a:pPr>
            <a:r>
              <a:rPr lang="it-IT" b="1" dirty="0"/>
              <a:t>Approcci socio-relazionali</a:t>
            </a:r>
            <a:r>
              <a:rPr lang="it-IT" dirty="0"/>
              <a:t>
I trattamenti socio-relazionali si concentrano sul miglioramento delle abilità sociali e sulla costruzione di legami emotivi. Alcuni approcci socio-relazionali coinvolgono genitori o mentori alla pari.
Il modello </a:t>
            </a:r>
            <a:r>
              <a:rPr lang="it-IT" dirty="0" err="1"/>
              <a:t>Developmental</a:t>
            </a:r>
            <a:r>
              <a:rPr lang="it-IT" dirty="0"/>
              <a:t>, </a:t>
            </a:r>
            <a:r>
              <a:rPr lang="it-IT" dirty="0" err="1"/>
              <a:t>Individual</a:t>
            </a:r>
            <a:r>
              <a:rPr lang="it-IT" dirty="0"/>
              <a:t> </a:t>
            </a:r>
            <a:r>
              <a:rPr lang="it-IT" dirty="0" err="1"/>
              <a:t>Differences</a:t>
            </a:r>
            <a:r>
              <a:rPr lang="it-IT" dirty="0"/>
              <a:t>, </a:t>
            </a:r>
            <a:r>
              <a:rPr lang="it-IT" dirty="0" err="1"/>
              <a:t>Relationship-Based</a:t>
            </a:r>
            <a:r>
              <a:rPr lang="it-IT" dirty="0"/>
              <a:t> (chiamato anche "</a:t>
            </a:r>
            <a:r>
              <a:rPr lang="it-IT" dirty="0" err="1"/>
              <a:t>Floor</a:t>
            </a:r>
            <a:r>
              <a:rPr lang="it-IT" dirty="0"/>
              <a:t> time") incoraggia genitori e terapisti a seguire gli interessi dell'individuo per espandere le opportunità di comunicazione.
Il modello di intervento per lo sviluppo delle relazioni (RDI) prevede attività che aumentano la motivazione, l'interesse e le capacità di partecipare a interazioni sociali condivise.
Le storie sociali forniscono semplici descrizioni                                                     di cosa aspettarsi in una situazione sociale.
I gruppi di abilità sociali offrono opportunità                                       alle persone con ASD di praticare abilità                                                 sociali in un ambiente strutturato</a:t>
            </a:r>
            <a:r>
              <a:rPr lang="it-IT" b="1" dirty="0"/>
              <a:t>.
</a:t>
            </a:r>
            <a:endParaRPr lang="en-US" dirty="0"/>
          </a:p>
        </p:txBody>
      </p:sp>
      <p:pic>
        <p:nvPicPr>
          <p:cNvPr id="10" name="Immagine 9">
            <a:extLst>
              <a:ext uri="{FF2B5EF4-FFF2-40B4-BE49-F238E27FC236}">
                <a16:creationId xmlns:a16="http://schemas.microsoft.com/office/drawing/2014/main" id="{4D0111F5-D16E-977E-07F0-80E659A69056}"/>
              </a:ext>
            </a:extLst>
          </p:cNvPr>
          <p:cNvPicPr>
            <a:picLocks noChangeAspect="1"/>
          </p:cNvPicPr>
          <p:nvPr/>
        </p:nvPicPr>
        <p:blipFill>
          <a:blip r:embed="rId3"/>
          <a:stretch>
            <a:fillRect/>
          </a:stretch>
        </p:blipFill>
        <p:spPr>
          <a:xfrm>
            <a:off x="5743568" y="3545607"/>
            <a:ext cx="3400432" cy="2514273"/>
          </a:xfrm>
          <a:prstGeom prst="rect">
            <a:avLst/>
          </a:prstGeom>
        </p:spPr>
      </p:pic>
    </p:spTree>
    <p:extLst>
      <p:ext uri="{BB962C8B-B14F-4D97-AF65-F5344CB8AC3E}">
        <p14:creationId xmlns:p14="http://schemas.microsoft.com/office/powerpoint/2010/main" val="3041919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D87D0-10D7-0467-94D1-9C48A7830BD0}"/>
              </a:ext>
            </a:extLst>
          </p:cNvPr>
          <p:cNvSpPr>
            <a:spLocks noGrp="1"/>
          </p:cNvSpPr>
          <p:nvPr>
            <p:ph type="title"/>
          </p:nvPr>
        </p:nvSpPr>
        <p:spPr>
          <a:xfrm>
            <a:off x="1043608" y="-246986"/>
            <a:ext cx="7313612" cy="1143000"/>
          </a:xfrm>
        </p:spPr>
        <p:txBody>
          <a:bodyPr/>
          <a:lstStyle/>
          <a:p>
            <a:r>
              <a:rPr lang="it-IT" dirty="0"/>
              <a:t>Ragazzo autistico a scuola</a:t>
            </a:r>
          </a:p>
        </p:txBody>
      </p:sp>
      <p:sp>
        <p:nvSpPr>
          <p:cNvPr id="4" name="CasellaDiTesto 3">
            <a:extLst>
              <a:ext uri="{FF2B5EF4-FFF2-40B4-BE49-F238E27FC236}">
                <a16:creationId xmlns:a16="http://schemas.microsoft.com/office/drawing/2014/main" id="{A2001881-5302-3030-FDC8-91E0DAEF9F59}"/>
              </a:ext>
            </a:extLst>
          </p:cNvPr>
          <p:cNvSpPr txBox="1"/>
          <p:nvPr/>
        </p:nvSpPr>
        <p:spPr>
          <a:xfrm>
            <a:off x="323528" y="5713163"/>
            <a:ext cx="8496944" cy="553998"/>
          </a:xfrm>
          <a:prstGeom prst="rect">
            <a:avLst/>
          </a:prstGeom>
          <a:noFill/>
        </p:spPr>
        <p:txBody>
          <a:bodyPr wrap="square">
            <a:spAutoFit/>
          </a:bodyPr>
          <a:lstStyle/>
          <a:p>
            <a:r>
              <a:rPr lang="it-IT" sz="1600" dirty="0">
                <a:latin typeface="+mj-lt"/>
              </a:rPr>
              <a:t>«Scambi relazionali con altri compagni. Sviluppa relazioni sociali»</a:t>
            </a:r>
          </a:p>
          <a:p>
            <a:r>
              <a:rPr lang="it-IT" sz="1400" dirty="0">
                <a:latin typeface="+mj-lt"/>
              </a:rPr>
              <a:t> https://www.erickson.it/it/mondo-erickson/articoli/strategie-didattiche-per-bambini-con-autismo/</a:t>
            </a:r>
          </a:p>
        </p:txBody>
      </p:sp>
      <p:sp>
        <p:nvSpPr>
          <p:cNvPr id="5" name="CasellaDiTesto 4">
            <a:extLst>
              <a:ext uri="{FF2B5EF4-FFF2-40B4-BE49-F238E27FC236}">
                <a16:creationId xmlns:a16="http://schemas.microsoft.com/office/drawing/2014/main" id="{980468BF-BD7B-97A8-7297-0CC22A33F5AB}"/>
              </a:ext>
            </a:extLst>
          </p:cNvPr>
          <p:cNvSpPr txBox="1"/>
          <p:nvPr/>
        </p:nvSpPr>
        <p:spPr>
          <a:xfrm>
            <a:off x="323528" y="1465847"/>
            <a:ext cx="8352928" cy="4447371"/>
          </a:xfrm>
          <a:prstGeom prst="rect">
            <a:avLst/>
          </a:prstGeom>
          <a:noFill/>
        </p:spPr>
        <p:txBody>
          <a:bodyPr wrap="square">
            <a:spAutoFit/>
          </a:bodyPr>
          <a:lstStyle/>
          <a:p>
            <a:r>
              <a:rPr lang="it-IT" sz="1900" b="1" i="0" dirty="0">
                <a:solidFill>
                  <a:srgbClr val="333333"/>
                </a:solidFill>
                <a:effectLst/>
                <a:latin typeface="+mj-lt"/>
              </a:rPr>
              <a:t>Perché un bambino con autismo partecipi con successo a un’interazione sociale, è fondamentale rendere lo scambio sociale chiaro, motivante e dotato di significato.</a:t>
            </a:r>
          </a:p>
          <a:p>
            <a:endParaRPr lang="it-IT" sz="1900" b="1" i="0" dirty="0">
              <a:solidFill>
                <a:srgbClr val="333333"/>
              </a:solidFill>
              <a:effectLst/>
              <a:latin typeface="+mj-lt"/>
            </a:endParaRPr>
          </a:p>
          <a:p>
            <a:r>
              <a:rPr lang="it-IT" sz="1900" i="0" dirty="0">
                <a:solidFill>
                  <a:srgbClr val="000000"/>
                </a:solidFill>
                <a:effectLst/>
                <a:latin typeface="+mj-lt"/>
              </a:rPr>
              <a:t>- Catturare l’attenzione del bambino (</a:t>
            </a:r>
            <a:r>
              <a:rPr lang="it-IT" sz="1900" i="0" dirty="0" err="1">
                <a:solidFill>
                  <a:srgbClr val="000000"/>
                </a:solidFill>
                <a:effectLst/>
                <a:latin typeface="+mj-lt"/>
              </a:rPr>
              <a:t>GK:«hook</a:t>
            </a:r>
            <a:r>
              <a:rPr lang="it-IT" sz="1900" i="0" dirty="0">
                <a:solidFill>
                  <a:srgbClr val="000000"/>
                </a:solidFill>
                <a:effectLst/>
                <a:latin typeface="+mj-lt"/>
              </a:rPr>
              <a:t>»)</a:t>
            </a:r>
            <a:endParaRPr lang="it-IT" sz="1900" dirty="0">
              <a:solidFill>
                <a:srgbClr val="000000"/>
              </a:solidFill>
              <a:latin typeface="+mj-lt"/>
            </a:endParaRPr>
          </a:p>
          <a:p>
            <a:r>
              <a:rPr lang="it-IT" sz="1900" i="0" dirty="0">
                <a:solidFill>
                  <a:srgbClr val="000000"/>
                </a:solidFill>
                <a:effectLst/>
                <a:latin typeface="+mj-lt"/>
              </a:rPr>
              <a:t>- Rendere lo scambio sociale motivante, chiaro e finalizzato (premiare)</a:t>
            </a:r>
          </a:p>
          <a:p>
            <a:r>
              <a:rPr lang="it-IT" sz="1900" i="0" dirty="0">
                <a:solidFill>
                  <a:srgbClr val="000000"/>
                </a:solidFill>
                <a:effectLst/>
                <a:latin typeface="+mj-lt"/>
              </a:rPr>
              <a:t>- Utilizzare un linguaggio calibrato sul livello di sviluppo del bambino (una parola in più, GK: 1 ½ bit)</a:t>
            </a:r>
            <a:r>
              <a:rPr lang="it-IT" sz="1900" i="0" dirty="0">
                <a:solidFill>
                  <a:srgbClr val="333333"/>
                </a:solidFill>
                <a:effectLst/>
                <a:latin typeface="+mj-lt"/>
              </a:rPr>
              <a:t> </a:t>
            </a:r>
          </a:p>
          <a:p>
            <a:r>
              <a:rPr lang="it-IT" sz="1900" i="0" dirty="0">
                <a:solidFill>
                  <a:srgbClr val="000000"/>
                </a:solidFill>
                <a:effectLst/>
                <a:latin typeface="+mj-lt"/>
              </a:rPr>
              <a:t>- Enfatizzare la comunicazione</a:t>
            </a:r>
            <a:r>
              <a:rPr lang="it-IT" sz="1900" dirty="0">
                <a:solidFill>
                  <a:srgbClr val="333333"/>
                </a:solidFill>
                <a:latin typeface="+mj-lt"/>
              </a:rPr>
              <a:t> (scambio emotivo, interattivo)</a:t>
            </a:r>
          </a:p>
          <a:p>
            <a:r>
              <a:rPr lang="it-IT" sz="1900" i="0" dirty="0">
                <a:solidFill>
                  <a:srgbClr val="000000"/>
                </a:solidFill>
                <a:effectLst/>
                <a:latin typeface="+mj-lt"/>
              </a:rPr>
              <a:t>- Strutturare le attività</a:t>
            </a:r>
            <a:r>
              <a:rPr lang="it-IT" sz="1900" dirty="0">
                <a:solidFill>
                  <a:srgbClr val="000000"/>
                </a:solidFill>
                <a:latin typeface="+mj-lt"/>
              </a:rPr>
              <a:t> («neo-realismo», cioè uso degli oggetti)</a:t>
            </a:r>
          </a:p>
          <a:p>
            <a:r>
              <a:rPr lang="it-IT" sz="1900" i="0" dirty="0">
                <a:solidFill>
                  <a:srgbClr val="000000"/>
                </a:solidFill>
                <a:effectLst/>
                <a:latin typeface="+mj-lt"/>
              </a:rPr>
              <a:t>- Proporre obiettivi chiari («unità di messaggio»)</a:t>
            </a:r>
          </a:p>
          <a:p>
            <a:r>
              <a:rPr lang="it-IT" sz="1900" i="0" dirty="0">
                <a:solidFill>
                  <a:srgbClr val="000000"/>
                </a:solidFill>
                <a:effectLst/>
                <a:latin typeface="+mj-lt"/>
              </a:rPr>
              <a:t>- Insegnare al bambino a comunicare i messaggi chiave (interscambio) </a:t>
            </a:r>
            <a:endParaRPr lang="it-IT" sz="1900" dirty="0">
              <a:solidFill>
                <a:srgbClr val="000000"/>
              </a:solidFill>
              <a:latin typeface="+mj-lt"/>
            </a:endParaRPr>
          </a:p>
          <a:p>
            <a:r>
              <a:rPr lang="it-IT" sz="1900" i="0" dirty="0">
                <a:solidFill>
                  <a:srgbClr val="000000"/>
                </a:solidFill>
                <a:effectLst/>
                <a:latin typeface="+mj-lt"/>
              </a:rPr>
              <a:t>- Comprendere la funzione del «comportamenti problema» (CV di base)</a:t>
            </a:r>
            <a:endParaRPr lang="it-IT" sz="1900" dirty="0">
              <a:solidFill>
                <a:srgbClr val="333333"/>
              </a:solidFill>
              <a:latin typeface="+mj-lt"/>
            </a:endParaRPr>
          </a:p>
          <a:p>
            <a:pPr marL="285750" indent="-285750">
              <a:buFontTx/>
              <a:buChar char="-"/>
            </a:pPr>
            <a:endParaRPr lang="it-IT" b="1" dirty="0">
              <a:solidFill>
                <a:srgbClr val="333333"/>
              </a:solidFill>
              <a:latin typeface="+mj-lt"/>
            </a:endParaRPr>
          </a:p>
          <a:p>
            <a:endParaRPr lang="it-IT" b="1" i="0" dirty="0">
              <a:solidFill>
                <a:srgbClr val="333333"/>
              </a:solidFill>
              <a:effectLst/>
              <a:latin typeface="+mj-lt"/>
            </a:endParaRPr>
          </a:p>
        </p:txBody>
      </p:sp>
    </p:spTree>
    <p:extLst>
      <p:ext uri="{BB962C8B-B14F-4D97-AF65-F5344CB8AC3E}">
        <p14:creationId xmlns:p14="http://schemas.microsoft.com/office/powerpoint/2010/main" val="2047264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6D87D0-10D7-0467-94D1-9C48A7830BD0}"/>
              </a:ext>
            </a:extLst>
          </p:cNvPr>
          <p:cNvSpPr>
            <a:spLocks noGrp="1"/>
          </p:cNvSpPr>
          <p:nvPr>
            <p:ph type="title"/>
          </p:nvPr>
        </p:nvSpPr>
        <p:spPr>
          <a:xfrm>
            <a:off x="1043608" y="-246986"/>
            <a:ext cx="7313612" cy="1143000"/>
          </a:xfrm>
        </p:spPr>
        <p:txBody>
          <a:bodyPr/>
          <a:lstStyle/>
          <a:p>
            <a:r>
              <a:rPr lang="it-IT" dirty="0"/>
              <a:t>Ragazzo autistico a scuola</a:t>
            </a:r>
          </a:p>
        </p:txBody>
      </p:sp>
      <p:sp>
        <p:nvSpPr>
          <p:cNvPr id="4" name="CasellaDiTesto 3">
            <a:extLst>
              <a:ext uri="{FF2B5EF4-FFF2-40B4-BE49-F238E27FC236}">
                <a16:creationId xmlns:a16="http://schemas.microsoft.com/office/drawing/2014/main" id="{A2001881-5302-3030-FDC8-91E0DAEF9F59}"/>
              </a:ext>
            </a:extLst>
          </p:cNvPr>
          <p:cNvSpPr txBox="1"/>
          <p:nvPr/>
        </p:nvSpPr>
        <p:spPr>
          <a:xfrm>
            <a:off x="647056" y="5138603"/>
            <a:ext cx="8496944" cy="1046440"/>
          </a:xfrm>
          <a:prstGeom prst="rect">
            <a:avLst/>
          </a:prstGeom>
          <a:noFill/>
        </p:spPr>
        <p:txBody>
          <a:bodyPr wrap="square">
            <a:spAutoFit/>
          </a:bodyPr>
          <a:lstStyle/>
          <a:p>
            <a:r>
              <a:rPr lang="it-IT" sz="1600" dirty="0">
                <a:latin typeface="+mj-lt"/>
              </a:rPr>
              <a:t>«Scambi relazionali con altri compagni. Sviluppa relazioni sociali»</a:t>
            </a:r>
          </a:p>
          <a:p>
            <a:endParaRPr lang="it-IT" sz="1600" dirty="0">
              <a:latin typeface="+mj-lt"/>
            </a:endParaRPr>
          </a:p>
          <a:p>
            <a:r>
              <a:rPr lang="it-IT" sz="1600" b="0" i="0" dirty="0">
                <a:solidFill>
                  <a:srgbClr val="333333"/>
                </a:solidFill>
                <a:effectLst/>
                <a:latin typeface="+mj-lt"/>
              </a:rPr>
              <a:t>Paola Venuti, Professore Ordinario di psicopatologia clinica all'Università di Trento</a:t>
            </a:r>
            <a:endParaRPr lang="it-IT" sz="1600" dirty="0">
              <a:latin typeface="+mj-lt"/>
            </a:endParaRPr>
          </a:p>
          <a:p>
            <a:r>
              <a:rPr lang="it-IT" sz="1400" dirty="0">
                <a:latin typeface="+mj-lt"/>
              </a:rPr>
              <a:t> https://www.erickson.it/it/mondo-erickson/articoli/strategie-didattiche-per-bambini-con-autismo/</a:t>
            </a:r>
          </a:p>
        </p:txBody>
      </p:sp>
      <p:pic>
        <p:nvPicPr>
          <p:cNvPr id="10" name="Immagine 9">
            <a:extLst>
              <a:ext uri="{FF2B5EF4-FFF2-40B4-BE49-F238E27FC236}">
                <a16:creationId xmlns:a16="http://schemas.microsoft.com/office/drawing/2014/main" id="{1D1750F6-171E-66B7-D4CA-4C3FF88C5096}"/>
              </a:ext>
            </a:extLst>
          </p:cNvPr>
          <p:cNvPicPr>
            <a:picLocks noChangeAspect="1"/>
          </p:cNvPicPr>
          <p:nvPr/>
        </p:nvPicPr>
        <p:blipFill>
          <a:blip r:embed="rId2"/>
          <a:stretch>
            <a:fillRect/>
          </a:stretch>
        </p:blipFill>
        <p:spPr>
          <a:xfrm>
            <a:off x="539552" y="1052736"/>
            <a:ext cx="6959178" cy="4071657"/>
          </a:xfrm>
          <a:prstGeom prst="rect">
            <a:avLst/>
          </a:prstGeom>
        </p:spPr>
      </p:pic>
    </p:spTree>
    <p:extLst>
      <p:ext uri="{BB962C8B-B14F-4D97-AF65-F5344CB8AC3E}">
        <p14:creationId xmlns:p14="http://schemas.microsoft.com/office/powerpoint/2010/main" val="2190279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05F9C-9F37-7C40-9224-A1676D3C0870}"/>
              </a:ext>
            </a:extLst>
          </p:cNvPr>
          <p:cNvSpPr>
            <a:spLocks noGrp="1"/>
          </p:cNvSpPr>
          <p:nvPr>
            <p:ph type="title"/>
          </p:nvPr>
        </p:nvSpPr>
        <p:spPr>
          <a:xfrm>
            <a:off x="306173" y="-331996"/>
            <a:ext cx="8531653" cy="1143000"/>
          </a:xfrm>
        </p:spPr>
        <p:txBody>
          <a:bodyPr/>
          <a:lstStyle/>
          <a:p>
            <a:r>
              <a:rPr lang="it-IT" dirty="0"/>
              <a:t>«L’apprendimento nell’autismo» </a:t>
            </a:r>
            <a:r>
              <a:rPr lang="it-IT" dirty="0">
                <a:latin typeface="Arial" panose="020B0604020202020204" pitchFamily="34" charset="0"/>
                <a:cs typeface="Arial" panose="020B0604020202020204" pitchFamily="34" charset="0"/>
              </a:rPr>
              <a:t>☺☺☺</a:t>
            </a:r>
            <a:endParaRPr lang="it-IT" dirty="0"/>
          </a:p>
        </p:txBody>
      </p:sp>
      <p:pic>
        <p:nvPicPr>
          <p:cNvPr id="3074" name="Picture 2" descr="L'apprendimento nell'autismo - Libri - Erickson">
            <a:extLst>
              <a:ext uri="{FF2B5EF4-FFF2-40B4-BE49-F238E27FC236}">
                <a16:creationId xmlns:a16="http://schemas.microsoft.com/office/drawing/2014/main" id="{01E6BE8B-284A-66B1-DDA9-48A6D90A89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87" y="1498496"/>
            <a:ext cx="3258361" cy="434448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5B9280C-13D0-C4B5-AE5D-53A60B20C12B}"/>
              </a:ext>
            </a:extLst>
          </p:cNvPr>
          <p:cNvSpPr txBox="1"/>
          <p:nvPr/>
        </p:nvSpPr>
        <p:spPr>
          <a:xfrm>
            <a:off x="3444448" y="873125"/>
            <a:ext cx="5699551" cy="5355312"/>
          </a:xfrm>
          <a:prstGeom prst="rect">
            <a:avLst/>
          </a:prstGeom>
          <a:noFill/>
        </p:spPr>
        <p:txBody>
          <a:bodyPr wrap="square">
            <a:spAutoFit/>
          </a:bodyPr>
          <a:lstStyle/>
          <a:p>
            <a:r>
              <a:rPr lang="it-IT" b="0" i="0" dirty="0">
                <a:solidFill>
                  <a:srgbClr val="333333"/>
                </a:solidFill>
                <a:effectLst/>
                <a:latin typeface="freightsans_probook"/>
              </a:rPr>
              <a:t>Questo libro propone per la prima volta al pubblico italiano una trattazione </a:t>
            </a:r>
            <a:r>
              <a:rPr lang="it-IT" b="1" i="0" dirty="0">
                <a:solidFill>
                  <a:srgbClr val="333333"/>
                </a:solidFill>
                <a:effectLst/>
                <a:latin typeface="freightsans_probook"/>
              </a:rPr>
              <a:t>rigorosa, esaustiva e accessibile a tutti</a:t>
            </a:r>
            <a:r>
              <a:rPr lang="it-IT" b="0" i="0" dirty="0">
                <a:solidFill>
                  <a:srgbClr val="333333"/>
                </a:solidFill>
                <a:effectLst/>
                <a:latin typeface="freightsans_probook"/>
              </a:rPr>
              <a:t> sulle recenti conoscenze scientifiche sull’apprendimento nell’autismo, che nell’ultimo decennio hanno permesso di prendere le distanze da miti e stereotipi, di sviluppare efficaci strumenti di intervento e delineare nuove frontiere di ricerca.</a:t>
            </a:r>
            <a:br>
              <a:rPr lang="it-IT" dirty="0"/>
            </a:br>
            <a:r>
              <a:rPr lang="it-IT" b="0" i="0" dirty="0">
                <a:solidFill>
                  <a:srgbClr val="333333"/>
                </a:solidFill>
                <a:effectLst/>
                <a:latin typeface="freightsans_probook"/>
              </a:rPr>
              <a:t>I bambini con autismo non solo possono apprendere, ma spesso </a:t>
            </a:r>
            <a:r>
              <a:rPr lang="it-IT" b="0" i="0" u="sng" dirty="0">
                <a:solidFill>
                  <a:srgbClr val="333333"/>
                </a:solidFill>
                <a:effectLst/>
                <a:latin typeface="freightsans_probook"/>
              </a:rPr>
              <a:t>sorprendono per le loro capacità </a:t>
            </a:r>
            <a:r>
              <a:rPr lang="it-IT" b="0" i="0" dirty="0">
                <a:solidFill>
                  <a:srgbClr val="333333"/>
                </a:solidFill>
                <a:effectLst/>
                <a:latin typeface="freightsans_probook"/>
              </a:rPr>
              <a:t>fuori dal comune. Tuttavia, le strategie educative convenzionali, quelle che funzionano per i bambini con sviluppo tipico, spesso non risultano efficaci e conducono il bambino, la sua famiglia e i professionisti coinvolti nell’insegnamento verso situazioni frustranti e improduttive.</a:t>
            </a:r>
            <a:br>
              <a:rPr lang="it-IT" dirty="0"/>
            </a:br>
            <a:r>
              <a:rPr lang="it-IT" b="0" i="0" dirty="0">
                <a:solidFill>
                  <a:srgbClr val="333333"/>
                </a:solidFill>
                <a:effectLst/>
                <a:latin typeface="freightsans_probook"/>
              </a:rPr>
              <a:t>In questa guida, insegnanti, genitori e tutti coloro che si occupano di bambini con autismo potranno trovare </a:t>
            </a:r>
            <a:r>
              <a:rPr lang="it-IT" b="1" i="0" dirty="0">
                <a:solidFill>
                  <a:srgbClr val="333333"/>
                </a:solidFill>
                <a:effectLst/>
                <a:latin typeface="freightsans_probook"/>
              </a:rPr>
              <a:t>strumenti e indicazioni terapeutiche e educative</a:t>
            </a:r>
            <a:r>
              <a:rPr lang="it-IT" b="0" i="0" dirty="0">
                <a:solidFill>
                  <a:srgbClr val="333333"/>
                </a:solidFill>
                <a:effectLst/>
                <a:latin typeface="freightsans_probook"/>
              </a:rPr>
              <a:t> indispensabili per affrontare al meglio le complesse sfide che l’apprendimento nell’autismo ci pone.</a:t>
            </a:r>
            <a:endParaRPr lang="it-IT" dirty="0"/>
          </a:p>
        </p:txBody>
      </p:sp>
      <p:sp>
        <p:nvSpPr>
          <p:cNvPr id="6" name="CasellaDiTesto 5">
            <a:extLst>
              <a:ext uri="{FF2B5EF4-FFF2-40B4-BE49-F238E27FC236}">
                <a16:creationId xmlns:a16="http://schemas.microsoft.com/office/drawing/2014/main" id="{83DAA774-1CA4-2B50-07A2-86F4B7DD580C}"/>
              </a:ext>
            </a:extLst>
          </p:cNvPr>
          <p:cNvSpPr txBox="1"/>
          <p:nvPr/>
        </p:nvSpPr>
        <p:spPr>
          <a:xfrm>
            <a:off x="288818" y="5967220"/>
            <a:ext cx="8315629" cy="923330"/>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a:p>
            <a:pPr algn="l"/>
            <a:r>
              <a:rPr lang="it-IT" b="0" i="1" dirty="0">
                <a:solidFill>
                  <a:srgbClr val="333333"/>
                </a:solidFill>
                <a:effectLst/>
                <a:latin typeface="freightsans_probook_italic"/>
              </a:rPr>
              <a:t>Dalle nuove conoscenze scientifiche alle strategie di intervento</a:t>
            </a:r>
          </a:p>
          <a:p>
            <a:pPr algn="l"/>
            <a:r>
              <a:rPr lang="it-IT" b="0" i="0" u="none" strike="noStrike" cap="all" dirty="0">
                <a:solidFill>
                  <a:srgbClr val="333333"/>
                </a:solidFill>
                <a:effectLst/>
                <a:latin typeface="freightsans_probook"/>
                <a:hlinkClick r:id="rId3"/>
              </a:rPr>
              <a:t>GIACOMO VIVANTI</a:t>
            </a:r>
            <a:r>
              <a:rPr lang="it-IT" b="0" i="0" cap="all" dirty="0">
                <a:solidFill>
                  <a:srgbClr val="333333"/>
                </a:solidFill>
                <a:effectLst/>
                <a:latin typeface="freightsans_probook"/>
              </a:rPr>
              <a:t>, </a:t>
            </a:r>
            <a:r>
              <a:rPr lang="it-IT" b="0" i="0" u="none" strike="noStrike" cap="all" dirty="0">
                <a:solidFill>
                  <a:srgbClr val="333333"/>
                </a:solidFill>
                <a:effectLst/>
                <a:latin typeface="freightsans_probook"/>
                <a:hlinkClick r:id="rId4"/>
              </a:rPr>
              <a:t>ERICA SALOMONE</a:t>
            </a:r>
            <a:endParaRPr lang="it-IT" b="0" i="0" cap="all" dirty="0">
              <a:solidFill>
                <a:srgbClr val="333333"/>
              </a:solidFill>
              <a:effectLst/>
              <a:latin typeface="freightsans_probook"/>
            </a:endParaRPr>
          </a:p>
        </p:txBody>
      </p:sp>
    </p:spTree>
    <p:extLst>
      <p:ext uri="{BB962C8B-B14F-4D97-AF65-F5344CB8AC3E}">
        <p14:creationId xmlns:p14="http://schemas.microsoft.com/office/powerpoint/2010/main" val="87903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243408"/>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79511" y="1124744"/>
            <a:ext cx="8825283" cy="5216813"/>
          </a:xfrm>
          <a:prstGeom prst="rect">
            <a:avLst/>
          </a:prstGeom>
          <a:noFill/>
        </p:spPr>
        <p:txBody>
          <a:bodyPr wrap="square">
            <a:spAutoFit/>
          </a:bodyPr>
          <a:lstStyle/>
          <a:p>
            <a:pPr algn="l">
              <a:spcAft>
                <a:spcPts val="600"/>
              </a:spcAft>
            </a:pPr>
            <a:r>
              <a:rPr lang="it-IT" sz="1900" b="0" i="0" u="none" strike="noStrike" baseline="0" dirty="0">
                <a:latin typeface="Arial" panose="020B0604020202020204" pitchFamily="34" charset="0"/>
              </a:rPr>
              <a:t>E ancora: apprendiamo tutte le cose allo stesso modo? Imparare ad allacciarsi le scarpe, imparare a guardare negli occhi il nostro interlocutore, imparare una poesia a memoria, imparare di chi fidarsi e di chi non fidarsi: sono tutte manifestazioni dello stesso processo, o fenomeni diversi l’uno dall’altro? Perché, tra le mille informazioni che ci circondano, solo alcune vengono «selezionate» per essere apprese dal nostro cervello?</a:t>
            </a:r>
          </a:p>
          <a:p>
            <a:pPr algn="l">
              <a:spcAft>
                <a:spcPts val="600"/>
              </a:spcAft>
            </a:pPr>
            <a:r>
              <a:rPr lang="it-IT" sz="1900" b="0" i="0" u="none" strike="noStrike" baseline="0" dirty="0">
                <a:latin typeface="Arial" panose="020B0604020202020204" pitchFamily="34" charset="0"/>
              </a:rPr>
              <a:t>Ogni volta che la ricerca ha tentato di individuare dei criteri di definizione e inclusione precisi per descrivere un numero specifico di diversi «autismi», le proposte avanzate si sono scontrate con </a:t>
            </a:r>
            <a:r>
              <a:rPr lang="it-IT" sz="1900" b="0" i="0" u="sng" strike="noStrike" baseline="0" dirty="0">
                <a:latin typeface="Arial" panose="020B0604020202020204" pitchFamily="34" charset="0"/>
              </a:rPr>
              <a:t>una combinazione inafferrabile </a:t>
            </a:r>
            <a:r>
              <a:rPr lang="it-IT" sz="1900" b="0" i="0" u="none" strike="noStrike" baseline="0" dirty="0">
                <a:latin typeface="Arial" panose="020B0604020202020204" pitchFamily="34" charset="0"/>
              </a:rPr>
              <a:t>e sfuggente di omogeneità e variabilità nell’espressione dei sintomi che rende labili, e quindi inutili, i confini tra i diversi «autismi».</a:t>
            </a:r>
          </a:p>
          <a:p>
            <a:pPr algn="l">
              <a:spcAft>
                <a:spcPts val="600"/>
              </a:spcAft>
            </a:pPr>
            <a:r>
              <a:rPr lang="it-IT" sz="1900" b="0" i="0" u="none" strike="noStrike" baseline="0" dirty="0">
                <a:latin typeface="Arial" panose="020B0604020202020204" pitchFamily="34" charset="0"/>
              </a:rPr>
              <a:t>L’autismo </a:t>
            </a:r>
            <a:r>
              <a:rPr lang="it-IT" sz="1900" b="0" i="0" u="sng" strike="noStrike" baseline="0" dirty="0">
                <a:latin typeface="Arial" panose="020B0604020202020204" pitchFamily="34" charset="0"/>
              </a:rPr>
              <a:t>non è di per sé un disturbo </a:t>
            </a:r>
            <a:r>
              <a:rPr lang="it-IT" sz="1900" b="0" i="0" u="none" strike="noStrike" baseline="0" dirty="0">
                <a:latin typeface="Arial" panose="020B0604020202020204" pitchFamily="34" charset="0"/>
              </a:rPr>
              <a:t>dell’apprendimento, tuttavia le caratteristiche descritte sopra, in particolare la minore tendenza a osservare e imitare gli altri e la difficoltà a comprendere la comunicazione e le azioni degli altri, ostacolano enormemente i processi di apprendimento nei bambini con autismo fin dalla prima infanzia. Questo non significa che i bambini con autismo non possano imparare: dobbiamo però insegnare loro in modo speciale.</a:t>
            </a:r>
            <a:endParaRPr lang="it-IT" sz="1900" dirty="0">
              <a:latin typeface="Arial" panose="020B0604020202020204" pitchFamily="34" charset="0"/>
            </a:endParaRPr>
          </a:p>
        </p:txBody>
      </p:sp>
      <p:sp>
        <p:nvSpPr>
          <p:cNvPr id="3" name="CasellaDiTesto 2">
            <a:extLst>
              <a:ext uri="{FF2B5EF4-FFF2-40B4-BE49-F238E27FC236}">
                <a16:creationId xmlns:a16="http://schemas.microsoft.com/office/drawing/2014/main" id="{8F25C5A8-8A90-C1B9-A6C6-979428C187D7}"/>
              </a:ext>
            </a:extLst>
          </p:cNvPr>
          <p:cNvSpPr txBox="1"/>
          <p:nvPr/>
        </p:nvSpPr>
        <p:spPr>
          <a:xfrm>
            <a:off x="179512" y="6463725"/>
            <a:ext cx="8315629" cy="369332"/>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p:txBody>
      </p:sp>
    </p:spTree>
    <p:extLst>
      <p:ext uri="{BB962C8B-B14F-4D97-AF65-F5344CB8AC3E}">
        <p14:creationId xmlns:p14="http://schemas.microsoft.com/office/powerpoint/2010/main" val="2997266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1995FF-056B-6181-5ED0-B136C1D2395D}"/>
              </a:ext>
            </a:extLst>
          </p:cNvPr>
          <p:cNvSpPr>
            <a:spLocks noGrp="1"/>
          </p:cNvSpPr>
          <p:nvPr>
            <p:ph type="title"/>
          </p:nvPr>
        </p:nvSpPr>
        <p:spPr>
          <a:xfrm>
            <a:off x="251520" y="0"/>
            <a:ext cx="7313612" cy="1143000"/>
          </a:xfrm>
        </p:spPr>
        <p:txBody>
          <a:bodyPr/>
          <a:lstStyle/>
          <a:p>
            <a:r>
              <a:rPr lang="it-IT" dirty="0"/>
              <a:t>Paul Adrien Maurice Dirac</a:t>
            </a:r>
          </a:p>
        </p:txBody>
      </p:sp>
      <p:sp>
        <p:nvSpPr>
          <p:cNvPr id="4" name="CasellaDiTesto 3">
            <a:extLst>
              <a:ext uri="{FF2B5EF4-FFF2-40B4-BE49-F238E27FC236}">
                <a16:creationId xmlns:a16="http://schemas.microsoft.com/office/drawing/2014/main" id="{D11B78D6-54FC-7F67-611B-75AA1705D4E1}"/>
              </a:ext>
            </a:extLst>
          </p:cNvPr>
          <p:cNvSpPr txBox="1"/>
          <p:nvPr/>
        </p:nvSpPr>
        <p:spPr>
          <a:xfrm>
            <a:off x="229082" y="1111211"/>
            <a:ext cx="4032448" cy="5632311"/>
          </a:xfrm>
          <a:prstGeom prst="rect">
            <a:avLst/>
          </a:prstGeom>
          <a:noFill/>
        </p:spPr>
        <p:txBody>
          <a:bodyPr wrap="square">
            <a:spAutoFit/>
          </a:bodyPr>
          <a:lstStyle/>
          <a:p>
            <a:pPr algn="l"/>
            <a:r>
              <a:rPr lang="it-IT" sz="1800" b="0" i="0" u="none" strike="noStrike" baseline="0" dirty="0">
                <a:latin typeface="ArnoPro-Regular"/>
              </a:rPr>
              <a:t>Paul Dirac, un fisico inglese che secondo molti era affetto da autismo (pur con sintomi molto lievi), un giorno al termine di un suo seminario si rivolse</a:t>
            </a:r>
          </a:p>
          <a:p>
            <a:pPr algn="l"/>
            <a:r>
              <a:rPr lang="it-IT" sz="1800" b="0" i="0" u="none" strike="noStrike" baseline="0" dirty="0">
                <a:latin typeface="ArnoPro-Regular"/>
              </a:rPr>
              <a:t>al suo pubblico chiedendo se ci fossero domande. Qualcuno alzò la mano e disse: «Mi scusi, non credo di aver capito bene l’ultima equazione che ha descritto». </a:t>
            </a:r>
          </a:p>
          <a:p>
            <a:pPr algn="l"/>
            <a:r>
              <a:rPr lang="it-IT" sz="1800" b="0" i="0" u="none" strike="noStrike" baseline="0" dirty="0">
                <a:latin typeface="ArnoPro-Regular"/>
              </a:rPr>
              <a:t>Dirac non disse nulla e dopo lunghi istanti di silenzio il moderatore gli chiese imbarazzato se intendesse rispondere alla domanda. Al che Dirac, sorpreso, disse: «Ma quella non era una domanda, era un commento». Anche in questo caso, per capire il senso della comunicazione bisogna andare al di là</a:t>
            </a:r>
          </a:p>
          <a:p>
            <a:pPr algn="l"/>
            <a:r>
              <a:rPr lang="it-IT" sz="1800" b="0" i="0" u="none" strike="noStrike" baseline="0" dirty="0">
                <a:latin typeface="ArnoPro-Regular"/>
              </a:rPr>
              <a:t>delle parole e interpretare l’intenzione dell’interlocutore. (p.46)</a:t>
            </a:r>
          </a:p>
          <a:p>
            <a:pPr algn="l"/>
            <a:endParaRPr lang="it-IT" dirty="0"/>
          </a:p>
        </p:txBody>
      </p:sp>
      <p:pic>
        <p:nvPicPr>
          <p:cNvPr id="6" name="Immagine 5">
            <a:extLst>
              <a:ext uri="{FF2B5EF4-FFF2-40B4-BE49-F238E27FC236}">
                <a16:creationId xmlns:a16="http://schemas.microsoft.com/office/drawing/2014/main" id="{88E80AFE-815D-DE95-C574-F35FFEE72CE0}"/>
              </a:ext>
            </a:extLst>
          </p:cNvPr>
          <p:cNvPicPr>
            <a:picLocks noChangeAspect="1"/>
          </p:cNvPicPr>
          <p:nvPr/>
        </p:nvPicPr>
        <p:blipFill>
          <a:blip r:embed="rId2"/>
          <a:stretch>
            <a:fillRect/>
          </a:stretch>
        </p:blipFill>
        <p:spPr>
          <a:xfrm>
            <a:off x="4217773" y="2129210"/>
            <a:ext cx="5004048" cy="4227703"/>
          </a:xfrm>
          <a:prstGeom prst="rect">
            <a:avLst/>
          </a:prstGeom>
          <a:ln>
            <a:solidFill>
              <a:schemeClr val="accent1"/>
            </a:solidFill>
          </a:ln>
        </p:spPr>
      </p:pic>
      <p:pic>
        <p:nvPicPr>
          <p:cNvPr id="2050" name="Picture 2">
            <a:extLst>
              <a:ext uri="{FF2B5EF4-FFF2-40B4-BE49-F238E27FC236}">
                <a16:creationId xmlns:a16="http://schemas.microsoft.com/office/drawing/2014/main" id="{990FEB19-A6D4-ED68-390B-7E455A404B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11987"/>
            <a:ext cx="2095500" cy="2619375"/>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18FC656-77C0-46CB-924F-46B8E1D56B15}"/>
              </a:ext>
            </a:extLst>
          </p:cNvPr>
          <p:cNvSpPr txBox="1"/>
          <p:nvPr/>
        </p:nvSpPr>
        <p:spPr>
          <a:xfrm>
            <a:off x="232065" y="6416953"/>
            <a:ext cx="8892480" cy="369332"/>
          </a:xfrm>
          <a:prstGeom prst="rect">
            <a:avLst/>
          </a:prstGeom>
          <a:noFill/>
        </p:spPr>
        <p:txBody>
          <a:bodyPr wrap="square">
            <a:spAutoFit/>
          </a:bodyPr>
          <a:lstStyle/>
          <a:p>
            <a:r>
              <a:rPr lang="it-IT" b="0" i="0" dirty="0">
                <a:solidFill>
                  <a:srgbClr val="202122"/>
                </a:solidFill>
                <a:effectLst/>
                <a:latin typeface="Arial" panose="020B0604020202020204" pitchFamily="34" charset="0"/>
              </a:rPr>
              <a:t>«Questo equilibrio sul vertiginoso percorso tra il </a:t>
            </a:r>
            <a:r>
              <a:rPr lang="it-IT" b="0" i="0" u="none" strike="noStrike" dirty="0">
                <a:solidFill>
                  <a:srgbClr val="0645AD"/>
                </a:solidFill>
                <a:effectLst/>
                <a:latin typeface="Arial" panose="020B0604020202020204" pitchFamily="34" charset="0"/>
                <a:hlinkClick r:id="rId4" tooltip="Genio (filosofia)"/>
              </a:rPr>
              <a:t>genio</a:t>
            </a:r>
            <a:r>
              <a:rPr lang="it-IT" b="0" i="0" dirty="0">
                <a:solidFill>
                  <a:srgbClr val="202122"/>
                </a:solidFill>
                <a:effectLst/>
                <a:latin typeface="Arial" panose="020B0604020202020204" pitchFamily="34" charset="0"/>
              </a:rPr>
              <a:t> e la pazzia è impressionante»</a:t>
            </a:r>
            <a:endParaRPr lang="it-IT" dirty="0"/>
          </a:p>
        </p:txBody>
      </p:sp>
    </p:spTree>
    <p:extLst>
      <p:ext uri="{BB962C8B-B14F-4D97-AF65-F5344CB8AC3E}">
        <p14:creationId xmlns:p14="http://schemas.microsoft.com/office/powerpoint/2010/main" val="2308352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813882" y="-315416"/>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1268760"/>
            <a:ext cx="8982236" cy="5216813"/>
          </a:xfrm>
          <a:prstGeom prst="rect">
            <a:avLst/>
          </a:prstGeom>
          <a:noFill/>
        </p:spPr>
        <p:txBody>
          <a:bodyPr wrap="square">
            <a:spAutoFit/>
          </a:bodyPr>
          <a:lstStyle/>
          <a:p>
            <a:pPr algn="l">
              <a:spcAft>
                <a:spcPts val="600"/>
              </a:spcAft>
            </a:pPr>
            <a:r>
              <a:rPr lang="it-IT" sz="1900" b="0" i="0" u="none" strike="noStrike" baseline="0" dirty="0">
                <a:latin typeface="Arial" panose="020B0604020202020204" pitchFamily="34" charset="0"/>
              </a:rPr>
              <a:t>Ad esempio, una persona dalle spiccate capacità di gestire un grosso quantitativo di </a:t>
            </a:r>
            <a:r>
              <a:rPr lang="it-IT" sz="1900" b="0" i="0" u="none" strike="noStrike" baseline="0" dirty="0" err="1">
                <a:latin typeface="Arial" panose="020B0604020202020204" pitchFamily="34" charset="0"/>
              </a:rPr>
              <a:t>infor-mazioni</a:t>
            </a:r>
            <a:r>
              <a:rPr lang="it-IT" sz="1900" b="0" i="0" u="none" strike="noStrike" baseline="0" dirty="0">
                <a:latin typeface="Arial" panose="020B0604020202020204" pitchFamily="34" charset="0"/>
              </a:rPr>
              <a:t> e dalla grande attenzione ai dettagli può compensare le difficoltà a gestire le relazioni interpersonali trovando un lavoro dove le prime sono valorizzate e le seconde sono minimizzate. In altri casi o ambiti, i limiti alla plasticità intra-individuale sono più ridotti ed è necessario un intervento dall’esterno per promuovere lo sviluppo globale della persona.</a:t>
            </a:r>
          </a:p>
          <a:p>
            <a:pPr algn="l">
              <a:spcAft>
                <a:spcPts val="600"/>
              </a:spcAft>
            </a:pPr>
            <a:r>
              <a:rPr lang="it-IT" sz="1900" b="0" i="0" u="none" strike="noStrike" baseline="0" dirty="0">
                <a:latin typeface="Arial" panose="020B0604020202020204" pitchFamily="34" charset="0"/>
              </a:rPr>
              <a:t>I computer, anche potentissimi, come quello denominato Deep Blue che ha sconfitto il campione di scacchi Anatoly Karpov, non accedono nemmeno ai livelli infinitamente più semplici dell’essere coscienti che costituiscono la base per la nostra comprensione sociale. Non soltanto Deep Blue non esulterà né proverà emozioni dalla vittoria, ma nemmeno </a:t>
            </a:r>
            <a:r>
              <a:rPr lang="it-IT" sz="1900" b="0" i="1" u="none" strike="noStrike" baseline="0" dirty="0">
                <a:latin typeface="Arial" panose="020B0604020202020204" pitchFamily="34" charset="0"/>
              </a:rPr>
              <a:t>sa realmente </a:t>
            </a:r>
            <a:r>
              <a:rPr lang="it-IT" sz="1900" b="0" i="0" u="none" strike="noStrike" baseline="0" dirty="0">
                <a:latin typeface="Arial" panose="020B0604020202020204" pitchFamily="34" charset="0"/>
              </a:rPr>
              <a:t>di «aver giocato».</a:t>
            </a:r>
          </a:p>
          <a:p>
            <a:pPr algn="l">
              <a:spcAft>
                <a:spcPts val="600"/>
              </a:spcAft>
            </a:pPr>
            <a:r>
              <a:rPr lang="it-IT" sz="1900" b="0" i="0" u="none" strike="noStrike" baseline="0" dirty="0">
                <a:latin typeface="Arial" panose="020B0604020202020204" pitchFamily="34" charset="0"/>
              </a:rPr>
              <a:t>La competenza sociale riguarda la capacità di coordinare efficacemente abilità numerose e diverse tra loro, tra cui: la comprensione delle azioni e delle emozioni altrui, l’espressione delle proprie emozioni in modo adeguato al contesto, la capacità di comunicare in modo efficace, la comprensione delle conseguenze sociali delle proprie azioni, il saper utilizzare </a:t>
            </a:r>
            <a:r>
              <a:rPr lang="it-IT" sz="1900" b="0" i="0" u="sng" strike="noStrike" baseline="0" dirty="0">
                <a:latin typeface="Arial" panose="020B0604020202020204" pitchFamily="34" charset="0"/>
              </a:rPr>
              <a:t>il giudizio morale </a:t>
            </a:r>
            <a:r>
              <a:rPr lang="it-IT" sz="1900" b="0" i="0" u="none" strike="noStrike" baseline="0" dirty="0">
                <a:latin typeface="Arial" panose="020B0604020202020204" pitchFamily="34" charset="0"/>
              </a:rPr>
              <a:t>per guidare il proprio comportamento.</a:t>
            </a:r>
            <a:endParaRPr lang="it-IT" sz="1900" dirty="0">
              <a:latin typeface="Arial" panose="020B0604020202020204" pitchFamily="34" charset="0"/>
            </a:endParaRPr>
          </a:p>
        </p:txBody>
      </p:sp>
      <p:sp>
        <p:nvSpPr>
          <p:cNvPr id="3" name="CasellaDiTesto 2">
            <a:extLst>
              <a:ext uri="{FF2B5EF4-FFF2-40B4-BE49-F238E27FC236}">
                <a16:creationId xmlns:a16="http://schemas.microsoft.com/office/drawing/2014/main" id="{EB4EF517-F2A1-4D57-292F-9EA8903223C6}"/>
              </a:ext>
            </a:extLst>
          </p:cNvPr>
          <p:cNvSpPr txBox="1"/>
          <p:nvPr/>
        </p:nvSpPr>
        <p:spPr>
          <a:xfrm>
            <a:off x="179512" y="6463725"/>
            <a:ext cx="8315629" cy="369332"/>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p:txBody>
      </p:sp>
    </p:spTree>
    <p:extLst>
      <p:ext uri="{BB962C8B-B14F-4D97-AF65-F5344CB8AC3E}">
        <p14:creationId xmlns:p14="http://schemas.microsoft.com/office/powerpoint/2010/main" val="380613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72BA01-D4D5-16A7-E818-9689578CD842}"/>
              </a:ext>
            </a:extLst>
          </p:cNvPr>
          <p:cNvSpPr>
            <a:spLocks noGrp="1"/>
          </p:cNvSpPr>
          <p:nvPr>
            <p:ph type="title"/>
          </p:nvPr>
        </p:nvSpPr>
        <p:spPr>
          <a:xfrm>
            <a:off x="1474761" y="-269380"/>
            <a:ext cx="7313612" cy="1143000"/>
          </a:xfrm>
        </p:spPr>
        <p:txBody>
          <a:bodyPr/>
          <a:lstStyle/>
          <a:p>
            <a:r>
              <a:rPr lang="it-IT" dirty="0"/>
              <a:t>I neuroni specchio</a:t>
            </a:r>
          </a:p>
        </p:txBody>
      </p:sp>
      <p:sp>
        <p:nvSpPr>
          <p:cNvPr id="5" name="CasellaDiTesto 4">
            <a:extLst>
              <a:ext uri="{FF2B5EF4-FFF2-40B4-BE49-F238E27FC236}">
                <a16:creationId xmlns:a16="http://schemas.microsoft.com/office/drawing/2014/main" id="{9494A572-BB84-656A-9F46-9346701BACB1}"/>
              </a:ext>
            </a:extLst>
          </p:cNvPr>
          <p:cNvSpPr txBox="1"/>
          <p:nvPr/>
        </p:nvSpPr>
        <p:spPr>
          <a:xfrm>
            <a:off x="340820" y="873620"/>
            <a:ext cx="8803180" cy="5632311"/>
          </a:xfrm>
          <a:prstGeom prst="rect">
            <a:avLst/>
          </a:prstGeom>
          <a:noFill/>
        </p:spPr>
        <p:txBody>
          <a:bodyPr wrap="square">
            <a:spAutoFit/>
          </a:bodyPr>
          <a:lstStyle/>
          <a:p>
            <a:pPr>
              <a:spcAft>
                <a:spcPts val="600"/>
              </a:spcAft>
            </a:pPr>
            <a:r>
              <a:rPr lang="it-IT" sz="2000" dirty="0">
                <a:latin typeface="Arial" panose="020B0604020202020204" pitchFamily="34" charset="0"/>
                <a:cs typeface="Arial" panose="020B0604020202020204" pitchFamily="34" charset="0"/>
              </a:rPr>
              <a:t>Alla fine del scolo scorso […] la squadra guidata da Giacomo </a:t>
            </a:r>
            <a:r>
              <a:rPr lang="it-IT" sz="2000" dirty="0" err="1">
                <a:latin typeface="Arial" panose="020B0604020202020204" pitchFamily="34" charset="0"/>
                <a:cs typeface="Arial" panose="020B0604020202020204" pitchFamily="34" charset="0"/>
              </a:rPr>
              <a:t>Rizzolatti</a:t>
            </a:r>
            <a:r>
              <a:rPr lang="it-IT" sz="2000" dirty="0">
                <a:latin typeface="Arial" panose="020B0604020202020204" pitchFamily="34" charset="0"/>
                <a:cs typeface="Arial" panose="020B0604020202020204" pitchFamily="34" charset="0"/>
              </a:rPr>
              <a:t> […] era interessata all’attività elettrica delle cortecce motorie [e in particolare] come vengono atti intenzionali con l’uso dell’intera mano o ditta separate. </a:t>
            </a:r>
          </a:p>
          <a:p>
            <a:pPr>
              <a:spcAft>
                <a:spcPts val="600"/>
              </a:spcAft>
            </a:pPr>
            <a:r>
              <a:rPr lang="it-IT" sz="2000" dirty="0">
                <a:latin typeface="Arial" panose="020B0604020202020204" pitchFamily="34" charset="0"/>
                <a:cs typeface="Arial" panose="020B0604020202020204" pitchFamily="34" charset="0"/>
              </a:rPr>
              <a:t>I macachi protagonisti dello studio erano seduti e dovevano attivare con un pollice e l’indice un interruttore che accendeva una luce […] Dovevano poi afferrare gli oggetti […] una ricompensa: arachidi, uva passa, pezzi di mela</a:t>
            </a:r>
          </a:p>
          <a:p>
            <a:pPr>
              <a:spcAft>
                <a:spcPts val="600"/>
              </a:spcAft>
            </a:pPr>
            <a:r>
              <a:rPr lang="it-IT" sz="2000" dirty="0">
                <a:latin typeface="Arial" panose="020B0604020202020204" pitchFamily="34" charset="0"/>
              </a:rPr>
              <a:t>Nella vita quotidiana del laboratorio i membri del team approfittavano delle pause per fare un spuntino e non era insolito che ricorressero alle arachidi destinate ai macachi. Un bel giorno, mentre alcuni ricercatori si portavano alla bocca delle arachidi, udirono un «tac-tac-tac». Era oscilloscopio che indicava l’attivazione dei neuroni nella regione F5.  </a:t>
            </a:r>
          </a:p>
          <a:p>
            <a:pPr>
              <a:spcAft>
                <a:spcPts val="600"/>
              </a:spcAft>
            </a:pPr>
            <a:r>
              <a:rPr lang="it-IT" sz="2000" dirty="0">
                <a:latin typeface="Arial" panose="020B0604020202020204" pitchFamily="34" charset="0"/>
              </a:rPr>
              <a:t>L’équipe di </a:t>
            </a:r>
            <a:r>
              <a:rPr lang="it-IT" sz="2000" dirty="0" err="1">
                <a:latin typeface="Arial" panose="020B0604020202020204" pitchFamily="34" charset="0"/>
              </a:rPr>
              <a:t>Rizzolatti</a:t>
            </a:r>
            <a:r>
              <a:rPr lang="it-IT" sz="2000" dirty="0">
                <a:latin typeface="Arial" panose="020B0604020202020204" pitchFamily="34" charset="0"/>
              </a:rPr>
              <a:t> intuì dal primo momento che stava assistendo a qualcosa enormemente importante […] Anche se i macachi erano fermi, i loro neuroni si attivavano come se fossero stati loro a eseguire i movimenti.</a:t>
            </a:r>
          </a:p>
          <a:p>
            <a:pPr>
              <a:spcAft>
                <a:spcPts val="600"/>
              </a:spcAft>
            </a:pPr>
            <a:r>
              <a:rPr lang="it-IT" sz="2000" dirty="0">
                <a:latin typeface="Arial" panose="020B0604020202020204" pitchFamily="34" charset="0"/>
              </a:rPr>
              <a:t>[…] che vennero chiamati «neuroni specchio» si attivano sia quando il soggetto compie un atto motori sia quando lo osservava eseguito da un altro. (p. 33-36)</a:t>
            </a:r>
            <a:r>
              <a:rPr lang="it-IT" sz="2000" dirty="0">
                <a:latin typeface="Arial" panose="020B0604020202020204" pitchFamily="34" charset="0"/>
                <a:cs typeface="Arial" panose="020B0604020202020204" pitchFamily="34" charset="0"/>
              </a:rPr>
              <a:t> </a:t>
            </a:r>
            <a:endParaRPr lang="it-IT" sz="2000" dirty="0"/>
          </a:p>
        </p:txBody>
      </p:sp>
    </p:spTree>
    <p:extLst>
      <p:ext uri="{BB962C8B-B14F-4D97-AF65-F5344CB8AC3E}">
        <p14:creationId xmlns:p14="http://schemas.microsoft.com/office/powerpoint/2010/main" val="3963177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91680"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774692"/>
            <a:ext cx="8982236" cy="5878532"/>
          </a:xfrm>
          <a:prstGeom prst="rect">
            <a:avLst/>
          </a:prstGeom>
          <a:noFill/>
        </p:spPr>
        <p:txBody>
          <a:bodyPr wrap="square">
            <a:spAutoFit/>
          </a:bodyPr>
          <a:lstStyle/>
          <a:p>
            <a:pPr algn="l">
              <a:spcAft>
                <a:spcPts val="600"/>
              </a:spcAft>
            </a:pPr>
            <a:r>
              <a:rPr lang="it-IT" sz="1900" b="0" i="0" u="none" strike="noStrike" baseline="0" dirty="0">
                <a:latin typeface="+mj-lt"/>
              </a:rPr>
              <a:t>«Se sto contemporaneamente </a:t>
            </a:r>
            <a:r>
              <a:rPr lang="it-IT" sz="1900" b="0" i="1" u="none" strike="noStrike" baseline="0" dirty="0">
                <a:latin typeface="+mj-lt"/>
              </a:rPr>
              <a:t>guardando </a:t>
            </a:r>
            <a:r>
              <a:rPr lang="it-IT" sz="1900" b="0" i="0" u="none" strike="noStrike" baseline="0" dirty="0">
                <a:latin typeface="+mj-lt"/>
              </a:rPr>
              <a:t>e </a:t>
            </a:r>
            <a:r>
              <a:rPr lang="it-IT" sz="1900" b="0" i="1" u="none" strike="noStrike" baseline="0" dirty="0">
                <a:latin typeface="+mj-lt"/>
              </a:rPr>
              <a:t>ascoltando </a:t>
            </a:r>
            <a:r>
              <a:rPr lang="it-IT" sz="1900" b="0" i="0" u="none" strike="noStrike" baseline="0" dirty="0">
                <a:latin typeface="+mj-lt"/>
              </a:rPr>
              <a:t>qualcosa, arriva troppa informazione ai miei occhi e alle mie orecchie nello stesso momento, così a volte </a:t>
            </a:r>
            <a:r>
              <a:rPr lang="it-IT" sz="1900" b="0" i="1" u="none" strike="noStrike" baseline="0" dirty="0">
                <a:latin typeface="+mj-lt"/>
              </a:rPr>
              <a:t>tocco </a:t>
            </a:r>
            <a:r>
              <a:rPr lang="it-IT" sz="1900" dirty="0">
                <a:latin typeface="+mj-lt"/>
              </a:rPr>
              <a:t>q</a:t>
            </a:r>
            <a:r>
              <a:rPr lang="it-IT" sz="1900" b="0" i="0" u="none" strike="noStrike" baseline="0" dirty="0">
                <a:latin typeface="+mj-lt"/>
              </a:rPr>
              <a:t>ualcos’altro. Questo fa sì che l’informazione [sensoriale] vada in un altro organo di senso, attraverso il tatto, il che dà un po’ di riposo agli occhi e alle orecchie» </a:t>
            </a:r>
          </a:p>
          <a:p>
            <a:pPr algn="l">
              <a:spcAft>
                <a:spcPts val="600"/>
              </a:spcAft>
            </a:pPr>
            <a:r>
              <a:rPr lang="it-IT" sz="1900" b="0" i="0" u="none" strike="noStrike" baseline="0" dirty="0">
                <a:latin typeface="+mj-lt"/>
              </a:rPr>
              <a:t>Tuttavia, i dati  della ricerca suggeriscono che il livello di intelligenza generale, nei bambini con autismo, non sia una proprietà fissa e immutabile del soggetto, ma una caratteristica malleabile, che riflette l’interazione tra vulnerabilità e opportunità geneticamente determinate ed esperienze di apprendimento.</a:t>
            </a:r>
          </a:p>
          <a:p>
            <a:pPr algn="l">
              <a:spcAft>
                <a:spcPts val="600"/>
              </a:spcAft>
            </a:pPr>
            <a:r>
              <a:rPr lang="it-IT" sz="1900" b="0" i="0" u="none" strike="noStrike" baseline="0" dirty="0">
                <a:latin typeface="+mj-lt"/>
              </a:rPr>
              <a:t>Tuttavia la valutazione di diversi fenomeni, come la scarsa </a:t>
            </a:r>
            <a:r>
              <a:rPr lang="it-IT" sz="1900" b="0" i="0" u="sng" strike="noStrike" baseline="0" dirty="0">
                <a:latin typeface="+mj-lt"/>
              </a:rPr>
              <a:t>propensione a imitare </a:t>
            </a:r>
            <a:r>
              <a:rPr lang="it-IT" sz="1900" b="0" i="0" u="none" strike="noStrike" baseline="0" dirty="0">
                <a:latin typeface="+mj-lt"/>
              </a:rPr>
              <a:t>spontaneamente, le difficoltà nell’attenzione condivisa e le buone capacità nell’ambito della memoria e dell’analisi visiva, pur manifestandosi con livelli di funzionamento molto diversi a seconda dei casi, costituiscono </a:t>
            </a:r>
            <a:r>
              <a:rPr lang="it-IT" sz="1900" b="0" i="0" u="sng" strike="noStrike" baseline="0" dirty="0">
                <a:latin typeface="+mj-lt"/>
              </a:rPr>
              <a:t>un punto di partenza utile </a:t>
            </a:r>
            <a:r>
              <a:rPr lang="it-IT" sz="1900" b="0" i="0" u="none" strike="noStrike" baseline="0" dirty="0">
                <a:latin typeface="+mj-lt"/>
              </a:rPr>
              <a:t>per il lavoro dell’insegnante.</a:t>
            </a:r>
          </a:p>
          <a:p>
            <a:pPr algn="l">
              <a:spcAft>
                <a:spcPts val="600"/>
              </a:spcAft>
            </a:pPr>
            <a:r>
              <a:rPr lang="it-IT" sz="1900" dirty="0">
                <a:latin typeface="+mj-lt"/>
              </a:rPr>
              <a:t>Insegnare richiede tempo e risorse: quando gli allievi sono bambini e bambine con bisogni speciali, le necessità si moltiplicano. Riduzioni di orario, assenza di </a:t>
            </a:r>
            <a:r>
              <a:rPr lang="it-IT" sz="1900" u="sng" dirty="0">
                <a:latin typeface="+mj-lt"/>
              </a:rPr>
              <a:t>stabilità nelle figure di insegnamento </a:t>
            </a:r>
            <a:r>
              <a:rPr lang="it-IT" sz="1900" dirty="0">
                <a:latin typeface="+mj-lt"/>
              </a:rPr>
              <a:t>e loro inadeguata formazione e mancanza di materiali adatti sono tutti fattori esplosivi che minano l’impalcatura dell’apprendimento.</a:t>
            </a:r>
          </a:p>
        </p:txBody>
      </p:sp>
      <p:sp>
        <p:nvSpPr>
          <p:cNvPr id="3" name="CasellaDiTesto 2">
            <a:extLst>
              <a:ext uri="{FF2B5EF4-FFF2-40B4-BE49-F238E27FC236}">
                <a16:creationId xmlns:a16="http://schemas.microsoft.com/office/drawing/2014/main" id="{E887AC17-93D7-BDF9-E39D-8E0F83CDD70F}"/>
              </a:ext>
            </a:extLst>
          </p:cNvPr>
          <p:cNvSpPr txBox="1"/>
          <p:nvPr/>
        </p:nvSpPr>
        <p:spPr>
          <a:xfrm>
            <a:off x="4572000" y="6468558"/>
            <a:ext cx="8315629" cy="369332"/>
          </a:xfrm>
          <a:prstGeom prst="rect">
            <a:avLst/>
          </a:prstGeom>
          <a:noFill/>
        </p:spPr>
        <p:txBody>
          <a:bodyPr wrap="square">
            <a:spAutoFit/>
          </a:bodyPr>
          <a:lstStyle/>
          <a:p>
            <a:pPr algn="l"/>
            <a:r>
              <a:rPr lang="it-IT" b="1" i="0" dirty="0">
                <a:solidFill>
                  <a:srgbClr val="333333"/>
                </a:solidFill>
                <a:effectLst/>
                <a:latin typeface="freightsans_probold"/>
              </a:rPr>
              <a:t>«L'apprendimento nell'autismo»</a:t>
            </a:r>
          </a:p>
        </p:txBody>
      </p:sp>
    </p:spTree>
    <p:extLst>
      <p:ext uri="{BB962C8B-B14F-4D97-AF65-F5344CB8AC3E}">
        <p14:creationId xmlns:p14="http://schemas.microsoft.com/office/powerpoint/2010/main" val="2085107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161764" y="755576"/>
            <a:ext cx="8982236" cy="6232475"/>
          </a:xfrm>
          <a:prstGeom prst="rect">
            <a:avLst/>
          </a:prstGeom>
          <a:noFill/>
        </p:spPr>
        <p:txBody>
          <a:bodyPr wrap="square">
            <a:spAutoFit/>
          </a:bodyPr>
          <a:lstStyle/>
          <a:p>
            <a:pPr algn="l">
              <a:spcAft>
                <a:spcPts val="600"/>
              </a:spcAft>
            </a:pPr>
            <a:r>
              <a:rPr lang="it-IT" sz="1900" b="0" i="0" u="none" strike="noStrike" baseline="0" dirty="0">
                <a:latin typeface="+mj-lt"/>
              </a:rPr>
              <a:t>I bambini con autismo possono imparare nuove abilità quando l’insegnamento è messo in atto in un contesto </a:t>
            </a:r>
            <a:r>
              <a:rPr lang="it-IT" sz="1900" b="0" i="1" u="none" strike="noStrike" baseline="0" dirty="0">
                <a:latin typeface="+mj-lt"/>
              </a:rPr>
              <a:t>strutturato</a:t>
            </a:r>
            <a:r>
              <a:rPr lang="it-IT" sz="1900" b="0" i="0" u="none" strike="noStrike" baseline="0" dirty="0">
                <a:latin typeface="+mj-lt"/>
              </a:rPr>
              <a:t>, ovvero in cui le informazioni sono presentate in modo accessibile anche a chi non capisce il linguaggio verbale e l’ambiente è organizzato in modo da facilitare l’attenzione agli elementi salienti dei compiti di apprendimento e limitare le distrazioni.</a:t>
            </a:r>
          </a:p>
          <a:p>
            <a:pPr algn="l">
              <a:spcAft>
                <a:spcPts val="600"/>
              </a:spcAft>
            </a:pPr>
            <a:r>
              <a:rPr lang="it-IT" sz="1900" b="0" i="0" u="none" strike="noStrike" baseline="0" dirty="0">
                <a:latin typeface="+mj-lt"/>
              </a:rPr>
              <a:t>Le procedure sempre più sofisticate di rinforzo positivo.</a:t>
            </a:r>
          </a:p>
          <a:p>
            <a:pPr algn="l">
              <a:spcAft>
                <a:spcPts val="600"/>
              </a:spcAft>
            </a:pPr>
            <a:r>
              <a:rPr lang="it-IT" sz="1900" b="0" i="0" u="none" strike="noStrike" baseline="0" dirty="0">
                <a:latin typeface="+mj-lt"/>
              </a:rPr>
              <a:t>Gli approcci «naturalistici» ed «evolutivi» basati sul gioco e sulla motivazione spontanea del bambino e sulla nozione che l’apprendimento di alcune abilità fondamentali (le cosiddette </a:t>
            </a:r>
            <a:r>
              <a:rPr lang="it-IT" sz="1900" b="0" i="1" u="none" strike="noStrike" baseline="0" dirty="0" err="1">
                <a:latin typeface="+mj-lt"/>
              </a:rPr>
              <a:t>pivotal</a:t>
            </a:r>
            <a:r>
              <a:rPr lang="it-IT" sz="1900" b="0" i="1" u="none" strike="noStrike" baseline="0" dirty="0">
                <a:latin typeface="+mj-lt"/>
              </a:rPr>
              <a:t> skills</a:t>
            </a:r>
            <a:r>
              <a:rPr lang="it-IT" sz="1900" b="0" i="0" u="none" strike="noStrike" baseline="0" dirty="0">
                <a:latin typeface="+mj-lt"/>
              </a:rPr>
              <a:t>), come l’attenzione condivisa, possa facilitare l’apprendimento spontaneo di altre abilità (ad esempio, i bambini che imparano a seguire lo sguardo dell’adulto verso un oggetto o evento possono «mappare» nuove parole su nuovi oggetti).</a:t>
            </a:r>
          </a:p>
          <a:p>
            <a:pPr algn="l">
              <a:spcAft>
                <a:spcPts val="600"/>
              </a:spcAft>
            </a:pPr>
            <a:r>
              <a:rPr lang="it-IT" sz="1900" b="0" i="0" u="none" strike="noStrike" baseline="0" dirty="0">
                <a:latin typeface="+mj-lt"/>
              </a:rPr>
              <a:t>Ad esempio, se invece di dare il biscotto al bambino quando grida glielo diamo quando fa un gesto con la mano, o fa una richiesta verbale (e lo ignoriamo quando grida), il bambino smetterà di gridare, perché quel comportamento non sarà più funzionale al raggiungimento del suo scopo. Questo implica che insieme a far «sparire» i comportamenti indesiderati, l’intervento deve mirare a insegnare comportamenti alternativi, che servano allo stesso fine di quelli problematici ma che siano socialmente accettabili.</a:t>
            </a:r>
          </a:p>
          <a:p>
            <a:pPr algn="l"/>
            <a:endParaRPr lang="it-IT" dirty="0">
              <a:latin typeface="ArnoPro-Regular"/>
            </a:endParaRPr>
          </a:p>
        </p:txBody>
      </p:sp>
    </p:spTree>
    <p:extLst>
      <p:ext uri="{BB962C8B-B14F-4D97-AF65-F5344CB8AC3E}">
        <p14:creationId xmlns:p14="http://schemas.microsoft.com/office/powerpoint/2010/main" val="2735389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F50FE-4649-0210-05BC-91845459B919}"/>
              </a:ext>
            </a:extLst>
          </p:cNvPr>
          <p:cNvSpPr>
            <a:spLocks noGrp="1"/>
          </p:cNvSpPr>
          <p:nvPr>
            <p:ph type="title"/>
          </p:nvPr>
        </p:nvSpPr>
        <p:spPr>
          <a:xfrm>
            <a:off x="1187624" y="-171400"/>
            <a:ext cx="7313612" cy="1143000"/>
          </a:xfrm>
        </p:spPr>
        <p:txBody>
          <a:bodyPr/>
          <a:lstStyle/>
          <a:p>
            <a:r>
              <a:rPr lang="it-IT" dirty="0"/>
              <a:t>Qualche esercizio particolare</a:t>
            </a:r>
          </a:p>
        </p:txBody>
      </p:sp>
      <p:pic>
        <p:nvPicPr>
          <p:cNvPr id="4" name="Immagine 3">
            <a:extLst>
              <a:ext uri="{FF2B5EF4-FFF2-40B4-BE49-F238E27FC236}">
                <a16:creationId xmlns:a16="http://schemas.microsoft.com/office/drawing/2014/main" id="{5B0FD399-98BB-DB01-A81E-56C5727DDC5E}"/>
              </a:ext>
            </a:extLst>
          </p:cNvPr>
          <p:cNvPicPr>
            <a:picLocks noChangeAspect="1"/>
          </p:cNvPicPr>
          <p:nvPr/>
        </p:nvPicPr>
        <p:blipFill>
          <a:blip r:embed="rId4"/>
          <a:stretch>
            <a:fillRect/>
          </a:stretch>
        </p:blipFill>
        <p:spPr>
          <a:xfrm>
            <a:off x="5525306" y="1138773"/>
            <a:ext cx="3405029" cy="1930188"/>
          </a:xfrm>
          <a:prstGeom prst="rect">
            <a:avLst/>
          </a:prstGeom>
        </p:spPr>
      </p:pic>
      <p:sp>
        <p:nvSpPr>
          <p:cNvPr id="6" name="CasellaDiTesto 5">
            <a:extLst>
              <a:ext uri="{FF2B5EF4-FFF2-40B4-BE49-F238E27FC236}">
                <a16:creationId xmlns:a16="http://schemas.microsoft.com/office/drawing/2014/main" id="{FBB661F6-FEF8-B1E3-C0EC-C88B3F3B6A96}"/>
              </a:ext>
            </a:extLst>
          </p:cNvPr>
          <p:cNvSpPr txBox="1"/>
          <p:nvPr/>
        </p:nvSpPr>
        <p:spPr>
          <a:xfrm>
            <a:off x="179512" y="5949280"/>
            <a:ext cx="7704856" cy="523220"/>
          </a:xfrm>
          <a:prstGeom prst="rect">
            <a:avLst/>
          </a:prstGeom>
          <a:noFill/>
        </p:spPr>
        <p:txBody>
          <a:bodyPr wrap="square">
            <a:spAutoFit/>
          </a:bodyPr>
          <a:lstStyle/>
          <a:p>
            <a:r>
              <a:rPr lang="it-IT" sz="1400" dirty="0">
                <a:hlinkClick r:id="rId5"/>
              </a:rPr>
              <a:t>https://www.youtube.com/watch?v=Ek1xo1bjiEU</a:t>
            </a:r>
            <a:endParaRPr lang="it-IT" sz="1400" dirty="0"/>
          </a:p>
          <a:p>
            <a:r>
              <a:rPr lang="it-IT" sz="1400" dirty="0"/>
              <a:t>Progetto Autismo PER TUTTI</a:t>
            </a:r>
          </a:p>
        </p:txBody>
      </p:sp>
      <p:pic>
        <p:nvPicPr>
          <p:cNvPr id="8" name="Attività didattica per l’autismo e la disabilità intellettiv">
            <a:hlinkClick r:id="" action="ppaction://media"/>
            <a:extLst>
              <a:ext uri="{FF2B5EF4-FFF2-40B4-BE49-F238E27FC236}">
                <a16:creationId xmlns:a16="http://schemas.microsoft.com/office/drawing/2014/main" id="{F4C63B81-4F7E-18BF-16C0-1ED2074BA79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9548" y="2330203"/>
            <a:ext cx="5025758" cy="2826989"/>
          </a:xfrm>
          <a:prstGeom prst="rect">
            <a:avLst/>
          </a:prstGeom>
        </p:spPr>
      </p:pic>
      <p:pic>
        <p:nvPicPr>
          <p:cNvPr id="5" name="Immagine 4">
            <a:extLst>
              <a:ext uri="{FF2B5EF4-FFF2-40B4-BE49-F238E27FC236}">
                <a16:creationId xmlns:a16="http://schemas.microsoft.com/office/drawing/2014/main" id="{5720F253-7398-FDBB-1A8F-31F593E202C0}"/>
              </a:ext>
            </a:extLst>
          </p:cNvPr>
          <p:cNvPicPr>
            <a:picLocks noChangeAspect="1"/>
          </p:cNvPicPr>
          <p:nvPr/>
        </p:nvPicPr>
        <p:blipFill>
          <a:blip r:embed="rId7"/>
          <a:stretch>
            <a:fillRect/>
          </a:stretch>
        </p:blipFill>
        <p:spPr>
          <a:xfrm>
            <a:off x="4643987" y="3385456"/>
            <a:ext cx="4282083" cy="2419808"/>
          </a:xfrm>
          <a:prstGeom prst="rect">
            <a:avLst/>
          </a:prstGeom>
        </p:spPr>
      </p:pic>
    </p:spTree>
    <p:extLst>
      <p:ext uri="{BB962C8B-B14F-4D97-AF65-F5344CB8AC3E}">
        <p14:creationId xmlns:p14="http://schemas.microsoft.com/office/powerpoint/2010/main" val="88492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793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F50FE-4649-0210-05BC-91845459B919}"/>
              </a:ext>
            </a:extLst>
          </p:cNvPr>
          <p:cNvSpPr>
            <a:spLocks noGrp="1"/>
          </p:cNvSpPr>
          <p:nvPr>
            <p:ph type="title"/>
          </p:nvPr>
        </p:nvSpPr>
        <p:spPr>
          <a:xfrm>
            <a:off x="1187624" y="-171400"/>
            <a:ext cx="7313612" cy="1143000"/>
          </a:xfrm>
        </p:spPr>
        <p:txBody>
          <a:bodyPr/>
          <a:lstStyle/>
          <a:p>
            <a:r>
              <a:rPr lang="it-IT" dirty="0"/>
              <a:t>Qualche esercizio particolare</a:t>
            </a:r>
          </a:p>
        </p:txBody>
      </p:sp>
      <p:sp>
        <p:nvSpPr>
          <p:cNvPr id="6" name="CasellaDiTesto 5">
            <a:extLst>
              <a:ext uri="{FF2B5EF4-FFF2-40B4-BE49-F238E27FC236}">
                <a16:creationId xmlns:a16="http://schemas.microsoft.com/office/drawing/2014/main" id="{FBB661F6-FEF8-B1E3-C0EC-C88B3F3B6A96}"/>
              </a:ext>
            </a:extLst>
          </p:cNvPr>
          <p:cNvSpPr txBox="1"/>
          <p:nvPr/>
        </p:nvSpPr>
        <p:spPr>
          <a:xfrm>
            <a:off x="0" y="6311454"/>
            <a:ext cx="7704856" cy="369332"/>
          </a:xfrm>
          <a:prstGeom prst="rect">
            <a:avLst/>
          </a:prstGeom>
          <a:noFill/>
        </p:spPr>
        <p:txBody>
          <a:bodyPr wrap="square">
            <a:spAutoFit/>
          </a:bodyPr>
          <a:lstStyle/>
          <a:p>
            <a:r>
              <a:rPr lang="it-IT" dirty="0"/>
              <a:t>https://www.youtube.com/watch?v=L6T3kgpz2lc</a:t>
            </a:r>
          </a:p>
        </p:txBody>
      </p:sp>
      <p:pic>
        <p:nvPicPr>
          <p:cNvPr id="5" name="Immagine 4">
            <a:extLst>
              <a:ext uri="{FF2B5EF4-FFF2-40B4-BE49-F238E27FC236}">
                <a16:creationId xmlns:a16="http://schemas.microsoft.com/office/drawing/2014/main" id="{555F4CCE-D5F1-0FAE-9CB3-E9C6F3D72373}"/>
              </a:ext>
            </a:extLst>
          </p:cNvPr>
          <p:cNvPicPr>
            <a:picLocks noChangeAspect="1"/>
          </p:cNvPicPr>
          <p:nvPr/>
        </p:nvPicPr>
        <p:blipFill>
          <a:blip r:embed="rId2"/>
          <a:stretch>
            <a:fillRect/>
          </a:stretch>
        </p:blipFill>
        <p:spPr>
          <a:xfrm>
            <a:off x="488503" y="980167"/>
            <a:ext cx="4283968" cy="2701294"/>
          </a:xfrm>
          <a:prstGeom prst="rect">
            <a:avLst/>
          </a:prstGeom>
        </p:spPr>
      </p:pic>
      <p:pic>
        <p:nvPicPr>
          <p:cNvPr id="4" name="Immagine 3">
            <a:extLst>
              <a:ext uri="{FF2B5EF4-FFF2-40B4-BE49-F238E27FC236}">
                <a16:creationId xmlns:a16="http://schemas.microsoft.com/office/drawing/2014/main" id="{1CFDA5A5-BAEB-D0E9-7EF8-BC435CDC9C00}"/>
              </a:ext>
            </a:extLst>
          </p:cNvPr>
          <p:cNvPicPr>
            <a:picLocks noChangeAspect="1"/>
          </p:cNvPicPr>
          <p:nvPr/>
        </p:nvPicPr>
        <p:blipFill>
          <a:blip r:embed="rId3"/>
          <a:stretch>
            <a:fillRect/>
          </a:stretch>
        </p:blipFill>
        <p:spPr>
          <a:xfrm>
            <a:off x="2917742" y="3892822"/>
            <a:ext cx="3018433" cy="2415952"/>
          </a:xfrm>
          <a:prstGeom prst="rect">
            <a:avLst/>
          </a:prstGeom>
        </p:spPr>
      </p:pic>
      <p:pic>
        <p:nvPicPr>
          <p:cNvPr id="9" name="Immagine 8">
            <a:extLst>
              <a:ext uri="{FF2B5EF4-FFF2-40B4-BE49-F238E27FC236}">
                <a16:creationId xmlns:a16="http://schemas.microsoft.com/office/drawing/2014/main" id="{A38080A0-99FF-76A1-BF83-E6C6AE57BEEB}"/>
              </a:ext>
            </a:extLst>
          </p:cNvPr>
          <p:cNvPicPr>
            <a:picLocks noChangeAspect="1"/>
          </p:cNvPicPr>
          <p:nvPr/>
        </p:nvPicPr>
        <p:blipFill>
          <a:blip r:embed="rId4"/>
          <a:stretch>
            <a:fillRect/>
          </a:stretch>
        </p:blipFill>
        <p:spPr>
          <a:xfrm>
            <a:off x="6220864" y="3830664"/>
            <a:ext cx="2571329" cy="2475429"/>
          </a:xfrm>
          <a:prstGeom prst="rect">
            <a:avLst/>
          </a:prstGeom>
        </p:spPr>
      </p:pic>
      <p:pic>
        <p:nvPicPr>
          <p:cNvPr id="11" name="Immagine 10">
            <a:extLst>
              <a:ext uri="{FF2B5EF4-FFF2-40B4-BE49-F238E27FC236}">
                <a16:creationId xmlns:a16="http://schemas.microsoft.com/office/drawing/2014/main" id="{32F3D302-4A0E-5FB4-7CA5-DA1B083FD72B}"/>
              </a:ext>
            </a:extLst>
          </p:cNvPr>
          <p:cNvPicPr>
            <a:picLocks noChangeAspect="1"/>
          </p:cNvPicPr>
          <p:nvPr/>
        </p:nvPicPr>
        <p:blipFill>
          <a:blip r:embed="rId5"/>
          <a:stretch>
            <a:fillRect/>
          </a:stretch>
        </p:blipFill>
        <p:spPr>
          <a:xfrm>
            <a:off x="384612" y="3830664"/>
            <a:ext cx="2258726" cy="2422997"/>
          </a:xfrm>
          <a:prstGeom prst="rect">
            <a:avLst/>
          </a:prstGeom>
        </p:spPr>
      </p:pic>
      <p:pic>
        <p:nvPicPr>
          <p:cNvPr id="13" name="Immagine 12">
            <a:extLst>
              <a:ext uri="{FF2B5EF4-FFF2-40B4-BE49-F238E27FC236}">
                <a16:creationId xmlns:a16="http://schemas.microsoft.com/office/drawing/2014/main" id="{1C0CC3EE-0996-E2D3-8079-5B6A226B04FF}"/>
              </a:ext>
            </a:extLst>
          </p:cNvPr>
          <p:cNvPicPr>
            <a:picLocks noChangeAspect="1"/>
          </p:cNvPicPr>
          <p:nvPr/>
        </p:nvPicPr>
        <p:blipFill>
          <a:blip r:embed="rId6"/>
          <a:stretch>
            <a:fillRect/>
          </a:stretch>
        </p:blipFill>
        <p:spPr>
          <a:xfrm>
            <a:off x="4844430" y="1029393"/>
            <a:ext cx="4105255" cy="2415952"/>
          </a:xfrm>
          <a:prstGeom prst="rect">
            <a:avLst/>
          </a:prstGeom>
        </p:spPr>
      </p:pic>
    </p:spTree>
    <p:extLst>
      <p:ext uri="{BB962C8B-B14F-4D97-AF65-F5344CB8AC3E}">
        <p14:creationId xmlns:p14="http://schemas.microsoft.com/office/powerpoint/2010/main" val="33376996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E6820C-4EA7-07CD-429C-CD112E84B396}"/>
              </a:ext>
            </a:extLst>
          </p:cNvPr>
          <p:cNvSpPr>
            <a:spLocks noGrp="1"/>
          </p:cNvSpPr>
          <p:nvPr>
            <p:ph type="title"/>
          </p:nvPr>
        </p:nvSpPr>
        <p:spPr/>
        <p:txBody>
          <a:bodyPr/>
          <a:lstStyle/>
          <a:p>
            <a:r>
              <a:rPr lang="it-IT" dirty="0"/>
              <a:t>Dividere per colore </a:t>
            </a:r>
          </a:p>
        </p:txBody>
      </p:sp>
      <p:pic>
        <p:nvPicPr>
          <p:cNvPr id="4" name="Immagine 3">
            <a:extLst>
              <a:ext uri="{FF2B5EF4-FFF2-40B4-BE49-F238E27FC236}">
                <a16:creationId xmlns:a16="http://schemas.microsoft.com/office/drawing/2014/main" id="{10E48E57-1964-2E93-7198-071AD93C3321}"/>
              </a:ext>
            </a:extLst>
          </p:cNvPr>
          <p:cNvPicPr>
            <a:picLocks noChangeAspect="1"/>
          </p:cNvPicPr>
          <p:nvPr/>
        </p:nvPicPr>
        <p:blipFill>
          <a:blip r:embed="rId2"/>
          <a:stretch>
            <a:fillRect/>
          </a:stretch>
        </p:blipFill>
        <p:spPr>
          <a:xfrm>
            <a:off x="252174" y="1465300"/>
            <a:ext cx="4319826" cy="3059236"/>
          </a:xfrm>
          <a:prstGeom prst="rect">
            <a:avLst/>
          </a:prstGeom>
        </p:spPr>
      </p:pic>
      <p:pic>
        <p:nvPicPr>
          <p:cNvPr id="1028" name="Picture 4">
            <a:extLst>
              <a:ext uri="{FF2B5EF4-FFF2-40B4-BE49-F238E27FC236}">
                <a16:creationId xmlns:a16="http://schemas.microsoft.com/office/drawing/2014/main" id="{DE96CB33-9596-F796-8A85-3B01C9FF4F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358" y="1714500"/>
            <a:ext cx="3644900"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AA079C1-C49E-44BC-79C8-93322C18666F}"/>
              </a:ext>
            </a:extLst>
          </p:cNvPr>
          <p:cNvSpPr txBox="1"/>
          <p:nvPr/>
        </p:nvSpPr>
        <p:spPr>
          <a:xfrm>
            <a:off x="971600" y="5173368"/>
            <a:ext cx="7992888" cy="969496"/>
          </a:xfrm>
          <a:prstGeom prst="rect">
            <a:avLst/>
          </a:prstGeom>
          <a:noFill/>
        </p:spPr>
        <p:txBody>
          <a:bodyPr wrap="square">
            <a:spAutoFit/>
          </a:bodyPr>
          <a:lstStyle/>
          <a:p>
            <a:r>
              <a:rPr lang="it-IT" sz="1900" dirty="0">
                <a:latin typeface="ArnoPro-Regular"/>
              </a:rPr>
              <a:t>Natalia (18 mesi) sa fare perfettamente il verso dell’anatra «qua, qua». </a:t>
            </a:r>
          </a:p>
          <a:p>
            <a:r>
              <a:rPr lang="it-IT" sz="1900" dirty="0">
                <a:latin typeface="ArnoPro-Regular"/>
              </a:rPr>
              <a:t>Gioca con una piccola anatra (gialla) quando fa bagno.</a:t>
            </a:r>
          </a:p>
          <a:p>
            <a:r>
              <a:rPr lang="it-IT" sz="1900" dirty="0">
                <a:latin typeface="ArnoPro-Regular"/>
              </a:rPr>
              <a:t>In conseguenza, anche il piccolo orsacchiotto in plastica (giallo) è «qua, qua»  </a:t>
            </a:r>
            <a:endParaRPr lang="it-IT" sz="1900" dirty="0"/>
          </a:p>
        </p:txBody>
      </p:sp>
    </p:spTree>
    <p:extLst>
      <p:ext uri="{BB962C8B-B14F-4D97-AF65-F5344CB8AC3E}">
        <p14:creationId xmlns:p14="http://schemas.microsoft.com/office/powerpoint/2010/main" val="1295759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E1666-7DE6-C0A5-C53D-AD5BC5CD042E}"/>
              </a:ext>
            </a:extLst>
          </p:cNvPr>
          <p:cNvSpPr>
            <a:spLocks noGrp="1"/>
          </p:cNvSpPr>
          <p:nvPr>
            <p:ph type="title"/>
          </p:nvPr>
        </p:nvSpPr>
        <p:spPr>
          <a:xfrm>
            <a:off x="1259632" y="-221822"/>
            <a:ext cx="7313612" cy="1143000"/>
          </a:xfrm>
        </p:spPr>
        <p:txBody>
          <a:bodyPr/>
          <a:lstStyle/>
          <a:p>
            <a:r>
              <a:rPr lang="it-IT" dirty="0"/>
              <a:t>Categorizzazione</a:t>
            </a:r>
          </a:p>
        </p:txBody>
      </p:sp>
      <p:pic>
        <p:nvPicPr>
          <p:cNvPr id="4" name="Immagine 3">
            <a:extLst>
              <a:ext uri="{FF2B5EF4-FFF2-40B4-BE49-F238E27FC236}">
                <a16:creationId xmlns:a16="http://schemas.microsoft.com/office/drawing/2014/main" id="{B61FC047-EDBE-AE3D-E98E-06D7F93B5693}"/>
              </a:ext>
            </a:extLst>
          </p:cNvPr>
          <p:cNvPicPr>
            <a:picLocks noChangeAspect="1"/>
          </p:cNvPicPr>
          <p:nvPr/>
        </p:nvPicPr>
        <p:blipFill>
          <a:blip r:embed="rId4"/>
          <a:stretch>
            <a:fillRect/>
          </a:stretch>
        </p:blipFill>
        <p:spPr>
          <a:xfrm>
            <a:off x="210361" y="4587044"/>
            <a:ext cx="2345415" cy="1321862"/>
          </a:xfrm>
          <a:prstGeom prst="rect">
            <a:avLst/>
          </a:prstGeom>
        </p:spPr>
      </p:pic>
      <p:pic>
        <p:nvPicPr>
          <p:cNvPr id="5" name="AUTISMO e attività da proporre a SCUOLA Attività di CATEGORI">
            <a:hlinkClick r:id="" action="ppaction://media"/>
            <a:extLst>
              <a:ext uri="{FF2B5EF4-FFF2-40B4-BE49-F238E27FC236}">
                <a16:creationId xmlns:a16="http://schemas.microsoft.com/office/drawing/2014/main" id="{DEFB7740-1B6F-88B1-28D9-7AF2A1F1E0B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3528" y="1169876"/>
            <a:ext cx="5476432" cy="3078088"/>
          </a:xfrm>
          <a:prstGeom prst="rect">
            <a:avLst/>
          </a:prstGeom>
        </p:spPr>
      </p:pic>
      <p:sp>
        <p:nvSpPr>
          <p:cNvPr id="7" name="CasellaDiTesto 6">
            <a:extLst>
              <a:ext uri="{FF2B5EF4-FFF2-40B4-BE49-F238E27FC236}">
                <a16:creationId xmlns:a16="http://schemas.microsoft.com/office/drawing/2014/main" id="{EAFA34D1-9D71-244A-B3D8-7092B51C2821}"/>
              </a:ext>
            </a:extLst>
          </p:cNvPr>
          <p:cNvSpPr txBox="1"/>
          <p:nvPr/>
        </p:nvSpPr>
        <p:spPr>
          <a:xfrm>
            <a:off x="182758" y="6066524"/>
            <a:ext cx="5402434" cy="738664"/>
          </a:xfrm>
          <a:prstGeom prst="rect">
            <a:avLst/>
          </a:prstGeom>
          <a:noFill/>
        </p:spPr>
        <p:txBody>
          <a:bodyPr wrap="square">
            <a:spAutoFit/>
          </a:bodyPr>
          <a:lstStyle/>
          <a:p>
            <a:r>
              <a:rPr lang="it-IT" sz="1400" b="1" dirty="0"/>
              <a:t>Compiti </a:t>
            </a:r>
            <a:r>
              <a:rPr lang="it-IT" sz="1400" b="1"/>
              <a:t>cognitivi molto </a:t>
            </a:r>
            <a:r>
              <a:rPr lang="it-IT" sz="1400" b="1" dirty="0"/>
              <a:t>ben definiti, divisi in </a:t>
            </a:r>
            <a:r>
              <a:rPr lang="it-IT" sz="1400" b="1"/>
              <a:t>tappe semplici, contatto </a:t>
            </a:r>
            <a:r>
              <a:rPr lang="it-IT" sz="1400" b="1" dirty="0"/>
              <a:t>visivo, espressività eccezionale </a:t>
            </a:r>
          </a:p>
          <a:p>
            <a:r>
              <a:rPr lang="it-IT" sz="1400" dirty="0"/>
              <a:t>https://www.youtube.com/watch?v=r7r2Q9mPd1A</a:t>
            </a:r>
          </a:p>
        </p:txBody>
      </p:sp>
      <p:pic>
        <p:nvPicPr>
          <p:cNvPr id="6" name="Immagine 5">
            <a:extLst>
              <a:ext uri="{FF2B5EF4-FFF2-40B4-BE49-F238E27FC236}">
                <a16:creationId xmlns:a16="http://schemas.microsoft.com/office/drawing/2014/main" id="{C2627CBC-EB9C-FF50-1FEE-49AC97401E4C}"/>
              </a:ext>
            </a:extLst>
          </p:cNvPr>
          <p:cNvPicPr>
            <a:picLocks noChangeAspect="1"/>
          </p:cNvPicPr>
          <p:nvPr/>
        </p:nvPicPr>
        <p:blipFill>
          <a:blip r:embed="rId6"/>
          <a:stretch>
            <a:fillRect/>
          </a:stretch>
        </p:blipFill>
        <p:spPr>
          <a:xfrm>
            <a:off x="5076056" y="268256"/>
            <a:ext cx="2049809" cy="2002277"/>
          </a:xfrm>
          <a:prstGeom prst="rect">
            <a:avLst/>
          </a:prstGeom>
        </p:spPr>
      </p:pic>
      <p:pic>
        <p:nvPicPr>
          <p:cNvPr id="9" name="Immagine 8">
            <a:extLst>
              <a:ext uri="{FF2B5EF4-FFF2-40B4-BE49-F238E27FC236}">
                <a16:creationId xmlns:a16="http://schemas.microsoft.com/office/drawing/2014/main" id="{4DBCE881-5BA5-B74C-53BC-111F129C15D6}"/>
              </a:ext>
            </a:extLst>
          </p:cNvPr>
          <p:cNvPicPr>
            <a:picLocks noChangeAspect="1"/>
          </p:cNvPicPr>
          <p:nvPr/>
        </p:nvPicPr>
        <p:blipFill>
          <a:blip r:embed="rId7"/>
          <a:stretch>
            <a:fillRect/>
          </a:stretch>
        </p:blipFill>
        <p:spPr>
          <a:xfrm>
            <a:off x="5652120" y="2453699"/>
            <a:ext cx="2142436" cy="2002277"/>
          </a:xfrm>
          <a:prstGeom prst="rect">
            <a:avLst/>
          </a:prstGeom>
        </p:spPr>
      </p:pic>
      <p:pic>
        <p:nvPicPr>
          <p:cNvPr id="11" name="Immagine 10">
            <a:extLst>
              <a:ext uri="{FF2B5EF4-FFF2-40B4-BE49-F238E27FC236}">
                <a16:creationId xmlns:a16="http://schemas.microsoft.com/office/drawing/2014/main" id="{DD55E149-9553-937D-7D1B-735922C794D8}"/>
              </a:ext>
            </a:extLst>
          </p:cNvPr>
          <p:cNvPicPr>
            <a:picLocks noChangeAspect="1"/>
          </p:cNvPicPr>
          <p:nvPr/>
        </p:nvPicPr>
        <p:blipFill>
          <a:blip r:embed="rId8"/>
          <a:stretch>
            <a:fillRect/>
          </a:stretch>
        </p:blipFill>
        <p:spPr>
          <a:xfrm>
            <a:off x="5764085" y="4537060"/>
            <a:ext cx="2707020" cy="2202920"/>
          </a:xfrm>
          <a:prstGeom prst="rect">
            <a:avLst/>
          </a:prstGeom>
        </p:spPr>
      </p:pic>
    </p:spTree>
    <p:extLst>
      <p:ext uri="{BB962C8B-B14F-4D97-AF65-F5344CB8AC3E}">
        <p14:creationId xmlns:p14="http://schemas.microsoft.com/office/powerpoint/2010/main" val="265792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2270D-B0FA-C72C-34B3-DA1A08C74FFF}"/>
              </a:ext>
            </a:extLst>
          </p:cNvPr>
          <p:cNvSpPr>
            <a:spLocks noGrp="1"/>
          </p:cNvSpPr>
          <p:nvPr>
            <p:ph type="title"/>
          </p:nvPr>
        </p:nvSpPr>
        <p:spPr>
          <a:xfrm>
            <a:off x="1619672" y="-387424"/>
            <a:ext cx="7313612" cy="1143000"/>
          </a:xfrm>
        </p:spPr>
        <p:txBody>
          <a:bodyPr/>
          <a:lstStyle/>
          <a:p>
            <a:r>
              <a:rPr lang="it-IT" dirty="0"/>
              <a:t>Imparare nell’ASD</a:t>
            </a:r>
          </a:p>
        </p:txBody>
      </p:sp>
      <p:sp>
        <p:nvSpPr>
          <p:cNvPr id="4" name="CasellaDiTesto 3">
            <a:extLst>
              <a:ext uri="{FF2B5EF4-FFF2-40B4-BE49-F238E27FC236}">
                <a16:creationId xmlns:a16="http://schemas.microsoft.com/office/drawing/2014/main" id="{F5D1B201-0E1D-DD2D-8316-8710A7617C69}"/>
              </a:ext>
            </a:extLst>
          </p:cNvPr>
          <p:cNvSpPr txBox="1"/>
          <p:nvPr/>
        </p:nvSpPr>
        <p:spPr>
          <a:xfrm>
            <a:off x="80882" y="661409"/>
            <a:ext cx="8982236" cy="6232475"/>
          </a:xfrm>
          <a:prstGeom prst="rect">
            <a:avLst/>
          </a:prstGeom>
          <a:noFill/>
        </p:spPr>
        <p:txBody>
          <a:bodyPr wrap="square">
            <a:spAutoFit/>
          </a:bodyPr>
          <a:lstStyle/>
          <a:p>
            <a:pPr algn="l"/>
            <a:r>
              <a:rPr lang="it-IT" sz="1900" b="0" i="0" u="none" strike="noStrike" baseline="0" dirty="0">
                <a:latin typeface="+mj-lt"/>
              </a:rPr>
              <a:t>Ad esempio, anziché insegnare a un bambino a richiedere un biscotto dicendo «biscotto», guardando l’interlocutore e facendo un gesto con la mano, questi tre comportamenti verranno insegnati separatamente. Le sessioni di apprendimento sono articolate secondo una sequenza formata da un antecedente  ovvero l’istruzione, coincisa e chiara, fornita dal terapista  a cui fa seguito la risposta del bambino, ovvero il comportamento target da un aiuto fisico, gestuale o verbale del terapista.</a:t>
            </a:r>
          </a:p>
          <a:p>
            <a:pPr algn="l"/>
            <a:r>
              <a:rPr lang="it-IT" sz="1900" b="0" i="0" u="none" strike="noStrike" baseline="0" dirty="0">
                <a:latin typeface="+mj-lt"/>
              </a:rPr>
              <a:t>Alla base di queste procedure ci sono tre idee precise sul modo in cui apprendono i bambini con autismo:</a:t>
            </a:r>
          </a:p>
          <a:p>
            <a:pPr algn="l"/>
            <a:r>
              <a:rPr lang="it-IT" sz="1900" b="0" i="0" u="none" strike="noStrike" baseline="0" dirty="0">
                <a:latin typeface="+mj-lt"/>
              </a:rPr>
              <a:t>1. essi fanno fatica a elaborare più di uno stimolo alla volta (un fenomeno denominato «</a:t>
            </a:r>
            <a:r>
              <a:rPr lang="it-IT" sz="1900" b="0" i="1" u="none" strike="noStrike" baseline="0" dirty="0" err="1">
                <a:latin typeface="+mj-lt"/>
              </a:rPr>
              <a:t>stimulus</a:t>
            </a:r>
            <a:r>
              <a:rPr lang="it-IT" sz="1900" b="0" i="1" u="none" strike="noStrike" baseline="0" dirty="0">
                <a:latin typeface="+mj-lt"/>
              </a:rPr>
              <a:t> </a:t>
            </a:r>
            <a:r>
              <a:rPr lang="it-IT" sz="1900" b="0" i="1" u="none" strike="noStrike" baseline="0" dirty="0" err="1">
                <a:latin typeface="+mj-lt"/>
              </a:rPr>
              <a:t>overselectivity</a:t>
            </a:r>
            <a:r>
              <a:rPr lang="it-IT" sz="1900" b="0" i="0" u="none" strike="noStrike" baseline="0" dirty="0">
                <a:latin typeface="+mj-lt"/>
              </a:rPr>
              <a:t>»), quindi le istruzioni vanno semplificate al massimo;</a:t>
            </a:r>
          </a:p>
          <a:p>
            <a:pPr algn="l"/>
            <a:r>
              <a:rPr lang="it-IT" sz="1900" b="0" i="0" u="none" strike="noStrike" baseline="0" dirty="0">
                <a:latin typeface="+mj-lt"/>
              </a:rPr>
              <a:t>2. le lodi e gli incoraggiamenti (rinforzi sociali) non sono uno stimolo gratificante per i bambini con autismo, pertanto sarà necessario utilizzare dei «rinforzi esterni», ad esempio cibo, o </a:t>
            </a:r>
            <a:r>
              <a:rPr lang="it-IT" sz="1900" b="0" i="0" u="sng" strike="noStrike" baseline="0" dirty="0">
                <a:latin typeface="+mj-lt"/>
              </a:rPr>
              <a:t>un giocattolo desiderato</a:t>
            </a:r>
            <a:r>
              <a:rPr lang="it-IT" sz="1900" b="0" i="0" u="none" strike="noStrike" baseline="0" dirty="0">
                <a:latin typeface="+mj-lt"/>
              </a:rPr>
              <a:t>, per motivare il bambino a emettere il comportamento richiesto;</a:t>
            </a:r>
          </a:p>
          <a:p>
            <a:pPr algn="l"/>
            <a:r>
              <a:rPr lang="it-IT" sz="1900" b="0" i="0" u="none" strike="noStrike" baseline="0" dirty="0">
                <a:latin typeface="+mj-lt"/>
              </a:rPr>
              <a:t>3. quando lo stimolo antecedente è chiaro e quello conseguente è motivante,        i bambini con autismo impareranno secondo le leggi che governano l’apprendimento delle persone senza autismo: produrranno nuovi comportamenti quando questi vengono rinforzati e abbandoneranno i comportamenti che vengono scoraggiati.</a:t>
            </a:r>
            <a:endParaRPr lang="it-IT" sz="1900" dirty="0">
              <a:latin typeface="+mj-lt"/>
            </a:endParaRPr>
          </a:p>
        </p:txBody>
      </p:sp>
    </p:spTree>
    <p:extLst>
      <p:ext uri="{BB962C8B-B14F-4D97-AF65-F5344CB8AC3E}">
        <p14:creationId xmlns:p14="http://schemas.microsoft.com/office/powerpoint/2010/main" val="3582498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0FE839-4DA5-B53F-310B-59F2DB56AE34}"/>
              </a:ext>
            </a:extLst>
          </p:cNvPr>
          <p:cNvSpPr>
            <a:spLocks noGrp="1"/>
          </p:cNvSpPr>
          <p:nvPr>
            <p:ph type="title"/>
          </p:nvPr>
        </p:nvSpPr>
        <p:spPr>
          <a:xfrm>
            <a:off x="1115616" y="-315416"/>
            <a:ext cx="7313612" cy="1143000"/>
          </a:xfrm>
        </p:spPr>
        <p:txBody>
          <a:bodyPr/>
          <a:lstStyle/>
          <a:p>
            <a:r>
              <a:rPr lang="it-IT" dirty="0"/>
              <a:t>Propagazione di segnali</a:t>
            </a:r>
          </a:p>
        </p:txBody>
      </p:sp>
      <p:pic>
        <p:nvPicPr>
          <p:cNvPr id="6" name="Immagine 5">
            <a:extLst>
              <a:ext uri="{FF2B5EF4-FFF2-40B4-BE49-F238E27FC236}">
                <a16:creationId xmlns:a16="http://schemas.microsoft.com/office/drawing/2014/main" id="{68BD1B92-36CA-9654-73FC-E0A084257A5C}"/>
              </a:ext>
            </a:extLst>
          </p:cNvPr>
          <p:cNvPicPr>
            <a:picLocks noChangeAspect="1"/>
          </p:cNvPicPr>
          <p:nvPr/>
        </p:nvPicPr>
        <p:blipFill>
          <a:blip r:embed="rId2"/>
          <a:stretch>
            <a:fillRect/>
          </a:stretch>
        </p:blipFill>
        <p:spPr>
          <a:xfrm>
            <a:off x="467544" y="980728"/>
            <a:ext cx="7805057" cy="5526860"/>
          </a:xfrm>
          <a:prstGeom prst="rect">
            <a:avLst/>
          </a:prstGeom>
        </p:spPr>
      </p:pic>
      <p:sp>
        <p:nvSpPr>
          <p:cNvPr id="8" name="CasellaDiTesto 7">
            <a:extLst>
              <a:ext uri="{FF2B5EF4-FFF2-40B4-BE49-F238E27FC236}">
                <a16:creationId xmlns:a16="http://schemas.microsoft.com/office/drawing/2014/main" id="{DA486222-0A30-58FD-4948-ECA985E3EB66}"/>
              </a:ext>
            </a:extLst>
          </p:cNvPr>
          <p:cNvSpPr txBox="1"/>
          <p:nvPr/>
        </p:nvSpPr>
        <p:spPr>
          <a:xfrm>
            <a:off x="642547" y="2877145"/>
            <a:ext cx="6892366" cy="400110"/>
          </a:xfrm>
          <a:prstGeom prst="rect">
            <a:avLst/>
          </a:prstGeom>
          <a:noFill/>
        </p:spPr>
        <p:txBody>
          <a:bodyPr wrap="square">
            <a:spAutoFit/>
          </a:bodyPr>
          <a:lstStyle/>
          <a:p>
            <a:r>
              <a:rPr lang="it-IT" sz="2000" b="1" dirty="0">
                <a:solidFill>
                  <a:srgbClr val="FF0000"/>
                </a:solidFill>
                <a:latin typeface="ArnoPro-Regular"/>
              </a:rPr>
              <a:t>Mancano collegamenti con il </a:t>
            </a:r>
            <a:r>
              <a:rPr lang="it-IT" sz="2000" b="1" i="1" dirty="0">
                <a:solidFill>
                  <a:srgbClr val="FF0000"/>
                </a:solidFill>
                <a:latin typeface="ArnoPro-Regular"/>
              </a:rPr>
              <a:t>pattern</a:t>
            </a:r>
            <a:r>
              <a:rPr lang="it-IT" sz="2000" b="1" dirty="0">
                <a:solidFill>
                  <a:srgbClr val="FF0000"/>
                </a:solidFill>
                <a:latin typeface="ArnoPro-Regular"/>
              </a:rPr>
              <a:t> complessi (rossi qua) </a:t>
            </a:r>
            <a:endParaRPr lang="it-IT" sz="2000" b="1" dirty="0">
              <a:solidFill>
                <a:srgbClr val="FF0000"/>
              </a:solidFill>
            </a:endParaRPr>
          </a:p>
        </p:txBody>
      </p:sp>
    </p:spTree>
    <p:extLst>
      <p:ext uri="{BB962C8B-B14F-4D97-AF65-F5344CB8AC3E}">
        <p14:creationId xmlns:p14="http://schemas.microsoft.com/office/powerpoint/2010/main" val="3923409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DA4911E-2FEF-3254-FA6E-34E208A873FD}"/>
              </a:ext>
            </a:extLst>
          </p:cNvPr>
          <p:cNvPicPr>
            <a:picLocks noChangeAspect="1"/>
          </p:cNvPicPr>
          <p:nvPr/>
        </p:nvPicPr>
        <p:blipFill>
          <a:blip r:embed="rId2"/>
          <a:stretch>
            <a:fillRect/>
          </a:stretch>
        </p:blipFill>
        <p:spPr>
          <a:xfrm>
            <a:off x="152316" y="130324"/>
            <a:ext cx="8839367" cy="6597352"/>
          </a:xfrm>
          <a:prstGeom prst="rect">
            <a:avLst/>
          </a:prstGeom>
        </p:spPr>
      </p:pic>
      <p:sp>
        <p:nvSpPr>
          <p:cNvPr id="2" name="CasellaDiTesto 1">
            <a:extLst>
              <a:ext uri="{FF2B5EF4-FFF2-40B4-BE49-F238E27FC236}">
                <a16:creationId xmlns:a16="http://schemas.microsoft.com/office/drawing/2014/main" id="{5626D754-3053-381E-9F4C-7A0C94907062}"/>
              </a:ext>
            </a:extLst>
          </p:cNvPr>
          <p:cNvSpPr txBox="1"/>
          <p:nvPr/>
        </p:nvSpPr>
        <p:spPr>
          <a:xfrm>
            <a:off x="467544" y="5877272"/>
            <a:ext cx="6892366" cy="400110"/>
          </a:xfrm>
          <a:prstGeom prst="rect">
            <a:avLst/>
          </a:prstGeom>
          <a:noFill/>
        </p:spPr>
        <p:txBody>
          <a:bodyPr wrap="square">
            <a:spAutoFit/>
          </a:bodyPr>
          <a:lstStyle/>
          <a:p>
            <a:r>
              <a:rPr lang="it-IT" sz="2000" b="1" dirty="0">
                <a:solidFill>
                  <a:srgbClr val="FF0000"/>
                </a:solidFill>
              </a:rPr>
              <a:t>Credits: </a:t>
            </a:r>
            <a:r>
              <a:rPr lang="it-IT" sz="2000" b="1" dirty="0" err="1">
                <a:solidFill>
                  <a:srgbClr val="FF0000"/>
                </a:solidFill>
              </a:rPr>
              <a:t>Wodzislaw</a:t>
            </a:r>
            <a:r>
              <a:rPr lang="it-IT" sz="2000" b="1" dirty="0">
                <a:solidFill>
                  <a:srgbClr val="FF0000"/>
                </a:solidFill>
              </a:rPr>
              <a:t> Duch</a:t>
            </a:r>
          </a:p>
        </p:txBody>
      </p:sp>
    </p:spTree>
    <p:extLst>
      <p:ext uri="{BB962C8B-B14F-4D97-AF65-F5344CB8AC3E}">
        <p14:creationId xmlns:p14="http://schemas.microsoft.com/office/powerpoint/2010/main" val="4288745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309BDE-0FFE-5CC9-72E0-A26F649F958F}"/>
              </a:ext>
            </a:extLst>
          </p:cNvPr>
          <p:cNvSpPr>
            <a:spLocks noGrp="1"/>
          </p:cNvSpPr>
          <p:nvPr>
            <p:ph type="title"/>
          </p:nvPr>
        </p:nvSpPr>
        <p:spPr>
          <a:xfrm>
            <a:off x="434002" y="-285927"/>
            <a:ext cx="7313612" cy="1143000"/>
          </a:xfrm>
        </p:spPr>
        <p:txBody>
          <a:bodyPr/>
          <a:lstStyle/>
          <a:p>
            <a:r>
              <a:rPr lang="it-IT" dirty="0"/>
              <a:t>Cartesio (1647)</a:t>
            </a:r>
          </a:p>
        </p:txBody>
      </p:sp>
      <p:pic>
        <p:nvPicPr>
          <p:cNvPr id="8" name="Immagine 7">
            <a:extLst>
              <a:ext uri="{FF2B5EF4-FFF2-40B4-BE49-F238E27FC236}">
                <a16:creationId xmlns:a16="http://schemas.microsoft.com/office/drawing/2014/main" id="{7C845B03-8DB5-38DB-3FF7-D92E854A5B62}"/>
              </a:ext>
            </a:extLst>
          </p:cNvPr>
          <p:cNvPicPr>
            <a:picLocks noChangeAspect="1"/>
          </p:cNvPicPr>
          <p:nvPr/>
        </p:nvPicPr>
        <p:blipFill>
          <a:blip r:embed="rId2"/>
          <a:stretch>
            <a:fillRect/>
          </a:stretch>
        </p:blipFill>
        <p:spPr>
          <a:xfrm>
            <a:off x="434002" y="988378"/>
            <a:ext cx="3698398" cy="5104918"/>
          </a:xfrm>
          <a:prstGeom prst="rect">
            <a:avLst/>
          </a:prstGeom>
        </p:spPr>
      </p:pic>
      <p:pic>
        <p:nvPicPr>
          <p:cNvPr id="10" name="Immagine 9">
            <a:extLst>
              <a:ext uri="{FF2B5EF4-FFF2-40B4-BE49-F238E27FC236}">
                <a16:creationId xmlns:a16="http://schemas.microsoft.com/office/drawing/2014/main" id="{195EF5DC-9861-389F-09F2-1C9AD91C82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2018" y="285573"/>
            <a:ext cx="4818888" cy="6510528"/>
          </a:xfrm>
          <a:prstGeom prst="rect">
            <a:avLst/>
          </a:prstGeom>
        </p:spPr>
      </p:pic>
      <p:sp>
        <p:nvSpPr>
          <p:cNvPr id="4" name="CasellaDiTesto 3">
            <a:extLst>
              <a:ext uri="{FF2B5EF4-FFF2-40B4-BE49-F238E27FC236}">
                <a16:creationId xmlns:a16="http://schemas.microsoft.com/office/drawing/2014/main" id="{5F937DD8-BCEA-8FD7-169A-A655D5E98A83}"/>
              </a:ext>
            </a:extLst>
          </p:cNvPr>
          <p:cNvSpPr txBox="1"/>
          <p:nvPr/>
        </p:nvSpPr>
        <p:spPr>
          <a:xfrm>
            <a:off x="323528" y="6387761"/>
            <a:ext cx="4572000" cy="369332"/>
          </a:xfrm>
          <a:prstGeom prst="rect">
            <a:avLst/>
          </a:prstGeom>
          <a:noFill/>
        </p:spPr>
        <p:txBody>
          <a:bodyPr wrap="square">
            <a:spAutoFit/>
          </a:bodyPr>
          <a:lstStyle/>
          <a:p>
            <a:r>
              <a:rPr lang="it-IT" b="1" dirty="0">
                <a:solidFill>
                  <a:srgbClr val="FF0000"/>
                </a:solidFill>
                <a:latin typeface="ArnoPro-Regular"/>
              </a:rPr>
              <a:t>«Neuroni specchio»</a:t>
            </a:r>
            <a:endParaRPr lang="it-IT" dirty="0"/>
          </a:p>
        </p:txBody>
      </p:sp>
    </p:spTree>
    <p:extLst>
      <p:ext uri="{BB962C8B-B14F-4D97-AF65-F5344CB8AC3E}">
        <p14:creationId xmlns:p14="http://schemas.microsoft.com/office/powerpoint/2010/main" val="4273812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a:xfrm>
            <a:off x="1838320" y="-277660"/>
            <a:ext cx="7313612" cy="1143000"/>
          </a:xfrm>
        </p:spPr>
        <p:txBody>
          <a:bodyPr/>
          <a:lstStyle/>
          <a:p>
            <a:r>
              <a:rPr lang="it-IT" dirty="0"/>
              <a:t>«Neuroni specchio»</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89409" y="1151731"/>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900" dirty="0"/>
              <a:t>La scoperta dei neuroni specchio, la cui caratteristica è quella di attivarsi sia quando l’individuo compie una certa azione sia quando la osserva in altri, ci ha permesso di conoscere il meccanismo neurobiologico alla base di una varietà di comportamenti sociali molto importanti, come la capacità di mettersi nei panni dell’altro, l’imitazione, l’empatia e persino il linguaggio.</a:t>
            </a:r>
          </a:p>
          <a:p>
            <a:pPr marL="0" indent="0">
              <a:buNone/>
            </a:pPr>
            <a:r>
              <a:rPr lang="it-IT" sz="1900" dirty="0"/>
              <a:t>Vari studi suggeriscono che negli esseri umani una disfunzione del sistema dei neuroni specchio può essere una anomalia fondamentale nei disturbi dello spettro autistico, una serie di condizioni associate all’isolamento sociale. </a:t>
            </a:r>
          </a:p>
          <a:p>
            <a:pPr marL="0" indent="0">
              <a:buNone/>
            </a:pPr>
            <a:r>
              <a:rPr lang="it-IT" sz="1900" dirty="0"/>
              <a:t>[…] disturbi che compaiono precocemente durante lo sviluppo neurologico.</a:t>
            </a:r>
          </a:p>
          <a:p>
            <a:pPr marL="0" indent="0">
              <a:buNone/>
            </a:pPr>
            <a:r>
              <a:rPr lang="it-IT" sz="1900" dirty="0"/>
              <a:t>Tutti questi disturbi sono caratterizzati da chiusura i se stessi, alterazioni nell’interpretazione e nella comunicazione sociale, limitazioni nelle capacità di usare il linguaggio, interesse ristretto e ossessivo per un argomento particolare, comportamenti ripetitivi e stereotipati, estrema intolleranza a ogni cambiamento e frustrazione (p.97-8)</a:t>
            </a:r>
            <a:r>
              <a:rPr lang="it-IT" sz="1800" dirty="0"/>
              <a:t>
</a:t>
            </a:r>
            <a:endParaRPr lang="en-AU" altLang="it-IT" sz="2500" dirty="0">
              <a:solidFill>
                <a:srgbClr val="000066"/>
              </a:solidFill>
              <a:ea typeface="Arial Unicode MS" pitchFamily="34" charset="-128"/>
            </a:endParaRPr>
          </a:p>
        </p:txBody>
      </p:sp>
    </p:spTree>
    <p:extLst>
      <p:ext uri="{BB962C8B-B14F-4D97-AF65-F5344CB8AC3E}">
        <p14:creationId xmlns:p14="http://schemas.microsoft.com/office/powerpoint/2010/main" val="41376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9221C0-1DC3-A0B2-CB60-3FDD676208F6}"/>
              </a:ext>
            </a:extLst>
          </p:cNvPr>
          <p:cNvPicPr>
            <a:picLocks noChangeAspect="1"/>
          </p:cNvPicPr>
          <p:nvPr/>
        </p:nvPicPr>
        <p:blipFill>
          <a:blip r:embed="rId2"/>
          <a:stretch>
            <a:fillRect/>
          </a:stretch>
        </p:blipFill>
        <p:spPr>
          <a:xfrm>
            <a:off x="107503" y="88923"/>
            <a:ext cx="9046445" cy="6733866"/>
          </a:xfrm>
          <a:prstGeom prst="rect">
            <a:avLst/>
          </a:prstGeom>
        </p:spPr>
      </p:pic>
      <p:sp>
        <p:nvSpPr>
          <p:cNvPr id="2" name="Titolo 1">
            <a:extLst>
              <a:ext uri="{FF2B5EF4-FFF2-40B4-BE49-F238E27FC236}">
                <a16:creationId xmlns:a16="http://schemas.microsoft.com/office/drawing/2014/main" id="{E0706ECE-1EA2-6143-D340-F84B38E64D46}"/>
              </a:ext>
            </a:extLst>
          </p:cNvPr>
          <p:cNvSpPr>
            <a:spLocks noGrp="1"/>
          </p:cNvSpPr>
          <p:nvPr>
            <p:ph type="title"/>
          </p:nvPr>
        </p:nvSpPr>
        <p:spPr/>
        <p:txBody>
          <a:bodyPr/>
          <a:lstStyle/>
          <a:p>
            <a:r>
              <a:rPr lang="it-IT" sz="2400" dirty="0">
                <a:solidFill>
                  <a:srgbClr val="FF0000"/>
                </a:solidFill>
              </a:rPr>
              <a:t>Capire è il primo passo per agire</a:t>
            </a:r>
          </a:p>
        </p:txBody>
      </p:sp>
      <p:sp>
        <p:nvSpPr>
          <p:cNvPr id="3" name="CasellaDiTesto 2">
            <a:extLst>
              <a:ext uri="{FF2B5EF4-FFF2-40B4-BE49-F238E27FC236}">
                <a16:creationId xmlns:a16="http://schemas.microsoft.com/office/drawing/2014/main" id="{60839B2C-5DBD-F5B6-2258-6D353B8F7583}"/>
              </a:ext>
            </a:extLst>
          </p:cNvPr>
          <p:cNvSpPr txBox="1"/>
          <p:nvPr/>
        </p:nvSpPr>
        <p:spPr>
          <a:xfrm>
            <a:off x="3635896" y="6356320"/>
            <a:ext cx="6892366" cy="400110"/>
          </a:xfrm>
          <a:prstGeom prst="rect">
            <a:avLst/>
          </a:prstGeom>
          <a:noFill/>
        </p:spPr>
        <p:txBody>
          <a:bodyPr wrap="square">
            <a:spAutoFit/>
          </a:bodyPr>
          <a:lstStyle/>
          <a:p>
            <a:r>
              <a:rPr lang="it-IT" sz="2000" b="1" dirty="0">
                <a:solidFill>
                  <a:srgbClr val="FF0000"/>
                </a:solidFill>
              </a:rPr>
              <a:t>Credits: </a:t>
            </a:r>
            <a:r>
              <a:rPr lang="it-IT" sz="2000" b="1" dirty="0" err="1">
                <a:solidFill>
                  <a:srgbClr val="FF0000"/>
                </a:solidFill>
              </a:rPr>
              <a:t>Wodzislaw</a:t>
            </a:r>
            <a:r>
              <a:rPr lang="it-IT" sz="2000" b="1" dirty="0">
                <a:solidFill>
                  <a:srgbClr val="FF0000"/>
                </a:solidFill>
              </a:rPr>
              <a:t> Duch</a:t>
            </a:r>
          </a:p>
        </p:txBody>
      </p:sp>
    </p:spTree>
    <p:extLst>
      <p:ext uri="{BB962C8B-B14F-4D97-AF65-F5344CB8AC3E}">
        <p14:creationId xmlns:p14="http://schemas.microsoft.com/office/powerpoint/2010/main" val="1382192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4624B-1D10-BC17-0CE3-A4EE18C13BFD}"/>
              </a:ext>
            </a:extLst>
          </p:cNvPr>
          <p:cNvSpPr>
            <a:spLocks noGrp="1"/>
          </p:cNvSpPr>
          <p:nvPr>
            <p:ph type="title"/>
          </p:nvPr>
        </p:nvSpPr>
        <p:spPr>
          <a:xfrm>
            <a:off x="1331640" y="-315416"/>
            <a:ext cx="7313612" cy="1143000"/>
          </a:xfrm>
        </p:spPr>
        <p:txBody>
          <a:bodyPr/>
          <a:lstStyle/>
          <a:p>
            <a:r>
              <a:rPr lang="it-IT" dirty="0"/>
              <a:t>Handicap e BES</a:t>
            </a:r>
          </a:p>
        </p:txBody>
      </p:sp>
      <p:sp>
        <p:nvSpPr>
          <p:cNvPr id="4" name="CasellaDiTesto 3">
            <a:extLst>
              <a:ext uri="{FF2B5EF4-FFF2-40B4-BE49-F238E27FC236}">
                <a16:creationId xmlns:a16="http://schemas.microsoft.com/office/drawing/2014/main" id="{4C0D09AD-C310-1FCF-7A28-874747A43375}"/>
              </a:ext>
            </a:extLst>
          </p:cNvPr>
          <p:cNvSpPr txBox="1"/>
          <p:nvPr/>
        </p:nvSpPr>
        <p:spPr>
          <a:xfrm>
            <a:off x="107504" y="827584"/>
            <a:ext cx="9036496" cy="5909310"/>
          </a:xfrm>
          <a:prstGeom prst="rect">
            <a:avLst/>
          </a:prstGeom>
          <a:noFill/>
        </p:spPr>
        <p:txBody>
          <a:bodyPr wrap="square">
            <a:spAutoFit/>
          </a:bodyPr>
          <a:lstStyle/>
          <a:p>
            <a:r>
              <a:rPr lang="it-IT" altLang="it-IT" b="1" dirty="0"/>
              <a:t>Maria, </a:t>
            </a:r>
            <a:r>
              <a:rPr lang="it-IT" altLang="it-IT" dirty="0"/>
              <a:t>insegnante di matematica per 42 anni, presso l’istituto «magistrale» </a:t>
            </a:r>
          </a:p>
          <a:p>
            <a:endParaRPr lang="it-IT" altLang="it-IT" dirty="0"/>
          </a:p>
          <a:p>
            <a:r>
              <a:rPr lang="it-IT" altLang="it-IT" dirty="0"/>
              <a:t>Istituto in totale 1200 studenti, impostavano dell’attività, primo consiglio – insegnante di sostegno presentava il progetto.</a:t>
            </a:r>
          </a:p>
          <a:p>
            <a:r>
              <a:rPr lang="it-IT" altLang="it-IT" dirty="0"/>
              <a:t>- Tutelati dalla legge 104, autonomia della persone, equipe d’insegnanti + neuropsichiatra</a:t>
            </a:r>
          </a:p>
          <a:p>
            <a:r>
              <a:rPr lang="it-IT" altLang="it-IT" dirty="0"/>
              <a:t>- Mezzi/ metodi/ contenuti compensativi, dispensativi </a:t>
            </a:r>
          </a:p>
          <a:p>
            <a:r>
              <a:rPr lang="it-IT" altLang="it-IT" dirty="0"/>
              <a:t>- Metodologia BES: il docente referente, che deve indicare i metodi, ogni insegnanti deve indicare cosa vuole fare </a:t>
            </a:r>
          </a:p>
          <a:p>
            <a:r>
              <a:rPr lang="it-IT" altLang="it-IT" dirty="0"/>
              <a:t>Casi specifici: - un ragazzo sordo (un aiuto facilitatore)</a:t>
            </a:r>
          </a:p>
          <a:p>
            <a:r>
              <a:rPr lang="it-IT" altLang="it-IT" dirty="0"/>
              <a:t>- Handicap molto grave – comunicava solo con i computer</a:t>
            </a:r>
          </a:p>
          <a:p>
            <a:r>
              <a:rPr lang="it-IT" altLang="it-IT" dirty="0"/>
              <a:t>- Medio handicap – il biennio OK, triennio – parabole astrazione,</a:t>
            </a:r>
          </a:p>
          <a:p>
            <a:r>
              <a:rPr lang="it-IT" altLang="it-IT" dirty="0"/>
              <a:t>- Progetti adatti per rendere autonomi, bollettino postale, come ci deve regolare in banca, ecc.</a:t>
            </a:r>
          </a:p>
          <a:p>
            <a:r>
              <a:rPr lang="it-IT" altLang="it-IT" dirty="0"/>
              <a:t>Attestato di frequenza. Ridurre il programma, per linee generali </a:t>
            </a:r>
          </a:p>
          <a:p>
            <a:r>
              <a:rPr lang="it-IT" altLang="it-IT" dirty="0"/>
              <a:t>- Il ragionamento minimo.  Piano per questa persona, sulla base cognitive. </a:t>
            </a:r>
          </a:p>
          <a:p>
            <a:r>
              <a:rPr lang="it-IT" altLang="it-IT" dirty="0"/>
              <a:t>«Quando le famiglie hanno capito che basta fare un certificato per avere un carico ridotto… Ma questo non risolvere la situazione, visto che loro vorrebbero lavorare in certi ambienti, per esempio fare infermieri, ma non riescono a passare il test d’ammissione.»   </a:t>
            </a:r>
          </a:p>
          <a:p>
            <a:r>
              <a:rPr lang="it-IT" altLang="it-IT" dirty="0"/>
              <a:t>Con troppa protezione </a:t>
            </a:r>
            <a:r>
              <a:rPr lang="it-IT" altLang="it-IT" b="1" dirty="0"/>
              <a:t>non diventano mai adolescenti. </a:t>
            </a:r>
          </a:p>
        </p:txBody>
      </p:sp>
    </p:spTree>
    <p:extLst>
      <p:ext uri="{BB962C8B-B14F-4D97-AF65-F5344CB8AC3E}">
        <p14:creationId xmlns:p14="http://schemas.microsoft.com/office/powerpoint/2010/main" val="2700397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FCC44-39AD-EFF3-B5BC-94D4325C7C80}"/>
              </a:ext>
            </a:extLst>
          </p:cNvPr>
          <p:cNvSpPr>
            <a:spLocks noGrp="1"/>
          </p:cNvSpPr>
          <p:nvPr>
            <p:ph type="title"/>
          </p:nvPr>
        </p:nvSpPr>
        <p:spPr>
          <a:xfrm>
            <a:off x="1259632" y="-25955"/>
            <a:ext cx="7313612" cy="1143000"/>
          </a:xfrm>
        </p:spPr>
        <p:txBody>
          <a:bodyPr/>
          <a:lstStyle/>
          <a:p>
            <a:r>
              <a:rPr lang="it-IT" dirty="0"/>
              <a:t>Conclusioni</a:t>
            </a:r>
          </a:p>
        </p:txBody>
      </p:sp>
      <p:sp>
        <p:nvSpPr>
          <p:cNvPr id="3" name="CasellaDiTesto 2">
            <a:extLst>
              <a:ext uri="{FF2B5EF4-FFF2-40B4-BE49-F238E27FC236}">
                <a16:creationId xmlns:a16="http://schemas.microsoft.com/office/drawing/2014/main" id="{23F57E5A-523F-96A1-FA44-E287AFB259AD}"/>
              </a:ext>
            </a:extLst>
          </p:cNvPr>
          <p:cNvSpPr txBox="1"/>
          <p:nvPr/>
        </p:nvSpPr>
        <p:spPr>
          <a:xfrm>
            <a:off x="287524" y="1268760"/>
            <a:ext cx="8568952" cy="4755148"/>
          </a:xfrm>
          <a:prstGeom prst="rect">
            <a:avLst/>
          </a:prstGeom>
          <a:noFill/>
        </p:spPr>
        <p:txBody>
          <a:bodyPr wrap="square">
            <a:spAutoFit/>
          </a:bodyPr>
          <a:lstStyle/>
          <a:p>
            <a:r>
              <a:rPr lang="it-IT" sz="1900" dirty="0"/>
              <a:t> Le cause (concause) dell’autismo non si conosco in pieno</a:t>
            </a:r>
          </a:p>
          <a:p>
            <a:pPr marL="285750" indent="-285750">
              <a:buFontTx/>
              <a:buChar char="-"/>
            </a:pPr>
            <a:r>
              <a:rPr lang="it-IT" sz="1900" dirty="0"/>
              <a:t>Si parla delle componente genetica, chimica, famigliare, ambientale etc.</a:t>
            </a:r>
          </a:p>
          <a:p>
            <a:pPr marL="285750" indent="-285750">
              <a:buFontTx/>
              <a:buChar char="-"/>
            </a:pPr>
            <a:r>
              <a:rPr lang="it-IT" sz="1900" dirty="0"/>
              <a:t>Nella descrizione delle cause bisogna essere «sobri», per evitare di scivolare verso le classificazioni standard (leggi: discriminazioni), visto anche che il numero di casi dichiarati (in USA) cresce in modo quasi esponenziale.</a:t>
            </a:r>
          </a:p>
          <a:p>
            <a:pPr marL="285750" indent="-285750">
              <a:buFontTx/>
              <a:buChar char="-"/>
            </a:pPr>
            <a:r>
              <a:rPr lang="it-IT" sz="1900" dirty="0"/>
              <a:t>La tendenza di «globalizzazione», cioè di assegnare le «etichette»     standard, crea ulteriori problemi: ASD è il dominio di neuro-scienze, della psichiatria o dell’educazione</a:t>
            </a:r>
          </a:p>
          <a:p>
            <a:pPr marL="285750" indent="-285750">
              <a:buFontTx/>
              <a:buChar char="-"/>
            </a:pPr>
            <a:r>
              <a:rPr lang="it-IT" sz="1900" dirty="0"/>
              <a:t>Visto anche le (diverse) cause sconosciute, non è facile trovare le soluzioni standard.</a:t>
            </a:r>
          </a:p>
          <a:p>
            <a:pPr marL="285750" indent="-285750">
              <a:buFontTx/>
              <a:buChar char="-"/>
            </a:pPr>
            <a:r>
              <a:rPr lang="it-IT" sz="1900" dirty="0"/>
              <a:t>Di nuovo, sul «mercato» italiano ( i libri, video, sistema scolastico) osserviamo una grande sensibilità al problema ASD: si consiglia di fare ricerca su internet per conto Vostro.  </a:t>
            </a:r>
          </a:p>
          <a:p>
            <a:endParaRPr lang="it-IT" dirty="0"/>
          </a:p>
        </p:txBody>
      </p:sp>
    </p:spTree>
    <p:extLst>
      <p:ext uri="{BB962C8B-B14F-4D97-AF65-F5344CB8AC3E}">
        <p14:creationId xmlns:p14="http://schemas.microsoft.com/office/powerpoint/2010/main" val="1457875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FCC44-39AD-EFF3-B5BC-94D4325C7C80}"/>
              </a:ext>
            </a:extLst>
          </p:cNvPr>
          <p:cNvSpPr>
            <a:spLocks noGrp="1"/>
          </p:cNvSpPr>
          <p:nvPr>
            <p:ph type="title"/>
          </p:nvPr>
        </p:nvSpPr>
        <p:spPr>
          <a:xfrm>
            <a:off x="1187624" y="-481588"/>
            <a:ext cx="7313612" cy="1143000"/>
          </a:xfrm>
        </p:spPr>
        <p:txBody>
          <a:bodyPr/>
          <a:lstStyle/>
          <a:p>
            <a:r>
              <a:rPr lang="it-IT" dirty="0"/>
              <a:t>Conclusioni</a:t>
            </a:r>
          </a:p>
        </p:txBody>
      </p:sp>
      <p:sp>
        <p:nvSpPr>
          <p:cNvPr id="3" name="CasellaDiTesto 2">
            <a:extLst>
              <a:ext uri="{FF2B5EF4-FFF2-40B4-BE49-F238E27FC236}">
                <a16:creationId xmlns:a16="http://schemas.microsoft.com/office/drawing/2014/main" id="{23F57E5A-523F-96A1-FA44-E287AFB259AD}"/>
              </a:ext>
            </a:extLst>
          </p:cNvPr>
          <p:cNvSpPr txBox="1"/>
          <p:nvPr/>
        </p:nvSpPr>
        <p:spPr>
          <a:xfrm>
            <a:off x="287524" y="641877"/>
            <a:ext cx="8568952" cy="6740307"/>
          </a:xfrm>
          <a:prstGeom prst="rect">
            <a:avLst/>
          </a:prstGeom>
          <a:noFill/>
        </p:spPr>
        <p:txBody>
          <a:bodyPr wrap="square">
            <a:spAutoFit/>
          </a:bodyPr>
          <a:lstStyle/>
          <a:p>
            <a:r>
              <a:rPr lang="it-IT" sz="1900" dirty="0"/>
              <a:t>Senza dubbio, tengono le conclusioni che abbiamo già «esaminato»:</a:t>
            </a:r>
          </a:p>
          <a:p>
            <a:pPr marL="285750" indent="-285750">
              <a:buFontTx/>
              <a:buChar char="-"/>
            </a:pPr>
            <a:r>
              <a:rPr lang="it-IT" sz="1900" dirty="0"/>
              <a:t>Bisogno della collaborazione del intero istituto/ famiglia/ ambiente (Leonardo Povia, lezione 4/2)</a:t>
            </a:r>
          </a:p>
          <a:p>
            <a:pPr marL="285750" indent="-285750">
              <a:buFontTx/>
              <a:buChar char="-"/>
            </a:pPr>
            <a:r>
              <a:rPr lang="it-IT" sz="1900" dirty="0"/>
              <a:t>Bisogno di essere creativi/ imprevedibili/ interessanti (Isabella Milani, lezione 3/2)</a:t>
            </a:r>
          </a:p>
          <a:p>
            <a:pPr marL="285750" indent="-285750">
              <a:buFontTx/>
              <a:buChar char="-"/>
            </a:pPr>
            <a:r>
              <a:rPr lang="it-IT" sz="1900" dirty="0"/>
              <a:t>Bisogno della sensibilità personale dell’insegante (oltre le indicazioni della natura istituzionale anche la nostra, comune assiologia, vedi lezione 10/3)</a:t>
            </a:r>
          </a:p>
          <a:p>
            <a:pPr marL="285750" indent="-285750">
              <a:buFontTx/>
              <a:buChar char="-"/>
            </a:pPr>
            <a:r>
              <a:rPr lang="it-IT" sz="1900" dirty="0"/>
              <a:t>e in fine, cito i classici della didattica/ pedagogia/ educazione:</a:t>
            </a:r>
          </a:p>
          <a:p>
            <a:pPr marL="285750" indent="-285750">
              <a:buFont typeface="Arial" panose="020B0604020202020204" pitchFamily="34" charset="0"/>
              <a:buChar char="•"/>
            </a:pPr>
            <a:r>
              <a:rPr lang="it-IT" sz="1900" dirty="0" err="1"/>
              <a:t>Janusz</a:t>
            </a:r>
            <a:r>
              <a:rPr lang="it-IT" sz="1900" dirty="0"/>
              <a:t> </a:t>
            </a:r>
            <a:r>
              <a:rPr lang="it-IT" sz="1900" dirty="0" err="1"/>
              <a:t>Korczak</a:t>
            </a:r>
            <a:r>
              <a:rPr lang="it-IT" sz="1900" dirty="0"/>
              <a:t> (</a:t>
            </a:r>
            <a:r>
              <a:rPr lang="it-IT" sz="1900" dirty="0" err="1"/>
              <a:t>Goldszmit</a:t>
            </a:r>
            <a:r>
              <a:rPr lang="it-IT" sz="1900" dirty="0"/>
              <a:t>) «lavoro dell’insegante è come il mestiere dello scultore, sole che ha come materia la cosa più delicata che esista –  le anime delle giovani creature»</a:t>
            </a:r>
          </a:p>
          <a:p>
            <a:pPr marL="285750" indent="-285750">
              <a:buFont typeface="Arial" panose="020B0604020202020204" pitchFamily="34" charset="0"/>
              <a:buChar char="•"/>
            </a:pPr>
            <a:r>
              <a:rPr lang="it-IT" sz="1900" dirty="0" err="1"/>
              <a:t>Jan</a:t>
            </a:r>
            <a:r>
              <a:rPr lang="it-IT" sz="1900" dirty="0"/>
              <a:t> Comenius (1667) «che giovani crescano nell’educazione, capacità e pietà»</a:t>
            </a:r>
          </a:p>
          <a:p>
            <a:pPr marL="285750" indent="-285750">
              <a:buFont typeface="Arial" panose="020B0604020202020204" pitchFamily="34" charset="0"/>
              <a:buChar char="•"/>
            </a:pPr>
            <a:r>
              <a:rPr lang="it-IT" sz="1900" dirty="0">
                <a:solidFill>
                  <a:srgbClr val="3C3C3C"/>
                </a:solidFill>
                <a:latin typeface="Georgia" panose="02040502050405020303" pitchFamily="18" charset="0"/>
              </a:rPr>
              <a:t>«</a:t>
            </a:r>
            <a:r>
              <a:rPr lang="it-IT" sz="1900" b="0" i="0" dirty="0">
                <a:solidFill>
                  <a:srgbClr val="3C3C3C"/>
                </a:solidFill>
                <a:effectLst/>
                <a:latin typeface="Georgia" panose="02040502050405020303" pitchFamily="18" charset="0"/>
              </a:rPr>
              <a:t>Allora la vera pedagogia di Croce è proprio quella implicita» [1]</a:t>
            </a:r>
          </a:p>
          <a:p>
            <a:pPr marL="285750" indent="-285750">
              <a:buFont typeface="Arial" panose="020B0604020202020204" pitchFamily="34" charset="0"/>
              <a:buChar char="•"/>
            </a:pPr>
            <a:r>
              <a:rPr lang="it-IT" sz="1900" b="0" i="0" dirty="0">
                <a:solidFill>
                  <a:srgbClr val="3C3C3C"/>
                </a:solidFill>
                <a:effectLst/>
                <a:latin typeface="Georgia" panose="02040502050405020303" pitchFamily="18" charset="0"/>
              </a:rPr>
              <a:t>«Si ripensi al pensiero di Bobbio che ha tenuto ferma una concezione della democrazia assai nitida e avanzata, con precisi corollari pedagogici, impliciti.»</a:t>
            </a:r>
          </a:p>
          <a:p>
            <a:r>
              <a:rPr lang="it-IT" b="0" i="0" dirty="0">
                <a:solidFill>
                  <a:srgbClr val="000000"/>
                </a:solidFill>
                <a:effectLst/>
                <a:latin typeface="IM Fell Great Primer"/>
              </a:rPr>
              <a:t>[1] La pedagogia ‘implicita’ di Benedetto Croce, https://www.clementinagily.it/wolf/la-pedagogia-implicita-di-benedetto-croce/</a:t>
            </a:r>
          </a:p>
          <a:p>
            <a:pPr marL="285750" indent="-285750">
              <a:buFont typeface="Arial" panose="020B0604020202020204" pitchFamily="34" charset="0"/>
              <a:buChar char="•"/>
            </a:pPr>
            <a:endParaRPr lang="it-IT" b="0" i="0" dirty="0">
              <a:solidFill>
                <a:srgbClr val="3C3C3C"/>
              </a:solidFill>
              <a:effectLst/>
              <a:latin typeface="Georgia" panose="02040502050405020303" pitchFamily="18" charset="0"/>
            </a:endParaRPr>
          </a:p>
          <a:p>
            <a:pPr marL="285750" indent="-285750">
              <a:buFont typeface="Arial" panose="020B0604020202020204" pitchFamily="34" charset="0"/>
              <a:buChar char="•"/>
            </a:pPr>
            <a:endParaRPr lang="it-IT" dirty="0"/>
          </a:p>
          <a:p>
            <a:endParaRPr lang="it-IT" dirty="0"/>
          </a:p>
        </p:txBody>
      </p:sp>
      <p:sp>
        <p:nvSpPr>
          <p:cNvPr id="5" name="CasellaDiTesto 4">
            <a:extLst>
              <a:ext uri="{FF2B5EF4-FFF2-40B4-BE49-F238E27FC236}">
                <a16:creationId xmlns:a16="http://schemas.microsoft.com/office/drawing/2014/main" id="{B77518B9-ED64-81C1-2EB1-A69C25CA5F3E}"/>
              </a:ext>
            </a:extLst>
          </p:cNvPr>
          <p:cNvSpPr txBox="1"/>
          <p:nvPr/>
        </p:nvSpPr>
        <p:spPr>
          <a:xfrm>
            <a:off x="5220072" y="6309320"/>
            <a:ext cx="4572000" cy="369332"/>
          </a:xfrm>
          <a:prstGeom prst="rect">
            <a:avLst/>
          </a:prstGeom>
          <a:noFill/>
        </p:spPr>
        <p:txBody>
          <a:bodyPr wrap="square">
            <a:spAutoFit/>
          </a:bodyPr>
          <a:lstStyle/>
          <a:p>
            <a:r>
              <a:rPr lang="it-IT" b="1" dirty="0">
                <a:solidFill>
                  <a:srgbClr val="FF0000"/>
                </a:solidFill>
              </a:rPr>
              <a:t>Grazie per la Vs attenzione</a:t>
            </a:r>
            <a:endParaRPr lang="it-IT" sz="1800" b="1" dirty="0">
              <a:solidFill>
                <a:srgbClr val="FF0000"/>
              </a:solidFill>
            </a:endParaRPr>
          </a:p>
        </p:txBody>
      </p:sp>
    </p:spTree>
    <p:extLst>
      <p:ext uri="{BB962C8B-B14F-4D97-AF65-F5344CB8AC3E}">
        <p14:creationId xmlns:p14="http://schemas.microsoft.com/office/powerpoint/2010/main" val="13112150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2BD884-0EB0-FD52-5306-BDB65635BE30}"/>
              </a:ext>
            </a:extLst>
          </p:cNvPr>
          <p:cNvSpPr>
            <a:spLocks noGrp="1"/>
          </p:cNvSpPr>
          <p:nvPr>
            <p:ph type="title"/>
          </p:nvPr>
        </p:nvSpPr>
        <p:spPr>
          <a:xfrm>
            <a:off x="255126" y="-485452"/>
            <a:ext cx="9094123" cy="1143000"/>
          </a:xfrm>
        </p:spPr>
        <p:txBody>
          <a:bodyPr/>
          <a:lstStyle/>
          <a:p>
            <a:r>
              <a:rPr lang="it-IT" sz="3200" dirty="0"/>
              <a:t>Letteratura in gran parte è stata già citata prima</a:t>
            </a:r>
          </a:p>
        </p:txBody>
      </p:sp>
      <p:sp>
        <p:nvSpPr>
          <p:cNvPr id="6" name="CasellaDiTesto 5">
            <a:extLst>
              <a:ext uri="{FF2B5EF4-FFF2-40B4-BE49-F238E27FC236}">
                <a16:creationId xmlns:a16="http://schemas.microsoft.com/office/drawing/2014/main" id="{AC369D18-3F23-6ACD-62ED-BD347C4A70C0}"/>
              </a:ext>
            </a:extLst>
          </p:cNvPr>
          <p:cNvSpPr txBox="1"/>
          <p:nvPr/>
        </p:nvSpPr>
        <p:spPr>
          <a:xfrm>
            <a:off x="4325461" y="6381328"/>
            <a:ext cx="4572000" cy="369332"/>
          </a:xfrm>
          <a:prstGeom prst="rect">
            <a:avLst/>
          </a:prstGeom>
          <a:noFill/>
        </p:spPr>
        <p:txBody>
          <a:bodyPr wrap="square">
            <a:spAutoFit/>
          </a:bodyPr>
          <a:lstStyle/>
          <a:p>
            <a:r>
              <a:rPr lang="it-IT" b="1" dirty="0">
                <a:solidFill>
                  <a:srgbClr val="FF0000"/>
                </a:solidFill>
              </a:rPr>
              <a:t>Grazie per la Vs attenzione</a:t>
            </a:r>
          </a:p>
        </p:txBody>
      </p:sp>
      <p:sp>
        <p:nvSpPr>
          <p:cNvPr id="8" name="CasellaDiTesto 7">
            <a:extLst>
              <a:ext uri="{FF2B5EF4-FFF2-40B4-BE49-F238E27FC236}">
                <a16:creationId xmlns:a16="http://schemas.microsoft.com/office/drawing/2014/main" id="{A9CA5229-C4EF-774E-6C17-509EC95C3ED1}"/>
              </a:ext>
            </a:extLst>
          </p:cNvPr>
          <p:cNvSpPr txBox="1"/>
          <p:nvPr/>
        </p:nvSpPr>
        <p:spPr>
          <a:xfrm>
            <a:off x="143463" y="4811668"/>
            <a:ext cx="8641050" cy="1569660"/>
          </a:xfrm>
          <a:prstGeom prst="rect">
            <a:avLst/>
          </a:prstGeom>
          <a:noFill/>
        </p:spPr>
        <p:txBody>
          <a:bodyPr wrap="square">
            <a:spAutoFit/>
          </a:bodyPr>
          <a:lstStyle/>
          <a:p>
            <a:pPr marL="285750" indent="-285750">
              <a:buFontTx/>
              <a:buChar char="-"/>
            </a:pPr>
            <a:r>
              <a:rPr lang="it-IT" sz="1600" dirty="0">
                <a:hlinkClick r:id="rId2"/>
              </a:rPr>
              <a:t>https://</a:t>
            </a:r>
            <a:r>
              <a:rPr lang="it-IT" sz="1600" b="1" dirty="0">
                <a:hlinkClick r:id="rId2"/>
              </a:rPr>
              <a:t>www.scuola.net</a:t>
            </a:r>
            <a:r>
              <a:rPr lang="it-IT" sz="1600" dirty="0">
                <a:hlinkClick r:id="rId2"/>
              </a:rPr>
              <a:t>/news/648/pei-piano-educativo-individualizzato-e-pdp-piano-educativo-personalizzato-a-confronto-le-principali-differenze</a:t>
            </a:r>
            <a:endParaRPr lang="it-IT" sz="1600" dirty="0"/>
          </a:p>
          <a:p>
            <a:pPr marL="285750" indent="-285750">
              <a:buFontTx/>
              <a:buChar char="-"/>
            </a:pPr>
            <a:r>
              <a:rPr lang="it-IT" sz="1600" dirty="0">
                <a:hlinkClick r:id="rId3"/>
              </a:rPr>
              <a:t>https://</a:t>
            </a:r>
            <a:r>
              <a:rPr lang="it-IT" sz="1600" b="1" dirty="0">
                <a:hlinkClick r:id="rId3"/>
              </a:rPr>
              <a:t>didatticapersuasiva.com</a:t>
            </a:r>
            <a:r>
              <a:rPr lang="it-IT" sz="1600" dirty="0">
                <a:hlinkClick r:id="rId3"/>
              </a:rPr>
              <a:t>/didattica/effetti-distorsivi-della-valutazione-che-forse-non-conosci</a:t>
            </a:r>
            <a:endParaRPr lang="it-IT" sz="1600" dirty="0"/>
          </a:p>
          <a:p>
            <a:pPr marL="285750" indent="-285750">
              <a:buFontTx/>
              <a:buChar char="-"/>
            </a:pPr>
            <a:r>
              <a:rPr lang="it-IT" sz="1600" dirty="0"/>
              <a:t>https://didatticapersuasiva.com/sostegno/la-valutazione-degli-alunni-disabili</a:t>
            </a:r>
          </a:p>
          <a:p>
            <a:pPr marL="285750" indent="-285750">
              <a:buFontTx/>
              <a:buChar char="-"/>
            </a:pPr>
            <a:r>
              <a:rPr lang="it-IT" sz="1600" dirty="0"/>
              <a:t>https://</a:t>
            </a:r>
            <a:r>
              <a:rPr lang="it-IT" sz="1600" b="1" dirty="0"/>
              <a:t>wordwall</a:t>
            </a:r>
            <a:r>
              <a:rPr lang="it-IT" sz="1600" dirty="0"/>
              <a:t>.net/it-it/community/classe-terza/matematica</a:t>
            </a:r>
          </a:p>
        </p:txBody>
      </p:sp>
      <p:pic>
        <p:nvPicPr>
          <p:cNvPr id="9" name="Immagine 8">
            <a:extLst>
              <a:ext uri="{FF2B5EF4-FFF2-40B4-BE49-F238E27FC236}">
                <a16:creationId xmlns:a16="http://schemas.microsoft.com/office/drawing/2014/main" id="{B67AE410-00D9-53CE-3432-1A0F93894955}"/>
              </a:ext>
            </a:extLst>
          </p:cNvPr>
          <p:cNvPicPr>
            <a:picLocks noChangeAspect="1"/>
          </p:cNvPicPr>
          <p:nvPr/>
        </p:nvPicPr>
        <p:blipFill>
          <a:blip r:embed="rId4"/>
          <a:stretch>
            <a:fillRect/>
          </a:stretch>
        </p:blipFill>
        <p:spPr>
          <a:xfrm>
            <a:off x="467544" y="611720"/>
            <a:ext cx="7308304" cy="4245777"/>
          </a:xfrm>
          <a:prstGeom prst="rect">
            <a:avLst/>
          </a:prstGeom>
        </p:spPr>
      </p:pic>
    </p:spTree>
    <p:extLst>
      <p:ext uri="{BB962C8B-B14F-4D97-AF65-F5344CB8AC3E}">
        <p14:creationId xmlns:p14="http://schemas.microsoft.com/office/powerpoint/2010/main" val="1078442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B755E-DD6F-1870-BEA7-5938A9554927}"/>
              </a:ext>
            </a:extLst>
          </p:cNvPr>
          <p:cNvSpPr>
            <a:spLocks noGrp="1"/>
          </p:cNvSpPr>
          <p:nvPr>
            <p:ph type="title"/>
          </p:nvPr>
        </p:nvSpPr>
        <p:spPr>
          <a:xfrm>
            <a:off x="3131840" y="-405680"/>
            <a:ext cx="7313612" cy="1143000"/>
          </a:xfrm>
        </p:spPr>
        <p:txBody>
          <a:bodyPr/>
          <a:lstStyle/>
          <a:p>
            <a:r>
              <a:rPr lang="it-IT" dirty="0"/>
              <a:t>«Scimmiottare»  </a:t>
            </a:r>
          </a:p>
        </p:txBody>
      </p:sp>
      <p:pic>
        <p:nvPicPr>
          <p:cNvPr id="2050" name="Picture 2">
            <a:extLst>
              <a:ext uri="{FF2B5EF4-FFF2-40B4-BE49-F238E27FC236}">
                <a16:creationId xmlns:a16="http://schemas.microsoft.com/office/drawing/2014/main" id="{79F8257F-0DB6-2668-5B33-39B71E287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9" y="836712"/>
            <a:ext cx="7622841" cy="525658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D77A471C-FDFA-74F2-E49D-2D45FECEACA6}"/>
              </a:ext>
            </a:extLst>
          </p:cNvPr>
          <p:cNvSpPr txBox="1"/>
          <p:nvPr/>
        </p:nvSpPr>
        <p:spPr>
          <a:xfrm>
            <a:off x="245209" y="6140864"/>
            <a:ext cx="8669507" cy="646331"/>
          </a:xfrm>
          <a:prstGeom prst="rect">
            <a:avLst/>
          </a:prstGeom>
          <a:noFill/>
        </p:spPr>
        <p:txBody>
          <a:bodyPr wrap="square">
            <a:spAutoFit/>
          </a:bodyPr>
          <a:lstStyle/>
          <a:p>
            <a:pPr algn="l"/>
            <a:r>
              <a:rPr lang="it-IT" sz="1200" b="1" i="0" dirty="0" err="1">
                <a:solidFill>
                  <a:srgbClr val="202020"/>
                </a:solidFill>
                <a:effectLst/>
                <a:latin typeface="Open Sans" panose="020B0606030504020204" pitchFamily="34" charset="0"/>
              </a:rPr>
              <a:t>Neonatal</a:t>
            </a:r>
            <a:r>
              <a:rPr lang="it-IT" sz="1200" b="1" i="0" dirty="0">
                <a:solidFill>
                  <a:srgbClr val="202020"/>
                </a:solidFill>
                <a:effectLst/>
                <a:latin typeface="Open Sans" panose="020B0606030504020204" pitchFamily="34" charset="0"/>
              </a:rPr>
              <a:t> </a:t>
            </a:r>
            <a:r>
              <a:rPr lang="it-IT" sz="1200" b="1" i="0" dirty="0" err="1">
                <a:solidFill>
                  <a:srgbClr val="202020"/>
                </a:solidFill>
                <a:effectLst/>
                <a:latin typeface="Open Sans" panose="020B0606030504020204" pitchFamily="34" charset="0"/>
              </a:rPr>
              <a:t>Imitation</a:t>
            </a:r>
            <a:r>
              <a:rPr lang="it-IT" sz="1200" b="1" i="0" dirty="0">
                <a:solidFill>
                  <a:srgbClr val="202020"/>
                </a:solidFill>
                <a:effectLst/>
                <a:latin typeface="Open Sans" panose="020B0606030504020204" pitchFamily="34" charset="0"/>
              </a:rPr>
              <a:t> in Rhesus </a:t>
            </a:r>
            <a:r>
              <a:rPr lang="it-IT" sz="1200" b="1" i="0" dirty="0" err="1">
                <a:solidFill>
                  <a:srgbClr val="202020"/>
                </a:solidFill>
                <a:effectLst/>
                <a:latin typeface="Open Sans" panose="020B0606030504020204" pitchFamily="34" charset="0"/>
              </a:rPr>
              <a:t>Macaques</a:t>
            </a:r>
            <a:endParaRPr lang="it-IT" sz="1200" b="1" i="0" dirty="0">
              <a:solidFill>
                <a:srgbClr val="202020"/>
              </a:solidFill>
              <a:effectLst/>
              <a:latin typeface="Open Sans" panose="020B0606030504020204" pitchFamily="34" charset="0"/>
            </a:endParaRPr>
          </a:p>
          <a:p>
            <a:pPr algn="l">
              <a:buFont typeface="Arial" panose="020B0604020202020204" pitchFamily="34" charset="0"/>
              <a:buChar char="•"/>
            </a:pPr>
            <a:r>
              <a:rPr lang="it-IT" sz="1200" b="0" i="0" u="none" strike="noStrike" dirty="0">
                <a:solidFill>
                  <a:srgbClr val="606060"/>
                </a:solidFill>
                <a:effectLst/>
                <a:latin typeface="Helvetica" panose="020B0604020202020204" pitchFamily="34" charset="0"/>
              </a:rPr>
              <a:t>Pier F Ferrari et al. PLOS 2006, </a:t>
            </a:r>
            <a:endParaRPr lang="it-IT" sz="1200" dirty="0">
              <a:solidFill>
                <a:srgbClr val="606060"/>
              </a:solidFill>
              <a:latin typeface="Helvetica" panose="020B0604020202020204" pitchFamily="34" charset="0"/>
            </a:endParaRPr>
          </a:p>
          <a:p>
            <a:pPr algn="l"/>
            <a:r>
              <a:rPr lang="it-IT" sz="1200" dirty="0"/>
              <a:t>https://journals.plos.org/plosbiology/article?id=10.1371/journal.pbio.0040302</a:t>
            </a:r>
          </a:p>
        </p:txBody>
      </p:sp>
    </p:spTree>
    <p:extLst>
      <p:ext uri="{BB962C8B-B14F-4D97-AF65-F5344CB8AC3E}">
        <p14:creationId xmlns:p14="http://schemas.microsoft.com/office/powerpoint/2010/main" val="108429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E382D9-9DA6-C11A-C86C-CDBFCE1CD3C6}"/>
              </a:ext>
            </a:extLst>
          </p:cNvPr>
          <p:cNvSpPr>
            <a:spLocks noGrp="1"/>
          </p:cNvSpPr>
          <p:nvPr>
            <p:ph type="title"/>
          </p:nvPr>
        </p:nvSpPr>
        <p:spPr>
          <a:xfrm>
            <a:off x="-15595" y="-315416"/>
            <a:ext cx="9054628" cy="1143000"/>
          </a:xfrm>
        </p:spPr>
        <p:txBody>
          <a:bodyPr/>
          <a:lstStyle/>
          <a:p>
            <a:pPr algn="ctr"/>
            <a:r>
              <a:rPr lang="it-IT" dirty="0"/>
              <a:t>Le donne sono più empatiche degli uomini?</a:t>
            </a:r>
          </a:p>
        </p:txBody>
      </p:sp>
      <p:sp>
        <p:nvSpPr>
          <p:cNvPr id="3" name="Rectangle 3">
            <a:extLst>
              <a:ext uri="{FF2B5EF4-FFF2-40B4-BE49-F238E27FC236}">
                <a16:creationId xmlns:a16="http://schemas.microsoft.com/office/drawing/2014/main" id="{F062672E-A7A2-02DD-7A19-4257E07CEB80}"/>
              </a:ext>
            </a:extLst>
          </p:cNvPr>
          <p:cNvSpPr txBox="1">
            <a:spLocks noChangeArrowheads="1"/>
          </p:cNvSpPr>
          <p:nvPr/>
        </p:nvSpPr>
        <p:spPr>
          <a:xfrm>
            <a:off x="104966" y="1151731"/>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it-IT" sz="1900" dirty="0"/>
              <a:t>Stando agli stereotipi di genere le donne sarebbero più amorevoli, sensibili ed empatiche degli uomini, i quali sarebbero invece meno emotivi e più razionali. Di fatto questa nozione non è un semplice pregiudizio della gente in quanto gli studi hanno dimostrato che le donne sono più rapide e accurate degli uomini nel riconoscere le espressioni facciali e linguaggio emotivo del corpo.</a:t>
            </a:r>
          </a:p>
          <a:p>
            <a:pPr marL="0" indent="0">
              <a:spcBef>
                <a:spcPts val="0"/>
              </a:spcBef>
              <a:spcAft>
                <a:spcPts val="600"/>
              </a:spcAft>
              <a:buNone/>
            </a:pPr>
            <a:r>
              <a:rPr lang="it-IT" sz="1900" dirty="0"/>
              <a:t>[…] nel caso specifico dell’empatia queste differenze potrebbero essere sorte in risposta ai diversi ruoli svolti da uomini e donne nel corso dell’evoluzione e in base ai quali le donne erano spesso responsabili delle cura delle prole.</a:t>
            </a:r>
          </a:p>
          <a:p>
            <a:pPr marL="0" indent="0">
              <a:spcBef>
                <a:spcPts val="0"/>
              </a:spcBef>
              <a:spcAft>
                <a:spcPts val="600"/>
              </a:spcAft>
              <a:buNone/>
            </a:pPr>
            <a:r>
              <a:rPr lang="it-IT" sz="1900" dirty="0"/>
              <a:t>[…] le donne hanno maggiori volumi di materia grigia nella corteccia frontale inferiore e nella corteccia parietale anteriore inferiore, due aree tipicamente associate alla predisposizione empatica e al sistema specchio.  (p.77)</a:t>
            </a:r>
            <a:r>
              <a:rPr lang="it-IT" sz="1800" i="1" dirty="0"/>
              <a:t>
</a:t>
            </a:r>
            <a:endParaRPr lang="en-AU" altLang="it-IT" sz="2500" i="1" dirty="0">
              <a:solidFill>
                <a:srgbClr val="000066"/>
              </a:solidFill>
              <a:ea typeface="Arial Unicode MS" pitchFamily="34" charset="-128"/>
            </a:endParaRPr>
          </a:p>
        </p:txBody>
      </p:sp>
    </p:spTree>
    <p:extLst>
      <p:ext uri="{BB962C8B-B14F-4D97-AF65-F5344CB8AC3E}">
        <p14:creationId xmlns:p14="http://schemas.microsoft.com/office/powerpoint/2010/main" val="98452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D7400-0CCA-2121-25BB-87FAF3C65D72}"/>
              </a:ext>
            </a:extLst>
          </p:cNvPr>
          <p:cNvSpPr>
            <a:spLocks noGrp="1"/>
          </p:cNvSpPr>
          <p:nvPr>
            <p:ph type="title"/>
          </p:nvPr>
        </p:nvSpPr>
        <p:spPr>
          <a:xfrm>
            <a:off x="1331640" y="-21985"/>
            <a:ext cx="7313612" cy="1143000"/>
          </a:xfrm>
        </p:spPr>
        <p:txBody>
          <a:bodyPr/>
          <a:lstStyle/>
          <a:p>
            <a:r>
              <a:rPr lang="it-IT" dirty="0"/>
              <a:t>Il teatro della Grecia classica</a:t>
            </a:r>
          </a:p>
        </p:txBody>
      </p:sp>
      <p:sp>
        <p:nvSpPr>
          <p:cNvPr id="3" name="CasellaDiTesto 2">
            <a:extLst>
              <a:ext uri="{FF2B5EF4-FFF2-40B4-BE49-F238E27FC236}">
                <a16:creationId xmlns:a16="http://schemas.microsoft.com/office/drawing/2014/main" id="{E673BC29-C2B7-DBA8-DC9E-84F10D619204}"/>
              </a:ext>
            </a:extLst>
          </p:cNvPr>
          <p:cNvSpPr txBox="1"/>
          <p:nvPr/>
        </p:nvSpPr>
        <p:spPr>
          <a:xfrm>
            <a:off x="278365" y="1287190"/>
            <a:ext cx="4653675" cy="4385816"/>
          </a:xfrm>
          <a:prstGeom prst="rect">
            <a:avLst/>
          </a:prstGeom>
          <a:noFill/>
        </p:spPr>
        <p:txBody>
          <a:bodyPr wrap="square">
            <a:spAutoFit/>
          </a:bodyPr>
          <a:lstStyle/>
          <a:p>
            <a:r>
              <a:rPr lang="it-IT" sz="2000" dirty="0">
                <a:latin typeface="Arial" panose="020B0604020202020204" pitchFamily="34" charset="0"/>
              </a:rPr>
              <a:t>La riflessione sull’importanza del contagio emotivo per la nostra vita ha una lunga storia. Più di due mila anni fa il grande filosofo […] </a:t>
            </a:r>
            <a:r>
              <a:rPr lang="it-IT" sz="2000" dirty="0">
                <a:latin typeface="Arial" panose="020B0604020202020204" pitchFamily="34" charset="0"/>
                <a:cs typeface="Arial" panose="020B0604020202020204" pitchFamily="34" charset="0"/>
              </a:rPr>
              <a:t>lo considerava uno degli ingredienti fondamentali del genere teatrale greco. </a:t>
            </a:r>
          </a:p>
          <a:p>
            <a:r>
              <a:rPr lang="it-IT" sz="2000" dirty="0">
                <a:latin typeface="Arial" panose="020B0604020202020204" pitchFamily="34" charset="0"/>
                <a:cs typeface="Arial" panose="020B0604020202020204" pitchFamily="34" charset="0"/>
              </a:rPr>
              <a:t>La rappresentazione scenica, in cui non mancavano omicidi, incesti e ogni sorta di eventi crudeli, permetteva agli spettatori di sperimentare passioni       e istinti senza […]</a:t>
            </a:r>
          </a:p>
          <a:p>
            <a:endParaRPr lang="it-IT" sz="2000" dirty="0">
              <a:latin typeface="Arial" panose="020B0604020202020204" pitchFamily="34" charset="0"/>
            </a:endParaRPr>
          </a:p>
          <a:p>
            <a:r>
              <a:rPr lang="it-IT" sz="2000" dirty="0">
                <a:latin typeface="Arial" panose="020B0604020202020204" pitchFamily="34" charset="0"/>
                <a:cs typeface="Arial" panose="020B0604020202020204" pitchFamily="34" charset="0"/>
              </a:rPr>
              <a:t>Si chiama </a:t>
            </a:r>
            <a:r>
              <a:rPr lang="it-IT" sz="2000" i="1" dirty="0" err="1">
                <a:latin typeface="Arial" panose="020B0604020202020204" pitchFamily="34" charset="0"/>
                <a:cs typeface="Arial" panose="020B0604020202020204" pitchFamily="34" charset="0"/>
              </a:rPr>
              <a:t>k</a:t>
            </a:r>
            <a:r>
              <a:rPr lang="it-IT" sz="2000" i="1" dirty="0" err="1">
                <a:latin typeface="Arial" panose="020B0604020202020204" pitchFamily="34" charset="0"/>
              </a:rPr>
              <a:t>átharsis</a:t>
            </a:r>
            <a:r>
              <a:rPr lang="it-IT" sz="2000" dirty="0">
                <a:latin typeface="Arial" panose="020B0604020202020204" pitchFamily="34" charset="0"/>
              </a:rPr>
              <a:t> …</a:t>
            </a:r>
            <a:endParaRPr lang="it-IT" sz="2000" dirty="0">
              <a:latin typeface="Arial" panose="020B0604020202020204" pitchFamily="34" charset="0"/>
              <a:cs typeface="Arial" panose="020B0604020202020204" pitchFamily="34" charset="0"/>
            </a:endParaRPr>
          </a:p>
          <a:p>
            <a:endParaRPr lang="it-IT" sz="1900" dirty="0">
              <a:latin typeface="Arial" panose="020B0604020202020204" pitchFamily="34" charset="0"/>
              <a:cs typeface="Arial" panose="020B0604020202020204" pitchFamily="34" charset="0"/>
            </a:endParaRPr>
          </a:p>
        </p:txBody>
      </p:sp>
      <p:pic>
        <p:nvPicPr>
          <p:cNvPr id="4098" name="Picture 2">
            <a:extLst>
              <a:ext uri="{FF2B5EF4-FFF2-40B4-BE49-F238E27FC236}">
                <a16:creationId xmlns:a16="http://schemas.microsoft.com/office/drawing/2014/main" id="{13B1B88B-A2FF-0152-A9BA-E2581487D3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529114"/>
            <a:ext cx="3122739" cy="233876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A0515BE-BFC4-DE6E-ECEE-6313C7CBA7FB}"/>
              </a:ext>
            </a:extLst>
          </p:cNvPr>
          <p:cNvSpPr txBox="1"/>
          <p:nvPr/>
        </p:nvSpPr>
        <p:spPr>
          <a:xfrm>
            <a:off x="285985" y="6365504"/>
            <a:ext cx="7984818" cy="461665"/>
          </a:xfrm>
          <a:prstGeom prst="rect">
            <a:avLst/>
          </a:prstGeom>
          <a:noFill/>
        </p:spPr>
        <p:txBody>
          <a:bodyPr wrap="square">
            <a:spAutoFit/>
          </a:bodyPr>
          <a:lstStyle/>
          <a:p>
            <a:r>
              <a:rPr lang="it-IT" sz="1200" dirty="0">
                <a:hlinkClick r:id="rId3"/>
              </a:rPr>
              <a:t>https://tse1.mm.bing.net/th?id=OIP.UMbd4R39xX1Y9zQdMo76_AHaFj&amp;pid=Api&amp;P=0</a:t>
            </a:r>
            <a:endParaRPr lang="it-IT" sz="1200" dirty="0"/>
          </a:p>
          <a:p>
            <a:r>
              <a:rPr lang="it-IT" sz="1200" dirty="0">
                <a:hlinkClick r:id="rId4"/>
              </a:rPr>
              <a:t>https://tse3.mm.bing.net/th?id=OIP.-XZD7ugv8Mwkb-jfs8_9_AHaFj&amp;pid=Api&amp;P=0</a:t>
            </a:r>
            <a:r>
              <a:rPr lang="it-IT" sz="1200" dirty="0"/>
              <a:t> </a:t>
            </a:r>
          </a:p>
        </p:txBody>
      </p:sp>
      <p:pic>
        <p:nvPicPr>
          <p:cNvPr id="4100" name="Picture 4">
            <a:extLst>
              <a:ext uri="{FF2B5EF4-FFF2-40B4-BE49-F238E27FC236}">
                <a16:creationId xmlns:a16="http://schemas.microsoft.com/office/drawing/2014/main" id="{40ED6F30-4419-5CF5-53F8-C301C43753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4051508"/>
            <a:ext cx="3122739" cy="233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41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6E23C-7B34-8100-50E7-1C28D1E188BF}"/>
              </a:ext>
            </a:extLst>
          </p:cNvPr>
          <p:cNvSpPr>
            <a:spLocks noGrp="1"/>
          </p:cNvSpPr>
          <p:nvPr>
            <p:ph type="title"/>
          </p:nvPr>
        </p:nvSpPr>
        <p:spPr>
          <a:xfrm>
            <a:off x="611560" y="-444758"/>
            <a:ext cx="7313612" cy="1143000"/>
          </a:xfrm>
        </p:spPr>
        <p:txBody>
          <a:bodyPr/>
          <a:lstStyle/>
          <a:p>
            <a:pPr algn="ctr"/>
            <a:r>
              <a:rPr lang="it-IT" dirty="0"/>
              <a:t>«Autismo»</a:t>
            </a:r>
          </a:p>
        </p:txBody>
      </p:sp>
      <p:sp>
        <p:nvSpPr>
          <p:cNvPr id="4" name="CasellaDiTesto 3">
            <a:extLst>
              <a:ext uri="{FF2B5EF4-FFF2-40B4-BE49-F238E27FC236}">
                <a16:creationId xmlns:a16="http://schemas.microsoft.com/office/drawing/2014/main" id="{B8BF52BA-3971-C418-1123-88BE6283A40E}"/>
              </a:ext>
            </a:extLst>
          </p:cNvPr>
          <p:cNvSpPr txBox="1"/>
          <p:nvPr/>
        </p:nvSpPr>
        <p:spPr>
          <a:xfrm>
            <a:off x="238913" y="1143000"/>
            <a:ext cx="8892480" cy="5016758"/>
          </a:xfrm>
          <a:prstGeom prst="rect">
            <a:avLst/>
          </a:prstGeom>
          <a:noFill/>
        </p:spPr>
        <p:txBody>
          <a:bodyPr wrap="square">
            <a:spAutoFit/>
          </a:bodyPr>
          <a:lstStyle/>
          <a:p>
            <a:r>
              <a:rPr lang="it-IT" sz="2000" b="0" i="0" dirty="0">
                <a:solidFill>
                  <a:srgbClr val="202122"/>
                </a:solidFill>
                <a:effectLst/>
                <a:latin typeface="Arial" panose="020B0604020202020204" pitchFamily="34" charset="0"/>
              </a:rPr>
              <a:t>L'</a:t>
            </a:r>
            <a:r>
              <a:rPr lang="it-IT" sz="2000" b="1" i="0" dirty="0">
                <a:solidFill>
                  <a:srgbClr val="202122"/>
                </a:solidFill>
                <a:effectLst/>
                <a:latin typeface="Arial" panose="020B0604020202020204" pitchFamily="34" charset="0"/>
              </a:rPr>
              <a:t>autismo</a:t>
            </a:r>
            <a:r>
              <a:rPr lang="it-IT" sz="2000" b="0" i="0" dirty="0">
                <a:solidFill>
                  <a:srgbClr val="202122"/>
                </a:solidFill>
                <a:effectLst/>
                <a:latin typeface="Arial" panose="020B0604020202020204" pitchFamily="34" charset="0"/>
              </a:rPr>
              <a:t> è un disturbo del neuro-sviluppo caratterizzato dalla </a:t>
            </a:r>
            <a:r>
              <a:rPr lang="it-IT" sz="2000" b="0" i="0" u="sng" dirty="0">
                <a:solidFill>
                  <a:srgbClr val="202122"/>
                </a:solidFill>
                <a:effectLst/>
                <a:latin typeface="Arial" panose="020B0604020202020204" pitchFamily="34" charset="0"/>
              </a:rPr>
              <a:t>compromissione dell'interazione sociale </a:t>
            </a:r>
            <a:r>
              <a:rPr lang="it-IT" sz="2000" b="0" i="0" dirty="0">
                <a:solidFill>
                  <a:srgbClr val="202122"/>
                </a:solidFill>
                <a:effectLst/>
                <a:latin typeface="Arial" panose="020B0604020202020204" pitchFamily="34" charset="0"/>
              </a:rPr>
              <a:t>e da deficit della comunicazione verbale e non verbale che provoca ristrettezza d'interessi e comportamenti ripetitivi. </a:t>
            </a:r>
          </a:p>
          <a:p>
            <a:endParaRPr lang="it-IT" sz="2000" dirty="0">
              <a:solidFill>
                <a:srgbClr val="202122"/>
              </a:solidFill>
              <a:latin typeface="Arial" panose="020B0604020202020204" pitchFamily="34" charset="0"/>
            </a:endParaRPr>
          </a:p>
          <a:p>
            <a:r>
              <a:rPr lang="it-IT" sz="2000" b="0" i="0" dirty="0">
                <a:solidFill>
                  <a:srgbClr val="202122"/>
                </a:solidFill>
                <a:effectLst/>
                <a:latin typeface="Arial" panose="020B0604020202020204" pitchFamily="34" charset="0"/>
              </a:rPr>
              <a:t>Attualmente risultano ancora </a:t>
            </a:r>
            <a:r>
              <a:rPr lang="it-IT" sz="2000" b="0" i="0" u="sng" dirty="0">
                <a:solidFill>
                  <a:srgbClr val="202122"/>
                </a:solidFill>
                <a:effectLst/>
                <a:latin typeface="Arial" panose="020B0604020202020204" pitchFamily="34" charset="0"/>
              </a:rPr>
              <a:t>sconosciute</a:t>
            </a:r>
            <a:r>
              <a:rPr lang="it-IT" sz="2000" b="0" i="0" dirty="0">
                <a:solidFill>
                  <a:srgbClr val="202122"/>
                </a:solidFill>
                <a:effectLst/>
                <a:latin typeface="Arial" panose="020B0604020202020204" pitchFamily="34" charset="0"/>
              </a:rPr>
              <a:t> le cause di tale manifestazione, divise tra cause neuro-biologiche costituzionali e psico-ambientali acquisite.</a:t>
            </a:r>
          </a:p>
          <a:p>
            <a:endParaRPr lang="it-IT" sz="2000" b="0" i="0" dirty="0">
              <a:solidFill>
                <a:srgbClr val="202122"/>
              </a:solidFill>
              <a:effectLst/>
              <a:latin typeface="Arial" panose="020B0604020202020204" pitchFamily="34" charset="0"/>
            </a:endParaRPr>
          </a:p>
          <a:p>
            <a:r>
              <a:rPr lang="it-IT" sz="2000" b="0" i="0" dirty="0">
                <a:solidFill>
                  <a:srgbClr val="202122"/>
                </a:solidFill>
                <a:effectLst/>
                <a:latin typeface="Arial" panose="020B0604020202020204" pitchFamily="34" charset="0"/>
              </a:rPr>
              <a:t>Pertanto ritroviamo importanti </a:t>
            </a:r>
            <a:r>
              <a:rPr lang="it-IT" sz="2000" b="0" i="0" u="sng" dirty="0">
                <a:solidFill>
                  <a:srgbClr val="202122"/>
                </a:solidFill>
                <a:effectLst/>
                <a:latin typeface="Arial" panose="020B0604020202020204" pitchFamily="34" charset="0"/>
              </a:rPr>
              <a:t>disturbi dell’attenzione </a:t>
            </a:r>
            <a:r>
              <a:rPr lang="it-IT" sz="2000" b="0" i="0" dirty="0">
                <a:solidFill>
                  <a:srgbClr val="202122"/>
                </a:solidFill>
                <a:effectLst/>
                <a:latin typeface="Arial" panose="020B0604020202020204" pitchFamily="34" charset="0"/>
              </a:rPr>
              <a:t>nelle persone con sintomi di autismo, le quali spesso non riescono a seguire il pensiero o l’attività del momento, sui quali viene richiamata o vorrebbero porre la loro concentrazione, così come non riescono a seguire il pensiero e il ragionamento degli altri a causa della costante presenza di svariate e coinvolgenti emozioni interne come la paura, l’angoscia e la sofferenza.</a:t>
            </a:r>
          </a:p>
          <a:p>
            <a:endParaRPr lang="it-IT" sz="1400" dirty="0">
              <a:solidFill>
                <a:srgbClr val="202122"/>
              </a:solidFill>
              <a:latin typeface="Arial" panose="020B0604020202020204" pitchFamily="34" charset="0"/>
            </a:endParaRPr>
          </a:p>
          <a:p>
            <a:r>
              <a:rPr lang="it-IT" sz="1400" dirty="0"/>
              <a:t>https://it.wikipedia.org/wiki/Autismo</a:t>
            </a:r>
          </a:p>
        </p:txBody>
      </p:sp>
    </p:spTree>
    <p:extLst>
      <p:ext uri="{BB962C8B-B14F-4D97-AF65-F5344CB8AC3E}">
        <p14:creationId xmlns:p14="http://schemas.microsoft.com/office/powerpoint/2010/main" val="237846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C15CD6-1B41-EB39-0553-BC734B41E930}"/>
              </a:ext>
            </a:extLst>
          </p:cNvPr>
          <p:cNvSpPr>
            <a:spLocks noGrp="1"/>
          </p:cNvSpPr>
          <p:nvPr>
            <p:ph type="title"/>
          </p:nvPr>
        </p:nvSpPr>
        <p:spPr>
          <a:xfrm>
            <a:off x="1290638" y="674687"/>
            <a:ext cx="7313612" cy="1143000"/>
          </a:xfrm>
        </p:spPr>
        <p:txBody>
          <a:bodyPr/>
          <a:lstStyle/>
          <a:p>
            <a:r>
              <a:rPr lang="en-US" b="1" dirty="0"/>
              <a:t>Signs and Symptoms of Autism Spectrum Disorder</a:t>
            </a:r>
            <a:br>
              <a:rPr lang="en-US" b="1" dirty="0"/>
            </a:br>
            <a:endParaRPr lang="it-IT" dirty="0"/>
          </a:p>
        </p:txBody>
      </p:sp>
      <p:sp>
        <p:nvSpPr>
          <p:cNvPr id="3" name="Rectangle 3">
            <a:extLst>
              <a:ext uri="{FF2B5EF4-FFF2-40B4-BE49-F238E27FC236}">
                <a16:creationId xmlns:a16="http://schemas.microsoft.com/office/drawing/2014/main" id="{CF7053C0-6CAB-88AC-24E6-002C8EAD3D51}"/>
              </a:ext>
            </a:extLst>
          </p:cNvPr>
          <p:cNvSpPr txBox="1">
            <a:spLocks noChangeArrowheads="1"/>
          </p:cNvSpPr>
          <p:nvPr/>
        </p:nvSpPr>
        <p:spPr>
          <a:xfrm>
            <a:off x="107504" y="1246187"/>
            <a:ext cx="8934067" cy="4554538"/>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1800" dirty="0"/>
              <a:t>Evita o non mantiene il contatto visivo
Non risponde al nome entro i 9 mesi di età
Non mostra espressioni facciali come felice, </a:t>
            </a:r>
          </a:p>
          <a:p>
            <a:pPr marL="0" indent="0">
              <a:buNone/>
            </a:pPr>
            <a:r>
              <a:rPr lang="it-IT" sz="1800" dirty="0"/>
              <a:t>triste, arrabbiato e sorpreso a 9 mesi di età
</a:t>
            </a:r>
          </a:p>
          <a:p>
            <a:pPr marL="0" indent="0">
              <a:buNone/>
            </a:pPr>
            <a:endParaRPr lang="it-IT" sz="1800" dirty="0"/>
          </a:p>
          <a:p>
            <a:r>
              <a:rPr lang="it-IT" sz="1800" dirty="0"/>
              <a:t>Non gioca a semplici giochi interattivi come </a:t>
            </a:r>
            <a:r>
              <a:rPr lang="it-IT" sz="1800" dirty="0" err="1"/>
              <a:t>pat</a:t>
            </a:r>
            <a:r>
              <a:rPr lang="it-IT" sz="1800" dirty="0"/>
              <a:t>-a-cake da 12 mesi 
Usa pochi o nessun gesto entro i 12 mesi di età (ad es., non saluta)
Non condivide interessi con gli altri entro i 15 mesi di età (ad esempio, non ti mostra un oggetto che gli piace)
Non punta a mostrarti qualcosa di interessante entro i 18 mesi di età
Non si accorge quando gli altri sono feriti o turbati entro i 24 mesi di età
Non si accorge degli altri bambini e non si unisce a loro nel gioco a 36m
Non pretende di essere qualcos'altro, come un insegnante o un supereroe, durante il gioco a 48 mesi di età
Non canta, balla o recita per te a 60 mesi di età</a:t>
            </a:r>
            <a:endParaRPr lang="en-AU" altLang="it-IT" sz="2500" dirty="0">
              <a:solidFill>
                <a:srgbClr val="000066"/>
              </a:solidFill>
              <a:ea typeface="Arial Unicode MS" pitchFamily="34" charset="-128"/>
            </a:endParaRPr>
          </a:p>
        </p:txBody>
      </p:sp>
      <p:sp>
        <p:nvSpPr>
          <p:cNvPr id="5" name="CasellaDiTesto 4">
            <a:extLst>
              <a:ext uri="{FF2B5EF4-FFF2-40B4-BE49-F238E27FC236}">
                <a16:creationId xmlns:a16="http://schemas.microsoft.com/office/drawing/2014/main" id="{9C92088F-A05C-72DB-CEF1-07A4F8EE1CAF}"/>
              </a:ext>
            </a:extLst>
          </p:cNvPr>
          <p:cNvSpPr txBox="1"/>
          <p:nvPr/>
        </p:nvSpPr>
        <p:spPr>
          <a:xfrm>
            <a:off x="3995936" y="6550223"/>
            <a:ext cx="6642565" cy="307777"/>
          </a:xfrm>
          <a:prstGeom prst="rect">
            <a:avLst/>
          </a:prstGeom>
          <a:noFill/>
        </p:spPr>
        <p:txBody>
          <a:bodyPr wrap="square">
            <a:spAutoFit/>
          </a:bodyPr>
          <a:lstStyle/>
          <a:p>
            <a:r>
              <a:rPr lang="it-IT" sz="1400" dirty="0"/>
              <a:t>https://www.cdc.gov/ncbddd/autism/signs.html</a:t>
            </a:r>
          </a:p>
        </p:txBody>
      </p:sp>
      <p:pic>
        <p:nvPicPr>
          <p:cNvPr id="6" name="Immagine 5">
            <a:extLst>
              <a:ext uri="{FF2B5EF4-FFF2-40B4-BE49-F238E27FC236}">
                <a16:creationId xmlns:a16="http://schemas.microsoft.com/office/drawing/2014/main" id="{FF1341E0-46D9-64A7-B0A9-FE03506CF10F}"/>
              </a:ext>
            </a:extLst>
          </p:cNvPr>
          <p:cNvPicPr>
            <a:picLocks noChangeAspect="1"/>
          </p:cNvPicPr>
          <p:nvPr/>
        </p:nvPicPr>
        <p:blipFill>
          <a:blip r:embed="rId2"/>
          <a:stretch>
            <a:fillRect/>
          </a:stretch>
        </p:blipFill>
        <p:spPr>
          <a:xfrm>
            <a:off x="5868144" y="924187"/>
            <a:ext cx="3024336" cy="2249630"/>
          </a:xfrm>
          <a:prstGeom prst="rect">
            <a:avLst/>
          </a:prstGeom>
        </p:spPr>
      </p:pic>
    </p:spTree>
    <p:extLst>
      <p:ext uri="{BB962C8B-B14F-4D97-AF65-F5344CB8AC3E}">
        <p14:creationId xmlns:p14="http://schemas.microsoft.com/office/powerpoint/2010/main" val="26662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8820</TotalTime>
  <Words>5938</Words>
  <Application>Microsoft Office PowerPoint</Application>
  <PresentationFormat>Presentazione su schermo (4:3)</PresentationFormat>
  <Paragraphs>263</Paragraphs>
  <Slides>44</Slides>
  <Notes>0</Notes>
  <HiddenSlides>0</HiddenSlides>
  <MMClips>2</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44</vt:i4>
      </vt:variant>
    </vt:vector>
  </HeadingPairs>
  <TitlesOfParts>
    <vt:vector size="58" baseType="lpstr">
      <vt:lpstr>Arial</vt:lpstr>
      <vt:lpstr>ArnoPro-Regular</vt:lpstr>
      <vt:lpstr>freightsans_probold</vt:lpstr>
      <vt:lpstr>freightsans_probook</vt:lpstr>
      <vt:lpstr>freightsans_probook_italic</vt:lpstr>
      <vt:lpstr>Georgia</vt:lpstr>
      <vt:lpstr>Helvetica</vt:lpstr>
      <vt:lpstr>IM Fell Great Primer</vt:lpstr>
      <vt:lpstr>Open Sans</vt:lpstr>
      <vt:lpstr>Times New Roman</vt:lpstr>
      <vt:lpstr>Trebuchet MS</vt:lpstr>
      <vt:lpstr>Verdana</vt:lpstr>
      <vt:lpstr>Wingdings</vt:lpstr>
      <vt:lpstr>Zaćmienie</vt:lpstr>
      <vt:lpstr>Inclusione e personalizzazione nell’insegnamento delle STEAM</vt:lpstr>
      <vt:lpstr>La calotta cranica:  la lente del mondo intero</vt:lpstr>
      <vt:lpstr>I neuroni specchio</vt:lpstr>
      <vt:lpstr>«Neuroni specchio»</vt:lpstr>
      <vt:lpstr>«Scimmiottare»  </vt:lpstr>
      <vt:lpstr>Le donne sono più empatiche degli uomini?</vt:lpstr>
      <vt:lpstr>Il teatro della Grecia classica</vt:lpstr>
      <vt:lpstr>«Autismo»</vt:lpstr>
      <vt:lpstr>Signs and Symptoms of Autism Spectrum Disorder </vt:lpstr>
      <vt:lpstr>Comportamenti “compensativi” </vt:lpstr>
      <vt:lpstr>Comportamenti “compensativi” </vt:lpstr>
      <vt:lpstr>Talenti “compensativi” </vt:lpstr>
      <vt:lpstr>Basi neurologiche: l’amigdala</vt:lpstr>
      <vt:lpstr>«Beautiful mind» (John Nash)</vt:lpstr>
      <vt:lpstr>Menti celebri</vt:lpstr>
      <vt:lpstr>«Albert  e Mileva»</vt:lpstr>
      <vt:lpstr>«Albert e Mileva»</vt:lpstr>
      <vt:lpstr>Casi riconosciuti</vt:lpstr>
      <vt:lpstr>Casi riconosciuti</vt:lpstr>
      <vt:lpstr>Trattamenti di ASD</vt:lpstr>
      <vt:lpstr>Trattamenti di ASD</vt:lpstr>
      <vt:lpstr>Trattamenti di ASD</vt:lpstr>
      <vt:lpstr>Trattamenti di ASD</vt:lpstr>
      <vt:lpstr>Ragazzo autistico a scuola</vt:lpstr>
      <vt:lpstr>Ragazzo autistico a scuola</vt:lpstr>
      <vt:lpstr>«L’apprendimento nell’autismo» ☺☺☺</vt:lpstr>
      <vt:lpstr>Imparare nell’ASD</vt:lpstr>
      <vt:lpstr>Paul Adrien Maurice Dirac</vt:lpstr>
      <vt:lpstr>Imparare nell’ASD</vt:lpstr>
      <vt:lpstr>Imparare nell’ASD</vt:lpstr>
      <vt:lpstr>Imparare nell’ASD</vt:lpstr>
      <vt:lpstr>Qualche esercizio particolare</vt:lpstr>
      <vt:lpstr>Qualche esercizio particolare</vt:lpstr>
      <vt:lpstr>Dividere per colore </vt:lpstr>
      <vt:lpstr>Categorizzazione</vt:lpstr>
      <vt:lpstr>Imparare nell’ASD</vt:lpstr>
      <vt:lpstr>Propagazione di segnali</vt:lpstr>
      <vt:lpstr>Presentazione standard di PowerPoint</vt:lpstr>
      <vt:lpstr>Cartesio (1647)</vt:lpstr>
      <vt:lpstr>Capire è il primo passo per agire</vt:lpstr>
      <vt:lpstr>Handicap e BES</vt:lpstr>
      <vt:lpstr>Conclusioni</vt:lpstr>
      <vt:lpstr>Conclusioni</vt:lpstr>
      <vt:lpstr>Letteratura in gran parte è stata già citata prima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82</cp:revision>
  <cp:lastPrinted>2023-01-18T19:26:27Z</cp:lastPrinted>
  <dcterms:created xsi:type="dcterms:W3CDTF">2017-06-07T18:11:07Z</dcterms:created>
  <dcterms:modified xsi:type="dcterms:W3CDTF">2023-01-18T19:26:45Z</dcterms:modified>
</cp:coreProperties>
</file>