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0"/>
  </p:notesMasterIdLst>
  <p:sldIdLst>
    <p:sldId id="377" r:id="rId2"/>
    <p:sldId id="300" r:id="rId3"/>
    <p:sldId id="264" r:id="rId4"/>
    <p:sldId id="265" r:id="rId5"/>
    <p:sldId id="306" r:id="rId6"/>
    <p:sldId id="266" r:id="rId7"/>
    <p:sldId id="268" r:id="rId8"/>
    <p:sldId id="313" r:id="rId9"/>
    <p:sldId id="293" r:id="rId10"/>
    <p:sldId id="294" r:id="rId11"/>
    <p:sldId id="270" r:id="rId12"/>
    <p:sldId id="276" r:id="rId13"/>
    <p:sldId id="277" r:id="rId14"/>
    <p:sldId id="278" r:id="rId15"/>
    <p:sldId id="326" r:id="rId16"/>
    <p:sldId id="327" r:id="rId17"/>
    <p:sldId id="328" r:id="rId18"/>
    <p:sldId id="329" r:id="rId19"/>
    <p:sldId id="330" r:id="rId20"/>
    <p:sldId id="333" r:id="rId21"/>
    <p:sldId id="332" r:id="rId22"/>
    <p:sldId id="334" r:id="rId23"/>
    <p:sldId id="335" r:id="rId24"/>
    <p:sldId id="344" r:id="rId25"/>
    <p:sldId id="304" r:id="rId26"/>
    <p:sldId id="299" r:id="rId27"/>
    <p:sldId id="338" r:id="rId28"/>
    <p:sldId id="339" r:id="rId29"/>
    <p:sldId id="342" r:id="rId30"/>
    <p:sldId id="343" r:id="rId31"/>
    <p:sldId id="341" r:id="rId32"/>
    <p:sldId id="292" r:id="rId33"/>
    <p:sldId id="296" r:id="rId34"/>
    <p:sldId id="297" r:id="rId35"/>
    <p:sldId id="305" r:id="rId36"/>
    <p:sldId id="295" r:id="rId37"/>
    <p:sldId id="286" r:id="rId38"/>
    <p:sldId id="301" r:id="rId39"/>
  </p:sldIdLst>
  <p:sldSz cx="9144000" cy="6858000" type="screen4x3"/>
  <p:notesSz cx="6858000" cy="9144000"/>
  <p:defaultTextStyle>
    <a:defPPr>
      <a:defRPr lang="en-AU"/>
    </a:defPPr>
    <a:lvl1pPr algn="r"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r"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r"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r"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r"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0000"/>
    <a:srgbClr val="CC00CC"/>
    <a:srgbClr val="99FF33"/>
    <a:srgbClr val="CCFF33"/>
    <a:srgbClr val="0033C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3474" autoAdjust="0"/>
    <p:restoredTop sz="94660"/>
  </p:normalViewPr>
  <p:slideViewPr>
    <p:cSldViewPr>
      <p:cViewPr varScale="1">
        <p:scale>
          <a:sx n="74" d="100"/>
          <a:sy n="74" d="100"/>
        </p:scale>
        <p:origin x="72" y="12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8610" name="Rectangle 2">
            <a:extLst>
              <a:ext uri="{FF2B5EF4-FFF2-40B4-BE49-F238E27FC236}">
                <a16:creationId xmlns:a16="http://schemas.microsoft.com/office/drawing/2014/main" id="{14FAD418-F057-E8E1-5F64-8AAC11054B7E}"/>
              </a:ext>
            </a:extLst>
          </p:cNvPr>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l">
              <a:defRPr sz="1200"/>
            </a:lvl1pPr>
          </a:lstStyle>
          <a:p>
            <a:endParaRPr lang="en-AU" altLang="it-IT"/>
          </a:p>
        </p:txBody>
      </p:sp>
      <p:sp>
        <p:nvSpPr>
          <p:cNvPr id="68611" name="Rectangle 3">
            <a:extLst>
              <a:ext uri="{FF2B5EF4-FFF2-40B4-BE49-F238E27FC236}">
                <a16:creationId xmlns:a16="http://schemas.microsoft.com/office/drawing/2014/main" id="{B428802D-93F7-FFA7-5BEA-1F1E1B9CD5F2}"/>
              </a:ext>
            </a:extLst>
          </p:cNvPr>
          <p:cNvSpPr>
            <a:spLocks noGrp="1" noChangeArrowheads="1"/>
          </p:cNvSpPr>
          <p:nvPr>
            <p:ph type="dt" idx="1"/>
          </p:nvPr>
        </p:nvSpPr>
        <p:spPr bwMode="auto">
          <a:xfrm>
            <a:off x="3884613"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a:lvl1pPr>
          </a:lstStyle>
          <a:p>
            <a:endParaRPr lang="en-AU" altLang="it-IT"/>
          </a:p>
        </p:txBody>
      </p:sp>
      <p:sp>
        <p:nvSpPr>
          <p:cNvPr id="68612" name="Rectangle 4">
            <a:extLst>
              <a:ext uri="{FF2B5EF4-FFF2-40B4-BE49-F238E27FC236}">
                <a16:creationId xmlns:a16="http://schemas.microsoft.com/office/drawing/2014/main" id="{641F2067-641C-8A18-F0CC-C470AC76C9AD}"/>
              </a:ext>
            </a:extLst>
          </p:cNvPr>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68613" name="Rectangle 5">
            <a:extLst>
              <a:ext uri="{FF2B5EF4-FFF2-40B4-BE49-F238E27FC236}">
                <a16:creationId xmlns:a16="http://schemas.microsoft.com/office/drawing/2014/main" id="{7F0636B6-7AA4-E150-07E1-22E2A3DE7C8F}"/>
              </a:ext>
            </a:extLst>
          </p:cNvPr>
          <p:cNvSpPr>
            <a:spLocks noGrp="1" noChangeArrowheads="1"/>
          </p:cNvSpPr>
          <p:nvPr>
            <p:ph type="body" sz="quarter" idx="3"/>
          </p:nvPr>
        </p:nvSpPr>
        <p:spPr bwMode="auto">
          <a:xfrm>
            <a:off x="685800" y="4343400"/>
            <a:ext cx="5486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AU" altLang="it-IT"/>
              <a:t>Kliknij, aby edytować style wzorca tekstu</a:t>
            </a:r>
          </a:p>
          <a:p>
            <a:pPr lvl="1"/>
            <a:r>
              <a:rPr lang="en-AU" altLang="it-IT"/>
              <a:t>Drugi poziom</a:t>
            </a:r>
          </a:p>
          <a:p>
            <a:pPr lvl="2"/>
            <a:r>
              <a:rPr lang="en-AU" altLang="it-IT"/>
              <a:t>Trzeci poziom</a:t>
            </a:r>
          </a:p>
          <a:p>
            <a:pPr lvl="3"/>
            <a:r>
              <a:rPr lang="en-AU" altLang="it-IT"/>
              <a:t>Czwarty poziom</a:t>
            </a:r>
          </a:p>
          <a:p>
            <a:pPr lvl="4"/>
            <a:r>
              <a:rPr lang="en-AU" altLang="it-IT"/>
              <a:t>Piąty poziom</a:t>
            </a:r>
          </a:p>
        </p:txBody>
      </p:sp>
      <p:sp>
        <p:nvSpPr>
          <p:cNvPr id="68614" name="Rectangle 6">
            <a:extLst>
              <a:ext uri="{FF2B5EF4-FFF2-40B4-BE49-F238E27FC236}">
                <a16:creationId xmlns:a16="http://schemas.microsoft.com/office/drawing/2014/main" id="{B12F5AA8-DAAF-7E07-CF6B-0A7B703D6D5D}"/>
              </a:ext>
            </a:extLst>
          </p:cNvPr>
          <p:cNvSpPr>
            <a:spLocks noGrp="1" noChangeArrowheads="1"/>
          </p:cNvSpPr>
          <p:nvPr>
            <p:ph type="ftr" sz="quarter" idx="4"/>
          </p:nvPr>
        </p:nvSpPr>
        <p:spPr bwMode="auto">
          <a:xfrm>
            <a:off x="0"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l">
              <a:defRPr sz="1200"/>
            </a:lvl1pPr>
          </a:lstStyle>
          <a:p>
            <a:endParaRPr lang="en-AU" altLang="it-IT"/>
          </a:p>
        </p:txBody>
      </p:sp>
      <p:sp>
        <p:nvSpPr>
          <p:cNvPr id="68615" name="Rectangle 7">
            <a:extLst>
              <a:ext uri="{FF2B5EF4-FFF2-40B4-BE49-F238E27FC236}">
                <a16:creationId xmlns:a16="http://schemas.microsoft.com/office/drawing/2014/main" id="{52974018-ACAA-3146-5B9D-06E047DB43B7}"/>
              </a:ext>
            </a:extLst>
          </p:cNvPr>
          <p:cNvSpPr>
            <a:spLocks noGrp="1" noChangeArrowheads="1"/>
          </p:cNvSpPr>
          <p:nvPr>
            <p:ph type="sldNum" sz="quarter" idx="5"/>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a:lvl1pPr>
          </a:lstStyle>
          <a:p>
            <a:fld id="{1EA7B5F0-F284-4B1D-9FE1-2FE1E0609385}" type="slidenum">
              <a:rPr lang="en-AU" altLang="it-IT"/>
              <a:pPr/>
              <a:t>‹N›</a:t>
            </a:fld>
            <a:endParaRPr lang="en-AU" altLang="it-IT"/>
          </a:p>
        </p:txBody>
      </p:sp>
    </p:spTree>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1pPr>
    <a:lvl2pPr marL="457200" algn="l" rtl="0" fontAlgn="base">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2pPr>
    <a:lvl3pPr marL="914400" algn="l" rtl="0" fontAlgn="base">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3pPr>
    <a:lvl4pPr marL="1371600" algn="l" rtl="0" fontAlgn="base">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4pPr>
    <a:lvl5pPr marL="1828800" algn="l" rtl="0" fontAlgn="base">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A682435-6540-F021-69DD-6A176E63A208}"/>
              </a:ext>
            </a:extLst>
          </p:cNvPr>
          <p:cNvSpPr>
            <a:spLocks noGrp="1"/>
          </p:cNvSpPr>
          <p:nvPr>
            <p:ph type="ctrTitle"/>
          </p:nvPr>
        </p:nvSpPr>
        <p:spPr>
          <a:xfrm>
            <a:off x="1143000" y="1122363"/>
            <a:ext cx="6858000" cy="2387600"/>
          </a:xfrm>
        </p:spPr>
        <p:txBody>
          <a:bodyPr anchor="b"/>
          <a:lstStyle>
            <a:lvl1pPr algn="ctr">
              <a:defRPr sz="6000"/>
            </a:lvl1pPr>
          </a:lstStyle>
          <a:p>
            <a:r>
              <a:rPr lang="it-IT"/>
              <a:t>Fare clic per modificare lo stile del titolo dello schema</a:t>
            </a:r>
          </a:p>
        </p:txBody>
      </p:sp>
      <p:sp>
        <p:nvSpPr>
          <p:cNvPr id="3" name="Sottotitolo 2">
            <a:extLst>
              <a:ext uri="{FF2B5EF4-FFF2-40B4-BE49-F238E27FC236}">
                <a16:creationId xmlns:a16="http://schemas.microsoft.com/office/drawing/2014/main" id="{428E4519-3F9D-D363-D046-D19B2363AB5B}"/>
              </a:ext>
            </a:extLst>
          </p:cNvPr>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a:extLst>
              <a:ext uri="{FF2B5EF4-FFF2-40B4-BE49-F238E27FC236}">
                <a16:creationId xmlns:a16="http://schemas.microsoft.com/office/drawing/2014/main" id="{1E425839-4F4A-83C2-A76B-16C160C1BD87}"/>
              </a:ext>
            </a:extLst>
          </p:cNvPr>
          <p:cNvSpPr>
            <a:spLocks noGrp="1"/>
          </p:cNvSpPr>
          <p:nvPr>
            <p:ph type="dt" sz="half" idx="10"/>
          </p:nvPr>
        </p:nvSpPr>
        <p:spPr/>
        <p:txBody>
          <a:bodyPr/>
          <a:lstStyle>
            <a:lvl1pPr>
              <a:defRPr/>
            </a:lvl1pPr>
          </a:lstStyle>
          <a:p>
            <a:endParaRPr lang="en-AU" altLang="it-IT"/>
          </a:p>
        </p:txBody>
      </p:sp>
      <p:sp>
        <p:nvSpPr>
          <p:cNvPr id="5" name="Segnaposto piè di pagina 4">
            <a:extLst>
              <a:ext uri="{FF2B5EF4-FFF2-40B4-BE49-F238E27FC236}">
                <a16:creationId xmlns:a16="http://schemas.microsoft.com/office/drawing/2014/main" id="{15892C7B-D24B-1C03-08EC-F5E213765A49}"/>
              </a:ext>
            </a:extLst>
          </p:cNvPr>
          <p:cNvSpPr>
            <a:spLocks noGrp="1"/>
          </p:cNvSpPr>
          <p:nvPr>
            <p:ph type="ftr" sz="quarter" idx="11"/>
          </p:nvPr>
        </p:nvSpPr>
        <p:spPr/>
        <p:txBody>
          <a:bodyPr/>
          <a:lstStyle>
            <a:lvl1pPr>
              <a:defRPr/>
            </a:lvl1pPr>
          </a:lstStyle>
          <a:p>
            <a:endParaRPr lang="en-AU" altLang="it-IT"/>
          </a:p>
        </p:txBody>
      </p:sp>
      <p:sp>
        <p:nvSpPr>
          <p:cNvPr id="6" name="Segnaposto numero diapositiva 5">
            <a:extLst>
              <a:ext uri="{FF2B5EF4-FFF2-40B4-BE49-F238E27FC236}">
                <a16:creationId xmlns:a16="http://schemas.microsoft.com/office/drawing/2014/main" id="{FF646B17-E231-818B-B1B1-7233CF0276BC}"/>
              </a:ext>
            </a:extLst>
          </p:cNvPr>
          <p:cNvSpPr>
            <a:spLocks noGrp="1"/>
          </p:cNvSpPr>
          <p:nvPr>
            <p:ph type="sldNum" sz="quarter" idx="12"/>
          </p:nvPr>
        </p:nvSpPr>
        <p:spPr/>
        <p:txBody>
          <a:bodyPr/>
          <a:lstStyle>
            <a:lvl1pPr>
              <a:defRPr/>
            </a:lvl1pPr>
          </a:lstStyle>
          <a:p>
            <a:fld id="{35864800-CB3B-400A-99C1-BD4BB252712E}" type="slidenum">
              <a:rPr lang="en-AU" altLang="it-IT"/>
              <a:pPr/>
              <a:t>‹N›</a:t>
            </a:fld>
            <a:endParaRPr lang="en-AU" altLang="it-IT"/>
          </a:p>
        </p:txBody>
      </p:sp>
    </p:spTree>
    <p:extLst>
      <p:ext uri="{BB962C8B-B14F-4D97-AF65-F5344CB8AC3E}">
        <p14:creationId xmlns:p14="http://schemas.microsoft.com/office/powerpoint/2010/main" val="318319052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AC31D6D-6A36-9765-A25D-7852C83FA4A6}"/>
              </a:ext>
            </a:extLst>
          </p:cNvPr>
          <p:cNvSpPr>
            <a:spLocks noGrp="1"/>
          </p:cNvSpPr>
          <p:nvPr>
            <p:ph type="title"/>
          </p:nvPr>
        </p:nvSpPr>
        <p:spPr/>
        <p:txBody>
          <a:bodyPr/>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D938145E-52F5-DD7F-6A25-1181A24867B3}"/>
              </a:ext>
            </a:extLst>
          </p:cNvPr>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1D14E886-0C5E-64D8-ECFA-FAD1B8583CDB}"/>
              </a:ext>
            </a:extLst>
          </p:cNvPr>
          <p:cNvSpPr>
            <a:spLocks noGrp="1"/>
          </p:cNvSpPr>
          <p:nvPr>
            <p:ph type="dt" sz="half" idx="10"/>
          </p:nvPr>
        </p:nvSpPr>
        <p:spPr/>
        <p:txBody>
          <a:bodyPr/>
          <a:lstStyle>
            <a:lvl1pPr>
              <a:defRPr/>
            </a:lvl1pPr>
          </a:lstStyle>
          <a:p>
            <a:endParaRPr lang="en-AU" altLang="it-IT"/>
          </a:p>
        </p:txBody>
      </p:sp>
      <p:sp>
        <p:nvSpPr>
          <p:cNvPr id="5" name="Segnaposto piè di pagina 4">
            <a:extLst>
              <a:ext uri="{FF2B5EF4-FFF2-40B4-BE49-F238E27FC236}">
                <a16:creationId xmlns:a16="http://schemas.microsoft.com/office/drawing/2014/main" id="{B54EA760-91AF-BF9E-4F14-EB270A341F88}"/>
              </a:ext>
            </a:extLst>
          </p:cNvPr>
          <p:cNvSpPr>
            <a:spLocks noGrp="1"/>
          </p:cNvSpPr>
          <p:nvPr>
            <p:ph type="ftr" sz="quarter" idx="11"/>
          </p:nvPr>
        </p:nvSpPr>
        <p:spPr/>
        <p:txBody>
          <a:bodyPr/>
          <a:lstStyle>
            <a:lvl1pPr>
              <a:defRPr/>
            </a:lvl1pPr>
          </a:lstStyle>
          <a:p>
            <a:endParaRPr lang="en-AU" altLang="it-IT"/>
          </a:p>
        </p:txBody>
      </p:sp>
      <p:sp>
        <p:nvSpPr>
          <p:cNvPr id="6" name="Segnaposto numero diapositiva 5">
            <a:extLst>
              <a:ext uri="{FF2B5EF4-FFF2-40B4-BE49-F238E27FC236}">
                <a16:creationId xmlns:a16="http://schemas.microsoft.com/office/drawing/2014/main" id="{BC4667A1-A370-6A35-490B-6C18E38502BE}"/>
              </a:ext>
            </a:extLst>
          </p:cNvPr>
          <p:cNvSpPr>
            <a:spLocks noGrp="1"/>
          </p:cNvSpPr>
          <p:nvPr>
            <p:ph type="sldNum" sz="quarter" idx="12"/>
          </p:nvPr>
        </p:nvSpPr>
        <p:spPr/>
        <p:txBody>
          <a:bodyPr/>
          <a:lstStyle>
            <a:lvl1pPr>
              <a:defRPr/>
            </a:lvl1pPr>
          </a:lstStyle>
          <a:p>
            <a:fld id="{2B91BB42-E3F9-403A-9199-A62863EBA4E9}" type="slidenum">
              <a:rPr lang="en-AU" altLang="it-IT"/>
              <a:pPr/>
              <a:t>‹N›</a:t>
            </a:fld>
            <a:endParaRPr lang="en-AU" altLang="it-IT"/>
          </a:p>
        </p:txBody>
      </p:sp>
    </p:spTree>
    <p:extLst>
      <p:ext uri="{BB962C8B-B14F-4D97-AF65-F5344CB8AC3E}">
        <p14:creationId xmlns:p14="http://schemas.microsoft.com/office/powerpoint/2010/main" val="6117780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id="{0A96C7A5-3E1F-A94C-FBC3-11DECFAA12B2}"/>
              </a:ext>
            </a:extLst>
          </p:cNvPr>
          <p:cNvSpPr>
            <a:spLocks noGrp="1"/>
          </p:cNvSpPr>
          <p:nvPr>
            <p:ph type="title" orient="vert"/>
          </p:nvPr>
        </p:nvSpPr>
        <p:spPr>
          <a:xfrm>
            <a:off x="6629400" y="274638"/>
            <a:ext cx="2057400" cy="5851525"/>
          </a:xfrm>
        </p:spPr>
        <p:txBody>
          <a:bodyPr vert="eaVert"/>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81FA2DBA-D2FC-81C8-5340-D2C57FE90FB7}"/>
              </a:ext>
            </a:extLst>
          </p:cNvPr>
          <p:cNvSpPr>
            <a:spLocks noGrp="1"/>
          </p:cNvSpPr>
          <p:nvPr>
            <p:ph type="body" orient="vert" idx="1"/>
          </p:nvPr>
        </p:nvSpPr>
        <p:spPr>
          <a:xfrm>
            <a:off x="457200" y="274638"/>
            <a:ext cx="6019800" cy="5851525"/>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AA6425C5-7145-EFB8-246F-094F2D427166}"/>
              </a:ext>
            </a:extLst>
          </p:cNvPr>
          <p:cNvSpPr>
            <a:spLocks noGrp="1"/>
          </p:cNvSpPr>
          <p:nvPr>
            <p:ph type="dt" sz="half" idx="10"/>
          </p:nvPr>
        </p:nvSpPr>
        <p:spPr/>
        <p:txBody>
          <a:bodyPr/>
          <a:lstStyle>
            <a:lvl1pPr>
              <a:defRPr/>
            </a:lvl1pPr>
          </a:lstStyle>
          <a:p>
            <a:endParaRPr lang="en-AU" altLang="it-IT"/>
          </a:p>
        </p:txBody>
      </p:sp>
      <p:sp>
        <p:nvSpPr>
          <p:cNvPr id="5" name="Segnaposto piè di pagina 4">
            <a:extLst>
              <a:ext uri="{FF2B5EF4-FFF2-40B4-BE49-F238E27FC236}">
                <a16:creationId xmlns:a16="http://schemas.microsoft.com/office/drawing/2014/main" id="{2B97F012-9C1E-A3C9-AD80-E9CECEB0D460}"/>
              </a:ext>
            </a:extLst>
          </p:cNvPr>
          <p:cNvSpPr>
            <a:spLocks noGrp="1"/>
          </p:cNvSpPr>
          <p:nvPr>
            <p:ph type="ftr" sz="quarter" idx="11"/>
          </p:nvPr>
        </p:nvSpPr>
        <p:spPr/>
        <p:txBody>
          <a:bodyPr/>
          <a:lstStyle>
            <a:lvl1pPr>
              <a:defRPr/>
            </a:lvl1pPr>
          </a:lstStyle>
          <a:p>
            <a:endParaRPr lang="en-AU" altLang="it-IT"/>
          </a:p>
        </p:txBody>
      </p:sp>
      <p:sp>
        <p:nvSpPr>
          <p:cNvPr id="6" name="Segnaposto numero diapositiva 5">
            <a:extLst>
              <a:ext uri="{FF2B5EF4-FFF2-40B4-BE49-F238E27FC236}">
                <a16:creationId xmlns:a16="http://schemas.microsoft.com/office/drawing/2014/main" id="{B9E1F658-ED37-5B5D-98CD-632F597B5918}"/>
              </a:ext>
            </a:extLst>
          </p:cNvPr>
          <p:cNvSpPr>
            <a:spLocks noGrp="1"/>
          </p:cNvSpPr>
          <p:nvPr>
            <p:ph type="sldNum" sz="quarter" idx="12"/>
          </p:nvPr>
        </p:nvSpPr>
        <p:spPr/>
        <p:txBody>
          <a:bodyPr/>
          <a:lstStyle>
            <a:lvl1pPr>
              <a:defRPr/>
            </a:lvl1pPr>
          </a:lstStyle>
          <a:p>
            <a:fld id="{A2275F69-3D78-401C-8AAE-7D51DC8E3940}" type="slidenum">
              <a:rPr lang="en-AU" altLang="it-IT"/>
              <a:pPr/>
              <a:t>‹N›</a:t>
            </a:fld>
            <a:endParaRPr lang="en-AU" altLang="it-IT"/>
          </a:p>
        </p:txBody>
      </p:sp>
    </p:spTree>
    <p:extLst>
      <p:ext uri="{BB962C8B-B14F-4D97-AF65-F5344CB8AC3E}">
        <p14:creationId xmlns:p14="http://schemas.microsoft.com/office/powerpoint/2010/main" val="10963126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396FFAE-8DAC-015A-B68A-93F45DFC087A}"/>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ED4F181A-3C8F-E0A7-FB52-F0325D27CB92}"/>
              </a:ext>
            </a:extLst>
          </p:cNvPr>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03F77FBA-2AFA-11EE-40E3-D9845999F4DF}"/>
              </a:ext>
            </a:extLst>
          </p:cNvPr>
          <p:cNvSpPr>
            <a:spLocks noGrp="1"/>
          </p:cNvSpPr>
          <p:nvPr>
            <p:ph type="dt" sz="half" idx="10"/>
          </p:nvPr>
        </p:nvSpPr>
        <p:spPr/>
        <p:txBody>
          <a:bodyPr/>
          <a:lstStyle>
            <a:lvl1pPr>
              <a:defRPr/>
            </a:lvl1pPr>
          </a:lstStyle>
          <a:p>
            <a:endParaRPr lang="en-AU" altLang="it-IT"/>
          </a:p>
        </p:txBody>
      </p:sp>
      <p:sp>
        <p:nvSpPr>
          <p:cNvPr id="5" name="Segnaposto piè di pagina 4">
            <a:extLst>
              <a:ext uri="{FF2B5EF4-FFF2-40B4-BE49-F238E27FC236}">
                <a16:creationId xmlns:a16="http://schemas.microsoft.com/office/drawing/2014/main" id="{1525D3DE-0F5C-69DB-E42C-1525E6C2C54C}"/>
              </a:ext>
            </a:extLst>
          </p:cNvPr>
          <p:cNvSpPr>
            <a:spLocks noGrp="1"/>
          </p:cNvSpPr>
          <p:nvPr>
            <p:ph type="ftr" sz="quarter" idx="11"/>
          </p:nvPr>
        </p:nvSpPr>
        <p:spPr/>
        <p:txBody>
          <a:bodyPr/>
          <a:lstStyle>
            <a:lvl1pPr>
              <a:defRPr/>
            </a:lvl1pPr>
          </a:lstStyle>
          <a:p>
            <a:endParaRPr lang="en-AU" altLang="it-IT"/>
          </a:p>
        </p:txBody>
      </p:sp>
      <p:sp>
        <p:nvSpPr>
          <p:cNvPr id="6" name="Segnaposto numero diapositiva 5">
            <a:extLst>
              <a:ext uri="{FF2B5EF4-FFF2-40B4-BE49-F238E27FC236}">
                <a16:creationId xmlns:a16="http://schemas.microsoft.com/office/drawing/2014/main" id="{8F644D9A-BD09-F57C-0DA2-75B999170F17}"/>
              </a:ext>
            </a:extLst>
          </p:cNvPr>
          <p:cNvSpPr>
            <a:spLocks noGrp="1"/>
          </p:cNvSpPr>
          <p:nvPr>
            <p:ph type="sldNum" sz="quarter" idx="12"/>
          </p:nvPr>
        </p:nvSpPr>
        <p:spPr/>
        <p:txBody>
          <a:bodyPr/>
          <a:lstStyle>
            <a:lvl1pPr>
              <a:defRPr/>
            </a:lvl1pPr>
          </a:lstStyle>
          <a:p>
            <a:fld id="{1E3B838C-1543-41D4-A1A5-0843573B2148}" type="slidenum">
              <a:rPr lang="en-AU" altLang="it-IT"/>
              <a:pPr/>
              <a:t>‹N›</a:t>
            </a:fld>
            <a:endParaRPr lang="en-AU" altLang="it-IT"/>
          </a:p>
        </p:txBody>
      </p:sp>
    </p:spTree>
    <p:extLst>
      <p:ext uri="{BB962C8B-B14F-4D97-AF65-F5344CB8AC3E}">
        <p14:creationId xmlns:p14="http://schemas.microsoft.com/office/powerpoint/2010/main" val="207162385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000F91B-D8A0-607E-4B3E-D7EFC906CD71}"/>
              </a:ext>
            </a:extLst>
          </p:cNvPr>
          <p:cNvSpPr>
            <a:spLocks noGrp="1"/>
          </p:cNvSpPr>
          <p:nvPr>
            <p:ph type="title"/>
          </p:nvPr>
        </p:nvSpPr>
        <p:spPr>
          <a:xfrm>
            <a:off x="623888" y="1709738"/>
            <a:ext cx="7886700" cy="2852737"/>
          </a:xfrm>
        </p:spPr>
        <p:txBody>
          <a:bodyPr anchor="b"/>
          <a:lstStyle>
            <a:lvl1pPr>
              <a:defRPr sz="6000"/>
            </a:lvl1pPr>
          </a:lstStyle>
          <a:p>
            <a:r>
              <a:rPr lang="it-IT"/>
              <a:t>Fare clic per modificare lo stile del titolo dello schema</a:t>
            </a:r>
          </a:p>
        </p:txBody>
      </p:sp>
      <p:sp>
        <p:nvSpPr>
          <p:cNvPr id="3" name="Segnaposto testo 2">
            <a:extLst>
              <a:ext uri="{FF2B5EF4-FFF2-40B4-BE49-F238E27FC236}">
                <a16:creationId xmlns:a16="http://schemas.microsoft.com/office/drawing/2014/main" id="{82C3BFE2-3802-5EC4-CE59-CF129E4F02B0}"/>
              </a:ext>
            </a:extLst>
          </p:cNvPr>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it-IT"/>
              <a:t>Fare clic per modificare gli stili del testo dello schema</a:t>
            </a:r>
          </a:p>
        </p:txBody>
      </p:sp>
      <p:sp>
        <p:nvSpPr>
          <p:cNvPr id="4" name="Segnaposto data 3">
            <a:extLst>
              <a:ext uri="{FF2B5EF4-FFF2-40B4-BE49-F238E27FC236}">
                <a16:creationId xmlns:a16="http://schemas.microsoft.com/office/drawing/2014/main" id="{7D20A1F6-041B-2FAC-C0A5-5EC719397397}"/>
              </a:ext>
            </a:extLst>
          </p:cNvPr>
          <p:cNvSpPr>
            <a:spLocks noGrp="1"/>
          </p:cNvSpPr>
          <p:nvPr>
            <p:ph type="dt" sz="half" idx="10"/>
          </p:nvPr>
        </p:nvSpPr>
        <p:spPr/>
        <p:txBody>
          <a:bodyPr/>
          <a:lstStyle>
            <a:lvl1pPr>
              <a:defRPr/>
            </a:lvl1pPr>
          </a:lstStyle>
          <a:p>
            <a:endParaRPr lang="en-AU" altLang="it-IT"/>
          </a:p>
        </p:txBody>
      </p:sp>
      <p:sp>
        <p:nvSpPr>
          <p:cNvPr id="5" name="Segnaposto piè di pagina 4">
            <a:extLst>
              <a:ext uri="{FF2B5EF4-FFF2-40B4-BE49-F238E27FC236}">
                <a16:creationId xmlns:a16="http://schemas.microsoft.com/office/drawing/2014/main" id="{E84E7F15-2E9C-13F9-C0E4-EC0CB8A47E5D}"/>
              </a:ext>
            </a:extLst>
          </p:cNvPr>
          <p:cNvSpPr>
            <a:spLocks noGrp="1"/>
          </p:cNvSpPr>
          <p:nvPr>
            <p:ph type="ftr" sz="quarter" idx="11"/>
          </p:nvPr>
        </p:nvSpPr>
        <p:spPr/>
        <p:txBody>
          <a:bodyPr/>
          <a:lstStyle>
            <a:lvl1pPr>
              <a:defRPr/>
            </a:lvl1pPr>
          </a:lstStyle>
          <a:p>
            <a:endParaRPr lang="en-AU" altLang="it-IT"/>
          </a:p>
        </p:txBody>
      </p:sp>
      <p:sp>
        <p:nvSpPr>
          <p:cNvPr id="6" name="Segnaposto numero diapositiva 5">
            <a:extLst>
              <a:ext uri="{FF2B5EF4-FFF2-40B4-BE49-F238E27FC236}">
                <a16:creationId xmlns:a16="http://schemas.microsoft.com/office/drawing/2014/main" id="{60FC6B26-01A8-110F-5525-B113FE5357EB}"/>
              </a:ext>
            </a:extLst>
          </p:cNvPr>
          <p:cNvSpPr>
            <a:spLocks noGrp="1"/>
          </p:cNvSpPr>
          <p:nvPr>
            <p:ph type="sldNum" sz="quarter" idx="12"/>
          </p:nvPr>
        </p:nvSpPr>
        <p:spPr/>
        <p:txBody>
          <a:bodyPr/>
          <a:lstStyle>
            <a:lvl1pPr>
              <a:defRPr/>
            </a:lvl1pPr>
          </a:lstStyle>
          <a:p>
            <a:fld id="{4AEC85DD-F672-425E-906B-CBDDA6B72185}" type="slidenum">
              <a:rPr lang="en-AU" altLang="it-IT"/>
              <a:pPr/>
              <a:t>‹N›</a:t>
            </a:fld>
            <a:endParaRPr lang="en-AU" altLang="it-IT"/>
          </a:p>
        </p:txBody>
      </p:sp>
    </p:spTree>
    <p:extLst>
      <p:ext uri="{BB962C8B-B14F-4D97-AF65-F5344CB8AC3E}">
        <p14:creationId xmlns:p14="http://schemas.microsoft.com/office/powerpoint/2010/main" val="307672462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8E9C77B-1E4C-D84D-1AAB-3FB4067DCBFA}"/>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89A781AA-4D2E-7D6A-A77C-85E2B92B47C3}"/>
              </a:ext>
            </a:extLst>
          </p:cNvPr>
          <p:cNvSpPr>
            <a:spLocks noGrp="1"/>
          </p:cNvSpPr>
          <p:nvPr>
            <p:ph sz="half" idx="1"/>
          </p:nvPr>
        </p:nvSpPr>
        <p:spPr>
          <a:xfrm>
            <a:off x="457200" y="1600200"/>
            <a:ext cx="4038600" cy="4525963"/>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a:extLst>
              <a:ext uri="{FF2B5EF4-FFF2-40B4-BE49-F238E27FC236}">
                <a16:creationId xmlns:a16="http://schemas.microsoft.com/office/drawing/2014/main" id="{B59BA406-33DD-9BCD-886E-3FAC66748139}"/>
              </a:ext>
            </a:extLst>
          </p:cNvPr>
          <p:cNvSpPr>
            <a:spLocks noGrp="1"/>
          </p:cNvSpPr>
          <p:nvPr>
            <p:ph sz="half" idx="2"/>
          </p:nvPr>
        </p:nvSpPr>
        <p:spPr>
          <a:xfrm>
            <a:off x="4648200" y="1600200"/>
            <a:ext cx="4038600" cy="4525963"/>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a16="http://schemas.microsoft.com/office/drawing/2014/main" id="{9E85712D-C5F7-9952-C0E1-F4B19F07751E}"/>
              </a:ext>
            </a:extLst>
          </p:cNvPr>
          <p:cNvSpPr>
            <a:spLocks noGrp="1"/>
          </p:cNvSpPr>
          <p:nvPr>
            <p:ph type="dt" sz="half" idx="10"/>
          </p:nvPr>
        </p:nvSpPr>
        <p:spPr/>
        <p:txBody>
          <a:bodyPr/>
          <a:lstStyle>
            <a:lvl1pPr>
              <a:defRPr/>
            </a:lvl1pPr>
          </a:lstStyle>
          <a:p>
            <a:endParaRPr lang="en-AU" altLang="it-IT"/>
          </a:p>
        </p:txBody>
      </p:sp>
      <p:sp>
        <p:nvSpPr>
          <p:cNvPr id="6" name="Segnaposto piè di pagina 5">
            <a:extLst>
              <a:ext uri="{FF2B5EF4-FFF2-40B4-BE49-F238E27FC236}">
                <a16:creationId xmlns:a16="http://schemas.microsoft.com/office/drawing/2014/main" id="{2CD8549F-9E23-43C7-8683-F621A439DEBB}"/>
              </a:ext>
            </a:extLst>
          </p:cNvPr>
          <p:cNvSpPr>
            <a:spLocks noGrp="1"/>
          </p:cNvSpPr>
          <p:nvPr>
            <p:ph type="ftr" sz="quarter" idx="11"/>
          </p:nvPr>
        </p:nvSpPr>
        <p:spPr/>
        <p:txBody>
          <a:bodyPr/>
          <a:lstStyle>
            <a:lvl1pPr>
              <a:defRPr/>
            </a:lvl1pPr>
          </a:lstStyle>
          <a:p>
            <a:endParaRPr lang="en-AU" altLang="it-IT"/>
          </a:p>
        </p:txBody>
      </p:sp>
      <p:sp>
        <p:nvSpPr>
          <p:cNvPr id="7" name="Segnaposto numero diapositiva 6">
            <a:extLst>
              <a:ext uri="{FF2B5EF4-FFF2-40B4-BE49-F238E27FC236}">
                <a16:creationId xmlns:a16="http://schemas.microsoft.com/office/drawing/2014/main" id="{F666CB5E-E295-2053-CA94-05E5C3C141E1}"/>
              </a:ext>
            </a:extLst>
          </p:cNvPr>
          <p:cNvSpPr>
            <a:spLocks noGrp="1"/>
          </p:cNvSpPr>
          <p:nvPr>
            <p:ph type="sldNum" sz="quarter" idx="12"/>
          </p:nvPr>
        </p:nvSpPr>
        <p:spPr/>
        <p:txBody>
          <a:bodyPr/>
          <a:lstStyle>
            <a:lvl1pPr>
              <a:defRPr/>
            </a:lvl1pPr>
          </a:lstStyle>
          <a:p>
            <a:fld id="{8A74A243-EC6B-490A-ABE6-74A7BF27DFC5}" type="slidenum">
              <a:rPr lang="en-AU" altLang="it-IT"/>
              <a:pPr/>
              <a:t>‹N›</a:t>
            </a:fld>
            <a:endParaRPr lang="en-AU" altLang="it-IT"/>
          </a:p>
        </p:txBody>
      </p:sp>
    </p:spTree>
    <p:extLst>
      <p:ext uri="{BB962C8B-B14F-4D97-AF65-F5344CB8AC3E}">
        <p14:creationId xmlns:p14="http://schemas.microsoft.com/office/powerpoint/2010/main" val="261900426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725ED32-B330-8B91-737A-4267A54F7E3E}"/>
              </a:ext>
            </a:extLst>
          </p:cNvPr>
          <p:cNvSpPr>
            <a:spLocks noGrp="1"/>
          </p:cNvSpPr>
          <p:nvPr>
            <p:ph type="title"/>
          </p:nvPr>
        </p:nvSpPr>
        <p:spPr>
          <a:xfrm>
            <a:off x="630238" y="365125"/>
            <a:ext cx="7886700" cy="1325563"/>
          </a:xfrm>
        </p:spPr>
        <p:txBody>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597ACB01-BF76-D62B-2746-498BBCE1074F}"/>
              </a:ext>
            </a:extLst>
          </p:cNvPr>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a:extLst>
              <a:ext uri="{FF2B5EF4-FFF2-40B4-BE49-F238E27FC236}">
                <a16:creationId xmlns:a16="http://schemas.microsoft.com/office/drawing/2014/main" id="{172B424E-3E48-9F9B-EF34-3AD7465F938B}"/>
              </a:ext>
            </a:extLst>
          </p:cNvPr>
          <p:cNvSpPr>
            <a:spLocks noGrp="1"/>
          </p:cNvSpPr>
          <p:nvPr>
            <p:ph sz="half" idx="2"/>
          </p:nvPr>
        </p:nvSpPr>
        <p:spPr>
          <a:xfrm>
            <a:off x="630238" y="2505075"/>
            <a:ext cx="386873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a:extLst>
              <a:ext uri="{FF2B5EF4-FFF2-40B4-BE49-F238E27FC236}">
                <a16:creationId xmlns:a16="http://schemas.microsoft.com/office/drawing/2014/main" id="{E9D41D22-7C8D-BF77-0413-FAFACAB141AC}"/>
              </a:ext>
            </a:extLst>
          </p:cNvPr>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a:extLst>
              <a:ext uri="{FF2B5EF4-FFF2-40B4-BE49-F238E27FC236}">
                <a16:creationId xmlns:a16="http://schemas.microsoft.com/office/drawing/2014/main" id="{B0060728-3355-7FDD-5A7F-A28742E26A31}"/>
              </a:ext>
            </a:extLst>
          </p:cNvPr>
          <p:cNvSpPr>
            <a:spLocks noGrp="1"/>
          </p:cNvSpPr>
          <p:nvPr>
            <p:ph sz="quarter" idx="4"/>
          </p:nvPr>
        </p:nvSpPr>
        <p:spPr>
          <a:xfrm>
            <a:off x="4629150" y="2505075"/>
            <a:ext cx="38877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a:extLst>
              <a:ext uri="{FF2B5EF4-FFF2-40B4-BE49-F238E27FC236}">
                <a16:creationId xmlns:a16="http://schemas.microsoft.com/office/drawing/2014/main" id="{EAA44988-84C6-92E5-9D67-B59C8413C013}"/>
              </a:ext>
            </a:extLst>
          </p:cNvPr>
          <p:cNvSpPr>
            <a:spLocks noGrp="1"/>
          </p:cNvSpPr>
          <p:nvPr>
            <p:ph type="dt" sz="half" idx="10"/>
          </p:nvPr>
        </p:nvSpPr>
        <p:spPr/>
        <p:txBody>
          <a:bodyPr/>
          <a:lstStyle>
            <a:lvl1pPr>
              <a:defRPr/>
            </a:lvl1pPr>
          </a:lstStyle>
          <a:p>
            <a:endParaRPr lang="en-AU" altLang="it-IT"/>
          </a:p>
        </p:txBody>
      </p:sp>
      <p:sp>
        <p:nvSpPr>
          <p:cNvPr id="8" name="Segnaposto piè di pagina 7">
            <a:extLst>
              <a:ext uri="{FF2B5EF4-FFF2-40B4-BE49-F238E27FC236}">
                <a16:creationId xmlns:a16="http://schemas.microsoft.com/office/drawing/2014/main" id="{7206CFE4-EC27-C13E-20D6-650AB92904DE}"/>
              </a:ext>
            </a:extLst>
          </p:cNvPr>
          <p:cNvSpPr>
            <a:spLocks noGrp="1"/>
          </p:cNvSpPr>
          <p:nvPr>
            <p:ph type="ftr" sz="quarter" idx="11"/>
          </p:nvPr>
        </p:nvSpPr>
        <p:spPr/>
        <p:txBody>
          <a:bodyPr/>
          <a:lstStyle>
            <a:lvl1pPr>
              <a:defRPr/>
            </a:lvl1pPr>
          </a:lstStyle>
          <a:p>
            <a:endParaRPr lang="en-AU" altLang="it-IT"/>
          </a:p>
        </p:txBody>
      </p:sp>
      <p:sp>
        <p:nvSpPr>
          <p:cNvPr id="9" name="Segnaposto numero diapositiva 8">
            <a:extLst>
              <a:ext uri="{FF2B5EF4-FFF2-40B4-BE49-F238E27FC236}">
                <a16:creationId xmlns:a16="http://schemas.microsoft.com/office/drawing/2014/main" id="{FABE619C-B3EB-D7F2-8AA5-1CCE4B30E27D}"/>
              </a:ext>
            </a:extLst>
          </p:cNvPr>
          <p:cNvSpPr>
            <a:spLocks noGrp="1"/>
          </p:cNvSpPr>
          <p:nvPr>
            <p:ph type="sldNum" sz="quarter" idx="12"/>
          </p:nvPr>
        </p:nvSpPr>
        <p:spPr/>
        <p:txBody>
          <a:bodyPr/>
          <a:lstStyle>
            <a:lvl1pPr>
              <a:defRPr/>
            </a:lvl1pPr>
          </a:lstStyle>
          <a:p>
            <a:fld id="{552DB1B6-3B12-496E-9214-BC3803A28FB0}" type="slidenum">
              <a:rPr lang="en-AU" altLang="it-IT"/>
              <a:pPr/>
              <a:t>‹N›</a:t>
            </a:fld>
            <a:endParaRPr lang="en-AU" altLang="it-IT"/>
          </a:p>
        </p:txBody>
      </p:sp>
    </p:spTree>
    <p:extLst>
      <p:ext uri="{BB962C8B-B14F-4D97-AF65-F5344CB8AC3E}">
        <p14:creationId xmlns:p14="http://schemas.microsoft.com/office/powerpoint/2010/main" val="277298817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AE67A80-2581-4FE6-6943-17C0D80E56F6}"/>
              </a:ext>
            </a:extLst>
          </p:cNvPr>
          <p:cNvSpPr>
            <a:spLocks noGrp="1"/>
          </p:cNvSpPr>
          <p:nvPr>
            <p:ph type="title"/>
          </p:nvPr>
        </p:nvSpPr>
        <p:spPr/>
        <p:txBody>
          <a:bodyPr/>
          <a:lstStyle/>
          <a:p>
            <a:r>
              <a:rPr lang="it-IT"/>
              <a:t>Fare clic per modificare lo stile del titolo dello schema</a:t>
            </a:r>
          </a:p>
        </p:txBody>
      </p:sp>
      <p:sp>
        <p:nvSpPr>
          <p:cNvPr id="3" name="Segnaposto data 2">
            <a:extLst>
              <a:ext uri="{FF2B5EF4-FFF2-40B4-BE49-F238E27FC236}">
                <a16:creationId xmlns:a16="http://schemas.microsoft.com/office/drawing/2014/main" id="{718C1FB9-0902-EB99-A331-02E1E0FE5FEF}"/>
              </a:ext>
            </a:extLst>
          </p:cNvPr>
          <p:cNvSpPr>
            <a:spLocks noGrp="1"/>
          </p:cNvSpPr>
          <p:nvPr>
            <p:ph type="dt" sz="half" idx="10"/>
          </p:nvPr>
        </p:nvSpPr>
        <p:spPr/>
        <p:txBody>
          <a:bodyPr/>
          <a:lstStyle>
            <a:lvl1pPr>
              <a:defRPr/>
            </a:lvl1pPr>
          </a:lstStyle>
          <a:p>
            <a:endParaRPr lang="en-AU" altLang="it-IT"/>
          </a:p>
        </p:txBody>
      </p:sp>
      <p:sp>
        <p:nvSpPr>
          <p:cNvPr id="4" name="Segnaposto piè di pagina 3">
            <a:extLst>
              <a:ext uri="{FF2B5EF4-FFF2-40B4-BE49-F238E27FC236}">
                <a16:creationId xmlns:a16="http://schemas.microsoft.com/office/drawing/2014/main" id="{B414DBCD-537C-5735-F735-7A2DA3972F5A}"/>
              </a:ext>
            </a:extLst>
          </p:cNvPr>
          <p:cNvSpPr>
            <a:spLocks noGrp="1"/>
          </p:cNvSpPr>
          <p:nvPr>
            <p:ph type="ftr" sz="quarter" idx="11"/>
          </p:nvPr>
        </p:nvSpPr>
        <p:spPr/>
        <p:txBody>
          <a:bodyPr/>
          <a:lstStyle>
            <a:lvl1pPr>
              <a:defRPr/>
            </a:lvl1pPr>
          </a:lstStyle>
          <a:p>
            <a:endParaRPr lang="en-AU" altLang="it-IT"/>
          </a:p>
        </p:txBody>
      </p:sp>
      <p:sp>
        <p:nvSpPr>
          <p:cNvPr id="5" name="Segnaposto numero diapositiva 4">
            <a:extLst>
              <a:ext uri="{FF2B5EF4-FFF2-40B4-BE49-F238E27FC236}">
                <a16:creationId xmlns:a16="http://schemas.microsoft.com/office/drawing/2014/main" id="{041CA2E1-E71E-E773-A1A0-0ADA370D5EF4}"/>
              </a:ext>
            </a:extLst>
          </p:cNvPr>
          <p:cNvSpPr>
            <a:spLocks noGrp="1"/>
          </p:cNvSpPr>
          <p:nvPr>
            <p:ph type="sldNum" sz="quarter" idx="12"/>
          </p:nvPr>
        </p:nvSpPr>
        <p:spPr/>
        <p:txBody>
          <a:bodyPr/>
          <a:lstStyle>
            <a:lvl1pPr>
              <a:defRPr/>
            </a:lvl1pPr>
          </a:lstStyle>
          <a:p>
            <a:fld id="{B8474C7B-1C57-4D1B-BD1B-7433E2FEAF62}" type="slidenum">
              <a:rPr lang="en-AU" altLang="it-IT"/>
              <a:pPr/>
              <a:t>‹N›</a:t>
            </a:fld>
            <a:endParaRPr lang="en-AU" altLang="it-IT"/>
          </a:p>
        </p:txBody>
      </p:sp>
    </p:spTree>
    <p:extLst>
      <p:ext uri="{BB962C8B-B14F-4D97-AF65-F5344CB8AC3E}">
        <p14:creationId xmlns:p14="http://schemas.microsoft.com/office/powerpoint/2010/main" val="28005269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7E3271D4-D116-B042-CFCB-9779EAA48C78}"/>
              </a:ext>
            </a:extLst>
          </p:cNvPr>
          <p:cNvSpPr>
            <a:spLocks noGrp="1"/>
          </p:cNvSpPr>
          <p:nvPr>
            <p:ph type="dt" sz="half" idx="10"/>
          </p:nvPr>
        </p:nvSpPr>
        <p:spPr/>
        <p:txBody>
          <a:bodyPr/>
          <a:lstStyle>
            <a:lvl1pPr>
              <a:defRPr/>
            </a:lvl1pPr>
          </a:lstStyle>
          <a:p>
            <a:endParaRPr lang="en-AU" altLang="it-IT"/>
          </a:p>
        </p:txBody>
      </p:sp>
      <p:sp>
        <p:nvSpPr>
          <p:cNvPr id="3" name="Segnaposto piè di pagina 2">
            <a:extLst>
              <a:ext uri="{FF2B5EF4-FFF2-40B4-BE49-F238E27FC236}">
                <a16:creationId xmlns:a16="http://schemas.microsoft.com/office/drawing/2014/main" id="{E3BE0ECC-0FD3-23BE-814C-9BBD4B389C30}"/>
              </a:ext>
            </a:extLst>
          </p:cNvPr>
          <p:cNvSpPr>
            <a:spLocks noGrp="1"/>
          </p:cNvSpPr>
          <p:nvPr>
            <p:ph type="ftr" sz="quarter" idx="11"/>
          </p:nvPr>
        </p:nvSpPr>
        <p:spPr/>
        <p:txBody>
          <a:bodyPr/>
          <a:lstStyle>
            <a:lvl1pPr>
              <a:defRPr/>
            </a:lvl1pPr>
          </a:lstStyle>
          <a:p>
            <a:endParaRPr lang="en-AU" altLang="it-IT"/>
          </a:p>
        </p:txBody>
      </p:sp>
      <p:sp>
        <p:nvSpPr>
          <p:cNvPr id="4" name="Segnaposto numero diapositiva 3">
            <a:extLst>
              <a:ext uri="{FF2B5EF4-FFF2-40B4-BE49-F238E27FC236}">
                <a16:creationId xmlns:a16="http://schemas.microsoft.com/office/drawing/2014/main" id="{D5CEF439-AC4A-C311-B224-AA062C66FB8A}"/>
              </a:ext>
            </a:extLst>
          </p:cNvPr>
          <p:cNvSpPr>
            <a:spLocks noGrp="1"/>
          </p:cNvSpPr>
          <p:nvPr>
            <p:ph type="sldNum" sz="quarter" idx="12"/>
          </p:nvPr>
        </p:nvSpPr>
        <p:spPr/>
        <p:txBody>
          <a:bodyPr/>
          <a:lstStyle>
            <a:lvl1pPr>
              <a:defRPr/>
            </a:lvl1pPr>
          </a:lstStyle>
          <a:p>
            <a:fld id="{3D126818-0C5A-441F-BA36-35B737C9D846}" type="slidenum">
              <a:rPr lang="en-AU" altLang="it-IT"/>
              <a:pPr/>
              <a:t>‹N›</a:t>
            </a:fld>
            <a:endParaRPr lang="en-AU" altLang="it-IT"/>
          </a:p>
        </p:txBody>
      </p:sp>
    </p:spTree>
    <p:extLst>
      <p:ext uri="{BB962C8B-B14F-4D97-AF65-F5344CB8AC3E}">
        <p14:creationId xmlns:p14="http://schemas.microsoft.com/office/powerpoint/2010/main" val="247546273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B56B24E-262F-6547-9A11-E3C8716412B9}"/>
              </a:ext>
            </a:extLst>
          </p:cNvPr>
          <p:cNvSpPr>
            <a:spLocks noGrp="1"/>
          </p:cNvSpPr>
          <p:nvPr>
            <p:ph type="title"/>
          </p:nvPr>
        </p:nvSpPr>
        <p:spPr>
          <a:xfrm>
            <a:off x="630238" y="457200"/>
            <a:ext cx="2949575" cy="1600200"/>
          </a:xfrm>
        </p:spPr>
        <p:txBody>
          <a:bodyPr anchor="b"/>
          <a:lstStyle>
            <a:lvl1pPr>
              <a:defRPr sz="3200"/>
            </a:lvl1p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C290BE2A-C3D6-7998-6D05-7C3D645D3270}"/>
              </a:ext>
            </a:extLst>
          </p:cNvPr>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a:extLst>
              <a:ext uri="{FF2B5EF4-FFF2-40B4-BE49-F238E27FC236}">
                <a16:creationId xmlns:a16="http://schemas.microsoft.com/office/drawing/2014/main" id="{4A4CD605-344D-10E8-3628-04A721C3B320}"/>
              </a:ext>
            </a:extLst>
          </p:cNvPr>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ACEABACB-9F26-408D-DAAC-AC6AA582DAE0}"/>
              </a:ext>
            </a:extLst>
          </p:cNvPr>
          <p:cNvSpPr>
            <a:spLocks noGrp="1"/>
          </p:cNvSpPr>
          <p:nvPr>
            <p:ph type="dt" sz="half" idx="10"/>
          </p:nvPr>
        </p:nvSpPr>
        <p:spPr/>
        <p:txBody>
          <a:bodyPr/>
          <a:lstStyle>
            <a:lvl1pPr>
              <a:defRPr/>
            </a:lvl1pPr>
          </a:lstStyle>
          <a:p>
            <a:endParaRPr lang="en-AU" altLang="it-IT"/>
          </a:p>
        </p:txBody>
      </p:sp>
      <p:sp>
        <p:nvSpPr>
          <p:cNvPr id="6" name="Segnaposto piè di pagina 5">
            <a:extLst>
              <a:ext uri="{FF2B5EF4-FFF2-40B4-BE49-F238E27FC236}">
                <a16:creationId xmlns:a16="http://schemas.microsoft.com/office/drawing/2014/main" id="{EB67E35A-BDF0-403F-7F79-2F85BEF1C885}"/>
              </a:ext>
            </a:extLst>
          </p:cNvPr>
          <p:cNvSpPr>
            <a:spLocks noGrp="1"/>
          </p:cNvSpPr>
          <p:nvPr>
            <p:ph type="ftr" sz="quarter" idx="11"/>
          </p:nvPr>
        </p:nvSpPr>
        <p:spPr/>
        <p:txBody>
          <a:bodyPr/>
          <a:lstStyle>
            <a:lvl1pPr>
              <a:defRPr/>
            </a:lvl1pPr>
          </a:lstStyle>
          <a:p>
            <a:endParaRPr lang="en-AU" altLang="it-IT"/>
          </a:p>
        </p:txBody>
      </p:sp>
      <p:sp>
        <p:nvSpPr>
          <p:cNvPr id="7" name="Segnaposto numero diapositiva 6">
            <a:extLst>
              <a:ext uri="{FF2B5EF4-FFF2-40B4-BE49-F238E27FC236}">
                <a16:creationId xmlns:a16="http://schemas.microsoft.com/office/drawing/2014/main" id="{877BE24F-348F-AB81-123D-C5FCA2D652C7}"/>
              </a:ext>
            </a:extLst>
          </p:cNvPr>
          <p:cNvSpPr>
            <a:spLocks noGrp="1"/>
          </p:cNvSpPr>
          <p:nvPr>
            <p:ph type="sldNum" sz="quarter" idx="12"/>
          </p:nvPr>
        </p:nvSpPr>
        <p:spPr/>
        <p:txBody>
          <a:bodyPr/>
          <a:lstStyle>
            <a:lvl1pPr>
              <a:defRPr/>
            </a:lvl1pPr>
          </a:lstStyle>
          <a:p>
            <a:fld id="{6590642E-9BD2-45D8-A62F-24F73042D269}" type="slidenum">
              <a:rPr lang="en-AU" altLang="it-IT"/>
              <a:pPr/>
              <a:t>‹N›</a:t>
            </a:fld>
            <a:endParaRPr lang="en-AU" altLang="it-IT"/>
          </a:p>
        </p:txBody>
      </p:sp>
    </p:spTree>
    <p:extLst>
      <p:ext uri="{BB962C8B-B14F-4D97-AF65-F5344CB8AC3E}">
        <p14:creationId xmlns:p14="http://schemas.microsoft.com/office/powerpoint/2010/main" val="6534593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CDCD5A3-8641-7399-B842-292CFDF9140F}"/>
              </a:ext>
            </a:extLst>
          </p:cNvPr>
          <p:cNvSpPr>
            <a:spLocks noGrp="1"/>
          </p:cNvSpPr>
          <p:nvPr>
            <p:ph type="title"/>
          </p:nvPr>
        </p:nvSpPr>
        <p:spPr>
          <a:xfrm>
            <a:off x="630238" y="457200"/>
            <a:ext cx="2949575" cy="1600200"/>
          </a:xfrm>
        </p:spPr>
        <p:txBody>
          <a:bodyPr anchor="b"/>
          <a:lstStyle>
            <a:lvl1pPr>
              <a:defRPr sz="3200"/>
            </a:lvl1pPr>
          </a:lstStyle>
          <a:p>
            <a:r>
              <a:rPr lang="it-IT"/>
              <a:t>Fare clic per modificare lo stile del titolo dello schema</a:t>
            </a:r>
          </a:p>
        </p:txBody>
      </p:sp>
      <p:sp>
        <p:nvSpPr>
          <p:cNvPr id="3" name="Segnaposto immagine 2">
            <a:extLst>
              <a:ext uri="{FF2B5EF4-FFF2-40B4-BE49-F238E27FC236}">
                <a16:creationId xmlns:a16="http://schemas.microsoft.com/office/drawing/2014/main" id="{7C31CA34-577B-EA8B-65F2-6C9DEE1B860D}"/>
              </a:ext>
            </a:extLst>
          </p:cNvPr>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a:extLst>
              <a:ext uri="{FF2B5EF4-FFF2-40B4-BE49-F238E27FC236}">
                <a16:creationId xmlns:a16="http://schemas.microsoft.com/office/drawing/2014/main" id="{EEBA1E69-F995-0636-9C3E-438E514628E3}"/>
              </a:ext>
            </a:extLst>
          </p:cNvPr>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7CE50050-E277-20CF-D6A5-98131C3C09CD}"/>
              </a:ext>
            </a:extLst>
          </p:cNvPr>
          <p:cNvSpPr>
            <a:spLocks noGrp="1"/>
          </p:cNvSpPr>
          <p:nvPr>
            <p:ph type="dt" sz="half" idx="10"/>
          </p:nvPr>
        </p:nvSpPr>
        <p:spPr/>
        <p:txBody>
          <a:bodyPr/>
          <a:lstStyle>
            <a:lvl1pPr>
              <a:defRPr/>
            </a:lvl1pPr>
          </a:lstStyle>
          <a:p>
            <a:endParaRPr lang="en-AU" altLang="it-IT"/>
          </a:p>
        </p:txBody>
      </p:sp>
      <p:sp>
        <p:nvSpPr>
          <p:cNvPr id="6" name="Segnaposto piè di pagina 5">
            <a:extLst>
              <a:ext uri="{FF2B5EF4-FFF2-40B4-BE49-F238E27FC236}">
                <a16:creationId xmlns:a16="http://schemas.microsoft.com/office/drawing/2014/main" id="{A60BD6AA-7FCD-CB8C-879E-C472B0012639}"/>
              </a:ext>
            </a:extLst>
          </p:cNvPr>
          <p:cNvSpPr>
            <a:spLocks noGrp="1"/>
          </p:cNvSpPr>
          <p:nvPr>
            <p:ph type="ftr" sz="quarter" idx="11"/>
          </p:nvPr>
        </p:nvSpPr>
        <p:spPr/>
        <p:txBody>
          <a:bodyPr/>
          <a:lstStyle>
            <a:lvl1pPr>
              <a:defRPr/>
            </a:lvl1pPr>
          </a:lstStyle>
          <a:p>
            <a:endParaRPr lang="en-AU" altLang="it-IT"/>
          </a:p>
        </p:txBody>
      </p:sp>
      <p:sp>
        <p:nvSpPr>
          <p:cNvPr id="7" name="Segnaposto numero diapositiva 6">
            <a:extLst>
              <a:ext uri="{FF2B5EF4-FFF2-40B4-BE49-F238E27FC236}">
                <a16:creationId xmlns:a16="http://schemas.microsoft.com/office/drawing/2014/main" id="{E097502C-549D-BB15-1DCF-9392DD6B8276}"/>
              </a:ext>
            </a:extLst>
          </p:cNvPr>
          <p:cNvSpPr>
            <a:spLocks noGrp="1"/>
          </p:cNvSpPr>
          <p:nvPr>
            <p:ph type="sldNum" sz="quarter" idx="12"/>
          </p:nvPr>
        </p:nvSpPr>
        <p:spPr/>
        <p:txBody>
          <a:bodyPr/>
          <a:lstStyle>
            <a:lvl1pPr>
              <a:defRPr/>
            </a:lvl1pPr>
          </a:lstStyle>
          <a:p>
            <a:fld id="{F77799A1-49FF-4E19-A256-FF2956685B12}" type="slidenum">
              <a:rPr lang="en-AU" altLang="it-IT"/>
              <a:pPr/>
              <a:t>‹N›</a:t>
            </a:fld>
            <a:endParaRPr lang="en-AU" altLang="it-IT"/>
          </a:p>
        </p:txBody>
      </p:sp>
    </p:spTree>
    <p:extLst>
      <p:ext uri="{BB962C8B-B14F-4D97-AF65-F5344CB8AC3E}">
        <p14:creationId xmlns:p14="http://schemas.microsoft.com/office/powerpoint/2010/main" val="254685066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rgbClr val="99FF33"/>
            </a:gs>
            <a:gs pos="50000">
              <a:schemeClr val="bg1"/>
            </a:gs>
            <a:gs pos="100000">
              <a:srgbClr val="99FF33"/>
            </a:gs>
          </a:gsLst>
          <a:lin ang="2700000" scaled="1"/>
        </a:gra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E1029817-B814-BD52-B94F-27585EFC7852}"/>
              </a:ext>
            </a:extLst>
          </p:cNvPr>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AU" altLang="it-IT"/>
              <a:t>Kliknij, aby edytować styl wzorca tytułu</a:t>
            </a:r>
          </a:p>
        </p:txBody>
      </p:sp>
      <p:sp>
        <p:nvSpPr>
          <p:cNvPr id="1027" name="Rectangle 3">
            <a:extLst>
              <a:ext uri="{FF2B5EF4-FFF2-40B4-BE49-F238E27FC236}">
                <a16:creationId xmlns:a16="http://schemas.microsoft.com/office/drawing/2014/main" id="{518DAAFD-C02D-8B1F-050D-F5A79A5A8D95}"/>
              </a:ext>
            </a:extLst>
          </p:cNvPr>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AU" altLang="it-IT"/>
              <a:t>Kliknij, aby edytować style wzorca tekstu</a:t>
            </a:r>
          </a:p>
          <a:p>
            <a:pPr lvl="1"/>
            <a:r>
              <a:rPr lang="en-AU" altLang="it-IT"/>
              <a:t>Drugi poziom</a:t>
            </a:r>
          </a:p>
          <a:p>
            <a:pPr lvl="2"/>
            <a:r>
              <a:rPr lang="en-AU" altLang="it-IT"/>
              <a:t>Trzeci poziom</a:t>
            </a:r>
          </a:p>
          <a:p>
            <a:pPr lvl="3"/>
            <a:r>
              <a:rPr lang="en-AU" altLang="it-IT"/>
              <a:t>Czwarty poziom</a:t>
            </a:r>
          </a:p>
          <a:p>
            <a:pPr lvl="4"/>
            <a:r>
              <a:rPr lang="en-AU" altLang="it-IT"/>
              <a:t>Piąty poziom</a:t>
            </a:r>
          </a:p>
        </p:txBody>
      </p:sp>
      <p:sp>
        <p:nvSpPr>
          <p:cNvPr id="1028" name="Rectangle 4">
            <a:extLst>
              <a:ext uri="{FF2B5EF4-FFF2-40B4-BE49-F238E27FC236}">
                <a16:creationId xmlns:a16="http://schemas.microsoft.com/office/drawing/2014/main" id="{B10620C8-B43A-8224-8CF4-1FCC1F5FC249}"/>
              </a:ext>
            </a:extLst>
          </p:cNvPr>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l">
              <a:defRPr sz="1400"/>
            </a:lvl1pPr>
          </a:lstStyle>
          <a:p>
            <a:endParaRPr lang="en-AU" altLang="it-IT"/>
          </a:p>
        </p:txBody>
      </p:sp>
      <p:sp>
        <p:nvSpPr>
          <p:cNvPr id="1029" name="Rectangle 5">
            <a:extLst>
              <a:ext uri="{FF2B5EF4-FFF2-40B4-BE49-F238E27FC236}">
                <a16:creationId xmlns:a16="http://schemas.microsoft.com/office/drawing/2014/main" id="{2B0E88E6-3A57-F5B4-380B-5A255AD9DBCB}"/>
              </a:ext>
            </a:extLst>
          </p:cNvPr>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a:lvl1pPr>
          </a:lstStyle>
          <a:p>
            <a:endParaRPr lang="en-AU" altLang="it-IT"/>
          </a:p>
        </p:txBody>
      </p:sp>
      <p:sp>
        <p:nvSpPr>
          <p:cNvPr id="1030" name="Rectangle 6">
            <a:extLst>
              <a:ext uri="{FF2B5EF4-FFF2-40B4-BE49-F238E27FC236}">
                <a16:creationId xmlns:a16="http://schemas.microsoft.com/office/drawing/2014/main" id="{CA51A1DF-372C-02BE-2684-3196D01AA7F9}"/>
              </a:ext>
            </a:extLst>
          </p:cNvPr>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lvl1pPr>
          </a:lstStyle>
          <a:p>
            <a:fld id="{2229CAC4-77BE-4A2E-8ED8-5ED0F14C1FA0}" type="slidenum">
              <a:rPr lang="en-AU" altLang="it-IT"/>
              <a:pPr/>
              <a:t>‹N›</a:t>
            </a:fld>
            <a:endParaRPr lang="en-AU" altLang="it-IT"/>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fontAlgn="base">
        <a:spcBef>
          <a:spcPct val="0"/>
        </a:spcBef>
        <a:spcAft>
          <a:spcPct val="0"/>
        </a:spcAft>
        <a:defRPr sz="4400" kern="12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2pPr>
      <a:lvl3pPr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3pPr>
      <a:lvl4pPr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4pPr>
      <a:lvl5pPr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9pPr>
    </p:titleStyle>
    <p:bodyStyle>
      <a:lvl1pPr marL="342900" indent="-342900" algn="l" rtl="0" fontAlgn="base">
        <a:spcBef>
          <a:spcPct val="20000"/>
        </a:spcBef>
        <a:spcAft>
          <a:spcPct val="0"/>
        </a:spcAft>
        <a:buChar char="•"/>
        <a:defRPr sz="3200" kern="1200">
          <a:solidFill>
            <a:schemeClr val="tx1"/>
          </a:solidFill>
          <a:latin typeface="+mn-lt"/>
          <a:ea typeface="+mn-ea"/>
          <a:cs typeface="+mn-cs"/>
        </a:defRPr>
      </a:lvl1pPr>
      <a:lvl2pPr marL="742950" indent="-285750" algn="l" rtl="0" fontAlgn="base">
        <a:spcBef>
          <a:spcPct val="20000"/>
        </a:spcBef>
        <a:spcAft>
          <a:spcPct val="0"/>
        </a:spcAft>
        <a:buChar char="–"/>
        <a:defRPr sz="2800" kern="1200">
          <a:solidFill>
            <a:schemeClr val="tx1"/>
          </a:solidFill>
          <a:latin typeface="+mn-lt"/>
          <a:ea typeface="+mn-ea"/>
          <a:cs typeface="+mn-cs"/>
        </a:defRPr>
      </a:lvl2pPr>
      <a:lvl3pPr marL="1143000" indent="-228600" algn="l" rtl="0" fontAlgn="base">
        <a:spcBef>
          <a:spcPct val="20000"/>
        </a:spcBef>
        <a:spcAft>
          <a:spcPct val="0"/>
        </a:spcAft>
        <a:buChar char="•"/>
        <a:defRPr sz="2400" kern="1200">
          <a:solidFill>
            <a:schemeClr val="tx1"/>
          </a:solidFill>
          <a:latin typeface="+mn-lt"/>
          <a:ea typeface="+mn-ea"/>
          <a:cs typeface="+mn-cs"/>
        </a:defRPr>
      </a:lvl3pPr>
      <a:lvl4pPr marL="1600200" indent="-228600" algn="l" rtl="0" fontAlgn="base">
        <a:spcBef>
          <a:spcPct val="20000"/>
        </a:spcBef>
        <a:spcAft>
          <a:spcPct val="0"/>
        </a:spcAft>
        <a:buChar char="–"/>
        <a:defRPr sz="2000" kern="1200">
          <a:solidFill>
            <a:schemeClr val="tx1"/>
          </a:solidFill>
          <a:latin typeface="+mn-lt"/>
          <a:ea typeface="+mn-ea"/>
          <a:cs typeface="+mn-cs"/>
        </a:defRPr>
      </a:lvl4pPr>
      <a:lvl5pPr marL="2057400" indent="-228600" algn="l" rtl="0" fontAlgn="base">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hyperlink" Target="http://pbc.up.krakow.pl/dlibra" TargetMode="Externa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hyperlink" Target="https://dx.doi.org/10.2307%2F3120425" TargetMode="External"/><Relationship Id="rId2" Type="http://schemas.openxmlformats.org/officeDocument/2006/relationships/hyperlink" Target="https://en.wikipedia.org/wiki/Digital_object_identifier" TargetMode="Externa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8.wmf"/><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wmf"/><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2.wmf"/><Relationship Id="rId2" Type="http://schemas.openxmlformats.org/officeDocument/2006/relationships/image" Target="../media/image11.wmf"/><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4.wmf"/><Relationship Id="rId2" Type="http://schemas.openxmlformats.org/officeDocument/2006/relationships/image" Target="../media/image13.wmf"/><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6.wmf"/><Relationship Id="rId2" Type="http://schemas.openxmlformats.org/officeDocument/2006/relationships/image" Target="../media/image15.wmf"/><Relationship Id="rId1" Type="http://schemas.openxmlformats.org/officeDocument/2006/relationships/slideLayout" Target="../slideLayouts/slideLayout2.xml"/><Relationship Id="rId4" Type="http://schemas.openxmlformats.org/officeDocument/2006/relationships/image" Target="../media/image17.jpeg"/></Relationships>
</file>

<file path=ppt/slides/_rels/slide24.xml.rels><?xml version="1.0" encoding="UTF-8" standalone="yes"?>
<Relationships xmlns="http://schemas.openxmlformats.org/package/2006/relationships"><Relationship Id="rId2" Type="http://schemas.openxmlformats.org/officeDocument/2006/relationships/image" Target="../media/image18.wmf"/><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2.xml"/><Relationship Id="rId4" Type="http://schemas.openxmlformats.org/officeDocument/2006/relationships/image" Target="../media/image21.jpeg"/></Relationships>
</file>

<file path=ppt/slides/_rels/slide26.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jpeg"/><Relationship Id="rId1" Type="http://schemas.openxmlformats.org/officeDocument/2006/relationships/slideLayout" Target="../slideLayouts/slideLayout2.xml"/><Relationship Id="rId5" Type="http://schemas.openxmlformats.org/officeDocument/2006/relationships/image" Target="../media/image25.jpeg"/><Relationship Id="rId4" Type="http://schemas.openxmlformats.org/officeDocument/2006/relationships/image" Target="../media/image24.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hyperlink" Target="https://it.wikipedia.org/wiki/Senilit%C3%A0" TargetMode="External"/><Relationship Id="rId3" Type="http://schemas.openxmlformats.org/officeDocument/2006/relationships/hyperlink" Target="https://it.wikipedia.org/wiki/Educazione" TargetMode="External"/><Relationship Id="rId7" Type="http://schemas.openxmlformats.org/officeDocument/2006/relationships/hyperlink" Target="https://it.wikipedia.org/wiki/Adulto" TargetMode="External"/><Relationship Id="rId2" Type="http://schemas.openxmlformats.org/officeDocument/2006/relationships/hyperlink" Target="https://it.wikipedia.org/wiki/Scienze_sociali" TargetMode="External"/><Relationship Id="rId1" Type="http://schemas.openxmlformats.org/officeDocument/2006/relationships/slideLayout" Target="../slideLayouts/slideLayout2.xml"/><Relationship Id="rId6" Type="http://schemas.openxmlformats.org/officeDocument/2006/relationships/hyperlink" Target="https://it.wikipedia.org/wiki/Adolescenza" TargetMode="External"/><Relationship Id="rId11" Type="http://schemas.openxmlformats.org/officeDocument/2006/relationships/hyperlink" Target="https://it.wikipedia.org/wiki/Pedagogia" TargetMode="External"/><Relationship Id="rId5" Type="http://schemas.openxmlformats.org/officeDocument/2006/relationships/hyperlink" Target="https://it.wikipedia.org/wiki/Infanzia" TargetMode="External"/><Relationship Id="rId10" Type="http://schemas.openxmlformats.org/officeDocument/2006/relationships/hyperlink" Target="https://pl.wikipedia.org/wiki/Pedagogika" TargetMode="External"/><Relationship Id="rId4" Type="http://schemas.openxmlformats.org/officeDocument/2006/relationships/hyperlink" Target="https://it.wikipedia.org/wiki/Bambino" TargetMode="External"/><Relationship Id="rId9" Type="http://schemas.openxmlformats.org/officeDocument/2006/relationships/hyperlink" Target="https://it.wikipedia.org/wiki/Disabilit%C3%A0" TargetMode="External"/></Relationships>
</file>

<file path=ppt/slides/_rels/slide30.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hyperlink" Target="http://www.dizionario-latino.com/dizionario-latino-italiano.php?lemma=EDUCO100"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hyperlink" Target="http://www.rivista.ssef.it/www.rivista.ssef.it/sited9dc.html?page=20050111143715663&amp;edition=2010-02-01#_edn3" TargetMode="External"/><Relationship Id="rId2" Type="http://schemas.openxmlformats.org/officeDocument/2006/relationships/hyperlink" Target="http://www.rivista.ssef.it/www.rivista.ssef.it/sited9dc.html?page=20050111143715663&amp;edition=2010-02-01#_edn2" TargetMode="External"/><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8.xml.rels><?xml version="1.0" encoding="UTF-8" standalone="yes"?>
<Relationships xmlns="http://schemas.openxmlformats.org/package/2006/relationships"><Relationship Id="rId2" Type="http://schemas.openxmlformats.org/officeDocument/2006/relationships/image" Target="../media/image4.wm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a:extLst>
              <a:ext uri="{FF2B5EF4-FFF2-40B4-BE49-F238E27FC236}">
                <a16:creationId xmlns:a16="http://schemas.microsoft.com/office/drawing/2014/main" id="{915948BE-8F90-4BBD-8B0C-35245BE58718}"/>
              </a:ext>
            </a:extLst>
          </p:cNvPr>
          <p:cNvSpPr>
            <a:spLocks noGrp="1" noChangeArrowheads="1"/>
          </p:cNvSpPr>
          <p:nvPr>
            <p:ph type="ctrTitle"/>
          </p:nvPr>
        </p:nvSpPr>
        <p:spPr>
          <a:xfrm>
            <a:off x="539750" y="404813"/>
            <a:ext cx="8280400" cy="1470025"/>
          </a:xfrm>
        </p:spPr>
        <p:txBody>
          <a:bodyPr anchor="ctr"/>
          <a:lstStyle/>
          <a:p>
            <a:pPr eaLnBrk="1" hangingPunct="1"/>
            <a:r>
              <a:rPr lang="it-IT" altLang="it-IT" sz="4000" b="1" dirty="0">
                <a:solidFill>
                  <a:schemeClr val="tx1"/>
                </a:solidFill>
              </a:rPr>
              <a:t>Inclusione e personalizzazione nell’insegnamento delle STEAM</a:t>
            </a:r>
          </a:p>
        </p:txBody>
      </p:sp>
      <p:sp>
        <p:nvSpPr>
          <p:cNvPr id="5123" name="Rectangle 3">
            <a:extLst>
              <a:ext uri="{FF2B5EF4-FFF2-40B4-BE49-F238E27FC236}">
                <a16:creationId xmlns:a16="http://schemas.microsoft.com/office/drawing/2014/main" id="{7CAEDE87-9488-2089-14DD-B2CF315453C8}"/>
              </a:ext>
            </a:extLst>
          </p:cNvPr>
          <p:cNvSpPr>
            <a:spLocks noChangeArrowheads="1"/>
          </p:cNvSpPr>
          <p:nvPr/>
        </p:nvSpPr>
        <p:spPr bwMode="auto">
          <a:xfrm>
            <a:off x="539750" y="3990975"/>
            <a:ext cx="7920038" cy="24622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cs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cs typeface="Arial" panose="020B060402020202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cs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cs typeface="Arial" panose="020B060402020202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9pPr>
          </a:lstStyle>
          <a:p>
            <a:pPr algn="l" eaLnBrk="1" hangingPunct="1">
              <a:spcBef>
                <a:spcPct val="0"/>
              </a:spcBef>
              <a:buClrTx/>
              <a:buSzTx/>
              <a:buFontTx/>
              <a:buNone/>
            </a:pPr>
            <a:r>
              <a:rPr lang="pl-PL" altLang="it-IT" sz="2200" b="1" dirty="0">
                <a:solidFill>
                  <a:srgbClr val="002060"/>
                </a:solidFill>
                <a:latin typeface="Arial" panose="020B0604020202020204" pitchFamily="34" charset="0"/>
              </a:rPr>
              <a:t>Grzegorz Karwasz</a:t>
            </a:r>
          </a:p>
          <a:p>
            <a:pPr algn="l" eaLnBrk="1" hangingPunct="1">
              <a:spcBef>
                <a:spcPct val="0"/>
              </a:spcBef>
              <a:buClrTx/>
              <a:buSzTx/>
              <a:buFontTx/>
              <a:buNone/>
            </a:pPr>
            <a:r>
              <a:rPr lang="pl-PL" altLang="it-IT" sz="2200" b="1" dirty="0">
                <a:solidFill>
                  <a:srgbClr val="002060"/>
                </a:solidFill>
                <a:latin typeface="Arial" panose="020B0604020202020204" pitchFamily="34" charset="0"/>
              </a:rPr>
              <a:t>Professor in Experimental Physics</a:t>
            </a:r>
          </a:p>
          <a:p>
            <a:pPr algn="l" eaLnBrk="1" hangingPunct="1">
              <a:spcBef>
                <a:spcPct val="0"/>
              </a:spcBef>
              <a:buClrTx/>
              <a:buSzTx/>
              <a:buFontTx/>
              <a:buNone/>
            </a:pPr>
            <a:endParaRPr lang="it-IT" altLang="it-IT" sz="2200" i="1" dirty="0">
              <a:solidFill>
                <a:srgbClr val="002060"/>
              </a:solidFill>
              <a:latin typeface="Arial" panose="020B0604020202020204" pitchFamily="34" charset="0"/>
            </a:endParaRPr>
          </a:p>
          <a:p>
            <a:pPr algn="l" eaLnBrk="1" hangingPunct="1">
              <a:spcBef>
                <a:spcPct val="0"/>
              </a:spcBef>
              <a:buClrTx/>
              <a:buSzTx/>
              <a:buFontTx/>
              <a:buNone/>
            </a:pPr>
            <a:r>
              <a:rPr lang="it-IT" altLang="it-IT" sz="2200" i="1" dirty="0">
                <a:solidFill>
                  <a:srgbClr val="002060"/>
                </a:solidFill>
                <a:latin typeface="Arial" panose="020B0604020202020204" pitchFamily="34" charset="0"/>
              </a:rPr>
              <a:t>- Facoltà di Fisica, Astronomia e Informatica Applicata</a:t>
            </a:r>
            <a:r>
              <a:rPr lang="pl-PL" altLang="it-IT" sz="2200" i="1" dirty="0">
                <a:solidFill>
                  <a:srgbClr val="002060"/>
                </a:solidFill>
                <a:latin typeface="Arial" panose="020B0604020202020204" pitchFamily="34" charset="0"/>
              </a:rPr>
              <a:t>, Universita’ Nicolao Copernico, Torun, Polonia</a:t>
            </a:r>
          </a:p>
          <a:p>
            <a:pPr eaLnBrk="1" hangingPunct="1">
              <a:spcBef>
                <a:spcPct val="0"/>
              </a:spcBef>
              <a:buClrTx/>
              <a:buSzTx/>
              <a:buFontTx/>
              <a:buNone/>
            </a:pPr>
            <a:endParaRPr lang="pl-PL" altLang="it-IT" sz="2200" i="1" dirty="0">
              <a:solidFill>
                <a:srgbClr val="002060"/>
              </a:solidFill>
              <a:latin typeface="Arial" panose="020B0604020202020204" pitchFamily="34" charset="0"/>
            </a:endParaRPr>
          </a:p>
          <a:p>
            <a:pPr eaLnBrk="1" hangingPunct="1">
              <a:spcBef>
                <a:spcPct val="0"/>
              </a:spcBef>
              <a:buClrTx/>
              <a:buSzTx/>
              <a:buFontTx/>
              <a:buNone/>
            </a:pPr>
            <a:r>
              <a:rPr lang="pl-PL" altLang="it-IT" sz="2200" b="1" dirty="0">
                <a:solidFill>
                  <a:srgbClr val="002060"/>
                </a:solidFill>
                <a:latin typeface="Arial" panose="020B0604020202020204" pitchFamily="34" charset="0"/>
              </a:rPr>
              <a:t>karwasz@fizyka.umk.pl</a:t>
            </a:r>
          </a:p>
        </p:txBody>
      </p:sp>
      <p:sp>
        <p:nvSpPr>
          <p:cNvPr id="5124" name="Rectangle 3">
            <a:extLst>
              <a:ext uri="{FF2B5EF4-FFF2-40B4-BE49-F238E27FC236}">
                <a16:creationId xmlns:a16="http://schemas.microsoft.com/office/drawing/2014/main" id="{1D5FD243-E86D-FDA2-8914-4F2EE5E50F11}"/>
              </a:ext>
            </a:extLst>
          </p:cNvPr>
          <p:cNvSpPr>
            <a:spLocks noChangeArrowheads="1"/>
          </p:cNvSpPr>
          <p:nvPr/>
        </p:nvSpPr>
        <p:spPr bwMode="auto">
          <a:xfrm>
            <a:off x="203200" y="2662238"/>
            <a:ext cx="7920038" cy="892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cs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cs typeface="Arial" panose="020B060402020202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cs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cs typeface="Arial" panose="020B060402020202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9pPr>
          </a:lstStyle>
          <a:p>
            <a:pPr algn="l" eaLnBrk="1" hangingPunct="1">
              <a:spcBef>
                <a:spcPct val="0"/>
              </a:spcBef>
              <a:buClrTx/>
              <a:buSzTx/>
              <a:buFontTx/>
              <a:buNone/>
            </a:pPr>
            <a:r>
              <a:rPr lang="it-IT" altLang="it-IT" sz="2600" b="1" dirty="0">
                <a:solidFill>
                  <a:srgbClr val="002060"/>
                </a:solidFill>
                <a:latin typeface="Arial" panose="020B0604020202020204" pitchFamily="34" charset="0"/>
              </a:rPr>
              <a:t>Lezione 6: Pedagogia</a:t>
            </a:r>
          </a:p>
          <a:p>
            <a:pPr algn="l" eaLnBrk="1" hangingPunct="1">
              <a:spcBef>
                <a:spcPct val="0"/>
              </a:spcBef>
              <a:buClrTx/>
              <a:buSzTx/>
              <a:buFontTx/>
              <a:buNone/>
            </a:pPr>
            <a:r>
              <a:rPr lang="it-IT" altLang="it-IT" sz="2600" b="1" dirty="0">
                <a:solidFill>
                  <a:srgbClr val="002060"/>
                </a:solidFill>
                <a:latin typeface="Arial" panose="020B0604020202020204" pitchFamily="34" charset="0"/>
              </a:rPr>
              <a:t>Parte I: Tradizioni Europee</a:t>
            </a:r>
            <a:endParaRPr lang="pl-PL" altLang="it-IT" sz="2600" b="1" dirty="0">
              <a:solidFill>
                <a:srgbClr val="002060"/>
              </a:solidFill>
              <a:latin typeface="Arial" panose="020B0604020202020204" pitchFamily="34"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a:extLst>
              <a:ext uri="{FF2B5EF4-FFF2-40B4-BE49-F238E27FC236}">
                <a16:creationId xmlns:a16="http://schemas.microsoft.com/office/drawing/2014/main" id="{FF7C8BC5-7293-617D-6942-4D038F80F6DF}"/>
              </a:ext>
            </a:extLst>
          </p:cNvPr>
          <p:cNvSpPr>
            <a:spLocks noGrp="1" noChangeArrowheads="1"/>
          </p:cNvSpPr>
          <p:nvPr>
            <p:ph type="title"/>
          </p:nvPr>
        </p:nvSpPr>
        <p:spPr>
          <a:xfrm>
            <a:off x="457200" y="-53975"/>
            <a:ext cx="8229600" cy="1143000"/>
          </a:xfrm>
        </p:spPr>
        <p:txBody>
          <a:bodyPr/>
          <a:lstStyle/>
          <a:p>
            <a:r>
              <a:rPr lang="pl-PL" altLang="it-IT" sz="3600"/>
              <a:t>J. H. Pestalozzi: Prorok pedagogiki</a:t>
            </a:r>
            <a:endParaRPr lang="en-AU" altLang="it-IT" sz="3600"/>
          </a:p>
        </p:txBody>
      </p:sp>
      <p:sp>
        <p:nvSpPr>
          <p:cNvPr id="43011" name="Rectangle 3">
            <a:extLst>
              <a:ext uri="{FF2B5EF4-FFF2-40B4-BE49-F238E27FC236}">
                <a16:creationId xmlns:a16="http://schemas.microsoft.com/office/drawing/2014/main" id="{42853EF3-076C-9EF9-0E19-C49979E572F3}"/>
              </a:ext>
            </a:extLst>
          </p:cNvPr>
          <p:cNvSpPr>
            <a:spLocks noGrp="1" noChangeArrowheads="1"/>
          </p:cNvSpPr>
          <p:nvPr>
            <p:ph type="body" idx="1"/>
          </p:nvPr>
        </p:nvSpPr>
        <p:spPr>
          <a:xfrm>
            <a:off x="133350" y="868363"/>
            <a:ext cx="8686800" cy="5732462"/>
          </a:xfrm>
        </p:spPr>
        <p:txBody>
          <a:bodyPr/>
          <a:lstStyle/>
          <a:p>
            <a:pPr>
              <a:lnSpc>
                <a:spcPct val="90000"/>
              </a:lnSpc>
            </a:pPr>
            <a:r>
              <a:rPr lang="it-IT" altLang="it-IT" sz="1800" dirty="0"/>
              <a:t>"La percezione, come mezzo di educazione, deve derivare da una spinta interiore a conoscere; Altrimenti, non lascia traccia nell'anima. L'insegnamento deve guidare la percezione in modo che non sia solo esterna, ma anche interna, corrispondente alla spinta per l'autosviluppo etico, intellettuale e fisico. Secondo questo principio, il ruolo dell'educatore in relazione all'educatore è lo stesso del ruolo del giardiniere in relazione alla pianta che coltiva. Può piantarlo in terreno fertile, può annaffiare, innestare ecc., E quindi avere un effetto positivo sul suo sviluppo e crescita, ma i suoi trattamenti saranno giusti solo se la pianta stessa ha le condizioni per lo sviluppo e la crescita.
Pestalozzi "distingue tra educazione elementare etica, istruzione elementare nell'apprendimento, istruzione elementare al lavoro".
"La percezione all'inizio dello sviluppo del bambino è la ricezione vaga e indefinita di impressioni esterne da parte dei sensi, e gradualmente singoli oggetti emergono dalla nebbia di luci e ombre nei loro tratti caratteristici; il numero di omogenei è realizzato; Porta dalle prime impressioni sensoriali a vaghe immaginazioni, da immagini vaghe a immagini chiare, da idee chiare a chiare nozioni di forma e numero di oggetti, proprio come singole voci emergono nella coscienza da onde vocali indeterminate e silenzio, il discorso si forma e aumenta man mano che si formano immagini e concetti.   
→ Torneremo su questi temi con il lavoro di Jean Piaget e N. Chomsky.</a:t>
            </a:r>
            <a:endParaRPr lang="en-AU" altLang="it-IT" sz="1800" dirty="0">
              <a:solidFill>
                <a:schemeClr val="accent2"/>
              </a:solidFill>
            </a:endParaRPr>
          </a:p>
        </p:txBody>
      </p:sp>
      <p:sp>
        <p:nvSpPr>
          <p:cNvPr id="43012" name="Text Box 4">
            <a:extLst>
              <a:ext uri="{FF2B5EF4-FFF2-40B4-BE49-F238E27FC236}">
                <a16:creationId xmlns:a16="http://schemas.microsoft.com/office/drawing/2014/main" id="{4CD529EC-5C9B-EAA1-960B-E52977714040}"/>
              </a:ext>
            </a:extLst>
          </p:cNvPr>
          <p:cNvSpPr txBox="1">
            <a:spLocks noChangeArrowheads="1"/>
          </p:cNvSpPr>
          <p:nvPr/>
        </p:nvSpPr>
        <p:spPr bwMode="auto">
          <a:xfrm>
            <a:off x="269875" y="6350000"/>
            <a:ext cx="7243763" cy="517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pl-PL" altLang="it-IT" sz="1400"/>
              <a:t>W. Osterloff, </a:t>
            </a:r>
            <a:r>
              <a:rPr lang="pl-PL" altLang="it-IT" sz="1400" i="1"/>
              <a:t>Prorok pedagogiki nowoczesnej - Henryk Pestalozzi, </a:t>
            </a:r>
            <a:r>
              <a:rPr lang="pl-PL" altLang="it-IT" sz="1400"/>
              <a:t>Wyd. Imienia Staszica, </a:t>
            </a:r>
          </a:p>
          <a:p>
            <a:pPr algn="l"/>
            <a:r>
              <a:rPr lang="pl-PL" altLang="it-IT" sz="1400"/>
              <a:t>Warszawa, 1910, s. 168-9, </a:t>
            </a:r>
            <a:r>
              <a:rPr lang="en-AU" altLang="it-IT" sz="1400">
                <a:hlinkClick r:id="rId2"/>
              </a:rPr>
              <a:t>http://pbc.up.krakow.pl/dlibra</a:t>
            </a:r>
            <a:r>
              <a:rPr lang="pl-PL" altLang="it-IT" sz="1400"/>
              <a:t> </a:t>
            </a:r>
            <a:endParaRPr lang="en-AU" altLang="it-IT" sz="140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43011">
                                            <p:txEl>
                                              <p:pRg st="0" end="0"/>
                                            </p:txEl>
                                          </p:spTgt>
                                        </p:tgtEl>
                                        <p:attrNameLst>
                                          <p:attrName>style.visibility</p:attrName>
                                        </p:attrNameLst>
                                      </p:cBhvr>
                                      <p:to>
                                        <p:strVal val="visible"/>
                                      </p:to>
                                    </p:set>
                                    <p:animEffect transition="in" filter="blinds(horizontal)">
                                      <p:cBhvr>
                                        <p:cTn id="7" dur="500"/>
                                        <p:tgtEl>
                                          <p:spTgt spid="43011">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011"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a:extLst>
              <a:ext uri="{FF2B5EF4-FFF2-40B4-BE49-F238E27FC236}">
                <a16:creationId xmlns:a16="http://schemas.microsoft.com/office/drawing/2014/main" id="{EB183F17-C1D3-36AA-A0B4-447BDE30B416}"/>
              </a:ext>
            </a:extLst>
          </p:cNvPr>
          <p:cNvSpPr>
            <a:spLocks noGrp="1" noChangeArrowheads="1"/>
          </p:cNvSpPr>
          <p:nvPr>
            <p:ph type="title"/>
          </p:nvPr>
        </p:nvSpPr>
        <p:spPr>
          <a:xfrm>
            <a:off x="395288" y="0"/>
            <a:ext cx="8229600" cy="1143000"/>
          </a:xfrm>
        </p:spPr>
        <p:txBody>
          <a:bodyPr/>
          <a:lstStyle/>
          <a:p>
            <a:r>
              <a:rPr lang="pl-PL" altLang="it-IT" sz="3600"/>
              <a:t>Johann F. Herbart (1776-1841)</a:t>
            </a:r>
            <a:endParaRPr lang="en-AU" altLang="it-IT" sz="3600"/>
          </a:p>
        </p:txBody>
      </p:sp>
      <p:sp>
        <p:nvSpPr>
          <p:cNvPr id="16387" name="Rectangle 3">
            <a:extLst>
              <a:ext uri="{FF2B5EF4-FFF2-40B4-BE49-F238E27FC236}">
                <a16:creationId xmlns:a16="http://schemas.microsoft.com/office/drawing/2014/main" id="{74A2C052-6DFE-3F26-6CC2-80B68B0E8873}"/>
              </a:ext>
            </a:extLst>
          </p:cNvPr>
          <p:cNvSpPr>
            <a:spLocks noGrp="1" noChangeArrowheads="1"/>
          </p:cNvSpPr>
          <p:nvPr>
            <p:ph type="body" idx="1"/>
          </p:nvPr>
        </p:nvSpPr>
        <p:spPr>
          <a:xfrm>
            <a:off x="0" y="908050"/>
            <a:ext cx="8964613" cy="4465638"/>
          </a:xfrm>
        </p:spPr>
        <p:txBody>
          <a:bodyPr/>
          <a:lstStyle/>
          <a:p>
            <a:pPr>
              <a:lnSpc>
                <a:spcPct val="90000"/>
              </a:lnSpc>
            </a:pPr>
            <a:r>
              <a:rPr lang="it-IT" altLang="it-IT" sz="1600" dirty="0"/>
              <a:t>fondatore della pedagogia come disciplina accademica. [wiki]
"</a:t>
            </a:r>
            <a:r>
              <a:rPr lang="it-IT" altLang="it-IT" sz="1600" dirty="0" err="1"/>
              <a:t>Herbart</a:t>
            </a:r>
            <a:r>
              <a:rPr lang="it-IT" altLang="it-IT" sz="1600" dirty="0"/>
              <a:t> ha creato le basi teoriche della didattica, rendendola una teoria coerente e internamente non contraddittoria dell'insegnamento educativo, subordinata alla pedagogia". [1] 
"Credeva che ogni bambino nascesse con un potenziale unico – la sua individualità, ma questo potenziale rimane insoddisfatto fino a quando non viene analizzato e trasformato dall'educazione, secondo quelli che sono considerati i valori accumulati della civiltà" [cioè la tradizione culturale] [2]
"Credeva che ogni bambino nascesse con un potenziale unico, la sua individualità, ma che questo potenziale rimanesse insoddisfatto fino a quando non fu analizzato e trasformato dall'educazione secondo quelli che considerava i valori accumulati della civiltà". [2] 
"</a:t>
            </a:r>
            <a:r>
              <a:rPr lang="it-IT" altLang="it-IT" sz="1600" dirty="0" err="1"/>
              <a:t>Herbart</a:t>
            </a:r>
            <a:r>
              <a:rPr lang="it-IT" altLang="it-IT" sz="1600" dirty="0"/>
              <a:t> la chiama l'idea di libertà interiore, che si basa sulla sottomissione della volontà alla ragione." [3]
"Il sistema pedagogico di </a:t>
            </a:r>
            <a:r>
              <a:rPr lang="it-IT" altLang="it-IT" sz="1600" dirty="0" err="1"/>
              <a:t>Herbart</a:t>
            </a:r>
            <a:r>
              <a:rPr lang="it-IT" altLang="it-IT" sz="1600" dirty="0"/>
              <a:t>, che è un progetto di insegnamento educativo, è diventato un ponte tra pensiero filosofico e scientifico. [4]
"Ha basato la sua teoria sull'etica (che determina l'obiettivo dell'educazione) [UE: nessuno studente lasciato indietro] e sulla psicologia (che dà e giustifica i mezzi di realizzazione). [5] </a:t>
            </a:r>
            <a:r>
              <a:rPr lang="it-IT" altLang="it-IT" sz="1800" dirty="0"/>
              <a:t>
</a:t>
            </a:r>
            <a:endParaRPr lang="en-AU" altLang="it-IT" sz="1800" dirty="0">
              <a:solidFill>
                <a:srgbClr val="0033CC"/>
              </a:solidFill>
            </a:endParaRPr>
          </a:p>
        </p:txBody>
      </p:sp>
      <p:sp>
        <p:nvSpPr>
          <p:cNvPr id="16389" name="Text Box 5">
            <a:extLst>
              <a:ext uri="{FF2B5EF4-FFF2-40B4-BE49-F238E27FC236}">
                <a16:creationId xmlns:a16="http://schemas.microsoft.com/office/drawing/2014/main" id="{18F702E5-574F-CFAA-571D-A64E0DEBC78E}"/>
              </a:ext>
            </a:extLst>
          </p:cNvPr>
          <p:cNvSpPr txBox="1">
            <a:spLocks noChangeArrowheads="1"/>
          </p:cNvSpPr>
          <p:nvPr/>
        </p:nvSpPr>
        <p:spPr bwMode="auto">
          <a:xfrm>
            <a:off x="323850" y="5229225"/>
            <a:ext cx="8569325" cy="1558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r>
              <a:rPr lang="pl-PL" altLang="it-IT" sz="1600"/>
              <a:t>[1] Cz. Kupisiewicz, </a:t>
            </a:r>
            <a:r>
              <a:rPr lang="pl-PL" altLang="it-IT" sz="1600" i="1"/>
              <a:t>Podstawy dydaktyki ogólnej</a:t>
            </a:r>
            <a:r>
              <a:rPr lang="pl-PL" altLang="it-IT" sz="1600"/>
              <a:t>, PWN Warszawa, 1978</a:t>
            </a:r>
          </a:p>
          <a:p>
            <a:pPr algn="l"/>
            <a:r>
              <a:rPr lang="pl-PL" altLang="it-IT" sz="1600"/>
              <a:t>[2] </a:t>
            </a:r>
            <a:r>
              <a:rPr lang="en-AU" altLang="it-IT" sz="1600"/>
              <a:t>Blyth, A. (1981).</a:t>
            </a:r>
            <a:r>
              <a:rPr lang="en-AU" altLang="it-IT" sz="1600" i="1"/>
              <a:t> "From individuality to character: the Herbartian sociology applied to education". British Journal of Educational Studies. </a:t>
            </a:r>
            <a:r>
              <a:rPr lang="en-AU" altLang="it-IT" sz="1600" b="1" i="1"/>
              <a:t>29</a:t>
            </a:r>
            <a:r>
              <a:rPr lang="en-AU" altLang="it-IT" sz="1600" i="1"/>
              <a:t> (1): 69–79. </a:t>
            </a:r>
            <a:r>
              <a:rPr lang="en-AU" altLang="it-IT" sz="1600" i="1">
                <a:hlinkClick r:id="rId2" tooltip="Digital object identifier"/>
              </a:rPr>
              <a:t>doi</a:t>
            </a:r>
            <a:r>
              <a:rPr lang="en-AU" altLang="it-IT" sz="1600" i="1"/>
              <a:t>:</a:t>
            </a:r>
            <a:r>
              <a:rPr lang="en-AU" altLang="it-IT" sz="1600" i="1">
                <a:hlinkClick r:id="rId3"/>
              </a:rPr>
              <a:t>10.2307/3120425</a:t>
            </a:r>
            <a:r>
              <a:rPr lang="en-AU" altLang="it-IT" sz="1600" i="1"/>
              <a:t>.</a:t>
            </a:r>
            <a:r>
              <a:rPr lang="en-AU" altLang="it-IT" sz="1600"/>
              <a:t> </a:t>
            </a:r>
            <a:r>
              <a:rPr lang="pl-PL" altLang="it-IT" sz="1600"/>
              <a:t>      [3] Henryk Wornic, Przypis do tłumaczenia „Wielkiej Dydaktyki” Komeńskiego, 1883, str. 170</a:t>
            </a:r>
            <a:r>
              <a:rPr lang="en-AU" altLang="it-IT" sz="1600"/>
              <a:t> </a:t>
            </a:r>
            <a:r>
              <a:rPr lang="pl-PL" altLang="it-IT" sz="1600"/>
              <a:t> </a:t>
            </a:r>
          </a:p>
          <a:p>
            <a:pPr algn="l"/>
            <a:r>
              <a:rPr lang="pl-PL" altLang="it-IT" sz="1600"/>
              <a:t>[4] Teresa Hejnicka-Bezwińska, </a:t>
            </a:r>
            <a:r>
              <a:rPr lang="pl-PL" altLang="it-IT" sz="1600" i="1"/>
              <a:t>Pedagogika </a:t>
            </a:r>
            <a:r>
              <a:rPr lang="pl-PL" altLang="it-IT" sz="1600"/>
              <a:t>pozytywistyczna, w; Pedagogika, </a:t>
            </a:r>
            <a:r>
              <a:rPr lang="pl-PL" altLang="it-IT" sz="1600" i="1"/>
              <a:t>op. cit. </a:t>
            </a:r>
            <a:r>
              <a:rPr lang="pl-PL" altLang="it-IT" sz="1600"/>
              <a:t>206</a:t>
            </a:r>
          </a:p>
          <a:p>
            <a:pPr algn="l"/>
            <a:r>
              <a:rPr lang="pl-PL" altLang="it-IT" sz="1600"/>
              <a:t>[5] Stefan Wołoszyn</a:t>
            </a:r>
            <a:r>
              <a:rPr lang="pl-PL" altLang="it-IT" sz="1600" i="1"/>
              <a:t>, Rozwój nowoczesnych systemów szkolnych w XIX wieku</a:t>
            </a:r>
            <a:r>
              <a:rPr lang="pl-PL" altLang="it-IT" sz="1600"/>
              <a:t>, Ped., s. 139</a:t>
            </a:r>
            <a:endParaRPr lang="en-AU" altLang="it-IT" sz="160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a:extLst>
              <a:ext uri="{FF2B5EF4-FFF2-40B4-BE49-F238E27FC236}">
                <a16:creationId xmlns:a16="http://schemas.microsoft.com/office/drawing/2014/main" id="{24A50187-0687-D742-0243-94C17432A6A2}"/>
              </a:ext>
            </a:extLst>
          </p:cNvPr>
          <p:cNvSpPr>
            <a:spLocks noGrp="1" noChangeArrowheads="1"/>
          </p:cNvSpPr>
          <p:nvPr>
            <p:ph type="title"/>
          </p:nvPr>
        </p:nvSpPr>
        <p:spPr>
          <a:xfrm>
            <a:off x="395288" y="0"/>
            <a:ext cx="8229600" cy="1143000"/>
          </a:xfrm>
        </p:spPr>
        <p:txBody>
          <a:bodyPr/>
          <a:lstStyle/>
          <a:p>
            <a:r>
              <a:rPr lang="pl-PL" altLang="it-IT" sz="3500"/>
              <a:t>J. F. Herbart: Pedagogika i kompetencje</a:t>
            </a:r>
            <a:r>
              <a:rPr lang="pl-PL" altLang="it-IT" sz="3200"/>
              <a:t> </a:t>
            </a:r>
            <a:endParaRPr lang="en-AU" altLang="it-IT" sz="3200"/>
          </a:p>
        </p:txBody>
      </p:sp>
      <p:sp>
        <p:nvSpPr>
          <p:cNvPr id="22531" name="Rectangle 3">
            <a:extLst>
              <a:ext uri="{FF2B5EF4-FFF2-40B4-BE49-F238E27FC236}">
                <a16:creationId xmlns:a16="http://schemas.microsoft.com/office/drawing/2014/main" id="{A25F8575-AE22-FD79-9BBF-FD4B01CE4129}"/>
              </a:ext>
            </a:extLst>
          </p:cNvPr>
          <p:cNvSpPr>
            <a:spLocks noGrp="1" noChangeArrowheads="1"/>
          </p:cNvSpPr>
          <p:nvPr>
            <p:ph type="body" idx="1"/>
          </p:nvPr>
        </p:nvSpPr>
        <p:spPr>
          <a:xfrm>
            <a:off x="0" y="908050"/>
            <a:ext cx="9144000" cy="5472113"/>
          </a:xfrm>
        </p:spPr>
        <p:txBody>
          <a:bodyPr/>
          <a:lstStyle/>
          <a:p>
            <a:pPr>
              <a:spcBef>
                <a:spcPts val="0"/>
              </a:spcBef>
            </a:pPr>
            <a:r>
              <a:rPr lang="it-IT" altLang="it-IT" sz="1800" dirty="0"/>
              <a:t>"Ciò di cui l'educatore dovrebbe preoccuparsi: deve diffondere davanti alla sua vista una mappa geografica, o come un piano di una città ben costruita, dove direzioni simili si intersecano uniformemente e l'occhio si forma senza preparazione. (p.16) → l'educazione è la costruzione della personalità
"Educazione senza insegnamento. Gli educatori, in generale, non sono le persone che hanno più conoscenza. Ci sono anche quelli che non sanno quasi nulla o che non sanno come applicare le loro conoscenze pedagogicamente, eppure si avvicinano alle cose con grande entusiasmo! Come fanno? Usurpano il potere sul lato emotivo dell'allievo, lo tengono su questo filo e lo strattonano con una mente così giovane che presto esce dai suoi cardini. Come si può creare un personaggio qui? Il carattere è imperturbabilità interiore. Ma come può un uomo consolidarsi interiormente se si proibisce di contare su qualsiasi cosa? Se non gli permettete di mantenersi di sua spontanea volontà? 
Molto spesso accade che nel profondo dell'anima giovane rimanga un nascondiglio in cui non puoi entrare e in cui l'anima, nonostante le tue molestie, vive per se stessa, respira, sciama, fa piani che applica alla prima occasione e che, in circostanze favorevoli, creerà carattere proprio dove non hai avuto accesso.</a:t>
            </a:r>
            <a:endParaRPr lang="en-AU" altLang="it-IT" sz="1800" dirty="0"/>
          </a:p>
        </p:txBody>
      </p:sp>
      <p:sp>
        <p:nvSpPr>
          <p:cNvPr id="22532" name="Text Box 4">
            <a:extLst>
              <a:ext uri="{FF2B5EF4-FFF2-40B4-BE49-F238E27FC236}">
                <a16:creationId xmlns:a16="http://schemas.microsoft.com/office/drawing/2014/main" id="{464C44EF-6ECE-369E-B2C5-E87233FB7798}"/>
              </a:ext>
            </a:extLst>
          </p:cNvPr>
          <p:cNvSpPr txBox="1">
            <a:spLocks noChangeArrowheads="1"/>
          </p:cNvSpPr>
          <p:nvPr/>
        </p:nvSpPr>
        <p:spPr bwMode="auto">
          <a:xfrm>
            <a:off x="250825" y="5849938"/>
            <a:ext cx="6581775" cy="581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pl-PL" altLang="it-IT" sz="1600"/>
              <a:t>J. F. Herbart, </a:t>
            </a:r>
            <a:r>
              <a:rPr lang="pl-PL" altLang="it-IT" sz="1600" b="1" i="1"/>
              <a:t>Pedagogika ogólna wywiedziona z celu wychowania</a:t>
            </a:r>
            <a:r>
              <a:rPr lang="pl-PL" altLang="it-IT" sz="1600"/>
              <a:t>, </a:t>
            </a:r>
          </a:p>
          <a:p>
            <a:pPr algn="l"/>
            <a:r>
              <a:rPr lang="pl-PL" altLang="it-IT" sz="1600"/>
              <a:t>Geberther i Wolff, Warszawa, 1912, s.16-18</a:t>
            </a:r>
            <a:endParaRPr lang="en-AU" altLang="it-IT" sz="1600" baseline="3000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22531">
                                            <p:txEl>
                                              <p:pRg st="0" end="0"/>
                                            </p:txEl>
                                          </p:spTgt>
                                        </p:tgtEl>
                                        <p:attrNameLst>
                                          <p:attrName>style.visibility</p:attrName>
                                        </p:attrNameLst>
                                      </p:cBhvr>
                                      <p:to>
                                        <p:strVal val="visible"/>
                                      </p:to>
                                    </p:set>
                                    <p:animEffect transition="in" filter="blinds(horizontal)">
                                      <p:cBhvr>
                                        <p:cTn id="7" dur="500"/>
                                        <p:tgtEl>
                                          <p:spTgt spid="22531">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531"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a:extLst>
              <a:ext uri="{FF2B5EF4-FFF2-40B4-BE49-F238E27FC236}">
                <a16:creationId xmlns:a16="http://schemas.microsoft.com/office/drawing/2014/main" id="{B25BC299-8E01-85C0-4213-E4C1740371D2}"/>
              </a:ext>
            </a:extLst>
          </p:cNvPr>
          <p:cNvSpPr>
            <a:spLocks noGrp="1" noChangeArrowheads="1"/>
          </p:cNvSpPr>
          <p:nvPr>
            <p:ph type="title"/>
          </p:nvPr>
        </p:nvSpPr>
        <p:spPr>
          <a:xfrm>
            <a:off x="395288" y="0"/>
            <a:ext cx="8229600" cy="1143000"/>
          </a:xfrm>
        </p:spPr>
        <p:txBody>
          <a:bodyPr/>
          <a:lstStyle/>
          <a:p>
            <a:r>
              <a:rPr lang="pl-PL" altLang="it-IT" sz="3600"/>
              <a:t>J. F. Herbart: Narracja vs. naoczność</a:t>
            </a:r>
            <a:endParaRPr lang="en-AU" altLang="it-IT" sz="3600"/>
          </a:p>
        </p:txBody>
      </p:sp>
      <p:sp>
        <p:nvSpPr>
          <p:cNvPr id="23555" name="Rectangle 3">
            <a:extLst>
              <a:ext uri="{FF2B5EF4-FFF2-40B4-BE49-F238E27FC236}">
                <a16:creationId xmlns:a16="http://schemas.microsoft.com/office/drawing/2014/main" id="{003BA1CB-A4D3-B856-3BC5-0D63FCDD5EE0}"/>
              </a:ext>
            </a:extLst>
          </p:cNvPr>
          <p:cNvSpPr>
            <a:spLocks noGrp="1" noChangeArrowheads="1"/>
          </p:cNvSpPr>
          <p:nvPr>
            <p:ph type="body" idx="1"/>
          </p:nvPr>
        </p:nvSpPr>
        <p:spPr>
          <a:xfrm>
            <a:off x="84138" y="930275"/>
            <a:ext cx="8893175" cy="2570163"/>
          </a:xfrm>
        </p:spPr>
        <p:txBody>
          <a:bodyPr/>
          <a:lstStyle/>
          <a:p>
            <a:pPr>
              <a:lnSpc>
                <a:spcPct val="80000"/>
              </a:lnSpc>
            </a:pPr>
            <a:r>
              <a:rPr lang="it-IT" altLang="it-IT" sz="1800" dirty="0"/>
              <a:t>"L'insegnamento tesse un filo lungo, sottile e delicato che spezza il suono della campana e si ristabilisce, che in ogni momento ostruisce la direzione specifica dell'anima dell'allievo, e che, sviluppandosi al suo ritmo, disturba questa direzione peculiare, non segue i suoi salti e non gli permette di riposare. In quale altro modo esperienza diretta! Qui c'è un'ampia e vasta pianura; Dopo la prima sorpresa, l'occhio si divide, si connette, corre qua e là, si ferma, riposa, si alza di nuovo – il senso del tatto si connette con l'occhio, altri sensi si fondono, i pensieri si accumulano, inizia la sperimentazione indipendente, quindi fioriscono nuove forme e immagini – vediamo qui movimento e vita senza restrizioni, l'anima gode di una data pienezza e libertà illimitata.  
</a:t>
            </a:r>
            <a:endParaRPr lang="en-AU" altLang="it-IT" sz="1800" dirty="0"/>
          </a:p>
        </p:txBody>
      </p:sp>
      <p:sp>
        <p:nvSpPr>
          <p:cNvPr id="23556" name="Text Box 4">
            <a:extLst>
              <a:ext uri="{FF2B5EF4-FFF2-40B4-BE49-F238E27FC236}">
                <a16:creationId xmlns:a16="http://schemas.microsoft.com/office/drawing/2014/main" id="{07FE877F-7B5E-7763-358D-D3284A63AE1D}"/>
              </a:ext>
            </a:extLst>
          </p:cNvPr>
          <p:cNvSpPr txBox="1">
            <a:spLocks noChangeArrowheads="1"/>
          </p:cNvSpPr>
          <p:nvPr/>
        </p:nvSpPr>
        <p:spPr bwMode="auto">
          <a:xfrm>
            <a:off x="231775" y="6465888"/>
            <a:ext cx="2471738"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pl-PL" altLang="it-IT" sz="1600"/>
              <a:t>J. F. Herbart, </a:t>
            </a:r>
            <a:r>
              <a:rPr lang="pl-PL" altLang="it-IT" sz="1600" i="1"/>
              <a:t>op. cit. </a:t>
            </a:r>
            <a:r>
              <a:rPr lang="pl-PL" altLang="it-IT" sz="1600"/>
              <a:t>s.73</a:t>
            </a:r>
            <a:endParaRPr lang="en-AU" altLang="it-IT" sz="1600"/>
          </a:p>
        </p:txBody>
      </p:sp>
      <p:sp>
        <p:nvSpPr>
          <p:cNvPr id="23557" name="Rectangle 5">
            <a:extLst>
              <a:ext uri="{FF2B5EF4-FFF2-40B4-BE49-F238E27FC236}">
                <a16:creationId xmlns:a16="http://schemas.microsoft.com/office/drawing/2014/main" id="{FCE08229-A95E-2813-FE7A-CBA948F8819A}"/>
              </a:ext>
            </a:extLst>
          </p:cNvPr>
          <p:cNvSpPr>
            <a:spLocks noChangeArrowheads="1"/>
          </p:cNvSpPr>
          <p:nvPr/>
        </p:nvSpPr>
        <p:spPr bwMode="auto">
          <a:xfrm>
            <a:off x="-271463" y="3284538"/>
            <a:ext cx="5580063" cy="5472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lgn="l">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lgn="l">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lgn="l">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lgn="l">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lgn="l">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fontAlgn="base">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fontAlgn="base">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fontAlgn="base">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fontAlgn="base">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nSpc>
                <a:spcPct val="90000"/>
              </a:lnSpc>
            </a:pPr>
            <a:r>
              <a:rPr lang="it-IT" altLang="it-IT" sz="1800" dirty="0"/>
              <a:t>Chi era veramente disposto a rinunciare alla sua esperienza e associazione con l'insegnamento? Ciò significherebbe rinunciare alla luce del giorno e accontentarsi di una candela! – Pienezza, forza, una peculiare definizione individuale delle immagini – l'uso di concetti ed esercizi generali in questa applicazione, atteggiamento benevolo verso l'ambiente, pazienza con le persone: tutto questo dovrebbe essere tratto da queste fonti primordiali della vita spirituale. [...] 
La noia è il peccato più grande dell'insegnamento".
</a:t>
            </a:r>
            <a:r>
              <a:rPr lang="pl-PL" altLang="it-IT" sz="1800" b="1" dirty="0">
                <a:solidFill>
                  <a:srgbClr val="0033CC"/>
                </a:solidFill>
              </a:rPr>
              <a:t>	</a:t>
            </a:r>
            <a:endParaRPr lang="en-AU" altLang="it-IT" sz="1800" dirty="0"/>
          </a:p>
        </p:txBody>
      </p:sp>
      <p:pic>
        <p:nvPicPr>
          <p:cNvPr id="23558" name="Picture 6">
            <a:extLst>
              <a:ext uri="{FF2B5EF4-FFF2-40B4-BE49-F238E27FC236}">
                <a16:creationId xmlns:a16="http://schemas.microsoft.com/office/drawing/2014/main" id="{615142DC-DD02-F19F-AF7C-DD5C9EBED88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92725" y="3416300"/>
            <a:ext cx="3773488" cy="2516188"/>
          </a:xfrm>
          <a:prstGeom prst="rect">
            <a:avLst/>
          </a:prstGeom>
          <a:noFill/>
          <a:extLst>
            <a:ext uri="{909E8E84-426E-40DD-AFC4-6F175D3DCCD1}">
              <a14:hiddenFill xmlns:a14="http://schemas.microsoft.com/office/drawing/2010/main">
                <a:solidFill>
                  <a:srgbClr val="FFFFFF"/>
                </a:solidFill>
              </a14:hiddenFill>
            </a:ext>
          </a:extLst>
        </p:spPr>
      </p:pic>
      <p:sp>
        <p:nvSpPr>
          <p:cNvPr id="23559" name="Text Box 7">
            <a:extLst>
              <a:ext uri="{FF2B5EF4-FFF2-40B4-BE49-F238E27FC236}">
                <a16:creationId xmlns:a16="http://schemas.microsoft.com/office/drawing/2014/main" id="{E7B03370-1574-9956-0A7F-5F9CBAF2E25E}"/>
              </a:ext>
            </a:extLst>
          </p:cNvPr>
          <p:cNvSpPr txBox="1">
            <a:spLocks noChangeArrowheads="1"/>
          </p:cNvSpPr>
          <p:nvPr/>
        </p:nvSpPr>
        <p:spPr bwMode="auto">
          <a:xfrm>
            <a:off x="5453063" y="5973763"/>
            <a:ext cx="3543300" cy="6111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pl-PL" altLang="it-IT" sz="1600"/>
              <a:t>G. Karwasz, </a:t>
            </a:r>
            <a:r>
              <a:rPr lang="pl-PL" altLang="it-IT" sz="1600" i="1"/>
              <a:t>Wszystko gra</a:t>
            </a:r>
            <a:r>
              <a:rPr lang="pl-PL" altLang="it-IT" sz="1600"/>
              <a:t>, warsztaty</a:t>
            </a:r>
          </a:p>
          <a:p>
            <a:pPr algn="l"/>
            <a:r>
              <a:rPr lang="pl-PL" altLang="it-IT" sz="1600"/>
              <a:t>UMCS Lublin, 25.09.2014</a:t>
            </a:r>
            <a:r>
              <a:rPr lang="pl-PL" altLang="it-IT"/>
              <a:t> </a:t>
            </a:r>
            <a:endParaRPr lang="en-AU" altLang="it-IT"/>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23555">
                                            <p:txEl>
                                              <p:pRg st="0" end="0"/>
                                            </p:txEl>
                                          </p:spTgt>
                                        </p:tgtEl>
                                        <p:attrNameLst>
                                          <p:attrName>style.visibility</p:attrName>
                                        </p:attrNameLst>
                                      </p:cBhvr>
                                      <p:to>
                                        <p:strVal val="visible"/>
                                      </p:to>
                                    </p:set>
                                    <p:animEffect transition="in" filter="blinds(horizontal)">
                                      <p:cBhvr>
                                        <p:cTn id="7" dur="500"/>
                                        <p:tgtEl>
                                          <p:spTgt spid="23555">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nodeType="clickEffect">
                                  <p:stCondLst>
                                    <p:cond delay="0"/>
                                  </p:stCondLst>
                                  <p:childTnLst>
                                    <p:set>
                                      <p:cBhvr>
                                        <p:cTn id="11" dur="1" fill="hold">
                                          <p:stCondLst>
                                            <p:cond delay="0"/>
                                          </p:stCondLst>
                                        </p:cTn>
                                        <p:tgtEl>
                                          <p:spTgt spid="23557">
                                            <p:txEl>
                                              <p:pRg st="0" end="0"/>
                                            </p:txEl>
                                          </p:spTgt>
                                        </p:tgtEl>
                                        <p:attrNameLst>
                                          <p:attrName>style.visibility</p:attrName>
                                        </p:attrNameLst>
                                      </p:cBhvr>
                                      <p:to>
                                        <p:strVal val="visible"/>
                                      </p:to>
                                    </p:set>
                                    <p:animEffect transition="in" filter="blinds(horizontal)">
                                      <p:cBhvr>
                                        <p:cTn id="12" dur="500"/>
                                        <p:tgtEl>
                                          <p:spTgt spid="23557">
                                            <p:txEl>
                                              <p:pRg st="0" end="0"/>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3" presetClass="entr" presetSubtype="16" fill="hold" nodeType="clickEffect">
                                  <p:stCondLst>
                                    <p:cond delay="0"/>
                                  </p:stCondLst>
                                  <p:childTnLst>
                                    <p:set>
                                      <p:cBhvr>
                                        <p:cTn id="16" dur="1" fill="hold">
                                          <p:stCondLst>
                                            <p:cond delay="0"/>
                                          </p:stCondLst>
                                        </p:cTn>
                                        <p:tgtEl>
                                          <p:spTgt spid="23558"/>
                                        </p:tgtEl>
                                        <p:attrNameLst>
                                          <p:attrName>style.visibility</p:attrName>
                                        </p:attrNameLst>
                                      </p:cBhvr>
                                      <p:to>
                                        <p:strVal val="visible"/>
                                      </p:to>
                                    </p:set>
                                    <p:anim calcmode="lin" valueType="num">
                                      <p:cBhvr>
                                        <p:cTn id="17" dur="500" fill="hold"/>
                                        <p:tgtEl>
                                          <p:spTgt spid="23558"/>
                                        </p:tgtEl>
                                        <p:attrNameLst>
                                          <p:attrName>ppt_w</p:attrName>
                                        </p:attrNameLst>
                                      </p:cBhvr>
                                      <p:tavLst>
                                        <p:tav tm="0">
                                          <p:val>
                                            <p:fltVal val="0"/>
                                          </p:val>
                                        </p:tav>
                                        <p:tav tm="100000">
                                          <p:val>
                                            <p:strVal val="#ppt_w"/>
                                          </p:val>
                                        </p:tav>
                                      </p:tavLst>
                                    </p:anim>
                                    <p:anim calcmode="lin" valueType="num">
                                      <p:cBhvr>
                                        <p:cTn id="18" dur="500" fill="hold"/>
                                        <p:tgtEl>
                                          <p:spTgt spid="23558"/>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555" grpId="0" build="p"/>
      <p:bldP spid="23557"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a:extLst>
              <a:ext uri="{FF2B5EF4-FFF2-40B4-BE49-F238E27FC236}">
                <a16:creationId xmlns:a16="http://schemas.microsoft.com/office/drawing/2014/main" id="{E60CD99A-B3EC-E6C2-0ED3-57190C5D4618}"/>
              </a:ext>
            </a:extLst>
          </p:cNvPr>
          <p:cNvSpPr>
            <a:spLocks noGrp="1" noChangeArrowheads="1"/>
          </p:cNvSpPr>
          <p:nvPr>
            <p:ph type="title"/>
          </p:nvPr>
        </p:nvSpPr>
        <p:spPr>
          <a:xfrm>
            <a:off x="395288" y="0"/>
            <a:ext cx="8229600" cy="1143000"/>
          </a:xfrm>
        </p:spPr>
        <p:txBody>
          <a:bodyPr/>
          <a:lstStyle/>
          <a:p>
            <a:r>
              <a:rPr lang="pl-PL" altLang="it-IT" sz="3400"/>
              <a:t>J. F. Herbart: „ Siła moralna charakteru”</a:t>
            </a:r>
            <a:r>
              <a:rPr lang="pl-PL" altLang="it-IT" sz="3200"/>
              <a:t> </a:t>
            </a:r>
            <a:endParaRPr lang="en-AU" altLang="it-IT" sz="3200"/>
          </a:p>
        </p:txBody>
      </p:sp>
      <p:sp>
        <p:nvSpPr>
          <p:cNvPr id="24579" name="Rectangle 3">
            <a:extLst>
              <a:ext uri="{FF2B5EF4-FFF2-40B4-BE49-F238E27FC236}">
                <a16:creationId xmlns:a16="http://schemas.microsoft.com/office/drawing/2014/main" id="{22CEB80F-DE03-7B2F-659B-422949EEBF6C}"/>
              </a:ext>
            </a:extLst>
          </p:cNvPr>
          <p:cNvSpPr>
            <a:spLocks noGrp="1" noChangeArrowheads="1"/>
          </p:cNvSpPr>
          <p:nvPr>
            <p:ph type="body" idx="1"/>
          </p:nvPr>
        </p:nvSpPr>
        <p:spPr>
          <a:xfrm>
            <a:off x="250825" y="952500"/>
            <a:ext cx="8893175" cy="5805488"/>
          </a:xfrm>
        </p:spPr>
        <p:txBody>
          <a:bodyPr/>
          <a:lstStyle/>
          <a:p>
            <a:pPr>
              <a:lnSpc>
                <a:spcPct val="90000"/>
              </a:lnSpc>
            </a:pPr>
            <a:r>
              <a:rPr lang="it-IT" altLang="it-IT" sz="1800" dirty="0"/>
              <a:t>"Abbiamo già definito la volontà come sede del carattere; Certo, non desideri e desideri mutevoli, ma una tendenza uniforme e costante della volontà, ciò che la volontà determina essere strettamente questo e non un altro. Definiremo la direzione della risoluzione come carattere [personalità]. Conosciamo questa direzione da ciò che l'uomo desidera rispetto a ciò che rifiuta". [...] [Secondo la psicologia: personalità]
"È una vecchia lamentela che un uomo a volte ha due anime." 
Una cosa è certa che un uomo la cui volontà per ogni azione dello stesso stimolo esterno non si manifesta immediatamente rigorosamente nella stessa forma, come nel caso dell'immaginazione della memoria, che solo la prudenza deve condurre alla stessa condotta, svilupperà con grande difficoltà il carattere.  
"L'uomo deve guardare moralmente a tutta la sua posizione nel mondo; Dovrebbe essere consapevole di come il suo scopo principale è sostenuto o violato dalle circostanze. Dovrebbe armare lo sguardo pratico con uno sguardo teorico e agire di conseguenza".  
→ Le questioni morali occupano quasi la metà del trattato di </a:t>
            </a:r>
            <a:r>
              <a:rPr lang="it-IT" altLang="it-IT" sz="1800" dirty="0" err="1"/>
              <a:t>Herbart</a:t>
            </a:r>
            <a:r>
              <a:rPr lang="it-IT" altLang="it-IT" sz="1800" dirty="0"/>
              <a:t>: ciò è dovuto in un certo senso all'interesse di Kant per "il cielo stellato sopra di me, la legge morale in me", ma si ricavano accordi dettagliati con i giovani per garantire il loro sviluppo armonioso della personalità. L'etica derivata dalla religione scompare, ma l'etica rimane la base dell'educazione!
</a:t>
            </a:r>
            <a:endParaRPr lang="en-AU" altLang="it-IT" sz="1800" dirty="0"/>
          </a:p>
        </p:txBody>
      </p:sp>
      <p:sp>
        <p:nvSpPr>
          <p:cNvPr id="24580" name="Text Box 4">
            <a:extLst>
              <a:ext uri="{FF2B5EF4-FFF2-40B4-BE49-F238E27FC236}">
                <a16:creationId xmlns:a16="http://schemas.microsoft.com/office/drawing/2014/main" id="{F314E9A4-5607-A054-C3DA-3E1F77A52EE7}"/>
              </a:ext>
            </a:extLst>
          </p:cNvPr>
          <p:cNvSpPr txBox="1">
            <a:spLocks noChangeArrowheads="1"/>
          </p:cNvSpPr>
          <p:nvPr/>
        </p:nvSpPr>
        <p:spPr bwMode="auto">
          <a:xfrm>
            <a:off x="231775" y="6492875"/>
            <a:ext cx="3049588"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pl-PL" altLang="it-IT" sz="1400"/>
              <a:t>J. F. Herbat, </a:t>
            </a:r>
            <a:r>
              <a:rPr lang="pl-PL" altLang="it-IT" sz="1400" i="1"/>
              <a:t>op. cit. </a:t>
            </a:r>
            <a:r>
              <a:rPr lang="pl-PL" altLang="it-IT" sz="1400"/>
              <a:t> s.143, 146, 154</a:t>
            </a:r>
            <a:endParaRPr lang="en-AU" altLang="it-IT" baseline="3000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24579">
                                            <p:txEl>
                                              <p:pRg st="0" end="0"/>
                                            </p:txEl>
                                          </p:spTgt>
                                        </p:tgtEl>
                                        <p:attrNameLst>
                                          <p:attrName>style.visibility</p:attrName>
                                        </p:attrNameLst>
                                      </p:cBhvr>
                                      <p:to>
                                        <p:strVal val="visible"/>
                                      </p:to>
                                    </p:set>
                                    <p:animEffect transition="in" filter="blinds(horizontal)">
                                      <p:cBhvr>
                                        <p:cTn id="7" dur="500"/>
                                        <p:tgtEl>
                                          <p:spTgt spid="2457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579"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2">
            <a:extLst>
              <a:ext uri="{FF2B5EF4-FFF2-40B4-BE49-F238E27FC236}">
                <a16:creationId xmlns:a16="http://schemas.microsoft.com/office/drawing/2014/main" id="{8CB61FB3-9952-2BAC-816A-5F07BDB29D21}"/>
              </a:ext>
            </a:extLst>
          </p:cNvPr>
          <p:cNvSpPr>
            <a:spLocks noGrp="1" noChangeArrowheads="1"/>
          </p:cNvSpPr>
          <p:nvPr>
            <p:ph type="title"/>
          </p:nvPr>
        </p:nvSpPr>
        <p:spPr>
          <a:xfrm>
            <a:off x="179388" y="0"/>
            <a:ext cx="8713787" cy="1143000"/>
          </a:xfrm>
        </p:spPr>
        <p:txBody>
          <a:bodyPr/>
          <a:lstStyle/>
          <a:p>
            <a:r>
              <a:rPr lang="pl-PL" altLang="it-IT" sz="3600"/>
              <a:t>J. Deway: „Demokracja i edukacja” (1916)</a:t>
            </a:r>
            <a:endParaRPr lang="en-AU" altLang="it-IT" sz="3600"/>
          </a:p>
        </p:txBody>
      </p:sp>
      <p:sp>
        <p:nvSpPr>
          <p:cNvPr id="81923" name="Rectangle 3">
            <a:extLst>
              <a:ext uri="{FF2B5EF4-FFF2-40B4-BE49-F238E27FC236}">
                <a16:creationId xmlns:a16="http://schemas.microsoft.com/office/drawing/2014/main" id="{1C61D351-71E2-272D-C27C-BADB90A6BEAB}"/>
              </a:ext>
            </a:extLst>
          </p:cNvPr>
          <p:cNvSpPr>
            <a:spLocks noGrp="1" noChangeArrowheads="1"/>
          </p:cNvSpPr>
          <p:nvPr>
            <p:ph type="body" idx="1"/>
          </p:nvPr>
        </p:nvSpPr>
        <p:spPr>
          <a:xfrm>
            <a:off x="179388" y="908050"/>
            <a:ext cx="8713787" cy="5949950"/>
          </a:xfrm>
        </p:spPr>
        <p:txBody>
          <a:bodyPr/>
          <a:lstStyle/>
          <a:p>
            <a:pPr>
              <a:lnSpc>
                <a:spcPct val="90000"/>
              </a:lnSpc>
            </a:pPr>
            <a:r>
              <a:rPr lang="it-IT" altLang="it-IT" sz="1800" dirty="0"/>
              <a:t>Dewey (1859-1952) sostiene continuamente che l'educazione e l'apprendimento sono processi sociali e interattivi, e quindi la scuola stessa è un'istituzione sociale attraverso la quale la riforma sociale può e deve aver luogo. Inoltre, credeva che gli studenti prosperassero in un ambiente in cui sono autorizzati a sperimentare e interagire con il curriculum, e tutti gli studenti dovrebbero avere l'opportunità di prendere parte al proprio apprendimento. [...] Il contenuto deve essere presentato in modo da consentire allo studente di mettere in relazione le informazioni con le esperienze precedenti. 
Le idee di democrazia e riforma sociale sono continuamente discusse negli scritti di Dewey sull'educazione. Dewey sostiene con forza l'importanza dell'istruzione non solo come luogo per acquisire conoscenze sui contenuti, ma anche come luogo in cui imparare a vivere. Ai suoi occhi, lo scopo dell'educazione non dovrebbe ruotare attorno all'acquisizione di un insieme predeterminato di competenze, ma piuttosto alla realizzazione del proprio pieno potenziale e alla capacità di utilizzare tali abilità per il bene superiore.
Ha sostenuto che troppa dipendenza dal bambino potrebbe essere ugualmente dannosa per il processo di apprendimento. In questa seconda scuola di pensiero, "dobbiamo prendere posizione con il bambino e allontanarci da lui. È lui e non la materia che determina sia la qualità che la quantità dell'apprendimento" (Dewey, 1902, pp. 13-14). 
</a:t>
            </a:r>
            <a:r>
              <a:rPr lang="en-AU" altLang="it-IT" sz="1800" b="1" dirty="0">
                <a:solidFill>
                  <a:srgbClr val="0033CC"/>
                </a:solidFill>
              </a:rPr>
              <a:t>→</a:t>
            </a:r>
            <a:r>
              <a:rPr lang="pl-PL" altLang="it-IT" sz="1800" b="1" dirty="0">
                <a:solidFill>
                  <a:srgbClr val="0033CC"/>
                </a:solidFill>
              </a:rPr>
              <a:t> </a:t>
            </a:r>
            <a:r>
              <a:rPr lang="it-IT" altLang="it-IT" sz="1800" b="1" dirty="0">
                <a:solidFill>
                  <a:srgbClr val="0033CC"/>
                </a:solidFill>
              </a:rPr>
              <a:t>Attenzione allo studente, non al contenuto [torneremo, in occasione di </a:t>
            </a:r>
            <a:r>
              <a:rPr lang="it-IT" altLang="it-IT" sz="1800" b="1" dirty="0" err="1">
                <a:solidFill>
                  <a:srgbClr val="0033CC"/>
                </a:solidFill>
              </a:rPr>
              <a:t>Pedagogical</a:t>
            </a:r>
            <a:r>
              <a:rPr lang="it-IT" altLang="it-IT" sz="1800" b="1" dirty="0">
                <a:solidFill>
                  <a:srgbClr val="0033CC"/>
                </a:solidFill>
              </a:rPr>
              <a:t> </a:t>
            </a:r>
            <a:r>
              <a:rPr lang="it-IT" altLang="it-IT" sz="1800" b="1" dirty="0" err="1">
                <a:solidFill>
                  <a:srgbClr val="0033CC"/>
                </a:solidFill>
              </a:rPr>
              <a:t>Contents</a:t>
            </a:r>
            <a:r>
              <a:rPr lang="it-IT" altLang="it-IT" sz="1800" b="1" dirty="0">
                <a:solidFill>
                  <a:srgbClr val="0033CC"/>
                </a:solidFill>
              </a:rPr>
              <a:t> Knowledge, Shulman 1987)
→ Istruzione e democrazia sono strettamente legate – per il bene dello studente e della società
→ Laboratori e "artigianato"
</a:t>
            </a:r>
            <a:endParaRPr lang="en-AU" altLang="it-IT" sz="1800" b="1" dirty="0">
              <a:solidFill>
                <a:srgbClr val="0033CC"/>
              </a:solidFill>
            </a:endParaRPr>
          </a:p>
        </p:txBody>
      </p:sp>
      <p:sp>
        <p:nvSpPr>
          <p:cNvPr id="81924" name="Text Box 4">
            <a:extLst>
              <a:ext uri="{FF2B5EF4-FFF2-40B4-BE49-F238E27FC236}">
                <a16:creationId xmlns:a16="http://schemas.microsoft.com/office/drawing/2014/main" id="{8F90D1B7-51BC-5B71-0EDA-7137D4E244D2}"/>
              </a:ext>
            </a:extLst>
          </p:cNvPr>
          <p:cNvSpPr txBox="1">
            <a:spLocks noChangeArrowheads="1"/>
          </p:cNvSpPr>
          <p:nvPr/>
        </p:nvSpPr>
        <p:spPr bwMode="auto">
          <a:xfrm>
            <a:off x="4643438" y="6481763"/>
            <a:ext cx="3884612"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en-AU" altLang="it-IT" sz="1600"/>
              <a:t>https://en.wikipedia.org/wiki/John_Dewey</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81923">
                                            <p:txEl>
                                              <p:pRg st="0" end="0"/>
                                            </p:txEl>
                                          </p:spTgt>
                                        </p:tgtEl>
                                        <p:attrNameLst>
                                          <p:attrName>style.visibility</p:attrName>
                                        </p:attrNameLst>
                                      </p:cBhvr>
                                      <p:to>
                                        <p:strVal val="visible"/>
                                      </p:to>
                                    </p:set>
                                    <p:animEffect transition="in" filter="blinds(horizontal)">
                                      <p:cBhvr>
                                        <p:cTn id="7" dur="500"/>
                                        <p:tgtEl>
                                          <p:spTgt spid="8192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23"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2">
            <a:extLst>
              <a:ext uri="{FF2B5EF4-FFF2-40B4-BE49-F238E27FC236}">
                <a16:creationId xmlns:a16="http://schemas.microsoft.com/office/drawing/2014/main" id="{8820A5D6-F34C-B216-BD4B-2B283660A20F}"/>
              </a:ext>
            </a:extLst>
          </p:cNvPr>
          <p:cNvSpPr>
            <a:spLocks noGrp="1" noChangeArrowheads="1"/>
          </p:cNvSpPr>
          <p:nvPr>
            <p:ph type="title"/>
          </p:nvPr>
        </p:nvSpPr>
        <p:spPr>
          <a:xfrm>
            <a:off x="179388" y="0"/>
            <a:ext cx="8713787" cy="1143000"/>
          </a:xfrm>
        </p:spPr>
        <p:txBody>
          <a:bodyPr/>
          <a:lstStyle/>
          <a:p>
            <a:r>
              <a:rPr lang="pl-PL" altLang="it-IT" sz="3600"/>
              <a:t>„Instrumentalizm Johna Dewaya”</a:t>
            </a:r>
            <a:endParaRPr lang="en-AU" altLang="it-IT" sz="3600"/>
          </a:p>
        </p:txBody>
      </p:sp>
      <p:sp>
        <p:nvSpPr>
          <p:cNvPr id="82947" name="Rectangle 3">
            <a:extLst>
              <a:ext uri="{FF2B5EF4-FFF2-40B4-BE49-F238E27FC236}">
                <a16:creationId xmlns:a16="http://schemas.microsoft.com/office/drawing/2014/main" id="{1429E446-3E58-65D2-DEC6-77FC81A980CE}"/>
              </a:ext>
            </a:extLst>
          </p:cNvPr>
          <p:cNvSpPr>
            <a:spLocks noGrp="1" noChangeArrowheads="1"/>
          </p:cNvSpPr>
          <p:nvPr>
            <p:ph type="body" idx="1"/>
          </p:nvPr>
        </p:nvSpPr>
        <p:spPr>
          <a:xfrm>
            <a:off x="179388" y="908050"/>
            <a:ext cx="8964612" cy="5949950"/>
          </a:xfrm>
        </p:spPr>
        <p:txBody>
          <a:bodyPr/>
          <a:lstStyle/>
          <a:p>
            <a:pPr>
              <a:lnSpc>
                <a:spcPct val="90000"/>
              </a:lnSpc>
            </a:pPr>
            <a:r>
              <a:rPr lang="it-IT" altLang="it-IT" sz="2000" dirty="0"/>
              <a:t>"Durante il suo soggiorno a Chicago (1894-1904) fondò una scuola sperimentale in cui implementò i suoi concetti pedagogici."
"Il punto di partenza per le sue riflessioni è stato il fatto dell'esistenza di un organismo individuale nell'ambiente. L'interazione tra l'individuo e l'ambiente è alla base della sua filosofia.
L'esperienza è una funzione della vita e dell'azione, si svolge come una combinazione di due processi: l'influenza dell'ambiente e il tentativo di introdurre determinati cambiamenti in esso. L'esperienza è quindi una forma di partecipazione al mondo, non di osservazione passiva o percezione di dati sensoriali. [...]
L'intelligenza, il pensiero, come l'esperienza, hanno le loro radici in una situazione elementare e pratica. La conoscenza è quindi un processo mirato, subordinato ai bisogni pratici. [...] I concetti sono strumenti [strumenti] di comunione con il mondo, strumenti di azione". 
"L'esperienza è stata ampiamente colta da Dewey: include sensazioni come emozioni, piaceri, desideri, sensazioni estetiche, comportamenti. È difficile separare il pensiero dall'azione come lo è dalla sfera dei sentimenti. 
</a:t>
            </a:r>
            <a:endParaRPr lang="en-AU" altLang="it-IT" sz="2000" dirty="0"/>
          </a:p>
        </p:txBody>
      </p:sp>
      <p:sp>
        <p:nvSpPr>
          <p:cNvPr id="82948" name="Text Box 4">
            <a:extLst>
              <a:ext uri="{FF2B5EF4-FFF2-40B4-BE49-F238E27FC236}">
                <a16:creationId xmlns:a16="http://schemas.microsoft.com/office/drawing/2014/main" id="{D57A6C30-E963-FF8E-3140-C8384A571209}"/>
              </a:ext>
            </a:extLst>
          </p:cNvPr>
          <p:cNvSpPr txBox="1">
            <a:spLocks noChangeArrowheads="1"/>
          </p:cNvSpPr>
          <p:nvPr/>
        </p:nvSpPr>
        <p:spPr bwMode="auto">
          <a:xfrm>
            <a:off x="107950" y="6132513"/>
            <a:ext cx="7748588" cy="6111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pl-PL" altLang="it-IT" sz="1600">
                <a:solidFill>
                  <a:schemeClr val="accent2"/>
                </a:solidFill>
              </a:rPr>
              <a:t>Hanna Buczyńska-Garewicz, „.”, w: Filozofia XX wieku, Wiedza Powszechna, 2002, </a:t>
            </a:r>
          </a:p>
          <a:p>
            <a:pPr algn="l"/>
            <a:r>
              <a:rPr lang="pl-PL" altLang="it-IT" sz="1600">
                <a:solidFill>
                  <a:schemeClr val="accent2"/>
                </a:solidFill>
              </a:rPr>
              <a:t>Tom II, str. 321-323</a:t>
            </a:r>
            <a:r>
              <a:rPr lang="pl-PL" altLang="it-IT">
                <a:solidFill>
                  <a:schemeClr val="accent2"/>
                </a:solidFill>
              </a:rPr>
              <a:t> </a:t>
            </a:r>
            <a:endParaRPr lang="en-AU" altLang="it-IT">
              <a:solidFill>
                <a:schemeClr val="accent2"/>
              </a:solidFill>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2">
            <a:extLst>
              <a:ext uri="{FF2B5EF4-FFF2-40B4-BE49-F238E27FC236}">
                <a16:creationId xmlns:a16="http://schemas.microsoft.com/office/drawing/2014/main" id="{6C2E94CB-4674-E072-006C-6B0D4A8FDA96}"/>
              </a:ext>
            </a:extLst>
          </p:cNvPr>
          <p:cNvSpPr>
            <a:spLocks noGrp="1" noChangeArrowheads="1"/>
          </p:cNvSpPr>
          <p:nvPr>
            <p:ph type="title"/>
          </p:nvPr>
        </p:nvSpPr>
        <p:spPr>
          <a:xfrm>
            <a:off x="179388" y="0"/>
            <a:ext cx="8713787" cy="1143000"/>
          </a:xfrm>
        </p:spPr>
        <p:txBody>
          <a:bodyPr/>
          <a:lstStyle/>
          <a:p>
            <a:r>
              <a:rPr lang="pl-PL" altLang="it-IT" sz="4000"/>
              <a:t>J. Deway - pragmatyzm</a:t>
            </a:r>
            <a:endParaRPr lang="en-AU" altLang="it-IT" sz="4000"/>
          </a:p>
        </p:txBody>
      </p:sp>
      <p:sp>
        <p:nvSpPr>
          <p:cNvPr id="83971" name="Rectangle 3">
            <a:extLst>
              <a:ext uri="{FF2B5EF4-FFF2-40B4-BE49-F238E27FC236}">
                <a16:creationId xmlns:a16="http://schemas.microsoft.com/office/drawing/2014/main" id="{69F3D984-36C7-DB96-BEB1-39EC7707ADC5}"/>
              </a:ext>
            </a:extLst>
          </p:cNvPr>
          <p:cNvSpPr>
            <a:spLocks noGrp="1" noChangeArrowheads="1"/>
          </p:cNvSpPr>
          <p:nvPr>
            <p:ph type="body" idx="1"/>
          </p:nvPr>
        </p:nvSpPr>
        <p:spPr>
          <a:xfrm>
            <a:off x="179388" y="908050"/>
            <a:ext cx="8713787" cy="5949950"/>
          </a:xfrm>
        </p:spPr>
        <p:txBody>
          <a:bodyPr/>
          <a:lstStyle/>
          <a:p>
            <a:pPr>
              <a:lnSpc>
                <a:spcPct val="80000"/>
              </a:lnSpc>
            </a:pPr>
            <a:r>
              <a:rPr lang="it-IT" altLang="it-IT" sz="1800" dirty="0"/>
              <a:t>"I pragmatici hanno visto il valore principale dell'educazione nel suo rapporto diretto con la vita, ma non hanno mai limitato l'importanza dell'educazione a ciò che avviene nelle scuole. Sostenevano che "tutta la vita è educativa e tutta l'educazione è vita", ma le scuole sono luoghi in cui gli studenti dovrebbero imparare "vivendo".
[...] La scuola dovrebbe essere "una comunità sociale in miniatura che interagisce strettamente con altre esperienze extrascolastiche di individui". "La scuola deve rappresentare una forma di vita presente, altrettanto reale e veramente vitale per il bambino, come lo è per la vita che conduce a casa, in un ambiente di quartiere o nel parco giochi".
L'apprendimento scolastico dovrebbe quindi garantire continuità, uniformità con ciò che lo studente impara al di fuori della scuola [?!], dovrebbe riguardare le domande che il bambino si pone sulla propria vita. [E il ruolo della famiglia e dell'educazione extrascolastica?] 
Tali punti di vista portano </a:t>
            </a:r>
            <a:r>
              <a:rPr lang="it-IT" altLang="it-IT" sz="1800" dirty="0" err="1"/>
              <a:t>Deway</a:t>
            </a:r>
            <a:r>
              <a:rPr lang="it-IT" altLang="it-IT" sz="1800" dirty="0"/>
              <a:t> a esporre l'apprendimento esperienziale e attuabile nel processo educativo. Ha scritto: "Un grammo di esperienza pesa più di una tonnellata di teoria".
→ Didattica "</a:t>
            </a:r>
            <a:r>
              <a:rPr lang="it-IT" altLang="it-IT" sz="1800" dirty="0" err="1"/>
              <a:t>Hands-on</a:t>
            </a:r>
            <a:r>
              <a:rPr lang="it-IT" altLang="it-IT" sz="1800" dirty="0"/>
              <a:t>"
La concezione dell'educazione di </a:t>
            </a:r>
            <a:r>
              <a:rPr lang="it-IT" altLang="it-IT" sz="1800" dirty="0" err="1"/>
              <a:t>Deway</a:t>
            </a:r>
            <a:r>
              <a:rPr lang="it-IT" altLang="it-IT" sz="1800" dirty="0"/>
              <a:t> contiene intrinsecamente il postulato dell'individualismo pedagogico. Ha una giustificazione soggettiva (le reazioni del bambino sono diverse, a seconda del suo carattere individuale [→ lezione n. 2 "Psicologia"] e oggettivamente (le condizioni in cui vive ogni bambino sono diverse).
</a:t>
            </a:r>
            <a:endParaRPr lang="en-AU" altLang="it-IT" sz="1800" b="1" dirty="0">
              <a:solidFill>
                <a:srgbClr val="0033CC"/>
              </a:solidFill>
            </a:endParaRPr>
          </a:p>
        </p:txBody>
      </p:sp>
      <p:sp>
        <p:nvSpPr>
          <p:cNvPr id="83972" name="Text Box 4">
            <a:extLst>
              <a:ext uri="{FF2B5EF4-FFF2-40B4-BE49-F238E27FC236}">
                <a16:creationId xmlns:a16="http://schemas.microsoft.com/office/drawing/2014/main" id="{36110DFD-848E-9FE5-15C8-EB0F68EC3721}"/>
              </a:ext>
            </a:extLst>
          </p:cNvPr>
          <p:cNvSpPr txBox="1">
            <a:spLocks noChangeArrowheads="1"/>
          </p:cNvSpPr>
          <p:nvPr/>
        </p:nvSpPr>
        <p:spPr bwMode="auto">
          <a:xfrm>
            <a:off x="250825" y="6405563"/>
            <a:ext cx="7735888"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pl-PL" altLang="it-IT" sz="1600"/>
              <a:t>Zbyszko Melosik, </a:t>
            </a:r>
            <a:r>
              <a:rPr lang="pl-PL" altLang="it-IT" sz="1600" i="1"/>
              <a:t>Pedagogika </a:t>
            </a:r>
            <a:r>
              <a:rPr lang="pl-PL" altLang="it-IT" sz="1600"/>
              <a:t>pragmatyzmu, w: Pedagogika, PWN 2014, str. 313-5</a:t>
            </a:r>
            <a:r>
              <a:rPr lang="pl-PL" altLang="it-IT"/>
              <a:t>.</a:t>
            </a:r>
            <a:endParaRPr lang="en-AU" altLang="it-IT"/>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83971">
                                            <p:txEl>
                                              <p:pRg st="0" end="0"/>
                                            </p:txEl>
                                          </p:spTgt>
                                        </p:tgtEl>
                                        <p:attrNameLst>
                                          <p:attrName>style.visibility</p:attrName>
                                        </p:attrNameLst>
                                      </p:cBhvr>
                                      <p:to>
                                        <p:strVal val="visible"/>
                                      </p:to>
                                    </p:set>
                                    <p:animEffect transition="in" filter="blinds(horizontal)">
                                      <p:cBhvr>
                                        <p:cTn id="7" dur="500"/>
                                        <p:tgtEl>
                                          <p:spTgt spid="83971">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3971"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2">
            <a:extLst>
              <a:ext uri="{FF2B5EF4-FFF2-40B4-BE49-F238E27FC236}">
                <a16:creationId xmlns:a16="http://schemas.microsoft.com/office/drawing/2014/main" id="{DC831876-A35A-4E4E-E4B6-C48F29CCBD30}"/>
              </a:ext>
            </a:extLst>
          </p:cNvPr>
          <p:cNvSpPr>
            <a:spLocks noGrp="1" noChangeArrowheads="1"/>
          </p:cNvSpPr>
          <p:nvPr>
            <p:ph type="title"/>
          </p:nvPr>
        </p:nvSpPr>
        <p:spPr>
          <a:xfrm>
            <a:off x="457200" y="-42863"/>
            <a:ext cx="8229600" cy="1143001"/>
          </a:xfrm>
        </p:spPr>
        <p:txBody>
          <a:bodyPr/>
          <a:lstStyle/>
          <a:p>
            <a:r>
              <a:rPr lang="pl-PL" altLang="it-IT" sz="3600"/>
              <a:t>EU LLL: Long-life-learning</a:t>
            </a:r>
            <a:endParaRPr lang="en-AU" altLang="it-IT" sz="3600"/>
          </a:p>
        </p:txBody>
      </p:sp>
      <p:pic>
        <p:nvPicPr>
          <p:cNvPr id="84995" name="Picture 3">
            <a:extLst>
              <a:ext uri="{FF2B5EF4-FFF2-40B4-BE49-F238E27FC236}">
                <a16:creationId xmlns:a16="http://schemas.microsoft.com/office/drawing/2014/main" id="{6134454B-70B9-EC73-9BAE-D71E3C5EDBE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7088" y="892175"/>
            <a:ext cx="6299200" cy="5965825"/>
          </a:xfrm>
          <a:prstGeom prst="rect">
            <a:avLst/>
          </a:prstGeom>
          <a:noFill/>
          <a:extLst>
            <a:ext uri="{909E8E84-426E-40DD-AFC4-6F175D3DCCD1}">
              <a14:hiddenFill xmlns:a14="http://schemas.microsoft.com/office/drawing/2010/main">
                <a:solidFill>
                  <a:srgbClr val="FFFFFF"/>
                </a:solidFill>
              </a14:hiddenFill>
            </a:ext>
          </a:extLst>
        </p:spPr>
      </p:pic>
      <p:sp>
        <p:nvSpPr>
          <p:cNvPr id="84996" name="Text Box 4">
            <a:extLst>
              <a:ext uri="{FF2B5EF4-FFF2-40B4-BE49-F238E27FC236}">
                <a16:creationId xmlns:a16="http://schemas.microsoft.com/office/drawing/2014/main" id="{7AB9A094-FEAA-8FE4-BF19-48FC056393CE}"/>
              </a:ext>
            </a:extLst>
          </p:cNvPr>
          <p:cNvSpPr txBox="1">
            <a:spLocks noChangeArrowheads="1"/>
          </p:cNvSpPr>
          <p:nvPr/>
        </p:nvSpPr>
        <p:spPr bwMode="auto">
          <a:xfrm>
            <a:off x="900113" y="3141663"/>
            <a:ext cx="7615237"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en-AU" altLang="it-IT" sz="2000" b="1"/>
              <a:t>http://ec.europa.eu/education/lifelong-learning-programme_pl</a:t>
            </a:r>
          </a:p>
        </p:txBody>
      </p:sp>
      <p:sp>
        <p:nvSpPr>
          <p:cNvPr id="84997" name="Text Box 5">
            <a:extLst>
              <a:ext uri="{FF2B5EF4-FFF2-40B4-BE49-F238E27FC236}">
                <a16:creationId xmlns:a16="http://schemas.microsoft.com/office/drawing/2014/main" id="{B98AA747-E916-E487-5669-F5349924DE5D}"/>
              </a:ext>
            </a:extLst>
          </p:cNvPr>
          <p:cNvSpPr txBox="1">
            <a:spLocks noChangeArrowheads="1"/>
          </p:cNvSpPr>
          <p:nvPr/>
        </p:nvSpPr>
        <p:spPr bwMode="auto">
          <a:xfrm>
            <a:off x="4102100" y="6056313"/>
            <a:ext cx="25209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pl-PL" altLang="it-IT" b="1"/>
              <a:t>Pokolenie „Erasmus”</a:t>
            </a:r>
            <a:endParaRPr lang="en-AU" altLang="it-IT" b="1"/>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2">
            <a:extLst>
              <a:ext uri="{FF2B5EF4-FFF2-40B4-BE49-F238E27FC236}">
                <a16:creationId xmlns:a16="http://schemas.microsoft.com/office/drawing/2014/main" id="{2265177B-DAEE-1D23-A456-3830946E4295}"/>
              </a:ext>
            </a:extLst>
          </p:cNvPr>
          <p:cNvSpPr>
            <a:spLocks noGrp="1" noChangeArrowheads="1"/>
          </p:cNvSpPr>
          <p:nvPr>
            <p:ph type="title"/>
          </p:nvPr>
        </p:nvSpPr>
        <p:spPr>
          <a:xfrm>
            <a:off x="468313" y="333375"/>
            <a:ext cx="8229600" cy="1143000"/>
          </a:xfrm>
        </p:spPr>
        <p:txBody>
          <a:bodyPr/>
          <a:lstStyle/>
          <a:p>
            <a:r>
              <a:rPr lang="pl-PL" altLang="it-IT" sz="3200"/>
              <a:t>MOSEM (C) – Minds-on Experiments of Superconductivity and Electromagnetism</a:t>
            </a:r>
            <a:endParaRPr lang="en-AU" altLang="it-IT" sz="3200"/>
          </a:p>
        </p:txBody>
      </p:sp>
      <p:sp>
        <p:nvSpPr>
          <p:cNvPr id="86019" name="Text Box 3">
            <a:extLst>
              <a:ext uri="{FF2B5EF4-FFF2-40B4-BE49-F238E27FC236}">
                <a16:creationId xmlns:a16="http://schemas.microsoft.com/office/drawing/2014/main" id="{230322C9-5B35-991E-DC8F-CD48DDDA49DC}"/>
              </a:ext>
            </a:extLst>
          </p:cNvPr>
          <p:cNvSpPr txBox="1">
            <a:spLocks noChangeArrowheads="1"/>
          </p:cNvSpPr>
          <p:nvPr/>
        </p:nvSpPr>
        <p:spPr bwMode="auto">
          <a:xfrm>
            <a:off x="158750" y="5857875"/>
            <a:ext cx="43878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pl-PL" altLang="it-IT"/>
              <a:t>MOSEM – kick-off meeting, Toruń, I 2008</a:t>
            </a:r>
            <a:endParaRPr lang="en-AU" altLang="it-IT"/>
          </a:p>
        </p:txBody>
      </p:sp>
      <p:pic>
        <p:nvPicPr>
          <p:cNvPr id="86020" name="Picture 4">
            <a:extLst>
              <a:ext uri="{FF2B5EF4-FFF2-40B4-BE49-F238E27FC236}">
                <a16:creationId xmlns:a16="http://schemas.microsoft.com/office/drawing/2014/main" id="{7F78CB96-7D22-6AC4-7CC5-EF69FBE76E7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850" y="1916113"/>
            <a:ext cx="4356100" cy="3268662"/>
          </a:xfrm>
          <a:prstGeom prst="rect">
            <a:avLst/>
          </a:prstGeom>
          <a:noFill/>
          <a:extLst>
            <a:ext uri="{909E8E84-426E-40DD-AFC4-6F175D3DCCD1}">
              <a14:hiddenFill xmlns:a14="http://schemas.microsoft.com/office/drawing/2010/main">
                <a:solidFill>
                  <a:srgbClr val="FFFFFF"/>
                </a:solidFill>
              </a14:hiddenFill>
            </a:ext>
          </a:extLst>
        </p:spPr>
      </p:pic>
      <p:pic>
        <p:nvPicPr>
          <p:cNvPr id="86021" name="Picture 5">
            <a:extLst>
              <a:ext uri="{FF2B5EF4-FFF2-40B4-BE49-F238E27FC236}">
                <a16:creationId xmlns:a16="http://schemas.microsoft.com/office/drawing/2014/main" id="{A45ECA46-2AA0-9375-E471-B1D3F715B88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76813" y="1893888"/>
            <a:ext cx="3455987" cy="32972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6022" name="Text Box 6">
            <a:extLst>
              <a:ext uri="{FF2B5EF4-FFF2-40B4-BE49-F238E27FC236}">
                <a16:creationId xmlns:a16="http://schemas.microsoft.com/office/drawing/2014/main" id="{0B7F9BBE-1296-049E-9F50-3257DDADC30C}"/>
              </a:ext>
            </a:extLst>
          </p:cNvPr>
          <p:cNvSpPr txBox="1">
            <a:spLocks noChangeArrowheads="1"/>
          </p:cNvSpPr>
          <p:nvPr/>
        </p:nvSpPr>
        <p:spPr bwMode="auto">
          <a:xfrm>
            <a:off x="4067175" y="5373688"/>
            <a:ext cx="497205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pl-PL" altLang="it-IT"/>
              <a:t>Zestawy do doświadczeń z elektromagnetyzmu</a:t>
            </a:r>
          </a:p>
          <a:p>
            <a:r>
              <a:rPr lang="pl-PL" altLang="it-IT"/>
              <a:t>(C) ZDF UMK 2009</a:t>
            </a:r>
            <a:endParaRPr lang="en-AU" altLang="it-IT"/>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a:extLst>
              <a:ext uri="{FF2B5EF4-FFF2-40B4-BE49-F238E27FC236}">
                <a16:creationId xmlns:a16="http://schemas.microsoft.com/office/drawing/2014/main" id="{428B4ABF-4DCC-8904-BBCE-7566EB5A0CB1}"/>
              </a:ext>
            </a:extLst>
          </p:cNvPr>
          <p:cNvSpPr>
            <a:spLocks noGrp="1" noChangeArrowheads="1"/>
          </p:cNvSpPr>
          <p:nvPr>
            <p:ph type="title"/>
          </p:nvPr>
        </p:nvSpPr>
        <p:spPr/>
        <p:txBody>
          <a:bodyPr/>
          <a:lstStyle/>
          <a:p>
            <a:r>
              <a:rPr lang="pl-PL" altLang="it-IT"/>
              <a:t>„Pedagogika”</a:t>
            </a:r>
            <a:endParaRPr lang="en-AU" altLang="it-IT"/>
          </a:p>
        </p:txBody>
      </p:sp>
      <p:sp>
        <p:nvSpPr>
          <p:cNvPr id="50179" name="Rectangle 3">
            <a:extLst>
              <a:ext uri="{FF2B5EF4-FFF2-40B4-BE49-F238E27FC236}">
                <a16:creationId xmlns:a16="http://schemas.microsoft.com/office/drawing/2014/main" id="{56E5A2A9-3012-A90F-B67B-1C744BBD2A31}"/>
              </a:ext>
            </a:extLst>
          </p:cNvPr>
          <p:cNvSpPr>
            <a:spLocks noGrp="1" noChangeArrowheads="1"/>
          </p:cNvSpPr>
          <p:nvPr>
            <p:ph type="body" idx="1"/>
          </p:nvPr>
        </p:nvSpPr>
        <p:spPr>
          <a:xfrm>
            <a:off x="468313" y="2205038"/>
            <a:ext cx="8229600" cy="3844925"/>
          </a:xfrm>
        </p:spPr>
        <p:txBody>
          <a:bodyPr/>
          <a:lstStyle/>
          <a:p>
            <a:pPr>
              <a:lnSpc>
                <a:spcPct val="80000"/>
              </a:lnSpc>
            </a:pPr>
            <a:r>
              <a:rPr lang="pl-PL" altLang="it-IT" sz="1800" b="1"/>
              <a:t>Pedagogika</a:t>
            </a:r>
            <a:r>
              <a:rPr lang="pl-PL" altLang="it-IT" sz="1800"/>
              <a:t> &lt;gr. </a:t>
            </a:r>
            <a:r>
              <a:rPr lang="pl-PL" altLang="it-IT" sz="1800" i="1"/>
              <a:t>Paidag</a:t>
            </a:r>
            <a:r>
              <a:rPr lang="en-US" altLang="it-IT" sz="1800" i="1"/>
              <a:t>ō</a:t>
            </a:r>
            <a:r>
              <a:rPr lang="pl-PL" altLang="it-IT" sz="1800" i="1"/>
              <a:t>gik</a:t>
            </a:r>
            <a:r>
              <a:rPr lang="en-US" altLang="it-IT" sz="1800" i="1"/>
              <a:t>é</a:t>
            </a:r>
            <a:r>
              <a:rPr lang="pl-PL" altLang="it-IT" sz="1800"/>
              <a:t>&gt; wiedza teoretyczna i praktyczna dotycząca wychowania i nauczania; świadoma i celowa działalność wychowawcza [1]</a:t>
            </a:r>
            <a:endParaRPr lang="en-US" altLang="it-IT" sz="1800"/>
          </a:p>
          <a:p>
            <a:pPr>
              <a:lnSpc>
                <a:spcPct val="80000"/>
              </a:lnSpc>
            </a:pPr>
            <a:r>
              <a:rPr lang="pl-PL" altLang="it-IT" sz="1800" b="1"/>
              <a:t>Pedagogia</a:t>
            </a:r>
            <a:r>
              <a:rPr lang="pl-PL" altLang="it-IT" sz="1800"/>
              <a:t> - zespół środków i metod wychowawczych stosowanych przez nauczycieli i wychowawców; nauczanie i wychowanie [1]</a:t>
            </a:r>
          </a:p>
          <a:p>
            <a:pPr>
              <a:lnSpc>
                <a:spcPct val="80000"/>
              </a:lnSpc>
            </a:pPr>
            <a:endParaRPr lang="pl-PL" altLang="it-IT" sz="1800"/>
          </a:p>
          <a:p>
            <a:pPr>
              <a:lnSpc>
                <a:spcPct val="80000"/>
              </a:lnSpc>
              <a:buFontTx/>
              <a:buNone/>
            </a:pPr>
            <a:r>
              <a:rPr lang="pl-PL" altLang="it-IT" sz="1800"/>
              <a:t>„</a:t>
            </a:r>
            <a:r>
              <a:rPr lang="pl-PL" altLang="it-IT" sz="1800" b="1"/>
              <a:t>Edukacja jako przedmiot pedagogiki.</a:t>
            </a:r>
            <a:r>
              <a:rPr lang="pl-PL" altLang="it-IT" sz="1800"/>
              <a:t> </a:t>
            </a:r>
          </a:p>
          <a:p>
            <a:pPr>
              <a:lnSpc>
                <a:spcPct val="80000"/>
              </a:lnSpc>
            </a:pPr>
            <a:r>
              <a:rPr lang="pl-PL" altLang="it-IT" sz="1800"/>
              <a:t>W najszerszym ujęciu przez edukację rozumie się ogół oddziaływań służących formowaniu się zdolności życiowych człowieka. [...]</a:t>
            </a:r>
          </a:p>
          <a:p>
            <a:pPr>
              <a:lnSpc>
                <a:spcPct val="80000"/>
              </a:lnSpc>
            </a:pPr>
            <a:r>
              <a:rPr lang="pl-PL" altLang="it-IT" sz="1800"/>
              <a:t>Pedagogika zajmuje się także prawidłowościami rozwoju człowieka, poszerzaniem jego możliwości na różnych szczeblach edukacji. [...]</a:t>
            </a:r>
          </a:p>
          <a:p>
            <a:pPr>
              <a:lnSpc>
                <a:spcPct val="80000"/>
              </a:lnSpc>
            </a:pPr>
            <a:r>
              <a:rPr lang="pl-PL" altLang="it-IT" sz="1800"/>
              <a:t>Ważnym obszarem badań pedagogicznych są polityczne, społeczne i kulturowe uwarunkowania praktyki edukacyjnej (zwłaszcza instytucjonalnej), odkrywanie nierówności w dostępie do oświaty i diagnozowanie innych patologicznych zjawisk towarzyszących praktyce edukacyjnej.” [2]  </a:t>
            </a:r>
            <a:endParaRPr lang="en-AU" altLang="it-IT" sz="1800"/>
          </a:p>
        </p:txBody>
      </p:sp>
      <p:sp>
        <p:nvSpPr>
          <p:cNvPr id="50180" name="Text Box 4">
            <a:extLst>
              <a:ext uri="{FF2B5EF4-FFF2-40B4-BE49-F238E27FC236}">
                <a16:creationId xmlns:a16="http://schemas.microsoft.com/office/drawing/2014/main" id="{C1014EE7-EFB1-9942-54A1-AB01163DE2C1}"/>
              </a:ext>
            </a:extLst>
          </p:cNvPr>
          <p:cNvSpPr txBox="1">
            <a:spLocks noChangeArrowheads="1"/>
          </p:cNvSpPr>
          <p:nvPr/>
        </p:nvSpPr>
        <p:spPr bwMode="auto">
          <a:xfrm>
            <a:off x="-79375" y="6229350"/>
            <a:ext cx="9272588" cy="581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pl-PL" altLang="it-IT" sz="1600"/>
              <a:t>[1] Słownik wyrazów obcych PWN, Warszawa, 1972</a:t>
            </a:r>
          </a:p>
          <a:p>
            <a:pPr algn="l"/>
            <a:r>
              <a:rPr lang="pl-PL" altLang="it-IT" sz="1600"/>
              <a:t>[2] Krzysztof Rubacha</a:t>
            </a:r>
            <a:r>
              <a:rPr lang="pl-PL" altLang="it-IT" sz="1600" i="1"/>
              <a:t>, Edukacja jako przedmiot pedagogiki i jej subdyscyplin</a:t>
            </a:r>
            <a:r>
              <a:rPr lang="pl-PL" altLang="it-IT" sz="1600"/>
              <a:t>, w: Pedagogika, </a:t>
            </a:r>
            <a:r>
              <a:rPr lang="pl-PL" altLang="it-IT" sz="1600" i="1"/>
              <a:t>op. cit </a:t>
            </a:r>
            <a:endParaRPr lang="en-AU" altLang="it-IT" sz="1600"/>
          </a:p>
        </p:txBody>
      </p:sp>
      <p:pic>
        <p:nvPicPr>
          <p:cNvPr id="50181" name="Picture 5">
            <a:extLst>
              <a:ext uri="{FF2B5EF4-FFF2-40B4-BE49-F238E27FC236}">
                <a16:creationId xmlns:a16="http://schemas.microsoft.com/office/drawing/2014/main" id="{0C6FFFA4-5E37-84D1-D100-61A6549E363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08850" y="188913"/>
            <a:ext cx="1289050" cy="1798637"/>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50179">
                                            <p:txEl>
                                              <p:pRg st="0" end="0"/>
                                            </p:txEl>
                                          </p:spTgt>
                                        </p:tgtEl>
                                        <p:attrNameLst>
                                          <p:attrName>style.visibility</p:attrName>
                                        </p:attrNameLst>
                                      </p:cBhvr>
                                      <p:to>
                                        <p:strVal val="visible"/>
                                      </p:to>
                                    </p:set>
                                    <p:animEffect transition="in" filter="blinds(horizontal)">
                                      <p:cBhvr>
                                        <p:cTn id="7" dur="500"/>
                                        <p:tgtEl>
                                          <p:spTgt spid="50179">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nodeType="clickEffect">
                                  <p:stCondLst>
                                    <p:cond delay="0"/>
                                  </p:stCondLst>
                                  <p:childTnLst>
                                    <p:set>
                                      <p:cBhvr>
                                        <p:cTn id="11" dur="1" fill="hold">
                                          <p:stCondLst>
                                            <p:cond delay="0"/>
                                          </p:stCondLst>
                                        </p:cTn>
                                        <p:tgtEl>
                                          <p:spTgt spid="50179">
                                            <p:txEl>
                                              <p:pRg st="1" end="1"/>
                                            </p:txEl>
                                          </p:spTgt>
                                        </p:tgtEl>
                                        <p:attrNameLst>
                                          <p:attrName>style.visibility</p:attrName>
                                        </p:attrNameLst>
                                      </p:cBhvr>
                                      <p:to>
                                        <p:strVal val="visible"/>
                                      </p:to>
                                    </p:set>
                                    <p:animEffect transition="in" filter="blinds(horizontal)">
                                      <p:cBhvr>
                                        <p:cTn id="12" dur="500"/>
                                        <p:tgtEl>
                                          <p:spTgt spid="50179">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3" presetClass="entr" presetSubtype="10" fill="hold" nodeType="clickEffect">
                                  <p:stCondLst>
                                    <p:cond delay="0"/>
                                  </p:stCondLst>
                                  <p:childTnLst>
                                    <p:set>
                                      <p:cBhvr>
                                        <p:cTn id="16" dur="1" fill="hold">
                                          <p:stCondLst>
                                            <p:cond delay="0"/>
                                          </p:stCondLst>
                                        </p:cTn>
                                        <p:tgtEl>
                                          <p:spTgt spid="50179">
                                            <p:txEl>
                                              <p:pRg st="3" end="3"/>
                                            </p:txEl>
                                          </p:spTgt>
                                        </p:tgtEl>
                                        <p:attrNameLst>
                                          <p:attrName>style.visibility</p:attrName>
                                        </p:attrNameLst>
                                      </p:cBhvr>
                                      <p:to>
                                        <p:strVal val="visible"/>
                                      </p:to>
                                    </p:set>
                                    <p:animEffect transition="in" filter="blinds(horizontal)">
                                      <p:cBhvr>
                                        <p:cTn id="17" dur="500"/>
                                        <p:tgtEl>
                                          <p:spTgt spid="50179">
                                            <p:txEl>
                                              <p:pRg st="3" end="3"/>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3" presetClass="entr" presetSubtype="10" fill="hold" nodeType="clickEffect">
                                  <p:stCondLst>
                                    <p:cond delay="0"/>
                                  </p:stCondLst>
                                  <p:childTnLst>
                                    <p:set>
                                      <p:cBhvr>
                                        <p:cTn id="21" dur="1" fill="hold">
                                          <p:stCondLst>
                                            <p:cond delay="0"/>
                                          </p:stCondLst>
                                        </p:cTn>
                                        <p:tgtEl>
                                          <p:spTgt spid="50179">
                                            <p:txEl>
                                              <p:pRg st="4" end="4"/>
                                            </p:txEl>
                                          </p:spTgt>
                                        </p:tgtEl>
                                        <p:attrNameLst>
                                          <p:attrName>style.visibility</p:attrName>
                                        </p:attrNameLst>
                                      </p:cBhvr>
                                      <p:to>
                                        <p:strVal val="visible"/>
                                      </p:to>
                                    </p:set>
                                    <p:animEffect transition="in" filter="blinds(horizontal)">
                                      <p:cBhvr>
                                        <p:cTn id="22" dur="500"/>
                                        <p:tgtEl>
                                          <p:spTgt spid="50179">
                                            <p:txEl>
                                              <p:pRg st="4" end="4"/>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3" presetClass="entr" presetSubtype="10" fill="hold" nodeType="clickEffect">
                                  <p:stCondLst>
                                    <p:cond delay="0"/>
                                  </p:stCondLst>
                                  <p:childTnLst>
                                    <p:set>
                                      <p:cBhvr>
                                        <p:cTn id="26" dur="1" fill="hold">
                                          <p:stCondLst>
                                            <p:cond delay="0"/>
                                          </p:stCondLst>
                                        </p:cTn>
                                        <p:tgtEl>
                                          <p:spTgt spid="50179">
                                            <p:txEl>
                                              <p:pRg st="5" end="5"/>
                                            </p:txEl>
                                          </p:spTgt>
                                        </p:tgtEl>
                                        <p:attrNameLst>
                                          <p:attrName>style.visibility</p:attrName>
                                        </p:attrNameLst>
                                      </p:cBhvr>
                                      <p:to>
                                        <p:strVal val="visible"/>
                                      </p:to>
                                    </p:set>
                                    <p:animEffect transition="in" filter="blinds(horizontal)">
                                      <p:cBhvr>
                                        <p:cTn id="27" dur="500"/>
                                        <p:tgtEl>
                                          <p:spTgt spid="50179">
                                            <p:txEl>
                                              <p:pRg st="5" end="5"/>
                                            </p:txEl>
                                          </p:spTgt>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3" presetClass="entr" presetSubtype="10" fill="hold" nodeType="clickEffect">
                                  <p:stCondLst>
                                    <p:cond delay="0"/>
                                  </p:stCondLst>
                                  <p:childTnLst>
                                    <p:set>
                                      <p:cBhvr>
                                        <p:cTn id="31" dur="1" fill="hold">
                                          <p:stCondLst>
                                            <p:cond delay="0"/>
                                          </p:stCondLst>
                                        </p:cTn>
                                        <p:tgtEl>
                                          <p:spTgt spid="50179">
                                            <p:txEl>
                                              <p:pRg st="6" end="6"/>
                                            </p:txEl>
                                          </p:spTgt>
                                        </p:tgtEl>
                                        <p:attrNameLst>
                                          <p:attrName>style.visibility</p:attrName>
                                        </p:attrNameLst>
                                      </p:cBhvr>
                                      <p:to>
                                        <p:strVal val="visible"/>
                                      </p:to>
                                    </p:set>
                                    <p:animEffect transition="in" filter="blinds(horizontal)">
                                      <p:cBhvr>
                                        <p:cTn id="32" dur="500"/>
                                        <p:tgtEl>
                                          <p:spTgt spid="50179">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0179"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2">
            <a:extLst>
              <a:ext uri="{FF2B5EF4-FFF2-40B4-BE49-F238E27FC236}">
                <a16:creationId xmlns:a16="http://schemas.microsoft.com/office/drawing/2014/main" id="{0CAF6CE8-0699-89F5-5D3B-3183FA12F7DA}"/>
              </a:ext>
            </a:extLst>
          </p:cNvPr>
          <p:cNvSpPr>
            <a:spLocks noGrp="1" noChangeArrowheads="1"/>
          </p:cNvSpPr>
          <p:nvPr>
            <p:ph type="title"/>
          </p:nvPr>
        </p:nvSpPr>
        <p:spPr>
          <a:xfrm>
            <a:off x="468313" y="0"/>
            <a:ext cx="8229600" cy="1143000"/>
          </a:xfrm>
        </p:spPr>
        <p:txBody>
          <a:bodyPr/>
          <a:lstStyle/>
          <a:p>
            <a:r>
              <a:rPr lang="pl-PL" altLang="it-IT" sz="3600"/>
              <a:t>Maria Montessori (1870-1952)</a:t>
            </a:r>
            <a:endParaRPr lang="en-AU" altLang="it-IT" sz="3600"/>
          </a:p>
        </p:txBody>
      </p:sp>
      <p:sp>
        <p:nvSpPr>
          <p:cNvPr id="89091" name="Rectangle 3">
            <a:extLst>
              <a:ext uri="{FF2B5EF4-FFF2-40B4-BE49-F238E27FC236}">
                <a16:creationId xmlns:a16="http://schemas.microsoft.com/office/drawing/2014/main" id="{F00C30B7-FFA7-FA69-53A9-62411B21BB4A}"/>
              </a:ext>
            </a:extLst>
          </p:cNvPr>
          <p:cNvSpPr>
            <a:spLocks noGrp="1" noChangeArrowheads="1"/>
          </p:cNvSpPr>
          <p:nvPr>
            <p:ph type="body" idx="1"/>
          </p:nvPr>
        </p:nvSpPr>
        <p:spPr>
          <a:xfrm>
            <a:off x="395288" y="884238"/>
            <a:ext cx="8748712" cy="5568950"/>
          </a:xfrm>
        </p:spPr>
        <p:txBody>
          <a:bodyPr/>
          <a:lstStyle/>
          <a:p>
            <a:pPr>
              <a:lnSpc>
                <a:spcPct val="80000"/>
              </a:lnSpc>
            </a:pPr>
            <a:r>
              <a:rPr lang="pl-PL" altLang="it-IT" sz="1800"/>
              <a:t>Absolwentka akademii medycznej, która jednakże nie otrzymała prawa wykonywania zawodu lekarza</a:t>
            </a:r>
          </a:p>
          <a:p>
            <a:pPr>
              <a:lnSpc>
                <a:spcPct val="80000"/>
              </a:lnSpc>
            </a:pPr>
            <a:r>
              <a:rPr lang="pl-PL" altLang="it-IT" sz="1800"/>
              <a:t>W polskim piśmiennictwie pedagogicznym pojawiały się fragmentaryczne i niejednokrotnie sprzeczne oceny dokonań MM, bez odnośników do źródeł.</a:t>
            </a:r>
          </a:p>
          <a:p>
            <a:pPr>
              <a:lnSpc>
                <a:spcPct val="80000"/>
              </a:lnSpc>
            </a:pPr>
            <a:r>
              <a:rPr lang="pl-PL" altLang="it-IT" sz="1800"/>
              <a:t>„Nie przeszkadza to w renesansie jej koncepcji pedagogicznej w wielu krajach Europy i świata, gdzie rozmaite stowarzyszenia ...” [powołują się na MM]</a:t>
            </a:r>
          </a:p>
          <a:p>
            <a:pPr>
              <a:lnSpc>
                <a:spcPct val="80000"/>
              </a:lnSpc>
            </a:pPr>
            <a:r>
              <a:rPr lang="pl-PL" altLang="it-IT" sz="1800"/>
              <a:t>„Na podstawie analiz dokonań można ją zaliczyć do pedagogiki </a:t>
            </a:r>
            <a:r>
              <a:rPr lang="en-US" altLang="it-IT" sz="1800"/>
              <a:t>«</a:t>
            </a:r>
            <a:r>
              <a:rPr lang="pl-PL" altLang="it-IT" sz="1800"/>
              <a:t>wychodzącej od dziecka</a:t>
            </a:r>
            <a:r>
              <a:rPr lang="en-US" altLang="it-IT" sz="1800"/>
              <a:t>»</a:t>
            </a:r>
            <a:r>
              <a:rPr lang="pl-PL" altLang="it-IT" sz="1800"/>
              <a:t>, indywidualizmu pedagogicznego, pedagogii eksperymentalnej, społecznej, kultury i pedagogiki religijnej” [tego rodzaju prace napisała]</a:t>
            </a:r>
          </a:p>
          <a:p>
            <a:pPr>
              <a:lnSpc>
                <a:spcPct val="80000"/>
              </a:lnSpc>
            </a:pPr>
            <a:r>
              <a:rPr lang="pl-PL" altLang="it-IT" sz="1800"/>
              <a:t>„znane dziś pomoce Montessori” [1]</a:t>
            </a:r>
          </a:p>
          <a:p>
            <a:pPr>
              <a:lnSpc>
                <a:spcPct val="80000"/>
              </a:lnSpc>
            </a:pPr>
            <a:endParaRPr lang="pl-PL" altLang="it-IT" sz="1800"/>
          </a:p>
          <a:p>
            <a:pPr>
              <a:lnSpc>
                <a:spcPct val="80000"/>
              </a:lnSpc>
            </a:pPr>
            <a:endParaRPr lang="pl-PL" altLang="it-IT" sz="1800"/>
          </a:p>
          <a:p>
            <a:pPr>
              <a:lnSpc>
                <a:spcPct val="80000"/>
              </a:lnSpc>
            </a:pPr>
            <a:endParaRPr lang="pl-PL" altLang="it-IT" sz="1800"/>
          </a:p>
          <a:p>
            <a:pPr>
              <a:lnSpc>
                <a:spcPct val="80000"/>
              </a:lnSpc>
            </a:pPr>
            <a:endParaRPr lang="pl-PL" altLang="it-IT" sz="1800"/>
          </a:p>
          <a:p>
            <a:pPr>
              <a:lnSpc>
                <a:spcPct val="80000"/>
              </a:lnSpc>
            </a:pPr>
            <a:endParaRPr lang="pl-PL" altLang="it-IT" sz="1800"/>
          </a:p>
          <a:p>
            <a:pPr>
              <a:lnSpc>
                <a:spcPct val="80000"/>
              </a:lnSpc>
            </a:pPr>
            <a:endParaRPr lang="pl-PL" altLang="it-IT" sz="1800"/>
          </a:p>
          <a:p>
            <a:pPr>
              <a:lnSpc>
                <a:spcPct val="80000"/>
              </a:lnSpc>
            </a:pPr>
            <a:endParaRPr lang="pl-PL" altLang="it-IT" sz="1800"/>
          </a:p>
          <a:p>
            <a:pPr>
              <a:lnSpc>
                <a:spcPct val="80000"/>
              </a:lnSpc>
            </a:pPr>
            <a:endParaRPr lang="pl-PL" altLang="it-IT" sz="1800"/>
          </a:p>
          <a:p>
            <a:pPr>
              <a:lnSpc>
                <a:spcPct val="80000"/>
              </a:lnSpc>
            </a:pPr>
            <a:endParaRPr lang="pl-PL" altLang="it-IT" sz="1800"/>
          </a:p>
          <a:p>
            <a:pPr>
              <a:lnSpc>
                <a:spcPct val="80000"/>
              </a:lnSpc>
            </a:pPr>
            <a:r>
              <a:rPr lang="pl-PL" altLang="it-IT" sz="1800" b="1"/>
              <a:t>„Kochać dziecko – to znaczy służyć mu jak dalece to możliwe” </a:t>
            </a:r>
            <a:r>
              <a:rPr lang="pl-PL" altLang="it-IT" sz="1800"/>
              <a:t>(s. 333)</a:t>
            </a:r>
            <a:endParaRPr lang="en-AU" altLang="it-IT" sz="1800"/>
          </a:p>
        </p:txBody>
      </p:sp>
      <p:sp>
        <p:nvSpPr>
          <p:cNvPr id="89092" name="Text Box 4">
            <a:extLst>
              <a:ext uri="{FF2B5EF4-FFF2-40B4-BE49-F238E27FC236}">
                <a16:creationId xmlns:a16="http://schemas.microsoft.com/office/drawing/2014/main" id="{F3A8FD5E-CAA6-4001-D48F-E0985A9C3DEC}"/>
              </a:ext>
            </a:extLst>
          </p:cNvPr>
          <p:cNvSpPr txBox="1">
            <a:spLocks noChangeArrowheads="1"/>
          </p:cNvSpPr>
          <p:nvPr/>
        </p:nvSpPr>
        <p:spPr bwMode="auto">
          <a:xfrm>
            <a:off x="0" y="6308725"/>
            <a:ext cx="9182100" cy="581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just"/>
            <a:r>
              <a:rPr lang="pl-PL" altLang="it-IT" sz="1600"/>
              <a:t>[1] Ryszard Kuchta</a:t>
            </a:r>
            <a:r>
              <a:rPr lang="pl-PL" altLang="it-IT" sz="1600" i="1"/>
              <a:t>, Pedagogika Marii Montessori</a:t>
            </a:r>
            <a:r>
              <a:rPr lang="pl-PL" altLang="it-IT" sz="1600"/>
              <a:t>, w: Pedagogika, </a:t>
            </a:r>
            <a:r>
              <a:rPr lang="pl-PL" altLang="it-IT" sz="1600" i="1"/>
              <a:t>op cit.</a:t>
            </a:r>
          </a:p>
          <a:p>
            <a:pPr algn="just"/>
            <a:r>
              <a:rPr lang="pl-PL" altLang="it-IT" sz="1600"/>
              <a:t>[2] J. Kruk, w: </a:t>
            </a:r>
            <a:r>
              <a:rPr lang="pl-PL" altLang="it-IT" sz="1600" i="1"/>
              <a:t>Idee i realizacje dydaktyki interaktywnej</a:t>
            </a:r>
            <a:r>
              <a:rPr lang="pl-PL" altLang="it-IT" sz="1600"/>
              <a:t>, G. Karwasz, J. Kruk, Wyd. Nauk. UMK, 2012</a:t>
            </a:r>
            <a:endParaRPr lang="en-AU" altLang="it-IT" sz="1600"/>
          </a:p>
        </p:txBody>
      </p:sp>
      <p:pic>
        <p:nvPicPr>
          <p:cNvPr id="89093" name="Picture 5">
            <a:extLst>
              <a:ext uri="{FF2B5EF4-FFF2-40B4-BE49-F238E27FC236}">
                <a16:creationId xmlns:a16="http://schemas.microsoft.com/office/drawing/2014/main" id="{FBD6257B-23A4-F7F2-CE80-2E18D18593E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7088" y="3467100"/>
            <a:ext cx="2952750" cy="21986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9094" name="Picture 6">
            <a:extLst>
              <a:ext uri="{FF2B5EF4-FFF2-40B4-BE49-F238E27FC236}">
                <a16:creationId xmlns:a16="http://schemas.microsoft.com/office/drawing/2014/main" id="{E1A4342D-89CE-358F-20B7-A3967620678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19538" y="3479800"/>
            <a:ext cx="2952750" cy="22082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9095" name="Text Box 7">
            <a:extLst>
              <a:ext uri="{FF2B5EF4-FFF2-40B4-BE49-F238E27FC236}">
                <a16:creationId xmlns:a16="http://schemas.microsoft.com/office/drawing/2014/main" id="{89D1712B-629F-E78A-ACD8-9A534CED8240}"/>
              </a:ext>
            </a:extLst>
          </p:cNvPr>
          <p:cNvSpPr txBox="1">
            <a:spLocks noChangeArrowheads="1"/>
          </p:cNvSpPr>
          <p:nvPr/>
        </p:nvSpPr>
        <p:spPr bwMode="auto">
          <a:xfrm>
            <a:off x="7072313" y="5176838"/>
            <a:ext cx="17335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pl-PL" altLang="it-IT"/>
              <a:t>Foto J. Kruk [2]</a:t>
            </a:r>
            <a:endParaRPr lang="en-AU" altLang="it-IT"/>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ctangle 2">
            <a:extLst>
              <a:ext uri="{FF2B5EF4-FFF2-40B4-BE49-F238E27FC236}">
                <a16:creationId xmlns:a16="http://schemas.microsoft.com/office/drawing/2014/main" id="{0052CB2B-6964-0E8E-C546-A67AC64ECEBE}"/>
              </a:ext>
            </a:extLst>
          </p:cNvPr>
          <p:cNvSpPr>
            <a:spLocks noGrp="1" noChangeArrowheads="1"/>
          </p:cNvSpPr>
          <p:nvPr>
            <p:ph type="title"/>
          </p:nvPr>
        </p:nvSpPr>
        <p:spPr>
          <a:xfrm>
            <a:off x="468313" y="0"/>
            <a:ext cx="8229600" cy="1143000"/>
          </a:xfrm>
        </p:spPr>
        <p:txBody>
          <a:bodyPr/>
          <a:lstStyle/>
          <a:p>
            <a:r>
              <a:rPr lang="pl-PL" altLang="it-IT" sz="3600"/>
              <a:t>Montessori: „Wychować dla wolności” </a:t>
            </a:r>
            <a:endParaRPr lang="en-AU" altLang="it-IT" sz="3600"/>
          </a:p>
        </p:txBody>
      </p:sp>
      <p:sp>
        <p:nvSpPr>
          <p:cNvPr id="88067" name="Rectangle 3">
            <a:extLst>
              <a:ext uri="{FF2B5EF4-FFF2-40B4-BE49-F238E27FC236}">
                <a16:creationId xmlns:a16="http://schemas.microsoft.com/office/drawing/2014/main" id="{48622433-CC4E-1CDF-F8AE-8084EB3F1E93}"/>
              </a:ext>
            </a:extLst>
          </p:cNvPr>
          <p:cNvSpPr>
            <a:spLocks noGrp="1" noChangeArrowheads="1"/>
          </p:cNvSpPr>
          <p:nvPr>
            <p:ph type="body" idx="1"/>
          </p:nvPr>
        </p:nvSpPr>
        <p:spPr>
          <a:xfrm>
            <a:off x="0" y="836613"/>
            <a:ext cx="9144000" cy="6913562"/>
          </a:xfrm>
        </p:spPr>
        <p:txBody>
          <a:bodyPr/>
          <a:lstStyle/>
          <a:p>
            <a:pPr>
              <a:lnSpc>
                <a:spcPct val="90000"/>
              </a:lnSpc>
            </a:pPr>
            <a:r>
              <a:rPr lang="it-IT" altLang="it-IT" sz="1700" dirty="0"/>
              <a:t>"Non puoi godere della libertà se non hai indipendenza; Pertanto, per l'indipendenza, le manifestazioni attive della libertà personale devono essere stimolate fin dalla prima infanzia. Dal momento di svezzamento, i bambini intraprendono una lunga e rischiosa strada verso l'indipendenza.  [...]
Tuttavia, all'età di tre anni, il bambino dovrebbe essere in realtà in gran parte indipendente e libero [libero]. (pp. 31-32)
[Una madre che nutre il suo bambino con un cucchiaio] offende così la dignità personale del suo bambino, trattandolo come un burattino, quando è un uomo che la natura ha affidato alle sue cure. 
"Sarebbe un errore voler guidare, prima del test, le capacità dei bambini in base alla loro età, ed escludere alcuni di loro, perché si presume che non siano in grado di dare alcun aiuto". </a:t>
            </a:r>
          </a:p>
          <a:p>
            <a:pPr>
              <a:lnSpc>
                <a:spcPct val="90000"/>
              </a:lnSpc>
            </a:pPr>
            <a:endParaRPr lang="it-IT" altLang="it-IT" sz="1700" dirty="0"/>
          </a:p>
          <a:p>
            <a:pPr>
              <a:lnSpc>
                <a:spcPct val="90000"/>
              </a:lnSpc>
            </a:pPr>
            <a:endParaRPr lang="it-IT" altLang="it-IT" sz="1700" dirty="0"/>
          </a:p>
          <a:p>
            <a:pPr>
              <a:lnSpc>
                <a:spcPct val="90000"/>
              </a:lnSpc>
            </a:pPr>
            <a:endParaRPr lang="it-IT" altLang="it-IT" sz="1700" dirty="0"/>
          </a:p>
          <a:p>
            <a:pPr>
              <a:lnSpc>
                <a:spcPct val="90000"/>
              </a:lnSpc>
            </a:pPr>
            <a:endParaRPr lang="it-IT" altLang="it-IT" sz="1700" dirty="0"/>
          </a:p>
          <a:p>
            <a:pPr>
              <a:lnSpc>
                <a:spcPct val="90000"/>
              </a:lnSpc>
            </a:pPr>
            <a:endParaRPr lang="it-IT" altLang="it-IT" sz="1700" dirty="0"/>
          </a:p>
          <a:p>
            <a:pPr>
              <a:lnSpc>
                <a:spcPct val="90000"/>
              </a:lnSpc>
            </a:pPr>
            <a:endParaRPr lang="it-IT" altLang="it-IT" sz="1700" dirty="0"/>
          </a:p>
          <a:p>
            <a:pPr>
              <a:lnSpc>
                <a:spcPct val="90000"/>
              </a:lnSpc>
            </a:pPr>
            <a:r>
              <a:rPr lang="it-IT" altLang="it-IT" sz="1700" dirty="0"/>
              <a:t>
"I bambini lavorano in modo indipendente, acquisendo così sia l'abilità della disciplina attiva che l'indipendenza nella vita pratica e sviluppando gradualmente l'intelligenza.</a:t>
            </a:r>
            <a:r>
              <a:rPr lang="pl-PL" altLang="it-IT" sz="1700" dirty="0"/>
              <a:t>. 144</a:t>
            </a:r>
          </a:p>
        </p:txBody>
      </p:sp>
      <p:sp>
        <p:nvSpPr>
          <p:cNvPr id="88068" name="Text Box 4">
            <a:extLst>
              <a:ext uri="{FF2B5EF4-FFF2-40B4-BE49-F238E27FC236}">
                <a16:creationId xmlns:a16="http://schemas.microsoft.com/office/drawing/2014/main" id="{8B7AE277-B57C-EC5A-DC55-BA5164F73A05}"/>
              </a:ext>
            </a:extLst>
          </p:cNvPr>
          <p:cNvSpPr txBox="1">
            <a:spLocks noChangeArrowheads="1"/>
          </p:cNvSpPr>
          <p:nvPr/>
        </p:nvSpPr>
        <p:spPr bwMode="auto">
          <a:xfrm>
            <a:off x="123825" y="6384925"/>
            <a:ext cx="7424738"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just"/>
            <a:r>
              <a:rPr lang="pl-PL" altLang="it-IT" sz="1600"/>
              <a:t>Maria Montessori, </a:t>
            </a:r>
            <a:r>
              <a:rPr lang="pl-PL" altLang="it-IT" sz="1600" i="1"/>
              <a:t>Educare alla liberta’,</a:t>
            </a:r>
            <a:r>
              <a:rPr lang="pl-PL" altLang="it-IT" sz="1600"/>
              <a:t> Oscar Mondadori, 2008</a:t>
            </a:r>
            <a:r>
              <a:rPr lang="pl-PL" altLang="it-IT" sz="1600" i="1"/>
              <a:t>, </a:t>
            </a:r>
            <a:r>
              <a:rPr lang="pl-PL" altLang="it-IT" sz="1600"/>
              <a:t>tłumaczenie GK</a:t>
            </a:r>
          </a:p>
        </p:txBody>
      </p:sp>
      <p:pic>
        <p:nvPicPr>
          <p:cNvPr id="88072" name="Picture 8">
            <a:extLst>
              <a:ext uri="{FF2B5EF4-FFF2-40B4-BE49-F238E27FC236}">
                <a16:creationId xmlns:a16="http://schemas.microsoft.com/office/drawing/2014/main" id="{71555E41-3441-4464-4E08-756F51962C6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95513" y="3686175"/>
            <a:ext cx="2886075" cy="21320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8073" name="Picture 9">
            <a:extLst>
              <a:ext uri="{FF2B5EF4-FFF2-40B4-BE49-F238E27FC236}">
                <a16:creationId xmlns:a16="http://schemas.microsoft.com/office/drawing/2014/main" id="{DBE6FAFE-6D43-BBF0-C7BA-1530F05FCB0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64163" y="3671888"/>
            <a:ext cx="2835275" cy="21193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8074" name="Text Box 10">
            <a:extLst>
              <a:ext uri="{FF2B5EF4-FFF2-40B4-BE49-F238E27FC236}">
                <a16:creationId xmlns:a16="http://schemas.microsoft.com/office/drawing/2014/main" id="{65F5FCCE-E6B8-D82E-DE31-F7BA0CD08924}"/>
              </a:ext>
            </a:extLst>
          </p:cNvPr>
          <p:cNvSpPr txBox="1">
            <a:spLocks noChangeArrowheads="1"/>
          </p:cNvSpPr>
          <p:nvPr/>
        </p:nvSpPr>
        <p:spPr bwMode="auto">
          <a:xfrm>
            <a:off x="250825" y="4100513"/>
            <a:ext cx="1281113" cy="825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pl-PL" altLang="it-IT" sz="1600"/>
              <a:t>Questacom,</a:t>
            </a:r>
          </a:p>
          <a:p>
            <a:pPr algn="l"/>
            <a:r>
              <a:rPr lang="pl-PL" altLang="it-IT" sz="1600"/>
              <a:t>Canberra,</a:t>
            </a:r>
          </a:p>
          <a:p>
            <a:pPr algn="l"/>
            <a:r>
              <a:rPr lang="pl-PL" altLang="it-IT" sz="1600"/>
              <a:t>Foto MK</a:t>
            </a:r>
            <a:endParaRPr lang="en-AU" altLang="it-IT" sz="160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88067">
                                            <p:txEl>
                                              <p:pRg st="0" end="0"/>
                                            </p:txEl>
                                          </p:spTgt>
                                        </p:tgtEl>
                                        <p:attrNameLst>
                                          <p:attrName>style.visibility</p:attrName>
                                        </p:attrNameLst>
                                      </p:cBhvr>
                                      <p:to>
                                        <p:strVal val="visible"/>
                                      </p:to>
                                    </p:set>
                                    <p:animEffect transition="in" filter="blinds(horizontal)">
                                      <p:cBhvr>
                                        <p:cTn id="7" dur="500"/>
                                        <p:tgtEl>
                                          <p:spTgt spid="8806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88067">
                                            <p:txEl>
                                              <p:pRg st="7" end="7"/>
                                            </p:txEl>
                                          </p:spTgt>
                                        </p:tgtEl>
                                        <p:attrNameLst>
                                          <p:attrName>style.visibility</p:attrName>
                                        </p:attrNameLst>
                                      </p:cBhvr>
                                      <p:to>
                                        <p:strVal val="visible"/>
                                      </p:to>
                                    </p:set>
                                    <p:animEffect transition="in" filter="blinds(horizontal)">
                                      <p:cBhvr>
                                        <p:cTn id="12" dur="500"/>
                                        <p:tgtEl>
                                          <p:spTgt spid="88067">
                                            <p:txEl>
                                              <p:pRg st="7" end="7"/>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3" presetClass="entr" presetSubtype="16" fill="hold" nodeType="clickEffect">
                                  <p:stCondLst>
                                    <p:cond delay="0"/>
                                  </p:stCondLst>
                                  <p:childTnLst>
                                    <p:set>
                                      <p:cBhvr>
                                        <p:cTn id="16" dur="1" fill="hold">
                                          <p:stCondLst>
                                            <p:cond delay="0"/>
                                          </p:stCondLst>
                                        </p:cTn>
                                        <p:tgtEl>
                                          <p:spTgt spid="88072"/>
                                        </p:tgtEl>
                                        <p:attrNameLst>
                                          <p:attrName>style.visibility</p:attrName>
                                        </p:attrNameLst>
                                      </p:cBhvr>
                                      <p:to>
                                        <p:strVal val="visible"/>
                                      </p:to>
                                    </p:set>
                                    <p:anim calcmode="lin" valueType="num">
                                      <p:cBhvr>
                                        <p:cTn id="17" dur="500" fill="hold"/>
                                        <p:tgtEl>
                                          <p:spTgt spid="88072"/>
                                        </p:tgtEl>
                                        <p:attrNameLst>
                                          <p:attrName>ppt_w</p:attrName>
                                        </p:attrNameLst>
                                      </p:cBhvr>
                                      <p:tavLst>
                                        <p:tav tm="0">
                                          <p:val>
                                            <p:fltVal val="0"/>
                                          </p:val>
                                        </p:tav>
                                        <p:tav tm="100000">
                                          <p:val>
                                            <p:strVal val="#ppt_w"/>
                                          </p:val>
                                        </p:tav>
                                      </p:tavLst>
                                    </p:anim>
                                    <p:anim calcmode="lin" valueType="num">
                                      <p:cBhvr>
                                        <p:cTn id="18" dur="500" fill="hold"/>
                                        <p:tgtEl>
                                          <p:spTgt spid="88072"/>
                                        </p:tgtEl>
                                        <p:attrNameLst>
                                          <p:attrName>ppt_h</p:attrName>
                                        </p:attrNameLst>
                                      </p:cBhvr>
                                      <p:tavLst>
                                        <p:tav tm="0">
                                          <p:val>
                                            <p:fltVal val="0"/>
                                          </p:val>
                                        </p:tav>
                                        <p:tav tm="100000">
                                          <p:val>
                                            <p:strVal val="#ppt_h"/>
                                          </p:val>
                                        </p:tav>
                                      </p:tavLst>
                                    </p:anim>
                                  </p:childTnLst>
                                </p:cTn>
                              </p:par>
                            </p:childTnLst>
                          </p:cTn>
                        </p:par>
                      </p:childTnLst>
                    </p:cTn>
                  </p:par>
                  <p:par>
                    <p:cTn id="19" fill="hold" nodeType="clickPar">
                      <p:stCondLst>
                        <p:cond delay="indefinite"/>
                      </p:stCondLst>
                      <p:childTnLst>
                        <p:par>
                          <p:cTn id="20" fill="hold" nodeType="withGroup">
                            <p:stCondLst>
                              <p:cond delay="0"/>
                            </p:stCondLst>
                            <p:childTnLst>
                              <p:par>
                                <p:cTn id="21" presetID="23" presetClass="entr" presetSubtype="16" fill="hold" nodeType="clickEffect">
                                  <p:stCondLst>
                                    <p:cond delay="0"/>
                                  </p:stCondLst>
                                  <p:childTnLst>
                                    <p:set>
                                      <p:cBhvr>
                                        <p:cTn id="22" dur="1" fill="hold">
                                          <p:stCondLst>
                                            <p:cond delay="0"/>
                                          </p:stCondLst>
                                        </p:cTn>
                                        <p:tgtEl>
                                          <p:spTgt spid="88073"/>
                                        </p:tgtEl>
                                        <p:attrNameLst>
                                          <p:attrName>style.visibility</p:attrName>
                                        </p:attrNameLst>
                                      </p:cBhvr>
                                      <p:to>
                                        <p:strVal val="visible"/>
                                      </p:to>
                                    </p:set>
                                    <p:anim calcmode="lin" valueType="num">
                                      <p:cBhvr>
                                        <p:cTn id="23" dur="500" fill="hold"/>
                                        <p:tgtEl>
                                          <p:spTgt spid="88073"/>
                                        </p:tgtEl>
                                        <p:attrNameLst>
                                          <p:attrName>ppt_w</p:attrName>
                                        </p:attrNameLst>
                                      </p:cBhvr>
                                      <p:tavLst>
                                        <p:tav tm="0">
                                          <p:val>
                                            <p:fltVal val="0"/>
                                          </p:val>
                                        </p:tav>
                                        <p:tav tm="100000">
                                          <p:val>
                                            <p:strVal val="#ppt_w"/>
                                          </p:val>
                                        </p:tav>
                                      </p:tavLst>
                                    </p:anim>
                                    <p:anim calcmode="lin" valueType="num">
                                      <p:cBhvr>
                                        <p:cTn id="24" dur="500" fill="hold"/>
                                        <p:tgtEl>
                                          <p:spTgt spid="88073"/>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8067" grpId="0"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2">
            <a:extLst>
              <a:ext uri="{FF2B5EF4-FFF2-40B4-BE49-F238E27FC236}">
                <a16:creationId xmlns:a16="http://schemas.microsoft.com/office/drawing/2014/main" id="{0A3E040A-FA34-BFE8-6210-429A33CE6209}"/>
              </a:ext>
            </a:extLst>
          </p:cNvPr>
          <p:cNvSpPr>
            <a:spLocks noGrp="1" noChangeArrowheads="1"/>
          </p:cNvSpPr>
          <p:nvPr>
            <p:ph type="title"/>
          </p:nvPr>
        </p:nvSpPr>
        <p:spPr>
          <a:xfrm>
            <a:off x="468313" y="0"/>
            <a:ext cx="8229600" cy="1143000"/>
          </a:xfrm>
        </p:spPr>
        <p:txBody>
          <a:bodyPr/>
          <a:lstStyle/>
          <a:p>
            <a:r>
              <a:rPr lang="pl-PL" altLang="it-IT" sz="3200"/>
              <a:t>Montessori: „Wychować dla wolności” (Educazione alla liberta’, 1909)</a:t>
            </a:r>
            <a:endParaRPr lang="en-AU" altLang="it-IT" sz="3200"/>
          </a:p>
        </p:txBody>
      </p:sp>
      <p:sp>
        <p:nvSpPr>
          <p:cNvPr id="90115" name="Rectangle 3">
            <a:extLst>
              <a:ext uri="{FF2B5EF4-FFF2-40B4-BE49-F238E27FC236}">
                <a16:creationId xmlns:a16="http://schemas.microsoft.com/office/drawing/2014/main" id="{D63A9F12-C998-E6E3-060A-1B5B32F2DEC0}"/>
              </a:ext>
            </a:extLst>
          </p:cNvPr>
          <p:cNvSpPr>
            <a:spLocks noGrp="1" noChangeArrowheads="1"/>
          </p:cNvSpPr>
          <p:nvPr>
            <p:ph type="body" idx="1"/>
          </p:nvPr>
        </p:nvSpPr>
        <p:spPr>
          <a:xfrm>
            <a:off x="0" y="1268413"/>
            <a:ext cx="9144000" cy="5589587"/>
          </a:xfrm>
        </p:spPr>
        <p:txBody>
          <a:bodyPr/>
          <a:lstStyle/>
          <a:p>
            <a:pPr>
              <a:lnSpc>
                <a:spcPct val="80000"/>
              </a:lnSpc>
            </a:pPr>
            <a:r>
              <a:rPr lang="it-IT" altLang="it-IT" sz="2000" dirty="0"/>
              <a:t>"Tutto deve essere insegnato, e tutto deve essere connesso con la vita; Ma non dovremmo essere ostacolati, dirigendo uno per uno, il lavoro dei bambini che hanno già imparato certe azioni e la loro posizione nella vita. [...]</a:t>
            </a:r>
          </a:p>
          <a:p>
            <a:pPr>
              <a:lnSpc>
                <a:spcPct val="80000"/>
              </a:lnSpc>
            </a:pPr>
            <a:endParaRPr lang="it-IT" altLang="it-IT" sz="2000" dirty="0"/>
          </a:p>
          <a:p>
            <a:pPr>
              <a:lnSpc>
                <a:spcPct val="80000"/>
              </a:lnSpc>
            </a:pPr>
            <a:endParaRPr lang="it-IT" altLang="it-IT" sz="2000" dirty="0"/>
          </a:p>
          <a:p>
            <a:pPr>
              <a:lnSpc>
                <a:spcPct val="80000"/>
              </a:lnSpc>
            </a:pPr>
            <a:endParaRPr lang="it-IT" altLang="it-IT" sz="2000" dirty="0"/>
          </a:p>
          <a:p>
            <a:pPr>
              <a:lnSpc>
                <a:spcPct val="80000"/>
              </a:lnSpc>
            </a:pPr>
            <a:endParaRPr lang="it-IT" altLang="it-IT" sz="2000" dirty="0"/>
          </a:p>
          <a:p>
            <a:pPr>
              <a:lnSpc>
                <a:spcPct val="80000"/>
              </a:lnSpc>
            </a:pPr>
            <a:endParaRPr lang="it-IT" altLang="it-IT" sz="2000" dirty="0"/>
          </a:p>
          <a:p>
            <a:pPr>
              <a:lnSpc>
                <a:spcPct val="80000"/>
              </a:lnSpc>
            </a:pPr>
            <a:endParaRPr lang="it-IT" altLang="it-IT" sz="2000" dirty="0"/>
          </a:p>
          <a:p>
            <a:pPr>
              <a:lnSpc>
                <a:spcPct val="80000"/>
              </a:lnSpc>
            </a:pPr>
            <a:endParaRPr lang="it-IT" altLang="it-IT" sz="2000" dirty="0"/>
          </a:p>
          <a:p>
            <a:pPr>
              <a:lnSpc>
                <a:spcPct val="80000"/>
              </a:lnSpc>
            </a:pPr>
            <a:r>
              <a:rPr lang="it-IT" altLang="it-IT" sz="2000" dirty="0"/>
              <a:t>
"Quindi un bambino deve usare e posizionare molte abilità diverse che ha imparato perfettamente in diversi momenti e situazioni della vita. È lui che decide: l'uso corretto è un compito per la sua coscienza, un esercizio della sua responsabilità".   
</a:t>
            </a:r>
            <a:endParaRPr lang="pl-PL" altLang="it-IT" sz="2000" dirty="0"/>
          </a:p>
          <a:p>
            <a:pPr>
              <a:lnSpc>
                <a:spcPct val="80000"/>
              </a:lnSpc>
            </a:pPr>
            <a:endParaRPr lang="pl-PL" altLang="it-IT" sz="2000" u="sng" dirty="0"/>
          </a:p>
        </p:txBody>
      </p:sp>
      <p:sp>
        <p:nvSpPr>
          <p:cNvPr id="90116" name="Text Box 4">
            <a:extLst>
              <a:ext uri="{FF2B5EF4-FFF2-40B4-BE49-F238E27FC236}">
                <a16:creationId xmlns:a16="http://schemas.microsoft.com/office/drawing/2014/main" id="{8C1693A9-32DF-B014-1DE4-9CC16C9D6819}"/>
              </a:ext>
            </a:extLst>
          </p:cNvPr>
          <p:cNvSpPr txBox="1">
            <a:spLocks noChangeArrowheads="1"/>
          </p:cNvSpPr>
          <p:nvPr/>
        </p:nvSpPr>
        <p:spPr bwMode="auto">
          <a:xfrm>
            <a:off x="38100" y="6270625"/>
            <a:ext cx="18415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just"/>
            <a:endParaRPr lang="it-IT" altLang="it-IT" sz="1600"/>
          </a:p>
        </p:txBody>
      </p:sp>
      <p:sp>
        <p:nvSpPr>
          <p:cNvPr id="90119" name="Text Box 7">
            <a:extLst>
              <a:ext uri="{FF2B5EF4-FFF2-40B4-BE49-F238E27FC236}">
                <a16:creationId xmlns:a16="http://schemas.microsoft.com/office/drawing/2014/main" id="{E09E5C81-9289-6958-6ADE-49858E46C346}"/>
              </a:ext>
            </a:extLst>
          </p:cNvPr>
          <p:cNvSpPr txBox="1">
            <a:spLocks noChangeArrowheads="1"/>
          </p:cNvSpPr>
          <p:nvPr/>
        </p:nvSpPr>
        <p:spPr bwMode="auto">
          <a:xfrm>
            <a:off x="7092950" y="3381375"/>
            <a:ext cx="1131888" cy="825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pl-PL" altLang="it-IT" sz="1600"/>
              <a:t>La Villette,</a:t>
            </a:r>
          </a:p>
          <a:p>
            <a:pPr algn="l"/>
            <a:r>
              <a:rPr lang="pl-PL" altLang="it-IT" sz="1600"/>
              <a:t>Paris,</a:t>
            </a:r>
          </a:p>
          <a:p>
            <a:pPr algn="l"/>
            <a:r>
              <a:rPr lang="pl-PL" altLang="it-IT" sz="1600"/>
              <a:t>Foto MK</a:t>
            </a:r>
            <a:endParaRPr lang="en-AU" altLang="it-IT" sz="1600"/>
          </a:p>
        </p:txBody>
      </p:sp>
      <p:pic>
        <p:nvPicPr>
          <p:cNvPr id="90120" name="Picture 8">
            <a:extLst>
              <a:ext uri="{FF2B5EF4-FFF2-40B4-BE49-F238E27FC236}">
                <a16:creationId xmlns:a16="http://schemas.microsoft.com/office/drawing/2014/main" id="{DC392AF5-6868-A633-DBB5-4FD53A4E886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8313" y="2349500"/>
            <a:ext cx="2886075" cy="21320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0121" name="Picture 9">
            <a:extLst>
              <a:ext uri="{FF2B5EF4-FFF2-40B4-BE49-F238E27FC236}">
                <a16:creationId xmlns:a16="http://schemas.microsoft.com/office/drawing/2014/main" id="{72AE43F7-D7FE-82A4-FA44-C40C9057055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08400" y="2349500"/>
            <a:ext cx="2886075" cy="21320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3" presetClass="entr" presetSubtype="16" fill="hold" nodeType="clickEffect">
                                  <p:stCondLst>
                                    <p:cond delay="0"/>
                                  </p:stCondLst>
                                  <p:childTnLst>
                                    <p:set>
                                      <p:cBhvr>
                                        <p:cTn id="6" dur="1" fill="hold">
                                          <p:stCondLst>
                                            <p:cond delay="0"/>
                                          </p:stCondLst>
                                        </p:cTn>
                                        <p:tgtEl>
                                          <p:spTgt spid="90120"/>
                                        </p:tgtEl>
                                        <p:attrNameLst>
                                          <p:attrName>style.visibility</p:attrName>
                                        </p:attrNameLst>
                                      </p:cBhvr>
                                      <p:to>
                                        <p:strVal val="visible"/>
                                      </p:to>
                                    </p:set>
                                    <p:anim calcmode="lin" valueType="num">
                                      <p:cBhvr>
                                        <p:cTn id="7" dur="500" fill="hold"/>
                                        <p:tgtEl>
                                          <p:spTgt spid="90120"/>
                                        </p:tgtEl>
                                        <p:attrNameLst>
                                          <p:attrName>ppt_w</p:attrName>
                                        </p:attrNameLst>
                                      </p:cBhvr>
                                      <p:tavLst>
                                        <p:tav tm="0">
                                          <p:val>
                                            <p:fltVal val="0"/>
                                          </p:val>
                                        </p:tav>
                                        <p:tav tm="100000">
                                          <p:val>
                                            <p:strVal val="#ppt_w"/>
                                          </p:val>
                                        </p:tav>
                                      </p:tavLst>
                                    </p:anim>
                                    <p:anim calcmode="lin" valueType="num">
                                      <p:cBhvr>
                                        <p:cTn id="8" dur="500" fill="hold"/>
                                        <p:tgtEl>
                                          <p:spTgt spid="90120"/>
                                        </p:tgtEl>
                                        <p:attrNameLst>
                                          <p:attrName>ppt_h</p:attrName>
                                        </p:attrNameLst>
                                      </p:cBhvr>
                                      <p:tavLst>
                                        <p:tav tm="0">
                                          <p:val>
                                            <p:fltVal val="0"/>
                                          </p:val>
                                        </p:tav>
                                        <p:tav tm="100000">
                                          <p:val>
                                            <p:strVal val="#ppt_h"/>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3" presetClass="entr" presetSubtype="16" fill="hold" nodeType="clickEffect">
                                  <p:stCondLst>
                                    <p:cond delay="0"/>
                                  </p:stCondLst>
                                  <p:childTnLst>
                                    <p:set>
                                      <p:cBhvr>
                                        <p:cTn id="12" dur="1" fill="hold">
                                          <p:stCondLst>
                                            <p:cond delay="0"/>
                                          </p:stCondLst>
                                        </p:cTn>
                                        <p:tgtEl>
                                          <p:spTgt spid="90121"/>
                                        </p:tgtEl>
                                        <p:attrNameLst>
                                          <p:attrName>style.visibility</p:attrName>
                                        </p:attrNameLst>
                                      </p:cBhvr>
                                      <p:to>
                                        <p:strVal val="visible"/>
                                      </p:to>
                                    </p:set>
                                    <p:anim calcmode="lin" valueType="num">
                                      <p:cBhvr>
                                        <p:cTn id="13" dur="500" fill="hold"/>
                                        <p:tgtEl>
                                          <p:spTgt spid="90121"/>
                                        </p:tgtEl>
                                        <p:attrNameLst>
                                          <p:attrName>ppt_w</p:attrName>
                                        </p:attrNameLst>
                                      </p:cBhvr>
                                      <p:tavLst>
                                        <p:tav tm="0">
                                          <p:val>
                                            <p:fltVal val="0"/>
                                          </p:val>
                                        </p:tav>
                                        <p:tav tm="100000">
                                          <p:val>
                                            <p:strVal val="#ppt_w"/>
                                          </p:val>
                                        </p:tav>
                                      </p:tavLst>
                                    </p:anim>
                                    <p:anim calcmode="lin" valueType="num">
                                      <p:cBhvr>
                                        <p:cTn id="14" dur="500" fill="hold"/>
                                        <p:tgtEl>
                                          <p:spTgt spid="90121"/>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2">
            <a:extLst>
              <a:ext uri="{FF2B5EF4-FFF2-40B4-BE49-F238E27FC236}">
                <a16:creationId xmlns:a16="http://schemas.microsoft.com/office/drawing/2014/main" id="{5B274A49-0F72-E598-C659-0F711335BA99}"/>
              </a:ext>
            </a:extLst>
          </p:cNvPr>
          <p:cNvSpPr>
            <a:spLocks noGrp="1" noChangeArrowheads="1"/>
          </p:cNvSpPr>
          <p:nvPr>
            <p:ph type="title"/>
          </p:nvPr>
        </p:nvSpPr>
        <p:spPr>
          <a:xfrm>
            <a:off x="468313" y="-171450"/>
            <a:ext cx="8229600" cy="1143000"/>
          </a:xfrm>
        </p:spPr>
        <p:txBody>
          <a:bodyPr/>
          <a:lstStyle/>
          <a:p>
            <a:r>
              <a:rPr lang="pl-PL" altLang="it-IT" sz="3600"/>
              <a:t>Montessori: „Wychowanie dla wolności” </a:t>
            </a:r>
            <a:endParaRPr lang="en-AU" altLang="it-IT" sz="3600"/>
          </a:p>
        </p:txBody>
      </p:sp>
      <p:sp>
        <p:nvSpPr>
          <p:cNvPr id="91139" name="Rectangle 3">
            <a:extLst>
              <a:ext uri="{FF2B5EF4-FFF2-40B4-BE49-F238E27FC236}">
                <a16:creationId xmlns:a16="http://schemas.microsoft.com/office/drawing/2014/main" id="{28725E22-251F-4F33-14A1-5B4F1128F262}"/>
              </a:ext>
            </a:extLst>
          </p:cNvPr>
          <p:cNvSpPr>
            <a:spLocks noGrp="1" noChangeArrowheads="1"/>
          </p:cNvSpPr>
          <p:nvPr>
            <p:ph type="body" idx="1"/>
          </p:nvPr>
        </p:nvSpPr>
        <p:spPr>
          <a:xfrm>
            <a:off x="0" y="549275"/>
            <a:ext cx="9144000" cy="6696075"/>
          </a:xfrm>
        </p:spPr>
        <p:txBody>
          <a:bodyPr/>
          <a:lstStyle/>
          <a:p>
            <a:pPr>
              <a:lnSpc>
                <a:spcPct val="80000"/>
              </a:lnSpc>
              <a:buFontTx/>
              <a:buNone/>
            </a:pPr>
            <a:endParaRPr lang="pl-PL" altLang="it-IT" sz="1800" dirty="0"/>
          </a:p>
          <a:p>
            <a:pPr>
              <a:lnSpc>
                <a:spcPct val="80000"/>
              </a:lnSpc>
            </a:pPr>
            <a:r>
              <a:rPr lang="it-IT" altLang="it-IT" sz="1800" dirty="0"/>
              <a:t>"Il lavoro intimo di un bambino è una sorta di vergogna dei sentimenti e si manifesta solo quando l'adulto non interviene con le sue direttive, fatte di verifica, consigli e valutazioni. Lasciamo il bambino libero di usare le sue capacità e sarà capace di risultati superiori a quelli che ha attualmente. Si comporta con meticolosa diligenza nel mettere ogni azione al suo posto, proprio come un bambino più piccolo (forse anche 2,5 anni) ha un orologio interno che dice dove ogni cosa appartiene. (p. 69)</a:t>
            </a:r>
          </a:p>
          <a:p>
            <a:pPr>
              <a:lnSpc>
                <a:spcPct val="80000"/>
              </a:lnSpc>
            </a:pPr>
            <a:endParaRPr lang="it-IT" altLang="it-IT" sz="1800" dirty="0"/>
          </a:p>
          <a:p>
            <a:pPr>
              <a:lnSpc>
                <a:spcPct val="80000"/>
              </a:lnSpc>
            </a:pPr>
            <a:endParaRPr lang="it-IT" altLang="it-IT" sz="1800" dirty="0"/>
          </a:p>
          <a:p>
            <a:pPr>
              <a:lnSpc>
                <a:spcPct val="80000"/>
              </a:lnSpc>
            </a:pPr>
            <a:endParaRPr lang="it-IT" altLang="it-IT" sz="1800" dirty="0"/>
          </a:p>
          <a:p>
            <a:pPr>
              <a:lnSpc>
                <a:spcPct val="80000"/>
              </a:lnSpc>
            </a:pPr>
            <a:endParaRPr lang="it-IT" altLang="it-IT" sz="1800" dirty="0"/>
          </a:p>
          <a:p>
            <a:pPr>
              <a:lnSpc>
                <a:spcPct val="80000"/>
              </a:lnSpc>
            </a:pPr>
            <a:endParaRPr lang="it-IT" altLang="it-IT" sz="1800" dirty="0"/>
          </a:p>
          <a:p>
            <a:pPr>
              <a:lnSpc>
                <a:spcPct val="80000"/>
              </a:lnSpc>
            </a:pPr>
            <a:endParaRPr lang="it-IT" altLang="it-IT" sz="1800" dirty="0"/>
          </a:p>
          <a:p>
            <a:pPr>
              <a:lnSpc>
                <a:spcPct val="80000"/>
              </a:lnSpc>
            </a:pPr>
            <a:endParaRPr lang="it-IT" altLang="it-IT" sz="1800" dirty="0"/>
          </a:p>
          <a:p>
            <a:pPr>
              <a:lnSpc>
                <a:spcPct val="80000"/>
              </a:lnSpc>
            </a:pPr>
            <a:endParaRPr lang="it-IT" altLang="it-IT" sz="1800" dirty="0"/>
          </a:p>
          <a:p>
            <a:pPr>
              <a:lnSpc>
                <a:spcPct val="80000"/>
              </a:lnSpc>
            </a:pPr>
            <a:endParaRPr lang="it-IT" altLang="it-IT" sz="1800" dirty="0"/>
          </a:p>
          <a:p>
            <a:pPr>
              <a:lnSpc>
                <a:spcPct val="80000"/>
              </a:lnSpc>
            </a:pPr>
            <a:r>
              <a:rPr lang="it-IT" altLang="it-IT" sz="1800" dirty="0"/>
              <a:t>  
</a:t>
            </a:r>
          </a:p>
          <a:p>
            <a:pPr>
              <a:lnSpc>
                <a:spcPct val="80000"/>
              </a:lnSpc>
            </a:pPr>
            <a:r>
              <a:rPr lang="it-IT" altLang="it-IT" sz="1800" dirty="0"/>
              <a:t>"Il piccolo esploratore" (p. 95) Qualunque sia l'oggetto che vogliamo utilizzare nell'educazione sensoriale, rappresenta necessariamente una varietà di molte caratteristiche, come peso, rugosità, colore, forma, dimensioni, ecc. In che modo la serie dovrebbe mostrare solo una caratteristica dell'oggetto? Questa funzione dovrebbe essere isolata. Questa difficoltà viene superata dalla serie e dalla gradazione: oggetti identici devono essere preparati, tranne che per una delle loro caratteristiche.    
</a:t>
            </a:r>
            <a:endParaRPr lang="pl-PL" altLang="it-IT" sz="1600" u="sng" dirty="0"/>
          </a:p>
        </p:txBody>
      </p:sp>
      <p:pic>
        <p:nvPicPr>
          <p:cNvPr id="91144" name="Picture 8">
            <a:extLst>
              <a:ext uri="{FF2B5EF4-FFF2-40B4-BE49-F238E27FC236}">
                <a16:creationId xmlns:a16="http://schemas.microsoft.com/office/drawing/2014/main" id="{3FAA5E0A-A0BA-177C-80D8-B1A34C004E9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53251" y="2372776"/>
            <a:ext cx="2025649" cy="26740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1145" name="Picture 9">
            <a:extLst>
              <a:ext uri="{FF2B5EF4-FFF2-40B4-BE49-F238E27FC236}">
                <a16:creationId xmlns:a16="http://schemas.microsoft.com/office/drawing/2014/main" id="{A7A3E105-6426-8E74-9470-56F4AFCC40B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3850" y="2497138"/>
            <a:ext cx="3024188" cy="22431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1146" name="Picture 10">
            <a:extLst>
              <a:ext uri="{FF2B5EF4-FFF2-40B4-BE49-F238E27FC236}">
                <a16:creationId xmlns:a16="http://schemas.microsoft.com/office/drawing/2014/main" id="{8C6F8F58-BDD7-AD1C-F575-0F09341BF98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605213" y="2489200"/>
            <a:ext cx="2998787" cy="2243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3" presetClass="entr" presetSubtype="16" fill="hold" nodeType="clickEffect">
                                  <p:stCondLst>
                                    <p:cond delay="0"/>
                                  </p:stCondLst>
                                  <p:childTnLst>
                                    <p:set>
                                      <p:cBhvr>
                                        <p:cTn id="6" dur="1" fill="hold">
                                          <p:stCondLst>
                                            <p:cond delay="0"/>
                                          </p:stCondLst>
                                        </p:cTn>
                                        <p:tgtEl>
                                          <p:spTgt spid="91144"/>
                                        </p:tgtEl>
                                        <p:attrNameLst>
                                          <p:attrName>style.visibility</p:attrName>
                                        </p:attrNameLst>
                                      </p:cBhvr>
                                      <p:to>
                                        <p:strVal val="visible"/>
                                      </p:to>
                                    </p:set>
                                    <p:anim calcmode="lin" valueType="num">
                                      <p:cBhvr>
                                        <p:cTn id="7" dur="500" fill="hold"/>
                                        <p:tgtEl>
                                          <p:spTgt spid="91144"/>
                                        </p:tgtEl>
                                        <p:attrNameLst>
                                          <p:attrName>ppt_w</p:attrName>
                                        </p:attrNameLst>
                                      </p:cBhvr>
                                      <p:tavLst>
                                        <p:tav tm="0">
                                          <p:val>
                                            <p:fltVal val="0"/>
                                          </p:val>
                                        </p:tav>
                                        <p:tav tm="100000">
                                          <p:val>
                                            <p:strVal val="#ppt_w"/>
                                          </p:val>
                                        </p:tav>
                                      </p:tavLst>
                                    </p:anim>
                                    <p:anim calcmode="lin" valueType="num">
                                      <p:cBhvr>
                                        <p:cTn id="8" dur="500" fill="hold"/>
                                        <p:tgtEl>
                                          <p:spTgt spid="91144"/>
                                        </p:tgtEl>
                                        <p:attrNameLst>
                                          <p:attrName>ppt_h</p:attrName>
                                        </p:attrNameLst>
                                      </p:cBhvr>
                                      <p:tavLst>
                                        <p:tav tm="0">
                                          <p:val>
                                            <p:fltVal val="0"/>
                                          </p:val>
                                        </p:tav>
                                        <p:tav tm="100000">
                                          <p:val>
                                            <p:strVal val="#ppt_h"/>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3" presetClass="entr" presetSubtype="16" fill="hold" nodeType="clickEffect">
                                  <p:stCondLst>
                                    <p:cond delay="0"/>
                                  </p:stCondLst>
                                  <p:childTnLst>
                                    <p:set>
                                      <p:cBhvr>
                                        <p:cTn id="12" dur="1" fill="hold">
                                          <p:stCondLst>
                                            <p:cond delay="0"/>
                                          </p:stCondLst>
                                        </p:cTn>
                                        <p:tgtEl>
                                          <p:spTgt spid="91146"/>
                                        </p:tgtEl>
                                        <p:attrNameLst>
                                          <p:attrName>style.visibility</p:attrName>
                                        </p:attrNameLst>
                                      </p:cBhvr>
                                      <p:to>
                                        <p:strVal val="visible"/>
                                      </p:to>
                                    </p:set>
                                    <p:anim calcmode="lin" valueType="num">
                                      <p:cBhvr>
                                        <p:cTn id="13" dur="500" fill="hold"/>
                                        <p:tgtEl>
                                          <p:spTgt spid="91146"/>
                                        </p:tgtEl>
                                        <p:attrNameLst>
                                          <p:attrName>ppt_w</p:attrName>
                                        </p:attrNameLst>
                                      </p:cBhvr>
                                      <p:tavLst>
                                        <p:tav tm="0">
                                          <p:val>
                                            <p:fltVal val="0"/>
                                          </p:val>
                                        </p:tav>
                                        <p:tav tm="100000">
                                          <p:val>
                                            <p:strVal val="#ppt_w"/>
                                          </p:val>
                                        </p:tav>
                                      </p:tavLst>
                                    </p:anim>
                                    <p:anim calcmode="lin" valueType="num">
                                      <p:cBhvr>
                                        <p:cTn id="14" dur="500" fill="hold"/>
                                        <p:tgtEl>
                                          <p:spTgt spid="91146"/>
                                        </p:tgtEl>
                                        <p:attrNameLst>
                                          <p:attrName>ppt_h</p:attrName>
                                        </p:attrNameLst>
                                      </p:cBhvr>
                                      <p:tavLst>
                                        <p:tav tm="0">
                                          <p:val>
                                            <p:fltVal val="0"/>
                                          </p:val>
                                        </p:tav>
                                        <p:tav tm="100000">
                                          <p:val>
                                            <p:strVal val="#ppt_h"/>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3" presetClass="entr" presetSubtype="16" fill="hold" nodeType="clickEffect">
                                  <p:stCondLst>
                                    <p:cond delay="0"/>
                                  </p:stCondLst>
                                  <p:childTnLst>
                                    <p:set>
                                      <p:cBhvr>
                                        <p:cTn id="18" dur="1" fill="hold">
                                          <p:stCondLst>
                                            <p:cond delay="0"/>
                                          </p:stCondLst>
                                        </p:cTn>
                                        <p:tgtEl>
                                          <p:spTgt spid="91145"/>
                                        </p:tgtEl>
                                        <p:attrNameLst>
                                          <p:attrName>style.visibility</p:attrName>
                                        </p:attrNameLst>
                                      </p:cBhvr>
                                      <p:to>
                                        <p:strVal val="visible"/>
                                      </p:to>
                                    </p:set>
                                    <p:anim calcmode="lin" valueType="num">
                                      <p:cBhvr>
                                        <p:cTn id="19" dur="500" fill="hold"/>
                                        <p:tgtEl>
                                          <p:spTgt spid="91145"/>
                                        </p:tgtEl>
                                        <p:attrNameLst>
                                          <p:attrName>ppt_w</p:attrName>
                                        </p:attrNameLst>
                                      </p:cBhvr>
                                      <p:tavLst>
                                        <p:tav tm="0">
                                          <p:val>
                                            <p:fltVal val="0"/>
                                          </p:val>
                                        </p:tav>
                                        <p:tav tm="100000">
                                          <p:val>
                                            <p:strVal val="#ppt_w"/>
                                          </p:val>
                                        </p:tav>
                                      </p:tavLst>
                                    </p:anim>
                                    <p:anim calcmode="lin" valueType="num">
                                      <p:cBhvr>
                                        <p:cTn id="20" dur="500" fill="hold"/>
                                        <p:tgtEl>
                                          <p:spTgt spid="91145"/>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1139" grpId="0"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Rectangle 2">
            <a:extLst>
              <a:ext uri="{FF2B5EF4-FFF2-40B4-BE49-F238E27FC236}">
                <a16:creationId xmlns:a16="http://schemas.microsoft.com/office/drawing/2014/main" id="{7CF1C75C-55FE-0F67-52BE-25B50FA00D76}"/>
              </a:ext>
            </a:extLst>
          </p:cNvPr>
          <p:cNvSpPr>
            <a:spLocks noGrp="1" noChangeArrowheads="1"/>
          </p:cNvSpPr>
          <p:nvPr>
            <p:ph type="title"/>
          </p:nvPr>
        </p:nvSpPr>
        <p:spPr/>
        <p:txBody>
          <a:bodyPr/>
          <a:lstStyle/>
          <a:p>
            <a:r>
              <a:rPr lang="pl-PL" altLang="it-IT" sz="3600"/>
              <a:t>OECD: wychowanie przedszkolne</a:t>
            </a:r>
            <a:endParaRPr lang="en-AU" altLang="it-IT" sz="3600"/>
          </a:p>
        </p:txBody>
      </p:sp>
      <p:pic>
        <p:nvPicPr>
          <p:cNvPr id="101379" name="Picture 3">
            <a:extLst>
              <a:ext uri="{FF2B5EF4-FFF2-40B4-BE49-F238E27FC236}">
                <a16:creationId xmlns:a16="http://schemas.microsoft.com/office/drawing/2014/main" id="{5D2C00E7-81CB-FE0E-EDD0-03BAC4A8971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404938"/>
            <a:ext cx="9080500" cy="4492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1380" name="Rectangle 4">
            <a:extLst>
              <a:ext uri="{FF2B5EF4-FFF2-40B4-BE49-F238E27FC236}">
                <a16:creationId xmlns:a16="http://schemas.microsoft.com/office/drawing/2014/main" id="{EE54688E-1F63-884D-E78A-363F531FF801}"/>
              </a:ext>
            </a:extLst>
          </p:cNvPr>
          <p:cNvSpPr>
            <a:spLocks noChangeArrowheads="1"/>
          </p:cNvSpPr>
          <p:nvPr/>
        </p:nvSpPr>
        <p:spPr bwMode="auto">
          <a:xfrm>
            <a:off x="1819275" y="4941888"/>
            <a:ext cx="7261225"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en-AU" altLang="it-IT" sz="1600"/>
              <a:t>http://www.oecd.org/edu/school/earlychildhoodeducationandcareindicators.htm</a:t>
            </a:r>
          </a:p>
        </p:txBody>
      </p:sp>
      <p:sp>
        <p:nvSpPr>
          <p:cNvPr id="101381" name="Line 5">
            <a:extLst>
              <a:ext uri="{FF2B5EF4-FFF2-40B4-BE49-F238E27FC236}">
                <a16:creationId xmlns:a16="http://schemas.microsoft.com/office/drawing/2014/main" id="{2A4F7823-983C-70AE-41E5-CCA42B165455}"/>
              </a:ext>
            </a:extLst>
          </p:cNvPr>
          <p:cNvSpPr>
            <a:spLocks noChangeShapeType="1"/>
          </p:cNvSpPr>
          <p:nvPr/>
        </p:nvSpPr>
        <p:spPr bwMode="auto">
          <a:xfrm>
            <a:off x="8243888" y="2276475"/>
            <a:ext cx="0" cy="1081088"/>
          </a:xfrm>
          <a:prstGeom prst="line">
            <a:avLst/>
          </a:prstGeom>
          <a:noFill/>
          <a:ln w="2540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1382" name="Text Box 6">
            <a:extLst>
              <a:ext uri="{FF2B5EF4-FFF2-40B4-BE49-F238E27FC236}">
                <a16:creationId xmlns:a16="http://schemas.microsoft.com/office/drawing/2014/main" id="{D0CBB72A-4600-6894-74BB-005020A5619B}"/>
              </a:ext>
            </a:extLst>
          </p:cNvPr>
          <p:cNvSpPr txBox="1">
            <a:spLocks noChangeArrowheads="1"/>
          </p:cNvSpPr>
          <p:nvPr/>
        </p:nvSpPr>
        <p:spPr bwMode="auto">
          <a:xfrm>
            <a:off x="119063" y="5949950"/>
            <a:ext cx="843915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pl-PL" altLang="it-IT">
                <a:solidFill>
                  <a:srgbClr val="0033CC"/>
                </a:solidFill>
              </a:rPr>
              <a:t>W „zamian”, czas spędzany przez dziecko w przedszkolu jest w Polsce jeden</a:t>
            </a:r>
          </a:p>
          <a:p>
            <a:pPr algn="l"/>
            <a:r>
              <a:rPr lang="pl-PL" altLang="it-IT">
                <a:solidFill>
                  <a:srgbClr val="0033CC"/>
                </a:solidFill>
              </a:rPr>
              <a:t>z najdłuższych, i stosunkowo duży udział kosztów jest pokrywany przez rodziców.</a:t>
            </a:r>
            <a:endParaRPr lang="en-AU" altLang="it-IT">
              <a:solidFill>
                <a:srgbClr val="0033CC"/>
              </a:solidFill>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a:extLst>
              <a:ext uri="{FF2B5EF4-FFF2-40B4-BE49-F238E27FC236}">
                <a16:creationId xmlns:a16="http://schemas.microsoft.com/office/drawing/2014/main" id="{A5B5DFD1-D28A-440C-0FAD-EE0931A478CC}"/>
              </a:ext>
            </a:extLst>
          </p:cNvPr>
          <p:cNvSpPr>
            <a:spLocks noGrp="1" noChangeArrowheads="1"/>
          </p:cNvSpPr>
          <p:nvPr>
            <p:ph type="title"/>
          </p:nvPr>
        </p:nvSpPr>
        <p:spPr>
          <a:xfrm>
            <a:off x="468313" y="0"/>
            <a:ext cx="8229600" cy="1143000"/>
          </a:xfrm>
        </p:spPr>
        <p:txBody>
          <a:bodyPr/>
          <a:lstStyle/>
          <a:p>
            <a:r>
              <a:rPr lang="pl-PL" altLang="it-IT" sz="3600"/>
              <a:t>Przedszkole włoskie, A.D. 1986</a:t>
            </a:r>
            <a:endParaRPr lang="en-AU" altLang="it-IT" sz="3600"/>
          </a:p>
        </p:txBody>
      </p:sp>
      <p:sp>
        <p:nvSpPr>
          <p:cNvPr id="54279" name="Text Box 7">
            <a:extLst>
              <a:ext uri="{FF2B5EF4-FFF2-40B4-BE49-F238E27FC236}">
                <a16:creationId xmlns:a16="http://schemas.microsoft.com/office/drawing/2014/main" id="{9AD5E681-58B4-7754-3E6F-DDFEE73B4043}"/>
              </a:ext>
            </a:extLst>
          </p:cNvPr>
          <p:cNvSpPr txBox="1">
            <a:spLocks noChangeArrowheads="1"/>
          </p:cNvSpPr>
          <p:nvPr/>
        </p:nvSpPr>
        <p:spPr bwMode="auto">
          <a:xfrm>
            <a:off x="119063" y="981075"/>
            <a:ext cx="9024937"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r>
              <a:rPr lang="pl-PL" altLang="it-IT" dirty="0">
                <a:solidFill>
                  <a:srgbClr val="0033CC"/>
                </a:solidFill>
              </a:rPr>
              <a:t>„</a:t>
            </a:r>
            <a:r>
              <a:rPr lang="it-IT" altLang="it-IT" dirty="0">
                <a:solidFill>
                  <a:srgbClr val="0033CC"/>
                </a:solidFill>
              </a:rPr>
              <a:t>Ciò che è importante sono le condizioni della vita fisica, ma di minore importanza rispetto alle condizioni della vita morale. La frase 'cercate il Signore Dio prima di tutto, e il resto verrà da sé come tanto </a:t>
            </a:r>
            <a:r>
              <a:rPr lang="it-IT" altLang="it-IT" dirty="0" err="1">
                <a:solidFill>
                  <a:srgbClr val="0033CC"/>
                </a:solidFill>
              </a:rPr>
              <a:t>frutto'</a:t>
            </a:r>
            <a:r>
              <a:rPr lang="it-IT" altLang="it-IT" dirty="0">
                <a:solidFill>
                  <a:srgbClr val="0033CC"/>
                </a:solidFill>
              </a:rPr>
              <a:t> è senza dubbio una base di convinzione basata sui fatti". </a:t>
            </a:r>
            <a:r>
              <a:rPr lang="pl-PL" altLang="it-IT" dirty="0">
                <a:solidFill>
                  <a:srgbClr val="0033CC"/>
                </a:solidFill>
              </a:rPr>
              <a:t>s.50</a:t>
            </a:r>
            <a:endParaRPr lang="en-US" altLang="it-IT" dirty="0">
              <a:solidFill>
                <a:srgbClr val="0033CC"/>
              </a:solidFill>
            </a:endParaRPr>
          </a:p>
        </p:txBody>
      </p:sp>
      <p:pic>
        <p:nvPicPr>
          <p:cNvPr id="54283" name="Picture 11">
            <a:extLst>
              <a:ext uri="{FF2B5EF4-FFF2-40B4-BE49-F238E27FC236}">
                <a16:creationId xmlns:a16="http://schemas.microsoft.com/office/drawing/2014/main" id="{F926ACFA-1845-C106-857C-4FBC82B7BCE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3825" y="1922463"/>
            <a:ext cx="4537075" cy="3011487"/>
          </a:xfrm>
          <a:prstGeom prst="rect">
            <a:avLst/>
          </a:prstGeom>
          <a:noFill/>
          <a:extLst>
            <a:ext uri="{909E8E84-426E-40DD-AFC4-6F175D3DCCD1}">
              <a14:hiddenFill xmlns:a14="http://schemas.microsoft.com/office/drawing/2010/main">
                <a:solidFill>
                  <a:srgbClr val="FFFFFF"/>
                </a:solidFill>
              </a14:hiddenFill>
            </a:ext>
          </a:extLst>
        </p:spPr>
      </p:pic>
      <p:pic>
        <p:nvPicPr>
          <p:cNvPr id="54282" name="Picture 10">
            <a:extLst>
              <a:ext uri="{FF2B5EF4-FFF2-40B4-BE49-F238E27FC236}">
                <a16:creationId xmlns:a16="http://schemas.microsoft.com/office/drawing/2014/main" id="{B325DDFB-3DED-E9A4-ADD4-BF47BB4026A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39963" y="2492375"/>
            <a:ext cx="4391025" cy="2987675"/>
          </a:xfrm>
          <a:prstGeom prst="rect">
            <a:avLst/>
          </a:prstGeom>
          <a:noFill/>
          <a:extLst>
            <a:ext uri="{909E8E84-426E-40DD-AFC4-6F175D3DCCD1}">
              <a14:hiddenFill xmlns:a14="http://schemas.microsoft.com/office/drawing/2010/main">
                <a:solidFill>
                  <a:srgbClr val="FFFFFF"/>
                </a:solidFill>
              </a14:hiddenFill>
            </a:ext>
          </a:extLst>
        </p:spPr>
      </p:pic>
      <p:pic>
        <p:nvPicPr>
          <p:cNvPr id="54280" name="Picture 8">
            <a:extLst>
              <a:ext uri="{FF2B5EF4-FFF2-40B4-BE49-F238E27FC236}">
                <a16:creationId xmlns:a16="http://schemas.microsoft.com/office/drawing/2014/main" id="{7815B0C3-0562-DA66-FB0A-95637874305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787900" y="3429000"/>
            <a:ext cx="3960813" cy="2597150"/>
          </a:xfrm>
          <a:prstGeom prst="rect">
            <a:avLst/>
          </a:prstGeom>
          <a:noFill/>
          <a:extLst>
            <a:ext uri="{909E8E84-426E-40DD-AFC4-6F175D3DCCD1}">
              <a14:hiddenFill xmlns:a14="http://schemas.microsoft.com/office/drawing/2010/main">
                <a:solidFill>
                  <a:srgbClr val="FFFFFF"/>
                </a:solidFill>
              </a14:hiddenFill>
            </a:ext>
          </a:extLst>
        </p:spPr>
      </p:pic>
      <p:sp>
        <p:nvSpPr>
          <p:cNvPr id="54284" name="Text Box 12">
            <a:extLst>
              <a:ext uri="{FF2B5EF4-FFF2-40B4-BE49-F238E27FC236}">
                <a16:creationId xmlns:a16="http://schemas.microsoft.com/office/drawing/2014/main" id="{D2383155-D287-E83E-E91D-389B34F777D3}"/>
              </a:ext>
            </a:extLst>
          </p:cNvPr>
          <p:cNvSpPr txBox="1">
            <a:spLocks noChangeArrowheads="1"/>
          </p:cNvSpPr>
          <p:nvPr/>
        </p:nvSpPr>
        <p:spPr bwMode="auto">
          <a:xfrm>
            <a:off x="44450" y="5084763"/>
            <a:ext cx="20256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pl-PL" altLang="it-IT"/>
              <a:t>Zajęcia atrakcyjne</a:t>
            </a:r>
            <a:endParaRPr lang="en-AU" altLang="it-IT"/>
          </a:p>
        </p:txBody>
      </p:sp>
      <p:sp>
        <p:nvSpPr>
          <p:cNvPr id="54286" name="Text Box 14">
            <a:extLst>
              <a:ext uri="{FF2B5EF4-FFF2-40B4-BE49-F238E27FC236}">
                <a16:creationId xmlns:a16="http://schemas.microsoft.com/office/drawing/2014/main" id="{E60D9ACA-2518-8D63-F932-CE8F6F19B26E}"/>
              </a:ext>
            </a:extLst>
          </p:cNvPr>
          <p:cNvSpPr txBox="1">
            <a:spLocks noChangeArrowheads="1"/>
          </p:cNvSpPr>
          <p:nvPr/>
        </p:nvSpPr>
        <p:spPr bwMode="auto">
          <a:xfrm>
            <a:off x="2268538" y="5589588"/>
            <a:ext cx="25209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pl-PL" altLang="it-IT"/>
              <a:t>Zajęcia zorganizowane</a:t>
            </a:r>
            <a:endParaRPr lang="en-AU" altLang="it-IT"/>
          </a:p>
        </p:txBody>
      </p:sp>
      <p:sp>
        <p:nvSpPr>
          <p:cNvPr id="54287" name="Text Box 15">
            <a:extLst>
              <a:ext uri="{FF2B5EF4-FFF2-40B4-BE49-F238E27FC236}">
                <a16:creationId xmlns:a16="http://schemas.microsoft.com/office/drawing/2014/main" id="{34E622F2-3146-8D14-DD3C-016B756C45F2}"/>
              </a:ext>
            </a:extLst>
          </p:cNvPr>
          <p:cNvSpPr txBox="1">
            <a:spLocks noChangeArrowheads="1"/>
          </p:cNvSpPr>
          <p:nvPr/>
        </p:nvSpPr>
        <p:spPr bwMode="auto">
          <a:xfrm>
            <a:off x="4787900" y="6092825"/>
            <a:ext cx="335915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pl-PL" altLang="it-IT"/>
              <a:t>Zajęcia rozwijające manualnie, </a:t>
            </a:r>
          </a:p>
          <a:p>
            <a:pPr algn="l"/>
            <a:r>
              <a:rPr lang="pl-PL" altLang="it-IT"/>
              <a:t>intelektualnie, emocjonalnie</a:t>
            </a:r>
            <a:endParaRPr lang="en-AU" altLang="it-IT"/>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54283"/>
                                        </p:tgtEl>
                                        <p:attrNameLst>
                                          <p:attrName>style.visibility</p:attrName>
                                        </p:attrNameLst>
                                      </p:cBhvr>
                                      <p:to>
                                        <p:strVal val="visible"/>
                                      </p:to>
                                    </p:set>
                                    <p:animEffect transition="in" filter="blinds(horizontal)">
                                      <p:cBhvr>
                                        <p:cTn id="7" dur="500"/>
                                        <p:tgtEl>
                                          <p:spTgt spid="54283"/>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nodeType="clickEffect">
                                  <p:stCondLst>
                                    <p:cond delay="0"/>
                                  </p:stCondLst>
                                  <p:childTnLst>
                                    <p:set>
                                      <p:cBhvr>
                                        <p:cTn id="11" dur="1" fill="hold">
                                          <p:stCondLst>
                                            <p:cond delay="0"/>
                                          </p:stCondLst>
                                        </p:cTn>
                                        <p:tgtEl>
                                          <p:spTgt spid="54282"/>
                                        </p:tgtEl>
                                        <p:attrNameLst>
                                          <p:attrName>style.visibility</p:attrName>
                                        </p:attrNameLst>
                                      </p:cBhvr>
                                      <p:to>
                                        <p:strVal val="visible"/>
                                      </p:to>
                                    </p:set>
                                    <p:animEffect transition="in" filter="blinds(horizontal)">
                                      <p:cBhvr>
                                        <p:cTn id="12" dur="500"/>
                                        <p:tgtEl>
                                          <p:spTgt spid="54282"/>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3" presetClass="entr" presetSubtype="10" fill="hold" nodeType="clickEffect">
                                  <p:stCondLst>
                                    <p:cond delay="0"/>
                                  </p:stCondLst>
                                  <p:childTnLst>
                                    <p:set>
                                      <p:cBhvr>
                                        <p:cTn id="16" dur="1" fill="hold">
                                          <p:stCondLst>
                                            <p:cond delay="0"/>
                                          </p:stCondLst>
                                        </p:cTn>
                                        <p:tgtEl>
                                          <p:spTgt spid="54280"/>
                                        </p:tgtEl>
                                        <p:attrNameLst>
                                          <p:attrName>style.visibility</p:attrName>
                                        </p:attrNameLst>
                                      </p:cBhvr>
                                      <p:to>
                                        <p:strVal val="visible"/>
                                      </p:to>
                                    </p:set>
                                    <p:animEffect transition="in" filter="blinds(horizontal)">
                                      <p:cBhvr>
                                        <p:cTn id="17" dur="500"/>
                                        <p:tgtEl>
                                          <p:spTgt spid="54280"/>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 presetClass="entr" presetSubtype="2" fill="hold" nodeType="clickEffect">
                                  <p:stCondLst>
                                    <p:cond delay="0"/>
                                  </p:stCondLst>
                                  <p:childTnLst>
                                    <p:set>
                                      <p:cBhvr>
                                        <p:cTn id="21" dur="1" fill="hold">
                                          <p:stCondLst>
                                            <p:cond delay="0"/>
                                          </p:stCondLst>
                                        </p:cTn>
                                        <p:tgtEl>
                                          <p:spTgt spid="54279"/>
                                        </p:tgtEl>
                                        <p:attrNameLst>
                                          <p:attrName>style.visibility</p:attrName>
                                        </p:attrNameLst>
                                      </p:cBhvr>
                                      <p:to>
                                        <p:strVal val="visible"/>
                                      </p:to>
                                    </p:set>
                                    <p:anim calcmode="lin" valueType="num">
                                      <p:cBhvr additive="base">
                                        <p:cTn id="22" dur="1000" fill="hold"/>
                                        <p:tgtEl>
                                          <p:spTgt spid="54279"/>
                                        </p:tgtEl>
                                        <p:attrNameLst>
                                          <p:attrName>ppt_x</p:attrName>
                                        </p:attrNameLst>
                                      </p:cBhvr>
                                      <p:tavLst>
                                        <p:tav tm="0">
                                          <p:val>
                                            <p:strVal val="1+#ppt_w/2"/>
                                          </p:val>
                                        </p:tav>
                                        <p:tav tm="100000">
                                          <p:val>
                                            <p:strVal val="#ppt_x"/>
                                          </p:val>
                                        </p:tav>
                                      </p:tavLst>
                                    </p:anim>
                                    <p:anim calcmode="lin" valueType="num">
                                      <p:cBhvr additive="base">
                                        <p:cTn id="23" dur="1000" fill="hold"/>
                                        <p:tgtEl>
                                          <p:spTgt spid="5427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4279"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a:extLst>
              <a:ext uri="{FF2B5EF4-FFF2-40B4-BE49-F238E27FC236}">
                <a16:creationId xmlns:a16="http://schemas.microsoft.com/office/drawing/2014/main" id="{783AA2E0-D85D-79A6-10D3-8A1E1CFB5875}"/>
              </a:ext>
            </a:extLst>
          </p:cNvPr>
          <p:cNvSpPr>
            <a:spLocks noGrp="1" noChangeArrowheads="1"/>
          </p:cNvSpPr>
          <p:nvPr>
            <p:ph type="title"/>
          </p:nvPr>
        </p:nvSpPr>
        <p:spPr>
          <a:xfrm>
            <a:off x="-180975" y="0"/>
            <a:ext cx="8229600" cy="1143000"/>
          </a:xfrm>
        </p:spPr>
        <p:txBody>
          <a:bodyPr/>
          <a:lstStyle/>
          <a:p>
            <a:r>
              <a:rPr lang="pl-PL" altLang="it-IT" sz="3600"/>
              <a:t>Ks. Jan Bosco (1815-1888)</a:t>
            </a:r>
            <a:endParaRPr lang="en-AU" altLang="it-IT" sz="3600"/>
          </a:p>
        </p:txBody>
      </p:sp>
      <p:sp>
        <p:nvSpPr>
          <p:cNvPr id="49155" name="Rectangle 3">
            <a:extLst>
              <a:ext uri="{FF2B5EF4-FFF2-40B4-BE49-F238E27FC236}">
                <a16:creationId xmlns:a16="http://schemas.microsoft.com/office/drawing/2014/main" id="{19403AB4-200C-EF83-6900-F8234641F0AF}"/>
              </a:ext>
            </a:extLst>
          </p:cNvPr>
          <p:cNvSpPr>
            <a:spLocks noGrp="1" noChangeArrowheads="1"/>
          </p:cNvSpPr>
          <p:nvPr>
            <p:ph type="body" idx="1"/>
          </p:nvPr>
        </p:nvSpPr>
        <p:spPr>
          <a:xfrm>
            <a:off x="0" y="863600"/>
            <a:ext cx="9144000" cy="3600450"/>
          </a:xfrm>
        </p:spPr>
        <p:txBody>
          <a:bodyPr/>
          <a:lstStyle/>
          <a:p>
            <a:pPr>
              <a:lnSpc>
                <a:spcPct val="80000"/>
              </a:lnSpc>
            </a:pPr>
            <a:r>
              <a:rPr lang="it-IT" altLang="it-IT" sz="1700" dirty="0"/>
              <a:t>"Sacerdote e pedagogo italiano" [wiki.it]. Si prendeva cura dei giovani lavoratori, 
	senzatetto, criminali, a Torino a metà Ottocento, durante il periodo  
	industrializzazione intensiva 
"Giovanni Bosco è l'autore della cosiddetta 'pedagogia preventiva' che ci insegna ad amare 
    e rispettarsi a vicenda, facendo così emergere le qualità positive dei bambini". 
Creatore di una forma moderna di "oratori" – forme civili di organizzazione del tempo libero dei bambini e dei giovani, create nelle parrocchie. 
"Seguendo l'esempio di Don Bosco, l'oratorio divenne sempre più un luogo di aggregazione e di formazione, sia religiosa che umanistica.  
"Nel 2001, una serie di norme giuridiche a livello statale e regionale ha concesso "funzioni sociali ed educative agli oratori gestiti dalle parrocchie, promuovendo così la costruzione e la ristrutturazione delle strutture oratorie".
Teatro, parco giochi, feste, parco giochi, cinema, sala computer, assistenza alle lezioni
In Francia, un ruolo simile è svolto dalle "popolazioni popolari" comunali, a Catania da iniziative di educatori   
</a:t>
            </a:r>
            <a:endParaRPr lang="en-AU" altLang="it-IT" sz="1800" dirty="0"/>
          </a:p>
        </p:txBody>
      </p:sp>
      <p:pic>
        <p:nvPicPr>
          <p:cNvPr id="49158" name="Picture 6">
            <a:extLst>
              <a:ext uri="{FF2B5EF4-FFF2-40B4-BE49-F238E27FC236}">
                <a16:creationId xmlns:a16="http://schemas.microsoft.com/office/drawing/2014/main" id="{0B093EAA-D221-2249-EA0B-48E1D325797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62863" y="188913"/>
            <a:ext cx="1414462" cy="1573212"/>
          </a:xfrm>
          <a:prstGeom prst="rect">
            <a:avLst/>
          </a:prstGeom>
          <a:noFill/>
          <a:extLst>
            <a:ext uri="{909E8E84-426E-40DD-AFC4-6F175D3DCCD1}">
              <a14:hiddenFill xmlns:a14="http://schemas.microsoft.com/office/drawing/2010/main">
                <a:solidFill>
                  <a:srgbClr val="FFFFFF"/>
                </a:solidFill>
              </a14:hiddenFill>
            </a:ext>
          </a:extLst>
        </p:spPr>
      </p:pic>
      <p:pic>
        <p:nvPicPr>
          <p:cNvPr id="49159" name="Picture 7">
            <a:extLst>
              <a:ext uri="{FF2B5EF4-FFF2-40B4-BE49-F238E27FC236}">
                <a16:creationId xmlns:a16="http://schemas.microsoft.com/office/drawing/2014/main" id="{DA525415-1677-6DFC-1B9A-C05C6F65F5C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54375" y="4354513"/>
            <a:ext cx="2840038" cy="21256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9160" name="Picture 8">
            <a:extLst>
              <a:ext uri="{FF2B5EF4-FFF2-40B4-BE49-F238E27FC236}">
                <a16:creationId xmlns:a16="http://schemas.microsoft.com/office/drawing/2014/main" id="{F4D09587-149E-0A72-7803-399D1734243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205538" y="4352925"/>
            <a:ext cx="2835275" cy="21224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9161" name="Picture 9">
            <a:extLst>
              <a:ext uri="{FF2B5EF4-FFF2-40B4-BE49-F238E27FC236}">
                <a16:creationId xmlns:a16="http://schemas.microsoft.com/office/drawing/2014/main" id="{35D3F7CC-2A07-D83B-DB0C-860949E6936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3338" y="4341813"/>
            <a:ext cx="3163887" cy="2122487"/>
          </a:xfrm>
          <a:prstGeom prst="rect">
            <a:avLst/>
          </a:prstGeom>
          <a:noFill/>
          <a:extLst>
            <a:ext uri="{909E8E84-426E-40DD-AFC4-6F175D3DCCD1}">
              <a14:hiddenFill xmlns:a14="http://schemas.microsoft.com/office/drawing/2010/main">
                <a:solidFill>
                  <a:srgbClr val="FFFFFF"/>
                </a:solidFill>
              </a14:hiddenFill>
            </a:ext>
          </a:extLst>
        </p:spPr>
      </p:pic>
      <p:sp>
        <p:nvSpPr>
          <p:cNvPr id="49162" name="Text Box 10">
            <a:extLst>
              <a:ext uri="{FF2B5EF4-FFF2-40B4-BE49-F238E27FC236}">
                <a16:creationId xmlns:a16="http://schemas.microsoft.com/office/drawing/2014/main" id="{EC17186E-C01F-D2D8-A9B3-E2FA9C3C3191}"/>
              </a:ext>
            </a:extLst>
          </p:cNvPr>
          <p:cNvSpPr txBox="1">
            <a:spLocks noChangeArrowheads="1"/>
          </p:cNvSpPr>
          <p:nvPr/>
        </p:nvSpPr>
        <p:spPr bwMode="auto">
          <a:xfrm>
            <a:off x="109538" y="6513513"/>
            <a:ext cx="9037637"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pl-PL" altLang="it-IT" sz="1600"/>
              <a:t>Karnawał w oratorium w Trento      Ludoteka we Francji               „zabawownia” w Katanii (foto MK)</a:t>
            </a:r>
            <a:endParaRPr lang="en-AU" altLang="it-IT" sz="1600"/>
          </a:p>
        </p:txBody>
      </p:sp>
      <p:sp>
        <p:nvSpPr>
          <p:cNvPr id="49163" name="Text Box 11">
            <a:extLst>
              <a:ext uri="{FF2B5EF4-FFF2-40B4-BE49-F238E27FC236}">
                <a16:creationId xmlns:a16="http://schemas.microsoft.com/office/drawing/2014/main" id="{9F669DD1-E146-CA39-D7C2-6A69CF98E144}"/>
              </a:ext>
            </a:extLst>
          </p:cNvPr>
          <p:cNvSpPr txBox="1">
            <a:spLocks noChangeArrowheads="1"/>
          </p:cNvSpPr>
          <p:nvPr/>
        </p:nvSpPr>
        <p:spPr bwMode="auto">
          <a:xfrm>
            <a:off x="3581400" y="4346575"/>
            <a:ext cx="247015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en-AU" altLang="it-IT" sz="1400">
                <a:solidFill>
                  <a:srgbClr val="CCFF33"/>
                </a:solidFill>
              </a:rPr>
              <a:t>http://www.momesdazur.com</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Rectangle 2">
            <a:extLst>
              <a:ext uri="{FF2B5EF4-FFF2-40B4-BE49-F238E27FC236}">
                <a16:creationId xmlns:a16="http://schemas.microsoft.com/office/drawing/2014/main" id="{36F2F344-1EFF-859A-D5C9-4A21A6DEAE67}"/>
              </a:ext>
            </a:extLst>
          </p:cNvPr>
          <p:cNvSpPr>
            <a:spLocks noGrp="1" noChangeArrowheads="1"/>
          </p:cNvSpPr>
          <p:nvPr>
            <p:ph type="title"/>
          </p:nvPr>
        </p:nvSpPr>
        <p:spPr>
          <a:xfrm>
            <a:off x="468313" y="0"/>
            <a:ext cx="8229600" cy="1143000"/>
          </a:xfrm>
        </p:spPr>
        <p:txBody>
          <a:bodyPr/>
          <a:lstStyle/>
          <a:p>
            <a:r>
              <a:rPr lang="pl-PL" altLang="it-IT" sz="3600" dirty="0"/>
              <a:t>R. Steiner: Scuola Waldorf</a:t>
            </a:r>
            <a:endParaRPr lang="en-AU" altLang="it-IT" sz="3600" dirty="0"/>
          </a:p>
        </p:txBody>
      </p:sp>
      <p:sp>
        <p:nvSpPr>
          <p:cNvPr id="94211" name="Rectangle 3">
            <a:extLst>
              <a:ext uri="{FF2B5EF4-FFF2-40B4-BE49-F238E27FC236}">
                <a16:creationId xmlns:a16="http://schemas.microsoft.com/office/drawing/2014/main" id="{93BFEDCB-D649-5176-4431-6B7C238E1919}"/>
              </a:ext>
            </a:extLst>
          </p:cNvPr>
          <p:cNvSpPr>
            <a:spLocks noGrp="1" noChangeArrowheads="1"/>
          </p:cNvSpPr>
          <p:nvPr>
            <p:ph type="body" idx="1"/>
          </p:nvPr>
        </p:nvSpPr>
        <p:spPr>
          <a:xfrm>
            <a:off x="0" y="908050"/>
            <a:ext cx="9144000" cy="6408738"/>
          </a:xfrm>
        </p:spPr>
        <p:txBody>
          <a:bodyPr/>
          <a:lstStyle/>
          <a:p>
            <a:pPr>
              <a:lnSpc>
                <a:spcPct val="90000"/>
              </a:lnSpc>
            </a:pPr>
            <a:r>
              <a:rPr lang="it-IT" altLang="it-IT" sz="1700" dirty="0"/>
              <a:t>"Il compito principale nella pedagogia di Steiner è quello di coltivare vividamente la comprensione dell'essenza dell'uomo e del suo sviluppo in connessione con il mondo e la società. L'obiettivo è principalmente quello di sostenere lo sviluppo globale del bambino, inteso come lo sviluppo di tre sfere: pensiero, sentimenti e volontà. 
È caratteristico attribuire grande importanza alle attività artistiche (pittura, disegno di forme, canto, strumenti da gioco), nonché all'insegnamento attraverso azioni pratiche (artigianato, laboratori, cura del giardino). 
Gli insegnanti delle scuole Waldorf non hanno un sistema di valutazione a loro disposizione. Ciò significa sviluppare metodi individuali per motivare gli alunni e informare sia i bambini che i loro genitori sui loro progressi nell'apprendimento e nel comportamento. La mancanza di valutazioni ha lo scopo di sviluppare la motivazione intrinseca dei bambini ad imparare. Allo stesso tempo, è un'espressione dell'atteggiamento caratteristico di Steiner nei confronti della cooperazione piuttosto che della concorrenza 
Gli studenti non usano libri di testo già pronti. L'insegnante stesso modella il programma e l'insegnamento sulla base di due fonti: conoscenza dello sviluppo del bambino e osservazione degli studenti. Questo serve a individualizzare l'educazione e ad abbinarla effettivamente alle esigenze di sviluppo di un gruppo specifico di bambini. 
L'insegnante di classe insegna la maggior parte delle materie come parte della cosiddetta lezione principale durante l'istruzione primaria. L'insegnamento è condotto nel sistema delle cosiddette epoche. Ciò significa che per diverse settimane (di solito da due a quattro) i bambini affrontano una materia, come la matematica, seguita da un altro argomento.</a:t>
            </a:r>
            <a:endParaRPr lang="en-AU" altLang="it-IT" sz="1700" dirty="0"/>
          </a:p>
        </p:txBody>
      </p:sp>
      <p:sp>
        <p:nvSpPr>
          <p:cNvPr id="94212" name="Text Box 4">
            <a:extLst>
              <a:ext uri="{FF2B5EF4-FFF2-40B4-BE49-F238E27FC236}">
                <a16:creationId xmlns:a16="http://schemas.microsoft.com/office/drawing/2014/main" id="{1B62D5F0-BF43-54C4-E7BB-A62E70A3FEA8}"/>
              </a:ext>
            </a:extLst>
          </p:cNvPr>
          <p:cNvSpPr txBox="1">
            <a:spLocks noChangeArrowheads="1"/>
          </p:cNvSpPr>
          <p:nvPr/>
        </p:nvSpPr>
        <p:spPr bwMode="auto">
          <a:xfrm>
            <a:off x="179388" y="6515100"/>
            <a:ext cx="4797425"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en-AU" altLang="it-IT" sz="1600"/>
              <a:t>https://pl.wikipedia.org/wiki/Pedagogika_waldorfska</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94211">
                                            <p:txEl>
                                              <p:pRg st="0" end="0"/>
                                            </p:txEl>
                                          </p:spTgt>
                                        </p:tgtEl>
                                        <p:attrNameLst>
                                          <p:attrName>style.visibility</p:attrName>
                                        </p:attrNameLst>
                                      </p:cBhvr>
                                      <p:to>
                                        <p:strVal val="visible"/>
                                      </p:to>
                                    </p:set>
                                    <p:animEffect transition="in" filter="blinds(horizontal)">
                                      <p:cBhvr>
                                        <p:cTn id="7" dur="500"/>
                                        <p:tgtEl>
                                          <p:spTgt spid="94211">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4211" grpId="0" build="p"/>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Rectangle 2">
            <a:extLst>
              <a:ext uri="{FF2B5EF4-FFF2-40B4-BE49-F238E27FC236}">
                <a16:creationId xmlns:a16="http://schemas.microsoft.com/office/drawing/2014/main" id="{7D2FCEBD-FCBA-0495-0AE0-6051C82B4B15}"/>
              </a:ext>
            </a:extLst>
          </p:cNvPr>
          <p:cNvSpPr>
            <a:spLocks noGrp="1" noChangeArrowheads="1"/>
          </p:cNvSpPr>
          <p:nvPr>
            <p:ph type="title"/>
          </p:nvPr>
        </p:nvSpPr>
        <p:spPr>
          <a:xfrm>
            <a:off x="468313" y="0"/>
            <a:ext cx="8229600" cy="1143000"/>
          </a:xfrm>
        </p:spPr>
        <p:txBody>
          <a:bodyPr/>
          <a:lstStyle/>
          <a:p>
            <a:r>
              <a:rPr lang="pl-PL" altLang="it-IT" sz="3600" dirty="0"/>
              <a:t>Steiner: Pedagogia poco formale</a:t>
            </a:r>
            <a:endParaRPr lang="en-AU" altLang="it-IT" sz="3600" dirty="0"/>
          </a:p>
        </p:txBody>
      </p:sp>
      <p:sp>
        <p:nvSpPr>
          <p:cNvPr id="96259" name="Rectangle 3">
            <a:extLst>
              <a:ext uri="{FF2B5EF4-FFF2-40B4-BE49-F238E27FC236}">
                <a16:creationId xmlns:a16="http://schemas.microsoft.com/office/drawing/2014/main" id="{07730E07-969E-762D-C5D9-6F2B8DF4DDAA}"/>
              </a:ext>
            </a:extLst>
          </p:cNvPr>
          <p:cNvSpPr>
            <a:spLocks noGrp="1" noChangeArrowheads="1"/>
          </p:cNvSpPr>
          <p:nvPr>
            <p:ph type="body" idx="1"/>
          </p:nvPr>
        </p:nvSpPr>
        <p:spPr>
          <a:xfrm>
            <a:off x="0" y="908050"/>
            <a:ext cx="9144000" cy="5949950"/>
          </a:xfrm>
        </p:spPr>
        <p:txBody>
          <a:bodyPr/>
          <a:lstStyle/>
          <a:p>
            <a:pPr>
              <a:lnSpc>
                <a:spcPct val="90000"/>
              </a:lnSpc>
              <a:buFontTx/>
              <a:buNone/>
            </a:pPr>
            <a:r>
              <a:rPr lang="pl-PL" altLang="it-IT" sz="1800" dirty="0"/>
              <a:t>1) </a:t>
            </a:r>
            <a:r>
              <a:rPr lang="it-IT" altLang="it-IT" sz="1800" dirty="0"/>
              <a:t>La Scuola Steiner è stata fondata per educare i figli dei lavoratori di una fabbrica specifica nella Repubblica di Weimar
= preparazione alla vita pratica, adulta e non solo una "professione"
? La scuola dovrebbe preparare tutti alla carriera universitaria (ad esempio insegnando assiomi, geometria e nomi grammaticali)?
? O meglio ancora, i cittadini adeguatamente integrati nella società moderna (poiché la prosperità è proporzionale)?
 2015: 1063 scuole Waldorf nel mondo, 720 in Europa, 31 in Italia
2) La mancanza di voti e la descrizione individuale dei progressi è stata (per un certo periodo) ammessa alla Scuola Statale Italiana; con effetto "medio"
3) Mancanza di un manuale uniforme di "sperimentazione" in Polonia...
4) La Scuola Steineriana è fondata dai genitori e gestita congiuntamente da genitori e insegnanti (a volte anche studenti)
Le scuole "sociali" sono state istituite in massa in Polonia dopo il 1990, come reazione alla scuola statale unificata. 
"Un ruolo speciale è svolto dall'insegnante, che dovrebbe attraverso la parola (storia, descrizione, storie, dialogo) risvegliare gli interessi degli studenti, renderli indipendenti nel lavorare su se stessi, stimolarli a entrare in empatia e sperimentare con loro. C'è una regola ferrea della priorità della parola viva sulla stampa, sul contatto diretto, sul contatto dialogico sul monologo o sulla comunicazione indiretta" [1].
</a:t>
            </a:r>
            <a:endParaRPr lang="en-AU" altLang="it-IT" sz="1800" dirty="0"/>
          </a:p>
        </p:txBody>
      </p:sp>
      <p:sp>
        <p:nvSpPr>
          <p:cNvPr id="96260" name="Text Box 4">
            <a:extLst>
              <a:ext uri="{FF2B5EF4-FFF2-40B4-BE49-F238E27FC236}">
                <a16:creationId xmlns:a16="http://schemas.microsoft.com/office/drawing/2014/main" id="{4ADC8F99-4366-185F-01C2-5498D340F13F}"/>
              </a:ext>
            </a:extLst>
          </p:cNvPr>
          <p:cNvSpPr txBox="1">
            <a:spLocks noChangeArrowheads="1"/>
          </p:cNvSpPr>
          <p:nvPr/>
        </p:nvSpPr>
        <p:spPr bwMode="auto">
          <a:xfrm>
            <a:off x="179388" y="6491288"/>
            <a:ext cx="7189787"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pl-PL" altLang="it-IT" sz="1600"/>
              <a:t>[1] Bogusław Śliwerski, </a:t>
            </a:r>
            <a:r>
              <a:rPr lang="pl-PL" altLang="it-IT" sz="1600" i="1"/>
              <a:t>Pedagogika walfdorska</a:t>
            </a:r>
            <a:r>
              <a:rPr lang="pl-PL" altLang="it-IT" sz="1600"/>
              <a:t>, w Pedagogika </a:t>
            </a:r>
            <a:r>
              <a:rPr lang="pl-PL" altLang="it-IT" sz="1600" i="1"/>
              <a:t>op. cit., </a:t>
            </a:r>
            <a:r>
              <a:rPr lang="pl-PL" altLang="it-IT" sz="1600"/>
              <a:t>s. 303</a:t>
            </a:r>
            <a:r>
              <a:rPr lang="pl-PL" altLang="it-IT" i="1"/>
              <a:t> </a:t>
            </a:r>
            <a:endParaRPr lang="en-AU" altLang="it-IT"/>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Rectangle 2">
            <a:extLst>
              <a:ext uri="{FF2B5EF4-FFF2-40B4-BE49-F238E27FC236}">
                <a16:creationId xmlns:a16="http://schemas.microsoft.com/office/drawing/2014/main" id="{058EE807-0804-B0F3-CF26-444E12DAD5C5}"/>
              </a:ext>
            </a:extLst>
          </p:cNvPr>
          <p:cNvSpPr>
            <a:spLocks noGrp="1" noChangeArrowheads="1"/>
          </p:cNvSpPr>
          <p:nvPr>
            <p:ph type="title"/>
          </p:nvPr>
        </p:nvSpPr>
        <p:spPr>
          <a:xfrm>
            <a:off x="0" y="0"/>
            <a:ext cx="9144000" cy="1143000"/>
          </a:xfrm>
        </p:spPr>
        <p:txBody>
          <a:bodyPr/>
          <a:lstStyle/>
          <a:p>
            <a:r>
              <a:rPr lang="pl-PL" altLang="it-IT" sz="3600" dirty="0"/>
              <a:t>J. Korczak: Come amare un bambino (1922)</a:t>
            </a:r>
            <a:endParaRPr lang="en-AU" altLang="it-IT" sz="3600" dirty="0"/>
          </a:p>
        </p:txBody>
      </p:sp>
      <p:sp>
        <p:nvSpPr>
          <p:cNvPr id="99331" name="Rectangle 3">
            <a:extLst>
              <a:ext uri="{FF2B5EF4-FFF2-40B4-BE49-F238E27FC236}">
                <a16:creationId xmlns:a16="http://schemas.microsoft.com/office/drawing/2014/main" id="{139DBA05-D330-381A-C3FB-212DC9F8446F}"/>
              </a:ext>
            </a:extLst>
          </p:cNvPr>
          <p:cNvSpPr>
            <a:spLocks noGrp="1" noChangeArrowheads="1"/>
          </p:cNvSpPr>
          <p:nvPr>
            <p:ph type="body" idx="1"/>
          </p:nvPr>
        </p:nvSpPr>
        <p:spPr>
          <a:xfrm>
            <a:off x="0" y="908050"/>
            <a:ext cx="9144000" cy="5257800"/>
          </a:xfrm>
        </p:spPr>
        <p:txBody>
          <a:bodyPr/>
          <a:lstStyle/>
          <a:p>
            <a:pPr>
              <a:lnSpc>
                <a:spcPct val="90000"/>
              </a:lnSpc>
            </a:pPr>
            <a:r>
              <a:rPr lang="it-IT" altLang="it-IT" sz="2000" dirty="0"/>
              <a:t>"Le opere letterarie originali per e sui bambini combinano umanitarismo e una profonda conoscenza della psiche dei bambini con lirismo, umorismo e fantasia." 
La pedagogia di J. </a:t>
            </a:r>
            <a:r>
              <a:rPr lang="it-IT" altLang="it-IT" sz="2000" dirty="0" err="1"/>
              <a:t>Korczak</a:t>
            </a:r>
            <a:r>
              <a:rPr lang="it-IT" altLang="it-IT" sz="2000" dirty="0"/>
              <a:t> è un tipo estremamente raro di riflessione liberale e nativa sull'educazione, fondata sull'idea di coscienza e responsabilità personale. [cioè, sui valori delle democrazie "occidentali"] 
È un tipo di pensiero piuttosto cauto su come gli educatori dovrebbero comportarsi nei confronti degli alunni per non violare il reciproco diritto alla libertà e a una vita dignitosa. 
Il radicalismo nel pensiero di </a:t>
            </a:r>
            <a:r>
              <a:rPr lang="it-IT" altLang="it-IT" sz="2000" dirty="0" err="1"/>
              <a:t>Korczak</a:t>
            </a:r>
            <a:r>
              <a:rPr lang="it-IT" altLang="it-IT" sz="2000" dirty="0"/>
              <a:t>, la coerenza nell'azione e l'amore nel sentire e abbracciare le relazioni reciproche con i bambini hanno creato un concetto unico di Nuova Educazione, la cui essenza è la ricerca di garanzie per la libertà umana, e soprattutto infantile e per il senso della vita umana.
Nelle sue opere c'è una fede ottimistica nella bontà dell'uomo, nella sua capacità di creare liberamente il mondo dei valori" (pp. 335-6) 
</a:t>
            </a:r>
            <a:endParaRPr lang="en-AU" altLang="it-IT" sz="2000" dirty="0"/>
          </a:p>
        </p:txBody>
      </p:sp>
      <p:sp>
        <p:nvSpPr>
          <p:cNvPr id="99332" name="Text Box 4">
            <a:extLst>
              <a:ext uri="{FF2B5EF4-FFF2-40B4-BE49-F238E27FC236}">
                <a16:creationId xmlns:a16="http://schemas.microsoft.com/office/drawing/2014/main" id="{FBE8D3E5-0178-E937-2480-9463F1F62984}"/>
              </a:ext>
            </a:extLst>
          </p:cNvPr>
          <p:cNvSpPr txBox="1">
            <a:spLocks noChangeArrowheads="1"/>
          </p:cNvSpPr>
          <p:nvPr/>
        </p:nvSpPr>
        <p:spPr bwMode="auto">
          <a:xfrm>
            <a:off x="179388" y="6165850"/>
            <a:ext cx="7878762"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pl-PL" altLang="it-IT" sz="1600"/>
              <a:t>[1] Bogusław Śliwerski, </a:t>
            </a:r>
            <a:r>
              <a:rPr lang="pl-PL" altLang="it-IT" sz="1600" i="1"/>
              <a:t>Pedagogika Janusza Korczaka</a:t>
            </a:r>
            <a:r>
              <a:rPr lang="pl-PL" altLang="it-IT" sz="1600"/>
              <a:t>, w Pedagogika </a:t>
            </a:r>
            <a:r>
              <a:rPr lang="pl-PL" altLang="it-IT" sz="1600" i="1"/>
              <a:t>op. cit., </a:t>
            </a:r>
            <a:r>
              <a:rPr lang="pl-PL" altLang="it-IT" sz="1600"/>
              <a:t>s. 335</a:t>
            </a:r>
            <a:r>
              <a:rPr lang="pl-PL" altLang="it-IT" i="1"/>
              <a:t> </a:t>
            </a:r>
            <a:endParaRPr lang="en-AU" altLang="it-IT"/>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99331">
                                            <p:txEl>
                                              <p:pRg st="0" end="0"/>
                                            </p:txEl>
                                          </p:spTgt>
                                        </p:tgtEl>
                                        <p:attrNameLst>
                                          <p:attrName>style.visibility</p:attrName>
                                        </p:attrNameLst>
                                      </p:cBhvr>
                                      <p:to>
                                        <p:strVal val="visible"/>
                                      </p:to>
                                    </p:set>
                                    <p:animEffect transition="in" filter="blinds(horizontal)">
                                      <p:cBhvr>
                                        <p:cTn id="7" dur="500"/>
                                        <p:tgtEl>
                                          <p:spTgt spid="99331">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9331"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a:extLst>
              <a:ext uri="{FF2B5EF4-FFF2-40B4-BE49-F238E27FC236}">
                <a16:creationId xmlns:a16="http://schemas.microsoft.com/office/drawing/2014/main" id="{B35C1861-100B-3322-BB48-880FC437BF4D}"/>
              </a:ext>
            </a:extLst>
          </p:cNvPr>
          <p:cNvSpPr>
            <a:spLocks noGrp="1" noChangeArrowheads="1"/>
          </p:cNvSpPr>
          <p:nvPr>
            <p:ph type="title"/>
          </p:nvPr>
        </p:nvSpPr>
        <p:spPr/>
        <p:txBody>
          <a:bodyPr/>
          <a:lstStyle/>
          <a:p>
            <a:r>
              <a:rPr lang="pl-PL" altLang="it-IT" sz="4000"/>
              <a:t>Pedagogika – nauka o tożsamości i indywidualności człowieka </a:t>
            </a:r>
            <a:endParaRPr lang="en-AU" altLang="it-IT" sz="4000"/>
          </a:p>
        </p:txBody>
      </p:sp>
      <p:sp>
        <p:nvSpPr>
          <p:cNvPr id="10243" name="Rectangle 3">
            <a:extLst>
              <a:ext uri="{FF2B5EF4-FFF2-40B4-BE49-F238E27FC236}">
                <a16:creationId xmlns:a16="http://schemas.microsoft.com/office/drawing/2014/main" id="{F0E858FE-FD61-0340-26FA-FB06F0F3BFBC}"/>
              </a:ext>
            </a:extLst>
          </p:cNvPr>
          <p:cNvSpPr>
            <a:spLocks noGrp="1" noChangeArrowheads="1"/>
          </p:cNvSpPr>
          <p:nvPr>
            <p:ph type="body" idx="1"/>
          </p:nvPr>
        </p:nvSpPr>
        <p:spPr>
          <a:xfrm>
            <a:off x="89693" y="1417638"/>
            <a:ext cx="8964613" cy="4997450"/>
          </a:xfrm>
        </p:spPr>
        <p:txBody>
          <a:bodyPr/>
          <a:lstStyle/>
          <a:p>
            <a:pPr>
              <a:lnSpc>
                <a:spcPct val="80000"/>
              </a:lnSpc>
            </a:pPr>
            <a:endParaRPr lang="pl-PL" altLang="it-IT" sz="1800" b="1" dirty="0"/>
          </a:p>
          <a:p>
            <a:pPr>
              <a:lnSpc>
                <a:spcPct val="80000"/>
              </a:lnSpc>
            </a:pPr>
            <a:r>
              <a:rPr lang="en-AU" altLang="it-IT" sz="2000" dirty="0"/>
              <a:t>La </a:t>
            </a:r>
            <a:r>
              <a:rPr lang="en-AU" altLang="it-IT" sz="2000" b="1" dirty="0" err="1"/>
              <a:t>pedagogia</a:t>
            </a:r>
            <a:r>
              <a:rPr lang="en-AU" altLang="it-IT" sz="2000" dirty="0"/>
              <a:t> è la </a:t>
            </a:r>
            <a:r>
              <a:rPr lang="en-AU" altLang="it-IT" sz="2000" dirty="0" err="1">
                <a:hlinkClick r:id="rId2" tooltip="Scienze sociali"/>
              </a:rPr>
              <a:t>scienza</a:t>
            </a:r>
            <a:r>
              <a:rPr lang="en-AU" altLang="it-IT" sz="2000" dirty="0">
                <a:hlinkClick r:id="rId2" tooltip="Scienze sociali"/>
              </a:rPr>
              <a:t> </a:t>
            </a:r>
            <a:r>
              <a:rPr lang="en-AU" altLang="it-IT" sz="2000" dirty="0" err="1">
                <a:hlinkClick r:id="rId2" tooltip="Scienze sociali"/>
              </a:rPr>
              <a:t>umana</a:t>
            </a:r>
            <a:r>
              <a:rPr lang="en-AU" altLang="it-IT" sz="2000" dirty="0"/>
              <a:t> </a:t>
            </a:r>
            <a:r>
              <a:rPr lang="en-AU" altLang="it-IT" sz="2000" dirty="0" err="1"/>
              <a:t>che</a:t>
            </a:r>
            <a:r>
              <a:rPr lang="en-AU" altLang="it-IT" sz="2000" dirty="0"/>
              <a:t> </a:t>
            </a:r>
            <a:r>
              <a:rPr lang="en-AU" altLang="it-IT" sz="2000" dirty="0" err="1"/>
              <a:t>studia</a:t>
            </a:r>
            <a:r>
              <a:rPr lang="en-AU" altLang="it-IT" sz="2000" dirty="0"/>
              <a:t> </a:t>
            </a:r>
            <a:r>
              <a:rPr lang="en-AU" altLang="it-IT" sz="2000" dirty="0" err="1"/>
              <a:t>l'</a:t>
            </a:r>
            <a:r>
              <a:rPr lang="en-AU" altLang="it-IT" sz="2000" dirty="0" err="1">
                <a:hlinkClick r:id="rId3" tooltip="Educazione"/>
              </a:rPr>
              <a:t>educazione</a:t>
            </a:r>
            <a:r>
              <a:rPr lang="en-AU" altLang="it-IT" sz="2000" dirty="0"/>
              <a:t> e la </a:t>
            </a:r>
            <a:r>
              <a:rPr lang="en-AU" altLang="it-IT" sz="2000" dirty="0" err="1"/>
              <a:t>formazione</a:t>
            </a:r>
            <a:r>
              <a:rPr lang="en-AU" altLang="it-IT" sz="2000" dirty="0"/>
              <a:t> </a:t>
            </a:r>
            <a:r>
              <a:rPr lang="en-AU" altLang="it-IT" sz="2000" dirty="0" err="1"/>
              <a:t>dell'uomo</a:t>
            </a:r>
            <a:r>
              <a:rPr lang="en-AU" altLang="it-IT" sz="2000" dirty="0"/>
              <a:t> </a:t>
            </a:r>
            <a:r>
              <a:rPr lang="en-AU" altLang="it-IT" sz="2000" dirty="0" err="1"/>
              <a:t>nella</a:t>
            </a:r>
            <a:r>
              <a:rPr lang="en-AU" altLang="it-IT" sz="2000" dirty="0"/>
              <a:t> </a:t>
            </a:r>
            <a:r>
              <a:rPr lang="en-AU" altLang="it-IT" sz="2000" dirty="0" err="1"/>
              <a:t>sua</a:t>
            </a:r>
            <a:r>
              <a:rPr lang="en-AU" altLang="it-IT" sz="2000" dirty="0"/>
              <a:t> </a:t>
            </a:r>
            <a:r>
              <a:rPr lang="en-AU" altLang="it-IT" sz="2000" dirty="0" err="1"/>
              <a:t>interezza</a:t>
            </a:r>
            <a:r>
              <a:rPr lang="en-AU" altLang="it-IT" sz="2000" dirty="0"/>
              <a:t> </a:t>
            </a:r>
            <a:r>
              <a:rPr lang="en-AU" altLang="it-IT" sz="2000" dirty="0" err="1"/>
              <a:t>ovvero</a:t>
            </a:r>
            <a:r>
              <a:rPr lang="en-AU" altLang="it-IT" sz="2000" dirty="0"/>
              <a:t> lo studio </a:t>
            </a:r>
            <a:r>
              <a:rPr lang="en-AU" altLang="it-IT" sz="2000" dirty="0" err="1"/>
              <a:t>dell'uomo</a:t>
            </a:r>
            <a:r>
              <a:rPr lang="en-AU" altLang="it-IT" sz="2000" dirty="0"/>
              <a:t> </a:t>
            </a:r>
            <a:r>
              <a:rPr lang="en-AU" altLang="it-IT" sz="2000" dirty="0" err="1"/>
              <a:t>nel</a:t>
            </a:r>
            <a:r>
              <a:rPr lang="en-AU" altLang="it-IT" sz="2000" dirty="0"/>
              <a:t> </a:t>
            </a:r>
            <a:r>
              <a:rPr lang="en-AU" altLang="it-IT" sz="2000" dirty="0" err="1"/>
              <a:t>suo</a:t>
            </a:r>
            <a:r>
              <a:rPr lang="en-AU" altLang="it-IT" sz="2000" dirty="0"/>
              <a:t> </a:t>
            </a:r>
            <a:r>
              <a:rPr lang="en-AU" altLang="it-IT" sz="2000" dirty="0" err="1"/>
              <a:t>intero</a:t>
            </a:r>
            <a:r>
              <a:rPr lang="en-AU" altLang="it-IT" sz="2000" dirty="0"/>
              <a:t> </a:t>
            </a:r>
            <a:r>
              <a:rPr lang="en-AU" altLang="it-IT" sz="2000" dirty="0" err="1"/>
              <a:t>ciclo</a:t>
            </a:r>
            <a:r>
              <a:rPr lang="en-AU" altLang="it-IT" sz="2000" dirty="0"/>
              <a:t> di vita. Non </a:t>
            </a:r>
            <a:r>
              <a:rPr lang="en-AU" altLang="it-IT" sz="2000" dirty="0" err="1"/>
              <a:t>si</a:t>
            </a:r>
            <a:r>
              <a:rPr lang="en-AU" altLang="it-IT" sz="2000" dirty="0"/>
              <a:t> </a:t>
            </a:r>
            <a:r>
              <a:rPr lang="en-AU" altLang="it-IT" sz="2000" dirty="0" err="1"/>
              <a:t>occupa</a:t>
            </a:r>
            <a:r>
              <a:rPr lang="en-AU" altLang="it-IT" sz="2000" dirty="0"/>
              <a:t> </a:t>
            </a:r>
            <a:r>
              <a:rPr lang="en-AU" altLang="it-IT" sz="2000" dirty="0" err="1"/>
              <a:t>esclusivamente</a:t>
            </a:r>
            <a:r>
              <a:rPr lang="en-AU" altLang="it-IT" sz="2000" dirty="0"/>
              <a:t> </a:t>
            </a:r>
            <a:r>
              <a:rPr lang="en-AU" altLang="it-IT" sz="2000" dirty="0" err="1"/>
              <a:t>dei</a:t>
            </a:r>
            <a:r>
              <a:rPr lang="en-AU" altLang="it-IT" sz="2000" dirty="0"/>
              <a:t> </a:t>
            </a:r>
            <a:r>
              <a:rPr lang="en-AU" altLang="it-IT" sz="2000" dirty="0">
                <a:hlinkClick r:id="rId4" tooltip="Bambino"/>
              </a:rPr>
              <a:t>bambini</a:t>
            </a:r>
            <a:r>
              <a:rPr lang="en-AU" altLang="it-IT" sz="2000" dirty="0"/>
              <a:t> e </a:t>
            </a:r>
            <a:r>
              <a:rPr lang="en-AU" altLang="it-IT" sz="2000" dirty="0" err="1"/>
              <a:t>dell'</a:t>
            </a:r>
            <a:r>
              <a:rPr lang="en-AU" altLang="it-IT" sz="2000" dirty="0" err="1">
                <a:hlinkClick r:id="rId5" tooltip="Infanzia"/>
              </a:rPr>
              <a:t>infanzia</a:t>
            </a:r>
            <a:r>
              <a:rPr lang="en-AU" altLang="it-IT" sz="2000" dirty="0"/>
              <a:t>, ma </a:t>
            </a:r>
            <a:r>
              <a:rPr lang="en-AU" altLang="it-IT" sz="2000" dirty="0" err="1"/>
              <a:t>anche</a:t>
            </a:r>
            <a:r>
              <a:rPr lang="en-AU" altLang="it-IT" sz="2000" dirty="0"/>
              <a:t> di </a:t>
            </a:r>
            <a:r>
              <a:rPr lang="en-AU" altLang="it-IT" sz="2000" dirty="0" err="1">
                <a:hlinkClick r:id="rId6" tooltip="Adolescenza"/>
              </a:rPr>
              <a:t>adolescenti</a:t>
            </a:r>
            <a:r>
              <a:rPr lang="en-AU" altLang="it-IT" sz="2000" dirty="0"/>
              <a:t>, </a:t>
            </a:r>
            <a:r>
              <a:rPr lang="en-AU" altLang="it-IT" sz="2000" dirty="0" err="1"/>
              <a:t>giovani</a:t>
            </a:r>
            <a:r>
              <a:rPr lang="en-AU" altLang="it-IT" sz="2000" dirty="0"/>
              <a:t>, </a:t>
            </a:r>
            <a:r>
              <a:rPr lang="en-AU" altLang="it-IT" sz="2000" dirty="0" err="1">
                <a:hlinkClick r:id="rId7" tooltip="Adulto"/>
              </a:rPr>
              <a:t>adulti</a:t>
            </a:r>
            <a:r>
              <a:rPr lang="en-AU" altLang="it-IT" sz="2000" dirty="0"/>
              <a:t>, </a:t>
            </a:r>
            <a:r>
              <a:rPr lang="en-AU" altLang="it-IT" sz="2000" dirty="0">
                <a:hlinkClick r:id="rId8" tooltip="Senilità"/>
              </a:rPr>
              <a:t>anziani</a:t>
            </a:r>
            <a:r>
              <a:rPr lang="en-AU" altLang="it-IT" sz="2000" dirty="0"/>
              <a:t> e </a:t>
            </a:r>
            <a:r>
              <a:rPr lang="en-AU" altLang="it-IT" sz="2000" dirty="0" err="1">
                <a:hlinkClick r:id="rId9" tooltip="Disabilità"/>
              </a:rPr>
              <a:t>disabili</a:t>
            </a:r>
            <a:r>
              <a:rPr lang="en-AU" altLang="it-IT" sz="2000" dirty="0"/>
              <a:t> </a:t>
            </a:r>
            <a:r>
              <a:rPr lang="en-AU" altLang="it-IT" sz="2000" dirty="0" err="1"/>
              <a:t>ovvero</a:t>
            </a:r>
            <a:r>
              <a:rPr lang="en-AU" altLang="it-IT" sz="2000" dirty="0"/>
              <a:t> </a:t>
            </a:r>
            <a:r>
              <a:rPr lang="en-AU" altLang="it-IT" sz="2000" dirty="0" err="1"/>
              <a:t>delle</a:t>
            </a:r>
            <a:r>
              <a:rPr lang="en-AU" altLang="it-IT" sz="2000" dirty="0"/>
              <a:t> </a:t>
            </a:r>
            <a:r>
              <a:rPr lang="en-AU" altLang="it-IT" sz="2000" dirty="0" err="1"/>
              <a:t>altre</a:t>
            </a:r>
            <a:r>
              <a:rPr lang="en-AU" altLang="it-IT" sz="2000" dirty="0"/>
              <a:t> </a:t>
            </a:r>
            <a:r>
              <a:rPr lang="en-AU" altLang="it-IT" sz="2000" dirty="0" err="1"/>
              <a:t>fasi</a:t>
            </a:r>
            <a:r>
              <a:rPr lang="en-AU" altLang="it-IT" sz="2000" dirty="0"/>
              <a:t> </a:t>
            </a:r>
            <a:r>
              <a:rPr lang="en-AU" altLang="it-IT" sz="2000" dirty="0" err="1"/>
              <a:t>della</a:t>
            </a:r>
            <a:r>
              <a:rPr lang="en-AU" altLang="it-IT" sz="2000" dirty="0"/>
              <a:t> vita. </a:t>
            </a:r>
            <a:r>
              <a:rPr lang="en-AU" altLang="it-IT" sz="2000" dirty="0" err="1"/>
              <a:t>Insieme</a:t>
            </a:r>
            <a:r>
              <a:rPr lang="en-AU" altLang="it-IT" sz="2000" dirty="0"/>
              <a:t> alle </a:t>
            </a:r>
            <a:r>
              <a:rPr lang="en-AU" altLang="it-IT" sz="2000" dirty="0" err="1"/>
              <a:t>altre</a:t>
            </a:r>
            <a:r>
              <a:rPr lang="en-AU" altLang="it-IT" sz="2000" dirty="0"/>
              <a:t> </a:t>
            </a:r>
            <a:r>
              <a:rPr lang="en-AU" altLang="it-IT" sz="2000" dirty="0" err="1"/>
              <a:t>Scienze</a:t>
            </a:r>
            <a:r>
              <a:rPr lang="en-AU" altLang="it-IT" sz="2000" dirty="0"/>
              <a:t> </a:t>
            </a:r>
            <a:r>
              <a:rPr lang="en-AU" altLang="it-IT" sz="2000" dirty="0" err="1"/>
              <a:t>Umane</a:t>
            </a:r>
            <a:r>
              <a:rPr lang="en-AU" altLang="it-IT" sz="2000" dirty="0"/>
              <a:t> </a:t>
            </a:r>
            <a:r>
              <a:rPr lang="en-AU" altLang="it-IT" sz="2000" dirty="0" err="1"/>
              <a:t>si</a:t>
            </a:r>
            <a:r>
              <a:rPr lang="en-AU" altLang="it-IT" sz="2000" dirty="0"/>
              <a:t> </a:t>
            </a:r>
            <a:r>
              <a:rPr lang="en-AU" altLang="it-IT" sz="2000" dirty="0" err="1"/>
              <a:t>rivolge</a:t>
            </a:r>
            <a:r>
              <a:rPr lang="en-AU" altLang="it-IT" sz="2000" dirty="0"/>
              <a:t> </a:t>
            </a:r>
            <a:r>
              <a:rPr lang="en-AU" altLang="it-IT" sz="2000" dirty="0" err="1"/>
              <a:t>dunque</a:t>
            </a:r>
            <a:r>
              <a:rPr lang="en-AU" altLang="it-IT" sz="2000" dirty="0"/>
              <a:t> ai </a:t>
            </a:r>
            <a:r>
              <a:rPr lang="en-AU" altLang="it-IT" sz="2000" dirty="0" err="1"/>
              <a:t>contesti</a:t>
            </a:r>
            <a:r>
              <a:rPr lang="en-AU" altLang="it-IT" sz="2000" dirty="0"/>
              <a:t> </a:t>
            </a:r>
            <a:r>
              <a:rPr lang="en-AU" altLang="it-IT" sz="2000" dirty="0" err="1"/>
              <a:t>formali</a:t>
            </a:r>
            <a:r>
              <a:rPr lang="en-AU" altLang="it-IT" sz="2000" dirty="0"/>
              <a:t>, non-</a:t>
            </a:r>
            <a:r>
              <a:rPr lang="en-AU" altLang="it-IT" sz="2000" dirty="0" err="1"/>
              <a:t>formali</a:t>
            </a:r>
            <a:r>
              <a:rPr lang="en-AU" altLang="it-IT" sz="2000" dirty="0"/>
              <a:t> e </a:t>
            </a:r>
            <a:r>
              <a:rPr lang="en-AU" altLang="it-IT" sz="2000" dirty="0" err="1"/>
              <a:t>informali</a:t>
            </a:r>
            <a:r>
              <a:rPr lang="en-AU" altLang="it-IT" sz="2000" dirty="0"/>
              <a:t> dove </a:t>
            </a:r>
            <a:r>
              <a:rPr lang="en-AU" altLang="it-IT" sz="2000" dirty="0" err="1"/>
              <a:t>avviene</a:t>
            </a:r>
            <a:r>
              <a:rPr lang="en-AU" altLang="it-IT" sz="2000" dirty="0"/>
              <a:t> il </a:t>
            </a:r>
            <a:r>
              <a:rPr lang="en-AU" altLang="it-IT" sz="2000" dirty="0" err="1"/>
              <a:t>processo</a:t>
            </a:r>
            <a:r>
              <a:rPr lang="en-AU" altLang="it-IT" sz="2000" dirty="0"/>
              <a:t> di "</a:t>
            </a:r>
            <a:r>
              <a:rPr lang="en-AU" altLang="it-IT" sz="2000" dirty="0" err="1"/>
              <a:t>trasformatività</a:t>
            </a:r>
            <a:r>
              <a:rPr lang="en-AU" altLang="it-IT" sz="2000" dirty="0"/>
              <a:t>" proprio </a:t>
            </a:r>
            <a:r>
              <a:rPr lang="en-AU" altLang="it-IT" sz="2000" dirty="0" err="1"/>
              <a:t>della</a:t>
            </a:r>
            <a:r>
              <a:rPr lang="en-AU" altLang="it-IT" sz="2000" dirty="0"/>
              <a:t> </a:t>
            </a:r>
            <a:r>
              <a:rPr lang="en-AU" altLang="it-IT" sz="2000" dirty="0" err="1"/>
              <a:t>pedagogia</a:t>
            </a:r>
            <a:r>
              <a:rPr lang="en-AU" altLang="it-IT" sz="2000" dirty="0"/>
              <a:t> </a:t>
            </a:r>
            <a:r>
              <a:rPr lang="en-AU" altLang="it-IT" sz="2000" dirty="0" err="1"/>
              <a:t>stessa</a:t>
            </a:r>
            <a:r>
              <a:rPr lang="en-AU" altLang="it-IT" sz="2000" dirty="0"/>
              <a:t>.</a:t>
            </a:r>
          </a:p>
        </p:txBody>
      </p:sp>
      <p:sp>
        <p:nvSpPr>
          <p:cNvPr id="10244" name="Text Box 4">
            <a:extLst>
              <a:ext uri="{FF2B5EF4-FFF2-40B4-BE49-F238E27FC236}">
                <a16:creationId xmlns:a16="http://schemas.microsoft.com/office/drawing/2014/main" id="{64CCED73-9437-4187-1197-B0966695C04C}"/>
              </a:ext>
            </a:extLst>
          </p:cNvPr>
          <p:cNvSpPr txBox="1">
            <a:spLocks noChangeArrowheads="1"/>
          </p:cNvSpPr>
          <p:nvPr/>
        </p:nvSpPr>
        <p:spPr bwMode="auto">
          <a:xfrm>
            <a:off x="251520" y="5505834"/>
            <a:ext cx="3998912" cy="1069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pl-PL" altLang="it-IT" sz="1600" dirty="0"/>
              <a:t>[1] </a:t>
            </a:r>
            <a:r>
              <a:rPr lang="en-AU" altLang="it-IT" sz="1600" dirty="0">
                <a:hlinkClick r:id="rId10"/>
              </a:rPr>
              <a:t>https://pl.wikipedia.org/wiki/Pedagogika</a:t>
            </a:r>
            <a:endParaRPr lang="pl-PL" altLang="it-IT" sz="1600" dirty="0"/>
          </a:p>
          <a:p>
            <a:pPr algn="l"/>
            <a:r>
              <a:rPr lang="pl-PL" altLang="it-IT" sz="1600" dirty="0"/>
              <a:t>[2] </a:t>
            </a:r>
            <a:r>
              <a:rPr lang="en-AU" altLang="it-IT" sz="1600" dirty="0">
                <a:hlinkClick r:id="rId11"/>
              </a:rPr>
              <a:t>https://it.wikipedia.org/wiki/Pedagogia</a:t>
            </a:r>
            <a:endParaRPr lang="pl-PL" altLang="it-IT" sz="1600" dirty="0"/>
          </a:p>
          <a:p>
            <a:pPr algn="l"/>
            <a:r>
              <a:rPr lang="pl-PL" altLang="it-IT" sz="1600" dirty="0"/>
              <a:t>[3] </a:t>
            </a:r>
            <a:r>
              <a:rPr lang="en-AU" altLang="it-IT" sz="1600" dirty="0"/>
              <a:t>http://dizio.org/it/pedagogia</a:t>
            </a:r>
          </a:p>
          <a:p>
            <a:pPr algn="l"/>
            <a:endParaRPr lang="en-AU" altLang="it-IT" sz="1600" dirty="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10243">
                                            <p:txEl>
                                              <p:pRg st="1" end="1"/>
                                            </p:txEl>
                                          </p:spTgt>
                                        </p:tgtEl>
                                        <p:attrNameLst>
                                          <p:attrName>style.visibility</p:attrName>
                                        </p:attrNameLst>
                                      </p:cBhvr>
                                      <p:to>
                                        <p:strVal val="visible"/>
                                      </p:to>
                                    </p:set>
                                    <p:animEffect transition="in" filter="blinds(horizontal)">
                                      <p:cBhvr>
                                        <p:cTn id="7" dur="500"/>
                                        <p:tgtEl>
                                          <p:spTgt spid="1024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43" grpId="0" uiExpand="1" build="p"/>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Rectangle 2">
            <a:extLst>
              <a:ext uri="{FF2B5EF4-FFF2-40B4-BE49-F238E27FC236}">
                <a16:creationId xmlns:a16="http://schemas.microsoft.com/office/drawing/2014/main" id="{F5030C6B-5150-ED04-9EBF-2BCC64EC7B31}"/>
              </a:ext>
            </a:extLst>
          </p:cNvPr>
          <p:cNvSpPr>
            <a:spLocks noGrp="1" noChangeArrowheads="1"/>
          </p:cNvSpPr>
          <p:nvPr>
            <p:ph type="title"/>
          </p:nvPr>
        </p:nvSpPr>
        <p:spPr>
          <a:xfrm>
            <a:off x="0" y="0"/>
            <a:ext cx="9144000" cy="1143000"/>
          </a:xfrm>
        </p:spPr>
        <p:txBody>
          <a:bodyPr/>
          <a:lstStyle/>
          <a:p>
            <a:r>
              <a:rPr lang="pl-PL" altLang="it-IT" sz="3600" dirty="0"/>
              <a:t>J. Korczak (1878-1942): Diritti dei bambini</a:t>
            </a:r>
            <a:endParaRPr lang="en-AU" altLang="it-IT" sz="3600" dirty="0"/>
          </a:p>
        </p:txBody>
      </p:sp>
      <p:sp>
        <p:nvSpPr>
          <p:cNvPr id="100355" name="Rectangle 3">
            <a:extLst>
              <a:ext uri="{FF2B5EF4-FFF2-40B4-BE49-F238E27FC236}">
                <a16:creationId xmlns:a16="http://schemas.microsoft.com/office/drawing/2014/main" id="{3706EC69-62A3-A369-98E0-49EDC9FCD049}"/>
              </a:ext>
            </a:extLst>
          </p:cNvPr>
          <p:cNvSpPr>
            <a:spLocks noGrp="1" noChangeArrowheads="1"/>
          </p:cNvSpPr>
          <p:nvPr>
            <p:ph type="body" idx="1"/>
          </p:nvPr>
        </p:nvSpPr>
        <p:spPr>
          <a:xfrm>
            <a:off x="0" y="908050"/>
            <a:ext cx="8964613" cy="3457575"/>
          </a:xfrm>
        </p:spPr>
        <p:txBody>
          <a:bodyPr/>
          <a:lstStyle/>
          <a:p>
            <a:pPr>
              <a:lnSpc>
                <a:spcPct val="95000"/>
              </a:lnSpc>
              <a:spcBef>
                <a:spcPct val="0"/>
              </a:spcBef>
              <a:buFontTx/>
              <a:buNone/>
            </a:pPr>
            <a:r>
              <a:rPr lang="it-IT" altLang="it-IT" sz="1700" dirty="0"/>
              <a:t>Il diritto al rispetto (per l'ignoranza, per la tristezza, il fallimento e le lacrime; per il mistero del miglioramento, per lo sforzo e la fiducia giovanile, per il lavoro della conoscenza, per i misteri e le fluttuazioni del duro lavoro della crescita, per le proprie debolezze
Il diritto all'amore (al seno materno, un'atmosfera di calore e cura) e all'amicizia
Il diritto alla segretezza (la segretezza di una persona, così come i propri affari, esperienze e sensazioni);
Il diritto all'autodeterminazione (antitesi, diritto di resistere, di protestare, di chiedere e pretendere, di esprimere il proprio pensiero, di vivere il proprio sforzo e la propria attività);
Il diritto di proprietà (se stessi – all'auto-proprietà e ai propri beni);
Il diritto all'autosviluppo e alla maturazione;
Il diritto di muoversi, di giocare, di lavorare e di studiare;
Il diritto alla giustizia nella vita.  (Ibid.)
</a:t>
            </a:r>
            <a:endParaRPr lang="pl-PL" altLang="it-IT" sz="1700" dirty="0"/>
          </a:p>
        </p:txBody>
      </p:sp>
      <p:pic>
        <p:nvPicPr>
          <p:cNvPr id="100357" name="Picture 5">
            <a:extLst>
              <a:ext uri="{FF2B5EF4-FFF2-40B4-BE49-F238E27FC236}">
                <a16:creationId xmlns:a16="http://schemas.microsoft.com/office/drawing/2014/main" id="{E8004BEF-15B7-2308-978F-880F7D0D881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20072" y="3975992"/>
            <a:ext cx="3687168" cy="2765376"/>
          </a:xfrm>
          <a:prstGeom prst="rect">
            <a:avLst/>
          </a:prstGeom>
          <a:noFill/>
          <a:extLst>
            <a:ext uri="{909E8E84-426E-40DD-AFC4-6F175D3DCCD1}">
              <a14:hiddenFill xmlns:a14="http://schemas.microsoft.com/office/drawing/2010/main">
                <a:solidFill>
                  <a:srgbClr val="FFFFFF"/>
                </a:solidFill>
              </a14:hiddenFill>
            </a:ext>
          </a:extLst>
        </p:spPr>
      </p:pic>
      <p:sp>
        <p:nvSpPr>
          <p:cNvPr id="100358" name="Text Box 6">
            <a:extLst>
              <a:ext uri="{FF2B5EF4-FFF2-40B4-BE49-F238E27FC236}">
                <a16:creationId xmlns:a16="http://schemas.microsoft.com/office/drawing/2014/main" id="{DDE72E9F-4CCE-9367-5F6E-52BEF0B7346F}"/>
              </a:ext>
            </a:extLst>
          </p:cNvPr>
          <p:cNvSpPr txBox="1">
            <a:spLocks noChangeArrowheads="1"/>
          </p:cNvSpPr>
          <p:nvPr/>
        </p:nvSpPr>
        <p:spPr bwMode="auto">
          <a:xfrm>
            <a:off x="323850" y="4797425"/>
            <a:ext cx="304165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pl-PL" altLang="it-IT"/>
              <a:t>Zob. wykład II „Psychologia”</a:t>
            </a:r>
          </a:p>
          <a:p>
            <a:pPr algn="l"/>
            <a:r>
              <a:rPr lang="pl-PL" altLang="it-IT"/>
              <a:t>Potrzeby wg Maslowa</a:t>
            </a:r>
            <a:endParaRPr lang="en-AU" altLang="it-IT"/>
          </a:p>
        </p:txBody>
      </p:sp>
      <p:sp>
        <p:nvSpPr>
          <p:cNvPr id="100359" name="Text Box 7">
            <a:extLst>
              <a:ext uri="{FF2B5EF4-FFF2-40B4-BE49-F238E27FC236}">
                <a16:creationId xmlns:a16="http://schemas.microsoft.com/office/drawing/2014/main" id="{76B80447-49A6-9FAE-0555-4177ED088586}"/>
              </a:ext>
            </a:extLst>
          </p:cNvPr>
          <p:cNvSpPr txBox="1">
            <a:spLocks noChangeArrowheads="1"/>
          </p:cNvSpPr>
          <p:nvPr/>
        </p:nvSpPr>
        <p:spPr bwMode="auto">
          <a:xfrm>
            <a:off x="179388" y="5876925"/>
            <a:ext cx="4357283"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it-IT" altLang="it-IT" dirty="0">
                <a:solidFill>
                  <a:srgbClr val="FF0000"/>
                </a:solidFill>
              </a:rPr>
              <a:t>"Bel paese Italia, anche i bambini hanno 
il diritto alla bicicletta!"
</a:t>
            </a:r>
            <a:endParaRPr lang="en-AU" altLang="it-IT" dirty="0">
              <a:solidFill>
                <a:srgbClr val="FF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100355">
                                            <p:txEl>
                                              <p:pRg st="0" end="0"/>
                                            </p:txEl>
                                          </p:spTgt>
                                        </p:tgtEl>
                                        <p:attrNameLst>
                                          <p:attrName>style.visibility</p:attrName>
                                        </p:attrNameLst>
                                      </p:cBhvr>
                                      <p:to>
                                        <p:strVal val="visible"/>
                                      </p:to>
                                    </p:set>
                                    <p:animEffect transition="in" filter="blinds(horizontal)">
                                      <p:cBhvr>
                                        <p:cTn id="7" dur="500"/>
                                        <p:tgtEl>
                                          <p:spTgt spid="100355">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5" presetClass="entr" presetSubtype="10" fill="hold" nodeType="clickEffect">
                                  <p:stCondLst>
                                    <p:cond delay="0"/>
                                  </p:stCondLst>
                                  <p:childTnLst>
                                    <p:set>
                                      <p:cBhvr>
                                        <p:cTn id="11" dur="1" fill="hold">
                                          <p:stCondLst>
                                            <p:cond delay="0"/>
                                          </p:stCondLst>
                                        </p:cTn>
                                        <p:tgtEl>
                                          <p:spTgt spid="100357"/>
                                        </p:tgtEl>
                                        <p:attrNameLst>
                                          <p:attrName>style.visibility</p:attrName>
                                        </p:attrNameLst>
                                      </p:cBhvr>
                                      <p:to>
                                        <p:strVal val="visible"/>
                                      </p:to>
                                    </p:set>
                                    <p:animEffect transition="in" filter="checkerboard(across)">
                                      <p:cBhvr>
                                        <p:cTn id="12" dur="500"/>
                                        <p:tgtEl>
                                          <p:spTgt spid="100357"/>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3" presetClass="entr" presetSubtype="10" fill="hold" nodeType="clickEffect">
                                  <p:stCondLst>
                                    <p:cond delay="0"/>
                                  </p:stCondLst>
                                  <p:childTnLst>
                                    <p:set>
                                      <p:cBhvr>
                                        <p:cTn id="16" dur="1" fill="hold">
                                          <p:stCondLst>
                                            <p:cond delay="0"/>
                                          </p:stCondLst>
                                        </p:cTn>
                                        <p:tgtEl>
                                          <p:spTgt spid="100359"/>
                                        </p:tgtEl>
                                        <p:attrNameLst>
                                          <p:attrName>style.visibility</p:attrName>
                                        </p:attrNameLst>
                                      </p:cBhvr>
                                      <p:to>
                                        <p:strVal val="visible"/>
                                      </p:to>
                                    </p:set>
                                    <p:animEffect transition="in" filter="blinds(horizontal)">
                                      <p:cBhvr>
                                        <p:cTn id="17" dur="500"/>
                                        <p:tgtEl>
                                          <p:spTgt spid="10035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0355" grpId="0" build="p"/>
      <p:bldP spid="100359"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2">
            <a:extLst>
              <a:ext uri="{FF2B5EF4-FFF2-40B4-BE49-F238E27FC236}">
                <a16:creationId xmlns:a16="http://schemas.microsoft.com/office/drawing/2014/main" id="{27A2469B-67C0-3291-2599-E9B393F325CD}"/>
              </a:ext>
            </a:extLst>
          </p:cNvPr>
          <p:cNvSpPr>
            <a:spLocks noGrp="1" noChangeArrowheads="1"/>
          </p:cNvSpPr>
          <p:nvPr>
            <p:ph type="title"/>
          </p:nvPr>
        </p:nvSpPr>
        <p:spPr>
          <a:xfrm>
            <a:off x="11113" y="0"/>
            <a:ext cx="8964612" cy="1143000"/>
          </a:xfrm>
        </p:spPr>
        <p:txBody>
          <a:bodyPr/>
          <a:lstStyle/>
          <a:p>
            <a:r>
              <a:rPr lang="it-IT" altLang="it-IT" sz="3200" dirty="0"/>
              <a:t>Obiettivi dell'educazione secondo K. </a:t>
            </a:r>
            <a:r>
              <a:rPr lang="it-IT" altLang="it-IT" sz="3200" dirty="0" err="1"/>
              <a:t>Sośnicki</a:t>
            </a:r>
            <a:r>
              <a:rPr lang="it-IT" altLang="it-IT" sz="3600" dirty="0"/>
              <a:t>
</a:t>
            </a:r>
            <a:endParaRPr lang="en-AU" altLang="it-IT" sz="3600" dirty="0"/>
          </a:p>
        </p:txBody>
      </p:sp>
      <p:sp>
        <p:nvSpPr>
          <p:cNvPr id="98307" name="Rectangle 3">
            <a:extLst>
              <a:ext uri="{FF2B5EF4-FFF2-40B4-BE49-F238E27FC236}">
                <a16:creationId xmlns:a16="http://schemas.microsoft.com/office/drawing/2014/main" id="{72124974-0EF9-246D-1FE9-887CD227CF2E}"/>
              </a:ext>
            </a:extLst>
          </p:cNvPr>
          <p:cNvSpPr>
            <a:spLocks noGrp="1" noChangeArrowheads="1"/>
          </p:cNvSpPr>
          <p:nvPr>
            <p:ph type="body" idx="1"/>
          </p:nvPr>
        </p:nvSpPr>
        <p:spPr>
          <a:xfrm>
            <a:off x="179388" y="868363"/>
            <a:ext cx="8964612" cy="6335712"/>
          </a:xfrm>
        </p:spPr>
        <p:txBody>
          <a:bodyPr/>
          <a:lstStyle/>
          <a:p>
            <a:pPr>
              <a:lnSpc>
                <a:spcPct val="90000"/>
              </a:lnSpc>
            </a:pPr>
            <a:r>
              <a:rPr lang="it-IT" altLang="it-IT" sz="1800" dirty="0">
                <a:solidFill>
                  <a:schemeClr val="accent2"/>
                </a:solidFill>
              </a:rPr>
              <a:t>Lo sviluppo umano porta alla sua maturità. Pertanto, l'educazione positiva deve facilitare il raggiungimento della maturità. In cosa consiste la maturità è abbastanza difficile da determinare. Tuttavia, i seguenti momenti principali possono essere distinti in esso:
1. Consiste nell'avere contenuti di vita adeguati, cioè un'adeguata risorsa di informazione sulla vita e sulle sue condizioni, sia nella vita dell'individuo che della società a cui l'individuo appartiene, sul suo ruolo in tutta questa vita, sul suo lavoro, sui suoi diritti e doveri. 
2. Ottenere una valutazione appropriata, basata su una certa visione del mondo. Questa valutazione e questa visione del mondo non devono più essere finite e chiuse, ma in ogni caso dovrebbero essere sviluppate in modo tale da poter diventare la base di un'azione umana intenzionale.
3. La visione del mondo è connessa con gli obiettivi di vita indicati a cui ci si sforza e la giusta valutazione della possibilità di raggiungerli, basata sulla conoscenza delle proprie capacità, carattere e individualità, nonché delle condizioni esterne. È creare il proprio "progetto di vita" e realizzarlo. 
4. La maturità richiede un equilibrio mentale, affettivo e di volontà nell'affrontare adeguatamente i vari affari della vita. Questo equilibrio si manifesta nella pace interiore ed è combinato con un senso della propria forza e importanza. Dà serietà al proprio progetto di vita. 
5. La caratteristica generale della maturità psicologica è, da una parte, una diversità abbastanza ampia della vita interiore, con allo stesso tempo un forte legame di questi diversi contenuti".  (pp. 97-99)
</a:t>
            </a:r>
            <a:endParaRPr lang="en-AU" altLang="it-IT" sz="1800" dirty="0"/>
          </a:p>
        </p:txBody>
      </p:sp>
      <p:sp>
        <p:nvSpPr>
          <p:cNvPr id="98308" name="Text Box 4">
            <a:extLst>
              <a:ext uri="{FF2B5EF4-FFF2-40B4-BE49-F238E27FC236}">
                <a16:creationId xmlns:a16="http://schemas.microsoft.com/office/drawing/2014/main" id="{237E6EAC-77C7-1551-3324-689523E86F1F}"/>
              </a:ext>
            </a:extLst>
          </p:cNvPr>
          <p:cNvSpPr txBox="1">
            <a:spLocks noChangeArrowheads="1"/>
          </p:cNvSpPr>
          <p:nvPr/>
        </p:nvSpPr>
        <p:spPr bwMode="auto">
          <a:xfrm>
            <a:off x="4914900" y="6507163"/>
            <a:ext cx="4090988"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pl-PL" altLang="it-IT" sz="800"/>
              <a:t>Kaziemierz Sośnicki, </a:t>
            </a:r>
            <a:r>
              <a:rPr lang="pl-PL" altLang="it-IT" sz="800" i="1"/>
              <a:t>Pedagogika Ogólna. Podręcznik dla użytku zakładów kształcenia</a:t>
            </a:r>
          </a:p>
          <a:p>
            <a:pPr algn="l"/>
            <a:r>
              <a:rPr lang="pl-PL" altLang="it-IT" sz="800" i="1"/>
              <a:t>nauczycieli</a:t>
            </a:r>
            <a:r>
              <a:rPr lang="pl-PL" altLang="it-IT" sz="800"/>
              <a:t>, Księgarnia Wysyłkowa „Librarium”, Inowrocław, 1946.</a:t>
            </a:r>
            <a:endParaRPr lang="en-AU" altLang="it-IT" sz="80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98307">
                                            <p:txEl>
                                              <p:pRg st="0" end="0"/>
                                            </p:txEl>
                                          </p:spTgt>
                                        </p:tgtEl>
                                        <p:attrNameLst>
                                          <p:attrName>style.visibility</p:attrName>
                                        </p:attrNameLst>
                                      </p:cBhvr>
                                      <p:to>
                                        <p:strVal val="visible"/>
                                      </p:to>
                                    </p:set>
                                    <p:animEffect transition="in" filter="blinds(horizontal)">
                                      <p:cBhvr>
                                        <p:cTn id="7" dur="500"/>
                                        <p:tgtEl>
                                          <p:spTgt spid="9830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8307" grpId="0" build="p"/>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a:extLst>
              <a:ext uri="{FF2B5EF4-FFF2-40B4-BE49-F238E27FC236}">
                <a16:creationId xmlns:a16="http://schemas.microsoft.com/office/drawing/2014/main" id="{1AB47A2D-8C09-1B15-0023-8DBD17462CFA}"/>
              </a:ext>
            </a:extLst>
          </p:cNvPr>
          <p:cNvSpPr>
            <a:spLocks noGrp="1" noChangeArrowheads="1"/>
          </p:cNvSpPr>
          <p:nvPr>
            <p:ph type="title"/>
          </p:nvPr>
        </p:nvSpPr>
        <p:spPr>
          <a:xfrm>
            <a:off x="0" y="-17463"/>
            <a:ext cx="9144000" cy="1143001"/>
          </a:xfrm>
        </p:spPr>
        <p:txBody>
          <a:bodyPr/>
          <a:lstStyle/>
          <a:p>
            <a:r>
              <a:rPr lang="pl-PL" altLang="it-IT" sz="3500"/>
              <a:t>Shulman: Pedagogical Contents Knowledge</a:t>
            </a:r>
            <a:endParaRPr lang="en-AU" altLang="it-IT" sz="3500"/>
          </a:p>
        </p:txBody>
      </p:sp>
      <p:sp>
        <p:nvSpPr>
          <p:cNvPr id="40963" name="Rectangle 3">
            <a:extLst>
              <a:ext uri="{FF2B5EF4-FFF2-40B4-BE49-F238E27FC236}">
                <a16:creationId xmlns:a16="http://schemas.microsoft.com/office/drawing/2014/main" id="{4060D678-100B-D12F-26D9-148858594D2C}"/>
              </a:ext>
            </a:extLst>
          </p:cNvPr>
          <p:cNvSpPr>
            <a:spLocks noGrp="1" noChangeArrowheads="1"/>
          </p:cNvSpPr>
          <p:nvPr>
            <p:ph type="body" idx="1"/>
          </p:nvPr>
        </p:nvSpPr>
        <p:spPr>
          <a:xfrm>
            <a:off x="323850" y="989013"/>
            <a:ext cx="8640763" cy="5589587"/>
          </a:xfrm>
        </p:spPr>
        <p:txBody>
          <a:bodyPr/>
          <a:lstStyle/>
          <a:p>
            <a:pPr>
              <a:lnSpc>
                <a:spcPct val="80000"/>
              </a:lnSpc>
            </a:pPr>
            <a:r>
              <a:rPr lang="it-IT" altLang="it-IT" sz="1800" dirty="0"/>
              <a:t>Lee Shulman (1986) scrive: "Gli insegnanti non devono solo essere in grado di definire verità accettate in un particolare campo. Devono anche essere in grado di spiegare perché una particolare affermazione merita di essere accettata, perché vale la pena conoscerla, come si relaziona con altre proposizioni, sia nei loro campi che in altri, sia in pratica che in teoria. 
In un'opera di portata epocale oggi [2] scrive:
"Le azioni sia dei responsabili politici che dei docenti negli studi sulla formazione degli insegnanti in passato sono state coerenti con l'ipotesi che l'insegnamento richieda determinate competenze di base, conoscenza della materia e abilità pedagogiche generali. Nella maggior parte degli stati, la valutazione degli insegnanti è limitata a determinate combinazioni di test attitudinali di base, esami di conoscenza della materia e osservazione della classe per garantire che determinati comportamenti di insegnamento di base siano rispettati. In questo modo, sostengo, l'insegnamento è ridotto a un livello banale, la sua complessità di omissione e le sue esigenze diminuite. Gli insegnanti stessi hanno difficoltà a rendersi conto di ciò che possono e non possono fare. [...]
Gli elementi più critici dell'apprendimento, come la materia insegnata, il contesto in aula, le caratteristiche fisiche e psicologiche degli studenti, o il grado di raggiungimento di obiettivi non facili da valutare con test standardizzati, sono solitamente ignorati nella ricerca di linee guida generali per una didattica efficace (p. 6)
</a:t>
            </a:r>
            <a:endParaRPr lang="en-AU" altLang="it-IT" sz="1800" dirty="0"/>
          </a:p>
        </p:txBody>
      </p:sp>
      <p:sp>
        <p:nvSpPr>
          <p:cNvPr id="40964" name="Text Box 4">
            <a:extLst>
              <a:ext uri="{FF2B5EF4-FFF2-40B4-BE49-F238E27FC236}">
                <a16:creationId xmlns:a16="http://schemas.microsoft.com/office/drawing/2014/main" id="{7BDCAFE5-E8FD-90E6-88C5-D66D4A5109EC}"/>
              </a:ext>
            </a:extLst>
          </p:cNvPr>
          <p:cNvSpPr txBox="1">
            <a:spLocks noChangeArrowheads="1"/>
          </p:cNvSpPr>
          <p:nvPr/>
        </p:nvSpPr>
        <p:spPr bwMode="auto">
          <a:xfrm>
            <a:off x="87313" y="6280150"/>
            <a:ext cx="7051675" cy="6111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en-GB" altLang="it-IT" sz="1600"/>
              <a:t>[1] L. S. Shulman, </a:t>
            </a:r>
            <a:r>
              <a:rPr lang="en-GB" altLang="it-IT" sz="1600" i="1"/>
              <a:t>Those Who Understand: Knowledge Growth in Teaching</a:t>
            </a:r>
            <a:r>
              <a:rPr lang="en-GB" altLang="it-IT" sz="1600"/>
              <a:t>, </a:t>
            </a:r>
            <a:endParaRPr lang="pl-PL" altLang="it-IT" sz="1600"/>
          </a:p>
          <a:p>
            <a:pPr algn="l"/>
            <a:r>
              <a:rPr lang="en-GB" altLang="it-IT" sz="1600"/>
              <a:t>Educational Researcher, Vol. 15, 2/1986, s. 4-14.</a:t>
            </a:r>
            <a:r>
              <a:rPr lang="pl-PL" altLang="it-IT"/>
              <a:t> </a:t>
            </a:r>
            <a:endParaRPr lang="en-AU" altLang="it-IT"/>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40963">
                                            <p:txEl>
                                              <p:pRg st="0" end="0"/>
                                            </p:txEl>
                                          </p:spTgt>
                                        </p:tgtEl>
                                        <p:attrNameLst>
                                          <p:attrName>style.visibility</p:attrName>
                                        </p:attrNameLst>
                                      </p:cBhvr>
                                      <p:to>
                                        <p:strVal val="visible"/>
                                      </p:to>
                                    </p:set>
                                    <p:animEffect transition="in" filter="blinds(horizontal)">
                                      <p:cBhvr>
                                        <p:cTn id="7" dur="500"/>
                                        <p:tgtEl>
                                          <p:spTgt spid="4096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63" grpId="0" build="p"/>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a:extLst>
              <a:ext uri="{FF2B5EF4-FFF2-40B4-BE49-F238E27FC236}">
                <a16:creationId xmlns:a16="http://schemas.microsoft.com/office/drawing/2014/main" id="{85CF1921-1691-039D-3BC9-20477720D17F}"/>
              </a:ext>
            </a:extLst>
          </p:cNvPr>
          <p:cNvSpPr>
            <a:spLocks noGrp="1" noChangeArrowheads="1"/>
          </p:cNvSpPr>
          <p:nvPr>
            <p:ph type="title"/>
          </p:nvPr>
        </p:nvSpPr>
        <p:spPr>
          <a:xfrm>
            <a:off x="0" y="0"/>
            <a:ext cx="8686800" cy="1143000"/>
          </a:xfrm>
        </p:spPr>
        <p:txBody>
          <a:bodyPr/>
          <a:lstStyle/>
          <a:p>
            <a:r>
              <a:rPr lang="pl-PL" altLang="it-IT" sz="3600"/>
              <a:t>PCK – Pedagogical Contents Knowledge</a:t>
            </a:r>
            <a:endParaRPr lang="en-AU" altLang="it-IT" sz="3600"/>
          </a:p>
        </p:txBody>
      </p:sp>
      <p:sp>
        <p:nvSpPr>
          <p:cNvPr id="45059" name="Rectangle 3">
            <a:extLst>
              <a:ext uri="{FF2B5EF4-FFF2-40B4-BE49-F238E27FC236}">
                <a16:creationId xmlns:a16="http://schemas.microsoft.com/office/drawing/2014/main" id="{E136FD0D-A218-7233-752E-EDF8E78B5578}"/>
              </a:ext>
            </a:extLst>
          </p:cNvPr>
          <p:cNvSpPr>
            <a:spLocks noGrp="1" noChangeArrowheads="1"/>
          </p:cNvSpPr>
          <p:nvPr>
            <p:ph type="body" idx="1"/>
          </p:nvPr>
        </p:nvSpPr>
        <p:spPr>
          <a:xfrm>
            <a:off x="179388" y="1600200"/>
            <a:ext cx="8713787" cy="4525963"/>
          </a:xfrm>
        </p:spPr>
        <p:txBody>
          <a:bodyPr/>
          <a:lstStyle/>
          <a:p>
            <a:pPr>
              <a:lnSpc>
                <a:spcPct val="90000"/>
              </a:lnSpc>
              <a:buFontTx/>
              <a:buNone/>
            </a:pPr>
            <a:r>
              <a:rPr lang="it-IT" altLang="it-IT" sz="1800" dirty="0"/>
              <a:t>L. Shulman definisce la sua definizione del processo di insegnamento e del ruolo dell'insegnante come segue:
"Un insegnante sa qualcosa che gli altri non capiscono, vale a dire i suoi studenti. L'insegnante è in grado di scambiare le sue conoscenze, capacità di presentazione e comportamenti o valori attesi per azioni e rappresentazioni pedagogiche. Questi sono modi diversi di parlare, mostrare, dimostrare e presentare idee in modo tale che l'ignorante acquisisca conoscenza, l'ignorante possa comprendere e distinguere, e i disabili diventino maestri. 
Pertanto, l'insegnamento inizia necessariamente con l'insegnante che capisce cosa deve imparare lo studente e come l'insegnante deve farlo. Questo processo conduce attraverso una serie di attività durante le quali gli studenti ricevono istruzioni dettagliate e opportunità di apprendimento, in modo che l'apprendimento rimanga in definitiva responsabilità dello studente. [Pestalozzi]
L'insegnamento termina con una nuova comprensione, sia da parte dello studente che da parte dell'insegnante.  (pag. 7)
L'insegnamento deve essere inteso come miglioramento della comprensione.  
</a:t>
            </a:r>
            <a:endParaRPr lang="en-AU" altLang="it-IT" sz="1800" dirty="0"/>
          </a:p>
        </p:txBody>
      </p:sp>
      <p:sp>
        <p:nvSpPr>
          <p:cNvPr id="45060" name="Text Box 4">
            <a:extLst>
              <a:ext uri="{FF2B5EF4-FFF2-40B4-BE49-F238E27FC236}">
                <a16:creationId xmlns:a16="http://schemas.microsoft.com/office/drawing/2014/main" id="{19AA4E05-3AD0-5884-D20F-350D175E6AFC}"/>
              </a:ext>
            </a:extLst>
          </p:cNvPr>
          <p:cNvSpPr txBox="1">
            <a:spLocks noChangeArrowheads="1"/>
          </p:cNvSpPr>
          <p:nvPr/>
        </p:nvSpPr>
        <p:spPr bwMode="auto">
          <a:xfrm>
            <a:off x="87313" y="6256338"/>
            <a:ext cx="790575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en-GB" altLang="it-IT"/>
              <a:t>[1] L. S. Shulman, </a:t>
            </a:r>
            <a:r>
              <a:rPr lang="en-GB" altLang="it-IT" i="1"/>
              <a:t>Those Who Understand: Knowledge Growth in Teaching</a:t>
            </a:r>
            <a:r>
              <a:rPr lang="en-GB" altLang="it-IT"/>
              <a:t>, </a:t>
            </a:r>
            <a:endParaRPr lang="pl-PL" altLang="it-IT"/>
          </a:p>
          <a:p>
            <a:pPr algn="l"/>
            <a:r>
              <a:rPr lang="en-GB" altLang="it-IT"/>
              <a:t>Educational Researcher, Vol. 15, 2/1986, s. 4-14.</a:t>
            </a:r>
            <a:r>
              <a:rPr lang="pl-PL" altLang="it-IT"/>
              <a:t> </a:t>
            </a:r>
            <a:endParaRPr lang="en-AU" altLang="it-IT"/>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45059">
                                            <p:txEl>
                                              <p:pRg st="0" end="0"/>
                                            </p:txEl>
                                          </p:spTgt>
                                        </p:tgtEl>
                                        <p:attrNameLst>
                                          <p:attrName>style.visibility</p:attrName>
                                        </p:attrNameLst>
                                      </p:cBhvr>
                                      <p:to>
                                        <p:strVal val="visible"/>
                                      </p:to>
                                    </p:set>
                                    <p:animEffect transition="in" filter="blinds(horizontal)">
                                      <p:cBhvr>
                                        <p:cTn id="7" dur="500"/>
                                        <p:tgtEl>
                                          <p:spTgt spid="4505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059" grpId="0" build="p"/>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a:extLst>
              <a:ext uri="{FF2B5EF4-FFF2-40B4-BE49-F238E27FC236}">
                <a16:creationId xmlns:a16="http://schemas.microsoft.com/office/drawing/2014/main" id="{88869757-140F-776D-4BB2-2A48991F623B}"/>
              </a:ext>
            </a:extLst>
          </p:cNvPr>
          <p:cNvSpPr>
            <a:spLocks noGrp="1" noChangeArrowheads="1"/>
          </p:cNvSpPr>
          <p:nvPr>
            <p:ph type="title"/>
          </p:nvPr>
        </p:nvSpPr>
        <p:spPr/>
        <p:txBody>
          <a:bodyPr/>
          <a:lstStyle/>
          <a:p>
            <a:r>
              <a:rPr lang="it-IT" altLang="it-IT" sz="3600" dirty="0"/>
              <a:t>Shulman: requisiti per gli insegnanti
</a:t>
            </a:r>
            <a:endParaRPr lang="en-AU" altLang="it-IT" sz="3600" dirty="0"/>
          </a:p>
        </p:txBody>
      </p:sp>
      <p:sp>
        <p:nvSpPr>
          <p:cNvPr id="46083" name="Rectangle 3">
            <a:extLst>
              <a:ext uri="{FF2B5EF4-FFF2-40B4-BE49-F238E27FC236}">
                <a16:creationId xmlns:a16="http://schemas.microsoft.com/office/drawing/2014/main" id="{497B9C13-B4F1-27B8-C396-19ABA8A31AC6}"/>
              </a:ext>
            </a:extLst>
          </p:cNvPr>
          <p:cNvSpPr>
            <a:spLocks noGrp="1" noChangeArrowheads="1"/>
          </p:cNvSpPr>
          <p:nvPr>
            <p:ph type="body" idx="1"/>
          </p:nvPr>
        </p:nvSpPr>
        <p:spPr>
          <a:xfrm>
            <a:off x="323850" y="1125538"/>
            <a:ext cx="8435975" cy="5040312"/>
          </a:xfrm>
        </p:spPr>
        <p:txBody>
          <a:bodyPr/>
          <a:lstStyle/>
          <a:p>
            <a:pPr>
              <a:lnSpc>
                <a:spcPct val="90000"/>
              </a:lnSpc>
              <a:buFontTx/>
              <a:buNone/>
            </a:pPr>
            <a:r>
              <a:rPr lang="it-IT" altLang="it-IT" sz="1800" dirty="0"/>
              <a:t>Se la conoscenza dell'insegnante dovesse essere organizzata in un libro di testo, un'enciclopedia o qualche altro modo tabellare, come sarebbero i titoli? Come minimo, dovrebbero includere:
conoscenza dei contenuti;
conoscenze pedagogiche generali, con particolare riferimento a quei principi e strategie generali per la gestione e l'organizzazione della classe, che sono comuni a diverse materie; 
conoscenza dei curricula, con particolare enfasi su questo materiale e programmi che fungono da "merce di scambio" per gli insegnanti;
conoscenza del contesto pedagogico, di quello speciale amalgama di contenuti didattici e pedagogia, che è il campo dei soli insegnanti, la loro forma speciale di comprensione professionale  
conoscenza degli studenti e dei loro caratteri [→ psicologia]
conoscenza del contesto educativo, dal lavoro di gruppo o di classe, attraverso la gestione e il finanziamento delle scuole, alla natura della comunità e della cultura locale 
conoscenza dei fini, degli scopi e dei valori educativi e dei loro fondamenti filosofici e storici. (p.8)
</a:t>
            </a:r>
            <a:endParaRPr lang="en-AU" altLang="it-IT" sz="1800" dirty="0"/>
          </a:p>
        </p:txBody>
      </p:sp>
      <p:sp>
        <p:nvSpPr>
          <p:cNvPr id="46084" name="Text Box 4">
            <a:extLst>
              <a:ext uri="{FF2B5EF4-FFF2-40B4-BE49-F238E27FC236}">
                <a16:creationId xmlns:a16="http://schemas.microsoft.com/office/drawing/2014/main" id="{FD527E15-6A2B-05D7-C579-FF3CCCC18DBD}"/>
              </a:ext>
            </a:extLst>
          </p:cNvPr>
          <p:cNvSpPr txBox="1">
            <a:spLocks noChangeArrowheads="1"/>
          </p:cNvSpPr>
          <p:nvPr/>
        </p:nvSpPr>
        <p:spPr bwMode="auto">
          <a:xfrm>
            <a:off x="87313" y="6256338"/>
            <a:ext cx="790575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en-GB" altLang="it-IT"/>
              <a:t>[1] L. S. Shulman, </a:t>
            </a:r>
            <a:r>
              <a:rPr lang="en-GB" altLang="it-IT" i="1"/>
              <a:t>Those Who Understand: Knowledge Growth in Teaching</a:t>
            </a:r>
            <a:r>
              <a:rPr lang="en-GB" altLang="it-IT"/>
              <a:t>, </a:t>
            </a:r>
            <a:endParaRPr lang="pl-PL" altLang="it-IT"/>
          </a:p>
          <a:p>
            <a:pPr algn="l"/>
            <a:r>
              <a:rPr lang="en-GB" altLang="it-IT"/>
              <a:t>Educational Researcher, Vol. 15, 2/1986, s. 4-14.</a:t>
            </a:r>
            <a:r>
              <a:rPr lang="pl-PL" altLang="it-IT"/>
              <a:t> </a:t>
            </a:r>
            <a:endParaRPr lang="en-AU" altLang="it-IT"/>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46083">
                                            <p:txEl>
                                              <p:pRg st="0" end="0"/>
                                            </p:txEl>
                                          </p:spTgt>
                                        </p:tgtEl>
                                        <p:attrNameLst>
                                          <p:attrName>style.visibility</p:attrName>
                                        </p:attrNameLst>
                                      </p:cBhvr>
                                      <p:to>
                                        <p:strVal val="visible"/>
                                      </p:to>
                                    </p:set>
                                    <p:animEffect transition="in" filter="blinds(horizontal)">
                                      <p:cBhvr>
                                        <p:cTn id="7" dur="500"/>
                                        <p:tgtEl>
                                          <p:spTgt spid="4608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083" grpId="0" build="p"/>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a:extLst>
              <a:ext uri="{FF2B5EF4-FFF2-40B4-BE49-F238E27FC236}">
                <a16:creationId xmlns:a16="http://schemas.microsoft.com/office/drawing/2014/main" id="{E1820487-5EC2-BDAC-7347-7BE9DBE5ACDC}"/>
              </a:ext>
            </a:extLst>
          </p:cNvPr>
          <p:cNvSpPr>
            <a:spLocks noGrp="1" noChangeArrowheads="1"/>
          </p:cNvSpPr>
          <p:nvPr>
            <p:ph type="title"/>
          </p:nvPr>
        </p:nvSpPr>
        <p:spPr/>
        <p:txBody>
          <a:bodyPr/>
          <a:lstStyle/>
          <a:p>
            <a:r>
              <a:rPr lang="pl-PL" altLang="it-IT" sz="3600"/>
              <a:t>Shulman: inquiry-based teaching</a:t>
            </a:r>
            <a:endParaRPr lang="en-AU" altLang="it-IT" sz="3600"/>
          </a:p>
        </p:txBody>
      </p:sp>
      <p:sp>
        <p:nvSpPr>
          <p:cNvPr id="55299" name="Rectangle 3">
            <a:extLst>
              <a:ext uri="{FF2B5EF4-FFF2-40B4-BE49-F238E27FC236}">
                <a16:creationId xmlns:a16="http://schemas.microsoft.com/office/drawing/2014/main" id="{096290DC-9390-7413-5576-307067E11F3F}"/>
              </a:ext>
            </a:extLst>
          </p:cNvPr>
          <p:cNvSpPr>
            <a:spLocks noGrp="1" noChangeArrowheads="1"/>
          </p:cNvSpPr>
          <p:nvPr>
            <p:ph type="body" idx="1"/>
          </p:nvPr>
        </p:nvSpPr>
        <p:spPr>
          <a:xfrm>
            <a:off x="323850" y="1341438"/>
            <a:ext cx="8435975" cy="3743325"/>
          </a:xfrm>
        </p:spPr>
        <p:txBody>
          <a:bodyPr/>
          <a:lstStyle/>
          <a:p>
            <a:pPr>
              <a:lnSpc>
                <a:spcPct val="80000"/>
              </a:lnSpc>
            </a:pPr>
            <a:r>
              <a:rPr lang="it-IT" altLang="it-IT" sz="1800" dirty="0"/>
              <a:t>"In effetti, il mio sostegno all'insegnamento della scoperta e dell'indagine è entusiasta come lo era (1966). Ma, anche in quelle forme di insegnamento più rivolte allo studente, dove molta iniziativa rimane nelle mani degli studenti, c'è poco spazio per l'ignoranza dell'insegnante. In effetti, abbiamo motivo di credere che la conoscenza dell'insegnante sia ancora più importante in una classe orientata all'insegnamento dell'indagine rispetto alle alternative didattiche più tradizionali.
Fondamentali nel mio concetto di insegnamento sono i due obiettivi dell'apprendimento: come comprendere e risolvere i problemi, come pensare in modo critico e creativo da un lato, e dall'altro – fatti, principi e regole di condotta. Infine, capisco che l'apprendimento di una particolare materia non è fine a se stesso, ma piuttosto un veicolo utilizzato per raggiungere altri obiettivi.    
</a:t>
            </a:r>
            <a:endParaRPr lang="en-AU" altLang="it-IT" sz="1800" dirty="0"/>
          </a:p>
        </p:txBody>
      </p:sp>
      <p:sp>
        <p:nvSpPr>
          <p:cNvPr id="55300" name="Text Box 4">
            <a:extLst>
              <a:ext uri="{FF2B5EF4-FFF2-40B4-BE49-F238E27FC236}">
                <a16:creationId xmlns:a16="http://schemas.microsoft.com/office/drawing/2014/main" id="{28E50FAD-B491-94E4-A404-3DBD83D13276}"/>
              </a:ext>
            </a:extLst>
          </p:cNvPr>
          <p:cNvSpPr txBox="1">
            <a:spLocks noChangeArrowheads="1"/>
          </p:cNvSpPr>
          <p:nvPr/>
        </p:nvSpPr>
        <p:spPr bwMode="auto">
          <a:xfrm>
            <a:off x="87313" y="6280150"/>
            <a:ext cx="7051675" cy="6111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en-GB" altLang="it-IT" sz="1600"/>
              <a:t>[1] L. S. Shulman, </a:t>
            </a:r>
            <a:r>
              <a:rPr lang="en-GB" altLang="it-IT" sz="1600" i="1"/>
              <a:t>Those Who Understand: Knowledge Growth in Teaching</a:t>
            </a:r>
            <a:r>
              <a:rPr lang="en-GB" altLang="it-IT" sz="1600"/>
              <a:t>, </a:t>
            </a:r>
            <a:endParaRPr lang="pl-PL" altLang="it-IT" sz="1600"/>
          </a:p>
          <a:p>
            <a:pPr algn="l"/>
            <a:r>
              <a:rPr lang="en-GB" altLang="it-IT" sz="1600"/>
              <a:t>Educational Researcher, Vol. 15, 2/1986, s. 4-14.</a:t>
            </a:r>
            <a:r>
              <a:rPr lang="pl-PL" altLang="it-IT"/>
              <a:t> </a:t>
            </a:r>
            <a:endParaRPr lang="en-AU" altLang="it-IT"/>
          </a:p>
        </p:txBody>
      </p:sp>
      <p:sp>
        <p:nvSpPr>
          <p:cNvPr id="55301" name="Text Box 5">
            <a:extLst>
              <a:ext uri="{FF2B5EF4-FFF2-40B4-BE49-F238E27FC236}">
                <a16:creationId xmlns:a16="http://schemas.microsoft.com/office/drawing/2014/main" id="{64925F30-793A-0B29-B441-7BB4688BBBD3}"/>
              </a:ext>
            </a:extLst>
          </p:cNvPr>
          <p:cNvSpPr txBox="1">
            <a:spLocks noChangeArrowheads="1"/>
          </p:cNvSpPr>
          <p:nvPr/>
        </p:nvSpPr>
        <p:spPr bwMode="auto">
          <a:xfrm>
            <a:off x="323850" y="4581525"/>
            <a:ext cx="8659813" cy="2031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r>
              <a:rPr lang="it-IT" altLang="it-IT" dirty="0">
                <a:solidFill>
                  <a:srgbClr val="0033CC"/>
                </a:solidFill>
              </a:rPr>
              <a:t>→ Sia "insegnamento basato sull'indagine" che "contenuti di conoscenza pedagogica" 
sono diventate negli ultimi anni (dall'inizio del XXI secolo) linee guida per l'insegnamento sia negli Stati Uniti che in Europa. Purtroppo, anche in fisica, il progresso pedagogico si è ridotto a semplice interattività: senza porsi domande e senza narrazione complessa.
</a:t>
            </a:r>
            <a:endParaRPr lang="en-AU" altLang="it-IT" u="sng" dirty="0">
              <a:solidFill>
                <a:srgbClr val="0033CC"/>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55299">
                                            <p:txEl>
                                              <p:pRg st="0" end="0"/>
                                            </p:txEl>
                                          </p:spTgt>
                                        </p:tgtEl>
                                        <p:attrNameLst>
                                          <p:attrName>style.visibility</p:attrName>
                                        </p:attrNameLst>
                                      </p:cBhvr>
                                      <p:to>
                                        <p:strVal val="visible"/>
                                      </p:to>
                                    </p:set>
                                    <p:animEffect transition="in" filter="blinds(horizontal)">
                                      <p:cBhvr>
                                        <p:cTn id="7" dur="500"/>
                                        <p:tgtEl>
                                          <p:spTgt spid="5529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5299" grpId="0" build="p"/>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a:extLst>
              <a:ext uri="{FF2B5EF4-FFF2-40B4-BE49-F238E27FC236}">
                <a16:creationId xmlns:a16="http://schemas.microsoft.com/office/drawing/2014/main" id="{5BC70072-BF4B-E52B-FA27-995B542B0692}"/>
              </a:ext>
            </a:extLst>
          </p:cNvPr>
          <p:cNvSpPr>
            <a:spLocks noGrp="1" noChangeArrowheads="1"/>
          </p:cNvSpPr>
          <p:nvPr>
            <p:ph type="title"/>
          </p:nvPr>
        </p:nvSpPr>
        <p:spPr>
          <a:xfrm>
            <a:off x="468313" y="-218941"/>
            <a:ext cx="8507412" cy="1143000"/>
          </a:xfrm>
        </p:spPr>
        <p:txBody>
          <a:bodyPr/>
          <a:lstStyle/>
          <a:p>
            <a:r>
              <a:rPr lang="pl-PL" altLang="it-IT" sz="3600" dirty="0"/>
              <a:t>Verso la pedagogia cognitiva
</a:t>
            </a:r>
            <a:endParaRPr lang="en-AU" altLang="it-IT" sz="3600" dirty="0"/>
          </a:p>
        </p:txBody>
      </p:sp>
      <p:sp>
        <p:nvSpPr>
          <p:cNvPr id="44035" name="Rectangle 3">
            <a:extLst>
              <a:ext uri="{FF2B5EF4-FFF2-40B4-BE49-F238E27FC236}">
                <a16:creationId xmlns:a16="http://schemas.microsoft.com/office/drawing/2014/main" id="{BE7F16BC-389B-5C6C-E9C9-BD721A06E1A8}"/>
              </a:ext>
            </a:extLst>
          </p:cNvPr>
          <p:cNvSpPr>
            <a:spLocks noGrp="1" noChangeArrowheads="1"/>
          </p:cNvSpPr>
          <p:nvPr>
            <p:ph type="body" idx="1"/>
          </p:nvPr>
        </p:nvSpPr>
        <p:spPr>
          <a:xfrm>
            <a:off x="-11113" y="914400"/>
            <a:ext cx="9144001" cy="2663825"/>
          </a:xfrm>
        </p:spPr>
        <p:txBody>
          <a:bodyPr/>
          <a:lstStyle/>
          <a:p>
            <a:pPr>
              <a:lnSpc>
                <a:spcPct val="90000"/>
              </a:lnSpc>
            </a:pPr>
            <a:r>
              <a:rPr lang="it-IT" altLang="it-IT" sz="1800" dirty="0">
                <a:solidFill>
                  <a:schemeClr val="accent2"/>
                </a:solidFill>
              </a:rPr>
              <a:t>Secondo la Croce Rossa polacca, l'attività pedagogica non è meno importante del messaggio didattico
Possiamo anche scegliere un messaggio didattico per raggiungere un obiettivo pedagogico specifico, ad esempio la cooperazione o la competizione
Regola 9:1
La condizione per il successo è una piena padronanza, perfetto controllo da parte del docente/docente sia sul fenomeno stesso e sul suo messaggio didattico, sia sulle possibili reazioni psicologiche dello studente – indipendentemente dall'età, dalla situazione e dalla lingua.
</a:t>
            </a:r>
            <a:endParaRPr lang="en-AU" altLang="it-IT" sz="1800" dirty="0">
              <a:solidFill>
                <a:schemeClr val="accent2"/>
              </a:solidFill>
            </a:endParaRPr>
          </a:p>
        </p:txBody>
      </p:sp>
      <p:pic>
        <p:nvPicPr>
          <p:cNvPr id="44037" name="Picture 5">
            <a:extLst>
              <a:ext uri="{FF2B5EF4-FFF2-40B4-BE49-F238E27FC236}">
                <a16:creationId xmlns:a16="http://schemas.microsoft.com/office/drawing/2014/main" id="{B6A6A0A7-F05E-C4CD-2F79-BC444C8945C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6238" y="3417888"/>
            <a:ext cx="3986212" cy="2989262"/>
          </a:xfrm>
          <a:prstGeom prst="rect">
            <a:avLst/>
          </a:prstGeom>
          <a:noFill/>
          <a:extLst>
            <a:ext uri="{909E8E84-426E-40DD-AFC4-6F175D3DCCD1}">
              <a14:hiddenFill xmlns:a14="http://schemas.microsoft.com/office/drawing/2010/main">
                <a:solidFill>
                  <a:srgbClr val="FFFFFF"/>
                </a:solidFill>
              </a14:hiddenFill>
            </a:ext>
          </a:extLst>
        </p:spPr>
      </p:pic>
      <p:sp>
        <p:nvSpPr>
          <p:cNvPr id="44038" name="Text Box 6">
            <a:extLst>
              <a:ext uri="{FF2B5EF4-FFF2-40B4-BE49-F238E27FC236}">
                <a16:creationId xmlns:a16="http://schemas.microsoft.com/office/drawing/2014/main" id="{7CB1DA29-71EB-5512-F951-8058C77F5CA2}"/>
              </a:ext>
            </a:extLst>
          </p:cNvPr>
          <p:cNvSpPr txBox="1">
            <a:spLocks noChangeArrowheads="1"/>
          </p:cNvSpPr>
          <p:nvPr/>
        </p:nvSpPr>
        <p:spPr bwMode="auto">
          <a:xfrm>
            <a:off x="303213" y="6489700"/>
            <a:ext cx="83756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pl-PL" altLang="it-IT"/>
              <a:t>G. Karwasz, </a:t>
            </a:r>
            <a:r>
              <a:rPr lang="pl-PL" altLang="it-IT" i="1"/>
              <a:t>Z górki na pazurki</a:t>
            </a:r>
            <a:r>
              <a:rPr lang="pl-PL" altLang="it-IT"/>
              <a:t>, Wykład interaktywny, Toruń 2012/ Gunsan, 2016</a:t>
            </a:r>
            <a:endParaRPr lang="en-AU" altLang="it-IT"/>
          </a:p>
        </p:txBody>
      </p:sp>
      <p:pic>
        <p:nvPicPr>
          <p:cNvPr id="44040" name="Picture 8">
            <a:extLst>
              <a:ext uri="{FF2B5EF4-FFF2-40B4-BE49-F238E27FC236}">
                <a16:creationId xmlns:a16="http://schemas.microsoft.com/office/drawing/2014/main" id="{D0BFF855-F8EE-DA73-A007-027D6C60C0D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70438" y="3400425"/>
            <a:ext cx="3997325" cy="29972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44035">
                                            <p:txEl>
                                              <p:pRg st="0" end="0"/>
                                            </p:txEl>
                                          </p:spTgt>
                                        </p:tgtEl>
                                        <p:attrNameLst>
                                          <p:attrName>style.visibility</p:attrName>
                                        </p:attrNameLst>
                                      </p:cBhvr>
                                      <p:to>
                                        <p:strVal val="visible"/>
                                      </p:to>
                                    </p:set>
                                    <p:animEffect transition="in" filter="blinds(horizontal)">
                                      <p:cBhvr>
                                        <p:cTn id="7" dur="500"/>
                                        <p:tgtEl>
                                          <p:spTgt spid="44035">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3" presetClass="entr" presetSubtype="16" fill="hold" nodeType="clickEffect">
                                  <p:stCondLst>
                                    <p:cond delay="0"/>
                                  </p:stCondLst>
                                  <p:childTnLst>
                                    <p:set>
                                      <p:cBhvr>
                                        <p:cTn id="11" dur="1" fill="hold">
                                          <p:stCondLst>
                                            <p:cond delay="0"/>
                                          </p:stCondLst>
                                        </p:cTn>
                                        <p:tgtEl>
                                          <p:spTgt spid="44037"/>
                                        </p:tgtEl>
                                        <p:attrNameLst>
                                          <p:attrName>style.visibility</p:attrName>
                                        </p:attrNameLst>
                                      </p:cBhvr>
                                      <p:to>
                                        <p:strVal val="visible"/>
                                      </p:to>
                                    </p:set>
                                    <p:anim calcmode="lin" valueType="num">
                                      <p:cBhvr>
                                        <p:cTn id="12" dur="500" fill="hold"/>
                                        <p:tgtEl>
                                          <p:spTgt spid="44037"/>
                                        </p:tgtEl>
                                        <p:attrNameLst>
                                          <p:attrName>ppt_w</p:attrName>
                                        </p:attrNameLst>
                                      </p:cBhvr>
                                      <p:tavLst>
                                        <p:tav tm="0">
                                          <p:val>
                                            <p:fltVal val="0"/>
                                          </p:val>
                                        </p:tav>
                                        <p:tav tm="100000">
                                          <p:val>
                                            <p:strVal val="#ppt_w"/>
                                          </p:val>
                                        </p:tav>
                                      </p:tavLst>
                                    </p:anim>
                                    <p:anim calcmode="lin" valueType="num">
                                      <p:cBhvr>
                                        <p:cTn id="13" dur="500" fill="hold"/>
                                        <p:tgtEl>
                                          <p:spTgt spid="44037"/>
                                        </p:tgtEl>
                                        <p:attrNameLst>
                                          <p:attrName>ppt_h</p:attrName>
                                        </p:attrNameLst>
                                      </p:cBhvr>
                                      <p:tavLst>
                                        <p:tav tm="0">
                                          <p:val>
                                            <p:fltVal val="0"/>
                                          </p:val>
                                        </p:tav>
                                        <p:tav tm="100000">
                                          <p:val>
                                            <p:strVal val="#ppt_h"/>
                                          </p:val>
                                        </p:tav>
                                      </p:tavLst>
                                    </p:anim>
                                  </p:childTnLst>
                                </p:cTn>
                              </p:par>
                            </p:childTnLst>
                          </p:cTn>
                        </p:par>
                      </p:childTnLst>
                    </p:cTn>
                  </p:par>
                  <p:par>
                    <p:cTn id="14" fill="hold" nodeType="clickPar">
                      <p:stCondLst>
                        <p:cond delay="indefinite"/>
                      </p:stCondLst>
                      <p:childTnLst>
                        <p:par>
                          <p:cTn id="15" fill="hold" nodeType="withGroup">
                            <p:stCondLst>
                              <p:cond delay="0"/>
                            </p:stCondLst>
                            <p:childTnLst>
                              <p:par>
                                <p:cTn id="16" presetID="23" presetClass="entr" presetSubtype="16" fill="hold" nodeType="clickEffect">
                                  <p:stCondLst>
                                    <p:cond delay="0"/>
                                  </p:stCondLst>
                                  <p:childTnLst>
                                    <p:set>
                                      <p:cBhvr>
                                        <p:cTn id="17" dur="1" fill="hold">
                                          <p:stCondLst>
                                            <p:cond delay="0"/>
                                          </p:stCondLst>
                                        </p:cTn>
                                        <p:tgtEl>
                                          <p:spTgt spid="44040"/>
                                        </p:tgtEl>
                                        <p:attrNameLst>
                                          <p:attrName>style.visibility</p:attrName>
                                        </p:attrNameLst>
                                      </p:cBhvr>
                                      <p:to>
                                        <p:strVal val="visible"/>
                                      </p:to>
                                    </p:set>
                                    <p:anim calcmode="lin" valueType="num">
                                      <p:cBhvr>
                                        <p:cTn id="18" dur="500" fill="hold"/>
                                        <p:tgtEl>
                                          <p:spTgt spid="44040"/>
                                        </p:tgtEl>
                                        <p:attrNameLst>
                                          <p:attrName>ppt_w</p:attrName>
                                        </p:attrNameLst>
                                      </p:cBhvr>
                                      <p:tavLst>
                                        <p:tav tm="0">
                                          <p:val>
                                            <p:fltVal val="0"/>
                                          </p:val>
                                        </p:tav>
                                        <p:tav tm="100000">
                                          <p:val>
                                            <p:strVal val="#ppt_w"/>
                                          </p:val>
                                        </p:tav>
                                      </p:tavLst>
                                    </p:anim>
                                    <p:anim calcmode="lin" valueType="num">
                                      <p:cBhvr>
                                        <p:cTn id="19" dur="500" fill="hold"/>
                                        <p:tgtEl>
                                          <p:spTgt spid="44040"/>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035" grpId="0" build="p"/>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a:extLst>
              <a:ext uri="{FF2B5EF4-FFF2-40B4-BE49-F238E27FC236}">
                <a16:creationId xmlns:a16="http://schemas.microsoft.com/office/drawing/2014/main" id="{11F2A966-33DC-5304-775D-8A2562A9241D}"/>
              </a:ext>
            </a:extLst>
          </p:cNvPr>
          <p:cNvSpPr>
            <a:spLocks noGrp="1" noChangeArrowheads="1"/>
          </p:cNvSpPr>
          <p:nvPr>
            <p:ph type="title"/>
          </p:nvPr>
        </p:nvSpPr>
        <p:spPr/>
        <p:txBody>
          <a:bodyPr/>
          <a:lstStyle/>
          <a:p>
            <a:r>
              <a:rPr lang="pl-PL" altLang="it-IT" sz="3600" dirty="0"/>
              <a:t>Podsumowanie</a:t>
            </a:r>
            <a:endParaRPr lang="en-AU" altLang="it-IT" sz="3600" dirty="0"/>
          </a:p>
        </p:txBody>
      </p:sp>
      <p:sp>
        <p:nvSpPr>
          <p:cNvPr id="34819" name="Rectangle 3">
            <a:extLst>
              <a:ext uri="{FF2B5EF4-FFF2-40B4-BE49-F238E27FC236}">
                <a16:creationId xmlns:a16="http://schemas.microsoft.com/office/drawing/2014/main" id="{5654BA20-D041-58A7-A063-BD908C9DB046}"/>
              </a:ext>
            </a:extLst>
          </p:cNvPr>
          <p:cNvSpPr>
            <a:spLocks noGrp="1" noChangeArrowheads="1"/>
          </p:cNvSpPr>
          <p:nvPr>
            <p:ph type="body" idx="1"/>
          </p:nvPr>
        </p:nvSpPr>
        <p:spPr>
          <a:xfrm>
            <a:off x="323850" y="1341438"/>
            <a:ext cx="8569325" cy="5327650"/>
          </a:xfrm>
        </p:spPr>
        <p:txBody>
          <a:bodyPr/>
          <a:lstStyle/>
          <a:p>
            <a:pPr>
              <a:lnSpc>
                <a:spcPct val="80000"/>
              </a:lnSpc>
            </a:pPr>
            <a:r>
              <a:rPr lang="it-IT" altLang="it-IT" sz="2000" dirty="0"/>
              <a:t>La pedagogia come scienza, sull'uomo in generale, per tutta la vita e in ogni situazione
Non è neurologia – controllo elettrico nel cervello, ma appropriata influenza pedagogica sia in famiglia (vedi Maslow), a scuola, sia nel cosiddetto "ambiente" (cioè Internet, "su" Facebook, TV);  La pedagogia ampiamente compresa è la chiave per cambiare il comportamento individuale
Attraverso la somma delle influenze individuali (più l'impatto mediatico dei cosiddetti "media pubblici"), vengono modellati comportamenti sociali sommari: mode, gusti dei consumatori e preferenze politiche. → Pedagogia dei media
Diverse scuole pedagogiche hanno dato proporzioni diverse alla coppia complementare di apprendimento ↔ , istruzione
La scuola tradizionale preferisce "imparare",
Un certo numero di educatori – da </a:t>
            </a:r>
            <a:r>
              <a:rPr lang="it-IT" altLang="it-IT" sz="2000" dirty="0" err="1"/>
              <a:t>Herbart</a:t>
            </a:r>
            <a:r>
              <a:rPr lang="it-IT" altLang="it-IT" sz="2000" dirty="0"/>
              <a:t>, passando per Montessori, Steiner a </a:t>
            </a:r>
            <a:r>
              <a:rPr lang="it-IT" altLang="it-IT" sz="2000" dirty="0" err="1"/>
              <a:t>Korczak</a:t>
            </a:r>
            <a:r>
              <a:rPr lang="it-IT" altLang="it-IT" sz="2000" dirty="0"/>
              <a:t> e </a:t>
            </a:r>
            <a:r>
              <a:rPr lang="it-IT" altLang="it-IT" sz="2000" dirty="0" err="1"/>
              <a:t>Sośnicki</a:t>
            </a:r>
            <a:r>
              <a:rPr lang="it-IT" altLang="it-IT" sz="2000" dirty="0"/>
              <a:t> sottolineano la necessità di vedere una persona piccola ma adulta in un bambino e permettergli di sviluppare la propria personalità.  
</a:t>
            </a:r>
            <a:endParaRPr lang="pl-PL" altLang="it-IT" sz="2000" u="sng" dirty="0"/>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34819">
                                            <p:txEl>
                                              <p:pRg st="0" end="0"/>
                                            </p:txEl>
                                          </p:spTgt>
                                        </p:tgtEl>
                                        <p:attrNameLst>
                                          <p:attrName>style.visibility</p:attrName>
                                        </p:attrNameLst>
                                      </p:cBhvr>
                                      <p:to>
                                        <p:strVal val="visible"/>
                                      </p:to>
                                    </p:set>
                                    <p:animEffect transition="in" filter="blinds(horizontal)">
                                      <p:cBhvr>
                                        <p:cTn id="7" dur="500"/>
                                        <p:tgtEl>
                                          <p:spTgt spid="3481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819" grpId="0" build="p"/>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a:extLst>
              <a:ext uri="{FF2B5EF4-FFF2-40B4-BE49-F238E27FC236}">
                <a16:creationId xmlns:a16="http://schemas.microsoft.com/office/drawing/2014/main" id="{6A40AA27-D6BC-0D8B-F309-8D7E56E970A6}"/>
              </a:ext>
            </a:extLst>
          </p:cNvPr>
          <p:cNvSpPr>
            <a:spLocks noGrp="1" noChangeArrowheads="1"/>
          </p:cNvSpPr>
          <p:nvPr>
            <p:ph type="title"/>
          </p:nvPr>
        </p:nvSpPr>
        <p:spPr>
          <a:xfrm>
            <a:off x="-2147888" y="260350"/>
            <a:ext cx="8229601" cy="1143000"/>
          </a:xfrm>
        </p:spPr>
        <p:txBody>
          <a:bodyPr/>
          <a:lstStyle/>
          <a:p>
            <a:r>
              <a:rPr lang="pl-PL" altLang="it-IT" sz="4000" dirty="0"/>
              <a:t>Sommario
</a:t>
            </a:r>
            <a:endParaRPr lang="en-AU" altLang="it-IT" sz="4000" dirty="0"/>
          </a:p>
        </p:txBody>
      </p:sp>
      <p:sp>
        <p:nvSpPr>
          <p:cNvPr id="51203" name="Rectangle 3">
            <a:extLst>
              <a:ext uri="{FF2B5EF4-FFF2-40B4-BE49-F238E27FC236}">
                <a16:creationId xmlns:a16="http://schemas.microsoft.com/office/drawing/2014/main" id="{BD55E7F6-EC04-8099-7049-F0B695D0F794}"/>
              </a:ext>
            </a:extLst>
          </p:cNvPr>
          <p:cNvSpPr>
            <a:spLocks noGrp="1" noChangeArrowheads="1"/>
          </p:cNvSpPr>
          <p:nvPr>
            <p:ph type="body" idx="1"/>
          </p:nvPr>
        </p:nvSpPr>
        <p:spPr>
          <a:xfrm>
            <a:off x="0" y="3763963"/>
            <a:ext cx="9144000" cy="3094037"/>
          </a:xfrm>
        </p:spPr>
        <p:txBody>
          <a:bodyPr/>
          <a:lstStyle/>
          <a:p>
            <a:pPr>
              <a:lnSpc>
                <a:spcPct val="80000"/>
              </a:lnSpc>
            </a:pPr>
            <a:r>
              <a:rPr lang="it-IT" altLang="it-IT" sz="2000" dirty="0">
                <a:solidFill>
                  <a:srgbClr val="0033CC"/>
                </a:solidFill>
              </a:rPr>
              <a:t>La principale funzione pedagogica (non: il ruolo del pedagogo) consiste nella sovra-visione (supervisione) dell'intero apprendimento e sviluppo (intellettuale, emotivo) dell'uomo. 
Qui torniamo al primo disegno: il pedagogo, a differenza del didattico, che conduce solo un tipo di lezione, partecipa a tutte le lezioni. Non lo fa per la prima volta, ed essendo un adulto può valutare l'efficacia della lezione molto meglio dello studente, e forse non peggio dell'insegnante stesso. 
A tal fine, l'educatore deve avere non solo una conoscenza generale di "insegnamento ed educazione", ma anche conoscenze dettagliate. 
Ma anche viceversa. La didattica condotta correttamente è la chiave delle possibilità pedagogiche. Vale la pena approfittare di ogni opportunità per la pedagogia
</a:t>
            </a:r>
            <a:endParaRPr lang="en-AU" altLang="it-IT" sz="2000" dirty="0"/>
          </a:p>
        </p:txBody>
      </p:sp>
      <p:pic>
        <p:nvPicPr>
          <p:cNvPr id="51204" name="Picture 4">
            <a:extLst>
              <a:ext uri="{FF2B5EF4-FFF2-40B4-BE49-F238E27FC236}">
                <a16:creationId xmlns:a16="http://schemas.microsoft.com/office/drawing/2014/main" id="{015C4514-FBB3-910D-604B-D15B2FBA163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03650" y="-9525"/>
            <a:ext cx="5292725" cy="3708400"/>
          </a:xfrm>
          <a:prstGeom prst="rect">
            <a:avLst/>
          </a:prstGeom>
          <a:noFill/>
          <a:extLst>
            <a:ext uri="{909E8E84-426E-40DD-AFC4-6F175D3DCCD1}">
              <a14:hiddenFill xmlns:a14="http://schemas.microsoft.com/office/drawing/2010/main">
                <a:solidFill>
                  <a:srgbClr val="FFFFFF"/>
                </a:solidFill>
              </a14:hiddenFill>
            </a:ext>
          </a:extLst>
        </p:spPr>
      </p:pic>
      <p:pic>
        <p:nvPicPr>
          <p:cNvPr id="51205" name="Picture 5">
            <a:extLst>
              <a:ext uri="{FF2B5EF4-FFF2-40B4-BE49-F238E27FC236}">
                <a16:creationId xmlns:a16="http://schemas.microsoft.com/office/drawing/2014/main" id="{511FA23F-2EB9-8FC7-E2F1-8948FF06736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3850" y="1095375"/>
            <a:ext cx="2735263" cy="254158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7" presetClass="entr" presetSubtype="10" fill="hold" nodeType="clickEffect">
                                  <p:stCondLst>
                                    <p:cond delay="0"/>
                                  </p:stCondLst>
                                  <p:childTnLst>
                                    <p:set>
                                      <p:cBhvr>
                                        <p:cTn id="6" dur="1" fill="hold">
                                          <p:stCondLst>
                                            <p:cond delay="0"/>
                                          </p:stCondLst>
                                        </p:cTn>
                                        <p:tgtEl>
                                          <p:spTgt spid="51204"/>
                                        </p:tgtEl>
                                        <p:attrNameLst>
                                          <p:attrName>style.visibility</p:attrName>
                                        </p:attrNameLst>
                                      </p:cBhvr>
                                      <p:to>
                                        <p:strVal val="visible"/>
                                      </p:to>
                                    </p:set>
                                    <p:anim calcmode="lin" valueType="num">
                                      <p:cBhvr>
                                        <p:cTn id="7" dur="500" fill="hold"/>
                                        <p:tgtEl>
                                          <p:spTgt spid="51204"/>
                                        </p:tgtEl>
                                        <p:attrNameLst>
                                          <p:attrName>ppt_w</p:attrName>
                                        </p:attrNameLst>
                                      </p:cBhvr>
                                      <p:tavLst>
                                        <p:tav tm="0">
                                          <p:val>
                                            <p:fltVal val="0"/>
                                          </p:val>
                                        </p:tav>
                                        <p:tav tm="100000">
                                          <p:val>
                                            <p:strVal val="#ppt_w"/>
                                          </p:val>
                                        </p:tav>
                                      </p:tavLst>
                                    </p:anim>
                                    <p:anim calcmode="lin" valueType="num">
                                      <p:cBhvr>
                                        <p:cTn id="8" dur="500" fill="hold"/>
                                        <p:tgtEl>
                                          <p:spTgt spid="51204"/>
                                        </p:tgtEl>
                                        <p:attrNameLst>
                                          <p:attrName>ppt_h</p:attrName>
                                        </p:attrNameLst>
                                      </p:cBhvr>
                                      <p:tavLst>
                                        <p:tav tm="0">
                                          <p:val>
                                            <p:strVal val="#ppt_h"/>
                                          </p:val>
                                        </p:tav>
                                        <p:tav tm="100000">
                                          <p:val>
                                            <p:strVal val="#ppt_h"/>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3" presetClass="entr" presetSubtype="10" fill="hold" nodeType="clickEffect">
                                  <p:stCondLst>
                                    <p:cond delay="0"/>
                                  </p:stCondLst>
                                  <p:childTnLst>
                                    <p:set>
                                      <p:cBhvr>
                                        <p:cTn id="12" dur="1" fill="hold">
                                          <p:stCondLst>
                                            <p:cond delay="0"/>
                                          </p:stCondLst>
                                        </p:cTn>
                                        <p:tgtEl>
                                          <p:spTgt spid="51203">
                                            <p:txEl>
                                              <p:pRg st="0" end="0"/>
                                            </p:txEl>
                                          </p:spTgt>
                                        </p:tgtEl>
                                        <p:attrNameLst>
                                          <p:attrName>style.visibility</p:attrName>
                                        </p:attrNameLst>
                                      </p:cBhvr>
                                      <p:to>
                                        <p:strVal val="visible"/>
                                      </p:to>
                                    </p:set>
                                    <p:animEffect transition="in" filter="blinds(horizontal)">
                                      <p:cBhvr>
                                        <p:cTn id="13" dur="500"/>
                                        <p:tgtEl>
                                          <p:spTgt spid="5120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0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a:extLst>
              <a:ext uri="{FF2B5EF4-FFF2-40B4-BE49-F238E27FC236}">
                <a16:creationId xmlns:a16="http://schemas.microsoft.com/office/drawing/2014/main" id="{06F28A3D-2DEA-46C8-E972-309B11D0A26A}"/>
              </a:ext>
            </a:extLst>
          </p:cNvPr>
          <p:cNvSpPr>
            <a:spLocks noGrp="1" noChangeArrowheads="1"/>
          </p:cNvSpPr>
          <p:nvPr>
            <p:ph type="title"/>
          </p:nvPr>
        </p:nvSpPr>
        <p:spPr/>
        <p:txBody>
          <a:bodyPr/>
          <a:lstStyle/>
          <a:p>
            <a:r>
              <a:rPr lang="pl-PL" altLang="it-IT" sz="3600"/>
              <a:t>„Pedagog”</a:t>
            </a:r>
            <a:endParaRPr lang="en-AU" altLang="it-IT" sz="3600"/>
          </a:p>
        </p:txBody>
      </p:sp>
      <p:sp>
        <p:nvSpPr>
          <p:cNvPr id="11267" name="Rectangle 3">
            <a:extLst>
              <a:ext uri="{FF2B5EF4-FFF2-40B4-BE49-F238E27FC236}">
                <a16:creationId xmlns:a16="http://schemas.microsoft.com/office/drawing/2014/main" id="{A6689F60-18D4-DD2C-A0F8-05DE0D3A717A}"/>
              </a:ext>
            </a:extLst>
          </p:cNvPr>
          <p:cNvSpPr>
            <a:spLocks noGrp="1" noChangeArrowheads="1"/>
          </p:cNvSpPr>
          <p:nvPr>
            <p:ph type="body" idx="1"/>
          </p:nvPr>
        </p:nvSpPr>
        <p:spPr>
          <a:xfrm>
            <a:off x="468313" y="1196975"/>
            <a:ext cx="8229600" cy="4781550"/>
          </a:xfrm>
        </p:spPr>
        <p:txBody>
          <a:bodyPr/>
          <a:lstStyle/>
          <a:p>
            <a:pPr>
              <a:lnSpc>
                <a:spcPct val="80000"/>
              </a:lnSpc>
            </a:pPr>
            <a:r>
              <a:rPr lang="it-IT" altLang="it-IT" sz="2000" b="1" dirty="0" err="1"/>
              <a:t>Paedăgōgus</a:t>
            </a:r>
            <a:r>
              <a:rPr lang="it-IT" altLang="it-IT" sz="2000" dirty="0"/>
              <a:t> [</a:t>
            </a:r>
            <a:r>
              <a:rPr lang="it-IT" altLang="it-IT" sz="2000" dirty="0" err="1"/>
              <a:t>paedagogus</a:t>
            </a:r>
            <a:r>
              <a:rPr lang="it-IT" altLang="it-IT" sz="2000" dirty="0"/>
              <a:t>], </a:t>
            </a:r>
            <a:r>
              <a:rPr lang="it-IT" altLang="it-IT" sz="2000" dirty="0" err="1"/>
              <a:t>paedagogi</a:t>
            </a:r>
            <a:r>
              <a:rPr lang="it-IT" altLang="it-IT" sz="2000" dirty="0"/>
              <a:t> </a:t>
            </a:r>
            <a:br>
              <a:rPr lang="it-IT" altLang="it-IT" sz="2000" dirty="0"/>
            </a:br>
            <a:r>
              <a:rPr lang="it-IT" altLang="it-IT" sz="2000" dirty="0"/>
              <a:t>sostantivo maschile II declinazione</a:t>
            </a:r>
            <a:br>
              <a:rPr lang="it-IT" altLang="it-IT" sz="2000" dirty="0"/>
            </a:br>
            <a:br>
              <a:rPr lang="it-IT" altLang="it-IT" sz="2000" dirty="0"/>
            </a:br>
            <a:r>
              <a:rPr lang="it-IT" altLang="it-IT" sz="2000" b="1" dirty="0"/>
              <a:t>1</a:t>
            </a:r>
            <a:r>
              <a:rPr lang="it-IT" altLang="it-IT" sz="2000" dirty="0"/>
              <a:t> schiavo incaricato di portare i bambini a </a:t>
            </a:r>
            <a:r>
              <a:rPr lang="it-IT" altLang="it-IT" sz="2000" dirty="0" err="1"/>
              <a:t>scuol</a:t>
            </a:r>
            <a:br>
              <a:rPr lang="it-IT" altLang="it-IT" sz="2000" dirty="0">
                <a:solidFill>
                  <a:srgbClr val="0033CC"/>
                </a:solidFill>
              </a:rPr>
            </a:br>
            <a:endParaRPr lang="it-IT" altLang="it-IT" sz="2000" dirty="0">
              <a:solidFill>
                <a:srgbClr val="0033CC"/>
              </a:solidFill>
            </a:endParaRPr>
          </a:p>
          <a:p>
            <a:pPr>
              <a:lnSpc>
                <a:spcPct val="80000"/>
              </a:lnSpc>
            </a:pPr>
            <a:r>
              <a:rPr lang="it-IT" altLang="it-IT" sz="2000" b="1" dirty="0"/>
              <a:t>2</a:t>
            </a:r>
            <a:r>
              <a:rPr lang="it-IT" altLang="it-IT" sz="2000" dirty="0"/>
              <a:t> precettore, maestro, insegnante</a:t>
            </a:r>
            <a:endParaRPr lang="it-IT" altLang="it-IT" sz="2000" dirty="0">
              <a:solidFill>
                <a:srgbClr val="0033CC"/>
              </a:solidFill>
            </a:endParaRPr>
          </a:p>
          <a:p>
            <a:pPr>
              <a:lnSpc>
                <a:spcPct val="80000"/>
              </a:lnSpc>
            </a:pPr>
            <a:endParaRPr lang="it-IT" altLang="it-IT" sz="2000" dirty="0"/>
          </a:p>
          <a:p>
            <a:pPr>
              <a:lnSpc>
                <a:spcPct val="80000"/>
              </a:lnSpc>
            </a:pPr>
            <a:r>
              <a:rPr lang="it-IT" altLang="it-IT" sz="2000" b="1" dirty="0"/>
              <a:t>3</a:t>
            </a:r>
            <a:r>
              <a:rPr lang="it-IT" altLang="it-IT" sz="2000" dirty="0"/>
              <a:t> mentore, guida</a:t>
            </a:r>
          </a:p>
          <a:p>
            <a:pPr>
              <a:lnSpc>
                <a:spcPct val="80000"/>
              </a:lnSpc>
            </a:pPr>
            <a:endParaRPr lang="it-IT" altLang="it-IT" sz="2000" b="1" dirty="0"/>
          </a:p>
          <a:p>
            <a:pPr>
              <a:lnSpc>
                <a:spcPct val="80000"/>
              </a:lnSpc>
            </a:pPr>
            <a:r>
              <a:rPr lang="it-IT" altLang="it-IT" sz="2000" b="1" dirty="0"/>
              <a:t>4</a:t>
            </a:r>
            <a:r>
              <a:rPr lang="it-IT" altLang="it-IT" sz="2000" dirty="0"/>
              <a:t> (spregiativo) pedante </a:t>
            </a:r>
          </a:p>
          <a:p>
            <a:pPr>
              <a:lnSpc>
                <a:spcPct val="80000"/>
              </a:lnSpc>
            </a:pPr>
            <a:endParaRPr lang="it-IT" altLang="it-IT" sz="2000" dirty="0"/>
          </a:p>
          <a:p>
            <a:pPr>
              <a:lnSpc>
                <a:spcPct val="80000"/>
              </a:lnSpc>
            </a:pPr>
            <a:r>
              <a:rPr lang="it-IT" altLang="it-IT" sz="2000" b="1" dirty="0" err="1"/>
              <a:t>Paedăgōga</a:t>
            </a:r>
            <a:r>
              <a:rPr lang="it-IT" altLang="it-IT" sz="2000" dirty="0"/>
              <a:t> [</a:t>
            </a:r>
            <a:r>
              <a:rPr lang="it-IT" altLang="it-IT" sz="2000" dirty="0" err="1"/>
              <a:t>paedagogă</a:t>
            </a:r>
            <a:r>
              <a:rPr lang="it-IT" altLang="it-IT" sz="2000" dirty="0"/>
              <a:t>], </a:t>
            </a:r>
            <a:r>
              <a:rPr lang="it-IT" altLang="it-IT" sz="2000" dirty="0" err="1"/>
              <a:t>paedagogae</a:t>
            </a:r>
            <a:r>
              <a:rPr lang="it-IT" altLang="it-IT" sz="2000" dirty="0"/>
              <a:t> </a:t>
            </a:r>
            <a:br>
              <a:rPr lang="it-IT" altLang="it-IT" sz="2000" dirty="0"/>
            </a:br>
            <a:r>
              <a:rPr lang="it-IT" altLang="it-IT" sz="2000" dirty="0"/>
              <a:t>sostantivo femminile I declinazione</a:t>
            </a:r>
            <a:br>
              <a:rPr lang="it-IT" altLang="it-IT" sz="2000" dirty="0"/>
            </a:br>
            <a:br>
              <a:rPr lang="it-IT" altLang="it-IT" sz="2000" dirty="0"/>
            </a:br>
            <a:r>
              <a:rPr lang="it-IT" altLang="it-IT" sz="2000" b="1" dirty="0"/>
              <a:t>1</a:t>
            </a:r>
            <a:r>
              <a:rPr lang="it-IT" altLang="it-IT" sz="2000" dirty="0"/>
              <a:t> governante (di bambini</a:t>
            </a:r>
          </a:p>
          <a:p>
            <a:pPr>
              <a:lnSpc>
                <a:spcPct val="80000"/>
              </a:lnSpc>
            </a:pPr>
            <a:endParaRPr lang="it-IT" altLang="it-IT" sz="2000" dirty="0">
              <a:solidFill>
                <a:srgbClr val="0033CC"/>
              </a:solidFill>
            </a:endParaRPr>
          </a:p>
          <a:p>
            <a:pPr>
              <a:lnSpc>
                <a:spcPct val="80000"/>
              </a:lnSpc>
            </a:pPr>
            <a:r>
              <a:rPr lang="it-IT" altLang="it-IT" sz="2000" b="1" dirty="0"/>
              <a:t>2</a:t>
            </a:r>
            <a:r>
              <a:rPr lang="it-IT" altLang="it-IT" sz="2000" dirty="0"/>
              <a:t> guida </a:t>
            </a:r>
          </a:p>
          <a:p>
            <a:pPr>
              <a:lnSpc>
                <a:spcPct val="80000"/>
              </a:lnSpc>
            </a:pPr>
            <a:endParaRPr lang="en-AU" altLang="it-IT" sz="1800" dirty="0">
              <a:solidFill>
                <a:srgbClr val="0033CC"/>
              </a:solidFill>
            </a:endParaRPr>
          </a:p>
        </p:txBody>
      </p:sp>
      <p:sp>
        <p:nvSpPr>
          <p:cNvPr id="11268" name="Text Box 4">
            <a:extLst>
              <a:ext uri="{FF2B5EF4-FFF2-40B4-BE49-F238E27FC236}">
                <a16:creationId xmlns:a16="http://schemas.microsoft.com/office/drawing/2014/main" id="{A7F6EE95-6DC7-F4AD-E99A-93F18A9BFB0E}"/>
              </a:ext>
            </a:extLst>
          </p:cNvPr>
          <p:cNvSpPr txBox="1">
            <a:spLocks noChangeArrowheads="1"/>
          </p:cNvSpPr>
          <p:nvPr/>
        </p:nvSpPr>
        <p:spPr bwMode="auto">
          <a:xfrm>
            <a:off x="4319588" y="6415088"/>
            <a:ext cx="4633912"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en-AU" altLang="it-IT" sz="1400"/>
              <a:t>http://www.dizionario-latino.com/dizionario-latino-italiano</a:t>
            </a:r>
            <a:r>
              <a:rPr lang="en-AU" altLang="it-IT" sz="1000"/>
              <a: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a:extLst>
              <a:ext uri="{FF2B5EF4-FFF2-40B4-BE49-F238E27FC236}">
                <a16:creationId xmlns:a16="http://schemas.microsoft.com/office/drawing/2014/main" id="{DD24C42C-2AC3-AE87-BEC6-E902782911AE}"/>
              </a:ext>
            </a:extLst>
          </p:cNvPr>
          <p:cNvSpPr>
            <a:spLocks noGrp="1" noChangeArrowheads="1"/>
          </p:cNvSpPr>
          <p:nvPr>
            <p:ph type="title"/>
          </p:nvPr>
        </p:nvSpPr>
        <p:spPr/>
        <p:txBody>
          <a:bodyPr/>
          <a:lstStyle/>
          <a:p>
            <a:r>
              <a:rPr lang="pl-PL" altLang="it-IT" dirty="0"/>
              <a:t>„Edu</a:t>
            </a:r>
            <a:r>
              <a:rPr lang="it-IT" altLang="it-IT" dirty="0" err="1"/>
              <a:t>cazione</a:t>
            </a:r>
            <a:r>
              <a:rPr lang="pl-PL" altLang="it-IT" dirty="0"/>
              <a:t>”</a:t>
            </a:r>
            <a:endParaRPr lang="en-AU" altLang="it-IT" dirty="0"/>
          </a:p>
        </p:txBody>
      </p:sp>
      <p:sp>
        <p:nvSpPr>
          <p:cNvPr id="56323" name="Rectangle 3">
            <a:extLst>
              <a:ext uri="{FF2B5EF4-FFF2-40B4-BE49-F238E27FC236}">
                <a16:creationId xmlns:a16="http://schemas.microsoft.com/office/drawing/2014/main" id="{8D99A514-DE0D-4E4A-06E2-BC208D383651}"/>
              </a:ext>
            </a:extLst>
          </p:cNvPr>
          <p:cNvSpPr>
            <a:spLocks noGrp="1" noChangeArrowheads="1"/>
          </p:cNvSpPr>
          <p:nvPr>
            <p:ph type="body" idx="1"/>
          </p:nvPr>
        </p:nvSpPr>
        <p:spPr>
          <a:xfrm>
            <a:off x="0" y="1628775"/>
            <a:ext cx="9144000" cy="4895850"/>
          </a:xfrm>
        </p:spPr>
        <p:txBody>
          <a:bodyPr/>
          <a:lstStyle/>
          <a:p>
            <a:pPr>
              <a:lnSpc>
                <a:spcPct val="95000"/>
              </a:lnSpc>
              <a:buFontTx/>
              <a:buNone/>
            </a:pPr>
            <a:r>
              <a:rPr lang="it-IT" altLang="it-IT" sz="1800" dirty="0" err="1"/>
              <a:t>ēdūcor</a:t>
            </a:r>
            <a:r>
              <a:rPr lang="it-IT" altLang="it-IT" sz="1800" dirty="0"/>
              <a:t> [</a:t>
            </a:r>
            <a:r>
              <a:rPr lang="it-IT" altLang="it-IT" sz="1800" dirty="0" err="1"/>
              <a:t>ēdūco</a:t>
            </a:r>
            <a:r>
              <a:rPr lang="it-IT" altLang="it-IT" sz="1800" dirty="0"/>
              <a:t>], </a:t>
            </a:r>
            <a:r>
              <a:rPr lang="it-IT" altLang="it-IT" sz="1800" dirty="0" err="1"/>
              <a:t>ēdūcis</a:t>
            </a:r>
            <a:r>
              <a:rPr lang="it-IT" altLang="it-IT" sz="1800" dirty="0"/>
              <a:t>, </a:t>
            </a:r>
            <a:r>
              <a:rPr lang="it-IT" altLang="it-IT" sz="1800" dirty="0" err="1"/>
              <a:t>eduxi</a:t>
            </a:r>
            <a:r>
              <a:rPr lang="it-IT" altLang="it-IT" sz="1800" dirty="0"/>
              <a:t>, </a:t>
            </a:r>
            <a:r>
              <a:rPr lang="it-IT" altLang="it-IT" sz="1800" dirty="0" err="1"/>
              <a:t>eductum</a:t>
            </a:r>
            <a:r>
              <a:rPr lang="it-IT" altLang="it-IT" sz="1800" dirty="0"/>
              <a:t>, </a:t>
            </a:r>
            <a:r>
              <a:rPr lang="it-IT" altLang="it-IT" sz="1800" dirty="0" err="1"/>
              <a:t>ēdūcĕre</a:t>
            </a:r>
            <a:r>
              <a:rPr lang="it-IT" altLang="it-IT" sz="1800" dirty="0"/>
              <a:t> </a:t>
            </a:r>
            <a:br>
              <a:rPr lang="it-IT" altLang="it-IT" sz="1800" dirty="0"/>
            </a:br>
            <a:r>
              <a:rPr lang="it-IT" altLang="it-IT" sz="1800" dirty="0"/>
              <a:t>verbo transitivo III coniugazione</a:t>
            </a:r>
            <a:br>
              <a:rPr lang="it-IT" altLang="it-IT" sz="1800" dirty="0"/>
            </a:br>
            <a:br>
              <a:rPr lang="it-IT" altLang="it-IT" sz="1800" dirty="0"/>
            </a:br>
            <a:r>
              <a:rPr lang="it-IT" altLang="it-IT" sz="1800" b="1" dirty="0"/>
              <a:t>1</a:t>
            </a:r>
            <a:r>
              <a:rPr lang="it-IT" altLang="it-IT" sz="1800" dirty="0"/>
              <a:t> forma passiva di [</a:t>
            </a:r>
            <a:r>
              <a:rPr lang="it-IT" altLang="it-IT" sz="1800" dirty="0">
                <a:hlinkClick r:id="rId2"/>
              </a:rPr>
              <a:t>educo</a:t>
            </a:r>
            <a:r>
              <a:rPr lang="it-IT" altLang="it-IT" sz="1800" dirty="0"/>
              <a:t>]</a:t>
            </a:r>
            <a:br>
              <a:rPr lang="it-IT" altLang="it-IT" sz="1800" dirty="0"/>
            </a:br>
            <a:r>
              <a:rPr lang="it-IT" altLang="it-IT" sz="1800" b="1" dirty="0"/>
              <a:t>2</a:t>
            </a:r>
            <a:r>
              <a:rPr lang="it-IT" altLang="it-IT" sz="1800" dirty="0"/>
              <a:t> estrarre, far uscire – </a:t>
            </a:r>
            <a:r>
              <a:rPr lang="it-IT" altLang="it-IT" sz="1800" dirty="0" err="1">
                <a:solidFill>
                  <a:srgbClr val="0033CC"/>
                </a:solidFill>
              </a:rPr>
              <a:t>wyciągąć</a:t>
            </a:r>
            <a:r>
              <a:rPr lang="it-IT" altLang="it-IT" sz="1800" dirty="0">
                <a:solidFill>
                  <a:srgbClr val="0033CC"/>
                </a:solidFill>
              </a:rPr>
              <a:t>, </a:t>
            </a:r>
            <a:r>
              <a:rPr lang="it-IT" altLang="it-IT" sz="1800" dirty="0" err="1">
                <a:solidFill>
                  <a:srgbClr val="0033CC"/>
                </a:solidFill>
              </a:rPr>
              <a:t>wydobywać</a:t>
            </a:r>
            <a:br>
              <a:rPr lang="it-IT" altLang="it-IT" sz="1800" dirty="0">
                <a:solidFill>
                  <a:srgbClr val="0033CC"/>
                </a:solidFill>
              </a:rPr>
            </a:br>
            <a:r>
              <a:rPr lang="it-IT" altLang="it-IT" sz="1800" b="1" dirty="0"/>
              <a:t>3</a:t>
            </a:r>
            <a:r>
              <a:rPr lang="it-IT" altLang="it-IT" sz="1800" dirty="0"/>
              <a:t> militare condurre fuori, far marciare, schierare le truppe – </a:t>
            </a:r>
            <a:r>
              <a:rPr lang="it-IT" altLang="it-IT" sz="1800" dirty="0" err="1">
                <a:solidFill>
                  <a:srgbClr val="0033CC"/>
                </a:solidFill>
              </a:rPr>
              <a:t>wyprowadzić</a:t>
            </a:r>
            <a:r>
              <a:rPr lang="it-IT" altLang="it-IT" sz="1800" dirty="0">
                <a:solidFill>
                  <a:srgbClr val="0033CC"/>
                </a:solidFill>
              </a:rPr>
              <a:t>, </a:t>
            </a:r>
            <a:r>
              <a:rPr lang="it-IT" altLang="it-IT" sz="1800" dirty="0" err="1">
                <a:solidFill>
                  <a:srgbClr val="0033CC"/>
                </a:solidFill>
              </a:rPr>
              <a:t>prowadzić</a:t>
            </a:r>
            <a:r>
              <a:rPr lang="it-IT" altLang="it-IT" sz="1800" dirty="0"/>
              <a:t> </a:t>
            </a:r>
            <a:r>
              <a:rPr lang="it-IT" altLang="it-IT" sz="1800" b="1" dirty="0"/>
              <a:t>4</a:t>
            </a:r>
            <a:r>
              <a:rPr lang="it-IT" altLang="it-IT" sz="1800" dirty="0"/>
              <a:t> (detto di navi) salpare, condurre fuori dal porto – </a:t>
            </a:r>
            <a:r>
              <a:rPr lang="it-IT" altLang="it-IT" sz="1800" dirty="0" err="1">
                <a:solidFill>
                  <a:srgbClr val="0033CC"/>
                </a:solidFill>
              </a:rPr>
              <a:t>odcumować</a:t>
            </a:r>
            <a:r>
              <a:rPr lang="it-IT" altLang="it-IT" sz="1800" dirty="0">
                <a:solidFill>
                  <a:srgbClr val="0033CC"/>
                </a:solidFill>
              </a:rPr>
              <a:t>, </a:t>
            </a:r>
            <a:r>
              <a:rPr lang="it-IT" altLang="it-IT" sz="1800" dirty="0" err="1">
                <a:solidFill>
                  <a:srgbClr val="0033CC"/>
                </a:solidFill>
              </a:rPr>
              <a:t>odholować</a:t>
            </a:r>
            <a:br>
              <a:rPr lang="it-IT" altLang="it-IT" sz="1800" dirty="0"/>
            </a:br>
            <a:r>
              <a:rPr lang="it-IT" altLang="it-IT" sz="1800" b="1" dirty="0"/>
              <a:t>5</a:t>
            </a:r>
            <a:r>
              <a:rPr lang="it-IT" altLang="it-IT" sz="1800" dirty="0"/>
              <a:t> diritto citare in giudizio, trascinare in tribunale – </a:t>
            </a:r>
            <a:r>
              <a:rPr lang="it-IT" altLang="it-IT" sz="1800" dirty="0" err="1">
                <a:solidFill>
                  <a:srgbClr val="0033CC"/>
                </a:solidFill>
              </a:rPr>
              <a:t>powołać</a:t>
            </a:r>
            <a:r>
              <a:rPr lang="it-IT" altLang="it-IT" sz="1800" dirty="0">
                <a:solidFill>
                  <a:srgbClr val="0033CC"/>
                </a:solidFill>
              </a:rPr>
              <a:t> </a:t>
            </a:r>
            <a:r>
              <a:rPr lang="it-IT" altLang="it-IT" sz="1800" dirty="0" err="1">
                <a:solidFill>
                  <a:srgbClr val="0033CC"/>
                </a:solidFill>
              </a:rPr>
              <a:t>przed</a:t>
            </a:r>
            <a:r>
              <a:rPr lang="it-IT" altLang="it-IT" sz="1800" dirty="0">
                <a:solidFill>
                  <a:srgbClr val="0033CC"/>
                </a:solidFill>
              </a:rPr>
              <a:t> </a:t>
            </a:r>
            <a:r>
              <a:rPr lang="it-IT" altLang="it-IT" sz="1800" dirty="0" err="1">
                <a:solidFill>
                  <a:srgbClr val="0033CC"/>
                </a:solidFill>
              </a:rPr>
              <a:t>sąd</a:t>
            </a:r>
            <a:br>
              <a:rPr lang="it-IT" altLang="it-IT" sz="1800" dirty="0"/>
            </a:br>
            <a:r>
              <a:rPr lang="it-IT" altLang="it-IT" sz="1800" b="1" dirty="0"/>
              <a:t>6</a:t>
            </a:r>
            <a:r>
              <a:rPr lang="it-IT" altLang="it-IT" sz="1800" dirty="0"/>
              <a:t> dare alla luce, generare, produrre </a:t>
            </a:r>
            <a:br>
              <a:rPr lang="it-IT" altLang="it-IT" sz="1800" dirty="0"/>
            </a:br>
            <a:r>
              <a:rPr lang="it-IT" altLang="it-IT" sz="1800" b="1" dirty="0"/>
              <a:t>7</a:t>
            </a:r>
            <a:r>
              <a:rPr lang="it-IT" altLang="it-IT" sz="1800" dirty="0"/>
              <a:t> sollevare, innalzare, erigere, costruire </a:t>
            </a:r>
            <a:br>
              <a:rPr lang="it-IT" altLang="it-IT" sz="1800" dirty="0"/>
            </a:br>
            <a:r>
              <a:rPr lang="it-IT" altLang="it-IT" sz="1800" b="1" dirty="0"/>
              <a:t>8</a:t>
            </a:r>
            <a:r>
              <a:rPr lang="it-IT" altLang="it-IT" sz="1800" dirty="0"/>
              <a:t> educare, allevare, tirare su bambini –</a:t>
            </a:r>
            <a:br>
              <a:rPr lang="it-IT" altLang="it-IT" sz="1800" dirty="0"/>
            </a:br>
            <a:r>
              <a:rPr lang="it-IT" altLang="it-IT" sz="1800" b="1" dirty="0"/>
              <a:t>9</a:t>
            </a:r>
            <a:r>
              <a:rPr lang="it-IT" altLang="it-IT" sz="1800" dirty="0"/>
              <a:t> trascorrere, passare il tempo </a:t>
            </a:r>
            <a:br>
              <a:rPr lang="it-IT" altLang="it-IT" sz="1800" dirty="0">
                <a:solidFill>
                  <a:srgbClr val="0033CC"/>
                </a:solidFill>
              </a:rPr>
            </a:br>
            <a:r>
              <a:rPr lang="it-IT" altLang="it-IT" sz="1800" b="1" dirty="0"/>
              <a:t>10</a:t>
            </a:r>
            <a:r>
              <a:rPr lang="it-IT" altLang="it-IT" sz="1800" dirty="0"/>
              <a:t> tracannare, vuotare d'un fiato una coppa   </a:t>
            </a:r>
            <a:br>
              <a:rPr lang="it-IT" altLang="it-IT" sz="1800" dirty="0"/>
            </a:br>
            <a:r>
              <a:rPr lang="it-IT" altLang="it-IT" sz="1800" b="1" dirty="0"/>
              <a:t>11</a:t>
            </a:r>
            <a:r>
              <a:rPr lang="it-IT" altLang="it-IT" sz="1800" dirty="0"/>
              <a:t> (riflessivo) tirarsi fuori da </a:t>
            </a:r>
            <a:br>
              <a:rPr lang="it-IT" altLang="it-IT" sz="1800" dirty="0">
                <a:solidFill>
                  <a:srgbClr val="0033CC"/>
                </a:solidFill>
              </a:rPr>
            </a:br>
            <a:r>
              <a:rPr lang="it-IT" altLang="it-IT" sz="1800" dirty="0"/>
              <a:t> </a:t>
            </a:r>
            <a:r>
              <a:rPr lang="it-IT" altLang="it-IT" sz="1800" b="1" dirty="0"/>
              <a:t>12</a:t>
            </a:r>
            <a:r>
              <a:rPr lang="it-IT" altLang="it-IT" sz="1800" dirty="0"/>
              <a:t> (di acque) far defluire, incanalare </a:t>
            </a:r>
            <a:br>
              <a:rPr lang="it-IT" altLang="it-IT" sz="1800" dirty="0">
                <a:solidFill>
                  <a:srgbClr val="0033CC"/>
                </a:solidFill>
              </a:rPr>
            </a:br>
            <a:r>
              <a:rPr lang="it-IT" altLang="it-IT" sz="1800" b="1" dirty="0"/>
              <a:t>13</a:t>
            </a:r>
            <a:r>
              <a:rPr lang="it-IT" altLang="it-IT" sz="1800" dirty="0"/>
              <a:t> innalzare, erigere, elevare </a:t>
            </a:r>
            <a:endParaRPr lang="it-IT" altLang="it-IT" sz="1800" dirty="0">
              <a:solidFill>
                <a:srgbClr val="0033CC"/>
              </a:solidFill>
            </a:endParaRPr>
          </a:p>
        </p:txBody>
      </p:sp>
      <p:sp>
        <p:nvSpPr>
          <p:cNvPr id="56324" name="Text Box 4">
            <a:extLst>
              <a:ext uri="{FF2B5EF4-FFF2-40B4-BE49-F238E27FC236}">
                <a16:creationId xmlns:a16="http://schemas.microsoft.com/office/drawing/2014/main" id="{71CF1C83-668B-3A65-A675-100D29A65F65}"/>
              </a:ext>
            </a:extLst>
          </p:cNvPr>
          <p:cNvSpPr txBox="1">
            <a:spLocks noChangeArrowheads="1"/>
          </p:cNvSpPr>
          <p:nvPr/>
        </p:nvSpPr>
        <p:spPr bwMode="auto">
          <a:xfrm>
            <a:off x="468313" y="6532563"/>
            <a:ext cx="67437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en-AU" altLang="it-IT" sz="1400"/>
              <a:t>http://www.dizionario-latino.com/dizionario-latino-italiano.php?lemma=EDUCOR100</a:t>
            </a:r>
          </a:p>
        </p:txBody>
      </p:sp>
      <p:sp>
        <p:nvSpPr>
          <p:cNvPr id="56325" name="Text Box 5">
            <a:extLst>
              <a:ext uri="{FF2B5EF4-FFF2-40B4-BE49-F238E27FC236}">
                <a16:creationId xmlns:a16="http://schemas.microsoft.com/office/drawing/2014/main" id="{0FCD6BF9-CAAD-B321-143E-6EBADC22C964}"/>
              </a:ext>
            </a:extLst>
          </p:cNvPr>
          <p:cNvSpPr txBox="1">
            <a:spLocks noChangeArrowheads="1"/>
          </p:cNvSpPr>
          <p:nvPr/>
        </p:nvSpPr>
        <p:spPr bwMode="auto">
          <a:xfrm>
            <a:off x="323850" y="1196975"/>
            <a:ext cx="56451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pl-PL" altLang="it-IT" b="1"/>
              <a:t>Edukacja</a:t>
            </a:r>
            <a:r>
              <a:rPr lang="pl-PL" altLang="it-IT"/>
              <a:t> &lt;łac. </a:t>
            </a:r>
            <a:r>
              <a:rPr lang="pl-PL" altLang="it-IT" i="1"/>
              <a:t>educatio</a:t>
            </a:r>
            <a:r>
              <a:rPr lang="pl-PL" altLang="it-IT"/>
              <a:t>&gt; wychowanie, wykształcenie</a:t>
            </a:r>
            <a:endParaRPr lang="en-AU" altLang="it-IT"/>
          </a:p>
        </p:txBody>
      </p:sp>
    </p:spTree>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a:extLst>
              <a:ext uri="{FF2B5EF4-FFF2-40B4-BE49-F238E27FC236}">
                <a16:creationId xmlns:a16="http://schemas.microsoft.com/office/drawing/2014/main" id="{053ECF71-C87E-B0CA-A68A-D0A2105DE888}"/>
              </a:ext>
            </a:extLst>
          </p:cNvPr>
          <p:cNvSpPr>
            <a:spLocks noGrp="1" noChangeArrowheads="1"/>
          </p:cNvSpPr>
          <p:nvPr>
            <p:ph type="title"/>
          </p:nvPr>
        </p:nvSpPr>
        <p:spPr/>
        <p:txBody>
          <a:bodyPr/>
          <a:lstStyle/>
          <a:p>
            <a:r>
              <a:rPr lang="pl-PL" altLang="it-IT"/>
              <a:t>Pedagog ↔ dydaktyk</a:t>
            </a:r>
          </a:p>
        </p:txBody>
      </p:sp>
      <p:sp>
        <p:nvSpPr>
          <p:cNvPr id="12292" name="Text Box 4">
            <a:extLst>
              <a:ext uri="{FF2B5EF4-FFF2-40B4-BE49-F238E27FC236}">
                <a16:creationId xmlns:a16="http://schemas.microsoft.com/office/drawing/2014/main" id="{226E5149-5C3F-0F7B-B3EC-AA02B1CD1A4F}"/>
              </a:ext>
            </a:extLst>
          </p:cNvPr>
          <p:cNvSpPr txBox="1">
            <a:spLocks noChangeArrowheads="1"/>
          </p:cNvSpPr>
          <p:nvPr/>
        </p:nvSpPr>
        <p:spPr bwMode="auto">
          <a:xfrm>
            <a:off x="323850" y="5489575"/>
            <a:ext cx="8510588" cy="13684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br>
              <a:rPr lang="en-AU" altLang="it-IT" sz="1400"/>
            </a:br>
            <a:r>
              <a:rPr lang="en-AU" altLang="it-IT" sz="1400"/>
              <a:t>L’educazione nella Grecia antica: un singolare modello educativo </a:t>
            </a:r>
            <a:endParaRPr lang="pl-PL" altLang="it-IT" sz="1400"/>
          </a:p>
          <a:p>
            <a:pPr algn="l"/>
            <a:r>
              <a:rPr lang="en-AU" altLang="it-IT" sz="1400"/>
              <a:t>Amalia Margherita Cirio </a:t>
            </a:r>
          </a:p>
          <a:p>
            <a:pPr algn="l"/>
            <a:r>
              <a:rPr lang="en-AU" altLang="it-IT" sz="1400"/>
              <a:t>Docente di Lingua e letteratura greca </a:t>
            </a:r>
          </a:p>
          <a:p>
            <a:pPr algn="l"/>
            <a:r>
              <a:rPr lang="en-AU" altLang="it-IT" sz="1400"/>
              <a:t>Università di Roma “La Sapienza”</a:t>
            </a:r>
            <a:endParaRPr lang="pl-PL" altLang="it-IT" sz="1400"/>
          </a:p>
          <a:p>
            <a:pPr algn="l"/>
            <a:r>
              <a:rPr lang="en-AU" altLang="it-IT" sz="1400"/>
              <a:t>http://www.rivista.ssef.it/www.rivista.ssef.it/sited9dc.html?page=20050111143715663&amp;edition=2010-02-01</a:t>
            </a:r>
          </a:p>
        </p:txBody>
      </p:sp>
      <p:pic>
        <p:nvPicPr>
          <p:cNvPr id="12293" name="Picture 5">
            <a:extLst>
              <a:ext uri="{FF2B5EF4-FFF2-40B4-BE49-F238E27FC236}">
                <a16:creationId xmlns:a16="http://schemas.microsoft.com/office/drawing/2014/main" id="{6034B904-8509-02E6-2A24-EFC3CCACFCC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67075" y="1541463"/>
            <a:ext cx="5810250" cy="4070350"/>
          </a:xfrm>
          <a:prstGeom prst="rect">
            <a:avLst/>
          </a:prstGeom>
          <a:noFill/>
          <a:extLst>
            <a:ext uri="{909E8E84-426E-40DD-AFC4-6F175D3DCCD1}">
              <a14:hiddenFill xmlns:a14="http://schemas.microsoft.com/office/drawing/2010/main">
                <a:solidFill>
                  <a:srgbClr val="FFFFFF"/>
                </a:solidFill>
              </a14:hiddenFill>
            </a:ext>
          </a:extLst>
        </p:spPr>
      </p:pic>
      <p:pic>
        <p:nvPicPr>
          <p:cNvPr id="12294" name="Picture 6">
            <a:extLst>
              <a:ext uri="{FF2B5EF4-FFF2-40B4-BE49-F238E27FC236}">
                <a16:creationId xmlns:a16="http://schemas.microsoft.com/office/drawing/2014/main" id="{4F1D78AC-A327-0EFE-A5AC-75170EB6460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8288" y="2133600"/>
            <a:ext cx="2828925" cy="262731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7" presetClass="entr" presetSubtype="10" fill="hold" nodeType="clickEffect">
                                  <p:stCondLst>
                                    <p:cond delay="0"/>
                                  </p:stCondLst>
                                  <p:childTnLst>
                                    <p:set>
                                      <p:cBhvr>
                                        <p:cTn id="6" dur="1" fill="hold">
                                          <p:stCondLst>
                                            <p:cond delay="0"/>
                                          </p:stCondLst>
                                        </p:cTn>
                                        <p:tgtEl>
                                          <p:spTgt spid="12293"/>
                                        </p:tgtEl>
                                        <p:attrNameLst>
                                          <p:attrName>style.visibility</p:attrName>
                                        </p:attrNameLst>
                                      </p:cBhvr>
                                      <p:to>
                                        <p:strVal val="visible"/>
                                      </p:to>
                                    </p:set>
                                    <p:anim calcmode="lin" valueType="num">
                                      <p:cBhvr>
                                        <p:cTn id="7" dur="500" fill="hold"/>
                                        <p:tgtEl>
                                          <p:spTgt spid="12293"/>
                                        </p:tgtEl>
                                        <p:attrNameLst>
                                          <p:attrName>ppt_w</p:attrName>
                                        </p:attrNameLst>
                                      </p:cBhvr>
                                      <p:tavLst>
                                        <p:tav tm="0">
                                          <p:val>
                                            <p:fltVal val="0"/>
                                          </p:val>
                                        </p:tav>
                                        <p:tav tm="100000">
                                          <p:val>
                                            <p:strVal val="#ppt_w"/>
                                          </p:val>
                                        </p:tav>
                                      </p:tavLst>
                                    </p:anim>
                                    <p:anim calcmode="lin" valueType="num">
                                      <p:cBhvr>
                                        <p:cTn id="8" dur="500" fill="hold"/>
                                        <p:tgtEl>
                                          <p:spTgt spid="12293"/>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a:extLst>
              <a:ext uri="{FF2B5EF4-FFF2-40B4-BE49-F238E27FC236}">
                <a16:creationId xmlns:a16="http://schemas.microsoft.com/office/drawing/2014/main" id="{874F20C1-9FBE-7D13-0E0E-8FA573BB2858}"/>
              </a:ext>
            </a:extLst>
          </p:cNvPr>
          <p:cNvSpPr>
            <a:spLocks noGrp="1" noChangeArrowheads="1"/>
          </p:cNvSpPr>
          <p:nvPr>
            <p:ph type="title"/>
          </p:nvPr>
        </p:nvSpPr>
        <p:spPr>
          <a:xfrm>
            <a:off x="-730250" y="333375"/>
            <a:ext cx="8229600" cy="1143000"/>
          </a:xfrm>
        </p:spPr>
        <p:txBody>
          <a:bodyPr/>
          <a:lstStyle/>
          <a:p>
            <a:r>
              <a:rPr lang="pl-PL" altLang="it-IT" sz="3600"/>
              <a:t>Pedagog w starożytnej Grecji</a:t>
            </a:r>
          </a:p>
        </p:txBody>
      </p:sp>
      <p:sp>
        <p:nvSpPr>
          <p:cNvPr id="14339" name="Text Box 3">
            <a:extLst>
              <a:ext uri="{FF2B5EF4-FFF2-40B4-BE49-F238E27FC236}">
                <a16:creationId xmlns:a16="http://schemas.microsoft.com/office/drawing/2014/main" id="{724D4BA6-BC72-4183-5894-7118CB8244A5}"/>
              </a:ext>
            </a:extLst>
          </p:cNvPr>
          <p:cNvSpPr txBox="1">
            <a:spLocks noChangeArrowheads="1"/>
          </p:cNvSpPr>
          <p:nvPr/>
        </p:nvSpPr>
        <p:spPr bwMode="auto">
          <a:xfrm>
            <a:off x="395288" y="6005513"/>
            <a:ext cx="7318375" cy="8524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br>
              <a:rPr lang="en-AU" altLang="it-IT" sz="1400"/>
            </a:br>
            <a:r>
              <a:rPr lang="en-AU" altLang="it-IT" sz="1200"/>
              <a:t>L’educazione nella Grecia antica: un singolare modello educativo </a:t>
            </a:r>
            <a:endParaRPr lang="pl-PL" altLang="it-IT" sz="1200"/>
          </a:p>
          <a:p>
            <a:pPr algn="l"/>
            <a:r>
              <a:rPr lang="en-AU" altLang="it-IT" sz="1200"/>
              <a:t>Amalia Margherita Cirio</a:t>
            </a:r>
            <a:r>
              <a:rPr lang="pl-PL" altLang="it-IT" sz="1200"/>
              <a:t>, </a:t>
            </a:r>
            <a:r>
              <a:rPr lang="en-AU" altLang="it-IT" sz="1200"/>
              <a:t>Docente di Lingua e letteratura greca</a:t>
            </a:r>
            <a:r>
              <a:rPr lang="pl-PL" altLang="it-IT" sz="1200"/>
              <a:t>, </a:t>
            </a:r>
            <a:r>
              <a:rPr lang="en-AU" altLang="it-IT" sz="1200"/>
              <a:t>Università di Roma “La Sapienza”</a:t>
            </a:r>
            <a:endParaRPr lang="pl-PL" altLang="it-IT" sz="1200"/>
          </a:p>
          <a:p>
            <a:pPr algn="l"/>
            <a:r>
              <a:rPr lang="en-AU" altLang="it-IT" sz="1200"/>
              <a:t>http://www.rivista.ssef.it/www.rivista.ssef.it/sited9dc.html?page=20050111143715663&amp;edition=2010-02-01</a:t>
            </a:r>
          </a:p>
        </p:txBody>
      </p:sp>
      <p:sp>
        <p:nvSpPr>
          <p:cNvPr id="14342" name="Rectangle 6">
            <a:extLst>
              <a:ext uri="{FF2B5EF4-FFF2-40B4-BE49-F238E27FC236}">
                <a16:creationId xmlns:a16="http://schemas.microsoft.com/office/drawing/2014/main" id="{93CCBFEE-E2F1-ECF4-9161-9651DE99CE1A}"/>
              </a:ext>
            </a:extLst>
          </p:cNvPr>
          <p:cNvSpPr>
            <a:spLocks noChangeArrowheads="1"/>
          </p:cNvSpPr>
          <p:nvPr/>
        </p:nvSpPr>
        <p:spPr bwMode="auto">
          <a:xfrm>
            <a:off x="288147" y="1334821"/>
            <a:ext cx="7874000" cy="31700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pPr algn="l"/>
            <a:r>
              <a:rPr lang="it-IT" altLang="it-IT" sz="2000" dirty="0"/>
              <a:t>Diversamente da quanto accade nel mondo moderno presso gli antichi Greci il concetto di educazione evocava immediatamente i profondi rapporti che univano un adolescente ed un uomo adulto di pari rango sociale</a:t>
            </a:r>
            <a:r>
              <a:rPr lang="it-IT" altLang="it-IT" sz="2000" dirty="0">
                <a:hlinkClick r:id="rId2"/>
              </a:rPr>
              <a:t>[2]</a:t>
            </a:r>
            <a:r>
              <a:rPr lang="it-IT" altLang="it-IT" sz="2000" dirty="0"/>
              <a:t>: l’adulto era contemporaneamente modello per il più giovane ed iniziatore alla vita sociale e militare; il giovane ( poco più che adolescente: l’educazione era, infatti affidata per l’età infantile alla madre e alle altre donne della casa), invece, attraverso il modello educativo e la consonanza spirituale creata dalla frequentazione, nonché attraverso il processo imitativo, favorito dall’ammirazione , era colui che veniva educato</a:t>
            </a:r>
            <a:r>
              <a:rPr lang="it-IT" altLang="it-IT" sz="2000" dirty="0">
                <a:hlinkClick r:id="rId3"/>
              </a:rPr>
              <a:t>[3]</a:t>
            </a:r>
            <a:r>
              <a:rPr lang="it-IT" altLang="it-IT" sz="2000" dirty="0"/>
              <a:t>. </a:t>
            </a:r>
          </a:p>
        </p:txBody>
      </p:sp>
      <p:sp>
        <p:nvSpPr>
          <p:cNvPr id="14344" name="Text Box 8">
            <a:extLst>
              <a:ext uri="{FF2B5EF4-FFF2-40B4-BE49-F238E27FC236}">
                <a16:creationId xmlns:a16="http://schemas.microsoft.com/office/drawing/2014/main" id="{FF3B96AD-0D68-CC27-0B83-154010618A67}"/>
              </a:ext>
            </a:extLst>
          </p:cNvPr>
          <p:cNvSpPr txBox="1">
            <a:spLocks noChangeArrowheads="1"/>
          </p:cNvSpPr>
          <p:nvPr/>
        </p:nvSpPr>
        <p:spPr bwMode="auto">
          <a:xfrm>
            <a:off x="385763" y="4988079"/>
            <a:ext cx="3668712" cy="1006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en-AU" altLang="it-IT" sz="2000" b="1" dirty="0">
                <a:solidFill>
                  <a:srgbClr val="0033CC"/>
                </a:solidFill>
              </a:rPr>
              <a:t>→</a:t>
            </a:r>
            <a:r>
              <a:rPr lang="pl-PL" altLang="it-IT" sz="2000" b="1" dirty="0">
                <a:solidFill>
                  <a:srgbClr val="0033CC"/>
                </a:solidFill>
              </a:rPr>
              <a:t> Nauczyciel:</a:t>
            </a:r>
            <a:r>
              <a:rPr lang="pl-PL" altLang="it-IT" sz="2000" dirty="0">
                <a:solidFill>
                  <a:srgbClr val="0033CC"/>
                </a:solidFill>
              </a:rPr>
              <a:t> - źródło wiedzy</a:t>
            </a:r>
          </a:p>
          <a:p>
            <a:pPr algn="l">
              <a:buFontTx/>
              <a:buChar char="-"/>
            </a:pPr>
            <a:r>
              <a:rPr lang="pl-PL" altLang="it-IT" sz="2000" dirty="0">
                <a:solidFill>
                  <a:srgbClr val="0033CC"/>
                </a:solidFill>
              </a:rPr>
              <a:t> droga do świata dorosłych</a:t>
            </a:r>
          </a:p>
          <a:p>
            <a:pPr algn="l">
              <a:buFontTx/>
              <a:buChar char="-"/>
            </a:pPr>
            <a:r>
              <a:rPr lang="pl-PL" altLang="it-IT" sz="2000" dirty="0">
                <a:solidFill>
                  <a:srgbClr val="0033CC"/>
                </a:solidFill>
              </a:rPr>
              <a:t> wzorzec kulturowy</a:t>
            </a:r>
            <a:r>
              <a:rPr lang="pl-PL" altLang="it-IT" sz="2000" dirty="0"/>
              <a:t> </a:t>
            </a:r>
            <a:endParaRPr lang="en-AU" altLang="it-IT" sz="2000" dirty="0"/>
          </a:p>
        </p:txBody>
      </p:sp>
      <p:pic>
        <p:nvPicPr>
          <p:cNvPr id="14345" name="Picture 9">
            <a:extLst>
              <a:ext uri="{FF2B5EF4-FFF2-40B4-BE49-F238E27FC236}">
                <a16:creationId xmlns:a16="http://schemas.microsoft.com/office/drawing/2014/main" id="{56B191ED-EED8-40F6-64A1-B0AEC00FB54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524750" y="188913"/>
            <a:ext cx="1296988" cy="120332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2">
            <a:extLst>
              <a:ext uri="{FF2B5EF4-FFF2-40B4-BE49-F238E27FC236}">
                <a16:creationId xmlns:a16="http://schemas.microsoft.com/office/drawing/2014/main" id="{434EDF8C-44A2-7EF8-66E0-73A26FEF65B7}"/>
              </a:ext>
            </a:extLst>
          </p:cNvPr>
          <p:cNvSpPr>
            <a:spLocks noGrp="1" noChangeArrowheads="1"/>
          </p:cNvSpPr>
          <p:nvPr>
            <p:ph type="title"/>
          </p:nvPr>
        </p:nvSpPr>
        <p:spPr>
          <a:xfrm>
            <a:off x="357188" y="274638"/>
            <a:ext cx="8686800" cy="1143000"/>
          </a:xfrm>
        </p:spPr>
        <p:txBody>
          <a:bodyPr/>
          <a:lstStyle/>
          <a:p>
            <a:r>
              <a:rPr lang="pl-PL" altLang="it-IT" sz="3600"/>
              <a:t>Pedagogika, definicja, wg K. Sośnickiego</a:t>
            </a:r>
            <a:r>
              <a:rPr lang="pl-PL" altLang="it-IT" sz="4000"/>
              <a:t> </a:t>
            </a:r>
            <a:endParaRPr lang="en-AU" altLang="it-IT" sz="4000"/>
          </a:p>
        </p:txBody>
      </p:sp>
      <p:sp>
        <p:nvSpPr>
          <p:cNvPr id="63492" name="Text Box 4">
            <a:extLst>
              <a:ext uri="{FF2B5EF4-FFF2-40B4-BE49-F238E27FC236}">
                <a16:creationId xmlns:a16="http://schemas.microsoft.com/office/drawing/2014/main" id="{66C5E834-4001-833D-9E5C-6D53D17B7CFD}"/>
              </a:ext>
            </a:extLst>
          </p:cNvPr>
          <p:cNvSpPr txBox="1">
            <a:spLocks noChangeArrowheads="1"/>
          </p:cNvSpPr>
          <p:nvPr/>
        </p:nvSpPr>
        <p:spPr bwMode="auto">
          <a:xfrm>
            <a:off x="220663" y="6118225"/>
            <a:ext cx="892175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pl-PL" altLang="it-IT"/>
              <a:t>Kaziemierz Sośnicki, </a:t>
            </a:r>
            <a:r>
              <a:rPr lang="pl-PL" altLang="it-IT" i="1"/>
              <a:t>Pedagogika Ogólna. Podręcznik dla użytku zakładów kształcenia</a:t>
            </a:r>
          </a:p>
          <a:p>
            <a:pPr algn="l"/>
            <a:r>
              <a:rPr lang="pl-PL" altLang="it-IT" i="1"/>
              <a:t>nauczycieli</a:t>
            </a:r>
            <a:r>
              <a:rPr lang="pl-PL" altLang="it-IT"/>
              <a:t>, Księgarnia Wysyłkowa „Librarium”, Inowrocław, 1946.</a:t>
            </a:r>
            <a:endParaRPr lang="en-AU" altLang="it-IT"/>
          </a:p>
        </p:txBody>
      </p:sp>
      <p:pic>
        <p:nvPicPr>
          <p:cNvPr id="63494" name="Picture 6">
            <a:extLst>
              <a:ext uri="{FF2B5EF4-FFF2-40B4-BE49-F238E27FC236}">
                <a16:creationId xmlns:a16="http://schemas.microsoft.com/office/drawing/2014/main" id="{F6DAB5D4-5343-1833-37F4-031089C461F0}"/>
              </a:ext>
            </a:extLst>
          </p:cNvPr>
          <p:cNvPicPr>
            <a:picLocks noGrp="1" noChangeAspect="1" noChangeArrowheads="1"/>
          </p:cNvPicPr>
          <p:nvPr>
            <p:ph type="body" idx="1"/>
          </p:nvPr>
        </p:nvPicPr>
        <p:blipFill>
          <a:blip r:embed="rId2">
            <a:extLst>
              <a:ext uri="{28A0092B-C50C-407E-A947-70E740481C1C}">
                <a14:useLocalDpi xmlns:a14="http://schemas.microsoft.com/office/drawing/2010/main" val="0"/>
              </a:ext>
            </a:extLst>
          </a:blip>
          <a:srcRect/>
          <a:stretch>
            <a:fillRect/>
          </a:stretch>
        </p:blipFill>
        <p:spPr>
          <a:xfrm>
            <a:off x="1116013" y="1412875"/>
            <a:ext cx="6986587" cy="4525963"/>
          </a:xfrm>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a:extLst>
              <a:ext uri="{FF2B5EF4-FFF2-40B4-BE49-F238E27FC236}">
                <a16:creationId xmlns:a16="http://schemas.microsoft.com/office/drawing/2014/main" id="{687B2603-0101-A0ED-5FD0-BDC7DF48A363}"/>
              </a:ext>
            </a:extLst>
          </p:cNvPr>
          <p:cNvSpPr>
            <a:spLocks noGrp="1" noChangeArrowheads="1"/>
          </p:cNvSpPr>
          <p:nvPr>
            <p:ph type="title"/>
          </p:nvPr>
        </p:nvSpPr>
        <p:spPr>
          <a:xfrm>
            <a:off x="457200" y="125413"/>
            <a:ext cx="8229600" cy="1143000"/>
          </a:xfrm>
        </p:spPr>
        <p:txBody>
          <a:bodyPr/>
          <a:lstStyle/>
          <a:p>
            <a:r>
              <a:rPr lang="pl-PL" altLang="it-IT" sz="3600"/>
              <a:t>J. H. Pestalozzi (1746-1827)</a:t>
            </a:r>
            <a:endParaRPr lang="en-AU" altLang="it-IT" sz="3600"/>
          </a:p>
        </p:txBody>
      </p:sp>
      <p:sp>
        <p:nvSpPr>
          <p:cNvPr id="41987" name="Rectangle 3">
            <a:extLst>
              <a:ext uri="{FF2B5EF4-FFF2-40B4-BE49-F238E27FC236}">
                <a16:creationId xmlns:a16="http://schemas.microsoft.com/office/drawing/2014/main" id="{E9156441-B227-71F1-9BF0-8FBB938A2386}"/>
              </a:ext>
            </a:extLst>
          </p:cNvPr>
          <p:cNvSpPr>
            <a:spLocks noGrp="1" noChangeArrowheads="1"/>
          </p:cNvSpPr>
          <p:nvPr>
            <p:ph type="body" idx="1"/>
          </p:nvPr>
        </p:nvSpPr>
        <p:spPr>
          <a:xfrm>
            <a:off x="71721" y="1046958"/>
            <a:ext cx="8937625" cy="4525962"/>
          </a:xfrm>
        </p:spPr>
        <p:txBody>
          <a:bodyPr/>
          <a:lstStyle/>
          <a:p>
            <a:pPr>
              <a:lnSpc>
                <a:spcPct val="90000"/>
              </a:lnSpc>
            </a:pPr>
            <a:r>
              <a:rPr lang="it-IT" altLang="it-IT" sz="1900" dirty="0"/>
              <a:t>Ha fondato diverse istituzioni educative sia nelle regioni di lingua tedesca che francese della Svizzera e ha scritto molte opere che spiegano i suoi rivoluzionari principi moderni dell'educazione. Il suo motto era "Imparare con la testa, la mano e il cuore". Grazie a Pestalozzi, l'analfabetismo nella Svizzera del XVIII secolo fu superato quasi completamente nel 1830. 
I metodi educativi di Pestalozzi erano incentrati sul bambino e basati sulle differenze individuali, sulla percezione dei sensi e sull'auto-attività dello studente. 
Il metodo di Pestalozzi è stato utilizzato dalla scuola cantonale di Aarau frequentata da Albert Einstein e che è stata accreditata per promuovere il processo di visualizzazione dei problemi di Einstein e il suo uso di "esperimenti mentali". Einstein disse della sua educazione ad Aarau: "Mi ha fatto capire chiaramente quanto sia superiore un'educazione basata sulla libera azione e sulla responsabilità personale a quella che si affida all'autorità esteriore. </a:t>
            </a:r>
            <a:endParaRPr lang="en-AU" altLang="it-IT" sz="2000" dirty="0"/>
          </a:p>
        </p:txBody>
      </p:sp>
      <p:sp>
        <p:nvSpPr>
          <p:cNvPr id="41988" name="Text Box 4">
            <a:extLst>
              <a:ext uri="{FF2B5EF4-FFF2-40B4-BE49-F238E27FC236}">
                <a16:creationId xmlns:a16="http://schemas.microsoft.com/office/drawing/2014/main" id="{D9D45F1F-9971-C7BE-4A6E-545432F300F9}"/>
              </a:ext>
            </a:extLst>
          </p:cNvPr>
          <p:cNvSpPr txBox="1">
            <a:spLocks noChangeArrowheads="1"/>
          </p:cNvSpPr>
          <p:nvPr/>
        </p:nvSpPr>
        <p:spPr bwMode="auto">
          <a:xfrm>
            <a:off x="3563938" y="6381750"/>
            <a:ext cx="527050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en-AU" altLang="it-IT" sz="1600"/>
              <a:t>https://en.wikipedia.org/wiki/Johann_Heinrich_Pestalozzi</a:t>
            </a:r>
          </a:p>
        </p:txBody>
      </p:sp>
      <p:sp>
        <p:nvSpPr>
          <p:cNvPr id="41989" name="Text Box 5">
            <a:extLst>
              <a:ext uri="{FF2B5EF4-FFF2-40B4-BE49-F238E27FC236}">
                <a16:creationId xmlns:a16="http://schemas.microsoft.com/office/drawing/2014/main" id="{73144CB8-16F1-44AC-580D-A53EA7FA91BF}"/>
              </a:ext>
            </a:extLst>
          </p:cNvPr>
          <p:cNvSpPr txBox="1">
            <a:spLocks noChangeArrowheads="1"/>
          </p:cNvSpPr>
          <p:nvPr/>
        </p:nvSpPr>
        <p:spPr bwMode="auto">
          <a:xfrm>
            <a:off x="77165" y="5138229"/>
            <a:ext cx="8657178" cy="15696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it-IT" altLang="it-IT" sz="2000" b="1" dirty="0">
                <a:solidFill>
                  <a:srgbClr val="0033CC"/>
                </a:solidFill>
              </a:rPr>
              <a:t>→ </a:t>
            </a:r>
            <a:r>
              <a:rPr lang="it-IT" altLang="it-IT" dirty="0">
                <a:solidFill>
                  <a:srgbClr val="0033CC"/>
                </a:solidFill>
              </a:rPr>
              <a:t>"Imparare con la testa, le mani e il cuore"
 Lo studente è il più importante: le differenze individuali, la sua percezione e attività
Einstein, grazie al suo diploma di scuola superiore ad Aarau, ha sviluppato </a:t>
            </a:r>
          </a:p>
          <a:p>
            <a:pPr algn="l"/>
            <a:r>
              <a:rPr lang="it-IT" altLang="it-IT" dirty="0">
                <a:solidFill>
                  <a:srgbClr val="0033CC"/>
                </a:solidFill>
              </a:rPr>
              <a:t>la capacità di pensare</a:t>
            </a:r>
            <a:r>
              <a:rPr lang="it-IT" altLang="it-IT" sz="2000" b="1" dirty="0">
                <a:solidFill>
                  <a:srgbClr val="0033CC"/>
                </a:solidFill>
              </a:rPr>
              <a:t>
</a:t>
            </a:r>
            <a:endParaRPr lang="en-AU" altLang="it-IT" sz="2000" dirty="0"/>
          </a:p>
        </p:txBody>
      </p:sp>
    </p:spTree>
  </p:cSld>
  <p:clrMapOvr>
    <a:masterClrMapping/>
  </p:clrMapOvr>
</p:sld>
</file>

<file path=ppt/theme/theme1.xml><?xml version="1.0" encoding="utf-8"?>
<a:theme xmlns:a="http://schemas.openxmlformats.org/drawingml/2006/main" name="Projekt domyślny">
  <a:themeElements>
    <a:clrScheme name="Projekt domyślny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Projekt domyślny">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r" defTabSz="914400" rtl="0" eaLnBrk="1" fontAlgn="base" latinLnBrk="0" hangingPunct="1">
          <a:lnSpc>
            <a:spcPct val="100000"/>
          </a:lnSpc>
          <a:spcBef>
            <a:spcPct val="0"/>
          </a:spcBef>
          <a:spcAft>
            <a:spcPct val="0"/>
          </a:spcAft>
          <a:buClrTx/>
          <a:buSzTx/>
          <a:buFontTx/>
          <a:buNone/>
          <a:tabLst/>
          <a:defRPr kumimoji="0" lang="en-AU" altLang="it-IT" sz="1800" b="0" i="0" u="none" strike="noStrike" cap="none" normalizeH="0" baseline="0" smtClean="0">
            <a:ln>
              <a:noFill/>
            </a:ln>
            <a:solidFill>
              <a:schemeClr val="tx1"/>
            </a:solidFill>
            <a:effectLst/>
            <a:latin typeface="Arial" panose="020B0604020202020204" pitchFamily="34" charset="0"/>
            <a:cs typeface="Arial" panose="020B0604020202020204"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r" defTabSz="914400" rtl="0" eaLnBrk="1" fontAlgn="base" latinLnBrk="0" hangingPunct="1">
          <a:lnSpc>
            <a:spcPct val="100000"/>
          </a:lnSpc>
          <a:spcBef>
            <a:spcPct val="0"/>
          </a:spcBef>
          <a:spcAft>
            <a:spcPct val="0"/>
          </a:spcAft>
          <a:buClrTx/>
          <a:buSzTx/>
          <a:buFontTx/>
          <a:buNone/>
          <a:tabLst/>
          <a:defRPr kumimoji="0" lang="en-AU" altLang="it-IT" sz="1800" b="0" i="0" u="none" strike="noStrike" cap="none" normalizeH="0" baseline="0" smtClean="0">
            <a:ln>
              <a:noFill/>
            </a:ln>
            <a:solidFill>
              <a:schemeClr val="tx1"/>
            </a:solidFill>
            <a:effectLst/>
            <a:latin typeface="Arial" panose="020B0604020202020204" pitchFamily="34" charset="0"/>
            <a:cs typeface="Arial" panose="020B0604020202020204" pitchFamily="34" charset="0"/>
          </a:defRPr>
        </a:defPPr>
      </a:lstStyle>
    </a:lnDef>
  </a:objectDefaults>
  <a:extraClrSchemeLst>
    <a:extraClrScheme>
      <a:clrScheme name="Projekt domyślny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Projekt domyślny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Projekt domyślny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Projekt domyślny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Projekt domyślny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Projekt domyślny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Projekt domyślny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Projekt domyślny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Projekt domyślny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Projekt domyślny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Projekt domyślny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Projekt domyślny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i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8413</TotalTime>
  <Words>7207</Words>
  <Application>Microsoft Office PowerPoint</Application>
  <PresentationFormat>Presentazione su schermo (4:3)</PresentationFormat>
  <Paragraphs>218</Paragraphs>
  <Slides>38</Slides>
  <Notes>0</Notes>
  <HiddenSlides>0</HiddenSlides>
  <MMClips>0</MMClips>
  <ScaleCrop>false</ScaleCrop>
  <HeadingPairs>
    <vt:vector size="6" baseType="variant">
      <vt:variant>
        <vt:lpstr>Caratteri utilizzati</vt:lpstr>
      </vt:variant>
      <vt:variant>
        <vt:i4>1</vt:i4>
      </vt:variant>
      <vt:variant>
        <vt:lpstr>Tema</vt:lpstr>
      </vt:variant>
      <vt:variant>
        <vt:i4>1</vt:i4>
      </vt:variant>
      <vt:variant>
        <vt:lpstr>Titoli diapositive</vt:lpstr>
      </vt:variant>
      <vt:variant>
        <vt:i4>38</vt:i4>
      </vt:variant>
    </vt:vector>
  </HeadingPairs>
  <TitlesOfParts>
    <vt:vector size="40" baseType="lpstr">
      <vt:lpstr>Arial</vt:lpstr>
      <vt:lpstr>Projekt domyślny</vt:lpstr>
      <vt:lpstr>Inclusione e personalizzazione nell’insegnamento delle STEAM</vt:lpstr>
      <vt:lpstr>„Pedagogika”</vt:lpstr>
      <vt:lpstr>Pedagogika – nauka o tożsamości i indywidualności człowieka </vt:lpstr>
      <vt:lpstr>„Pedagog”</vt:lpstr>
      <vt:lpstr>„Educazione”</vt:lpstr>
      <vt:lpstr>Pedagog ↔ dydaktyk</vt:lpstr>
      <vt:lpstr>Pedagog w starożytnej Grecji</vt:lpstr>
      <vt:lpstr>Pedagogika, definicja, wg K. Sośnickiego </vt:lpstr>
      <vt:lpstr>J. H. Pestalozzi (1746-1827)</vt:lpstr>
      <vt:lpstr>J. H. Pestalozzi: Prorok pedagogiki</vt:lpstr>
      <vt:lpstr>Johann F. Herbart (1776-1841)</vt:lpstr>
      <vt:lpstr>J. F. Herbart: Pedagogika i kompetencje </vt:lpstr>
      <vt:lpstr>J. F. Herbart: Narracja vs. naoczność</vt:lpstr>
      <vt:lpstr>J. F. Herbart: „ Siła moralna charakteru” </vt:lpstr>
      <vt:lpstr>J. Deway: „Demokracja i edukacja” (1916)</vt:lpstr>
      <vt:lpstr>„Instrumentalizm Johna Dewaya”</vt:lpstr>
      <vt:lpstr>J. Deway - pragmatyzm</vt:lpstr>
      <vt:lpstr>EU LLL: Long-life-learning</vt:lpstr>
      <vt:lpstr>MOSEM (C) – Minds-on Experiments of Superconductivity and Electromagnetism</vt:lpstr>
      <vt:lpstr>Maria Montessori (1870-1952)</vt:lpstr>
      <vt:lpstr>Montessori: „Wychować dla wolności” </vt:lpstr>
      <vt:lpstr>Montessori: „Wychować dla wolności” (Educazione alla liberta’, 1909)</vt:lpstr>
      <vt:lpstr>Montessori: „Wychowanie dla wolności” </vt:lpstr>
      <vt:lpstr>OECD: wychowanie przedszkolne</vt:lpstr>
      <vt:lpstr>Przedszkole włoskie, A.D. 1986</vt:lpstr>
      <vt:lpstr>Ks. Jan Bosco (1815-1888)</vt:lpstr>
      <vt:lpstr>R. Steiner: Scuola Waldorf</vt:lpstr>
      <vt:lpstr>Steiner: Pedagogia poco formale</vt:lpstr>
      <vt:lpstr>J. Korczak: Come amare un bambino (1922)</vt:lpstr>
      <vt:lpstr>J. Korczak (1878-1942): Diritti dei bambini</vt:lpstr>
      <vt:lpstr>Obiettivi dell'educazione secondo K. Sośnicki
</vt:lpstr>
      <vt:lpstr>Shulman: Pedagogical Contents Knowledge</vt:lpstr>
      <vt:lpstr>PCK – Pedagogical Contents Knowledge</vt:lpstr>
      <vt:lpstr>Shulman: requisiti per gli insegnanti
</vt:lpstr>
      <vt:lpstr>Shulman: inquiry-based teaching</vt:lpstr>
      <vt:lpstr>Verso la pedagogia cognitiva
</vt:lpstr>
      <vt:lpstr>Podsumowanie</vt:lpstr>
      <vt:lpstr>Sommario
</vt:lpstr>
    </vt:vector>
  </TitlesOfParts>
  <Company>UMK</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Pedagogikia</dc:title>
  <dc:creator>Grzegorz Krwasz</dc:creator>
  <cp:lastModifiedBy>Maria Karwasz</cp:lastModifiedBy>
  <cp:revision>176</cp:revision>
  <dcterms:created xsi:type="dcterms:W3CDTF">2017-02-07T09:04:53Z</dcterms:created>
  <dcterms:modified xsi:type="dcterms:W3CDTF">2023-01-15T19:24:26Z</dcterms:modified>
</cp:coreProperties>
</file>