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78" r:id="rId2"/>
    <p:sldId id="476" r:id="rId3"/>
    <p:sldId id="279" r:id="rId4"/>
    <p:sldId id="477" r:id="rId5"/>
    <p:sldId id="259" r:id="rId6"/>
    <p:sldId id="276" r:id="rId7"/>
    <p:sldId id="292" r:id="rId8"/>
    <p:sldId id="293" r:id="rId9"/>
    <p:sldId id="525" r:id="rId10"/>
    <p:sldId id="386" r:id="rId11"/>
    <p:sldId id="387" r:id="rId12"/>
    <p:sldId id="385" r:id="rId13"/>
    <p:sldId id="528" r:id="rId14"/>
    <p:sldId id="527" r:id="rId15"/>
    <p:sldId id="529" r:id="rId16"/>
    <p:sldId id="268" r:id="rId17"/>
    <p:sldId id="369" r:id="rId18"/>
    <p:sldId id="374" r:id="rId19"/>
    <p:sldId id="375" r:id="rId20"/>
    <p:sldId id="391" r:id="rId21"/>
    <p:sldId id="521" r:id="rId22"/>
    <p:sldId id="522" r:id="rId23"/>
    <p:sldId id="523" r:id="rId24"/>
    <p:sldId id="524" r:id="rId25"/>
    <p:sldId id="370" r:id="rId26"/>
    <p:sldId id="376" r:id="rId27"/>
    <p:sldId id="377" r:id="rId28"/>
    <p:sldId id="257" r:id="rId29"/>
    <p:sldId id="471" r:id="rId30"/>
    <p:sldId id="520" r:id="rId31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003300"/>
    <a:srgbClr val="008000"/>
    <a:srgbClr val="33CC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81" autoAdjust="0"/>
    <p:restoredTop sz="94718" autoAdjust="0"/>
  </p:normalViewPr>
  <p:slideViewPr>
    <p:cSldViewPr>
      <p:cViewPr varScale="1">
        <p:scale>
          <a:sx n="80" d="100"/>
          <a:sy n="80" d="100"/>
        </p:scale>
        <p:origin x="85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FCCFC34-A020-97A5-B806-34CD89730F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7A0D01-5BDC-4B70-B164-F045D1E0607B}" type="slidenum">
              <a:rPr lang="en-US" altLang="it-IT"/>
              <a:pPr/>
              <a:t>5</a:t>
            </a:fld>
            <a:endParaRPr lang="en-US" altLang="it-IT"/>
          </a:p>
        </p:txBody>
      </p:sp>
      <p:sp>
        <p:nvSpPr>
          <p:cNvPr id="8194" name="Rectangle 7">
            <a:extLst>
              <a:ext uri="{FF2B5EF4-FFF2-40B4-BE49-F238E27FC236}">
                <a16:creationId xmlns:a16="http://schemas.microsoft.com/office/drawing/2014/main" id="{C296254C-832F-8409-9360-EF2B41C6003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FB8517A0-8972-41AC-B080-121B51764EA4}" type="slidenum">
              <a:rPr lang="en-US" altLang="it-IT" sz="1200"/>
              <a:pPr algn="r"/>
              <a:t>5</a:t>
            </a:fld>
            <a:endParaRPr lang="en-US" altLang="it-IT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E0A2795-5E9F-9D62-D002-00AB5CDD30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8909E25D-6375-A3E0-71DA-3CF268AC5F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52913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3C9ABC85-DFBD-B187-D3FD-69E864D9FB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2146F72D-A6C9-5AF7-5C5E-63D9AF560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D4E121D8-5DBF-885B-F2DE-E4AE84CC00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>
            <a:extLst>
              <a:ext uri="{FF2B5EF4-FFF2-40B4-BE49-F238E27FC236}">
                <a16:creationId xmlns:a16="http://schemas.microsoft.com/office/drawing/2014/main" id="{5B493427-31F6-BDAC-C209-32C52C15B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>
            <a:extLst>
              <a:ext uri="{FF2B5EF4-FFF2-40B4-BE49-F238E27FC236}">
                <a16:creationId xmlns:a16="http://schemas.microsoft.com/office/drawing/2014/main" id="{7344C43F-DAE3-BF34-2E1D-37ECA552BD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1AFE8F09-991A-FEC4-05C8-A97A9E5CEE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9A63D630-CD58-031F-93E7-28D1B9997E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4E4A8887-7259-5C4A-148D-212F77660A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.edu/openlearn/history-the-arts/history/classical-studies/continuing-classical-latin/content-section-1.1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oecd.org/document/52/0,3746,en_2649_39263238_45897844_1_1_1_1,00.html#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3933056"/>
            <a:ext cx="79200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i="1" dirty="0">
                <a:solidFill>
                  <a:srgbClr val="002060"/>
                </a:solidFill>
              </a:rPr>
              <a:t>Facoltà di Fisica, Astronomia e Informatica Applicata</a:t>
            </a:r>
            <a:r>
              <a:rPr lang="pl-PL" altLang="it-IT" sz="20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0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91C3066-0B5C-3F93-FC7F-621ACB920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80464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1: Definizioni della didattica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III: Didattica per XXI secolo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0763B6FF-CF97-5687-B251-0EA8953143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>
                <a:solidFill>
                  <a:schemeClr val="accent2"/>
                </a:solidFill>
              </a:rPr>
              <a:t>Riferimento alla sensibilità sociale</a:t>
            </a:r>
            <a:r>
              <a:rPr lang="it-IT" altLang="it-IT"/>
              <a:t> </a:t>
            </a:r>
          </a:p>
        </p:txBody>
      </p:sp>
      <p:pic>
        <p:nvPicPr>
          <p:cNvPr id="121859" name="Picture 4">
            <a:extLst>
              <a:ext uri="{FF2B5EF4-FFF2-40B4-BE49-F238E27FC236}">
                <a16:creationId xmlns:a16="http://schemas.microsoft.com/office/drawing/2014/main" id="{6C223418-AAD9-026C-20F8-8ED7C3093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3632200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0" name="Picture 7">
            <a:extLst>
              <a:ext uri="{FF2B5EF4-FFF2-40B4-BE49-F238E27FC236}">
                <a16:creationId xmlns:a16="http://schemas.microsoft.com/office/drawing/2014/main" id="{9F3D2ADF-B678-3B9C-7DEE-1F26000D3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3860800"/>
            <a:ext cx="550862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>
            <a:extLst>
              <a:ext uri="{FF2B5EF4-FFF2-40B4-BE49-F238E27FC236}">
                <a16:creationId xmlns:a16="http://schemas.microsoft.com/office/drawing/2014/main" id="{58B57467-38B3-2ACF-FC17-5DB269016A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C</a:t>
            </a:r>
            <a:r>
              <a:rPr lang="pl-PL" altLang="it-IT" sz="3600" dirty="0">
                <a:solidFill>
                  <a:schemeClr val="accent2"/>
                </a:solidFill>
              </a:rPr>
              <a:t>ompeten</a:t>
            </a:r>
            <a:r>
              <a:rPr lang="it-IT" altLang="it-IT" sz="3600" dirty="0" err="1">
                <a:solidFill>
                  <a:schemeClr val="accent2"/>
                </a:solidFill>
              </a:rPr>
              <a:t>ze</a:t>
            </a:r>
            <a:r>
              <a:rPr lang="it-IT" altLang="it-IT" sz="3600" dirty="0">
                <a:solidFill>
                  <a:schemeClr val="accent2"/>
                </a:solidFill>
              </a:rPr>
              <a:t> trasversali</a:t>
            </a:r>
            <a:r>
              <a:rPr lang="pl-PL" altLang="it-IT" dirty="0"/>
              <a:t> </a:t>
            </a:r>
            <a:endParaRPr lang="en-AU" altLang="it-IT" dirty="0"/>
          </a:p>
        </p:txBody>
      </p:sp>
      <p:pic>
        <p:nvPicPr>
          <p:cNvPr id="122883" name="Picture 4">
            <a:extLst>
              <a:ext uri="{FF2B5EF4-FFF2-40B4-BE49-F238E27FC236}">
                <a16:creationId xmlns:a16="http://schemas.microsoft.com/office/drawing/2014/main" id="{C4F9C154-D908-7234-6196-4CBDE80EF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341438"/>
            <a:ext cx="414655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69" name="Picture 5">
            <a:extLst>
              <a:ext uri="{FF2B5EF4-FFF2-40B4-BE49-F238E27FC236}">
                <a16:creationId xmlns:a16="http://schemas.microsoft.com/office/drawing/2014/main" id="{00096704-8952-A170-A6B8-23449F50D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221163"/>
            <a:ext cx="462121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5" name="Picture 6">
            <a:extLst>
              <a:ext uri="{FF2B5EF4-FFF2-40B4-BE49-F238E27FC236}">
                <a16:creationId xmlns:a16="http://schemas.microsoft.com/office/drawing/2014/main" id="{FBD7501F-620B-0105-77A5-2E7F1E68A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1528763"/>
            <a:ext cx="45974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4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>
            <a:extLst>
              <a:ext uri="{FF2B5EF4-FFF2-40B4-BE49-F238E27FC236}">
                <a16:creationId xmlns:a16="http://schemas.microsoft.com/office/drawing/2014/main" id="{338C2040-32C8-5A07-9EF3-8F86A56D18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964613" cy="1143000"/>
          </a:xfrm>
        </p:spPr>
        <p:txBody>
          <a:bodyPr/>
          <a:lstStyle/>
          <a:p>
            <a:r>
              <a:rPr lang="it-IT" altLang="it-IT" sz="3200">
                <a:solidFill>
                  <a:schemeClr val="accent2"/>
                </a:solidFill>
              </a:rPr>
              <a:t>Richiedere solo questo che abbiamo insegnato</a:t>
            </a:r>
            <a:r>
              <a:rPr lang="it-IT" altLang="it-IT" sz="3200"/>
              <a:t> </a:t>
            </a:r>
          </a:p>
        </p:txBody>
      </p:sp>
      <p:pic>
        <p:nvPicPr>
          <p:cNvPr id="123907" name="Picture 4">
            <a:extLst>
              <a:ext uri="{FF2B5EF4-FFF2-40B4-BE49-F238E27FC236}">
                <a16:creationId xmlns:a16="http://schemas.microsoft.com/office/drawing/2014/main" id="{8F28B53B-D18A-4F50-A092-B3FC7EA7F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3105150" cy="117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8" name="Picture 5">
            <a:extLst>
              <a:ext uri="{FF2B5EF4-FFF2-40B4-BE49-F238E27FC236}">
                <a16:creationId xmlns:a16="http://schemas.microsoft.com/office/drawing/2014/main" id="{3AAC7151-4301-6473-D633-A8D42EA1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268413"/>
            <a:ext cx="5184775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9" name="Picture 6">
            <a:extLst>
              <a:ext uri="{FF2B5EF4-FFF2-40B4-BE49-F238E27FC236}">
                <a16:creationId xmlns:a16="http://schemas.microsoft.com/office/drawing/2014/main" id="{E453E4F6-8204-62B1-445D-843AC38F7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50" y="2738438"/>
            <a:ext cx="1169988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10" name="Picture 7">
            <a:extLst>
              <a:ext uri="{FF2B5EF4-FFF2-40B4-BE49-F238E27FC236}">
                <a16:creationId xmlns:a16="http://schemas.microsoft.com/office/drawing/2014/main" id="{65B5BF8B-6CC6-489D-4865-CD39A8151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2768600"/>
            <a:ext cx="1800225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E160F4-2FDF-414B-7ED9-16511B04A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143000"/>
          </a:xfrm>
        </p:spPr>
        <p:txBody>
          <a:bodyPr/>
          <a:lstStyle/>
          <a:p>
            <a:r>
              <a:rPr lang="it-IT" sz="3600" dirty="0"/>
              <a:t>I quark (oggetti più piccoli)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255CCE2-AA4D-36D4-2462-CED13B127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53612" y="-429011"/>
            <a:ext cx="6132633" cy="844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312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E160F4-2FDF-414B-7ED9-16511B04A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71400"/>
            <a:ext cx="8229600" cy="1143000"/>
          </a:xfrm>
        </p:spPr>
        <p:txBody>
          <a:bodyPr/>
          <a:lstStyle/>
          <a:p>
            <a:r>
              <a:rPr lang="it-IT" sz="3600" dirty="0"/>
              <a:t>Le galassie (oggetti più grandi)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2C75E90-C88A-DDFE-D8C9-87585CD67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682512" y="-336041"/>
            <a:ext cx="5799334" cy="798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460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E160F4-2FDF-414B-7ED9-16511B04A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671" y="100329"/>
            <a:ext cx="9171341" cy="1143000"/>
          </a:xfrm>
        </p:spPr>
        <p:txBody>
          <a:bodyPr/>
          <a:lstStyle/>
          <a:p>
            <a:r>
              <a:rPr lang="it-IT" sz="3400" dirty="0"/>
              <a:t>Dettagli interdisciplinari (a scopo illustrativo)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8524611-2A00-093F-A904-15DDF4A16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3" y="1426468"/>
            <a:ext cx="4548457" cy="379661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E3FAA28-E6DC-57B1-862A-044AE107C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26468"/>
            <a:ext cx="4202789" cy="4005064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5D62EC-B65D-F302-45FD-97F621FDD84E}"/>
              </a:ext>
            </a:extLst>
          </p:cNvPr>
          <p:cNvSpPr txBox="1"/>
          <p:nvPr/>
        </p:nvSpPr>
        <p:spPr>
          <a:xfrm>
            <a:off x="762743" y="5614671"/>
            <a:ext cx="7337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Clorofilla, cloroplasti, elettroni, protoni, ATP etc.  </a:t>
            </a:r>
          </a:p>
        </p:txBody>
      </p:sp>
    </p:spTree>
    <p:extLst>
      <p:ext uri="{BB962C8B-B14F-4D97-AF65-F5344CB8AC3E}">
        <p14:creationId xmlns:p14="http://schemas.microsoft.com/office/powerpoint/2010/main" val="3529335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27E4145E-5471-4E5D-E6B2-000E76CC6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Open learning resources</a:t>
            </a:r>
            <a:endParaRPr lang="en-US" altLang="it-IT" sz="3600" dirty="0"/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1B917786-6032-B559-AD29-040080E70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412875"/>
            <a:ext cx="8893175" cy="490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5" name="Rectangle 5">
            <a:extLst>
              <a:ext uri="{FF2B5EF4-FFF2-40B4-BE49-F238E27FC236}">
                <a16:creationId xmlns:a16="http://schemas.microsoft.com/office/drawing/2014/main" id="{D6EE1C7F-CD13-517A-1A52-C2011276B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6407150"/>
            <a:ext cx="67230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000">
                <a:hlinkClick r:id="rId3"/>
              </a:rPr>
              <a:t>http://www.open.edu/openlearn/history-the-arts/history/classical-studies/continuing-classical-latin/content-section-1.1</a:t>
            </a:r>
            <a:r>
              <a:rPr lang="pl-PL" altLang="it-IT" sz="1000"/>
              <a:t> </a:t>
            </a:r>
            <a:endParaRPr lang="en-US" altLang="it-IT" sz="10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>
            <a:extLst>
              <a:ext uri="{FF2B5EF4-FFF2-40B4-BE49-F238E27FC236}">
                <a16:creationId xmlns:a16="http://schemas.microsoft.com/office/drawing/2014/main" id="{60CAF26F-75EC-672C-7B22-A1E05EA33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773238"/>
            <a:ext cx="51847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1" name="Rectangle 3">
            <a:extLst>
              <a:ext uri="{FF2B5EF4-FFF2-40B4-BE49-F238E27FC236}">
                <a16:creationId xmlns:a16="http://schemas.microsoft.com/office/drawing/2014/main" id="{2D68734E-267E-1BAE-BDF2-5DF2337301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Imparare </a:t>
            </a:r>
            <a:r>
              <a:rPr lang="it-IT" altLang="it-IT" sz="3600" dirty="0"/>
              <a:t>stupisce</a:t>
            </a:r>
            <a:endParaRPr lang="pl-PL" altLang="it-IT" sz="3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3">
            <a:extLst>
              <a:ext uri="{FF2B5EF4-FFF2-40B4-BE49-F238E27FC236}">
                <a16:creationId xmlns:a16="http://schemas.microsoft.com/office/drawing/2014/main" id="{02ABE983-1CC1-0E6E-CAD3-B159EC752D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Imparare </a:t>
            </a:r>
            <a:r>
              <a:rPr lang="it-IT" altLang="it-IT" sz="3600" dirty="0"/>
              <a:t>sorprende</a:t>
            </a:r>
            <a:endParaRPr lang="pl-PL" altLang="it-IT" sz="3600" dirty="0"/>
          </a:p>
        </p:txBody>
      </p:sp>
      <p:pic>
        <p:nvPicPr>
          <p:cNvPr id="126979" name="Picture 4">
            <a:extLst>
              <a:ext uri="{FF2B5EF4-FFF2-40B4-BE49-F238E27FC236}">
                <a16:creationId xmlns:a16="http://schemas.microsoft.com/office/drawing/2014/main" id="{E08C7674-6A0F-979D-4C04-334B4299D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913" y="2089150"/>
            <a:ext cx="4681537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3">
            <a:extLst>
              <a:ext uri="{FF2B5EF4-FFF2-40B4-BE49-F238E27FC236}">
                <a16:creationId xmlns:a16="http://schemas.microsoft.com/office/drawing/2014/main" id="{6A709213-663A-0884-C68C-97D309832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/>
              <a:t>Imparare porta gioia</a:t>
            </a:r>
          </a:p>
        </p:txBody>
      </p:sp>
      <p:pic>
        <p:nvPicPr>
          <p:cNvPr id="129027" name="Picture 5">
            <a:extLst>
              <a:ext uri="{FF2B5EF4-FFF2-40B4-BE49-F238E27FC236}">
                <a16:creationId xmlns:a16="http://schemas.microsoft.com/office/drawing/2014/main" id="{AE5C7771-DAFD-1335-38B5-AB13EA729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400"/>
            <a:ext cx="4895850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AB593E70-BCA4-D61D-25F4-1E19E2A2F6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Secolo XXI </a:t>
            </a:r>
            <a:endParaRPr lang="en-US" altLang="it-IT"/>
          </a:p>
        </p:txBody>
      </p:sp>
      <p:pic>
        <p:nvPicPr>
          <p:cNvPr id="118787" name="Picture 3">
            <a:extLst>
              <a:ext uri="{FF2B5EF4-FFF2-40B4-BE49-F238E27FC236}">
                <a16:creationId xmlns:a16="http://schemas.microsoft.com/office/drawing/2014/main" id="{BD653B57-1ADB-5DE4-E74C-42D6DBA2C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747000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>
            <a:extLst>
              <a:ext uri="{FF2B5EF4-FFF2-40B4-BE49-F238E27FC236}">
                <a16:creationId xmlns:a16="http://schemas.microsoft.com/office/drawing/2014/main" id="{643D70E4-A70F-510A-E23B-3D9BF8504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213" y="61913"/>
            <a:ext cx="8229600" cy="1143000"/>
          </a:xfrm>
        </p:spPr>
        <p:txBody>
          <a:bodyPr/>
          <a:lstStyle/>
          <a:p>
            <a:r>
              <a:rPr lang="pl-PL" altLang="it-IT" sz="3200">
                <a:solidFill>
                  <a:schemeClr val="accent2"/>
                </a:solidFill>
              </a:rPr>
              <a:t>P</a:t>
            </a:r>
            <a:r>
              <a:rPr lang="it-IT" altLang="it-IT" sz="3200">
                <a:solidFill>
                  <a:schemeClr val="accent2"/>
                </a:solidFill>
              </a:rPr>
              <a:t>edagogical </a:t>
            </a:r>
            <a:r>
              <a:rPr lang="pl-PL" altLang="it-IT" sz="3200">
                <a:solidFill>
                  <a:schemeClr val="accent2"/>
                </a:solidFill>
              </a:rPr>
              <a:t>C</a:t>
            </a:r>
            <a:r>
              <a:rPr lang="it-IT" altLang="it-IT" sz="3200">
                <a:solidFill>
                  <a:schemeClr val="accent2"/>
                </a:solidFill>
              </a:rPr>
              <a:t>ontents </a:t>
            </a:r>
            <a:r>
              <a:rPr lang="pl-PL" altLang="it-IT" sz="3200">
                <a:solidFill>
                  <a:schemeClr val="accent2"/>
                </a:solidFill>
              </a:rPr>
              <a:t>K</a:t>
            </a:r>
            <a:r>
              <a:rPr lang="it-IT" altLang="it-IT" sz="3200">
                <a:solidFill>
                  <a:schemeClr val="accent2"/>
                </a:solidFill>
              </a:rPr>
              <a:t>nowledge</a:t>
            </a:r>
            <a:r>
              <a:rPr lang="pl-PL" altLang="it-IT" sz="3200">
                <a:solidFill>
                  <a:schemeClr val="accent2"/>
                </a:solidFill>
              </a:rPr>
              <a:t> </a:t>
            </a:r>
            <a:br>
              <a:rPr lang="it-IT" altLang="it-IT" sz="3200">
                <a:solidFill>
                  <a:schemeClr val="accent2"/>
                </a:solidFill>
              </a:rPr>
            </a:br>
            <a:r>
              <a:rPr lang="it-IT" altLang="it-IT" sz="3200">
                <a:solidFill>
                  <a:schemeClr val="accent2"/>
                </a:solidFill>
              </a:rPr>
              <a:t>Lee </a:t>
            </a:r>
            <a:r>
              <a:rPr lang="pl-PL" altLang="it-IT" sz="3200">
                <a:solidFill>
                  <a:schemeClr val="accent2"/>
                </a:solidFill>
              </a:rPr>
              <a:t>Shulman </a:t>
            </a:r>
            <a:r>
              <a:rPr lang="it-IT" altLang="it-IT" sz="3200">
                <a:solidFill>
                  <a:schemeClr val="accent2"/>
                </a:solidFill>
              </a:rPr>
              <a:t>(</a:t>
            </a:r>
            <a:r>
              <a:rPr lang="pl-PL" altLang="it-IT" sz="3200">
                <a:solidFill>
                  <a:schemeClr val="accent2"/>
                </a:solidFill>
              </a:rPr>
              <a:t>1987</a:t>
            </a:r>
            <a:r>
              <a:rPr lang="it-IT" altLang="it-IT" sz="3200">
                <a:solidFill>
                  <a:schemeClr val="accent2"/>
                </a:solidFill>
              </a:rPr>
              <a:t>)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115715" name="Picture 6">
            <a:extLst>
              <a:ext uri="{FF2B5EF4-FFF2-40B4-BE49-F238E27FC236}">
                <a16:creationId xmlns:a16="http://schemas.microsoft.com/office/drawing/2014/main" id="{EB99A596-1703-1F2A-F9B7-A8FDA1AFD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8497888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716" name="Line 8">
            <a:extLst>
              <a:ext uri="{FF2B5EF4-FFF2-40B4-BE49-F238E27FC236}">
                <a16:creationId xmlns:a16="http://schemas.microsoft.com/office/drawing/2014/main" id="{9E78AB69-B233-1E37-211B-C1A7D78F2890}"/>
              </a:ext>
            </a:extLst>
          </p:cNvPr>
          <p:cNvSpPr>
            <a:spLocks noChangeShapeType="1"/>
          </p:cNvSpPr>
          <p:nvPr/>
        </p:nvSpPr>
        <p:spPr bwMode="auto">
          <a:xfrm>
            <a:off x="900113" y="2536825"/>
            <a:ext cx="2951162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5717" name="Line 9">
            <a:extLst>
              <a:ext uri="{FF2B5EF4-FFF2-40B4-BE49-F238E27FC236}">
                <a16:creationId xmlns:a16="http://schemas.microsoft.com/office/drawing/2014/main" id="{FDFB122E-30B7-12CB-676C-C16BC4AA845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4163" y="4149725"/>
            <a:ext cx="2951162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5718" name="Line 10">
            <a:extLst>
              <a:ext uri="{FF2B5EF4-FFF2-40B4-BE49-F238E27FC236}">
                <a16:creationId xmlns:a16="http://schemas.microsoft.com/office/drawing/2014/main" id="{B6074421-49C0-F420-FFC2-3AD91D7DB942}"/>
              </a:ext>
            </a:extLst>
          </p:cNvPr>
          <p:cNvSpPr>
            <a:spLocks noChangeShapeType="1"/>
          </p:cNvSpPr>
          <p:nvPr/>
        </p:nvSpPr>
        <p:spPr bwMode="auto">
          <a:xfrm>
            <a:off x="3492500" y="5907088"/>
            <a:ext cx="5040313" cy="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>
            <a:extLst>
              <a:ext uri="{FF2B5EF4-FFF2-40B4-BE49-F238E27FC236}">
                <a16:creationId xmlns:a16="http://schemas.microsoft.com/office/drawing/2014/main" id="{643D70E4-A70F-510A-E23B-3D9BF8504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213" y="38163"/>
            <a:ext cx="8229600" cy="1143000"/>
          </a:xfrm>
        </p:spPr>
        <p:txBody>
          <a:bodyPr/>
          <a:lstStyle/>
          <a:p>
            <a:r>
              <a:rPr lang="pl-PL" altLang="it-IT" sz="3200" dirty="0">
                <a:solidFill>
                  <a:schemeClr val="accent2"/>
                </a:solidFill>
              </a:rPr>
              <a:t>P</a:t>
            </a:r>
            <a:r>
              <a:rPr lang="it-IT" altLang="it-IT" sz="3200" dirty="0" err="1">
                <a:solidFill>
                  <a:schemeClr val="accent2"/>
                </a:solidFill>
              </a:rPr>
              <a:t>edagogical</a:t>
            </a:r>
            <a:r>
              <a:rPr lang="it-IT" altLang="it-IT" sz="3200" dirty="0">
                <a:solidFill>
                  <a:schemeClr val="accent2"/>
                </a:solidFill>
              </a:rPr>
              <a:t> </a:t>
            </a:r>
            <a:r>
              <a:rPr lang="pl-PL" altLang="it-IT" sz="3200" dirty="0">
                <a:solidFill>
                  <a:schemeClr val="accent2"/>
                </a:solidFill>
              </a:rPr>
              <a:t>C</a:t>
            </a:r>
            <a:r>
              <a:rPr lang="it-IT" altLang="it-IT" sz="3200" dirty="0" err="1">
                <a:solidFill>
                  <a:schemeClr val="accent2"/>
                </a:solidFill>
              </a:rPr>
              <a:t>ontents</a:t>
            </a:r>
            <a:r>
              <a:rPr lang="it-IT" altLang="it-IT" sz="3200" dirty="0">
                <a:solidFill>
                  <a:schemeClr val="accent2"/>
                </a:solidFill>
              </a:rPr>
              <a:t> </a:t>
            </a:r>
            <a:r>
              <a:rPr lang="pl-PL" altLang="it-IT" sz="3200" dirty="0">
                <a:solidFill>
                  <a:schemeClr val="accent2"/>
                </a:solidFill>
              </a:rPr>
              <a:t>K</a:t>
            </a:r>
            <a:r>
              <a:rPr lang="it-IT" altLang="it-IT" sz="3200" dirty="0" err="1">
                <a:solidFill>
                  <a:schemeClr val="accent2"/>
                </a:solidFill>
              </a:rPr>
              <a:t>nowledge</a:t>
            </a:r>
            <a:r>
              <a:rPr lang="pl-PL" altLang="it-IT" sz="3200" dirty="0">
                <a:solidFill>
                  <a:schemeClr val="accent2"/>
                </a:solidFill>
              </a:rPr>
              <a:t> </a:t>
            </a:r>
            <a:endParaRPr lang="en-AU" altLang="it-IT" sz="3200" dirty="0">
              <a:solidFill>
                <a:schemeClr val="accent2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5CD8F6-3CF9-2988-5C15-AF812759612E}"/>
              </a:ext>
            </a:extLst>
          </p:cNvPr>
          <p:cNvSpPr txBox="1"/>
          <p:nvPr/>
        </p:nvSpPr>
        <p:spPr>
          <a:xfrm flipH="1">
            <a:off x="339152" y="1485940"/>
            <a:ext cx="760960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it-IT" sz="2200" dirty="0"/>
              <a:t>conoscenza della materia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conoscenza del programma (cv)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conoscenze delle materie affini  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competenze pedagogiche, anche oltre la materia propria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competenze amministrative 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capacità di individuare le competenze fondamentali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contatto diretto con gli alunni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conoscenza di fini, scopi, valori e di loro base filosofica e storica</a:t>
            </a:r>
          </a:p>
          <a:p>
            <a:pPr marL="342900" indent="-342900">
              <a:buFontTx/>
              <a:buChar char="-"/>
            </a:pPr>
            <a:endParaRPr lang="it-IT" sz="2200" dirty="0"/>
          </a:p>
          <a:p>
            <a:pPr marL="342900" indent="-342900">
              <a:buFontTx/>
              <a:buChar char="-"/>
            </a:pPr>
            <a:r>
              <a:rPr lang="it-IT" sz="2200" dirty="0"/>
              <a:t>STEAM: un continuo aggiornarsi nella materia insegnata </a:t>
            </a:r>
          </a:p>
        </p:txBody>
      </p:sp>
    </p:spTree>
    <p:extLst>
      <p:ext uri="{BB962C8B-B14F-4D97-AF65-F5344CB8AC3E}">
        <p14:creationId xmlns:p14="http://schemas.microsoft.com/office/powerpoint/2010/main" val="386869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>
            <a:extLst>
              <a:ext uri="{FF2B5EF4-FFF2-40B4-BE49-F238E27FC236}">
                <a16:creationId xmlns:a16="http://schemas.microsoft.com/office/drawing/2014/main" id="{643D70E4-A70F-510A-E23B-3D9BF8504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213" y="38163"/>
            <a:ext cx="8229600" cy="114300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Sviluppare competenze pedagogiche</a:t>
            </a:r>
            <a:endParaRPr lang="en-AU" altLang="it-IT" sz="3200" dirty="0">
              <a:solidFill>
                <a:schemeClr val="accent2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5CD8F6-3CF9-2988-5C15-AF812759612E}"/>
              </a:ext>
            </a:extLst>
          </p:cNvPr>
          <p:cNvSpPr txBox="1"/>
          <p:nvPr/>
        </p:nvSpPr>
        <p:spPr>
          <a:xfrm flipH="1">
            <a:off x="303213" y="1181531"/>
            <a:ext cx="760960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Comincia a raccogliere (collezionare) le idee (e gli oggetti) per rinforzare il tuo insegnamento nel tema corrente. Questa collezione può comprendere: 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esempi di applicazioni «quotidiane»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dimostrazioni (esperimenti) utili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modelli e analogie utili (anche digitali) per spiegare i concetti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esempi reali dalla ricerca scientifica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attività di connessione («ponte») tra le lezioni precedenti e prossime  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storie (e aneddoti) sulle scoperte scientifiche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domande frequenti (e anche </a:t>
            </a:r>
            <a:r>
              <a:rPr lang="it-IT" sz="2200" i="1" dirty="0" err="1"/>
              <a:t>misconceptions</a:t>
            </a:r>
            <a:r>
              <a:rPr lang="it-IT" sz="2200" dirty="0"/>
              <a:t>)</a:t>
            </a:r>
          </a:p>
          <a:p>
            <a:pPr marL="342900" indent="-342900">
              <a:buFontTx/>
              <a:buChar char="-"/>
            </a:pPr>
            <a:r>
              <a:rPr lang="it-IT" sz="2200" dirty="0"/>
              <a:t>elenco di strumenti/ esperimenti utili</a:t>
            </a:r>
          </a:p>
          <a:p>
            <a:pPr marL="342900" indent="-342900">
              <a:buFontTx/>
              <a:buChar char="-"/>
            </a:pPr>
            <a:endParaRPr lang="it-IT" sz="2200" dirty="0"/>
          </a:p>
          <a:p>
            <a:r>
              <a:rPr lang="it-IT" sz="1600" dirty="0"/>
              <a:t>Kevin Smith, </a:t>
            </a:r>
            <a:r>
              <a:rPr lang="it-IT" sz="1600" i="1" dirty="0"/>
              <a:t>Using </a:t>
            </a:r>
            <a:r>
              <a:rPr lang="it-IT" sz="1600" i="1" dirty="0" err="1"/>
              <a:t>schemes</a:t>
            </a:r>
            <a:r>
              <a:rPr lang="it-IT" sz="1600" i="1" dirty="0"/>
              <a:t> of work to support planning</a:t>
            </a:r>
            <a:r>
              <a:rPr lang="it-IT" sz="1600" dirty="0"/>
              <a:t>, in: Learning to </a:t>
            </a:r>
            <a:r>
              <a:rPr lang="it-IT" sz="1600" dirty="0" err="1"/>
              <a:t>Teach</a:t>
            </a:r>
            <a:r>
              <a:rPr lang="it-IT" sz="1600" dirty="0"/>
              <a:t> Science in the </a:t>
            </a:r>
            <a:r>
              <a:rPr lang="it-IT" sz="1600" dirty="0" err="1"/>
              <a:t>Secondary</a:t>
            </a:r>
            <a:r>
              <a:rPr lang="it-IT" sz="1600" dirty="0"/>
              <a:t> School, ed. Rob </a:t>
            </a:r>
            <a:r>
              <a:rPr lang="it-IT" sz="1600" dirty="0" err="1"/>
              <a:t>Toplis</a:t>
            </a:r>
            <a:r>
              <a:rPr lang="it-IT" sz="1600" dirty="0"/>
              <a:t>,  </a:t>
            </a:r>
            <a:r>
              <a:rPr lang="it-IT" sz="1600" dirty="0" err="1"/>
              <a:t>Routledge</a:t>
            </a:r>
            <a:r>
              <a:rPr lang="it-IT" sz="1600" dirty="0"/>
              <a:t>, London, 2016</a:t>
            </a:r>
          </a:p>
        </p:txBody>
      </p:sp>
    </p:spTree>
    <p:extLst>
      <p:ext uri="{BB962C8B-B14F-4D97-AF65-F5344CB8AC3E}">
        <p14:creationId xmlns:p14="http://schemas.microsoft.com/office/powerpoint/2010/main" val="3705516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3">
            <a:extLst>
              <a:ext uri="{FF2B5EF4-FFF2-40B4-BE49-F238E27FC236}">
                <a16:creationId xmlns:a16="http://schemas.microsoft.com/office/drawing/2014/main" id="{643D70E4-A70F-510A-E23B-3D9BF85043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3213" y="38163"/>
            <a:ext cx="8229600" cy="1143000"/>
          </a:xfrm>
        </p:spPr>
        <p:txBody>
          <a:bodyPr/>
          <a:lstStyle/>
          <a:p>
            <a:r>
              <a:rPr lang="it-IT" altLang="it-IT" sz="3200" dirty="0">
                <a:solidFill>
                  <a:schemeClr val="accent2"/>
                </a:solidFill>
              </a:rPr>
              <a:t>Differenze di alunni, stile d’insegnamento, strategie di studio, sviluppo cognitivo</a:t>
            </a:r>
            <a:endParaRPr lang="en-AU" altLang="it-IT" sz="3200" dirty="0">
              <a:solidFill>
                <a:schemeClr val="accent2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B5CD8F6-3CF9-2988-5C15-AF812759612E}"/>
              </a:ext>
            </a:extLst>
          </p:cNvPr>
          <p:cNvSpPr txBox="1"/>
          <p:nvPr/>
        </p:nvSpPr>
        <p:spPr>
          <a:xfrm flipH="1">
            <a:off x="107503" y="1181531"/>
            <a:ext cx="892899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Quando  scegli strategie d’insegnamento, è essenziale riconoscere i bisogni di studenti. I materiali di supporto per insegnanti a livello nazionale sono stati preparati nella luce della ricerca che suggerisce che gente ha una vasta gamma di preferenze con cui use propri sensi per esplorare le idee e costruire la propria visione del mondo. Gli argomenti includono lo sviluppo cognitivo, stili di studio con diverse abilità – visive, uditive, cinestetiche e le intelligenze multiple. (p. 167)</a:t>
            </a:r>
          </a:p>
          <a:p>
            <a:endParaRPr lang="it-IT" sz="2000" dirty="0"/>
          </a:p>
          <a:p>
            <a:r>
              <a:rPr lang="it-IT" sz="2000" dirty="0"/>
              <a:t>Diversi bambini non progrediscono nello stesso modo allora un insegnamento efficace deve mantenere un equilibrio tra le sfide e le risorse, fissando il lavoro al livello di aspettative adeguate, per incoraggiare la partecipazione e assicurarsi il successo. La chiave per assicurarsi il progresso è doppia: una profonda conoscenza della materia «sotto mano» e una profonda conoscenza di ragazzi nella vostra classe. Per il primo compito l’insegnante può essere preparato; la seconda si sviluppa col tempo, con crescente confidenza e fiducia tra voi e gli studenti. (p. 136)   </a:t>
            </a:r>
          </a:p>
          <a:p>
            <a:endParaRPr lang="it-IT" sz="1200" dirty="0"/>
          </a:p>
          <a:p>
            <a:r>
              <a:rPr lang="it-IT" sz="1200" dirty="0"/>
              <a:t>Ralph Levinson, </a:t>
            </a:r>
            <a:r>
              <a:rPr lang="it-IT" sz="1200" i="1" dirty="0"/>
              <a:t>Planning </a:t>
            </a:r>
            <a:r>
              <a:rPr lang="it-IT" sz="1200" i="1" dirty="0" err="1"/>
              <a:t>progression</a:t>
            </a:r>
            <a:r>
              <a:rPr lang="it-IT" sz="1200" i="1" dirty="0"/>
              <a:t> in science, </a:t>
            </a:r>
            <a:r>
              <a:rPr lang="it-IT" sz="1200" dirty="0"/>
              <a:t>in: in: Learning to </a:t>
            </a:r>
            <a:r>
              <a:rPr lang="it-IT" sz="1200" dirty="0" err="1"/>
              <a:t>Teach</a:t>
            </a:r>
            <a:r>
              <a:rPr lang="it-IT" sz="1200" dirty="0"/>
              <a:t> Science in the </a:t>
            </a:r>
            <a:r>
              <a:rPr lang="it-IT" sz="1200" dirty="0" err="1"/>
              <a:t>Secondary</a:t>
            </a:r>
            <a:r>
              <a:rPr lang="it-IT" sz="1200" dirty="0"/>
              <a:t> School, </a:t>
            </a:r>
            <a:r>
              <a:rPr lang="it-IT" sz="1200" dirty="0" err="1"/>
              <a:t>Routledge</a:t>
            </a:r>
            <a:r>
              <a:rPr lang="it-IT" sz="1200" dirty="0"/>
              <a:t>, London, 2016, p. 136; Pete </a:t>
            </a:r>
            <a:r>
              <a:rPr lang="it-IT" sz="1200" dirty="0" err="1"/>
              <a:t>Sorensen</a:t>
            </a:r>
            <a:r>
              <a:rPr lang="it-IT" sz="1200" dirty="0"/>
              <a:t>, </a:t>
            </a:r>
            <a:r>
              <a:rPr lang="it-IT" sz="1200" i="1" dirty="0" err="1"/>
              <a:t>Teaching</a:t>
            </a:r>
            <a:r>
              <a:rPr lang="it-IT" sz="1200" i="1" dirty="0"/>
              <a:t> strategies and </a:t>
            </a:r>
            <a:r>
              <a:rPr lang="it-IT" sz="1200" i="1" dirty="0" err="1"/>
              <a:t>organising</a:t>
            </a:r>
            <a:r>
              <a:rPr lang="it-IT" sz="1200" i="1" dirty="0"/>
              <a:t> learning</a:t>
            </a:r>
            <a:r>
              <a:rPr lang="it-IT" sz="1200" dirty="0"/>
              <a:t>, Ibidem, p. 167 </a:t>
            </a:r>
          </a:p>
        </p:txBody>
      </p:sp>
    </p:spTree>
    <p:extLst>
      <p:ext uri="{BB962C8B-B14F-4D97-AF65-F5344CB8AC3E}">
        <p14:creationId xmlns:p14="http://schemas.microsoft.com/office/powerpoint/2010/main" val="2791523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B7AC08B-EF20-148D-FD9E-89039554F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07" y="-549342"/>
            <a:ext cx="7126586" cy="7267918"/>
          </a:xfrm>
          <a:prstGeom prst="rect">
            <a:avLst/>
          </a:prstGeom>
        </p:spPr>
      </p:pic>
      <p:sp>
        <p:nvSpPr>
          <p:cNvPr id="5" name="Text Box 7">
            <a:extLst>
              <a:ext uri="{FF2B5EF4-FFF2-40B4-BE49-F238E27FC236}">
                <a16:creationId xmlns:a16="http://schemas.microsoft.com/office/drawing/2014/main" id="{42981743-F2FE-826A-645B-1440FF9E5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0407" y="6394610"/>
            <a:ext cx="2636812" cy="34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it-IT" altLang="it-IT" sz="1800" dirty="0" err="1">
                <a:latin typeface="Verdana" panose="020B0604030504040204" pitchFamily="34" charset="0"/>
                <a:ea typeface="Arial Unicode MS" pitchFamily="34" charset="-128"/>
              </a:rPr>
              <a:t>Toplis</a:t>
            </a:r>
            <a:r>
              <a:rPr lang="it-IT" altLang="it-IT" sz="1800" dirty="0">
                <a:latin typeface="Verdana" panose="020B0604030504040204" pitchFamily="34" charset="0"/>
                <a:ea typeface="Arial Unicode MS" pitchFamily="34" charset="-128"/>
              </a:rPr>
              <a:t>, op. cit. p. 167</a:t>
            </a:r>
            <a:endParaRPr lang="en-AU" altLang="it-IT" sz="1800" dirty="0">
              <a:latin typeface="Verdana" panose="020B0604030504040204" pitchFamily="34" charset="0"/>
              <a:ea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3406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3">
            <a:extLst>
              <a:ext uri="{FF2B5EF4-FFF2-40B4-BE49-F238E27FC236}">
                <a16:creationId xmlns:a16="http://schemas.microsoft.com/office/drawing/2014/main" id="{D1B037C4-AD9F-A1C7-7CC4-C5D203CF5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5333"/>
            <a:ext cx="5184254" cy="388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5" name="Text Box 4">
            <a:extLst>
              <a:ext uri="{FF2B5EF4-FFF2-40B4-BE49-F238E27FC236}">
                <a16:creationId xmlns:a16="http://schemas.microsoft.com/office/drawing/2014/main" id="{5884034D-55E7-9EF2-C764-245573E7C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603875"/>
            <a:ext cx="89332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2000" dirty="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The teacher is happy</a:t>
            </a:r>
            <a:r>
              <a:rPr lang="it-IT" altLang="it-IT" sz="2000" dirty="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 </a:t>
            </a:r>
            <a:r>
              <a:rPr lang="pl-PL" altLang="it-IT" sz="2000" dirty="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that smbd undertook</a:t>
            </a:r>
            <a:r>
              <a:rPr lang="it-IT" altLang="it-IT" sz="2000" dirty="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 </a:t>
            </a:r>
            <a:r>
              <a:rPr lang="pl-PL" altLang="it-IT" sz="2000" dirty="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the pedagogical function</a:t>
            </a:r>
            <a:endParaRPr lang="en-AU" altLang="it-IT" sz="2000" dirty="0">
              <a:solidFill>
                <a:srgbClr val="333399"/>
              </a:solidFill>
              <a:latin typeface="Verdan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131076" name="Text Box 7">
            <a:extLst>
              <a:ext uri="{FF2B5EF4-FFF2-40B4-BE49-F238E27FC236}">
                <a16:creationId xmlns:a16="http://schemas.microsoft.com/office/drawing/2014/main" id="{93C09065-2FB7-C57D-6C01-37B063897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6354763"/>
            <a:ext cx="438308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1800" dirty="0">
                <a:latin typeface="Verdana" panose="020B0604030504040204" pitchFamily="34" charset="0"/>
                <a:ea typeface="Arial Unicode MS" pitchFamily="34" charset="-128"/>
              </a:rPr>
              <a:t>Hewelianum, Gdańsk, 2011, foto MK</a:t>
            </a:r>
            <a:endParaRPr lang="en-AU" altLang="it-IT" sz="1800" dirty="0">
              <a:latin typeface="Verdan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131077" name="Rectangle 9">
            <a:extLst>
              <a:ext uri="{FF2B5EF4-FFF2-40B4-BE49-F238E27FC236}">
                <a16:creationId xmlns:a16="http://schemas.microsoft.com/office/drawing/2014/main" id="{7C4A18FA-0189-3E45-2187-A55491F4F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l-PL" altLang="it-IT" sz="3600" dirty="0"/>
              <a:t>Una sequenza di esperimenti diventa una storia narrativa</a:t>
            </a:r>
            <a:endParaRPr lang="en-AU" altLang="it-IT" sz="3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4">
            <a:extLst>
              <a:ext uri="{FF2B5EF4-FFF2-40B4-BE49-F238E27FC236}">
                <a16:creationId xmlns:a16="http://schemas.microsoft.com/office/drawing/2014/main" id="{6611A081-8E7D-8753-6D35-A7A61421D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603875"/>
            <a:ext cx="33147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The teacher is happy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that smbd undertook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the pedagogical function</a:t>
            </a:r>
            <a:endParaRPr lang="en-AU" altLang="it-IT" sz="2000">
              <a:solidFill>
                <a:srgbClr val="333399"/>
              </a:solidFill>
              <a:latin typeface="Verdana" panose="020B0604030504040204" pitchFamily="34" charset="0"/>
              <a:ea typeface="Arial Unicode MS" pitchFamily="34" charset="-128"/>
            </a:endParaRPr>
          </a:p>
        </p:txBody>
      </p:sp>
      <p:pic>
        <p:nvPicPr>
          <p:cNvPr id="132099" name="Picture 5">
            <a:extLst>
              <a:ext uri="{FF2B5EF4-FFF2-40B4-BE49-F238E27FC236}">
                <a16:creationId xmlns:a16="http://schemas.microsoft.com/office/drawing/2014/main" id="{5D885B94-ABCE-27B8-85FD-E028AA05B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060575"/>
            <a:ext cx="47974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0" name="Text Box 7">
            <a:extLst>
              <a:ext uri="{FF2B5EF4-FFF2-40B4-BE49-F238E27FC236}">
                <a16:creationId xmlns:a16="http://schemas.microsoft.com/office/drawing/2014/main" id="{A9CB8DF4-AD02-D829-51E0-0097F3AA9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6354763"/>
            <a:ext cx="438308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1800">
                <a:latin typeface="Verdana" panose="020B0604030504040204" pitchFamily="34" charset="0"/>
                <a:ea typeface="Arial Unicode MS" pitchFamily="34" charset="-128"/>
              </a:rPr>
              <a:t>Hewelianum, Gdańsk, 2011, foto MK</a:t>
            </a:r>
            <a:endParaRPr lang="en-AU" altLang="it-IT" sz="1800">
              <a:latin typeface="Verdana" panose="020B0604030504040204" pitchFamily="34" charset="0"/>
              <a:ea typeface="Arial Unicode MS" pitchFamily="34" charset="-128"/>
            </a:endParaRPr>
          </a:p>
        </p:txBody>
      </p:sp>
      <p:sp>
        <p:nvSpPr>
          <p:cNvPr id="132101" name="Rectangle 9">
            <a:extLst>
              <a:ext uri="{FF2B5EF4-FFF2-40B4-BE49-F238E27FC236}">
                <a16:creationId xmlns:a16="http://schemas.microsoft.com/office/drawing/2014/main" id="{E17A9567-BF7E-20A5-68EC-3E56C8B69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pl-PL" altLang="it-IT" sz="3600"/>
              <a:t>Una sequenza di esperimenti diventa una storia narrativa</a:t>
            </a:r>
            <a:endParaRPr lang="en-AU" altLang="it-IT" sz="3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62F6BD73-552F-4A11-7100-03283A0637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/>
              <a:t>Una sequenza di esperimenti diventa una storia narrativa</a:t>
            </a:r>
            <a:endParaRPr lang="en-AU" altLang="it-IT" sz="3600"/>
          </a:p>
        </p:txBody>
      </p:sp>
      <p:sp>
        <p:nvSpPr>
          <p:cNvPr id="133123" name="Text Box 4">
            <a:extLst>
              <a:ext uri="{FF2B5EF4-FFF2-40B4-BE49-F238E27FC236}">
                <a16:creationId xmlns:a16="http://schemas.microsoft.com/office/drawing/2014/main" id="{D933B751-E0FF-A880-3D0E-990F38EC5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5603875"/>
            <a:ext cx="3314700" cy="103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The teacher is happy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that smbd undertook</a:t>
            </a:r>
          </a:p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2000">
                <a:solidFill>
                  <a:srgbClr val="333399"/>
                </a:solidFill>
                <a:latin typeface="Verdana" panose="020B0604030504040204" pitchFamily="34" charset="0"/>
                <a:ea typeface="Arial Unicode MS" pitchFamily="34" charset="-128"/>
              </a:rPr>
              <a:t>the pedagogical function</a:t>
            </a:r>
            <a:endParaRPr lang="en-AU" altLang="it-IT" sz="2000">
              <a:solidFill>
                <a:srgbClr val="333399"/>
              </a:solidFill>
              <a:latin typeface="Verdana" panose="020B0604030504040204" pitchFamily="34" charset="0"/>
              <a:ea typeface="Arial Unicode MS" pitchFamily="34" charset="-128"/>
            </a:endParaRPr>
          </a:p>
        </p:txBody>
      </p:sp>
      <p:pic>
        <p:nvPicPr>
          <p:cNvPr id="133124" name="Picture 6">
            <a:extLst>
              <a:ext uri="{FF2B5EF4-FFF2-40B4-BE49-F238E27FC236}">
                <a16:creationId xmlns:a16="http://schemas.microsoft.com/office/drawing/2014/main" id="{CB012EEF-AB91-DE34-D583-791F9000D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636838"/>
            <a:ext cx="4797425" cy="359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5" name="Text Box 7">
            <a:extLst>
              <a:ext uri="{FF2B5EF4-FFF2-40B4-BE49-F238E27FC236}">
                <a16:creationId xmlns:a16="http://schemas.microsoft.com/office/drawing/2014/main" id="{070890C2-4FFE-0B9C-0A90-B28ADA7FA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6354763"/>
            <a:ext cx="4383087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chemeClr val="tx2"/>
              </a:buClr>
              <a:buSzPct val="70000"/>
              <a:buFontTx/>
              <a:buNone/>
            </a:pPr>
            <a:r>
              <a:rPr lang="pl-PL" altLang="it-IT" sz="1800">
                <a:latin typeface="Verdana" panose="020B0604030504040204" pitchFamily="34" charset="0"/>
                <a:ea typeface="Arial Unicode MS" pitchFamily="34" charset="-128"/>
              </a:rPr>
              <a:t>Hewelianum, Gdańsk, 2011, foto MK</a:t>
            </a:r>
            <a:endParaRPr lang="en-AU" altLang="it-IT" sz="1800">
              <a:latin typeface="Verdana" panose="020B0604030504040204" pitchFamily="34" charset="0"/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CD691FAA-48DA-F16D-AFF2-2F62D712B9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«Didattica cognitivista»</a:t>
            </a:r>
            <a:endParaRPr lang="en-AU" altLang="it-IT" sz="3600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53383C0-5255-A681-D5D5-0D9C37535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1550" y="1827213"/>
            <a:ext cx="817245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Didattica tradizionale = insegnare (e studiare)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 Lo scopo della didattica tradizionale: far sapere (i.e. un insieme delle informazioni, chiamato «sapienza»)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Nel mondo odierno (AD 2022) le informazioni sono pan-disponibili, i.e. sempre, su ogni cosa ed ovunque. Non ha senso insegnare le informazioni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Ma diventa sempre più difficile «districarsi» nella giungla delle informazioni. Così le medesima si rendono non solo </a:t>
            </a:r>
            <a:r>
              <a:rPr lang="it-IT" altLang="it-IT" sz="2500" i="1" dirty="0"/>
              <a:t>inutili</a:t>
            </a:r>
            <a:r>
              <a:rPr lang="it-IT" altLang="it-IT" sz="2500" dirty="0"/>
              <a:t> ma addirittura </a:t>
            </a:r>
            <a:r>
              <a:rPr lang="it-IT" altLang="it-IT" sz="2500" i="1" dirty="0"/>
              <a:t>disturbanti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500" dirty="0"/>
              <a:t>Lo scopo allora non è la sapienza, ma la saggezza</a:t>
            </a:r>
            <a:endParaRPr lang="en-AU" altLang="it-IT" sz="2500" dirty="0">
              <a:solidFill>
                <a:srgbClr val="000066"/>
              </a:solidFill>
              <a:ea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4">
            <a:extLst>
              <a:ext uri="{FF2B5EF4-FFF2-40B4-BE49-F238E27FC236}">
                <a16:creationId xmlns:a16="http://schemas.microsoft.com/office/drawing/2014/main" id="{1A8493FD-02E7-F63C-E7A1-D82ED3644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20713"/>
            <a:ext cx="6911975" cy="297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19" name="Rectangle 2">
            <a:extLst>
              <a:ext uri="{FF2B5EF4-FFF2-40B4-BE49-F238E27FC236}">
                <a16:creationId xmlns:a16="http://schemas.microsoft.com/office/drawing/2014/main" id="{10C92CE2-94AD-0A20-010A-59DEC1760A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55563"/>
            <a:ext cx="8229600" cy="1143001"/>
          </a:xfrm>
        </p:spPr>
        <p:txBody>
          <a:bodyPr/>
          <a:lstStyle/>
          <a:p>
            <a:r>
              <a:rPr lang="pl-PL" altLang="it-IT" sz="3600" dirty="0"/>
              <a:t>OECD: „AHELO”</a:t>
            </a:r>
            <a:endParaRPr lang="en-US" altLang="it-IT" sz="3600" dirty="0"/>
          </a:p>
        </p:txBody>
      </p:sp>
      <p:sp>
        <p:nvSpPr>
          <p:cNvPr id="137220" name="Rectangle 3">
            <a:extLst>
              <a:ext uri="{FF2B5EF4-FFF2-40B4-BE49-F238E27FC236}">
                <a16:creationId xmlns:a16="http://schemas.microsoft.com/office/drawing/2014/main" id="{4183B606-BA84-90E8-7CE7-9FB254B9B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938" y="5951538"/>
            <a:ext cx="8424862" cy="53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i="1" dirty="0"/>
              <a:t>Testing student and university performance globally: OECD’s AHELO, </a:t>
            </a:r>
            <a:r>
              <a:rPr lang="pl-PL" altLang="it-IT" sz="1600" dirty="0"/>
              <a:t>OECD 2010</a:t>
            </a:r>
            <a:endParaRPr lang="pl-PL" altLang="it-IT" sz="1600" b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 dirty="0"/>
              <a:t>http://www.oecd.org/document/22/0,3746,en_2649_35961291_40624662_1_1_1_1,00.html</a:t>
            </a:r>
            <a:r>
              <a:rPr lang="pl-PL" altLang="it-IT" sz="1200" dirty="0"/>
              <a:t> </a:t>
            </a:r>
          </a:p>
        </p:txBody>
      </p:sp>
      <p:sp>
        <p:nvSpPr>
          <p:cNvPr id="137221" name="CasellaDiTesto 1">
            <a:extLst>
              <a:ext uri="{FF2B5EF4-FFF2-40B4-BE49-F238E27FC236}">
                <a16:creationId xmlns:a16="http://schemas.microsoft.com/office/drawing/2014/main" id="{E7E66211-E3FA-4FAA-A4CE-228AD9FF8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3840163"/>
            <a:ext cx="7056438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400" dirty="0">
                <a:solidFill>
                  <a:srgbClr val="002060"/>
                </a:solidFill>
              </a:rPr>
              <a:t>Fare le domande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400" dirty="0">
                <a:solidFill>
                  <a:srgbClr val="002060"/>
                </a:solidFill>
              </a:rPr>
              <a:t>Fare le domande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it-IT" altLang="it-IT" sz="2400" dirty="0">
                <a:solidFill>
                  <a:srgbClr val="002060"/>
                </a:solidFill>
              </a:rPr>
              <a:t>…</a:t>
            </a:r>
            <a:endParaRPr lang="pl-PL" altLang="it-IT" sz="24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pl-PL" altLang="it-IT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 dirty="0">
                <a:solidFill>
                  <a:srgbClr val="FF0000"/>
                </a:solidFill>
              </a:rPr>
              <a:t>→ Saper indurre l’allievo a fare domande</a:t>
            </a:r>
            <a:r>
              <a:rPr lang="pl-PL" altLang="it-IT" sz="2800" dirty="0">
                <a:solidFill>
                  <a:srgbClr val="002060"/>
                </a:solidFill>
              </a:rPr>
              <a:t> </a:t>
            </a:r>
            <a:endParaRPr lang="it-IT" altLang="it-IT" sz="2800" dirty="0">
              <a:solidFill>
                <a:srgbClr val="00206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BE7FB665-8C8E-1E78-F20E-24591C8AE9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>
                <a:solidFill>
                  <a:schemeClr val="hlink"/>
                </a:solidFill>
              </a:rPr>
              <a:t>XXI Century Science</a:t>
            </a:r>
            <a:endParaRPr lang="en-US" altLang="it-IT" sz="3600">
              <a:solidFill>
                <a:schemeClr val="hlink"/>
              </a:solidFill>
            </a:endParaRPr>
          </a:p>
        </p:txBody>
      </p:sp>
      <p:pic>
        <p:nvPicPr>
          <p:cNvPr id="119811" name="Picture 3">
            <a:extLst>
              <a:ext uri="{FF2B5EF4-FFF2-40B4-BE49-F238E27FC236}">
                <a16:creationId xmlns:a16="http://schemas.microsoft.com/office/drawing/2014/main" id="{8FD9156C-CF83-8EDA-AE2E-9136A860A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450975"/>
            <a:ext cx="9145588" cy="499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C1774EE-2BE1-057A-DFD6-EF9B50703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4704"/>
            <a:ext cx="9144000" cy="5917705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13D5B667-041A-4AAA-232D-7F943249671E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2400" dirty="0">
                <a:solidFill>
                  <a:srgbClr val="002060"/>
                </a:solidFill>
                <a:latin typeface="Arial" panose="020B0604020202020204" pitchFamily="34" charset="0"/>
              </a:rPr>
              <a:t>http://dydaktyka.fizyka.umk.pl/nowa_strona/?q=node/99</a:t>
            </a:r>
            <a:r>
              <a:rPr lang="it-IT" altLang="it-IT" sz="2400" dirty="0">
                <a:solidFill>
                  <a:srgbClr val="002060"/>
                </a:solidFill>
                <a:latin typeface="Arial" panose="020B0604020202020204" pitchFamily="34" charset="0"/>
              </a:rPr>
              <a:t>7 </a:t>
            </a:r>
            <a:endParaRPr lang="pl-PL" altLang="it-IT" sz="24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sz="3600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81AF892-B842-AAD2-F023-BFDAF191744A}"/>
              </a:ext>
            </a:extLst>
          </p:cNvPr>
          <p:cNvSpPr txBox="1"/>
          <p:nvPr/>
        </p:nvSpPr>
        <p:spPr>
          <a:xfrm>
            <a:off x="2771800" y="465313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it-IT" dirty="0">
                <a:solidFill>
                  <a:srgbClr val="FF0000"/>
                </a:solidFill>
              </a:rPr>
              <a:t>Grazie per la vostra attenzione!</a:t>
            </a:r>
            <a:r>
              <a:rPr lang="pl-PL" altLang="it-IT" sz="2000" dirty="0">
                <a:solidFill>
                  <a:srgbClr val="002060"/>
                </a:solidFill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28846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DFA22F5E-13FE-66E9-4897-A39F1E4C8B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96850"/>
            <a:ext cx="8229600" cy="1143000"/>
          </a:xfrm>
        </p:spPr>
        <p:txBody>
          <a:bodyPr/>
          <a:lstStyle/>
          <a:p>
            <a:r>
              <a:rPr lang="pl-PL" altLang="it-IT" sz="3200">
                <a:solidFill>
                  <a:schemeClr val="hlink"/>
                </a:solidFill>
              </a:rPr>
              <a:t>Rob Tiplis (2015): Learning to Teach Science </a:t>
            </a:r>
            <a:endParaRPr lang="en-US" altLang="it-IT" sz="3200">
              <a:solidFill>
                <a:schemeClr val="hlink"/>
              </a:solidFill>
            </a:endParaRP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0E8DFA82-4DDA-87CB-867E-24DF82572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">
            <a:off x="438150" y="746125"/>
            <a:ext cx="376237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5">
            <a:extLst>
              <a:ext uri="{FF2B5EF4-FFF2-40B4-BE49-F238E27FC236}">
                <a16:creationId xmlns:a16="http://schemas.microsoft.com/office/drawing/2014/main" id="{1A69BCFD-0904-B66F-9FDD-344DAF84A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792163"/>
            <a:ext cx="3773487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CCDA296-C0AE-41F7-6E83-EF5033D98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2223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pl-PL" altLang="it-IT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EEEBCAE-0B65-B18B-A16E-CAB422261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0050" y="2876550"/>
            <a:ext cx="11699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pl-PL" altLang="it-IT"/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C28C8C72-90BF-B517-7DBA-328C9D0DF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6040438"/>
            <a:ext cx="51475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Orari cumulativi della scuola nell’età  7-14 anni </a:t>
            </a:r>
            <a:r>
              <a:rPr lang="pl-PL" altLang="it-IT" dirty="0"/>
              <a:t>  </a:t>
            </a:r>
          </a:p>
        </p:txBody>
      </p:sp>
      <p:pic>
        <p:nvPicPr>
          <p:cNvPr id="6149" name="Picture 5">
            <a:extLst>
              <a:ext uri="{FF2B5EF4-FFF2-40B4-BE49-F238E27FC236}">
                <a16:creationId xmlns:a16="http://schemas.microsoft.com/office/drawing/2014/main" id="{86467EB2-7ACD-996B-B76E-C0B1D3002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3500"/>
            <a:ext cx="6985000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Text Box 6">
            <a:extLst>
              <a:ext uri="{FF2B5EF4-FFF2-40B4-BE49-F238E27FC236}">
                <a16:creationId xmlns:a16="http://schemas.microsoft.com/office/drawing/2014/main" id="{299803F2-7CEC-4E64-AA5F-0A3D76A08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0" y="6550025"/>
            <a:ext cx="6559550" cy="271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45000"/>
              </a:lnSpc>
            </a:pPr>
            <a:r>
              <a:rPr lang="pl-PL" altLang="it-IT" sz="800"/>
              <a:t>Education at a Glance 2010: OECD Indicators </a:t>
            </a:r>
            <a:r>
              <a:rPr lang="pl-PL" altLang="it-IT" sz="800">
                <a:hlinkClick r:id="rId4"/>
              </a:rPr>
              <a:t>http://www.oecd.org/document/52/0,3746,en_2649_39263238_45897844_1_1_1_1,00.html#d</a:t>
            </a:r>
            <a:endParaRPr lang="pl-PL" altLang="it-IT" sz="800">
              <a:hlinkClick r:id="" action="ppaction://noaction"/>
            </a:endParaRPr>
          </a:p>
          <a:p>
            <a:pPr>
              <a:lnSpc>
                <a:spcPct val="45000"/>
              </a:lnSpc>
            </a:pPr>
            <a:r>
              <a:rPr lang="pl-PL" altLang="it-IT" sz="800">
                <a:hlinkClick r:id="" action="ppaction://noaction"/>
              </a:rPr>
              <a:t>Indicator D1: How much time do students spend in the classroom?</a:t>
            </a:r>
            <a:r>
              <a:rPr lang="pl-PL" altLang="it-IT" sz="800"/>
              <a:t> http://dx.doi.org/10.1787/888932310472</a:t>
            </a:r>
            <a:r>
              <a:rPr lang="pl-PL" altLang="it-IT"/>
              <a:t> </a:t>
            </a:r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57895202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047E5E39-EABC-BE85-28BF-8D8A4882B4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OU Milton Keynes</a:t>
            </a:r>
            <a:endParaRPr lang="en-US" altLang="it-IT" sz="3600" dirty="0"/>
          </a:p>
        </p:txBody>
      </p:sp>
      <p:pic>
        <p:nvPicPr>
          <p:cNvPr id="30724" name="Picture 4">
            <a:extLst>
              <a:ext uri="{FF2B5EF4-FFF2-40B4-BE49-F238E27FC236}">
                <a16:creationId xmlns:a16="http://schemas.microsoft.com/office/drawing/2014/main" id="{57F2BAFE-978C-DF9E-B1BE-24B1BC7B7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8094662" cy="494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5" name="Line 5">
            <a:extLst>
              <a:ext uri="{FF2B5EF4-FFF2-40B4-BE49-F238E27FC236}">
                <a16:creationId xmlns:a16="http://schemas.microsoft.com/office/drawing/2014/main" id="{C607AC89-1037-D0F1-FDEE-527F11DE5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79613" y="3500438"/>
            <a:ext cx="10795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6" name="Text Box 6">
            <a:extLst>
              <a:ext uri="{FF2B5EF4-FFF2-40B4-BE49-F238E27FC236}">
                <a16:creationId xmlns:a16="http://schemas.microsoft.com/office/drawing/2014/main" id="{348E1D79-9BCB-2486-FAEC-77A3B1ED0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9700" y="6551613"/>
            <a:ext cx="3524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/>
              <a:t>2 mln absolwentów od 1969 roku</a:t>
            </a:r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7185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5FD23755-6008-4515-726F-70D616554C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„Exploring science” S104</a:t>
            </a:r>
            <a:br>
              <a:rPr lang="it-IT" altLang="it-IT" sz="3600" dirty="0"/>
            </a:br>
            <a:r>
              <a:rPr lang="it-IT" altLang="it-IT" sz="3600" dirty="0"/>
              <a:t>Insegnamento trans-disciplinare</a:t>
            </a:r>
            <a:endParaRPr lang="en-US" altLang="it-IT" sz="3600" dirty="0"/>
          </a:p>
        </p:txBody>
      </p:sp>
      <p:pic>
        <p:nvPicPr>
          <p:cNvPr id="52229" name="Picture 5">
            <a:extLst>
              <a:ext uri="{FF2B5EF4-FFF2-40B4-BE49-F238E27FC236}">
                <a16:creationId xmlns:a16="http://schemas.microsoft.com/office/drawing/2014/main" id="{6BD16EE2-5629-B31D-F633-55DE806A50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16113"/>
            <a:ext cx="3725862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" name="Picture 7">
            <a:extLst>
              <a:ext uri="{FF2B5EF4-FFF2-40B4-BE49-F238E27FC236}">
                <a16:creationId xmlns:a16="http://schemas.microsoft.com/office/drawing/2014/main" id="{942EFDE3-771B-B1E1-2F29-C3F3C485C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917700"/>
            <a:ext cx="370046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0C0D1B1D-DE55-E30A-1D4E-C64654B7D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„Exploring science” S104</a:t>
            </a:r>
            <a:endParaRPr lang="en-US" altLang="it-IT"/>
          </a:p>
        </p:txBody>
      </p:sp>
      <p:pic>
        <p:nvPicPr>
          <p:cNvPr id="53254" name="Picture 6">
            <a:extLst>
              <a:ext uri="{FF2B5EF4-FFF2-40B4-BE49-F238E27FC236}">
                <a16:creationId xmlns:a16="http://schemas.microsoft.com/office/drawing/2014/main" id="{E6CF9BD6-8A41-36D2-C31C-C866BF2A7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4029075" cy="51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>
            <a:extLst>
              <a:ext uri="{FF2B5EF4-FFF2-40B4-BE49-F238E27FC236}">
                <a16:creationId xmlns:a16="http://schemas.microsoft.com/office/drawing/2014/main" id="{8B412D7C-5C9A-C698-B1FB-C878D1DB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68413"/>
            <a:ext cx="4105275" cy="51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0C0D1B1D-DE55-E30A-1D4E-C64654B7D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„Exploring science” S104</a:t>
            </a:r>
            <a:endParaRPr lang="en-US" altLang="it-IT"/>
          </a:p>
        </p:txBody>
      </p:sp>
      <p:pic>
        <p:nvPicPr>
          <p:cNvPr id="53256" name="Picture 8">
            <a:extLst>
              <a:ext uri="{FF2B5EF4-FFF2-40B4-BE49-F238E27FC236}">
                <a16:creationId xmlns:a16="http://schemas.microsoft.com/office/drawing/2014/main" id="{8B412D7C-5C9A-C698-B1FB-C878D1DB5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68413"/>
            <a:ext cx="4105275" cy="51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D508BC0-7A91-A851-80F7-D93FF1354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12" y="1254768"/>
            <a:ext cx="4026753" cy="511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153320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5297</TotalTime>
  <Words>920</Words>
  <Application>Microsoft Office PowerPoint</Application>
  <PresentationFormat>Presentazione su schermo (4:3)</PresentationFormat>
  <Paragraphs>93</Paragraphs>
  <Slides>30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4" baseType="lpstr">
      <vt:lpstr>Arial</vt:lpstr>
      <vt:lpstr>Verdana</vt:lpstr>
      <vt:lpstr>Wingdings</vt:lpstr>
      <vt:lpstr>Projekt domyślny</vt:lpstr>
      <vt:lpstr>Inclusione e personalizzazione nell’insegnamento delle STEAM</vt:lpstr>
      <vt:lpstr>Secolo XXI </vt:lpstr>
      <vt:lpstr>XXI Century Science</vt:lpstr>
      <vt:lpstr>Rob Tiplis (2015): Learning to Teach Science </vt:lpstr>
      <vt:lpstr>Presentazione standard di PowerPoint</vt:lpstr>
      <vt:lpstr>OU Milton Keynes</vt:lpstr>
      <vt:lpstr>„Exploring science” S104 Insegnamento trans-disciplinare</vt:lpstr>
      <vt:lpstr>„Exploring science” S104</vt:lpstr>
      <vt:lpstr>„Exploring science” S104</vt:lpstr>
      <vt:lpstr>Riferimento alla sensibilità sociale </vt:lpstr>
      <vt:lpstr>Competenze trasversali </vt:lpstr>
      <vt:lpstr>Richiedere solo questo che abbiamo insegnato </vt:lpstr>
      <vt:lpstr>I quark (oggetti più piccoli)</vt:lpstr>
      <vt:lpstr>Le galassie (oggetti più grandi)</vt:lpstr>
      <vt:lpstr>Dettagli interdisciplinari (a scopo illustrativo)</vt:lpstr>
      <vt:lpstr>Open learning resources</vt:lpstr>
      <vt:lpstr>Imparare stupisce</vt:lpstr>
      <vt:lpstr>Imparare sorprende</vt:lpstr>
      <vt:lpstr>Imparare porta gioia</vt:lpstr>
      <vt:lpstr>Pedagogical Contents Knowledge  Lee Shulman (1987)</vt:lpstr>
      <vt:lpstr>Pedagogical Contents Knowledge </vt:lpstr>
      <vt:lpstr>Sviluppare competenze pedagogiche</vt:lpstr>
      <vt:lpstr>Differenze di alunni, stile d’insegnamento, strategie di studio, sviluppo cognitivo</vt:lpstr>
      <vt:lpstr>Presentazione standard di PowerPoint</vt:lpstr>
      <vt:lpstr>Una sequenza di esperimenti diventa una storia narrativa</vt:lpstr>
      <vt:lpstr>Una sequenza di esperimenti diventa una storia narrativa</vt:lpstr>
      <vt:lpstr>Una sequenza di esperimenti diventa una storia narrativa</vt:lpstr>
      <vt:lpstr>«Didattica cognitivista»</vt:lpstr>
      <vt:lpstr>OECD: „AHELO”</vt:lpstr>
      <vt:lpstr>Presentazione standard di PowerPoint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157</cp:revision>
  <dcterms:created xsi:type="dcterms:W3CDTF">2006-02-09T22:46:12Z</dcterms:created>
  <dcterms:modified xsi:type="dcterms:W3CDTF">2023-01-05T09:48:25Z</dcterms:modified>
</cp:coreProperties>
</file>