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44"/>
  </p:notesMasterIdLst>
  <p:handoutMasterIdLst>
    <p:handoutMasterId r:id="rId45"/>
  </p:handoutMasterIdLst>
  <p:sldIdLst>
    <p:sldId id="311" r:id="rId2"/>
    <p:sldId id="312" r:id="rId3"/>
    <p:sldId id="294" r:id="rId4"/>
    <p:sldId id="257" r:id="rId5"/>
    <p:sldId id="258" r:id="rId6"/>
    <p:sldId id="266" r:id="rId7"/>
    <p:sldId id="295" r:id="rId8"/>
    <p:sldId id="325" r:id="rId9"/>
    <p:sldId id="310" r:id="rId10"/>
    <p:sldId id="296" r:id="rId11"/>
    <p:sldId id="282" r:id="rId12"/>
    <p:sldId id="283" r:id="rId13"/>
    <p:sldId id="306" r:id="rId14"/>
    <p:sldId id="297" r:id="rId15"/>
    <p:sldId id="358" r:id="rId16"/>
    <p:sldId id="370" r:id="rId17"/>
    <p:sldId id="371" r:id="rId18"/>
    <p:sldId id="329" r:id="rId19"/>
    <p:sldId id="344" r:id="rId20"/>
    <p:sldId id="347" r:id="rId21"/>
    <p:sldId id="374" r:id="rId22"/>
    <p:sldId id="284" r:id="rId23"/>
    <p:sldId id="276" r:id="rId24"/>
    <p:sldId id="307" r:id="rId25"/>
    <p:sldId id="319" r:id="rId26"/>
    <p:sldId id="320" r:id="rId27"/>
    <p:sldId id="308" r:id="rId28"/>
    <p:sldId id="321" r:id="rId29"/>
    <p:sldId id="322" r:id="rId30"/>
    <p:sldId id="309" r:id="rId31"/>
    <p:sldId id="318" r:id="rId32"/>
    <p:sldId id="274" r:id="rId33"/>
    <p:sldId id="375" r:id="rId34"/>
    <p:sldId id="376" r:id="rId35"/>
    <p:sldId id="301" r:id="rId36"/>
    <p:sldId id="331" r:id="rId37"/>
    <p:sldId id="346" r:id="rId38"/>
    <p:sldId id="350" r:id="rId39"/>
    <p:sldId id="348" r:id="rId40"/>
    <p:sldId id="286" r:id="rId41"/>
    <p:sldId id="279" r:id="rId42"/>
    <p:sldId id="313" r:id="rId43"/>
  </p:sldIdLst>
  <p:sldSz cx="9144000" cy="6858000" type="screen4x3"/>
  <p:notesSz cx="7102475" cy="10233025"/>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53" autoAdjust="0"/>
    <p:restoredTop sz="94660"/>
  </p:normalViewPr>
  <p:slideViewPr>
    <p:cSldViewPr>
      <p:cViewPr varScale="1">
        <p:scale>
          <a:sx n="42" d="100"/>
          <a:sy n="42" d="100"/>
        </p:scale>
        <p:origin x="48"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BC9F6EA-D8E9-E393-2D1F-C58CE2AD4C91}"/>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A745F520-E134-CAF4-3148-BEF45A3E5EF7}"/>
              </a:ext>
            </a:extLst>
          </p:cNvPr>
          <p:cNvSpPr>
            <a:spLocks noGrp="1" noChangeArrowheads="1"/>
          </p:cNvSpPr>
          <p:nvPr>
            <p:ph type="dt" sz="quarter"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870998D9-0B46-CD4F-71B1-F16740139839}"/>
              </a:ext>
            </a:extLst>
          </p:cNvPr>
          <p:cNvSpPr>
            <a:spLocks noGrp="1" noChangeArrowheads="1"/>
          </p:cNvSpPr>
          <p:nvPr>
            <p:ph type="ftr" sz="quarter" idx="2"/>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E37220EB-9FA2-9972-56FC-F0126164005C}"/>
              </a:ext>
            </a:extLst>
          </p:cNvPr>
          <p:cNvSpPr>
            <a:spLocks noGrp="1" noChangeArrowheads="1"/>
          </p:cNvSpPr>
          <p:nvPr>
            <p:ph type="sldNum" sz="quarter" idx="3"/>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6CEC0981-4657-4118-B05D-CE3B4E034CE2}"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3534508-1147-D811-AC75-34BB02923E20}"/>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678540E5-A04D-19FC-AB3E-3F36C983264D}"/>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DB393B78-C1C3-F4F4-CADF-33065ADC8277}"/>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89368B72-20A0-01CE-04F7-9847549AD84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6B67FC83-A174-0CA5-14CA-F2244252F17B}"/>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5E09DFB4-4B37-DA6C-2858-33C656CF834F}"/>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AECABD19-22C4-4BB3-B03E-297C9BEB2A26}"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13</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16</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17</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573531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22</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23</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24</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25</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26</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27</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28</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29</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30</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31</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32</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33</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89930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34</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4061666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40</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42</a:t>
            </a:fld>
            <a:endParaRPr lang="en-AU" altLang="it-IT" sz="130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3</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4</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Ro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5</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7</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10</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11</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12</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DD10539-F9DA-71F4-FFFD-EF166F199297}"/>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B64965C-2F29-AA5B-1F73-C060BFEEB50D}"/>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80414C32-9433-998E-DE9C-BEA1BF152988}"/>
                </a:ext>
              </a:extLst>
            </p:cNvPr>
            <p:cNvSpPr>
              <a:spLocks noChangeArrowheads="1"/>
            </p:cNvSpPr>
            <p:nvPr/>
          </p:nvSpPr>
          <p:spPr bwMode="auto">
            <a:xfrm>
              <a:off x="-1584" y="864"/>
              <a:ext cx="2304" cy="230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7382EDF2-515F-838A-56D9-5AD240D7D71D}"/>
                </a:ext>
              </a:extLst>
            </p:cNvPr>
            <p:cNvSpPr>
              <a:spLocks noChangeArrowheads="1"/>
            </p:cNvSpPr>
            <p:nvPr/>
          </p:nvSpPr>
          <p:spPr bwMode="auto">
            <a:xfrm>
              <a:off x="-2030" y="192"/>
              <a:ext cx="2544" cy="254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71B8046C-956C-BDBD-11E3-8204318847AF}"/>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BDAB0763-E182-23DF-6B88-5C770FF98752}"/>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A0101712-47B8-7E76-DFF7-A9F89C80B98F}"/>
              </a:ext>
            </a:extLst>
          </p:cNvPr>
          <p:cNvSpPr>
            <a:spLocks noGrp="1" noChangeArrowheads="1"/>
          </p:cNvSpPr>
          <p:nvPr>
            <p:ph type="sldNum" sz="quarter" idx="12"/>
          </p:nvPr>
        </p:nvSpPr>
        <p:spPr/>
        <p:txBody>
          <a:bodyPr/>
          <a:lstStyle>
            <a:lvl1pPr>
              <a:defRPr/>
            </a:lvl1pPr>
          </a:lstStyle>
          <a:p>
            <a:pPr>
              <a:defRPr/>
            </a:pPr>
            <a:fld id="{12BC2B7C-7054-4D26-AFCD-FA563797DD06}" type="slidenum">
              <a:rPr lang="en-AU" altLang="it-IT"/>
              <a:pPr>
                <a:defRPr/>
              </a:pPr>
              <a:t>‹N›</a:t>
            </a:fld>
            <a:endParaRPr lang="en-AU" altLang="it-IT"/>
          </a:p>
        </p:txBody>
      </p:sp>
    </p:spTree>
    <p:extLst>
      <p:ext uri="{BB962C8B-B14F-4D97-AF65-F5344CB8AC3E}">
        <p14:creationId xmlns:p14="http://schemas.microsoft.com/office/powerpoint/2010/main" val="1271024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5C1E1EF4-D333-54A2-4AEE-C7E0A05CDDF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CF2013E-07AF-9A06-9AB9-9E3E74F76C1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AAFC972-B542-29D9-E47C-92E037DF30C4}"/>
              </a:ext>
            </a:extLst>
          </p:cNvPr>
          <p:cNvSpPr>
            <a:spLocks noGrp="1" noChangeArrowheads="1"/>
          </p:cNvSpPr>
          <p:nvPr>
            <p:ph type="sldNum" sz="quarter" idx="12"/>
          </p:nvPr>
        </p:nvSpPr>
        <p:spPr>
          <a:ln/>
        </p:spPr>
        <p:txBody>
          <a:bodyPr/>
          <a:lstStyle>
            <a:lvl1pPr>
              <a:defRPr/>
            </a:lvl1pPr>
          </a:lstStyle>
          <a:p>
            <a:pPr>
              <a:defRPr/>
            </a:pPr>
            <a:fld id="{14E2A896-8487-49F4-8FA3-66FC121873E9}" type="slidenum">
              <a:rPr lang="en-AU" altLang="it-IT"/>
              <a:pPr>
                <a:defRPr/>
              </a:pPr>
              <a:t>‹N›</a:t>
            </a:fld>
            <a:endParaRPr lang="en-AU" altLang="it-IT"/>
          </a:p>
        </p:txBody>
      </p:sp>
    </p:spTree>
    <p:extLst>
      <p:ext uri="{BB962C8B-B14F-4D97-AF65-F5344CB8AC3E}">
        <p14:creationId xmlns:p14="http://schemas.microsoft.com/office/powerpoint/2010/main" val="415042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4F2AEAB-FD5F-9FDC-2E2D-276D46277AF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75C4953D-E426-7DFC-9807-FFD1550EC63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C9DD927A-378E-4566-9F40-926ED27166B5}"/>
              </a:ext>
            </a:extLst>
          </p:cNvPr>
          <p:cNvSpPr>
            <a:spLocks noGrp="1" noChangeArrowheads="1"/>
          </p:cNvSpPr>
          <p:nvPr>
            <p:ph type="sldNum" sz="quarter" idx="12"/>
          </p:nvPr>
        </p:nvSpPr>
        <p:spPr>
          <a:ln/>
        </p:spPr>
        <p:txBody>
          <a:bodyPr/>
          <a:lstStyle>
            <a:lvl1pPr>
              <a:defRPr/>
            </a:lvl1pPr>
          </a:lstStyle>
          <a:p>
            <a:pPr>
              <a:defRPr/>
            </a:pPr>
            <a:fld id="{8DBDB241-D489-4D4D-B70E-67AEB7AA2EBB}" type="slidenum">
              <a:rPr lang="en-AU" altLang="it-IT"/>
              <a:pPr>
                <a:defRPr/>
              </a:pPr>
              <a:t>‹N›</a:t>
            </a:fld>
            <a:endParaRPr lang="en-AU" altLang="it-IT"/>
          </a:p>
        </p:txBody>
      </p:sp>
    </p:spTree>
    <p:extLst>
      <p:ext uri="{BB962C8B-B14F-4D97-AF65-F5344CB8AC3E}">
        <p14:creationId xmlns:p14="http://schemas.microsoft.com/office/powerpoint/2010/main" val="967975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8">
            <a:extLst>
              <a:ext uri="{FF2B5EF4-FFF2-40B4-BE49-F238E27FC236}">
                <a16:creationId xmlns:a16="http://schemas.microsoft.com/office/drawing/2014/main" id="{B291C07F-16D2-001E-9ED0-B9966CF9CE8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595BEC9A-4D75-4C90-9FBA-727BC810E9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090ED1E5-B57A-A7E2-9844-026C13D14EDE}"/>
              </a:ext>
            </a:extLst>
          </p:cNvPr>
          <p:cNvSpPr>
            <a:spLocks noGrp="1" noChangeArrowheads="1"/>
          </p:cNvSpPr>
          <p:nvPr>
            <p:ph type="sldNum" sz="quarter" idx="12"/>
          </p:nvPr>
        </p:nvSpPr>
        <p:spPr>
          <a:ln/>
        </p:spPr>
        <p:txBody>
          <a:bodyPr/>
          <a:lstStyle>
            <a:lvl1pPr>
              <a:defRPr/>
            </a:lvl1pPr>
          </a:lstStyle>
          <a:p>
            <a:pPr>
              <a:defRPr/>
            </a:pPr>
            <a:fld id="{FDB31985-0682-4FDD-B236-FAD243FF3DBD}" type="slidenum">
              <a:rPr lang="en-AU" altLang="it-IT"/>
              <a:pPr>
                <a:defRPr/>
              </a:pPr>
              <a:t>‹N›</a:t>
            </a:fld>
            <a:endParaRPr lang="en-AU" altLang="it-IT"/>
          </a:p>
        </p:txBody>
      </p:sp>
    </p:spTree>
    <p:extLst>
      <p:ext uri="{BB962C8B-B14F-4D97-AF65-F5344CB8AC3E}">
        <p14:creationId xmlns:p14="http://schemas.microsoft.com/office/powerpoint/2010/main" val="209256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34A2A4AB-0E0D-1BDB-BA4C-B4AB1A08BEF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63698508-BD61-3396-9D3D-E48F6A0E26B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3CBB94A1-E3EC-6386-DFB0-832B95D963FF}"/>
              </a:ext>
            </a:extLst>
          </p:cNvPr>
          <p:cNvSpPr>
            <a:spLocks noGrp="1" noChangeArrowheads="1"/>
          </p:cNvSpPr>
          <p:nvPr>
            <p:ph type="sldNum" sz="quarter" idx="12"/>
          </p:nvPr>
        </p:nvSpPr>
        <p:spPr>
          <a:ln/>
        </p:spPr>
        <p:txBody>
          <a:bodyPr/>
          <a:lstStyle>
            <a:lvl1pPr>
              <a:defRPr/>
            </a:lvl1pPr>
          </a:lstStyle>
          <a:p>
            <a:pPr>
              <a:defRPr/>
            </a:pPr>
            <a:fld id="{740C5540-508B-4FB5-BCAB-DA55586CF228}" type="slidenum">
              <a:rPr lang="en-AU" altLang="it-IT"/>
              <a:pPr>
                <a:defRPr/>
              </a:pPr>
              <a:t>‹N›</a:t>
            </a:fld>
            <a:endParaRPr lang="en-AU" altLang="it-IT"/>
          </a:p>
        </p:txBody>
      </p:sp>
    </p:spTree>
    <p:extLst>
      <p:ext uri="{BB962C8B-B14F-4D97-AF65-F5344CB8AC3E}">
        <p14:creationId xmlns:p14="http://schemas.microsoft.com/office/powerpoint/2010/main" val="244453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DE7D32C1-6213-D73D-4B81-E46CE654CE6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3ADBD9F8-8F93-E3CE-4C54-16B6B3DCD6A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C587BB3F-5F10-EEE6-4D33-9CAFC6D8B930}"/>
              </a:ext>
            </a:extLst>
          </p:cNvPr>
          <p:cNvSpPr>
            <a:spLocks noGrp="1" noChangeArrowheads="1"/>
          </p:cNvSpPr>
          <p:nvPr>
            <p:ph type="sldNum" sz="quarter" idx="12"/>
          </p:nvPr>
        </p:nvSpPr>
        <p:spPr>
          <a:ln/>
        </p:spPr>
        <p:txBody>
          <a:bodyPr/>
          <a:lstStyle>
            <a:lvl1pPr>
              <a:defRPr/>
            </a:lvl1pPr>
          </a:lstStyle>
          <a:p>
            <a:pPr>
              <a:defRPr/>
            </a:pPr>
            <a:fld id="{E58E33DF-D756-4D1B-98EA-C47496556C43}" type="slidenum">
              <a:rPr lang="en-AU" altLang="it-IT"/>
              <a:pPr>
                <a:defRPr/>
              </a:pPr>
              <a:t>‹N›</a:t>
            </a:fld>
            <a:endParaRPr lang="en-AU" altLang="it-IT"/>
          </a:p>
        </p:txBody>
      </p:sp>
    </p:spTree>
    <p:extLst>
      <p:ext uri="{BB962C8B-B14F-4D97-AF65-F5344CB8AC3E}">
        <p14:creationId xmlns:p14="http://schemas.microsoft.com/office/powerpoint/2010/main" val="124230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51213F5B-16B3-94FF-BC95-C4B38C1081C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71605568-ACE2-2813-78D3-2F3738ACF11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BBF81C57-1CB9-113C-6D43-929509A541F0}"/>
              </a:ext>
            </a:extLst>
          </p:cNvPr>
          <p:cNvSpPr>
            <a:spLocks noGrp="1" noChangeArrowheads="1"/>
          </p:cNvSpPr>
          <p:nvPr>
            <p:ph type="sldNum" sz="quarter" idx="12"/>
          </p:nvPr>
        </p:nvSpPr>
        <p:spPr>
          <a:ln/>
        </p:spPr>
        <p:txBody>
          <a:bodyPr/>
          <a:lstStyle>
            <a:lvl1pPr>
              <a:defRPr/>
            </a:lvl1pPr>
          </a:lstStyle>
          <a:p>
            <a:pPr>
              <a:defRPr/>
            </a:pPr>
            <a:fld id="{529B07DB-A035-41A4-99C1-8351E0ED6890}" type="slidenum">
              <a:rPr lang="en-AU" altLang="it-IT"/>
              <a:pPr>
                <a:defRPr/>
              </a:pPr>
              <a:t>‹N›</a:t>
            </a:fld>
            <a:endParaRPr lang="en-AU" altLang="it-IT"/>
          </a:p>
        </p:txBody>
      </p:sp>
    </p:spTree>
    <p:extLst>
      <p:ext uri="{BB962C8B-B14F-4D97-AF65-F5344CB8AC3E}">
        <p14:creationId xmlns:p14="http://schemas.microsoft.com/office/powerpoint/2010/main" val="341919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124415D4-14DE-4DA5-A9EF-32A20267EE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C335317C-818A-850F-2581-3135280F97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E5F75448-F1B6-E621-BEAC-52663964EF2E}"/>
              </a:ext>
            </a:extLst>
          </p:cNvPr>
          <p:cNvSpPr>
            <a:spLocks noGrp="1" noChangeArrowheads="1"/>
          </p:cNvSpPr>
          <p:nvPr>
            <p:ph type="sldNum" sz="quarter" idx="12"/>
          </p:nvPr>
        </p:nvSpPr>
        <p:spPr>
          <a:ln/>
        </p:spPr>
        <p:txBody>
          <a:bodyPr/>
          <a:lstStyle>
            <a:lvl1pPr>
              <a:defRPr/>
            </a:lvl1pPr>
          </a:lstStyle>
          <a:p>
            <a:pPr>
              <a:defRPr/>
            </a:pPr>
            <a:fld id="{394018A3-9EC1-4A10-BFFF-29BA3598E985}" type="slidenum">
              <a:rPr lang="en-AU" altLang="it-IT"/>
              <a:pPr>
                <a:defRPr/>
              </a:pPr>
              <a:t>‹N›</a:t>
            </a:fld>
            <a:endParaRPr lang="en-AU" altLang="it-IT"/>
          </a:p>
        </p:txBody>
      </p:sp>
    </p:spTree>
    <p:extLst>
      <p:ext uri="{BB962C8B-B14F-4D97-AF65-F5344CB8AC3E}">
        <p14:creationId xmlns:p14="http://schemas.microsoft.com/office/powerpoint/2010/main" val="1303157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E7400EA7-C49A-DD89-4347-F8BE6E8036D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2582B0D8-2663-EF97-5CE2-8C91485E757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C46F8CD-8B36-9CEA-020B-710D17A9ACD1}"/>
              </a:ext>
            </a:extLst>
          </p:cNvPr>
          <p:cNvSpPr>
            <a:spLocks noGrp="1" noChangeArrowheads="1"/>
          </p:cNvSpPr>
          <p:nvPr>
            <p:ph type="sldNum" sz="quarter" idx="12"/>
          </p:nvPr>
        </p:nvSpPr>
        <p:spPr>
          <a:ln/>
        </p:spPr>
        <p:txBody>
          <a:bodyPr/>
          <a:lstStyle>
            <a:lvl1pPr>
              <a:defRPr/>
            </a:lvl1pPr>
          </a:lstStyle>
          <a:p>
            <a:pPr>
              <a:defRPr/>
            </a:pPr>
            <a:fld id="{065E36F5-3C04-46DB-9DA2-9588D7CC00C8}" type="slidenum">
              <a:rPr lang="en-AU" altLang="it-IT"/>
              <a:pPr>
                <a:defRPr/>
              </a:pPr>
              <a:t>‹N›</a:t>
            </a:fld>
            <a:endParaRPr lang="en-AU" altLang="it-IT"/>
          </a:p>
        </p:txBody>
      </p:sp>
    </p:spTree>
    <p:extLst>
      <p:ext uri="{BB962C8B-B14F-4D97-AF65-F5344CB8AC3E}">
        <p14:creationId xmlns:p14="http://schemas.microsoft.com/office/powerpoint/2010/main" val="30959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581339D-D214-ADB0-1C79-AFC0C6D32B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113BEE6F-4013-F508-B6EE-2EBFCA5A3FD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012F110F-4B0E-FA91-446C-84D0EFA3EFEC}"/>
              </a:ext>
            </a:extLst>
          </p:cNvPr>
          <p:cNvSpPr>
            <a:spLocks noGrp="1" noChangeArrowheads="1"/>
          </p:cNvSpPr>
          <p:nvPr>
            <p:ph type="sldNum" sz="quarter" idx="12"/>
          </p:nvPr>
        </p:nvSpPr>
        <p:spPr>
          <a:ln/>
        </p:spPr>
        <p:txBody>
          <a:bodyPr/>
          <a:lstStyle>
            <a:lvl1pPr>
              <a:defRPr/>
            </a:lvl1pPr>
          </a:lstStyle>
          <a:p>
            <a:pPr>
              <a:defRPr/>
            </a:pPr>
            <a:fld id="{B728D1FB-DEB4-46B7-8453-398BD7CBD5FC}" type="slidenum">
              <a:rPr lang="en-AU" altLang="it-IT"/>
              <a:pPr>
                <a:defRPr/>
              </a:pPr>
              <a:t>‹N›</a:t>
            </a:fld>
            <a:endParaRPr lang="en-AU" altLang="it-IT"/>
          </a:p>
        </p:txBody>
      </p:sp>
    </p:spTree>
    <p:extLst>
      <p:ext uri="{BB962C8B-B14F-4D97-AF65-F5344CB8AC3E}">
        <p14:creationId xmlns:p14="http://schemas.microsoft.com/office/powerpoint/2010/main" val="170001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90DE9968-E6F3-3124-7866-9DD295A949A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243FB71D-652E-171C-B72C-637A237FC0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631A7087-B5E5-B38F-6996-80D6857C14E1}"/>
              </a:ext>
            </a:extLst>
          </p:cNvPr>
          <p:cNvSpPr>
            <a:spLocks noGrp="1" noChangeArrowheads="1"/>
          </p:cNvSpPr>
          <p:nvPr>
            <p:ph type="sldNum" sz="quarter" idx="12"/>
          </p:nvPr>
        </p:nvSpPr>
        <p:spPr>
          <a:ln/>
        </p:spPr>
        <p:txBody>
          <a:bodyPr/>
          <a:lstStyle>
            <a:lvl1pPr>
              <a:defRPr/>
            </a:lvl1pPr>
          </a:lstStyle>
          <a:p>
            <a:pPr>
              <a:defRPr/>
            </a:pPr>
            <a:fld id="{5B50ED2B-5DAC-474C-9570-B230891E9B1F}" type="slidenum">
              <a:rPr lang="en-AU" altLang="it-IT"/>
              <a:pPr>
                <a:defRPr/>
              </a:pPr>
              <a:t>‹N›</a:t>
            </a:fld>
            <a:endParaRPr lang="en-AU" altLang="it-IT"/>
          </a:p>
        </p:txBody>
      </p:sp>
    </p:spTree>
    <p:extLst>
      <p:ext uri="{BB962C8B-B14F-4D97-AF65-F5344CB8AC3E}">
        <p14:creationId xmlns:p14="http://schemas.microsoft.com/office/powerpoint/2010/main" val="262900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A8995ECF-ABB7-DD8C-2C7C-D9F9D59DF88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1E43043C-8A68-667D-15D3-45A8FA6A0E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BF620AB7-A914-7406-0CA5-3EE0CA7190A6}"/>
              </a:ext>
            </a:extLst>
          </p:cNvPr>
          <p:cNvSpPr>
            <a:spLocks noGrp="1" noChangeArrowheads="1"/>
          </p:cNvSpPr>
          <p:nvPr>
            <p:ph type="sldNum" sz="quarter" idx="12"/>
          </p:nvPr>
        </p:nvSpPr>
        <p:spPr>
          <a:ln/>
        </p:spPr>
        <p:txBody>
          <a:bodyPr/>
          <a:lstStyle>
            <a:lvl1pPr>
              <a:defRPr/>
            </a:lvl1pPr>
          </a:lstStyle>
          <a:p>
            <a:pPr>
              <a:defRPr/>
            </a:pPr>
            <a:fld id="{96031E7B-4F0F-414D-947D-47016C7887AA}" type="slidenum">
              <a:rPr lang="en-AU" altLang="it-IT"/>
              <a:pPr>
                <a:defRPr/>
              </a:pPr>
              <a:t>‹N›</a:t>
            </a:fld>
            <a:endParaRPr lang="en-AU" altLang="it-IT"/>
          </a:p>
        </p:txBody>
      </p:sp>
    </p:spTree>
    <p:extLst>
      <p:ext uri="{BB962C8B-B14F-4D97-AF65-F5344CB8AC3E}">
        <p14:creationId xmlns:p14="http://schemas.microsoft.com/office/powerpoint/2010/main" val="654519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5406938-B000-6321-B1A6-EE0533285BF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D328FA04-3780-0893-82E9-C38375B3FB83}"/>
                </a:ext>
              </a:extLst>
            </p:cNvPr>
            <p:cNvSpPr>
              <a:spLocks noChangeArrowheads="1"/>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43319D9F-8675-55CB-879C-230B8A4B7CF6}"/>
                </a:ext>
              </a:extLst>
            </p:cNvPr>
            <p:cNvSpPr>
              <a:spLocks noChangeArrowheads="1"/>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F18299D3-2031-9ACE-FD8D-0E06D2C10EBD}"/>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97C12C17-381E-1F99-598E-30E1A0F1FB8D}"/>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B4CE7011-60E8-355D-9B3C-C2A923F9C836}"/>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E898C73-4882-CA66-8D9F-7DABA79C9EF1}"/>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BFF2BD93-BC8A-338F-7F83-E77E8B189EB6}"/>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9CD70D23-9A0C-9C75-E597-CBABAD29B66E}"/>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5F13D06-791F-48E2-8B43-A6AF42B460BE}"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733"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95250" y="5942013"/>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Insegnanti in Polonia </a:t>
            </a:r>
            <a:r>
              <a:rPr lang="pl-PL" altLang="it-IT" sz="1800" i="1">
                <a:latin typeface="Arial" panose="020B0604020202020204" pitchFamily="34" charset="0"/>
              </a:rPr>
              <a:t>dichiarano</a:t>
            </a:r>
            <a:r>
              <a:rPr lang="pl-PL" altLang="it-IT" sz="1800">
                <a:latin typeface="Arial" panose="020B0604020202020204" pitchFamily="34" charset="0"/>
              </a:rPr>
              <a:t> la volonta’ della didattica costruttivista. In Italia domina ancora il metodo tradizionale (la trasmissione „linerare”). </a:t>
            </a:r>
          </a:p>
          <a:p>
            <a:pPr eaLnBrk="1" hangingPunct="1">
              <a:spcBef>
                <a:spcPct val="0"/>
              </a:spcBef>
              <a:buClrTx/>
              <a:buSzTx/>
              <a:buFontTx/>
              <a:buNone/>
            </a:pPr>
            <a:r>
              <a:rPr lang="pl-PL" altLang="it-IT" sz="180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179512" y="-171400"/>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di studente, ma sotto una stretta (ma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49750"/>
            <a:ext cx="8964613" cy="237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200">
                <a:solidFill>
                  <a:srgbClr val="0000CC"/>
                </a:solidFill>
              </a:rPr>
              <a:t>(a) L’iper-costruttivismo assomiglia a un cammino sulla superficie del lago, nel quale sono stati piantati dei pali, nascosti appena sotto l’acqua, ma alle distanze che per-mettano fare una sequenza (ramificata) di passi successivi  </a:t>
            </a:r>
          </a:p>
          <a:p>
            <a:pPr eaLnBrk="1" hangingPunct="1">
              <a:spcBef>
                <a:spcPct val="0"/>
              </a:spcBef>
              <a:buClrTx/>
              <a:buSzTx/>
              <a:buFontTx/>
              <a:buNone/>
            </a:pPr>
            <a:r>
              <a:rPr lang="it-IT" altLang="it-IT" sz="2200">
                <a:solidFill>
                  <a:srgbClr val="0000CC"/>
                </a:solidFill>
              </a:rPr>
              <a:t> (b) Nell’era neolitica i pali piantati in questo modo permettevano la costruzione degli insediamenti sicuri </a:t>
            </a:r>
          </a:p>
          <a:p>
            <a:pPr eaLnBrk="1" hangingPunct="1">
              <a:spcBef>
                <a:spcPct val="0"/>
              </a:spcBef>
              <a:buClrTx/>
              <a:buSzTx/>
              <a:buFontTx/>
              <a:buNone/>
            </a:pPr>
            <a:r>
              <a:rPr lang="en-AU" altLang="it-IT" sz="1600">
                <a:solidFill>
                  <a:srgbClr val="0000CC"/>
                </a:solidFill>
              </a:rPr>
              <a:t>(Lago di Ledro, Trentino, foto MK).</a:t>
            </a:r>
            <a:r>
              <a:rPr lang="en-AU" altLang="it-IT" sz="160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a:solidFill>
                  <a:schemeClr val="hlink"/>
                </a:solidFill>
                <a:latin typeface="Verdana" panose="020B0604030504040204" pitchFamily="34" charset="0"/>
              </a:rPr>
              <a:t>Strategie </a:t>
            </a:r>
            <a:r>
              <a:rPr lang="it-IT" altLang="it-IT" sz="3200">
                <a:solidFill>
                  <a:schemeClr val="hlink"/>
                </a:solidFill>
                <a:latin typeface="Verdana" panose="020B0604030504040204" pitchFamily="34" charset="0"/>
              </a:rPr>
              <a:t>della Pedagogia Cognitivista</a:t>
            </a:r>
            <a:r>
              <a:rPr lang="pl-PL" altLang="it-IT" sz="3200">
                <a:solidFill>
                  <a:schemeClr val="hlink"/>
                </a:solidFill>
                <a:latin typeface="Verdana" panose="020B0604030504040204" pitchFamily="34" charset="0"/>
              </a:rPr>
              <a:t>: Neo-realism</a:t>
            </a:r>
            <a:r>
              <a:rPr lang="it-IT" altLang="it-IT" sz="3200">
                <a:solidFill>
                  <a:schemeClr val="hlink"/>
                </a:solidFill>
                <a:latin typeface="Verdana" panose="020B0604030504040204" pitchFamily="34" charset="0"/>
              </a:rPr>
              <a:t>o</a:t>
            </a:r>
            <a:r>
              <a:rPr lang="pl-PL" altLang="it-IT"/>
              <a:t> </a:t>
            </a:r>
            <a:endParaRPr lang="en-US" altLang="it-IT"/>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solidFill>
                  <a:srgbClr val="333399"/>
                </a:solidFill>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Valorizzazione della relazione tra insegnante e allievo,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12875"/>
            <a:ext cx="6402388"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876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6940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Ilość godzin szkolnych w przedziale 7-14 lat jest najniższa w całym</a:t>
            </a:r>
          </a:p>
          <a:p>
            <a:pPr eaLnBrk="1" hangingPunct="1">
              <a:spcBef>
                <a:spcPct val="0"/>
              </a:spcBef>
              <a:buClrTx/>
              <a:buSzTx/>
              <a:buFontTx/>
              <a:buNone/>
            </a:pPr>
            <a:r>
              <a:rPr lang="pl-PL" altLang="it-IT" sz="1800">
                <a:latin typeface="Arial" panose="020B0604020202020204" pitchFamily="34" charset="0"/>
              </a:rPr>
              <a:t>zestawieniu (!)  </a:t>
            </a: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a:latin typeface="Arial" panose="020B0604020202020204"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pl-PL" altLang="it-IT" sz="3200">
                <a:latin typeface="Verdana" panose="020B0604030504040204" pitchFamily="34" charset="0"/>
              </a:rPr>
              <a:t>Guided experiment: implementations in all ambients </a:t>
            </a:r>
            <a:endParaRPr lang="en-AU" altLang="it-IT" sz="320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2828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Concept</a:t>
            </a:r>
          </a:p>
          <a:p>
            <a:pPr>
              <a:spcBef>
                <a:spcPct val="20000"/>
              </a:spcBef>
              <a:buFontTx/>
              <a:buAutoNum type="arabicPeriod"/>
            </a:pPr>
            <a:r>
              <a:rPr lang="pl-PL" altLang="it-IT" sz="2000">
                <a:solidFill>
                  <a:srgbClr val="333399"/>
                </a:solidFill>
                <a:latin typeface="Verdana" panose="020B0604030504040204" pitchFamily="34" charset="0"/>
              </a:rPr>
              <a:t>Explanation</a:t>
            </a:r>
          </a:p>
          <a:p>
            <a:pPr>
              <a:spcBef>
                <a:spcPct val="20000"/>
              </a:spcBef>
              <a:buFontTx/>
              <a:buAutoNum type="arabicPeriod"/>
            </a:pPr>
            <a:r>
              <a:rPr lang="pl-PL" altLang="it-IT" sz="2000">
                <a:solidFill>
                  <a:srgbClr val="333399"/>
                </a:solidFill>
                <a:latin typeface="Verdana" panose="020B0604030504040204" pitchFamily="34" charset="0"/>
              </a:rPr>
              <a:t>Experiment</a:t>
            </a:r>
            <a:endParaRPr lang="en-AU" altLang="it-IT" sz="2000">
              <a:solidFill>
                <a:srgbClr val="333399"/>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1" name="Picture 9">
            <a:extLst>
              <a:ext uri="{FF2B5EF4-FFF2-40B4-BE49-F238E27FC236}">
                <a16:creationId xmlns:a16="http://schemas.microsoft.com/office/drawing/2014/main" id="{0AFEE3E6-B16A-4311-7778-44C22768CC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20503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2636838"/>
            <a:ext cx="4800600" cy="3598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1"/>
                                        </p:tgtEl>
                                        <p:attrNameLst>
                                          <p:attrName>style.visibility</p:attrName>
                                        </p:attrNameLst>
                                      </p:cBhvr>
                                      <p:to>
                                        <p:strVal val="visible"/>
                                      </p:to>
                                    </p:set>
                                    <p:anim calcmode="lin" valueType="num">
                                      <p:cBhvr>
                                        <p:cTn id="7" dur="500" fill="hold"/>
                                        <p:tgtEl>
                                          <p:spTgt spid="197641"/>
                                        </p:tgtEl>
                                        <p:attrNameLst>
                                          <p:attrName>ppt_w</p:attrName>
                                        </p:attrNameLst>
                                      </p:cBhvr>
                                      <p:tavLst>
                                        <p:tav tm="0">
                                          <p:val>
                                            <p:fltVal val="0"/>
                                          </p:val>
                                        </p:tav>
                                        <p:tav tm="100000">
                                          <p:val>
                                            <p:strVal val="#ppt_w"/>
                                          </p:val>
                                        </p:tav>
                                      </p:tavLst>
                                    </p:anim>
                                    <p:anim calcmode="lin" valueType="num">
                                      <p:cBhvr>
                                        <p:cTn id="8" dur="500" fill="hold"/>
                                        <p:tgtEl>
                                          <p:spTgt spid="19764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7641"/>
                                        </p:tgtEl>
                                      </p:cBhvr>
                                    </p:animEffect>
                                    <p:set>
                                      <p:cBhvr>
                                        <p:cTn id="13" dur="1" fill="hold">
                                          <p:stCondLst>
                                            <p:cond delay="499"/>
                                          </p:stCondLst>
                                        </p:cTn>
                                        <p:tgtEl>
                                          <p:spTgt spid="197641"/>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197642"/>
                                        </p:tgtEl>
                                        <p:attrNameLst>
                                          <p:attrName>style.visibility</p:attrName>
                                        </p:attrNameLst>
                                      </p:cBhvr>
                                      <p:to>
                                        <p:strVal val="visible"/>
                                      </p:to>
                                    </p:set>
                                    <p:anim calcmode="lin" valueType="num">
                                      <p:cBhvr>
                                        <p:cTn id="18" dur="500" fill="hold"/>
                                        <p:tgtEl>
                                          <p:spTgt spid="197642"/>
                                        </p:tgtEl>
                                        <p:attrNameLst>
                                          <p:attrName>ppt_w</p:attrName>
                                        </p:attrNameLst>
                                      </p:cBhvr>
                                      <p:tavLst>
                                        <p:tav tm="0">
                                          <p:val>
                                            <p:fltVal val="0"/>
                                          </p:val>
                                        </p:tav>
                                        <p:tav tm="100000">
                                          <p:val>
                                            <p:strVal val="#ppt_w"/>
                                          </p:val>
                                        </p:tav>
                                      </p:tavLst>
                                    </p:anim>
                                    <p:anim calcmode="lin" valueType="num">
                                      <p:cBhvr>
                                        <p:cTn id="19"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a:t>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È molto più facile ottenere la collaborazione del gruppo (in Polonia) che la visibilità individuale. </a:t>
            </a:r>
          </a:p>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E il divertimento è enorme!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p:txBody>
          <a:bodyPr/>
          <a:lstStyle/>
          <a:p>
            <a:pPr eaLnBrk="1" hangingPunct="1"/>
            <a:r>
              <a:rPr lang="it-IT" altLang="it-IT">
                <a:solidFill>
                  <a:srgbClr val="0000CC"/>
                </a:solidFill>
              </a:rPr>
              <a:t>Lo scopo generale</a:t>
            </a:r>
            <a:r>
              <a:rPr lang="pl-PL" altLang="it-IT">
                <a:solidFill>
                  <a:srgbClr val="0000CC"/>
                </a:solidFill>
              </a:rPr>
              <a:t>:</a:t>
            </a:r>
            <a:endParaRPr lang="en-AU" altLang="it-IT"/>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200"/>
              <a:t>Nuove forme, metodi, contenuti della didattica, per renderla: </a:t>
            </a:r>
          </a:p>
          <a:p>
            <a:pPr eaLnBrk="1" hangingPunct="1">
              <a:buFont typeface="Wingdings" panose="05000000000000000000" pitchFamily="2" charset="2"/>
              <a:buNone/>
            </a:pPr>
            <a:r>
              <a:rPr lang="it-IT" altLang="it-IT" sz="2200"/>
              <a:t>inter-disciplinare, </a:t>
            </a:r>
          </a:p>
          <a:p>
            <a:pPr eaLnBrk="1" hangingPunct="1">
              <a:buFont typeface="Wingdings" panose="05000000000000000000" pitchFamily="2" charset="2"/>
              <a:buNone/>
            </a:pPr>
            <a:r>
              <a:rPr lang="it-IT" altLang="it-IT" sz="2200"/>
              <a:t>costruttivista, </a:t>
            </a:r>
          </a:p>
          <a:p>
            <a:pPr eaLnBrk="1" hangingPunct="1">
              <a:buFont typeface="Wingdings" panose="05000000000000000000" pitchFamily="2" charset="2"/>
              <a:buNone/>
            </a:pPr>
            <a:r>
              <a:rPr lang="it-IT" altLang="it-IT" sz="2200"/>
              <a:t>interattiva. </a:t>
            </a:r>
          </a:p>
          <a:p>
            <a:pPr eaLnBrk="1" hangingPunct="1">
              <a:buFont typeface="Wingdings" panose="05000000000000000000" pitchFamily="2" charset="2"/>
              <a:buNone/>
            </a:pPr>
            <a:endParaRPr lang="it-IT" altLang="it-IT" sz="2200"/>
          </a:p>
          <a:p>
            <a:pPr eaLnBrk="1" hangingPunct="1">
              <a:buFont typeface="Wingdings" panose="05000000000000000000" pitchFamily="2" charset="2"/>
              <a:buNone/>
            </a:pPr>
            <a:r>
              <a:rPr lang="it-IT" altLang="it-IT" sz="220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758888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5" name="Picture 5">
            <a:extLst>
              <a:ext uri="{FF2B5EF4-FFF2-40B4-BE49-F238E27FC236}">
                <a16:creationId xmlns:a16="http://schemas.microsoft.com/office/drawing/2014/main" id="{7D262FE5-88EB-9271-6605-7B954F9912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2565400"/>
            <a:ext cx="4016375" cy="300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415841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fade">
                                      <p:cBhvr>
                                        <p:cTn id="12"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F3B53FB-5399-8264-436A-F752C5E61FAC}"/>
              </a:ext>
            </a:extLst>
          </p:cNvPr>
          <p:cNvSpPr>
            <a:spLocks noGrp="1" noChangeArrowheads="1"/>
          </p:cNvSpPr>
          <p:nvPr>
            <p:ph type="title"/>
          </p:nvPr>
        </p:nvSpPr>
        <p:spPr/>
        <p:txBody>
          <a:bodyPr/>
          <a:lstStyle/>
          <a:p>
            <a:r>
              <a:rPr lang="it-IT" altLang="it-IT" noProof="1"/>
              <a:t>Pedagogy ↔ didactics</a:t>
            </a:r>
          </a:p>
        </p:txBody>
      </p:sp>
      <p:sp>
        <p:nvSpPr>
          <p:cNvPr id="77827" name="Text Box 3">
            <a:extLst>
              <a:ext uri="{FF2B5EF4-FFF2-40B4-BE49-F238E27FC236}">
                <a16:creationId xmlns:a16="http://schemas.microsoft.com/office/drawing/2014/main" id="{85237C54-1F74-CE95-C4A4-EE7FAEC2358E}"/>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br>
              <a:rPr lang="en-AU" altLang="it-IT" sz="1400">
                <a:latin typeface="Arial" panose="020B0604020202020204" pitchFamily="34" charset="0"/>
              </a:rPr>
            </a:br>
            <a:r>
              <a:rPr lang="en-AU" altLang="it-IT" sz="1400" noProof="1">
                <a:latin typeface="Arial" panose="020B0604020202020204" pitchFamily="34" charset="0"/>
              </a:rPr>
              <a:t>L’educazione nella Grecia antica: un singolare modello educativo </a:t>
            </a:r>
          </a:p>
          <a:p>
            <a:pPr eaLnBrk="1" hangingPunct="1">
              <a:spcBef>
                <a:spcPct val="0"/>
              </a:spcBef>
              <a:buClrTx/>
              <a:buSzTx/>
              <a:buFontTx/>
              <a:buNone/>
            </a:pPr>
            <a:r>
              <a:rPr lang="en-AU" altLang="it-IT" sz="1400" noProof="1">
                <a:latin typeface="Arial" panose="020B0604020202020204" pitchFamily="34" charset="0"/>
              </a:rPr>
              <a:t>Amalia Margherita Cirio </a:t>
            </a:r>
          </a:p>
          <a:p>
            <a:pPr eaLnBrk="1" hangingPunct="1">
              <a:spcBef>
                <a:spcPct val="0"/>
              </a:spcBef>
              <a:buClrTx/>
              <a:buSzTx/>
              <a:buFontTx/>
              <a:buNone/>
            </a:pPr>
            <a:r>
              <a:rPr lang="en-AU" altLang="it-IT" sz="1400" noProof="1">
                <a:latin typeface="Arial" panose="020B0604020202020204" pitchFamily="34" charset="0"/>
              </a:rPr>
              <a:t>Docente di Lingua e letteratura greca </a:t>
            </a:r>
          </a:p>
          <a:p>
            <a:pPr eaLnBrk="1" hangingPunct="1">
              <a:spcBef>
                <a:spcPct val="0"/>
              </a:spcBef>
              <a:buClrTx/>
              <a:buSzTx/>
              <a:buFontTx/>
              <a:buNone/>
            </a:pPr>
            <a:r>
              <a:rPr lang="en-AU" altLang="it-IT" sz="1400" noProof="1">
                <a:latin typeface="Arial" panose="020B0604020202020204" pitchFamily="34" charset="0"/>
              </a:rPr>
              <a:t>Università di Roma “La Sapienza”</a:t>
            </a:r>
          </a:p>
          <a:p>
            <a:pPr eaLnBrk="1" hangingPunct="1">
              <a:spcBef>
                <a:spcPct val="0"/>
              </a:spcBef>
              <a:buClrTx/>
              <a:buSzTx/>
              <a:buFontTx/>
              <a:buNone/>
            </a:pPr>
            <a:r>
              <a:rPr lang="en-AU" altLang="it-IT" sz="1400" noProof="1">
                <a:latin typeface="Arial" panose="020B0604020202020204" pitchFamily="34" charset="0"/>
              </a:rPr>
              <a:t>http://www.rivista.ssef.it/www.rivista.ssef.it/sited9dc.html?page=20050111143715663&amp;edition=2010-02-01</a:t>
            </a:r>
          </a:p>
        </p:txBody>
      </p:sp>
      <p:pic>
        <p:nvPicPr>
          <p:cNvPr id="77828" name="Picture 4">
            <a:extLst>
              <a:ext uri="{FF2B5EF4-FFF2-40B4-BE49-F238E27FC236}">
                <a16:creationId xmlns:a16="http://schemas.microsoft.com/office/drawing/2014/main" id="{24DBA16A-1A5D-D08C-BDFD-B490248E5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5">
            <a:extLst>
              <a:ext uri="{FF2B5EF4-FFF2-40B4-BE49-F238E27FC236}">
                <a16:creationId xmlns:a16="http://schemas.microsoft.com/office/drawing/2014/main" id="{F5026B8D-4D1E-BA77-6D82-DE9F3346F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91928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773238"/>
            <a:ext cx="3598863" cy="4797425"/>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0" y="5694363"/>
            <a:ext cx="38068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A proper technical goal</a:t>
            </a:r>
          </a:p>
          <a:p>
            <a:pPr>
              <a:spcBef>
                <a:spcPct val="20000"/>
              </a:spcBef>
            </a:pPr>
            <a:r>
              <a:rPr lang="pl-PL" altLang="it-IT" sz="2200">
                <a:solidFill>
                  <a:srgbClr val="333399"/>
                </a:solidFill>
                <a:latin typeface="Verdana" panose="020B0604030504040204" pitchFamily="34" charset="0"/>
              </a:rPr>
              <a:t>(and equipment) induces </a:t>
            </a:r>
          </a:p>
          <a:p>
            <a:pPr>
              <a:spcBef>
                <a:spcPct val="20000"/>
              </a:spcBef>
            </a:pPr>
            <a:r>
              <a:rPr lang="pl-PL" altLang="it-IT" sz="2200">
                <a:solidFill>
                  <a:srgbClr val="333399"/>
                </a:solidFill>
                <a:latin typeface="Verdana" panose="020B0604030504040204" pitchFamily="34" charset="0"/>
              </a:rPr>
              <a:t>self-division of tasks</a:t>
            </a:r>
            <a:r>
              <a:rPr lang="pl-PL" altLang="it-IT">
                <a:solidFill>
                  <a:srgbClr val="333399"/>
                </a:solidFill>
                <a:latin typeface="Verdana" panose="020B0604030504040204" pitchFamily="34" charset="0"/>
              </a:rPr>
              <a:t>  </a:t>
            </a:r>
            <a:endParaRPr lang="en-AU" altLang="it-IT">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196614"/>
                                        </p:tgtEl>
                                        <p:attrNameLst>
                                          <p:attrName>style.visibility</p:attrName>
                                        </p:attrNameLst>
                                      </p:cBhvr>
                                      <p:to>
                                        <p:strVal val="visible"/>
                                      </p:to>
                                    </p:set>
                                    <p:anim calcmode="lin" valueType="num">
                                      <p:cBhvr>
                                        <p:cTn id="18" dur="500" fill="hold"/>
                                        <p:tgtEl>
                                          <p:spTgt spid="196614"/>
                                        </p:tgtEl>
                                        <p:attrNameLst>
                                          <p:attrName>ppt_w</p:attrName>
                                        </p:attrNameLst>
                                      </p:cBhvr>
                                      <p:tavLst>
                                        <p:tav tm="0">
                                          <p:val>
                                            <p:fltVal val="0"/>
                                          </p:val>
                                        </p:tav>
                                        <p:tav tm="100000">
                                          <p:val>
                                            <p:strVal val="#ppt_w"/>
                                          </p:val>
                                        </p:tav>
                                      </p:tavLst>
                                    </p:anim>
                                    <p:anim calcmode="lin" valueType="num">
                                      <p:cBhvr>
                                        <p:cTn id="19"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CA1FA64F-074A-C314-6AA5-A50F153E4737}"/>
              </a:ext>
            </a:extLst>
          </p:cNvPr>
          <p:cNvSpPr>
            <a:spLocks noGrp="1" noChangeArrowheads="1"/>
          </p:cNvSpPr>
          <p:nvPr>
            <p:ph type="title"/>
          </p:nvPr>
        </p:nvSpPr>
        <p:spPr/>
        <p:txBody>
          <a:bodyPr/>
          <a:lstStyle/>
          <a:p>
            <a:r>
              <a:rPr lang="pl-PL" altLang="it-IT" sz="3200"/>
              <a:t>Individual visibility: splendors &amp; risks</a:t>
            </a:r>
            <a:endParaRPr lang="en-AU" altLang="it-IT" sz="3200"/>
          </a:p>
        </p:txBody>
      </p:sp>
      <p:pic>
        <p:nvPicPr>
          <p:cNvPr id="200708" name="Picture 4">
            <a:extLst>
              <a:ext uri="{FF2B5EF4-FFF2-40B4-BE49-F238E27FC236}">
                <a16:creationId xmlns:a16="http://schemas.microsoft.com/office/drawing/2014/main" id="{A8912406-35CE-21FB-2187-5E772D430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628775"/>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09" name="Picture 5">
            <a:extLst>
              <a:ext uri="{FF2B5EF4-FFF2-40B4-BE49-F238E27FC236}">
                <a16:creationId xmlns:a16="http://schemas.microsoft.com/office/drawing/2014/main" id="{BDD9CAA8-5D9B-34E3-95D8-47A9D5EE14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2133600"/>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10" name="Picture 6">
            <a:extLst>
              <a:ext uri="{FF2B5EF4-FFF2-40B4-BE49-F238E27FC236}">
                <a16:creationId xmlns:a16="http://schemas.microsoft.com/office/drawing/2014/main" id="{196E3E4A-AFEB-5DA7-CDD4-DB5C7BA51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565400"/>
            <a:ext cx="4318000" cy="3236913"/>
          </a:xfrm>
          <a:prstGeom prst="rect">
            <a:avLst/>
          </a:prstGeom>
          <a:noFill/>
          <a:extLst>
            <a:ext uri="{909E8E84-426E-40DD-AFC4-6F175D3DCCD1}">
              <a14:hiddenFill xmlns:a14="http://schemas.microsoft.com/office/drawing/2010/main">
                <a:solidFill>
                  <a:srgbClr val="FFFFFF"/>
                </a:solidFill>
              </a14:hiddenFill>
            </a:ext>
          </a:extLst>
        </p:spPr>
      </p:pic>
      <p:sp>
        <p:nvSpPr>
          <p:cNvPr id="200711" name="Text Box 7">
            <a:extLst>
              <a:ext uri="{FF2B5EF4-FFF2-40B4-BE49-F238E27FC236}">
                <a16:creationId xmlns:a16="http://schemas.microsoft.com/office/drawing/2014/main" id="{A470A293-F11D-F3E6-6A1C-E1D39A5D499D}"/>
              </a:ext>
            </a:extLst>
          </p:cNvPr>
          <p:cNvSpPr txBox="1">
            <a:spLocks noChangeArrowheads="1"/>
          </p:cNvSpPr>
          <p:nvPr/>
        </p:nvSpPr>
        <p:spPr bwMode="auto">
          <a:xfrm>
            <a:off x="250825" y="5876925"/>
            <a:ext cx="756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a:solidFill>
                  <a:srgbClr val="333399"/>
                </a:solidFill>
              </a:rPr>
              <a:t>In Polish system it is much easier  to get interactivity at</a:t>
            </a:r>
          </a:p>
          <a:p>
            <a:pPr>
              <a:spcBef>
                <a:spcPct val="20000"/>
              </a:spcBef>
            </a:pPr>
            <a:r>
              <a:rPr lang="pl-PL" altLang="it-IT">
                <a:solidFill>
                  <a:srgbClr val="333399"/>
                </a:solidFill>
              </a:rPr>
              <a:t>early level then in lower secondary school. </a:t>
            </a:r>
            <a:endParaRPr lang="en-AU" altLang="it-IT">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00709"/>
                                        </p:tgtEl>
                                        <p:attrNameLst>
                                          <p:attrName>style.visibility</p:attrName>
                                        </p:attrNameLst>
                                      </p:cBhvr>
                                      <p:to>
                                        <p:strVal val="visible"/>
                                      </p:to>
                                    </p:set>
                                    <p:anim calcmode="lin" valueType="num">
                                      <p:cBhvr>
                                        <p:cTn id="7" dur="500" fill="hold"/>
                                        <p:tgtEl>
                                          <p:spTgt spid="200709"/>
                                        </p:tgtEl>
                                        <p:attrNameLst>
                                          <p:attrName>ppt_w</p:attrName>
                                        </p:attrNameLst>
                                      </p:cBhvr>
                                      <p:tavLst>
                                        <p:tav tm="0">
                                          <p:val>
                                            <p:fltVal val="0"/>
                                          </p:val>
                                        </p:tav>
                                        <p:tav tm="100000">
                                          <p:val>
                                            <p:strVal val="#ppt_w"/>
                                          </p:val>
                                        </p:tav>
                                      </p:tavLst>
                                    </p:anim>
                                    <p:anim calcmode="lin" valueType="num">
                                      <p:cBhvr>
                                        <p:cTn id="8" dur="500" fill="hold"/>
                                        <p:tgtEl>
                                          <p:spTgt spid="20070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200709"/>
                                        </p:tgtEl>
                                      </p:cBhvr>
                                    </p:animEffect>
                                    <p:set>
                                      <p:cBhvr>
                                        <p:cTn id="13" dur="1" fill="hold">
                                          <p:stCondLst>
                                            <p:cond delay="499"/>
                                          </p:stCondLst>
                                        </p:cTn>
                                        <p:tgtEl>
                                          <p:spTgt spid="20070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200710"/>
                                        </p:tgtEl>
                                        <p:attrNameLst>
                                          <p:attrName>style.visibility</p:attrName>
                                        </p:attrNameLst>
                                      </p:cBhvr>
                                      <p:to>
                                        <p:strVal val="visible"/>
                                      </p:to>
                                    </p:set>
                                    <p:anim calcmode="lin" valueType="num">
                                      <p:cBhvr>
                                        <p:cTn id="18" dur="500" fill="hold"/>
                                        <p:tgtEl>
                                          <p:spTgt spid="200710"/>
                                        </p:tgtEl>
                                        <p:attrNameLst>
                                          <p:attrName>ppt_w</p:attrName>
                                        </p:attrNameLst>
                                      </p:cBhvr>
                                      <p:tavLst>
                                        <p:tav tm="0">
                                          <p:val>
                                            <p:fltVal val="0"/>
                                          </p:val>
                                        </p:tav>
                                        <p:tav tm="100000">
                                          <p:val>
                                            <p:strVal val="#ppt_w"/>
                                          </p:val>
                                        </p:tav>
                                      </p:tavLst>
                                    </p:anim>
                                    <p:anim calcmode="lin" valueType="num">
                                      <p:cBhvr>
                                        <p:cTn id="19" dur="500" fill="hold"/>
                                        <p:tgtEl>
                                          <p:spTgt spid="2007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0" name="Picture 4">
            <a:extLst>
              <a:ext uri="{FF2B5EF4-FFF2-40B4-BE49-F238E27FC236}">
                <a16:creationId xmlns:a16="http://schemas.microsoft.com/office/drawing/2014/main" id="{C20C3B8F-FF75-C2B5-C6BF-EE3158436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66863"/>
            <a:ext cx="2322513" cy="3097212"/>
          </a:xfrm>
          <a:prstGeom prst="rect">
            <a:avLst/>
          </a:prstGeom>
          <a:noFill/>
          <a:extLst>
            <a:ext uri="{909E8E84-426E-40DD-AFC4-6F175D3DCCD1}">
              <a14:hiddenFill xmlns:a14="http://schemas.microsoft.com/office/drawing/2010/main">
                <a:solidFill>
                  <a:srgbClr val="FFFFFF"/>
                </a:solidFill>
              </a14:hiddenFill>
            </a:ext>
          </a:extLst>
        </p:spPr>
      </p:pic>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1989138"/>
            <a:ext cx="3286125" cy="2465387"/>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550" y="1552575"/>
            <a:ext cx="4140200" cy="3105150"/>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735513"/>
            <a:ext cx="8551863"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en-AU" altLang="it-IT" sz="2000">
                <a:latin typeface="Verdana" panose="020B0604030504040204" pitchFamily="34" charset="0"/>
              </a:rPr>
              <a:t>The language of the</a:t>
            </a:r>
            <a:r>
              <a:rPr lang="pl-PL" altLang="it-IT" sz="2000">
                <a:latin typeface="Verdana" panose="020B0604030504040204" pitchFamily="34" charset="0"/>
              </a:rPr>
              <a:t> </a:t>
            </a:r>
            <a:r>
              <a:rPr lang="en-AU" altLang="it-IT" sz="2000">
                <a:latin typeface="Verdana" panose="020B0604030504040204" pitchFamily="34" charset="0"/>
              </a:rPr>
              <a:t>social interactions varies according to the settings in which it takes place; thus, a</a:t>
            </a:r>
            <a:r>
              <a:rPr lang="pl-PL" altLang="it-IT" sz="2000">
                <a:latin typeface="Verdana" panose="020B0604030504040204" pitchFamily="34" charset="0"/>
              </a:rPr>
              <a:t> </a:t>
            </a:r>
            <a:r>
              <a:rPr lang="en-AU" altLang="it-IT" sz="2000">
                <a:latin typeface="Verdana" panose="020B0604030504040204" pitchFamily="34" charset="0"/>
              </a:rPr>
              <a:t>sociocultural focus takes into account the institutional arrangements, the language</a:t>
            </a:r>
            <a:r>
              <a:rPr lang="pl-PL" altLang="it-IT" sz="2000">
                <a:latin typeface="Verdana" panose="020B0604030504040204" pitchFamily="34" charset="0"/>
              </a:rPr>
              <a:t> </a:t>
            </a:r>
            <a:r>
              <a:rPr lang="en-AU" altLang="it-IT" sz="2000">
                <a:latin typeface="Verdana" panose="020B0604030504040204" pitchFamily="34" charset="0"/>
              </a:rPr>
              <a:t>that occurs, interpersonal relationships, and the impact of an individual’s motives,</a:t>
            </a:r>
            <a:r>
              <a:rPr lang="pl-PL" altLang="it-IT" sz="2000">
                <a:latin typeface="Verdana" panose="020B0604030504040204" pitchFamily="34" charset="0"/>
              </a:rPr>
              <a:t> </a:t>
            </a:r>
            <a:r>
              <a:rPr lang="en-AU" altLang="it-IT" sz="2000">
                <a:latin typeface="Verdana" panose="020B0604030504040204" pitchFamily="34" charset="0"/>
              </a:rPr>
              <a:t>goals, values, and beliefs</a:t>
            </a:r>
            <a:r>
              <a:rPr lang="pl-PL" altLang="it-IT" sz="2000">
                <a:latin typeface="Verdana" panose="020B0604030504040204" pitchFamily="34" charset="0"/>
              </a:rPr>
              <a:t>.</a:t>
            </a:r>
            <a:endParaRPr lang="en-AU" altLang="it-IT">
              <a:latin typeface="Verdana" panose="020B0604030504040204" pitchFamily="34" charset="0"/>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pl-PL" altLang="it-IT"/>
              <a:t>What cognitivistics is?</a:t>
            </a:r>
            <a:endParaRPr lang="en-AU" altLang="it-IT"/>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1370013" y="1827213"/>
            <a:ext cx="7773987" cy="4554537"/>
          </a:xfrm>
        </p:spPr>
        <p:txBody>
          <a:bodyPr/>
          <a:lstStyle/>
          <a:p>
            <a:pPr eaLnBrk="1" hangingPunct="1">
              <a:lnSpc>
                <a:spcPct val="95000"/>
              </a:lnSpc>
            </a:pPr>
            <a:r>
              <a:rPr lang="en-AU" altLang="it-IT" sz="2500"/>
              <a:t>Generally, it’s a research discipline about </a:t>
            </a:r>
            <a:r>
              <a:rPr lang="en-AU" altLang="it-IT" sz="2500" b="1"/>
              <a:t>human mind</a:t>
            </a:r>
            <a:r>
              <a:rPr lang="en-AU" altLang="it-IT" sz="2500"/>
              <a:t>, so it is more than mere niż:</a:t>
            </a:r>
          </a:p>
          <a:p>
            <a:pPr eaLnBrk="1" hangingPunct="1">
              <a:lnSpc>
                <a:spcPct val="95000"/>
              </a:lnSpc>
              <a:buFont typeface="Wingdings" panose="05000000000000000000" pitchFamily="2" charset="2"/>
              <a:buChar char="Ø"/>
            </a:pPr>
            <a:r>
              <a:rPr lang="en-AU" altLang="it-IT" sz="2500"/>
              <a:t>Psychology, which studies e.g. behaviours</a:t>
            </a:r>
          </a:p>
          <a:p>
            <a:pPr eaLnBrk="1" hangingPunct="1">
              <a:lnSpc>
                <a:spcPct val="95000"/>
              </a:lnSpc>
              <a:buFont typeface="Wingdings" panose="05000000000000000000" pitchFamily="2" charset="2"/>
              <a:buChar char="Ø"/>
            </a:pPr>
            <a:r>
              <a:rPr lang="en-AU" altLang="it-IT" sz="2500"/>
              <a:t>Pedagogy, which deals with education (i.e. social customs)</a:t>
            </a:r>
          </a:p>
          <a:p>
            <a:pPr eaLnBrk="1" hangingPunct="1">
              <a:lnSpc>
                <a:spcPct val="95000"/>
              </a:lnSpc>
              <a:buFont typeface="Wingdings" panose="05000000000000000000" pitchFamily="2" charset="2"/>
              <a:buChar char="Ø"/>
            </a:pPr>
            <a:r>
              <a:rPr lang="en-AU" altLang="it-IT" sz="2500"/>
              <a:t>Neurophysiology, which studies electric currents in brain</a:t>
            </a:r>
          </a:p>
          <a:p>
            <a:pPr eaLnBrk="1" hangingPunct="1">
              <a:lnSpc>
                <a:spcPct val="95000"/>
              </a:lnSpc>
              <a:buFont typeface="Wingdings" panose="05000000000000000000" pitchFamily="2" charset="2"/>
              <a:buChar char="Ø"/>
            </a:pPr>
            <a:r>
              <a:rPr lang="en-AU" altLang="it-IT" sz="2500"/>
              <a:t>Linguistics, which studies the language as the mirror of the mind</a:t>
            </a:r>
          </a:p>
          <a:p>
            <a:pPr eaLnBrk="1" hangingPunct="1">
              <a:lnSpc>
                <a:spcPct val="95000"/>
              </a:lnSpc>
              <a:buFont typeface="Wingdings" panose="05000000000000000000" pitchFamily="2" charset="2"/>
              <a:buNone/>
            </a:pPr>
            <a:r>
              <a:rPr lang="en-AU" altLang="it-IT" sz="2500">
                <a:solidFill>
                  <a:srgbClr val="000066"/>
                </a:solidFill>
                <a:ea typeface="Arial Unicode MS" pitchFamily="34" charset="-128"/>
              </a:rPr>
              <a:t>Human mind is much more complex than its external appearance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27" dur="500"/>
                                        <p:tgtEl>
                                          <p:spTgt spid="16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Effect transition="in" filter="blinds(horizontal)">
                                      <p:cBhvr>
                                        <p:cTn id="32" dur="5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rPr>
              <a:t>Il ritorno al mondo reale (la natura, arte, oggetti </a:t>
            </a:r>
            <a:r>
              <a:rPr lang="it-IT" altLang="it-IT" sz="2200" noProof="1">
                <a:solidFill>
                  <a:srgbClr val="333399"/>
                </a:solidFill>
              </a:rPr>
              <a:t>reali) permette di ristabilire l’ordine giusto delle categorie, riorganizzare il pensiero, riordinare la freccia del tempo.</a:t>
            </a:r>
          </a:p>
          <a:p>
            <a:pPr eaLnBrk="1" hangingPunct="1"/>
            <a:r>
              <a:rPr lang="it-IT" altLang="it-IT" sz="2200" noProof="1">
                <a:solidFill>
                  <a:srgbClr val="333399"/>
                </a:solidFill>
              </a:rPr>
              <a:t>La fisica, essendo la materia abbastanza semplice (fondata da Galileo), permette di esperimentare una didattica nuova.</a:t>
            </a:r>
          </a:p>
          <a:p>
            <a:pPr eaLnBrk="1" hangingPunct="1"/>
            <a:r>
              <a:rPr lang="it-IT" altLang="it-IT" sz="2200" noProof="1">
                <a:solidFill>
                  <a:srgbClr val="333399"/>
                </a:solidFill>
              </a:rPr>
              <a:t>Ma nessuna disciplina scolastica, fisica compresa,  </a:t>
            </a:r>
          </a:p>
          <a:p>
            <a:pPr eaLnBrk="1" hangingPunct="1">
              <a:buFont typeface="Wingdings" panose="05000000000000000000" pitchFamily="2" charset="2"/>
              <a:buNone/>
            </a:pPr>
            <a:r>
              <a:rPr lang="it-IT" altLang="it-IT" sz="2200" noProof="1">
                <a:solidFill>
                  <a:srgbClr val="333399"/>
                </a:solidFill>
              </a:rPr>
              <a:t>e’ esonerata dalla </a:t>
            </a:r>
            <a:r>
              <a:rPr lang="it-IT" altLang="it-IT" sz="2200" i="1" noProof="1">
                <a:solidFill>
                  <a:srgbClr val="333399"/>
                </a:solidFill>
              </a:rPr>
              <a:t>responsabilita’</a:t>
            </a:r>
            <a:r>
              <a:rPr lang="it-IT" altLang="it-IT" sz="2200" noProof="1">
                <a:solidFill>
                  <a:srgbClr val="333399"/>
                </a:solidFill>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rgbClr val="333399"/>
                </a:solidFill>
              </a:rPr>
              <a:t>Thank you for your attention!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a:solidFill>
                <a:srgbClr val="002060"/>
              </a:solidFill>
              <a:latin typeface="Arial" panose="020B0604020202020204" pitchFamily="34" charset="0"/>
            </a:endParaRPr>
          </a:p>
          <a:p>
            <a:pPr eaLnBrk="1" hangingPunct="1">
              <a:spcBef>
                <a:spcPct val="0"/>
              </a:spcBef>
              <a:buClrTx/>
              <a:buSzTx/>
              <a:buFontTx/>
              <a:buNone/>
            </a:pPr>
            <a:r>
              <a:rPr lang="it-IT" altLang="it-IT" sz="2200" i="1">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a:solidFill>
                  <a:srgbClr val="002060"/>
                </a:solidFill>
                <a:latin typeface="Arial" panose="020B0604020202020204" pitchFamily="34" charset="0"/>
              </a:rPr>
              <a:t>Lezione 4: Didattica iper-costruttivista</a:t>
            </a:r>
            <a:endParaRPr lang="pl-PL" altLang="it-IT" sz="2600" b="1">
              <a:solidFill>
                <a:srgbClr val="002060"/>
              </a:solidFill>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a:t>Didattica e pedagogia cognitivista</a:t>
            </a:r>
            <a:r>
              <a:rPr lang="pl-PL" altLang="it-IT"/>
              <a:t>”</a:t>
            </a:r>
            <a:endParaRPr lang="en-AU" altLang="it-IT"/>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63" y="1268413"/>
            <a:ext cx="15843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950" y="1314450"/>
            <a:ext cx="167163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0" y="5927725"/>
            <a:ext cx="914400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Grzegorz Karwasz, Jolanta Kruk, </a:t>
            </a:r>
            <a:r>
              <a:rPr lang="it-IT" altLang="it-IT" sz="1400" i="1" noProof="1">
                <a:latin typeface="Arial" panose="020B0604020202020204" pitchFamily="34" charset="0"/>
                <a:ea typeface="Arial Unicode MS" pitchFamily="34" charset="-128"/>
              </a:rPr>
              <a:t>Idee i realizacje dydaktyki interaktywnej. Wystawy, muzea i centra nauki</a:t>
            </a:r>
            <a:r>
              <a:rPr lang="it-IT" altLang="it-IT" sz="1400" noProof="1">
                <a:latin typeface="Arial" panose="020B0604020202020204" pitchFamily="34" charset="0"/>
                <a:ea typeface="Arial Unicode MS" pitchFamily="34" charset="-128"/>
              </a:rPr>
              <a:t>, Wyd. Nauk. UMK, Toruń, 2012.</a:t>
            </a:r>
          </a:p>
        </p:txBody>
      </p:sp>
      <p:pic>
        <p:nvPicPr>
          <p:cNvPr id="6150" name="Picture 6">
            <a:extLst>
              <a:ext uri="{FF2B5EF4-FFF2-40B4-BE49-F238E27FC236}">
                <a16:creationId xmlns:a16="http://schemas.microsoft.com/office/drawing/2014/main" id="{C6418D69-90FD-14C2-6FD0-BA9BB4117D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0375" y="1268413"/>
            <a:ext cx="164465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a:extLst>
              <a:ext uri="{FF2B5EF4-FFF2-40B4-BE49-F238E27FC236}">
                <a16:creationId xmlns:a16="http://schemas.microsoft.com/office/drawing/2014/main" id="{6266E3D2-B292-539C-BFD7-0AE63AEE59A5}"/>
              </a:ext>
            </a:extLst>
          </p:cNvPr>
          <p:cNvSpPr txBox="1">
            <a:spLocks noChangeArrowheads="1"/>
          </p:cNvSpPr>
          <p:nvPr/>
        </p:nvSpPr>
        <p:spPr bwMode="auto">
          <a:xfrm>
            <a:off x="-68263" y="3860800"/>
            <a:ext cx="9028113" cy="288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t>[...] che la </a:t>
            </a:r>
            <a:r>
              <a:rPr lang="it-IT" altLang="it-IT" sz="2000" i="1"/>
              <a:t>didattica cognitivista </a:t>
            </a:r>
            <a:r>
              <a:rPr lang="it-IT" altLang="it-IT" sz="200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agli aspetti più affidabili del ragionamento, quindi                                                                                                                                                                                                                                                                                                                                                                                                                                                                                                                                                                                                                                                                                                                                                                                                                                                                                                                                                                                                                                                                                                                                                                                                                                                                                                                                                                                                                                                                                                                                                                                                                                                                                                                                                                                                                                                                                                                                                                                                                                                                                                                                                                                                                                                                                                                                                                                                                                                                                                                                                                                                                                                                                                                                                                                                                                                                                                                                                                                                                                                                                                                                                                                                                                                                                                                                                                                                                                                                                                                                                                                                                                                                                                                                                                                                                                                                                                                                                                                                                                                                                                                                                                                                                                                                                                                                                                                                                                                                                                                                                                                                                                                                                                                                                                                                                                                                                                                                                                                                                                                                                                                                                                                                                                                                                                                                                                                                                                                                                                                                                                                                                                                                                                                                                                                                                                                                                                                                                                                                                                                                                                                                                                                                                                                                                                                                                                                                                                                                                                                                                                                                                                                                                                                                                                                                                                                                                                                                                                                                                                                                                                                                                                                                                                                                                                                                                                                                                                                                                                                                                                                                                                                                                                                                                                                                                                                                                                                                                                                                                                                                                                                                                                                                                                                                                                                                                                                                                                                                                                                                                                                                                                                                                                                                                                                                                                                                                                                                                                                                                                                                                                                                                                                                                                                                                                                                                                                                                                                                                                                                                                                                                                                                                                                                                                                                                                                                                                                                                                                                                                                                                                                                                                                                                                                                                                                                                                                                                                                                                                                                                                                                                                                                                                                                                                                                                                                                                                                                                                                                                                                                                                                                                                                                                                                                                                                                                                                                                                                                                                                                                                                                                                                                                                                                                                                                                                                                                                                                                                                                                                                                                                                                                                                                                                                                                                                                                                                                                                                                                                                                                                                                                                                                                                                                                                                                                                                                                                                                                                                                                                                                                                                                                                                                                                                                                                                                                                                                                                                                                                                                                                                                                                                                                                                                                                                                                                                                                                                                                                                                                                                                                                                                                                                                                                                                                                                                                                                                                                                                                                                                                                                                                                                                                                                                                                                                                                                                                                                                                                                                                                                                                                                                                                                                                                                                                                                                                                                                                                                                                                                                                                                                                                                                                                                                                                                                                                                                                                                                                                                                                                                                                                                                                                                                                                                                                                                                                                                                                                                                                                                                                                                                                                                                                                                                                                                                                                                                                                                                                                                                                                                                                                                                                                                                                                                                                                                                                                                                                                                                                                                                                                                                                                                                                                                                                                                                                                                                                                                                                                                                                                                                                                                                                                                                                                                                                                                                                                                                                                                                                                                                                                                                                            la mente umana" (p.13) </a:t>
            </a:r>
            <a:r>
              <a:rPr lang="it-IT" altLang="it-IT" sz="1800"/>
              <a:t>
</a:t>
            </a:r>
            <a:endParaRPr lang="en-AU" altLang="it-IT" sz="1800"/>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025" y="1268413"/>
            <a:ext cx="1706563"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p:txBody>
          <a:bodyPr/>
          <a:lstStyle/>
          <a:p>
            <a:pPr eaLnBrk="1" hangingPunct="1"/>
            <a:r>
              <a:rPr lang="pl-PL" altLang="it-IT"/>
              <a:t>How does it change didactics?</a:t>
            </a:r>
            <a:endParaRPr lang="en-AU" altLang="it-IT"/>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403350" y="1844675"/>
            <a:ext cx="7313613" cy="4770438"/>
          </a:xfrm>
        </p:spPr>
        <p:txBody>
          <a:bodyPr/>
          <a:lstStyle/>
          <a:p>
            <a:pPr eaLnBrk="1" hangingPunct="1">
              <a:lnSpc>
                <a:spcPct val="90000"/>
              </a:lnSpc>
            </a:pPr>
            <a:r>
              <a:rPr lang="en-AU" altLang="it-IT" sz="2100"/>
              <a:t>Teaching is </a:t>
            </a:r>
            <a:r>
              <a:rPr lang="en-AU" altLang="it-IT" sz="2100" i="1"/>
              <a:t>not </a:t>
            </a:r>
            <a:r>
              <a:rPr lang="en-AU" altLang="it-IT" sz="2100"/>
              <a:t>any more a transmission-like passing of information from one to another generation (like it was in times of Homer)</a:t>
            </a:r>
          </a:p>
          <a:p>
            <a:pPr eaLnBrk="1" hangingPunct="1">
              <a:lnSpc>
                <a:spcPct val="90000"/>
              </a:lnSpc>
            </a:pPr>
            <a:r>
              <a:rPr lang="en-AU" altLang="it-IT" sz="2100"/>
              <a:t>We teach, thoroughly looking into eyes of the student (not discussing of a guy with a port</a:t>
            </a:r>
            <a:r>
              <a:rPr lang="pl-PL" altLang="it-IT" sz="2100"/>
              <a:t>r</a:t>
            </a:r>
            <a:r>
              <a:rPr lang="en-AU" altLang="it-IT" sz="2100"/>
              <a:t>ait, as Polish philosopher K. Ajdukiewicz said)</a:t>
            </a:r>
          </a:p>
          <a:p>
            <a:pPr eaLnBrk="1" hangingPunct="1">
              <a:lnSpc>
                <a:spcPct val="90000"/>
              </a:lnSpc>
            </a:pPr>
            <a:r>
              <a:rPr lang="en-AU" altLang="it-IT" sz="2100"/>
              <a:t>Teaching becomes, to a great extent, an individual </a:t>
            </a:r>
            <a:r>
              <a:rPr lang="en-AU" altLang="it-IT" sz="2100" i="1"/>
              <a:t>constructing </a:t>
            </a:r>
            <a:r>
              <a:rPr lang="en-AU" altLang="it-IT" sz="2100"/>
              <a:t>of knowledge, practical abilities and long-life competences in the mind of a young person</a:t>
            </a:r>
          </a:p>
          <a:p>
            <a:pPr eaLnBrk="1" hangingPunct="1">
              <a:lnSpc>
                <a:spcPct val="90000"/>
              </a:lnSpc>
            </a:pPr>
            <a:r>
              <a:rPr lang="en-AU" altLang="it-IT" sz="2100"/>
              <a:t>Learning becomes a </a:t>
            </a:r>
            <a:r>
              <a:rPr lang="en-AU" altLang="it-IT" sz="2100" i="1"/>
              <a:t>cognitive</a:t>
            </a:r>
            <a:r>
              <a:rPr lang="en-AU" altLang="it-IT" sz="2100"/>
              <a:t> adventure of a young person</a:t>
            </a:r>
          </a:p>
          <a:p>
            <a:pPr eaLnBrk="1" hangingPunct="1">
              <a:lnSpc>
                <a:spcPct val="90000"/>
              </a:lnSpc>
            </a:pPr>
            <a:r>
              <a:rPr lang="en-AU" altLang="it-IT" sz="2100"/>
              <a:t>The teacher acts as a </a:t>
            </a:r>
            <a:r>
              <a:rPr lang="en-AU" altLang="it-IT" sz="2100" i="1"/>
              <a:t>„pedagog”</a:t>
            </a:r>
            <a:r>
              <a:rPr lang="en-AU" altLang="it-IT" sz="2100"/>
              <a:t>, i.e. that one who walks together with a pupil.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linds(horizontal)">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linds(horizontal)">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blinds(horizontal)">
                                      <p:cBhvr>
                                        <p:cTn id="27" dur="5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a:latin typeface="Arial" panose="020B0604020202020204" pitchFamily="34" charset="0"/>
              </a:rPr>
            </a:br>
            <a:r>
              <a:rPr lang="en-AU" altLang="it-IT" sz="1400">
                <a:latin typeface="Arial" panose="020B0604020202020204" pitchFamily="34" charset="0"/>
              </a:rPr>
              <a:t>L’educazione nella Grecia antica: un singolare modello educativo </a:t>
            </a:r>
            <a:endParaRPr lang="pl-PL" altLang="it-IT" sz="1400">
              <a:latin typeface="Arial" panose="020B0604020202020204" pitchFamily="34" charset="0"/>
            </a:endParaRPr>
          </a:p>
          <a:p>
            <a:pPr eaLnBrk="1" hangingPunct="1"/>
            <a:r>
              <a:rPr lang="en-AU" altLang="it-IT" sz="1400">
                <a:latin typeface="Arial" panose="020B0604020202020204" pitchFamily="34" charset="0"/>
              </a:rPr>
              <a:t>Amalia Margherita Cirio </a:t>
            </a:r>
          </a:p>
          <a:p>
            <a:pPr eaLnBrk="1" hangingPunct="1"/>
            <a:r>
              <a:rPr lang="en-AU" altLang="it-IT" sz="1400">
                <a:latin typeface="Arial" panose="020B0604020202020204" pitchFamily="34" charset="0"/>
              </a:rPr>
              <a:t>Docente di Lingua e letteratura greca </a:t>
            </a:r>
          </a:p>
          <a:p>
            <a:pPr eaLnBrk="1" hangingPunct="1"/>
            <a:r>
              <a:rPr lang="en-AU" altLang="it-IT" sz="1400">
                <a:latin typeface="Arial" panose="020B0604020202020204" pitchFamily="34" charset="0"/>
              </a:rPr>
              <a:t>Università di Roma “La Sapienza”</a:t>
            </a:r>
            <a:endParaRPr lang="pl-PL" altLang="it-IT" sz="1400">
              <a:latin typeface="Arial" panose="020B0604020202020204" pitchFamily="34" charset="0"/>
            </a:endParaRPr>
          </a:p>
          <a:p>
            <a:pPr eaLnBrk="1" hangingPunct="1"/>
            <a:r>
              <a:rPr lang="en-AU" altLang="it-IT" sz="140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200"/>
              <a:t>Gli indicatori dell’OCSE (AHELO) sono chiari:</a:t>
            </a:r>
          </a:p>
          <a:p>
            <a:pPr eaLnBrk="1" hangingPunct="1">
              <a:lnSpc>
                <a:spcPct val="80000"/>
              </a:lnSpc>
              <a:buFont typeface="Wingdings" panose="05000000000000000000" pitchFamily="2" charset="2"/>
              <a:buChar char="Ø"/>
            </a:pPr>
            <a:r>
              <a:rPr lang="it-IT" altLang="it-IT" sz="2200" b="1"/>
              <a:t>pensare in modo ciritico </a:t>
            </a:r>
            <a:r>
              <a:rPr lang="it-IT" altLang="it-IT" sz="2200"/>
              <a:t>(critical thinking)</a:t>
            </a:r>
          </a:p>
          <a:p>
            <a:pPr eaLnBrk="1" hangingPunct="1">
              <a:lnSpc>
                <a:spcPct val="80000"/>
              </a:lnSpc>
              <a:buFont typeface="Wingdings" panose="05000000000000000000" pitchFamily="2" charset="2"/>
              <a:buChar char="Ø"/>
            </a:pPr>
            <a:r>
              <a:rPr lang="it-IT" altLang="it-IT" sz="2200" b="1"/>
              <a:t>ragionare in modo analitico </a:t>
            </a:r>
            <a:r>
              <a:rPr lang="it-IT" altLang="it-IT" sz="2200"/>
              <a:t>(analytical reasoning) </a:t>
            </a:r>
          </a:p>
          <a:p>
            <a:pPr eaLnBrk="1" hangingPunct="1">
              <a:lnSpc>
                <a:spcPct val="80000"/>
              </a:lnSpc>
              <a:buFont typeface="Wingdings" panose="05000000000000000000" pitchFamily="2" charset="2"/>
              <a:buChar char="Ø"/>
            </a:pPr>
            <a:r>
              <a:rPr lang="it-IT" altLang="it-IT" sz="2200" b="1"/>
              <a:t>risolvere i problemi</a:t>
            </a:r>
            <a:r>
              <a:rPr lang="it-IT" altLang="it-IT" sz="2200"/>
              <a:t> (problem solving)</a:t>
            </a:r>
          </a:p>
          <a:p>
            <a:pPr eaLnBrk="1" hangingPunct="1">
              <a:lnSpc>
                <a:spcPct val="80000"/>
              </a:lnSpc>
              <a:buFont typeface="Wingdings" panose="05000000000000000000" pitchFamily="2" charset="2"/>
              <a:buChar char="Ø"/>
            </a:pPr>
            <a:r>
              <a:rPr lang="it-IT" altLang="it-IT" sz="2200" b="1"/>
              <a:t>comminicare per l’iscritto </a:t>
            </a:r>
            <a:r>
              <a:rPr lang="it-IT" altLang="it-IT" sz="2200"/>
              <a:t>(written communication)</a:t>
            </a:r>
          </a:p>
          <a:p>
            <a:pPr eaLnBrk="1" hangingPunct="1">
              <a:lnSpc>
                <a:spcPct val="90000"/>
              </a:lnSpc>
              <a:buFont typeface="Wingdings" panose="05000000000000000000" pitchFamily="2" charset="2"/>
              <a:buNone/>
            </a:pPr>
            <a:r>
              <a:rPr lang="it-IT" altLang="it-IT" sz="2200"/>
              <a:t>Uno di fondatori del cognitivismo, Jerome Bruner scrisse (nel 1966): </a:t>
            </a:r>
          </a:p>
          <a:p>
            <a:pPr eaLnBrk="1" hangingPunct="1">
              <a:lnSpc>
                <a:spcPct val="90000"/>
              </a:lnSpc>
              <a:buFont typeface="Wingdings" panose="05000000000000000000" pitchFamily="2" charset="2"/>
              <a:buNone/>
            </a:pPr>
            <a:r>
              <a:rPr lang="it-IT" altLang="it-IT" sz="220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200"/>
              <a:t>Pedagogo polacco Z. Pietrasiński diceva:</a:t>
            </a:r>
          </a:p>
          <a:p>
            <a:pPr eaLnBrk="1" hangingPunct="1">
              <a:lnSpc>
                <a:spcPct val="90000"/>
              </a:lnSpc>
              <a:spcBef>
                <a:spcPct val="0"/>
              </a:spcBef>
              <a:buFont typeface="Wingdings" panose="05000000000000000000" pitchFamily="2" charset="2"/>
              <a:buNone/>
            </a:pPr>
            <a:r>
              <a:rPr lang="it-IT" altLang="it-IT" sz="2200"/>
              <a:t>„Il raggionare non è solo la condizione per imparare ma anche il più importante risultato”</a:t>
            </a:r>
            <a:endParaRPr lang="it-IT" altLang="it-IT" sz="2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t>Oltre una didattica programmata e modellizzata vi è da sempre, e fortunatamente sopravvive, una maestria dell’insegnamento che ragiona quotidianamente su se stessa, che conosce l’andare </a:t>
            </a:r>
            <a:r>
              <a:rPr lang="it-IT" altLang="it-IT" sz="2000" i="1" dirty="0"/>
              <a:t>random</a:t>
            </a:r>
            <a:r>
              <a:rPr lang="it-IT" altLang="it-IT" sz="2000" dirty="0"/>
              <a:t>, il </a:t>
            </a:r>
            <a:r>
              <a:rPr lang="it-IT" altLang="it-IT" sz="2000" i="1" dirty="0"/>
              <a:t>navigare a vela</a:t>
            </a:r>
            <a:r>
              <a:rPr lang="it-IT" altLang="it-IT" sz="2000" dirty="0"/>
              <a:t>, il compiere percorsi </a:t>
            </a:r>
            <a:r>
              <a:rPr lang="it-IT" altLang="it-IT" sz="2000" dirty="0" err="1"/>
              <a:t>illineari</a:t>
            </a:r>
            <a:r>
              <a:rPr lang="it-IT" altLang="it-IT" sz="2000" dirty="0"/>
              <a:t> e reticolati, il valorizzare le </a:t>
            </a:r>
            <a:r>
              <a:rPr lang="it-IT" altLang="it-IT" sz="2000" i="1" dirty="0"/>
              <a:t>mosse</a:t>
            </a:r>
            <a:r>
              <a:rPr lang="it-IT" altLang="it-IT" sz="2000" dirty="0"/>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(p.15)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La didattica cognitivista è una didattica interattiva, che rilegge ed approfondisce, che richiede di andare  a fondo, far emergere le risorse, pluralizzare gli stili cognitivi, tornare sulle questioni con andamenti insistenti e ricorsivi, che rileggono, reinterpretano e </a:t>
            </a:r>
            <a:r>
              <a:rPr lang="it-IT" altLang="it-IT" sz="2000" dirty="0" err="1"/>
              <a:t>riverbalizzano</a:t>
            </a:r>
            <a:r>
              <a:rPr lang="it-IT" altLang="it-IT" sz="2000" dirty="0"/>
              <a:t> le conoscenze pregresse, secondo una </a:t>
            </a:r>
            <a:r>
              <a:rPr lang="it-IT" altLang="it-IT" sz="2000" i="1" dirty="0"/>
              <a:t>spirale </a:t>
            </a:r>
            <a:r>
              <a:rPr lang="it-IT" altLang="it-IT" sz="2000" i="1" dirty="0" err="1"/>
              <a:t>apprenditiva</a:t>
            </a:r>
            <a:r>
              <a:rPr lang="it-IT" altLang="it-IT" sz="2000" i="1" dirty="0"/>
              <a:t>,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5132</TotalTime>
  <Words>2429</Words>
  <Application>Microsoft Office PowerPoint</Application>
  <PresentationFormat>Presentazione su schermo (4:3)</PresentationFormat>
  <Paragraphs>211</Paragraphs>
  <Slides>42</Slides>
  <Notes>28</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42</vt:i4>
      </vt:variant>
    </vt:vector>
  </HeadingPairs>
  <TitlesOfParts>
    <vt:vector size="46" baseType="lpstr">
      <vt:lpstr>Arial</vt:lpstr>
      <vt:lpstr>Verdana</vt:lpstr>
      <vt:lpstr>Wingdings</vt:lpstr>
      <vt:lpstr>Zaćmienie</vt:lpstr>
      <vt:lpstr>La prassi del costruttivismo</vt:lpstr>
      <vt:lpstr>Presentazione standard di PowerPoint</vt:lpstr>
      <vt:lpstr>Lo scopo generale:</vt:lpstr>
      <vt:lpstr>What cognitivistics is?</vt:lpstr>
      <vt:lpstr>How does it change didactics?</vt:lpstr>
      <vt:lpstr>Pedagogy ↔ didactics</vt:lpstr>
      <vt:lpstr>Che cosa dobbiamo insegnare?</vt:lpstr>
      <vt:lpstr>P. Crispiani: Didattica cognitivista</vt:lpstr>
      <vt:lpstr>Didattica cognitiva - definizione</vt:lpstr>
      <vt:lpstr>Due basi della didattica innovativa (GK)</vt:lpstr>
      <vt:lpstr>Strategie didattiche &amp; pedagogiche Iper-costruttivismo = camminare</vt:lpstr>
      <vt:lpstr>Strategie della Pedagogia Cognitivista: Neo-realismo </vt:lpstr>
      <vt:lpstr>Mondo virtuale ↔ mondo reale  (Liceo Pedagogico Rosmini di Trento a Toruń) </vt:lpstr>
      <vt:lpstr>I principi della didattica I-C:</vt:lpstr>
      <vt:lpstr>Didattica cognitiva  (Piero Crispiani)</vt:lpstr>
      <vt:lpstr>Didactical &amp; Pedagogical strategy: Hyper-constructivism = walking</vt:lpstr>
      <vt:lpstr>Didactical &amp; Pedagogical strategy: Hyper-constructivism = walking</vt:lpstr>
      <vt:lpstr>Guided participation: theory  (Barbara Rogoff)</vt:lpstr>
      <vt:lpstr>Guided participation: implementation at school</vt:lpstr>
      <vt:lpstr>Guided experiment: implementations in all ambients </vt:lpstr>
      <vt:lpstr>Hyper-constructivism and pedagogical goals</vt:lpstr>
      <vt:lpstr>Collaborazione di gruppo: suonare l’orchestra, chiudere il circuito elettrico</vt:lpstr>
      <vt:lpstr>Presentazione standard di PowerPoint</vt:lpstr>
      <vt:lpstr>«Prodotti» sociali collaterali</vt:lpstr>
      <vt:lpstr>«Prodotti» sociali collaterali</vt:lpstr>
      <vt:lpstr>«Prodotti» sociali collaterali</vt:lpstr>
      <vt:lpstr>Imparare porta gioia  (l’emozione cognitiva) </vt:lpstr>
      <vt:lpstr>Imparare porta gioia  (l’emozione cognitiva) </vt:lpstr>
      <vt:lpstr>Imparare porta gioia  (l’emozione cognitiva) </vt:lpstr>
      <vt:lpstr>Libera esplorazione cognitiva,  risposte autonome (= personalita’)</vt:lpstr>
      <vt:lpstr>Libera esplorazione cognitiva,  risposte autonome (= personalita’)</vt:lpstr>
      <vt:lpstr>Pedagogical aspects:  in-dividuality &amp; personality</vt:lpstr>
      <vt:lpstr>Pedagogical aspects:  in-dividuality &amp; personality</vt:lpstr>
      <vt:lpstr>Pedagogical aspects:  in-dividuality &amp; personality</vt:lpstr>
      <vt:lpstr>Piero Crispiani: Didattica cognitivista</vt:lpstr>
      <vt:lpstr>Pedagogy ↔ didactics</vt:lpstr>
      <vt:lpstr>Social competences:  group collaboration, task division</vt:lpstr>
      <vt:lpstr>Individual visibility: splendors &amp; risks</vt:lpstr>
      <vt:lpstr>Social construction – emotions: group competition &amp; support</vt:lpstr>
      <vt:lpstr>Conclusioni</vt:lpstr>
      <vt:lpstr>Inclusione e personalizzazione nell’insegnamento delle STEAM</vt:lpstr>
      <vt:lpstr>„Didattica e pedagogia cognitivista”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86</cp:revision>
  <dcterms:created xsi:type="dcterms:W3CDTF">2017-06-07T18:11:07Z</dcterms:created>
  <dcterms:modified xsi:type="dcterms:W3CDTF">2022-12-18T12:01:03Z</dcterms:modified>
</cp:coreProperties>
</file>