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1" r:id="rId3"/>
    <p:sldId id="259" r:id="rId4"/>
    <p:sldId id="260" r:id="rId5"/>
    <p:sldId id="258" r:id="rId6"/>
    <p:sldId id="262" r:id="rId7"/>
    <p:sldId id="263" r:id="rId8"/>
    <p:sldId id="264" r:id="rId9"/>
    <p:sldId id="270" r:id="rId10"/>
    <p:sldId id="278" r:id="rId11"/>
    <p:sldId id="268" r:id="rId12"/>
    <p:sldId id="273" r:id="rId13"/>
    <p:sldId id="274" r:id="rId14"/>
    <p:sldId id="272" r:id="rId15"/>
    <p:sldId id="271" r:id="rId16"/>
    <p:sldId id="275" r:id="rId17"/>
    <p:sldId id="276" r:id="rId18"/>
    <p:sldId id="265" r:id="rId19"/>
    <p:sldId id="277" r:id="rId20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DDF0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33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8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Prostokąt 9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1FE1B42C-FB41-4F16-A770-56B736B79791}" type="datetimeFigureOut">
              <a:rPr lang="pl-PL"/>
              <a:pPr>
                <a:defRPr/>
              </a:pPr>
              <a:t>2015-01-26</a:t>
            </a:fld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5FE36EEC-A676-45E8-896E-11315305410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CBA60-1283-45B8-9F2E-2ADB6734F741}" type="datetimeFigureOut">
              <a:rPr lang="pl-PL"/>
              <a:pPr>
                <a:defRPr/>
              </a:pPr>
              <a:t>2015-01-26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2795A-5A6B-4994-B43B-1BEC6CC1EC0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8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Prostokąt 7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1F400-B5E2-404F-9A37-9BECE5D9CA7F}" type="datetimeFigureOut">
              <a:rPr lang="pl-PL"/>
              <a:pPr>
                <a:defRPr/>
              </a:pPr>
              <a:t>2015-01-26</a:t>
            </a:fld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25394-4580-40EC-95C7-86483EDC254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4C917-3AAB-405A-A28C-4AFD185E66F7}" type="datetimeFigureOut">
              <a:rPr lang="pl-PL"/>
              <a:pPr>
                <a:defRPr/>
              </a:pPr>
              <a:t>2015-01-26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A6811-67B2-42F3-950C-51048B2B499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DB165-7831-4FCE-9203-FA308373FF1B}" type="datetimeFigureOut">
              <a:rPr lang="pl-PL"/>
              <a:pPr>
                <a:defRPr/>
              </a:pPr>
              <a:t>2015-01-26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6DB70-805E-4008-9B58-0F61807045A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8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Prostokąt 11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7068386F-6D37-47E4-82FD-1D1447DF8D9E}" type="datetimeFigureOut">
              <a:rPr lang="pl-PL"/>
              <a:pPr>
                <a:defRPr/>
              </a:pPr>
              <a:t>2015-01-26</a:t>
            </a:fld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DC40F501-6C14-44B2-B24F-16E53F09478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6E066-2CE9-49C6-B9B9-258622F70CEF}" type="datetimeFigureOut">
              <a:rPr lang="pl-PL"/>
              <a:pPr>
                <a:defRPr/>
              </a:pPr>
              <a:t>2015-01-26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E72BA-5B5F-4CC9-9796-ED9CB750542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685D8-3540-4C11-AB27-C20495105E4E}" type="datetimeFigureOut">
              <a:rPr lang="pl-PL"/>
              <a:pPr>
                <a:defRPr/>
              </a:pPr>
              <a:t>2015-01-26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3479D-E9A5-47D5-8258-E30817B9915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18B14-413B-4185-AF47-87E035A0F031}" type="datetimeFigureOut">
              <a:rPr lang="pl-PL"/>
              <a:pPr>
                <a:defRPr/>
              </a:pPr>
              <a:t>2015-01-26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542DE-AA81-4D5B-BE56-EF6BF48F578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55882-0761-4A26-8D4C-644615BF8E74}" type="datetimeFigureOut">
              <a:rPr lang="pl-PL"/>
              <a:pPr>
                <a:defRPr/>
              </a:pPr>
              <a:t>2015-01-26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968D5-4D18-40E0-A6BE-A1916BC4F76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11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Prostokąt 8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89F66-1E04-4FA5-9208-A0E45F0CB4C8}" type="datetimeFigureOut">
              <a:rPr lang="pl-PL"/>
              <a:pPr>
                <a:defRPr/>
              </a:pPr>
              <a:t>2015-01-26</a:t>
            </a:fld>
            <a:endParaRPr lang="pl-PL"/>
          </a:p>
        </p:txBody>
      </p:sp>
      <p:sp>
        <p:nvSpPr>
          <p:cNvPr id="8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D1275-C1DB-4FA0-A2B2-D04D4819F05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10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Prostokąt 8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pl-PL" noProof="0" smtClean="0"/>
              <a:t>Kliknij ikonę, aby dodać obraz</a:t>
            </a:r>
            <a:endParaRPr lang="en-US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A57A7-EEC2-4035-9190-B71B195F588E}" type="datetimeFigureOut">
              <a:rPr lang="pl-PL"/>
              <a:pPr>
                <a:defRPr/>
              </a:pPr>
              <a:t>2015-01-26</a:t>
            </a:fld>
            <a:endParaRPr lang="pl-PL"/>
          </a:p>
        </p:txBody>
      </p:sp>
      <p:sp>
        <p:nvSpPr>
          <p:cNvPr id="8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prstClr val="white">
                    <a:shade val="50000"/>
                  </a:prstClr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BBBD5-B095-41CF-A469-59504E3A634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029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smtClean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74594D82-0E9F-4EAA-B3AF-2A1D25CBC521}" type="datetimeFigureOut">
              <a:rPr lang="pl-PL"/>
              <a:pPr>
                <a:defRPr/>
              </a:pPr>
              <a:t>2015-01-26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B15984C0-DE3D-44F6-837C-2EB038932EA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7" r:id="rId2"/>
    <p:sldLayoutId id="2147483674" r:id="rId3"/>
    <p:sldLayoutId id="2147483668" r:id="rId4"/>
    <p:sldLayoutId id="2147483669" r:id="rId5"/>
    <p:sldLayoutId id="2147483670" r:id="rId6"/>
    <p:sldLayoutId id="2147483675" r:id="rId7"/>
    <p:sldLayoutId id="2147483676" r:id="rId8"/>
    <p:sldLayoutId id="2147483677" r:id="rId9"/>
    <p:sldLayoutId id="2147483671" r:id="rId10"/>
    <p:sldLayoutId id="2147483678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gfxspeak.com/wp-content/uploads/2010/04/Avatar-augmented-reality-display1-300x197.jpg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screenshots.en.sftcdn.net/en/scrn/324000/324551/kerbal-space-program-02-700x412.png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kerbal-space-program.en.softonic.com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viestarplanet.com/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glee.wikia.com/wiki/File:107704-monster-high-wallpaper-monster-high.jpg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ry-online.pl/S013.asp?ID=82825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opedia.info/images/thumb/d/dc/Shiva_Statue_Murdeshwara_Temple.jpg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rtonionline.com/gif/CARTOON/disney/biancaneve/miniature/biancaneve_e_i_sette_nani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rodos.it/images/giove2.jp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ilymail.co.uk/news/article-1242409/The-Avatar-effect-Movie-goers-feel-depressed-suicidal-able-visit-utopian-alien-planet.html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i.dailymail.co.uk/i/pix/2010/01/12/article-1242409-07A207B0000005DC-353_634x348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2.bp.blogspot.com/_XO0CsBWBa-w/TM4azb0lKuI/AAAAAAAAABM/-2ydY1CU_XM/s1600/jake-sully-avatar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dirty="0" smtClean="0">
                <a:solidFill>
                  <a:schemeClr val="accent1">
                    <a:satMod val="150000"/>
                  </a:schemeClr>
                </a:solidFill>
              </a:rPr>
              <a:t>Internetowa tożsamość </a:t>
            </a:r>
            <a:br>
              <a:rPr lang="pl-PL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pl-PL" dirty="0" smtClean="0">
                <a:solidFill>
                  <a:schemeClr val="accent1">
                    <a:satMod val="150000"/>
                  </a:schemeClr>
                </a:solidFill>
              </a:rPr>
              <a:t>– czyli o kreowaniu własnego ID</a:t>
            </a:r>
            <a:br>
              <a:rPr lang="pl-PL" dirty="0" smtClean="0">
                <a:solidFill>
                  <a:schemeClr val="accent1">
                    <a:satMod val="150000"/>
                  </a:schemeClr>
                </a:solidFill>
              </a:rPr>
            </a:br>
            <a:endParaRPr lang="pl-PL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4338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500188"/>
          </a:xfrm>
        </p:spPr>
        <p:txBody>
          <a:bodyPr/>
          <a:lstStyle/>
          <a:p>
            <a:pPr eaLnBrk="1" hangingPunct="1"/>
            <a:r>
              <a:rPr lang="pl-PL" smtClean="0"/>
              <a:t>Dorota Siemieniecka</a:t>
            </a:r>
            <a:r>
              <a:rPr lang="pl-PL" baseline="30000" smtClean="0"/>
              <a:t>1)</a:t>
            </a:r>
            <a:r>
              <a:rPr lang="pl-PL" smtClean="0"/>
              <a:t>, Grzegorz Karwasz</a:t>
            </a:r>
            <a:r>
              <a:rPr lang="pl-PL" baseline="30000" smtClean="0"/>
              <a:t>2)</a:t>
            </a:r>
            <a:endParaRPr lang="pl-PL" smtClean="0"/>
          </a:p>
          <a:p>
            <a:pPr eaLnBrk="1" hangingPunct="1"/>
            <a:endParaRPr lang="pl-PL" smtClean="0"/>
          </a:p>
        </p:txBody>
      </p:sp>
      <p:sp>
        <p:nvSpPr>
          <p:cNvPr id="14339" name="Rectangle 1"/>
          <p:cNvSpPr>
            <a:spLocks noChangeArrowheads="1"/>
          </p:cNvSpPr>
          <p:nvPr/>
        </p:nvSpPr>
        <p:spPr bwMode="auto">
          <a:xfrm>
            <a:off x="0" y="607218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pl-PL" sz="1200" baseline="300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pl-PL" sz="1200" i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Wydział Nauk Pedagogicznych, Uniwersytet Mikołaja Kopernika w Toruniu, 87100 Toruń</a:t>
            </a:r>
            <a:endParaRPr lang="pl-PL" sz="1100">
              <a:solidFill>
                <a:srgbClr val="FFFFFF"/>
              </a:solidFill>
            </a:endParaRPr>
          </a:p>
          <a:p>
            <a:pPr algn="ctr" eaLnBrk="0" hangingPunct="0"/>
            <a:r>
              <a:rPr lang="pl-PL" sz="1200" baseline="300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pl-PL" sz="1200" i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Wydział Fizyki, Astronomii i Informatyki Stosowanej, UMK, 87100 Toruń, Grudziądzka 5/7</a:t>
            </a:r>
            <a:endParaRPr lang="pl-PL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ymbol zastępczy zawartości 2"/>
          <p:cNvSpPr>
            <a:spLocks noGrp="1"/>
          </p:cNvSpPr>
          <p:nvPr>
            <p:ph idx="4294967295"/>
          </p:nvPr>
        </p:nvSpPr>
        <p:spPr>
          <a:xfrm>
            <a:off x="428625" y="1528763"/>
            <a:ext cx="6303963" cy="1068387"/>
          </a:xfrm>
        </p:spPr>
        <p:txBody>
          <a:bodyPr/>
          <a:lstStyle/>
          <a:p>
            <a:pPr eaLnBrk="1" hangingPunct="1"/>
            <a:r>
              <a:rPr lang="pl-PL" b="1" smtClean="0"/>
              <a:t>Augmented reality display</a:t>
            </a:r>
          </a:p>
          <a:p>
            <a:pPr eaLnBrk="1" hangingPunct="1">
              <a:buFont typeface="Wingdings 2" pitchFamily="18" charset="2"/>
              <a:buNone/>
            </a:pPr>
            <a:endParaRPr lang="pl-PL" smtClean="0"/>
          </a:p>
          <a:p>
            <a:pPr eaLnBrk="1" hangingPunct="1">
              <a:buFontTx/>
              <a:buChar char="-"/>
            </a:pPr>
            <a:endParaRPr lang="pl-PL" sz="2400" smtClean="0"/>
          </a:p>
          <a:p>
            <a:pPr eaLnBrk="1" hangingPunct="1">
              <a:buFont typeface="Wingdings 2" pitchFamily="18" charset="2"/>
              <a:buNone/>
            </a:pPr>
            <a:endParaRPr lang="pl-PL" sz="2400" smtClean="0"/>
          </a:p>
        </p:txBody>
      </p:sp>
      <p:sp>
        <p:nvSpPr>
          <p:cNvPr id="23554" name="Text Box 3"/>
          <p:cNvSpPr txBox="1">
            <a:spLocks noChangeArrowheads="1"/>
          </p:cNvSpPr>
          <p:nvPr/>
        </p:nvSpPr>
        <p:spPr bwMode="auto">
          <a:xfrm>
            <a:off x="468313" y="454025"/>
            <a:ext cx="4959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3600" b="1">
                <a:solidFill>
                  <a:schemeClr val="bg1"/>
                </a:solidFill>
              </a:rPr>
              <a:t>Avatary futurystyczne</a:t>
            </a:r>
            <a:endParaRPr lang="en-US" sz="3600" b="1">
              <a:solidFill>
                <a:schemeClr val="bg1"/>
              </a:solidFill>
            </a:endParaRPr>
          </a:p>
        </p:txBody>
      </p:sp>
      <p:pic>
        <p:nvPicPr>
          <p:cNvPr id="23555" name="Picture 4" descr="Avatar-augmented-reality-display1"/>
          <p:cNvPicPr>
            <a:picLocks noChangeAspect="1" noChangeArrowheads="1"/>
          </p:cNvPicPr>
          <p:nvPr/>
        </p:nvPicPr>
        <p:blipFill>
          <a:blip r:embed="rId2">
            <a:lum bright="-6000"/>
          </a:blip>
          <a:srcRect/>
          <a:stretch>
            <a:fillRect/>
          </a:stretch>
        </p:blipFill>
        <p:spPr bwMode="auto">
          <a:xfrm>
            <a:off x="2124075" y="2222500"/>
            <a:ext cx="5761038" cy="379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 Box 5"/>
          <p:cNvSpPr txBox="1">
            <a:spLocks noChangeArrowheads="1"/>
          </p:cNvSpPr>
          <p:nvPr/>
        </p:nvSpPr>
        <p:spPr bwMode="auto">
          <a:xfrm>
            <a:off x="173038" y="6296025"/>
            <a:ext cx="89265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400"/>
              <a:t>Prawie niemożliwe jest znalezienie w Internecie </a:t>
            </a:r>
            <a:r>
              <a:rPr lang="pl-PL" sz="1400" i="1"/>
              <a:t>oryginału </a:t>
            </a:r>
            <a:r>
              <a:rPr lang="pl-PL" sz="1400"/>
              <a:t>Avatara: sparaliżowanego amerykańskiego żołnierza.</a:t>
            </a:r>
            <a:endParaRPr lang="en-US" sz="1400"/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433388" y="6049963"/>
            <a:ext cx="67818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hlinkClick r:id="rId3"/>
              </a:rPr>
              <a:t>http://gfxspeak.com/wp-content/uploads/2010/04/Avatar-augmented-reality-display1-300x197.jpg</a:t>
            </a:r>
            <a:r>
              <a:rPr lang="en-US" sz="1000"/>
              <a:t>  © 20th Century Fox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2"/>
          <p:cNvSpPr txBox="1">
            <a:spLocks noChangeArrowheads="1"/>
          </p:cNvSpPr>
          <p:nvPr/>
        </p:nvSpPr>
        <p:spPr bwMode="auto">
          <a:xfrm>
            <a:off x="468313" y="454025"/>
            <a:ext cx="6661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3600" b="1">
                <a:solidFill>
                  <a:schemeClr val="bg1"/>
                </a:solidFill>
              </a:rPr>
              <a:t>Avatary dzieci („adolescenti”)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24578" name="Text Box 3"/>
          <p:cNvSpPr txBox="1">
            <a:spLocks noChangeArrowheads="1"/>
          </p:cNvSpPr>
          <p:nvPr/>
        </p:nvSpPr>
        <p:spPr bwMode="auto">
          <a:xfrm>
            <a:off x="158750" y="1720850"/>
            <a:ext cx="1695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Sławek (10 lat)</a:t>
            </a:r>
            <a:endParaRPr lang="en-US"/>
          </a:p>
        </p:txBody>
      </p:sp>
      <p:pic>
        <p:nvPicPr>
          <p:cNvPr id="30726" name="Picture 6" descr="head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050" y="1939925"/>
            <a:ext cx="8893175" cy="426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 Box 7"/>
          <p:cNvSpPr txBox="1">
            <a:spLocks noChangeArrowheads="1"/>
          </p:cNvSpPr>
          <p:nvPr/>
        </p:nvSpPr>
        <p:spPr bwMode="auto">
          <a:xfrm>
            <a:off x="496888" y="6205538"/>
            <a:ext cx="5570537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hlinkClick r:id="rId3"/>
              </a:rPr>
              <a:t>http://screenshots.en.sftcdn.net/en/scrn/324000/324551/kerbal-space-program-02-700x412.png</a:t>
            </a:r>
            <a:endParaRPr lang="en-US" sz="1000"/>
          </a:p>
          <a:p>
            <a:r>
              <a:rPr lang="en-US" sz="1000">
                <a:hlinkClick r:id="rId4"/>
              </a:rPr>
              <a:t>http://kerbal-space-program.en.softonic.com/</a:t>
            </a:r>
            <a:endParaRPr lang="en-US" sz="1000"/>
          </a:p>
          <a:p>
            <a:r>
              <a:rPr lang="en-US" sz="1000"/>
              <a:t>Retreived 27/11/2014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2"/>
          <p:cNvSpPr txBox="1">
            <a:spLocks noChangeArrowheads="1"/>
          </p:cNvSpPr>
          <p:nvPr/>
        </p:nvSpPr>
        <p:spPr bwMode="auto">
          <a:xfrm>
            <a:off x="468313" y="454025"/>
            <a:ext cx="6661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3600" b="1">
                <a:solidFill>
                  <a:schemeClr val="bg1"/>
                </a:solidFill>
              </a:rPr>
              <a:t>Avatary dzieci („adolescenti”)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25602" name="Text Box 3"/>
          <p:cNvSpPr txBox="1">
            <a:spLocks noChangeArrowheads="1"/>
          </p:cNvSpPr>
          <p:nvPr/>
        </p:nvSpPr>
        <p:spPr bwMode="auto">
          <a:xfrm>
            <a:off x="158750" y="1720850"/>
            <a:ext cx="1695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Sławek (11 lat)</a:t>
            </a:r>
            <a:endParaRPr lang="en-US"/>
          </a:p>
        </p:txBody>
      </p:sp>
      <p:pic>
        <p:nvPicPr>
          <p:cNvPr id="25603" name="Picture 5" descr="kerbal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2184400"/>
            <a:ext cx="4103687" cy="2770188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</p:pic>
      <p:sp>
        <p:nvSpPr>
          <p:cNvPr id="25604" name="Text Box 6"/>
          <p:cNvSpPr txBox="1">
            <a:spLocks noChangeArrowheads="1"/>
          </p:cNvSpPr>
          <p:nvPr/>
        </p:nvSpPr>
        <p:spPr bwMode="auto">
          <a:xfrm>
            <a:off x="323850" y="5229225"/>
            <a:ext cx="8597900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</a:pPr>
            <a:r>
              <a:rPr lang="pl-PL" sz="1600">
                <a:latin typeface="Arial Unicode MS" pitchFamily="34" charset="-128"/>
              </a:rPr>
              <a:t>Oczywiście, można by wyłączyć laptopta taty i zresetować grę, ale to Sławkowi nawet nie przejdzie przez głowę. „Kerbal Space Program” to świat realny. Dzięki niemu Sławek zna takie słowa jak perapsa i apapsa, wie, ile misji załogowych wylądowało na Księżycu, wie, że w łaziku Apollo 18 eksplodowała antena, wie, że w locie na Marsa hamowanie trwałoby kilka miesięcy. </a:t>
            </a:r>
            <a:endParaRPr lang="en-US" sz="1600">
              <a:latin typeface="Arial Unicode MS" pitchFamily="34" charset="-128"/>
            </a:endParaRPr>
          </a:p>
        </p:txBody>
      </p:sp>
      <p:pic>
        <p:nvPicPr>
          <p:cNvPr id="25607" name="Picture 6" descr="slawe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2197100"/>
            <a:ext cx="2690813" cy="278765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2"/>
          <p:cNvSpPr txBox="1">
            <a:spLocks noChangeArrowheads="1"/>
          </p:cNvSpPr>
          <p:nvPr/>
        </p:nvSpPr>
        <p:spPr bwMode="auto">
          <a:xfrm>
            <a:off x="468313" y="454025"/>
            <a:ext cx="6661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3600" b="1">
                <a:solidFill>
                  <a:schemeClr val="bg1"/>
                </a:solidFill>
              </a:rPr>
              <a:t>Avatary dzieci („adolescenti”)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26626" name="Text Box 3"/>
          <p:cNvSpPr txBox="1">
            <a:spLocks noChangeArrowheads="1"/>
          </p:cNvSpPr>
          <p:nvPr/>
        </p:nvSpPr>
        <p:spPr bwMode="auto">
          <a:xfrm>
            <a:off x="0" y="1484313"/>
            <a:ext cx="6877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Konstancja (9 lat ):  Moviestar Planet: Fame, Fortune and Friends </a:t>
            </a:r>
          </a:p>
          <a:p>
            <a:r>
              <a:rPr lang="pl-PL" b="1"/>
              <a:t>    </a:t>
            </a:r>
            <a:r>
              <a:rPr lang="pl-PL" b="1" i="1"/>
              <a:t>sława </a:t>
            </a:r>
            <a:r>
              <a:rPr lang="pl-PL" b="1" i="1">
                <a:latin typeface="Times New Roman" pitchFamily="18" charset="0"/>
              </a:rPr>
              <a:t>→ </a:t>
            </a:r>
            <a:r>
              <a:rPr lang="pl-PL" b="1" i="1"/>
              <a:t>powodzenie </a:t>
            </a:r>
            <a:r>
              <a:rPr lang="pl-PL" b="1" i="1">
                <a:latin typeface="Times New Roman" pitchFamily="18" charset="0"/>
              </a:rPr>
              <a:t>→</a:t>
            </a:r>
            <a:r>
              <a:rPr lang="pl-PL" b="1" i="1"/>
              <a:t>przyjaciele </a:t>
            </a:r>
            <a:endParaRPr lang="en-US" b="1" i="1"/>
          </a:p>
        </p:txBody>
      </p:sp>
      <p:pic>
        <p:nvPicPr>
          <p:cNvPr id="34821" name="Picture 5" descr="moviest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2205038"/>
            <a:ext cx="7056437" cy="398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ext Box 7"/>
          <p:cNvSpPr txBox="1">
            <a:spLocks noChangeArrowheads="1"/>
          </p:cNvSpPr>
          <p:nvPr/>
        </p:nvSpPr>
        <p:spPr bwMode="auto">
          <a:xfrm>
            <a:off x="971550" y="6308725"/>
            <a:ext cx="25923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800"/>
              <a:t>Źródło: </a:t>
            </a:r>
            <a:r>
              <a:rPr lang="pl-PL" sz="800">
                <a:hlinkClick r:id="rId3"/>
              </a:rPr>
              <a:t>http://www.moviestarplanet.com/</a:t>
            </a:r>
            <a:r>
              <a:rPr lang="en-US" sz="800"/>
              <a:t>  ©MovieStarPlanet 2014   Retreived 27/11/2014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2"/>
          <p:cNvSpPr txBox="1">
            <a:spLocks noChangeArrowheads="1"/>
          </p:cNvSpPr>
          <p:nvPr/>
        </p:nvSpPr>
        <p:spPr bwMode="auto">
          <a:xfrm>
            <a:off x="468313" y="454025"/>
            <a:ext cx="6661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3600" b="1">
                <a:solidFill>
                  <a:schemeClr val="bg1"/>
                </a:solidFill>
              </a:rPr>
              <a:t>Avatary dzieci („adolescenti”)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27650" name="Text Box 3"/>
          <p:cNvSpPr txBox="1">
            <a:spLocks noChangeArrowheads="1"/>
          </p:cNvSpPr>
          <p:nvPr/>
        </p:nvSpPr>
        <p:spPr bwMode="auto">
          <a:xfrm>
            <a:off x="0" y="1484313"/>
            <a:ext cx="6877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Konstancja (9 lat ):  Moviestar Planet: Fame, Fortune and Friends </a:t>
            </a:r>
          </a:p>
          <a:p>
            <a:r>
              <a:rPr lang="pl-PL" b="1"/>
              <a:t>    </a:t>
            </a:r>
            <a:r>
              <a:rPr lang="pl-PL" b="1" i="1"/>
              <a:t>sława </a:t>
            </a:r>
            <a:r>
              <a:rPr lang="pl-PL" b="1" i="1">
                <a:latin typeface="Times New Roman" pitchFamily="18" charset="0"/>
              </a:rPr>
              <a:t>→ </a:t>
            </a:r>
            <a:r>
              <a:rPr lang="pl-PL" b="1" i="1"/>
              <a:t>powodzenie </a:t>
            </a:r>
            <a:r>
              <a:rPr lang="pl-PL" b="1" i="1">
                <a:latin typeface="Times New Roman" pitchFamily="18" charset="0"/>
              </a:rPr>
              <a:t>→</a:t>
            </a:r>
            <a:r>
              <a:rPr lang="pl-PL" b="1" i="1"/>
              <a:t>przyjaciele </a:t>
            </a:r>
            <a:endParaRPr lang="en-US" b="1" i="1"/>
          </a:p>
        </p:txBody>
      </p:sp>
      <p:pic>
        <p:nvPicPr>
          <p:cNvPr id="27651" name="Picture 6" descr="kerbal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2492375"/>
            <a:ext cx="4606925" cy="31750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</p:pic>
      <p:sp>
        <p:nvSpPr>
          <p:cNvPr id="27652" name="Text Box 6"/>
          <p:cNvSpPr txBox="1">
            <a:spLocks noChangeArrowheads="1"/>
          </p:cNvSpPr>
          <p:nvPr/>
        </p:nvSpPr>
        <p:spPr bwMode="auto">
          <a:xfrm>
            <a:off x="79375" y="5922963"/>
            <a:ext cx="88931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/>
              <a:t>Konusia nie lubi „Kerbala”, bo wczoraj Sławek o północy pokłócił się z tatą o przerwane ładowanie nowej wersji i zbudzili Konusię. Ona mieszka w „Movie_star_ planet.pl”. Można tam poznać wielu ludzi, zaprzyjaźnić się, można mieć własnego pieska... </a:t>
            </a:r>
            <a:endParaRPr lang="en-US" sz="1600"/>
          </a:p>
        </p:txBody>
      </p:sp>
      <p:pic>
        <p:nvPicPr>
          <p:cNvPr id="27654" name="Picture 7" descr="Niusi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2492375"/>
            <a:ext cx="3014662" cy="320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2"/>
          <p:cNvSpPr txBox="1">
            <a:spLocks noChangeArrowheads="1"/>
          </p:cNvSpPr>
          <p:nvPr/>
        </p:nvSpPr>
        <p:spPr bwMode="auto">
          <a:xfrm>
            <a:off x="468313" y="454025"/>
            <a:ext cx="6661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3600" b="1">
                <a:solidFill>
                  <a:schemeClr val="bg1"/>
                </a:solidFill>
              </a:rPr>
              <a:t>Avatary dzieci („adolescenti”)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158750" y="1720850"/>
            <a:ext cx="174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Milenka (11 lat)</a:t>
            </a:r>
            <a:endParaRPr lang="en-US"/>
          </a:p>
        </p:txBody>
      </p:sp>
      <p:pic>
        <p:nvPicPr>
          <p:cNvPr id="28675" name="Picture 6" descr="107704-monster-high-wallpaper-monster-hig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2060575"/>
            <a:ext cx="7019925" cy="421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ext Box 6"/>
          <p:cNvSpPr txBox="1">
            <a:spLocks noChangeArrowheads="1"/>
          </p:cNvSpPr>
          <p:nvPr/>
        </p:nvSpPr>
        <p:spPr bwMode="auto">
          <a:xfrm>
            <a:off x="6516688" y="5300663"/>
            <a:ext cx="14620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000"/>
              <a:t>Źródło zdjęcia: internet</a:t>
            </a:r>
            <a:endParaRPr lang="en-US" sz="1000"/>
          </a:p>
        </p:txBody>
      </p:sp>
      <p:sp>
        <p:nvSpPr>
          <p:cNvPr id="28677" name="TextBox 1"/>
          <p:cNvSpPr txBox="1">
            <a:spLocks noChangeArrowheads="1"/>
          </p:cNvSpPr>
          <p:nvPr/>
        </p:nvSpPr>
        <p:spPr bwMode="auto">
          <a:xfrm>
            <a:off x="158750" y="6273800"/>
            <a:ext cx="37973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>
                <a:hlinkClick r:id="rId3"/>
              </a:rPr>
              <a:t>http://glee.wikia.com/wiki/File:107704-monster-high-wallpaper-monster-high.jpg</a:t>
            </a:r>
            <a:endParaRPr lang="en-US" sz="800"/>
          </a:p>
          <a:p>
            <a:r>
              <a:rPr lang="en-US" sz="800"/>
              <a:t>xmp.did:CE3E666E4EA3E0119C088F733B64C653; Retrieved 27/11/2014</a:t>
            </a:r>
          </a:p>
          <a:p>
            <a:r>
              <a:rPr lang="en-US" sz="800"/>
              <a:t>Creative Commons Attribution-Share Alike License 3.0</a:t>
            </a:r>
          </a:p>
          <a:p>
            <a:r>
              <a:rPr lang="en-US" sz="800"/>
              <a:t>Original features: Matell Inc.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/>
          <p:cNvSpPr txBox="1">
            <a:spLocks noChangeArrowheads="1"/>
          </p:cNvSpPr>
          <p:nvPr/>
        </p:nvSpPr>
        <p:spPr bwMode="auto">
          <a:xfrm>
            <a:off x="468313" y="454025"/>
            <a:ext cx="6661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3600" b="1">
                <a:solidFill>
                  <a:schemeClr val="bg1"/>
                </a:solidFill>
              </a:rPr>
              <a:t>Avatary dzieci („adolescenti”)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29698" name="Text Box 3"/>
          <p:cNvSpPr txBox="1">
            <a:spLocks noChangeArrowheads="1"/>
          </p:cNvSpPr>
          <p:nvPr/>
        </p:nvSpPr>
        <p:spPr bwMode="auto">
          <a:xfrm>
            <a:off x="158750" y="1720850"/>
            <a:ext cx="174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Milenka (11 lat)</a:t>
            </a:r>
            <a:endParaRPr lang="en-US"/>
          </a:p>
        </p:txBody>
      </p:sp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250825" y="5605463"/>
            <a:ext cx="8208963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400"/>
              <a:t>Milenka, lat 11, ma kolekcję potworkowatych, ale realnych Monster-High. </a:t>
            </a:r>
          </a:p>
          <a:p>
            <a:r>
              <a:rPr lang="pl-PL" sz="1400"/>
              <a:t>Ich 30-osobową rodzię, Drrakulorra, SelinDior, Frankiesztai itd. wymienia bez błędu, ale na plaży nadal zbiera kamienie i muszle.</a:t>
            </a:r>
          </a:p>
          <a:p>
            <a:r>
              <a:rPr lang="pl-PL" sz="1400"/>
              <a:t>Również ona, ze starszym od niej o kilka lat bratem, lubi pograć w Monster internetową. </a:t>
            </a:r>
            <a:endParaRPr lang="en-US" sz="1400"/>
          </a:p>
        </p:txBody>
      </p:sp>
      <p:pic>
        <p:nvPicPr>
          <p:cNvPr id="29700" name="Picture 8" descr="mimmi2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525" y="1662113"/>
            <a:ext cx="2916238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6" descr="milena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413" y="1628775"/>
            <a:ext cx="3092450" cy="3924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2"/>
          <p:cNvSpPr txBox="1">
            <a:spLocks noChangeArrowheads="1"/>
          </p:cNvSpPr>
          <p:nvPr/>
        </p:nvSpPr>
        <p:spPr bwMode="auto">
          <a:xfrm>
            <a:off x="468313" y="454025"/>
            <a:ext cx="6661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3600" b="1">
                <a:solidFill>
                  <a:schemeClr val="bg1"/>
                </a:solidFill>
              </a:rPr>
              <a:t>Avatary dzieci („adolescenti”)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30722" name="Text Box 3"/>
          <p:cNvSpPr txBox="1">
            <a:spLocks noChangeArrowheads="1"/>
          </p:cNvSpPr>
          <p:nvPr/>
        </p:nvSpPr>
        <p:spPr bwMode="auto">
          <a:xfrm>
            <a:off x="158750" y="1720850"/>
            <a:ext cx="161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b="1"/>
              <a:t>Innymi słowy</a:t>
            </a:r>
            <a:endParaRPr lang="en-US" b="1"/>
          </a:p>
        </p:txBody>
      </p:sp>
      <p:sp>
        <p:nvSpPr>
          <p:cNvPr id="30723" name="Text Box 5"/>
          <p:cNvSpPr txBox="1">
            <a:spLocks noChangeArrowheads="1"/>
          </p:cNvSpPr>
          <p:nvPr/>
        </p:nvSpPr>
        <p:spPr bwMode="auto">
          <a:xfrm>
            <a:off x="250825" y="2133600"/>
            <a:ext cx="8208963" cy="402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/>
              <a:t>Tzw. dzieci, a właściwie </a:t>
            </a:r>
            <a:r>
              <a:rPr lang="pl-PL" sz="1600" i="1"/>
              <a:t>adolescenti</a:t>
            </a:r>
            <a:r>
              <a:rPr lang="pl-PL" sz="1600"/>
              <a:t>, w czasach współczesnych – rodziców wiecznie nieobecnych, bo zapracowanych, uciekają w świat wyimaginowany. </a:t>
            </a:r>
          </a:p>
          <a:p>
            <a:endParaRPr lang="pl-PL" sz="1600"/>
          </a:p>
          <a:p>
            <a:r>
              <a:rPr lang="pl-PL" sz="1600"/>
              <a:t>Nie jest to zjawisko samo w sobie negatywne, jako że świat fantazji jest niezbędny dla wytworzenia umiejętności </a:t>
            </a:r>
            <a:r>
              <a:rPr lang="pl-PL" sz="1600" i="1"/>
              <a:t>twórczego </a:t>
            </a:r>
            <a:r>
              <a:rPr lang="pl-PL" sz="1600"/>
              <a:t>myślenia w wieku dorosłym, czytaj: sukcesu zawodowego.</a:t>
            </a:r>
          </a:p>
          <a:p>
            <a:endParaRPr lang="pl-PL" sz="1600"/>
          </a:p>
          <a:p>
            <a:pPr>
              <a:spcAft>
                <a:spcPct val="20000"/>
              </a:spcAft>
            </a:pPr>
            <a:r>
              <a:rPr lang="pl-PL" sz="1600"/>
              <a:t>Problemem jest, gdy ten </a:t>
            </a:r>
            <a:r>
              <a:rPr lang="pl-PL" sz="1600" b="1"/>
              <a:t>internetowy</a:t>
            </a:r>
            <a:r>
              <a:rPr lang="pl-PL" sz="1600"/>
              <a:t> świat, tworzony przez dorosłych i głównie w celach komercyjnych (piesek w grze komputerowej kosztuje 20 zł)  staje się głównym:</a:t>
            </a:r>
          </a:p>
          <a:p>
            <a:r>
              <a:rPr lang="pl-PL" sz="1600"/>
              <a:t>- źródłem poznania, jak wiedza o astronomii i lotach kosmicznych u „Sławka”</a:t>
            </a:r>
          </a:p>
          <a:p>
            <a:pPr>
              <a:buFontTx/>
              <a:buChar char="-"/>
            </a:pPr>
            <a:r>
              <a:rPr lang="pl-PL" sz="1600"/>
              <a:t> zastępczym źródłem afektywności. </a:t>
            </a:r>
          </a:p>
          <a:p>
            <a:pPr>
              <a:buFontTx/>
              <a:buChar char="-"/>
            </a:pPr>
            <a:endParaRPr lang="pl-PL" sz="1600"/>
          </a:p>
          <a:p>
            <a:r>
              <a:rPr lang="pl-PL" sz="1600"/>
              <a:t>Winę, oczywiście, ponoszą dorośli – środowisko (szkoła, parafia, podwórko), </a:t>
            </a:r>
          </a:p>
          <a:p>
            <a:r>
              <a:rPr lang="pl-PL" sz="1600"/>
              <a:t>które tych (ciągle jeszcze) dzieci nie </a:t>
            </a:r>
            <a:r>
              <a:rPr lang="pl-PL" sz="1600" i="1"/>
              <a:t>przygarnia</a:t>
            </a:r>
            <a:r>
              <a:rPr lang="pl-PL" sz="1600"/>
              <a:t>, </a:t>
            </a:r>
          </a:p>
          <a:p>
            <a:r>
              <a:rPr lang="pl-PL" sz="1600"/>
              <a:t>w wieku, w którym tego najbardziej potrzebują...</a:t>
            </a:r>
          </a:p>
          <a:p>
            <a:r>
              <a:rPr lang="pl-PL" sz="1400"/>
              <a:t> </a:t>
            </a:r>
            <a:endParaRPr lang="en-US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ymbol zastępczy zawartości 2"/>
          <p:cNvSpPr>
            <a:spLocks noGrp="1"/>
          </p:cNvSpPr>
          <p:nvPr>
            <p:ph idx="4294967295"/>
          </p:nvPr>
        </p:nvSpPr>
        <p:spPr>
          <a:xfrm>
            <a:off x="157163" y="1700213"/>
            <a:ext cx="4900612" cy="2868612"/>
          </a:xfrm>
        </p:spPr>
        <p:txBody>
          <a:bodyPr/>
          <a:lstStyle/>
          <a:p>
            <a:pPr eaLnBrk="1" hangingPunct="1"/>
            <a:r>
              <a:rPr lang="pl-PL" b="1" smtClean="0"/>
              <a:t>Avatar</a:t>
            </a:r>
            <a:r>
              <a:rPr lang="pl-PL" smtClean="0"/>
              <a:t> = odwieczna projekcja alternatywnej i/lub komplementarnej osobowości</a:t>
            </a:r>
          </a:p>
          <a:p>
            <a:pPr eaLnBrk="1" hangingPunct="1"/>
            <a:r>
              <a:rPr lang="pl-PL" smtClean="0"/>
              <a:t>= zjawisko naturalne</a:t>
            </a:r>
          </a:p>
          <a:p>
            <a:pPr eaLnBrk="1" hangingPunct="1"/>
            <a:r>
              <a:rPr lang="pl-PL" smtClean="0">
                <a:solidFill>
                  <a:srgbClr val="FF0000"/>
                </a:solidFill>
              </a:rPr>
              <a:t>chyba, że dotyczy procesów poznawczych, </a:t>
            </a:r>
            <a:endParaRPr lang="pl-PL" sz="2400" b="1" smtClean="0"/>
          </a:p>
          <a:p>
            <a:pPr eaLnBrk="1" hangingPunct="1">
              <a:buFont typeface="Wingdings 2" pitchFamily="18" charset="2"/>
              <a:buNone/>
            </a:pPr>
            <a:endParaRPr lang="pl-PL" sz="2400" b="1" smtClean="0"/>
          </a:p>
        </p:txBody>
      </p:sp>
      <p:sp>
        <p:nvSpPr>
          <p:cNvPr id="31746" name="Text Box 3"/>
          <p:cNvSpPr txBox="1">
            <a:spLocks noChangeArrowheads="1"/>
          </p:cNvSpPr>
          <p:nvPr/>
        </p:nvSpPr>
        <p:spPr bwMode="auto">
          <a:xfrm>
            <a:off x="468313" y="454025"/>
            <a:ext cx="4400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3600" b="1">
                <a:solidFill>
                  <a:srgbClr val="FF0000"/>
                </a:solidFill>
              </a:rPr>
              <a:t>Avatar ery cyfrowej</a:t>
            </a:r>
            <a:endParaRPr lang="en-US" sz="3600" b="1">
              <a:solidFill>
                <a:srgbClr val="FF0000"/>
              </a:solidFill>
            </a:endParaRPr>
          </a:p>
        </p:txBody>
      </p:sp>
      <p:pic>
        <p:nvPicPr>
          <p:cNvPr id="31747" name="Picture 6" descr="slawe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45063" y="1628775"/>
            <a:ext cx="4079875" cy="422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ymbol zastępczy zawartości 2"/>
          <p:cNvSpPr>
            <a:spLocks noGrp="1"/>
          </p:cNvSpPr>
          <p:nvPr>
            <p:ph idx="4294967295"/>
          </p:nvPr>
        </p:nvSpPr>
        <p:spPr>
          <a:xfrm>
            <a:off x="157163" y="1700213"/>
            <a:ext cx="4900612" cy="2868612"/>
          </a:xfrm>
        </p:spPr>
        <p:txBody>
          <a:bodyPr/>
          <a:lstStyle/>
          <a:p>
            <a:pPr eaLnBrk="1" hangingPunct="1"/>
            <a:r>
              <a:rPr lang="pl-PL" b="1" smtClean="0"/>
              <a:t>Avatar</a:t>
            </a:r>
            <a:r>
              <a:rPr lang="pl-PL" smtClean="0"/>
              <a:t> = odwieczna projekcja alternatywnej i/lub komplementarnej osobowości</a:t>
            </a:r>
          </a:p>
          <a:p>
            <a:pPr eaLnBrk="1" hangingPunct="1"/>
            <a:r>
              <a:rPr lang="pl-PL" smtClean="0"/>
              <a:t>= zjawisko naturalne</a:t>
            </a:r>
          </a:p>
          <a:p>
            <a:pPr eaLnBrk="1" hangingPunct="1"/>
            <a:r>
              <a:rPr lang="pl-PL" smtClean="0">
                <a:solidFill>
                  <a:srgbClr val="FF0000"/>
                </a:solidFill>
              </a:rPr>
              <a:t>chyba, że dotyczy projekcji procesów poznawczych i/lub </a:t>
            </a:r>
          </a:p>
          <a:p>
            <a:pPr eaLnBrk="1" hangingPunct="1">
              <a:buFont typeface="Wingdings 2" pitchFamily="18" charset="2"/>
              <a:buNone/>
            </a:pPr>
            <a:r>
              <a:rPr lang="pl-PL" smtClean="0">
                <a:solidFill>
                  <a:srgbClr val="FF0000"/>
                </a:solidFill>
              </a:rPr>
              <a:t>    relacji uczuciowych, </a:t>
            </a:r>
            <a:r>
              <a:rPr lang="pl-PL" b="1" smtClean="0">
                <a:solidFill>
                  <a:srgbClr val="FF0000"/>
                </a:solidFill>
              </a:rPr>
              <a:t>szczególnie u dzieci!</a:t>
            </a:r>
          </a:p>
          <a:p>
            <a:pPr eaLnBrk="1" hangingPunct="1"/>
            <a:endParaRPr lang="pl-PL" sz="2400" b="1" smtClean="0"/>
          </a:p>
          <a:p>
            <a:pPr eaLnBrk="1" hangingPunct="1">
              <a:buFont typeface="Wingdings 2" pitchFamily="18" charset="2"/>
              <a:buNone/>
            </a:pPr>
            <a:endParaRPr lang="pl-PL" sz="2400" b="1" smtClean="0"/>
          </a:p>
        </p:txBody>
      </p:sp>
      <p:sp>
        <p:nvSpPr>
          <p:cNvPr id="32770" name="Text Box 3"/>
          <p:cNvSpPr txBox="1">
            <a:spLocks noChangeArrowheads="1"/>
          </p:cNvSpPr>
          <p:nvPr/>
        </p:nvSpPr>
        <p:spPr bwMode="auto">
          <a:xfrm>
            <a:off x="468313" y="454025"/>
            <a:ext cx="4400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3600" b="1">
                <a:solidFill>
                  <a:srgbClr val="FF0000"/>
                </a:solidFill>
              </a:rPr>
              <a:t>Avatar ery cyfrowej</a:t>
            </a:r>
            <a:endParaRPr lang="en-US" sz="3600" b="1">
              <a:solidFill>
                <a:srgbClr val="FF0000"/>
              </a:solidFill>
            </a:endParaRPr>
          </a:p>
        </p:txBody>
      </p:sp>
      <p:pic>
        <p:nvPicPr>
          <p:cNvPr id="32772" name="Picture 7" descr="Nius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3625" y="1479550"/>
            <a:ext cx="3590925" cy="382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Text Box 6"/>
          <p:cNvSpPr txBox="1">
            <a:spLocks noChangeArrowheads="1"/>
          </p:cNvSpPr>
          <p:nvPr/>
        </p:nvSpPr>
        <p:spPr bwMode="auto">
          <a:xfrm>
            <a:off x="4654550" y="5516563"/>
            <a:ext cx="44894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Dziękujemy za uwagę!</a:t>
            </a:r>
          </a:p>
          <a:p>
            <a:endParaRPr lang="pl-PL"/>
          </a:p>
          <a:p>
            <a:r>
              <a:rPr lang="pl-PL"/>
              <a:t>Szczególne podziękowania dla Konstancji,</a:t>
            </a:r>
          </a:p>
          <a:p>
            <a:r>
              <a:rPr lang="pl-PL"/>
              <a:t>Milenki i Sławka (i ich rodziców)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457200" y="155448"/>
            <a:ext cx="8229600" cy="125272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dirty="0" err="1" smtClean="0">
                <a:solidFill>
                  <a:schemeClr val="accent1">
                    <a:satMod val="150000"/>
                  </a:schemeClr>
                </a:solidFill>
              </a:rPr>
              <a:t>Makrowizja</a:t>
            </a:r>
            <a:r>
              <a:rPr lang="pl-PL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pl-PL" dirty="0" smtClean="0">
                <a:solidFill>
                  <a:schemeClr val="accent1">
                    <a:satMod val="150000"/>
                  </a:schemeClr>
                </a:solidFill>
              </a:rPr>
            </a:br>
            <a:endParaRPr lang="pl-PL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5362" name="Symbol zastępczy zawartości 2"/>
          <p:cNvSpPr>
            <a:spLocks noGrp="1"/>
          </p:cNvSpPr>
          <p:nvPr>
            <p:ph idx="4294967295"/>
          </p:nvPr>
        </p:nvSpPr>
        <p:spPr>
          <a:xfrm>
            <a:off x="428625" y="1928813"/>
            <a:ext cx="4900613" cy="2868612"/>
          </a:xfrm>
        </p:spPr>
        <p:txBody>
          <a:bodyPr/>
          <a:lstStyle/>
          <a:p>
            <a:pPr eaLnBrk="1" hangingPunct="1"/>
            <a:r>
              <a:rPr lang="pl-PL" sz="2400" smtClean="0"/>
              <a:t>W Polsce na </a:t>
            </a:r>
            <a:r>
              <a:rPr lang="pl-PL" sz="2400" i="1" smtClean="0"/>
              <a:t>Facebooku</a:t>
            </a:r>
            <a:r>
              <a:rPr lang="pl-PL" sz="2400" smtClean="0"/>
              <a:t> zarejestrowanych jest obecnie około 10 milionów użytkowników, w 2012 roku liczba użytkowników </a:t>
            </a:r>
            <a:r>
              <a:rPr lang="pl-PL" sz="2400" i="1" smtClean="0"/>
              <a:t>Facebooka</a:t>
            </a:r>
            <a:r>
              <a:rPr lang="pl-PL" sz="2400" smtClean="0"/>
              <a:t> na świecie osiągnęła miliard. </a:t>
            </a:r>
          </a:p>
          <a:p>
            <a:pPr eaLnBrk="1" hangingPunct="1">
              <a:buFont typeface="Wingdings 2" pitchFamily="18" charset="2"/>
              <a:buNone/>
            </a:pPr>
            <a:endParaRPr lang="pl-PL" sz="2400" smtClean="0"/>
          </a:p>
        </p:txBody>
      </p:sp>
      <p:sp>
        <p:nvSpPr>
          <p:cNvPr id="15363" name="Prostokąt 3"/>
          <p:cNvSpPr>
            <a:spLocks noChangeArrowheads="1"/>
          </p:cNvSpPr>
          <p:nvPr/>
        </p:nvSpPr>
        <p:spPr bwMode="auto">
          <a:xfrm>
            <a:off x="357188" y="6000750"/>
            <a:ext cx="8429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400" i="1">
                <a:solidFill>
                  <a:srgbClr val="000000"/>
                </a:solidFill>
                <a:latin typeface="Corbel" pitchFamily="34" charset="0"/>
              </a:rPr>
              <a:t>Ilu Polaków jest na Facebooku</a:t>
            </a:r>
            <a:r>
              <a:rPr lang="pl-PL" sz="1400">
                <a:solidFill>
                  <a:srgbClr val="000000"/>
                </a:solidFill>
                <a:latin typeface="Corbel" pitchFamily="34" charset="0"/>
              </a:rPr>
              <a:t>? http://www.komputerswiat.pl/nowosci/internet/2013/1/ilu-polakow-jest-na-facebooku.aspx [dostęp:19.07.2014]</a:t>
            </a:r>
          </a:p>
        </p:txBody>
      </p:sp>
      <p:pic>
        <p:nvPicPr>
          <p:cNvPr id="15364" name="Picture 2" descr="https://www.facebook.com/images/fb_icon_325x32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25" y="1785938"/>
            <a:ext cx="309562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dirty="0" smtClean="0">
                <a:solidFill>
                  <a:schemeClr val="bg1"/>
                </a:solidFill>
              </a:rPr>
              <a:t>Gra War of </a:t>
            </a:r>
            <a:r>
              <a:rPr lang="pl-PL" dirty="0" err="1" smtClean="0">
                <a:solidFill>
                  <a:schemeClr val="bg1"/>
                </a:solidFill>
              </a:rPr>
              <a:t>Warcraft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714500"/>
            <a:ext cx="3357563" cy="4625975"/>
          </a:xfrm>
        </p:spPr>
        <p:txBody>
          <a:bodyPr rtlCol="0">
            <a:normAutofit lnSpcReduction="10000"/>
          </a:bodyPr>
          <a:lstStyle/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pl-PL" sz="2400" dirty="0" smtClean="0"/>
              <a:t>Gra </a:t>
            </a:r>
            <a:r>
              <a:rPr lang="pl-PL" sz="2400" i="1" dirty="0" smtClean="0"/>
              <a:t>War of </a:t>
            </a:r>
            <a:r>
              <a:rPr lang="pl-PL" sz="2400" i="1" dirty="0" err="1" smtClean="0"/>
              <a:t>Warcraft</a:t>
            </a:r>
            <a:r>
              <a:rPr lang="pl-PL" sz="2400" dirty="0" smtClean="0"/>
              <a:t> gromadzi 8,5 mln graczy. 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pl-PL" sz="2400" dirty="0" smtClean="0"/>
              <a:t>Uczestnictwo w portalach </a:t>
            </a:r>
            <a:r>
              <a:rPr lang="pl-PL" sz="2400" dirty="0" err="1" smtClean="0"/>
              <a:t>społecznościowych</a:t>
            </a:r>
            <a:r>
              <a:rPr lang="pl-PL" sz="2400" dirty="0" smtClean="0"/>
              <a:t> oraz grach sieciowych wymaga utworzenia własnego „konta”, co wiąże się z autoprezentacją i udostępnieniem swoich danych. 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pl-PL" sz="2400" dirty="0"/>
          </a:p>
        </p:txBody>
      </p:sp>
      <p:sp>
        <p:nvSpPr>
          <p:cNvPr id="16387" name="Prostokąt 3"/>
          <p:cNvSpPr>
            <a:spLocks noChangeArrowheads="1"/>
          </p:cNvSpPr>
          <p:nvPr/>
        </p:nvSpPr>
        <p:spPr bwMode="auto">
          <a:xfrm>
            <a:off x="4357688" y="6215063"/>
            <a:ext cx="44354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>
                <a:solidFill>
                  <a:srgbClr val="000000"/>
                </a:solidFill>
                <a:latin typeface="Corbel" pitchFamily="34" charset="0"/>
                <a:hlinkClick r:id="rId2"/>
              </a:rPr>
              <a:t>http://www.gry-online.pl/S013.asp?ID=82825</a:t>
            </a:r>
            <a:endParaRPr lang="pl-PL">
              <a:solidFill>
                <a:srgbClr val="000000"/>
              </a:solidFill>
              <a:latin typeface="Corbel" pitchFamily="34" charset="0"/>
            </a:endParaRPr>
          </a:p>
          <a:p>
            <a:endParaRPr lang="pl-PL">
              <a:solidFill>
                <a:srgbClr val="000000"/>
              </a:solidFill>
              <a:latin typeface="Corbel" pitchFamily="34" charset="0"/>
            </a:endParaRPr>
          </a:p>
        </p:txBody>
      </p:sp>
      <p:pic>
        <p:nvPicPr>
          <p:cNvPr id="16388" name="Picture 2" descr="http://screenshot.it.sftcdn.net/it/scrn/57000/57291/world-of-warcraft-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75" y="1714500"/>
            <a:ext cx="5387975" cy="392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dirty="0" smtClean="0">
                <a:solidFill>
                  <a:schemeClr val="bg1"/>
                </a:solidFill>
              </a:rPr>
              <a:t>Autoprezentacja - pojęcie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4313" y="1357313"/>
            <a:ext cx="5437187" cy="4625975"/>
          </a:xfrm>
        </p:spPr>
        <p:txBody>
          <a:bodyPr rtlCol="0">
            <a:normAutofit/>
          </a:bodyPr>
          <a:lstStyle/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pl-PL" sz="2400" dirty="0" smtClean="0"/>
              <a:t>Autoprezentacja definiowana jest jako:</a:t>
            </a: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sz="2400" dirty="0" smtClean="0"/>
              <a:t> „podejmowanie działań ukierunkowanych na </a:t>
            </a:r>
            <a:r>
              <a:rPr lang="pl-PL" sz="2400" dirty="0" smtClean="0">
                <a:solidFill>
                  <a:srgbClr val="FF0000"/>
                </a:solidFill>
              </a:rPr>
              <a:t>zarządzanie wrażeniem wywieranym na partnerze</a:t>
            </a:r>
            <a:r>
              <a:rPr lang="pl-PL" sz="2400" dirty="0" smtClean="0"/>
              <a:t>, interakcji by przez to kontrolować reakcje partnera skierowane na siebie”, człowiek za pośrednictwem swoich zachowań werbalnych i niewerbalnych komunikuje innym „</a:t>
            </a:r>
            <a:r>
              <a:rPr lang="pl-PL" sz="2400" dirty="0" smtClean="0">
                <a:solidFill>
                  <a:srgbClr val="FF0000"/>
                </a:solidFill>
              </a:rPr>
              <a:t>kim jest, lub albo za kogo chciałby być uważany</a:t>
            </a:r>
            <a:r>
              <a:rPr lang="pl-PL" sz="2400" dirty="0" smtClean="0"/>
              <a:t>”. 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pl-PL" sz="2400" dirty="0"/>
          </a:p>
        </p:txBody>
      </p:sp>
      <p:sp>
        <p:nvSpPr>
          <p:cNvPr id="17411" name="Prostokąt 4"/>
          <p:cNvSpPr>
            <a:spLocks noChangeArrowheads="1"/>
          </p:cNvSpPr>
          <p:nvPr/>
        </p:nvSpPr>
        <p:spPr bwMode="auto">
          <a:xfrm>
            <a:off x="0" y="6119813"/>
            <a:ext cx="8929688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pl-PL" sz="1400">
                <a:solidFill>
                  <a:srgbClr val="000000"/>
                </a:solidFill>
                <a:latin typeface="Corbel" pitchFamily="34" charset="0"/>
              </a:rPr>
              <a:t>Szmajke, </a:t>
            </a:r>
            <a:r>
              <a:rPr lang="pl-PL" sz="1400" i="1">
                <a:solidFill>
                  <a:srgbClr val="000000"/>
                </a:solidFill>
                <a:latin typeface="Corbel" pitchFamily="34" charset="0"/>
              </a:rPr>
              <a:t>Samo utrudnianie jako sposób autoprezentacji. Czy rzucanie kłód pod nogi jest skuteczną metodą wywierania</a:t>
            </a:r>
          </a:p>
          <a:p>
            <a:pPr marL="342900" indent="-342900"/>
            <a:r>
              <a:rPr lang="pl-PL" sz="1400" i="1">
                <a:solidFill>
                  <a:srgbClr val="000000"/>
                </a:solidFill>
                <a:latin typeface="Corbel" pitchFamily="34" charset="0"/>
              </a:rPr>
              <a:t>korzystnego wrażenia na innych?, </a:t>
            </a:r>
            <a:r>
              <a:rPr lang="pl-PL" sz="1400">
                <a:solidFill>
                  <a:srgbClr val="000000"/>
                </a:solidFill>
                <a:latin typeface="Corbel" pitchFamily="34" charset="0"/>
              </a:rPr>
              <a:t>Wydawnictwo Instytutu Psychologii, Warszawa 1996, s.25. </a:t>
            </a:r>
          </a:p>
          <a:p>
            <a:pPr marL="342900" indent="-342900"/>
            <a:r>
              <a:rPr lang="pl-PL" sz="1400">
                <a:solidFill>
                  <a:srgbClr val="000000"/>
                </a:solidFill>
                <a:latin typeface="Corbel" pitchFamily="34" charset="0"/>
              </a:rPr>
              <a:t>Autoprezentacja, http://pl.wikipedia.org/wiki/Autoprezentacja [dostęp:19.07.2014].</a:t>
            </a:r>
          </a:p>
        </p:txBody>
      </p:sp>
      <p:pic>
        <p:nvPicPr>
          <p:cNvPr id="17412" name="Picture 2" descr="https://encrypted-tbn0.gstatic.com/images?q=tbn:ANd9GcTHCnZimbVpZ4ARNVXMsziqaqf2gORbNcV0C2Au0L4ZHShMUNx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0" y="1773238"/>
            <a:ext cx="2962275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ymbol zastępczy zawartości 2"/>
          <p:cNvSpPr>
            <a:spLocks noGrp="1"/>
          </p:cNvSpPr>
          <p:nvPr>
            <p:ph idx="1"/>
          </p:nvPr>
        </p:nvSpPr>
        <p:spPr>
          <a:xfrm>
            <a:off x="428625" y="1928813"/>
            <a:ext cx="4900613" cy="2868612"/>
          </a:xfrm>
        </p:spPr>
        <p:txBody>
          <a:bodyPr/>
          <a:lstStyle/>
          <a:p>
            <a:pPr eaLnBrk="1" hangingPunct="1"/>
            <a:r>
              <a:rPr lang="pl-PL" b="1" smtClean="0"/>
              <a:t>Avatar</a:t>
            </a:r>
            <a:r>
              <a:rPr lang="pl-PL" smtClean="0"/>
              <a:t> = reinkarnacja jakiegoś bóstwa we wcielenie, które personifikuje określone cechy boskie ale nie inne</a:t>
            </a:r>
          </a:p>
          <a:p>
            <a:pPr eaLnBrk="1" hangingPunct="1"/>
            <a:r>
              <a:rPr lang="pl-PL" smtClean="0"/>
              <a:t>Słowo wprowadzne do obiegu globalnego przez film J. Camerona (2009).</a:t>
            </a:r>
            <a:endParaRPr lang="pl-PL" sz="2400" smtClean="0"/>
          </a:p>
          <a:p>
            <a:pPr eaLnBrk="1" hangingPunct="1">
              <a:buFont typeface="Wingdings 2" pitchFamily="18" charset="2"/>
              <a:buNone/>
            </a:pPr>
            <a:endParaRPr lang="pl-PL" sz="2400" smtClean="0"/>
          </a:p>
        </p:txBody>
      </p:sp>
      <p:sp>
        <p:nvSpPr>
          <p:cNvPr id="18434" name="Text Box 6"/>
          <p:cNvSpPr txBox="1">
            <a:spLocks noChangeArrowheads="1"/>
          </p:cNvSpPr>
          <p:nvPr/>
        </p:nvSpPr>
        <p:spPr bwMode="auto">
          <a:xfrm>
            <a:off x="468313" y="454025"/>
            <a:ext cx="4400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3600" b="1">
                <a:solidFill>
                  <a:srgbClr val="FDDF03"/>
                </a:solidFill>
              </a:rPr>
              <a:t>Avatar ery cyfrowej</a:t>
            </a:r>
            <a:endParaRPr lang="en-US" sz="3600" b="1">
              <a:solidFill>
                <a:srgbClr val="FDDF03"/>
              </a:solidFill>
            </a:endParaRPr>
          </a:p>
        </p:txBody>
      </p:sp>
      <p:sp>
        <p:nvSpPr>
          <p:cNvPr id="18435" name="Text Box 8"/>
          <p:cNvSpPr txBox="1">
            <a:spLocks noChangeArrowheads="1"/>
          </p:cNvSpPr>
          <p:nvPr/>
        </p:nvSpPr>
        <p:spPr bwMode="auto">
          <a:xfrm>
            <a:off x="303213" y="6113463"/>
            <a:ext cx="85899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Idea za: Bruno Sanguanini „Trentino Attualita’”, No. 264, Luty 2014, str. 36. </a:t>
            </a:r>
          </a:p>
          <a:p>
            <a:r>
              <a:rPr lang="pl-PL"/>
              <a:t>www.trentino.mese.it </a:t>
            </a:r>
            <a:endParaRPr lang="en-US"/>
          </a:p>
        </p:txBody>
      </p:sp>
      <p:pic>
        <p:nvPicPr>
          <p:cNvPr id="18436" name="Picture 9" descr="Shiva_Statue_Murdeshwara_Temp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24500" y="1585913"/>
            <a:ext cx="3222625" cy="41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ext Box 6"/>
          <p:cNvSpPr txBox="1">
            <a:spLocks noChangeArrowheads="1"/>
          </p:cNvSpPr>
          <p:nvPr/>
        </p:nvSpPr>
        <p:spPr bwMode="auto">
          <a:xfrm>
            <a:off x="5068888" y="5732463"/>
            <a:ext cx="41338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>
                <a:hlinkClick r:id="rId3"/>
              </a:rPr>
              <a:t>http://www.esopedia.info/images/thumb/d/dc/Shiva_Statue_Murdeshwara_Temple.jpg/</a:t>
            </a:r>
            <a:endParaRPr lang="en-US" sz="800"/>
          </a:p>
          <a:p>
            <a:r>
              <a:rPr lang="en-US" sz="800"/>
              <a:t>Retrieved 27/11/2014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ymbol zastępczy zawartości 2"/>
          <p:cNvSpPr>
            <a:spLocks noGrp="1"/>
          </p:cNvSpPr>
          <p:nvPr>
            <p:ph idx="4294967295"/>
          </p:nvPr>
        </p:nvSpPr>
        <p:spPr>
          <a:xfrm>
            <a:off x="428625" y="1928813"/>
            <a:ext cx="4900613" cy="2868612"/>
          </a:xfrm>
        </p:spPr>
        <p:txBody>
          <a:bodyPr/>
          <a:lstStyle/>
          <a:p>
            <a:pPr eaLnBrk="1" hangingPunct="1"/>
            <a:r>
              <a:rPr lang="pl-PL" b="1" smtClean="0"/>
              <a:t>Walt Disney:</a:t>
            </a:r>
          </a:p>
          <a:p>
            <a:pPr eaLnBrk="1" hangingPunct="1">
              <a:buFontTx/>
              <a:buChar char="-"/>
            </a:pPr>
            <a:r>
              <a:rPr lang="pl-PL" smtClean="0"/>
              <a:t>Dotto</a:t>
            </a:r>
          </a:p>
          <a:p>
            <a:pPr eaLnBrk="1" hangingPunct="1">
              <a:buFontTx/>
              <a:buChar char="-"/>
            </a:pPr>
            <a:r>
              <a:rPr lang="pl-PL" smtClean="0"/>
              <a:t>Brontolo</a:t>
            </a:r>
          </a:p>
          <a:p>
            <a:pPr eaLnBrk="1" hangingPunct="1">
              <a:buFontTx/>
              <a:buChar char="-"/>
            </a:pPr>
            <a:r>
              <a:rPr lang="pl-PL" smtClean="0"/>
              <a:t>Pisolo</a:t>
            </a:r>
          </a:p>
          <a:p>
            <a:pPr eaLnBrk="1" hangingPunct="1">
              <a:buFontTx/>
              <a:buChar char="-"/>
            </a:pPr>
            <a:r>
              <a:rPr lang="pl-PL" smtClean="0"/>
              <a:t>Mammolo</a:t>
            </a:r>
          </a:p>
          <a:p>
            <a:pPr eaLnBrk="1" hangingPunct="1">
              <a:buFontTx/>
              <a:buChar char="-"/>
            </a:pPr>
            <a:r>
              <a:rPr lang="pl-PL" smtClean="0"/>
              <a:t>Cucciolo</a:t>
            </a:r>
          </a:p>
          <a:p>
            <a:pPr eaLnBrk="1" hangingPunct="1">
              <a:buFontTx/>
              <a:buChar char="-"/>
            </a:pPr>
            <a:r>
              <a:rPr lang="pl-PL" smtClean="0"/>
              <a:t>...</a:t>
            </a:r>
          </a:p>
          <a:p>
            <a:pPr eaLnBrk="1" hangingPunct="1">
              <a:buFontTx/>
              <a:buChar char="-"/>
            </a:pPr>
            <a:endParaRPr lang="pl-PL" sz="2400" smtClean="0"/>
          </a:p>
          <a:p>
            <a:pPr eaLnBrk="1" hangingPunct="1">
              <a:buFont typeface="Wingdings 2" pitchFamily="18" charset="2"/>
              <a:buNone/>
            </a:pPr>
            <a:endParaRPr lang="pl-PL" sz="2400" smtClean="0"/>
          </a:p>
        </p:txBody>
      </p:sp>
      <p:sp>
        <p:nvSpPr>
          <p:cNvPr id="19458" name="Text Box 3"/>
          <p:cNvSpPr txBox="1">
            <a:spLocks noChangeArrowheads="1"/>
          </p:cNvSpPr>
          <p:nvPr/>
        </p:nvSpPr>
        <p:spPr bwMode="auto">
          <a:xfrm>
            <a:off x="468313" y="454025"/>
            <a:ext cx="6127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3600" b="1">
                <a:solidFill>
                  <a:schemeClr val="bg1"/>
                </a:solidFill>
              </a:rPr>
              <a:t>Avatar ery kultury masowej</a:t>
            </a:r>
            <a:endParaRPr lang="en-US" sz="3600" b="1">
              <a:solidFill>
                <a:schemeClr val="bg1"/>
              </a:solidFill>
            </a:endParaRPr>
          </a:p>
        </p:txBody>
      </p:sp>
      <p:pic>
        <p:nvPicPr>
          <p:cNvPr id="19459" name="Picture 5" descr="biancaneve_e_i_sette_nan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1844675"/>
            <a:ext cx="5040313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 Box 5"/>
          <p:cNvSpPr txBox="1">
            <a:spLocks noChangeArrowheads="1"/>
          </p:cNvSpPr>
          <p:nvPr/>
        </p:nvSpPr>
        <p:spPr bwMode="auto">
          <a:xfrm>
            <a:off x="3276600" y="5805488"/>
            <a:ext cx="49752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>
                <a:hlinkClick r:id="rId3"/>
              </a:rPr>
              <a:t>http://www.cartonionline.com/gif/CARTOON/disney/biancaneve/miniature/biancaneve_e_i_sette_nani.jpg</a:t>
            </a:r>
            <a:endParaRPr lang="en-US" sz="800"/>
          </a:p>
          <a:p>
            <a:r>
              <a:rPr lang="en-US" sz="800"/>
              <a:t>Retrieved: 27/11/2014  ©Walt Disney</a:t>
            </a:r>
          </a:p>
        </p:txBody>
      </p:sp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173038" y="6094413"/>
            <a:ext cx="8575675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400"/>
              <a:t>Dla dzieci włoskich imiona (i cechy – „mądrala”, „narzekacz”, „śpioch”, „maminsynek”, „maluch”), powielane </a:t>
            </a:r>
          </a:p>
          <a:p>
            <a:r>
              <a:rPr lang="pl-PL" sz="1400"/>
              <a:t>w setkach książek, komiksów, filmów animowanych, stanowią integralną część ich </a:t>
            </a:r>
            <a:r>
              <a:rPr lang="pl-PL" sz="1400" b="1"/>
              <a:t>kultury</a:t>
            </a:r>
            <a:r>
              <a:rPr lang="pl-PL" sz="1400"/>
              <a:t>, dużo bardziej niż tradycyjne postacie z narodowych lub regionalnych baśni.</a:t>
            </a:r>
            <a:endParaRPr lang="en-US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ymbol zastępczy zawartości 2"/>
          <p:cNvSpPr>
            <a:spLocks noGrp="1"/>
          </p:cNvSpPr>
          <p:nvPr>
            <p:ph idx="4294967295"/>
          </p:nvPr>
        </p:nvSpPr>
        <p:spPr>
          <a:xfrm>
            <a:off x="428625" y="1928813"/>
            <a:ext cx="4900613" cy="2868612"/>
          </a:xfrm>
        </p:spPr>
        <p:txBody>
          <a:bodyPr/>
          <a:lstStyle/>
          <a:p>
            <a:pPr eaLnBrk="1" hangingPunct="1"/>
            <a:r>
              <a:rPr lang="pl-PL" b="1" smtClean="0"/>
              <a:t>Olimp:</a:t>
            </a:r>
          </a:p>
          <a:p>
            <a:pPr eaLnBrk="1" hangingPunct="1">
              <a:buFontTx/>
              <a:buChar char="-"/>
            </a:pPr>
            <a:r>
              <a:rPr lang="en-US" smtClean="0"/>
              <a:t>p</a:t>
            </a:r>
            <a:r>
              <a:rPr lang="pl-PL" smtClean="0"/>
              <a:t>iorunujący Zeus</a:t>
            </a:r>
          </a:p>
          <a:p>
            <a:pPr eaLnBrk="1" hangingPunct="1">
              <a:buFontTx/>
              <a:buChar char="-"/>
            </a:pPr>
            <a:r>
              <a:rPr lang="pl-PL" smtClean="0"/>
              <a:t>mądra Atena</a:t>
            </a:r>
          </a:p>
          <a:p>
            <a:pPr eaLnBrk="1" hangingPunct="1">
              <a:buFontTx/>
              <a:buChar char="-"/>
            </a:pPr>
            <a:r>
              <a:rPr lang="pl-PL" smtClean="0"/>
              <a:t>umorusany Hefajstos</a:t>
            </a:r>
          </a:p>
          <a:p>
            <a:pPr eaLnBrk="1" hangingPunct="1">
              <a:buFontTx/>
              <a:buChar char="-"/>
            </a:pPr>
            <a:r>
              <a:rPr lang="pl-PL" smtClean="0"/>
              <a:t>zazdrosna Hera</a:t>
            </a:r>
          </a:p>
          <a:p>
            <a:pPr eaLnBrk="1" hangingPunct="1">
              <a:buFontTx/>
              <a:buChar char="-"/>
            </a:pPr>
            <a:r>
              <a:rPr lang="pl-PL" smtClean="0"/>
              <a:t>itd.</a:t>
            </a:r>
          </a:p>
          <a:p>
            <a:pPr eaLnBrk="1" hangingPunct="1">
              <a:buFontTx/>
              <a:buChar char="-"/>
            </a:pPr>
            <a:endParaRPr lang="pl-PL" sz="2400" smtClean="0"/>
          </a:p>
          <a:p>
            <a:pPr eaLnBrk="1" hangingPunct="1">
              <a:buFont typeface="Wingdings 2" pitchFamily="18" charset="2"/>
              <a:buNone/>
            </a:pPr>
            <a:endParaRPr lang="pl-PL" sz="2400" smtClean="0"/>
          </a:p>
        </p:txBody>
      </p:sp>
      <p:sp>
        <p:nvSpPr>
          <p:cNvPr id="20482" name="Text Box 3"/>
          <p:cNvSpPr txBox="1">
            <a:spLocks noChangeArrowheads="1"/>
          </p:cNvSpPr>
          <p:nvPr/>
        </p:nvSpPr>
        <p:spPr bwMode="auto">
          <a:xfrm>
            <a:off x="468313" y="454025"/>
            <a:ext cx="5695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3600" b="1">
                <a:solidFill>
                  <a:schemeClr val="bg1"/>
                </a:solidFill>
              </a:rPr>
              <a:t>Avatary Grecji klasycznej</a:t>
            </a:r>
            <a:endParaRPr lang="en-US" sz="3600" b="1">
              <a:solidFill>
                <a:schemeClr val="bg1"/>
              </a:solidFill>
            </a:endParaRPr>
          </a:p>
        </p:txBody>
      </p:sp>
      <p:pic>
        <p:nvPicPr>
          <p:cNvPr id="20483" name="Picture 5" descr="giove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092325"/>
            <a:ext cx="4175125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4421188" y="5524500"/>
            <a:ext cx="4733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000">
                <a:hlinkClick r:id="rId3"/>
              </a:rPr>
              <a:t>http://www.parodos.it/images/giove2.jpg</a:t>
            </a:r>
            <a:r>
              <a:rPr lang="en-US" sz="1000"/>
              <a:t>  Retrieved 27/11/2014</a:t>
            </a:r>
          </a:p>
          <a:p>
            <a:r>
              <a:rPr lang="en-US" sz="1000"/>
              <a:t>All graphics, logos, advertisements and promotions are Copyright  Parodos 2009</a:t>
            </a:r>
          </a:p>
        </p:txBody>
      </p:sp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19050" y="5922963"/>
            <a:ext cx="92329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400"/>
              <a:t>Avatary nie są, bynajmniej, pomysłem współczesnym. „Już starożytni Grecy” przypisywali swoim bogom określone a nie inne cechy – jeden bóg był pracowity a inny szybki.</a:t>
            </a:r>
          </a:p>
          <a:p>
            <a:r>
              <a:rPr lang="pl-PL" sz="1400"/>
              <a:t>Była to swego rodzaju wysublimowana projekcja indywidualnych cech ludzkich: ukryty sposób na samo-realizację. </a:t>
            </a:r>
            <a:endParaRPr lang="en-US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3"/>
          <p:cNvSpPr txBox="1">
            <a:spLocks noChangeArrowheads="1"/>
          </p:cNvSpPr>
          <p:nvPr/>
        </p:nvSpPr>
        <p:spPr bwMode="auto">
          <a:xfrm>
            <a:off x="468313" y="454025"/>
            <a:ext cx="4959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3600" b="1">
                <a:solidFill>
                  <a:schemeClr val="bg1"/>
                </a:solidFill>
              </a:rPr>
              <a:t>Avatary futurystyczne</a:t>
            </a:r>
            <a:endParaRPr lang="en-US" sz="3600" b="1">
              <a:solidFill>
                <a:schemeClr val="bg1"/>
              </a:solidFill>
            </a:endParaRPr>
          </a:p>
        </p:txBody>
      </p:sp>
      <p:pic>
        <p:nvPicPr>
          <p:cNvPr id="21506" name="Picture 7" descr="article-1242409-07A207B0000005DC-353_634x34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8500" y="1773238"/>
            <a:ext cx="7402513" cy="40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4"/>
          <p:cNvSpPr txBox="1">
            <a:spLocks noChangeArrowheads="1"/>
          </p:cNvSpPr>
          <p:nvPr/>
        </p:nvSpPr>
        <p:spPr bwMode="auto">
          <a:xfrm>
            <a:off x="488950" y="5876925"/>
            <a:ext cx="18415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000"/>
          </a:p>
        </p:txBody>
      </p:sp>
      <p:sp>
        <p:nvSpPr>
          <p:cNvPr id="21508" name="Text Box 5"/>
          <p:cNvSpPr txBox="1">
            <a:spLocks noChangeArrowheads="1"/>
          </p:cNvSpPr>
          <p:nvPr/>
        </p:nvSpPr>
        <p:spPr bwMode="auto">
          <a:xfrm>
            <a:off x="173038" y="6194425"/>
            <a:ext cx="7991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400"/>
              <a:t>Tak wygląda Avatar z filmu J. Camerona, w wizerunku w tysiącach wersji znajdowany w internecie: </a:t>
            </a:r>
          </a:p>
          <a:p>
            <a:r>
              <a:rPr lang="pl-PL" sz="1400"/>
              <a:t>elegancki, bohaterski, rycerski</a:t>
            </a:r>
            <a:endParaRPr lang="en-US" sz="1400"/>
          </a:p>
        </p:txBody>
      </p:sp>
      <p:sp>
        <p:nvSpPr>
          <p:cNvPr id="21509" name="TextBox 1"/>
          <p:cNvSpPr txBox="1">
            <a:spLocks noChangeArrowheads="1"/>
          </p:cNvSpPr>
          <p:nvPr/>
        </p:nvSpPr>
        <p:spPr bwMode="auto">
          <a:xfrm>
            <a:off x="173038" y="5827713"/>
            <a:ext cx="80454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/>
              <a:t>Uploaded from </a:t>
            </a:r>
            <a:r>
              <a:rPr lang="en-US" sz="800">
                <a:hlinkClick r:id="rId3"/>
              </a:rPr>
              <a:t>http://www.dailymail.co.uk/news/article-1242409/The-Avatar-effect-Movie-goers-feel-depressed-suicidal-able-visit-utopian-alien-planet.html</a:t>
            </a:r>
            <a:endParaRPr lang="en-US" sz="800"/>
          </a:p>
          <a:p>
            <a:r>
              <a:rPr lang="en-US" sz="800">
                <a:hlinkClick r:id="rId4"/>
              </a:rPr>
              <a:t>http://i.dailymail.co.uk/i/pix/2010/01/12/article-1242409-07A207B0000005DC-353_634x348.jpg</a:t>
            </a:r>
            <a:r>
              <a:rPr lang="en-US" sz="800"/>
              <a:t>  Retrieved 27/11/2014  ©AP   “Avatar” Director  J. Cameron,  20</a:t>
            </a:r>
            <a:r>
              <a:rPr lang="en-US" sz="800" baseline="30000"/>
              <a:t>th</a:t>
            </a:r>
            <a:r>
              <a:rPr lang="en-US" sz="800"/>
              <a:t> Century Fox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ymbol zastępczy zawartości 2"/>
          <p:cNvSpPr>
            <a:spLocks noGrp="1"/>
          </p:cNvSpPr>
          <p:nvPr>
            <p:ph idx="4294967295"/>
          </p:nvPr>
        </p:nvSpPr>
        <p:spPr>
          <a:xfrm>
            <a:off x="428625" y="1514475"/>
            <a:ext cx="6303963" cy="1068388"/>
          </a:xfrm>
        </p:spPr>
        <p:txBody>
          <a:bodyPr/>
          <a:lstStyle/>
          <a:p>
            <a:pPr eaLnBrk="1" hangingPunct="1"/>
            <a:r>
              <a:rPr lang="pl-PL" b="1" smtClean="0"/>
              <a:t>Real „reality”</a:t>
            </a:r>
            <a:endParaRPr lang="pl-PL" smtClean="0"/>
          </a:p>
          <a:p>
            <a:pPr eaLnBrk="1" hangingPunct="1">
              <a:buFontTx/>
              <a:buChar char="-"/>
            </a:pPr>
            <a:endParaRPr lang="pl-PL" sz="2400" smtClean="0"/>
          </a:p>
          <a:p>
            <a:pPr eaLnBrk="1" hangingPunct="1">
              <a:buFont typeface="Wingdings 2" pitchFamily="18" charset="2"/>
              <a:buNone/>
            </a:pPr>
            <a:endParaRPr lang="pl-PL" sz="2400" smtClean="0"/>
          </a:p>
        </p:txBody>
      </p:sp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468313" y="454025"/>
            <a:ext cx="4959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3600" b="1">
                <a:solidFill>
                  <a:schemeClr val="bg1"/>
                </a:solidFill>
              </a:rPr>
              <a:t>Avatary futurystyczne</a:t>
            </a:r>
            <a:endParaRPr lang="en-US" sz="3600" b="1">
              <a:solidFill>
                <a:schemeClr val="bg1"/>
              </a:solidFill>
            </a:endParaRPr>
          </a:p>
        </p:txBody>
      </p:sp>
      <p:pic>
        <p:nvPicPr>
          <p:cNvPr id="22531" name="Picture 5" descr="avatar_jak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08213"/>
            <a:ext cx="6697662" cy="376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957263" y="6037263"/>
            <a:ext cx="79216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hlinkClick r:id="rId3"/>
              </a:rPr>
              <a:t>http://2.bp.blogspot.com/_XO0CsBWBa-w/TM4azb0lKuI/AAAAAAAAABM/-2ydY1CU_XM/s1600/jake-sully-avatar.jpg</a:t>
            </a:r>
            <a:r>
              <a:rPr lang="en-US" sz="1000"/>
              <a:t> © 20th Century Fox</a:t>
            </a:r>
          </a:p>
        </p:txBody>
      </p:sp>
      <p:sp>
        <p:nvSpPr>
          <p:cNvPr id="22533" name="Text Box 6"/>
          <p:cNvSpPr txBox="1">
            <a:spLocks noChangeArrowheads="1"/>
          </p:cNvSpPr>
          <p:nvPr/>
        </p:nvSpPr>
        <p:spPr bwMode="auto">
          <a:xfrm>
            <a:off x="173038" y="6296025"/>
            <a:ext cx="78438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400"/>
              <a:t>W rzeczywistości, avatar jest produktem przyspieszonej produkcji bionicznej w czasie lotu z Ziemi</a:t>
            </a:r>
            <a:endParaRPr lang="en-US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ł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ł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778</Words>
  <Application>Microsoft Office PowerPoint</Application>
  <PresentationFormat>Pokaz na ekranie (4:3)</PresentationFormat>
  <Paragraphs>112</Paragraphs>
  <Slides>19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Szablon projektu</vt:lpstr>
      </vt:variant>
      <vt:variant>
        <vt:i4>7</vt:i4>
      </vt:variant>
      <vt:variant>
        <vt:lpstr>Tytuły slajdów</vt:lpstr>
      </vt:variant>
      <vt:variant>
        <vt:i4>19</vt:i4>
      </vt:variant>
    </vt:vector>
  </HeadingPairs>
  <TitlesOfParts>
    <vt:vector size="34" baseType="lpstr">
      <vt:lpstr>Arial</vt:lpstr>
      <vt:lpstr>Corbel</vt:lpstr>
      <vt:lpstr>Wingdings 2</vt:lpstr>
      <vt:lpstr>Wingdings</vt:lpstr>
      <vt:lpstr>Wingdings 3</vt:lpstr>
      <vt:lpstr>Calibri</vt:lpstr>
      <vt:lpstr>Times New Roman</vt:lpstr>
      <vt:lpstr>Arial Unicode MS</vt:lpstr>
      <vt:lpstr>Moduł</vt:lpstr>
      <vt:lpstr>Moduł</vt:lpstr>
      <vt:lpstr>Moduł</vt:lpstr>
      <vt:lpstr>Moduł</vt:lpstr>
      <vt:lpstr>Moduł</vt:lpstr>
      <vt:lpstr>Moduł</vt:lpstr>
      <vt:lpstr>Moduł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Internetowa tożsamość  – czyli o kreowaniu własnego ID</dc:title>
  <dc:creator>UMK</dc:creator>
  <cp:lastModifiedBy>Grzegorz Krwasz</cp:lastModifiedBy>
  <cp:revision>30</cp:revision>
  <dcterms:created xsi:type="dcterms:W3CDTF">2014-11-02T15:48:58Z</dcterms:created>
  <dcterms:modified xsi:type="dcterms:W3CDTF">2015-01-26T11:16:28Z</dcterms:modified>
</cp:coreProperties>
</file>