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79" r:id="rId2"/>
    <p:sldId id="341" r:id="rId3"/>
    <p:sldId id="303" r:id="rId4"/>
    <p:sldId id="342" r:id="rId5"/>
    <p:sldId id="298" r:id="rId6"/>
    <p:sldId id="305" r:id="rId7"/>
    <p:sldId id="350" r:id="rId8"/>
    <p:sldId id="343" r:id="rId9"/>
    <p:sldId id="344" r:id="rId10"/>
    <p:sldId id="278" r:id="rId11"/>
    <p:sldId id="266" r:id="rId12"/>
    <p:sldId id="268" r:id="rId13"/>
    <p:sldId id="351" r:id="rId14"/>
    <p:sldId id="260" r:id="rId15"/>
    <p:sldId id="265" r:id="rId16"/>
    <p:sldId id="345" r:id="rId17"/>
    <p:sldId id="346" r:id="rId18"/>
    <p:sldId id="347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364" r:id="rId32"/>
    <p:sldId id="365" r:id="rId33"/>
    <p:sldId id="348" r:id="rId34"/>
    <p:sldId id="349" r:id="rId35"/>
    <p:sldId id="304" r:id="rId36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Sezione predefinita" id="{F5F7F8CF-F5D1-4175-84E4-C319BF4C9836}">
          <p14:sldIdLst>
            <p14:sldId id="279"/>
            <p14:sldId id="341"/>
            <p14:sldId id="303"/>
            <p14:sldId id="342"/>
            <p14:sldId id="298"/>
            <p14:sldId id="305"/>
            <p14:sldId id="350"/>
            <p14:sldId id="343"/>
            <p14:sldId id="344"/>
            <p14:sldId id="278"/>
            <p14:sldId id="266"/>
            <p14:sldId id="268"/>
            <p14:sldId id="351"/>
            <p14:sldId id="260"/>
            <p14:sldId id="265"/>
            <p14:sldId id="345"/>
            <p14:sldId id="346"/>
            <p14:sldId id="347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</p14:sldIdLst>
        </p14:section>
        <p14:section name="Sezione senza titolo" id="{2571B3DD-B455-46E7-B4F5-7A29E904116F}">
          <p14:sldIdLst>
            <p14:sldId id="362"/>
            <p14:sldId id="363"/>
            <p14:sldId id="364"/>
            <p14:sldId id="365"/>
            <p14:sldId id="348"/>
            <p14:sldId id="349"/>
            <p14:sldId id="3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F6"/>
    <a:srgbClr val="F1FFE7"/>
    <a:srgbClr val="CBFF97"/>
    <a:srgbClr val="FF0000"/>
    <a:srgbClr val="FF9933"/>
    <a:srgbClr val="33CCFF"/>
    <a:srgbClr val="660066"/>
    <a:srgbClr val="008000"/>
    <a:srgbClr val="990099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76" autoAdjust="0"/>
    <p:restoredTop sz="94718" autoAdjust="0"/>
  </p:normalViewPr>
  <p:slideViewPr>
    <p:cSldViewPr>
      <p:cViewPr varScale="1">
        <p:scale>
          <a:sx n="59" d="100"/>
          <a:sy n="59" d="100"/>
        </p:scale>
        <p:origin x="72" y="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7:51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36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37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40.1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9T20:18:41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68C4C294-8E9C-3698-6CBA-68BD88755E0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C04B854C-D029-6BFA-E0FB-244B152A16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83040641-DF91-D853-1624-B43C78E3853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05B1E59-1AAA-D247-29F0-9A394C46C6E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0311A4C5-0530-B86A-3498-4B4A5218AF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D30F461-045A-095E-41BA-4ED71CD89F3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E510A8C2-6FFB-4A2E-A726-94B4D6ACE59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E5455-1D85-66AA-C9A0-1AA567DF35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CCAEE0-C62C-641C-BFB1-F15B016724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167473-B9E5-5634-3CB7-E72787A14E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BA81-A68C-4715-BF39-521780F27853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570829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D2ACD3-D266-5591-2B3A-16F5BDC009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1859C69-F77F-3055-FCA0-CF7813EEBD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02075FE-C408-FACE-F72B-69A9E5FC34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F0732-D885-4070-8972-6C5D8D8785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36272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28085A-519A-7D23-4C82-F6EDA89C3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3B2290-1495-D370-BC5A-CB62DA6DA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944062F-328E-046C-F039-CD7CFB8AF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D7437-7FF4-4A50-BAFD-E190DD75A4D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3861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98EFAE8-94AB-869C-A263-A4E1A14343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B4410AA-BDBF-96B3-EEE7-0DF70BBD80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C02AAA-C9B5-34A9-9A16-CB14462A4F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9233D-EE71-42B1-8E42-27479F28977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03475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0F50FE6-FC42-CB3F-A119-D7E25037E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33265-F1D8-D427-F04F-8CB3F1B549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47573D-8BD5-9B2C-A927-603CB7B84F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84233-B08B-43D4-BD40-E694B617C9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1144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575833-C6BF-3AAC-0ADD-B31148DD0F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0F1BB5-DF7E-22CD-54A7-786B4AD246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61AA0EB-73BF-BBF5-BBB8-D264D3EE6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BBE8F6-1F7A-4312-9C72-D0852415955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86242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095831-8080-C313-A0C9-17FE53D95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7B8F4D-3460-56C9-8C26-ABA85C45F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7D6E1-0DE8-0241-EE56-DE5BAF021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84EE8-9D1C-4A1B-A862-AA395965E0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697551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2136FEF-08CC-A163-81B1-E160DDDF8A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387C37A-45D9-06A5-BDC1-0E2A9D498A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6ECD4E3-3BC4-9C87-EA22-8BB0E1417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632972-CBE7-4832-8CEA-5F0B02F006C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11816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E8FCC50-CCA9-B32F-4D2F-63D209A81F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B3245CA-8CED-F0DC-4C02-5188BD17EF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C71BACB-6733-4716-9DAF-BD9E95FA78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2E62A-9F61-424C-940B-6F201FB90AD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282098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64C52C-5C3E-40C2-8175-27DA379D7F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03C544A-462B-50AF-1238-749C80B29C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FEE014-DBB5-AF2B-984F-4C23BBA313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0DB902-350E-4B0B-B948-77B40A6541E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508362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12F0DD-AC7D-0BF0-0057-38966394B5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4D7CDA-575D-36FD-D5F6-9508FCFF2A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74AB09-DB8A-EB29-F1DA-1E772B8C20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7CE2B-8F8B-4DC0-8486-CE82557E13A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235196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00A806-F5D6-38C5-C675-78A45A23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451A30-3678-EB49-3735-66C07AD2A4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4B668-52D7-70B3-1A3D-D3D729DDE3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3AB62A-B766-42B6-B5F8-372B288894C2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4421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BFF97"/>
            </a:gs>
            <a:gs pos="48000">
              <a:srgbClr val="F1FFE7"/>
            </a:gs>
            <a:gs pos="100000">
              <a:srgbClr val="CBFF97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B814B0-20B7-6441-9B91-882A2CD524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E4AAA5B-C52F-023A-67EC-329C9A645F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241D0CE-EB20-4BFA-5159-7827D1E64C2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922A5F7-C3CC-5005-B556-274ACF90AA0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B953975-F018-D71A-247E-71027F1060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3B16643-B2D7-46D5-A804-77B8946D5E2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A8CE3BB-1DA4-6502-3918-186F9D4E87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552" y="404664"/>
            <a:ext cx="8281292" cy="1470025"/>
          </a:xfrm>
        </p:spPr>
        <p:txBody>
          <a:bodyPr anchor="ctr"/>
          <a:lstStyle/>
          <a:p>
            <a:pPr eaLnBrk="1" hangingPunct="1"/>
            <a:r>
              <a:rPr lang="it-IT" altLang="it-IT" sz="4000" b="1" dirty="0">
                <a:solidFill>
                  <a:schemeClr val="tx1"/>
                </a:solidFill>
              </a:rPr>
              <a:t>Inclusione e personalizzazione nell’insegnamento delle STEAM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DACBF7E-9FA6-2666-1323-19560C1EE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3991123"/>
            <a:ext cx="792003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Professor in Experimental Physics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i="1" dirty="0">
                <a:solidFill>
                  <a:srgbClr val="002060"/>
                </a:solidFill>
              </a:rPr>
              <a:t>- Facoltà di Fisica, Astronomia e Informatica Applicata</a:t>
            </a:r>
            <a:r>
              <a:rPr lang="pl-PL" altLang="it-IT" sz="2200" i="1" dirty="0">
                <a:solidFill>
                  <a:srgbClr val="002060"/>
                </a:solidFill>
              </a:rPr>
              <a:t>, Universita’ Nicolao Copernico, Torun, Polonia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4E1EE21-FF2A-F032-FBC5-6C4716B3E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354" y="2661488"/>
            <a:ext cx="7920037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Lezione 9: Individualizzazione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600" b="1" dirty="0">
                <a:solidFill>
                  <a:srgbClr val="002060"/>
                </a:solidFill>
              </a:rPr>
              <a:t>Parte II: Sistemi di equazioni di primo grado</a:t>
            </a:r>
            <a:endParaRPr lang="pl-PL" altLang="it-IT" sz="2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63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C7230B28-8CCA-453B-2F4C-02EF84B048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96838"/>
            <a:ext cx="8229600" cy="1143001"/>
          </a:xfrm>
        </p:spPr>
        <p:txBody>
          <a:bodyPr/>
          <a:lstStyle/>
          <a:p>
            <a:pPr eaLnBrk="1" hangingPunct="1"/>
            <a:r>
              <a:rPr lang="pl-PL" altLang="it-IT" sz="3600"/>
              <a:t>„Matema</a:t>
            </a:r>
            <a:r>
              <a:rPr lang="it-IT" altLang="it-IT" sz="3600"/>
              <a:t>tica per cittadini</a:t>
            </a:r>
            <a:r>
              <a:rPr lang="pl-PL" altLang="it-IT" sz="3600"/>
              <a:t>”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A430B718-7B6D-A5CF-172E-69F8F945D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510213"/>
            <a:ext cx="87233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Barozzi, Bergamini, Boni, Cerani, Pagani, </a:t>
            </a:r>
            <a:r>
              <a:rPr lang="pl-PL" altLang="it-IT" sz="1600" i="1"/>
              <a:t>La matematica per il cittadini,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600"/>
              <a:t>Zanichelli, Bologna, 2008, str. 12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 b="1"/>
              <a:t>English:</a:t>
            </a:r>
            <a:r>
              <a:rPr lang="pl-PL" altLang="it-IT" sz="1200"/>
              <a:t> The "Mystic Tablet". According to Carus' explanation, it contains, on the shield of a tortoise (alluding to the animal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that has revealed the </a:t>
            </a:r>
            <a:r>
              <a:rPr lang="pl-PL" altLang="it-IT" sz="1200" i="1"/>
              <a:t>Eight Trigrams</a:t>
            </a:r>
            <a:r>
              <a:rPr lang="pl-PL" altLang="it-IT" sz="1200"/>
              <a:t> to Fu Xi, and which was, in more canonical accounts, a "dragon horse") a chart with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 8 Trigrams, the 12 figures of Chinese animal cycle, etc. The centerpiece is another, smaller, tortoise, the one that revealed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200"/>
              <a:t>the </a:t>
            </a:r>
            <a:r>
              <a:rPr lang="pl-PL" altLang="it-IT" sz="1200" i="1"/>
              <a:t>Luoshu</a:t>
            </a:r>
            <a:r>
              <a:rPr lang="pl-PL" altLang="it-IT" sz="1200"/>
              <a:t> magic square to Yu the Great. </a:t>
            </a:r>
            <a:r>
              <a:rPr lang="pl-PL" altLang="it-IT" sz="1200" u="sng"/>
              <a:t>https://en.wikipedia.org/wiki/Lo_Shu_Square#/media/File:Carus-p48-Mystic-table.jpg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8973E06D-0554-3267-4306-BBAFA3275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8413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400"/>
              <a:t>Quadrato magico</a:t>
            </a:r>
            <a:r>
              <a:rPr lang="pl-PL" altLang="it-IT" sz="2400"/>
              <a:t> (Cin</a:t>
            </a:r>
            <a:r>
              <a:rPr lang="it-IT" altLang="it-IT" sz="2400"/>
              <a:t>a</a:t>
            </a:r>
            <a:r>
              <a:rPr lang="pl-PL" altLang="it-IT" sz="2400"/>
              <a:t>, IV </a:t>
            </a:r>
            <a:r>
              <a:rPr lang="it-IT" altLang="it-IT" sz="2400"/>
              <a:t>secolo AC</a:t>
            </a:r>
            <a:r>
              <a:rPr lang="pl-PL" altLang="it-IT" sz="2400"/>
              <a:t>: </a:t>
            </a:r>
            <a:r>
              <a:rPr lang="it-IT" altLang="it-IT" sz="2400"/>
              <a:t>le somme nelle righe, nelle collonne e lungo le diagonali sono identiche</a:t>
            </a:r>
            <a:endParaRPr lang="pl-PL" altLang="it-IT" sz="2400"/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5D3465E6-4FB2-D80F-3AB3-337C87F4E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557338"/>
            <a:ext cx="5040313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6">
            <a:extLst>
              <a:ext uri="{FF2B5EF4-FFF2-40B4-BE49-F238E27FC236}">
                <a16:creationId xmlns:a16="http://schemas.microsoft.com/office/drawing/2014/main" id="{041D7B93-2363-FC19-3B9C-578D016A49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42988" y="3644900"/>
            <a:ext cx="2592387" cy="11525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A8C159D-67D2-118C-C994-4FE83BDF9E91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Quadrato magico</a:t>
            </a:r>
            <a:endParaRPr lang="en-AU" altLang="it-IT" sz="3600" dirty="0"/>
          </a:p>
        </p:txBody>
      </p:sp>
      <p:graphicFrame>
        <p:nvGraphicFramePr>
          <p:cNvPr id="20483" name="Group 3">
            <a:extLst>
              <a:ext uri="{FF2B5EF4-FFF2-40B4-BE49-F238E27FC236}">
                <a16:creationId xmlns:a16="http://schemas.microsoft.com/office/drawing/2014/main" id="{1CCCB23A-1617-8896-9CB7-C53B2116944F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02" name="Group 22">
            <a:extLst>
              <a:ext uri="{FF2B5EF4-FFF2-40B4-BE49-F238E27FC236}">
                <a16:creationId xmlns:a16="http://schemas.microsoft.com/office/drawing/2014/main" id="{9FFB1BFA-9802-2806-246B-8AAE42B63B84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24" name="Group 44">
            <a:extLst>
              <a:ext uri="{FF2B5EF4-FFF2-40B4-BE49-F238E27FC236}">
                <a16:creationId xmlns:a16="http://schemas.microsoft.com/office/drawing/2014/main" id="{A442332F-A13C-31E6-2B72-CAFFB96B3AB2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521" name="Text Box 41">
            <a:extLst>
              <a:ext uri="{FF2B5EF4-FFF2-40B4-BE49-F238E27FC236}">
                <a16:creationId xmlns:a16="http://schemas.microsoft.com/office/drawing/2014/main" id="{0B581A74-E552-8619-F283-529309DDE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0563" name="Group 83">
            <a:extLst>
              <a:ext uri="{FF2B5EF4-FFF2-40B4-BE49-F238E27FC236}">
                <a16:creationId xmlns:a16="http://schemas.microsoft.com/office/drawing/2014/main" id="{D23873F0-17A5-9571-9F4B-ECA706249A1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564" name="Group 84">
            <a:extLst>
              <a:ext uri="{FF2B5EF4-FFF2-40B4-BE49-F238E27FC236}">
                <a16:creationId xmlns:a16="http://schemas.microsoft.com/office/drawing/2014/main" id="{D19B4A63-2441-EC1E-0779-D09CDDD89D9E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550" name="Text Box 102">
            <a:extLst>
              <a:ext uri="{FF2B5EF4-FFF2-40B4-BE49-F238E27FC236}">
                <a16:creationId xmlns:a16="http://schemas.microsoft.com/office/drawing/2014/main" id="{2E49C933-2FEF-F4D5-A93C-7E3BE964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233" y="804613"/>
            <a:ext cx="72866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/>
              <a:t>Lo Shu: u</a:t>
            </a:r>
            <a:r>
              <a:rPr lang="it-IT" altLang="it-IT" sz="2000" dirty="0"/>
              <a:t>sa tutte le cifre, da </a:t>
            </a:r>
            <a:r>
              <a:rPr lang="pl-PL" altLang="it-IT" sz="2000" dirty="0"/>
              <a:t>1 </a:t>
            </a:r>
            <a:r>
              <a:rPr lang="it-IT" altLang="it-IT" sz="2000" dirty="0"/>
              <a:t>a</a:t>
            </a:r>
            <a:r>
              <a:rPr lang="pl-PL" altLang="it-IT" sz="2000" dirty="0"/>
              <a:t> 9 </a:t>
            </a:r>
            <a:r>
              <a:rPr lang="it-IT" altLang="it-IT" sz="2000" dirty="0"/>
              <a:t>e la somma è eguale a </a:t>
            </a:r>
            <a:r>
              <a:rPr lang="pl-PL" altLang="it-IT" sz="2000" dirty="0"/>
              <a:t>15</a:t>
            </a:r>
          </a:p>
        </p:txBody>
      </p:sp>
      <p:graphicFrame>
        <p:nvGraphicFramePr>
          <p:cNvPr id="20584" name="Group 104">
            <a:extLst>
              <a:ext uri="{FF2B5EF4-FFF2-40B4-BE49-F238E27FC236}">
                <a16:creationId xmlns:a16="http://schemas.microsoft.com/office/drawing/2014/main" id="{A94BC749-2204-B25A-2ECF-25BF1E2D6A62}"/>
              </a:ext>
            </a:extLst>
          </p:cNvPr>
          <p:cNvGraphicFramePr>
            <a:graphicFrameLocks noGrp="1"/>
          </p:cNvGraphicFramePr>
          <p:nvPr/>
        </p:nvGraphicFramePr>
        <p:xfrm>
          <a:off x="6170613" y="4078288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602" name="Text Box 122">
            <a:extLst>
              <a:ext uri="{FF2B5EF4-FFF2-40B4-BE49-F238E27FC236}">
                <a16:creationId xmlns:a16="http://schemas.microsoft.com/office/drawing/2014/main" id="{5D36776D-44F3-47A7-C323-4DFC0255D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6235700"/>
            <a:ext cx="20002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quasi bene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ED3950AA-D64D-C386-FEAA-D39DAAB41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7143" y="1119337"/>
            <a:ext cx="244329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Il primo tentativo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0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0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1000"/>
                                        <p:tgtEl>
                                          <p:spTgt spid="20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206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1" grpId="0"/>
      <p:bldP spid="20602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Quadrato magico</a:t>
            </a:r>
            <a:endParaRPr lang="en-AU" altLang="it-IT" sz="3600"/>
          </a:p>
        </p:txBody>
      </p:sp>
      <p:graphicFrame>
        <p:nvGraphicFramePr>
          <p:cNvPr id="24579" name="Group 3">
            <a:extLst>
              <a:ext uri="{FF2B5EF4-FFF2-40B4-BE49-F238E27FC236}">
                <a16:creationId xmlns:a16="http://schemas.microsoft.com/office/drawing/2014/main" id="{5B2794D6-ECF6-056E-EFA7-7AE764E1B0A9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250825" y="1557338"/>
          <a:ext cx="2444750" cy="2185986"/>
        </p:xfrm>
        <a:graphic>
          <a:graphicData uri="http://schemas.openxmlformats.org/drawingml/2006/table">
            <a:tbl>
              <a:tblPr/>
              <a:tblGrid>
                <a:gridCol w="814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4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597" name="Group 21">
            <a:extLst>
              <a:ext uri="{FF2B5EF4-FFF2-40B4-BE49-F238E27FC236}">
                <a16:creationId xmlns:a16="http://schemas.microsoft.com/office/drawing/2014/main" id="{0A3F3657-D284-CE41-1623-B98E17BA6092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3059113" y="1557338"/>
          <a:ext cx="2371725" cy="2185986"/>
        </p:xfrm>
        <a:graphic>
          <a:graphicData uri="http://schemas.openxmlformats.org/drawingml/2006/table">
            <a:tbl>
              <a:tblPr/>
              <a:tblGrid>
                <a:gridCol w="79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6443663" y="1557338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33" name="Text Box 57">
            <a:extLst>
              <a:ext uri="{FF2B5EF4-FFF2-40B4-BE49-F238E27FC236}">
                <a16:creationId xmlns:a16="http://schemas.microsoft.com/office/drawing/2014/main" id="{CEB33197-C7D7-118C-59C7-20D2E3B09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34950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graphicFrame>
        <p:nvGraphicFramePr>
          <p:cNvPr id="24634" name="Group 58">
            <a:extLst>
              <a:ext uri="{FF2B5EF4-FFF2-40B4-BE49-F238E27FC236}">
                <a16:creationId xmlns:a16="http://schemas.microsoft.com/office/drawing/2014/main" id="{638282FE-26AB-8F1D-4914-0AE5DBC0BBD8}"/>
              </a:ext>
            </a:extLst>
          </p:cNvPr>
          <p:cNvGraphicFramePr>
            <a:graphicFrameLocks noGrp="1"/>
          </p:cNvGraphicFramePr>
          <p:nvPr>
            <p:ph sz="quarter" idx="4"/>
          </p:nvPr>
        </p:nvGraphicFramePr>
        <p:xfrm>
          <a:off x="323850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52" name="Group 76">
            <a:extLst>
              <a:ext uri="{FF2B5EF4-FFF2-40B4-BE49-F238E27FC236}">
                <a16:creationId xmlns:a16="http://schemas.microsoft.com/office/drawing/2014/main" id="{43B08778-8421-A696-D9A7-B1351761B1D8}"/>
              </a:ext>
            </a:extLst>
          </p:cNvPr>
          <p:cNvGraphicFramePr>
            <a:graphicFrameLocks noGrp="1"/>
          </p:cNvGraphicFramePr>
          <p:nvPr/>
        </p:nvGraphicFramePr>
        <p:xfrm>
          <a:off x="3132138" y="4076700"/>
          <a:ext cx="2303462" cy="2114551"/>
        </p:xfrm>
        <a:graphic>
          <a:graphicData uri="http://schemas.openxmlformats.org/drawingml/2006/table">
            <a:tbl>
              <a:tblPr/>
              <a:tblGrid>
                <a:gridCol w="766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/>
        </p:nvGraphicFramePr>
        <p:xfrm>
          <a:off x="6156325" y="4076700"/>
          <a:ext cx="2303463" cy="2114551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6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263" y="6243638"/>
            <a:ext cx="3113087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anche questo bene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4690" name="Text Box 114">
            <a:extLst>
              <a:ext uri="{FF2B5EF4-FFF2-40B4-BE49-F238E27FC236}">
                <a16:creationId xmlns:a16="http://schemas.microsoft.com/office/drawing/2014/main" id="{65A503B3-6D0F-7D38-7FCB-5553F62643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6165850"/>
            <a:ext cx="788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800"/>
              <a:t>=15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98C1940B-BF33-5102-D38F-53EF0B20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8502" y="928190"/>
            <a:ext cx="25987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secondo tentativo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1000"/>
                                        <p:tgtEl>
                                          <p:spTgt spid="24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2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7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33" grpId="0"/>
      <p:bldP spid="24689" grpId="0"/>
      <p:bldP spid="2469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51CD8B6-34CC-7B71-08CC-87682CE3B4DB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457200" y="-26197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Oggi si chiama sudoku</a:t>
            </a:r>
            <a:endParaRPr lang="en-AU" altLang="it-IT" sz="3600" dirty="0"/>
          </a:p>
        </p:txBody>
      </p:sp>
      <p:graphicFrame>
        <p:nvGraphicFramePr>
          <p:cNvPr id="24615" name="Group 39">
            <a:extLst>
              <a:ext uri="{FF2B5EF4-FFF2-40B4-BE49-F238E27FC236}">
                <a16:creationId xmlns:a16="http://schemas.microsoft.com/office/drawing/2014/main" id="{600F830F-809C-4CA8-8122-7B18BF114407}"/>
              </a:ext>
            </a:extLst>
          </p:cNvPr>
          <p:cNvGraphicFramePr>
            <a:graphicFrameLocks noGrp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808559886"/>
              </p:ext>
            </p:extLst>
          </p:nvPr>
        </p:nvGraphicFramePr>
        <p:xfrm>
          <a:off x="3407933" y="2344242"/>
          <a:ext cx="2386012" cy="2187576"/>
        </p:xfrm>
        <a:graphic>
          <a:graphicData uri="http://schemas.openxmlformats.org/drawingml/2006/table">
            <a:tbl>
              <a:tblPr/>
              <a:tblGrid>
                <a:gridCol w="795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5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5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4671" name="Group 95">
            <a:extLst>
              <a:ext uri="{FF2B5EF4-FFF2-40B4-BE49-F238E27FC236}">
                <a16:creationId xmlns:a16="http://schemas.microsoft.com/office/drawing/2014/main" id="{D9B2C1F3-EF9C-A0B2-FEC4-3895EC39F8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3594"/>
              </p:ext>
            </p:extLst>
          </p:nvPr>
        </p:nvGraphicFramePr>
        <p:xfrm>
          <a:off x="6121915" y="2335212"/>
          <a:ext cx="2386011" cy="2187576"/>
        </p:xfrm>
        <a:graphic>
          <a:graphicData uri="http://schemas.openxmlformats.org/drawingml/2006/table">
            <a:tbl>
              <a:tblPr/>
              <a:tblGrid>
                <a:gridCol w="794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4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828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546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38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altLang="it-IT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689" name="Text Box 113">
            <a:extLst>
              <a:ext uri="{FF2B5EF4-FFF2-40B4-BE49-F238E27FC236}">
                <a16:creationId xmlns:a16="http://schemas.microsoft.com/office/drawing/2014/main" id="{FE0D42C0-38CF-9430-1D60-A61BF76EB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1261" y="5006480"/>
            <a:ext cx="42098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che non possiamo ignorare</a:t>
            </a:r>
            <a:r>
              <a:rPr lang="pl-PL" altLang="it-IT" sz="2400" dirty="0">
                <a:solidFill>
                  <a:schemeClr val="accent2"/>
                </a:solidFill>
              </a:rPr>
              <a:t>…</a:t>
            </a:r>
          </a:p>
        </p:txBody>
      </p:sp>
      <p:sp>
        <p:nvSpPr>
          <p:cNvPr id="2" name="Text Box 122">
            <a:extLst>
              <a:ext uri="{FF2B5EF4-FFF2-40B4-BE49-F238E27FC236}">
                <a16:creationId xmlns:a16="http://schemas.microsoft.com/office/drawing/2014/main" id="{98C1940B-BF33-5102-D38F-53EF0B20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2945" y="1259827"/>
            <a:ext cx="32848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400" dirty="0">
                <a:solidFill>
                  <a:schemeClr val="accent2"/>
                </a:solidFill>
              </a:rPr>
              <a:t>ed è fenomeno sociale</a:t>
            </a:r>
            <a:endParaRPr lang="pl-PL" altLang="it-IT" sz="2400" dirty="0">
              <a:solidFill>
                <a:schemeClr val="accent2"/>
              </a:solidFill>
            </a:endParaRPr>
          </a:p>
        </p:txBody>
      </p:sp>
      <p:pic>
        <p:nvPicPr>
          <p:cNvPr id="10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EC4F6595-2427-87DA-1C1D-0FD788225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35150" y="2230598"/>
            <a:ext cx="4293094" cy="2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34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4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4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9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A675D67-4885-547C-A1AB-17BAA0948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Opera</a:t>
            </a:r>
            <a:r>
              <a:rPr lang="it-IT" altLang="it-IT" sz="3600"/>
              <a:t>zioni di</a:t>
            </a:r>
            <a:r>
              <a:rPr lang="pl-PL" altLang="it-IT" sz="3600"/>
              <a:t> s</a:t>
            </a:r>
            <a:r>
              <a:rPr lang="it-IT" altLang="it-IT" sz="3600"/>
              <a:t>ime</a:t>
            </a:r>
            <a:r>
              <a:rPr lang="pl-PL" altLang="it-IT" sz="3600"/>
              <a:t>tri</a:t>
            </a:r>
            <a:r>
              <a:rPr lang="it-IT" altLang="it-IT" sz="3600"/>
              <a:t>a  </a:t>
            </a:r>
            <a:endParaRPr lang="en-AU" altLang="it-IT" sz="3600"/>
          </a:p>
        </p:txBody>
      </p:sp>
      <p:graphicFrame>
        <p:nvGraphicFramePr>
          <p:cNvPr id="6147" name="Group 3">
            <a:extLst>
              <a:ext uri="{FF2B5EF4-FFF2-40B4-BE49-F238E27FC236}">
                <a16:creationId xmlns:a16="http://schemas.microsoft.com/office/drawing/2014/main" id="{ADCCAA49-900D-9420-6CF1-B56B35A530C5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6516688" y="1196975"/>
          <a:ext cx="2376487" cy="2233614"/>
        </p:xfrm>
        <a:graphic>
          <a:graphicData uri="http://schemas.openxmlformats.org/drawingml/2006/table">
            <a:tbl>
              <a:tblPr/>
              <a:tblGrid>
                <a:gridCol w="792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1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525" name="Text Box 21">
            <a:extLst>
              <a:ext uri="{FF2B5EF4-FFF2-40B4-BE49-F238E27FC236}">
                <a16:creationId xmlns:a16="http://schemas.microsoft.com/office/drawing/2014/main" id="{6394A23D-D6C7-2D21-0E02-BC51DBA07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045" y="767834"/>
            <a:ext cx="44294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Le colonne/ righe  si possono </a:t>
            </a:r>
            <a:r>
              <a:rPr lang="it-IT" altLang="it-IT" sz="1800" i="1" dirty="0"/>
              <a:t>permutare</a:t>
            </a:r>
            <a:r>
              <a:rPr lang="it-IT" altLang="it-IT" sz="1800" dirty="0"/>
              <a:t>  </a:t>
            </a:r>
            <a:endParaRPr lang="pl-PL" altLang="it-IT" sz="1800" dirty="0"/>
          </a:p>
        </p:txBody>
      </p:sp>
      <p:sp>
        <p:nvSpPr>
          <p:cNvPr id="21526" name="Text Box 98">
            <a:extLst>
              <a:ext uri="{FF2B5EF4-FFF2-40B4-BE49-F238E27FC236}">
                <a16:creationId xmlns:a16="http://schemas.microsoft.com/office/drawing/2014/main" id="{D9675B89-5DA4-A8CC-C804-6F6891FAF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6301" name="Picture 157">
            <a:extLst>
              <a:ext uri="{FF2B5EF4-FFF2-40B4-BE49-F238E27FC236}">
                <a16:creationId xmlns:a16="http://schemas.microsoft.com/office/drawing/2014/main" id="{8407E6B9-F51A-6DB9-91E4-4C64E66FC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88531" y="3804444"/>
            <a:ext cx="223837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04" name="Picture 160">
            <a:extLst>
              <a:ext uri="{FF2B5EF4-FFF2-40B4-BE49-F238E27FC236}">
                <a16:creationId xmlns:a16="http://schemas.microsoft.com/office/drawing/2014/main" id="{01A2534E-08EC-7E38-4CA7-4150C5A6A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188" y="3873500"/>
            <a:ext cx="2376487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367" name="Group 223">
            <a:extLst>
              <a:ext uri="{FF2B5EF4-FFF2-40B4-BE49-F238E27FC236}">
                <a16:creationId xmlns:a16="http://schemas.microsoft.com/office/drawing/2014/main" id="{C7C003D6-8020-193F-B70A-AA5F38C2F18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492500" y="1196975"/>
          <a:ext cx="2303463" cy="2232026"/>
        </p:xfrm>
        <a:graphic>
          <a:graphicData uri="http://schemas.openxmlformats.org/drawingml/2006/table">
            <a:tbl>
              <a:tblPr/>
              <a:tblGrid>
                <a:gridCol w="76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295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4538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1547" name="Picture 358">
            <a:extLst>
              <a:ext uri="{FF2B5EF4-FFF2-40B4-BE49-F238E27FC236}">
                <a16:creationId xmlns:a16="http://schemas.microsoft.com/office/drawing/2014/main" id="{3193D725-DD0D-A0EB-4ED2-A3022E1E05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96975"/>
            <a:ext cx="2417762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03" name="Text Box 359">
            <a:extLst>
              <a:ext uri="{FF2B5EF4-FFF2-40B4-BE49-F238E27FC236}">
                <a16:creationId xmlns:a16="http://schemas.microsoft.com/office/drawing/2014/main" id="{AFB6A024-3883-C6DF-ECFB-DED5C4E0C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90725"/>
            <a:ext cx="531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6504" name="Text Box 360">
            <a:extLst>
              <a:ext uri="{FF2B5EF4-FFF2-40B4-BE49-F238E27FC236}">
                <a16:creationId xmlns:a16="http://schemas.microsoft.com/office/drawing/2014/main" id="{36A3D471-4EBD-62EA-5313-B473D3DC5C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3644900"/>
            <a:ext cx="70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 sz="2400">
                <a:solidFill>
                  <a:srgbClr val="FF0000"/>
                </a:solidFill>
              </a:rPr>
              <a:t>=18</a:t>
            </a:r>
          </a:p>
        </p:txBody>
      </p:sp>
      <p:sp>
        <p:nvSpPr>
          <p:cNvPr id="2" name="Text Box 21">
            <a:extLst>
              <a:ext uri="{FF2B5EF4-FFF2-40B4-BE49-F238E27FC236}">
                <a16:creationId xmlns:a16="http://schemas.microsoft.com/office/drawing/2014/main" id="{59A18ACC-C4B6-2855-D475-6431E4ADF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56" y="3445153"/>
            <a:ext cx="51476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L’intera tavoletta si può ruotare oppure riflettere  </a:t>
            </a:r>
            <a:endParaRPr lang="pl-PL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La matematica</a:t>
            </a:r>
            <a:r>
              <a:rPr lang="pl-PL" altLang="it-IT" sz="3600"/>
              <a:t>: </a:t>
            </a:r>
            <a:r>
              <a:rPr lang="it-IT" altLang="it-IT" sz="3600"/>
              <a:t>il regno di si</a:t>
            </a:r>
            <a:r>
              <a:rPr lang="pl-PL" altLang="it-IT" sz="3600"/>
              <a:t>mboli</a:t>
            </a:r>
            <a:endParaRPr lang="en-AU" altLang="it-IT" sz="360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742950" y="1484313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49" name="Text Box 39">
            <a:extLst>
              <a:ext uri="{FF2B5EF4-FFF2-40B4-BE49-F238E27FC236}">
                <a16:creationId xmlns:a16="http://schemas.microsoft.com/office/drawing/2014/main" id="{39FF604E-97E6-38DA-4CF8-3CD144EEA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216650"/>
            <a:ext cx="7550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Barozzi, Bergamini, Boni, Cerani, Pagani, </a:t>
            </a:r>
            <a:r>
              <a:rPr lang="pl-PL" altLang="it-IT" sz="1800" i="1"/>
              <a:t>La matematica per il cittadino,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Zanichelli, Bologna, 2008, str. 12</a:t>
            </a:r>
          </a:p>
        </p:txBody>
      </p:sp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8 </a:t>
            </a:r>
            <a:r>
              <a:rPr lang="it-IT" altLang="it-IT" sz="2200">
                <a:solidFill>
                  <a:srgbClr val="FF0000"/>
                </a:solidFill>
              </a:rPr>
              <a:t>equazioni</a:t>
            </a:r>
            <a:r>
              <a:rPr lang="pl-PL" altLang="it-IT" sz="2200">
                <a:solidFill>
                  <a:srgbClr val="FF0000"/>
                </a:solidFill>
              </a:rPr>
              <a:t>,</a:t>
            </a:r>
            <a:r>
              <a:rPr lang="it-IT" altLang="it-IT" sz="2200">
                <a:solidFill>
                  <a:srgbClr val="FF0000"/>
                </a:solidFill>
              </a:rPr>
              <a:t> </a:t>
            </a:r>
            <a:r>
              <a:rPr lang="pl-PL" altLang="it-IT" sz="2200">
                <a:solidFill>
                  <a:srgbClr val="FF0000"/>
                </a:solidFill>
              </a:rPr>
              <a:t>9 </a:t>
            </a:r>
            <a:r>
              <a:rPr lang="it-IT" altLang="it-IT" sz="2200">
                <a:solidFill>
                  <a:srgbClr val="FF0000"/>
                </a:solidFill>
              </a:rPr>
              <a:t>incognite</a:t>
            </a:r>
            <a:r>
              <a:rPr lang="pl-PL" altLang="it-IT" sz="220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→ </a:t>
            </a:r>
            <a:r>
              <a:rPr lang="it-IT" altLang="it-IT" sz="220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ha più di una soluzione </a:t>
            </a:r>
            <a:endParaRPr lang="pl-PL" altLang="it-IT" sz="220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797425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/>
              <a:t>La soluzione generale produce la condizione che la somma di «controllo» deve essere uguale a </a:t>
            </a:r>
            <a:r>
              <a:rPr lang="pl-PL" altLang="it-IT" sz="2200"/>
              <a:t>3</a:t>
            </a:r>
            <a:r>
              <a:rPr lang="pl-PL" altLang="it-IT" sz="2200" i="1"/>
              <a:t>k</a:t>
            </a:r>
            <a:r>
              <a:rPr lang="pl-PL" altLang="it-IT" sz="2200"/>
              <a:t>,</a:t>
            </a:r>
            <a:r>
              <a:rPr lang="it-IT" altLang="it-IT" sz="2200"/>
              <a:t> che </a:t>
            </a:r>
            <a:r>
              <a:rPr lang="pl-PL" altLang="it-IT" sz="2200" i="1"/>
              <a:t>k</a:t>
            </a:r>
            <a:r>
              <a:rPr lang="pl-PL" altLang="it-IT" sz="2200"/>
              <a:t> </a:t>
            </a:r>
            <a:r>
              <a:rPr lang="it-IT" altLang="it-IT" sz="2200"/>
              <a:t>è il numero nella cella centrale</a:t>
            </a:r>
            <a:r>
              <a:rPr lang="pl-PL" altLang="it-IT" sz="1800"/>
              <a:t>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Proviamo di applicare le operazioni che hanno funzionato per il quadrato magico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dirty="0"/>
              <a:t>Si possono aggiungere i numeri (gli stessi) alle righe</a:t>
            </a:r>
          </a:p>
          <a:p>
            <a:pPr>
              <a:buFontTx/>
              <a:buChar char="-"/>
            </a:pPr>
            <a:r>
              <a:rPr lang="it-IT" sz="2200" dirty="0"/>
              <a:t>Si possono anche moltiplicare le righe per gli stessi numeri</a:t>
            </a:r>
          </a:p>
          <a:p>
            <a:pPr marL="0" indent="0">
              <a:buNone/>
            </a:pPr>
            <a:r>
              <a:rPr lang="it-IT" sz="2200" dirty="0"/>
              <a:t>(1) 3</a:t>
            </a:r>
            <a:r>
              <a:rPr lang="it-IT" sz="2200" i="1" dirty="0"/>
              <a:t>x</a:t>
            </a:r>
            <a:r>
              <a:rPr lang="it-IT" sz="2200" dirty="0"/>
              <a:t> + </a:t>
            </a:r>
            <a:r>
              <a:rPr lang="it-IT" sz="2200" i="1" dirty="0"/>
              <a:t>y</a:t>
            </a:r>
            <a:r>
              <a:rPr lang="it-IT" sz="2200" dirty="0"/>
              <a:t> = 18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r>
              <a:rPr lang="it-IT" sz="2200" dirty="0"/>
              <a:t>Allora proviamo (improvvisando un po’) che (1) equivale a </a:t>
            </a:r>
          </a:p>
          <a:p>
            <a:pPr marL="0" indent="0">
              <a:buNone/>
            </a:pPr>
            <a:r>
              <a:rPr lang="it-IT" sz="2200" dirty="0"/>
              <a:t>(1) 9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54</a:t>
            </a:r>
          </a:p>
          <a:p>
            <a:pPr marL="0" indent="0">
              <a:buNone/>
            </a:pPr>
            <a:r>
              <a:rPr lang="it-IT" sz="2200" dirty="0"/>
              <a:t>(2) </a:t>
            </a:r>
            <a:r>
              <a:rPr lang="it-IT" sz="2200" i="1" dirty="0"/>
              <a:t>x</a:t>
            </a:r>
            <a:r>
              <a:rPr lang="it-IT" sz="2200" dirty="0"/>
              <a:t> + 3</a:t>
            </a:r>
            <a:r>
              <a:rPr lang="it-IT" sz="2200" i="1" dirty="0"/>
              <a:t>y</a:t>
            </a:r>
            <a:r>
              <a:rPr lang="it-IT" sz="2200" dirty="0"/>
              <a:t> = 22</a:t>
            </a:r>
          </a:p>
          <a:p>
            <a:pPr marL="0" indent="0">
              <a:buNone/>
            </a:pPr>
            <a:r>
              <a:rPr lang="it-IT" sz="2200" dirty="0"/>
              <a:t>Facciamo adesso un’altra operazione, un po’ «azzardata»: </a:t>
            </a:r>
          </a:p>
          <a:p>
            <a:pPr marL="0" indent="0">
              <a:buNone/>
            </a:pPr>
            <a:r>
              <a:rPr lang="it-IT" sz="2200" dirty="0"/>
              <a:t>la differenza tra le due equazioni. Si ottiene:</a:t>
            </a:r>
          </a:p>
          <a:p>
            <a:pPr marL="0" indent="0">
              <a:buNone/>
            </a:pPr>
            <a:r>
              <a:rPr lang="it-IT" sz="2200" dirty="0"/>
              <a:t>8</a:t>
            </a:r>
            <a:r>
              <a:rPr lang="it-IT" sz="2200" i="1" dirty="0"/>
              <a:t>x</a:t>
            </a:r>
            <a:r>
              <a:rPr lang="it-IT" sz="2200" dirty="0"/>
              <a:t> = 54 – 22 = 32</a:t>
            </a:r>
          </a:p>
          <a:p>
            <a:pPr marL="0" indent="0">
              <a:buNone/>
            </a:pPr>
            <a:r>
              <a:rPr lang="it-IT" sz="2200" dirty="0"/>
              <a:t>Da qui è chiaro che </a:t>
            </a:r>
            <a:r>
              <a:rPr lang="it-IT" sz="2200" i="1" dirty="0"/>
              <a:t>x</a:t>
            </a:r>
            <a:r>
              <a:rPr lang="it-IT" sz="2200" dirty="0"/>
              <a:t> = 4 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31043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Ma ancora la percentuale di «improvvisare» e «indovinare»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435877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/>
              <a:t>rimane ancora alta</a:t>
            </a:r>
          </a:p>
          <a:p>
            <a:pPr marL="0" indent="0">
              <a:buNone/>
            </a:pPr>
            <a:endParaRPr lang="it-IT" sz="2100" dirty="0"/>
          </a:p>
          <a:p>
            <a:pPr marL="0" indent="0">
              <a:buNone/>
            </a:pPr>
            <a:r>
              <a:rPr lang="it-IT" sz="2100" dirty="0"/>
              <a:t>Ci sarebbe un modo più «regolare» di risolvere questo problema (1) (1)  3</a:t>
            </a:r>
            <a:r>
              <a:rPr lang="it-IT" sz="2100" i="1" dirty="0"/>
              <a:t>x</a:t>
            </a:r>
            <a:r>
              <a:rPr lang="it-IT" sz="2100" dirty="0"/>
              <a:t> + </a:t>
            </a:r>
            <a:r>
              <a:rPr lang="it-IT" sz="2100" i="1" dirty="0"/>
              <a:t>y</a:t>
            </a:r>
            <a:r>
              <a:rPr lang="it-IT" sz="2100" dirty="0"/>
              <a:t> = 18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</a:t>
            </a:r>
            <a:r>
              <a:rPr lang="it-IT" sz="2100" i="1" dirty="0"/>
              <a:t>y</a:t>
            </a:r>
            <a:r>
              <a:rPr lang="it-IT" sz="2100" dirty="0"/>
              <a:t> = 22</a:t>
            </a:r>
          </a:p>
          <a:p>
            <a:pPr marL="0" indent="0">
              <a:buNone/>
            </a:pPr>
            <a:r>
              <a:rPr lang="it-IT" sz="2100" dirty="0"/>
              <a:t>Dalla equazione (1) possiamo ottenere </a:t>
            </a:r>
            <a:r>
              <a:rPr lang="it-IT" sz="2100" i="1" dirty="0"/>
              <a:t>y</a:t>
            </a:r>
            <a:r>
              <a:rPr lang="it-IT" sz="2100" dirty="0"/>
              <a:t> = 18 – 3</a:t>
            </a:r>
            <a:r>
              <a:rPr lang="it-IT" sz="2100" i="1" dirty="0"/>
              <a:t>x</a:t>
            </a:r>
            <a:r>
              <a:rPr lang="it-IT" sz="2100" dirty="0"/>
              <a:t> (una operazione simile a quelle che si fa su un abaco) </a:t>
            </a:r>
          </a:p>
          <a:p>
            <a:pPr marL="0" indent="0">
              <a:buNone/>
            </a:pPr>
            <a:r>
              <a:rPr lang="it-IT" sz="2100" dirty="0"/>
              <a:t>E poi inserire questo valore alla seconda equazione, ottenendo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+ 3(18 – 3</a:t>
            </a:r>
            <a:r>
              <a:rPr lang="it-IT" sz="2100" i="1" dirty="0"/>
              <a:t>x</a:t>
            </a:r>
            <a:r>
              <a:rPr lang="it-IT" sz="2100" dirty="0"/>
              <a:t>) = </a:t>
            </a:r>
            <a:r>
              <a:rPr lang="it-IT" sz="2100" i="1" dirty="0"/>
              <a:t>x</a:t>
            </a:r>
            <a:r>
              <a:rPr lang="it-IT" sz="2100" dirty="0"/>
              <a:t> + 54 – 9</a:t>
            </a:r>
            <a:r>
              <a:rPr lang="it-IT" sz="2100" i="1" dirty="0"/>
              <a:t>x</a:t>
            </a:r>
            <a:r>
              <a:rPr lang="it-IT" sz="2100" dirty="0"/>
              <a:t> = 22</a:t>
            </a:r>
            <a:endParaRPr lang="it-IT" sz="2100" i="1" dirty="0"/>
          </a:p>
          <a:p>
            <a:pPr marL="0" indent="0">
              <a:buNone/>
            </a:pPr>
            <a:r>
              <a:rPr lang="it-IT" sz="2100" dirty="0"/>
              <a:t>Dobbiamo raggruppare i termini</a:t>
            </a:r>
          </a:p>
          <a:p>
            <a:pPr marL="0" indent="0">
              <a:buNone/>
            </a:pPr>
            <a:r>
              <a:rPr lang="it-IT" sz="2100" dirty="0"/>
              <a:t>-8</a:t>
            </a:r>
            <a:r>
              <a:rPr lang="it-IT" sz="2100" i="1" dirty="0"/>
              <a:t>x</a:t>
            </a:r>
            <a:r>
              <a:rPr lang="it-IT" sz="2100" dirty="0"/>
              <a:t> = 22 - 54 = -32</a:t>
            </a:r>
          </a:p>
          <a:p>
            <a:pPr marL="0" indent="0">
              <a:buNone/>
            </a:pPr>
            <a:r>
              <a:rPr lang="it-IT" sz="2100" dirty="0"/>
              <a:t>cioè </a:t>
            </a:r>
            <a:r>
              <a:rPr lang="it-IT" sz="2100" i="1" dirty="0"/>
              <a:t>x = </a:t>
            </a:r>
            <a:r>
              <a:rPr lang="it-IT" sz="2100" dirty="0"/>
              <a:t>8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2"/>
                </a:solidFill>
              </a:rPr>
              <a:t>È andata bene, anche se per il momento avevamo i numeri negativi.</a:t>
            </a:r>
          </a:p>
        </p:txBody>
      </p:sp>
    </p:spTree>
    <p:extLst>
      <p:ext uri="{BB962C8B-B14F-4D97-AF65-F5344CB8AC3E}">
        <p14:creationId xmlns:p14="http://schemas.microsoft.com/office/powerpoint/2010/main" val="2942497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8C3A16-E687-D4E1-55E7-61A57C1C49A7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248444" y="19844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 dirty="0"/>
              <a:t>Tutto sommato, per risolvere il nostro quadrato</a:t>
            </a:r>
            <a:endParaRPr lang="en-AU" altLang="it-IT" sz="3600" dirty="0"/>
          </a:p>
        </p:txBody>
      </p:sp>
      <p:graphicFrame>
        <p:nvGraphicFramePr>
          <p:cNvPr id="19459" name="Group 3">
            <a:extLst>
              <a:ext uri="{FF2B5EF4-FFF2-40B4-BE49-F238E27FC236}">
                <a16:creationId xmlns:a16="http://schemas.microsoft.com/office/drawing/2014/main" id="{52D8463C-894F-C076-94AC-4C03046F3C3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76073694"/>
              </p:ext>
            </p:extLst>
          </p:nvPr>
        </p:nvGraphicFramePr>
        <p:xfrm>
          <a:off x="755576" y="1405164"/>
          <a:ext cx="2339975" cy="2185986"/>
        </p:xfrm>
        <a:graphic>
          <a:graphicData uri="http://schemas.openxmlformats.org/drawingml/2006/table">
            <a:tbl>
              <a:tblPr/>
              <a:tblGrid>
                <a:gridCol w="779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66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it-IT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50" name="Text Box 40">
            <a:extLst>
              <a:ext uri="{FF2B5EF4-FFF2-40B4-BE49-F238E27FC236}">
                <a16:creationId xmlns:a16="http://schemas.microsoft.com/office/drawing/2014/main" id="{0D6247AE-C5A0-9329-C268-79E73F291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4613" y="43132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/>
          </a:p>
        </p:txBody>
      </p:sp>
      <p:sp>
        <p:nvSpPr>
          <p:cNvPr id="19500" name="Text Box 44">
            <a:extLst>
              <a:ext uri="{FF2B5EF4-FFF2-40B4-BE49-F238E27FC236}">
                <a16:creationId xmlns:a16="http://schemas.microsoft.com/office/drawing/2014/main" id="{CDD1EF6B-6AFB-834D-2B1C-440815B05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427163"/>
            <a:ext cx="1912938" cy="2781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b + c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d + e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f + g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d + f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b + g =10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e + h = 15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a + h = 10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/>
              <a:t>c + f = 10</a:t>
            </a:r>
          </a:p>
        </p:txBody>
      </p:sp>
      <p:sp>
        <p:nvSpPr>
          <p:cNvPr id="19501" name="Text Box 45">
            <a:extLst>
              <a:ext uri="{FF2B5EF4-FFF2-40B4-BE49-F238E27FC236}">
                <a16:creationId xmlns:a16="http://schemas.microsoft.com/office/drawing/2014/main" id="{FD5033C1-D8AD-8C58-A43D-CF4C11D0E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1457325"/>
            <a:ext cx="3417888" cy="11080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8 </a:t>
            </a:r>
            <a:r>
              <a:rPr lang="it-IT" altLang="it-IT" sz="2200">
                <a:solidFill>
                  <a:srgbClr val="FF0000"/>
                </a:solidFill>
              </a:rPr>
              <a:t>equazioni</a:t>
            </a:r>
            <a:r>
              <a:rPr lang="pl-PL" altLang="it-IT" sz="2200">
                <a:solidFill>
                  <a:srgbClr val="FF0000"/>
                </a:solidFill>
              </a:rPr>
              <a:t>,</a:t>
            </a:r>
            <a:r>
              <a:rPr lang="it-IT" altLang="it-IT" sz="2200">
                <a:solidFill>
                  <a:srgbClr val="FF0000"/>
                </a:solidFill>
              </a:rPr>
              <a:t> </a:t>
            </a:r>
            <a:r>
              <a:rPr lang="pl-PL" altLang="it-IT" sz="2200">
                <a:solidFill>
                  <a:srgbClr val="FF0000"/>
                </a:solidFill>
              </a:rPr>
              <a:t>9 </a:t>
            </a:r>
            <a:r>
              <a:rPr lang="it-IT" altLang="it-IT" sz="2200">
                <a:solidFill>
                  <a:srgbClr val="FF0000"/>
                </a:solidFill>
              </a:rPr>
              <a:t>incognite</a:t>
            </a:r>
            <a:r>
              <a:rPr lang="pl-PL" altLang="it-IT" sz="2200">
                <a:solidFill>
                  <a:srgbClr val="FF00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rgbClr val="FF0000"/>
                </a:solidFill>
              </a:rPr>
              <a:t>→ </a:t>
            </a:r>
            <a:r>
              <a:rPr lang="it-IT" altLang="it-IT" sz="2200">
                <a:solidFill>
                  <a:srgbClr val="FF0000"/>
                </a:solidFill>
              </a:rPr>
              <a:t>il sistema di equazioni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>
                <a:solidFill>
                  <a:srgbClr val="FF0000"/>
                </a:solidFill>
              </a:rPr>
              <a:t>ha più di una soluzione </a:t>
            </a:r>
            <a:endParaRPr lang="pl-PL" altLang="it-IT" sz="2200">
              <a:solidFill>
                <a:srgbClr val="FF0000"/>
              </a:solidFill>
            </a:endParaRPr>
          </a:p>
        </p:txBody>
      </p:sp>
      <p:sp>
        <p:nvSpPr>
          <p:cNvPr id="19502" name="Text Box 46">
            <a:extLst>
              <a:ext uri="{FF2B5EF4-FFF2-40B4-BE49-F238E27FC236}">
                <a16:creationId xmlns:a16="http://schemas.microsoft.com/office/drawing/2014/main" id="{FCFAC2F6-A492-1DE1-8BF5-E78FED546A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04190"/>
            <a:ext cx="82296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i metodi proposti sembrano </a:t>
            </a:r>
            <a:r>
              <a:rPr lang="it-IT" altLang="it-IT" sz="2200" i="1" dirty="0"/>
              <a:t>senza speranza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Ci vuole qualche metodo più generale.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/>
              <a:t>Fu inventato da Kramer (e </a:t>
            </a:r>
            <a:r>
              <a:rPr lang="it-IT" altLang="it-IT" sz="2200" dirty="0" err="1"/>
              <a:t>Krönig</a:t>
            </a:r>
            <a:r>
              <a:rPr lang="it-IT" altLang="it-IT" sz="2200" dirty="0"/>
              <a:t>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1800" i="1" dirty="0"/>
          </a:p>
        </p:txBody>
      </p:sp>
    </p:spTree>
    <p:extLst>
      <p:ext uri="{BB962C8B-B14F-4D97-AF65-F5344CB8AC3E}">
        <p14:creationId xmlns:p14="http://schemas.microsoft.com/office/powerpoint/2010/main" val="194173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9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0" grpId="0" animBg="1"/>
      <p:bldP spid="1950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63C5D5-B270-BA36-A289-058F6B6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Cosa dicono i libri?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851C419-A3EB-45B6-DD75-C6FC05DC2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8" y="1268760"/>
            <a:ext cx="8878750" cy="453650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CCF944-C682-34E3-5363-A33BC5EB0E2C}"/>
              </a:ext>
            </a:extLst>
          </p:cNvPr>
          <p:cNvSpPr txBox="1"/>
          <p:nvPr/>
        </p:nvSpPr>
        <p:spPr>
          <a:xfrm>
            <a:off x="457200" y="602128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12121"/>
                </a:solidFill>
                <a:effectLst/>
                <a:latin typeface="robotoregular"/>
              </a:rPr>
              <a:t>DeAgostini, Colori della matematica edizione BIANCA - Algebra 2, p.141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0129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F0B843-3B8F-7067-26C4-F9E255CC8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Didattica tradizionale vs didattica cognitivista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6599F3-0A56-A6A8-2512-64FFEAFD086C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200" dirty="0"/>
              <a:t>Nella didattica tradizionale l’insegnante </a:t>
            </a:r>
            <a:r>
              <a:rPr lang="it-IT" sz="2200" i="1" dirty="0"/>
              <a:t>trasmette</a:t>
            </a:r>
            <a:r>
              <a:rPr lang="it-IT" sz="2200" dirty="0"/>
              <a:t> questo che lui/lei sa </a:t>
            </a:r>
          </a:p>
          <a:p>
            <a:r>
              <a:rPr lang="it-IT" sz="2200" dirty="0"/>
              <a:t>Il programma in vigore (cv) definisce i contenuti che </a:t>
            </a:r>
            <a:r>
              <a:rPr lang="it-IT" sz="2200" i="1" dirty="0"/>
              <a:t>bisogna</a:t>
            </a:r>
            <a:r>
              <a:rPr lang="it-IT" sz="2200" dirty="0"/>
              <a:t> trasmettere</a:t>
            </a:r>
          </a:p>
          <a:p>
            <a:r>
              <a:rPr lang="it-IT" sz="2200" dirty="0"/>
              <a:t>Nella didattica programmata l’insegnante dovrebbe determinare i contenuti da </a:t>
            </a:r>
            <a:r>
              <a:rPr lang="it-IT" sz="2200" i="1" dirty="0"/>
              <a:t>far assorbire</a:t>
            </a:r>
            <a:r>
              <a:rPr lang="it-IT" sz="2200" dirty="0"/>
              <a:t> dall’</a:t>
            </a:r>
            <a:r>
              <a:rPr lang="it-IT" sz="2200" dirty="0" err="1"/>
              <a:t>allunno</a:t>
            </a:r>
            <a:endParaRPr lang="it-IT" sz="2200" dirty="0"/>
          </a:p>
          <a:p>
            <a:r>
              <a:rPr lang="it-IT" sz="2200" dirty="0"/>
              <a:t>Nelle didattica cognitivista la trasmissione viene sostituita da un processo di scoperta individuale, pur guidata dall’insegnante</a:t>
            </a:r>
          </a:p>
        </p:txBody>
      </p:sp>
    </p:spTree>
    <p:extLst>
      <p:ext uri="{BB962C8B-B14F-4D97-AF65-F5344CB8AC3E}">
        <p14:creationId xmlns:p14="http://schemas.microsoft.com/office/powerpoint/2010/main" val="2707642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63C5D5-B270-BA36-A289-058F6B6EC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276" y="-18256"/>
            <a:ext cx="8229600" cy="1143000"/>
          </a:xfrm>
        </p:spPr>
        <p:txBody>
          <a:bodyPr/>
          <a:lstStyle/>
          <a:p>
            <a:r>
              <a:rPr lang="it-IT" sz="3600" dirty="0"/>
              <a:t>Cosa dicono i libri?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0CCF944-C682-34E3-5363-A33BC5EB0E2C}"/>
              </a:ext>
            </a:extLst>
          </p:cNvPr>
          <p:cNvSpPr txBox="1"/>
          <p:nvPr/>
        </p:nvSpPr>
        <p:spPr>
          <a:xfrm>
            <a:off x="457200" y="6021288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212121"/>
                </a:solidFill>
                <a:effectLst/>
                <a:latin typeface="robotoregular"/>
              </a:rPr>
              <a:t>DeAgostini, Colori della matematica edizione BIANCA - Algebra 2, p.141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0EDE232-D641-BE4B-6745-CF7A3B664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8" y="859196"/>
            <a:ext cx="9106494" cy="5808423"/>
          </a:xfrm>
          <a:prstGeom prst="rect">
            <a:avLst/>
          </a:prstGeom>
        </p:spPr>
      </p:pic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116FD3B0-BFAC-6316-7D26-158A9BB2978C}"/>
              </a:ext>
            </a:extLst>
          </p:cNvPr>
          <p:cNvCxnSpPr/>
          <p:nvPr/>
        </p:nvCxnSpPr>
        <p:spPr>
          <a:xfrm flipH="1" flipV="1">
            <a:off x="1187624" y="4797152"/>
            <a:ext cx="72008" cy="79208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AA17369-8B03-1065-D7DF-3DA98EA1F12A}"/>
              </a:ext>
            </a:extLst>
          </p:cNvPr>
          <p:cNvSpPr txBox="1"/>
          <p:nvPr/>
        </p:nvSpPr>
        <p:spPr>
          <a:xfrm>
            <a:off x="197173" y="5589240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0" i="0" dirty="0">
                <a:solidFill>
                  <a:srgbClr val="FF0000"/>
                </a:solidFill>
                <a:effectLst/>
                <a:latin typeface="robotoregular"/>
              </a:rPr>
              <a:t>Parole «riservate»</a:t>
            </a:r>
          </a:p>
          <a:p>
            <a:r>
              <a:rPr lang="it-IT" dirty="0">
                <a:solidFill>
                  <a:srgbClr val="FF0000"/>
                </a:solidFill>
                <a:latin typeface="robotoregular"/>
              </a:rPr>
              <a:t>che sembrano </a:t>
            </a:r>
          </a:p>
          <a:p>
            <a:r>
              <a:rPr lang="it-IT" dirty="0">
                <a:solidFill>
                  <a:srgbClr val="FF0000"/>
                </a:solidFill>
                <a:latin typeface="robotoregular"/>
              </a:rPr>
              <a:t>t</a:t>
            </a:r>
            <a:r>
              <a:rPr lang="it-IT" b="0" i="0" dirty="0">
                <a:solidFill>
                  <a:srgbClr val="FF0000"/>
                </a:solidFill>
                <a:effectLst/>
                <a:latin typeface="robotoregular"/>
              </a:rPr>
              <a:t>autologie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443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9DB8A-45ED-1679-36B5-2D892D57F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Tutto bene, finché le incognite sono solo due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B60334B-FDD5-D470-C803-985D208D5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55" y="1133005"/>
            <a:ext cx="7488832" cy="572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313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9DB8A-45ED-1679-36B5-2D892D57F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66"/>
            <a:ext cx="8229600" cy="1143000"/>
          </a:xfrm>
        </p:spPr>
        <p:txBody>
          <a:bodyPr/>
          <a:lstStyle/>
          <a:p>
            <a:r>
              <a:rPr lang="it-IT" sz="3200" dirty="0"/>
              <a:t>Problemi nascono già con tre incognite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B1AABD-3A99-730E-494E-21ACCD00B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996622"/>
            <a:ext cx="7488832" cy="586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37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F95719-2E8F-9C1C-69AA-43A93D0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200" dirty="0"/>
              <a:t>Poi, un po’ all’improvviso compare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E7F8087-49AC-30D3-5C91-9E5399FDE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980728"/>
            <a:ext cx="7124854" cy="542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500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3545"/>
            <a:ext cx="8229600" cy="1143000"/>
          </a:xfrm>
        </p:spPr>
        <p:txBody>
          <a:bodyPr/>
          <a:lstStyle/>
          <a:p>
            <a:r>
              <a:rPr lang="it-IT" sz="3600" dirty="0"/>
              <a:t>O Dio! Cosa dobbiamo fare?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9B28F7-8D8A-2AB0-0638-65B1203C6765}"/>
              </a:ext>
            </a:extLst>
          </p:cNvPr>
          <p:cNvSpPr txBox="1"/>
          <p:nvPr/>
        </p:nvSpPr>
        <p:spPr>
          <a:xfrm>
            <a:off x="182002" y="868221"/>
            <a:ext cx="85072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dirty="0">
                <a:solidFill>
                  <a:srgbClr val="FF0000"/>
                </a:solidFill>
                <a:latin typeface="robotoregular"/>
              </a:rPr>
              <a:t>In primo luogo non stressarsi (e non stressare i ragazzi)</a:t>
            </a:r>
            <a:endParaRPr lang="it-IT" sz="2200" b="0" i="0" dirty="0">
              <a:solidFill>
                <a:srgbClr val="FF0000"/>
              </a:solidFill>
              <a:effectLst/>
              <a:latin typeface="robotoregular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8350E25-2F35-286E-7B42-9D0BF5082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408517"/>
            <a:ext cx="6696744" cy="5168732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FE7066A-1B33-36A2-F03F-60514AB51D15}"/>
              </a:ext>
            </a:extLst>
          </p:cNvPr>
          <p:cNvSpPr txBox="1"/>
          <p:nvPr/>
        </p:nvSpPr>
        <p:spPr>
          <a:xfrm>
            <a:off x="1835696" y="4149080"/>
            <a:ext cx="49685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Esistono infiniti siti web che lo faranno per noi</a:t>
            </a:r>
          </a:p>
        </p:txBody>
      </p:sp>
    </p:spTree>
    <p:extLst>
      <p:ext uri="{BB962C8B-B14F-4D97-AF65-F5344CB8AC3E}">
        <p14:creationId xmlns:p14="http://schemas.microsoft.com/office/powerpoint/2010/main" val="2176664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45"/>
            <a:ext cx="9144000" cy="1143000"/>
          </a:xfrm>
        </p:spPr>
        <p:txBody>
          <a:bodyPr/>
          <a:lstStyle/>
          <a:p>
            <a:r>
              <a:rPr lang="it-IT" sz="3000" dirty="0"/>
              <a:t>Poi, tolto lo stress possiamo cominciare a ragionare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49187D-FFC7-0FC1-BB93-B2BEDCF079EF}"/>
              </a:ext>
            </a:extLst>
          </p:cNvPr>
          <p:cNvSpPr txBox="1"/>
          <p:nvPr/>
        </p:nvSpPr>
        <p:spPr>
          <a:xfrm>
            <a:off x="467544" y="1412776"/>
            <a:ext cx="8496944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dirty="0"/>
              <a:t>Abbiamo un sistema di due equazioni lineari (di primo grado) </a:t>
            </a:r>
          </a:p>
          <a:p>
            <a:pPr marL="457200" indent="-457200">
              <a:buAutoNum type="arabicParenBoth"/>
            </a:pPr>
            <a:r>
              <a:rPr lang="it-IT" sz="2000" dirty="0"/>
              <a:t>3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y</a:t>
            </a:r>
            <a:r>
              <a:rPr lang="it-IT" sz="2000" dirty="0"/>
              <a:t> = 18          	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baseline="-25000" dirty="0"/>
              <a:t>1 </a:t>
            </a:r>
            <a:r>
              <a:rPr lang="it-IT" sz="2000" i="1" dirty="0"/>
              <a:t>y  = c</a:t>
            </a:r>
            <a:r>
              <a:rPr lang="it-IT" sz="2000" baseline="-25000" dirty="0"/>
              <a:t>1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r>
              <a:rPr lang="it-IT" sz="2000" dirty="0"/>
              <a:t>(2) </a:t>
            </a:r>
            <a:r>
              <a:rPr lang="it-IT" sz="2000" i="1" dirty="0"/>
              <a:t>x</a:t>
            </a:r>
            <a:r>
              <a:rPr lang="it-IT" sz="2000" dirty="0"/>
              <a:t> + 3</a:t>
            </a:r>
            <a:r>
              <a:rPr lang="it-IT" sz="2000" i="1" dirty="0"/>
              <a:t>y</a:t>
            </a:r>
            <a:r>
              <a:rPr lang="it-IT" sz="2000" dirty="0"/>
              <a:t> = 22		</a:t>
            </a:r>
            <a:r>
              <a:rPr lang="it-IT" sz="2000" i="1" dirty="0"/>
              <a:t>a</a:t>
            </a:r>
            <a:r>
              <a:rPr lang="it-IT" sz="2000" i="1" baseline="-25000" dirty="0"/>
              <a:t>2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i="1" baseline="-25000" dirty="0"/>
              <a:t>2 </a:t>
            </a:r>
            <a:r>
              <a:rPr lang="it-IT" sz="2000" i="1" dirty="0"/>
              <a:t>y  = c</a:t>
            </a:r>
            <a:r>
              <a:rPr lang="it-IT" sz="2000" i="1" baseline="-25000" dirty="0"/>
              <a:t>2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In un sistema c’è sempre qualche </a:t>
            </a:r>
            <a:r>
              <a:rPr lang="it-IT" sz="2000" i="1" dirty="0"/>
              <a:t>x</a:t>
            </a:r>
            <a:r>
              <a:rPr lang="it-IT" sz="2000" dirty="0"/>
              <a:t> e qualche </a:t>
            </a:r>
            <a:r>
              <a:rPr lang="it-IT" sz="2000" i="1" dirty="0"/>
              <a:t>y. </a:t>
            </a:r>
          </a:p>
          <a:p>
            <a:pPr marL="0" indent="0">
              <a:buNone/>
            </a:pPr>
            <a:r>
              <a:rPr lang="it-IT" sz="2000" dirty="0"/>
              <a:t>Allora non ha senso riportali nei calcoli. </a:t>
            </a:r>
          </a:p>
          <a:p>
            <a:pPr marL="0" indent="0">
              <a:buNone/>
            </a:pPr>
            <a:r>
              <a:rPr lang="it-IT" sz="2000" dirty="0"/>
              <a:t>Questo che conta sono i coefficienti numerici.</a:t>
            </a:r>
          </a:p>
          <a:p>
            <a:pPr marL="0" indent="0">
              <a:buNone/>
            </a:pPr>
            <a:r>
              <a:rPr lang="it-IT" sz="2000" dirty="0"/>
              <a:t>In primo luogo, i coefficienti </a:t>
            </a:r>
            <a:r>
              <a:rPr lang="it-IT" sz="2000" i="1" dirty="0"/>
              <a:t>determinanti</a:t>
            </a:r>
            <a:r>
              <a:rPr lang="it-IT" sz="2000" dirty="0"/>
              <a:t> per la soluzione quelli che stanno con </a:t>
            </a:r>
            <a:r>
              <a:rPr lang="it-IT" sz="2000" i="1" dirty="0"/>
              <a:t>x</a:t>
            </a:r>
            <a:r>
              <a:rPr lang="it-IT" sz="2000" dirty="0"/>
              <a:t> e </a:t>
            </a:r>
            <a:r>
              <a:rPr lang="it-IT" sz="2000" i="1" dirty="0"/>
              <a:t>y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1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	        = D</a:t>
            </a:r>
            <a:r>
              <a:rPr lang="it-IT" sz="2000" dirty="0"/>
              <a:t> = 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b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i="1" dirty="0"/>
              <a:t>b</a:t>
            </a:r>
            <a:r>
              <a:rPr lang="it-IT" sz="2000" baseline="-25000" dirty="0"/>
              <a:t>1    </a:t>
            </a:r>
            <a:r>
              <a:rPr lang="it-IT" sz="2000" i="1" baseline="-25000" dirty="0"/>
              <a:t> </a:t>
            </a:r>
            <a:r>
              <a:rPr lang="it-IT" sz="2000" dirty="0"/>
              <a:t>[abbiamo moltiplicato «le diagonali]</a:t>
            </a:r>
            <a:r>
              <a:rPr lang="it-IT" sz="2000" i="1" baseline="-25000" dirty="0"/>
              <a:t>  </a:t>
            </a:r>
            <a:r>
              <a:rPr lang="it-IT" sz="2000" baseline="-25000" dirty="0"/>
              <a:t> 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2</a:t>
            </a: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EF4766D-9F19-3869-E6C5-700B02244572}"/>
              </a:ext>
            </a:extLst>
          </p:cNvPr>
          <p:cNvCxnSpPr/>
          <p:nvPr/>
        </p:nvCxnSpPr>
        <p:spPr>
          <a:xfrm>
            <a:off x="899592" y="4509120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2ABF499-C1CC-0105-352E-B1CD3DEF767D}"/>
              </a:ext>
            </a:extLst>
          </p:cNvPr>
          <p:cNvCxnSpPr/>
          <p:nvPr/>
        </p:nvCxnSpPr>
        <p:spPr>
          <a:xfrm>
            <a:off x="1837830" y="448440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5273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545"/>
            <a:ext cx="9144000" cy="1143000"/>
          </a:xfrm>
        </p:spPr>
        <p:txBody>
          <a:bodyPr/>
          <a:lstStyle/>
          <a:p>
            <a:r>
              <a:rPr lang="it-IT" sz="3000" dirty="0"/>
              <a:t>La matematica consiste nell’astrazione </a:t>
            </a:r>
            <a:br>
              <a:rPr lang="it-IT" sz="3000" dirty="0"/>
            </a:br>
            <a:r>
              <a:rPr lang="it-IT" sz="3000" dirty="0"/>
              <a:t>(cioè l’eliminazione di dettagli non essenziali)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49187D-FFC7-0FC1-BB93-B2BEDCF079EF}"/>
              </a:ext>
            </a:extLst>
          </p:cNvPr>
          <p:cNvSpPr txBox="1"/>
          <p:nvPr/>
        </p:nvSpPr>
        <p:spPr>
          <a:xfrm>
            <a:off x="467544" y="1412776"/>
            <a:ext cx="849694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dirty="0"/>
              <a:t>Possiamo tenere solo i simboli, piuttosto che le cifre </a:t>
            </a:r>
          </a:p>
          <a:p>
            <a:pPr marL="457200" indent="-457200">
              <a:buAutoNum type="arabicParenBoth"/>
            </a:pPr>
            <a:r>
              <a:rPr lang="it-IT" sz="2000" dirty="0"/>
              <a:t> 	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baseline="-25000" dirty="0"/>
              <a:t>1 </a:t>
            </a:r>
            <a:r>
              <a:rPr lang="it-IT" sz="2000" i="1" dirty="0"/>
              <a:t>y  = c</a:t>
            </a:r>
            <a:r>
              <a:rPr lang="it-IT" sz="2000" baseline="-25000" dirty="0"/>
              <a:t>1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r>
              <a:rPr lang="it-IT" sz="2000" dirty="0"/>
              <a:t>(2) 	</a:t>
            </a:r>
            <a:r>
              <a:rPr lang="it-IT" sz="2000" i="1" dirty="0"/>
              <a:t>a</a:t>
            </a:r>
            <a:r>
              <a:rPr lang="it-IT" sz="2000" i="1" baseline="-25000" dirty="0"/>
              <a:t>2 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b</a:t>
            </a:r>
            <a:r>
              <a:rPr lang="it-IT" sz="2000" i="1" baseline="-25000" dirty="0"/>
              <a:t>2 </a:t>
            </a:r>
            <a:r>
              <a:rPr lang="it-IT" sz="2000" i="1" dirty="0"/>
              <a:t>y  = c</a:t>
            </a:r>
            <a:r>
              <a:rPr lang="it-IT" sz="2000" i="1" baseline="-25000" dirty="0"/>
              <a:t>2</a:t>
            </a:r>
            <a:r>
              <a:rPr lang="it-IT" sz="2000" dirty="0"/>
              <a:t>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Abbiamo già definito un </a:t>
            </a:r>
            <a:r>
              <a:rPr lang="it-IT" sz="2000" i="1" dirty="0"/>
              <a:t>determinante </a:t>
            </a:r>
            <a:r>
              <a:rPr lang="it-IT" sz="2000" dirty="0"/>
              <a:t>(dell’equazione) </a:t>
            </a:r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1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	        = D</a:t>
            </a:r>
            <a:r>
              <a:rPr lang="it-IT" sz="2000" dirty="0"/>
              <a:t> = 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b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i="1" dirty="0"/>
              <a:t>b</a:t>
            </a:r>
            <a:r>
              <a:rPr lang="it-IT" sz="2000" baseline="-25000" dirty="0"/>
              <a:t>1    </a:t>
            </a:r>
            <a:r>
              <a:rPr lang="it-IT" sz="2000" i="1" baseline="-25000" dirty="0"/>
              <a:t>   </a:t>
            </a:r>
            <a:r>
              <a:rPr lang="it-IT" sz="2000" baseline="-25000" dirty="0"/>
              <a:t> 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/>
              <a:t>      a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2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Scriviamo in modo analogo [mantenendo l’ordine </a:t>
            </a:r>
            <a:r>
              <a:rPr lang="it-IT" sz="2000" i="1" dirty="0"/>
              <a:t>ab</a:t>
            </a:r>
            <a:r>
              <a:rPr lang="it-IT" sz="2000" i="1" strike="dblStrike" dirty="0"/>
              <a:t>c</a:t>
            </a:r>
            <a:r>
              <a:rPr lang="it-IT" sz="2000" dirty="0"/>
              <a:t>, </a:t>
            </a:r>
            <a:r>
              <a:rPr lang="it-IT" sz="2000" i="1" dirty="0"/>
              <a:t>c</a:t>
            </a:r>
            <a:r>
              <a:rPr lang="it-IT" sz="2000" i="1" strike="dblStrike" dirty="0"/>
              <a:t>a</a:t>
            </a:r>
            <a:r>
              <a:rPr lang="it-IT" sz="2000" i="1" dirty="0"/>
              <a:t>b</a:t>
            </a:r>
            <a:r>
              <a:rPr lang="it-IT" sz="2000" dirty="0"/>
              <a:t>, </a:t>
            </a:r>
            <a:r>
              <a:rPr lang="it-IT" sz="2000" i="1" dirty="0"/>
              <a:t>a</a:t>
            </a:r>
            <a:r>
              <a:rPr lang="it-IT" sz="2000" i="1" strike="dblStrike" dirty="0"/>
              <a:t>b</a:t>
            </a:r>
            <a:r>
              <a:rPr lang="it-IT" sz="2000" i="1" dirty="0"/>
              <a:t>c </a:t>
            </a:r>
            <a:r>
              <a:rPr lang="it-IT" sz="2000" dirty="0"/>
              <a:t>]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	c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1			 	</a:t>
            </a:r>
            <a:r>
              <a:rPr lang="it-IT" sz="2000" i="1" dirty="0"/>
              <a:t>     a</a:t>
            </a:r>
            <a:r>
              <a:rPr lang="it-IT" sz="2000" baseline="-25000" dirty="0"/>
              <a:t>1 </a:t>
            </a:r>
            <a:r>
              <a:rPr lang="it-IT" sz="2000" dirty="0"/>
              <a:t>  </a:t>
            </a:r>
            <a:r>
              <a:rPr lang="it-IT" sz="2000" i="1" dirty="0"/>
              <a:t>c</a:t>
            </a:r>
            <a:r>
              <a:rPr lang="it-IT" sz="2000" baseline="-25000" dirty="0"/>
              <a:t>1</a:t>
            </a: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D</a:t>
            </a:r>
            <a:r>
              <a:rPr lang="it-IT" sz="2000" baseline="-25000" dirty="0"/>
              <a:t>x</a:t>
            </a:r>
            <a:r>
              <a:rPr lang="it-IT" sz="2000" dirty="0"/>
              <a:t> = 		=  </a:t>
            </a:r>
            <a:r>
              <a:rPr lang="it-IT" sz="2000" i="1" dirty="0"/>
              <a:t>c</a:t>
            </a:r>
            <a:r>
              <a:rPr lang="it-IT" sz="2000" baseline="-25000" dirty="0"/>
              <a:t>1 </a:t>
            </a:r>
            <a:r>
              <a:rPr lang="it-IT" sz="2000" i="1" dirty="0"/>
              <a:t>b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c</a:t>
            </a:r>
            <a:r>
              <a:rPr lang="it-IT" sz="2000" baseline="-25000" dirty="0"/>
              <a:t>2 </a:t>
            </a:r>
            <a:r>
              <a:rPr lang="it-IT" sz="2000" i="1" dirty="0"/>
              <a:t>b</a:t>
            </a:r>
            <a:r>
              <a:rPr lang="it-IT" sz="2000" baseline="-25000" dirty="0"/>
              <a:t>1    </a:t>
            </a:r>
            <a:r>
              <a:rPr lang="it-IT" sz="2000" i="1" baseline="-25000" dirty="0"/>
              <a:t>   </a:t>
            </a:r>
            <a:r>
              <a:rPr lang="it-IT" sz="2000" baseline="-25000" dirty="0"/>
              <a:t>   </a:t>
            </a:r>
            <a:r>
              <a:rPr lang="it-IT" sz="2000" dirty="0"/>
              <a:t>e </a:t>
            </a:r>
            <a:r>
              <a:rPr lang="it-IT" sz="2000" i="1" dirty="0"/>
              <a:t> D</a:t>
            </a:r>
            <a:r>
              <a:rPr lang="it-IT" sz="2000" i="1" baseline="-25000" dirty="0"/>
              <a:t>y</a:t>
            </a:r>
            <a:r>
              <a:rPr lang="it-IT" sz="2000" dirty="0"/>
              <a:t> = </a:t>
            </a:r>
            <a:r>
              <a:rPr lang="it-IT" sz="2000" baseline="-25000" dirty="0"/>
              <a:t>	</a:t>
            </a:r>
            <a:r>
              <a:rPr lang="it-IT" sz="2000" i="1" dirty="0"/>
              <a:t>      </a:t>
            </a:r>
            <a:r>
              <a:rPr lang="it-IT" sz="2000" dirty="0"/>
              <a:t>=  </a:t>
            </a:r>
            <a:r>
              <a:rPr lang="it-IT" sz="2000" i="1" dirty="0"/>
              <a:t>a</a:t>
            </a:r>
            <a:r>
              <a:rPr lang="it-IT" sz="2000" baseline="-25000" dirty="0"/>
              <a:t>1 </a:t>
            </a:r>
            <a:r>
              <a:rPr lang="it-IT" sz="2000" i="1" dirty="0"/>
              <a:t>c</a:t>
            </a:r>
            <a:r>
              <a:rPr lang="it-IT" sz="2000" baseline="-25000" dirty="0"/>
              <a:t>2 </a:t>
            </a:r>
            <a:r>
              <a:rPr lang="it-IT" sz="2400" i="1" dirty="0"/>
              <a:t>–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i="1" dirty="0"/>
              <a:t>c</a:t>
            </a:r>
            <a:r>
              <a:rPr lang="it-IT" sz="2000" baseline="-25000" dirty="0"/>
              <a:t>1 </a:t>
            </a:r>
            <a:endParaRPr lang="it-IT" sz="2000" i="1" dirty="0"/>
          </a:p>
          <a:p>
            <a:r>
              <a:rPr lang="it-IT" sz="2000" i="1" dirty="0"/>
              <a:t>      	c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b</a:t>
            </a:r>
            <a:r>
              <a:rPr lang="it-IT" sz="2000" baseline="-25000" dirty="0"/>
              <a:t>2				        </a:t>
            </a:r>
            <a:r>
              <a:rPr lang="it-IT" sz="2000" i="1" dirty="0"/>
              <a:t>a</a:t>
            </a:r>
            <a:r>
              <a:rPr lang="it-IT" sz="2000" baseline="-25000" dirty="0"/>
              <a:t>2 </a:t>
            </a:r>
            <a:r>
              <a:rPr lang="it-IT" sz="2000" dirty="0"/>
              <a:t>  </a:t>
            </a:r>
            <a:r>
              <a:rPr lang="it-IT" sz="2000" i="1" dirty="0"/>
              <a:t>c</a:t>
            </a:r>
            <a:r>
              <a:rPr lang="it-IT" sz="2000" baseline="-25000" dirty="0"/>
              <a:t>2</a:t>
            </a:r>
            <a:endParaRPr lang="it-IT" sz="2000" i="1" dirty="0"/>
          </a:p>
          <a:p>
            <a:pPr marL="0" indent="0">
              <a:buNone/>
            </a:pPr>
            <a:endParaRPr lang="it-IT" sz="20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EF4766D-9F19-3869-E6C5-700B02244572}"/>
              </a:ext>
            </a:extLst>
          </p:cNvPr>
          <p:cNvCxnSpPr/>
          <p:nvPr/>
        </p:nvCxnSpPr>
        <p:spPr>
          <a:xfrm>
            <a:off x="899592" y="3103897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2ABF499-C1CC-0105-352E-B1CD3DEF767D}"/>
              </a:ext>
            </a:extLst>
          </p:cNvPr>
          <p:cNvCxnSpPr/>
          <p:nvPr/>
        </p:nvCxnSpPr>
        <p:spPr>
          <a:xfrm>
            <a:off x="1800759" y="3088094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C9326877-368C-5BD7-8A75-37F244991A51}"/>
              </a:ext>
            </a:extLst>
          </p:cNvPr>
          <p:cNvCxnSpPr/>
          <p:nvPr/>
        </p:nvCxnSpPr>
        <p:spPr>
          <a:xfrm>
            <a:off x="1403648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ACA38D83-6948-918D-1104-C9CDE9257FC2}"/>
              </a:ext>
            </a:extLst>
          </p:cNvPr>
          <p:cNvCxnSpPr/>
          <p:nvPr/>
        </p:nvCxnSpPr>
        <p:spPr>
          <a:xfrm>
            <a:off x="6228184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9443761-D52D-0568-57B1-274D5022D91B}"/>
              </a:ext>
            </a:extLst>
          </p:cNvPr>
          <p:cNvCxnSpPr/>
          <p:nvPr/>
        </p:nvCxnSpPr>
        <p:spPr>
          <a:xfrm>
            <a:off x="5436096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D3A97B5-EE41-F7F1-C6F4-170F3AC5C67E}"/>
              </a:ext>
            </a:extLst>
          </p:cNvPr>
          <p:cNvCxnSpPr/>
          <p:nvPr/>
        </p:nvCxnSpPr>
        <p:spPr>
          <a:xfrm>
            <a:off x="2195736" y="494116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378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48000">
              <a:srgbClr val="F1FFE7"/>
            </a:gs>
            <a:gs pos="100000">
              <a:schemeClr val="accent1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21A36D-0241-4B9A-D437-121CC3EC2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2604"/>
            <a:ext cx="9144000" cy="1143000"/>
          </a:xfrm>
        </p:spPr>
        <p:txBody>
          <a:bodyPr/>
          <a:lstStyle/>
          <a:p>
            <a:r>
              <a:rPr lang="it-IT" sz="3000" dirty="0"/>
              <a:t>e, adesso, magia, magia!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49187D-FFC7-0FC1-BB93-B2BEDCF079EF}"/>
              </a:ext>
            </a:extLst>
          </p:cNvPr>
          <p:cNvSpPr txBox="1"/>
          <p:nvPr/>
        </p:nvSpPr>
        <p:spPr>
          <a:xfrm>
            <a:off x="467544" y="620688"/>
            <a:ext cx="8496944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2000" dirty="0"/>
              <a:t>Possiamo tenere solo i simboli, piuttosto che le cifre </a:t>
            </a:r>
          </a:p>
          <a:p>
            <a:r>
              <a:rPr lang="it-IT" sz="2000" baseline="-25000" dirty="0"/>
              <a:t> </a:t>
            </a:r>
            <a:r>
              <a:rPr lang="it-IT" sz="2000" i="1" dirty="0"/>
              <a:t>x</a:t>
            </a:r>
            <a:r>
              <a:rPr lang="it-IT" sz="2000" dirty="0"/>
              <a:t> </a:t>
            </a:r>
            <a:r>
              <a:rPr lang="it-IT" sz="2000" i="1" dirty="0"/>
              <a:t> = D</a:t>
            </a:r>
            <a:r>
              <a:rPr lang="it-IT" sz="2000" baseline="-25000" dirty="0"/>
              <a:t>x </a:t>
            </a:r>
            <a:r>
              <a:rPr lang="it-IT" sz="2000" dirty="0"/>
              <a:t>/ D </a:t>
            </a:r>
          </a:p>
          <a:p>
            <a:pPr marL="0" indent="0">
              <a:buNone/>
            </a:pPr>
            <a:r>
              <a:rPr lang="it-IT" sz="2000" i="1" dirty="0"/>
              <a:t> y</a:t>
            </a:r>
            <a:r>
              <a:rPr lang="it-IT" sz="2000" dirty="0"/>
              <a:t> </a:t>
            </a:r>
            <a:r>
              <a:rPr lang="it-IT" sz="2000" i="1" dirty="0"/>
              <a:t> = D</a:t>
            </a:r>
            <a:r>
              <a:rPr lang="it-IT" sz="2000" i="1" baseline="-25000" dirty="0"/>
              <a:t>y </a:t>
            </a:r>
            <a:r>
              <a:rPr lang="it-IT" sz="2000" dirty="0"/>
              <a:t>/ D 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dirty="0"/>
              <a:t>Quasi, quasi, troppo bello per essere vero. Verifichiamolo  </a:t>
            </a:r>
          </a:p>
          <a:p>
            <a:r>
              <a:rPr lang="it-IT" sz="2000" dirty="0"/>
              <a:t>3</a:t>
            </a:r>
            <a:r>
              <a:rPr lang="it-IT" sz="2000" i="1" dirty="0"/>
              <a:t>x</a:t>
            </a:r>
            <a:r>
              <a:rPr lang="it-IT" sz="2000" dirty="0"/>
              <a:t> + </a:t>
            </a:r>
            <a:r>
              <a:rPr lang="it-IT" sz="2000" i="1" dirty="0"/>
              <a:t>y</a:t>
            </a:r>
            <a:r>
              <a:rPr lang="it-IT" sz="2000" dirty="0"/>
              <a:t> = 18</a:t>
            </a:r>
          </a:p>
          <a:p>
            <a:pPr marL="0" indent="0">
              <a:buNone/>
            </a:pPr>
            <a:r>
              <a:rPr lang="it-IT" sz="2000" i="1" dirty="0"/>
              <a:t>x</a:t>
            </a:r>
            <a:r>
              <a:rPr lang="it-IT" sz="2000" dirty="0"/>
              <a:t> + 3</a:t>
            </a:r>
            <a:r>
              <a:rPr lang="it-IT" sz="2000" i="1" dirty="0"/>
              <a:t>y</a:t>
            </a:r>
            <a:r>
              <a:rPr lang="it-IT" sz="2000" dirty="0"/>
              <a:t> = 22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      </a:t>
            </a:r>
            <a:r>
              <a:rPr lang="it-IT" sz="2000" dirty="0"/>
              <a:t>3</a:t>
            </a:r>
            <a:r>
              <a:rPr lang="it-IT" sz="2000" baseline="-25000" dirty="0"/>
              <a:t> </a:t>
            </a:r>
            <a:r>
              <a:rPr lang="it-IT" sz="2000" dirty="0"/>
              <a:t>  1</a:t>
            </a:r>
          </a:p>
          <a:p>
            <a:pPr marL="0" indent="0">
              <a:buNone/>
            </a:pPr>
            <a:r>
              <a:rPr lang="it-IT" sz="2000" i="1" dirty="0"/>
              <a:t>D </a:t>
            </a:r>
            <a:r>
              <a:rPr lang="it-IT" sz="2000" dirty="0"/>
              <a:t>=</a:t>
            </a:r>
            <a:r>
              <a:rPr lang="it-IT" sz="2000" i="1" dirty="0"/>
              <a:t>      	     = </a:t>
            </a:r>
            <a:r>
              <a:rPr lang="it-IT" sz="2000" dirty="0"/>
              <a:t>9 – 1 = 8</a:t>
            </a:r>
            <a:r>
              <a:rPr lang="it-IT" sz="2000" baseline="-25000" dirty="0"/>
              <a:t>    </a:t>
            </a:r>
            <a:r>
              <a:rPr lang="it-IT" sz="2000" i="1" baseline="-25000" dirty="0"/>
              <a:t>   </a:t>
            </a:r>
            <a:r>
              <a:rPr lang="it-IT" sz="2000" baseline="-25000" dirty="0"/>
              <a:t> </a:t>
            </a:r>
            <a:endParaRPr lang="it-IT" sz="2000" i="1" dirty="0"/>
          </a:p>
          <a:p>
            <a:pPr marL="0" indent="0">
              <a:buNone/>
            </a:pPr>
            <a:r>
              <a:rPr lang="it-IT" sz="2000" i="1" dirty="0"/>
              <a:t>       </a:t>
            </a:r>
            <a:r>
              <a:rPr lang="it-IT" sz="2000" dirty="0"/>
              <a:t>1</a:t>
            </a:r>
            <a:r>
              <a:rPr lang="it-IT" sz="2000" baseline="-25000" dirty="0"/>
              <a:t> </a:t>
            </a:r>
            <a:r>
              <a:rPr lang="it-IT" sz="2000" dirty="0"/>
              <a:t>  3</a:t>
            </a:r>
            <a:endParaRPr lang="it-IT" sz="2000" baseline="-25000" dirty="0"/>
          </a:p>
          <a:p>
            <a:pPr marL="0" indent="0">
              <a:buNone/>
            </a:pPr>
            <a:r>
              <a:rPr lang="it-IT" sz="2000" dirty="0"/>
              <a:t>Scriviamo in modo analogo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r>
              <a:rPr lang="it-IT" sz="2000" i="1" dirty="0"/>
              <a:t> 	</a:t>
            </a:r>
            <a:r>
              <a:rPr lang="it-IT" sz="2000" dirty="0"/>
              <a:t>18</a:t>
            </a:r>
            <a:r>
              <a:rPr lang="it-IT" sz="2000" baseline="-25000" dirty="0"/>
              <a:t> </a:t>
            </a:r>
            <a:r>
              <a:rPr lang="it-IT" sz="2000" dirty="0"/>
              <a:t>  1</a:t>
            </a:r>
            <a:r>
              <a:rPr lang="it-IT" sz="2000" baseline="-25000" dirty="0"/>
              <a:t>			 	</a:t>
            </a:r>
            <a:r>
              <a:rPr lang="it-IT" sz="2000" i="1" dirty="0"/>
              <a:t>     </a:t>
            </a:r>
            <a:r>
              <a:rPr lang="it-IT" sz="2000" dirty="0"/>
              <a:t>3    18</a:t>
            </a:r>
          </a:p>
          <a:p>
            <a:pPr marL="0" indent="0">
              <a:buNone/>
            </a:pPr>
            <a:r>
              <a:rPr lang="it-IT" sz="2000" i="1" dirty="0"/>
              <a:t>   D</a:t>
            </a:r>
            <a:r>
              <a:rPr lang="it-IT" sz="2000" baseline="-25000" dirty="0"/>
              <a:t>x</a:t>
            </a:r>
            <a:r>
              <a:rPr lang="it-IT" sz="2000" dirty="0"/>
              <a:t> = 		= 54 – 22 = 32</a:t>
            </a:r>
            <a:r>
              <a:rPr lang="it-IT" sz="2000" i="1" baseline="-25000" dirty="0"/>
              <a:t>  </a:t>
            </a:r>
            <a:r>
              <a:rPr lang="it-IT" sz="2000" baseline="-25000" dirty="0"/>
              <a:t>   </a:t>
            </a:r>
            <a:r>
              <a:rPr lang="it-IT" sz="2000" dirty="0"/>
              <a:t> </a:t>
            </a:r>
            <a:r>
              <a:rPr lang="it-IT" sz="2000" i="1" dirty="0"/>
              <a:t> D</a:t>
            </a:r>
            <a:r>
              <a:rPr lang="it-IT" sz="2000" i="1" baseline="-25000" dirty="0"/>
              <a:t>y</a:t>
            </a:r>
            <a:r>
              <a:rPr lang="it-IT" sz="2000" dirty="0"/>
              <a:t> = </a:t>
            </a:r>
            <a:r>
              <a:rPr lang="it-IT" sz="2000" baseline="-25000" dirty="0"/>
              <a:t>	</a:t>
            </a:r>
            <a:r>
              <a:rPr lang="it-IT" sz="2000" i="1" dirty="0"/>
              <a:t>                    </a:t>
            </a:r>
            <a:r>
              <a:rPr lang="it-IT" sz="2000" dirty="0"/>
              <a:t>= 66 – 18 = 48</a:t>
            </a:r>
            <a:r>
              <a:rPr lang="it-IT" sz="2000" baseline="-25000" dirty="0"/>
              <a:t> </a:t>
            </a:r>
            <a:endParaRPr lang="it-IT" sz="2000" i="1" dirty="0"/>
          </a:p>
          <a:p>
            <a:r>
              <a:rPr lang="it-IT" sz="2000" i="1" dirty="0"/>
              <a:t>      	</a:t>
            </a:r>
            <a:r>
              <a:rPr lang="it-IT" sz="2000" dirty="0"/>
              <a:t>22</a:t>
            </a:r>
            <a:r>
              <a:rPr lang="it-IT" sz="2000" baseline="-25000" dirty="0"/>
              <a:t> </a:t>
            </a:r>
            <a:r>
              <a:rPr lang="it-IT" sz="2000" dirty="0"/>
              <a:t>  3</a:t>
            </a:r>
            <a:r>
              <a:rPr lang="it-IT" sz="2000" baseline="-25000" dirty="0"/>
              <a:t>				        </a:t>
            </a:r>
            <a:r>
              <a:rPr lang="it-IT" sz="2000" dirty="0"/>
              <a:t>1</a:t>
            </a:r>
            <a:r>
              <a:rPr lang="it-IT" sz="2000" baseline="-25000" dirty="0"/>
              <a:t> </a:t>
            </a:r>
            <a:r>
              <a:rPr lang="it-IT" sz="2000" dirty="0"/>
              <a:t>   22</a:t>
            </a:r>
          </a:p>
          <a:p>
            <a:endParaRPr lang="it-IT" sz="2000" dirty="0"/>
          </a:p>
          <a:p>
            <a:r>
              <a:rPr lang="it-IT" sz="2000" dirty="0">
                <a:solidFill>
                  <a:schemeClr val="accent2"/>
                </a:solidFill>
              </a:rPr>
              <a:t>Adesso, magia, magia, </a:t>
            </a:r>
            <a:r>
              <a:rPr lang="it-IT" sz="2000" i="1" dirty="0">
                <a:solidFill>
                  <a:schemeClr val="accent2"/>
                </a:solidFill>
              </a:rPr>
              <a:t>x</a:t>
            </a:r>
            <a:r>
              <a:rPr lang="it-IT" sz="2000" dirty="0">
                <a:solidFill>
                  <a:schemeClr val="accent2"/>
                </a:solidFill>
              </a:rPr>
              <a:t> = 32 / 8 = 4          </a:t>
            </a:r>
            <a:r>
              <a:rPr lang="it-IT" sz="2000" i="1" dirty="0">
                <a:solidFill>
                  <a:schemeClr val="accent2"/>
                </a:solidFill>
              </a:rPr>
              <a:t>y</a:t>
            </a:r>
            <a:r>
              <a:rPr lang="it-IT" sz="2000" dirty="0">
                <a:solidFill>
                  <a:schemeClr val="accent2"/>
                </a:solidFill>
              </a:rPr>
              <a:t> = 48 / 8</a:t>
            </a:r>
            <a:r>
              <a:rPr lang="it-IT" sz="2000" i="1" dirty="0">
                <a:solidFill>
                  <a:schemeClr val="accent2"/>
                </a:solidFill>
              </a:rPr>
              <a:t> = </a:t>
            </a:r>
            <a:r>
              <a:rPr lang="it-IT" sz="2000" dirty="0">
                <a:solidFill>
                  <a:schemeClr val="accent2"/>
                </a:solidFill>
              </a:rPr>
              <a:t>6 </a:t>
            </a:r>
          </a:p>
          <a:p>
            <a:pPr marL="0" indent="0">
              <a:buNone/>
            </a:pPr>
            <a:endParaRPr lang="it-IT" sz="2000" dirty="0"/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5EF4766D-9F19-3869-E6C5-700B02244572}"/>
              </a:ext>
            </a:extLst>
          </p:cNvPr>
          <p:cNvCxnSpPr/>
          <p:nvPr/>
        </p:nvCxnSpPr>
        <p:spPr>
          <a:xfrm>
            <a:off x="970842" y="308671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2ABF499-C1CC-0105-352E-B1CD3DEF767D}"/>
              </a:ext>
            </a:extLst>
          </p:cNvPr>
          <p:cNvCxnSpPr/>
          <p:nvPr/>
        </p:nvCxnSpPr>
        <p:spPr>
          <a:xfrm>
            <a:off x="1618914" y="308671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C9326877-368C-5BD7-8A75-37F244991A51}"/>
              </a:ext>
            </a:extLst>
          </p:cNvPr>
          <p:cNvCxnSpPr/>
          <p:nvPr/>
        </p:nvCxnSpPr>
        <p:spPr>
          <a:xfrm>
            <a:off x="1403648" y="46112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ACA38D83-6948-918D-1104-C9CDE9257FC2}"/>
              </a:ext>
            </a:extLst>
          </p:cNvPr>
          <p:cNvCxnSpPr/>
          <p:nvPr/>
        </p:nvCxnSpPr>
        <p:spPr>
          <a:xfrm>
            <a:off x="6228184" y="46112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9443761-D52D-0568-57B1-274D5022D91B}"/>
              </a:ext>
            </a:extLst>
          </p:cNvPr>
          <p:cNvCxnSpPr/>
          <p:nvPr/>
        </p:nvCxnSpPr>
        <p:spPr>
          <a:xfrm>
            <a:off x="5436096" y="4611278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BD3A97B5-EE41-F7F1-C6F4-170F3AC5C67E}"/>
              </a:ext>
            </a:extLst>
          </p:cNvPr>
          <p:cNvCxnSpPr/>
          <p:nvPr/>
        </p:nvCxnSpPr>
        <p:spPr>
          <a:xfrm>
            <a:off x="2195736" y="4725144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9397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1ED916-53D0-7961-C895-B91B35D32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/>
              <a:t>Il metodo è facilmente applicabile anche ai sistemi di più equazioni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D1F124-5680-B377-876A-14F44527388D}"/>
              </a:ext>
            </a:extLst>
          </p:cNvPr>
          <p:cNvSpPr txBox="1"/>
          <p:nvPr/>
        </p:nvSpPr>
        <p:spPr>
          <a:xfrm>
            <a:off x="683568" y="1484784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/>
              <a:t>a</a:t>
            </a:r>
            <a:r>
              <a:rPr lang="it-IT" sz="1800" baseline="-25000" dirty="0"/>
              <a:t>1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sz="1800" i="1" dirty="0"/>
              <a:t>y + c</a:t>
            </a:r>
            <a:r>
              <a:rPr lang="it-IT" sz="1800" baseline="-25000" dirty="0"/>
              <a:t>1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1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y + c</a:t>
            </a:r>
            <a:r>
              <a:rPr lang="it-IT" sz="1800" i="1" baseline="-25000" dirty="0"/>
              <a:t>2</a:t>
            </a:r>
            <a:r>
              <a:rPr lang="it-IT" baseline="-25000" dirty="0"/>
              <a:t> </a:t>
            </a:r>
            <a:r>
              <a:rPr lang="it-IT" sz="1800" i="1" dirty="0"/>
              <a:t>z  = d</a:t>
            </a:r>
            <a:r>
              <a:rPr lang="it-IT" baseline="-25000" dirty="0"/>
              <a:t>2</a:t>
            </a:r>
          </a:p>
          <a:p>
            <a:r>
              <a:rPr lang="it-IT" sz="1800" i="1" dirty="0"/>
              <a:t>a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y +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3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endParaRPr lang="it-IT" sz="1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053D2F5-9CEB-9C61-593C-68C554E5BE70}"/>
              </a:ext>
            </a:extLst>
          </p:cNvPr>
          <p:cNvSpPr txBox="1"/>
          <p:nvPr/>
        </p:nvSpPr>
        <p:spPr>
          <a:xfrm>
            <a:off x="1475656" y="2686403"/>
            <a:ext cx="48600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/>
              <a:t>a</a:t>
            </a:r>
            <a:r>
              <a:rPr lang="it-IT" sz="1800" baseline="-25000" dirty="0"/>
              <a:t>1 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sz="1800" baseline="-25000" dirty="0"/>
              <a:t>1      </a:t>
            </a:r>
            <a:r>
              <a:rPr lang="it-IT" sz="1800" i="1" dirty="0"/>
              <a:t>c</a:t>
            </a:r>
            <a:r>
              <a:rPr lang="it-IT" sz="1800" baseline="-25000" dirty="0"/>
              <a:t>1 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 </a:t>
            </a:r>
            <a:r>
              <a:rPr lang="it-IT" sz="1800" i="1" dirty="0"/>
              <a:t>   </a:t>
            </a:r>
            <a:r>
              <a:rPr lang="it-IT" sz="1800" dirty="0"/>
              <a:t>c</a:t>
            </a:r>
            <a:r>
              <a:rPr lang="it-IT" sz="1800" i="1" baseline="-25000" dirty="0"/>
              <a:t>2</a:t>
            </a:r>
            <a:r>
              <a:rPr lang="it-IT" baseline="-25000" dirty="0"/>
              <a:t> </a:t>
            </a:r>
            <a:endParaRPr lang="it-IT" i="1" baseline="-25000" dirty="0"/>
          </a:p>
          <a:p>
            <a:r>
              <a:rPr lang="it-IT" sz="1800" i="1" dirty="0"/>
              <a:t>a</a:t>
            </a:r>
            <a:r>
              <a:rPr lang="it-IT" baseline="-25000" dirty="0"/>
              <a:t>3</a:t>
            </a:r>
            <a:r>
              <a:rPr lang="it-IT" sz="1800" baseline="-25000" dirty="0"/>
              <a:t>   </a:t>
            </a:r>
            <a:r>
              <a:rPr lang="it-IT" sz="1800" dirty="0"/>
              <a:t>  </a:t>
            </a:r>
            <a:r>
              <a:rPr lang="it-IT" sz="1800" i="1" dirty="0"/>
              <a:t>b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  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dirty="0"/>
              <a:t>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92C0769-04AB-CDE9-3A2C-9B91B4C590C2}"/>
              </a:ext>
            </a:extLst>
          </p:cNvPr>
          <p:cNvSpPr txBox="1"/>
          <p:nvPr/>
        </p:nvSpPr>
        <p:spPr>
          <a:xfrm>
            <a:off x="703630" y="3030680"/>
            <a:ext cx="784541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/>
              <a:t>D</a:t>
            </a:r>
            <a:r>
              <a:rPr lang="it-IT" dirty="0"/>
              <a:t> =                               = </a:t>
            </a:r>
            <a:r>
              <a:rPr lang="it-IT" i="1" dirty="0"/>
              <a:t>a</a:t>
            </a:r>
            <a:r>
              <a:rPr lang="it-IT" baseline="-25000" dirty="0"/>
              <a:t>1</a:t>
            </a:r>
            <a:r>
              <a:rPr lang="it-IT" i="1" dirty="0"/>
              <a:t>b</a:t>
            </a:r>
            <a:r>
              <a:rPr lang="it-IT" baseline="-25000" dirty="0"/>
              <a:t>2</a:t>
            </a:r>
            <a:r>
              <a:rPr lang="it-IT" i="1" dirty="0"/>
              <a:t>c</a:t>
            </a:r>
            <a:r>
              <a:rPr lang="it-IT" baseline="-25000" dirty="0"/>
              <a:t>3</a:t>
            </a:r>
            <a:r>
              <a:rPr lang="it-IT" dirty="0"/>
              <a:t> +  </a:t>
            </a:r>
            <a:r>
              <a:rPr lang="it-IT" i="1" dirty="0"/>
              <a:t>b</a:t>
            </a:r>
            <a:r>
              <a:rPr lang="it-IT" baseline="-25000" dirty="0"/>
              <a:t>1</a:t>
            </a:r>
            <a:r>
              <a:rPr lang="it-IT" i="1" dirty="0"/>
              <a:t>c</a:t>
            </a:r>
            <a:r>
              <a:rPr lang="it-IT" baseline="-25000" dirty="0"/>
              <a:t>2</a:t>
            </a:r>
            <a:r>
              <a:rPr lang="it-IT" i="1" dirty="0"/>
              <a:t>a</a:t>
            </a:r>
            <a:r>
              <a:rPr lang="it-IT" baseline="-25000" dirty="0"/>
              <a:t>3</a:t>
            </a:r>
            <a:r>
              <a:rPr lang="it-IT" dirty="0"/>
              <a:t> + </a:t>
            </a:r>
            <a:r>
              <a:rPr lang="it-IT" i="1" dirty="0"/>
              <a:t>c</a:t>
            </a:r>
            <a:r>
              <a:rPr lang="it-IT" baseline="-25000" dirty="0"/>
              <a:t>1</a:t>
            </a:r>
            <a:r>
              <a:rPr lang="it-IT" i="1" dirty="0"/>
              <a:t>a</a:t>
            </a:r>
            <a:r>
              <a:rPr lang="it-IT" baseline="-25000" dirty="0"/>
              <a:t>2</a:t>
            </a:r>
            <a:r>
              <a:rPr lang="it-IT" i="1" dirty="0"/>
              <a:t>b</a:t>
            </a:r>
            <a:r>
              <a:rPr lang="it-IT" baseline="-25000" dirty="0"/>
              <a:t>3   </a:t>
            </a:r>
            <a:r>
              <a:rPr lang="it-IT" dirty="0"/>
              <a:t>- </a:t>
            </a:r>
            <a:r>
              <a:rPr lang="it-IT" i="1" dirty="0"/>
              <a:t>a</a:t>
            </a:r>
            <a:r>
              <a:rPr lang="it-IT" i="1" baseline="-25000" dirty="0"/>
              <a:t>3</a:t>
            </a:r>
            <a:r>
              <a:rPr lang="it-IT" i="1" dirty="0"/>
              <a:t>b</a:t>
            </a:r>
            <a:r>
              <a:rPr lang="it-IT" baseline="-25000" dirty="0"/>
              <a:t>2</a:t>
            </a:r>
            <a:r>
              <a:rPr lang="it-IT" i="1" dirty="0"/>
              <a:t>c</a:t>
            </a:r>
            <a:r>
              <a:rPr lang="it-IT" i="1" baseline="-25000" dirty="0"/>
              <a:t>1</a:t>
            </a:r>
            <a:r>
              <a:rPr lang="it-IT" i="1" dirty="0"/>
              <a:t>   - ….</a:t>
            </a:r>
          </a:p>
          <a:p>
            <a:endParaRPr lang="it-IT" i="1" dirty="0"/>
          </a:p>
          <a:p>
            <a:endParaRPr lang="it-IT" i="1" dirty="0"/>
          </a:p>
          <a:p>
            <a:r>
              <a:rPr lang="it-IT" dirty="0"/>
              <a:t>Il resto si trova nei libri di matematica – al liceo o universitari</a:t>
            </a:r>
          </a:p>
          <a:p>
            <a:endParaRPr lang="it-IT" dirty="0"/>
          </a:p>
          <a:p>
            <a:r>
              <a:rPr lang="it-IT" dirty="0">
                <a:solidFill>
                  <a:srgbClr val="FF0000"/>
                </a:solidFill>
              </a:rPr>
              <a:t>Chiedo scusa per aver superato i limiti di pazienza di «non addetti ai lavori»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9330689-A2E0-30CE-9F98-4453DF226385}"/>
              </a:ext>
            </a:extLst>
          </p:cNvPr>
          <p:cNvCxnSpPr/>
          <p:nvPr/>
        </p:nvCxnSpPr>
        <p:spPr>
          <a:xfrm>
            <a:off x="1475656" y="2745637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diritto 10">
            <a:extLst>
              <a:ext uri="{FF2B5EF4-FFF2-40B4-BE49-F238E27FC236}">
                <a16:creationId xmlns:a16="http://schemas.microsoft.com/office/drawing/2014/main" id="{7EAF959F-0F16-9942-4BE5-AD4096D1F04C}"/>
              </a:ext>
            </a:extLst>
          </p:cNvPr>
          <p:cNvCxnSpPr/>
          <p:nvPr/>
        </p:nvCxnSpPr>
        <p:spPr>
          <a:xfrm>
            <a:off x="2771800" y="2716020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CD4A2D08-DE5D-14C4-A45C-2A56274E5AC6}"/>
              </a:ext>
            </a:extLst>
          </p:cNvPr>
          <p:cNvCxnSpPr/>
          <p:nvPr/>
        </p:nvCxnSpPr>
        <p:spPr>
          <a:xfrm>
            <a:off x="1619672" y="2852936"/>
            <a:ext cx="1349896" cy="936104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BCE88787-F230-17E0-B88C-3405FC268B1C}"/>
              </a:ext>
            </a:extLst>
          </p:cNvPr>
          <p:cNvCxnSpPr>
            <a:cxnSpLocks/>
          </p:cNvCxnSpPr>
          <p:nvPr/>
        </p:nvCxnSpPr>
        <p:spPr>
          <a:xfrm>
            <a:off x="2045869" y="2810545"/>
            <a:ext cx="941955" cy="6184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E2E7725E-C31B-DC0E-7DE8-C4E3AC36CA70}"/>
              </a:ext>
            </a:extLst>
          </p:cNvPr>
          <p:cNvCxnSpPr>
            <a:cxnSpLocks/>
          </p:cNvCxnSpPr>
          <p:nvPr/>
        </p:nvCxnSpPr>
        <p:spPr>
          <a:xfrm>
            <a:off x="1397796" y="3250807"/>
            <a:ext cx="581916" cy="3589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84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B7D22-F6E7-2507-DAD3-E2B56436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14" y="274638"/>
            <a:ext cx="8229600" cy="1143000"/>
          </a:xfrm>
        </p:spPr>
        <p:txBody>
          <a:bodyPr/>
          <a:lstStyle/>
          <a:p>
            <a:r>
              <a:rPr lang="it-IT" sz="3600" dirty="0"/>
              <a:t>Ancora un passo verso la generalizzazione del problema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DD48202-F89C-8640-1B4C-8A35618C9AA4}"/>
              </a:ext>
            </a:extLst>
          </p:cNvPr>
          <p:cNvSpPr txBox="1"/>
          <p:nvPr/>
        </p:nvSpPr>
        <p:spPr>
          <a:xfrm>
            <a:off x="457200" y="1484784"/>
            <a:ext cx="86868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Nel sistema do equazioni compaiono sia i coefficienti (i numeri) </a:t>
            </a:r>
            <a:r>
              <a:rPr lang="it-IT" sz="2000" i="1" dirty="0"/>
              <a:t>a</a:t>
            </a:r>
            <a:r>
              <a:rPr lang="it-IT" sz="2000" dirty="0"/>
              <a:t>, </a:t>
            </a:r>
            <a:r>
              <a:rPr lang="it-IT" sz="2000" i="1" dirty="0"/>
              <a:t>b, c</a:t>
            </a:r>
            <a:r>
              <a:rPr lang="it-IT" sz="2000" dirty="0"/>
              <a:t> etc. </a:t>
            </a:r>
          </a:p>
          <a:p>
            <a:r>
              <a:rPr lang="it-IT" sz="2000" dirty="0"/>
              <a:t>sia le variabili da trovare </a:t>
            </a:r>
          </a:p>
          <a:p>
            <a:endParaRPr lang="it-IT" i="1" dirty="0"/>
          </a:p>
          <a:p>
            <a:r>
              <a:rPr lang="it-IT" sz="1800" i="1" dirty="0"/>
              <a:t>a</a:t>
            </a:r>
            <a:r>
              <a:rPr lang="it-IT" sz="1800" baseline="-25000" dirty="0"/>
              <a:t>1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sz="1800" i="1" dirty="0"/>
              <a:t>y + c</a:t>
            </a:r>
            <a:r>
              <a:rPr lang="it-IT" sz="1800" baseline="-25000" dirty="0"/>
              <a:t>1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1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y + c</a:t>
            </a:r>
            <a:r>
              <a:rPr lang="it-IT" sz="1800" i="1" baseline="-25000" dirty="0"/>
              <a:t>2</a:t>
            </a:r>
            <a:r>
              <a:rPr lang="it-IT" baseline="-25000" dirty="0"/>
              <a:t> </a:t>
            </a:r>
            <a:r>
              <a:rPr lang="it-IT" sz="1800" i="1" dirty="0"/>
              <a:t>z  = d</a:t>
            </a:r>
            <a:r>
              <a:rPr lang="it-IT" baseline="-25000" dirty="0"/>
              <a:t>2</a:t>
            </a:r>
          </a:p>
          <a:p>
            <a:r>
              <a:rPr lang="it-IT" sz="1800" i="1" dirty="0"/>
              <a:t>a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y +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3</a:t>
            </a:r>
            <a:r>
              <a:rPr lang="it-IT" sz="1800" dirty="0"/>
              <a:t> </a:t>
            </a:r>
          </a:p>
          <a:p>
            <a:endParaRPr lang="it-IT" dirty="0"/>
          </a:p>
          <a:p>
            <a:r>
              <a:rPr lang="it-IT" sz="1800" dirty="0"/>
              <a:t>Poi, le variabili </a:t>
            </a:r>
            <a:r>
              <a:rPr lang="it-IT" sz="1800" i="1" dirty="0"/>
              <a:t>x</a:t>
            </a:r>
            <a:r>
              <a:rPr lang="it-IT" i="1" dirty="0"/>
              <a:t>, </a:t>
            </a:r>
            <a:r>
              <a:rPr lang="it-IT" dirty="0"/>
              <a:t>y</a:t>
            </a:r>
            <a:r>
              <a:rPr lang="it-IT" i="1" dirty="0"/>
              <a:t>, z</a:t>
            </a:r>
            <a:r>
              <a:rPr lang="it-IT" dirty="0"/>
              <a:t> somigliano alle tre direzioni </a:t>
            </a:r>
            <a:r>
              <a:rPr lang="it-IT" i="1" dirty="0"/>
              <a:t>X</a:t>
            </a:r>
            <a:r>
              <a:rPr lang="it-IT" dirty="0"/>
              <a:t>, </a:t>
            </a:r>
            <a:r>
              <a:rPr lang="it-IT" i="1" dirty="0"/>
              <a:t>Y, </a:t>
            </a:r>
            <a:r>
              <a:rPr lang="it-IT" dirty="0"/>
              <a:t>Z</a:t>
            </a:r>
            <a:r>
              <a:rPr lang="it-IT" i="1" dirty="0"/>
              <a:t>. </a:t>
            </a:r>
          </a:p>
          <a:p>
            <a:r>
              <a:rPr lang="it-IT" dirty="0"/>
              <a:t>E i valori determinati [</a:t>
            </a:r>
            <a:r>
              <a:rPr lang="it-IT" i="1" dirty="0"/>
              <a:t>x</a:t>
            </a:r>
            <a:r>
              <a:rPr lang="it-IT" dirty="0"/>
              <a:t>, </a:t>
            </a:r>
            <a:r>
              <a:rPr lang="it-IT" i="1" dirty="0"/>
              <a:t>y</a:t>
            </a:r>
            <a:r>
              <a:rPr lang="it-IT" dirty="0"/>
              <a:t>, </a:t>
            </a:r>
            <a:r>
              <a:rPr lang="it-IT" i="1" dirty="0"/>
              <a:t>z</a:t>
            </a:r>
            <a:r>
              <a:rPr lang="it-IT" dirty="0"/>
              <a:t>] costituiscono le coordinate di un vettore. </a:t>
            </a:r>
          </a:p>
          <a:p>
            <a:r>
              <a:rPr lang="it-IT" sz="1800" dirty="0"/>
              <a:t>Un insiem</a:t>
            </a:r>
            <a:r>
              <a:rPr lang="it-IT" dirty="0"/>
              <a:t>e di coefficienti </a:t>
            </a:r>
          </a:p>
          <a:p>
            <a:endParaRPr lang="it-IT" sz="1800" dirty="0"/>
          </a:p>
          <a:p>
            <a:r>
              <a:rPr lang="it-IT" sz="1800" i="1" dirty="0"/>
              <a:t>   a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dirty="0"/>
              <a:t>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i="1" dirty="0"/>
              <a:t> c</a:t>
            </a:r>
            <a:r>
              <a:rPr lang="it-IT" sz="1800" baseline="-25000" dirty="0"/>
              <a:t>1 </a:t>
            </a:r>
            <a:r>
              <a:rPr lang="it-IT" i="1" dirty="0"/>
              <a:t>             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   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i="1" dirty="0"/>
              <a:t> 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  c</a:t>
            </a:r>
            <a:r>
              <a:rPr lang="it-IT" sz="1800" i="1" baseline="-25000" dirty="0"/>
              <a:t>2</a:t>
            </a:r>
            <a:r>
              <a:rPr lang="it-IT" sz="1800" i="1" dirty="0"/>
              <a:t>       = </a:t>
            </a:r>
            <a:r>
              <a:rPr lang="it-IT" sz="1800" b="1" i="1" dirty="0"/>
              <a:t>A</a:t>
            </a:r>
            <a:endParaRPr lang="it-IT" baseline="-25000" dirty="0"/>
          </a:p>
          <a:p>
            <a:r>
              <a:rPr lang="it-IT" sz="1800" i="1" dirty="0"/>
              <a:t>   a</a:t>
            </a:r>
            <a:r>
              <a:rPr lang="it-IT" baseline="-25000" dirty="0"/>
              <a:t>3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baseline="-25000" dirty="0"/>
              <a:t>3  </a:t>
            </a:r>
            <a:r>
              <a:rPr lang="it-IT" sz="1800" i="1" dirty="0"/>
              <a:t>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dirty="0"/>
              <a:t> </a:t>
            </a:r>
          </a:p>
          <a:p>
            <a:endParaRPr lang="it-IT" dirty="0"/>
          </a:p>
          <a:p>
            <a:r>
              <a:rPr lang="it-IT" dirty="0"/>
              <a:t>c</a:t>
            </a:r>
            <a:r>
              <a:rPr lang="it-IT" sz="1800" dirty="0"/>
              <a:t>hiamiamo </a:t>
            </a:r>
            <a:r>
              <a:rPr lang="it-IT" sz="1800" i="1" dirty="0"/>
              <a:t>matrice</a:t>
            </a:r>
            <a:r>
              <a:rPr lang="it-IT" i="1" dirty="0"/>
              <a:t> </a:t>
            </a:r>
            <a:r>
              <a:rPr lang="it-IT" b="1" i="1" dirty="0"/>
              <a:t>A</a:t>
            </a:r>
            <a:r>
              <a:rPr lang="it-IT" i="1" dirty="0"/>
              <a:t> </a:t>
            </a:r>
            <a:r>
              <a:rPr lang="it-IT" dirty="0"/>
              <a:t>(come una tavoletta da stampare). Notate le parentesi quadre, a non le righe verticali (come nel calcolo del determinante </a:t>
            </a:r>
            <a:r>
              <a:rPr lang="it-IT" i="1" dirty="0"/>
              <a:t>D</a:t>
            </a:r>
            <a:r>
              <a:rPr lang="it-IT" dirty="0"/>
              <a:t>) </a:t>
            </a:r>
            <a:endParaRPr lang="it-IT" sz="1800" dirty="0"/>
          </a:p>
          <a:p>
            <a:pPr marL="0" indent="0">
              <a:buNone/>
            </a:pPr>
            <a:endParaRPr lang="it-IT" sz="1800" dirty="0"/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E88C8EDE-2F97-DC01-675C-C74170A09126}"/>
              </a:ext>
            </a:extLst>
          </p:cNvPr>
          <p:cNvCxnSpPr/>
          <p:nvPr/>
        </p:nvCxnSpPr>
        <p:spPr>
          <a:xfrm>
            <a:off x="611560" y="465313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7F717032-35D7-8B89-2C96-980FAA998378}"/>
              </a:ext>
            </a:extLst>
          </p:cNvPr>
          <p:cNvCxnSpPr/>
          <p:nvPr/>
        </p:nvCxnSpPr>
        <p:spPr>
          <a:xfrm>
            <a:off x="1907704" y="465313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9F667902-A802-1E86-DAE3-62C995E3DD68}"/>
              </a:ext>
            </a:extLst>
          </p:cNvPr>
          <p:cNvCxnSpPr>
            <a:cxnSpLocks/>
          </p:cNvCxnSpPr>
          <p:nvPr/>
        </p:nvCxnSpPr>
        <p:spPr>
          <a:xfrm>
            <a:off x="611560" y="465313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992B3488-9FEA-047D-285C-D330FCC97E15}"/>
              </a:ext>
            </a:extLst>
          </p:cNvPr>
          <p:cNvCxnSpPr>
            <a:cxnSpLocks/>
          </p:cNvCxnSpPr>
          <p:nvPr/>
        </p:nvCxnSpPr>
        <p:spPr>
          <a:xfrm>
            <a:off x="611560" y="4653136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E6501EFD-B013-8C7A-4214-12BE39F1BA81}"/>
              </a:ext>
            </a:extLst>
          </p:cNvPr>
          <p:cNvCxnSpPr/>
          <p:nvPr/>
        </p:nvCxnSpPr>
        <p:spPr>
          <a:xfrm>
            <a:off x="1714701" y="465313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FF45628-655F-2C6C-D729-67AD9E9BB5B3}"/>
              </a:ext>
            </a:extLst>
          </p:cNvPr>
          <p:cNvCxnSpPr/>
          <p:nvPr/>
        </p:nvCxnSpPr>
        <p:spPr>
          <a:xfrm>
            <a:off x="611560" y="465313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5CB29163-968E-775E-F22B-BB20A301C8B7}"/>
              </a:ext>
            </a:extLst>
          </p:cNvPr>
          <p:cNvCxnSpPr/>
          <p:nvPr/>
        </p:nvCxnSpPr>
        <p:spPr>
          <a:xfrm>
            <a:off x="611560" y="5517232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225BCCDB-4EF8-996F-B434-A311FE51AC36}"/>
              </a:ext>
            </a:extLst>
          </p:cNvPr>
          <p:cNvCxnSpPr/>
          <p:nvPr/>
        </p:nvCxnSpPr>
        <p:spPr>
          <a:xfrm>
            <a:off x="1731030" y="5510540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546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Domanda di lavoro: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Come insegnare (nella classe II del liceo scientifico) il metodo di Kramer per risolvere </a:t>
            </a:r>
          </a:p>
          <a:p>
            <a:r>
              <a:rPr lang="it-IT" sz="2200" dirty="0"/>
              <a:t>Domanda di aiuto: ma studenti/ insegnanti sono convinti sull’utilità delle equazioni lineari e del metodo Kramer in particolare?</a:t>
            </a:r>
          </a:p>
          <a:p>
            <a:r>
              <a:rPr lang="it-IT" sz="2200" dirty="0"/>
              <a:t>Sappiamo dare qualche esempio di applicazioni «palpabili» di sistemi di equazioni di primo grado?</a:t>
            </a:r>
          </a:p>
        </p:txBody>
      </p:sp>
    </p:spTree>
    <p:extLst>
      <p:ext uri="{BB962C8B-B14F-4D97-AF65-F5344CB8AC3E}">
        <p14:creationId xmlns:p14="http://schemas.microsoft.com/office/powerpoint/2010/main" val="13162090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F6"/>
            </a:gs>
            <a:gs pos="48000">
              <a:srgbClr val="F1FFE7"/>
            </a:gs>
            <a:gs pos="100000">
              <a:srgbClr val="FFDDF6"/>
            </a:gs>
          </a:gsLst>
          <a:lin ang="14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3B7D22-F6E7-2507-DAD3-E2B56436E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14" y="274638"/>
            <a:ext cx="8229600" cy="1143000"/>
          </a:xfrm>
        </p:spPr>
        <p:txBody>
          <a:bodyPr/>
          <a:lstStyle/>
          <a:p>
            <a:r>
              <a:rPr lang="it-IT" sz="3600" dirty="0"/>
              <a:t>Le matrici (con i numeri e con i vettori) formano una </a:t>
            </a:r>
            <a:r>
              <a:rPr lang="it-IT" sz="3600" i="1" dirty="0"/>
              <a:t>algebra</a:t>
            </a:r>
            <a:r>
              <a:rPr lang="it-IT" sz="3600" dirty="0"/>
              <a:t>,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DD48202-F89C-8640-1B4C-8A35618C9AA4}"/>
              </a:ext>
            </a:extLst>
          </p:cNvPr>
          <p:cNvSpPr txBox="1"/>
          <p:nvPr/>
        </p:nvSpPr>
        <p:spPr>
          <a:xfrm>
            <a:off x="457200" y="1484784"/>
            <a:ext cx="8686800" cy="6678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cioè sono soggette alle stesse operazioni (addizione, moltiplicazione) che i numeri nell’algebra «tradizionale»</a:t>
            </a:r>
          </a:p>
          <a:p>
            <a:r>
              <a:rPr lang="it-IT" sz="2000" dirty="0"/>
              <a:t>La </a:t>
            </a:r>
            <a:r>
              <a:rPr lang="it-IT" sz="2000" i="1" dirty="0"/>
              <a:t>somma</a:t>
            </a:r>
            <a:r>
              <a:rPr lang="it-IT" sz="2000" dirty="0"/>
              <a:t> delle due matrici è banale; si sommano gli elementi nelle stesse posizioni (ovviamente, entrambe matrici devono essere delle stesse dimensioni) </a:t>
            </a:r>
          </a:p>
          <a:p>
            <a:r>
              <a:rPr lang="it-IT" sz="2000" dirty="0"/>
              <a:t>Invece moltiplicare le matrici porta a risultati sorprendenti.  </a:t>
            </a:r>
          </a:p>
          <a:p>
            <a:r>
              <a:rPr lang="it-IT" sz="2000" dirty="0"/>
              <a:t>sia le variabili da trovare </a:t>
            </a:r>
          </a:p>
          <a:p>
            <a:endParaRPr lang="it-IT" i="1" dirty="0"/>
          </a:p>
          <a:p>
            <a:r>
              <a:rPr lang="it-IT" sz="1800" i="1" dirty="0"/>
              <a:t>a</a:t>
            </a:r>
            <a:r>
              <a:rPr lang="it-IT" sz="1800" baseline="-25000" dirty="0"/>
              <a:t>1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sz="1800" i="1" dirty="0"/>
              <a:t>y + c</a:t>
            </a:r>
            <a:r>
              <a:rPr lang="it-IT" sz="1800" baseline="-25000" dirty="0"/>
              <a:t>1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1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y + c</a:t>
            </a:r>
            <a:r>
              <a:rPr lang="it-IT" sz="1800" i="1" baseline="-25000" dirty="0"/>
              <a:t>2</a:t>
            </a:r>
            <a:r>
              <a:rPr lang="it-IT" baseline="-25000" dirty="0"/>
              <a:t> </a:t>
            </a:r>
            <a:r>
              <a:rPr lang="it-IT" sz="1800" i="1" dirty="0"/>
              <a:t>z  = d</a:t>
            </a:r>
            <a:r>
              <a:rPr lang="it-IT" baseline="-25000" dirty="0"/>
              <a:t>2</a:t>
            </a:r>
          </a:p>
          <a:p>
            <a:r>
              <a:rPr lang="it-IT" sz="1800" i="1" dirty="0"/>
              <a:t>a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x</a:t>
            </a:r>
            <a:r>
              <a:rPr lang="it-IT" sz="1800" dirty="0"/>
              <a:t> + </a:t>
            </a:r>
            <a:r>
              <a:rPr lang="it-IT" sz="1800" i="1" dirty="0"/>
              <a:t>b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i="1" dirty="0"/>
              <a:t>y +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i="1" dirty="0"/>
              <a:t>z  </a:t>
            </a:r>
            <a:r>
              <a:rPr lang="it-IT" dirty="0"/>
              <a:t>= </a:t>
            </a:r>
            <a:r>
              <a:rPr lang="it-IT" i="1" dirty="0"/>
              <a:t>d</a:t>
            </a:r>
            <a:r>
              <a:rPr lang="it-IT" baseline="-25000" dirty="0"/>
              <a:t>3</a:t>
            </a:r>
            <a:r>
              <a:rPr lang="it-IT" sz="1800" dirty="0"/>
              <a:t> </a:t>
            </a:r>
          </a:p>
          <a:p>
            <a:endParaRPr lang="it-IT" dirty="0"/>
          </a:p>
          <a:p>
            <a:r>
              <a:rPr lang="it-IT" sz="1800" dirty="0"/>
              <a:t>Poi, le variabili </a:t>
            </a:r>
            <a:r>
              <a:rPr lang="it-IT" sz="1800" i="1" dirty="0"/>
              <a:t>x</a:t>
            </a:r>
            <a:r>
              <a:rPr lang="it-IT" i="1" dirty="0"/>
              <a:t>, </a:t>
            </a:r>
            <a:r>
              <a:rPr lang="it-IT" dirty="0"/>
              <a:t>y</a:t>
            </a:r>
            <a:r>
              <a:rPr lang="it-IT" i="1" dirty="0"/>
              <a:t>, z</a:t>
            </a:r>
            <a:r>
              <a:rPr lang="it-IT" dirty="0"/>
              <a:t> somigliano alle tre direzioni </a:t>
            </a:r>
            <a:r>
              <a:rPr lang="it-IT" i="1" dirty="0"/>
              <a:t>X</a:t>
            </a:r>
            <a:r>
              <a:rPr lang="it-IT" dirty="0"/>
              <a:t>, </a:t>
            </a:r>
            <a:r>
              <a:rPr lang="it-IT" i="1" dirty="0"/>
              <a:t>Y, </a:t>
            </a:r>
            <a:r>
              <a:rPr lang="it-IT" dirty="0"/>
              <a:t>Z</a:t>
            </a:r>
            <a:r>
              <a:rPr lang="it-IT" i="1" dirty="0"/>
              <a:t>. </a:t>
            </a:r>
          </a:p>
          <a:p>
            <a:r>
              <a:rPr lang="it-IT" dirty="0"/>
              <a:t>E i valori determinati [</a:t>
            </a:r>
            <a:r>
              <a:rPr lang="it-IT" i="1" dirty="0"/>
              <a:t>x</a:t>
            </a:r>
            <a:r>
              <a:rPr lang="it-IT" dirty="0"/>
              <a:t>, </a:t>
            </a:r>
            <a:r>
              <a:rPr lang="it-IT" i="1" dirty="0"/>
              <a:t>y</a:t>
            </a:r>
            <a:r>
              <a:rPr lang="it-IT" dirty="0"/>
              <a:t>, </a:t>
            </a:r>
            <a:r>
              <a:rPr lang="it-IT" i="1" dirty="0"/>
              <a:t>z</a:t>
            </a:r>
            <a:r>
              <a:rPr lang="it-IT" dirty="0"/>
              <a:t>] costituiscono le coordinate di un vettore. </a:t>
            </a:r>
          </a:p>
          <a:p>
            <a:r>
              <a:rPr lang="it-IT" sz="1800" dirty="0"/>
              <a:t>Un insiem</a:t>
            </a:r>
            <a:r>
              <a:rPr lang="it-IT" dirty="0"/>
              <a:t>e di coefficienti </a:t>
            </a:r>
          </a:p>
          <a:p>
            <a:endParaRPr lang="it-IT" sz="1800" dirty="0"/>
          </a:p>
          <a:p>
            <a:r>
              <a:rPr lang="it-IT" sz="1800" i="1" dirty="0"/>
              <a:t>   a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dirty="0"/>
              <a:t> </a:t>
            </a:r>
            <a:r>
              <a:rPr lang="it-IT" sz="1800" i="1" dirty="0"/>
              <a:t>b</a:t>
            </a:r>
            <a:r>
              <a:rPr lang="it-IT" sz="1800" baseline="-25000" dirty="0"/>
              <a:t>1 </a:t>
            </a:r>
            <a:r>
              <a:rPr lang="it-IT" i="1" dirty="0"/>
              <a:t> </a:t>
            </a:r>
            <a:r>
              <a:rPr lang="it-IT" sz="1800" i="1" dirty="0"/>
              <a:t> c</a:t>
            </a:r>
            <a:r>
              <a:rPr lang="it-IT" sz="1800" baseline="-25000" dirty="0"/>
              <a:t>1 </a:t>
            </a:r>
            <a:r>
              <a:rPr lang="it-IT" i="1" dirty="0"/>
              <a:t>             </a:t>
            </a:r>
            <a:r>
              <a:rPr lang="it-IT" sz="1800" dirty="0"/>
              <a:t> </a:t>
            </a:r>
          </a:p>
          <a:p>
            <a:pPr marL="0" indent="0">
              <a:buNone/>
            </a:pPr>
            <a:r>
              <a:rPr lang="it-IT" sz="1800" i="1" dirty="0"/>
              <a:t>   a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i="1" dirty="0"/>
              <a:t>  </a:t>
            </a:r>
            <a:r>
              <a:rPr lang="it-IT" sz="1800" i="1" dirty="0"/>
              <a:t>b</a:t>
            </a:r>
            <a:r>
              <a:rPr lang="it-IT" sz="1800" baseline="-25000" dirty="0"/>
              <a:t>2</a:t>
            </a:r>
            <a:r>
              <a:rPr lang="it-IT" sz="1800" i="1" baseline="-25000" dirty="0"/>
              <a:t> </a:t>
            </a:r>
            <a:r>
              <a:rPr lang="it-IT" sz="1800" i="1" dirty="0"/>
              <a:t>  c</a:t>
            </a:r>
            <a:r>
              <a:rPr lang="it-IT" sz="1800" i="1" baseline="-25000" dirty="0"/>
              <a:t>2</a:t>
            </a:r>
            <a:r>
              <a:rPr lang="it-IT" sz="1800" i="1" dirty="0"/>
              <a:t>       = </a:t>
            </a:r>
            <a:r>
              <a:rPr lang="it-IT" sz="1800" b="1" i="1" dirty="0"/>
              <a:t>A</a:t>
            </a:r>
            <a:endParaRPr lang="it-IT" baseline="-25000" dirty="0"/>
          </a:p>
          <a:p>
            <a:r>
              <a:rPr lang="it-IT" sz="1800" i="1" dirty="0"/>
              <a:t>   a</a:t>
            </a:r>
            <a:r>
              <a:rPr lang="it-IT" baseline="-25000" dirty="0"/>
              <a:t>3</a:t>
            </a:r>
            <a:r>
              <a:rPr lang="it-IT" sz="1800" dirty="0"/>
              <a:t>   </a:t>
            </a:r>
            <a:r>
              <a:rPr lang="it-IT" sz="1800" i="1" dirty="0"/>
              <a:t>b</a:t>
            </a:r>
            <a:r>
              <a:rPr lang="it-IT" baseline="-25000" dirty="0"/>
              <a:t>3  </a:t>
            </a:r>
            <a:r>
              <a:rPr lang="it-IT" sz="1800" i="1" dirty="0"/>
              <a:t> c</a:t>
            </a:r>
            <a:r>
              <a:rPr lang="it-IT" baseline="-25000" dirty="0"/>
              <a:t>3</a:t>
            </a:r>
            <a:r>
              <a:rPr lang="it-IT" sz="1800" baseline="-25000" dirty="0"/>
              <a:t> </a:t>
            </a:r>
            <a:r>
              <a:rPr lang="it-IT" sz="1800" dirty="0"/>
              <a:t> </a:t>
            </a:r>
          </a:p>
          <a:p>
            <a:endParaRPr lang="it-IT" dirty="0"/>
          </a:p>
          <a:p>
            <a:r>
              <a:rPr lang="it-IT" dirty="0"/>
              <a:t>c</a:t>
            </a:r>
            <a:r>
              <a:rPr lang="it-IT" sz="1800" dirty="0"/>
              <a:t>hiamiamo </a:t>
            </a:r>
            <a:r>
              <a:rPr lang="it-IT" sz="1800" i="1" dirty="0"/>
              <a:t>matrice</a:t>
            </a:r>
            <a:r>
              <a:rPr lang="it-IT" i="1" dirty="0"/>
              <a:t> </a:t>
            </a:r>
            <a:r>
              <a:rPr lang="it-IT" b="1" i="1" dirty="0"/>
              <a:t>A</a:t>
            </a:r>
            <a:r>
              <a:rPr lang="it-IT" i="1" dirty="0"/>
              <a:t> </a:t>
            </a:r>
            <a:r>
              <a:rPr lang="it-IT" dirty="0"/>
              <a:t>(come una tavoletta da stampare). Notate le parentesi quadre, a non le righe verticali (come nel calcolo del determinante </a:t>
            </a:r>
            <a:r>
              <a:rPr lang="it-IT" i="1" dirty="0"/>
              <a:t>D</a:t>
            </a:r>
            <a:r>
              <a:rPr lang="it-IT" dirty="0"/>
              <a:t>) </a:t>
            </a:r>
            <a:endParaRPr lang="it-IT" sz="1800" dirty="0"/>
          </a:p>
          <a:p>
            <a:pPr marL="0" indent="0">
              <a:buNone/>
            </a:pPr>
            <a:endParaRPr lang="it-IT" sz="1800" dirty="0"/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E88C8EDE-2F97-DC01-675C-C74170A09126}"/>
              </a:ext>
            </a:extLst>
          </p:cNvPr>
          <p:cNvCxnSpPr/>
          <p:nvPr/>
        </p:nvCxnSpPr>
        <p:spPr>
          <a:xfrm>
            <a:off x="611560" y="465313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7F717032-35D7-8B89-2C96-980FAA998378}"/>
              </a:ext>
            </a:extLst>
          </p:cNvPr>
          <p:cNvCxnSpPr/>
          <p:nvPr/>
        </p:nvCxnSpPr>
        <p:spPr>
          <a:xfrm>
            <a:off x="1907704" y="4653136"/>
            <a:ext cx="0" cy="86409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9F667902-A802-1E86-DAE3-62C995E3DD68}"/>
              </a:ext>
            </a:extLst>
          </p:cNvPr>
          <p:cNvCxnSpPr>
            <a:cxnSpLocks/>
          </p:cNvCxnSpPr>
          <p:nvPr/>
        </p:nvCxnSpPr>
        <p:spPr>
          <a:xfrm>
            <a:off x="611560" y="465313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992B3488-9FEA-047D-285C-D330FCC97E15}"/>
              </a:ext>
            </a:extLst>
          </p:cNvPr>
          <p:cNvCxnSpPr>
            <a:cxnSpLocks/>
          </p:cNvCxnSpPr>
          <p:nvPr/>
        </p:nvCxnSpPr>
        <p:spPr>
          <a:xfrm>
            <a:off x="611560" y="4653136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E6501EFD-B013-8C7A-4214-12BE39F1BA81}"/>
              </a:ext>
            </a:extLst>
          </p:cNvPr>
          <p:cNvCxnSpPr/>
          <p:nvPr/>
        </p:nvCxnSpPr>
        <p:spPr>
          <a:xfrm>
            <a:off x="1714701" y="465313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FF45628-655F-2C6C-D729-67AD9E9BB5B3}"/>
              </a:ext>
            </a:extLst>
          </p:cNvPr>
          <p:cNvCxnSpPr/>
          <p:nvPr/>
        </p:nvCxnSpPr>
        <p:spPr>
          <a:xfrm>
            <a:off x="611560" y="4653136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20">
            <a:extLst>
              <a:ext uri="{FF2B5EF4-FFF2-40B4-BE49-F238E27FC236}">
                <a16:creationId xmlns:a16="http://schemas.microsoft.com/office/drawing/2014/main" id="{5CB29163-968E-775E-F22B-BB20A301C8B7}"/>
              </a:ext>
            </a:extLst>
          </p:cNvPr>
          <p:cNvCxnSpPr/>
          <p:nvPr/>
        </p:nvCxnSpPr>
        <p:spPr>
          <a:xfrm>
            <a:off x="611560" y="5517232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21">
            <a:extLst>
              <a:ext uri="{FF2B5EF4-FFF2-40B4-BE49-F238E27FC236}">
                <a16:creationId xmlns:a16="http://schemas.microsoft.com/office/drawing/2014/main" id="{225BCCDB-4EF8-996F-B434-A311FE51AC36}"/>
              </a:ext>
            </a:extLst>
          </p:cNvPr>
          <p:cNvCxnSpPr/>
          <p:nvPr/>
        </p:nvCxnSpPr>
        <p:spPr>
          <a:xfrm>
            <a:off x="1731030" y="5510540"/>
            <a:ext cx="21602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44072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Dopo questo tuffo torniamo alla «normalità»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435877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/>
              <a:t>Rivediamo il nostro problema elementare</a:t>
            </a:r>
          </a:p>
          <a:p>
            <a:pPr marL="0" indent="0">
              <a:buNone/>
            </a:pPr>
            <a:r>
              <a:rPr lang="it-IT" sz="2000" dirty="0"/>
              <a:t>Abbiamo due numeri: </a:t>
            </a:r>
          </a:p>
          <a:p>
            <a:pPr marL="0" indent="0">
              <a:buNone/>
            </a:pPr>
            <a:r>
              <a:rPr lang="it-IT" sz="2000" dirty="0"/>
              <a:t>(1) La somma del primo numero più il secondo fa 10</a:t>
            </a:r>
          </a:p>
          <a:p>
            <a:pPr marL="0" indent="0">
              <a:buNone/>
            </a:pPr>
            <a:r>
              <a:rPr lang="it-IT" sz="2000" dirty="0"/>
              <a:t>(2) il triplo del secondo numero più il triplo del primo numero fa 30</a:t>
            </a:r>
          </a:p>
          <a:p>
            <a:r>
              <a:rPr lang="it-IT" sz="2000" dirty="0"/>
              <a:t>Che ve ne pare?</a:t>
            </a:r>
          </a:p>
          <a:p>
            <a:endParaRPr lang="it-IT" sz="2000" dirty="0"/>
          </a:p>
          <a:p>
            <a:pPr marL="0" indent="0">
              <a:buNone/>
            </a:pPr>
            <a:r>
              <a:rPr lang="it-IT" sz="2000" dirty="0"/>
              <a:t>Un po’ scemo questo professore? Qualsiasi paio di numeri, 4 e 6, 3 e 7, 2.5 e 7.5 soddisfano le entrambe condizioni. </a:t>
            </a:r>
          </a:p>
          <a:p>
            <a:pPr marL="0" indent="0">
              <a:buNone/>
            </a:pPr>
            <a:endParaRPr lang="it-IT" sz="2100" dirty="0"/>
          </a:p>
          <a:p>
            <a:pPr marL="0" indent="0">
              <a:buNone/>
            </a:pPr>
            <a:r>
              <a:rPr lang="it-IT" sz="2100" dirty="0"/>
              <a:t>Ci sarebbe un modo più «regolare» di risolvere questo problema (1) (1)  3</a:t>
            </a:r>
            <a:r>
              <a:rPr lang="it-IT" sz="2100" i="1" dirty="0"/>
              <a:t>x</a:t>
            </a:r>
            <a:r>
              <a:rPr lang="it-IT" sz="2100" dirty="0"/>
              <a:t> + </a:t>
            </a:r>
            <a:r>
              <a:rPr lang="it-IT" sz="2100" i="1" dirty="0"/>
              <a:t>y</a:t>
            </a:r>
            <a:r>
              <a:rPr lang="it-IT" sz="2100" dirty="0"/>
              <a:t> = 18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</a:t>
            </a:r>
            <a:r>
              <a:rPr lang="it-IT" sz="2100" i="1" dirty="0"/>
              <a:t>y</a:t>
            </a:r>
            <a:r>
              <a:rPr lang="it-IT" sz="2100" dirty="0"/>
              <a:t> = 22</a:t>
            </a:r>
          </a:p>
          <a:p>
            <a:pPr marL="0" indent="0">
              <a:buNone/>
            </a:pPr>
            <a:r>
              <a:rPr lang="it-IT" sz="2100" dirty="0"/>
              <a:t>Dalla equazione (1) possiamo ottenere </a:t>
            </a:r>
            <a:r>
              <a:rPr lang="it-IT" sz="2100" i="1" dirty="0"/>
              <a:t>y</a:t>
            </a:r>
            <a:r>
              <a:rPr lang="it-IT" sz="2100" dirty="0"/>
              <a:t> = 18 – 3</a:t>
            </a:r>
            <a:r>
              <a:rPr lang="it-IT" sz="2100" i="1" dirty="0"/>
              <a:t>x</a:t>
            </a:r>
            <a:r>
              <a:rPr lang="it-IT" sz="2100" dirty="0"/>
              <a:t> (una operazione simile a quelle che si fa su un abaco) </a:t>
            </a:r>
          </a:p>
          <a:p>
            <a:pPr marL="0" indent="0">
              <a:buNone/>
            </a:pPr>
            <a:r>
              <a:rPr lang="it-IT" sz="2100" dirty="0"/>
              <a:t>E poi inserire questo valore alla seconda equazione, ottenendo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+ 3(18 – 3</a:t>
            </a:r>
            <a:r>
              <a:rPr lang="it-IT" sz="2100" i="1" dirty="0"/>
              <a:t>x</a:t>
            </a:r>
            <a:r>
              <a:rPr lang="it-IT" sz="2100" dirty="0"/>
              <a:t>) = </a:t>
            </a:r>
            <a:r>
              <a:rPr lang="it-IT" sz="2100" i="1" dirty="0"/>
              <a:t>x</a:t>
            </a:r>
            <a:r>
              <a:rPr lang="it-IT" sz="2100" dirty="0"/>
              <a:t> + 54 – 9</a:t>
            </a:r>
            <a:r>
              <a:rPr lang="it-IT" sz="2100" i="1" dirty="0"/>
              <a:t>x</a:t>
            </a:r>
            <a:r>
              <a:rPr lang="it-IT" sz="2100" dirty="0"/>
              <a:t> = 22</a:t>
            </a:r>
            <a:endParaRPr lang="it-IT" sz="2100" i="1" dirty="0"/>
          </a:p>
          <a:p>
            <a:pPr marL="0" indent="0">
              <a:buNone/>
            </a:pPr>
            <a:r>
              <a:rPr lang="it-IT" sz="2100" dirty="0"/>
              <a:t>Dobbiamo raggruppare i termini</a:t>
            </a:r>
          </a:p>
          <a:p>
            <a:pPr marL="0" indent="0">
              <a:buNone/>
            </a:pPr>
            <a:r>
              <a:rPr lang="it-IT" sz="2100" dirty="0"/>
              <a:t>-8</a:t>
            </a:r>
            <a:r>
              <a:rPr lang="it-IT" sz="2100" i="1" dirty="0"/>
              <a:t>x</a:t>
            </a:r>
            <a:r>
              <a:rPr lang="it-IT" sz="2100" dirty="0"/>
              <a:t> = 22 - 54 = -32</a:t>
            </a:r>
          </a:p>
          <a:p>
            <a:pPr marL="0" indent="0">
              <a:buNone/>
            </a:pPr>
            <a:r>
              <a:rPr lang="it-IT" sz="2100" dirty="0"/>
              <a:t>cioè </a:t>
            </a:r>
            <a:r>
              <a:rPr lang="it-IT" sz="2100" i="1" dirty="0"/>
              <a:t>x = </a:t>
            </a:r>
            <a:r>
              <a:rPr lang="it-IT" sz="2100" dirty="0"/>
              <a:t>8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2"/>
                </a:solidFill>
              </a:rPr>
              <a:t>È andata bene, anche se per il momento avevamo i numeri negativi.</a:t>
            </a:r>
          </a:p>
        </p:txBody>
      </p:sp>
    </p:spTree>
    <p:extLst>
      <p:ext uri="{BB962C8B-B14F-4D97-AF65-F5344CB8AC3E}">
        <p14:creationId xmlns:p14="http://schemas.microsoft.com/office/powerpoint/2010/main" val="11526715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it-IT" sz="3400" dirty="0"/>
              <a:t>Vediamo cose dice Cramer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435877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400" dirty="0"/>
              <a:t>Rivediamo il nostro problema elementare</a:t>
            </a:r>
          </a:p>
          <a:p>
            <a:pPr marL="0" indent="0">
              <a:buNone/>
            </a:pPr>
            <a:r>
              <a:rPr lang="it-IT" sz="2000" dirty="0"/>
              <a:t>Abbiamo due numeri: </a:t>
            </a:r>
          </a:p>
          <a:p>
            <a:pPr marL="0" indent="0">
              <a:buNone/>
            </a:pPr>
            <a:r>
              <a:rPr lang="it-IT" sz="2000" dirty="0"/>
              <a:t>(1) La somma del primo numero più il secondo fa 10</a:t>
            </a:r>
          </a:p>
          <a:p>
            <a:pPr marL="0" indent="0">
              <a:buNone/>
            </a:pPr>
            <a:r>
              <a:rPr lang="it-IT" sz="2000" dirty="0"/>
              <a:t>(2) il triplo del secondo numero più il triplo del primo numero fa 30</a:t>
            </a:r>
          </a:p>
          <a:p>
            <a:r>
              <a:rPr lang="it-IT" sz="2000" dirty="0"/>
              <a:t>Che ve ne pare?</a:t>
            </a:r>
          </a:p>
          <a:p>
            <a:endParaRPr lang="it-IT" sz="2000" dirty="0"/>
          </a:p>
          <a:p>
            <a:pPr marL="0" indent="0">
              <a:buNone/>
            </a:pPr>
            <a:r>
              <a:rPr lang="it-IT" sz="2000" dirty="0"/>
              <a:t>Un po’ scemo questo professore? Qualsiasi paio di numeri, 4 e 6, 3 e 7, 2.5 e 7.5 soddisfano le entrambe condizioni. </a:t>
            </a:r>
          </a:p>
          <a:p>
            <a:pPr marL="0" indent="0">
              <a:buNone/>
            </a:pPr>
            <a:endParaRPr lang="it-IT" sz="2100" dirty="0"/>
          </a:p>
          <a:p>
            <a:pPr marL="0" indent="0">
              <a:buNone/>
            </a:pPr>
            <a:r>
              <a:rPr lang="it-IT" sz="2100" dirty="0"/>
              <a:t>Ci sarebbe un modo più «regolare» di risolvere questo problema (1) (1)  3</a:t>
            </a:r>
            <a:r>
              <a:rPr lang="it-IT" sz="2100" i="1" dirty="0"/>
              <a:t>x</a:t>
            </a:r>
            <a:r>
              <a:rPr lang="it-IT" sz="2100" dirty="0"/>
              <a:t> + </a:t>
            </a:r>
            <a:r>
              <a:rPr lang="it-IT" sz="2100" i="1" dirty="0"/>
              <a:t>y</a:t>
            </a:r>
            <a:r>
              <a:rPr lang="it-IT" sz="2100" dirty="0"/>
              <a:t> = 18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</a:t>
            </a:r>
            <a:r>
              <a:rPr lang="it-IT" sz="2100" i="1" dirty="0"/>
              <a:t>y</a:t>
            </a:r>
            <a:r>
              <a:rPr lang="it-IT" sz="2100" dirty="0"/>
              <a:t> = 22</a:t>
            </a:r>
          </a:p>
          <a:p>
            <a:pPr marL="0" indent="0">
              <a:buNone/>
            </a:pPr>
            <a:r>
              <a:rPr lang="it-IT" sz="2100" dirty="0"/>
              <a:t>Dalla equazione (1) possiamo ottenere </a:t>
            </a:r>
            <a:r>
              <a:rPr lang="it-IT" sz="2100" i="1" dirty="0"/>
              <a:t>y</a:t>
            </a:r>
            <a:r>
              <a:rPr lang="it-IT" sz="2100" dirty="0"/>
              <a:t> = 18 – 3</a:t>
            </a:r>
            <a:r>
              <a:rPr lang="it-IT" sz="2100" i="1" dirty="0"/>
              <a:t>x</a:t>
            </a:r>
            <a:r>
              <a:rPr lang="it-IT" sz="2100" dirty="0"/>
              <a:t> (una operazione simile a quelle che si fa su un abaco) </a:t>
            </a:r>
          </a:p>
          <a:p>
            <a:pPr marL="0" indent="0">
              <a:buNone/>
            </a:pPr>
            <a:r>
              <a:rPr lang="it-IT" sz="2100" dirty="0"/>
              <a:t>E poi inserire questo valore alla seconda equazione, ottenendo</a:t>
            </a:r>
          </a:p>
          <a:p>
            <a:pPr marL="0" indent="0">
              <a:buNone/>
            </a:pPr>
            <a:r>
              <a:rPr lang="it-IT" sz="2100" dirty="0"/>
              <a:t>(2) </a:t>
            </a:r>
            <a:r>
              <a:rPr lang="it-IT" sz="2100" i="1" dirty="0"/>
              <a:t> x</a:t>
            </a:r>
            <a:r>
              <a:rPr lang="it-IT" sz="2100" dirty="0"/>
              <a:t> + 3(18 – 3</a:t>
            </a:r>
            <a:r>
              <a:rPr lang="it-IT" sz="2100" i="1" dirty="0"/>
              <a:t>x</a:t>
            </a:r>
            <a:r>
              <a:rPr lang="it-IT" sz="2100" dirty="0"/>
              <a:t>) = </a:t>
            </a:r>
            <a:r>
              <a:rPr lang="it-IT" sz="2100" i="1" dirty="0"/>
              <a:t>x</a:t>
            </a:r>
            <a:r>
              <a:rPr lang="it-IT" sz="2100" dirty="0"/>
              <a:t> + 54 – 9</a:t>
            </a:r>
            <a:r>
              <a:rPr lang="it-IT" sz="2100" i="1" dirty="0"/>
              <a:t>x</a:t>
            </a:r>
            <a:r>
              <a:rPr lang="it-IT" sz="2100" dirty="0"/>
              <a:t> = 22</a:t>
            </a:r>
            <a:endParaRPr lang="it-IT" sz="2100" i="1" dirty="0"/>
          </a:p>
          <a:p>
            <a:pPr marL="0" indent="0">
              <a:buNone/>
            </a:pPr>
            <a:r>
              <a:rPr lang="it-IT" sz="2100" dirty="0"/>
              <a:t>Dobbiamo raggruppare i termini</a:t>
            </a:r>
          </a:p>
          <a:p>
            <a:pPr marL="0" indent="0">
              <a:buNone/>
            </a:pPr>
            <a:r>
              <a:rPr lang="it-IT" sz="2100" dirty="0"/>
              <a:t>-8</a:t>
            </a:r>
            <a:r>
              <a:rPr lang="it-IT" sz="2100" i="1" dirty="0"/>
              <a:t>x</a:t>
            </a:r>
            <a:r>
              <a:rPr lang="it-IT" sz="2100" dirty="0"/>
              <a:t> = 22 - 54 = -32</a:t>
            </a:r>
          </a:p>
          <a:p>
            <a:pPr marL="0" indent="0">
              <a:buNone/>
            </a:pPr>
            <a:r>
              <a:rPr lang="it-IT" sz="2100" dirty="0"/>
              <a:t>cioè </a:t>
            </a:r>
            <a:r>
              <a:rPr lang="it-IT" sz="2100" i="1" dirty="0"/>
              <a:t>x = </a:t>
            </a:r>
            <a:r>
              <a:rPr lang="it-IT" sz="2100" dirty="0"/>
              <a:t>8 </a:t>
            </a:r>
          </a:p>
          <a:p>
            <a:pPr marL="0" indent="0">
              <a:buNone/>
            </a:pPr>
            <a:r>
              <a:rPr lang="it-IT" sz="2000" dirty="0">
                <a:solidFill>
                  <a:schemeClr val="accent2"/>
                </a:solidFill>
              </a:rPr>
              <a:t>È andata bene, anche se per il momento avevamo i numeri negativi.</a:t>
            </a:r>
          </a:p>
        </p:txBody>
      </p:sp>
    </p:spTree>
    <p:extLst>
      <p:ext uri="{BB962C8B-B14F-4D97-AF65-F5344CB8AC3E}">
        <p14:creationId xmlns:p14="http://schemas.microsoft.com/office/powerpoint/2010/main" val="274247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D2D9DF-5A3F-B18B-780B-806A2F98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0000"/>
                </a:solidFill>
              </a:rPr>
              <a:t>Due tipi di esercizi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52933-7A78-8430-626A-70D9954BA99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b="1" dirty="0"/>
              <a:t>Didattici</a:t>
            </a:r>
            <a:r>
              <a:rPr lang="it-IT" sz="2200" dirty="0"/>
              <a:t>: servono a insegnare qualcosa (= un bit d’informazione o un bit delle capacità); anche lo studente più debole esce con l’impressione «com’è semplice questo esercizio!»</a:t>
            </a:r>
          </a:p>
          <a:p>
            <a:pPr>
              <a:buFontTx/>
              <a:buChar char="-"/>
            </a:pPr>
            <a:r>
              <a:rPr lang="it-IT" sz="2200" b="1" dirty="0"/>
              <a:t>Sadici</a:t>
            </a:r>
            <a:r>
              <a:rPr lang="it-IT" sz="2200" dirty="0"/>
              <a:t>: «adesso ti faccio sapere chi governa qua!» – dice l’insegnante / ministro / autore del libro di testo</a:t>
            </a:r>
          </a:p>
          <a:p>
            <a:pPr>
              <a:buFontTx/>
              <a:buChar char="-"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Nel esercizio (1) (2) avevo scelto inizialmente «4» e «5» ma 3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·4+5=17, allora i calcoli coinvolgevano i numeri dispari («caffi» come li chiamava Galileo). </a:t>
            </a:r>
          </a:p>
          <a:p>
            <a:pPr marL="0" indent="0">
              <a:buNone/>
            </a:pP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Osserviamo inoltre, che è molto più facile inventare un esercizio («scegli due numeri a caso») che risolverlo.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3769356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D2D9DF-5A3F-B18B-780B-806A2F987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>
                <a:solidFill>
                  <a:srgbClr val="FF0000"/>
                </a:solidFill>
              </a:rPr>
              <a:t>Le tre funzioni dell’insegnamento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52933-7A78-8430-626A-70D9954BA993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</a:pPr>
            <a:r>
              <a:rPr lang="it-IT" sz="2200" b="1" dirty="0"/>
              <a:t>Ludica: </a:t>
            </a:r>
            <a:r>
              <a:rPr lang="it-IT" sz="2200" dirty="0"/>
              <a:t>uno spettatore qualsiasi esce coll’impressione «Ma come divertente è questo oggetto!»</a:t>
            </a:r>
            <a:endParaRPr lang="it-IT" sz="2200" b="1" dirty="0"/>
          </a:p>
          <a:p>
            <a:pPr>
              <a:buFontTx/>
              <a:buChar char="-"/>
            </a:pPr>
            <a:r>
              <a:rPr lang="it-IT" sz="2200" b="1" dirty="0"/>
              <a:t>Didattica</a:t>
            </a:r>
            <a:r>
              <a:rPr lang="it-IT" sz="2200" dirty="0"/>
              <a:t>: lo studente, anche il più debole esce con l’impressione «Com’è semplice questo esercizio!»</a:t>
            </a:r>
          </a:p>
          <a:p>
            <a:pPr>
              <a:buFontTx/>
              <a:buChar char="-"/>
            </a:pPr>
            <a:r>
              <a:rPr lang="it-IT" sz="2200" b="1" dirty="0"/>
              <a:t>Scientifico</a:t>
            </a:r>
            <a:r>
              <a:rPr lang="it-IT" sz="2200" dirty="0"/>
              <a:t>: il ricercatore universitario / professore universitario / titolare della cattedra al liceo esce con un pensiero «O dio! Non so niente in questa materia. Devo darmi da fare!»</a:t>
            </a:r>
          </a:p>
          <a:p>
            <a:pPr>
              <a:buFontTx/>
              <a:buChar char="-"/>
            </a:pPr>
            <a:endParaRPr lang="it-IT" sz="2200" dirty="0"/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27571409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Il principio didattico «9:1»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09" y="1392373"/>
            <a:ext cx="8686800" cy="4525963"/>
          </a:xfrm>
        </p:spPr>
        <p:txBody>
          <a:bodyPr/>
          <a:lstStyle/>
          <a:p>
            <a:r>
              <a:rPr lang="it-IT" sz="2400" dirty="0">
                <a:solidFill>
                  <a:srgbClr val="FF0000"/>
                </a:solidFill>
              </a:rPr>
              <a:t>L’insegnante deve sapere 9 volte di più di quello che deve trasmettere ai ragazzi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Siamo partiti da un esercizio al livello della II elementare, abbiamo finito con il problema che ha superato le possibilità pure di Einstein.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Il metodo di Kramer sta esattamente a metà di questo percorso.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Inoltre, abbiamo presentato tante applicazioni prattiche e ingegneristiche di un problema che sembrava «un piccolo cavillo mentale».</a:t>
            </a:r>
          </a:p>
          <a:p>
            <a:pPr marL="0" indent="0">
              <a:buNone/>
            </a:pPr>
            <a:r>
              <a:rPr lang="it-IT" sz="2400" dirty="0">
                <a:solidFill>
                  <a:schemeClr val="tx2"/>
                </a:solidFill>
              </a:rPr>
              <a:t>Questo è proprio il senso della scienza: uno sviluppo a piccoli passo, ma costante</a:t>
            </a:r>
          </a:p>
          <a:p>
            <a:pPr marL="0" indent="0">
              <a:buNone/>
            </a:pPr>
            <a:endParaRPr lang="it-IT" sz="2600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it-IT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81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39B6DD-7B43-318A-DE0C-F52CD5CBA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La strategia: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17805-AD74-5307-B2F6-F1332D860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200" dirty="0"/>
              <a:t>Far vedere gli «utilizzi» delle equazioni lineari seguendo il principio didattico della </a:t>
            </a:r>
            <a:r>
              <a:rPr lang="it-IT" sz="2200" i="1" dirty="0"/>
              <a:t>difficoltà crescente</a:t>
            </a:r>
          </a:p>
          <a:p>
            <a:r>
              <a:rPr lang="it-IT" sz="2200" dirty="0"/>
              <a:t>In didattica cognitivista/ personalizzata si tratta di fare un percorso cognitivo insieme, fermandosi per affermare i punti «fissi»</a:t>
            </a:r>
          </a:p>
          <a:p>
            <a:r>
              <a:rPr lang="it-IT" sz="2200" dirty="0"/>
              <a:t>Il ragionamento vuol dire applicare determinate operazioni mentali (esemplificare, indovinare, dedurre, </a:t>
            </a:r>
            <a:r>
              <a:rPr lang="it-IT" sz="2200" dirty="0" err="1"/>
              <a:t>generalizare</a:t>
            </a:r>
            <a:r>
              <a:rPr lang="it-IT" sz="2200" dirty="0"/>
              <a:t>) </a:t>
            </a:r>
          </a:p>
          <a:p>
            <a:pPr marL="0" indent="0">
              <a:buNone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38275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5548E07-156B-E271-3911-DEEB92843B8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Leggere il coreano: indovinare/ decifrare/ trovare la chiave d’accesso</a:t>
            </a:r>
            <a:endParaRPr lang="en-AU" altLang="it-IT" sz="3200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17AB88E-DA42-F4BA-1169-CD7BF9206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24" y="2798962"/>
            <a:ext cx="4594019" cy="738548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E84F8456-8A8D-7645-F7D3-2F37D2172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50" y="2115752"/>
            <a:ext cx="5246238" cy="73854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80FCFA15-8154-247A-76E3-7B349B58D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4600" y="4708056"/>
            <a:ext cx="432526" cy="273174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8E407EC-4BBC-84BA-93F5-4C1D81DB4D04}"/>
              </a:ext>
            </a:extLst>
          </p:cNvPr>
          <p:cNvSpPr txBox="1"/>
          <p:nvPr/>
        </p:nvSpPr>
        <p:spPr>
          <a:xfrm flipH="1">
            <a:off x="2480336" y="3873234"/>
            <a:ext cx="96239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dirty="0"/>
              <a:t>n</a:t>
            </a:r>
          </a:p>
          <a:p>
            <a:endParaRPr lang="it-IT" sz="2200" dirty="0"/>
          </a:p>
          <a:p>
            <a:r>
              <a:rPr lang="it-IT" sz="2200" dirty="0"/>
              <a:t>ng</a:t>
            </a:r>
          </a:p>
          <a:p>
            <a:endParaRPr lang="it-IT" sz="2200" dirty="0"/>
          </a:p>
          <a:p>
            <a:r>
              <a:rPr lang="it-IT" sz="2200" dirty="0"/>
              <a:t>s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A1303515-58E7-0075-816F-14C2F0BA0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2419" y="5204985"/>
            <a:ext cx="354707" cy="405379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5A68D320-9CE2-A5F4-FD3C-7B7D316702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9364" y="4088013"/>
            <a:ext cx="469578" cy="26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79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E66003-0598-CD43-6B05-9166CFE7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609"/>
            <a:ext cx="8229600" cy="1143000"/>
          </a:xfrm>
        </p:spPr>
        <p:txBody>
          <a:bodyPr/>
          <a:lstStyle/>
          <a:p>
            <a:r>
              <a:rPr lang="it-IT" sz="3800" dirty="0"/>
              <a:t>Imparare russo?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C7EEDA-FEED-553D-A5C6-47D788A348C0}"/>
              </a:ext>
            </a:extLst>
          </p:cNvPr>
          <p:cNvSpPr txBox="1"/>
          <p:nvPr/>
        </p:nvSpPr>
        <p:spPr>
          <a:xfrm>
            <a:off x="290186" y="942336"/>
            <a:ext cx="914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b="1" dirty="0" err="1"/>
              <a:t>Attention-catching</a:t>
            </a:r>
            <a:r>
              <a:rPr lang="it-IT" sz="2200" b="1" dirty="0"/>
              <a:t> story:</a:t>
            </a:r>
          </a:p>
          <a:p>
            <a:r>
              <a:rPr lang="it-IT" sz="2200" dirty="0"/>
              <a:t>Lo zar era molto severo, e il povero tipografo – analfabeta</a:t>
            </a:r>
          </a:p>
          <a:p>
            <a:r>
              <a:rPr lang="it-IT" sz="2200" dirty="0"/>
              <a:t>Dalla paura inciampò sulla soglia della stanza, e…</a:t>
            </a:r>
          </a:p>
        </p:txBody>
      </p:sp>
      <p:pic>
        <p:nvPicPr>
          <p:cNvPr id="1028" name="Picture 4" descr="Interdialog - ALFABETO RUSSO: guida pratica all'uso! E se la ...">
            <a:extLst>
              <a:ext uri="{FF2B5EF4-FFF2-40B4-BE49-F238E27FC236}">
                <a16:creationId xmlns:a16="http://schemas.microsoft.com/office/drawing/2014/main" id="{1B28CF52-76BD-226D-2651-A9671344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89" y="2237249"/>
            <a:ext cx="3704803" cy="30482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E0352AD-B62E-E6FD-4320-1CB56E4E3D98}"/>
              </a:ext>
            </a:extLst>
          </p:cNvPr>
          <p:cNvSpPr txBox="1"/>
          <p:nvPr/>
        </p:nvSpPr>
        <p:spPr>
          <a:xfrm>
            <a:off x="4355976" y="2264418"/>
            <a:ext cx="4526160" cy="29007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FF0000"/>
                </a:solidFill>
              </a:rPr>
              <a:t>B = V     </a:t>
            </a:r>
            <a:r>
              <a:rPr lang="it-IT" sz="2470" b="1" dirty="0">
                <a:solidFill>
                  <a:srgbClr val="990099"/>
                </a:solidFill>
              </a:rPr>
              <a:t>Γ = G </a:t>
            </a:r>
            <a:r>
              <a:rPr lang="it-IT" sz="2470" b="1" dirty="0">
                <a:solidFill>
                  <a:srgbClr val="FF0000"/>
                </a:solidFill>
              </a:rPr>
              <a:t>      </a:t>
            </a:r>
            <a:r>
              <a:rPr lang="it-IT" sz="2470" b="1" dirty="0">
                <a:solidFill>
                  <a:srgbClr val="C00000"/>
                </a:solidFill>
                <a:highlight>
                  <a:srgbClr val="FFFF00"/>
                </a:highlight>
              </a:rPr>
              <a:t>E = IE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chemeClr val="accent2"/>
                </a:solidFill>
                <a:highlight>
                  <a:srgbClr val="C0C0C0"/>
                </a:highlight>
              </a:rPr>
              <a:t>И = I       </a:t>
            </a:r>
            <a:r>
              <a:rPr lang="it-IT" sz="2470" b="1" dirty="0">
                <a:solidFill>
                  <a:srgbClr val="FF9933"/>
                </a:solidFill>
                <a:highlight>
                  <a:srgbClr val="C0C0C0"/>
                </a:highlight>
              </a:rPr>
              <a:t>3 = E   </a:t>
            </a:r>
            <a:r>
              <a:rPr lang="it-IT" sz="2470" b="1" dirty="0">
                <a:solidFill>
                  <a:srgbClr val="FF9933"/>
                </a:solidFill>
              </a:rPr>
              <a:t>     </a:t>
            </a:r>
            <a:r>
              <a:rPr lang="el-GR" sz="2470" b="1" dirty="0">
                <a:solidFill>
                  <a:srgbClr val="008000"/>
                </a:solidFill>
              </a:rPr>
              <a:t>Λ</a:t>
            </a:r>
            <a:r>
              <a:rPr lang="it-IT" sz="2470" b="1" dirty="0">
                <a:solidFill>
                  <a:srgbClr val="008000"/>
                </a:solidFill>
              </a:rPr>
              <a:t> = L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C00000"/>
                </a:solidFill>
                <a:highlight>
                  <a:srgbClr val="33CCFF"/>
                </a:highlight>
              </a:rPr>
              <a:t>H = N     </a:t>
            </a:r>
            <a:r>
              <a:rPr lang="it-IT" sz="2470" b="1" dirty="0">
                <a:solidFill>
                  <a:srgbClr val="008000"/>
                </a:solidFill>
                <a:highlight>
                  <a:srgbClr val="33CCFF"/>
                </a:highlight>
              </a:rPr>
              <a:t>P = R     </a:t>
            </a:r>
            <a:r>
              <a:rPr lang="it-IT" sz="2470" b="1" dirty="0">
                <a:solidFill>
                  <a:srgbClr val="FFC000"/>
                </a:solidFill>
                <a:highlight>
                  <a:srgbClr val="33CCFF"/>
                </a:highlight>
              </a:rPr>
              <a:t>C = S   </a:t>
            </a:r>
            <a:r>
              <a:rPr lang="it-IT" sz="2470" b="1" dirty="0">
                <a:solidFill>
                  <a:srgbClr val="0070C0"/>
                </a:solidFill>
                <a:highlight>
                  <a:srgbClr val="33CCFF"/>
                </a:highlight>
              </a:rPr>
              <a:t>Y = U</a:t>
            </a:r>
          </a:p>
          <a:p>
            <a:pPr>
              <a:spcAft>
                <a:spcPts val="1800"/>
              </a:spcAft>
            </a:pPr>
            <a:r>
              <a:rPr lang="az-Cyrl-AZ" sz="2470" b="1" dirty="0">
                <a:solidFill>
                  <a:srgbClr val="0070C0"/>
                </a:solidFill>
              </a:rPr>
              <a:t>Ц</a:t>
            </a:r>
            <a:r>
              <a:rPr lang="it-IT" sz="2470" b="1" dirty="0">
                <a:solidFill>
                  <a:srgbClr val="0070C0"/>
                </a:solidFill>
              </a:rPr>
              <a:t> = C(Z)    </a:t>
            </a:r>
            <a:r>
              <a:rPr lang="az-Cyrl-AZ" sz="2470" b="1" dirty="0">
                <a:solidFill>
                  <a:srgbClr val="FF9933"/>
                </a:solidFill>
                <a:highlight>
                  <a:srgbClr val="FFFF00"/>
                </a:highlight>
              </a:rPr>
              <a:t>Ш</a:t>
            </a:r>
            <a:r>
              <a:rPr lang="it-IT" sz="2470" b="1" dirty="0">
                <a:solidFill>
                  <a:srgbClr val="FF9933"/>
                </a:solidFill>
                <a:highlight>
                  <a:srgbClr val="FFFF00"/>
                </a:highlight>
              </a:rPr>
              <a:t> = SC</a:t>
            </a:r>
          </a:p>
          <a:p>
            <a:pPr>
              <a:spcAft>
                <a:spcPts val="1800"/>
              </a:spcAft>
            </a:pPr>
            <a:r>
              <a:rPr lang="it-IT" sz="2470" b="1" dirty="0">
                <a:solidFill>
                  <a:srgbClr val="0070C0"/>
                </a:solidFill>
                <a:highlight>
                  <a:srgbClr val="FFFF00"/>
                </a:highlight>
              </a:rPr>
              <a:t>Ю = IU</a:t>
            </a:r>
            <a:r>
              <a:rPr lang="it-IT" sz="2470" b="1" dirty="0">
                <a:solidFill>
                  <a:srgbClr val="0070C0"/>
                </a:solidFill>
              </a:rPr>
              <a:t>       </a:t>
            </a:r>
            <a:r>
              <a:rPr lang="az-Cyrl-AZ" sz="2470" b="1" dirty="0">
                <a:solidFill>
                  <a:srgbClr val="00B050"/>
                </a:solidFill>
                <a:highlight>
                  <a:srgbClr val="C0C0C0"/>
                </a:highlight>
              </a:rPr>
              <a:t>Я</a:t>
            </a:r>
            <a:r>
              <a:rPr lang="it-IT" sz="2470" b="1" dirty="0">
                <a:solidFill>
                  <a:srgbClr val="00B050"/>
                </a:solidFill>
                <a:highlight>
                  <a:srgbClr val="C0C0C0"/>
                </a:highlight>
              </a:rPr>
              <a:t> = IA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2BE8C5D-2562-71AC-9A22-67C527532C1E}"/>
              </a:ext>
            </a:extLst>
          </p:cNvPr>
          <p:cNvSpPr txBox="1"/>
          <p:nvPr/>
        </p:nvSpPr>
        <p:spPr>
          <a:xfrm>
            <a:off x="290186" y="6329056"/>
            <a:ext cx="9144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dirty="0"/>
              <a:t>https://m.facebook.com/interdialog/photos/alfabeto-russo-guida-pratica-alluso-e-se-la-nostra-guida-non-fosse-sufficiente-h/310561266395070/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B39A780-FEA7-78C4-D9AF-E3982DB9E5DC}"/>
              </a:ext>
            </a:extLst>
          </p:cNvPr>
          <p:cNvSpPr txBox="1"/>
          <p:nvPr/>
        </p:nvSpPr>
        <p:spPr>
          <a:xfrm>
            <a:off x="2302327" y="5348749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Operazioni dell’algebra:</a:t>
            </a:r>
          </a:p>
          <a:p>
            <a:r>
              <a:rPr lang="it-IT" sz="2000" b="1" dirty="0">
                <a:solidFill>
                  <a:srgbClr val="660066"/>
                </a:solidFill>
                <a:highlight>
                  <a:srgbClr val="33CCFF"/>
                </a:highlight>
              </a:rPr>
              <a:t>sostituzioni</a:t>
            </a:r>
            <a:r>
              <a:rPr lang="it-IT" sz="2000" b="1" dirty="0">
                <a:highlight>
                  <a:srgbClr val="C0C0C0"/>
                </a:highlight>
              </a:rPr>
              <a:t>, inversioni</a:t>
            </a:r>
            <a:r>
              <a:rPr lang="it-IT" sz="2000" b="1" dirty="0"/>
              <a:t>, </a:t>
            </a:r>
            <a:r>
              <a:rPr lang="it-IT" sz="2000" b="1" dirty="0">
                <a:highlight>
                  <a:srgbClr val="FFFF00"/>
                </a:highlight>
              </a:rPr>
              <a:t>diatoni</a:t>
            </a:r>
            <a:r>
              <a:rPr lang="it-IT" sz="2000" b="1" dirty="0"/>
              <a:t> </a:t>
            </a:r>
            <a:r>
              <a:rPr lang="it-IT" sz="2000" dirty="0"/>
              <a:t>(</a:t>
            </a:r>
            <a:r>
              <a:rPr lang="it-IT" sz="2000" dirty="0" err="1"/>
              <a:t>nihil</a:t>
            </a:r>
            <a:r>
              <a:rPr lang="it-IT" sz="2000" dirty="0"/>
              <a:t> </a:t>
            </a:r>
            <a:r>
              <a:rPr lang="it-IT" sz="2000" dirty="0" err="1"/>
              <a:t>novae</a:t>
            </a:r>
            <a:r>
              <a:rPr lang="it-IT" sz="2000" dirty="0"/>
              <a:t> sub sole…)</a:t>
            </a:r>
            <a:r>
              <a:rPr lang="it-IT" sz="2000" b="1" dirty="0"/>
              <a:t> 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FCC2EE1E-368E-4676-017D-FE8A1F836D71}"/>
                  </a:ext>
                </a:extLst>
              </p14:cNvPr>
              <p14:cNvContentPartPr/>
              <p14:nvPr/>
            </p14:nvContentPartPr>
            <p14:xfrm>
              <a:off x="4584269" y="385517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FCC2EE1E-368E-4676-017D-FE8A1F836D7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75269" y="38461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81D49AEA-79B8-BC76-FFEE-8026C00F6666}"/>
                  </a:ext>
                </a:extLst>
              </p14:cNvPr>
              <p14:cNvContentPartPr/>
              <p14:nvPr/>
            </p14:nvContentPartPr>
            <p14:xfrm>
              <a:off x="7401629" y="624017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81D49AEA-79B8-BC76-FFEE-8026C00F666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92989" y="62311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4D6CECC8-F063-8EC1-072A-F389BF75DA9D}"/>
                  </a:ext>
                </a:extLst>
              </p14:cNvPr>
              <p14:cNvContentPartPr/>
              <p14:nvPr/>
            </p14:nvContentPartPr>
            <p14:xfrm>
              <a:off x="3583469" y="595577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4D6CECC8-F063-8EC1-072A-F389BF75DA9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74469" y="594677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1BB4560E-B58F-3994-06BE-7230F3DFBC5A}"/>
                  </a:ext>
                </a:extLst>
              </p14:cNvPr>
              <p14:cNvContentPartPr/>
              <p14:nvPr/>
            </p14:nvContentPartPr>
            <p14:xfrm>
              <a:off x="889589" y="516521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1BB4560E-B58F-3994-06BE-7230F3DFBC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0589" y="5156212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D34BFE4A-1180-F0C1-B464-B7D663648EE5}"/>
                  </a:ext>
                </a:extLst>
              </p14:cNvPr>
              <p14:cNvContentPartPr/>
              <p14:nvPr/>
            </p14:nvContentPartPr>
            <p14:xfrm>
              <a:off x="1667909" y="175421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D34BFE4A-1180-F0C1-B464-B7D663648EE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9269" y="174557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2531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Indovinello per bambini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Abbiamo due numeri: </a:t>
            </a:r>
          </a:p>
          <a:p>
            <a:pPr marL="0" indent="0">
              <a:buNone/>
            </a:pPr>
            <a:r>
              <a:rPr lang="it-IT" sz="2200" dirty="0"/>
              <a:t>(1) la somma di questi numeri è pari a 10</a:t>
            </a:r>
          </a:p>
          <a:p>
            <a:pPr marL="0" indent="0">
              <a:buNone/>
            </a:pPr>
            <a:r>
              <a:rPr lang="it-IT" sz="2200" dirty="0"/>
              <a:t>(2) la differenza di questi numeri è pari a 2</a:t>
            </a:r>
          </a:p>
          <a:p>
            <a:r>
              <a:rPr lang="it-IT" sz="2200" dirty="0"/>
              <a:t>Quali sono questi numeri?</a:t>
            </a:r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/>
              <a:t>…   …  Sì! </a:t>
            </a:r>
          </a:p>
          <a:p>
            <a:pPr marL="0" indent="0">
              <a:buNone/>
            </a:pPr>
            <a:r>
              <a:rPr lang="it-IT" sz="2200" dirty="0"/>
              <a:t>Ma come l’avete fatto?</a:t>
            </a:r>
          </a:p>
          <a:p>
            <a:pPr marL="0" indent="0">
              <a:buNone/>
            </a:pPr>
            <a:r>
              <a:rPr lang="it-IT" sz="2200" dirty="0">
                <a:solidFill>
                  <a:schemeClr val="accent2"/>
                </a:solidFill>
              </a:rPr>
              <a:t>Indovinato? Provato? Sostituito? Invertito? Memorizzato? Usato schemi pronti? Oppure: «lo sapevamo, e basta!»</a:t>
            </a:r>
          </a:p>
          <a:p>
            <a:pPr marL="0" indent="0">
              <a:buNone/>
            </a:pPr>
            <a:r>
              <a:rPr lang="it-IT" sz="2200" dirty="0"/>
              <a:t>[L’analisi metodologica si chiama la </a:t>
            </a:r>
            <a:r>
              <a:rPr lang="it-IT" sz="2200" i="1" dirty="0"/>
              <a:t>metacognizione</a:t>
            </a:r>
            <a:r>
              <a:rPr lang="it-IT" sz="2200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662915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Indovinello per bambini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Abbiamo due numeri: </a:t>
            </a:r>
          </a:p>
          <a:p>
            <a:pPr marL="0" indent="0">
              <a:buNone/>
            </a:pPr>
            <a:r>
              <a:rPr lang="it-IT" sz="2200" dirty="0"/>
              <a:t>(1) il triplo del primo numero più il secondo numero fa 18</a:t>
            </a:r>
          </a:p>
          <a:p>
            <a:pPr marL="0" indent="0">
              <a:buNone/>
            </a:pPr>
            <a:r>
              <a:rPr lang="it-IT" sz="2200" dirty="0"/>
              <a:t>(2) il triplo del secondo numero più il primo numero fa 22</a:t>
            </a:r>
          </a:p>
          <a:p>
            <a:r>
              <a:rPr lang="it-IT" sz="2200" dirty="0"/>
              <a:t>Quali sono questi numeri?</a:t>
            </a:r>
          </a:p>
          <a:p>
            <a:endParaRPr lang="it-IT" sz="2200" dirty="0"/>
          </a:p>
          <a:p>
            <a:pPr marL="0" indent="0">
              <a:buNone/>
            </a:pPr>
            <a:r>
              <a:rPr lang="it-IT" sz="2200" dirty="0"/>
              <a:t>Soluzione «d’ordine» zero: il numeri non sono grandi, visto che circa il quattro volte il loro valore non supera 22</a:t>
            </a:r>
          </a:p>
          <a:p>
            <a:pPr>
              <a:buFontTx/>
              <a:buChar char="-"/>
            </a:pPr>
            <a:r>
              <a:rPr lang="it-IT" sz="2200" dirty="0"/>
              <a:t>Ipotesi: se uno di loro ammonta a 4, quanto vale l’altro?</a:t>
            </a:r>
          </a:p>
          <a:p>
            <a:pPr>
              <a:buFontTx/>
              <a:buChar char="-"/>
            </a:pPr>
            <a:r>
              <a:rPr lang="it-IT" sz="2200" dirty="0"/>
              <a:t>Usiamo la condizione (1): il primo numero vale 18 – (3x4) = 6</a:t>
            </a:r>
          </a:p>
          <a:p>
            <a:pPr>
              <a:buFontTx/>
              <a:buChar char="-"/>
            </a:pPr>
            <a:r>
              <a:rPr lang="it-IT" sz="2200" dirty="0"/>
              <a:t>Controlliamo la condizione (2): (3 x 6) + 4 = 22</a:t>
            </a:r>
          </a:p>
          <a:p>
            <a:pPr marL="0" indent="0">
              <a:buNone/>
            </a:pPr>
            <a:r>
              <a:rPr lang="it-IT" sz="2200" dirty="0"/>
              <a:t>OK! Congratulazioni!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7505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EA599B-07DE-2AD8-8DDA-E0437EFEC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In pratica, abbiamo risolto un sistema di due condizioni (equazioni),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48877F-8E95-53EE-C5F4-22AE15867802}"/>
              </a:ext>
            </a:extLst>
          </p:cNvPr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200" dirty="0"/>
              <a:t>ma in modo che si sarebbe fatto ancora nel XIV secolo, i.e. prima della introduzione delle incognite </a:t>
            </a:r>
            <a:r>
              <a:rPr lang="it-IT" sz="2200" i="1" dirty="0"/>
              <a:t>x</a:t>
            </a:r>
            <a:r>
              <a:rPr lang="it-IT" sz="2200" dirty="0"/>
              <a:t> e </a:t>
            </a:r>
            <a:r>
              <a:rPr lang="it-IT" sz="2200" i="1" dirty="0"/>
              <a:t>y</a:t>
            </a:r>
            <a:r>
              <a:rPr lang="it-IT" sz="2200" dirty="0"/>
              <a:t> 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Oggi le due condizioni si possono scrivere come 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Ma questo modo di descrivere il problema cambia poco: ancora on sappiamo come trovare i due numeri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/>
              <a:t>In caso generale, </a:t>
            </a:r>
            <a:r>
              <a:rPr lang="it-IT" sz="2200" i="1" dirty="0"/>
              <a:t>indovinare a caso</a:t>
            </a:r>
            <a:r>
              <a:rPr lang="it-IT" sz="2200" dirty="0"/>
              <a:t> non è molto efficace.   </a:t>
            </a:r>
          </a:p>
          <a:p>
            <a:pPr>
              <a:buFontTx/>
              <a:buChar char="-"/>
            </a:pP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088180735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9162</TotalTime>
  <Words>2980</Words>
  <Application>Microsoft Office PowerPoint</Application>
  <PresentationFormat>Presentazione su schermo (4:3)</PresentationFormat>
  <Paragraphs>421</Paragraphs>
  <Slides>35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8" baseType="lpstr">
      <vt:lpstr>Arial</vt:lpstr>
      <vt:lpstr>robotoregular</vt:lpstr>
      <vt:lpstr>Projekt domyślny</vt:lpstr>
      <vt:lpstr>Inclusione e personalizzazione nell’insegnamento delle STEAM</vt:lpstr>
      <vt:lpstr>Didattica tradizionale vs didattica cognitivista</vt:lpstr>
      <vt:lpstr>Domanda di lavoro:</vt:lpstr>
      <vt:lpstr>La strategia:</vt:lpstr>
      <vt:lpstr>Leggere il coreano: indovinare/ decifrare/ trovare la chiave d’accesso</vt:lpstr>
      <vt:lpstr>Imparare russo?</vt:lpstr>
      <vt:lpstr>Indovinello per bambini</vt:lpstr>
      <vt:lpstr>Indovinello per bambini</vt:lpstr>
      <vt:lpstr>In pratica, abbiamo risolto un sistema di due condizioni (equazioni),</vt:lpstr>
      <vt:lpstr>„Matematica per cittadini”</vt:lpstr>
      <vt:lpstr>Quadrato magico</vt:lpstr>
      <vt:lpstr>Quadrato magico</vt:lpstr>
      <vt:lpstr>Oggi si chiama sudoku</vt:lpstr>
      <vt:lpstr>Operazioni di simetria  </vt:lpstr>
      <vt:lpstr>La matematica: il regno di simboli</vt:lpstr>
      <vt:lpstr>Proviamo di applicare le operazioni che hanno funzionato per il quadrato magico</vt:lpstr>
      <vt:lpstr>Ma ancora la percentuale di «improvvisare» e «indovinare»</vt:lpstr>
      <vt:lpstr>Tutto sommato, per risolvere il nostro quadrato</vt:lpstr>
      <vt:lpstr>Cosa dicono i libri?</vt:lpstr>
      <vt:lpstr>Cosa dicono i libri?</vt:lpstr>
      <vt:lpstr>Tutto bene, finché le incognite sono solo due</vt:lpstr>
      <vt:lpstr>Problemi nascono già con tre incognite</vt:lpstr>
      <vt:lpstr>Poi, un po’ all’improvviso compare</vt:lpstr>
      <vt:lpstr>O Dio! Cosa dobbiamo fare?</vt:lpstr>
      <vt:lpstr>Poi, tolto lo stress possiamo cominciare a ragionare</vt:lpstr>
      <vt:lpstr>La matematica consiste nell’astrazione  (cioè l’eliminazione di dettagli non essenziali) </vt:lpstr>
      <vt:lpstr>e, adesso, magia, magia!</vt:lpstr>
      <vt:lpstr>Il metodo è facilmente applicabile anche ai sistemi di più equazioni</vt:lpstr>
      <vt:lpstr>Ancora un passo verso la generalizzazione del problema</vt:lpstr>
      <vt:lpstr>Le matrici (con i numeri e con i vettori) formano una algebra,</vt:lpstr>
      <vt:lpstr>Dopo questo tuffo torniamo alla «normalità»</vt:lpstr>
      <vt:lpstr>Vediamo cose dice Cramer</vt:lpstr>
      <vt:lpstr>Due tipi di esercizi</vt:lpstr>
      <vt:lpstr>Le tre funzioni dell’insegnamento</vt:lpstr>
      <vt:lpstr>Il principio didattico «9:1» 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191</cp:revision>
  <dcterms:created xsi:type="dcterms:W3CDTF">2006-02-09T22:46:12Z</dcterms:created>
  <dcterms:modified xsi:type="dcterms:W3CDTF">2022-12-12T14:42:28Z</dcterms:modified>
</cp:coreProperties>
</file>