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9" r:id="rId2"/>
    <p:sldId id="341" r:id="rId3"/>
    <p:sldId id="303" r:id="rId4"/>
    <p:sldId id="342" r:id="rId5"/>
    <p:sldId id="298" r:id="rId6"/>
    <p:sldId id="305" r:id="rId7"/>
    <p:sldId id="350" r:id="rId8"/>
    <p:sldId id="343" r:id="rId9"/>
    <p:sldId id="344" r:id="rId10"/>
    <p:sldId id="278" r:id="rId11"/>
    <p:sldId id="266" r:id="rId12"/>
    <p:sldId id="268" r:id="rId13"/>
    <p:sldId id="351" r:id="rId14"/>
    <p:sldId id="260" r:id="rId15"/>
    <p:sldId id="265" r:id="rId16"/>
    <p:sldId id="345" r:id="rId17"/>
    <p:sldId id="346" r:id="rId18"/>
    <p:sldId id="347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48" r:id="rId30"/>
    <p:sldId id="349" r:id="rId31"/>
    <p:sldId id="304" r:id="rId32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33"/>
    <a:srgbClr val="33CCFF"/>
    <a:srgbClr val="660066"/>
    <a:srgbClr val="008000"/>
    <a:srgbClr val="990099"/>
    <a:srgbClr val="003300"/>
    <a:srgbClr val="FFFFCC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6" autoAdjust="0"/>
    <p:restoredTop sz="94718" autoAdjust="0"/>
  </p:normalViewPr>
  <p:slideViewPr>
    <p:cSldViewPr>
      <p:cViewPr varScale="1">
        <p:scale>
          <a:sx n="81" d="100"/>
          <a:sy n="81" d="100"/>
        </p:scale>
        <p:origin x="1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7:5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6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7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0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1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347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9: Individualizzazione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Sistemi di equazioni di primo grado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/>
              <a:t>Quadrato magico</a:t>
            </a:r>
            <a:r>
              <a:rPr lang="pl-PL" altLang="it-IT" sz="2400"/>
              <a:t> (Cin</a:t>
            </a:r>
            <a:r>
              <a:rPr lang="it-IT" altLang="it-IT" sz="2400"/>
              <a:t>a</a:t>
            </a:r>
            <a:r>
              <a:rPr lang="pl-PL" altLang="it-IT" sz="2400"/>
              <a:t>, IV </a:t>
            </a:r>
            <a:r>
              <a:rPr lang="it-IT" altLang="it-IT" sz="2400"/>
              <a:t>secolo AC</a:t>
            </a:r>
            <a:r>
              <a:rPr lang="pl-PL" altLang="it-IT" sz="2400"/>
              <a:t>: </a:t>
            </a:r>
            <a:r>
              <a:rPr lang="it-IT" altLang="it-IT" sz="2400"/>
              <a:t>le somme nelle righe, nelle collonne e lungo le diagonali sono identiche</a:t>
            </a:r>
            <a:endParaRPr lang="pl-PL" altLang="it-IT" sz="240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Quadrato magico</a:t>
            </a:r>
            <a:endParaRPr lang="en-AU" altLang="it-IT" sz="3600" dirty="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33" y="804613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/>
              <a:t>Lo Shu: u</a:t>
            </a:r>
            <a:r>
              <a:rPr lang="it-IT" altLang="it-IT" sz="2000" dirty="0"/>
              <a:t>sa tutte le cifre, da </a:t>
            </a:r>
            <a:r>
              <a:rPr lang="pl-PL" altLang="it-IT" sz="2000" dirty="0"/>
              <a:t>1 </a:t>
            </a:r>
            <a:r>
              <a:rPr lang="it-IT" altLang="it-IT" sz="2000" dirty="0"/>
              <a:t>a</a:t>
            </a:r>
            <a:r>
              <a:rPr lang="pl-PL" altLang="it-IT" sz="2000" dirty="0"/>
              <a:t> 9 </a:t>
            </a:r>
            <a:r>
              <a:rPr lang="it-IT" altLang="it-IT" sz="2000" dirty="0"/>
              <a:t>e la somma è eguale a </a:t>
            </a:r>
            <a:r>
              <a:rPr lang="pl-PL" altLang="it-IT" sz="2000" dirty="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quasi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ED3950AA-D64D-C386-FEAA-D39DAAB4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7143" y="1119337"/>
            <a:ext cx="2443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Il primo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anche questo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02" y="928190"/>
            <a:ext cx="2598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secondo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26197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Oggi si chiama sudoku</a:t>
            </a:r>
            <a:endParaRPr lang="en-AU" altLang="it-IT" sz="3600" dirty="0"/>
          </a:p>
        </p:txBody>
      </p:sp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808559886"/>
              </p:ext>
            </p:extLst>
          </p:nvPr>
        </p:nvGraphicFramePr>
        <p:xfrm>
          <a:off x="3407933" y="2344242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3594"/>
              </p:ext>
            </p:extLst>
          </p:nvPr>
        </p:nvGraphicFramePr>
        <p:xfrm>
          <a:off x="6121915" y="2335212"/>
          <a:ext cx="2386011" cy="2187576"/>
        </p:xfrm>
        <a:graphic>
          <a:graphicData uri="http://schemas.openxmlformats.org/drawingml/2006/table">
            <a:tbl>
              <a:tblPr/>
              <a:tblGrid>
                <a:gridCol w="79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6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8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261" y="5006480"/>
            <a:ext cx="4209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che non possiamo ignorare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945" y="1259827"/>
            <a:ext cx="3284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ed è fenomeno sociale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EC4F6595-2427-87DA-1C1D-0FD788225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5150" y="2230598"/>
            <a:ext cx="4293094" cy="2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4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45" y="767834"/>
            <a:ext cx="44294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Le colonne/ righe  si possono </a:t>
            </a:r>
            <a:r>
              <a:rPr lang="it-IT" altLang="it-IT" sz="1800" i="1" dirty="0"/>
              <a:t>permutare</a:t>
            </a:r>
            <a:r>
              <a:rPr lang="it-IT" altLang="it-IT" sz="1800" dirty="0"/>
              <a:t>  </a:t>
            </a:r>
            <a:endParaRPr lang="pl-PL" altLang="it-IT" sz="1800" dirty="0"/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804444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873500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  <p:sp>
        <p:nvSpPr>
          <p:cNvPr id="2" name="Text Box 21">
            <a:extLst>
              <a:ext uri="{FF2B5EF4-FFF2-40B4-BE49-F238E27FC236}">
                <a16:creationId xmlns:a16="http://schemas.microsoft.com/office/drawing/2014/main" id="{59A18ACC-C4B6-2855-D475-6431E4AD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56" y="3445153"/>
            <a:ext cx="51476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L’intera tavoletta si può ruotare oppure riflettere  </a:t>
            </a:r>
            <a:endParaRPr lang="pl-PL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Proviamo di applicare le operazioni che hanno funzionato per il quadrato magico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dirty="0"/>
              <a:t>Si possono aggiungere i numeri (gli stessi) alle righe</a:t>
            </a:r>
          </a:p>
          <a:p>
            <a:pPr>
              <a:buFontTx/>
              <a:buChar char="-"/>
            </a:pPr>
            <a:r>
              <a:rPr lang="it-IT" sz="2200" dirty="0"/>
              <a:t>Si possono anche moltiplicare le righe per gli stessi numeri</a:t>
            </a:r>
          </a:p>
          <a:p>
            <a:pPr marL="0" indent="0">
              <a:buNone/>
            </a:pPr>
            <a:r>
              <a:rPr lang="it-IT" sz="2200" dirty="0"/>
              <a:t>(1) 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Allora proviamo (improvvisando un po’) che (1) equivale a </a:t>
            </a:r>
          </a:p>
          <a:p>
            <a:pPr marL="0" indent="0">
              <a:buNone/>
            </a:pPr>
            <a:r>
              <a:rPr lang="it-IT" sz="2200" dirty="0"/>
              <a:t>(1) 9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54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Facciamo adesso un’altra operazione, un po’ «azzardata»: </a:t>
            </a:r>
          </a:p>
          <a:p>
            <a:pPr marL="0" indent="0">
              <a:buNone/>
            </a:pPr>
            <a:r>
              <a:rPr lang="it-IT" sz="2200" dirty="0"/>
              <a:t>la differenza tra le due equazioni. Si ottiene:</a:t>
            </a:r>
          </a:p>
          <a:p>
            <a:pPr marL="0" indent="0">
              <a:buNone/>
            </a:pPr>
            <a:r>
              <a:rPr lang="it-IT" sz="2200" dirty="0"/>
              <a:t>8</a:t>
            </a:r>
            <a:r>
              <a:rPr lang="it-IT" sz="2200" i="1" dirty="0"/>
              <a:t>x</a:t>
            </a:r>
            <a:r>
              <a:rPr lang="it-IT" sz="2200" dirty="0"/>
              <a:t> = 54 – 22 = 32</a:t>
            </a:r>
          </a:p>
          <a:p>
            <a:pPr marL="0" indent="0">
              <a:buNone/>
            </a:pPr>
            <a:r>
              <a:rPr lang="it-IT" sz="2200" dirty="0"/>
              <a:t>Da qui è chiaro che </a:t>
            </a:r>
            <a:r>
              <a:rPr lang="it-IT" sz="2200" i="1" dirty="0"/>
              <a:t>x</a:t>
            </a:r>
            <a:r>
              <a:rPr lang="it-IT" sz="2200" dirty="0"/>
              <a:t> = 4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1043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Ma ancora la percentuale di «improvvisare» e «indovinare»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rimane ancora alta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alla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= </a:t>
            </a:r>
            <a:r>
              <a:rPr lang="it-IT" sz="2100" dirty="0"/>
              <a:t>8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294249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48444" y="19844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Tutto sommato, per risolvere il nostro quadrato</a:t>
            </a:r>
            <a:endParaRPr lang="en-AU" altLang="it-IT" sz="3600" dirty="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76073694"/>
              </p:ext>
            </p:extLst>
          </p:nvPr>
        </p:nvGraphicFramePr>
        <p:xfrm>
          <a:off x="755576" y="1405164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04190"/>
            <a:ext cx="822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 metodi proposti sembrano </a:t>
            </a:r>
            <a:r>
              <a:rPr lang="it-IT" altLang="it-IT" sz="2200" i="1" dirty="0"/>
              <a:t>senza speranza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Ci vuole qualche metodo più generale.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Fu inventato da Kramer (e </a:t>
            </a:r>
            <a:r>
              <a:rPr lang="it-IT" altLang="it-IT" sz="2200" dirty="0" err="1"/>
              <a:t>Krönig</a:t>
            </a:r>
            <a:r>
              <a:rPr lang="it-IT" altLang="it-IT" sz="2200" dirty="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9417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51C419-A3EB-45B6-DD75-C6FC05DC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" y="1268760"/>
            <a:ext cx="8878750" cy="45365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12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F0B843-3B8F-7067-26C4-F9E255CC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Didattica tradizionale vs didattica cognitivista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599F3-0A56-A6A8-2512-64FFEAFD08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Nella didattica tradizionale l’insegnante </a:t>
            </a:r>
            <a:r>
              <a:rPr lang="it-IT" sz="2200" i="1" dirty="0"/>
              <a:t>trasmette</a:t>
            </a:r>
            <a:r>
              <a:rPr lang="it-IT" sz="2200" dirty="0"/>
              <a:t> questo che lui/lei sa </a:t>
            </a:r>
          </a:p>
          <a:p>
            <a:r>
              <a:rPr lang="it-IT" sz="2200" dirty="0"/>
              <a:t>Il programma in vigore (cv) definisce i contenuti che </a:t>
            </a:r>
            <a:r>
              <a:rPr lang="it-IT" sz="2200" i="1" dirty="0"/>
              <a:t>bisogna</a:t>
            </a:r>
            <a:r>
              <a:rPr lang="it-IT" sz="2200" dirty="0"/>
              <a:t> trasmettere</a:t>
            </a:r>
          </a:p>
          <a:p>
            <a:r>
              <a:rPr lang="it-IT" sz="2200" dirty="0"/>
              <a:t>Nella didattica programmata l’insegnante dovrebbe determinare i contenuti da </a:t>
            </a:r>
            <a:r>
              <a:rPr lang="it-IT" sz="2200" i="1" dirty="0"/>
              <a:t>far assorbire</a:t>
            </a:r>
            <a:r>
              <a:rPr lang="it-IT" sz="2200" dirty="0"/>
              <a:t> dall’</a:t>
            </a:r>
            <a:r>
              <a:rPr lang="it-IT" sz="2200" dirty="0" err="1"/>
              <a:t>allunno</a:t>
            </a:r>
            <a:endParaRPr lang="it-IT" sz="2200" dirty="0"/>
          </a:p>
          <a:p>
            <a:r>
              <a:rPr lang="it-IT" sz="2200" dirty="0"/>
              <a:t>Nelle didattica cognitivista la trasmissione viene sostituita da un processo di scoperta individuale, pur guidata dall’insegnante</a:t>
            </a:r>
          </a:p>
        </p:txBody>
      </p:sp>
    </p:spTree>
    <p:extLst>
      <p:ext uri="{BB962C8B-B14F-4D97-AF65-F5344CB8AC3E}">
        <p14:creationId xmlns:p14="http://schemas.microsoft.com/office/powerpoint/2010/main" val="270764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6" y="-18256"/>
            <a:ext cx="8229600" cy="1143000"/>
          </a:xfrm>
        </p:spPr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EDE232-D641-BE4B-6745-CF7A3B66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" y="859196"/>
            <a:ext cx="9106494" cy="5808423"/>
          </a:xfrm>
          <a:prstGeom prst="rect">
            <a:avLst/>
          </a:prstGeom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16FD3B0-BFAC-6316-7D26-158A9BB2978C}"/>
              </a:ext>
            </a:extLst>
          </p:cNvPr>
          <p:cNvCxnSpPr/>
          <p:nvPr/>
        </p:nvCxnSpPr>
        <p:spPr>
          <a:xfrm flipH="1" flipV="1">
            <a:off x="1187624" y="4797152"/>
            <a:ext cx="72008" cy="7920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AA17369-8B03-1065-D7DF-3DA98EA1F12A}"/>
              </a:ext>
            </a:extLst>
          </p:cNvPr>
          <p:cNvSpPr txBox="1"/>
          <p:nvPr/>
        </p:nvSpPr>
        <p:spPr>
          <a:xfrm>
            <a:off x="197173" y="558924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Parole «riservate»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che sembrano 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t</a:t>
            </a:r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autologie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43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Tutto bene, finché le incognite sono solo due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60334B-FDD5-D470-C803-985D208D5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5" y="1133005"/>
            <a:ext cx="7488832" cy="572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31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it-IT" sz="3200" dirty="0"/>
              <a:t>Problemi nascono già con tre incognite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B1AABD-3A99-730E-494E-21ACCD00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96622"/>
            <a:ext cx="7488832" cy="58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7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95719-2E8F-9C1C-69AA-43A93D0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200" dirty="0"/>
              <a:t>Poi, un po’ all’improvviso compare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7F8087-49AC-30D3-5C91-9E5399FD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7124854" cy="54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00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545"/>
            <a:ext cx="8229600" cy="1143000"/>
          </a:xfrm>
        </p:spPr>
        <p:txBody>
          <a:bodyPr/>
          <a:lstStyle/>
          <a:p>
            <a:r>
              <a:rPr lang="it-IT" sz="3600" dirty="0"/>
              <a:t>O Dio! Cosa dobbiamo fare?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9B28F7-8D8A-2AB0-0638-65B1203C6765}"/>
              </a:ext>
            </a:extLst>
          </p:cNvPr>
          <p:cNvSpPr txBox="1"/>
          <p:nvPr/>
        </p:nvSpPr>
        <p:spPr>
          <a:xfrm>
            <a:off x="182002" y="868221"/>
            <a:ext cx="85072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rgbClr val="FF0000"/>
                </a:solidFill>
                <a:latin typeface="robotoregular"/>
              </a:rPr>
              <a:t>In primo luogo non stressarsi (e non stressare i ragazzi)</a:t>
            </a:r>
            <a:endParaRPr lang="it-IT" sz="2200" b="0" i="0" dirty="0">
              <a:solidFill>
                <a:srgbClr val="FF0000"/>
              </a:solidFill>
              <a:effectLst/>
              <a:latin typeface="robotoregular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350E25-2F35-286E-7B42-9D0BF5082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08517"/>
            <a:ext cx="6696744" cy="516873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FE7066A-1B33-36A2-F03F-60514AB51D15}"/>
              </a:ext>
            </a:extLst>
          </p:cNvPr>
          <p:cNvSpPr txBox="1"/>
          <p:nvPr/>
        </p:nvSpPr>
        <p:spPr>
          <a:xfrm>
            <a:off x="1835696" y="4149080"/>
            <a:ext cx="4968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Esistono infiniti siti web che lo faranno per noi</a:t>
            </a:r>
          </a:p>
        </p:txBody>
      </p:sp>
    </p:spTree>
    <p:extLst>
      <p:ext uri="{BB962C8B-B14F-4D97-AF65-F5344CB8AC3E}">
        <p14:creationId xmlns:p14="http://schemas.microsoft.com/office/powerpoint/2010/main" val="2176664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Poi, tolto lo stress possiamo cominciare a ragionare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Abbiamo un sistema di due equazioni lineari (di primo grado) </a:t>
            </a:r>
          </a:p>
          <a:p>
            <a:pPr marL="457200" indent="-457200">
              <a:buAutoNum type="arabicParenBoth"/>
            </a:pPr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         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</a:t>
            </a: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	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In un sistema c’è sempre qualche </a:t>
            </a:r>
            <a:r>
              <a:rPr lang="it-IT" sz="2000" i="1" dirty="0"/>
              <a:t>x</a:t>
            </a:r>
            <a:r>
              <a:rPr lang="it-IT" sz="2000" dirty="0"/>
              <a:t> e qualche </a:t>
            </a:r>
            <a:r>
              <a:rPr lang="it-IT" sz="2000" i="1" dirty="0"/>
              <a:t>y. </a:t>
            </a:r>
          </a:p>
          <a:p>
            <a:pPr marL="0" indent="0">
              <a:buNone/>
            </a:pPr>
            <a:r>
              <a:rPr lang="it-IT" sz="2000" dirty="0"/>
              <a:t>Allora non ha senso riportali nei calcoli. </a:t>
            </a:r>
          </a:p>
          <a:p>
            <a:pPr marL="0" indent="0">
              <a:buNone/>
            </a:pPr>
            <a:r>
              <a:rPr lang="it-IT" sz="2000" dirty="0"/>
              <a:t>Questo che conta sono i coefficienti numerici.</a:t>
            </a:r>
          </a:p>
          <a:p>
            <a:pPr marL="0" indent="0">
              <a:buNone/>
            </a:pPr>
            <a:r>
              <a:rPr lang="it-IT" sz="2000" dirty="0"/>
              <a:t>In primo luogo, i coefficienti </a:t>
            </a:r>
            <a:r>
              <a:rPr lang="it-IT" sz="2000" i="1" dirty="0"/>
              <a:t>determinanti</a:t>
            </a:r>
            <a:r>
              <a:rPr lang="it-IT" sz="2000" dirty="0"/>
              <a:t> per la soluzione quelli che stanno con </a:t>
            </a:r>
            <a:r>
              <a:rPr lang="it-IT" sz="2000" i="1" dirty="0"/>
              <a:t>x</a:t>
            </a:r>
            <a:r>
              <a:rPr lang="it-IT" sz="2000" dirty="0"/>
              <a:t> e </a:t>
            </a:r>
            <a:r>
              <a:rPr lang="it-IT" sz="2000" i="1" dirty="0"/>
              <a:t>y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</a:t>
            </a:r>
            <a:r>
              <a:rPr lang="it-IT" sz="2000" dirty="0"/>
              <a:t>[abbiamo moltiplicato «le diagonali]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45091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37830" y="448440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527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La matematica consiste nell’astrazione </a:t>
            </a:r>
            <a:br>
              <a:rPr lang="it-IT" sz="3000" dirty="0"/>
            </a:br>
            <a:r>
              <a:rPr lang="it-IT" sz="3000" dirty="0"/>
              <a:t>(cioè l’eliminazione di dettagli non essenziali)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pPr marL="457200" indent="-457200">
              <a:buAutoNum type="arabicParenBoth"/>
            </a:pPr>
            <a:r>
              <a:rPr lang="it-IT" sz="2000" dirty="0"/>
              <a:t>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Abbiamo già definito un </a:t>
            </a:r>
            <a:r>
              <a:rPr lang="it-IT" sz="2000" i="1" dirty="0"/>
              <a:t>determinante </a:t>
            </a:r>
            <a:r>
              <a:rPr lang="it-IT" sz="2000" dirty="0"/>
              <a:t>(dell’equazione) </a:t>
            </a:r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Scriviamo in modo analogo [mantenendo l’ordine </a:t>
            </a:r>
            <a:r>
              <a:rPr lang="it-IT" sz="2000" i="1" dirty="0"/>
              <a:t>ab</a:t>
            </a:r>
            <a:r>
              <a:rPr lang="it-IT" sz="2000" i="1" strike="dblStrike" dirty="0"/>
              <a:t>c</a:t>
            </a:r>
            <a:r>
              <a:rPr lang="it-IT" sz="2000" dirty="0"/>
              <a:t>, </a:t>
            </a:r>
            <a:r>
              <a:rPr lang="it-IT" sz="2000" i="1" dirty="0"/>
              <a:t>c</a:t>
            </a:r>
            <a:r>
              <a:rPr lang="it-IT" sz="2000" i="1" strike="dblStrike" dirty="0"/>
              <a:t>a</a:t>
            </a:r>
            <a:r>
              <a:rPr lang="it-IT" sz="2000" i="1" dirty="0"/>
              <a:t>b</a:t>
            </a:r>
            <a:r>
              <a:rPr lang="it-IT" sz="2000" dirty="0"/>
              <a:t>, </a:t>
            </a:r>
            <a:r>
              <a:rPr lang="it-IT" sz="2000" i="1" dirty="0"/>
              <a:t>a</a:t>
            </a:r>
            <a:r>
              <a:rPr lang="it-IT" sz="2000" i="1" strike="dblStrike" dirty="0"/>
              <a:t>b</a:t>
            </a:r>
            <a:r>
              <a:rPr lang="it-IT" sz="2000" i="1" dirty="0"/>
              <a:t>c </a:t>
            </a:r>
            <a:r>
              <a:rPr lang="it-IT" sz="2000" dirty="0"/>
              <a:t>]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c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			 	</a:t>
            </a:r>
            <a:r>
              <a:rPr lang="it-IT" sz="2000" i="1" dirty="0"/>
              <a:t>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  </a:t>
            </a:r>
            <a:r>
              <a:rPr lang="it-IT" sz="2000" dirty="0"/>
              <a:t>e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</a:t>
            </a:r>
            <a:r>
              <a:rPr lang="it-IT" sz="2000" dirty="0"/>
              <a:t>= 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endParaRPr lang="it-IT" sz="2000" i="1" dirty="0"/>
          </a:p>
          <a:p>
            <a:r>
              <a:rPr lang="it-IT" sz="2000" i="1" dirty="0"/>
              <a:t>      	c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				       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2</a:t>
            </a:r>
            <a:endParaRPr lang="it-IT" sz="2000" i="1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310389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00759" y="308809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78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2604"/>
            <a:ext cx="9144000" cy="1143000"/>
          </a:xfrm>
        </p:spPr>
        <p:txBody>
          <a:bodyPr/>
          <a:lstStyle/>
          <a:p>
            <a:r>
              <a:rPr lang="it-IT" sz="3000" dirty="0"/>
              <a:t>e, adesso, magia, magia!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620688"/>
            <a:ext cx="849694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r>
              <a:rPr lang="it-IT" sz="2000" baseline="-25000" dirty="0"/>
              <a:t> </a:t>
            </a:r>
            <a:r>
              <a:rPr lang="it-IT" sz="2000" i="1" dirty="0"/>
              <a:t>x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baseline="-25000" dirty="0"/>
              <a:t>x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r>
              <a:rPr lang="it-IT" sz="2000" i="1" dirty="0"/>
              <a:t> y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i="1" baseline="-25000" dirty="0"/>
              <a:t>y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Quasi, quasi, troppo bello per essere vero. Verifichiamolo  </a:t>
            </a:r>
          </a:p>
          <a:p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</a:t>
            </a:r>
          </a:p>
          <a:p>
            <a:pPr marL="0" indent="0">
              <a:buNone/>
            </a:pP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3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</a:p>
          <a:p>
            <a:pPr marL="0" indent="0">
              <a:buNone/>
            </a:pPr>
            <a:r>
              <a:rPr lang="it-IT" sz="2000" i="1" dirty="0"/>
              <a:t>D </a:t>
            </a:r>
            <a:r>
              <a:rPr lang="it-IT" sz="2000" dirty="0"/>
              <a:t>=</a:t>
            </a:r>
            <a:r>
              <a:rPr lang="it-IT" sz="2000" i="1" dirty="0"/>
              <a:t>      	     = </a:t>
            </a:r>
            <a:r>
              <a:rPr lang="it-IT" sz="2000" dirty="0"/>
              <a:t>9 – 1 = 8</a:t>
            </a:r>
            <a:r>
              <a:rPr lang="it-IT" sz="2000" baseline="-25000" dirty="0"/>
              <a:t>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endParaRPr lang="it-IT" sz="2000" baseline="-25000" dirty="0"/>
          </a:p>
          <a:p>
            <a:pPr marL="0" indent="0">
              <a:buNone/>
            </a:pPr>
            <a:r>
              <a:rPr lang="it-IT" sz="2000" dirty="0"/>
              <a:t>Scriviamo in modo analogo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</a:t>
            </a:r>
            <a:r>
              <a:rPr lang="it-IT" sz="2000" dirty="0"/>
              <a:t>18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  <a:r>
              <a:rPr lang="it-IT" sz="2000" baseline="-25000" dirty="0"/>
              <a:t>			 	</a:t>
            </a:r>
            <a:r>
              <a:rPr lang="it-IT" sz="2000" i="1" dirty="0"/>
              <a:t>     </a:t>
            </a:r>
            <a:r>
              <a:rPr lang="it-IT" sz="2000" dirty="0"/>
              <a:t>3    18</a:t>
            </a:r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54 – 22 = 32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  </a:t>
            </a:r>
            <a:r>
              <a:rPr lang="it-IT" sz="2000" dirty="0"/>
              <a:t>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              </a:t>
            </a:r>
            <a:r>
              <a:rPr lang="it-IT" sz="2000" dirty="0"/>
              <a:t>= 66 – 18 = 48</a:t>
            </a:r>
            <a:r>
              <a:rPr lang="it-IT" sz="2000" baseline="-25000" dirty="0"/>
              <a:t> </a:t>
            </a:r>
            <a:endParaRPr lang="it-IT" sz="2000" i="1" dirty="0"/>
          </a:p>
          <a:p>
            <a:r>
              <a:rPr lang="it-IT" sz="2000" i="1" dirty="0"/>
              <a:t>      	</a:t>
            </a:r>
            <a:r>
              <a:rPr lang="it-IT" sz="2000" dirty="0"/>
              <a:t>22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r>
              <a:rPr lang="it-IT" sz="2000" baseline="-25000" dirty="0"/>
              <a:t>				 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 22</a:t>
            </a:r>
          </a:p>
          <a:p>
            <a:endParaRPr lang="it-IT" sz="2000" dirty="0"/>
          </a:p>
          <a:p>
            <a:r>
              <a:rPr lang="it-IT" sz="2000" dirty="0">
                <a:solidFill>
                  <a:schemeClr val="accent2"/>
                </a:solidFill>
              </a:rPr>
              <a:t>Adesso, magia, magia, </a:t>
            </a:r>
            <a:r>
              <a:rPr lang="it-IT" sz="2000" i="1" dirty="0">
                <a:solidFill>
                  <a:schemeClr val="accent2"/>
                </a:solidFill>
              </a:rPr>
              <a:t>x</a:t>
            </a:r>
            <a:r>
              <a:rPr lang="it-IT" sz="2000" dirty="0">
                <a:solidFill>
                  <a:schemeClr val="accent2"/>
                </a:solidFill>
              </a:rPr>
              <a:t> = 32 / 8 = 4          </a:t>
            </a:r>
            <a:r>
              <a:rPr lang="it-IT" sz="2000" i="1" dirty="0">
                <a:solidFill>
                  <a:schemeClr val="accent2"/>
                </a:solidFill>
              </a:rPr>
              <a:t>y</a:t>
            </a:r>
            <a:r>
              <a:rPr lang="it-IT" sz="2000" dirty="0">
                <a:solidFill>
                  <a:schemeClr val="accent2"/>
                </a:solidFill>
              </a:rPr>
              <a:t> = 48 / 8</a:t>
            </a:r>
            <a:r>
              <a:rPr lang="it-IT" sz="2000" i="1" dirty="0">
                <a:solidFill>
                  <a:schemeClr val="accent2"/>
                </a:solidFill>
              </a:rPr>
              <a:t> = </a:t>
            </a:r>
            <a:r>
              <a:rPr lang="it-IT" sz="2000" dirty="0">
                <a:solidFill>
                  <a:schemeClr val="accent2"/>
                </a:solidFill>
              </a:rPr>
              <a:t>6 </a:t>
            </a:r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970842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618914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72514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939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ED916-53D0-7961-C895-B91B35D3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Il metodo è facilmente applicabile anche ai sistemi di più equazioni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D1F124-5680-B377-876A-14F44527388D}"/>
              </a:ext>
            </a:extLst>
          </p:cNvPr>
          <p:cNvSpPr txBox="1"/>
          <p:nvPr/>
        </p:nvSpPr>
        <p:spPr>
          <a:xfrm>
            <a:off x="683568" y="1484784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53D2F5-9CEB-9C61-593C-68C554E5BE70}"/>
              </a:ext>
            </a:extLst>
          </p:cNvPr>
          <p:cNvSpPr txBox="1"/>
          <p:nvPr/>
        </p:nvSpPr>
        <p:spPr>
          <a:xfrm>
            <a:off x="1475656" y="2686403"/>
            <a:ext cx="4860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1      </a:t>
            </a:r>
            <a:r>
              <a:rPr lang="it-IT" sz="1800" i="1" dirty="0"/>
              <a:t>c</a:t>
            </a:r>
            <a:r>
              <a:rPr lang="it-IT" sz="1800" baseline="-25000" dirty="0"/>
              <a:t>1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 </a:t>
            </a:r>
            <a:r>
              <a:rPr lang="it-IT" sz="1800" i="1" dirty="0"/>
              <a:t>   </a:t>
            </a:r>
            <a:r>
              <a:rPr lang="it-IT" sz="1800" dirty="0"/>
              <a:t>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endParaRPr lang="it-IT" i="1" baseline="-25000" dirty="0"/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  </a:t>
            </a:r>
            <a:r>
              <a:rPr lang="it-IT" sz="1800" dirty="0"/>
              <a:t> 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  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2C0769-04AB-CDE9-3A2C-9B91B4C590C2}"/>
              </a:ext>
            </a:extLst>
          </p:cNvPr>
          <p:cNvSpPr txBox="1"/>
          <p:nvPr/>
        </p:nvSpPr>
        <p:spPr>
          <a:xfrm>
            <a:off x="703630" y="3030680"/>
            <a:ext cx="78454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D</a:t>
            </a:r>
            <a:r>
              <a:rPr lang="it-IT" dirty="0"/>
              <a:t> =                               = </a:t>
            </a:r>
            <a:r>
              <a:rPr lang="it-IT" i="1" dirty="0"/>
              <a:t>a</a:t>
            </a:r>
            <a:r>
              <a:rPr lang="it-IT" baseline="-25000" dirty="0"/>
              <a:t>1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baseline="-25000" dirty="0"/>
              <a:t>3</a:t>
            </a:r>
            <a:r>
              <a:rPr lang="it-IT" dirty="0"/>
              <a:t> + 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i="1" dirty="0"/>
              <a:t>c</a:t>
            </a:r>
            <a:r>
              <a:rPr lang="it-IT" baseline="-25000" dirty="0"/>
              <a:t>2</a:t>
            </a:r>
            <a:r>
              <a:rPr lang="it-IT" i="1" dirty="0"/>
              <a:t>a</a:t>
            </a:r>
            <a:r>
              <a:rPr lang="it-IT" baseline="-25000" dirty="0"/>
              <a:t>3</a:t>
            </a:r>
            <a:r>
              <a:rPr lang="it-IT" dirty="0"/>
              <a:t> + </a:t>
            </a:r>
            <a:r>
              <a:rPr lang="it-IT" i="1" dirty="0"/>
              <a:t>c</a:t>
            </a:r>
            <a:r>
              <a:rPr lang="it-IT" baseline="-25000" dirty="0"/>
              <a:t>1</a:t>
            </a:r>
            <a:r>
              <a:rPr lang="it-IT" i="1" dirty="0"/>
              <a:t>a</a:t>
            </a:r>
            <a:r>
              <a:rPr lang="it-IT" baseline="-25000" dirty="0"/>
              <a:t>2</a:t>
            </a:r>
            <a:r>
              <a:rPr lang="it-IT" i="1" dirty="0"/>
              <a:t>b</a:t>
            </a:r>
            <a:r>
              <a:rPr lang="it-IT" baseline="-25000" dirty="0"/>
              <a:t>3   </a:t>
            </a:r>
            <a:r>
              <a:rPr lang="it-IT" dirty="0"/>
              <a:t>- </a:t>
            </a:r>
            <a:r>
              <a:rPr lang="it-IT" i="1" dirty="0"/>
              <a:t>a</a:t>
            </a:r>
            <a:r>
              <a:rPr lang="it-IT" i="1" baseline="-25000" dirty="0"/>
              <a:t>3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i="1" baseline="-25000" dirty="0"/>
              <a:t>1</a:t>
            </a:r>
            <a:r>
              <a:rPr lang="it-IT" i="1" dirty="0"/>
              <a:t>   - ….</a:t>
            </a:r>
          </a:p>
          <a:p>
            <a:endParaRPr lang="it-IT" i="1" dirty="0"/>
          </a:p>
          <a:p>
            <a:endParaRPr lang="it-IT" i="1" dirty="0"/>
          </a:p>
          <a:p>
            <a:r>
              <a:rPr lang="it-IT" dirty="0"/>
              <a:t>Il resto si trova nei libri di matematica – al liceo o universitari</a:t>
            </a:r>
          </a:p>
          <a:p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Chiedo scusa per aver superato i limiti di pazienza di «non addetti ai lavori»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9330689-A2E0-30CE-9F98-4453DF226385}"/>
              </a:ext>
            </a:extLst>
          </p:cNvPr>
          <p:cNvCxnSpPr/>
          <p:nvPr/>
        </p:nvCxnSpPr>
        <p:spPr>
          <a:xfrm>
            <a:off x="1475656" y="274563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7EAF959F-0F16-9942-4BE5-AD4096D1F04C}"/>
              </a:ext>
            </a:extLst>
          </p:cNvPr>
          <p:cNvCxnSpPr/>
          <p:nvPr/>
        </p:nvCxnSpPr>
        <p:spPr>
          <a:xfrm>
            <a:off x="2771800" y="27160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CD4A2D08-DE5D-14C4-A45C-2A56274E5AC6}"/>
              </a:ext>
            </a:extLst>
          </p:cNvPr>
          <p:cNvCxnSpPr/>
          <p:nvPr/>
        </p:nvCxnSpPr>
        <p:spPr>
          <a:xfrm>
            <a:off x="1619672" y="2852936"/>
            <a:ext cx="1349896" cy="9361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CE88787-F230-17E0-B88C-3405FC268B1C}"/>
              </a:ext>
            </a:extLst>
          </p:cNvPr>
          <p:cNvCxnSpPr>
            <a:cxnSpLocks/>
          </p:cNvCxnSpPr>
          <p:nvPr/>
        </p:nvCxnSpPr>
        <p:spPr>
          <a:xfrm>
            <a:off x="2045869" y="2810545"/>
            <a:ext cx="941955" cy="6184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2E7725E-C31B-DC0E-7DE8-C4E3AC36CA70}"/>
              </a:ext>
            </a:extLst>
          </p:cNvPr>
          <p:cNvCxnSpPr>
            <a:cxnSpLocks/>
          </p:cNvCxnSpPr>
          <p:nvPr/>
        </p:nvCxnSpPr>
        <p:spPr>
          <a:xfrm>
            <a:off x="1397796" y="3250807"/>
            <a:ext cx="581916" cy="3589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84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Due tipi di esercizi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Didattici</a:t>
            </a:r>
            <a:r>
              <a:rPr lang="it-IT" sz="2200" dirty="0"/>
              <a:t>: servono a insegnare qualcosa (= un bit d’informazione o un bit delle capacità); anche lo studente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Sadici</a:t>
            </a:r>
            <a:r>
              <a:rPr lang="it-IT" sz="2200" dirty="0"/>
              <a:t>: «adesso ti faccio sapere chi governa qua!» – dice l’insegnante / ministro / autore del libro di testo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Nel esercizio (1) (2) avevo scelto inizialmente «4» e «5» ma 3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·4+5=17, allora i calcoli coinvolgevano i numeri dispari («caffi» come li chiamava Galileo). </a:t>
            </a:r>
          </a:p>
          <a:p>
            <a:pPr marL="0" indent="0"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Osserviamo inoltre, che è molto più facile inventare un esercizio («scegli due numeri a caso») che risolverlo.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7693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Domanda di lavoro: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Come insegnare (nella classe II del liceo scientifico) il metodo di Kramer per risolvere </a:t>
            </a:r>
          </a:p>
          <a:p>
            <a:r>
              <a:rPr lang="it-IT" sz="2200" dirty="0"/>
              <a:t>Domanda di aiuto: ma studenti/ insegnanti sono convinti sull’utilità delle equazioni lineari e del metodo Kramer in particolare?</a:t>
            </a:r>
          </a:p>
          <a:p>
            <a:r>
              <a:rPr lang="it-IT" sz="2200" dirty="0"/>
              <a:t>Sappiamo dare qualche esempio di applicazioni «palpabili» di sistemi di equazioni di primo grado?</a:t>
            </a:r>
          </a:p>
        </p:txBody>
      </p:sp>
    </p:spTree>
    <p:extLst>
      <p:ext uri="{BB962C8B-B14F-4D97-AF65-F5344CB8AC3E}">
        <p14:creationId xmlns:p14="http://schemas.microsoft.com/office/powerpoint/2010/main" val="1316209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Le tre funzioni dell’insegnamento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Ludica: </a:t>
            </a:r>
            <a:r>
              <a:rPr lang="it-IT" sz="2200" dirty="0"/>
              <a:t>uno spettatore qualsiasi esce coll’impressione «Ma come divertente è questo oggetto!»</a:t>
            </a:r>
            <a:endParaRPr lang="it-IT" sz="2200" b="1" dirty="0"/>
          </a:p>
          <a:p>
            <a:pPr>
              <a:buFontTx/>
              <a:buChar char="-"/>
            </a:pPr>
            <a:r>
              <a:rPr lang="it-IT" sz="2200" b="1" dirty="0"/>
              <a:t>Didattica</a:t>
            </a:r>
            <a:r>
              <a:rPr lang="it-IT" sz="2200" dirty="0"/>
              <a:t>: lo studente, anche il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Scientifico</a:t>
            </a:r>
            <a:r>
              <a:rPr lang="it-IT" sz="2200" dirty="0"/>
              <a:t>: il ricercatore universitario / professore universitario / titolare della cattedra al liceo esce con un pensiero «O dio! Non so niente in questa materia. Devo darmi da fare!»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757140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principio didattico «9:1»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09" y="1392373"/>
            <a:ext cx="8686800" cy="4525963"/>
          </a:xfrm>
        </p:spPr>
        <p:txBody>
          <a:bodyPr/>
          <a:lstStyle/>
          <a:p>
            <a:r>
              <a:rPr lang="it-IT" sz="2400" dirty="0">
                <a:solidFill>
                  <a:srgbClr val="FF0000"/>
                </a:solidFill>
              </a:rPr>
              <a:t>L’insegnante deve sapere 9 volte di più di quello che deve trasmettere ai ragazzi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Siamo partiti da un esercizio al livello della II elementare, abbiamo finito con il problema che ha superato le possibilità pure di Einstein.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Il metodo di Kramer sta esattamente a metà di questo percorso.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Inoltre, abbiamo presentato tante applicazioni prattiche e ingegneristiche di un problema che sembrava «un piccolo cavillo mentale».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Questo è proprio il senso della scienza: uno sviluppo a piccoli passo, ma costante</a:t>
            </a: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8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La strategia: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Far vedere gli «utilizzi» delle equazioni lineari seguendo il principio didattico della </a:t>
            </a:r>
            <a:r>
              <a:rPr lang="it-IT" sz="2200" i="1" dirty="0"/>
              <a:t>difficoltà crescente</a:t>
            </a:r>
          </a:p>
          <a:p>
            <a:r>
              <a:rPr lang="it-IT" sz="2200" dirty="0"/>
              <a:t>In didattica cognitivista/ personalizzata si tratta di fare un percorso cognitivo insieme, fermandosi per affermare i punti «fissi»</a:t>
            </a:r>
          </a:p>
          <a:p>
            <a:r>
              <a:rPr lang="it-IT" sz="2200" dirty="0"/>
              <a:t>Il ragionamento vuol dire applicare determinate operazioni mentali (esemplificare, indovinare, dedurre, </a:t>
            </a:r>
            <a:r>
              <a:rPr lang="it-IT" sz="2200" dirty="0" err="1"/>
              <a:t>generalizare</a:t>
            </a:r>
            <a:r>
              <a:rPr lang="it-IT" sz="2200" dirty="0"/>
              <a:t>) 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8275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Leggere il coreano: indovinare/ decifrare/ trovare la chiave d’accesso</a:t>
            </a:r>
            <a:endParaRPr lang="en-AU" altLang="it-IT" sz="32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17AB88E-DA42-F4BA-1169-CD7BF9206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24" y="2798962"/>
            <a:ext cx="4594019" cy="73854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84F8456-8A8D-7645-F7D3-2F37D2172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115752"/>
            <a:ext cx="5246238" cy="73854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0FCFA15-8154-247A-76E3-7B349B58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600" y="4708056"/>
            <a:ext cx="432526" cy="273174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8E407EC-4BBC-84BA-93F5-4C1D81DB4D04}"/>
              </a:ext>
            </a:extLst>
          </p:cNvPr>
          <p:cNvSpPr txBox="1"/>
          <p:nvPr/>
        </p:nvSpPr>
        <p:spPr>
          <a:xfrm flipH="1">
            <a:off x="2480336" y="3873234"/>
            <a:ext cx="9623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n</a:t>
            </a:r>
          </a:p>
          <a:p>
            <a:endParaRPr lang="it-IT" sz="2200" dirty="0"/>
          </a:p>
          <a:p>
            <a:r>
              <a:rPr lang="it-IT" sz="2200" dirty="0"/>
              <a:t>ng</a:t>
            </a:r>
          </a:p>
          <a:p>
            <a:endParaRPr lang="it-IT" sz="2200" dirty="0"/>
          </a:p>
          <a:p>
            <a:r>
              <a:rPr lang="it-IT" sz="2200" dirty="0"/>
              <a:t>s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1303515-58E7-0075-816F-14C2F0BA0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419" y="5204985"/>
            <a:ext cx="354707" cy="405379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A68D320-9CE2-A5F4-FD3C-7B7D31670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364" y="4088013"/>
            <a:ext cx="469578" cy="26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it-IT" sz="3800" dirty="0"/>
              <a:t>Imparare russo?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290186" y="94233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/>
              <a:t>Attention-catching</a:t>
            </a:r>
            <a:r>
              <a:rPr lang="it-IT" sz="2200" b="1" dirty="0"/>
              <a:t> story:</a:t>
            </a:r>
          </a:p>
          <a:p>
            <a:r>
              <a:rPr lang="it-IT" sz="2200" dirty="0"/>
              <a:t>Lo zar era molto severo, e il povero tipografo – analfabeta</a:t>
            </a:r>
          </a:p>
          <a:p>
            <a:r>
              <a:rPr lang="it-IT" sz="2200" dirty="0"/>
              <a:t>Dalla paura inciampò sulla soglia della stanza, e…</a:t>
            </a:r>
          </a:p>
        </p:txBody>
      </p:sp>
      <p:pic>
        <p:nvPicPr>
          <p:cNvPr id="1028" name="Picture 4" descr="Interdialog - ALFABETO RUSSO: guida pratica all'uso! E se la ...">
            <a:extLst>
              <a:ext uri="{FF2B5EF4-FFF2-40B4-BE49-F238E27FC236}">
                <a16:creationId xmlns:a16="http://schemas.microsoft.com/office/drawing/2014/main" id="{1B28CF52-76BD-226D-2651-A9671344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9" y="2237249"/>
            <a:ext cx="3704803" cy="3048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0352AD-B62E-E6FD-4320-1CB56E4E3D98}"/>
              </a:ext>
            </a:extLst>
          </p:cNvPr>
          <p:cNvSpPr txBox="1"/>
          <p:nvPr/>
        </p:nvSpPr>
        <p:spPr>
          <a:xfrm>
            <a:off x="4355976" y="2264418"/>
            <a:ext cx="4526160" cy="2900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FF0000"/>
                </a:solidFill>
              </a:rPr>
              <a:t>B = V     </a:t>
            </a:r>
            <a:r>
              <a:rPr lang="it-IT" sz="2470" b="1" dirty="0">
                <a:solidFill>
                  <a:srgbClr val="990099"/>
                </a:solidFill>
              </a:rPr>
              <a:t>Γ = G </a:t>
            </a:r>
            <a:r>
              <a:rPr lang="it-IT" sz="2470" b="1" dirty="0">
                <a:solidFill>
                  <a:srgbClr val="FF0000"/>
                </a:solidFill>
              </a:rPr>
              <a:t>      </a:t>
            </a:r>
            <a:r>
              <a:rPr lang="it-IT" sz="2470" b="1" dirty="0">
                <a:solidFill>
                  <a:srgbClr val="C00000"/>
                </a:solidFill>
                <a:highlight>
                  <a:srgbClr val="FFFF00"/>
                </a:highlight>
              </a:rPr>
              <a:t>E = IE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chemeClr val="accent2"/>
                </a:solidFill>
                <a:highlight>
                  <a:srgbClr val="C0C0C0"/>
                </a:highlight>
              </a:rPr>
              <a:t>И = I       </a:t>
            </a:r>
            <a:r>
              <a:rPr lang="it-IT" sz="2470" b="1" dirty="0">
                <a:solidFill>
                  <a:srgbClr val="FF9933"/>
                </a:solidFill>
                <a:highlight>
                  <a:srgbClr val="C0C0C0"/>
                </a:highlight>
              </a:rPr>
              <a:t>3 = E   </a:t>
            </a:r>
            <a:r>
              <a:rPr lang="it-IT" sz="2470" b="1" dirty="0">
                <a:solidFill>
                  <a:srgbClr val="FF9933"/>
                </a:solidFill>
              </a:rPr>
              <a:t>     </a:t>
            </a:r>
            <a:r>
              <a:rPr lang="el-GR" sz="2470" b="1" dirty="0">
                <a:solidFill>
                  <a:srgbClr val="008000"/>
                </a:solidFill>
              </a:rPr>
              <a:t>Λ</a:t>
            </a:r>
            <a:r>
              <a:rPr lang="it-IT" sz="2470" b="1" dirty="0">
                <a:solidFill>
                  <a:srgbClr val="008000"/>
                </a:solidFill>
              </a:rPr>
              <a:t> = L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C00000"/>
                </a:solidFill>
                <a:highlight>
                  <a:srgbClr val="33CCFF"/>
                </a:highlight>
              </a:rPr>
              <a:t>H = N     </a:t>
            </a:r>
            <a:r>
              <a:rPr lang="it-IT" sz="2470" b="1" dirty="0">
                <a:solidFill>
                  <a:srgbClr val="008000"/>
                </a:solidFill>
                <a:highlight>
                  <a:srgbClr val="33CCFF"/>
                </a:highlight>
              </a:rPr>
              <a:t>P = R     </a:t>
            </a:r>
            <a:r>
              <a:rPr lang="it-IT" sz="2470" b="1" dirty="0">
                <a:solidFill>
                  <a:srgbClr val="FFC000"/>
                </a:solidFill>
                <a:highlight>
                  <a:srgbClr val="33CCFF"/>
                </a:highlight>
              </a:rPr>
              <a:t>C = S   </a:t>
            </a:r>
            <a:r>
              <a:rPr lang="it-IT" sz="2470" b="1" dirty="0">
                <a:solidFill>
                  <a:srgbClr val="0070C0"/>
                </a:solidFill>
                <a:highlight>
                  <a:srgbClr val="33CCFF"/>
                </a:highlight>
              </a:rPr>
              <a:t>Y = U</a:t>
            </a:r>
          </a:p>
          <a:p>
            <a:pPr>
              <a:spcAft>
                <a:spcPts val="1800"/>
              </a:spcAft>
            </a:pPr>
            <a:r>
              <a:rPr lang="az-Cyrl-AZ" sz="2470" b="1" dirty="0">
                <a:solidFill>
                  <a:srgbClr val="0070C0"/>
                </a:solidFill>
              </a:rPr>
              <a:t>Ц</a:t>
            </a:r>
            <a:r>
              <a:rPr lang="it-IT" sz="2470" b="1" dirty="0">
                <a:solidFill>
                  <a:srgbClr val="0070C0"/>
                </a:solidFill>
              </a:rPr>
              <a:t> = C(Z)    </a:t>
            </a:r>
            <a:r>
              <a:rPr lang="az-Cyrl-AZ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Ш</a:t>
            </a:r>
            <a:r>
              <a:rPr lang="it-IT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 = SC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0070C0"/>
                </a:solidFill>
                <a:highlight>
                  <a:srgbClr val="FFFF00"/>
                </a:highlight>
              </a:rPr>
              <a:t>Ю = IU</a:t>
            </a:r>
            <a:r>
              <a:rPr lang="it-IT" sz="2470" b="1" dirty="0">
                <a:solidFill>
                  <a:srgbClr val="0070C0"/>
                </a:solidFill>
              </a:rPr>
              <a:t>       </a:t>
            </a:r>
            <a:r>
              <a:rPr lang="az-Cyrl-AZ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Я</a:t>
            </a:r>
            <a:r>
              <a:rPr lang="it-IT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 = 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BE8C5D-2562-71AC-9A22-67C527532C1E}"/>
              </a:ext>
            </a:extLst>
          </p:cNvPr>
          <p:cNvSpPr txBox="1"/>
          <p:nvPr/>
        </p:nvSpPr>
        <p:spPr>
          <a:xfrm>
            <a:off x="290186" y="6329056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https://m.facebook.com/interdialog/photos/alfabeto-russo-guida-pratica-alluso-e-se-la-nostra-guida-non-fosse-sufficiente-h/310561266395070/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39A780-FEA7-78C4-D9AF-E3982DB9E5DC}"/>
              </a:ext>
            </a:extLst>
          </p:cNvPr>
          <p:cNvSpPr txBox="1"/>
          <p:nvPr/>
        </p:nvSpPr>
        <p:spPr>
          <a:xfrm>
            <a:off x="2302327" y="5348749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Operazioni dell’algebra:</a:t>
            </a:r>
          </a:p>
          <a:p>
            <a:r>
              <a:rPr lang="it-IT" sz="2000" b="1" dirty="0">
                <a:solidFill>
                  <a:srgbClr val="660066"/>
                </a:solidFill>
                <a:highlight>
                  <a:srgbClr val="33CCFF"/>
                </a:highlight>
              </a:rPr>
              <a:t>sostituzioni</a:t>
            </a:r>
            <a:r>
              <a:rPr lang="it-IT" sz="2000" b="1" dirty="0">
                <a:highlight>
                  <a:srgbClr val="C0C0C0"/>
                </a:highlight>
              </a:rPr>
              <a:t>, inversioni</a:t>
            </a:r>
            <a:r>
              <a:rPr lang="it-IT" sz="2000" b="1" dirty="0"/>
              <a:t>, </a:t>
            </a:r>
            <a:r>
              <a:rPr lang="it-IT" sz="2000" b="1" dirty="0">
                <a:highlight>
                  <a:srgbClr val="FFFF00"/>
                </a:highlight>
              </a:rPr>
              <a:t>diatoni</a:t>
            </a:r>
            <a:r>
              <a:rPr lang="it-IT" sz="2000" b="1" dirty="0"/>
              <a:t> </a:t>
            </a:r>
            <a:r>
              <a:rPr lang="it-IT" sz="2000" dirty="0"/>
              <a:t>(</a:t>
            </a:r>
            <a:r>
              <a:rPr lang="it-IT" sz="2000" dirty="0" err="1"/>
              <a:t>nihil</a:t>
            </a:r>
            <a:r>
              <a:rPr lang="it-IT" sz="2000" dirty="0"/>
              <a:t> </a:t>
            </a:r>
            <a:r>
              <a:rPr lang="it-IT" sz="2000" dirty="0" err="1"/>
              <a:t>novae</a:t>
            </a:r>
            <a:r>
              <a:rPr lang="it-IT" sz="2000" dirty="0"/>
              <a:t> sub sole…)</a:t>
            </a:r>
            <a:r>
              <a:rPr lang="it-IT" sz="2000" b="1" dirty="0"/>
              <a:t>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14:cNvPr>
              <p14:cNvContentPartPr/>
              <p14:nvPr/>
            </p14:nvContentPartPr>
            <p14:xfrm>
              <a:off x="4584269" y="385517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5269" y="3846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14:cNvPr>
              <p14:cNvContentPartPr/>
              <p14:nvPr/>
            </p14:nvContentPartPr>
            <p14:xfrm>
              <a:off x="7401629" y="624017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989" y="6231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14:cNvPr>
              <p14:cNvContentPartPr/>
              <p14:nvPr/>
            </p14:nvContentPartPr>
            <p14:xfrm>
              <a:off x="3583469" y="595577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469" y="59467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14:cNvPr>
              <p14:cNvContentPartPr/>
              <p14:nvPr/>
            </p14:nvContentPartPr>
            <p14:xfrm>
              <a:off x="889589" y="516521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0589" y="515621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14:cNvPr>
              <p14:cNvContentPartPr/>
              <p14:nvPr/>
            </p14:nvContentPartPr>
            <p14:xfrm>
              <a:off x="1667909" y="175421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9269" y="174557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253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la somma di questi numeri è pari a 10</a:t>
            </a:r>
          </a:p>
          <a:p>
            <a:pPr marL="0" indent="0">
              <a:buNone/>
            </a:pPr>
            <a:r>
              <a:rPr lang="it-IT" sz="2200" dirty="0"/>
              <a:t>(2) la differenza di questi numeri è pari a 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…   …  Sì! </a:t>
            </a:r>
          </a:p>
          <a:p>
            <a:pPr marL="0" indent="0">
              <a:buNone/>
            </a:pPr>
            <a:r>
              <a:rPr lang="it-IT" sz="2200" dirty="0"/>
              <a:t>Ma come l’avete fatto?</a:t>
            </a:r>
          </a:p>
          <a:p>
            <a:pPr marL="0" indent="0">
              <a:buNone/>
            </a:pPr>
            <a:r>
              <a:rPr lang="it-IT" sz="2200" dirty="0">
                <a:solidFill>
                  <a:schemeClr val="accent2"/>
                </a:solidFill>
              </a:rPr>
              <a:t>Indovinato? Provato? Sostituito? Invertito? Memorizzato? Usato schemi pronti? Oppure: «lo sapevamo, e basta!»</a:t>
            </a:r>
          </a:p>
          <a:p>
            <a:pPr marL="0" indent="0">
              <a:buNone/>
            </a:pPr>
            <a:r>
              <a:rPr lang="it-IT" sz="2200" dirty="0"/>
              <a:t>[L’analisi metodologica si chiama la </a:t>
            </a:r>
            <a:r>
              <a:rPr lang="it-IT" sz="2200" i="1" dirty="0"/>
              <a:t>metacognizione</a:t>
            </a:r>
            <a:r>
              <a:rPr lang="it-IT" sz="2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6291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il triplo del primo numero più il secondo numero fa 18</a:t>
            </a:r>
          </a:p>
          <a:p>
            <a:pPr marL="0" indent="0">
              <a:buNone/>
            </a:pPr>
            <a:r>
              <a:rPr lang="it-IT" sz="2200" dirty="0"/>
              <a:t>(2) il triplo del secondo numero più il primo numero fa 22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Soluzione «d’ordine» zero: il numeri non sono grandi, visto che circa il quattro volte il loro valore non supera 22</a:t>
            </a:r>
          </a:p>
          <a:p>
            <a:pPr>
              <a:buFontTx/>
              <a:buChar char="-"/>
            </a:pPr>
            <a:r>
              <a:rPr lang="it-IT" sz="2200" dirty="0"/>
              <a:t>Ipotesi: se uno di loro ammonta a 4, quanto vale l’altro?</a:t>
            </a:r>
          </a:p>
          <a:p>
            <a:pPr>
              <a:buFontTx/>
              <a:buChar char="-"/>
            </a:pPr>
            <a:r>
              <a:rPr lang="it-IT" sz="2200" dirty="0"/>
              <a:t>Usiamo la condizione (1): il primo numero vale 18 – (3x4) = 6</a:t>
            </a:r>
          </a:p>
          <a:p>
            <a:pPr>
              <a:buFontTx/>
              <a:buChar char="-"/>
            </a:pPr>
            <a:r>
              <a:rPr lang="it-IT" sz="2200" dirty="0"/>
              <a:t>Controlliamo la condizione (2): (3 x 6) + 4 = 22</a:t>
            </a:r>
          </a:p>
          <a:p>
            <a:pPr marL="0" indent="0">
              <a:buNone/>
            </a:pPr>
            <a:r>
              <a:rPr lang="it-IT" sz="2200" dirty="0"/>
              <a:t>OK! Congratulazioni!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750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 pratica, abbiamo risolto un sistema di due condizioni (equazioni),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ma in modo che si sarebbe fatto ancora nel XIV secolo, i.e. prima della introduzione delle incognite </a:t>
            </a:r>
            <a:r>
              <a:rPr lang="it-IT" sz="2200" i="1" dirty="0"/>
              <a:t>x</a:t>
            </a:r>
            <a:r>
              <a:rPr lang="it-IT" sz="2200" dirty="0"/>
              <a:t> e </a:t>
            </a:r>
            <a:r>
              <a:rPr lang="it-IT" sz="2200" i="1" dirty="0"/>
              <a:t>y</a:t>
            </a: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Oggi le due condizioni si possono scrivere come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Ma questo modo di descrivere il problema cambia poco: ancora on sappiamo come trovare i due numeri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In caso generale, </a:t>
            </a:r>
            <a:r>
              <a:rPr lang="it-IT" sz="2200" i="1" dirty="0"/>
              <a:t>indovinare a caso</a:t>
            </a:r>
            <a:r>
              <a:rPr lang="it-IT" sz="2200" dirty="0"/>
              <a:t> non è molto efficace. 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08818073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8282</TotalTime>
  <Words>2267</Words>
  <Application>Microsoft Office PowerPoint</Application>
  <PresentationFormat>Presentazione su schermo (4:3)</PresentationFormat>
  <Paragraphs>349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4" baseType="lpstr">
      <vt:lpstr>Arial</vt:lpstr>
      <vt:lpstr>robotoregular</vt:lpstr>
      <vt:lpstr>Projekt domyślny</vt:lpstr>
      <vt:lpstr>Inclusione e personalizzazione nell’insegnamento delle STEAM</vt:lpstr>
      <vt:lpstr>Didattica tradizionale vs didattica cognitivista</vt:lpstr>
      <vt:lpstr>Domanda di lavoro:</vt:lpstr>
      <vt:lpstr>La strategia:</vt:lpstr>
      <vt:lpstr>Leggere il coreano: indovinare/ decifrare/ trovare la chiave d’accesso</vt:lpstr>
      <vt:lpstr>Imparare russo?</vt:lpstr>
      <vt:lpstr>Indovinello per bambini</vt:lpstr>
      <vt:lpstr>Indovinello per bambini</vt:lpstr>
      <vt:lpstr>In pratica, abbiamo risolto un sistema di due condizioni (equazioni),</vt:lpstr>
      <vt:lpstr>„Matematica per cittadini”</vt:lpstr>
      <vt:lpstr>Quadrato magico</vt:lpstr>
      <vt:lpstr>Quadrato magico</vt:lpstr>
      <vt:lpstr>Oggi si chiama sudoku</vt:lpstr>
      <vt:lpstr>Operazioni di simetria  </vt:lpstr>
      <vt:lpstr>La matematica: il regno di simboli</vt:lpstr>
      <vt:lpstr>Proviamo di applicare le operazioni che hanno funzionato per il quadrato magico</vt:lpstr>
      <vt:lpstr>Ma ancora la percentuale di «improvvisare» e «indovinare»</vt:lpstr>
      <vt:lpstr>Tutto sommato, per risolvere il nostro quadrato</vt:lpstr>
      <vt:lpstr>Cosa dicono i libri?</vt:lpstr>
      <vt:lpstr>Cosa dicono i libri?</vt:lpstr>
      <vt:lpstr>Tutto bene, finché le incognite sono solo due</vt:lpstr>
      <vt:lpstr>Problemi nascono già con tre incognite</vt:lpstr>
      <vt:lpstr>Poi, un po’ all’improvviso compare</vt:lpstr>
      <vt:lpstr>O Dio! Cosa dobbiamo fare?</vt:lpstr>
      <vt:lpstr>Poi, tolto lo stress possiamo cominciare a ragionare</vt:lpstr>
      <vt:lpstr>La matematica consiste nell’astrazione  (cioè l’eliminazione di dettagli non essenziali) </vt:lpstr>
      <vt:lpstr>e, adesso, magia, magia!</vt:lpstr>
      <vt:lpstr>Il metodo è facilmente applicabile anche ai sistemi di più equazioni</vt:lpstr>
      <vt:lpstr>Due tipi di esercizi</vt:lpstr>
      <vt:lpstr>Le tre funzioni dell’insegnamento</vt:lpstr>
      <vt:lpstr>Il principio didattico «9:1» 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187</cp:revision>
  <dcterms:created xsi:type="dcterms:W3CDTF">2006-02-09T22:46:12Z</dcterms:created>
  <dcterms:modified xsi:type="dcterms:W3CDTF">2022-12-11T21:25:51Z</dcterms:modified>
</cp:coreProperties>
</file>