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ebm" ContentType="video/webm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321" r:id="rId2"/>
    <p:sldId id="520" r:id="rId3"/>
    <p:sldId id="394" r:id="rId4"/>
    <p:sldId id="498" r:id="rId5"/>
    <p:sldId id="500" r:id="rId6"/>
    <p:sldId id="501" r:id="rId7"/>
    <p:sldId id="502" r:id="rId8"/>
    <p:sldId id="503" r:id="rId9"/>
    <p:sldId id="516" r:id="rId10"/>
    <p:sldId id="517" r:id="rId11"/>
    <p:sldId id="518" r:id="rId12"/>
    <p:sldId id="519" r:id="rId13"/>
    <p:sldId id="264" r:id="rId14"/>
    <p:sldId id="327" r:id="rId15"/>
    <p:sldId id="506" r:id="rId16"/>
    <p:sldId id="382" r:id="rId17"/>
    <p:sldId id="386" r:id="rId18"/>
    <p:sldId id="389" r:id="rId19"/>
    <p:sldId id="346" r:id="rId20"/>
    <p:sldId id="352" r:id="rId21"/>
    <p:sldId id="508" r:id="rId22"/>
    <p:sldId id="509" r:id="rId23"/>
    <p:sldId id="268" r:id="rId24"/>
    <p:sldId id="363" r:id="rId25"/>
    <p:sldId id="358" r:id="rId26"/>
    <p:sldId id="331" r:id="rId27"/>
    <p:sldId id="511" r:id="rId28"/>
    <p:sldId id="341" r:id="rId29"/>
    <p:sldId id="276" r:id="rId30"/>
    <p:sldId id="333" r:id="rId31"/>
    <p:sldId id="259" r:id="rId32"/>
    <p:sldId id="326" r:id="rId33"/>
    <p:sldId id="504" r:id="rId34"/>
    <p:sldId id="343" r:id="rId35"/>
    <p:sldId id="337" r:id="rId36"/>
    <p:sldId id="510" r:id="rId37"/>
    <p:sldId id="378" r:id="rId38"/>
    <p:sldId id="379" r:id="rId39"/>
    <p:sldId id="338" r:id="rId40"/>
    <p:sldId id="507" r:id="rId41"/>
    <p:sldId id="376" r:id="rId42"/>
    <p:sldId id="329" r:id="rId43"/>
    <p:sldId id="328" r:id="rId44"/>
    <p:sldId id="332" r:id="rId45"/>
    <p:sldId id="336" r:id="rId46"/>
    <p:sldId id="513" r:id="rId47"/>
    <p:sldId id="348" r:id="rId48"/>
    <p:sldId id="514" r:id="rId49"/>
    <p:sldId id="325" r:id="rId50"/>
    <p:sldId id="515" r:id="rId51"/>
    <p:sldId id="342" r:id="rId52"/>
    <p:sldId id="339" r:id="rId53"/>
    <p:sldId id="340" r:id="rId54"/>
    <p:sldId id="347" r:id="rId55"/>
    <p:sldId id="494" r:id="rId56"/>
    <p:sldId id="495" r:id="rId57"/>
    <p:sldId id="279" r:id="rId58"/>
    <p:sldId id="280" r:id="rId59"/>
    <p:sldId id="435" r:id="rId60"/>
    <p:sldId id="408" r:id="rId61"/>
    <p:sldId id="434" r:id="rId62"/>
    <p:sldId id="492" r:id="rId63"/>
    <p:sldId id="377" r:id="rId64"/>
    <p:sldId id="493" r:id="rId65"/>
    <p:sldId id="362" r:id="rId66"/>
    <p:sldId id="349" r:id="rId67"/>
    <p:sldId id="350" r:id="rId68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3" autoAdjust="0"/>
    <p:restoredTop sz="97292" autoAdjust="0"/>
  </p:normalViewPr>
  <p:slideViewPr>
    <p:cSldViewPr>
      <p:cViewPr varScale="1">
        <p:scale>
          <a:sx n="81" d="100"/>
          <a:sy n="81" d="100"/>
        </p:scale>
        <p:origin x="18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13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14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880544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15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134729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16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4205747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377BB20-4252-DD7B-5758-00756CE596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546B0E-B72E-4CC3-B1AB-874C490EBF7B}" type="slidenum">
              <a:rPr lang="pl-PL" altLang="it-IT"/>
              <a:pPr/>
              <a:t>29</a:t>
            </a:fld>
            <a:endParaRPr lang="pl-PL" altLang="it-IT"/>
          </a:p>
        </p:txBody>
      </p:sp>
      <p:sp>
        <p:nvSpPr>
          <p:cNvPr id="242690" name="Rectangle 2">
            <a:extLst>
              <a:ext uri="{FF2B5EF4-FFF2-40B4-BE49-F238E27FC236}">
                <a16:creationId xmlns:a16="http://schemas.microsoft.com/office/drawing/2014/main" id="{1A63DEEA-D256-9C0F-D2F0-3E6CBD7D5D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>
            <a:extLst>
              <a:ext uri="{FF2B5EF4-FFF2-40B4-BE49-F238E27FC236}">
                <a16:creationId xmlns:a16="http://schemas.microsoft.com/office/drawing/2014/main" id="{A48474AD-5F76-60BB-76CD-9E47AE8D2D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BEED5-5468-BAD2-01A5-2F8CC84CB3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26A266-BEF4-48BE-8D53-6EDA409FD686}" type="slidenum">
              <a:rPr lang="pl-PL" altLang="it-IT"/>
              <a:pPr/>
              <a:t>30</a:t>
            </a:fld>
            <a:endParaRPr lang="pl-PL" altLang="it-IT"/>
          </a:p>
        </p:txBody>
      </p:sp>
      <p:sp>
        <p:nvSpPr>
          <p:cNvPr id="218114" name="Rectangle 2">
            <a:extLst>
              <a:ext uri="{FF2B5EF4-FFF2-40B4-BE49-F238E27FC236}">
                <a16:creationId xmlns:a16="http://schemas.microsoft.com/office/drawing/2014/main" id="{33245CB1-44F8-6970-AB4E-60695B445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>
            <a:extLst>
              <a:ext uri="{FF2B5EF4-FFF2-40B4-BE49-F238E27FC236}">
                <a16:creationId xmlns:a16="http://schemas.microsoft.com/office/drawing/2014/main" id="{CAC6C053-AE6B-4138-A1B5-3C0EC5751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3795564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B1DC541-01F1-38DC-027B-6B40D3F8FF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B7E927-6465-463F-B0B7-858BC5DE782C}" type="slidenum">
              <a:rPr lang="en-AU" altLang="it-IT"/>
              <a:pPr/>
              <a:t>39</a:t>
            </a:fld>
            <a:endParaRPr lang="en-AU" altLang="it-IT"/>
          </a:p>
        </p:txBody>
      </p:sp>
      <p:sp>
        <p:nvSpPr>
          <p:cNvPr id="116738" name="Rectangle 2">
            <a:extLst>
              <a:ext uri="{FF2B5EF4-FFF2-40B4-BE49-F238E27FC236}">
                <a16:creationId xmlns:a16="http://schemas.microsoft.com/office/drawing/2014/main" id="{09F80F9D-2CFF-A484-BF62-2D95320332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711A0D47-8F73-65F6-F689-C33BC7C48F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95289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8F9A93A9-BC36-C97A-E3B3-262F2650D5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288381-6470-475B-881D-D62237BB1669}" type="slidenum">
              <a:rPr lang="en-AU" altLang="it-IT"/>
              <a:pPr/>
              <a:t>40</a:t>
            </a:fld>
            <a:endParaRPr lang="en-AU" altLang="it-IT"/>
          </a:p>
        </p:txBody>
      </p:sp>
      <p:sp>
        <p:nvSpPr>
          <p:cNvPr id="118786" name="Rectangle 2">
            <a:extLst>
              <a:ext uri="{FF2B5EF4-FFF2-40B4-BE49-F238E27FC236}">
                <a16:creationId xmlns:a16="http://schemas.microsoft.com/office/drawing/2014/main" id="{CB51FAF0-759F-CDAE-C3A5-C56DAD3D63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19148DFB-BC22-869F-19CA-AF9677E56E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watch?v=QZwneRb-zqA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9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eascuola-nephila-bucket-prod.s3.amazonaws.com/filer_public/d7/52/d75244f6-f07d-4418-8a54-42be3f121d13/vdm_scienze_ss1g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didattica-digitale-integrata.deascuola.it/i-nostri-strumenti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ydaktyka.fizyka.umk.pl/Physics_is_fun/conf/UDINE/udine.html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magenta.github.io/listen-to-transformer/#a1_69756.mid" TargetMode="Externa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dfwOf1OjpU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69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jpeg"/><Relationship Id="rId5" Type="http://schemas.openxmlformats.org/officeDocument/2006/relationships/hyperlink" Target="https://www.youtube.com/watch?v=PGFs7n6n3-8" TargetMode="External"/><Relationship Id="rId4" Type="http://schemas.openxmlformats.org/officeDocument/2006/relationships/image" Target="../media/image7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8.webm"/><Relationship Id="rId1" Type="http://schemas.microsoft.com/office/2007/relationships/media" Target="../media/media8.webm"/><Relationship Id="rId4" Type="http://schemas.openxmlformats.org/officeDocument/2006/relationships/image" Target="../media/image7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76.jpg"/><Relationship Id="rId4" Type="http://schemas.openxmlformats.org/officeDocument/2006/relationships/image" Target="../media/image7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77.png"/><Relationship Id="rId4" Type="http://schemas.openxmlformats.org/officeDocument/2006/relationships/image" Target="../media/image72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73.jpeg"/><Relationship Id="rId5" Type="http://schemas.openxmlformats.org/officeDocument/2006/relationships/hyperlink" Target="https://www.youtube.com/watch?v=PGFs7n6n3-8" TargetMode="External"/><Relationship Id="rId4" Type="http://schemas.openxmlformats.org/officeDocument/2006/relationships/image" Target="../media/image7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jp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6591869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con la didattica digitale </a:t>
            </a:r>
          </a:p>
          <a:p>
            <a:r>
              <a:rPr lang="it-IT" altLang="it-IT" sz="4800" i="1" dirty="0">
                <a:solidFill>
                  <a:srgbClr val="002060"/>
                </a:solidFill>
              </a:rPr>
              <a:t>e</a:t>
            </a:r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 la </a:t>
            </a:r>
            <a:r>
              <a:rPr lang="it-IT" altLang="it-IT" sz="4800" dirty="0">
                <a:solidFill>
                  <a:srgbClr val="002060"/>
                </a:solidFill>
                <a:latin typeface="Arial" panose="020B0604020202020204" pitchFamily="34" charset="0"/>
              </a:rPr>
              <a:t>realtà</a:t>
            </a:r>
            <a:r>
              <a:rPr lang="it-IT" altLang="it-IT" sz="4800" i="1" dirty="0">
                <a:solidFill>
                  <a:srgbClr val="002060"/>
                </a:solidFill>
                <a:latin typeface="Arial" panose="020B0604020202020204" pitchFamily="34" charset="0"/>
              </a:rPr>
              <a:t>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7946406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  <a:endParaRPr lang="it-IT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pl-PL" altLang="it-IT" sz="2400" dirty="0">
                <a:solidFill>
                  <a:srgbClr val="002060"/>
                </a:solidFill>
                <a:latin typeface="Arial" panose="020B0604020202020204" pitchFamily="34" charset="0"/>
              </a:rPr>
              <a:t>http://dydaktyka.fizyka.umk.pl/nowa_strona/?q=node/999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Concl</a:t>
            </a:r>
            <a:r>
              <a:rPr lang="it-IT" altLang="it-IT" sz="2800" dirty="0">
                <a:solidFill>
                  <a:srgbClr val="002060"/>
                </a:solidFill>
              </a:rPr>
              <a:t>usioni</a:t>
            </a:r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0DFC5A5-ECA9-02B5-2E7F-BA182D343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22CBAF-8E80-A7FB-1B35-70EA0C63AFAC}"/>
              </a:ext>
            </a:extLst>
          </p:cNvPr>
          <p:cNvSpPr txBox="1"/>
          <p:nvPr/>
        </p:nvSpPr>
        <p:spPr>
          <a:xfrm>
            <a:off x="266475" y="188640"/>
            <a:ext cx="861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7. Realtà aumentata (il Sistema Solare) «in mano»</a:t>
            </a:r>
          </a:p>
        </p:txBody>
      </p:sp>
    </p:spTree>
    <p:extLst>
      <p:ext uri="{BB962C8B-B14F-4D97-AF65-F5344CB8AC3E}">
        <p14:creationId xmlns:p14="http://schemas.microsoft.com/office/powerpoint/2010/main" val="797340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22CBAF-8E80-A7FB-1B35-70EA0C63AFAC}"/>
              </a:ext>
            </a:extLst>
          </p:cNvPr>
          <p:cNvSpPr txBox="1"/>
          <p:nvPr/>
        </p:nvSpPr>
        <p:spPr>
          <a:xfrm>
            <a:off x="266475" y="188640"/>
            <a:ext cx="861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8. Realtà aumentata «d’avanti occhi nostri»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7E95778-CA62-A035-1644-B82C82A85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196752"/>
            <a:ext cx="7530910" cy="424847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007EFF9-3505-7AC7-76F0-094EF6257555}"/>
              </a:ext>
            </a:extLst>
          </p:cNvPr>
          <p:cNvSpPr txBox="1"/>
          <p:nvPr/>
        </p:nvSpPr>
        <p:spPr>
          <a:xfrm flipH="1">
            <a:off x="283425" y="5671937"/>
            <a:ext cx="102606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La navigazione più semplice (la cattedrale di Dresda)</a:t>
            </a:r>
          </a:p>
          <a:p>
            <a:r>
              <a:rPr lang="it-IT" sz="1400" dirty="0"/>
              <a:t>https://www.youtube.com/watch?v=btc_zDS07E4</a:t>
            </a:r>
          </a:p>
          <a:p>
            <a:r>
              <a:rPr lang="it-IT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8790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22CBAF-8E80-A7FB-1B35-70EA0C63AFAC}"/>
              </a:ext>
            </a:extLst>
          </p:cNvPr>
          <p:cNvSpPr txBox="1"/>
          <p:nvPr/>
        </p:nvSpPr>
        <p:spPr>
          <a:xfrm>
            <a:off x="266475" y="188640"/>
            <a:ext cx="861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9. Gli scheletri negli armadi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70F3E2D-14B1-74A3-9696-F2EB12AEF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836712"/>
            <a:ext cx="6829574" cy="541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600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17092" name="Picture 4">
            <a:extLst>
              <a:ext uri="{FF2B5EF4-FFF2-40B4-BE49-F238E27FC236}">
                <a16:creationId xmlns:a16="http://schemas.microsoft.com/office/drawing/2014/main" id="{29A9B619-15E7-BEA2-0BD4-35B5B81BE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43" y="1143000"/>
            <a:ext cx="7921625" cy="291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1.</a:t>
            </a:r>
            <a:r>
              <a:rPr lang="it-IT" altLang="it-IT" sz="3600" b="0" dirty="0"/>
              <a:t>1.</a:t>
            </a:r>
            <a:r>
              <a:rPr lang="pl-PL" altLang="it-IT" sz="3600" b="0" dirty="0"/>
              <a:t> </a:t>
            </a:r>
            <a:r>
              <a:rPr lang="it-IT" altLang="it-IT" sz="3600" dirty="0"/>
              <a:t>Singoli oggetti (fisica)</a:t>
            </a:r>
            <a:endParaRPr lang="en-US" altLang="it-IT" sz="3600" b="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B6BFD10-B77D-5033-7030-44767ED74FC9}"/>
              </a:ext>
            </a:extLst>
          </p:cNvPr>
          <p:cNvSpPr txBox="1"/>
          <p:nvPr/>
        </p:nvSpPr>
        <p:spPr>
          <a:xfrm flipH="1">
            <a:off x="611188" y="6486961"/>
            <a:ext cx="7921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G. Karwasz, A. </a:t>
            </a:r>
            <a:r>
              <a:rPr lang="it-IT" sz="1400" dirty="0" err="1"/>
              <a:t>Okoniewska</a:t>
            </a:r>
            <a:r>
              <a:rPr lang="it-IT" sz="1400" i="1" dirty="0"/>
              <a:t>, Fisica e giocattoli</a:t>
            </a:r>
            <a:r>
              <a:rPr lang="it-IT" sz="1400" dirty="0"/>
              <a:t>, </a:t>
            </a:r>
            <a:r>
              <a:rPr lang="it-IT" sz="1400" dirty="0" err="1"/>
              <a:t>CD-Rom</a:t>
            </a:r>
            <a:r>
              <a:rPr lang="it-IT" sz="1400" dirty="0"/>
              <a:t>, PAP, </a:t>
            </a:r>
            <a:r>
              <a:rPr lang="it-IT" sz="1400" dirty="0" err="1"/>
              <a:t>Slupsk</a:t>
            </a:r>
            <a:r>
              <a:rPr lang="it-IT" sz="1400" dirty="0"/>
              <a:t>, 2006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452656" y="4115757"/>
            <a:ext cx="7921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Immagini: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fotografia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schema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video snap shot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schizzo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1.</a:t>
            </a:r>
            <a:r>
              <a:rPr lang="it-IT" altLang="it-IT" sz="3600" b="0" dirty="0"/>
              <a:t>2.</a:t>
            </a:r>
            <a:r>
              <a:rPr lang="pl-PL" altLang="it-IT" sz="3600" b="0" dirty="0"/>
              <a:t> </a:t>
            </a:r>
            <a:r>
              <a:rPr lang="it-IT" altLang="it-IT" sz="3600" dirty="0"/>
              <a:t>Singoli oggetti (tecnica)</a:t>
            </a:r>
            <a:endParaRPr lang="en-US" altLang="it-IT" sz="36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37008" y="3068960"/>
            <a:ext cx="30250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</a:t>
            </a:r>
          </a:p>
          <a:p>
            <a:pPr marL="285750" indent="-285750">
              <a:buFontTx/>
              <a:buChar char="-"/>
            </a:pPr>
            <a:r>
              <a:rPr lang="it-IT" sz="2400" b="1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4" name="ANI00004">
            <a:hlinkClick r:id="" action="ppaction://media"/>
            <a:extLst>
              <a:ext uri="{FF2B5EF4-FFF2-40B4-BE49-F238E27FC236}">
                <a16:creationId xmlns:a16="http://schemas.microsoft.com/office/drawing/2014/main" id="{68AB0D31-BA08-F37C-0F32-60D92C8C41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31730" y="1720979"/>
            <a:ext cx="5075262" cy="341604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BCC48A7-67AC-0ECC-11B4-8B0E7237BC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71029"/>
            <a:ext cx="3491880" cy="196322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7650BF9-E5E7-0DD0-3607-EC225ADEA49A}"/>
              </a:ext>
            </a:extLst>
          </p:cNvPr>
          <p:cNvSpPr txBox="1"/>
          <p:nvPr/>
        </p:nvSpPr>
        <p:spPr>
          <a:xfrm>
            <a:off x="4238249" y="5986971"/>
            <a:ext cx="4768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DeAgostini, Grande Enciclopedia </a:t>
            </a:r>
            <a:r>
              <a:rPr lang="it-IT" dirty="0" err="1"/>
              <a:t>Mutlimediale</a:t>
            </a:r>
            <a:r>
              <a:rPr lang="it-IT" dirty="0"/>
              <a:t>, 2001 (24 </a:t>
            </a:r>
            <a:r>
              <a:rPr lang="it-IT" dirty="0" err="1"/>
              <a:t>Cd-ROM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139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1.</a:t>
            </a:r>
            <a:r>
              <a:rPr lang="it-IT" altLang="it-IT" sz="3600" b="0" dirty="0"/>
              <a:t>2.</a:t>
            </a:r>
            <a:r>
              <a:rPr lang="pl-PL" altLang="it-IT" sz="3600" b="0" dirty="0"/>
              <a:t> </a:t>
            </a:r>
            <a:r>
              <a:rPr lang="it-IT" altLang="it-IT" sz="3600" dirty="0"/>
              <a:t>Singoli oggetti (storia)</a:t>
            </a:r>
            <a:endParaRPr lang="en-US" altLang="it-IT" sz="36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137008" y="3404240"/>
            <a:ext cx="30250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b="1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3BC0F2F-39C2-F194-605F-73287796AD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58" t="602" r="8384" b="-602"/>
          <a:stretch/>
        </p:blipFill>
        <p:spPr>
          <a:xfrm>
            <a:off x="468000" y="1080000"/>
            <a:ext cx="3132000" cy="2125163"/>
          </a:xfrm>
          <a:prstGeom prst="rect">
            <a:avLst/>
          </a:prstGeom>
        </p:spPr>
      </p:pic>
      <p:pic>
        <p:nvPicPr>
          <p:cNvPr id="7" name="ANI00030">
            <a:hlinkClick r:id="" action="ppaction://media"/>
            <a:extLst>
              <a:ext uri="{FF2B5EF4-FFF2-40B4-BE49-F238E27FC236}">
                <a16:creationId xmlns:a16="http://schemas.microsoft.com/office/drawing/2014/main" id="{49DCD97F-2049-630C-7413-FCED2065C0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31382" y="1772819"/>
            <a:ext cx="5242170" cy="352838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1550D39-D812-C0D8-3559-CE15840C32F2}"/>
              </a:ext>
            </a:extLst>
          </p:cNvPr>
          <p:cNvSpPr txBox="1"/>
          <p:nvPr/>
        </p:nvSpPr>
        <p:spPr>
          <a:xfrm>
            <a:off x="3968095" y="5767787"/>
            <a:ext cx="4768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DeAgostini, Grande Enciclopedia </a:t>
            </a:r>
            <a:r>
              <a:rPr lang="it-IT" dirty="0" err="1"/>
              <a:t>Mutlimediale</a:t>
            </a:r>
            <a:r>
              <a:rPr lang="it-IT" dirty="0"/>
              <a:t>, 1997 (24 </a:t>
            </a:r>
            <a:r>
              <a:rPr lang="it-IT" dirty="0" err="1"/>
              <a:t>Cd-ROM</a:t>
            </a:r>
            <a:r>
              <a:rPr lang="it-IT" dirty="0"/>
              <a:t>)</a:t>
            </a:r>
          </a:p>
          <a:p>
            <a:r>
              <a:rPr lang="it-IT" dirty="0"/>
              <a:t>https://www.ebay.it/itm/293049639585</a:t>
            </a:r>
          </a:p>
        </p:txBody>
      </p:sp>
    </p:spTree>
    <p:extLst>
      <p:ext uri="{BB962C8B-B14F-4D97-AF65-F5344CB8AC3E}">
        <p14:creationId xmlns:p14="http://schemas.microsoft.com/office/powerpoint/2010/main" val="94983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1.</a:t>
            </a:r>
            <a:r>
              <a:rPr lang="it-IT" altLang="it-IT" sz="3600" b="0" dirty="0"/>
              <a:t>2.</a:t>
            </a:r>
            <a:r>
              <a:rPr lang="pl-PL" altLang="it-IT" sz="3600" b="0" dirty="0"/>
              <a:t> </a:t>
            </a:r>
            <a:r>
              <a:rPr lang="it-IT" altLang="it-IT" sz="3600" dirty="0"/>
              <a:t>Singoli oggetti (ricostruzioni)</a:t>
            </a:r>
            <a:endParaRPr lang="en-US" altLang="it-IT" sz="36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249140" y="3459480"/>
            <a:ext cx="78454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b="1" dirty="0"/>
              <a:t>mappe animate delle battaglie</a:t>
            </a:r>
          </a:p>
          <a:p>
            <a:r>
              <a:rPr lang="it-IT" sz="2400" dirty="0"/>
              <a:t>Alessandro Barbiero, Battaglia di Canne</a:t>
            </a:r>
          </a:p>
          <a:p>
            <a:r>
              <a:rPr lang="it-IT" sz="2400" dirty="0"/>
              <a:t>https://www.youtube.com/watch?v=0KOxdc9-FT4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C0339E5-F78C-BA48-BA4E-597CE2588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16" y="992675"/>
            <a:ext cx="8403420" cy="472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88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654500-144C-EC32-F10C-2D26E03F6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Simulazioni (fisica)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0F2CE6A-A35C-72B4-91D3-06C25C002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514099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AB8CC42-EB65-E827-E50F-C04DC0B4E576}"/>
              </a:ext>
            </a:extLst>
          </p:cNvPr>
          <p:cNvSpPr txBox="1"/>
          <p:nvPr/>
        </p:nvSpPr>
        <p:spPr>
          <a:xfrm>
            <a:off x="457200" y="6255849"/>
            <a:ext cx="836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Galileo: tutti gli oggetti cadono con la stessa accelerazione (indipendentemente dalla loro massa) 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3F6130C-1F3E-5E99-460D-E69996CD69AF}"/>
              </a:ext>
            </a:extLst>
          </p:cNvPr>
          <p:cNvSpPr txBox="1"/>
          <p:nvPr/>
        </p:nvSpPr>
        <p:spPr>
          <a:xfrm>
            <a:off x="251520" y="1265487"/>
            <a:ext cx="87849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C00000"/>
                </a:solidFill>
              </a:rPr>
              <a:t>https://phet.colorado.edu/sims/html/projectile-motion/latest/projectile-motion_it.html</a:t>
            </a:r>
          </a:p>
        </p:txBody>
      </p:sp>
    </p:spTree>
    <p:extLst>
      <p:ext uri="{BB962C8B-B14F-4D97-AF65-F5344CB8AC3E}">
        <p14:creationId xmlns:p14="http://schemas.microsoft.com/office/powerpoint/2010/main" val="1723919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A5D99-FF90-E462-2982-8830F7E6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724"/>
            <a:ext cx="8229600" cy="1143000"/>
          </a:xfrm>
        </p:spPr>
        <p:txBody>
          <a:bodyPr/>
          <a:lstStyle/>
          <a:p>
            <a:r>
              <a:rPr lang="it-IT" sz="3600" dirty="0"/>
              <a:t>Simulazioni (biologia/ matematica)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483F0FA-E4E9-75FD-FAEC-2AD7E6930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752" y="980728"/>
            <a:ext cx="9144000" cy="514099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C5C3017-6BB9-51D5-7BE1-17959C651F4F}"/>
              </a:ext>
            </a:extLst>
          </p:cNvPr>
          <p:cNvSpPr txBox="1"/>
          <p:nvPr/>
        </p:nvSpPr>
        <p:spPr>
          <a:xfrm>
            <a:off x="457200" y="6255849"/>
            <a:ext cx="8363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In matematica questo problema si chiama «la serie di Fibonacci»</a:t>
            </a:r>
          </a:p>
        </p:txBody>
      </p:sp>
    </p:spTree>
    <p:extLst>
      <p:ext uri="{BB962C8B-B14F-4D97-AF65-F5344CB8AC3E}">
        <p14:creationId xmlns:p14="http://schemas.microsoft.com/office/powerpoint/2010/main" val="348336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05F2F-F47C-EEAA-8FD2-3DE0880E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72616" y="-18278"/>
            <a:ext cx="7886700" cy="994172"/>
          </a:xfrm>
        </p:spPr>
        <p:txBody>
          <a:bodyPr/>
          <a:lstStyle/>
          <a:p>
            <a:r>
              <a:rPr lang="it-IT" dirty="0"/>
              <a:t>Math </a:t>
            </a:r>
            <a:r>
              <a:rPr lang="it-IT" dirty="0" err="1"/>
              <a:t>is</a:t>
            </a:r>
            <a:r>
              <a:rPr lang="it-IT" dirty="0"/>
              <a:t> Fun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C17EB12-BE7A-A51D-7F88-20AF2B414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840017"/>
            <a:ext cx="7056784" cy="531302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F3A60D5-F25E-E133-6FD6-5B8F721703A6}"/>
              </a:ext>
            </a:extLst>
          </p:cNvPr>
          <p:cNvSpPr txBox="1"/>
          <p:nvPr/>
        </p:nvSpPr>
        <p:spPr>
          <a:xfrm>
            <a:off x="323528" y="6165304"/>
            <a:ext cx="4671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https://www.mathsisfun.com/</a:t>
            </a:r>
          </a:p>
        </p:txBody>
      </p:sp>
    </p:spTree>
    <p:extLst>
      <p:ext uri="{BB962C8B-B14F-4D97-AF65-F5344CB8AC3E}">
        <p14:creationId xmlns:p14="http://schemas.microsoft.com/office/powerpoint/2010/main" val="405014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C1774EE-2BE1-057A-DFD6-EF9B50703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704"/>
            <a:ext cx="9144000" cy="5917705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13D5B667-041A-4AAA-232D-7F943249671E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sz="3600" dirty="0"/>
              <a:t>https://dydaktyka.fizyka.umk.pl</a:t>
            </a:r>
          </a:p>
        </p:txBody>
      </p:sp>
    </p:spTree>
    <p:extLst>
      <p:ext uri="{BB962C8B-B14F-4D97-AF65-F5344CB8AC3E}">
        <p14:creationId xmlns:p14="http://schemas.microsoft.com/office/powerpoint/2010/main" val="2228846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E4B6DE-C7A1-5886-BD16-DB474F12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7251"/>
            <a:ext cx="7886700" cy="994172"/>
          </a:xfrm>
        </p:spPr>
        <p:txBody>
          <a:bodyPr/>
          <a:lstStyle/>
          <a:p>
            <a:r>
              <a:rPr lang="it-IT" sz="3600" dirty="0"/>
              <a:t>Lo strumento didattico in matematica: </a:t>
            </a:r>
            <a:r>
              <a:rPr lang="it-IT" sz="3600" dirty="0" err="1"/>
              <a:t>Geogebra</a:t>
            </a:r>
            <a:endParaRPr lang="it-IT" sz="36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C9D8349-9D4A-4751-831B-BC7EB5CEF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579" y="2197957"/>
            <a:ext cx="6552841" cy="382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85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F2B3E6-0AA1-A2FA-708D-039811D2F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Modelli virtuali (</a:t>
            </a:r>
            <a:r>
              <a:rPr lang="it-IT" sz="3600" dirty="0" err="1"/>
              <a:t>GeoGebra</a:t>
            </a:r>
            <a:r>
              <a:rPr lang="it-IT" sz="3600" dirty="0"/>
              <a:t>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B3988ED-4426-F503-ACBC-2F05F96AB8BF}"/>
              </a:ext>
            </a:extLst>
          </p:cNvPr>
          <p:cNvSpPr txBox="1"/>
          <p:nvPr/>
        </p:nvSpPr>
        <p:spPr>
          <a:xfrm>
            <a:off x="611560" y="5547090"/>
            <a:ext cx="662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«Come si fa?» di Elia </a:t>
            </a:r>
            <a:r>
              <a:rPr lang="it-IT" dirty="0" err="1"/>
              <a:t>Bombardelli</a:t>
            </a:r>
            <a:endParaRPr lang="it-IT" dirty="0"/>
          </a:p>
          <a:p>
            <a:r>
              <a:rPr lang="it-IT" dirty="0"/>
              <a:t>https://21024.su.deascuola.it/#/21024/resources-list/30425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B5295CC-7578-01C9-33A6-CD216AE09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052736"/>
            <a:ext cx="6681232" cy="449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50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F2B3E6-0AA1-A2FA-708D-039811D2F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Modelli reali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B3988ED-4426-F503-ACBC-2F05F96AB8BF}"/>
              </a:ext>
            </a:extLst>
          </p:cNvPr>
          <p:cNvSpPr txBox="1"/>
          <p:nvPr/>
        </p:nvSpPr>
        <p:spPr>
          <a:xfrm>
            <a:off x="611560" y="5661248"/>
            <a:ext cx="662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0000"/>
                </a:solidFill>
                <a:latin typeface="Arial"/>
                <a:cs typeface="Arial"/>
                <a:hlinkClick r:id="rId2"/>
              </a:rPr>
              <a:t>https://www.youtube.com/watch?v=QZwneRb-zqA</a:t>
            </a:r>
            <a:endParaRPr lang="it-IT" sz="18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it-IT" dirty="0">
                <a:solidFill>
                  <a:srgbClr val="000000"/>
                </a:solidFill>
                <a:latin typeface="Arial"/>
                <a:cs typeface="Arial"/>
              </a:rPr>
              <a:t>(guarda la terza lezione, sulla storia del computer) 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4A55CCB-3AF0-D6AD-24D7-7DC03396A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431" y="1268760"/>
            <a:ext cx="7098181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91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>
            <a:extLst>
              <a:ext uri="{FF2B5EF4-FFF2-40B4-BE49-F238E27FC236}">
                <a16:creationId xmlns:a16="http://schemas.microsoft.com/office/drawing/2014/main" id="{01B48BF5-6C7E-1E35-8FD7-918B30AF44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altLang="it-IT" sz="3600" dirty="0"/>
              <a:t>I filmati «fai-da-te»</a:t>
            </a:r>
            <a:endParaRPr lang="en-US" altLang="it-IT" sz="3600" dirty="0"/>
          </a:p>
        </p:txBody>
      </p:sp>
      <p:sp>
        <p:nvSpPr>
          <p:cNvPr id="224259" name="Rectangle 3">
            <a:extLst>
              <a:ext uri="{FF2B5EF4-FFF2-40B4-BE49-F238E27FC236}">
                <a16:creationId xmlns:a16="http://schemas.microsoft.com/office/drawing/2014/main" id="{287457D3-3B15-4F53-1BF8-198BFA22D9A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632700" cy="542925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800" dirty="0"/>
              <a:t>«Il papero bevitore» (Mutli6_Avi_Ita.pptx)</a:t>
            </a:r>
            <a:endParaRPr lang="en-US" altLang="it-IT" sz="2800" dirty="0"/>
          </a:p>
        </p:txBody>
      </p:sp>
      <p:sp>
        <p:nvSpPr>
          <p:cNvPr id="224260" name="Rectangle 4">
            <a:extLst>
              <a:ext uri="{FF2B5EF4-FFF2-40B4-BE49-F238E27FC236}">
                <a16:creationId xmlns:a16="http://schemas.microsoft.com/office/drawing/2014/main" id="{A8AB025D-135F-B420-3704-281F6B138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805264"/>
            <a:ext cx="7632700" cy="542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6"/>
              </a:buBlip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66FF33"/>
              </a:buClr>
              <a:buSzPct val="165000"/>
              <a:buFont typeface="Wingdings" panose="05000000000000000000" pitchFamily="2" charset="2"/>
              <a:buChar char="§"/>
              <a:defRPr/>
            </a:pPr>
            <a:r>
              <a:rPr lang="pl-PL" altLang="it-IT" sz="2200" b="0" dirty="0"/>
              <a:t>„</a:t>
            </a:r>
            <a:r>
              <a:rPr lang="it-IT" altLang="it-IT" sz="2200" b="0" dirty="0"/>
              <a:t>Quando il livello del liquido sale, il papero si rovescia</a:t>
            </a:r>
            <a:r>
              <a:rPr lang="pl-PL" altLang="it-IT" sz="2200" b="0" dirty="0"/>
              <a:t>”</a:t>
            </a:r>
            <a:endParaRPr lang="en-US" altLang="it-IT" sz="2200" b="0" dirty="0"/>
          </a:p>
        </p:txBody>
      </p:sp>
      <p:pic>
        <p:nvPicPr>
          <p:cNvPr id="2" name="PAP5X.mp4">
            <a:hlinkClick r:id="" action="ppaction://media"/>
            <a:extLst>
              <a:ext uri="{FF2B5EF4-FFF2-40B4-BE49-F238E27FC236}">
                <a16:creationId xmlns:a16="http://schemas.microsoft.com/office/drawing/2014/main" id="{4237F5C3-655C-CA85-D371-279CABC2F350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155" y="2143124"/>
            <a:ext cx="4181941" cy="3136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9C92A1-EB04-F887-E242-C2A2DBB2A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04239"/>
            <a:ext cx="8229600" cy="1143000"/>
          </a:xfrm>
        </p:spPr>
        <p:txBody>
          <a:bodyPr/>
          <a:lstStyle/>
          <a:p>
            <a:r>
              <a:rPr lang="it-IT" sz="3600" dirty="0"/>
              <a:t>Animazioni didattiche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21FA0D-A097-C27B-D230-7E6C648775F1}"/>
              </a:ext>
            </a:extLst>
          </p:cNvPr>
          <p:cNvSpPr txBox="1"/>
          <p:nvPr/>
        </p:nvSpPr>
        <p:spPr>
          <a:xfrm>
            <a:off x="365005" y="6000750"/>
            <a:ext cx="8413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https://archive.nerdist.com/three-gifs-that-make-pi-instantly-understandable/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53937FB-A753-AEB4-8F9F-1D8006574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2035969"/>
            <a:ext cx="3732003" cy="1183318"/>
          </a:xfrm>
          <a:prstGeom prst="rect">
            <a:avLst/>
          </a:prstGeom>
        </p:spPr>
      </p:pic>
      <p:pic>
        <p:nvPicPr>
          <p:cNvPr id="8" name="Immagine 7" descr="Immagine che contiene bianco&#10;&#10;Descrizione generata automaticamente">
            <a:extLst>
              <a:ext uri="{FF2B5EF4-FFF2-40B4-BE49-F238E27FC236}">
                <a16:creationId xmlns:a16="http://schemas.microsoft.com/office/drawing/2014/main" id="{0F7D0E49-987C-CED8-97A9-2DDD10B89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307" y="857250"/>
            <a:ext cx="3214688" cy="321468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87ECC85B-4C50-5EA5-1557-45B8B5FB8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70320"/>
            <a:ext cx="5719583" cy="186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68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2BD2A6-0D8C-9697-6331-6BE353294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-33603"/>
            <a:ext cx="7886700" cy="994172"/>
          </a:xfrm>
        </p:spPr>
        <p:txBody>
          <a:bodyPr/>
          <a:lstStyle/>
          <a:p>
            <a:r>
              <a:rPr lang="it-IT" sz="3600" dirty="0"/>
              <a:t>Oggetti/ filmati didattici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1D150C2-1B6C-7361-D8FC-8EB2D795A54B}"/>
              </a:ext>
            </a:extLst>
          </p:cNvPr>
          <p:cNvSpPr txBox="1"/>
          <p:nvPr/>
        </p:nvSpPr>
        <p:spPr>
          <a:xfrm>
            <a:off x="249349" y="6165304"/>
            <a:ext cx="6257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http://dydaktyka.fizyka.umk.pl/zabawki1/index-it.html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4C5ADE1-510C-9479-637C-EFCA2F4AE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621" y="1052737"/>
            <a:ext cx="7754948" cy="4600944"/>
          </a:xfrm>
          <a:prstGeom prst="rect">
            <a:avLst/>
          </a:prstGeom>
        </p:spPr>
      </p:pic>
      <p:pic>
        <p:nvPicPr>
          <p:cNvPr id="11" name="brachisto">
            <a:hlinkClick r:id="" action="ppaction://media"/>
            <a:extLst>
              <a:ext uri="{FF2B5EF4-FFF2-40B4-BE49-F238E27FC236}">
                <a16:creationId xmlns:a16="http://schemas.microsoft.com/office/drawing/2014/main" id="{25082A76-1AD8-F86D-882D-1C2B3479C2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948" y="3751480"/>
            <a:ext cx="2830213" cy="2169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2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4313B01-D5A2-76DE-A751-03A56F748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038" y="1160748"/>
            <a:ext cx="7025923" cy="4536504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B170543-4CF0-AD7F-DBE0-CC46F511B924}"/>
              </a:ext>
            </a:extLst>
          </p:cNvPr>
          <p:cNvSpPr txBox="1"/>
          <p:nvPr/>
        </p:nvSpPr>
        <p:spPr>
          <a:xfrm>
            <a:off x="360711" y="5842138"/>
            <a:ext cx="84225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https://www.khanacademy.org/math/ap-calculus-ab/ab-differentiation-1-new/ab-2-7/e/derivatives-of-ex-and-lnx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E7B6B01-A2A6-DE49-F96E-B8CFCEB3E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-33603"/>
            <a:ext cx="7886700" cy="994172"/>
          </a:xfrm>
        </p:spPr>
        <p:txBody>
          <a:bodyPr/>
          <a:lstStyle/>
          <a:p>
            <a:r>
              <a:rPr lang="it-IT" sz="3600" dirty="0"/>
              <a:t>Risorse didattiche pressappoco  complete</a:t>
            </a:r>
          </a:p>
        </p:txBody>
      </p:sp>
    </p:spTree>
    <p:extLst>
      <p:ext uri="{BB962C8B-B14F-4D97-AF65-F5344CB8AC3E}">
        <p14:creationId xmlns:p14="http://schemas.microsoft.com/office/powerpoint/2010/main" val="14276211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0A7854C-74E2-740E-872D-035DF1B58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980728"/>
            <a:ext cx="7283238" cy="573748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A46C917-4506-5A78-FD3F-1A594DF96009}"/>
              </a:ext>
            </a:extLst>
          </p:cNvPr>
          <p:cNvSpPr txBox="1"/>
          <p:nvPr/>
        </p:nvSpPr>
        <p:spPr>
          <a:xfrm>
            <a:off x="4901251" y="4149080"/>
            <a:ext cx="34138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solidFill>
                  <a:srgbClr val="FF0000"/>
                </a:solidFill>
              </a:rPr>
              <a:t>Scomposizione dei polinomi</a:t>
            </a:r>
          </a:p>
          <a:p>
            <a:r>
              <a:rPr lang="it-IT" sz="1500" dirty="0">
                <a:solidFill>
                  <a:srgbClr val="FF0000"/>
                </a:solidFill>
              </a:rPr>
              <a:t>Suggerimenti passo per passo</a:t>
            </a:r>
          </a:p>
          <a:p>
            <a:endParaRPr lang="it-IT" sz="1500" dirty="0">
              <a:solidFill>
                <a:srgbClr val="FF0000"/>
              </a:solidFill>
            </a:endParaRPr>
          </a:p>
          <a:p>
            <a:r>
              <a:rPr lang="it-IT" sz="1500" dirty="0">
                <a:solidFill>
                  <a:srgbClr val="FF0000"/>
                </a:solidFill>
              </a:rPr>
              <a:t>per es. «cerchiamo i divisori del 48»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6D05BB3-1A5A-6CA4-BD25-3F77F78A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0152" y="5387500"/>
            <a:ext cx="7886700" cy="994172"/>
          </a:xfrm>
        </p:spPr>
        <p:txBody>
          <a:bodyPr>
            <a:noAutofit/>
          </a:bodyPr>
          <a:lstStyle/>
          <a:p>
            <a:pPr algn="l"/>
            <a:r>
              <a:rPr lang="it-IT" sz="2400" dirty="0"/>
              <a:t>wolfram.com </a:t>
            </a:r>
            <a:br>
              <a:rPr lang="it-IT" sz="2400" dirty="0"/>
            </a:br>
            <a:r>
              <a:rPr lang="it-IT" sz="2400" dirty="0"/>
              <a:t>wolframalfa.com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0234A3B-B456-1438-51D3-FED1316B2C98}"/>
              </a:ext>
            </a:extLst>
          </p:cNvPr>
          <p:cNvSpPr txBox="1">
            <a:spLocks/>
          </p:cNvSpPr>
          <p:nvPr/>
        </p:nvSpPr>
        <p:spPr bwMode="auto">
          <a:xfrm>
            <a:off x="755576" y="-33603"/>
            <a:ext cx="7886700" cy="994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sz="3600"/>
              <a:t>Risorse didattiche pressappoco  complete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4516031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0CB88E-DB08-42C1-C186-F0CCCB7EA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091" y="-2136"/>
            <a:ext cx="8579296" cy="1143000"/>
          </a:xfrm>
        </p:spPr>
        <p:txBody>
          <a:bodyPr/>
          <a:lstStyle/>
          <a:p>
            <a:r>
              <a:rPr lang="it-IT" sz="3200" dirty="0">
                <a:solidFill>
                  <a:srgbClr val="C00000"/>
                </a:solidFill>
              </a:rPr>
              <a:t>Soluzioni interattive in fisica (Uni Praga, UMK)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913C143-BF05-11F7-DF48-F4B6D5BAA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695" y="1196752"/>
            <a:ext cx="8832439" cy="496582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9920A8A-5543-ED66-109C-C267365A6233}"/>
              </a:ext>
            </a:extLst>
          </p:cNvPr>
          <p:cNvSpPr txBox="1"/>
          <p:nvPr/>
        </p:nvSpPr>
        <p:spPr>
          <a:xfrm>
            <a:off x="480286" y="6218462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physicstasks.eu</a:t>
            </a:r>
          </a:p>
        </p:txBody>
      </p:sp>
    </p:spTree>
    <p:extLst>
      <p:ext uri="{BB962C8B-B14F-4D97-AF65-F5344CB8AC3E}">
        <p14:creationId xmlns:p14="http://schemas.microsoft.com/office/powerpoint/2010/main" val="832467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>
            <a:extLst>
              <a:ext uri="{FF2B5EF4-FFF2-40B4-BE49-F238E27FC236}">
                <a16:creationId xmlns:a16="http://schemas.microsoft.com/office/drawing/2014/main" id="{A5AEEA72-5406-BFEE-8815-55920098A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41669" name="Picture 5">
            <a:extLst>
              <a:ext uri="{FF2B5EF4-FFF2-40B4-BE49-F238E27FC236}">
                <a16:creationId xmlns:a16="http://schemas.microsoft.com/office/drawing/2014/main" id="{7EC05319-867D-5743-5F12-607D638A1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32" y="977315"/>
            <a:ext cx="8532813" cy="4620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493DB16-66F9-871D-B511-555DFF4D2F86}"/>
              </a:ext>
            </a:extLst>
          </p:cNvPr>
          <p:cNvSpPr txBox="1"/>
          <p:nvPr/>
        </p:nvSpPr>
        <p:spPr>
          <a:xfrm flipH="1">
            <a:off x="323429" y="5597688"/>
            <a:ext cx="822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Ugo Amaldi, Federico </a:t>
            </a:r>
            <a:r>
              <a:rPr lang="it-IT" dirty="0" err="1"/>
              <a:t>Tibione</a:t>
            </a:r>
            <a:r>
              <a:rPr lang="it-IT" dirty="0"/>
              <a:t> «Fisica interattiva. Meccanica» Zanichelli, 1997</a:t>
            </a:r>
          </a:p>
          <a:p>
            <a:r>
              <a:rPr lang="it-IT" dirty="0"/>
              <a:t>Un eccezionale, conciso, efficiente libro multimediale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2C9D131-D297-F480-466A-D4D91D860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en-US" altLang="it-IT" sz="3600" b="0" dirty="0"/>
              <a:t>4. I libri di testo </a:t>
            </a:r>
            <a:r>
              <a:rPr lang="en-US" altLang="it-IT" sz="3600" b="0" dirty="0" err="1"/>
              <a:t>multimediali</a:t>
            </a:r>
            <a:endParaRPr lang="en-US" altLang="it-IT" sz="3600" b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2BA30D-4452-BA95-F385-5A30CA905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Abbiamo visto tante forme digitali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72F8CC9-7774-9A91-6A03-7A06C49DF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687" y="957262"/>
            <a:ext cx="6778773" cy="513603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6371144-4120-352F-9C40-8C07CBD3AD5D}"/>
              </a:ext>
            </a:extLst>
          </p:cNvPr>
          <p:cNvSpPr txBox="1"/>
          <p:nvPr/>
        </p:nvSpPr>
        <p:spPr>
          <a:xfrm>
            <a:off x="1043608" y="6237312"/>
            <a:ext cx="66247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hlinkClick r:id="rId3"/>
              </a:rPr>
              <a:t>https://deascuola-nephila-bucket-prod.s3.amazonaws.com/filer_public/d7/52/d75244f6-f07d-4418-8a54-42be3f121d13/vdm_scienze_ss1g.pdf</a:t>
            </a:r>
            <a:endParaRPr lang="it-IT" sz="1200" dirty="0"/>
          </a:p>
          <a:p>
            <a:r>
              <a:rPr lang="it-IT" sz="1200" dirty="0">
                <a:hlinkClick r:id="rId4"/>
              </a:rPr>
              <a:t>https://didattica-digitale-integrata.deascuola.it/i-nostri-strumenti/</a:t>
            </a:r>
            <a:r>
              <a:rPr lang="it-IT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5550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6C183D9A-0E10-A835-3024-2D6B45822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5450" y="142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17093" name="Rectangle 5">
            <a:extLst>
              <a:ext uri="{FF2B5EF4-FFF2-40B4-BE49-F238E27FC236}">
                <a16:creationId xmlns:a16="http://schemas.microsoft.com/office/drawing/2014/main" id="{839AD621-444D-9821-9131-2CB7D60B0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656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r>
              <a:rPr lang="pl-PL" altLang="it-IT" sz="3600" b="0" dirty="0"/>
              <a:t>1.</a:t>
            </a:r>
            <a:r>
              <a:rPr lang="it-IT" altLang="it-IT" sz="3600" b="0" dirty="0"/>
              <a:t>2.</a:t>
            </a:r>
            <a:r>
              <a:rPr lang="pl-PL" altLang="it-IT" sz="3600" b="0" dirty="0"/>
              <a:t> </a:t>
            </a:r>
            <a:r>
              <a:rPr lang="it-IT" altLang="it-IT" sz="3600" dirty="0"/>
              <a:t>Singoli oggetti</a:t>
            </a:r>
            <a:endParaRPr lang="en-US" altLang="it-IT" sz="3600" b="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2B3679-9A72-95C4-A555-F4E71BA54E1E}"/>
              </a:ext>
            </a:extLst>
          </p:cNvPr>
          <p:cNvSpPr txBox="1"/>
          <p:nvPr/>
        </p:nvSpPr>
        <p:spPr>
          <a:xfrm flipH="1">
            <a:off x="0" y="3668529"/>
            <a:ext cx="3930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Video: 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filmati </a:t>
            </a:r>
            <a:r>
              <a:rPr lang="it-IT" sz="2400" b="1" dirty="0"/>
              <a:t>(storia)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animazioni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cartoni animati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«realtà» virtuale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realtà aumentata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mappe animate</a:t>
            </a:r>
          </a:p>
          <a:p>
            <a:pPr marL="285750" indent="-285750">
              <a:buFontTx/>
              <a:buChar char="-"/>
            </a:pPr>
            <a:r>
              <a:rPr lang="it-IT" sz="2400" dirty="0"/>
              <a:t>etc.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AD8F009-9181-4FF9-89DE-88428FA5EB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95" r="11952"/>
          <a:stretch/>
        </p:blipFill>
        <p:spPr>
          <a:xfrm>
            <a:off x="470284" y="1011954"/>
            <a:ext cx="3024000" cy="2229649"/>
          </a:xfrm>
          <a:prstGeom prst="rect">
            <a:avLst/>
          </a:prstGeom>
        </p:spPr>
      </p:pic>
      <p:pic>
        <p:nvPicPr>
          <p:cNvPr id="7" name="Vid00014">
            <a:hlinkClick r:id="" action="ppaction://media"/>
            <a:extLst>
              <a:ext uri="{FF2B5EF4-FFF2-40B4-BE49-F238E27FC236}">
                <a16:creationId xmlns:a16="http://schemas.microsoft.com/office/drawing/2014/main" id="{42D9EA4B-FA33-DD61-24E7-158F5C8CC1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7904" y="1011954"/>
            <a:ext cx="5019878" cy="378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5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5A3977-DB2D-AF88-EF68-3F1D8F7B8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Guide interattive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2B42FA9-2C1B-0D74-BFA3-CC9B7A958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59"/>
            <a:ext cx="6768752" cy="507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90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A4DCB8-FDD8-0623-F576-B4F9BEAC9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0"/>
            <a:ext cx="8712968" cy="994172"/>
          </a:xfrm>
        </p:spPr>
        <p:txBody>
          <a:bodyPr/>
          <a:lstStyle/>
          <a:p>
            <a:r>
              <a:rPr lang="it-IT" sz="3600" dirty="0"/>
              <a:t>Ricostruzioni di ambienti oggi inesistenti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1CBC221-81F5-DBF1-E0D8-755A005190E1}"/>
              </a:ext>
            </a:extLst>
          </p:cNvPr>
          <p:cNvSpPr txBox="1"/>
          <p:nvPr/>
        </p:nvSpPr>
        <p:spPr>
          <a:xfrm>
            <a:off x="706148" y="5956190"/>
            <a:ext cx="7120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«Pompei </a:t>
            </a:r>
            <a:r>
              <a:rPr lang="it-IT" dirty="0" err="1"/>
              <a:t>virtual</a:t>
            </a:r>
            <a:r>
              <a:rPr lang="it-IT" dirty="0"/>
              <a:t> tour» DeAgostini</a:t>
            </a:r>
          </a:p>
          <a:p>
            <a:r>
              <a:rPr lang="it-IT" dirty="0"/>
              <a:t>Elementi di AR sullo schema VR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51C2C29-16F6-F9A0-093B-AA3B33C90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3" y="1196752"/>
            <a:ext cx="595266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3412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B9CF4-9DBC-810F-F277-5BF98BFDE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868"/>
            <a:ext cx="8229600" cy="1143000"/>
          </a:xfrm>
        </p:spPr>
        <p:txBody>
          <a:bodyPr/>
          <a:lstStyle/>
          <a:p>
            <a:r>
              <a:rPr lang="it-IT" sz="3600" dirty="0"/>
              <a:t>Le collezioni (e guide) dell’arte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53E43BD-61A8-49CC-197A-A2B0225A1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160" y="980728"/>
            <a:ext cx="6863680" cy="514776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277BE0F-15C7-D477-1829-B17126727A25}"/>
              </a:ext>
            </a:extLst>
          </p:cNvPr>
          <p:cNvSpPr txBox="1"/>
          <p:nvPr/>
        </p:nvSpPr>
        <p:spPr>
          <a:xfrm>
            <a:off x="706148" y="6202670"/>
            <a:ext cx="7120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DeAgostini </a:t>
            </a:r>
            <a:r>
              <a:rPr lang="it-IT" dirty="0" err="1"/>
              <a:t>Mutlimedia</a:t>
            </a:r>
            <a:r>
              <a:rPr lang="it-IT" dirty="0"/>
              <a:t>, c.a. 1998</a:t>
            </a:r>
          </a:p>
        </p:txBody>
      </p:sp>
    </p:spTree>
    <p:extLst>
      <p:ext uri="{BB962C8B-B14F-4D97-AF65-F5344CB8AC3E}">
        <p14:creationId xmlns:p14="http://schemas.microsoft.com/office/powerpoint/2010/main" val="33381486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1937DC-A83B-1207-8A8B-1FDEF3E26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427" y="49175"/>
            <a:ext cx="8229600" cy="1143000"/>
          </a:xfrm>
        </p:spPr>
        <p:txBody>
          <a:bodyPr/>
          <a:lstStyle/>
          <a:p>
            <a:r>
              <a:rPr lang="it-IT" sz="3600" dirty="0"/>
              <a:t>«</a:t>
            </a:r>
            <a:r>
              <a:rPr lang="it-IT" sz="3600" dirty="0" err="1"/>
              <a:t>Uffizzi</a:t>
            </a:r>
            <a:r>
              <a:rPr lang="it-IT" sz="3600" dirty="0"/>
              <a:t> – </a:t>
            </a:r>
            <a:r>
              <a:rPr lang="it-IT" sz="3600" dirty="0" err="1"/>
              <a:t>virtual</a:t>
            </a:r>
            <a:r>
              <a:rPr lang="it-IT" sz="3600" dirty="0"/>
              <a:t> tour»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BB2AA8A-97ED-B6A0-D801-0E90BA3485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14" y="1383136"/>
            <a:ext cx="6472251" cy="4854189"/>
          </a:xfrm>
          <a:prstGeom prst="rect">
            <a:avLst/>
          </a:prstGeom>
        </p:spPr>
      </p:pic>
      <p:pic>
        <p:nvPicPr>
          <p:cNvPr id="5" name="CAU208">
            <a:hlinkClick r:id="" action="ppaction://media"/>
            <a:extLst>
              <a:ext uri="{FF2B5EF4-FFF2-40B4-BE49-F238E27FC236}">
                <a16:creationId xmlns:a16="http://schemas.microsoft.com/office/drawing/2014/main" id="{87DB8FF8-6B62-A9DF-7AF4-C8B800312E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8687" y="2204864"/>
            <a:ext cx="895340" cy="89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7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3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2DF2368-79FD-8D09-6C66-996CB5532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628" y="908720"/>
            <a:ext cx="7272808" cy="525513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188CA47-F548-918C-2BE7-1DFE9A4A2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76" y="37120"/>
            <a:ext cx="8604448" cy="994172"/>
          </a:xfrm>
        </p:spPr>
        <p:txBody>
          <a:bodyPr/>
          <a:lstStyle/>
          <a:p>
            <a:r>
              <a:rPr lang="it-IT" sz="3600" dirty="0"/>
              <a:t>Abbiamo parlato poco di «Engineering»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D21FBB4-28C6-436B-5F78-52306CA709CB}"/>
              </a:ext>
            </a:extLst>
          </p:cNvPr>
          <p:cNvSpPr txBox="1"/>
          <p:nvPr/>
        </p:nvSpPr>
        <p:spPr>
          <a:xfrm>
            <a:off x="395536" y="6381328"/>
            <a:ext cx="7272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https://www.mathematica.pl/?wolfram-systemmodeler,251</a:t>
            </a:r>
          </a:p>
        </p:txBody>
      </p:sp>
    </p:spTree>
    <p:extLst>
      <p:ext uri="{BB962C8B-B14F-4D97-AF65-F5344CB8AC3E}">
        <p14:creationId xmlns:p14="http://schemas.microsoft.com/office/powerpoint/2010/main" val="18886763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B3F5CB-79ED-9EC4-9B54-52C9B9EA7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Componenti di </a:t>
            </a:r>
            <a:r>
              <a:rPr lang="it-IT" sz="3600" dirty="0" err="1"/>
              <a:t>smartfon</a:t>
            </a:r>
            <a:endParaRPr lang="it-IT" sz="36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EEC7B26-CAF9-ED05-8C4D-E9F1B4FED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0632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021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FC1519-237E-4882-4988-0E2D5E6CA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0648"/>
            <a:ext cx="7886700" cy="994172"/>
          </a:xfrm>
        </p:spPr>
        <p:txBody>
          <a:bodyPr/>
          <a:lstStyle/>
          <a:p>
            <a:r>
              <a:rPr lang="it-IT" sz="3600" dirty="0"/>
              <a:t>Le misure fisiche col telefonino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787EB00-4411-FCED-0DC4-744F172F0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14" y="1556792"/>
            <a:ext cx="8965371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885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7F7A2C-939A-8A8B-7533-0B95ADF1B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4102"/>
            <a:ext cx="7886700" cy="994172"/>
          </a:xfrm>
        </p:spPr>
        <p:txBody>
          <a:bodyPr/>
          <a:lstStyle/>
          <a:p>
            <a:r>
              <a:rPr lang="it-IT" sz="3600" dirty="0"/>
              <a:t>Campo magnetico terrestre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81667A3-2327-42A5-234C-B09D34F7F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1" y="1093985"/>
            <a:ext cx="7866452" cy="5431359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F8DA28-646E-DD08-19C8-18B841990584}"/>
              </a:ext>
            </a:extLst>
          </p:cNvPr>
          <p:cNvSpPr txBox="1"/>
          <p:nvPr/>
        </p:nvSpPr>
        <p:spPr>
          <a:xfrm flipH="1">
            <a:off x="2483768" y="4365104"/>
            <a:ext cx="6503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/>
                </a:solidFill>
              </a:rPr>
              <a:t>Una vera applicazione con Realtà Aumentata:</a:t>
            </a:r>
          </a:p>
          <a:p>
            <a:r>
              <a:rPr lang="it-IT" dirty="0">
                <a:solidFill>
                  <a:schemeClr val="accent2"/>
                </a:solidFill>
              </a:rPr>
              <a:t>la mappa del campo magnetico inserito nella vista panoramica  </a:t>
            </a:r>
          </a:p>
        </p:txBody>
      </p:sp>
    </p:spTree>
    <p:extLst>
      <p:ext uri="{BB962C8B-B14F-4D97-AF65-F5344CB8AC3E}">
        <p14:creationId xmlns:p14="http://schemas.microsoft.com/office/powerpoint/2010/main" val="16167293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4AF810FA-46FE-F0B5-4D8F-F868BEC9830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640"/>
            <a:ext cx="9036496" cy="1102519"/>
          </a:xfrm>
          <a:noFill/>
          <a:ln/>
        </p:spPr>
        <p:txBody>
          <a:bodyPr anchor="ctr"/>
          <a:lstStyle/>
          <a:p>
            <a:r>
              <a:rPr lang="pl-PL" altLang="it-IT" sz="3400" dirty="0"/>
              <a:t>Laboratori</a:t>
            </a:r>
            <a:r>
              <a:rPr lang="it-IT" altLang="it-IT" sz="3400" dirty="0"/>
              <a:t>o di fisica via computer</a:t>
            </a:r>
            <a:r>
              <a:rPr lang="pl-PL" altLang="it-IT" sz="3400" dirty="0"/>
              <a:t> (Uni Udine)</a:t>
            </a:r>
            <a:endParaRPr lang="en-US" altLang="it-IT" sz="3400" dirty="0"/>
          </a:p>
        </p:txBody>
      </p:sp>
      <p:pic>
        <p:nvPicPr>
          <p:cNvPr id="115715" name="Picture 3">
            <a:extLst>
              <a:ext uri="{FF2B5EF4-FFF2-40B4-BE49-F238E27FC236}">
                <a16:creationId xmlns:a16="http://schemas.microsoft.com/office/drawing/2014/main" id="{0D7827CA-A483-05E2-5F46-75989E1C2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12776"/>
            <a:ext cx="6526685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39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A00AF6-9E45-1F03-A880-49931DE27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Abbiamo visto tante forme della didattica digitale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22CBAF-8E80-A7FB-1B35-70EA0C63AFAC}"/>
              </a:ext>
            </a:extLst>
          </p:cNvPr>
          <p:cNvSpPr txBox="1"/>
          <p:nvPr/>
        </p:nvSpPr>
        <p:spPr>
          <a:xfrm>
            <a:off x="266475" y="1163043"/>
            <a:ext cx="8611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1. I libri in forma digitale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E06F31B-1B38-92F1-87A2-6DCC0DFC7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175" y="1789787"/>
            <a:ext cx="7436241" cy="414025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F90AFEF-36D0-64C3-6ACE-A28AC768C79B}"/>
              </a:ext>
            </a:extLst>
          </p:cNvPr>
          <p:cNvSpPr txBox="1"/>
          <p:nvPr/>
        </p:nvSpPr>
        <p:spPr>
          <a:xfrm>
            <a:off x="26294" y="6180413"/>
            <a:ext cx="86110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https://21024.su.deascuola.it/#/21024/resources-list/29996</a:t>
            </a:r>
          </a:p>
        </p:txBody>
      </p:sp>
    </p:spTree>
    <p:extLst>
      <p:ext uri="{BB962C8B-B14F-4D97-AF65-F5344CB8AC3E}">
        <p14:creationId xmlns:p14="http://schemas.microsoft.com/office/powerpoint/2010/main" val="23186781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37259DDD-4EFF-4E87-A78E-8C9B82E629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altLang="it-IT" sz="3200" dirty="0"/>
              <a:t>Computer guided experiments</a:t>
            </a:r>
            <a:br>
              <a:rPr lang="pl-PL" altLang="it-IT" sz="3200" dirty="0"/>
            </a:br>
            <a:r>
              <a:rPr lang="pl-PL" altLang="it-IT" sz="3200" dirty="0"/>
              <a:t>↔ experiments in Modern Physics</a:t>
            </a:r>
            <a:endParaRPr lang="en-US" altLang="it-IT" sz="3200" dirty="0"/>
          </a:p>
        </p:txBody>
      </p:sp>
      <p:pic>
        <p:nvPicPr>
          <p:cNvPr id="117763" name="Picture 3">
            <a:extLst>
              <a:ext uri="{FF2B5EF4-FFF2-40B4-BE49-F238E27FC236}">
                <a16:creationId xmlns:a16="http://schemas.microsoft.com/office/drawing/2014/main" id="{16F6523C-F723-9265-C551-53C6E24F0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792" y="1382067"/>
            <a:ext cx="6300543" cy="472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7764" name="Rectangle 4">
            <a:extLst>
              <a:ext uri="{FF2B5EF4-FFF2-40B4-BE49-F238E27FC236}">
                <a16:creationId xmlns:a16="http://schemas.microsoft.com/office/drawing/2014/main" id="{9BCACF12-5754-66A2-3E5D-3D7C30DB6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640" y="6214030"/>
            <a:ext cx="47500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>
                <a:hlinkClick r:id="rId4"/>
              </a:rPr>
              <a:t>Studia nauczycielskie – Uniwersytet w Udine</a:t>
            </a:r>
            <a:endParaRPr lang="en-US" altLang="it-IT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298C1849-B9B0-D7CD-2472-D481FB63AB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54" y="28659"/>
            <a:ext cx="8810017" cy="857251"/>
          </a:xfrm>
        </p:spPr>
        <p:txBody>
          <a:bodyPr/>
          <a:lstStyle/>
          <a:p>
            <a:r>
              <a:rPr lang="pl-PL" altLang="it-IT" sz="3600" dirty="0"/>
              <a:t>Implementation in lower secondary</a:t>
            </a:r>
            <a:endParaRPr lang="en-AU" altLang="it-IT" sz="3600" dirty="0"/>
          </a:p>
        </p:txBody>
      </p:sp>
      <p:pic>
        <p:nvPicPr>
          <p:cNvPr id="163845" name="Picture 5">
            <a:extLst>
              <a:ext uri="{FF2B5EF4-FFF2-40B4-BE49-F238E27FC236}">
                <a16:creationId xmlns:a16="http://schemas.microsoft.com/office/drawing/2014/main" id="{045A4D0A-C204-2ED4-91C0-1C53F353B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843922"/>
            <a:ext cx="7163687" cy="2585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46" name="Picture 6">
            <a:extLst>
              <a:ext uri="{FF2B5EF4-FFF2-40B4-BE49-F238E27FC236}">
                <a16:creationId xmlns:a16="http://schemas.microsoft.com/office/drawing/2014/main" id="{DEB1C09F-2646-F4E0-7FA8-758914E62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83"/>
          <a:stretch>
            <a:fillRect/>
          </a:stretch>
        </p:blipFill>
        <p:spPr bwMode="auto">
          <a:xfrm>
            <a:off x="880064" y="3447090"/>
            <a:ext cx="7183214" cy="3044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93A39A-5D17-181E-9908-C6D6F0B35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71252"/>
            <a:ext cx="8229600" cy="1143000"/>
          </a:xfrm>
        </p:spPr>
        <p:txBody>
          <a:bodyPr/>
          <a:lstStyle/>
          <a:p>
            <a:r>
              <a:rPr lang="it-IT" sz="3600" dirty="0"/>
              <a:t>Arte creata dalla 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29D51F2-451D-D405-EC10-CE4A184BBA75}"/>
              </a:ext>
            </a:extLst>
          </p:cNvPr>
          <p:cNvSpPr txBox="1"/>
          <p:nvPr/>
        </p:nvSpPr>
        <p:spPr>
          <a:xfrm>
            <a:off x="89756" y="6021288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https://aiartists.org/ai-generated-art-tools</a:t>
            </a:r>
          </a:p>
        </p:txBody>
      </p:sp>
      <p:pic>
        <p:nvPicPr>
          <p:cNvPr id="1028" name="Picture 4" descr="Image © Dave Chenell">
            <a:extLst>
              <a:ext uri="{FF2B5EF4-FFF2-40B4-BE49-F238E27FC236}">
                <a16:creationId xmlns:a16="http://schemas.microsoft.com/office/drawing/2014/main" id="{02027BAD-85D0-8D2D-852A-FBC6C7F2B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32" y="895536"/>
            <a:ext cx="6834336" cy="512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3861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93A39A-5D17-181E-9908-C6D6F0B35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470"/>
            <a:ext cx="8229600" cy="1143000"/>
          </a:xfrm>
        </p:spPr>
        <p:txBody>
          <a:bodyPr/>
          <a:lstStyle/>
          <a:p>
            <a:r>
              <a:rPr lang="it-IT" sz="3600" dirty="0"/>
              <a:t>Musica creata dalla IA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29D51F2-451D-D405-EC10-CE4A184BBA75}"/>
              </a:ext>
            </a:extLst>
          </p:cNvPr>
          <p:cNvSpPr txBox="1"/>
          <p:nvPr/>
        </p:nvSpPr>
        <p:spPr>
          <a:xfrm>
            <a:off x="164826" y="6237312"/>
            <a:ext cx="8964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2"/>
              </a:rPr>
              <a:t>https://magenta.github.io/listen-to-transformer/#a1_69756.mid</a:t>
            </a:r>
            <a:r>
              <a:rPr lang="it-IT" dirty="0"/>
              <a:t>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B5B1105-077A-9D5F-F16C-4F2D4866C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68" y="1237336"/>
            <a:ext cx="8637033" cy="485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7356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87D8E8-E688-A846-92E4-042CE58D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Il gattino «corsista»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D1673A0-66A3-9021-30B8-38A56A149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37" y="1243012"/>
            <a:ext cx="7172325" cy="43719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E35C593-39AB-610B-EF87-10481A7B51D0}"/>
              </a:ext>
            </a:extLst>
          </p:cNvPr>
          <p:cNvSpPr txBox="1"/>
          <p:nvPr/>
        </p:nvSpPr>
        <p:spPr>
          <a:xfrm>
            <a:off x="1115616" y="574161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https://deepdreamgenerator.com/</a:t>
            </a:r>
          </a:p>
        </p:txBody>
      </p:sp>
    </p:spTree>
    <p:extLst>
      <p:ext uri="{BB962C8B-B14F-4D97-AF65-F5344CB8AC3E}">
        <p14:creationId xmlns:p14="http://schemas.microsoft.com/office/powerpoint/2010/main" val="40401555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87D8E8-E688-A846-92E4-042CE58D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Un van Gogh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E35C593-39AB-610B-EF87-10481A7B51D0}"/>
              </a:ext>
            </a:extLst>
          </p:cNvPr>
          <p:cNvSpPr txBox="1"/>
          <p:nvPr/>
        </p:nvSpPr>
        <p:spPr>
          <a:xfrm>
            <a:off x="1115616" y="572928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https://deepdreamgenerator.com/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733AE23-F420-D26B-07A4-D983B0FF2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737" y="1128712"/>
            <a:ext cx="7248525" cy="460057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28337BF-7453-CAA9-CF62-ED4A5D9AE8E7}"/>
              </a:ext>
            </a:extLst>
          </p:cNvPr>
          <p:cNvSpPr txBox="1"/>
          <p:nvPr/>
        </p:nvSpPr>
        <p:spPr>
          <a:xfrm>
            <a:off x="2699792" y="517528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/>
              <a:t>Augmented</a:t>
            </a:r>
            <a:r>
              <a:rPr lang="it-IT" dirty="0"/>
              <a:t> reality</a:t>
            </a:r>
          </a:p>
        </p:txBody>
      </p:sp>
    </p:spTree>
    <p:extLst>
      <p:ext uri="{BB962C8B-B14F-4D97-AF65-F5344CB8AC3E}">
        <p14:creationId xmlns:p14="http://schemas.microsoft.com/office/powerpoint/2010/main" val="32793061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6A5DE4-1CA0-107A-4CC0-09DF17E6B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32656" y="-99392"/>
            <a:ext cx="8229600" cy="1143000"/>
          </a:xfrm>
        </p:spPr>
        <p:txBody>
          <a:bodyPr/>
          <a:lstStyle/>
          <a:p>
            <a:r>
              <a:rPr lang="it-IT" sz="3600" dirty="0"/>
              <a:t>Google Lens</a:t>
            </a:r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8995E7B7-1F36-0BC4-6ECE-41ECC15C95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5578" y="3428999"/>
            <a:ext cx="4653135" cy="0"/>
          </a:xfrm>
          <a:prstGeom prst="rect">
            <a:avLst/>
          </a:prstGeom>
        </p:spPr>
      </p:pic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7D633E4F-A95B-A58E-CAB9-FE761EED3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0779" y="2788757"/>
            <a:ext cx="5106068" cy="2360072"/>
          </a:xfrm>
          <a:prstGeom prst="rect">
            <a:avLst/>
          </a:prstGeom>
        </p:spPr>
      </p:pic>
      <p:pic>
        <p:nvPicPr>
          <p:cNvPr id="10" name="Immagine 9" descr="Immagine che contiene testo, diverso&#10;&#10;Descrizione generata automaticamente">
            <a:extLst>
              <a:ext uri="{FF2B5EF4-FFF2-40B4-BE49-F238E27FC236}">
                <a16:creationId xmlns:a16="http://schemas.microsoft.com/office/drawing/2014/main" id="{C091A10F-EC23-63C8-25AC-D341A51E1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29716" y="1754251"/>
            <a:ext cx="6523918" cy="301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817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6A5DE4-1CA0-107A-4CC0-09DF17E6B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32656" y="-99392"/>
            <a:ext cx="8229600" cy="1143000"/>
          </a:xfrm>
        </p:spPr>
        <p:txBody>
          <a:bodyPr/>
          <a:lstStyle/>
          <a:p>
            <a:r>
              <a:rPr lang="it-IT" sz="3600" dirty="0"/>
              <a:t>Google Lens</a:t>
            </a:r>
          </a:p>
        </p:txBody>
      </p:sp>
      <p:pic>
        <p:nvPicPr>
          <p:cNvPr id="4" name="Immagine 3" descr="Immagine che contiene mammifero, interni, primate&#10;&#10;Descrizione generata automaticamente">
            <a:extLst>
              <a:ext uri="{FF2B5EF4-FFF2-40B4-BE49-F238E27FC236}">
                <a16:creationId xmlns:a16="http://schemas.microsoft.com/office/drawing/2014/main" id="{781FA335-AAAF-AD2B-72A0-30F31D9DC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4531" y="2319133"/>
            <a:ext cx="5376597" cy="3024336"/>
          </a:xfrm>
          <a:prstGeom prst="rect">
            <a:avLst/>
          </a:prstGeom>
        </p:spPr>
      </p:pic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C33DED4A-C9DF-86FE-9843-6DFF3A377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30026" y="1753091"/>
            <a:ext cx="6519600" cy="301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3221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F3A9F5-382F-588C-6A9E-12ACA5A42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99392"/>
            <a:ext cx="8229600" cy="1143000"/>
          </a:xfrm>
        </p:spPr>
        <p:txBody>
          <a:bodyPr/>
          <a:lstStyle/>
          <a:p>
            <a:r>
              <a:rPr lang="it-IT" sz="3600" dirty="0" err="1"/>
              <a:t>Cerebras</a:t>
            </a:r>
            <a:r>
              <a:rPr lang="it-IT" sz="3600" dirty="0"/>
              <a:t> CS-2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D4AAE2A-19E3-0B89-6313-34FA25885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85" y="784464"/>
            <a:ext cx="8131629" cy="6028566"/>
          </a:xfrm>
          <a:prstGeom prst="rect">
            <a:avLst/>
          </a:prstGeom>
          <a:ln>
            <a:solidFill>
              <a:srgbClr val="FF0000">
                <a:alpha val="0"/>
              </a:srgbClr>
            </a:solidFill>
          </a:ln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8CE72521-C3BD-A077-7949-343BE030E5CF}"/>
              </a:ext>
            </a:extLst>
          </p:cNvPr>
          <p:cNvSpPr/>
          <p:nvPr/>
        </p:nvSpPr>
        <p:spPr>
          <a:xfrm>
            <a:off x="755576" y="1844824"/>
            <a:ext cx="1944216" cy="432048"/>
          </a:xfrm>
          <a:prstGeom prst="ellipse">
            <a:avLst/>
          </a:prstGeom>
          <a:noFill/>
          <a:ln>
            <a:solidFill>
              <a:srgbClr val="FF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E5569C0A-8606-5F63-BD4D-20373822C6F7}"/>
              </a:ext>
            </a:extLst>
          </p:cNvPr>
          <p:cNvSpPr/>
          <p:nvPr/>
        </p:nvSpPr>
        <p:spPr>
          <a:xfrm>
            <a:off x="680626" y="1649954"/>
            <a:ext cx="2088232" cy="64807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486EF49-D22C-378D-E29F-9DAC8B7806A5}"/>
              </a:ext>
            </a:extLst>
          </p:cNvPr>
          <p:cNvSpPr txBox="1"/>
          <p:nvPr/>
        </p:nvSpPr>
        <p:spPr>
          <a:xfrm>
            <a:off x="4932040" y="594928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FF00"/>
                </a:solidFill>
              </a:rPr>
              <a:t>Credits: </a:t>
            </a:r>
            <a:r>
              <a:rPr lang="it-IT" dirty="0" err="1">
                <a:solidFill>
                  <a:srgbClr val="FFFF00"/>
                </a:solidFill>
              </a:rPr>
              <a:t>Wodzislaw</a:t>
            </a:r>
            <a:r>
              <a:rPr lang="it-IT" dirty="0">
                <a:solidFill>
                  <a:srgbClr val="FFFF00"/>
                </a:solidFill>
              </a:rPr>
              <a:t> Duch</a:t>
            </a:r>
          </a:p>
        </p:txBody>
      </p:sp>
    </p:spTree>
    <p:extLst>
      <p:ext uri="{BB962C8B-B14F-4D97-AF65-F5344CB8AC3E}">
        <p14:creationId xmlns:p14="http://schemas.microsoft.com/office/powerpoint/2010/main" val="39594169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F3A9F5-382F-588C-6A9E-12ACA5A42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 err="1"/>
              <a:t>Cerebras</a:t>
            </a:r>
            <a:r>
              <a:rPr lang="it-IT" sz="3600" dirty="0"/>
              <a:t> CS-2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AFEFAE9-DE9C-8E30-1173-EBFA63917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08720"/>
            <a:ext cx="8686800" cy="5394427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098DEBA-1303-8757-4F22-8A8E4B40F26E}"/>
              </a:ext>
            </a:extLst>
          </p:cNvPr>
          <p:cNvSpPr txBox="1"/>
          <p:nvPr/>
        </p:nvSpPr>
        <p:spPr>
          <a:xfrm>
            <a:off x="2286000" y="407707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https://www.cerebras.net/</a:t>
            </a:r>
          </a:p>
        </p:txBody>
      </p:sp>
    </p:spTree>
    <p:extLst>
      <p:ext uri="{BB962C8B-B14F-4D97-AF65-F5344CB8AC3E}">
        <p14:creationId xmlns:p14="http://schemas.microsoft.com/office/powerpoint/2010/main" val="3028019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22CBAF-8E80-A7FB-1B35-70EA0C63AFAC}"/>
              </a:ext>
            </a:extLst>
          </p:cNvPr>
          <p:cNvSpPr txBox="1"/>
          <p:nvPr/>
        </p:nvSpPr>
        <p:spPr>
          <a:xfrm>
            <a:off x="266475" y="672515"/>
            <a:ext cx="861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2. I libri in forma digitale con la narrazione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A9C25DD-5719-A372-66A9-2012FC149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086" y="2118804"/>
            <a:ext cx="7632848" cy="406668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F8491CB-2F95-714A-8C31-6F2AEFF13CC5}"/>
              </a:ext>
            </a:extLst>
          </p:cNvPr>
          <p:cNvSpPr txBox="1"/>
          <p:nvPr/>
        </p:nvSpPr>
        <p:spPr>
          <a:xfrm>
            <a:off x="107504" y="6260196"/>
            <a:ext cx="81369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https://21024.su.deascuola.it/#/21024/resources-list/30425</a:t>
            </a:r>
          </a:p>
        </p:txBody>
      </p:sp>
    </p:spTree>
    <p:extLst>
      <p:ext uri="{BB962C8B-B14F-4D97-AF65-F5344CB8AC3E}">
        <p14:creationId xmlns:p14="http://schemas.microsoft.com/office/powerpoint/2010/main" val="9232321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34A309-28FC-C309-FDDF-5CE2A21AD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805"/>
            <a:ext cx="8229600" cy="1143000"/>
          </a:xfrm>
        </p:spPr>
        <p:txBody>
          <a:bodyPr/>
          <a:lstStyle/>
          <a:p>
            <a:r>
              <a:rPr lang="it-IT" sz="3600" dirty="0"/>
              <a:t>Capire la lingua parlata (2018)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3A48DA6-609B-96D0-0277-9EA8CAB9D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85" y="869971"/>
            <a:ext cx="7522199" cy="556926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0D2E7B7-9B62-F65F-66F2-4842D55ABFAA}"/>
              </a:ext>
            </a:extLst>
          </p:cNvPr>
          <p:cNvSpPr txBox="1"/>
          <p:nvPr/>
        </p:nvSpPr>
        <p:spPr>
          <a:xfrm>
            <a:off x="4860032" y="6488668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/>
                </a:solidFill>
              </a:rPr>
              <a:t>Credits: </a:t>
            </a:r>
            <a:r>
              <a:rPr lang="it-IT" dirty="0" err="1">
                <a:solidFill>
                  <a:schemeClr val="accent2"/>
                </a:solidFill>
              </a:rPr>
              <a:t>Wodzislaw</a:t>
            </a:r>
            <a:r>
              <a:rPr lang="it-IT" dirty="0">
                <a:solidFill>
                  <a:schemeClr val="accent2"/>
                </a:solidFill>
              </a:rPr>
              <a:t> Duch</a:t>
            </a:r>
          </a:p>
        </p:txBody>
      </p:sp>
    </p:spTree>
    <p:extLst>
      <p:ext uri="{BB962C8B-B14F-4D97-AF65-F5344CB8AC3E}">
        <p14:creationId xmlns:p14="http://schemas.microsoft.com/office/powerpoint/2010/main" val="5257629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81BDEE-5B87-1FC9-A950-CA56A6629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2774"/>
            <a:ext cx="8229600" cy="1143000"/>
          </a:xfrm>
        </p:spPr>
        <p:txBody>
          <a:bodyPr/>
          <a:lstStyle/>
          <a:p>
            <a:r>
              <a:rPr lang="it-IT" sz="3200" dirty="0"/>
              <a:t>Adesso anche con un «cantante» da 384 kg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9B751BB-A442-CDD3-0FA2-9710C11C2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D7BEC99-0272-41B6-E9FC-C0F6478FA93A}"/>
              </a:ext>
            </a:extLst>
          </p:cNvPr>
          <p:cNvSpPr txBox="1"/>
          <p:nvPr/>
        </p:nvSpPr>
        <p:spPr>
          <a:xfrm>
            <a:off x="179512" y="5176711"/>
            <a:ext cx="8304584" cy="120032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it-IT" dirty="0"/>
              <a:t>Concerti dal vivo</a:t>
            </a:r>
          </a:p>
          <a:p>
            <a:r>
              <a:rPr lang="it-IT" dirty="0">
                <a:hlinkClick r:id="rId3"/>
              </a:rPr>
              <a:t>https://www.youtube.com/watch?v=tdfwOf1OjpU</a:t>
            </a:r>
            <a:endParaRPr lang="it-IT" dirty="0"/>
          </a:p>
          <a:p>
            <a:endParaRPr lang="it-IT" dirty="0"/>
          </a:p>
          <a:p>
            <a:r>
              <a:rPr lang="it-IT" dirty="0"/>
              <a:t>(ma il «cantante» non è granché) </a:t>
            </a:r>
          </a:p>
        </p:txBody>
      </p:sp>
    </p:spTree>
    <p:extLst>
      <p:ext uri="{BB962C8B-B14F-4D97-AF65-F5344CB8AC3E}">
        <p14:creationId xmlns:p14="http://schemas.microsoft.com/office/powerpoint/2010/main" val="30095037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CD33F3-B620-A0A7-759F-5E18BE244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5476"/>
            <a:ext cx="8229600" cy="1143000"/>
          </a:xfrm>
        </p:spPr>
        <p:txBody>
          <a:bodyPr/>
          <a:lstStyle/>
          <a:p>
            <a:r>
              <a:rPr lang="it-IT" dirty="0"/>
              <a:t>Una pop-star del tutto virtuale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19C5B44-940E-14C4-8B56-692DE801C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4" y="1020034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DB5E79-C69C-70E2-4575-11C21BEDA973}"/>
              </a:ext>
            </a:extLst>
          </p:cNvPr>
          <p:cNvSpPr txBox="1"/>
          <p:nvPr/>
        </p:nvSpPr>
        <p:spPr>
          <a:xfrm>
            <a:off x="457200" y="6161024"/>
            <a:ext cx="7560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Bloomberg: https://www.youtube.com/watch?v=vPBRj0bE55w&amp;t=76s</a:t>
            </a:r>
          </a:p>
        </p:txBody>
      </p:sp>
    </p:spTree>
    <p:extLst>
      <p:ext uri="{BB962C8B-B14F-4D97-AF65-F5344CB8AC3E}">
        <p14:creationId xmlns:p14="http://schemas.microsoft.com/office/powerpoint/2010/main" val="36250704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54AABC-03C0-BDDC-60A6-3DC458035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68"/>
            <a:ext cx="8229600" cy="1143000"/>
          </a:xfrm>
        </p:spPr>
        <p:txBody>
          <a:bodyPr/>
          <a:lstStyle/>
          <a:p>
            <a:r>
              <a:rPr lang="it-IT" dirty="0" err="1"/>
              <a:t>Hatsune</a:t>
            </a:r>
            <a:r>
              <a:rPr lang="it-IT" dirty="0"/>
              <a:t> </a:t>
            </a:r>
            <a:r>
              <a:rPr lang="it-IT" dirty="0" err="1"/>
              <a:t>Miku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FEBA2FC-D983-844C-3C6B-460D9172D2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37" r="-5115"/>
          <a:stretch/>
        </p:blipFill>
        <p:spPr>
          <a:xfrm>
            <a:off x="276964" y="858505"/>
            <a:ext cx="8712000" cy="514099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4232808-078A-75B4-021D-DA1B84B3D963}"/>
              </a:ext>
            </a:extLst>
          </p:cNvPr>
          <p:cNvSpPr txBox="1"/>
          <p:nvPr/>
        </p:nvSpPr>
        <p:spPr>
          <a:xfrm>
            <a:off x="899592" y="5999495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100 mila brani, scritti da tanti compositori del tutto il mondo, concerti in «vivo»</a:t>
            </a:r>
          </a:p>
          <a:p>
            <a:r>
              <a:rPr lang="it-IT" dirty="0"/>
              <a:t>Milioni di fan, fa da introduzione ai concerti di Lady </a:t>
            </a:r>
            <a:r>
              <a:rPr lang="it-IT" dirty="0" err="1"/>
              <a:t>Gaga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24E6C6B-7D3B-4886-CD11-BB86F7544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185" y="3068960"/>
            <a:ext cx="3406309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488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B2ADF9-6803-8A30-8087-04F4E444C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675"/>
            <a:ext cx="8229600" cy="1143000"/>
          </a:xfrm>
        </p:spPr>
        <p:txBody>
          <a:bodyPr/>
          <a:lstStyle/>
          <a:p>
            <a:r>
              <a:rPr lang="it-IT" sz="3600"/>
              <a:t>«Studio </a:t>
            </a:r>
            <a:r>
              <a:rPr lang="it-IT" sz="3600" dirty="0"/>
              <a:t>di ballo»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FD02595-2CE1-7DD8-826B-7A14E66E4492}"/>
              </a:ext>
            </a:extLst>
          </p:cNvPr>
          <p:cNvSpPr txBox="1"/>
          <p:nvPr/>
        </p:nvSpPr>
        <p:spPr>
          <a:xfrm>
            <a:off x="683568" y="5691560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Una complessa tecnologia con elementi di AR</a:t>
            </a:r>
          </a:p>
        </p:txBody>
      </p:sp>
      <p:pic>
        <p:nvPicPr>
          <p:cNvPr id="4" name="20220917_210305">
            <a:hlinkClick r:id="" action="ppaction://media"/>
            <a:extLst>
              <a:ext uri="{FF2B5EF4-FFF2-40B4-BE49-F238E27FC236}">
                <a16:creationId xmlns:a16="http://schemas.microsoft.com/office/drawing/2014/main" id="{B1927F7B-2948-CE6D-4D06-592876CC89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0788" y="1271938"/>
            <a:ext cx="6102424" cy="343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6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011702-E9E8-FE24-9813-4B4180FA7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3142"/>
            <a:ext cx="8686800" cy="1143000"/>
          </a:xfrm>
        </p:spPr>
        <p:txBody>
          <a:bodyPr/>
          <a:lstStyle/>
          <a:p>
            <a:r>
              <a:rPr lang="it-IT" sz="3600" dirty="0"/>
              <a:t>Quale era lo scopo di tutta questa fatica?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90BE3D-0625-3668-35EE-70DC10418CD6}"/>
              </a:ext>
            </a:extLst>
          </p:cNvPr>
          <p:cNvSpPr txBox="1"/>
          <p:nvPr/>
        </p:nvSpPr>
        <p:spPr>
          <a:xfrm>
            <a:off x="249326" y="1166510"/>
            <a:ext cx="823183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Fornire le soluzioni </a:t>
            </a:r>
            <a:r>
              <a:rPr lang="it-IT" sz="2400" dirty="0" err="1"/>
              <a:t>prêt-a-porter</a:t>
            </a:r>
            <a:r>
              <a:rPr lang="it-IT" sz="2400" dirty="0"/>
              <a:t> (su tutti i livelli d’educazione, per tutte le materie, per tutte le varianti caratterologiche di ragazzi, per tutti gli ambienti)?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Minimamente no!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Lo fanno case editrici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Anzi, lo sa meglio ogni insegnante per la sua materia, per la sua classe, per il momento corrente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Allora?</a:t>
            </a:r>
          </a:p>
          <a:p>
            <a:pPr>
              <a:defRPr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1799770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011702-E9E8-FE24-9813-4B4180FA7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3142"/>
            <a:ext cx="8686800" cy="1143000"/>
          </a:xfrm>
        </p:spPr>
        <p:txBody>
          <a:bodyPr/>
          <a:lstStyle/>
          <a:p>
            <a:r>
              <a:rPr lang="it-IT" sz="3600" dirty="0"/>
              <a:t>Lo abbiamo già detto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790BE3D-0625-3668-35EE-70DC10418CD6}"/>
              </a:ext>
            </a:extLst>
          </p:cNvPr>
          <p:cNvSpPr txBox="1"/>
          <p:nvPr/>
        </p:nvSpPr>
        <p:spPr>
          <a:xfrm>
            <a:off x="249326" y="1166510"/>
            <a:ext cx="8231832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arenR"/>
              <a:defRPr/>
            </a:pPr>
            <a:r>
              <a:rPr lang="it-IT" sz="2400" dirty="0"/>
              <a:t>Valutare in modo critico i metodi e contenuti didattici</a:t>
            </a:r>
          </a:p>
          <a:p>
            <a:pPr>
              <a:defRPr/>
            </a:pPr>
            <a:endParaRPr lang="it-IT" altLang="it-IT" dirty="0"/>
          </a:p>
          <a:p>
            <a:pPr>
              <a:defRPr/>
            </a:pPr>
            <a:r>
              <a:rPr lang="it-IT" altLang="it-IT" dirty="0"/>
              <a:t> «Lasciando i problemi presenti e stringenti, legati alle relazioni nella classe scolastica e nel ambiente sociale, il motivo della difficoltà essenziale è la </a:t>
            </a:r>
            <a:r>
              <a:rPr lang="it-IT" altLang="it-IT" u="sng" dirty="0"/>
              <a:t>divergenza tra i programmi, contenuti e metodi d’insegnamento</a:t>
            </a:r>
            <a:r>
              <a:rPr lang="it-IT" altLang="it-IT" dirty="0"/>
              <a:t> da una parte, e la percezione che cosa «bisogna» insegnare. I programmi, contenuti e i metodi d’insegnamento hanno la velocità di cambiamenti diversa (molto più lenta) che la percezione della materia del insegnante.»</a:t>
            </a:r>
          </a:p>
          <a:p>
            <a:pPr>
              <a:defRPr/>
            </a:pPr>
            <a:endParaRPr lang="it-IT" altLang="it-IT" dirty="0"/>
          </a:p>
          <a:p>
            <a:pPr>
              <a:defRPr/>
            </a:pPr>
            <a:r>
              <a:rPr lang="it-IT" altLang="it-IT" sz="2200" dirty="0">
                <a:solidFill>
                  <a:schemeClr val="accent2"/>
                </a:solidFill>
              </a:rPr>
              <a:t>Nella riforma (richiesta da insegnanti, in primo luogo?) un professore universitario può essere solo di sostegno</a:t>
            </a:r>
          </a:p>
          <a:p>
            <a:pPr>
              <a:defRPr/>
            </a:pPr>
            <a:endParaRPr lang="it-IT" altLang="it-IT" sz="2200" dirty="0">
              <a:solidFill>
                <a:schemeClr val="accent2"/>
              </a:solidFill>
            </a:endParaRPr>
          </a:p>
          <a:p>
            <a:pPr>
              <a:defRPr/>
            </a:pP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 dirty="0"/>
              <a:t>Angelo Guerraggio, </a:t>
            </a:r>
            <a:r>
              <a:rPr lang="it-IT" altLang="it-IT" sz="1400" i="1" dirty="0"/>
              <a:t>Introduzione, </a:t>
            </a:r>
            <a:r>
              <a:rPr lang="it-IT" altLang="it-IT" sz="1400" dirty="0"/>
              <a:t>in:</a:t>
            </a:r>
            <a:r>
              <a:rPr lang="pl-PL" altLang="it-IT" sz="1400" dirty="0"/>
              <a:t> Barozzi, Bergamini, Boni, Cerani, Pagani,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 i="1" dirty="0"/>
              <a:t>La matematica per il cittadini, </a:t>
            </a:r>
            <a:r>
              <a:rPr lang="pl-PL" altLang="it-IT" sz="1400" dirty="0"/>
              <a:t>Zanichelli, Bologna, 2008, </a:t>
            </a:r>
            <a:r>
              <a:rPr lang="it-IT" altLang="it-IT" sz="1400" dirty="0"/>
              <a:t>p.</a:t>
            </a:r>
            <a:r>
              <a:rPr lang="pl-PL" altLang="it-IT" sz="1400" dirty="0"/>
              <a:t> 7</a:t>
            </a:r>
            <a:r>
              <a:rPr lang="it-IT" altLang="it-IT" sz="1400" dirty="0"/>
              <a:t>.</a:t>
            </a:r>
            <a:r>
              <a:rPr lang="it-IT" altLang="it-IT" sz="1400" dirty="0">
                <a:solidFill>
                  <a:schemeClr val="accent2"/>
                </a:solidFill>
              </a:rPr>
              <a:t>  </a:t>
            </a:r>
            <a:r>
              <a:rPr lang="pl-PL" altLang="it-IT" sz="1400" dirty="0">
                <a:solidFill>
                  <a:schemeClr val="accent2"/>
                </a:solidFill>
              </a:rPr>
              <a:t>  </a:t>
            </a:r>
          </a:p>
          <a:p>
            <a:pPr>
              <a:defRPr/>
            </a:pPr>
            <a:endParaRPr lang="it-IT" sz="2400" dirty="0"/>
          </a:p>
          <a:p>
            <a:pPr>
              <a:defRPr/>
            </a:pPr>
            <a:endParaRPr lang="it-IT" sz="2400" dirty="0"/>
          </a:p>
          <a:p>
            <a:pPr>
              <a:defRPr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192610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>
            <a:extLst>
              <a:ext uri="{FF2B5EF4-FFF2-40B4-BE49-F238E27FC236}">
                <a16:creationId xmlns:a16="http://schemas.microsoft.com/office/drawing/2014/main" id="{AF16B2E6-21A8-6647-9967-CFE6994EF1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10766"/>
            <a:ext cx="8229600" cy="1143000"/>
          </a:xfrm>
        </p:spPr>
        <p:txBody>
          <a:bodyPr/>
          <a:lstStyle/>
          <a:p>
            <a:r>
              <a:rPr lang="it-IT" altLang="it-IT" sz="3600" dirty="0"/>
              <a:t>«La buona logica»</a:t>
            </a:r>
          </a:p>
        </p:txBody>
      </p:sp>
      <p:sp>
        <p:nvSpPr>
          <p:cNvPr id="4099" name="CasellaDiTesto 2">
            <a:extLst>
              <a:ext uri="{FF2B5EF4-FFF2-40B4-BE49-F238E27FC236}">
                <a16:creationId xmlns:a16="http://schemas.microsoft.com/office/drawing/2014/main" id="{A7CC2331-8875-FEC9-8B40-E42BCBC55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945" y="1032234"/>
            <a:ext cx="77152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dirty="0">
                <a:solidFill>
                  <a:schemeClr val="bg2">
                    <a:lumMod val="75000"/>
                  </a:schemeClr>
                </a:solidFill>
              </a:rPr>
              <a:t>La matematica è il linguaggio della logica. È un modo organizzato e disciplinato di pensare, C’è una risposta esatta; ci sono regole da seguire. Più che qualsiasi altra materia, la logica e la matematica sono un distillato di rigore. Padroneggiare il linguaggio della logica apre le menti ed altre capacità, in primo luogo il saper ragionare in modo critico» (p. 10)  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32EE505-4547-4AEF-7810-8CC8853AF9E4}"/>
              </a:ext>
            </a:extLst>
          </p:cNvPr>
          <p:cNvSpPr txBox="1"/>
          <p:nvPr/>
        </p:nvSpPr>
        <p:spPr>
          <a:xfrm>
            <a:off x="827088" y="2746375"/>
            <a:ext cx="7715250" cy="1476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>
                <a:solidFill>
                  <a:schemeClr val="accent6"/>
                </a:solidFill>
              </a:rPr>
              <a:t>AHELO (OCSE, 2011):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E" dirty="0">
                <a:solidFill>
                  <a:schemeClr val="accent6"/>
                </a:solidFill>
              </a:rPr>
              <a:t>Critical thinking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E" dirty="0">
                <a:solidFill>
                  <a:schemeClr val="accent6"/>
                </a:solidFill>
              </a:rPr>
              <a:t>Analytical reasoning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E" dirty="0">
                <a:solidFill>
                  <a:schemeClr val="accent6"/>
                </a:solidFill>
              </a:rPr>
              <a:t>Capacity of synthesis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IE" dirty="0">
                <a:solidFill>
                  <a:schemeClr val="accent6"/>
                </a:solidFill>
              </a:rPr>
              <a:t>Written communication</a:t>
            </a:r>
          </a:p>
        </p:txBody>
      </p:sp>
      <p:sp>
        <p:nvSpPr>
          <p:cNvPr id="4101" name="CasellaDiTesto 19">
            <a:extLst>
              <a:ext uri="{FF2B5EF4-FFF2-40B4-BE49-F238E27FC236}">
                <a16:creationId xmlns:a16="http://schemas.microsoft.com/office/drawing/2014/main" id="{9B77102A-A309-DA3D-4B81-E434AFBD8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175" y="4222750"/>
            <a:ext cx="8509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/>
              <a:t>Il pensiero critico, come fosse un coltellino svizzero o, meglio, una cassetta degli attrezzi (ricca, variegata e ben fornita) […] </a:t>
            </a:r>
          </a:p>
          <a:p>
            <a:r>
              <a:rPr lang="it-IT" altLang="it-IT"/>
              <a:t>Resta il fatto che il pensiero critico, fondamentale cassetta di strumenti teorici, </a:t>
            </a:r>
            <a:r>
              <a:rPr lang="it-IT" altLang="it-IT" u="sng"/>
              <a:t>è assente come disciplina nella scuola </a:t>
            </a:r>
            <a:r>
              <a:rPr lang="it-IT" altLang="it-IT"/>
              <a:t>e, talvolta, anche come pratica nelle famiglie, oltre che nelle aule. (p.10)</a:t>
            </a:r>
          </a:p>
        </p:txBody>
      </p:sp>
      <p:sp>
        <p:nvSpPr>
          <p:cNvPr id="4102" name="CasellaDiTesto 20">
            <a:extLst>
              <a:ext uri="{FF2B5EF4-FFF2-40B4-BE49-F238E27FC236}">
                <a16:creationId xmlns:a16="http://schemas.microsoft.com/office/drawing/2014/main" id="{FA4A7095-4379-8D59-2EA8-2F8EF82B4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938601"/>
            <a:ext cx="7673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1600" dirty="0"/>
              <a:t>Paolo Legrenzi, Armando Massarenti, </a:t>
            </a:r>
            <a:r>
              <a:rPr lang="it-IT" altLang="it-IT" sz="1600" i="1" dirty="0"/>
              <a:t>La buona logica. Imparare a pensare</a:t>
            </a:r>
            <a:r>
              <a:rPr lang="it-IT" altLang="it-IT" sz="1600" dirty="0"/>
              <a:t>, Raffaello Cortina Editore, Milano 2015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6391AA92-1D9F-23F1-1EA1-254F6D3588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/>
              <a:t>«La buona logica»</a:t>
            </a:r>
          </a:p>
        </p:txBody>
      </p:sp>
      <p:sp>
        <p:nvSpPr>
          <p:cNvPr id="5123" name="CasellaDiTesto 2">
            <a:extLst>
              <a:ext uri="{FF2B5EF4-FFF2-40B4-BE49-F238E27FC236}">
                <a16:creationId xmlns:a16="http://schemas.microsoft.com/office/drawing/2014/main" id="{1CA50639-F3CF-2988-2D7F-F6D606EEF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44625"/>
            <a:ext cx="843528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dirty="0"/>
              <a:t>In questo saggio parleremo di un’altra «buona scuola», dove non si insegnano solo i «buoni sentimentali» ma anche la «logica buona», che è sempre una forma di pensiero critica, una vittoria sulla pigrizia mentale e l’inerzia, uno strumento di analisi e di rifiuto della superficialità spesso imperante, espressa dai media tradizionali e dai social media » (p. 12)  </a:t>
            </a:r>
          </a:p>
        </p:txBody>
      </p:sp>
      <p:sp>
        <p:nvSpPr>
          <p:cNvPr id="5124" name="CasellaDiTesto 19">
            <a:extLst>
              <a:ext uri="{FF2B5EF4-FFF2-40B4-BE49-F238E27FC236}">
                <a16:creationId xmlns:a16="http://schemas.microsoft.com/office/drawing/2014/main" id="{7609A8C9-B95A-55C4-B086-21C1CAB25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465" y="3068960"/>
            <a:ext cx="8585031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dirty="0"/>
              <a:t>Va poi detto che i programmi  delle scuole secondarie s’incentrano più che altro sull’assimilazione di informazione e di contenuti, invece di stimolare argomentazioni possibili a partire da tali contenuti, o addirittura da contenuti nuovi, mai incontrati in precedenza.</a:t>
            </a:r>
          </a:p>
          <a:p>
            <a:endParaRPr lang="it-IT" altLang="it-IT" dirty="0"/>
          </a:p>
          <a:p>
            <a:r>
              <a:rPr lang="it-IT" altLang="it-IT" dirty="0"/>
              <a:t>[…] il filosofo per eccellenza, Socrate. La grande rivoluzione del dialogo filosofico, che è poi la prima grande rivoluzione della storia del pensiero […] il </a:t>
            </a:r>
            <a:r>
              <a:rPr lang="it-IT" altLang="it-IT" i="1" dirty="0" err="1"/>
              <a:t>dialeghein</a:t>
            </a:r>
            <a:r>
              <a:rPr lang="it-IT" altLang="it-IT" dirty="0"/>
              <a:t> non era una sterile ripetizione di nozioni da memorizzare, ma un percorso fatto di tentativi successivi volti alla determinazione di un concetto. (</a:t>
            </a:r>
            <a:r>
              <a:rPr lang="it-IT" altLang="it-IT" i="1" dirty="0"/>
              <a:t>Ibidem</a:t>
            </a:r>
            <a:r>
              <a:rPr lang="it-IT" altLang="it-IT" dirty="0"/>
              <a:t>, p.13)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577CCE-1193-2857-C0DF-0C5BD200A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it-IT" sz="3600" dirty="0"/>
              <a:t>Conclusioni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E5D53B8-00DD-A36C-A718-24E91F22E411}"/>
              </a:ext>
            </a:extLst>
          </p:cNvPr>
          <p:cNvSpPr txBox="1"/>
          <p:nvPr/>
        </p:nvSpPr>
        <p:spPr>
          <a:xfrm>
            <a:off x="179512" y="814452"/>
            <a:ext cx="896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A noi, umani (e a gli studenti) dobbiamo riservare (insegnare):</a:t>
            </a:r>
          </a:p>
        </p:txBody>
      </p:sp>
      <p:pic>
        <p:nvPicPr>
          <p:cNvPr id="5" name="Immagine 4" descr="Immagine che contiene testo, monitor, schermo, screenshot&#10;&#10;Descrizione generata automaticamente">
            <a:extLst>
              <a:ext uri="{FF2B5EF4-FFF2-40B4-BE49-F238E27FC236}">
                <a16:creationId xmlns:a16="http://schemas.microsoft.com/office/drawing/2014/main" id="{B98740A8-AD5E-173D-3381-4D7A0C38D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6" y="1409234"/>
            <a:ext cx="4283968" cy="3212976"/>
          </a:xfrm>
          <a:prstGeom prst="rect">
            <a:avLst/>
          </a:prstGeom>
        </p:spPr>
      </p:pic>
      <p:pic>
        <p:nvPicPr>
          <p:cNvPr id="7" name="Immagine 6" descr="Immagine che contiene testo, LEGO, giocattolo&#10;&#10;Descrizione generata automaticamente">
            <a:extLst>
              <a:ext uri="{FF2B5EF4-FFF2-40B4-BE49-F238E27FC236}">
                <a16:creationId xmlns:a16="http://schemas.microsoft.com/office/drawing/2014/main" id="{52CE1A33-7491-A760-E245-47610856CF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409" y="1282452"/>
            <a:ext cx="4283968" cy="3212976"/>
          </a:xfrm>
          <a:prstGeom prst="rect">
            <a:avLst/>
          </a:prstGeom>
        </p:spPr>
      </p:pic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BC619386-BEFE-C87C-C118-A25366FB22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9060"/>
            <a:ext cx="3851920" cy="2888940"/>
          </a:xfrm>
          <a:prstGeom prst="rect">
            <a:avLst/>
          </a:prstGeom>
        </p:spPr>
      </p:pic>
      <p:pic>
        <p:nvPicPr>
          <p:cNvPr id="10" name="Picture 5">
            <a:hlinkClick r:id="rId5"/>
            <a:extLst>
              <a:ext uri="{FF2B5EF4-FFF2-40B4-BE49-F238E27FC236}">
                <a16:creationId xmlns:a16="http://schemas.microsoft.com/office/drawing/2014/main" id="{23E25573-859B-08B8-8BDA-E4884771D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638" y="3969060"/>
            <a:ext cx="4907511" cy="27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212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22CBAF-8E80-A7FB-1B35-70EA0C63AFAC}"/>
              </a:ext>
            </a:extLst>
          </p:cNvPr>
          <p:cNvSpPr txBox="1"/>
          <p:nvPr/>
        </p:nvSpPr>
        <p:spPr>
          <a:xfrm>
            <a:off x="266475" y="656632"/>
            <a:ext cx="861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3. Video di esperimenti da ripetere in classe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05658ED-48FB-1F8F-C98D-E9CC2D80C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1" y="1610922"/>
            <a:ext cx="5768851" cy="376229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6D47EA8-4769-3FE0-0EF8-406678FF43E9}"/>
              </a:ext>
            </a:extLst>
          </p:cNvPr>
          <p:cNvSpPr txBox="1"/>
          <p:nvPr/>
        </p:nvSpPr>
        <p:spPr>
          <a:xfrm>
            <a:off x="557808" y="5651191"/>
            <a:ext cx="7795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Marica Perini &amp; Luigi Gratton (Uni Trento)</a:t>
            </a:r>
          </a:p>
          <a:p>
            <a:r>
              <a:rPr lang="it-IT" dirty="0"/>
              <a:t>https://22011.su.deascuola.it/#/22011/resources-list/28579</a:t>
            </a:r>
          </a:p>
        </p:txBody>
      </p:sp>
    </p:spTree>
    <p:extLst>
      <p:ext uri="{BB962C8B-B14F-4D97-AF65-F5344CB8AC3E}">
        <p14:creationId xmlns:p14="http://schemas.microsoft.com/office/powerpoint/2010/main" val="7280105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1E9475-9977-6CC8-AD06-14F9A13D0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91" y="0"/>
            <a:ext cx="8229600" cy="1143000"/>
          </a:xfrm>
        </p:spPr>
        <p:txBody>
          <a:bodyPr/>
          <a:lstStyle/>
          <a:p>
            <a:r>
              <a:rPr lang="it-IT" sz="3600" dirty="0"/>
              <a:t>La capacita di «ragionare»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E8B4FF4-DF87-CD35-1E01-E8024442256C}"/>
              </a:ext>
            </a:extLst>
          </p:cNvPr>
          <p:cNvSpPr txBox="1"/>
          <p:nvPr/>
        </p:nvSpPr>
        <p:spPr>
          <a:xfrm>
            <a:off x="420974" y="4751791"/>
            <a:ext cx="784812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La capacità di collegare i fatti apparentemente </a:t>
            </a:r>
            <a:r>
              <a:rPr lang="it-IT" b="1" dirty="0" err="1"/>
              <a:t>insignificativi</a:t>
            </a:r>
            <a:r>
              <a:rPr lang="it-IT" b="1" dirty="0"/>
              <a:t>   </a:t>
            </a:r>
          </a:p>
          <a:p>
            <a:endParaRPr lang="it-IT" b="1" dirty="0"/>
          </a:p>
          <a:p>
            <a:r>
              <a:rPr lang="en-US" sz="1600" dirty="0"/>
              <a:t>The Imitation Game message decoded scene </a:t>
            </a:r>
          </a:p>
          <a:p>
            <a:r>
              <a:rPr lang="it-IT" sz="1600" dirty="0"/>
              <a:t>https://www.youtube.com/watch?v=_C25CwNlVjA</a:t>
            </a:r>
          </a:p>
        </p:txBody>
      </p:sp>
      <p:pic>
        <p:nvPicPr>
          <p:cNvPr id="3" name="The Imitation Game message decoded scene - YouTube">
            <a:hlinkClick r:id="" action="ppaction://media"/>
            <a:extLst>
              <a:ext uri="{FF2B5EF4-FFF2-40B4-BE49-F238E27FC236}">
                <a16:creationId xmlns:a16="http://schemas.microsoft.com/office/drawing/2014/main" id="{15DD5A92-F46B-7436-C993-23E5252AF3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99578" y="1127934"/>
            <a:ext cx="5944843" cy="306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79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72" y="35796"/>
            <a:ext cx="8229600" cy="1143000"/>
          </a:xfrm>
        </p:spPr>
        <p:txBody>
          <a:bodyPr/>
          <a:lstStyle/>
          <a:p>
            <a:r>
              <a:rPr lang="it-IT" sz="3600" dirty="0"/>
              <a:t>La capacità di divertirsi</a:t>
            </a:r>
          </a:p>
        </p:txBody>
      </p:sp>
      <p:pic>
        <p:nvPicPr>
          <p:cNvPr id="3" name="youtube.comwatchv=Nozjm8wHmE0">
            <a:hlinkClick r:id="" action="ppaction://media"/>
            <a:extLst>
              <a:ext uri="{FF2B5EF4-FFF2-40B4-BE49-F238E27FC236}">
                <a16:creationId xmlns:a16="http://schemas.microsoft.com/office/drawing/2014/main" id="{86968755-FEEA-8B37-C095-EFC4476FEC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2336" y="1178796"/>
            <a:ext cx="5657246" cy="317971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B11EB8E-C6AB-1ED2-8951-756AB85458BD}"/>
              </a:ext>
            </a:extLst>
          </p:cNvPr>
          <p:cNvSpPr txBox="1"/>
          <p:nvPr/>
        </p:nvSpPr>
        <p:spPr>
          <a:xfrm>
            <a:off x="423172" y="5229200"/>
            <a:ext cx="803725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Le capacità d’inventare le cose completamente nuove</a:t>
            </a:r>
          </a:p>
          <a:p>
            <a:endParaRPr lang="it-IT" sz="1400" dirty="0"/>
          </a:p>
          <a:p>
            <a:r>
              <a:rPr lang="it-IT" sz="1400" dirty="0"/>
              <a:t>https://www.youtube.com/watch?v=Nozjm8wHmE0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E7220E6-778E-033D-24EE-213A0C644B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5464" y="2577540"/>
            <a:ext cx="5201815" cy="240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0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70179CFC-4292-902D-20B9-7D4EF3020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858000"/>
          </a:xfrm>
          <a:prstGeom prst="rect">
            <a:avLst/>
          </a:prstGeom>
        </p:spPr>
      </p:pic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353754"/>
            <a:ext cx="8820472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La capacità di osservare e provare la natura</a:t>
            </a:r>
            <a:endParaRPr lang="en-AU" altLang="it-IT" sz="360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E88545DC-1AA4-2C56-D488-9B9D1FF77BA9}"/>
              </a:ext>
            </a:extLst>
          </p:cNvPr>
          <p:cNvSpPr/>
          <p:nvPr/>
        </p:nvSpPr>
        <p:spPr>
          <a:xfrm>
            <a:off x="107504" y="620688"/>
            <a:ext cx="6336704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apollo15-galileo_LV-1998-00046_512kb">
            <a:hlinkClick r:id="" action="ppaction://media"/>
            <a:extLst>
              <a:ext uri="{FF2B5EF4-FFF2-40B4-BE49-F238E27FC236}">
                <a16:creationId xmlns:a16="http://schemas.microsoft.com/office/drawing/2014/main" id="{47145A3D-A3AF-576C-5230-D4D383DB1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04" y="718841"/>
            <a:ext cx="4849811" cy="36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E8B576-4CB0-CA78-5F78-E20EC5756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96552" y="162819"/>
            <a:ext cx="6347048" cy="1143000"/>
          </a:xfrm>
        </p:spPr>
        <p:txBody>
          <a:bodyPr/>
          <a:lstStyle/>
          <a:p>
            <a:r>
              <a:rPr lang="it-IT" sz="3600" dirty="0"/>
              <a:t>La capacità di andare </a:t>
            </a:r>
            <a:br>
              <a:rPr lang="it-IT" sz="3600" dirty="0"/>
            </a:br>
            <a:r>
              <a:rPr lang="it-IT" sz="3600" dirty="0"/>
              <a:t>oltre il ragionamento</a:t>
            </a:r>
          </a:p>
        </p:txBody>
      </p:sp>
      <p:pic>
        <p:nvPicPr>
          <p:cNvPr id="4" name="Beethoven Sonata no.5 op.24 Spring - 2nd Movement - YouTube">
            <a:hlinkClick r:id="" action="ppaction://media"/>
            <a:extLst>
              <a:ext uri="{FF2B5EF4-FFF2-40B4-BE49-F238E27FC236}">
                <a16:creationId xmlns:a16="http://schemas.microsoft.com/office/drawing/2014/main" id="{00A3C40C-3559-79D2-387F-067FD2A680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2007" y="2060848"/>
            <a:ext cx="6591164" cy="3704635"/>
          </a:xfrm>
          <a:prstGeom prst="rect">
            <a:avLst/>
          </a:prstGeom>
        </p:spPr>
      </p:pic>
      <p:pic>
        <p:nvPicPr>
          <p:cNvPr id="3" name="Picture 5">
            <a:hlinkClick r:id="rId5"/>
            <a:extLst>
              <a:ext uri="{FF2B5EF4-FFF2-40B4-BE49-F238E27FC236}">
                <a16:creationId xmlns:a16="http://schemas.microsoft.com/office/drawing/2014/main" id="{B2CFCF14-D3B8-4863-EBC7-29D085481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100" y="162819"/>
            <a:ext cx="3104936" cy="175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6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B05F2F-F47C-EEAA-8FD2-3DE0880E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536" y="43733"/>
            <a:ext cx="9144000" cy="994172"/>
          </a:xfrm>
        </p:spPr>
        <p:txBody>
          <a:bodyPr/>
          <a:lstStyle/>
          <a:p>
            <a:r>
              <a:rPr lang="it-IT" sz="3600" dirty="0"/>
              <a:t>La capacità di cercare la bellezza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28AB726-CA13-AA53-EFA5-5974D094B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253" y="1526102"/>
            <a:ext cx="6150769" cy="407908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5ACDD63-247C-8DD0-3580-DCC511B6B61A}"/>
              </a:ext>
            </a:extLst>
          </p:cNvPr>
          <p:cNvSpPr txBox="1"/>
          <p:nvPr/>
        </p:nvSpPr>
        <p:spPr>
          <a:xfrm>
            <a:off x="107504" y="6093380"/>
            <a:ext cx="64871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https://en.wikipedia.org/wiki/Pentagon</a:t>
            </a:r>
          </a:p>
          <a:p>
            <a:r>
              <a:rPr lang="it-IT" sz="1400" dirty="0"/>
              <a:t>https://www.mathsisfun.com/geometry/construct-pentagon.html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3EDAFE4-F313-FB9A-F20E-924891C59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95879"/>
            <a:ext cx="3507581" cy="2964656"/>
          </a:xfrm>
          <a:prstGeom prst="rect">
            <a:avLst/>
          </a:prstGeom>
        </p:spPr>
      </p:pic>
      <p:pic>
        <p:nvPicPr>
          <p:cNvPr id="8" name="Immagine 7" descr="Immagine che contiene pianta, foglia, verde, fiore&#10;&#10;Descrizione generata automaticamente">
            <a:extLst>
              <a:ext uri="{FF2B5EF4-FFF2-40B4-BE49-F238E27FC236}">
                <a16:creationId xmlns:a16="http://schemas.microsoft.com/office/drawing/2014/main" id="{5A92C873-A3BF-9F18-EFC1-89EA1C833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164" y="1526102"/>
            <a:ext cx="2167858" cy="190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084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D93A69-17FB-19A8-76F2-0E4B7617F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0"/>
            <a:ext cx="7886700" cy="994172"/>
          </a:xfrm>
        </p:spPr>
        <p:txBody>
          <a:bodyPr/>
          <a:lstStyle/>
          <a:p>
            <a:r>
              <a:rPr lang="it-IT" sz="3600" dirty="0"/>
              <a:t>La capacità </a:t>
            </a:r>
            <a:r>
              <a:rPr lang="it-IT" sz="3600"/>
              <a:t>di stupirsi </a:t>
            </a:r>
            <a:endParaRPr lang="it-IT" sz="3600" dirty="0"/>
          </a:p>
        </p:txBody>
      </p:sp>
      <p:pic>
        <p:nvPicPr>
          <p:cNvPr id="6" name="Immagine 5" descr="Immagine che contiene testo, altare, parecchi&#10;&#10;Descrizione generata automaticamente">
            <a:extLst>
              <a:ext uri="{FF2B5EF4-FFF2-40B4-BE49-F238E27FC236}">
                <a16:creationId xmlns:a16="http://schemas.microsoft.com/office/drawing/2014/main" id="{D89483BA-8E01-69D3-84BC-965A10976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36712"/>
            <a:ext cx="7128792" cy="542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6685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577CCE-1193-2857-C0DF-0C5BD200A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it-IT" sz="3600" dirty="0"/>
              <a:t>Conclusioni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E5D53B8-00DD-A36C-A718-24E91F22E411}"/>
              </a:ext>
            </a:extLst>
          </p:cNvPr>
          <p:cNvSpPr txBox="1"/>
          <p:nvPr/>
        </p:nvSpPr>
        <p:spPr>
          <a:xfrm>
            <a:off x="194725" y="947569"/>
            <a:ext cx="89644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Oramai, dobbiamo abituarci (insistere) che le funzioni/ operazioni più semplici, come: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operazioni matematiche (addizioni, moltiplicazioni, integrali)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procedure specializzate (gioco di scacchi, go-go)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procedure codificabili (traslazioni)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accesso alle memorie</a:t>
            </a:r>
          </a:p>
          <a:p>
            <a:r>
              <a:rPr lang="it-IT" sz="2400" dirty="0"/>
              <a:t>vengano lasciate ai macchinari (di Pascal, Turing, IBM, Google)  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E002AE3-7A52-F485-9599-C78E34676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353126"/>
            <a:ext cx="7848872" cy="214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855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577CCE-1193-2857-C0DF-0C5BD200A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it-IT" sz="3600" dirty="0"/>
              <a:t>Conclusioni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E5D53B8-00DD-A36C-A718-24E91F22E411}"/>
              </a:ext>
            </a:extLst>
          </p:cNvPr>
          <p:cNvSpPr txBox="1"/>
          <p:nvPr/>
        </p:nvSpPr>
        <p:spPr>
          <a:xfrm>
            <a:off x="194725" y="971319"/>
            <a:ext cx="89644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A noi, umani (e agli studenti) dobbiamo riservare (insegnare):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Selezionare le informazioni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Rendere utili le informazioni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«Consumare» le risorse culturali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ma prima di tutto essere creativi: multisettoriali, multimediali, interdisciplinari, </a:t>
            </a:r>
          </a:p>
          <a:p>
            <a:endParaRPr lang="it-IT" sz="2400" dirty="0"/>
          </a:p>
          <a:p>
            <a:r>
              <a:rPr lang="it-IT" sz="2400" dirty="0"/>
              <a:t>Michael Gazzaniga </a:t>
            </a:r>
            <a:r>
              <a:rPr lang="it-IT" sz="2400" i="1" dirty="0"/>
              <a:t>Human. Quello che ci rende unici</a:t>
            </a:r>
            <a:r>
              <a:rPr lang="it-IT" sz="2400" dirty="0"/>
              <a:t>, conclude il suo libro con la frase:</a:t>
            </a:r>
          </a:p>
          <a:p>
            <a:r>
              <a:rPr lang="it-IT" sz="2400" dirty="0"/>
              <a:t>«Basta così! La mia vigna Pinot promette questo anno molto bene. Sono proprio felice di non essere uno scimpanzé.» </a:t>
            </a:r>
          </a:p>
          <a:p>
            <a:endParaRPr lang="it-IT" sz="2400" dirty="0"/>
          </a:p>
          <a:p>
            <a:r>
              <a:rPr lang="it-IT" sz="2400" dirty="0">
                <a:solidFill>
                  <a:srgbClr val="FF0000"/>
                </a:solidFill>
              </a:rPr>
              <a:t>Con questo io Vi auguro, cari corsisti e care corsiste, </a:t>
            </a:r>
          </a:p>
          <a:p>
            <a:r>
              <a:rPr lang="it-IT" sz="2400" dirty="0">
                <a:solidFill>
                  <a:srgbClr val="FF0000"/>
                </a:solidFill>
              </a:rPr>
              <a:t>di essere sempre – felici!</a:t>
            </a:r>
          </a:p>
        </p:txBody>
      </p:sp>
    </p:spTree>
    <p:extLst>
      <p:ext uri="{BB962C8B-B14F-4D97-AF65-F5344CB8AC3E}">
        <p14:creationId xmlns:p14="http://schemas.microsoft.com/office/powerpoint/2010/main" val="2151237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07123C72-EB2F-6A04-043D-D008AA6DD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268760"/>
            <a:ext cx="7513901" cy="547260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22CBAF-8E80-A7FB-1B35-70EA0C63AFAC}"/>
              </a:ext>
            </a:extLst>
          </p:cNvPr>
          <p:cNvSpPr txBox="1"/>
          <p:nvPr/>
        </p:nvSpPr>
        <p:spPr>
          <a:xfrm>
            <a:off x="179512" y="603172"/>
            <a:ext cx="8854563" cy="523220"/>
          </a:xfrm>
          <a:prstGeom prst="rect">
            <a:avLst/>
          </a:prstGeo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it-IT" sz="2400" dirty="0"/>
              <a:t>4</a:t>
            </a:r>
            <a:r>
              <a:rPr lang="it-IT" sz="2800" dirty="0"/>
              <a:t>. Video d’esperimenti «buffi» per rendere dei concetti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8B51200-7673-7C11-5AE7-6660D5300A2F}"/>
              </a:ext>
            </a:extLst>
          </p:cNvPr>
          <p:cNvSpPr txBox="1"/>
          <p:nvPr/>
        </p:nvSpPr>
        <p:spPr>
          <a:xfrm>
            <a:off x="266475" y="5589240"/>
            <a:ext cx="8611050" cy="461665"/>
          </a:xfrm>
          <a:prstGeom prst="rect">
            <a:avLst/>
          </a:prstGeom>
          <a:pattFill prst="pct60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it-IT" sz="2400" dirty="0"/>
              <a:t>Cellula animale e cellula vegetale </a:t>
            </a:r>
          </a:p>
        </p:txBody>
      </p:sp>
    </p:spTree>
    <p:extLst>
      <p:ext uri="{BB962C8B-B14F-4D97-AF65-F5344CB8AC3E}">
        <p14:creationId xmlns:p14="http://schemas.microsoft.com/office/powerpoint/2010/main" val="1492900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22CBAF-8E80-A7FB-1B35-70EA0C63AFAC}"/>
              </a:ext>
            </a:extLst>
          </p:cNvPr>
          <p:cNvSpPr txBox="1"/>
          <p:nvPr/>
        </p:nvSpPr>
        <p:spPr>
          <a:xfrm>
            <a:off x="507244" y="620688"/>
            <a:ext cx="861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5. Video con la realtà aumentata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9D3B8E7-E0C9-C1B1-BFF6-A63224D8F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81" y="1988840"/>
            <a:ext cx="7642437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46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22CBAF-8E80-A7FB-1B35-70EA0C63AFAC}"/>
              </a:ext>
            </a:extLst>
          </p:cNvPr>
          <p:cNvSpPr txBox="1"/>
          <p:nvPr/>
        </p:nvSpPr>
        <p:spPr>
          <a:xfrm>
            <a:off x="266475" y="188640"/>
            <a:ext cx="861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6. Realtà aumentata (un vulcano) nella classe</a:t>
            </a:r>
          </a:p>
        </p:txBody>
      </p:sp>
      <p:pic>
        <p:nvPicPr>
          <p:cNvPr id="4" name="Immagine 3" descr="Immagine che contiene testo, interni, elettronico, computer&#10;&#10;Descrizione generata automaticamente">
            <a:extLst>
              <a:ext uri="{FF2B5EF4-FFF2-40B4-BE49-F238E27FC236}">
                <a16:creationId xmlns:a16="http://schemas.microsoft.com/office/drawing/2014/main" id="{8F7DA155-9636-0C32-B4AC-339327BD1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524000"/>
            <a:ext cx="5715000" cy="3810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12F7596-7675-479E-0371-3FF7E6AA6718}"/>
              </a:ext>
            </a:extLst>
          </p:cNvPr>
          <p:cNvSpPr txBox="1"/>
          <p:nvPr/>
        </p:nvSpPr>
        <p:spPr>
          <a:xfrm>
            <a:off x="611560" y="596147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https://augmoar.com/ar-education.html</a:t>
            </a:r>
          </a:p>
        </p:txBody>
      </p:sp>
    </p:spTree>
    <p:extLst>
      <p:ext uri="{BB962C8B-B14F-4D97-AF65-F5344CB8AC3E}">
        <p14:creationId xmlns:p14="http://schemas.microsoft.com/office/powerpoint/2010/main" val="3851556772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12000</TotalTime>
  <Words>1893</Words>
  <Application>Microsoft Office PowerPoint</Application>
  <PresentationFormat>Presentazione su schermo (4:3)</PresentationFormat>
  <Paragraphs>242</Paragraphs>
  <Slides>67</Slides>
  <Notes>9</Notes>
  <HiddenSlides>0</HiddenSlides>
  <MMClips>11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67</vt:i4>
      </vt:variant>
    </vt:vector>
  </HeadingPairs>
  <TitlesOfParts>
    <vt:vector size="71" baseType="lpstr">
      <vt:lpstr>Arial</vt:lpstr>
      <vt:lpstr>Calibri</vt:lpstr>
      <vt:lpstr>Wingdings</vt:lpstr>
      <vt:lpstr>Projekt domyślny</vt:lpstr>
      <vt:lpstr>Presentazione standard di PowerPoint</vt:lpstr>
      <vt:lpstr>Presentazione standard di PowerPoint</vt:lpstr>
      <vt:lpstr>Abbiamo visto tante forme digitali</vt:lpstr>
      <vt:lpstr>Abbiamo visto tante forme della didattica digitale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Simulazioni (fisica)</vt:lpstr>
      <vt:lpstr>Simulazioni (biologia/ matematica)</vt:lpstr>
      <vt:lpstr>Math is Fun</vt:lpstr>
      <vt:lpstr>Lo strumento didattico in matematica: Geogebra</vt:lpstr>
      <vt:lpstr>Modelli virtuali (GeoGebra)</vt:lpstr>
      <vt:lpstr>Modelli reali</vt:lpstr>
      <vt:lpstr>I filmati «fai-da-te»</vt:lpstr>
      <vt:lpstr>Animazioni didattiche</vt:lpstr>
      <vt:lpstr>Oggetti/ filmati didattici</vt:lpstr>
      <vt:lpstr>Risorse didattiche pressappoco  complete</vt:lpstr>
      <vt:lpstr>wolfram.com  wolframalfa.com</vt:lpstr>
      <vt:lpstr>Soluzioni interattive in fisica (Uni Praga, UMK)</vt:lpstr>
      <vt:lpstr>Presentazione standard di PowerPoint</vt:lpstr>
      <vt:lpstr>Presentazione standard di PowerPoint</vt:lpstr>
      <vt:lpstr>Guide interattive</vt:lpstr>
      <vt:lpstr>Ricostruzioni di ambienti oggi inesistenti</vt:lpstr>
      <vt:lpstr>Le collezioni (e guide) dell’arte</vt:lpstr>
      <vt:lpstr>«Uffizzi – virtual tour»</vt:lpstr>
      <vt:lpstr>Abbiamo parlato poco di «Engineering»</vt:lpstr>
      <vt:lpstr>Componenti di smartfon</vt:lpstr>
      <vt:lpstr>Le misure fisiche col telefonino</vt:lpstr>
      <vt:lpstr>Campo magnetico terrestre</vt:lpstr>
      <vt:lpstr>Laboratorio di fisica via computer (Uni Udine)</vt:lpstr>
      <vt:lpstr>Computer guided experiments ↔ experiments in Modern Physics</vt:lpstr>
      <vt:lpstr>Implementation in lower secondary</vt:lpstr>
      <vt:lpstr>Arte creata dalla IA</vt:lpstr>
      <vt:lpstr>Musica creata dalla IA</vt:lpstr>
      <vt:lpstr>Il gattino «corsista»</vt:lpstr>
      <vt:lpstr>Un van Gogh</vt:lpstr>
      <vt:lpstr>Google Lens</vt:lpstr>
      <vt:lpstr>Google Lens</vt:lpstr>
      <vt:lpstr>Cerebras CS-2</vt:lpstr>
      <vt:lpstr>Cerebras CS-2</vt:lpstr>
      <vt:lpstr>Capire la lingua parlata (2018)</vt:lpstr>
      <vt:lpstr>Adesso anche con un «cantante» da 384 kg</vt:lpstr>
      <vt:lpstr>Una pop-star del tutto virtuale</vt:lpstr>
      <vt:lpstr>Hatsune Miku</vt:lpstr>
      <vt:lpstr>«Studio di ballo»</vt:lpstr>
      <vt:lpstr>Quale era lo scopo di tutta questa fatica?</vt:lpstr>
      <vt:lpstr>Lo abbiamo già detto</vt:lpstr>
      <vt:lpstr>«La buona logica»</vt:lpstr>
      <vt:lpstr>«La buona logica»</vt:lpstr>
      <vt:lpstr>Conclusioni</vt:lpstr>
      <vt:lpstr>La capacita di «ragionare»</vt:lpstr>
      <vt:lpstr>La capacità di divertirsi</vt:lpstr>
      <vt:lpstr>La capacità di osservare e provare la natura</vt:lpstr>
      <vt:lpstr>La capacità di andare  oltre il ragionamento</vt:lpstr>
      <vt:lpstr>La capacità di cercare la bellezza</vt:lpstr>
      <vt:lpstr>La capacità di stupirsi </vt:lpstr>
      <vt:lpstr>Conclusioni</vt:lpstr>
      <vt:lpstr>Conclusioni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166</cp:revision>
  <cp:lastPrinted>2022-11-18T21:14:23Z</cp:lastPrinted>
  <dcterms:created xsi:type="dcterms:W3CDTF">2019-04-23T16:37:35Z</dcterms:created>
  <dcterms:modified xsi:type="dcterms:W3CDTF">2022-11-28T21:16:30Z</dcterms:modified>
</cp:coreProperties>
</file>