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321" r:id="rId2"/>
    <p:sldId id="323" r:id="rId3"/>
    <p:sldId id="326" r:id="rId4"/>
    <p:sldId id="327" r:id="rId5"/>
    <p:sldId id="328" r:id="rId6"/>
    <p:sldId id="389" r:id="rId7"/>
    <p:sldId id="388" r:id="rId8"/>
    <p:sldId id="392" r:id="rId9"/>
    <p:sldId id="390" r:id="rId10"/>
    <p:sldId id="385" r:id="rId11"/>
    <p:sldId id="386" r:id="rId12"/>
    <p:sldId id="387" r:id="rId13"/>
    <p:sldId id="334" r:id="rId14"/>
    <p:sldId id="335" r:id="rId15"/>
    <p:sldId id="336" r:id="rId16"/>
    <p:sldId id="337" r:id="rId17"/>
    <p:sldId id="338" r:id="rId18"/>
    <p:sldId id="339" r:id="rId19"/>
    <p:sldId id="341" r:id="rId20"/>
    <p:sldId id="340" r:id="rId21"/>
    <p:sldId id="342" r:id="rId22"/>
    <p:sldId id="343" r:id="rId23"/>
    <p:sldId id="344" r:id="rId24"/>
    <p:sldId id="345" r:id="rId25"/>
    <p:sldId id="350" r:id="rId26"/>
    <p:sldId id="347" r:id="rId27"/>
    <p:sldId id="346" r:id="rId28"/>
    <p:sldId id="348" r:id="rId29"/>
    <p:sldId id="349" r:id="rId30"/>
    <p:sldId id="351" r:id="rId31"/>
    <p:sldId id="352" r:id="rId32"/>
    <p:sldId id="353" r:id="rId33"/>
    <p:sldId id="356" r:id="rId34"/>
    <p:sldId id="354" r:id="rId35"/>
    <p:sldId id="355" r:id="rId36"/>
    <p:sldId id="357" r:id="rId37"/>
    <p:sldId id="358" r:id="rId38"/>
    <p:sldId id="359" r:id="rId39"/>
    <p:sldId id="360" r:id="rId40"/>
    <p:sldId id="384" r:id="rId41"/>
    <p:sldId id="361" r:id="rId42"/>
    <p:sldId id="363" r:id="rId43"/>
    <p:sldId id="383" r:id="rId44"/>
    <p:sldId id="377" r:id="rId45"/>
    <p:sldId id="378" r:id="rId46"/>
    <p:sldId id="381" r:id="rId47"/>
    <p:sldId id="379" r:id="rId48"/>
    <p:sldId id="380" r:id="rId49"/>
    <p:sldId id="362" r:id="rId50"/>
    <p:sldId id="382" r:id="rId51"/>
    <p:sldId id="391" r:id="rId52"/>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81" d="100"/>
          <a:sy n="81" d="100"/>
        </p:scale>
        <p:origin x="18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nsflow.com/blog/can-i-take-advantage-of-augmented-reality-on-smartphones-tablets"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2.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webm"/><Relationship Id="rId1" Type="http://schemas.microsoft.com/office/2007/relationships/media" Target="../media/media4.webm"/><Relationship Id="rId5" Type="http://schemas.openxmlformats.org/officeDocument/2006/relationships/image" Target="../media/image36.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8" Type="http://schemas.openxmlformats.org/officeDocument/2006/relationships/hyperlink" Target="https://it.wikipedia.org/wiki/Avatara#cite_note-2" TargetMode="External"/><Relationship Id="rId3" Type="http://schemas.openxmlformats.org/officeDocument/2006/relationships/slideLayout" Target="../slideLayouts/slideLayout6.xml"/><Relationship Id="rId7" Type="http://schemas.openxmlformats.org/officeDocument/2006/relationships/hyperlink" Target="https://it.wikipedia.org/wiki/Lingua_sanscrita" TargetMode="Externa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hyperlink" Target="https://it.wikipedia.org/wiki/Aiuto:IPA_per_l%27italiano" TargetMode="External"/><Relationship Id="rId11" Type="http://schemas.openxmlformats.org/officeDocument/2006/relationships/image" Target="../media/image38.png"/><Relationship Id="rId5" Type="http://schemas.openxmlformats.org/officeDocument/2006/relationships/hyperlink" Target="https://it.wikipedia.org/wiki/Alfabeto_fonetico_internazionale" TargetMode="External"/><Relationship Id="rId10" Type="http://schemas.openxmlformats.org/officeDocument/2006/relationships/hyperlink" Target="https://it.wikipedia.org/wiki/Dharma" TargetMode="External"/><Relationship Id="rId4" Type="http://schemas.openxmlformats.org/officeDocument/2006/relationships/hyperlink" Target="https://it.wikipedia.org/wiki/Avatara#cite_note-DOP-1" TargetMode="External"/><Relationship Id="rId9" Type="http://schemas.openxmlformats.org/officeDocument/2006/relationships/hyperlink" Target="https://it.wikipedia.org/wiki/Induismo"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5.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6591869"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800" i="1" dirty="0">
                <a:solidFill>
                  <a:srgbClr val="002060"/>
                </a:solidFill>
                <a:latin typeface="Arial" panose="020B0604020202020204" pitchFamily="34" charset="0"/>
              </a:rPr>
              <a:t>Insegnare STEAM </a:t>
            </a:r>
          </a:p>
          <a:p>
            <a:r>
              <a:rPr lang="it-IT" altLang="it-IT" sz="4800" i="1" dirty="0">
                <a:solidFill>
                  <a:srgbClr val="002060"/>
                </a:solidFill>
                <a:latin typeface="Arial" panose="020B0604020202020204" pitchFamily="34" charset="0"/>
              </a:rPr>
              <a:t>con la didattica digitale </a:t>
            </a:r>
          </a:p>
          <a:p>
            <a:r>
              <a:rPr lang="it-IT" altLang="it-IT" sz="4800" i="1" dirty="0">
                <a:solidFill>
                  <a:srgbClr val="002060"/>
                </a:solidFill>
                <a:latin typeface="Arial" panose="020B0604020202020204" pitchFamily="34" charset="0"/>
              </a:rPr>
              <a:t>e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828464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a:t>
            </a:r>
            <a:r>
              <a:rPr lang="it-IT" altLang="it-IT" sz="2800" i="1" dirty="0">
                <a:solidFill>
                  <a:srgbClr val="002060"/>
                </a:solidFill>
              </a:rPr>
              <a:t>7</a:t>
            </a:r>
            <a:r>
              <a:rPr lang="it-IT" altLang="it-IT" sz="2800" i="1" dirty="0">
                <a:solidFill>
                  <a:srgbClr val="002060"/>
                </a:solidFill>
                <a:latin typeface="Arial" panose="020B0604020202020204" pitchFamily="34" charset="0"/>
              </a:rPr>
              <a:t>: Realtà </a:t>
            </a:r>
            <a:r>
              <a:rPr lang="it-IT" altLang="it-IT" sz="2800" i="1" dirty="0">
                <a:solidFill>
                  <a:srgbClr val="002060"/>
                </a:solidFill>
              </a:rPr>
              <a:t>a</a:t>
            </a:r>
            <a:r>
              <a:rPr lang="it-IT" altLang="it-IT" sz="2800" i="1" dirty="0">
                <a:solidFill>
                  <a:srgbClr val="002060"/>
                </a:solidFill>
                <a:latin typeface="Arial" panose="020B0604020202020204" pitchFamily="34" charset="0"/>
              </a:rPr>
              <a:t>umentata, digitale, reale</a:t>
            </a:r>
          </a:p>
          <a:p>
            <a:r>
              <a:rPr lang="it-IT" altLang="it-IT" sz="2800" i="1" dirty="0">
                <a:solidFill>
                  <a:srgbClr val="002060"/>
                </a:solidFill>
              </a:rPr>
              <a:t>Parte I Dalla «realtà» virtuale alla </a:t>
            </a:r>
            <a:r>
              <a:rPr lang="it-IT" altLang="it-IT" sz="2800" i="1" dirty="0">
                <a:solidFill>
                  <a:srgbClr val="002060"/>
                </a:solidFill>
                <a:latin typeface="Arial" panose="020B0604020202020204" pitchFamily="34" charset="0"/>
              </a:rPr>
              <a:t>realtà aumentata</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5264A05-DCBA-F267-D3FB-D930FAFF5486}"/>
              </a:ext>
            </a:extLst>
          </p:cNvPr>
          <p:cNvSpPr txBox="1"/>
          <p:nvPr/>
        </p:nvSpPr>
        <p:spPr>
          <a:xfrm>
            <a:off x="259458" y="1062812"/>
            <a:ext cx="8615301" cy="4370427"/>
          </a:xfrm>
          <a:prstGeom prst="rect">
            <a:avLst/>
          </a:prstGeom>
          <a:noFill/>
        </p:spPr>
        <p:txBody>
          <a:bodyPr wrap="square">
            <a:spAutoFit/>
          </a:bodyPr>
          <a:lstStyle/>
          <a:p>
            <a:r>
              <a:rPr lang="it-IT" sz="2000" dirty="0">
                <a:effectLst/>
                <a:latin typeface="Tahoma" panose="020B0604030504040204" pitchFamily="34" charset="0"/>
                <a:ea typeface="Tahoma" panose="020B0604030504040204" pitchFamily="34" charset="0"/>
                <a:cs typeface="Tahoma" panose="020B0604030504040204" pitchFamily="34" charset="0"/>
              </a:rPr>
              <a:t>Tornando all'argomento, come si possono caratterizzare le due tecnologie?</a:t>
            </a:r>
          </a:p>
          <a:p>
            <a:endParaRPr lang="it-IT" sz="2000" b="1" dirty="0">
              <a:latin typeface="Tahoma" panose="020B0604030504040204" pitchFamily="34" charset="0"/>
              <a:ea typeface="Tahoma" panose="020B0604030504040204" pitchFamily="34" charset="0"/>
              <a:cs typeface="Tahoma" panose="020B0604030504040204" pitchFamily="34" charset="0"/>
            </a:endParaRPr>
          </a:p>
          <a:p>
            <a:r>
              <a:rPr lang="it-IT" sz="2000" b="1" dirty="0">
                <a:effectLst/>
                <a:latin typeface="Tahoma" panose="020B0604030504040204" pitchFamily="34" charset="0"/>
                <a:ea typeface="Tahoma" panose="020B0604030504040204" pitchFamily="34" charset="0"/>
                <a:cs typeface="Tahoma" panose="020B0604030504040204" pitchFamily="34" charset="0"/>
              </a:rPr>
              <a:t>La realtà virtuale (VR)</a:t>
            </a:r>
            <a:r>
              <a:rPr lang="it-IT" sz="2000" dirty="0">
                <a:effectLst/>
                <a:latin typeface="Tahoma" panose="020B0604030504040204" pitchFamily="34" charset="0"/>
                <a:ea typeface="Tahoma" panose="020B0604030504040204" pitchFamily="34" charset="0"/>
                <a:cs typeface="Tahoma" panose="020B0604030504040204" pitchFamily="34" charset="0"/>
              </a:rPr>
              <a:t> consente all'utente di muoversi in un ambiente illusorio e </a:t>
            </a:r>
            <a:r>
              <a:rPr lang="it-IT" sz="2000" b="1" dirty="0">
                <a:effectLst/>
                <a:latin typeface="Tahoma" panose="020B0604030504040204" pitchFamily="34" charset="0"/>
                <a:ea typeface="Tahoma" panose="020B0604030504040204" pitchFamily="34" charset="0"/>
                <a:cs typeface="Tahoma" panose="020B0604030504040204" pitchFamily="34" charset="0"/>
              </a:rPr>
              <a:t>completamente digitalizzato</a:t>
            </a:r>
            <a:r>
              <a:rPr lang="it-IT" sz="2000" dirty="0">
                <a:effectLst/>
                <a:latin typeface="Tahoma" panose="020B0604030504040204" pitchFamily="34" charset="0"/>
                <a:ea typeface="Tahoma" panose="020B0604030504040204" pitchFamily="34" charset="0"/>
                <a:cs typeface="Tahoma" panose="020B0604030504040204" pitchFamily="34" charset="0"/>
              </a:rPr>
              <a:t> e di avere limitate opportunità di movimento intorno a questo spazio immaginario. Ciò è possibile grazie all'uso di attrezzature speciali dotate di sensori e telecamere in grado di riprodurre il modo e la direzione del movimento dell'utente. </a:t>
            </a:r>
          </a:p>
          <a:p>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a:effectLst/>
                <a:latin typeface="Tahoma" panose="020B0604030504040204" pitchFamily="34" charset="0"/>
                <a:ea typeface="Tahoma" panose="020B0604030504040204" pitchFamily="34" charset="0"/>
                <a:cs typeface="Tahoma" panose="020B0604030504040204" pitchFamily="34" charset="0"/>
              </a:rPr>
              <a:t>La realtà aumentata (AR), a sua volta, è una tecnologia che utilizza anche attrezzature specializzate e, con il suo aiuto, integra la realtà circostante con elementi aggiuntivi. L'apparecchiatura utilizzata dall'AR (di solito occhiali o un </a:t>
            </a:r>
            <a:r>
              <a:rPr lang="it-IT" sz="2000" u="sng" dirty="0">
                <a:solidFill>
                  <a:srgbClr val="0563C1"/>
                </a:solidFill>
                <a:effectLst/>
                <a:latin typeface="Tahoma" panose="020B0604030504040204" pitchFamily="34" charset="0"/>
                <a:ea typeface="Tahoma" panose="020B0604030504040204" pitchFamily="34" charset="0"/>
                <a:cs typeface="Tahoma" panose="020B0604030504040204" pitchFamily="34" charset="0"/>
                <a:hlinkClick r:id="rId2"/>
              </a:rPr>
              <a:t>dispositivo mobile</a:t>
            </a:r>
            <a:r>
              <a:rPr lang="it-IT" sz="2000" dirty="0">
                <a:effectLst/>
                <a:latin typeface="Tahoma" panose="020B0604030504040204" pitchFamily="34" charset="0"/>
                <a:ea typeface="Tahoma" panose="020B0604030504040204" pitchFamily="34" charset="0"/>
                <a:cs typeface="Tahoma" panose="020B0604030504040204" pitchFamily="34" charset="0"/>
              </a:rPr>
              <a:t>) viene utilizzata per imporre ulteriori immagini o informazioni sulla realtà che ci circonda</a:t>
            </a:r>
            <a:r>
              <a:rPr lang="it-IT" sz="1800" dirty="0">
                <a:effectLst/>
                <a:latin typeface="Times New Roman" panose="02020603050405020304" pitchFamily="18" charset="0"/>
                <a:ea typeface="Times New Roman" panose="02020603050405020304" pitchFamily="18" charset="0"/>
              </a:rPr>
              <a:t>.</a:t>
            </a:r>
          </a:p>
          <a:p>
            <a:endParaRPr lang="it-IT" dirty="0"/>
          </a:p>
        </p:txBody>
      </p:sp>
      <p:sp>
        <p:nvSpPr>
          <p:cNvPr id="6" name="Titolo 1">
            <a:extLst>
              <a:ext uri="{FF2B5EF4-FFF2-40B4-BE49-F238E27FC236}">
                <a16:creationId xmlns:a16="http://schemas.microsoft.com/office/drawing/2014/main" id="{FC861C50-7052-4854-EFC8-939D1D781FB0}"/>
              </a:ext>
            </a:extLst>
          </p:cNvPr>
          <p:cNvSpPr txBox="1">
            <a:spLocks/>
          </p:cNvSpPr>
          <p:nvPr/>
        </p:nvSpPr>
        <p:spPr bwMode="auto">
          <a:xfrm>
            <a:off x="277179" y="17309"/>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sz="4000"/>
              <a:t>Realtà virtuale vs. realtà aumentata</a:t>
            </a:r>
            <a:endParaRPr lang="it-IT" sz="4000" dirty="0"/>
          </a:p>
        </p:txBody>
      </p:sp>
      <p:sp>
        <p:nvSpPr>
          <p:cNvPr id="2" name="CasellaDiTesto 1">
            <a:extLst>
              <a:ext uri="{FF2B5EF4-FFF2-40B4-BE49-F238E27FC236}">
                <a16:creationId xmlns:a16="http://schemas.microsoft.com/office/drawing/2014/main" id="{2D217430-F51D-1B15-71BC-D50E10EC70DC}"/>
              </a:ext>
            </a:extLst>
          </p:cNvPr>
          <p:cNvSpPr txBox="1"/>
          <p:nvPr/>
        </p:nvSpPr>
        <p:spPr>
          <a:xfrm>
            <a:off x="395536" y="5433239"/>
            <a:ext cx="7416824" cy="1015663"/>
          </a:xfrm>
          <a:prstGeom prst="rect">
            <a:avLst/>
          </a:prstGeom>
          <a:noFill/>
        </p:spPr>
        <p:txBody>
          <a:bodyPr wrap="square">
            <a:spAutoFit/>
          </a:bodyPr>
          <a:lstStyle/>
          <a:p>
            <a:r>
              <a:rPr lang="it-IT" sz="2000" dirty="0">
                <a:solidFill>
                  <a:srgbClr val="C00000"/>
                </a:solidFill>
              </a:rPr>
              <a:t>«Realtà» virtuale potrebbe essere del tutto immaginaria</a:t>
            </a:r>
          </a:p>
          <a:p>
            <a:r>
              <a:rPr lang="it-IT" sz="2000" dirty="0">
                <a:solidFill>
                  <a:srgbClr val="C00000"/>
                </a:solidFill>
              </a:rPr>
              <a:t>Realtà aumentata corrisponde al mondo reale, e lo arricchisce con tecnologie virtuali </a:t>
            </a:r>
          </a:p>
        </p:txBody>
      </p:sp>
    </p:spTree>
    <p:extLst>
      <p:ext uri="{BB962C8B-B14F-4D97-AF65-F5344CB8AC3E}">
        <p14:creationId xmlns:p14="http://schemas.microsoft.com/office/powerpoint/2010/main" val="3764056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a:xfrm>
            <a:off x="457200" y="11266"/>
            <a:ext cx="8229600" cy="1143000"/>
          </a:xfrm>
        </p:spPr>
        <p:txBody>
          <a:bodyPr/>
          <a:lstStyle/>
          <a:p>
            <a:r>
              <a:rPr lang="it-IT" sz="3600" dirty="0"/>
              <a:t>Vantaggi della didattica virtuale</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153878"/>
            <a:ext cx="9109720" cy="4339650"/>
          </a:xfrm>
          <a:prstGeom prst="rect">
            <a:avLst/>
          </a:prstGeom>
          <a:noFill/>
        </p:spPr>
        <p:txBody>
          <a:bodyPr wrap="square">
            <a:spAutoFit/>
          </a:bodyPr>
          <a:lstStyle/>
          <a:p>
            <a:pPr marL="285750" indent="-285750">
              <a:buFont typeface="Arial" panose="020B0604020202020204" pitchFamily="34" charset="0"/>
              <a:buChar char="•"/>
            </a:pPr>
            <a:r>
              <a:rPr lang="it-IT" sz="2000" dirty="0"/>
              <a:t>Coinvolge le percezione motoria e sensoriale – la cognizione è indiretta ma vicina alla cognizione diretta, cioè con gli oggetti reali</a:t>
            </a:r>
          </a:p>
          <a:p>
            <a:pPr marL="285750" indent="-285750">
              <a:buFont typeface="Arial" panose="020B0604020202020204" pitchFamily="34" charset="0"/>
              <a:buChar char="•"/>
            </a:pPr>
            <a:r>
              <a:rPr lang="it-IT" sz="2000" dirty="0"/>
              <a:t>Imparare attraverso le emozioni, esperienza in contatto diretto con gli oggetti</a:t>
            </a:r>
          </a:p>
          <a:p>
            <a:pPr marL="285750" indent="-285750">
              <a:buFont typeface="Arial" panose="020B0604020202020204" pitchFamily="34" charset="0"/>
              <a:buChar char="•"/>
            </a:pPr>
            <a:r>
              <a:rPr lang="it-IT" sz="2000" dirty="0"/>
              <a:t>Possibilità di usare le nozioni acquisiti in precedenza per risolvere problemi nuovi</a:t>
            </a:r>
          </a:p>
          <a:p>
            <a:pPr marL="285750" indent="-285750">
              <a:buFont typeface="Arial" panose="020B0604020202020204" pitchFamily="34" charset="0"/>
              <a:buChar char="•"/>
            </a:pPr>
            <a:r>
              <a:rPr lang="it-IT" sz="2000" dirty="0"/>
              <a:t>Conoscenze interdisciplinari e complesse</a:t>
            </a:r>
          </a:p>
          <a:p>
            <a:pPr marL="285750" indent="-285750">
              <a:buFont typeface="Arial" panose="020B0604020202020204" pitchFamily="34" charset="0"/>
              <a:buChar char="•"/>
            </a:pPr>
            <a:r>
              <a:rPr lang="it-IT" sz="2000" dirty="0"/>
              <a:t>Abilità d’interpretare le nozioni, confrontare diverse soluzioni dello stesso problema</a:t>
            </a:r>
          </a:p>
          <a:p>
            <a:pPr marL="285750" indent="-285750">
              <a:buFont typeface="Arial" panose="020B0604020202020204" pitchFamily="34" charset="0"/>
              <a:buChar char="•"/>
            </a:pPr>
            <a:r>
              <a:rPr lang="it-IT" sz="2000" dirty="0"/>
              <a:t>Acquisizione delle capacità e la possibilità di confronto delle nozioni con la prattica</a:t>
            </a:r>
          </a:p>
          <a:p>
            <a:pPr marL="285750" indent="-285750">
              <a:buFont typeface="Arial" panose="020B0604020202020204" pitchFamily="34" charset="0"/>
              <a:buChar char="•"/>
            </a:pPr>
            <a:r>
              <a:rPr lang="it-IT" sz="2000" dirty="0"/>
              <a:t>Acquisizione delle nozioni attraverso relazioni sociali e relazioni al programma</a:t>
            </a:r>
          </a:p>
          <a:p>
            <a:pPr marL="285750" indent="-285750">
              <a:buFont typeface="Arial" panose="020B0604020202020204" pitchFamily="34" charset="0"/>
              <a:buChar char="•"/>
            </a:pPr>
            <a:endParaRPr lang="it-IT" dirty="0"/>
          </a:p>
          <a:p>
            <a:endParaRPr lang="it-IT" dirty="0"/>
          </a:p>
        </p:txBody>
      </p:sp>
    </p:spTree>
    <p:extLst>
      <p:ext uri="{BB962C8B-B14F-4D97-AF65-F5344CB8AC3E}">
        <p14:creationId xmlns:p14="http://schemas.microsoft.com/office/powerpoint/2010/main" val="1059855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p:txBody>
          <a:bodyPr/>
          <a:lstStyle/>
          <a:p>
            <a:r>
              <a:rPr lang="it-IT" sz="3600" dirty="0"/>
              <a:t>Vantaggi della didattica virtuale (</a:t>
            </a:r>
            <a:r>
              <a:rPr lang="it-IT" sz="3600" dirty="0" err="1"/>
              <a:t>cont</a:t>
            </a:r>
            <a:r>
              <a:rPr lang="it-IT" sz="3600" dirty="0"/>
              <a:t>.)</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451566"/>
            <a:ext cx="8805664" cy="646331"/>
          </a:xfrm>
          <a:prstGeom prst="rect">
            <a:avLst/>
          </a:prstGeom>
          <a:noFill/>
        </p:spPr>
        <p:txBody>
          <a:bodyPr wrap="square">
            <a:spAutoFit/>
          </a:bodyPr>
          <a:lstStyle/>
          <a:p>
            <a:pPr marL="285750" indent="-285750">
              <a:buFont typeface="Arial" panose="020B0604020202020204" pitchFamily="34" charset="0"/>
              <a:buChar char="•"/>
            </a:pPr>
            <a:endParaRPr lang="it-IT" dirty="0"/>
          </a:p>
          <a:p>
            <a:endParaRPr lang="it-IT" dirty="0"/>
          </a:p>
        </p:txBody>
      </p:sp>
      <p:sp>
        <p:nvSpPr>
          <p:cNvPr id="5" name="CasellaDiTesto 4">
            <a:extLst>
              <a:ext uri="{FF2B5EF4-FFF2-40B4-BE49-F238E27FC236}">
                <a16:creationId xmlns:a16="http://schemas.microsoft.com/office/drawing/2014/main" id="{60C70AAC-608C-F828-2FFC-84E7AD6030DB}"/>
              </a:ext>
            </a:extLst>
          </p:cNvPr>
          <p:cNvSpPr txBox="1"/>
          <p:nvPr/>
        </p:nvSpPr>
        <p:spPr>
          <a:xfrm>
            <a:off x="34280" y="1451566"/>
            <a:ext cx="8805664" cy="3477875"/>
          </a:xfrm>
          <a:prstGeom prst="rect">
            <a:avLst/>
          </a:prstGeom>
          <a:noFill/>
        </p:spPr>
        <p:txBody>
          <a:bodyPr wrap="square">
            <a:spAutoFit/>
          </a:bodyPr>
          <a:lstStyle/>
          <a:p>
            <a:pPr marL="285750" indent="-285750">
              <a:buFont typeface="Arial" panose="020B0604020202020204" pitchFamily="34" charset="0"/>
              <a:buChar char="•"/>
            </a:pPr>
            <a:r>
              <a:rPr lang="it-IT" sz="2200" dirty="0"/>
              <a:t>Visione olistica di oggetti e loro parti</a:t>
            </a:r>
          </a:p>
          <a:p>
            <a:pPr marL="285750" indent="-285750">
              <a:buFont typeface="Arial" panose="020B0604020202020204" pitchFamily="34" charset="0"/>
              <a:buChar char="•"/>
            </a:pPr>
            <a:r>
              <a:rPr lang="it-IT" sz="2200" dirty="0"/>
              <a:t>La doppia codifica – verbale e visiva </a:t>
            </a:r>
          </a:p>
          <a:p>
            <a:pPr marL="285750" indent="-285750">
              <a:buFont typeface="Arial" panose="020B0604020202020204" pitchFamily="34" charset="0"/>
              <a:buChar char="•"/>
            </a:pPr>
            <a:endParaRPr lang="it-IT" sz="2200" dirty="0"/>
          </a:p>
          <a:p>
            <a:pPr marL="285750" indent="-285750">
              <a:buFont typeface="Arial" panose="020B0604020202020204" pitchFamily="34" charset="0"/>
              <a:buChar char="•"/>
            </a:pPr>
            <a:r>
              <a:rPr lang="it-IT" sz="2200" dirty="0"/>
              <a:t>La possibilità di fissazione – posizionando oggetti vicino al loro ambiente</a:t>
            </a:r>
          </a:p>
          <a:p>
            <a:pPr marL="285750" indent="-285750">
              <a:buFont typeface="Arial" panose="020B0604020202020204" pitchFamily="34" charset="0"/>
              <a:buChar char="•"/>
            </a:pPr>
            <a:r>
              <a:rPr lang="it-IT" sz="2200" dirty="0"/>
              <a:t>Approccio individuale nello svolgimento di compiti</a:t>
            </a:r>
          </a:p>
          <a:p>
            <a:pPr marL="285750" indent="-285750">
              <a:buFont typeface="Arial" panose="020B0604020202020204" pitchFamily="34" charset="0"/>
              <a:buChar char="•"/>
            </a:pPr>
            <a:r>
              <a:rPr lang="it-IT" sz="2200" dirty="0"/>
              <a:t>La velocità propria individuale del lavoro</a:t>
            </a:r>
          </a:p>
          <a:p>
            <a:pPr marL="285750" indent="-285750">
              <a:buFont typeface="Arial" panose="020B0604020202020204" pitchFamily="34" charset="0"/>
              <a:buChar char="•"/>
            </a:pPr>
            <a:r>
              <a:rPr lang="it-IT" sz="2200" dirty="0"/>
              <a:t>L’abilità di vedere elementi chiave della attività svolta</a:t>
            </a:r>
          </a:p>
          <a:p>
            <a:pPr marL="285750" indent="-285750">
              <a:buFont typeface="Arial" panose="020B0604020202020204" pitchFamily="34" charset="0"/>
              <a:buChar char="•"/>
            </a:pPr>
            <a:r>
              <a:rPr lang="it-IT" sz="2200" dirty="0"/>
              <a:t>La concentrazione di attenzione e alto livello di motivazione</a:t>
            </a:r>
          </a:p>
          <a:p>
            <a:endParaRPr lang="it-IT" dirty="0"/>
          </a:p>
        </p:txBody>
      </p:sp>
    </p:spTree>
    <p:extLst>
      <p:ext uri="{BB962C8B-B14F-4D97-AF65-F5344CB8AC3E}">
        <p14:creationId xmlns:p14="http://schemas.microsoft.com/office/powerpoint/2010/main" val="2555754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p:txBody>
          <a:bodyPr/>
          <a:lstStyle/>
          <a:p>
            <a:r>
              <a:rPr lang="it-IT" dirty="0"/>
              <a:t>Corsi on-line</a:t>
            </a:r>
          </a:p>
        </p:txBody>
      </p:sp>
      <p:pic>
        <p:nvPicPr>
          <p:cNvPr id="4" name="Immagine 3">
            <a:extLst>
              <a:ext uri="{FF2B5EF4-FFF2-40B4-BE49-F238E27FC236}">
                <a16:creationId xmlns:a16="http://schemas.microsoft.com/office/drawing/2014/main" id="{F5798CBA-9F4F-0904-AF6F-C0DB63D692A0}"/>
              </a:ext>
            </a:extLst>
          </p:cNvPr>
          <p:cNvPicPr>
            <a:picLocks noChangeAspect="1"/>
          </p:cNvPicPr>
          <p:nvPr/>
        </p:nvPicPr>
        <p:blipFill>
          <a:blip r:embed="rId2"/>
          <a:stretch>
            <a:fillRect/>
          </a:stretch>
        </p:blipFill>
        <p:spPr>
          <a:xfrm>
            <a:off x="0" y="1196752"/>
            <a:ext cx="9144000" cy="5140990"/>
          </a:xfrm>
          <a:prstGeom prst="rect">
            <a:avLst/>
          </a:prstGeom>
        </p:spPr>
      </p:pic>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spTree>
    <p:extLst>
      <p:ext uri="{BB962C8B-B14F-4D97-AF65-F5344CB8AC3E}">
        <p14:creationId xmlns:p14="http://schemas.microsoft.com/office/powerpoint/2010/main" val="3618104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a:xfrm>
            <a:off x="457200" y="0"/>
            <a:ext cx="8229600" cy="1143000"/>
          </a:xfrm>
        </p:spPr>
        <p:txBody>
          <a:bodyPr/>
          <a:lstStyle/>
          <a:p>
            <a:r>
              <a:rPr lang="it-IT" dirty="0"/>
              <a:t>Corsi on-line</a:t>
            </a:r>
          </a:p>
        </p:txBody>
      </p:sp>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pic>
        <p:nvPicPr>
          <p:cNvPr id="5" name="Immagine 4">
            <a:extLst>
              <a:ext uri="{FF2B5EF4-FFF2-40B4-BE49-F238E27FC236}">
                <a16:creationId xmlns:a16="http://schemas.microsoft.com/office/drawing/2014/main" id="{A2A1662E-955E-C723-8703-A7806A7FDC53}"/>
              </a:ext>
            </a:extLst>
          </p:cNvPr>
          <p:cNvPicPr>
            <a:picLocks noChangeAspect="1"/>
          </p:cNvPicPr>
          <p:nvPr/>
        </p:nvPicPr>
        <p:blipFill>
          <a:blip r:embed="rId2"/>
          <a:stretch>
            <a:fillRect/>
          </a:stretch>
        </p:blipFill>
        <p:spPr>
          <a:xfrm>
            <a:off x="0" y="1174020"/>
            <a:ext cx="9144000" cy="5140990"/>
          </a:xfrm>
          <a:prstGeom prst="rect">
            <a:avLst/>
          </a:prstGeom>
        </p:spPr>
      </p:pic>
    </p:spTree>
    <p:extLst>
      <p:ext uri="{BB962C8B-B14F-4D97-AF65-F5344CB8AC3E}">
        <p14:creationId xmlns:p14="http://schemas.microsoft.com/office/powerpoint/2010/main" val="1448087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3232A-43AE-4451-30E4-45BFF2BE08FC}"/>
              </a:ext>
            </a:extLst>
          </p:cNvPr>
          <p:cNvSpPr>
            <a:spLocks noGrp="1"/>
          </p:cNvSpPr>
          <p:nvPr>
            <p:ph type="title"/>
          </p:nvPr>
        </p:nvSpPr>
        <p:spPr>
          <a:xfrm>
            <a:off x="454893" y="0"/>
            <a:ext cx="8229600" cy="1143000"/>
          </a:xfrm>
        </p:spPr>
        <p:txBody>
          <a:bodyPr/>
          <a:lstStyle/>
          <a:p>
            <a:r>
              <a:rPr lang="it-IT" sz="3600" dirty="0"/>
              <a:t>Gli arbori</a:t>
            </a:r>
          </a:p>
        </p:txBody>
      </p:sp>
      <p:sp>
        <p:nvSpPr>
          <p:cNvPr id="5" name="CasellaDiTesto 4">
            <a:extLst>
              <a:ext uri="{FF2B5EF4-FFF2-40B4-BE49-F238E27FC236}">
                <a16:creationId xmlns:a16="http://schemas.microsoft.com/office/drawing/2014/main" id="{FC658ADC-8BB7-F72D-2475-FF62A7D292F0}"/>
              </a:ext>
            </a:extLst>
          </p:cNvPr>
          <p:cNvSpPr txBox="1"/>
          <p:nvPr/>
        </p:nvSpPr>
        <p:spPr>
          <a:xfrm>
            <a:off x="153045" y="908720"/>
            <a:ext cx="8531448" cy="6093976"/>
          </a:xfrm>
          <a:prstGeom prst="rect">
            <a:avLst/>
          </a:prstGeom>
          <a:noFill/>
        </p:spPr>
        <p:txBody>
          <a:bodyPr wrap="square">
            <a:spAutoFit/>
          </a:bodyPr>
          <a:lstStyle/>
          <a:p>
            <a:pPr>
              <a:spcAft>
                <a:spcPts val="0"/>
              </a:spcAft>
            </a:pPr>
            <a:r>
              <a:rPr lang="it-IT" sz="1700" dirty="0">
                <a:latin typeface="+mj-lt"/>
                <a:ea typeface="Times New Roman" panose="02020603050405020304" pitchFamily="18" charset="0"/>
                <a:cs typeface="Times New Roman" panose="02020603050405020304" pitchFamily="18" charset="0"/>
              </a:rPr>
              <a:t>Il termine realtà aumentata è stato coniato per la prima volta nel 1992 da Thomas </a:t>
            </a:r>
            <a:r>
              <a:rPr lang="it-IT" sz="1700" dirty="0" err="1">
                <a:latin typeface="+mj-lt"/>
                <a:ea typeface="Times New Roman" panose="02020603050405020304" pitchFamily="18" charset="0"/>
                <a:cs typeface="Times New Roman" panose="02020603050405020304" pitchFamily="18" charset="0"/>
              </a:rPr>
              <a:t>Caudell</a:t>
            </a:r>
            <a:r>
              <a:rPr lang="it-IT" sz="1700" dirty="0">
                <a:latin typeface="+mj-lt"/>
                <a:ea typeface="Times New Roman" panose="02020603050405020304" pitchFamily="18" charset="0"/>
                <a:cs typeface="Times New Roman" panose="02020603050405020304" pitchFamily="18" charset="0"/>
              </a:rPr>
              <a:t> e David </a:t>
            </a:r>
            <a:r>
              <a:rPr lang="it-IT" sz="1700" dirty="0" err="1">
                <a:latin typeface="+mj-lt"/>
                <a:ea typeface="Times New Roman" panose="02020603050405020304" pitchFamily="18" charset="0"/>
                <a:cs typeface="Times New Roman" panose="02020603050405020304" pitchFamily="18" charset="0"/>
              </a:rPr>
              <a:t>Mizell</a:t>
            </a:r>
            <a:r>
              <a:rPr lang="it-IT" sz="1700" dirty="0">
                <a:latin typeface="+mj-lt"/>
                <a:ea typeface="Times New Roman" panose="02020603050405020304" pitchFamily="18" charset="0"/>
                <a:cs typeface="Times New Roman" panose="02020603050405020304" pitchFamily="18" charset="0"/>
              </a:rPr>
              <a:t>, due ingegneri di Boeing che lavoravano su un semplice visore trasparente che aiutava gli ingegneri aeronautici in complessi schemi di cablaggio. Secondo la loro documentazione, l'obiettivo della realtà aumentata, comunemente abbreviata in AR, era quello di consentire riduzioni dei costi e miglioramenti dell'efficienza in molte delle operazioni umane coinvolte nella produzione di aeromobili.
Abbiamo sognato il potenziale dell'AR per molto tempo e la storia del mezzo risale a prima ancora che avessimo un termine per questo. In effetti, l'AR condivide una storia con il suo cugino tecnologico, la realtà virtuale. Sia la realtà virtuale che la realtà virtuale che l'AR condividono un antenato comune, la Spada di Damocle. Costruita nel 1968, la Spada di Damocle è stata creata da uno scienziato informatico e ricercatore, Ivan Sutherland. Il suo obiettivo era quello di creare il display definitivo: un'interfaccia digitale capace di trasformare il mondo fisico. Il prototipo era così pesante che doveva essere sospeso al soffitto da un braccio meccanico. </a:t>
            </a:r>
          </a:p>
          <a:p>
            <a:pPr>
              <a:spcAft>
                <a:spcPts val="0"/>
              </a:spcAft>
            </a:pPr>
            <a:r>
              <a:rPr lang="it-IT" sz="1700" dirty="0">
                <a:latin typeface="+mj-lt"/>
                <a:ea typeface="Times New Roman" panose="02020603050405020304" pitchFamily="18" charset="0"/>
                <a:cs typeface="Times New Roman" panose="02020603050405020304" pitchFamily="18" charset="0"/>
              </a:rPr>
              <a:t>
Il display definitivo sarebbe una stanza all'interno della quale il computer può controllare l'esistenza della materia. Una sedia esposta in una stanza del genere sarebbe abbastanza buona per sedersi. Le manette esposte in una stanza del genere sarebbero confinanti, e un proiettile esposto in una stanza del genere sarebbe fatale. 
Con una programmazione appropriata un tale display potrebbe letteralmente essere il Paese delle Meraviglie in cui Alice camminava. </a:t>
            </a:r>
            <a:r>
              <a:rPr lang="it-IT" sz="1600" dirty="0">
                <a:latin typeface="+mj-lt"/>
                <a:ea typeface="Times New Roman" panose="02020603050405020304" pitchFamily="18" charset="0"/>
                <a:cs typeface="Times New Roman" panose="02020603050405020304" pitchFamily="18" charset="0"/>
              </a:rPr>
              <a:t>
</a:t>
            </a:r>
            <a:endParaRPr lang="it-IT" sz="1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680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C658ADC-8BB7-F72D-2475-FF62A7D292F0}"/>
              </a:ext>
            </a:extLst>
          </p:cNvPr>
          <p:cNvSpPr txBox="1"/>
          <p:nvPr/>
        </p:nvSpPr>
        <p:spPr>
          <a:xfrm>
            <a:off x="0" y="-190673"/>
            <a:ext cx="9252520" cy="7863691"/>
          </a:xfrm>
          <a:prstGeom prst="rect">
            <a:avLst/>
          </a:prstGeom>
          <a:noFill/>
        </p:spPr>
        <p:txBody>
          <a:bodyPr wrap="square">
            <a:spAutoFit/>
          </a:bodyPr>
          <a:lstStyle/>
          <a:p>
            <a:pPr>
              <a:spcAft>
                <a:spcPts val="0"/>
              </a:spcAft>
            </a:pPr>
            <a:r>
              <a:rPr lang="it-IT" sz="1600" dirty="0">
                <a:latin typeface="+mj-lt"/>
                <a:ea typeface="Times New Roman" panose="02020603050405020304" pitchFamily="18" charset="0"/>
                <a:cs typeface="Times New Roman" panose="02020603050405020304" pitchFamily="18" charset="0"/>
              </a:rPr>
              <a:t>
</a:t>
            </a:r>
            <a:r>
              <a:rPr lang="it-IT" sz="2000" dirty="0">
                <a:latin typeface="+mj-lt"/>
                <a:ea typeface="Times New Roman" panose="02020603050405020304" pitchFamily="18" charset="0"/>
                <a:cs typeface="Times New Roman" panose="02020603050405020304" pitchFamily="18" charset="0"/>
              </a:rPr>
              <a:t>Oggi non abbiamo più bisogno di bracci meccanici per sospendere macchine pesanti dal soffitto. Le cuffie, esponenzialmente più potenti della spada di </a:t>
            </a:r>
            <a:r>
              <a:rPr lang="it-IT" sz="2000" dirty="0" err="1">
                <a:latin typeface="+mj-lt"/>
                <a:ea typeface="Times New Roman" panose="02020603050405020304" pitchFamily="18" charset="0"/>
                <a:cs typeface="Times New Roman" panose="02020603050405020304" pitchFamily="18" charset="0"/>
              </a:rPr>
              <a:t>Damacle</a:t>
            </a:r>
            <a:r>
              <a:rPr lang="it-IT" sz="2000" dirty="0">
                <a:latin typeface="+mj-lt"/>
                <a:ea typeface="Times New Roman" panose="02020603050405020304" pitchFamily="18" charset="0"/>
                <a:cs typeface="Times New Roman" panose="02020603050405020304" pitchFamily="18" charset="0"/>
              </a:rPr>
              <a:t> del 1968, possono essere indossate sui nostri volti come occhiali o stare comodamente nelle nostre tasche. L'hardware che si indossa indipendentemente sulla testa come occhiali, visiera o casco, viene definito auricolare autonomo o display montato sulla testa, HMD in breve. Tuttavia, la maggior parte delle persone accederà all'AR per la prima volta con dispositivi che probabilmente usi ogni giorno, il tuo smartphone</a:t>
            </a:r>
          </a:p>
          <a:p>
            <a:pPr>
              <a:spcAft>
                <a:spcPts val="0"/>
              </a:spcAft>
            </a:pPr>
            <a:r>
              <a:rPr lang="it-IT" sz="2000" dirty="0">
                <a:latin typeface="+mj-lt"/>
                <a:ea typeface="Times New Roman" panose="02020603050405020304" pitchFamily="18" charset="0"/>
                <a:cs typeface="Times New Roman" panose="02020603050405020304" pitchFamily="18" charset="0"/>
              </a:rPr>
              <a:t>. 
Diamo un'occhiata all'AR auricolare e all'AR mobile in modo più dettagliato. Questi sono attualmente i due principali sistemi di distribuzione per i contenuti AR. Sul lato AR delle cuffie, all'inizio del 2018, l'HMD più utilizzato è Microsoft HoloLens. È completamente wireless e ha un design simile a una visiera. Funziona con una batteria ricaricabile e il 100% della sua potenza di elaborazione si trova all'interno del suo telaio. Sempre sul lato AR mobile, questo è il modo in cui la maggior parte del mondo sperimenterà la realtà aumentata per la prima volta. </a:t>
            </a:r>
          </a:p>
          <a:p>
            <a:pPr>
              <a:spcAft>
                <a:spcPts val="0"/>
              </a:spcAft>
            </a:pPr>
            <a:r>
              <a:rPr lang="it-IT" sz="2000" dirty="0">
                <a:latin typeface="+mj-lt"/>
                <a:ea typeface="Times New Roman" panose="02020603050405020304" pitchFamily="18" charset="0"/>
                <a:cs typeface="Times New Roman" panose="02020603050405020304" pitchFamily="18" charset="0"/>
              </a:rPr>
              <a:t>
In effetti, il rapido sviluppo degli smartphone ha effettivamente contribuito alla crescita delle industrie VR e AR. Questo perché gli stessi componenti che fanno funzionare gli smartphone, giroscopi, accelerometri, display miniaturizzati ad alta risoluzione, sono necessari anche per le cuffie AR e VR. </a:t>
            </a:r>
          </a:p>
          <a:p>
            <a:pPr>
              <a:spcAft>
                <a:spcPts val="0"/>
              </a:spcAft>
            </a:pPr>
            <a:endParaRPr lang="it-IT" sz="1700" dirty="0">
              <a:latin typeface="+mj-lt"/>
              <a:ea typeface="Times New Roman" panose="02020603050405020304" pitchFamily="18" charset="0"/>
              <a:cs typeface="Times New Roman" panose="02020603050405020304" pitchFamily="18" charset="0"/>
            </a:endParaRPr>
          </a:p>
          <a:p>
            <a:pPr>
              <a:spcAft>
                <a:spcPts val="0"/>
              </a:spcAft>
            </a:pPr>
            <a:r>
              <a:rPr lang="it-IT" sz="1600" dirty="0">
                <a:latin typeface="+mj-lt"/>
                <a:ea typeface="Times New Roman" panose="02020603050405020304" pitchFamily="18" charset="0"/>
                <a:cs typeface="Times New Roman" panose="02020603050405020304" pitchFamily="18" charset="0"/>
              </a:rPr>
              <a:t>
</a:t>
            </a:r>
            <a:endParaRPr lang="it-IT"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5934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3F5CB-79ED-9EC4-9B54-52C9B9EA74E2}"/>
              </a:ext>
            </a:extLst>
          </p:cNvPr>
          <p:cNvSpPr>
            <a:spLocks noGrp="1"/>
          </p:cNvSpPr>
          <p:nvPr>
            <p:ph type="title"/>
          </p:nvPr>
        </p:nvSpPr>
        <p:spPr/>
        <p:txBody>
          <a:bodyPr/>
          <a:lstStyle/>
          <a:p>
            <a:r>
              <a:rPr lang="it-IT" sz="3600" dirty="0"/>
              <a:t>Componenti di </a:t>
            </a:r>
            <a:r>
              <a:rPr lang="it-IT" sz="3600" dirty="0" err="1"/>
              <a:t>smartfon</a:t>
            </a:r>
            <a:endParaRPr lang="it-IT" sz="3600" dirty="0"/>
          </a:p>
        </p:txBody>
      </p:sp>
      <p:pic>
        <p:nvPicPr>
          <p:cNvPr id="4" name="Immagine 3">
            <a:extLst>
              <a:ext uri="{FF2B5EF4-FFF2-40B4-BE49-F238E27FC236}">
                <a16:creationId xmlns:a16="http://schemas.microsoft.com/office/drawing/2014/main" id="{4EEC7B26-CAF9-ED05-8C4D-E9F1B4FED33D}"/>
              </a:ext>
            </a:extLst>
          </p:cNvPr>
          <p:cNvPicPr>
            <a:picLocks noChangeAspect="1"/>
          </p:cNvPicPr>
          <p:nvPr/>
        </p:nvPicPr>
        <p:blipFill>
          <a:blip r:embed="rId2"/>
          <a:stretch>
            <a:fillRect/>
          </a:stretch>
        </p:blipFill>
        <p:spPr>
          <a:xfrm>
            <a:off x="0" y="1450632"/>
            <a:ext cx="9144000" cy="5140990"/>
          </a:xfrm>
          <a:prstGeom prst="rect">
            <a:avLst/>
          </a:prstGeom>
        </p:spPr>
      </p:pic>
    </p:spTree>
    <p:extLst>
      <p:ext uri="{BB962C8B-B14F-4D97-AF65-F5344CB8AC3E}">
        <p14:creationId xmlns:p14="http://schemas.microsoft.com/office/powerpoint/2010/main" val="127170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4" name="Immagine 3">
            <a:extLst>
              <a:ext uri="{FF2B5EF4-FFF2-40B4-BE49-F238E27FC236}">
                <a16:creationId xmlns:a16="http://schemas.microsoft.com/office/drawing/2014/main" id="{9DACEDE4-3DF1-5727-1E75-CADCD3C87F10}"/>
              </a:ext>
            </a:extLst>
          </p:cNvPr>
          <p:cNvPicPr>
            <a:picLocks noChangeAspect="1"/>
          </p:cNvPicPr>
          <p:nvPr/>
        </p:nvPicPr>
        <p:blipFill>
          <a:blip r:embed="rId2"/>
          <a:stretch>
            <a:fillRect/>
          </a:stretch>
        </p:blipFill>
        <p:spPr>
          <a:xfrm>
            <a:off x="17760" y="1417638"/>
            <a:ext cx="9144000" cy="5140990"/>
          </a:xfrm>
          <a:prstGeom prst="rect">
            <a:avLst/>
          </a:prstGeom>
        </p:spPr>
      </p:pic>
    </p:spTree>
    <p:extLst>
      <p:ext uri="{BB962C8B-B14F-4D97-AF65-F5344CB8AC3E}">
        <p14:creationId xmlns:p14="http://schemas.microsoft.com/office/powerpoint/2010/main" val="2341140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a:xfrm>
            <a:off x="457200" y="-25673"/>
            <a:ext cx="8229600" cy="1143000"/>
          </a:xfrm>
        </p:spPr>
        <p:txBody>
          <a:bodyPr/>
          <a:lstStyle/>
          <a:p>
            <a:r>
              <a:rPr lang="it-IT" dirty="0"/>
              <a:t>Smartphones &amp; AR</a:t>
            </a:r>
          </a:p>
        </p:txBody>
      </p:sp>
      <p:sp>
        <p:nvSpPr>
          <p:cNvPr id="3" name="Rectangle 1">
            <a:extLst>
              <a:ext uri="{FF2B5EF4-FFF2-40B4-BE49-F238E27FC236}">
                <a16:creationId xmlns:a16="http://schemas.microsoft.com/office/drawing/2014/main" id="{F8A90395-7856-6B63-0985-5B86F9CB9E17}"/>
              </a:ext>
            </a:extLst>
          </p:cNvPr>
          <p:cNvSpPr>
            <a:spLocks noChangeArrowheads="1"/>
          </p:cNvSpPr>
          <p:nvPr/>
        </p:nvSpPr>
        <p:spPr bwMode="auto">
          <a:xfrm>
            <a:off x="0" y="803746"/>
            <a:ext cx="973054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hangingPunct="0"/>
            <a:r>
              <a:rPr lang="it-IT" altLang="it-IT" dirty="0"/>
              <a:t>«Di nuovo sul lato AR mobile. </a:t>
            </a:r>
          </a:p>
          <a:p>
            <a:pPr lvl="0" eaLnBrk="0" hangingPunct="0"/>
            <a:r>
              <a:rPr lang="it-IT" altLang="it-IT" dirty="0"/>
              <a:t>
È così che la maggior parte del mondo sperimenterà la realtà aumentata per la prima volta. 
In effetti, il rapido sviluppo degli smartphone ha effettivamente contribuito alla crescita 
delle industrie VR e AR. 
</a:t>
            </a:r>
          </a:p>
          <a:p>
            <a:pPr lvl="0" eaLnBrk="0" hangingPunct="0"/>
            <a:r>
              <a:rPr lang="it-IT" altLang="it-IT" dirty="0"/>
              <a:t>Questo perché gli stessi componenti che fanno funzionare gli smartphone; Giroscopi 
accelerometri, display miniaturizzati ad alta risoluzione sono necessari anche per AR e 
Cuffie VR. 
</a:t>
            </a:r>
          </a:p>
          <a:p>
            <a:pPr lvl="0" eaLnBrk="0" hangingPunct="0"/>
            <a:r>
              <a:rPr lang="it-IT" altLang="it-IT" dirty="0"/>
              <a:t>L'elevata domanda di smartphone ha guidato la produzione di massa di questi componenti 
negli ultimi 10 anni con conseguenti maggiori innovazioni hardware e diminuzioni 
nei costi. </a:t>
            </a:r>
          </a:p>
          <a:p>
            <a:pPr lvl="0" eaLnBrk="0" hangingPunct="0"/>
            <a:r>
              <a:rPr lang="it-IT" altLang="it-IT" dirty="0"/>
              <a:t>
E il senso più elementare, l'AR viene creata utilizzando le fotocamere anteriori e posteriori su 
il tuo telefono. Lo tieni sollevato e il tuo schermo è in grado di visualizzare oggetti digitali e 
Informazioni integrate nel tuo mondo reale. 
</a:t>
            </a:r>
          </a:p>
          <a:p>
            <a:pPr lvl="0" eaLnBrk="0" hangingPunct="0"/>
            <a:r>
              <a:rPr lang="it-IT" altLang="it-IT" dirty="0"/>
              <a:t>Il tuo telefono può ora fungere da portale per nuovi mondi, esperienze e informazioni.» 
</a:t>
            </a:r>
            <a:endParaRPr kumimoji="0" lang="en-IE"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177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a:xfrm>
            <a:off x="161764" y="11266"/>
            <a:ext cx="8820472" cy="1143000"/>
          </a:xfrm>
        </p:spPr>
        <p:txBody>
          <a:bodyPr/>
          <a:lstStyle/>
          <a:p>
            <a:r>
              <a:rPr lang="it-IT" sz="3600" dirty="0"/>
              <a:t>Ricordiamo 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323528" y="1585969"/>
            <a:ext cx="8820472" cy="3323987"/>
          </a:xfrm>
          <a:prstGeom prst="rect">
            <a:avLst/>
          </a:prstGeom>
          <a:noFill/>
        </p:spPr>
        <p:txBody>
          <a:bodyPr wrap="square">
            <a:spAutoFit/>
          </a:bodyPr>
          <a:lstStyle/>
          <a:p>
            <a:pPr algn="l"/>
            <a:r>
              <a:rPr lang="it-IT" b="0" i="0" dirty="0">
                <a:solidFill>
                  <a:srgbClr val="202122"/>
                </a:solidFill>
                <a:effectLst/>
                <a:latin typeface="Arial" panose="020B0604020202020204" pitchFamily="34" charset="0"/>
              </a:rPr>
              <a:t>Per </a:t>
            </a:r>
            <a:r>
              <a:rPr lang="it-IT" b="1" i="0" dirty="0">
                <a:solidFill>
                  <a:srgbClr val="202122"/>
                </a:solidFill>
                <a:effectLst/>
                <a:latin typeface="Arial" panose="020B0604020202020204" pitchFamily="34" charset="0"/>
              </a:rPr>
              <a:t>realtà aumentata</a:t>
            </a:r>
            <a:r>
              <a:rPr lang="it-IT" b="0" i="0" dirty="0">
                <a:solidFill>
                  <a:srgbClr val="202122"/>
                </a:solidFill>
                <a:effectLst/>
                <a:latin typeface="Arial" panose="020B0604020202020204" pitchFamily="34" charset="0"/>
              </a:rPr>
              <a:t> (abbreviato </a:t>
            </a:r>
            <a:r>
              <a:rPr lang="it-IT" b="1" i="0" dirty="0">
                <a:solidFill>
                  <a:srgbClr val="202122"/>
                </a:solidFill>
                <a:effectLst/>
                <a:latin typeface="Arial" panose="020B0604020202020204" pitchFamily="34" charset="0"/>
              </a:rPr>
              <a:t>RA</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AR</a:t>
            </a:r>
            <a:r>
              <a:rPr lang="it-IT" b="0" i="0" dirty="0">
                <a:solidFill>
                  <a:srgbClr val="202122"/>
                </a:solidFill>
                <a:effectLst/>
                <a:latin typeface="Arial" panose="020B0604020202020204" pitchFamily="34" charset="0"/>
              </a:rPr>
              <a:t> dall'inglese </a:t>
            </a:r>
            <a:r>
              <a:rPr lang="it-IT" b="0" i="1" dirty="0" err="1">
                <a:solidFill>
                  <a:srgbClr val="202122"/>
                </a:solidFill>
                <a:effectLst/>
                <a:latin typeface="Arial" panose="020B0604020202020204" pitchFamily="34" charset="0"/>
              </a:rPr>
              <a:t>augmented</a:t>
            </a:r>
            <a:r>
              <a:rPr lang="it-IT" b="0" i="1" dirty="0">
                <a:solidFill>
                  <a:srgbClr val="202122"/>
                </a:solidFill>
                <a:effectLst/>
                <a:latin typeface="Arial" panose="020B0604020202020204" pitchFamily="34" charset="0"/>
              </a:rPr>
              <a:t> reality</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realtà mediata dall'elaboratore</a:t>
            </a:r>
            <a:r>
              <a:rPr lang="it-IT" b="0" i="0" dirty="0">
                <a:solidFill>
                  <a:srgbClr val="202122"/>
                </a:solidFill>
                <a:effectLst/>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0" i="0" u="none" strike="noStrike" baseline="30000" dirty="0">
                <a:solidFill>
                  <a:srgbClr val="0645AD"/>
                </a:solidFill>
                <a:effectLst/>
                <a:latin typeface="Arial" panose="020B0604020202020204" pitchFamily="34" charset="0"/>
                <a:hlinkClick r:id="rId2"/>
              </a:rPr>
              <a:t>[1]</a:t>
            </a:r>
            <a:endParaRPr lang="it-IT" b="0" i="0" u="none" strike="noStrike" baseline="30000" dirty="0">
              <a:solidFill>
                <a:srgbClr val="0645AD"/>
              </a:solidFill>
              <a:effectLst/>
              <a:latin typeface="Arial" panose="020B0604020202020204" pitchFamily="34" charset="0"/>
            </a:endParaRPr>
          </a:p>
          <a:p>
            <a:pPr algn="l"/>
            <a:endParaRPr lang="it-IT" baseline="30000" dirty="0">
              <a:solidFill>
                <a:srgbClr val="0645AD"/>
              </a:solidFill>
            </a:endParaRPr>
          </a:p>
          <a:p>
            <a:pPr algn="l"/>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Il </a:t>
            </a:r>
            <a:r>
              <a:rPr lang="it-IT" b="0" i="0" u="none" strike="noStrike" dirty="0">
                <a:solidFill>
                  <a:srgbClr val="0645AD"/>
                </a:solidFill>
                <a:effectLst/>
                <a:latin typeface="Arial" panose="020B0604020202020204" pitchFamily="34" charset="0"/>
                <a:hlinkClick r:id="rId3" tooltip="Cruscotto"/>
              </a:rPr>
              <a:t>cruscotto</a:t>
            </a:r>
            <a:r>
              <a:rPr lang="it-IT" b="0" i="0" dirty="0">
                <a:solidFill>
                  <a:srgbClr val="202122"/>
                </a:solidFill>
                <a:effectLst/>
                <a:latin typeface="Arial" panose="020B0604020202020204" pitchFamily="34" charset="0"/>
              </a:rPr>
              <a:t> dell'automobile, l'esplorazione della città puntando lo </a:t>
            </a:r>
            <a:r>
              <a:rPr lang="it-IT" b="0" i="0" u="none" strike="noStrike" dirty="0">
                <a:solidFill>
                  <a:srgbClr val="0645AD"/>
                </a:solidFill>
                <a:effectLst/>
                <a:latin typeface="Arial" panose="020B0604020202020204" pitchFamily="34" charset="0"/>
                <a:hlinkClick r:id="rId4" tooltip="Smartphone"/>
              </a:rPr>
              <a:t>smartphone</a:t>
            </a:r>
            <a:r>
              <a:rPr lang="it-IT" b="0" i="0" dirty="0">
                <a:solidFill>
                  <a:srgbClr val="202122"/>
                </a:solidFill>
                <a:effectLst/>
                <a:latin typeface="Arial" panose="020B0604020202020204" pitchFamily="34" charset="0"/>
              </a:rPr>
              <a:t> o la </a:t>
            </a:r>
            <a:r>
              <a:rPr lang="it-IT" b="0" i="0" u="none" strike="noStrike" dirty="0">
                <a:solidFill>
                  <a:srgbClr val="0645AD"/>
                </a:solidFill>
                <a:effectLst/>
                <a:latin typeface="Arial" panose="020B0604020202020204" pitchFamily="34" charset="0"/>
                <a:hlinkClick r:id="rId5" tooltip="Chirurgia robotica"/>
              </a:rPr>
              <a:t>chirurgia robotica</a:t>
            </a:r>
            <a:r>
              <a:rPr lang="it-IT" b="0" i="0" dirty="0">
                <a:solidFill>
                  <a:srgbClr val="202122"/>
                </a:solidFill>
                <a:effectLst/>
                <a:latin typeface="Arial" panose="020B0604020202020204" pitchFamily="34" charset="0"/>
              </a:rPr>
              <a:t> a distanza sono tutti esempi di realtà aumentata.</a:t>
            </a:r>
          </a:p>
          <a:p>
            <a:pPr algn="l"/>
            <a:endParaRPr lang="it-IT" dirty="0">
              <a:solidFill>
                <a:srgbClr val="202122"/>
              </a:solidFill>
            </a:endParaRPr>
          </a:p>
          <a:p>
            <a:r>
              <a:rPr lang="en-US" dirty="0">
                <a:solidFill>
                  <a:srgbClr val="FF0000"/>
                </a:solidFill>
                <a:effectLst/>
              </a:rPr>
              <a:t>VR simulates an environment and AR brings information to your real world environment </a:t>
            </a:r>
          </a:p>
          <a:p>
            <a:pPr algn="l"/>
            <a:endParaRPr lang="it-IT"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5" name="Immagine 4">
            <a:extLst>
              <a:ext uri="{FF2B5EF4-FFF2-40B4-BE49-F238E27FC236}">
                <a16:creationId xmlns:a16="http://schemas.microsoft.com/office/drawing/2014/main" id="{2F481777-B803-1AEE-8056-4D8FB54F8051}"/>
              </a:ext>
            </a:extLst>
          </p:cNvPr>
          <p:cNvPicPr>
            <a:picLocks noChangeAspect="1"/>
          </p:cNvPicPr>
          <p:nvPr/>
        </p:nvPicPr>
        <p:blipFill>
          <a:blip r:embed="rId2"/>
          <a:stretch>
            <a:fillRect/>
          </a:stretch>
        </p:blipFill>
        <p:spPr>
          <a:xfrm>
            <a:off x="0" y="1736854"/>
            <a:ext cx="9144000" cy="5140990"/>
          </a:xfrm>
          <a:prstGeom prst="rect">
            <a:avLst/>
          </a:prstGeom>
        </p:spPr>
      </p:pic>
    </p:spTree>
    <p:extLst>
      <p:ext uri="{BB962C8B-B14F-4D97-AF65-F5344CB8AC3E}">
        <p14:creationId xmlns:p14="http://schemas.microsoft.com/office/powerpoint/2010/main" val="998328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F95AD-8104-5DAD-2F02-2EEACE080B94}"/>
              </a:ext>
            </a:extLst>
          </p:cNvPr>
          <p:cNvSpPr>
            <a:spLocks noGrp="1"/>
          </p:cNvSpPr>
          <p:nvPr>
            <p:ph type="title"/>
          </p:nvPr>
        </p:nvSpPr>
        <p:spPr>
          <a:xfrm>
            <a:off x="457200" y="0"/>
            <a:ext cx="8229600" cy="1143000"/>
          </a:xfrm>
        </p:spPr>
        <p:txBody>
          <a:bodyPr/>
          <a:lstStyle/>
          <a:p>
            <a:r>
              <a:rPr lang="it-IT" sz="3600" dirty="0"/>
              <a:t>AR in shopping</a:t>
            </a:r>
          </a:p>
        </p:txBody>
      </p:sp>
      <p:pic>
        <p:nvPicPr>
          <p:cNvPr id="4" name="Immagine 3">
            <a:extLst>
              <a:ext uri="{FF2B5EF4-FFF2-40B4-BE49-F238E27FC236}">
                <a16:creationId xmlns:a16="http://schemas.microsoft.com/office/drawing/2014/main" id="{F2B67AFB-37BB-A9F6-0AAB-3DBBA9E043BA}"/>
              </a:ext>
            </a:extLst>
          </p:cNvPr>
          <p:cNvPicPr>
            <a:picLocks noChangeAspect="1"/>
          </p:cNvPicPr>
          <p:nvPr/>
        </p:nvPicPr>
        <p:blipFill>
          <a:blip r:embed="rId2"/>
          <a:stretch>
            <a:fillRect/>
          </a:stretch>
        </p:blipFill>
        <p:spPr>
          <a:xfrm>
            <a:off x="0" y="934705"/>
            <a:ext cx="9144000" cy="5140990"/>
          </a:xfrm>
          <a:prstGeom prst="rect">
            <a:avLst/>
          </a:prstGeom>
        </p:spPr>
      </p:pic>
      <p:sp>
        <p:nvSpPr>
          <p:cNvPr id="6" name="CasellaDiTesto 5">
            <a:extLst>
              <a:ext uri="{FF2B5EF4-FFF2-40B4-BE49-F238E27FC236}">
                <a16:creationId xmlns:a16="http://schemas.microsoft.com/office/drawing/2014/main" id="{A81168AE-2210-69BA-D7E2-D18114789A12}"/>
              </a:ext>
            </a:extLst>
          </p:cNvPr>
          <p:cNvSpPr txBox="1"/>
          <p:nvPr/>
        </p:nvSpPr>
        <p:spPr>
          <a:xfrm>
            <a:off x="323528" y="6194529"/>
            <a:ext cx="8496944" cy="369332"/>
          </a:xfrm>
          <a:prstGeom prst="rect">
            <a:avLst/>
          </a:prstGeom>
          <a:noFill/>
        </p:spPr>
        <p:txBody>
          <a:bodyPr wrap="square">
            <a:spAutoFit/>
          </a:bodyPr>
          <a:lstStyle/>
          <a:p>
            <a:r>
              <a:rPr lang="it-IT" dirty="0"/>
              <a:t>https://www.coursera.org/learn/ar/lecture/D7UJR/ar-for-shopping-and-retail</a:t>
            </a:r>
          </a:p>
        </p:txBody>
      </p:sp>
    </p:spTree>
    <p:extLst>
      <p:ext uri="{BB962C8B-B14F-4D97-AF65-F5344CB8AC3E}">
        <p14:creationId xmlns:p14="http://schemas.microsoft.com/office/powerpoint/2010/main" val="221026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6" name="Immagine 5">
            <a:extLst>
              <a:ext uri="{FF2B5EF4-FFF2-40B4-BE49-F238E27FC236}">
                <a16:creationId xmlns:a16="http://schemas.microsoft.com/office/drawing/2014/main" id="{89B51BD4-72FF-F723-5CFB-522F3DDA99AC}"/>
              </a:ext>
            </a:extLst>
          </p:cNvPr>
          <p:cNvPicPr>
            <a:picLocks noChangeAspect="1"/>
          </p:cNvPicPr>
          <p:nvPr/>
        </p:nvPicPr>
        <p:blipFill>
          <a:blip r:embed="rId2"/>
          <a:stretch>
            <a:fillRect/>
          </a:stretch>
        </p:blipFill>
        <p:spPr>
          <a:xfrm>
            <a:off x="0" y="1556792"/>
            <a:ext cx="9144000" cy="5140990"/>
          </a:xfrm>
          <a:prstGeom prst="rect">
            <a:avLst/>
          </a:prstGeom>
        </p:spPr>
      </p:pic>
    </p:spTree>
    <p:extLst>
      <p:ext uri="{BB962C8B-B14F-4D97-AF65-F5344CB8AC3E}">
        <p14:creationId xmlns:p14="http://schemas.microsoft.com/office/powerpoint/2010/main" val="337621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a:xfrm>
            <a:off x="438894" y="-10815"/>
            <a:ext cx="8229600" cy="1143000"/>
          </a:xfrm>
        </p:spPr>
        <p:txBody>
          <a:bodyPr/>
          <a:lstStyle/>
          <a:p>
            <a:r>
              <a:rPr lang="it-IT" dirty="0"/>
              <a:t>AR in games</a:t>
            </a:r>
          </a:p>
        </p:txBody>
      </p:sp>
      <p:pic>
        <p:nvPicPr>
          <p:cNvPr id="7" name="Immagine 6">
            <a:extLst>
              <a:ext uri="{FF2B5EF4-FFF2-40B4-BE49-F238E27FC236}">
                <a16:creationId xmlns:a16="http://schemas.microsoft.com/office/drawing/2014/main" id="{838D9830-773B-3C6F-E331-99803EDD4E92}"/>
              </a:ext>
            </a:extLst>
          </p:cNvPr>
          <p:cNvPicPr>
            <a:picLocks noChangeAspect="1"/>
          </p:cNvPicPr>
          <p:nvPr/>
        </p:nvPicPr>
        <p:blipFill>
          <a:blip r:embed="rId2"/>
          <a:stretch>
            <a:fillRect/>
          </a:stretch>
        </p:blipFill>
        <p:spPr>
          <a:xfrm>
            <a:off x="-18306" y="1132185"/>
            <a:ext cx="9144000" cy="5140990"/>
          </a:xfrm>
          <a:prstGeom prst="rect">
            <a:avLst/>
          </a:prstGeom>
        </p:spPr>
      </p:pic>
      <p:sp>
        <p:nvSpPr>
          <p:cNvPr id="3" name="CasellaDiTesto 2">
            <a:extLst>
              <a:ext uri="{FF2B5EF4-FFF2-40B4-BE49-F238E27FC236}">
                <a16:creationId xmlns:a16="http://schemas.microsoft.com/office/drawing/2014/main" id="{A3623F28-8C4D-9DE8-EDD6-F01795632C45}"/>
              </a:ext>
            </a:extLst>
          </p:cNvPr>
          <p:cNvSpPr txBox="1"/>
          <p:nvPr/>
        </p:nvSpPr>
        <p:spPr>
          <a:xfrm>
            <a:off x="1835696" y="6273175"/>
            <a:ext cx="2160240" cy="369332"/>
          </a:xfrm>
          <a:prstGeom prst="rect">
            <a:avLst/>
          </a:prstGeom>
          <a:noFill/>
        </p:spPr>
        <p:txBody>
          <a:bodyPr wrap="square" rtlCol="0">
            <a:spAutoFit/>
          </a:bodyPr>
          <a:lstStyle/>
          <a:p>
            <a:r>
              <a:rPr lang="it-IT" dirty="0" err="1"/>
              <a:t>Woorld</a:t>
            </a:r>
            <a:r>
              <a:rPr lang="it-IT" dirty="0"/>
              <a:t> </a:t>
            </a:r>
            <a:r>
              <a:rPr lang="it-IT" dirty="0" err="1"/>
              <a:t>Funomena</a:t>
            </a:r>
            <a:endParaRPr lang="it-IT" dirty="0"/>
          </a:p>
        </p:txBody>
      </p:sp>
    </p:spTree>
    <p:extLst>
      <p:ext uri="{BB962C8B-B14F-4D97-AF65-F5344CB8AC3E}">
        <p14:creationId xmlns:p14="http://schemas.microsoft.com/office/powerpoint/2010/main" val="336781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4" name="Immagine 3">
            <a:extLst>
              <a:ext uri="{FF2B5EF4-FFF2-40B4-BE49-F238E27FC236}">
                <a16:creationId xmlns:a16="http://schemas.microsoft.com/office/drawing/2014/main" id="{717F3ABC-3260-AAF1-EE4F-7127BB407E9B}"/>
              </a:ext>
            </a:extLst>
          </p:cNvPr>
          <p:cNvPicPr>
            <a:picLocks noChangeAspect="1"/>
          </p:cNvPicPr>
          <p:nvPr/>
        </p:nvPicPr>
        <p:blipFill>
          <a:blip r:embed="rId2"/>
          <a:stretch>
            <a:fillRect/>
          </a:stretch>
        </p:blipFill>
        <p:spPr>
          <a:xfrm>
            <a:off x="0" y="1268760"/>
            <a:ext cx="9144000" cy="5140990"/>
          </a:xfrm>
          <a:prstGeom prst="rect">
            <a:avLst/>
          </a:prstGeom>
        </p:spPr>
      </p:pic>
    </p:spTree>
    <p:extLst>
      <p:ext uri="{BB962C8B-B14F-4D97-AF65-F5344CB8AC3E}">
        <p14:creationId xmlns:p14="http://schemas.microsoft.com/office/powerpoint/2010/main" val="1796131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6" name="CasellaDiTesto 5">
            <a:extLst>
              <a:ext uri="{FF2B5EF4-FFF2-40B4-BE49-F238E27FC236}">
                <a16:creationId xmlns:a16="http://schemas.microsoft.com/office/drawing/2014/main" id="{B2A0B951-098F-1357-1B17-4DFFC4030EE0}"/>
              </a:ext>
            </a:extLst>
          </p:cNvPr>
          <p:cNvSpPr txBox="1"/>
          <p:nvPr/>
        </p:nvSpPr>
        <p:spPr>
          <a:xfrm>
            <a:off x="71500" y="858718"/>
            <a:ext cx="8892988" cy="5878532"/>
          </a:xfrm>
          <a:prstGeom prst="rect">
            <a:avLst/>
          </a:prstGeom>
          <a:noFill/>
        </p:spPr>
        <p:txBody>
          <a:bodyPr wrap="square">
            <a:spAutoFit/>
          </a:bodyPr>
          <a:lstStyle/>
          <a:p>
            <a:pPr marL="342900" indent="-342900">
              <a:buFont typeface="Arial" panose="020B0604020202020204" pitchFamily="34" charset="0"/>
              <a:buChar char="•"/>
            </a:pPr>
            <a:r>
              <a:rPr lang="it-IT" sz="2000" dirty="0"/>
              <a:t>Dimostrare argomenti complessi è un'altra delle maggiori capacità di AR, che consente agli studenti di interagire con contenuti spaziali visualizzati proprio di fronte a loro. A tal fine, Google ha lanciato un'applicazione AR per l'istruzione.  </a:t>
            </a:r>
            <a:r>
              <a:rPr lang="it-IT" sz="2000" dirty="0" err="1"/>
              <a:t>Expeditions</a:t>
            </a:r>
            <a:r>
              <a:rPr lang="it-IT" sz="2000" dirty="0"/>
              <a:t> AR è un'esperienza educativa progettata per aiutare gli insegnanti a mostrare informazioni agli studenti con immagini AR semplici e coinvolgenti. </a:t>
            </a:r>
          </a:p>
          <a:p>
            <a:pPr marL="342900" indent="-342900">
              <a:buFont typeface="Arial" panose="020B0604020202020204" pitchFamily="34" charset="0"/>
              <a:buChar char="•"/>
            </a:pPr>
            <a:r>
              <a:rPr lang="it-IT" sz="2000" dirty="0"/>
              <a:t>Ad esempio, gli studenti possono esplorare un filo di DNA, ispezionare la statua di David o addirittura assistere a un intenso uragano di categoria cinque. L'apprendimento spaziale consente agli studenti di interagire direttamente con i contenuti 3D, piuttosto che doverli immaginare mentre leggono un libro di testo. </a:t>
            </a:r>
          </a:p>
          <a:p>
            <a:pPr marL="342900" indent="-342900">
              <a:buFont typeface="Arial" panose="020B0604020202020204" pitchFamily="34" charset="0"/>
              <a:buChar char="•"/>
            </a:pPr>
            <a:r>
              <a:rPr lang="it-IT" sz="2000" dirty="0"/>
              <a:t>Google </a:t>
            </a:r>
            <a:r>
              <a:rPr lang="it-IT" sz="2000" dirty="0" err="1"/>
              <a:t>Expeditions</a:t>
            </a:r>
            <a:r>
              <a:rPr lang="it-IT" sz="2000" dirty="0"/>
              <a:t> AR è un'esperienza didattica progettata per aiutare gli insegnanti a mostrare le informazioni degli studenti con la realtà aumentata. </a:t>
            </a:r>
          </a:p>
          <a:p>
            <a:pPr marL="342900" indent="-342900">
              <a:buFont typeface="Arial" panose="020B0604020202020204" pitchFamily="34" charset="0"/>
              <a:buChar char="•"/>
            </a:pPr>
            <a:r>
              <a:rPr lang="it-IT" sz="2000" dirty="0"/>
              <a:t>E l'istruzione è anche una categoria più ampia rispetto alla classe. AR ci permetterà di creare ambienti di formazione in cui possiamo misurare e incorporare le informazioni in tempo reale.</a:t>
            </a:r>
          </a:p>
          <a:p>
            <a:endParaRPr lang="it-IT" dirty="0"/>
          </a:p>
          <a:p>
            <a:r>
              <a:rPr lang="it-IT" dirty="0"/>
              <a:t>https://www.coursera.org/learn/ar/quiz/XVyMR/module-1-practice-quiz </a:t>
            </a:r>
          </a:p>
        </p:txBody>
      </p:sp>
    </p:spTree>
    <p:extLst>
      <p:ext uri="{BB962C8B-B14F-4D97-AF65-F5344CB8AC3E}">
        <p14:creationId xmlns:p14="http://schemas.microsoft.com/office/powerpoint/2010/main" val="1670148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tornado in classe</a:t>
            </a:r>
          </a:p>
        </p:txBody>
      </p:sp>
      <p:pic>
        <p:nvPicPr>
          <p:cNvPr id="6" name="Immagine 5">
            <a:extLst>
              <a:ext uri="{FF2B5EF4-FFF2-40B4-BE49-F238E27FC236}">
                <a16:creationId xmlns:a16="http://schemas.microsoft.com/office/drawing/2014/main" id="{F2174282-AC51-710C-7472-9A485E48496B}"/>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3112920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educazione</a:t>
            </a:r>
          </a:p>
        </p:txBody>
      </p:sp>
      <p:pic>
        <p:nvPicPr>
          <p:cNvPr id="4" name="Immagine 3">
            <a:extLst>
              <a:ext uri="{FF2B5EF4-FFF2-40B4-BE49-F238E27FC236}">
                <a16:creationId xmlns:a16="http://schemas.microsoft.com/office/drawing/2014/main" id="{B22ADB6F-1734-839A-86AA-F378CBFC420F}"/>
              </a:ext>
            </a:extLst>
          </p:cNvPr>
          <p:cNvPicPr>
            <a:picLocks noChangeAspect="1"/>
          </p:cNvPicPr>
          <p:nvPr/>
        </p:nvPicPr>
        <p:blipFill>
          <a:blip r:embed="rId2"/>
          <a:stretch>
            <a:fillRect/>
          </a:stretch>
        </p:blipFill>
        <p:spPr>
          <a:xfrm>
            <a:off x="0" y="858505"/>
            <a:ext cx="9144000" cy="5140990"/>
          </a:xfrm>
          <a:prstGeom prst="rect">
            <a:avLst/>
          </a:prstGeom>
        </p:spPr>
      </p:pic>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vulcano in classe</a:t>
            </a:r>
          </a:p>
        </p:txBody>
      </p:sp>
    </p:spTree>
    <p:extLst>
      <p:ext uri="{BB962C8B-B14F-4D97-AF65-F5344CB8AC3E}">
        <p14:creationId xmlns:p14="http://schemas.microsoft.com/office/powerpoint/2010/main" val="843528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1" y="6214030"/>
            <a:ext cx="7056784" cy="400110"/>
          </a:xfrm>
          <a:prstGeom prst="rect">
            <a:avLst/>
          </a:prstGeom>
          <a:noFill/>
        </p:spPr>
        <p:txBody>
          <a:bodyPr wrap="square" rtlCol="0">
            <a:spAutoFit/>
          </a:bodyPr>
          <a:lstStyle/>
          <a:p>
            <a:r>
              <a:rPr lang="it-IT" sz="2000" dirty="0"/>
              <a:t>Radiografia in tempo reale della mummia (o del amico</a:t>
            </a:r>
            <a:r>
              <a:rPr lang="it-IT" dirty="0"/>
              <a:t>)</a:t>
            </a:r>
          </a:p>
        </p:txBody>
      </p:sp>
      <p:pic>
        <p:nvPicPr>
          <p:cNvPr id="8" name="Immagine 7">
            <a:extLst>
              <a:ext uri="{FF2B5EF4-FFF2-40B4-BE49-F238E27FC236}">
                <a16:creationId xmlns:a16="http://schemas.microsoft.com/office/drawing/2014/main" id="{8BF37576-D691-B541-CC6E-1E5E3E2132E1}"/>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1981766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social media</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27584" y="6214030"/>
            <a:ext cx="7056784" cy="369332"/>
          </a:xfrm>
          <a:prstGeom prst="rect">
            <a:avLst/>
          </a:prstGeom>
          <a:noFill/>
        </p:spPr>
        <p:txBody>
          <a:bodyPr wrap="square" rtlCol="0">
            <a:spAutoFit/>
          </a:bodyPr>
          <a:lstStyle/>
          <a:p>
            <a:r>
              <a:rPr lang="it-IT" dirty="0"/>
              <a:t>«Stickers» by Google</a:t>
            </a:r>
          </a:p>
        </p:txBody>
      </p:sp>
      <p:pic>
        <p:nvPicPr>
          <p:cNvPr id="4" name="Immagine 3">
            <a:extLst>
              <a:ext uri="{FF2B5EF4-FFF2-40B4-BE49-F238E27FC236}">
                <a16:creationId xmlns:a16="http://schemas.microsoft.com/office/drawing/2014/main" id="{F6E5DF1E-C9D6-3AFB-8F7F-200B1A4A0A9F}"/>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48114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pic>
        <p:nvPicPr>
          <p:cNvPr id="4" name="Immagine 3">
            <a:extLst>
              <a:ext uri="{FF2B5EF4-FFF2-40B4-BE49-F238E27FC236}">
                <a16:creationId xmlns:a16="http://schemas.microsoft.com/office/drawing/2014/main" id="{FEA5EA7C-ABAF-4303-46FE-3942D8AEC84D}"/>
              </a:ext>
            </a:extLst>
          </p:cNvPr>
          <p:cNvPicPr>
            <a:picLocks noChangeAspect="1"/>
          </p:cNvPicPr>
          <p:nvPr/>
        </p:nvPicPr>
        <p:blipFill>
          <a:blip r:embed="rId2"/>
          <a:stretch>
            <a:fillRect/>
          </a:stretch>
        </p:blipFill>
        <p:spPr>
          <a:xfrm>
            <a:off x="-9713" y="1696252"/>
            <a:ext cx="9144000" cy="5140990"/>
          </a:xfrm>
          <a:prstGeom prst="rect">
            <a:avLst/>
          </a:prstGeom>
        </p:spPr>
      </p:pic>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Voglia di costruire (almeno sullo schermo virtuale)</a:t>
            </a:r>
          </a:p>
        </p:txBody>
      </p:sp>
    </p:spTree>
    <p:extLst>
      <p:ext uri="{BB962C8B-B14F-4D97-AF65-F5344CB8AC3E}">
        <p14:creationId xmlns:p14="http://schemas.microsoft.com/office/powerpoint/2010/main" val="2418709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pic>
        <p:nvPicPr>
          <p:cNvPr id="4" name="Immagine 3">
            <a:extLst>
              <a:ext uri="{FF2B5EF4-FFF2-40B4-BE49-F238E27FC236}">
                <a16:creationId xmlns:a16="http://schemas.microsoft.com/office/drawing/2014/main" id="{CCA8B4BA-85F5-D8C7-A841-A1E83ABCBC91}"/>
              </a:ext>
            </a:extLst>
          </p:cNvPr>
          <p:cNvPicPr>
            <a:picLocks noChangeAspect="1"/>
          </p:cNvPicPr>
          <p:nvPr/>
        </p:nvPicPr>
        <p:blipFill>
          <a:blip r:embed="rId2"/>
          <a:stretch>
            <a:fillRect/>
          </a:stretch>
        </p:blipFill>
        <p:spPr>
          <a:xfrm>
            <a:off x="1259632" y="1417638"/>
            <a:ext cx="6857776" cy="4525695"/>
          </a:xfrm>
          <a:prstGeom prst="rect">
            <a:avLst/>
          </a:prstGeom>
        </p:spPr>
      </p:pic>
      <p:sp>
        <p:nvSpPr>
          <p:cNvPr id="5" name="CasellaDiTesto 4">
            <a:extLst>
              <a:ext uri="{FF2B5EF4-FFF2-40B4-BE49-F238E27FC236}">
                <a16:creationId xmlns:a16="http://schemas.microsoft.com/office/drawing/2014/main" id="{600E494F-F0F4-B8F5-5659-E06AF99E4978}"/>
              </a:ext>
            </a:extLst>
          </p:cNvPr>
          <p:cNvSpPr txBox="1"/>
          <p:nvPr/>
        </p:nvSpPr>
        <p:spPr>
          <a:xfrm flipH="1">
            <a:off x="827584" y="6214030"/>
            <a:ext cx="7056784" cy="430887"/>
          </a:xfrm>
          <a:prstGeom prst="rect">
            <a:avLst/>
          </a:prstGeom>
          <a:noFill/>
        </p:spPr>
        <p:txBody>
          <a:bodyPr wrap="square" rtlCol="0">
            <a:spAutoFit/>
          </a:bodyPr>
          <a:lstStyle/>
          <a:p>
            <a:r>
              <a:rPr lang="it-IT" sz="2200" dirty="0"/>
              <a:t>Oggetti virtuali devono comportarsi come oggetti reali </a:t>
            </a:r>
          </a:p>
        </p:txBody>
      </p:sp>
    </p:spTree>
    <p:extLst>
      <p:ext uri="{BB962C8B-B14F-4D97-AF65-F5344CB8AC3E}">
        <p14:creationId xmlns:p14="http://schemas.microsoft.com/office/powerpoint/2010/main" val="3436417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1" y="5199727"/>
            <a:ext cx="8784976" cy="1154162"/>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sz="1500" dirty="0"/>
              <a:t>https://www.coursera.org/learn/ar/lecture/eouJd/lighting-for-increased-realism 0’i9uhubhj bn</a:t>
            </a:r>
          </a:p>
        </p:txBody>
      </p:sp>
      <p:pic>
        <p:nvPicPr>
          <p:cNvPr id="6" name="Immagine 5">
            <a:extLst>
              <a:ext uri="{FF2B5EF4-FFF2-40B4-BE49-F238E27FC236}">
                <a16:creationId xmlns:a16="http://schemas.microsoft.com/office/drawing/2014/main" id="{8AFAF5F4-FB1B-E5B1-BB74-53053374201B}"/>
              </a:ext>
            </a:extLst>
          </p:cNvPr>
          <p:cNvPicPr>
            <a:picLocks noChangeAspect="1"/>
          </p:cNvPicPr>
          <p:nvPr/>
        </p:nvPicPr>
        <p:blipFill>
          <a:blip r:embed="rId2"/>
          <a:stretch>
            <a:fillRect/>
          </a:stretch>
        </p:blipFill>
        <p:spPr>
          <a:xfrm>
            <a:off x="1157287" y="1196752"/>
            <a:ext cx="6829425" cy="3819525"/>
          </a:xfrm>
          <a:prstGeom prst="rect">
            <a:avLst/>
          </a:prstGeom>
        </p:spPr>
      </p:pic>
    </p:spTree>
    <p:extLst>
      <p:ext uri="{BB962C8B-B14F-4D97-AF65-F5344CB8AC3E}">
        <p14:creationId xmlns:p14="http://schemas.microsoft.com/office/powerpoint/2010/main" val="2809066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a:xfrm>
            <a:off x="0" y="274638"/>
            <a:ext cx="8964488" cy="1143000"/>
          </a:xfrm>
        </p:spPr>
        <p:txBody>
          <a:bodyPr/>
          <a:lstStyle/>
          <a:p>
            <a:r>
              <a:rPr lang="it-IT" sz="3200" dirty="0"/>
              <a:t>Gli oggetti virtuali nel mondo reale: Peter </a:t>
            </a:r>
            <a:r>
              <a:rPr lang="it-IT" sz="3200" dirty="0" err="1"/>
              <a:t>Rabbit</a:t>
            </a:r>
            <a:endParaRPr lang="it-IT" sz="3200" dirty="0"/>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2" y="5657671"/>
            <a:ext cx="8784976" cy="1200329"/>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dirty="0"/>
              <a:t>https://www.youtube.com/watch?v=euGHcnyUo84</a:t>
            </a:r>
          </a:p>
        </p:txBody>
      </p:sp>
      <p:pic>
        <p:nvPicPr>
          <p:cNvPr id="4" name="Immagine 3">
            <a:extLst>
              <a:ext uri="{FF2B5EF4-FFF2-40B4-BE49-F238E27FC236}">
                <a16:creationId xmlns:a16="http://schemas.microsoft.com/office/drawing/2014/main" id="{BB427002-480F-A127-1CD2-32087FFA57D9}"/>
              </a:ext>
            </a:extLst>
          </p:cNvPr>
          <p:cNvPicPr>
            <a:picLocks noChangeAspect="1"/>
          </p:cNvPicPr>
          <p:nvPr/>
        </p:nvPicPr>
        <p:blipFill>
          <a:blip r:embed="rId2"/>
          <a:stretch>
            <a:fillRect/>
          </a:stretch>
        </p:blipFill>
        <p:spPr>
          <a:xfrm>
            <a:off x="1366837" y="1347787"/>
            <a:ext cx="6410325" cy="4162425"/>
          </a:xfrm>
          <a:prstGeom prst="rect">
            <a:avLst/>
          </a:prstGeom>
        </p:spPr>
      </p:pic>
    </p:spTree>
    <p:extLst>
      <p:ext uri="{BB962C8B-B14F-4D97-AF65-F5344CB8AC3E}">
        <p14:creationId xmlns:p14="http://schemas.microsoft.com/office/powerpoint/2010/main" val="3288286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sz="3600" dirty="0"/>
              <a:t>L’esempio migliore: Robocop (1987)</a:t>
            </a:r>
          </a:p>
        </p:txBody>
      </p:sp>
      <p:sp>
        <p:nvSpPr>
          <p:cNvPr id="8" name="CasellaDiTesto 7">
            <a:extLst>
              <a:ext uri="{FF2B5EF4-FFF2-40B4-BE49-F238E27FC236}">
                <a16:creationId xmlns:a16="http://schemas.microsoft.com/office/drawing/2014/main" id="{00A4F8F0-4654-4475-AD5E-DA87F8CFB9B4}"/>
              </a:ext>
            </a:extLst>
          </p:cNvPr>
          <p:cNvSpPr txBox="1"/>
          <p:nvPr/>
        </p:nvSpPr>
        <p:spPr>
          <a:xfrm>
            <a:off x="457200" y="6165304"/>
            <a:ext cx="4572000" cy="430887"/>
          </a:xfrm>
          <a:prstGeom prst="rect">
            <a:avLst/>
          </a:prstGeom>
          <a:noFill/>
        </p:spPr>
        <p:txBody>
          <a:bodyPr wrap="square">
            <a:spAutoFit/>
          </a:bodyPr>
          <a:lstStyle/>
          <a:p>
            <a:r>
              <a:rPr lang="it-IT" sz="2200" dirty="0"/>
              <a:t>Le istruzioni vigenti sulla visiera </a:t>
            </a:r>
          </a:p>
        </p:txBody>
      </p:sp>
      <p:pic>
        <p:nvPicPr>
          <p:cNvPr id="5" name="Immagine 4">
            <a:extLst>
              <a:ext uri="{FF2B5EF4-FFF2-40B4-BE49-F238E27FC236}">
                <a16:creationId xmlns:a16="http://schemas.microsoft.com/office/drawing/2014/main" id="{710A8A6F-7AF1-6CC4-4266-275322F0E4F0}"/>
              </a:ext>
            </a:extLst>
          </p:cNvPr>
          <p:cNvPicPr>
            <a:picLocks noChangeAspect="1"/>
          </p:cNvPicPr>
          <p:nvPr/>
        </p:nvPicPr>
        <p:blipFill>
          <a:blip r:embed="rId2"/>
          <a:stretch>
            <a:fillRect/>
          </a:stretch>
        </p:blipFill>
        <p:spPr>
          <a:xfrm>
            <a:off x="457200" y="1167840"/>
            <a:ext cx="8532440" cy="4797155"/>
          </a:xfrm>
          <a:prstGeom prst="rect">
            <a:avLst/>
          </a:prstGeom>
        </p:spPr>
      </p:pic>
    </p:spTree>
    <p:extLst>
      <p:ext uri="{BB962C8B-B14F-4D97-AF65-F5344CB8AC3E}">
        <p14:creationId xmlns:p14="http://schemas.microsoft.com/office/powerpoint/2010/main" val="309497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pPr algn="l"/>
            <a:r>
              <a:rPr lang="it-IT" sz="3600"/>
              <a:t>Un</a:t>
            </a:r>
            <a:r>
              <a:rPr lang="it-IT" sz="3600" dirty="0"/>
              <a:t>a</a:t>
            </a:r>
            <a:r>
              <a:rPr lang="it-IT" sz="3600"/>
              <a:t> </a:t>
            </a:r>
            <a:r>
              <a:rPr lang="it-IT" sz="3600" dirty="0"/>
              <a:t>sovrapposizione del mondo reale</a:t>
            </a:r>
          </a:p>
        </p:txBody>
      </p:sp>
      <p:pic>
        <p:nvPicPr>
          <p:cNvPr id="4" name="Immagine 3">
            <a:extLst>
              <a:ext uri="{FF2B5EF4-FFF2-40B4-BE49-F238E27FC236}">
                <a16:creationId xmlns:a16="http://schemas.microsoft.com/office/drawing/2014/main" id="{9C3A1668-79CF-1993-09DA-28CA492A6B45}"/>
              </a:ext>
            </a:extLst>
          </p:cNvPr>
          <p:cNvPicPr>
            <a:picLocks noChangeAspect="1"/>
          </p:cNvPicPr>
          <p:nvPr/>
        </p:nvPicPr>
        <p:blipFill>
          <a:blip r:embed="rId2"/>
          <a:stretch>
            <a:fillRect/>
          </a:stretch>
        </p:blipFill>
        <p:spPr>
          <a:xfrm>
            <a:off x="0" y="1147664"/>
            <a:ext cx="9144000" cy="5140990"/>
          </a:xfrm>
          <a:prstGeom prst="rect">
            <a:avLst/>
          </a:prstGeom>
        </p:spPr>
      </p:pic>
      <p:sp>
        <p:nvSpPr>
          <p:cNvPr id="3" name="CasellaDiTesto 2">
            <a:extLst>
              <a:ext uri="{FF2B5EF4-FFF2-40B4-BE49-F238E27FC236}">
                <a16:creationId xmlns:a16="http://schemas.microsoft.com/office/drawing/2014/main" id="{35CE2E5B-BE97-926F-7A93-4AE090DC4B5E}"/>
              </a:ext>
            </a:extLst>
          </p:cNvPr>
          <p:cNvSpPr txBox="1"/>
          <p:nvPr/>
        </p:nvSpPr>
        <p:spPr>
          <a:xfrm>
            <a:off x="755576" y="6262233"/>
            <a:ext cx="4657725" cy="430887"/>
          </a:xfrm>
          <a:prstGeom prst="rect">
            <a:avLst/>
          </a:prstGeom>
          <a:noFill/>
        </p:spPr>
        <p:txBody>
          <a:bodyPr wrap="square">
            <a:spAutoFit/>
          </a:bodyPr>
          <a:lstStyle/>
          <a:p>
            <a:r>
              <a:rPr lang="it-IT" sz="2200" dirty="0"/>
              <a:t>Le istruzioni vigenti sulla visiera </a:t>
            </a:r>
          </a:p>
        </p:txBody>
      </p:sp>
    </p:spTree>
    <p:extLst>
      <p:ext uri="{BB962C8B-B14F-4D97-AF65-F5344CB8AC3E}">
        <p14:creationId xmlns:p14="http://schemas.microsoft.com/office/powerpoint/2010/main" val="2344598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dirty="0"/>
              <a:t>L’esempio migliore</a:t>
            </a:r>
          </a:p>
        </p:txBody>
      </p:sp>
      <p:pic>
        <p:nvPicPr>
          <p:cNvPr id="5" name="Immagine 4">
            <a:extLst>
              <a:ext uri="{FF2B5EF4-FFF2-40B4-BE49-F238E27FC236}">
                <a16:creationId xmlns:a16="http://schemas.microsoft.com/office/drawing/2014/main" id="{592D78E7-171F-968A-C081-581A74FC82EE}"/>
              </a:ext>
            </a:extLst>
          </p:cNvPr>
          <p:cNvPicPr>
            <a:picLocks noChangeAspect="1"/>
          </p:cNvPicPr>
          <p:nvPr/>
        </p:nvPicPr>
        <p:blipFill>
          <a:blip r:embed="rId2"/>
          <a:stretch>
            <a:fillRect/>
          </a:stretch>
        </p:blipFill>
        <p:spPr>
          <a:xfrm>
            <a:off x="0" y="1168330"/>
            <a:ext cx="9144000" cy="5140990"/>
          </a:xfrm>
          <a:prstGeom prst="rect">
            <a:avLst/>
          </a:prstGeom>
        </p:spPr>
      </p:pic>
      <p:sp>
        <p:nvSpPr>
          <p:cNvPr id="7" name="CasellaDiTesto 6">
            <a:extLst>
              <a:ext uri="{FF2B5EF4-FFF2-40B4-BE49-F238E27FC236}">
                <a16:creationId xmlns:a16="http://schemas.microsoft.com/office/drawing/2014/main" id="{31703CBE-23B0-E0FC-3BC6-6BC047BFD2B3}"/>
              </a:ext>
            </a:extLst>
          </p:cNvPr>
          <p:cNvSpPr txBox="1"/>
          <p:nvPr/>
        </p:nvSpPr>
        <p:spPr>
          <a:xfrm>
            <a:off x="471488" y="6317704"/>
            <a:ext cx="6044728" cy="430887"/>
          </a:xfrm>
          <a:prstGeom prst="rect">
            <a:avLst/>
          </a:prstGeom>
          <a:noFill/>
        </p:spPr>
        <p:txBody>
          <a:bodyPr wrap="square">
            <a:spAutoFit/>
          </a:bodyPr>
          <a:lstStyle/>
          <a:p>
            <a:r>
              <a:rPr lang="it-IT" sz="2200" dirty="0"/>
              <a:t>Sensi aggiunti (camera all’infrarosso) </a:t>
            </a:r>
          </a:p>
        </p:txBody>
      </p:sp>
    </p:spTree>
    <p:extLst>
      <p:ext uri="{BB962C8B-B14F-4D97-AF65-F5344CB8AC3E}">
        <p14:creationId xmlns:p14="http://schemas.microsoft.com/office/powerpoint/2010/main" val="687833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pic>
        <p:nvPicPr>
          <p:cNvPr id="4" name="Immagine 3">
            <a:extLst>
              <a:ext uri="{FF2B5EF4-FFF2-40B4-BE49-F238E27FC236}">
                <a16:creationId xmlns:a16="http://schemas.microsoft.com/office/drawing/2014/main" id="{49FE6EEB-34F0-15FF-C185-FF89A30A431C}"/>
              </a:ext>
            </a:extLst>
          </p:cNvPr>
          <p:cNvPicPr>
            <a:picLocks noChangeAspect="1"/>
          </p:cNvPicPr>
          <p:nvPr/>
        </p:nvPicPr>
        <p:blipFill>
          <a:blip r:embed="rId2"/>
          <a:stretch>
            <a:fillRect/>
          </a:stretch>
        </p:blipFill>
        <p:spPr>
          <a:xfrm>
            <a:off x="0" y="1268760"/>
            <a:ext cx="9144000" cy="5140990"/>
          </a:xfrm>
          <a:prstGeom prst="rect">
            <a:avLst/>
          </a:prstGeom>
        </p:spPr>
      </p:pic>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spTree>
    <p:extLst>
      <p:ext uri="{BB962C8B-B14F-4D97-AF65-F5344CB8AC3E}">
        <p14:creationId xmlns:p14="http://schemas.microsoft.com/office/powerpoint/2010/main" val="325937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pic>
        <p:nvPicPr>
          <p:cNvPr id="5" name="Immagine 4">
            <a:extLst>
              <a:ext uri="{FF2B5EF4-FFF2-40B4-BE49-F238E27FC236}">
                <a16:creationId xmlns:a16="http://schemas.microsoft.com/office/drawing/2014/main" id="{2E202B20-357E-1A03-C4E2-1DF28D60FD96}"/>
              </a:ext>
            </a:extLst>
          </p:cNvPr>
          <p:cNvPicPr>
            <a:picLocks noChangeAspect="1"/>
          </p:cNvPicPr>
          <p:nvPr/>
        </p:nvPicPr>
        <p:blipFill>
          <a:blip r:embed="rId2"/>
          <a:stretch>
            <a:fillRect/>
          </a:stretch>
        </p:blipFill>
        <p:spPr>
          <a:xfrm>
            <a:off x="3408" y="1216575"/>
            <a:ext cx="9144000" cy="5140990"/>
          </a:xfrm>
          <a:prstGeom prst="rect">
            <a:avLst/>
          </a:prstGeom>
        </p:spPr>
      </p:pic>
      <p:sp>
        <p:nvSpPr>
          <p:cNvPr id="7" name="CasellaDiTesto 6">
            <a:extLst>
              <a:ext uri="{FF2B5EF4-FFF2-40B4-BE49-F238E27FC236}">
                <a16:creationId xmlns:a16="http://schemas.microsoft.com/office/drawing/2014/main" id="{D746D461-5FFE-D772-4246-945F74F8EA17}"/>
              </a:ext>
            </a:extLst>
          </p:cNvPr>
          <p:cNvSpPr txBox="1"/>
          <p:nvPr/>
        </p:nvSpPr>
        <p:spPr>
          <a:xfrm>
            <a:off x="2843808" y="5302255"/>
            <a:ext cx="6563072" cy="369332"/>
          </a:xfrm>
          <a:prstGeom prst="rect">
            <a:avLst/>
          </a:prstGeom>
          <a:noFill/>
        </p:spPr>
        <p:txBody>
          <a:bodyPr wrap="square">
            <a:spAutoFit/>
          </a:bodyPr>
          <a:lstStyle/>
          <a:p>
            <a:r>
              <a:rPr lang="it-IT" dirty="0"/>
              <a:t>Applicazioni per i-Phone</a:t>
            </a:r>
          </a:p>
        </p:txBody>
      </p:sp>
    </p:spTree>
    <p:extLst>
      <p:ext uri="{BB962C8B-B14F-4D97-AF65-F5344CB8AC3E}">
        <p14:creationId xmlns:p14="http://schemas.microsoft.com/office/powerpoint/2010/main" val="4023378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379218" y="302494"/>
            <a:ext cx="4978896" cy="1143000"/>
          </a:xfrm>
        </p:spPr>
        <p:txBody>
          <a:bodyPr/>
          <a:lstStyle/>
          <a:p>
            <a:pPr algn="l"/>
            <a:r>
              <a:rPr lang="it-IT" sz="3600" dirty="0"/>
              <a:t>AR per marketing</a:t>
            </a:r>
            <a:br>
              <a:rPr lang="it-IT" sz="3600" dirty="0"/>
            </a:br>
            <a:r>
              <a:rPr lang="it-IT" sz="3600" dirty="0"/>
              <a:t>McDonald</a:t>
            </a:r>
          </a:p>
        </p:txBody>
      </p:sp>
      <p:pic>
        <p:nvPicPr>
          <p:cNvPr id="4" name="Immagine 3">
            <a:extLst>
              <a:ext uri="{FF2B5EF4-FFF2-40B4-BE49-F238E27FC236}">
                <a16:creationId xmlns:a16="http://schemas.microsoft.com/office/drawing/2014/main" id="{C8A0A65C-67ED-DF0B-62D9-9F515922E4D3}"/>
              </a:ext>
            </a:extLst>
          </p:cNvPr>
          <p:cNvPicPr>
            <a:picLocks noChangeAspect="1"/>
          </p:cNvPicPr>
          <p:nvPr/>
        </p:nvPicPr>
        <p:blipFill>
          <a:blip r:embed="rId4"/>
          <a:stretch>
            <a:fillRect/>
          </a:stretch>
        </p:blipFill>
        <p:spPr>
          <a:xfrm>
            <a:off x="179512" y="21184"/>
            <a:ext cx="4199706" cy="2792908"/>
          </a:xfrm>
          <a:prstGeom prst="rect">
            <a:avLst/>
          </a:prstGeom>
        </p:spPr>
      </p:pic>
      <p:pic>
        <p:nvPicPr>
          <p:cNvPr id="5" name="McDonald's - TrackMyMacca's on Behance">
            <a:hlinkClick r:id="" action="ppaction://media"/>
            <a:extLst>
              <a:ext uri="{FF2B5EF4-FFF2-40B4-BE49-F238E27FC236}">
                <a16:creationId xmlns:a16="http://schemas.microsoft.com/office/drawing/2014/main" id="{A9A8D807-D9A0-8AD7-F2E4-083F74EF705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364" y="2276872"/>
            <a:ext cx="5724636" cy="3816424"/>
          </a:xfrm>
          <a:prstGeom prst="rect">
            <a:avLst/>
          </a:prstGeom>
        </p:spPr>
      </p:pic>
      <p:sp>
        <p:nvSpPr>
          <p:cNvPr id="6" name="CasellaDiTesto 5">
            <a:extLst>
              <a:ext uri="{FF2B5EF4-FFF2-40B4-BE49-F238E27FC236}">
                <a16:creationId xmlns:a16="http://schemas.microsoft.com/office/drawing/2014/main" id="{8CA88CF4-16A2-2549-08D1-75CAC6292105}"/>
              </a:ext>
            </a:extLst>
          </p:cNvPr>
          <p:cNvSpPr txBox="1"/>
          <p:nvPr/>
        </p:nvSpPr>
        <p:spPr>
          <a:xfrm>
            <a:off x="179512" y="6334522"/>
            <a:ext cx="8441699" cy="369332"/>
          </a:xfrm>
          <a:prstGeom prst="rect">
            <a:avLst/>
          </a:prstGeom>
          <a:noFill/>
        </p:spPr>
        <p:txBody>
          <a:bodyPr wrap="square">
            <a:spAutoFit/>
          </a:bodyPr>
          <a:lstStyle/>
          <a:p>
            <a:r>
              <a:rPr lang="it-IT" dirty="0"/>
              <a:t>https://www.behance.net/gallery/10600847/McDonalds-TrackMyMaccas</a:t>
            </a:r>
          </a:p>
        </p:txBody>
      </p:sp>
    </p:spTree>
    <p:extLst>
      <p:ext uri="{BB962C8B-B14F-4D97-AF65-F5344CB8AC3E}">
        <p14:creationId xmlns:p14="http://schemas.microsoft.com/office/powerpoint/2010/main" val="4980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pic>
        <p:nvPicPr>
          <p:cNvPr id="8" name="Immagine 7">
            <a:extLst>
              <a:ext uri="{FF2B5EF4-FFF2-40B4-BE49-F238E27FC236}">
                <a16:creationId xmlns:a16="http://schemas.microsoft.com/office/drawing/2014/main" id="{69E561FB-100A-9DE7-68DA-A3B38740D3DA}"/>
              </a:ext>
            </a:extLst>
          </p:cNvPr>
          <p:cNvPicPr>
            <a:picLocks noChangeAspect="1"/>
          </p:cNvPicPr>
          <p:nvPr/>
        </p:nvPicPr>
        <p:blipFill>
          <a:blip r:embed="rId4"/>
          <a:stretch>
            <a:fillRect/>
          </a:stretch>
        </p:blipFill>
        <p:spPr>
          <a:xfrm>
            <a:off x="92803" y="37369"/>
            <a:ext cx="4138599" cy="2760538"/>
          </a:xfrm>
          <a:prstGeom prst="rect">
            <a:avLst/>
          </a:prstGeom>
        </p:spPr>
      </p:pic>
      <p:pic>
        <p:nvPicPr>
          <p:cNvPr id="9" name="McDonald's TrackMyMacca's - Fillet from Franco Barroeta on V">
            <a:hlinkClick r:id="" action="ppaction://media"/>
            <a:extLst>
              <a:ext uri="{FF2B5EF4-FFF2-40B4-BE49-F238E27FC236}">
                <a16:creationId xmlns:a16="http://schemas.microsoft.com/office/drawing/2014/main" id="{2283993B-449E-5EB9-F673-1246243D728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2179662"/>
            <a:ext cx="5613421" cy="3742281"/>
          </a:xfrm>
          <a:prstGeom prst="rect">
            <a:avLst/>
          </a:prstGeom>
        </p:spPr>
      </p:pic>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dirty="0"/>
              <a:t>https://player.vimeo.com/video/58042343?title=0&amp;byline=0&amp;portrait=0&amp;color=1769ff</a:t>
            </a:r>
          </a:p>
        </p:txBody>
      </p:sp>
    </p:spTree>
    <p:extLst>
      <p:ext uri="{BB962C8B-B14F-4D97-AF65-F5344CB8AC3E}">
        <p14:creationId xmlns:p14="http://schemas.microsoft.com/office/powerpoint/2010/main" val="108466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ruolo / responsabilità individuale assegnata</a:t>
            </a:r>
          </a:p>
        </p:txBody>
      </p:sp>
      <p:pic>
        <p:nvPicPr>
          <p:cNvPr id="6" name="Immagine 5">
            <a:extLst>
              <a:ext uri="{FF2B5EF4-FFF2-40B4-BE49-F238E27FC236}">
                <a16:creationId xmlns:a16="http://schemas.microsoft.com/office/drawing/2014/main" id="{757308E3-DB09-EB96-897A-48AB8CEC33F3}"/>
              </a:ext>
            </a:extLst>
          </p:cNvPr>
          <p:cNvPicPr>
            <a:picLocks noChangeAspect="1"/>
          </p:cNvPicPr>
          <p:nvPr/>
        </p:nvPicPr>
        <p:blipFill>
          <a:blip r:embed="rId2"/>
          <a:stretch>
            <a:fillRect/>
          </a:stretch>
        </p:blipFill>
        <p:spPr>
          <a:xfrm>
            <a:off x="0" y="1728966"/>
            <a:ext cx="9144000" cy="5140990"/>
          </a:xfrm>
          <a:prstGeom prst="rect">
            <a:avLst/>
          </a:prstGeom>
        </p:spPr>
      </p:pic>
    </p:spTree>
    <p:extLst>
      <p:ext uri="{BB962C8B-B14F-4D97-AF65-F5344CB8AC3E}">
        <p14:creationId xmlns:p14="http://schemas.microsoft.com/office/powerpoint/2010/main" val="1978988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a:t>https://www.behance.net/gallery/10600847/McDonalds-TrackMyMaccas</a:t>
            </a:r>
            <a:endParaRPr lang="it-IT" dirty="0"/>
          </a:p>
        </p:txBody>
      </p:sp>
      <p:pic>
        <p:nvPicPr>
          <p:cNvPr id="4" name="Immagine 3">
            <a:extLst>
              <a:ext uri="{FF2B5EF4-FFF2-40B4-BE49-F238E27FC236}">
                <a16:creationId xmlns:a16="http://schemas.microsoft.com/office/drawing/2014/main" id="{F7B14C91-3B53-3A1D-F761-67A89052DD40}"/>
              </a:ext>
            </a:extLst>
          </p:cNvPr>
          <p:cNvPicPr>
            <a:picLocks noChangeAspect="1"/>
          </p:cNvPicPr>
          <p:nvPr/>
        </p:nvPicPr>
        <p:blipFill>
          <a:blip r:embed="rId4"/>
          <a:stretch>
            <a:fillRect/>
          </a:stretch>
        </p:blipFill>
        <p:spPr>
          <a:xfrm>
            <a:off x="110707" y="0"/>
            <a:ext cx="4149201" cy="2745284"/>
          </a:xfrm>
          <a:prstGeom prst="rect">
            <a:avLst/>
          </a:prstGeom>
        </p:spPr>
      </p:pic>
      <p:pic>
        <p:nvPicPr>
          <p:cNvPr id="7" name="McDonald's - TrackMyMacca's on Behance-1">
            <a:hlinkClick r:id="" action="ppaction://media"/>
            <a:extLst>
              <a:ext uri="{FF2B5EF4-FFF2-40B4-BE49-F238E27FC236}">
                <a16:creationId xmlns:a16="http://schemas.microsoft.com/office/drawing/2014/main" id="{F4159D3E-0345-935C-124B-33DB71DBD6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11207" y="1990541"/>
            <a:ext cx="5722085" cy="3814723"/>
          </a:xfrm>
          <a:prstGeom prst="rect">
            <a:avLst/>
          </a:prstGeom>
        </p:spPr>
      </p:pic>
    </p:spTree>
    <p:extLst>
      <p:ext uri="{BB962C8B-B14F-4D97-AF65-F5344CB8AC3E}">
        <p14:creationId xmlns:p14="http://schemas.microsoft.com/office/powerpoint/2010/main" val="264588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516378" y="302494"/>
            <a:ext cx="4978896" cy="1143000"/>
          </a:xfrm>
        </p:spPr>
        <p:txBody>
          <a:bodyPr/>
          <a:lstStyle/>
          <a:p>
            <a:pPr algn="l"/>
            <a:r>
              <a:rPr lang="it-IT" sz="3600" dirty="0"/>
              <a:t>AR per marketing</a:t>
            </a:r>
            <a:br>
              <a:rPr lang="it-IT" sz="3600" dirty="0"/>
            </a:br>
            <a:r>
              <a:rPr lang="it-IT" sz="3600" dirty="0"/>
              <a:t>LEGO</a:t>
            </a:r>
          </a:p>
        </p:txBody>
      </p:sp>
      <p:pic>
        <p:nvPicPr>
          <p:cNvPr id="6" name="Immagine 5">
            <a:extLst>
              <a:ext uri="{FF2B5EF4-FFF2-40B4-BE49-F238E27FC236}">
                <a16:creationId xmlns:a16="http://schemas.microsoft.com/office/drawing/2014/main" id="{8509FDB1-BE1E-8401-54AA-FFA7E470EA6C}"/>
              </a:ext>
            </a:extLst>
          </p:cNvPr>
          <p:cNvPicPr>
            <a:picLocks noChangeAspect="1"/>
          </p:cNvPicPr>
          <p:nvPr/>
        </p:nvPicPr>
        <p:blipFill>
          <a:blip r:embed="rId4"/>
          <a:stretch>
            <a:fillRect/>
          </a:stretch>
        </p:blipFill>
        <p:spPr>
          <a:xfrm>
            <a:off x="112975" y="29086"/>
            <a:ext cx="4327203" cy="2249314"/>
          </a:xfrm>
          <a:prstGeom prst="rect">
            <a:avLst/>
          </a:prstGeom>
        </p:spPr>
      </p:pic>
      <p:pic>
        <p:nvPicPr>
          <p:cNvPr id="7" name="AR Apps for Retail Business Most Prominent Use Cases">
            <a:hlinkClick r:id="" action="ppaction://media"/>
            <a:extLst>
              <a:ext uri="{FF2B5EF4-FFF2-40B4-BE49-F238E27FC236}">
                <a16:creationId xmlns:a16="http://schemas.microsoft.com/office/drawing/2014/main" id="{E7707C7B-4AA4-D5A0-7252-3ECC1277214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1968266"/>
            <a:ext cx="5231904" cy="3923928"/>
          </a:xfrm>
          <a:prstGeom prst="rect">
            <a:avLst/>
          </a:prstGeom>
        </p:spPr>
      </p:pic>
      <p:sp>
        <p:nvSpPr>
          <p:cNvPr id="9" name="CasellaDiTesto 8">
            <a:extLst>
              <a:ext uri="{FF2B5EF4-FFF2-40B4-BE49-F238E27FC236}">
                <a16:creationId xmlns:a16="http://schemas.microsoft.com/office/drawing/2014/main" id="{09452070-7830-ADE8-F71F-3637A5C8C9B0}"/>
              </a:ext>
            </a:extLst>
          </p:cNvPr>
          <p:cNvSpPr txBox="1"/>
          <p:nvPr/>
        </p:nvSpPr>
        <p:spPr>
          <a:xfrm>
            <a:off x="323528" y="6533018"/>
            <a:ext cx="7896200" cy="369332"/>
          </a:xfrm>
          <a:prstGeom prst="rect">
            <a:avLst/>
          </a:prstGeom>
          <a:noFill/>
        </p:spPr>
        <p:txBody>
          <a:bodyPr wrap="square">
            <a:spAutoFit/>
          </a:bodyPr>
          <a:lstStyle/>
          <a:p>
            <a:r>
              <a:rPr lang="it-IT" dirty="0"/>
              <a:t>https://itechcraft.com/blog/augmented-reality-big-business-retailing/</a:t>
            </a:r>
          </a:p>
        </p:txBody>
      </p:sp>
    </p:spTree>
    <p:extLst>
      <p:ext uri="{BB962C8B-B14F-4D97-AF65-F5344CB8AC3E}">
        <p14:creationId xmlns:p14="http://schemas.microsoft.com/office/powerpoint/2010/main" val="56807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3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378686-5F88-86BE-BD49-67953B9E5F48}"/>
              </a:ext>
            </a:extLst>
          </p:cNvPr>
          <p:cNvSpPr>
            <a:spLocks noGrp="1"/>
          </p:cNvSpPr>
          <p:nvPr>
            <p:ph type="title"/>
          </p:nvPr>
        </p:nvSpPr>
        <p:spPr/>
        <p:txBody>
          <a:bodyPr/>
          <a:lstStyle/>
          <a:p>
            <a:r>
              <a:rPr lang="it-IT" sz="3600" dirty="0"/>
              <a:t>«Avatar», James Cameroon, 2009</a:t>
            </a:r>
          </a:p>
        </p:txBody>
      </p:sp>
      <p:sp>
        <p:nvSpPr>
          <p:cNvPr id="4" name="CasellaDiTesto 3">
            <a:extLst>
              <a:ext uri="{FF2B5EF4-FFF2-40B4-BE49-F238E27FC236}">
                <a16:creationId xmlns:a16="http://schemas.microsoft.com/office/drawing/2014/main" id="{45A8DA4E-2671-C323-916C-C2030FC663BA}"/>
              </a:ext>
            </a:extLst>
          </p:cNvPr>
          <p:cNvSpPr txBox="1"/>
          <p:nvPr/>
        </p:nvSpPr>
        <p:spPr>
          <a:xfrm>
            <a:off x="77351" y="5666357"/>
            <a:ext cx="9066649" cy="769441"/>
          </a:xfrm>
          <a:prstGeom prst="rect">
            <a:avLst/>
          </a:prstGeom>
          <a:noFill/>
        </p:spPr>
        <p:txBody>
          <a:bodyPr wrap="none" rtlCol="0">
            <a:spAutoFit/>
          </a:bodyPr>
          <a:lstStyle/>
          <a:p>
            <a:r>
              <a:rPr lang="it-IT" sz="2200" dirty="0"/>
              <a:t>Avatar sono copie reali, delle persone reali, che riproducono a distanza</a:t>
            </a:r>
          </a:p>
          <a:p>
            <a:r>
              <a:rPr lang="it-IT" sz="2200" dirty="0"/>
              <a:t>le azioni degli «originali»</a:t>
            </a:r>
          </a:p>
        </p:txBody>
      </p:sp>
      <p:pic>
        <p:nvPicPr>
          <p:cNvPr id="5" name="Avatar Official Trailer (HD) 20th Century FOX - YouTube">
            <a:hlinkClick r:id="" action="ppaction://media"/>
            <a:extLst>
              <a:ext uri="{FF2B5EF4-FFF2-40B4-BE49-F238E27FC236}">
                <a16:creationId xmlns:a16="http://schemas.microsoft.com/office/drawing/2014/main" id="{56F1E015-2C91-753C-AA3C-268BD7032D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1644" y="1196752"/>
            <a:ext cx="6400712" cy="3600400"/>
          </a:xfrm>
          <a:prstGeom prst="rect">
            <a:avLst/>
          </a:prstGeom>
        </p:spPr>
      </p:pic>
    </p:spTree>
    <p:extLst>
      <p:ext uri="{BB962C8B-B14F-4D97-AF65-F5344CB8AC3E}">
        <p14:creationId xmlns:p14="http://schemas.microsoft.com/office/powerpoint/2010/main" val="294350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1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57C758A3-1954-EA74-61B5-BA2D48AC224E}"/>
              </a:ext>
            </a:extLst>
          </p:cNvPr>
          <p:cNvSpPr>
            <a:spLocks noChangeArrowheads="1"/>
          </p:cNvSpPr>
          <p:nvPr/>
        </p:nvSpPr>
        <p:spPr bwMode="auto">
          <a:xfrm flipH="1">
            <a:off x="35496" y="228044"/>
            <a:ext cx="9001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Arial" panose="020B0604020202020204" pitchFamily="34" charset="0"/>
              </a:rPr>
              <a:t>Avatara</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a:ln>
                  <a:noFill/>
                </a:ln>
                <a:solidFill>
                  <a:schemeClr val="tx1"/>
                </a:solidFill>
                <a:effectLst/>
                <a:latin typeface="Arial" panose="020B0604020202020204" pitchFamily="34" charset="0"/>
                <a:hlinkClick r:id="rId5" tooltip="Alfabeto fonetico internazionale"/>
              </a:rPr>
              <a:t>AFI</a:t>
            </a:r>
            <a:r>
              <a:rPr kumimoji="0" lang="it-IT" altLang="it-IT" sz="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a:ln>
                  <a:noFill/>
                </a:ln>
                <a:solidFill>
                  <a:schemeClr val="tx1"/>
                </a:solidFill>
                <a:effectLst/>
                <a:latin typeface="Arial" panose="020B0604020202020204" pitchFamily="34" charset="0"/>
              </a:rPr>
              <a:t>; dal </a:t>
            </a:r>
            <a:r>
              <a:rPr kumimoji="0" lang="it-IT" altLang="it-IT" sz="1800" b="0" i="0" u="none" strike="noStrike" cap="none" normalizeH="0" baseline="0" dirty="0">
                <a:ln>
                  <a:noFill/>
                </a:ln>
                <a:solidFill>
                  <a:schemeClr val="tx1"/>
                </a:solidFill>
                <a:effectLst/>
                <a:latin typeface="Arial" panose="020B0604020202020204" pitchFamily="34" charset="0"/>
                <a:hlinkClick r:id="rId7" tooltip="Lingua sanscrita"/>
              </a:rPr>
              <a:t>sanscrito</a:t>
            </a:r>
            <a:r>
              <a:rPr kumimoji="0" lang="hi-IN"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अवतार</a:t>
            </a:r>
            <a:r>
              <a:rPr kumimoji="0" lang="it-IT"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a:t>
            </a:r>
            <a:r>
              <a:rPr kumimoji="0" lang="it-IT" altLang="it-IT" sz="1800" b="0" i="1" u="none" strike="noStrike" cap="none" normalizeH="0" baseline="0" dirty="0" err="1">
                <a:ln>
                  <a:noFill/>
                </a:ln>
                <a:solidFill>
                  <a:schemeClr val="tx1"/>
                </a:solidFill>
                <a:effectLst/>
                <a:latin typeface="Arial" panose="020B0604020202020204" pitchFamily="34" charset="0"/>
              </a:rPr>
              <a:t>avatāra</a:t>
            </a:r>
            <a:r>
              <a:rPr kumimoji="0" lang="it-IT" altLang="it-IT" sz="1800" b="0" i="1" u="none" strike="noStrike" cap="none" normalizeH="0" baseline="0" dirty="0">
                <a:ln>
                  <a:noFill/>
                </a:ln>
                <a:solidFill>
                  <a:schemeClr val="tx1"/>
                </a:solidFill>
                <a:effectLst/>
                <a:latin typeface="Arial" panose="020B0604020202020204" pitchFamily="34" charset="0"/>
              </a:rPr>
              <a:t>, pronuncia sanscrita </a:t>
            </a:r>
            <a:r>
              <a:rPr kumimoji="0" lang="it-IT" altLang="it-IT" sz="1700" b="0" i="1" u="none" strike="noStrike" cap="none" normalizeH="0" baseline="0" dirty="0">
                <a:ln>
                  <a:noFill/>
                </a:ln>
                <a:solidFill>
                  <a:schemeClr val="tx1"/>
                </a:solidFill>
                <a:effectLst/>
                <a:latin typeface="Arial" panose="020B0604020202020204" pitchFamily="34" charset="0"/>
              </a:rPr>
              <a:t>:</a:t>
            </a:r>
            <a:r>
              <a:rPr kumimoji="0" lang="it-IT" altLang="it-IT" sz="800" b="0" i="1"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rPr>
              <a:t> a volte adattato, sul modello di inglese e francese, come </a:t>
            </a:r>
            <a:r>
              <a:rPr kumimoji="0" lang="it-IT" altLang="it-IT" sz="1800" b="0" i="1" u="none" strike="noStrike" cap="none" normalizeH="0" baseline="0" dirty="0">
                <a:ln>
                  <a:noFill/>
                </a:ln>
                <a:solidFill>
                  <a:schemeClr val="tx1"/>
                </a:solidFill>
                <a:effectLst/>
                <a:latin typeface="Arial" panose="020B0604020202020204" pitchFamily="34" charset="0"/>
              </a:rPr>
              <a:t>avatar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30000" dirty="0">
                <a:ln>
                  <a:noFill/>
                </a:ln>
                <a:solidFill>
                  <a:schemeClr val="tx1"/>
                </a:solidFill>
                <a:effectLst/>
                <a:latin typeface="Arial" panose="020B0604020202020204" pitchFamily="34" charset="0"/>
                <a:hlinkClick r:id="rId8"/>
              </a:rPr>
              <a:t>[2]</a:t>
            </a:r>
            <a:r>
              <a:rPr kumimoji="0" lang="it-IT" altLang="it-IT" sz="1800" b="0" i="0" u="none" strike="noStrike" cap="none" normalizeH="0" baseline="0" dirty="0">
                <a:ln>
                  <a:noFill/>
                </a:ln>
                <a:solidFill>
                  <a:schemeClr val="tx1"/>
                </a:solidFill>
                <a:effectLst/>
                <a:latin typeface="Arial" panose="020B0604020202020204" pitchFamily="34" charset="0"/>
              </a:rPr>
              <a:t>), in numerose teologie </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Induismo"/>
              </a:rPr>
              <a:t>indù</a:t>
            </a:r>
            <a:r>
              <a:rPr kumimoji="0" lang="it-IT" altLang="it-IT" sz="1800" b="0" i="0" u="none" strike="noStrike" cap="none" normalizeH="0" baseline="0" dirty="0">
                <a:ln>
                  <a:noFill/>
                </a:ln>
                <a:solidFill>
                  <a:schemeClr val="tx1"/>
                </a:solidFill>
                <a:effectLst/>
                <a:latin typeface="Arial" panose="020B0604020202020204" pitchFamily="34" charset="0"/>
              </a:rPr>
              <a:t>, è l'apparizione o la discesa sulla terra della divinità avente lo scopo di ristabilire o tutelare il </a:t>
            </a:r>
            <a:r>
              <a:rPr kumimoji="0" lang="it-IT" altLang="it-IT" sz="1800" b="0" i="1" u="none" strike="noStrike" cap="none" normalizeH="0" baseline="0" dirty="0">
                <a:ln>
                  <a:noFill/>
                </a:ln>
                <a:solidFill>
                  <a:schemeClr val="tx1"/>
                </a:solidFill>
                <a:effectLst/>
                <a:latin typeface="Arial" panose="020B0604020202020204" pitchFamily="34" charset="0"/>
                <a:hlinkClick r:id="rId10" tooltip="Dharma"/>
              </a:rPr>
              <a:t>Dharma</a:t>
            </a:r>
            <a:r>
              <a:rPr kumimoji="0" lang="it-IT" altLang="it-IT"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Tale termine è collegato al verbo </a:t>
            </a:r>
            <a:r>
              <a:rPr kumimoji="0" lang="it-IT" altLang="it-IT" sz="1800" b="0" i="1" u="none" strike="noStrike" cap="none" normalizeH="0" baseline="0" dirty="0" err="1">
                <a:ln>
                  <a:noFill/>
                </a:ln>
                <a:solidFill>
                  <a:schemeClr val="tx1"/>
                </a:solidFill>
                <a:effectLst/>
                <a:latin typeface="Arial" panose="020B0604020202020204" pitchFamily="34" charset="0"/>
              </a:rPr>
              <a:t>avatṝ</a:t>
            </a:r>
            <a:r>
              <a:rPr kumimoji="0" lang="it-IT" altLang="it-IT" sz="1800" b="0" i="0" u="none" strike="noStrike" cap="none" normalizeH="0" baseline="0" dirty="0">
                <a:ln>
                  <a:noFill/>
                </a:ln>
                <a:solidFill>
                  <a:schemeClr val="tx1"/>
                </a:solidFill>
                <a:effectLst/>
                <a:latin typeface="Arial" panose="020B0604020202020204" pitchFamily="34" charset="0"/>
              </a:rPr>
              <a:t> (di genere </a:t>
            </a:r>
            <a:r>
              <a:rPr kumimoji="0" lang="it-IT" altLang="it-IT" sz="1800" b="0" i="1" u="none" strike="noStrike" cap="none" normalizeH="0" baseline="0" dirty="0" err="1">
                <a:ln>
                  <a:noFill/>
                </a:ln>
                <a:solidFill>
                  <a:schemeClr val="tx1"/>
                </a:solidFill>
                <a:effectLst/>
                <a:latin typeface="Arial" panose="020B0604020202020204" pitchFamily="34" charset="0"/>
              </a:rPr>
              <a:t>parasamaipadam</a:t>
            </a:r>
            <a:r>
              <a:rPr kumimoji="0" lang="it-IT" altLang="it-IT" sz="1800" b="0" i="0" u="none" strike="noStrike" cap="none" normalizeH="0" baseline="0" dirty="0">
                <a:ln>
                  <a:noFill/>
                </a:ln>
                <a:solidFill>
                  <a:schemeClr val="tx1"/>
                </a:solidFill>
                <a:effectLst/>
                <a:latin typeface="Arial" panose="020B0604020202020204" pitchFamily="34" charset="0"/>
              </a:rPr>
              <a:t>, attivo, di 1ª classe), con il significato di "discendere in" (accusativo o locativo) oppure "discendere da" (ablativo) ancora "arrivare a" (accusativo) o "essere al posto giusto", "essere adatto" e infine "incarnarsi" (nel caso di una divinità). </a:t>
            </a:r>
          </a:p>
        </p:txBody>
      </p:sp>
      <p:pic>
        <p:nvPicPr>
          <p:cNvPr id="6" name="Avatar Official Trailer (HD) 20th Century FOX - YouTube">
            <a:hlinkClick r:id="" action="ppaction://media"/>
            <a:extLst>
              <a:ext uri="{FF2B5EF4-FFF2-40B4-BE49-F238E27FC236}">
                <a16:creationId xmlns:a16="http://schemas.microsoft.com/office/drawing/2014/main" id="{316D76DD-19E7-0926-763B-12AE4789037B}"/>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763688" y="2695443"/>
            <a:ext cx="5782009" cy="3252380"/>
          </a:xfrm>
          <a:prstGeom prst="rect">
            <a:avLst/>
          </a:prstGeom>
        </p:spPr>
      </p:pic>
    </p:spTree>
    <p:extLst>
      <p:ext uri="{BB962C8B-B14F-4D97-AF65-F5344CB8AC3E}">
        <p14:creationId xmlns:p14="http://schemas.microsoft.com/office/powerpoint/2010/main" val="141524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sz="3600" dirty="0"/>
              <a:t>McDonalds’ Avatar</a:t>
            </a:r>
          </a:p>
        </p:txBody>
      </p:sp>
      <p:pic>
        <p:nvPicPr>
          <p:cNvPr id="4" name="Immagine 3">
            <a:extLst>
              <a:ext uri="{FF2B5EF4-FFF2-40B4-BE49-F238E27FC236}">
                <a16:creationId xmlns:a16="http://schemas.microsoft.com/office/drawing/2014/main" id="{A852B340-702B-C1C2-AA4B-29092722C9A8}"/>
              </a:ext>
            </a:extLst>
          </p:cNvPr>
          <p:cNvPicPr>
            <a:picLocks noChangeAspect="1"/>
          </p:cNvPicPr>
          <p:nvPr/>
        </p:nvPicPr>
        <p:blipFill>
          <a:blip r:embed="rId2"/>
          <a:stretch>
            <a:fillRect/>
          </a:stretch>
        </p:blipFill>
        <p:spPr>
          <a:xfrm>
            <a:off x="862011" y="908720"/>
            <a:ext cx="7419975" cy="5648325"/>
          </a:xfrm>
          <a:prstGeom prst="rect">
            <a:avLst/>
          </a:prstGeom>
        </p:spPr>
      </p:pic>
    </p:spTree>
    <p:extLst>
      <p:ext uri="{BB962C8B-B14F-4D97-AF65-F5344CB8AC3E}">
        <p14:creationId xmlns:p14="http://schemas.microsoft.com/office/powerpoint/2010/main" val="322337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9" name="Immagine 8">
            <a:extLst>
              <a:ext uri="{FF2B5EF4-FFF2-40B4-BE49-F238E27FC236}">
                <a16:creationId xmlns:a16="http://schemas.microsoft.com/office/drawing/2014/main" id="{8165C444-5F7B-9C25-4F77-7A69C0AF6D9B}"/>
              </a:ext>
            </a:extLst>
          </p:cNvPr>
          <p:cNvPicPr>
            <a:picLocks noChangeAspect="1"/>
          </p:cNvPicPr>
          <p:nvPr/>
        </p:nvPicPr>
        <p:blipFill>
          <a:blip r:embed="rId2"/>
          <a:stretch>
            <a:fillRect/>
          </a:stretch>
        </p:blipFill>
        <p:spPr>
          <a:xfrm>
            <a:off x="1043608" y="1052736"/>
            <a:ext cx="7336321" cy="5256584"/>
          </a:xfrm>
          <a:prstGeom prst="rect">
            <a:avLst/>
          </a:prstGeom>
        </p:spPr>
      </p:pic>
    </p:spTree>
    <p:extLst>
      <p:ext uri="{BB962C8B-B14F-4D97-AF65-F5344CB8AC3E}">
        <p14:creationId xmlns:p14="http://schemas.microsoft.com/office/powerpoint/2010/main" val="1373006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7" name="Immagine 6">
            <a:extLst>
              <a:ext uri="{FF2B5EF4-FFF2-40B4-BE49-F238E27FC236}">
                <a16:creationId xmlns:a16="http://schemas.microsoft.com/office/drawing/2014/main" id="{66016E53-3DB1-50F3-A604-5CA66DE78446}"/>
              </a:ext>
            </a:extLst>
          </p:cNvPr>
          <p:cNvPicPr>
            <a:picLocks noChangeAspect="1"/>
          </p:cNvPicPr>
          <p:nvPr/>
        </p:nvPicPr>
        <p:blipFill>
          <a:blip r:embed="rId2"/>
          <a:stretch>
            <a:fillRect/>
          </a:stretch>
        </p:blipFill>
        <p:spPr>
          <a:xfrm>
            <a:off x="941572" y="1052736"/>
            <a:ext cx="7717247" cy="5127974"/>
          </a:xfrm>
          <a:prstGeom prst="rect">
            <a:avLst/>
          </a:prstGeom>
        </p:spPr>
      </p:pic>
    </p:spTree>
    <p:extLst>
      <p:ext uri="{BB962C8B-B14F-4D97-AF65-F5344CB8AC3E}">
        <p14:creationId xmlns:p14="http://schemas.microsoft.com/office/powerpoint/2010/main" val="541373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4" name="Immagine 3">
            <a:extLst>
              <a:ext uri="{FF2B5EF4-FFF2-40B4-BE49-F238E27FC236}">
                <a16:creationId xmlns:a16="http://schemas.microsoft.com/office/drawing/2014/main" id="{D12F18BF-8087-0AD4-EBE8-B750E479C525}"/>
              </a:ext>
            </a:extLst>
          </p:cNvPr>
          <p:cNvPicPr>
            <a:picLocks noChangeAspect="1"/>
          </p:cNvPicPr>
          <p:nvPr/>
        </p:nvPicPr>
        <p:blipFill>
          <a:blip r:embed="rId2"/>
          <a:stretch>
            <a:fillRect/>
          </a:stretch>
        </p:blipFill>
        <p:spPr>
          <a:xfrm>
            <a:off x="853845" y="992326"/>
            <a:ext cx="7767638" cy="5863706"/>
          </a:xfrm>
          <a:prstGeom prst="rect">
            <a:avLst/>
          </a:prstGeom>
        </p:spPr>
      </p:pic>
    </p:spTree>
    <p:extLst>
      <p:ext uri="{BB962C8B-B14F-4D97-AF65-F5344CB8AC3E}">
        <p14:creationId xmlns:p14="http://schemas.microsoft.com/office/powerpoint/2010/main" val="4216222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5" name="Immagine 4">
            <a:extLst>
              <a:ext uri="{FF2B5EF4-FFF2-40B4-BE49-F238E27FC236}">
                <a16:creationId xmlns:a16="http://schemas.microsoft.com/office/drawing/2014/main" id="{5E75D645-A399-2822-05D0-0567B747D148}"/>
              </a:ext>
            </a:extLst>
          </p:cNvPr>
          <p:cNvPicPr>
            <a:picLocks noChangeAspect="1"/>
          </p:cNvPicPr>
          <p:nvPr/>
        </p:nvPicPr>
        <p:blipFill>
          <a:blip r:embed="rId2"/>
          <a:stretch>
            <a:fillRect/>
          </a:stretch>
        </p:blipFill>
        <p:spPr>
          <a:xfrm>
            <a:off x="863447" y="980728"/>
            <a:ext cx="7417103" cy="5358400"/>
          </a:xfrm>
          <a:prstGeom prst="rect">
            <a:avLst/>
          </a:prstGeom>
        </p:spPr>
      </p:pic>
    </p:spTree>
    <p:extLst>
      <p:ext uri="{BB962C8B-B14F-4D97-AF65-F5344CB8AC3E}">
        <p14:creationId xmlns:p14="http://schemas.microsoft.com/office/powerpoint/2010/main" val="3309638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6EC8D-383D-BF7B-A28C-FBA4E4CD4A12}"/>
              </a:ext>
            </a:extLst>
          </p:cNvPr>
          <p:cNvSpPr>
            <a:spLocks noGrp="1"/>
          </p:cNvSpPr>
          <p:nvPr>
            <p:ph type="title"/>
          </p:nvPr>
        </p:nvSpPr>
        <p:spPr>
          <a:xfrm>
            <a:off x="4211960" y="332656"/>
            <a:ext cx="4114800" cy="1143000"/>
          </a:xfrm>
        </p:spPr>
        <p:txBody>
          <a:bodyPr/>
          <a:lstStyle/>
          <a:p>
            <a:r>
              <a:rPr lang="it-IT" dirty="0"/>
              <a:t>McDonalds – Avatar AR</a:t>
            </a:r>
          </a:p>
        </p:txBody>
      </p:sp>
      <p:pic>
        <p:nvPicPr>
          <p:cNvPr id="4" name="Immagine 3">
            <a:extLst>
              <a:ext uri="{FF2B5EF4-FFF2-40B4-BE49-F238E27FC236}">
                <a16:creationId xmlns:a16="http://schemas.microsoft.com/office/drawing/2014/main" id="{2673A466-7302-8493-F551-60E47C23394E}"/>
              </a:ext>
            </a:extLst>
          </p:cNvPr>
          <p:cNvPicPr>
            <a:picLocks noChangeAspect="1"/>
          </p:cNvPicPr>
          <p:nvPr/>
        </p:nvPicPr>
        <p:blipFill>
          <a:blip r:embed="rId4"/>
          <a:stretch>
            <a:fillRect/>
          </a:stretch>
        </p:blipFill>
        <p:spPr>
          <a:xfrm>
            <a:off x="179512" y="0"/>
            <a:ext cx="3584883" cy="2015306"/>
          </a:xfrm>
          <a:prstGeom prst="rect">
            <a:avLst/>
          </a:prstGeom>
        </p:spPr>
      </p:pic>
      <p:pic>
        <p:nvPicPr>
          <p:cNvPr id="5" name="McDonalds Happy Meal How to Train Your Dragon AR Mobile Game">
            <a:hlinkClick r:id="" action="ppaction://media"/>
            <a:extLst>
              <a:ext uri="{FF2B5EF4-FFF2-40B4-BE49-F238E27FC236}">
                <a16:creationId xmlns:a16="http://schemas.microsoft.com/office/drawing/2014/main" id="{C90138E9-2773-1647-D4D6-E843676D1A6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62693" y="2294524"/>
            <a:ext cx="6625358" cy="3726764"/>
          </a:xfrm>
          <a:prstGeom prst="rect">
            <a:avLst/>
          </a:prstGeom>
        </p:spPr>
      </p:pic>
      <p:sp>
        <p:nvSpPr>
          <p:cNvPr id="7" name="CasellaDiTesto 6">
            <a:extLst>
              <a:ext uri="{FF2B5EF4-FFF2-40B4-BE49-F238E27FC236}">
                <a16:creationId xmlns:a16="http://schemas.microsoft.com/office/drawing/2014/main" id="{77AC4312-9995-3371-947D-857C052510B7}"/>
              </a:ext>
            </a:extLst>
          </p:cNvPr>
          <p:cNvSpPr txBox="1"/>
          <p:nvPr/>
        </p:nvSpPr>
        <p:spPr>
          <a:xfrm>
            <a:off x="179512" y="1943488"/>
            <a:ext cx="8496944" cy="369332"/>
          </a:xfrm>
          <a:prstGeom prst="rect">
            <a:avLst/>
          </a:prstGeom>
          <a:noFill/>
        </p:spPr>
        <p:txBody>
          <a:bodyPr wrap="square">
            <a:spAutoFit/>
          </a:bodyPr>
          <a:lstStyle/>
          <a:p>
            <a:r>
              <a:rPr lang="it-IT" dirty="0"/>
              <a:t>http://www.jonellis.info/mcdonalds-happy-meal-train-dragon-ar-mobile-game/</a:t>
            </a:r>
          </a:p>
        </p:txBody>
      </p:sp>
    </p:spTree>
    <p:extLst>
      <p:ext uri="{BB962C8B-B14F-4D97-AF65-F5344CB8AC3E}">
        <p14:creationId xmlns:p14="http://schemas.microsoft.com/office/powerpoint/2010/main" val="167161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gruppo di collaborazione (gilda)</a:t>
            </a:r>
          </a:p>
        </p:txBody>
      </p:sp>
      <p:pic>
        <p:nvPicPr>
          <p:cNvPr id="4" name="Immagine 3">
            <a:extLst>
              <a:ext uri="{FF2B5EF4-FFF2-40B4-BE49-F238E27FC236}">
                <a16:creationId xmlns:a16="http://schemas.microsoft.com/office/drawing/2014/main" id="{FFBB8177-667C-D212-19EA-472C732F24AB}"/>
              </a:ext>
            </a:extLst>
          </p:cNvPr>
          <p:cNvPicPr>
            <a:picLocks noChangeAspect="1"/>
          </p:cNvPicPr>
          <p:nvPr/>
        </p:nvPicPr>
        <p:blipFill>
          <a:blip r:embed="rId2"/>
          <a:stretch>
            <a:fillRect/>
          </a:stretch>
        </p:blipFill>
        <p:spPr>
          <a:xfrm>
            <a:off x="251520" y="1699421"/>
            <a:ext cx="8686800" cy="4883941"/>
          </a:xfrm>
          <a:prstGeom prst="rect">
            <a:avLst/>
          </a:prstGeom>
        </p:spPr>
      </p:pic>
    </p:spTree>
    <p:extLst>
      <p:ext uri="{BB962C8B-B14F-4D97-AF65-F5344CB8AC3E}">
        <p14:creationId xmlns:p14="http://schemas.microsoft.com/office/powerpoint/2010/main" val="8561020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6BEBA-E22B-02ED-4CF8-A89A3C2E58F5}"/>
              </a:ext>
            </a:extLst>
          </p:cNvPr>
          <p:cNvSpPr>
            <a:spLocks noGrp="1"/>
          </p:cNvSpPr>
          <p:nvPr>
            <p:ph type="title"/>
          </p:nvPr>
        </p:nvSpPr>
        <p:spPr>
          <a:xfrm>
            <a:off x="457200" y="0"/>
            <a:ext cx="8229600" cy="1143000"/>
          </a:xfrm>
        </p:spPr>
        <p:txBody>
          <a:bodyPr/>
          <a:lstStyle/>
          <a:p>
            <a:r>
              <a:rPr lang="it-IT" sz="3600" dirty="0"/>
              <a:t>Proseguire: Avatar chat</a:t>
            </a:r>
          </a:p>
        </p:txBody>
      </p:sp>
      <p:pic>
        <p:nvPicPr>
          <p:cNvPr id="4" name="Immagine 3">
            <a:extLst>
              <a:ext uri="{FF2B5EF4-FFF2-40B4-BE49-F238E27FC236}">
                <a16:creationId xmlns:a16="http://schemas.microsoft.com/office/drawing/2014/main" id="{E2C4EF86-7491-41C0-311D-80D5F46549EE}"/>
              </a:ext>
            </a:extLst>
          </p:cNvPr>
          <p:cNvPicPr>
            <a:picLocks noChangeAspect="1"/>
          </p:cNvPicPr>
          <p:nvPr/>
        </p:nvPicPr>
        <p:blipFill>
          <a:blip r:embed="rId2"/>
          <a:stretch>
            <a:fillRect/>
          </a:stretch>
        </p:blipFill>
        <p:spPr>
          <a:xfrm>
            <a:off x="52144" y="1132344"/>
            <a:ext cx="9144000" cy="5140990"/>
          </a:xfrm>
          <a:prstGeom prst="rect">
            <a:avLst/>
          </a:prstGeom>
        </p:spPr>
      </p:pic>
      <p:sp>
        <p:nvSpPr>
          <p:cNvPr id="6" name="CasellaDiTesto 5">
            <a:extLst>
              <a:ext uri="{FF2B5EF4-FFF2-40B4-BE49-F238E27FC236}">
                <a16:creationId xmlns:a16="http://schemas.microsoft.com/office/drawing/2014/main" id="{27CC4166-BF4A-E501-F031-6FA0036428C2}"/>
              </a:ext>
            </a:extLst>
          </p:cNvPr>
          <p:cNvSpPr txBox="1"/>
          <p:nvPr/>
        </p:nvSpPr>
        <p:spPr>
          <a:xfrm>
            <a:off x="1115616" y="6351636"/>
            <a:ext cx="7488832" cy="369332"/>
          </a:xfrm>
          <a:prstGeom prst="rect">
            <a:avLst/>
          </a:prstGeom>
          <a:noFill/>
        </p:spPr>
        <p:txBody>
          <a:bodyPr wrap="square">
            <a:spAutoFit/>
          </a:bodyPr>
          <a:lstStyle/>
          <a:p>
            <a:r>
              <a:rPr lang="it-IT" dirty="0"/>
              <a:t>https://www.youtube.com/watch?v=IxwUFNAxGyo</a:t>
            </a:r>
          </a:p>
        </p:txBody>
      </p:sp>
    </p:spTree>
    <p:extLst>
      <p:ext uri="{BB962C8B-B14F-4D97-AF65-F5344CB8AC3E}">
        <p14:creationId xmlns:p14="http://schemas.microsoft.com/office/powerpoint/2010/main" val="26988185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24A077-056F-F74A-A43A-6F5AE77963FD}"/>
              </a:ext>
            </a:extLst>
          </p:cNvPr>
          <p:cNvSpPr>
            <a:spLocks noGrp="1"/>
          </p:cNvSpPr>
          <p:nvPr>
            <p:ph type="title"/>
          </p:nvPr>
        </p:nvSpPr>
        <p:spPr/>
        <p:txBody>
          <a:bodyPr/>
          <a:lstStyle/>
          <a:p>
            <a:r>
              <a:rPr lang="it-IT" sz="3600" dirty="0"/>
              <a:t>Conclusioni</a:t>
            </a:r>
          </a:p>
        </p:txBody>
      </p:sp>
      <p:sp>
        <p:nvSpPr>
          <p:cNvPr id="3" name="CasellaDiTesto 2">
            <a:extLst>
              <a:ext uri="{FF2B5EF4-FFF2-40B4-BE49-F238E27FC236}">
                <a16:creationId xmlns:a16="http://schemas.microsoft.com/office/drawing/2014/main" id="{48744D52-17A0-D6E3-58B4-8EC0EF715A85}"/>
              </a:ext>
            </a:extLst>
          </p:cNvPr>
          <p:cNvSpPr txBox="1"/>
          <p:nvPr/>
        </p:nvSpPr>
        <p:spPr>
          <a:xfrm>
            <a:off x="251520" y="1556792"/>
            <a:ext cx="8640960" cy="4154984"/>
          </a:xfrm>
          <a:prstGeom prst="rect">
            <a:avLst/>
          </a:prstGeom>
          <a:noFill/>
        </p:spPr>
        <p:txBody>
          <a:bodyPr wrap="square" rtlCol="0">
            <a:spAutoFit/>
          </a:bodyPr>
          <a:lstStyle/>
          <a:p>
            <a:pPr marL="342900" indent="-342900">
              <a:buFont typeface="Arial" panose="020B0604020202020204" pitchFamily="34" charset="0"/>
              <a:buChar char="•"/>
            </a:pPr>
            <a:r>
              <a:rPr lang="it-IT" sz="2400" dirty="0"/>
              <a:t>Applicazioni dell’AR sono ancora sporadici</a:t>
            </a:r>
          </a:p>
          <a:p>
            <a:pPr marL="342900" indent="-342900">
              <a:buFont typeface="Arial" panose="020B0604020202020204" pitchFamily="34" charset="0"/>
              <a:buChar char="•"/>
            </a:pPr>
            <a:r>
              <a:rPr lang="it-IT" sz="2400" dirty="0"/>
              <a:t>Come in caso dello sviluppo di computer (e del software per l’uso domestico), i settori «trainanti» sono il divertimento, il commercio, e come vedremo tra poco, anche il </a:t>
            </a:r>
            <a:r>
              <a:rPr lang="it-IT" sz="2400"/>
              <a:t>settore militare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Per il momento, l’AR sembra ancora fantascienza, e per quello trova applicazioni nell’industria cinematografica</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In educazione, in confronto con il software multimediale, l’AR sembra di soffrire una «penuria» d’idee.  </a:t>
            </a:r>
          </a:p>
        </p:txBody>
      </p:sp>
    </p:spTree>
    <p:extLst>
      <p:ext uri="{BB962C8B-B14F-4D97-AF65-F5344CB8AC3E}">
        <p14:creationId xmlns:p14="http://schemas.microsoft.com/office/powerpoint/2010/main" val="19977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B8182-6F93-85E9-ADE5-F8F56D379ABC}"/>
              </a:ext>
            </a:extLst>
          </p:cNvPr>
          <p:cNvSpPr>
            <a:spLocks noGrp="1"/>
          </p:cNvSpPr>
          <p:nvPr>
            <p:ph type="title"/>
          </p:nvPr>
        </p:nvSpPr>
        <p:spPr/>
        <p:txBody>
          <a:bodyPr/>
          <a:lstStyle/>
          <a:p>
            <a:r>
              <a:rPr lang="it-IT" sz="3600" dirty="0"/>
              <a:t>Google per educazione</a:t>
            </a:r>
          </a:p>
        </p:txBody>
      </p:sp>
      <p:pic>
        <p:nvPicPr>
          <p:cNvPr id="4" name="Immagine 3">
            <a:extLst>
              <a:ext uri="{FF2B5EF4-FFF2-40B4-BE49-F238E27FC236}">
                <a16:creationId xmlns:a16="http://schemas.microsoft.com/office/drawing/2014/main" id="{8CB4C8A0-9FBB-01CF-FBB6-F31714BA3579}"/>
              </a:ext>
            </a:extLst>
          </p:cNvPr>
          <p:cNvPicPr>
            <a:picLocks noChangeAspect="1"/>
          </p:cNvPicPr>
          <p:nvPr/>
        </p:nvPicPr>
        <p:blipFill>
          <a:blip r:embed="rId2"/>
          <a:stretch>
            <a:fillRect/>
          </a:stretch>
        </p:blipFill>
        <p:spPr>
          <a:xfrm>
            <a:off x="425152" y="1401654"/>
            <a:ext cx="8388424" cy="4499565"/>
          </a:xfrm>
          <a:prstGeom prst="rect">
            <a:avLst/>
          </a:prstGeom>
        </p:spPr>
      </p:pic>
      <p:sp>
        <p:nvSpPr>
          <p:cNvPr id="6" name="CasellaDiTesto 5">
            <a:extLst>
              <a:ext uri="{FF2B5EF4-FFF2-40B4-BE49-F238E27FC236}">
                <a16:creationId xmlns:a16="http://schemas.microsoft.com/office/drawing/2014/main" id="{908D64A3-50F5-50DD-308C-1F710197E372}"/>
              </a:ext>
            </a:extLst>
          </p:cNvPr>
          <p:cNvSpPr txBox="1"/>
          <p:nvPr/>
        </p:nvSpPr>
        <p:spPr>
          <a:xfrm>
            <a:off x="474360" y="6060479"/>
            <a:ext cx="7770048" cy="369332"/>
          </a:xfrm>
          <a:prstGeom prst="rect">
            <a:avLst/>
          </a:prstGeom>
          <a:noFill/>
        </p:spPr>
        <p:txBody>
          <a:bodyPr wrap="square">
            <a:spAutoFit/>
          </a:bodyPr>
          <a:lstStyle/>
          <a:p>
            <a:r>
              <a:rPr lang="it-IT" dirty="0"/>
              <a:t>https://artsandculture.google.com/project/expeditions</a:t>
            </a:r>
          </a:p>
        </p:txBody>
      </p:sp>
    </p:spTree>
    <p:extLst>
      <p:ext uri="{BB962C8B-B14F-4D97-AF65-F5344CB8AC3E}">
        <p14:creationId xmlns:p14="http://schemas.microsoft.com/office/powerpoint/2010/main" val="339960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400" dirty="0"/>
              <a:t>Arte, science, geografia, </a:t>
            </a:r>
            <a:r>
              <a:rPr lang="it-IT" sz="3400" dirty="0" err="1"/>
              <a:t>natural</a:t>
            </a:r>
            <a:r>
              <a:rPr lang="it-IT" sz="3400" dirty="0"/>
              <a:t> history</a:t>
            </a:r>
          </a:p>
        </p:txBody>
      </p:sp>
      <p:sp>
        <p:nvSpPr>
          <p:cNvPr id="8" name="CasellaDiTesto 7">
            <a:extLst>
              <a:ext uri="{FF2B5EF4-FFF2-40B4-BE49-F238E27FC236}">
                <a16:creationId xmlns:a16="http://schemas.microsoft.com/office/drawing/2014/main" id="{82A78201-BCA2-0EDB-988F-D0D7EF262CA4}"/>
              </a:ext>
            </a:extLst>
          </p:cNvPr>
          <p:cNvSpPr txBox="1"/>
          <p:nvPr/>
        </p:nvSpPr>
        <p:spPr>
          <a:xfrm>
            <a:off x="253792" y="5805264"/>
            <a:ext cx="6858000" cy="646331"/>
          </a:xfrm>
          <a:prstGeom prst="rect">
            <a:avLst/>
          </a:prstGeom>
          <a:noFill/>
        </p:spPr>
        <p:txBody>
          <a:bodyPr wrap="square">
            <a:spAutoFit/>
          </a:bodyPr>
          <a:lstStyle/>
          <a:p>
            <a:r>
              <a:rPr lang="it-IT" b="1" dirty="0"/>
              <a:t>Vulcani attorno il mondo</a:t>
            </a:r>
          </a:p>
          <a:p>
            <a:r>
              <a:rPr lang="it-IT" dirty="0"/>
              <a:t>https://artsandculture.google.com/story/1AVh8R_zBPe8Ow</a:t>
            </a:r>
          </a:p>
        </p:txBody>
      </p:sp>
      <p:pic>
        <p:nvPicPr>
          <p:cNvPr id="10" name="Immagine 9">
            <a:extLst>
              <a:ext uri="{FF2B5EF4-FFF2-40B4-BE49-F238E27FC236}">
                <a16:creationId xmlns:a16="http://schemas.microsoft.com/office/drawing/2014/main" id="{FB88B3C9-A72A-15A2-F87F-FD7CFE7A698A}"/>
              </a:ext>
            </a:extLst>
          </p:cNvPr>
          <p:cNvPicPr>
            <a:picLocks noChangeAspect="1"/>
          </p:cNvPicPr>
          <p:nvPr/>
        </p:nvPicPr>
        <p:blipFill>
          <a:blip r:embed="rId2"/>
          <a:stretch>
            <a:fillRect/>
          </a:stretch>
        </p:blipFill>
        <p:spPr>
          <a:xfrm>
            <a:off x="228600" y="1423750"/>
            <a:ext cx="8686800" cy="4167271"/>
          </a:xfrm>
          <a:prstGeom prst="rect">
            <a:avLst/>
          </a:prstGeom>
        </p:spPr>
      </p:pic>
    </p:spTree>
    <p:extLst>
      <p:ext uri="{BB962C8B-B14F-4D97-AF65-F5344CB8AC3E}">
        <p14:creationId xmlns:p14="http://schemas.microsoft.com/office/powerpoint/2010/main" val="292888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a:xfrm>
            <a:off x="395536" y="-284494"/>
            <a:ext cx="8229600" cy="1143000"/>
          </a:xfrm>
        </p:spPr>
        <p:txBody>
          <a:bodyPr/>
          <a:lstStyle/>
          <a:p>
            <a:r>
              <a:rPr lang="it-IT" sz="3400" dirty="0"/>
              <a:t>Arte, science, geografia, </a:t>
            </a:r>
            <a:r>
              <a:rPr lang="it-IT" sz="3400" dirty="0" err="1"/>
              <a:t>natural</a:t>
            </a:r>
            <a:r>
              <a:rPr lang="it-IT" sz="3400" dirty="0"/>
              <a:t> history</a:t>
            </a:r>
          </a:p>
        </p:txBody>
      </p:sp>
      <p:sp>
        <p:nvSpPr>
          <p:cNvPr id="8" name="CasellaDiTesto 7">
            <a:extLst>
              <a:ext uri="{FF2B5EF4-FFF2-40B4-BE49-F238E27FC236}">
                <a16:creationId xmlns:a16="http://schemas.microsoft.com/office/drawing/2014/main" id="{82A78201-BCA2-0EDB-988F-D0D7EF262CA4}"/>
              </a:ext>
            </a:extLst>
          </p:cNvPr>
          <p:cNvSpPr txBox="1"/>
          <p:nvPr/>
        </p:nvSpPr>
        <p:spPr>
          <a:xfrm>
            <a:off x="253792" y="5805264"/>
            <a:ext cx="6858000" cy="646331"/>
          </a:xfrm>
          <a:prstGeom prst="rect">
            <a:avLst/>
          </a:prstGeom>
          <a:noFill/>
        </p:spPr>
        <p:txBody>
          <a:bodyPr wrap="square">
            <a:spAutoFit/>
          </a:bodyPr>
          <a:lstStyle/>
          <a:p>
            <a:r>
              <a:rPr lang="it-IT" b="1" dirty="0"/>
              <a:t>Vulcani attorno il mondo</a:t>
            </a:r>
          </a:p>
          <a:p>
            <a:r>
              <a:rPr lang="it-IT" dirty="0"/>
              <a:t>https://artsandculture.google.com/story/1AVh8R_zBPe8Ow</a:t>
            </a:r>
          </a:p>
        </p:txBody>
      </p:sp>
      <p:pic>
        <p:nvPicPr>
          <p:cNvPr id="4" name="Immagine 3">
            <a:extLst>
              <a:ext uri="{FF2B5EF4-FFF2-40B4-BE49-F238E27FC236}">
                <a16:creationId xmlns:a16="http://schemas.microsoft.com/office/drawing/2014/main" id="{73C5EE76-2DB8-32E9-28E2-2C8DFB450139}"/>
              </a:ext>
            </a:extLst>
          </p:cNvPr>
          <p:cNvPicPr>
            <a:picLocks noChangeAspect="1"/>
          </p:cNvPicPr>
          <p:nvPr/>
        </p:nvPicPr>
        <p:blipFill>
          <a:blip r:embed="rId2"/>
          <a:stretch>
            <a:fillRect/>
          </a:stretch>
        </p:blipFill>
        <p:spPr>
          <a:xfrm>
            <a:off x="341784" y="953549"/>
            <a:ext cx="8460432" cy="4756671"/>
          </a:xfrm>
          <a:prstGeom prst="rect">
            <a:avLst/>
          </a:prstGeom>
        </p:spPr>
      </p:pic>
    </p:spTree>
    <p:extLst>
      <p:ext uri="{BB962C8B-B14F-4D97-AF65-F5344CB8AC3E}">
        <p14:creationId xmlns:p14="http://schemas.microsoft.com/office/powerpoint/2010/main" val="407812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600" dirty="0"/>
              <a:t>Gioco educativo (Google)</a:t>
            </a:r>
          </a:p>
        </p:txBody>
      </p:sp>
      <p:sp>
        <p:nvSpPr>
          <p:cNvPr id="4" name="CasellaDiTesto 3">
            <a:extLst>
              <a:ext uri="{FF2B5EF4-FFF2-40B4-BE49-F238E27FC236}">
                <a16:creationId xmlns:a16="http://schemas.microsoft.com/office/drawing/2014/main" id="{7FFDBEC8-BC4D-B945-6B52-7501EFBD7BCC}"/>
              </a:ext>
            </a:extLst>
          </p:cNvPr>
          <p:cNvSpPr txBox="1"/>
          <p:nvPr/>
        </p:nvSpPr>
        <p:spPr>
          <a:xfrm>
            <a:off x="314984" y="5914535"/>
            <a:ext cx="7848872" cy="646331"/>
          </a:xfrm>
          <a:prstGeom prst="rect">
            <a:avLst/>
          </a:prstGeom>
          <a:noFill/>
        </p:spPr>
        <p:txBody>
          <a:bodyPr wrap="square">
            <a:spAutoFit/>
          </a:bodyPr>
          <a:lstStyle/>
          <a:p>
            <a:r>
              <a:rPr lang="it-IT" b="1" dirty="0"/>
              <a:t>La discesa dello serpente</a:t>
            </a:r>
          </a:p>
          <a:p>
            <a:r>
              <a:rPr lang="it-IT" dirty="0"/>
              <a:t>https://artsandculture.google.com/experiment/vAEAZBv58OliBA?cp=1</a:t>
            </a:r>
          </a:p>
        </p:txBody>
      </p:sp>
      <p:pic>
        <p:nvPicPr>
          <p:cNvPr id="6" name="Immagine 5">
            <a:extLst>
              <a:ext uri="{FF2B5EF4-FFF2-40B4-BE49-F238E27FC236}">
                <a16:creationId xmlns:a16="http://schemas.microsoft.com/office/drawing/2014/main" id="{C75FB55A-A470-3584-7690-B76849C517B0}"/>
              </a:ext>
            </a:extLst>
          </p:cNvPr>
          <p:cNvPicPr>
            <a:picLocks noChangeAspect="1"/>
          </p:cNvPicPr>
          <p:nvPr/>
        </p:nvPicPr>
        <p:blipFill>
          <a:blip r:embed="rId2"/>
          <a:stretch>
            <a:fillRect/>
          </a:stretch>
        </p:blipFill>
        <p:spPr>
          <a:xfrm>
            <a:off x="314984" y="1443182"/>
            <a:ext cx="8532440" cy="4185359"/>
          </a:xfrm>
          <a:prstGeom prst="rect">
            <a:avLst/>
          </a:prstGeom>
        </p:spPr>
      </p:pic>
    </p:spTree>
    <p:extLst>
      <p:ext uri="{BB962C8B-B14F-4D97-AF65-F5344CB8AC3E}">
        <p14:creationId xmlns:p14="http://schemas.microsoft.com/office/powerpoint/2010/main" val="3241859857"/>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7558</TotalTime>
  <Words>2074</Words>
  <Application>Microsoft Office PowerPoint</Application>
  <PresentationFormat>Presentazione su schermo (4:3)</PresentationFormat>
  <Paragraphs>155</Paragraphs>
  <Slides>51</Slides>
  <Notes>1</Notes>
  <HiddenSlides>0</HiddenSlides>
  <MMClips>7</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51</vt:i4>
      </vt:variant>
    </vt:vector>
  </HeadingPairs>
  <TitlesOfParts>
    <vt:vector size="56" baseType="lpstr">
      <vt:lpstr>Arial</vt:lpstr>
      <vt:lpstr>Calibri</vt:lpstr>
      <vt:lpstr>Tahoma</vt:lpstr>
      <vt:lpstr>Times New Roman</vt:lpstr>
      <vt:lpstr>Projekt domyślny</vt:lpstr>
      <vt:lpstr>Presentazione standard di PowerPoint</vt:lpstr>
      <vt:lpstr>Ricordiamo che cos’è la realtà aumentata</vt:lpstr>
      <vt:lpstr>Il mondo virtuale di ragazzi</vt:lpstr>
      <vt:lpstr>Il mondo virtuale di ragazzi</vt:lpstr>
      <vt:lpstr>Il mondo virtuale di ragazzi</vt:lpstr>
      <vt:lpstr>Google per educazione</vt:lpstr>
      <vt:lpstr>Arte, science, geografia, natural history</vt:lpstr>
      <vt:lpstr>Arte, science, geografia, natural history</vt:lpstr>
      <vt:lpstr>Gioco educativo (Google)</vt:lpstr>
      <vt:lpstr>Presentazione standard di PowerPoint</vt:lpstr>
      <vt:lpstr>Vantaggi della didattica virtuale</vt:lpstr>
      <vt:lpstr>Vantaggi della didattica virtuale (cont.)</vt:lpstr>
      <vt:lpstr>Corsi on-line</vt:lpstr>
      <vt:lpstr>Corsi on-line</vt:lpstr>
      <vt:lpstr>Gli arbori</vt:lpstr>
      <vt:lpstr>Presentazione standard di PowerPoint</vt:lpstr>
      <vt:lpstr>Componenti di smartfon</vt:lpstr>
      <vt:lpstr>Smartphones &amp; AR</vt:lpstr>
      <vt:lpstr>Smartphones &amp; AR</vt:lpstr>
      <vt:lpstr>Smartphones &amp; AR</vt:lpstr>
      <vt:lpstr>AR in shopping</vt:lpstr>
      <vt:lpstr>AR in games</vt:lpstr>
      <vt:lpstr>AR in games</vt:lpstr>
      <vt:lpstr>AR in games</vt:lpstr>
      <vt:lpstr>AR in educazione</vt:lpstr>
      <vt:lpstr>AR in educazione</vt:lpstr>
      <vt:lpstr>AR in educazione</vt:lpstr>
      <vt:lpstr>AR in educazione</vt:lpstr>
      <vt:lpstr>AR in social media</vt:lpstr>
      <vt:lpstr>I requisiti per gli oggetti AR</vt:lpstr>
      <vt:lpstr>I requisiti per gli oggetti AR</vt:lpstr>
      <vt:lpstr>Gli oggetti virtuali nel mondo reale: Peter Rabbit</vt:lpstr>
      <vt:lpstr>L’esempio migliore: Robocop (1987)</vt:lpstr>
      <vt:lpstr>Una sovrapposizione del mondo reale</vt:lpstr>
      <vt:lpstr>L’esempio migliore</vt:lpstr>
      <vt:lpstr>AR per divertimento</vt:lpstr>
      <vt:lpstr>AR per divertimento</vt:lpstr>
      <vt:lpstr>AR per marketing McDonald</vt:lpstr>
      <vt:lpstr>AR per marketing</vt:lpstr>
      <vt:lpstr>AR per marketing</vt:lpstr>
      <vt:lpstr>AR per marketing LEGO</vt:lpstr>
      <vt:lpstr>«Avatar», James Cameroon, 2009</vt:lpstr>
      <vt:lpstr>Presentazione standard di PowerPoint</vt:lpstr>
      <vt:lpstr>McDonalds’ Avatar</vt:lpstr>
      <vt:lpstr>McDonalds’ Avatar</vt:lpstr>
      <vt:lpstr>McDonalds’ Avatar</vt:lpstr>
      <vt:lpstr>McDonalds’ Avatar</vt:lpstr>
      <vt:lpstr>McDonalds’ Avatar</vt:lpstr>
      <vt:lpstr>McDonalds – Avatar AR</vt:lpstr>
      <vt:lpstr>Proseguire: Avatar chat</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106</cp:revision>
  <dcterms:created xsi:type="dcterms:W3CDTF">2019-04-23T16:37:35Z</dcterms:created>
  <dcterms:modified xsi:type="dcterms:W3CDTF">2022-11-25T14:54:33Z</dcterms:modified>
</cp:coreProperties>
</file>