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321" r:id="rId2"/>
    <p:sldId id="353" r:id="rId3"/>
    <p:sldId id="354" r:id="rId4"/>
    <p:sldId id="355" r:id="rId5"/>
    <p:sldId id="356" r:id="rId6"/>
    <p:sldId id="357" r:id="rId7"/>
    <p:sldId id="358" r:id="rId8"/>
    <p:sldId id="359" r:id="rId9"/>
    <p:sldId id="375" r:id="rId10"/>
    <p:sldId id="958" r:id="rId11"/>
    <p:sldId id="960" r:id="rId12"/>
    <p:sldId id="376" r:id="rId13"/>
    <p:sldId id="957" r:id="rId14"/>
    <p:sldId id="953" r:id="rId15"/>
    <p:sldId id="954" r:id="rId16"/>
    <p:sldId id="370" r:id="rId17"/>
    <p:sldId id="371" r:id="rId18"/>
    <p:sldId id="372" r:id="rId19"/>
    <p:sldId id="968" r:id="rId20"/>
    <p:sldId id="977" r:id="rId21"/>
    <p:sldId id="949" r:id="rId22"/>
    <p:sldId id="947" r:id="rId23"/>
    <p:sldId id="373" r:id="rId24"/>
    <p:sldId id="374" r:id="rId25"/>
    <p:sldId id="969" r:id="rId26"/>
    <p:sldId id="961" r:id="rId27"/>
    <p:sldId id="962" r:id="rId28"/>
    <p:sldId id="963" r:id="rId29"/>
    <p:sldId id="970" r:id="rId30"/>
    <p:sldId id="971" r:id="rId31"/>
    <p:sldId id="972" r:id="rId32"/>
    <p:sldId id="975" r:id="rId33"/>
    <p:sldId id="973" r:id="rId34"/>
    <p:sldId id="976" r:id="rId35"/>
    <p:sldId id="974" r:id="rId36"/>
  </p:sldIdLst>
  <p:sldSz cx="9144000" cy="6858000" type="screen4x3"/>
  <p:notesSz cx="7102475" cy="10233025"/>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3" autoAdjust="0"/>
    <p:restoredTop sz="97292" autoAdjust="0"/>
  </p:normalViewPr>
  <p:slideViewPr>
    <p:cSldViewPr>
      <p:cViewPr varScale="1">
        <p:scale>
          <a:sx n="81" d="100"/>
          <a:sy n="81" d="100"/>
        </p:scale>
        <p:origin x="18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C5CA352-2FA0-4BA0-8672-B5725E982724}"/>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4099" name="Rectangle 3">
            <a:extLst>
              <a:ext uri="{FF2B5EF4-FFF2-40B4-BE49-F238E27FC236}">
                <a16:creationId xmlns:a16="http://schemas.microsoft.com/office/drawing/2014/main" id="{675A7F4B-EB61-437D-9106-ECB55437E8DF}"/>
              </a:ext>
            </a:extLst>
          </p:cNvPr>
          <p:cNvSpPr>
            <a:spLocks noGrp="1" noChangeArrowheads="1"/>
          </p:cNvSpPr>
          <p:nvPr>
            <p:ph type="dt" sz="quarter"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4100" name="Rectangle 4">
            <a:extLst>
              <a:ext uri="{FF2B5EF4-FFF2-40B4-BE49-F238E27FC236}">
                <a16:creationId xmlns:a16="http://schemas.microsoft.com/office/drawing/2014/main" id="{19024CD2-877C-4D25-B264-8718B5F68BB4}"/>
              </a:ext>
            </a:extLst>
          </p:cNvPr>
          <p:cNvSpPr>
            <a:spLocks noGrp="1" noChangeArrowheads="1"/>
          </p:cNvSpPr>
          <p:nvPr>
            <p:ph type="ftr" sz="quarter" idx="2"/>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4101" name="Rectangle 5">
            <a:extLst>
              <a:ext uri="{FF2B5EF4-FFF2-40B4-BE49-F238E27FC236}">
                <a16:creationId xmlns:a16="http://schemas.microsoft.com/office/drawing/2014/main" id="{CE5C0B43-B192-467D-8A0A-64F5F79F01F1}"/>
              </a:ext>
            </a:extLst>
          </p:cNvPr>
          <p:cNvSpPr>
            <a:spLocks noGrp="1" noChangeArrowheads="1"/>
          </p:cNvSpPr>
          <p:nvPr>
            <p:ph type="sldNum" sz="quarter" idx="3"/>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646012F7-C8AF-4A02-8D95-A026B2E8A7CD}" type="slidenum">
              <a:rPr lang="pl-PL" altLang="it-IT"/>
              <a:pPr/>
              <a:t>‹N›</a:t>
            </a:fld>
            <a:endParaRPr lang="pl-PL"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3455833-3F36-4AB0-9834-A6E897284ACF}"/>
              </a:ext>
            </a:extLst>
          </p:cNvPr>
          <p:cNvSpPr>
            <a:spLocks noGrp="1" noChangeArrowheads="1"/>
          </p:cNvSpPr>
          <p:nvPr>
            <p:ph type="hdr" sz="quarter"/>
          </p:nvPr>
        </p:nvSpPr>
        <p:spPr bwMode="auto">
          <a:xfrm>
            <a:off x="0"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defTabSz="990600">
              <a:defRPr sz="1300"/>
            </a:lvl1pPr>
          </a:lstStyle>
          <a:p>
            <a:endParaRPr lang="pl-PL" altLang="it-IT"/>
          </a:p>
        </p:txBody>
      </p:sp>
      <p:sp>
        <p:nvSpPr>
          <p:cNvPr id="5123" name="Rectangle 3">
            <a:extLst>
              <a:ext uri="{FF2B5EF4-FFF2-40B4-BE49-F238E27FC236}">
                <a16:creationId xmlns:a16="http://schemas.microsoft.com/office/drawing/2014/main" id="{9DDA7206-E049-4108-B9E6-6F7947B64A66}"/>
              </a:ext>
            </a:extLst>
          </p:cNvPr>
          <p:cNvSpPr>
            <a:spLocks noGrp="1" noChangeArrowheads="1"/>
          </p:cNvSpPr>
          <p:nvPr>
            <p:ph type="dt" idx="1"/>
          </p:nvPr>
        </p:nvSpPr>
        <p:spPr bwMode="auto">
          <a:xfrm>
            <a:off x="4022725" y="0"/>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lvl1pPr algn="r" defTabSz="990600">
              <a:defRPr sz="1300"/>
            </a:lvl1pPr>
          </a:lstStyle>
          <a:p>
            <a:endParaRPr lang="pl-PL" altLang="it-IT"/>
          </a:p>
        </p:txBody>
      </p:sp>
      <p:sp>
        <p:nvSpPr>
          <p:cNvPr id="5124" name="Rectangle 4">
            <a:extLst>
              <a:ext uri="{FF2B5EF4-FFF2-40B4-BE49-F238E27FC236}">
                <a16:creationId xmlns:a16="http://schemas.microsoft.com/office/drawing/2014/main" id="{8E439D5B-D5D3-4EBB-B5BC-984FB022837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9A7ED01C-52BC-441B-9485-3D409FC4A24F}"/>
              </a:ext>
            </a:extLst>
          </p:cNvPr>
          <p:cNvSpPr>
            <a:spLocks noGrp="1" noChangeArrowheads="1"/>
          </p:cNvSpPr>
          <p:nvPr>
            <p:ph type="body" sz="quarter" idx="3"/>
          </p:nvPr>
        </p:nvSpPr>
        <p:spPr bwMode="auto">
          <a:xfrm>
            <a:off x="709613" y="4860925"/>
            <a:ext cx="568325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5126" name="Rectangle 6">
            <a:extLst>
              <a:ext uri="{FF2B5EF4-FFF2-40B4-BE49-F238E27FC236}">
                <a16:creationId xmlns:a16="http://schemas.microsoft.com/office/drawing/2014/main" id="{9FAE1FE5-F3B4-4C52-AAD2-945BE2027F4F}"/>
              </a:ext>
            </a:extLst>
          </p:cNvPr>
          <p:cNvSpPr>
            <a:spLocks noGrp="1" noChangeArrowheads="1"/>
          </p:cNvSpPr>
          <p:nvPr>
            <p:ph type="ftr" sz="quarter" idx="4"/>
          </p:nvPr>
        </p:nvSpPr>
        <p:spPr bwMode="auto">
          <a:xfrm>
            <a:off x="0"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defTabSz="990600">
              <a:defRPr sz="1300"/>
            </a:lvl1pPr>
          </a:lstStyle>
          <a:p>
            <a:endParaRPr lang="pl-PL" altLang="it-IT"/>
          </a:p>
        </p:txBody>
      </p:sp>
      <p:sp>
        <p:nvSpPr>
          <p:cNvPr id="5127" name="Rectangle 7">
            <a:extLst>
              <a:ext uri="{FF2B5EF4-FFF2-40B4-BE49-F238E27FC236}">
                <a16:creationId xmlns:a16="http://schemas.microsoft.com/office/drawing/2014/main" id="{D259CF32-2320-4C52-8EE2-7A758B623BF0}"/>
              </a:ext>
            </a:extLst>
          </p:cNvPr>
          <p:cNvSpPr>
            <a:spLocks noGrp="1" noChangeArrowheads="1"/>
          </p:cNvSpPr>
          <p:nvPr>
            <p:ph type="sldNum" sz="quarter" idx="5"/>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57" tIns="49528" rIns="99057" bIns="49528" numCol="1" anchor="b" anchorCtr="0" compatLnSpc="1">
            <a:prstTxWarp prst="textNoShape">
              <a:avLst/>
            </a:prstTxWarp>
          </a:bodyPr>
          <a:lstStyle>
            <a:lvl1pPr algn="r" defTabSz="990600">
              <a:defRPr sz="1300"/>
            </a:lvl1pPr>
          </a:lstStyle>
          <a:p>
            <a:fld id="{E536A87D-11F1-40E7-8A11-E56A840860BF}" type="slidenum">
              <a:rPr lang="pl-PL" altLang="it-IT"/>
              <a:pPr/>
              <a:t>‹N›</a:t>
            </a:fld>
            <a:endParaRPr lang="pl-PL"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42D93C4-3BC2-4022-B10F-13647CA6E66C}"/>
              </a:ext>
            </a:extLst>
          </p:cNvPr>
          <p:cNvSpPr>
            <a:spLocks noGrp="1" noChangeArrowheads="1"/>
          </p:cNvSpPr>
          <p:nvPr>
            <p:ph type="sldNum" sz="quarter" idx="5"/>
          </p:nvPr>
        </p:nvSpPr>
        <p:spPr>
          <a:ln/>
        </p:spPr>
        <p:txBody>
          <a:bodyPr/>
          <a:lstStyle/>
          <a:p>
            <a:fld id="{5417E4A6-4E5F-42DA-BB86-F935738116C5}" type="slidenum">
              <a:rPr lang="en-AU" altLang="it-IT"/>
              <a:pPr/>
              <a:t>1</a:t>
            </a:fld>
            <a:endParaRPr lang="en-AU" altLang="it-IT" dirty="0"/>
          </a:p>
        </p:txBody>
      </p:sp>
      <p:sp>
        <p:nvSpPr>
          <p:cNvPr id="141314" name="Symbol zastępczy obrazu slajdu 1">
            <a:extLst>
              <a:ext uri="{FF2B5EF4-FFF2-40B4-BE49-F238E27FC236}">
                <a16:creationId xmlns:a16="http://schemas.microsoft.com/office/drawing/2014/main" id="{53EFFF9D-91CE-4E10-9106-220C59F89D6F}"/>
              </a:ext>
            </a:extLst>
          </p:cNvPr>
          <p:cNvSpPr>
            <a:spLocks noGrp="1" noRot="1" noChangeAspect="1" noTextEdit="1"/>
          </p:cNvSpPr>
          <p:nvPr>
            <p:ph type="sldImg"/>
          </p:nvPr>
        </p:nvSpPr>
        <p:spPr>
          <a:ln/>
        </p:spPr>
      </p:sp>
      <p:sp>
        <p:nvSpPr>
          <p:cNvPr id="141315" name="Symbol zastępczy notatek 2">
            <a:extLst>
              <a:ext uri="{FF2B5EF4-FFF2-40B4-BE49-F238E27FC236}">
                <a16:creationId xmlns:a16="http://schemas.microsoft.com/office/drawing/2014/main" id="{E21F6686-35F3-4121-A8BD-A0B796C35B04}"/>
              </a:ext>
            </a:extLst>
          </p:cNvPr>
          <p:cNvSpPr>
            <a:spLocks noGrp="1"/>
          </p:cNvSpPr>
          <p:nvPr>
            <p:ph type="body" idx="1"/>
          </p:nvPr>
        </p:nvSpPr>
        <p:spPr/>
        <p:txBody>
          <a:bodyPr/>
          <a:lstStyle/>
          <a:p>
            <a:pPr>
              <a:spcBef>
                <a:spcPct val="0"/>
              </a:spcBef>
            </a:pPr>
            <a:r>
              <a:rPr lang="pl-PL" altLang="it-IT"/>
              <a:t>Pierwszy slajd</a:t>
            </a:r>
            <a:endParaRPr lang="en-US" altLang="it-IT" dirty="0"/>
          </a:p>
        </p:txBody>
      </p:sp>
      <p:sp>
        <p:nvSpPr>
          <p:cNvPr id="141316" name="Symbol zastępczy numeru slajdu 3">
            <a:extLst>
              <a:ext uri="{FF2B5EF4-FFF2-40B4-BE49-F238E27FC236}">
                <a16:creationId xmlns:a16="http://schemas.microsoft.com/office/drawing/2014/main" id="{F7FE79B2-A016-4DEA-B5D3-8D0BDE1D320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10C96083-9EE0-4A97-8062-426B29A70AAB}" type="slidenum">
              <a:rPr lang="en-US" altLang="it-IT" sz="1200">
                <a:latin typeface="Calibri" panose="020F0502020204030204" pitchFamily="34" charset="0"/>
              </a:rPr>
              <a:pPr algn="r"/>
              <a:t>1</a:t>
            </a:fld>
            <a:endParaRPr lang="en-US" altLang="it-IT"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AD1D82-4180-43D7-9EEC-A543F2D9FA4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20DAC97-B829-402B-888D-0026F175048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78F1992-A83B-4F3A-A421-9326D0483D5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F98D305-4FD3-4512-AE42-24F5160FC0DA}"/>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7A950F5-D530-4FD4-8068-879A7CC25239}"/>
              </a:ext>
            </a:extLst>
          </p:cNvPr>
          <p:cNvSpPr>
            <a:spLocks noGrp="1"/>
          </p:cNvSpPr>
          <p:nvPr>
            <p:ph type="sldNum" sz="quarter" idx="12"/>
          </p:nvPr>
        </p:nvSpPr>
        <p:spPr/>
        <p:txBody>
          <a:bodyPr/>
          <a:lstStyle>
            <a:lvl1pPr>
              <a:defRPr/>
            </a:lvl1pPr>
          </a:lstStyle>
          <a:p>
            <a:fld id="{621A1AF2-DE55-4B46-AD5F-989FCAA6EB9A}" type="slidenum">
              <a:rPr lang="en-AU" altLang="it-IT"/>
              <a:pPr/>
              <a:t>‹N›</a:t>
            </a:fld>
            <a:endParaRPr lang="en-AU" altLang="it-IT"/>
          </a:p>
        </p:txBody>
      </p:sp>
    </p:spTree>
    <p:extLst>
      <p:ext uri="{BB962C8B-B14F-4D97-AF65-F5344CB8AC3E}">
        <p14:creationId xmlns:p14="http://schemas.microsoft.com/office/powerpoint/2010/main" val="414873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FD1E4F-08DB-45EB-91A0-91A61AAA36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4EA912F-FFD6-4A3B-BF62-C8682712F11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201DACF-A638-40E3-B007-A67DBEE35BDC}"/>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3C901D30-E713-47F4-BBD3-D761D1E0C13B}"/>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A8B1608-0DAF-4CB8-B15C-6D9B8443F862}"/>
              </a:ext>
            </a:extLst>
          </p:cNvPr>
          <p:cNvSpPr>
            <a:spLocks noGrp="1"/>
          </p:cNvSpPr>
          <p:nvPr>
            <p:ph type="sldNum" sz="quarter" idx="12"/>
          </p:nvPr>
        </p:nvSpPr>
        <p:spPr/>
        <p:txBody>
          <a:bodyPr/>
          <a:lstStyle>
            <a:lvl1pPr>
              <a:defRPr/>
            </a:lvl1pPr>
          </a:lstStyle>
          <a:p>
            <a:fld id="{43F774D9-8814-4746-A524-57381CD043D9}" type="slidenum">
              <a:rPr lang="en-AU" altLang="it-IT"/>
              <a:pPr/>
              <a:t>‹N›</a:t>
            </a:fld>
            <a:endParaRPr lang="en-AU" altLang="it-IT"/>
          </a:p>
        </p:txBody>
      </p:sp>
    </p:spTree>
    <p:extLst>
      <p:ext uri="{BB962C8B-B14F-4D97-AF65-F5344CB8AC3E}">
        <p14:creationId xmlns:p14="http://schemas.microsoft.com/office/powerpoint/2010/main" val="321902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097C3E4-D0E9-4354-A39C-96165D1BA248}"/>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2939FF7-F82D-425B-8CF7-C7E2AFC9D11D}"/>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E9CD33-074B-4BD2-B5FA-DC90608C7EE5}"/>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90C6055-A874-48E1-B401-C7BF21DC6F9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A38A3E5-60EE-4F9C-B674-958D3DDBC056}"/>
              </a:ext>
            </a:extLst>
          </p:cNvPr>
          <p:cNvSpPr>
            <a:spLocks noGrp="1"/>
          </p:cNvSpPr>
          <p:nvPr>
            <p:ph type="sldNum" sz="quarter" idx="12"/>
          </p:nvPr>
        </p:nvSpPr>
        <p:spPr/>
        <p:txBody>
          <a:bodyPr/>
          <a:lstStyle>
            <a:lvl1pPr>
              <a:defRPr/>
            </a:lvl1pPr>
          </a:lstStyle>
          <a:p>
            <a:fld id="{0A06524B-AB9B-4D98-A9D3-C16410804A5E}" type="slidenum">
              <a:rPr lang="en-AU" altLang="it-IT"/>
              <a:pPr/>
              <a:t>‹N›</a:t>
            </a:fld>
            <a:endParaRPr lang="en-AU" altLang="it-IT"/>
          </a:p>
        </p:txBody>
      </p:sp>
    </p:spTree>
    <p:extLst>
      <p:ext uri="{BB962C8B-B14F-4D97-AF65-F5344CB8AC3E}">
        <p14:creationId xmlns:p14="http://schemas.microsoft.com/office/powerpoint/2010/main" val="1193586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olo, testo e clip multimedi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67724-A8F3-43B9-B89C-C1DAD7FC6154}"/>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48B046-FCFF-455E-B370-E2C1CCA5DE3A}"/>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a:extLst>
              <a:ext uri="{FF2B5EF4-FFF2-40B4-BE49-F238E27FC236}">
                <a16:creationId xmlns:a16="http://schemas.microsoft.com/office/drawing/2014/main" id="{AEE84BD1-020B-4247-A828-8A0F50F1D347}"/>
              </a:ext>
            </a:extLst>
          </p:cNvPr>
          <p:cNvSpPr>
            <a:spLocks noGrp="1"/>
          </p:cNvSpPr>
          <p:nvPr>
            <p:ph type="media" sz="half" idx="2"/>
          </p:nvPr>
        </p:nvSpPr>
        <p:spPr>
          <a:xfrm>
            <a:off x="4648200" y="1600200"/>
            <a:ext cx="4038600" cy="4525963"/>
          </a:xfrm>
        </p:spPr>
        <p:txBody>
          <a:bodyPr/>
          <a:lstStyle/>
          <a:p>
            <a:endParaRPr lang="it-IT"/>
          </a:p>
        </p:txBody>
      </p:sp>
      <p:sp>
        <p:nvSpPr>
          <p:cNvPr id="5" name="Segnaposto data 4">
            <a:extLst>
              <a:ext uri="{FF2B5EF4-FFF2-40B4-BE49-F238E27FC236}">
                <a16:creationId xmlns:a16="http://schemas.microsoft.com/office/drawing/2014/main" id="{24D188C4-5A13-4748-85B5-D8E33E1D0558}"/>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99E17C84-05EA-4D88-821A-E9EBD2AE2ECA}"/>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157B88F-89FD-45F3-A79D-A194A8E22142}"/>
              </a:ext>
            </a:extLst>
          </p:cNvPr>
          <p:cNvSpPr>
            <a:spLocks noGrp="1"/>
          </p:cNvSpPr>
          <p:nvPr>
            <p:ph type="sldNum" sz="quarter" idx="12"/>
          </p:nvPr>
        </p:nvSpPr>
        <p:spPr>
          <a:xfrm>
            <a:off x="6553200" y="6245225"/>
            <a:ext cx="2133600" cy="476250"/>
          </a:xfrm>
        </p:spPr>
        <p:txBody>
          <a:bodyPr/>
          <a:lstStyle>
            <a:lvl1pPr>
              <a:defRPr/>
            </a:lvl1pPr>
          </a:lstStyle>
          <a:p>
            <a:fld id="{A7CFC51E-C5C9-4BF8-BB00-FBF980E7A3CC}" type="slidenum">
              <a:rPr lang="en-AU" altLang="it-IT"/>
              <a:pPr/>
              <a:t>‹N›</a:t>
            </a:fld>
            <a:endParaRPr lang="en-AU" altLang="it-IT"/>
          </a:p>
        </p:txBody>
      </p:sp>
    </p:spTree>
    <p:extLst>
      <p:ext uri="{BB962C8B-B14F-4D97-AF65-F5344CB8AC3E}">
        <p14:creationId xmlns:p14="http://schemas.microsoft.com/office/powerpoint/2010/main" val="50981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04109" y="462597"/>
            <a:ext cx="4335780" cy="697230"/>
          </a:xfrm>
          <a:prstGeom prst="rect">
            <a:avLst/>
          </a:prstGeom>
        </p:spPr>
        <p:txBody>
          <a:bodyPr wrap="square" lIns="0" tIns="0" rIns="0" bIns="0">
            <a:spAutoFit/>
          </a:bodyPr>
          <a:lstStyle>
            <a:lvl1pPr>
              <a:defRPr sz="4400" b="0" i="0">
                <a:solidFill>
                  <a:schemeClr val="tx1"/>
                </a:solidFill>
                <a:latin typeface="Calibri" panose="020F0502020204030204"/>
                <a:cs typeface="Calibri" panose="020F0502020204030204"/>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11/28/2022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‹N›</a:t>
            </a:fld>
            <a:endParaRPr/>
          </a:p>
        </p:txBody>
      </p:sp>
    </p:spTree>
    <p:extLst>
      <p:ext uri="{BB962C8B-B14F-4D97-AF65-F5344CB8AC3E}">
        <p14:creationId xmlns:p14="http://schemas.microsoft.com/office/powerpoint/2010/main" val="1263608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88A06-B35F-4E0F-9763-183F2D1A9F3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534B14-6DA1-48F6-AC40-3422DD16162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7148AC9-7535-45B8-B28F-DD02EB9A8D99}"/>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6B2E97D5-184A-4C2A-A1A1-88911536E187}"/>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2D87EFD-645F-4A9D-B0D1-6F3134B9DA85}"/>
              </a:ext>
            </a:extLst>
          </p:cNvPr>
          <p:cNvSpPr>
            <a:spLocks noGrp="1"/>
          </p:cNvSpPr>
          <p:nvPr>
            <p:ph type="sldNum" sz="quarter" idx="12"/>
          </p:nvPr>
        </p:nvSpPr>
        <p:spPr/>
        <p:txBody>
          <a:bodyPr/>
          <a:lstStyle>
            <a:lvl1pPr>
              <a:defRPr/>
            </a:lvl1pPr>
          </a:lstStyle>
          <a:p>
            <a:fld id="{8C3563CF-C5B6-4511-892D-CDFA7E224EC8}" type="slidenum">
              <a:rPr lang="en-AU" altLang="it-IT"/>
              <a:pPr/>
              <a:t>‹N›</a:t>
            </a:fld>
            <a:endParaRPr lang="en-AU" altLang="it-IT"/>
          </a:p>
        </p:txBody>
      </p:sp>
    </p:spTree>
    <p:extLst>
      <p:ext uri="{BB962C8B-B14F-4D97-AF65-F5344CB8AC3E}">
        <p14:creationId xmlns:p14="http://schemas.microsoft.com/office/powerpoint/2010/main" val="264911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039D70-7DC0-4D93-A4ED-6CAC5E2D5EC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E301922-5116-4219-9C7D-6E99047AEB7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D273A50-90F1-455A-B970-1EAF3992F41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0018A31E-E2E2-4EAA-86A5-ED0EF6259612}"/>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C196AE16-5355-4A32-BFF4-A1821047BF58}"/>
              </a:ext>
            </a:extLst>
          </p:cNvPr>
          <p:cNvSpPr>
            <a:spLocks noGrp="1"/>
          </p:cNvSpPr>
          <p:nvPr>
            <p:ph type="sldNum" sz="quarter" idx="12"/>
          </p:nvPr>
        </p:nvSpPr>
        <p:spPr/>
        <p:txBody>
          <a:bodyPr/>
          <a:lstStyle>
            <a:lvl1pPr>
              <a:defRPr/>
            </a:lvl1pPr>
          </a:lstStyle>
          <a:p>
            <a:fld id="{0E89818B-9753-45D4-9229-13DB0E46CCFC}" type="slidenum">
              <a:rPr lang="en-AU" altLang="it-IT"/>
              <a:pPr/>
              <a:t>‹N›</a:t>
            </a:fld>
            <a:endParaRPr lang="en-AU" altLang="it-IT"/>
          </a:p>
        </p:txBody>
      </p:sp>
    </p:spTree>
    <p:extLst>
      <p:ext uri="{BB962C8B-B14F-4D97-AF65-F5344CB8AC3E}">
        <p14:creationId xmlns:p14="http://schemas.microsoft.com/office/powerpoint/2010/main" val="144094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98798B-D27D-4537-87AD-868EB99DCDF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BC0715-16DB-4C9B-B0FE-8B52DD43DFF8}"/>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7D1C182-3277-4AD0-945B-D878367F66C5}"/>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AA6F88-1A73-4F89-BFB7-3910E575B8B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DD8E648-15D1-43F1-B9F9-66AEF68078C1}"/>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3F7A35E-86B8-41AC-A526-AD9F8584566C}"/>
              </a:ext>
            </a:extLst>
          </p:cNvPr>
          <p:cNvSpPr>
            <a:spLocks noGrp="1"/>
          </p:cNvSpPr>
          <p:nvPr>
            <p:ph type="sldNum" sz="quarter" idx="12"/>
          </p:nvPr>
        </p:nvSpPr>
        <p:spPr/>
        <p:txBody>
          <a:bodyPr/>
          <a:lstStyle>
            <a:lvl1pPr>
              <a:defRPr/>
            </a:lvl1pPr>
          </a:lstStyle>
          <a:p>
            <a:fld id="{944688FB-9B5A-429B-9CF5-085A85CA2D53}" type="slidenum">
              <a:rPr lang="en-AU" altLang="it-IT"/>
              <a:pPr/>
              <a:t>‹N›</a:t>
            </a:fld>
            <a:endParaRPr lang="en-AU" altLang="it-IT"/>
          </a:p>
        </p:txBody>
      </p:sp>
    </p:spTree>
    <p:extLst>
      <p:ext uri="{BB962C8B-B14F-4D97-AF65-F5344CB8AC3E}">
        <p14:creationId xmlns:p14="http://schemas.microsoft.com/office/powerpoint/2010/main" val="2243051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0E61D6-71B8-4575-A991-C7DA5F78ABD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FD4D3CD-759B-430D-B8D3-C19549A6F84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E611A96-811D-4D90-9724-F557472718D1}"/>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719C352-DF9E-4F4F-8B63-8BE7785DA35F}"/>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417F4B9-54A9-4DF8-884F-AF451DF7AA0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96B5EB-A77F-44E9-9238-741D2926B120}"/>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DFD84D0B-745A-4C87-BEAE-7435DFAF3FE1}"/>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554F8E4-6B94-4924-902A-8868A9B7BE63}"/>
              </a:ext>
            </a:extLst>
          </p:cNvPr>
          <p:cNvSpPr>
            <a:spLocks noGrp="1"/>
          </p:cNvSpPr>
          <p:nvPr>
            <p:ph type="sldNum" sz="quarter" idx="12"/>
          </p:nvPr>
        </p:nvSpPr>
        <p:spPr/>
        <p:txBody>
          <a:bodyPr/>
          <a:lstStyle>
            <a:lvl1pPr>
              <a:defRPr/>
            </a:lvl1pPr>
          </a:lstStyle>
          <a:p>
            <a:fld id="{199270FF-AE74-4F37-9176-FB9E1A540EA2}" type="slidenum">
              <a:rPr lang="en-AU" altLang="it-IT"/>
              <a:pPr/>
              <a:t>‹N›</a:t>
            </a:fld>
            <a:endParaRPr lang="en-AU" altLang="it-IT"/>
          </a:p>
        </p:txBody>
      </p:sp>
    </p:spTree>
    <p:extLst>
      <p:ext uri="{BB962C8B-B14F-4D97-AF65-F5344CB8AC3E}">
        <p14:creationId xmlns:p14="http://schemas.microsoft.com/office/powerpoint/2010/main" val="28380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19DEA9-DC1F-42F7-9CEB-1BB6F84366B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C07AC8F-1BE5-45F6-831E-B61D1DDDFC6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28FFF686-9FA6-4616-8593-E18111E6330C}"/>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46036291-F5A2-44C8-88E5-CBB99B4B274A}"/>
              </a:ext>
            </a:extLst>
          </p:cNvPr>
          <p:cNvSpPr>
            <a:spLocks noGrp="1"/>
          </p:cNvSpPr>
          <p:nvPr>
            <p:ph type="sldNum" sz="quarter" idx="12"/>
          </p:nvPr>
        </p:nvSpPr>
        <p:spPr/>
        <p:txBody>
          <a:bodyPr/>
          <a:lstStyle>
            <a:lvl1pPr>
              <a:defRPr/>
            </a:lvl1pPr>
          </a:lstStyle>
          <a:p>
            <a:fld id="{AE1EA076-FC2D-4DB4-858F-02CC50902AB0}" type="slidenum">
              <a:rPr lang="en-AU" altLang="it-IT"/>
              <a:pPr/>
              <a:t>‹N›</a:t>
            </a:fld>
            <a:endParaRPr lang="en-AU" altLang="it-IT"/>
          </a:p>
        </p:txBody>
      </p:sp>
    </p:spTree>
    <p:extLst>
      <p:ext uri="{BB962C8B-B14F-4D97-AF65-F5344CB8AC3E}">
        <p14:creationId xmlns:p14="http://schemas.microsoft.com/office/powerpoint/2010/main" val="283523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CD970E5-88F3-4BF0-996A-FE888B7B0359}"/>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99C44F37-D1B4-4A0C-9A9B-97A1DBD449F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940DA7BF-479D-4449-98F1-8AE08B2F3088}"/>
              </a:ext>
            </a:extLst>
          </p:cNvPr>
          <p:cNvSpPr>
            <a:spLocks noGrp="1"/>
          </p:cNvSpPr>
          <p:nvPr>
            <p:ph type="sldNum" sz="quarter" idx="12"/>
          </p:nvPr>
        </p:nvSpPr>
        <p:spPr/>
        <p:txBody>
          <a:bodyPr/>
          <a:lstStyle>
            <a:lvl1pPr>
              <a:defRPr/>
            </a:lvl1pPr>
          </a:lstStyle>
          <a:p>
            <a:fld id="{CADCDE58-8D4E-478F-B764-3F9025403920}" type="slidenum">
              <a:rPr lang="en-AU" altLang="it-IT"/>
              <a:pPr/>
              <a:t>‹N›</a:t>
            </a:fld>
            <a:endParaRPr lang="en-AU" altLang="it-IT"/>
          </a:p>
        </p:txBody>
      </p:sp>
    </p:spTree>
    <p:extLst>
      <p:ext uri="{BB962C8B-B14F-4D97-AF65-F5344CB8AC3E}">
        <p14:creationId xmlns:p14="http://schemas.microsoft.com/office/powerpoint/2010/main" val="194581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49885D-5A7C-4BEC-9F15-73075C85997E}"/>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3AD243-8A98-41BE-957A-A51CBC11524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A2968C3-904B-48D4-87BC-4E8667CB875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81AED47-3A08-4511-9767-4C0BE69A93A6}"/>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41FBDB51-1AF3-4249-A9DF-7C1EC6101884}"/>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2804BF2-AFE2-4D41-9A34-86B3B418B2F0}"/>
              </a:ext>
            </a:extLst>
          </p:cNvPr>
          <p:cNvSpPr>
            <a:spLocks noGrp="1"/>
          </p:cNvSpPr>
          <p:nvPr>
            <p:ph type="sldNum" sz="quarter" idx="12"/>
          </p:nvPr>
        </p:nvSpPr>
        <p:spPr/>
        <p:txBody>
          <a:bodyPr/>
          <a:lstStyle>
            <a:lvl1pPr>
              <a:defRPr/>
            </a:lvl1pPr>
          </a:lstStyle>
          <a:p>
            <a:fld id="{6EB3FA87-ED7C-42CB-8905-B74620A9D29E}" type="slidenum">
              <a:rPr lang="en-AU" altLang="it-IT"/>
              <a:pPr/>
              <a:t>‹N›</a:t>
            </a:fld>
            <a:endParaRPr lang="en-AU" altLang="it-IT"/>
          </a:p>
        </p:txBody>
      </p:sp>
    </p:spTree>
    <p:extLst>
      <p:ext uri="{BB962C8B-B14F-4D97-AF65-F5344CB8AC3E}">
        <p14:creationId xmlns:p14="http://schemas.microsoft.com/office/powerpoint/2010/main" val="58727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B2F-6140-439B-A436-2CBFC5DD272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1CFD4A8-C8A1-4E0B-9813-DD7B25FABED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B8FFEC-D906-4314-8C5F-4021B0E8D43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30C8B7F-3FC0-4B94-A690-919ADE8D7B5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2430ABA-76DF-4454-9EB6-7EB851FC3567}"/>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5A29520-2651-4A6F-A4E5-6ED15D789657}"/>
              </a:ext>
            </a:extLst>
          </p:cNvPr>
          <p:cNvSpPr>
            <a:spLocks noGrp="1"/>
          </p:cNvSpPr>
          <p:nvPr>
            <p:ph type="sldNum" sz="quarter" idx="12"/>
          </p:nvPr>
        </p:nvSpPr>
        <p:spPr/>
        <p:txBody>
          <a:bodyPr/>
          <a:lstStyle>
            <a:lvl1pPr>
              <a:defRPr/>
            </a:lvl1pPr>
          </a:lstStyle>
          <a:p>
            <a:fld id="{845DA4E7-3FD8-4C1B-8AAD-AAD72B25C42D}" type="slidenum">
              <a:rPr lang="en-AU" altLang="it-IT"/>
              <a:pPr/>
              <a:t>‹N›</a:t>
            </a:fld>
            <a:endParaRPr lang="en-AU" altLang="it-IT"/>
          </a:p>
        </p:txBody>
      </p:sp>
    </p:spTree>
    <p:extLst>
      <p:ext uri="{BB962C8B-B14F-4D97-AF65-F5344CB8AC3E}">
        <p14:creationId xmlns:p14="http://schemas.microsoft.com/office/powerpoint/2010/main" val="202743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F92FDAA-E963-468D-BDD1-4C5937FC419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A92C00AF-57A2-41CF-A18B-1592DA6AC4E3}"/>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EDB49452-405B-464D-939C-C44DB552058B}"/>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C9B396F7-AA80-4835-AF41-4FEF275A1D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F9C107D-AD9F-4F2E-B9AA-5571E397550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ED9E74DA-6B25-4795-9C63-0B51EDBC2801}"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webm"/><Relationship Id="rId1" Type="http://schemas.microsoft.com/office/2007/relationships/media" Target="../media/media2.webm"/><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uIHPPtPBgHk"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 Id="rId5" Type="http://schemas.openxmlformats.org/officeDocument/2006/relationships/image" Target="../media/image3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13.xml"/><Relationship Id="rId4" Type="http://schemas.openxmlformats.org/officeDocument/2006/relationships/image" Target="../media/image46.jpeg"/></Relationships>
</file>

<file path=ppt/slides/_rels/slide3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Microsoft_HoloLens#cite_note-Davies0501-15" TargetMode="External"/><Relationship Id="rId7" Type="http://schemas.openxmlformats.org/officeDocument/2006/relationships/hyperlink" Target="https://en.wikipedia.org/wiki/Interpupillary_distance" TargetMode="External"/><Relationship Id="rId2" Type="http://schemas.openxmlformats.org/officeDocument/2006/relationships/hyperlink" Target="https://en.wikipedia.org/wiki/Head-mounted_display" TargetMode="External"/><Relationship Id="rId1" Type="http://schemas.openxmlformats.org/officeDocument/2006/relationships/slideLayout" Target="../slideLayouts/slideLayout6.xml"/><Relationship Id="rId6" Type="http://schemas.openxmlformats.org/officeDocument/2006/relationships/hyperlink" Target="https://en.wikipedia.org/wiki/Microsoft_HoloLens#cite_note-C9-082-17" TargetMode="External"/><Relationship Id="rId5" Type="http://schemas.openxmlformats.org/officeDocument/2006/relationships/hyperlink" Target="https://en.wikipedia.org/wiki/Head-up_display#Overview" TargetMode="External"/><Relationship Id="rId4" Type="http://schemas.openxmlformats.org/officeDocument/2006/relationships/hyperlink" Target="https://en.wikipedia.org/wiki/Microsoft_HoloLens#cite_note-hardware_page-1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40290" name="Text Box 2">
            <a:extLst>
              <a:ext uri="{FF2B5EF4-FFF2-40B4-BE49-F238E27FC236}">
                <a16:creationId xmlns:a16="http://schemas.microsoft.com/office/drawing/2014/main" id="{31153A7E-0EFA-42C7-9E74-54414C8B212A}"/>
              </a:ext>
            </a:extLst>
          </p:cNvPr>
          <p:cNvSpPr txBox="1">
            <a:spLocks noChangeArrowheads="1"/>
          </p:cNvSpPr>
          <p:nvPr/>
        </p:nvSpPr>
        <p:spPr bwMode="auto">
          <a:xfrm>
            <a:off x="683514" y="476250"/>
            <a:ext cx="6763390" cy="3016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5400" i="1" dirty="0">
                <a:solidFill>
                  <a:srgbClr val="002060"/>
                </a:solidFill>
                <a:latin typeface="Arial" panose="020B0604020202020204" pitchFamily="34" charset="0"/>
              </a:rPr>
              <a:t>Insegnare STEAM </a:t>
            </a:r>
          </a:p>
          <a:p>
            <a:r>
              <a:rPr lang="it-IT" altLang="it-IT" sz="5400" i="1" dirty="0">
                <a:solidFill>
                  <a:srgbClr val="002060"/>
                </a:solidFill>
                <a:latin typeface="Arial" panose="020B0604020202020204" pitchFamily="34" charset="0"/>
              </a:rPr>
              <a:t>con la realtà virtuale, </a:t>
            </a:r>
          </a:p>
          <a:p>
            <a:r>
              <a:rPr lang="it-IT" altLang="it-IT" sz="5400" i="1" dirty="0">
                <a:solidFill>
                  <a:srgbClr val="002060"/>
                </a:solidFill>
                <a:latin typeface="Arial" panose="020B0604020202020204" pitchFamily="34" charset="0"/>
              </a:rPr>
              <a:t>digitale e aumentata</a:t>
            </a:r>
          </a:p>
          <a:p>
            <a:endParaRPr lang="pl-PL" altLang="it-IT" sz="2800" dirty="0">
              <a:solidFill>
                <a:srgbClr val="FF0000"/>
              </a:solidFill>
              <a:latin typeface="Arial" panose="020B0604020202020204" pitchFamily="34" charset="0"/>
            </a:endParaRPr>
          </a:p>
        </p:txBody>
      </p:sp>
      <p:sp>
        <p:nvSpPr>
          <p:cNvPr id="140295" name="Text Box 7">
            <a:extLst>
              <a:ext uri="{FF2B5EF4-FFF2-40B4-BE49-F238E27FC236}">
                <a16:creationId xmlns:a16="http://schemas.microsoft.com/office/drawing/2014/main" id="{6784529F-5E7E-4696-B4AD-A744D7A6443E}"/>
              </a:ext>
            </a:extLst>
          </p:cNvPr>
          <p:cNvSpPr txBox="1">
            <a:spLocks noChangeArrowheads="1"/>
          </p:cNvSpPr>
          <p:nvPr/>
        </p:nvSpPr>
        <p:spPr bwMode="auto">
          <a:xfrm>
            <a:off x="539750" y="3517064"/>
            <a:ext cx="688521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endParaRPr lang="it-IT" altLang="it-IT" sz="2800" i="1" dirty="0">
              <a:solidFill>
                <a:srgbClr val="002060"/>
              </a:solidFill>
            </a:endParaRPr>
          </a:p>
          <a:p>
            <a:r>
              <a:rPr lang="it-IT" altLang="it-IT" sz="2800" i="1" dirty="0">
                <a:solidFill>
                  <a:srgbClr val="002060"/>
                </a:solidFill>
                <a:latin typeface="Arial" panose="020B0604020202020204" pitchFamily="34" charset="0"/>
              </a:rPr>
              <a:t>Lezione </a:t>
            </a:r>
            <a:r>
              <a:rPr lang="it-IT" altLang="it-IT" sz="2800" i="1" dirty="0">
                <a:solidFill>
                  <a:srgbClr val="002060"/>
                </a:solidFill>
              </a:rPr>
              <a:t>7</a:t>
            </a:r>
            <a:r>
              <a:rPr lang="it-IT" altLang="it-IT" sz="2800" i="1" dirty="0">
                <a:solidFill>
                  <a:srgbClr val="002060"/>
                </a:solidFill>
                <a:latin typeface="Arial" panose="020B0604020202020204" pitchFamily="34" charset="0"/>
              </a:rPr>
              <a:t>: Realtà digitale vs mondo reale</a:t>
            </a:r>
          </a:p>
          <a:p>
            <a:r>
              <a:rPr lang="it-IT" altLang="it-IT" sz="2800" i="1" dirty="0">
                <a:solidFill>
                  <a:srgbClr val="002060"/>
                </a:solidFill>
              </a:rPr>
              <a:t>Parte I: Ancora sulla realtà aumentata</a:t>
            </a:r>
            <a:endParaRPr lang="pl-PL" altLang="it-IT" sz="2800" i="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76200"/>
            <a:ext cx="6363335" cy="676910"/>
          </a:xfrm>
        </p:spPr>
        <p:txBody>
          <a:bodyPr wrap="square"/>
          <a:lstStyle/>
          <a:p>
            <a:r>
              <a:rPr lang="pl-PL" altLang="en-US"/>
              <a:t>Holo Lens in Education</a:t>
            </a:r>
          </a:p>
        </p:txBody>
      </p:sp>
      <p:sp>
        <p:nvSpPr>
          <p:cNvPr id="3" name="Subtitle 2"/>
          <p:cNvSpPr>
            <a:spLocks noGrp="1"/>
          </p:cNvSpPr>
          <p:nvPr>
            <p:ph type="subTitle" idx="4"/>
          </p:nvPr>
        </p:nvSpPr>
        <p:spPr>
          <a:xfrm>
            <a:off x="188595" y="838200"/>
            <a:ext cx="8822055" cy="1637371"/>
          </a:xfrm>
        </p:spPr>
        <p:txBody>
          <a:bodyPr wrap="square"/>
          <a:lstStyle/>
          <a:p>
            <a:r>
              <a:rPr lang="en-US" sz="1900" dirty="0"/>
              <a:t>https://www.youtube.com/watch?v=wMJXuQyL_nY</a:t>
            </a:r>
          </a:p>
          <a:p>
            <a:r>
              <a:rPr lang="en-US" sz="1900" dirty="0"/>
              <a:t>https://www.youtube.com/watch?v=NuMsdzc7CLM</a:t>
            </a:r>
          </a:p>
          <a:p>
            <a:r>
              <a:rPr lang="pl-PL" altLang="en-US" sz="1900" dirty="0"/>
              <a:t>Article: Here’s How Mixed Reality and Augmented Reality HoloLens Offers Industries Unique: Solutions</a:t>
            </a:r>
            <a:endParaRPr lang="it-IT" altLang="en-US" sz="1900" dirty="0"/>
          </a:p>
          <a:p>
            <a:pPr marL="0" indent="0">
              <a:buNone/>
            </a:pPr>
            <a:r>
              <a:rPr lang="en-US" sz="1900" dirty="0"/>
              <a:t>https://blog.relaycars.com/augmented-reality-hololens/</a:t>
            </a:r>
          </a:p>
        </p:txBody>
      </p:sp>
      <p:pic>
        <p:nvPicPr>
          <p:cNvPr id="108" name="Picture 107"/>
          <p:cNvPicPr/>
          <p:nvPr/>
        </p:nvPicPr>
        <p:blipFill>
          <a:blip r:embed="rId2"/>
          <a:stretch>
            <a:fillRect/>
          </a:stretch>
        </p:blipFill>
        <p:spPr>
          <a:xfrm>
            <a:off x="611560" y="2636912"/>
            <a:ext cx="7523024" cy="3888072"/>
          </a:xfrm>
          <a:prstGeom prst="rect">
            <a:avLst/>
          </a:prstGeom>
          <a:noFill/>
          <a:ln w="9525">
            <a:noFill/>
          </a:ln>
        </p:spPr>
      </p:pic>
      <p:sp>
        <p:nvSpPr>
          <p:cNvPr id="4" name="CasellaDiTesto 3">
            <a:extLst>
              <a:ext uri="{FF2B5EF4-FFF2-40B4-BE49-F238E27FC236}">
                <a16:creationId xmlns:a16="http://schemas.microsoft.com/office/drawing/2014/main" id="{8BEE3EB7-2AC8-F011-48F3-D5A4A84E6CF4}"/>
              </a:ext>
            </a:extLst>
          </p:cNvPr>
          <p:cNvSpPr txBox="1"/>
          <p:nvPr/>
        </p:nvSpPr>
        <p:spPr>
          <a:xfrm>
            <a:off x="4932040" y="6019800"/>
            <a:ext cx="3888431" cy="369332"/>
          </a:xfrm>
          <a:prstGeom prst="rect">
            <a:avLst/>
          </a:prstGeom>
          <a:noFill/>
        </p:spPr>
        <p:txBody>
          <a:bodyPr wrap="square" rtlCol="0">
            <a:spAutoFit/>
          </a:bodyPr>
          <a:lstStyle/>
          <a:p>
            <a:r>
              <a:rPr lang="it-IT" dirty="0"/>
              <a:t>Credits: </a:t>
            </a:r>
            <a:r>
              <a:rPr lang="it-IT" dirty="0" err="1"/>
              <a:t>Dorota</a:t>
            </a:r>
            <a:r>
              <a:rPr lang="it-IT" dirty="0"/>
              <a:t> </a:t>
            </a:r>
            <a:r>
              <a:rPr lang="it-IT" dirty="0" err="1"/>
              <a:t>Siemieniecka</a:t>
            </a: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76200"/>
            <a:ext cx="6363335" cy="676910"/>
          </a:xfrm>
        </p:spPr>
        <p:txBody>
          <a:bodyPr wrap="square"/>
          <a:lstStyle/>
          <a:p>
            <a:r>
              <a:rPr lang="pl-PL" altLang="en-US"/>
              <a:t>Holo Lens in Education</a:t>
            </a:r>
          </a:p>
        </p:txBody>
      </p:sp>
      <p:sp>
        <p:nvSpPr>
          <p:cNvPr id="3" name="Subtitle 2"/>
          <p:cNvSpPr>
            <a:spLocks noGrp="1"/>
          </p:cNvSpPr>
          <p:nvPr>
            <p:ph type="subTitle" idx="4"/>
          </p:nvPr>
        </p:nvSpPr>
        <p:spPr>
          <a:xfrm>
            <a:off x="188595" y="838200"/>
            <a:ext cx="8822055" cy="307777"/>
          </a:xfrm>
        </p:spPr>
        <p:txBody>
          <a:bodyPr wrap="square"/>
          <a:lstStyle/>
          <a:p>
            <a:r>
              <a:rPr lang="en-US" sz="2000" dirty="0"/>
              <a:t>https://www.youtube.com/watch?v=NuMsdzc7CLM</a:t>
            </a:r>
          </a:p>
        </p:txBody>
      </p:sp>
      <p:pic>
        <p:nvPicPr>
          <p:cNvPr id="5" name="Microsoft HoloLens Evolving Education with Lifeliqe - YouTub">
            <a:hlinkClick r:id="" action="ppaction://media"/>
            <a:extLst>
              <a:ext uri="{FF2B5EF4-FFF2-40B4-BE49-F238E27FC236}">
                <a16:creationId xmlns:a16="http://schemas.microsoft.com/office/drawing/2014/main" id="{24679CA3-F236-5B2B-861D-253E5B92817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35696" y="1591834"/>
            <a:ext cx="5712296" cy="32131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56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993196-C485-6748-9670-4653555E5935}"/>
              </a:ext>
            </a:extLst>
          </p:cNvPr>
          <p:cNvSpPr>
            <a:spLocks noGrp="1"/>
          </p:cNvSpPr>
          <p:nvPr>
            <p:ph type="title"/>
          </p:nvPr>
        </p:nvSpPr>
        <p:spPr>
          <a:xfrm>
            <a:off x="457200" y="15558"/>
            <a:ext cx="8229600" cy="1143000"/>
          </a:xfrm>
        </p:spPr>
        <p:txBody>
          <a:bodyPr/>
          <a:lstStyle/>
          <a:p>
            <a:r>
              <a:rPr lang="it-IT" sz="3600"/>
              <a:t>HoloLens: Applicazioni</a:t>
            </a:r>
            <a:endParaRPr lang="it-IT" sz="3600" dirty="0"/>
          </a:p>
        </p:txBody>
      </p:sp>
      <p:pic>
        <p:nvPicPr>
          <p:cNvPr id="6" name="Immagine 5">
            <a:extLst>
              <a:ext uri="{FF2B5EF4-FFF2-40B4-BE49-F238E27FC236}">
                <a16:creationId xmlns:a16="http://schemas.microsoft.com/office/drawing/2014/main" id="{FA80F752-A94E-E131-CF13-0A13E115F6D5}"/>
              </a:ext>
            </a:extLst>
          </p:cNvPr>
          <p:cNvPicPr>
            <a:picLocks noChangeAspect="1"/>
          </p:cNvPicPr>
          <p:nvPr/>
        </p:nvPicPr>
        <p:blipFill>
          <a:blip r:embed="rId2"/>
          <a:stretch>
            <a:fillRect/>
          </a:stretch>
        </p:blipFill>
        <p:spPr>
          <a:xfrm>
            <a:off x="0" y="908720"/>
            <a:ext cx="9144000" cy="5505351"/>
          </a:xfrm>
          <a:prstGeom prst="rect">
            <a:avLst/>
          </a:prstGeom>
        </p:spPr>
      </p:pic>
      <p:cxnSp>
        <p:nvCxnSpPr>
          <p:cNvPr id="4" name="Connettore diritto 3">
            <a:extLst>
              <a:ext uri="{FF2B5EF4-FFF2-40B4-BE49-F238E27FC236}">
                <a16:creationId xmlns:a16="http://schemas.microsoft.com/office/drawing/2014/main" id="{DC2D6F51-307D-E090-8DEB-8BFC2C0431F6}"/>
              </a:ext>
            </a:extLst>
          </p:cNvPr>
          <p:cNvCxnSpPr/>
          <p:nvPr/>
        </p:nvCxnSpPr>
        <p:spPr>
          <a:xfrm>
            <a:off x="3203848" y="5517232"/>
            <a:ext cx="54829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7173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DA5C0A8B-FA90-BA63-2E18-84694EEFE8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7788"/>
            <a:ext cx="9144000" cy="5143500"/>
          </a:xfrm>
          <a:prstGeom prst="rect">
            <a:avLst/>
          </a:prstGeom>
        </p:spPr>
      </p:pic>
    </p:spTree>
    <p:extLst>
      <p:ext uri="{BB962C8B-B14F-4D97-AF65-F5344CB8AC3E}">
        <p14:creationId xmlns:p14="http://schemas.microsoft.com/office/powerpoint/2010/main" val="177127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738F350-2357-7CF1-419D-2FDDA667503F}"/>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2086045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33B6F28-98AB-37B5-6137-05B44457FFF9}"/>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2135682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7E16957-1497-2861-A1D7-3A625F51A055}"/>
              </a:ext>
            </a:extLst>
          </p:cNvPr>
          <p:cNvPicPr>
            <a:picLocks noChangeAspect="1"/>
          </p:cNvPicPr>
          <p:nvPr/>
        </p:nvPicPr>
        <p:blipFill>
          <a:blip r:embed="rId2"/>
          <a:stretch>
            <a:fillRect/>
          </a:stretch>
        </p:blipFill>
        <p:spPr>
          <a:xfrm>
            <a:off x="0" y="846138"/>
            <a:ext cx="9144000" cy="5140990"/>
          </a:xfrm>
          <a:prstGeom prst="rect">
            <a:avLst/>
          </a:prstGeom>
        </p:spPr>
      </p:pic>
      <p:sp>
        <p:nvSpPr>
          <p:cNvPr id="2" name="Titolo 1">
            <a:extLst>
              <a:ext uri="{FF2B5EF4-FFF2-40B4-BE49-F238E27FC236}">
                <a16:creationId xmlns:a16="http://schemas.microsoft.com/office/drawing/2014/main" id="{DACF4AA6-690A-DF69-8FA2-F0B65506C2DE}"/>
              </a:ext>
            </a:extLst>
          </p:cNvPr>
          <p:cNvSpPr>
            <a:spLocks noGrp="1"/>
          </p:cNvSpPr>
          <p:nvPr>
            <p:ph type="title"/>
          </p:nvPr>
        </p:nvSpPr>
        <p:spPr>
          <a:xfrm>
            <a:off x="437024" y="-13672"/>
            <a:ext cx="8229600" cy="1143000"/>
          </a:xfrm>
        </p:spPr>
        <p:txBody>
          <a:bodyPr/>
          <a:lstStyle/>
          <a:p>
            <a:r>
              <a:rPr lang="it-IT" sz="3600" dirty="0"/>
              <a:t>Giochi nel </a:t>
            </a:r>
            <a:r>
              <a:rPr lang="it-IT" sz="3600" dirty="0" err="1"/>
              <a:t>Metaverso</a:t>
            </a:r>
            <a:endParaRPr lang="it-IT" sz="3600" dirty="0"/>
          </a:p>
        </p:txBody>
      </p:sp>
      <p:sp>
        <p:nvSpPr>
          <p:cNvPr id="6" name="CasellaDiTesto 5">
            <a:extLst>
              <a:ext uri="{FF2B5EF4-FFF2-40B4-BE49-F238E27FC236}">
                <a16:creationId xmlns:a16="http://schemas.microsoft.com/office/drawing/2014/main" id="{E8AB89D5-6D65-3C0E-B9FD-68811CB3E965}"/>
              </a:ext>
            </a:extLst>
          </p:cNvPr>
          <p:cNvSpPr txBox="1"/>
          <p:nvPr/>
        </p:nvSpPr>
        <p:spPr>
          <a:xfrm>
            <a:off x="437024" y="6121697"/>
            <a:ext cx="8455456" cy="646331"/>
          </a:xfrm>
          <a:prstGeom prst="rect">
            <a:avLst/>
          </a:prstGeom>
          <a:noFill/>
        </p:spPr>
        <p:txBody>
          <a:bodyPr wrap="square">
            <a:spAutoFit/>
          </a:bodyPr>
          <a:lstStyle/>
          <a:p>
            <a:r>
              <a:rPr lang="it-IT" dirty="0"/>
              <a:t>https://www.punto-informatico.it/giochi-metaverso-per-guadagnare-migliori/#h271218-0</a:t>
            </a:r>
          </a:p>
        </p:txBody>
      </p:sp>
    </p:spTree>
    <p:extLst>
      <p:ext uri="{BB962C8B-B14F-4D97-AF65-F5344CB8AC3E}">
        <p14:creationId xmlns:p14="http://schemas.microsoft.com/office/powerpoint/2010/main" val="3541112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CF4AA6-690A-DF69-8FA2-F0B65506C2DE}"/>
              </a:ext>
            </a:extLst>
          </p:cNvPr>
          <p:cNvSpPr>
            <a:spLocks noGrp="1"/>
          </p:cNvSpPr>
          <p:nvPr>
            <p:ph type="title"/>
          </p:nvPr>
        </p:nvSpPr>
        <p:spPr>
          <a:xfrm>
            <a:off x="437024" y="-13672"/>
            <a:ext cx="8229600" cy="1143000"/>
          </a:xfrm>
        </p:spPr>
        <p:txBody>
          <a:bodyPr/>
          <a:lstStyle/>
          <a:p>
            <a:r>
              <a:rPr lang="it-IT" sz="3600" dirty="0"/>
              <a:t>Giochi nel </a:t>
            </a:r>
            <a:r>
              <a:rPr lang="it-IT" sz="3600" dirty="0" err="1"/>
              <a:t>Metaverso</a:t>
            </a:r>
            <a:endParaRPr lang="it-IT" sz="3600" dirty="0"/>
          </a:p>
        </p:txBody>
      </p:sp>
      <p:sp>
        <p:nvSpPr>
          <p:cNvPr id="6" name="CasellaDiTesto 5">
            <a:extLst>
              <a:ext uri="{FF2B5EF4-FFF2-40B4-BE49-F238E27FC236}">
                <a16:creationId xmlns:a16="http://schemas.microsoft.com/office/drawing/2014/main" id="{E8AB89D5-6D65-3C0E-B9FD-68811CB3E965}"/>
              </a:ext>
            </a:extLst>
          </p:cNvPr>
          <p:cNvSpPr txBox="1"/>
          <p:nvPr/>
        </p:nvSpPr>
        <p:spPr>
          <a:xfrm>
            <a:off x="437024" y="6121697"/>
            <a:ext cx="8455456" cy="646331"/>
          </a:xfrm>
          <a:prstGeom prst="rect">
            <a:avLst/>
          </a:prstGeom>
          <a:noFill/>
        </p:spPr>
        <p:txBody>
          <a:bodyPr wrap="square">
            <a:spAutoFit/>
          </a:bodyPr>
          <a:lstStyle/>
          <a:p>
            <a:r>
              <a:rPr lang="it-IT" dirty="0"/>
              <a:t>https://www.punto-informatico.it/giochi-metaverso-per-guadagnare-migliori/#h271218-0</a:t>
            </a:r>
          </a:p>
        </p:txBody>
      </p:sp>
      <p:sp>
        <p:nvSpPr>
          <p:cNvPr id="5" name="CasellaDiTesto 4">
            <a:extLst>
              <a:ext uri="{FF2B5EF4-FFF2-40B4-BE49-F238E27FC236}">
                <a16:creationId xmlns:a16="http://schemas.microsoft.com/office/drawing/2014/main" id="{5E99E43D-C27A-C67E-9915-5AE6897FF5FD}"/>
              </a:ext>
            </a:extLst>
          </p:cNvPr>
          <p:cNvSpPr txBox="1"/>
          <p:nvPr/>
        </p:nvSpPr>
        <p:spPr>
          <a:xfrm>
            <a:off x="212264" y="1113736"/>
            <a:ext cx="8680216" cy="4524315"/>
          </a:xfrm>
          <a:prstGeom prst="rect">
            <a:avLst/>
          </a:prstGeom>
          <a:noFill/>
        </p:spPr>
        <p:txBody>
          <a:bodyPr wrap="square">
            <a:spAutoFit/>
          </a:bodyPr>
          <a:lstStyle/>
          <a:p>
            <a:r>
              <a:rPr lang="it-IT" b="0" i="0" dirty="0">
                <a:solidFill>
                  <a:srgbClr val="424253"/>
                </a:solidFill>
                <a:effectLst/>
                <a:latin typeface="Lora" panose="020B0604020202020204" pitchFamily="2" charset="0"/>
              </a:rPr>
              <a:t>A livello tecnologico sentiamo sempre più spesso parlare di </a:t>
            </a:r>
            <a:r>
              <a:rPr lang="it-IT" b="1" i="0" dirty="0" err="1">
                <a:solidFill>
                  <a:srgbClr val="424253"/>
                </a:solidFill>
                <a:effectLst/>
                <a:latin typeface="Lora" panose="020B0604020202020204" pitchFamily="2" charset="0"/>
              </a:rPr>
              <a:t>metaverso</a:t>
            </a:r>
            <a:r>
              <a:rPr lang="it-IT" b="0" i="0" dirty="0">
                <a:solidFill>
                  <a:srgbClr val="424253"/>
                </a:solidFill>
                <a:effectLst/>
                <a:latin typeface="Lora" panose="020B0604020202020204" pitchFamily="2" charset="0"/>
              </a:rPr>
              <a:t> come di un universo virtuale in cui è possibile interagire fisicamente utilizzando appositi visori e sensori. In questo universo parallelo le persone possono incontrarsi e, perché no, fare soldi con </a:t>
            </a:r>
            <a:r>
              <a:rPr lang="it-IT" b="1" i="0" dirty="0">
                <a:solidFill>
                  <a:srgbClr val="424253"/>
                </a:solidFill>
                <a:effectLst/>
                <a:latin typeface="Lora" panose="020B0604020202020204" pitchFamily="2" charset="0"/>
              </a:rPr>
              <a:t>nuove forme di investimento</a:t>
            </a:r>
            <a:r>
              <a:rPr lang="it-IT" b="0" i="0" dirty="0">
                <a:solidFill>
                  <a:srgbClr val="424253"/>
                </a:solidFill>
                <a:effectLst/>
                <a:latin typeface="Lora" panose="020B0604020202020204" pitchFamily="2" charset="0"/>
              </a:rPr>
              <a:t>, diventando a tutti gli effetti dei “pionieri” di una nuova era digitale ed economica.</a:t>
            </a:r>
          </a:p>
          <a:p>
            <a:endParaRPr lang="it-IT" dirty="0">
              <a:solidFill>
                <a:srgbClr val="424253"/>
              </a:solidFill>
              <a:latin typeface="Lora" panose="020B0604020202020204" pitchFamily="2" charset="0"/>
            </a:endParaRPr>
          </a:p>
          <a:p>
            <a:pPr algn="l"/>
            <a:r>
              <a:rPr lang="it-IT" b="1" i="0" dirty="0">
                <a:solidFill>
                  <a:srgbClr val="424253"/>
                </a:solidFill>
                <a:effectLst/>
                <a:latin typeface="Lora" pitchFamily="2" charset="0"/>
              </a:rPr>
              <a:t>Cosa sono i giochi del </a:t>
            </a:r>
            <a:r>
              <a:rPr lang="it-IT" b="1" i="0" dirty="0" err="1">
                <a:solidFill>
                  <a:srgbClr val="424253"/>
                </a:solidFill>
                <a:effectLst/>
                <a:latin typeface="Lora" pitchFamily="2" charset="0"/>
              </a:rPr>
              <a:t>Metaverso</a:t>
            </a:r>
            <a:endParaRPr lang="it-IT" b="1" i="0" dirty="0">
              <a:solidFill>
                <a:srgbClr val="424253"/>
              </a:solidFill>
              <a:effectLst/>
              <a:latin typeface="Lora" pitchFamily="2" charset="0"/>
            </a:endParaRPr>
          </a:p>
          <a:p>
            <a:pPr algn="l"/>
            <a:r>
              <a:rPr lang="it-IT" b="0" i="0" dirty="0">
                <a:solidFill>
                  <a:srgbClr val="424253"/>
                </a:solidFill>
                <a:effectLst/>
                <a:latin typeface="Lora" pitchFamily="2" charset="0"/>
              </a:rPr>
              <a:t>Il </a:t>
            </a:r>
            <a:r>
              <a:rPr lang="it-IT" b="0" i="0" dirty="0" err="1">
                <a:solidFill>
                  <a:srgbClr val="424253"/>
                </a:solidFill>
                <a:effectLst/>
                <a:latin typeface="Lora" pitchFamily="2" charset="0"/>
              </a:rPr>
              <a:t>Metaverso</a:t>
            </a:r>
            <a:r>
              <a:rPr lang="it-IT" b="0" i="0" dirty="0">
                <a:solidFill>
                  <a:srgbClr val="424253"/>
                </a:solidFill>
                <a:effectLst/>
                <a:latin typeface="Lora" pitchFamily="2" charset="0"/>
              </a:rPr>
              <a:t> è uno spazio virtuale che </a:t>
            </a:r>
            <a:r>
              <a:rPr lang="it-IT" b="1" i="0" dirty="0">
                <a:solidFill>
                  <a:srgbClr val="424253"/>
                </a:solidFill>
                <a:effectLst/>
                <a:latin typeface="Lora" pitchFamily="2" charset="0"/>
              </a:rPr>
              <a:t>unisce uno spazio reale e un mondo digitale</a:t>
            </a:r>
            <a:r>
              <a:rPr lang="it-IT" b="0" i="0" dirty="0">
                <a:solidFill>
                  <a:srgbClr val="424253"/>
                </a:solidFill>
                <a:effectLst/>
                <a:latin typeface="Lora" pitchFamily="2" charset="0"/>
              </a:rPr>
              <a:t>, abbattendo i confini tramite avanzati strumenti tecnologici (gli unici confini sono quelli della stanza in cui siamo). Un buon esempio per capire come funziona il </a:t>
            </a:r>
            <a:r>
              <a:rPr lang="it-IT" b="0" i="0" dirty="0" err="1">
                <a:solidFill>
                  <a:srgbClr val="424253"/>
                </a:solidFill>
                <a:effectLst/>
                <a:latin typeface="Lora" pitchFamily="2" charset="0"/>
              </a:rPr>
              <a:t>metaverso</a:t>
            </a:r>
            <a:r>
              <a:rPr lang="it-IT" b="0" i="0" dirty="0">
                <a:solidFill>
                  <a:srgbClr val="424253"/>
                </a:solidFill>
                <a:effectLst/>
                <a:latin typeface="Lora" pitchFamily="2" charset="0"/>
              </a:rPr>
              <a:t> è il film </a:t>
            </a:r>
            <a:r>
              <a:rPr lang="it-IT" b="0" i="1" dirty="0">
                <a:solidFill>
                  <a:srgbClr val="424253"/>
                </a:solidFill>
                <a:effectLst/>
                <a:latin typeface="Lora" pitchFamily="2" charset="0"/>
              </a:rPr>
              <a:t>Ready Player One</a:t>
            </a:r>
            <a:r>
              <a:rPr lang="it-IT" b="0" i="0" dirty="0">
                <a:solidFill>
                  <a:srgbClr val="424253"/>
                </a:solidFill>
                <a:effectLst/>
                <a:latin typeface="Lora" pitchFamily="2" charset="0"/>
              </a:rPr>
              <a:t>: creando un avatar digitale possiamo portare noi stessi nel </a:t>
            </a:r>
            <a:r>
              <a:rPr lang="it-IT" b="0" i="0" dirty="0" err="1">
                <a:solidFill>
                  <a:srgbClr val="424253"/>
                </a:solidFill>
                <a:effectLst/>
                <a:latin typeface="Lora" pitchFamily="2" charset="0"/>
              </a:rPr>
              <a:t>metaverso</a:t>
            </a:r>
            <a:r>
              <a:rPr lang="it-IT" b="0" i="0" dirty="0">
                <a:solidFill>
                  <a:srgbClr val="424253"/>
                </a:solidFill>
                <a:effectLst/>
                <a:latin typeface="Lora" pitchFamily="2" charset="0"/>
              </a:rPr>
              <a:t>, interagendo con le altre persone, creando nuovi ambienti e sfruttando queste nuove tecnologie per guadagnare.</a:t>
            </a:r>
          </a:p>
          <a:p>
            <a:pPr algn="l"/>
            <a:endParaRPr lang="it-IT" dirty="0">
              <a:solidFill>
                <a:srgbClr val="424253"/>
              </a:solidFill>
              <a:latin typeface="Lora" pitchFamily="2" charset="0"/>
            </a:endParaRPr>
          </a:p>
          <a:p>
            <a:pPr algn="l"/>
            <a:r>
              <a:rPr lang="it-IT" b="0" i="0" dirty="0">
                <a:solidFill>
                  <a:srgbClr val="424253"/>
                </a:solidFill>
                <a:effectLst/>
                <a:latin typeface="Lora" pitchFamily="2" charset="0"/>
              </a:rPr>
              <a:t>https://www.youtube.com/watch?v=cSp1dM2Vj48</a:t>
            </a:r>
          </a:p>
          <a:p>
            <a:endParaRPr lang="it-IT" dirty="0"/>
          </a:p>
        </p:txBody>
      </p:sp>
    </p:spTree>
    <p:extLst>
      <p:ext uri="{BB962C8B-B14F-4D97-AF65-F5344CB8AC3E}">
        <p14:creationId xmlns:p14="http://schemas.microsoft.com/office/powerpoint/2010/main" val="2665059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AC50D7-65E7-2B32-3717-FD3CD5A8B0D9}"/>
              </a:ext>
            </a:extLst>
          </p:cNvPr>
          <p:cNvSpPr>
            <a:spLocks noGrp="1"/>
          </p:cNvSpPr>
          <p:nvPr>
            <p:ph type="title"/>
          </p:nvPr>
        </p:nvSpPr>
        <p:spPr/>
        <p:txBody>
          <a:bodyPr/>
          <a:lstStyle/>
          <a:p>
            <a:r>
              <a:rPr lang="it-IT" sz="3200" dirty="0"/>
              <a:t>Ready Player One (S. Spielberg, 2018) </a:t>
            </a:r>
          </a:p>
        </p:txBody>
      </p:sp>
      <p:pic>
        <p:nvPicPr>
          <p:cNvPr id="3" name="READY PLAYER ONE Final Trailer (2018) - YouTube">
            <a:hlinkClick r:id="" action="ppaction://media"/>
            <a:extLst>
              <a:ext uri="{FF2B5EF4-FFF2-40B4-BE49-F238E27FC236}">
                <a16:creationId xmlns:a16="http://schemas.microsoft.com/office/drawing/2014/main" id="{9EDA567C-539E-0B0A-66C4-A4D88D87850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91680" y="1556792"/>
            <a:ext cx="6120680" cy="3440195"/>
          </a:xfrm>
          <a:prstGeom prst="rect">
            <a:avLst/>
          </a:prstGeom>
        </p:spPr>
      </p:pic>
      <p:sp>
        <p:nvSpPr>
          <p:cNvPr id="7" name="CasellaDiTesto 6">
            <a:extLst>
              <a:ext uri="{FF2B5EF4-FFF2-40B4-BE49-F238E27FC236}">
                <a16:creationId xmlns:a16="http://schemas.microsoft.com/office/drawing/2014/main" id="{7AB83BBB-FDCE-F834-7B92-EEA0C1EB07B9}"/>
              </a:ext>
            </a:extLst>
          </p:cNvPr>
          <p:cNvSpPr txBox="1"/>
          <p:nvPr/>
        </p:nvSpPr>
        <p:spPr>
          <a:xfrm>
            <a:off x="755576" y="5517232"/>
            <a:ext cx="7632848" cy="646331"/>
          </a:xfrm>
          <a:prstGeom prst="rect">
            <a:avLst/>
          </a:prstGeom>
          <a:noFill/>
        </p:spPr>
        <p:txBody>
          <a:bodyPr wrap="square">
            <a:spAutoFit/>
          </a:bodyPr>
          <a:lstStyle/>
          <a:p>
            <a:r>
              <a:rPr lang="it-IT" dirty="0"/>
              <a:t>«A </a:t>
            </a:r>
            <a:r>
              <a:rPr lang="it-IT" dirty="0" err="1"/>
              <a:t>whole</a:t>
            </a:r>
            <a:r>
              <a:rPr lang="it-IT" dirty="0"/>
              <a:t> </a:t>
            </a:r>
            <a:r>
              <a:rPr lang="it-IT" dirty="0" err="1"/>
              <a:t>virtual</a:t>
            </a:r>
            <a:r>
              <a:rPr lang="it-IT" dirty="0"/>
              <a:t> </a:t>
            </a:r>
            <a:r>
              <a:rPr lang="it-IT" dirty="0" err="1"/>
              <a:t>universe</a:t>
            </a:r>
            <a:r>
              <a:rPr lang="it-IT" dirty="0"/>
              <a:t>» [1:50]</a:t>
            </a:r>
          </a:p>
          <a:p>
            <a:r>
              <a:rPr lang="it-IT" dirty="0"/>
              <a:t>https://www.youtube.com/watch?v=ixWL1BWi44U</a:t>
            </a:r>
          </a:p>
        </p:txBody>
      </p:sp>
    </p:spTree>
    <p:extLst>
      <p:ext uri="{BB962C8B-B14F-4D97-AF65-F5344CB8AC3E}">
        <p14:creationId xmlns:p14="http://schemas.microsoft.com/office/powerpoint/2010/main" val="392162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1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AC50D7-65E7-2B32-3717-FD3CD5A8B0D9}"/>
              </a:ext>
            </a:extLst>
          </p:cNvPr>
          <p:cNvSpPr>
            <a:spLocks noGrp="1"/>
          </p:cNvSpPr>
          <p:nvPr>
            <p:ph type="title"/>
          </p:nvPr>
        </p:nvSpPr>
        <p:spPr/>
        <p:txBody>
          <a:bodyPr/>
          <a:lstStyle/>
          <a:p>
            <a:r>
              <a:rPr lang="it-IT" sz="3200" dirty="0"/>
              <a:t>Ma c’è chi spinge sui </a:t>
            </a:r>
            <a:r>
              <a:rPr lang="it-IT" sz="3200" dirty="0" err="1"/>
              <a:t>Metaversi</a:t>
            </a:r>
            <a:r>
              <a:rPr lang="it-IT" sz="3200" dirty="0"/>
              <a:t> </a:t>
            </a:r>
          </a:p>
        </p:txBody>
      </p:sp>
      <p:sp>
        <p:nvSpPr>
          <p:cNvPr id="7" name="CasellaDiTesto 6">
            <a:extLst>
              <a:ext uri="{FF2B5EF4-FFF2-40B4-BE49-F238E27FC236}">
                <a16:creationId xmlns:a16="http://schemas.microsoft.com/office/drawing/2014/main" id="{7AB83BBB-FDCE-F834-7B92-EEA0C1EB07B9}"/>
              </a:ext>
            </a:extLst>
          </p:cNvPr>
          <p:cNvSpPr txBox="1"/>
          <p:nvPr/>
        </p:nvSpPr>
        <p:spPr>
          <a:xfrm>
            <a:off x="755576" y="5451980"/>
            <a:ext cx="7632848" cy="646331"/>
          </a:xfrm>
          <a:prstGeom prst="rect">
            <a:avLst/>
          </a:prstGeom>
          <a:noFill/>
        </p:spPr>
        <p:txBody>
          <a:bodyPr wrap="square">
            <a:spAutoFit/>
          </a:bodyPr>
          <a:lstStyle/>
          <a:p>
            <a:r>
              <a:rPr lang="it-IT" dirty="0"/>
              <a:t>«Study in </a:t>
            </a:r>
            <a:r>
              <a:rPr lang="it-IT" dirty="0" err="1"/>
              <a:t>Metaverse</a:t>
            </a:r>
            <a:r>
              <a:rPr lang="it-IT" dirty="0"/>
              <a:t>»</a:t>
            </a:r>
          </a:p>
          <a:p>
            <a:r>
              <a:rPr lang="it-IT" dirty="0"/>
              <a:t>https://www.youtube.com/watch?v=KLOcj5qvOio</a:t>
            </a:r>
          </a:p>
        </p:txBody>
      </p:sp>
      <p:pic>
        <p:nvPicPr>
          <p:cNvPr id="4" name="Education in the metaverse - YouTube">
            <a:hlinkClick r:id="" action="ppaction://media"/>
            <a:extLst>
              <a:ext uri="{FF2B5EF4-FFF2-40B4-BE49-F238E27FC236}">
                <a16:creationId xmlns:a16="http://schemas.microsoft.com/office/drawing/2014/main" id="{0056DB3B-C8B5-EB7F-07DC-45C60A8A80F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03648" y="1711077"/>
            <a:ext cx="6108171" cy="3435846"/>
          </a:xfrm>
          <a:prstGeom prst="rect">
            <a:avLst/>
          </a:prstGeom>
        </p:spPr>
      </p:pic>
    </p:spTree>
    <p:extLst>
      <p:ext uri="{BB962C8B-B14F-4D97-AF65-F5344CB8AC3E}">
        <p14:creationId xmlns:p14="http://schemas.microsoft.com/office/powerpoint/2010/main" val="85390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4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a:xfrm>
            <a:off x="457200" y="0"/>
            <a:ext cx="8229600" cy="1143000"/>
          </a:xfrm>
        </p:spPr>
        <p:txBody>
          <a:bodyPr/>
          <a:lstStyle/>
          <a:p>
            <a:r>
              <a:rPr lang="it-IT" sz="3600" dirty="0"/>
              <a:t>Microsoft: HoloLens</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457200" y="6021288"/>
            <a:ext cx="7776864" cy="923330"/>
          </a:xfrm>
          <a:prstGeom prst="rect">
            <a:avLst/>
          </a:prstGeom>
          <a:noFill/>
        </p:spPr>
        <p:txBody>
          <a:bodyPr wrap="square">
            <a:spAutoFit/>
          </a:bodyPr>
          <a:lstStyle/>
          <a:p>
            <a:r>
              <a:rPr lang="it-IT" dirty="0">
                <a:hlinkClick r:id="rId2"/>
              </a:rPr>
              <a:t>https://www.youtube.com/watch?v=uIHPPtPBgHk</a:t>
            </a:r>
            <a:endParaRPr lang="it-IT" dirty="0"/>
          </a:p>
          <a:p>
            <a:r>
              <a:rPr lang="en-US" b="1" dirty="0"/>
              <a:t>HoloLens 2 AR Headset: On Stage Live Demonstration</a:t>
            </a:r>
          </a:p>
          <a:p>
            <a:endParaRPr lang="it-IT" dirty="0"/>
          </a:p>
        </p:txBody>
      </p:sp>
      <p:pic>
        <p:nvPicPr>
          <p:cNvPr id="1026" name="Obraz 4">
            <a:extLst>
              <a:ext uri="{FF2B5EF4-FFF2-40B4-BE49-F238E27FC236}">
                <a16:creationId xmlns:a16="http://schemas.microsoft.com/office/drawing/2014/main" id="{C96D420D-556F-009C-3464-FD23BC169539}"/>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l="2684" t="21751" r="35056" b="22786"/>
          <a:stretch>
            <a:fillRect/>
          </a:stretch>
        </p:blipFill>
        <p:spPr bwMode="auto">
          <a:xfrm>
            <a:off x="1033264" y="1346606"/>
            <a:ext cx="7200800" cy="4164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316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AC50D7-65E7-2B32-3717-FD3CD5A8B0D9}"/>
              </a:ext>
            </a:extLst>
          </p:cNvPr>
          <p:cNvSpPr>
            <a:spLocks noGrp="1"/>
          </p:cNvSpPr>
          <p:nvPr>
            <p:ph type="title"/>
          </p:nvPr>
        </p:nvSpPr>
        <p:spPr/>
        <p:txBody>
          <a:bodyPr/>
          <a:lstStyle/>
          <a:p>
            <a:r>
              <a:rPr lang="it-IT" sz="3200" dirty="0"/>
              <a:t>Ma c’è chi spinge sui </a:t>
            </a:r>
            <a:r>
              <a:rPr lang="it-IT" sz="3200" dirty="0" err="1"/>
              <a:t>Metaversi</a:t>
            </a:r>
            <a:r>
              <a:rPr lang="it-IT" sz="3200" dirty="0"/>
              <a:t> </a:t>
            </a:r>
          </a:p>
        </p:txBody>
      </p:sp>
      <p:pic>
        <p:nvPicPr>
          <p:cNvPr id="8" name="Immagine 7">
            <a:extLst>
              <a:ext uri="{FF2B5EF4-FFF2-40B4-BE49-F238E27FC236}">
                <a16:creationId xmlns:a16="http://schemas.microsoft.com/office/drawing/2014/main" id="{3EE0CD06-E1C1-F582-EA80-CA8EDA037182}"/>
              </a:ext>
            </a:extLst>
          </p:cNvPr>
          <p:cNvPicPr>
            <a:picLocks noChangeAspect="1"/>
          </p:cNvPicPr>
          <p:nvPr/>
        </p:nvPicPr>
        <p:blipFill>
          <a:blip r:embed="rId2"/>
          <a:stretch>
            <a:fillRect/>
          </a:stretch>
        </p:blipFill>
        <p:spPr>
          <a:xfrm>
            <a:off x="189149" y="1268760"/>
            <a:ext cx="4107752" cy="2542680"/>
          </a:xfrm>
          <a:prstGeom prst="rect">
            <a:avLst/>
          </a:prstGeom>
        </p:spPr>
      </p:pic>
      <p:pic>
        <p:nvPicPr>
          <p:cNvPr id="10" name="Immagine 9">
            <a:extLst>
              <a:ext uri="{FF2B5EF4-FFF2-40B4-BE49-F238E27FC236}">
                <a16:creationId xmlns:a16="http://schemas.microsoft.com/office/drawing/2014/main" id="{13700AE3-2D4B-010C-9845-3419C9CA7180}"/>
              </a:ext>
            </a:extLst>
          </p:cNvPr>
          <p:cNvPicPr>
            <a:picLocks noChangeAspect="1"/>
          </p:cNvPicPr>
          <p:nvPr/>
        </p:nvPicPr>
        <p:blipFill>
          <a:blip r:embed="rId3"/>
          <a:stretch>
            <a:fillRect/>
          </a:stretch>
        </p:blipFill>
        <p:spPr>
          <a:xfrm>
            <a:off x="4847101" y="1241174"/>
            <a:ext cx="4215256" cy="2562092"/>
          </a:xfrm>
          <a:prstGeom prst="rect">
            <a:avLst/>
          </a:prstGeom>
        </p:spPr>
      </p:pic>
      <p:pic>
        <p:nvPicPr>
          <p:cNvPr id="12" name="Immagine 11">
            <a:extLst>
              <a:ext uri="{FF2B5EF4-FFF2-40B4-BE49-F238E27FC236}">
                <a16:creationId xmlns:a16="http://schemas.microsoft.com/office/drawing/2014/main" id="{82520105-0183-8899-1B8E-8B54613B308A}"/>
              </a:ext>
            </a:extLst>
          </p:cNvPr>
          <p:cNvPicPr>
            <a:picLocks noChangeAspect="1"/>
          </p:cNvPicPr>
          <p:nvPr/>
        </p:nvPicPr>
        <p:blipFill>
          <a:blip r:embed="rId4"/>
          <a:stretch>
            <a:fillRect/>
          </a:stretch>
        </p:blipFill>
        <p:spPr>
          <a:xfrm>
            <a:off x="94574" y="3979743"/>
            <a:ext cx="4296901" cy="2599360"/>
          </a:xfrm>
          <a:prstGeom prst="rect">
            <a:avLst/>
          </a:prstGeom>
        </p:spPr>
      </p:pic>
      <p:pic>
        <p:nvPicPr>
          <p:cNvPr id="16" name="Immagine 15">
            <a:extLst>
              <a:ext uri="{FF2B5EF4-FFF2-40B4-BE49-F238E27FC236}">
                <a16:creationId xmlns:a16="http://schemas.microsoft.com/office/drawing/2014/main" id="{E24B436A-1696-F185-0F20-42511CC35202}"/>
              </a:ext>
            </a:extLst>
          </p:cNvPr>
          <p:cNvPicPr>
            <a:picLocks noChangeAspect="1"/>
          </p:cNvPicPr>
          <p:nvPr/>
        </p:nvPicPr>
        <p:blipFill>
          <a:blip r:embed="rId5"/>
          <a:stretch>
            <a:fillRect/>
          </a:stretch>
        </p:blipFill>
        <p:spPr>
          <a:xfrm>
            <a:off x="4701385" y="3979743"/>
            <a:ext cx="4360972" cy="2562092"/>
          </a:xfrm>
          <a:prstGeom prst="rect">
            <a:avLst/>
          </a:prstGeom>
        </p:spPr>
      </p:pic>
      <p:pic>
        <p:nvPicPr>
          <p:cNvPr id="20" name="Immagine 19">
            <a:extLst>
              <a:ext uri="{FF2B5EF4-FFF2-40B4-BE49-F238E27FC236}">
                <a16:creationId xmlns:a16="http://schemas.microsoft.com/office/drawing/2014/main" id="{F85E1A41-04BC-8E8B-B491-23BC8E4E9803}"/>
              </a:ext>
            </a:extLst>
          </p:cNvPr>
          <p:cNvPicPr>
            <a:picLocks noChangeAspect="1"/>
          </p:cNvPicPr>
          <p:nvPr/>
        </p:nvPicPr>
        <p:blipFill>
          <a:blip r:embed="rId6"/>
          <a:stretch>
            <a:fillRect/>
          </a:stretch>
        </p:blipFill>
        <p:spPr>
          <a:xfrm>
            <a:off x="7536839" y="472264"/>
            <a:ext cx="1525518" cy="571285"/>
          </a:xfrm>
          <a:prstGeom prst="rect">
            <a:avLst/>
          </a:prstGeom>
        </p:spPr>
      </p:pic>
      <p:pic>
        <p:nvPicPr>
          <p:cNvPr id="14" name="Immagine 13">
            <a:extLst>
              <a:ext uri="{FF2B5EF4-FFF2-40B4-BE49-F238E27FC236}">
                <a16:creationId xmlns:a16="http://schemas.microsoft.com/office/drawing/2014/main" id="{EFE599D5-E0C9-DEC0-9301-22AA928DC9BE}"/>
              </a:ext>
            </a:extLst>
          </p:cNvPr>
          <p:cNvPicPr>
            <a:picLocks noChangeAspect="1"/>
          </p:cNvPicPr>
          <p:nvPr/>
        </p:nvPicPr>
        <p:blipFill>
          <a:blip r:embed="rId7"/>
          <a:stretch>
            <a:fillRect/>
          </a:stretch>
        </p:blipFill>
        <p:spPr>
          <a:xfrm>
            <a:off x="3203848" y="5373036"/>
            <a:ext cx="1883338" cy="1412776"/>
          </a:xfrm>
          <a:prstGeom prst="rect">
            <a:avLst/>
          </a:prstGeom>
        </p:spPr>
      </p:pic>
    </p:spTree>
    <p:extLst>
      <p:ext uri="{BB962C8B-B14F-4D97-AF65-F5344CB8AC3E}">
        <p14:creationId xmlns:p14="http://schemas.microsoft.com/office/powerpoint/2010/main" val="4238089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Obraz 102"/>
          <p:cNvPicPr/>
          <p:nvPr/>
        </p:nvPicPr>
        <p:blipFill>
          <a:blip r:embed="rId2"/>
          <a:stretch>
            <a:fillRect/>
          </a:stretch>
        </p:blipFill>
        <p:spPr>
          <a:xfrm>
            <a:off x="-252535" y="-770890"/>
            <a:ext cx="9702165" cy="7641590"/>
          </a:xfrm>
          <a:prstGeom prst="rect">
            <a:avLst/>
          </a:prstGeom>
          <a:noFill/>
          <a:ln w="9525">
            <a:noFill/>
          </a:ln>
        </p:spPr>
      </p:pic>
      <p:sp>
        <p:nvSpPr>
          <p:cNvPr id="2" name="Tytuł 1"/>
          <p:cNvSpPr>
            <a:spLocks noGrp="1"/>
          </p:cNvSpPr>
          <p:nvPr>
            <p:ph type="ctrTitle"/>
          </p:nvPr>
        </p:nvSpPr>
        <p:spPr>
          <a:xfrm>
            <a:off x="457200" y="-76200"/>
            <a:ext cx="8554085" cy="1107440"/>
          </a:xfrm>
          <a:solidFill>
            <a:schemeClr val="tx1">
              <a:alpha val="67000"/>
            </a:schemeClr>
          </a:solidFill>
        </p:spPr>
        <p:txBody>
          <a:bodyPr wrap="square"/>
          <a:lstStyle/>
          <a:p>
            <a:r>
              <a:rPr lang="pl-PL" altLang="en-US" sz="3600">
                <a:solidFill>
                  <a:schemeClr val="bg1"/>
                </a:solidFill>
              </a:rPr>
              <a:t>Article: A List Of The Ideal Educational Robots That Will Benefit Your Children In 2022</a:t>
            </a:r>
          </a:p>
        </p:txBody>
      </p:sp>
      <p:sp>
        <p:nvSpPr>
          <p:cNvPr id="3" name="Podtytuł 2"/>
          <p:cNvSpPr>
            <a:spLocks noGrp="1"/>
          </p:cNvSpPr>
          <p:nvPr>
            <p:ph type="subTitle" idx="4"/>
          </p:nvPr>
        </p:nvSpPr>
        <p:spPr>
          <a:xfrm>
            <a:off x="-252535" y="4086270"/>
            <a:ext cx="9369866" cy="2585323"/>
          </a:xfrm>
          <a:solidFill>
            <a:schemeClr val="tx1">
              <a:alpha val="67000"/>
            </a:schemeClr>
          </a:solidFill>
        </p:spPr>
        <p:txBody>
          <a:bodyPr wrap="square"/>
          <a:lstStyle/>
          <a:p>
            <a:r>
              <a:rPr lang="it-IT" altLang="en-US" sz="2000" dirty="0">
                <a:solidFill>
                  <a:schemeClr val="bg1"/>
                </a:solidFill>
              </a:rPr>
              <a:t>L'assistente di classe, un pianificatore di lezioni, un aiutante per i compiti a casa
The Tutor, Virtual Learning Companion, Interactive Educational Robot (Little Robot Shop, ad esempio, ha creato un robot educativo interattivo che è pensato per essere un compagno per i bambini perché può rispondere a qualsiasi domanda possano avere e li incoraggia a esplorare i propri interessi negli argomenti che li interessano)</a:t>
            </a:r>
            <a:r>
              <a:rPr lang="it-IT" altLang="en-US" sz="2000" b="1" dirty="0">
                <a:solidFill>
                  <a:schemeClr val="bg1"/>
                </a:solidFill>
              </a:rPr>
              <a:t>
</a:t>
            </a:r>
            <a:endParaRPr lang="pl-PL" altLang="en-US" sz="2000" dirty="0"/>
          </a:p>
        </p:txBody>
      </p:sp>
      <p:sp>
        <p:nvSpPr>
          <p:cNvPr id="4" name="Pole tekstowe 3"/>
          <p:cNvSpPr txBox="1"/>
          <p:nvPr/>
        </p:nvSpPr>
        <p:spPr>
          <a:xfrm>
            <a:off x="-252535" y="6148373"/>
            <a:ext cx="7005032" cy="523220"/>
          </a:xfrm>
          <a:prstGeom prst="rect">
            <a:avLst/>
          </a:prstGeom>
          <a:noFill/>
        </p:spPr>
        <p:txBody>
          <a:bodyPr wrap="square" rtlCol="0" anchor="t">
            <a:spAutoFit/>
          </a:bodyPr>
          <a:lstStyle/>
          <a:p>
            <a:r>
              <a:rPr lang="it-IT" altLang="en-US" sz="1400" dirty="0">
                <a:solidFill>
                  <a:schemeClr val="bg1"/>
                </a:solidFill>
              </a:rPr>
              <a:t>h</a:t>
            </a:r>
            <a:r>
              <a:rPr lang="pl-PL" altLang="en-US" sz="1400" dirty="0">
                <a:solidFill>
                  <a:schemeClr val="bg1"/>
                </a:solidFill>
              </a:rPr>
              <a:t>ttps://www.reveriepage.com/blog/a-list-of-the-ideal-educational-robots-that-will-benefit-your-children-in-2022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981200" y="380901"/>
            <a:ext cx="6067425" cy="677108"/>
          </a:xfrm>
        </p:spPr>
        <p:txBody>
          <a:bodyPr wrap="square"/>
          <a:lstStyle/>
          <a:p>
            <a:r>
              <a:rPr lang="pl-PL" altLang="en-US" dirty="0"/>
              <a:t>Robot</a:t>
            </a:r>
            <a:r>
              <a:rPr lang="it-IT" altLang="en-US" dirty="0" err="1"/>
              <a:t>ica</a:t>
            </a:r>
            <a:r>
              <a:rPr lang="pl-PL" altLang="en-US" dirty="0"/>
              <a:t> in Educa</a:t>
            </a:r>
            <a:r>
              <a:rPr lang="it-IT" altLang="en-US" dirty="0"/>
              <a:t>zione</a:t>
            </a:r>
            <a:endParaRPr lang="pl-PL" altLang="en-US" dirty="0"/>
          </a:p>
        </p:txBody>
      </p:sp>
      <p:sp>
        <p:nvSpPr>
          <p:cNvPr id="3" name="Podtytuł 2"/>
          <p:cNvSpPr>
            <a:spLocks noGrp="1"/>
          </p:cNvSpPr>
          <p:nvPr>
            <p:ph type="subTitle" idx="4"/>
          </p:nvPr>
        </p:nvSpPr>
        <p:spPr>
          <a:xfrm>
            <a:off x="-1240" y="1458872"/>
            <a:ext cx="8821712" cy="5047536"/>
          </a:xfrm>
        </p:spPr>
        <p:txBody>
          <a:bodyPr wrap="square"/>
          <a:lstStyle/>
          <a:p>
            <a:pPr>
              <a:buFont typeface="Arial" panose="020B0604020202020204" pitchFamily="34" charset="0"/>
              <a:buChar char="•"/>
            </a:pPr>
            <a:r>
              <a:rPr lang="it-IT" altLang="en-US" sz="2000" dirty="0"/>
              <a:t>Un esempio dell'uso dell'IA nell'insegnamento è l'apprendimento assistito da robot di apprendimento. La comunicazione uomo-robot è un sistema complesso con caratteristiche di interattività, include anche equi-finalità e multi-modalità </a:t>
            </a:r>
          </a:p>
          <a:p>
            <a:pPr>
              <a:buFont typeface="Arial" panose="020B0604020202020204" pitchFamily="34" charset="0"/>
              <a:buChar char="•"/>
            </a:pPr>
            <a:r>
              <a:rPr lang="it-IT" altLang="en-US" sz="2000" dirty="0"/>
              <a:t>. 
La ricerca sull'uso dei robot nell'insegnamento delle lingue straniere ha dimostrato la loro efficacia manifestata nel miglioramento del vocabolario infantile e in un maggiore interesse per la scienza.
</a:t>
            </a:r>
          </a:p>
          <a:p>
            <a:pPr>
              <a:buFont typeface="Arial" panose="020B0604020202020204" pitchFamily="34" charset="0"/>
              <a:buChar char="•"/>
            </a:pPr>
            <a:r>
              <a:rPr lang="it-IT" altLang="en-US" sz="2000" dirty="0"/>
              <a:t>La ricerca ha anche dimostrato che l'apprendimento supportato da questa tecnologia ha accelerato la risoluzione di enigmi cognitivi e influenzato la percezione positiva dei compiti da parte degli studenti </a:t>
            </a:r>
          </a:p>
          <a:p>
            <a:pPr>
              <a:buFont typeface="Arial" panose="020B0604020202020204" pitchFamily="34" charset="0"/>
              <a:buChar char="•"/>
            </a:pPr>
            <a:endParaRPr lang="it-IT" altLang="en-US" sz="2000" dirty="0"/>
          </a:p>
          <a:p>
            <a:pPr marL="0" indent="0">
              <a:buNone/>
            </a:pPr>
            <a:r>
              <a:rPr lang="it-IT" altLang="en-US" sz="2000" dirty="0"/>
              <a:t>
Credits: </a:t>
            </a:r>
            <a:r>
              <a:rPr lang="it-IT" altLang="en-US" sz="2000" dirty="0" err="1"/>
              <a:t>Dorota</a:t>
            </a:r>
            <a:r>
              <a:rPr lang="it-IT" altLang="en-US" sz="2000" dirty="0"/>
              <a:t> </a:t>
            </a:r>
            <a:r>
              <a:rPr lang="it-IT" altLang="en-US" sz="2000" dirty="0" err="1"/>
              <a:t>Siemieniecka</a:t>
            </a:r>
            <a:endParaRPr lang="pl-PL" altLang="en-US"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48DD9F-CD6C-1207-2F31-7218B6B30248}"/>
              </a:ext>
            </a:extLst>
          </p:cNvPr>
          <p:cNvSpPr>
            <a:spLocks noGrp="1"/>
          </p:cNvSpPr>
          <p:nvPr>
            <p:ph type="title"/>
          </p:nvPr>
        </p:nvSpPr>
        <p:spPr/>
        <p:txBody>
          <a:bodyPr/>
          <a:lstStyle/>
          <a:p>
            <a:r>
              <a:rPr lang="it-IT" sz="3600" dirty="0"/>
              <a:t>Un robot umanoide «stampa-da-te»</a:t>
            </a:r>
          </a:p>
        </p:txBody>
      </p:sp>
      <p:pic>
        <p:nvPicPr>
          <p:cNvPr id="4" name="Immagine 3">
            <a:extLst>
              <a:ext uri="{FF2B5EF4-FFF2-40B4-BE49-F238E27FC236}">
                <a16:creationId xmlns:a16="http://schemas.microsoft.com/office/drawing/2014/main" id="{AD62FF9E-A9AB-57CE-C6F4-10FFC92C32BB}"/>
              </a:ext>
            </a:extLst>
          </p:cNvPr>
          <p:cNvPicPr>
            <a:picLocks noChangeAspect="1"/>
          </p:cNvPicPr>
          <p:nvPr/>
        </p:nvPicPr>
        <p:blipFill>
          <a:blip r:embed="rId2"/>
          <a:stretch>
            <a:fillRect/>
          </a:stretch>
        </p:blipFill>
        <p:spPr>
          <a:xfrm>
            <a:off x="0" y="1268760"/>
            <a:ext cx="9144000" cy="5140990"/>
          </a:xfrm>
          <a:prstGeom prst="rect">
            <a:avLst/>
          </a:prstGeom>
        </p:spPr>
      </p:pic>
    </p:spTree>
    <p:extLst>
      <p:ext uri="{BB962C8B-B14F-4D97-AF65-F5344CB8AC3E}">
        <p14:creationId xmlns:p14="http://schemas.microsoft.com/office/powerpoint/2010/main" val="84310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0F049F-942B-CEBE-DD28-07862BC79DA6}"/>
              </a:ext>
            </a:extLst>
          </p:cNvPr>
          <p:cNvSpPr>
            <a:spLocks noGrp="1"/>
          </p:cNvSpPr>
          <p:nvPr>
            <p:ph type="title"/>
          </p:nvPr>
        </p:nvSpPr>
        <p:spPr/>
        <p:txBody>
          <a:bodyPr/>
          <a:lstStyle/>
          <a:p>
            <a:r>
              <a:rPr lang="it-IT" sz="3600" dirty="0"/>
              <a:t>Un robot umanoide arriva tra poco</a:t>
            </a:r>
          </a:p>
        </p:txBody>
      </p:sp>
      <p:pic>
        <p:nvPicPr>
          <p:cNvPr id="6" name="Immagine 5" descr="Immagine che contiene automazione&#10;&#10;Descrizione generata automaticamente">
            <a:extLst>
              <a:ext uri="{FF2B5EF4-FFF2-40B4-BE49-F238E27FC236}">
                <a16:creationId xmlns:a16="http://schemas.microsoft.com/office/drawing/2014/main" id="{56B562C8-D625-6E81-D377-292815A59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28800"/>
            <a:ext cx="9144000" cy="2584383"/>
          </a:xfrm>
          <a:prstGeom prst="rect">
            <a:avLst/>
          </a:prstGeom>
        </p:spPr>
      </p:pic>
      <p:sp>
        <p:nvSpPr>
          <p:cNvPr id="8" name="CasellaDiTesto 7">
            <a:extLst>
              <a:ext uri="{FF2B5EF4-FFF2-40B4-BE49-F238E27FC236}">
                <a16:creationId xmlns:a16="http://schemas.microsoft.com/office/drawing/2014/main" id="{B40B113D-2B6D-46D8-0042-3F662CC45E6B}"/>
              </a:ext>
            </a:extLst>
          </p:cNvPr>
          <p:cNvSpPr txBox="1"/>
          <p:nvPr/>
        </p:nvSpPr>
        <p:spPr>
          <a:xfrm>
            <a:off x="442392" y="4767535"/>
            <a:ext cx="8244408" cy="923330"/>
          </a:xfrm>
          <a:prstGeom prst="rect">
            <a:avLst/>
          </a:prstGeom>
          <a:noFill/>
        </p:spPr>
        <p:txBody>
          <a:bodyPr wrap="square">
            <a:spAutoFit/>
          </a:bodyPr>
          <a:lstStyle/>
          <a:p>
            <a:r>
              <a:rPr lang="it-IT" dirty="0"/>
              <a:t>Un robot, stampabile in 3D, con la rete mondiale di co-costruttori</a:t>
            </a:r>
          </a:p>
          <a:p>
            <a:endParaRPr lang="it-IT" dirty="0"/>
          </a:p>
          <a:p>
            <a:r>
              <a:rPr lang="it-IT" dirty="0"/>
              <a:t>inmoov.fr</a:t>
            </a:r>
          </a:p>
        </p:txBody>
      </p:sp>
    </p:spTree>
    <p:extLst>
      <p:ext uri="{BB962C8B-B14F-4D97-AF65-F5344CB8AC3E}">
        <p14:creationId xmlns:p14="http://schemas.microsoft.com/office/powerpoint/2010/main" val="3147952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1A91F0-C9D1-BFE5-005D-CE0B42EFD54B}"/>
              </a:ext>
            </a:extLst>
          </p:cNvPr>
          <p:cNvSpPr>
            <a:spLocks noGrp="1"/>
          </p:cNvSpPr>
          <p:nvPr>
            <p:ph type="title"/>
          </p:nvPr>
        </p:nvSpPr>
        <p:spPr/>
        <p:txBody>
          <a:bodyPr/>
          <a:lstStyle/>
          <a:p>
            <a:r>
              <a:rPr lang="it-IT" sz="3600" dirty="0"/>
              <a:t>Il primo ballo sardo di un </a:t>
            </a:r>
            <a:r>
              <a:rPr lang="it-IT" sz="3600" dirty="0" err="1"/>
              <a:t>robotino</a:t>
            </a:r>
            <a:endParaRPr lang="it-IT" sz="3600" dirty="0"/>
          </a:p>
        </p:txBody>
      </p:sp>
      <p:sp>
        <p:nvSpPr>
          <p:cNvPr id="3" name="CasellaDiTesto 2">
            <a:extLst>
              <a:ext uri="{FF2B5EF4-FFF2-40B4-BE49-F238E27FC236}">
                <a16:creationId xmlns:a16="http://schemas.microsoft.com/office/drawing/2014/main" id="{88D73DED-4DDB-1FD0-6021-F605E02A51B2}"/>
              </a:ext>
            </a:extLst>
          </p:cNvPr>
          <p:cNvSpPr txBox="1"/>
          <p:nvPr/>
        </p:nvSpPr>
        <p:spPr>
          <a:xfrm>
            <a:off x="251520" y="5517232"/>
            <a:ext cx="8244408" cy="369332"/>
          </a:xfrm>
          <a:prstGeom prst="rect">
            <a:avLst/>
          </a:prstGeom>
          <a:noFill/>
        </p:spPr>
        <p:txBody>
          <a:bodyPr wrap="square">
            <a:spAutoFit/>
          </a:bodyPr>
          <a:lstStyle/>
          <a:p>
            <a:r>
              <a:rPr lang="it-IT" dirty="0"/>
              <a:t>Ringrazio prof. Pierluigi Loi per questo bellissimo filmato </a:t>
            </a:r>
          </a:p>
        </p:txBody>
      </p:sp>
      <p:pic>
        <p:nvPicPr>
          <p:cNvPr id="4" name="ballosardo_azione01">
            <a:hlinkClick r:id="" action="ppaction://media"/>
            <a:extLst>
              <a:ext uri="{FF2B5EF4-FFF2-40B4-BE49-F238E27FC236}">
                <a16:creationId xmlns:a16="http://schemas.microsoft.com/office/drawing/2014/main" id="{70B11286-2D8A-B432-E060-D485B6EFAF0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63688" y="1417638"/>
            <a:ext cx="6012668" cy="3382126"/>
          </a:xfrm>
          <a:prstGeom prst="rect">
            <a:avLst/>
          </a:prstGeom>
        </p:spPr>
      </p:pic>
    </p:spTree>
    <p:extLst>
      <p:ext uri="{BB962C8B-B14F-4D97-AF65-F5344CB8AC3E}">
        <p14:creationId xmlns:p14="http://schemas.microsoft.com/office/powerpoint/2010/main" val="121387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8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FB8A92-7B2C-A159-EE00-A78AF5FAF643}"/>
              </a:ext>
            </a:extLst>
          </p:cNvPr>
          <p:cNvSpPr>
            <a:spLocks noGrp="1"/>
          </p:cNvSpPr>
          <p:nvPr>
            <p:ph type="ctrTitle"/>
          </p:nvPr>
        </p:nvSpPr>
        <p:spPr>
          <a:xfrm>
            <a:off x="2267744" y="28437"/>
            <a:ext cx="4335780" cy="697230"/>
          </a:xfrm>
        </p:spPr>
        <p:txBody>
          <a:bodyPr/>
          <a:lstStyle/>
          <a:p>
            <a:r>
              <a:rPr lang="it-IT" dirty="0"/>
              <a:t>Robot Cubetto</a:t>
            </a:r>
          </a:p>
        </p:txBody>
      </p:sp>
      <p:sp>
        <p:nvSpPr>
          <p:cNvPr id="5" name="CasellaDiTesto 4">
            <a:extLst>
              <a:ext uri="{FF2B5EF4-FFF2-40B4-BE49-F238E27FC236}">
                <a16:creationId xmlns:a16="http://schemas.microsoft.com/office/drawing/2014/main" id="{66DF4755-38EE-CCF9-AEBA-F23A3BCD1877}"/>
              </a:ext>
            </a:extLst>
          </p:cNvPr>
          <p:cNvSpPr txBox="1"/>
          <p:nvPr/>
        </p:nvSpPr>
        <p:spPr>
          <a:xfrm>
            <a:off x="0" y="4653136"/>
            <a:ext cx="9144000" cy="2246769"/>
          </a:xfrm>
          <a:prstGeom prst="rect">
            <a:avLst/>
          </a:prstGeom>
          <a:noFill/>
        </p:spPr>
        <p:txBody>
          <a:bodyPr wrap="square">
            <a:spAutoFit/>
          </a:bodyPr>
          <a:lstStyle/>
          <a:p>
            <a:r>
              <a:rPr lang="it-IT" sz="1400" dirty="0"/>
              <a:t>Il robot Cubetto è uno strumento di robotica educativa davvero unico ma popolare. Che ci crediate o no, è progettato per insegnare la programmazione a bambini di tre anni. Con un semplicistico sistema in tre parti e un punto debole nella scuola materna e nella scuola materna, il Cubetto aiuta gli educatori a sfruttare la curiosità degli studenti, capitalizzare il loro desiderio di esplorare e introdurli alla tecnologia. </a:t>
            </a:r>
          </a:p>
          <a:p>
            <a:r>
              <a:rPr lang="it-IT" sz="1400" dirty="0"/>
              <a:t>Ovviamente, la codifica coinvolta è estremamente semplice e, naturalmente, questi bambini non si renderanno nemmeno conto di cosa stanno facendo. Utilizzando i blocchi logici Cubetto codificati a colori e posizionandoli nella scheda di controllo, tuttavia, controllano le mosse del robot. E questo aiuta a stabilire quella base di pensiero computazionale che è cruciale per sviluppare la competenza di codifica progressiva.</a:t>
            </a:r>
          </a:p>
          <a:p>
            <a:endParaRPr lang="it-IT" sz="1400" dirty="0"/>
          </a:p>
          <a:p>
            <a:r>
              <a:rPr lang="it-IT" sz="1400" dirty="0"/>
              <a:t>https://www.eduporium.com/blog/8-robotics-brands-well-always-recommend-for-education/</a:t>
            </a:r>
          </a:p>
        </p:txBody>
      </p:sp>
      <p:pic>
        <p:nvPicPr>
          <p:cNvPr id="6" name="8 Educational Robotics Kits We'll Always Recommend – Edupori">
            <a:hlinkClick r:id="" action="ppaction://media"/>
            <a:extLst>
              <a:ext uri="{FF2B5EF4-FFF2-40B4-BE49-F238E27FC236}">
                <a16:creationId xmlns:a16="http://schemas.microsoft.com/office/drawing/2014/main" id="{A169F1CF-7604-DC49-9D51-D34113E826E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836712"/>
            <a:ext cx="6096000" cy="3429000"/>
          </a:xfrm>
          <a:prstGeom prst="rect">
            <a:avLst/>
          </a:prstGeom>
        </p:spPr>
      </p:pic>
    </p:spTree>
    <p:extLst>
      <p:ext uri="{BB962C8B-B14F-4D97-AF65-F5344CB8AC3E}">
        <p14:creationId xmlns:p14="http://schemas.microsoft.com/office/powerpoint/2010/main" val="230068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0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FB8A92-7B2C-A159-EE00-A78AF5FAF643}"/>
              </a:ext>
            </a:extLst>
          </p:cNvPr>
          <p:cNvSpPr>
            <a:spLocks noGrp="1"/>
          </p:cNvSpPr>
          <p:nvPr>
            <p:ph type="ctrTitle"/>
          </p:nvPr>
        </p:nvSpPr>
        <p:spPr>
          <a:xfrm>
            <a:off x="2267744" y="28437"/>
            <a:ext cx="4335780" cy="697230"/>
          </a:xfrm>
        </p:spPr>
        <p:txBody>
          <a:bodyPr/>
          <a:lstStyle/>
          <a:p>
            <a:r>
              <a:rPr lang="it-IT" dirty="0"/>
              <a:t>Dash Robot</a:t>
            </a:r>
          </a:p>
        </p:txBody>
      </p:sp>
      <p:sp>
        <p:nvSpPr>
          <p:cNvPr id="5" name="CasellaDiTesto 4">
            <a:extLst>
              <a:ext uri="{FF2B5EF4-FFF2-40B4-BE49-F238E27FC236}">
                <a16:creationId xmlns:a16="http://schemas.microsoft.com/office/drawing/2014/main" id="{66DF4755-38EE-CCF9-AEBA-F23A3BCD1877}"/>
              </a:ext>
            </a:extLst>
          </p:cNvPr>
          <p:cNvSpPr txBox="1"/>
          <p:nvPr/>
        </p:nvSpPr>
        <p:spPr>
          <a:xfrm>
            <a:off x="0" y="4918442"/>
            <a:ext cx="9144000" cy="1969770"/>
          </a:xfrm>
          <a:prstGeom prst="rect">
            <a:avLst/>
          </a:prstGeom>
          <a:noFill/>
        </p:spPr>
        <p:txBody>
          <a:bodyPr wrap="square">
            <a:spAutoFit/>
          </a:bodyPr>
          <a:lstStyle/>
          <a:p>
            <a:r>
              <a:rPr lang="it-IT" dirty="0"/>
              <a:t>Imparare a programmare è il miglior colpo che i nostri figli hanno al successo nel 21 ° secolo - e deve iniziare con il gioco pratico in giovane età. Dash e Dot sono veri robot, con facilità d'uso di un giocattolo, e vengono forniti con centinaia di giochi e puzzle per i bambini da imparare da soli attraverso il gioco pratico. L'equilibrio ponderato del gioco non strutturato e guidato garantisce che il divertimento tenga il passo man mano che il bambino cresce. Nessun campo, assemblea o istruzioni necessarie</a:t>
            </a:r>
            <a:r>
              <a:rPr lang="en-US" dirty="0"/>
              <a:t>. </a:t>
            </a:r>
            <a:r>
              <a:rPr lang="en-US" dirty="0" err="1"/>
              <a:t>Età</a:t>
            </a:r>
            <a:r>
              <a:rPr lang="en-US" dirty="0"/>
              <a:t>: 6+</a:t>
            </a:r>
          </a:p>
          <a:p>
            <a:r>
              <a:rPr lang="it-IT" sz="1400" dirty="0"/>
              <a:t>https://youtu.be/LA9py48X6_o</a:t>
            </a:r>
          </a:p>
        </p:txBody>
      </p:sp>
      <p:pic>
        <p:nvPicPr>
          <p:cNvPr id="7" name="Immagine 6">
            <a:extLst>
              <a:ext uri="{FF2B5EF4-FFF2-40B4-BE49-F238E27FC236}">
                <a16:creationId xmlns:a16="http://schemas.microsoft.com/office/drawing/2014/main" id="{CDEFB8B5-CF30-F0D6-9410-52B3CC044C7F}"/>
              </a:ext>
            </a:extLst>
          </p:cNvPr>
          <p:cNvPicPr>
            <a:picLocks noChangeAspect="1"/>
          </p:cNvPicPr>
          <p:nvPr/>
        </p:nvPicPr>
        <p:blipFill>
          <a:blip r:embed="rId2"/>
          <a:stretch>
            <a:fillRect/>
          </a:stretch>
        </p:blipFill>
        <p:spPr>
          <a:xfrm>
            <a:off x="4850858" y="2833242"/>
            <a:ext cx="3719164" cy="2041474"/>
          </a:xfrm>
          <a:prstGeom prst="rect">
            <a:avLst/>
          </a:prstGeom>
        </p:spPr>
      </p:pic>
      <p:pic>
        <p:nvPicPr>
          <p:cNvPr id="9" name="Immagine 8">
            <a:extLst>
              <a:ext uri="{FF2B5EF4-FFF2-40B4-BE49-F238E27FC236}">
                <a16:creationId xmlns:a16="http://schemas.microsoft.com/office/drawing/2014/main" id="{EE02FF9F-B302-BDF7-9DDD-9067E9EFE09C}"/>
              </a:ext>
            </a:extLst>
          </p:cNvPr>
          <p:cNvPicPr>
            <a:picLocks noChangeAspect="1"/>
          </p:cNvPicPr>
          <p:nvPr/>
        </p:nvPicPr>
        <p:blipFill>
          <a:blip r:embed="rId3"/>
          <a:stretch>
            <a:fillRect/>
          </a:stretch>
        </p:blipFill>
        <p:spPr>
          <a:xfrm>
            <a:off x="447608" y="2804925"/>
            <a:ext cx="3640272" cy="2069791"/>
          </a:xfrm>
          <a:prstGeom prst="rect">
            <a:avLst/>
          </a:prstGeom>
        </p:spPr>
      </p:pic>
      <p:pic>
        <p:nvPicPr>
          <p:cNvPr id="11" name="Immagine 10">
            <a:extLst>
              <a:ext uri="{FF2B5EF4-FFF2-40B4-BE49-F238E27FC236}">
                <a16:creationId xmlns:a16="http://schemas.microsoft.com/office/drawing/2014/main" id="{F89236FD-B4ED-1165-2499-50E5E1064DED}"/>
              </a:ext>
            </a:extLst>
          </p:cNvPr>
          <p:cNvPicPr>
            <a:picLocks noChangeAspect="1"/>
          </p:cNvPicPr>
          <p:nvPr/>
        </p:nvPicPr>
        <p:blipFill>
          <a:blip r:embed="rId4"/>
          <a:stretch>
            <a:fillRect/>
          </a:stretch>
        </p:blipFill>
        <p:spPr>
          <a:xfrm>
            <a:off x="442795" y="664927"/>
            <a:ext cx="3640273" cy="2061257"/>
          </a:xfrm>
          <a:prstGeom prst="rect">
            <a:avLst/>
          </a:prstGeom>
        </p:spPr>
      </p:pic>
      <p:pic>
        <p:nvPicPr>
          <p:cNvPr id="13" name="Immagine 12">
            <a:extLst>
              <a:ext uri="{FF2B5EF4-FFF2-40B4-BE49-F238E27FC236}">
                <a16:creationId xmlns:a16="http://schemas.microsoft.com/office/drawing/2014/main" id="{ADA3E0C7-7077-D0A5-E3FB-C5F4E37B713E}"/>
              </a:ext>
            </a:extLst>
          </p:cNvPr>
          <p:cNvPicPr>
            <a:picLocks noChangeAspect="1"/>
          </p:cNvPicPr>
          <p:nvPr/>
        </p:nvPicPr>
        <p:blipFill>
          <a:blip r:embed="rId5"/>
          <a:stretch>
            <a:fillRect/>
          </a:stretch>
        </p:blipFill>
        <p:spPr>
          <a:xfrm>
            <a:off x="4846045" y="653132"/>
            <a:ext cx="3723976" cy="2061257"/>
          </a:xfrm>
          <a:prstGeom prst="rect">
            <a:avLst/>
          </a:prstGeom>
        </p:spPr>
      </p:pic>
    </p:spTree>
    <p:extLst>
      <p:ext uri="{BB962C8B-B14F-4D97-AF65-F5344CB8AC3E}">
        <p14:creationId xmlns:p14="http://schemas.microsoft.com/office/powerpoint/2010/main" val="2643913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FB8A92-7B2C-A159-EE00-A78AF5FAF643}"/>
              </a:ext>
            </a:extLst>
          </p:cNvPr>
          <p:cNvSpPr>
            <a:spLocks noGrp="1"/>
          </p:cNvSpPr>
          <p:nvPr>
            <p:ph type="ctrTitle"/>
          </p:nvPr>
        </p:nvSpPr>
        <p:spPr>
          <a:xfrm>
            <a:off x="2267744" y="28437"/>
            <a:ext cx="4335780" cy="697230"/>
          </a:xfrm>
        </p:spPr>
        <p:txBody>
          <a:bodyPr/>
          <a:lstStyle/>
          <a:p>
            <a:r>
              <a:rPr lang="it-IT" dirty="0"/>
              <a:t>Edison Robot</a:t>
            </a:r>
          </a:p>
        </p:txBody>
      </p:sp>
      <p:sp>
        <p:nvSpPr>
          <p:cNvPr id="5" name="CasellaDiTesto 4">
            <a:extLst>
              <a:ext uri="{FF2B5EF4-FFF2-40B4-BE49-F238E27FC236}">
                <a16:creationId xmlns:a16="http://schemas.microsoft.com/office/drawing/2014/main" id="{66DF4755-38EE-CCF9-AEBA-F23A3BCD1877}"/>
              </a:ext>
            </a:extLst>
          </p:cNvPr>
          <p:cNvSpPr txBox="1"/>
          <p:nvPr/>
        </p:nvSpPr>
        <p:spPr>
          <a:xfrm>
            <a:off x="0" y="5085184"/>
            <a:ext cx="9144000" cy="954107"/>
          </a:xfrm>
          <a:prstGeom prst="rect">
            <a:avLst/>
          </a:prstGeom>
          <a:noFill/>
        </p:spPr>
        <p:txBody>
          <a:bodyPr wrap="square">
            <a:spAutoFit/>
          </a:bodyPr>
          <a:lstStyle/>
          <a:p>
            <a:r>
              <a:rPr lang="en-US" sz="1400" dirty="0"/>
              <a:t>Meet Edison V2 Robot, Custom Engineering Project - </a:t>
            </a:r>
            <a:r>
              <a:rPr lang="en-US" sz="1400" dirty="0" err="1"/>
              <a:t>EdDozer</a:t>
            </a:r>
            <a:r>
              <a:rPr lang="en-US" sz="1400" dirty="0"/>
              <a:t> This is only 1 of 5 Engineering projects in the </a:t>
            </a:r>
            <a:r>
              <a:rPr lang="en-US" sz="1400" dirty="0" err="1"/>
              <a:t>EdEngineering</a:t>
            </a:r>
            <a:r>
              <a:rPr lang="en-US" sz="1400" dirty="0"/>
              <a:t> Pack. available from mybrick.com.au</a:t>
            </a:r>
          </a:p>
          <a:p>
            <a:endParaRPr lang="en-US" sz="1400" dirty="0"/>
          </a:p>
          <a:p>
            <a:r>
              <a:rPr lang="it-IT" sz="1400" dirty="0"/>
              <a:t>https://www.youtube.com/watch?v=dr1j28b5yPo</a:t>
            </a:r>
          </a:p>
        </p:txBody>
      </p:sp>
      <p:pic>
        <p:nvPicPr>
          <p:cNvPr id="3" name="Meet Edison V2 Robot, Custom Engineering Project - EdDozer --1">
            <a:hlinkClick r:id="" action="ppaction://media"/>
            <a:extLst>
              <a:ext uri="{FF2B5EF4-FFF2-40B4-BE49-F238E27FC236}">
                <a16:creationId xmlns:a16="http://schemas.microsoft.com/office/drawing/2014/main" id="{DFE6892D-2FFF-A7C4-1EFE-142306CBE9E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00" y="1041890"/>
            <a:ext cx="6096000" cy="3429000"/>
          </a:xfrm>
          <a:prstGeom prst="rect">
            <a:avLst/>
          </a:prstGeom>
        </p:spPr>
      </p:pic>
    </p:spTree>
    <p:extLst>
      <p:ext uri="{BB962C8B-B14F-4D97-AF65-F5344CB8AC3E}">
        <p14:creationId xmlns:p14="http://schemas.microsoft.com/office/powerpoint/2010/main" val="417323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8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2B25FB-240D-9CE0-72FE-30815E67423A}"/>
              </a:ext>
            </a:extLst>
          </p:cNvPr>
          <p:cNvSpPr>
            <a:spLocks noGrp="1"/>
          </p:cNvSpPr>
          <p:nvPr>
            <p:ph type="ctrTitle"/>
          </p:nvPr>
        </p:nvSpPr>
        <p:spPr>
          <a:xfrm>
            <a:off x="1723858" y="338554"/>
            <a:ext cx="6304526" cy="677108"/>
          </a:xfrm>
        </p:spPr>
        <p:txBody>
          <a:bodyPr/>
          <a:lstStyle/>
          <a:p>
            <a:r>
              <a:rPr lang="it-IT" dirty="0"/>
              <a:t>I robot «per Natale» (2022)</a:t>
            </a:r>
          </a:p>
        </p:txBody>
      </p:sp>
      <p:pic>
        <p:nvPicPr>
          <p:cNvPr id="7" name="Immagine 6">
            <a:extLst>
              <a:ext uri="{FF2B5EF4-FFF2-40B4-BE49-F238E27FC236}">
                <a16:creationId xmlns:a16="http://schemas.microsoft.com/office/drawing/2014/main" id="{264F1824-5BAA-439A-7AA9-0457909B728E}"/>
              </a:ext>
            </a:extLst>
          </p:cNvPr>
          <p:cNvPicPr>
            <a:picLocks noChangeAspect="1"/>
          </p:cNvPicPr>
          <p:nvPr/>
        </p:nvPicPr>
        <p:blipFill>
          <a:blip r:embed="rId2"/>
          <a:stretch>
            <a:fillRect/>
          </a:stretch>
        </p:blipFill>
        <p:spPr>
          <a:xfrm>
            <a:off x="323528" y="1484784"/>
            <a:ext cx="4014921" cy="4869160"/>
          </a:xfrm>
          <a:prstGeom prst="rect">
            <a:avLst/>
          </a:prstGeom>
        </p:spPr>
      </p:pic>
      <p:pic>
        <p:nvPicPr>
          <p:cNvPr id="9" name="Immagine 8">
            <a:extLst>
              <a:ext uri="{FF2B5EF4-FFF2-40B4-BE49-F238E27FC236}">
                <a16:creationId xmlns:a16="http://schemas.microsoft.com/office/drawing/2014/main" id="{BD216B74-483E-2A7C-659A-E2AB0FABB239}"/>
              </a:ext>
            </a:extLst>
          </p:cNvPr>
          <p:cNvPicPr>
            <a:picLocks noChangeAspect="1"/>
          </p:cNvPicPr>
          <p:nvPr/>
        </p:nvPicPr>
        <p:blipFill>
          <a:blip r:embed="rId3"/>
          <a:stretch>
            <a:fillRect/>
          </a:stretch>
        </p:blipFill>
        <p:spPr>
          <a:xfrm>
            <a:off x="4716016" y="1505620"/>
            <a:ext cx="4014920" cy="4860991"/>
          </a:xfrm>
          <a:prstGeom prst="rect">
            <a:avLst/>
          </a:prstGeom>
        </p:spPr>
      </p:pic>
    </p:spTree>
    <p:extLst>
      <p:ext uri="{BB962C8B-B14F-4D97-AF65-F5344CB8AC3E}">
        <p14:creationId xmlns:p14="http://schemas.microsoft.com/office/powerpoint/2010/main" val="303180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a:xfrm>
            <a:off x="457200" y="0"/>
            <a:ext cx="8229600" cy="1143000"/>
          </a:xfrm>
        </p:spPr>
        <p:txBody>
          <a:bodyPr/>
          <a:lstStyle/>
          <a:p>
            <a:r>
              <a:rPr lang="it-IT" sz="3600" dirty="0"/>
              <a:t>Microsoft </a:t>
            </a:r>
            <a:r>
              <a:rPr lang="it-IT" sz="3600" dirty="0" err="1"/>
              <a:t>Hololens</a:t>
            </a:r>
            <a:endParaRPr lang="it-IT" sz="3600" dirty="0"/>
          </a:p>
        </p:txBody>
      </p:sp>
      <p:sp>
        <p:nvSpPr>
          <p:cNvPr id="5" name="CasellaDiTesto 4">
            <a:extLst>
              <a:ext uri="{FF2B5EF4-FFF2-40B4-BE49-F238E27FC236}">
                <a16:creationId xmlns:a16="http://schemas.microsoft.com/office/drawing/2014/main" id="{4B30956B-79AC-77BE-272C-C7456529EC72}"/>
              </a:ext>
            </a:extLst>
          </p:cNvPr>
          <p:cNvSpPr txBox="1"/>
          <p:nvPr/>
        </p:nvSpPr>
        <p:spPr>
          <a:xfrm>
            <a:off x="539552" y="5949280"/>
            <a:ext cx="7776864" cy="430887"/>
          </a:xfrm>
          <a:prstGeom prst="rect">
            <a:avLst/>
          </a:prstGeom>
          <a:noFill/>
        </p:spPr>
        <p:txBody>
          <a:bodyPr wrap="square">
            <a:spAutoFit/>
          </a:bodyPr>
          <a:lstStyle/>
          <a:p>
            <a:r>
              <a:rPr lang="it-IT" sz="2200" dirty="0"/>
              <a:t>1. La triangolazione di riferimento</a:t>
            </a:r>
          </a:p>
        </p:txBody>
      </p:sp>
      <p:pic>
        <p:nvPicPr>
          <p:cNvPr id="6" name="Immagine 5">
            <a:extLst>
              <a:ext uri="{FF2B5EF4-FFF2-40B4-BE49-F238E27FC236}">
                <a16:creationId xmlns:a16="http://schemas.microsoft.com/office/drawing/2014/main" id="{D811DD25-A267-A25C-8396-2ADADFD00075}"/>
              </a:ext>
            </a:extLst>
          </p:cNvPr>
          <p:cNvPicPr>
            <a:picLocks noChangeAspect="1"/>
          </p:cNvPicPr>
          <p:nvPr/>
        </p:nvPicPr>
        <p:blipFill>
          <a:blip r:embed="rId2"/>
          <a:stretch>
            <a:fillRect/>
          </a:stretch>
        </p:blipFill>
        <p:spPr>
          <a:xfrm>
            <a:off x="1519237" y="1484784"/>
            <a:ext cx="6105525" cy="3819525"/>
          </a:xfrm>
          <a:prstGeom prst="rect">
            <a:avLst/>
          </a:prstGeom>
        </p:spPr>
      </p:pic>
    </p:spTree>
    <p:extLst>
      <p:ext uri="{BB962C8B-B14F-4D97-AF65-F5344CB8AC3E}">
        <p14:creationId xmlns:p14="http://schemas.microsoft.com/office/powerpoint/2010/main" val="2042787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D42D9D2A-F8A0-B698-1CFA-9187ECCA05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5" y="43592"/>
            <a:ext cx="4752528" cy="3564396"/>
          </a:xfrm>
          <a:prstGeom prst="rect">
            <a:avLst/>
          </a:prstGeom>
        </p:spPr>
      </p:pic>
      <p:sp>
        <p:nvSpPr>
          <p:cNvPr id="5" name="Titolo 4">
            <a:extLst>
              <a:ext uri="{FF2B5EF4-FFF2-40B4-BE49-F238E27FC236}">
                <a16:creationId xmlns:a16="http://schemas.microsoft.com/office/drawing/2014/main" id="{0305081B-835F-E2F3-3898-7C03C9E47E2F}"/>
              </a:ext>
            </a:extLst>
          </p:cNvPr>
          <p:cNvSpPr>
            <a:spLocks noGrp="1"/>
          </p:cNvSpPr>
          <p:nvPr>
            <p:ph type="ctrTitle"/>
          </p:nvPr>
        </p:nvSpPr>
        <p:spPr>
          <a:xfrm>
            <a:off x="5004048" y="476672"/>
            <a:ext cx="4335780" cy="1354217"/>
          </a:xfrm>
        </p:spPr>
        <p:txBody>
          <a:bodyPr/>
          <a:lstStyle/>
          <a:p>
            <a:r>
              <a:rPr lang="it-IT" dirty="0"/>
              <a:t>DODO Il robot delle emozioni</a:t>
            </a:r>
          </a:p>
        </p:txBody>
      </p:sp>
      <p:pic>
        <p:nvPicPr>
          <p:cNvPr id="8" name="Immagine 7">
            <a:extLst>
              <a:ext uri="{FF2B5EF4-FFF2-40B4-BE49-F238E27FC236}">
                <a16:creationId xmlns:a16="http://schemas.microsoft.com/office/drawing/2014/main" id="{8E36DB33-DB51-2F85-A4A4-459532F6F2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5936" y="3646056"/>
            <a:ext cx="4224469" cy="3168352"/>
          </a:xfrm>
          <a:prstGeom prst="rect">
            <a:avLst/>
          </a:prstGeom>
        </p:spPr>
      </p:pic>
    </p:spTree>
    <p:extLst>
      <p:ext uri="{BB962C8B-B14F-4D97-AF65-F5344CB8AC3E}">
        <p14:creationId xmlns:p14="http://schemas.microsoft.com/office/powerpoint/2010/main" val="411606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2B25FB-240D-9CE0-72FE-30815E67423A}"/>
              </a:ext>
            </a:extLst>
          </p:cNvPr>
          <p:cNvSpPr>
            <a:spLocks noGrp="1"/>
          </p:cNvSpPr>
          <p:nvPr>
            <p:ph type="ctrTitle"/>
          </p:nvPr>
        </p:nvSpPr>
        <p:spPr>
          <a:xfrm>
            <a:off x="1723858" y="338554"/>
            <a:ext cx="6304526" cy="677108"/>
          </a:xfrm>
        </p:spPr>
        <p:txBody>
          <a:bodyPr/>
          <a:lstStyle/>
          <a:p>
            <a:r>
              <a:rPr lang="it-IT" dirty="0"/>
              <a:t>Il robot «Next generation» </a:t>
            </a:r>
          </a:p>
        </p:txBody>
      </p:sp>
      <p:pic>
        <p:nvPicPr>
          <p:cNvPr id="3" name="Immagine 2">
            <a:extLst>
              <a:ext uri="{FF2B5EF4-FFF2-40B4-BE49-F238E27FC236}">
                <a16:creationId xmlns:a16="http://schemas.microsoft.com/office/drawing/2014/main" id="{ACDE96CF-F226-4500-4DE6-BDF6243CEDED}"/>
              </a:ext>
            </a:extLst>
          </p:cNvPr>
          <p:cNvPicPr>
            <a:picLocks noChangeAspect="1"/>
          </p:cNvPicPr>
          <p:nvPr/>
        </p:nvPicPr>
        <p:blipFill rotWithShape="1">
          <a:blip r:embed="rId2">
            <a:extLst>
              <a:ext uri="{28A0092B-C50C-407E-A947-70E740481C1C}">
                <a14:useLocalDpi xmlns:a14="http://schemas.microsoft.com/office/drawing/2010/main" val="0"/>
              </a:ext>
            </a:extLst>
          </a:blip>
          <a:srcRect l="21892" r="2507"/>
          <a:stretch/>
        </p:blipFill>
        <p:spPr>
          <a:xfrm>
            <a:off x="216993" y="1644622"/>
            <a:ext cx="4064781" cy="4032448"/>
          </a:xfrm>
          <a:prstGeom prst="rect">
            <a:avLst/>
          </a:prstGeom>
        </p:spPr>
      </p:pic>
      <p:pic>
        <p:nvPicPr>
          <p:cNvPr id="6" name="Immagine 5">
            <a:extLst>
              <a:ext uri="{FF2B5EF4-FFF2-40B4-BE49-F238E27FC236}">
                <a16:creationId xmlns:a16="http://schemas.microsoft.com/office/drawing/2014/main" id="{FAC8684B-063B-A512-4F87-E934397309F5}"/>
              </a:ext>
            </a:extLst>
          </p:cNvPr>
          <p:cNvPicPr>
            <a:picLocks noChangeAspect="1"/>
          </p:cNvPicPr>
          <p:nvPr/>
        </p:nvPicPr>
        <p:blipFill rotWithShape="1">
          <a:blip r:embed="rId3">
            <a:extLst>
              <a:ext uri="{28A0092B-C50C-407E-A947-70E740481C1C}">
                <a14:useLocalDpi xmlns:a14="http://schemas.microsoft.com/office/drawing/2010/main" val="0"/>
              </a:ext>
            </a:extLst>
          </a:blip>
          <a:srcRect l="29197" r="1"/>
          <a:stretch/>
        </p:blipFill>
        <p:spPr>
          <a:xfrm>
            <a:off x="4862227" y="1628800"/>
            <a:ext cx="3806757" cy="4032448"/>
          </a:xfrm>
          <a:prstGeom prst="rect">
            <a:avLst/>
          </a:prstGeom>
        </p:spPr>
      </p:pic>
    </p:spTree>
    <p:extLst>
      <p:ext uri="{BB962C8B-B14F-4D97-AF65-F5344CB8AC3E}">
        <p14:creationId xmlns:p14="http://schemas.microsoft.com/office/powerpoint/2010/main" val="1046524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2B25FB-240D-9CE0-72FE-30815E67423A}"/>
              </a:ext>
            </a:extLst>
          </p:cNvPr>
          <p:cNvSpPr>
            <a:spLocks noGrp="1"/>
          </p:cNvSpPr>
          <p:nvPr>
            <p:ph type="ctrTitle"/>
          </p:nvPr>
        </p:nvSpPr>
        <p:spPr>
          <a:xfrm>
            <a:off x="923761" y="224245"/>
            <a:ext cx="6304526" cy="615559"/>
          </a:xfrm>
        </p:spPr>
        <p:txBody>
          <a:bodyPr/>
          <a:lstStyle/>
          <a:p>
            <a:r>
              <a:rPr lang="it-IT" sz="3600" dirty="0"/>
              <a:t>Il robot STEAM «</a:t>
            </a:r>
            <a:r>
              <a:rPr lang="it-IT" sz="3600" dirty="0" err="1"/>
              <a:t>Insegnatutto</a:t>
            </a:r>
            <a:r>
              <a:rPr lang="it-IT" sz="3600" dirty="0"/>
              <a:t>»</a:t>
            </a:r>
          </a:p>
        </p:txBody>
      </p:sp>
      <p:pic>
        <p:nvPicPr>
          <p:cNvPr id="5" name="Immagine 4">
            <a:extLst>
              <a:ext uri="{FF2B5EF4-FFF2-40B4-BE49-F238E27FC236}">
                <a16:creationId xmlns:a16="http://schemas.microsoft.com/office/drawing/2014/main" id="{105F8811-DCF8-0CDB-7319-A74319E97D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32555" y="2538418"/>
            <a:ext cx="5445223" cy="2516833"/>
          </a:xfrm>
          <a:prstGeom prst="rect">
            <a:avLst/>
          </a:prstGeom>
        </p:spPr>
      </p:pic>
      <p:pic>
        <p:nvPicPr>
          <p:cNvPr id="8" name="Immagine 7">
            <a:extLst>
              <a:ext uri="{FF2B5EF4-FFF2-40B4-BE49-F238E27FC236}">
                <a16:creationId xmlns:a16="http://schemas.microsoft.com/office/drawing/2014/main" id="{279BB0B8-3022-EABD-48BB-0A245A2484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411924" y="2538420"/>
            <a:ext cx="5445228" cy="2516835"/>
          </a:xfrm>
          <a:prstGeom prst="rect">
            <a:avLst/>
          </a:prstGeom>
        </p:spPr>
      </p:pic>
    </p:spTree>
    <p:extLst>
      <p:ext uri="{BB962C8B-B14F-4D97-AF65-F5344CB8AC3E}">
        <p14:creationId xmlns:p14="http://schemas.microsoft.com/office/powerpoint/2010/main" val="14690840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2B25FB-240D-9CE0-72FE-30815E67423A}"/>
              </a:ext>
            </a:extLst>
          </p:cNvPr>
          <p:cNvSpPr>
            <a:spLocks noGrp="1"/>
          </p:cNvSpPr>
          <p:nvPr>
            <p:ph type="ctrTitle"/>
          </p:nvPr>
        </p:nvSpPr>
        <p:spPr>
          <a:xfrm>
            <a:off x="1723858" y="187836"/>
            <a:ext cx="6304526" cy="553998"/>
          </a:xfrm>
        </p:spPr>
        <p:txBody>
          <a:bodyPr/>
          <a:lstStyle/>
          <a:p>
            <a:r>
              <a:rPr lang="it-IT" sz="3600" dirty="0"/>
              <a:t>Geografia «aumentata»</a:t>
            </a:r>
          </a:p>
        </p:txBody>
      </p:sp>
      <p:pic>
        <p:nvPicPr>
          <p:cNvPr id="7" name="Immagine 6">
            <a:extLst>
              <a:ext uri="{FF2B5EF4-FFF2-40B4-BE49-F238E27FC236}">
                <a16:creationId xmlns:a16="http://schemas.microsoft.com/office/drawing/2014/main" id="{312BBE5B-9EC8-526A-271E-600188107CE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rot="10800000">
            <a:off x="335771" y="966677"/>
            <a:ext cx="6438673" cy="2976015"/>
          </a:xfrm>
          <a:prstGeom prst="rect">
            <a:avLst/>
          </a:prstGeom>
        </p:spPr>
      </p:pic>
      <p:pic>
        <p:nvPicPr>
          <p:cNvPr id="9" name="Immagine 8">
            <a:extLst>
              <a:ext uri="{FF2B5EF4-FFF2-40B4-BE49-F238E27FC236}">
                <a16:creationId xmlns:a16="http://schemas.microsoft.com/office/drawing/2014/main" id="{F7492A3F-145A-9390-DE59-3B3265F1AE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360110" y="4053516"/>
            <a:ext cx="5335093" cy="2465930"/>
          </a:xfrm>
          <a:prstGeom prst="rect">
            <a:avLst/>
          </a:prstGeom>
        </p:spPr>
      </p:pic>
      <p:pic>
        <p:nvPicPr>
          <p:cNvPr id="5" name="Immagine 4">
            <a:extLst>
              <a:ext uri="{FF2B5EF4-FFF2-40B4-BE49-F238E27FC236}">
                <a16:creationId xmlns:a16="http://schemas.microsoft.com/office/drawing/2014/main" id="{70EC20D5-01B3-B18D-CA49-0B17AC89F6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309543" y="1657911"/>
            <a:ext cx="5556041" cy="4167031"/>
          </a:xfrm>
          <a:prstGeom prst="rect">
            <a:avLst/>
          </a:prstGeom>
        </p:spPr>
      </p:pic>
    </p:spTree>
    <p:extLst>
      <p:ext uri="{BB962C8B-B14F-4D97-AF65-F5344CB8AC3E}">
        <p14:creationId xmlns:p14="http://schemas.microsoft.com/office/powerpoint/2010/main" val="10211972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2B25FB-240D-9CE0-72FE-30815E67423A}"/>
              </a:ext>
            </a:extLst>
          </p:cNvPr>
          <p:cNvSpPr>
            <a:spLocks noGrp="1"/>
          </p:cNvSpPr>
          <p:nvPr>
            <p:ph type="ctrTitle"/>
          </p:nvPr>
        </p:nvSpPr>
        <p:spPr>
          <a:xfrm>
            <a:off x="1723858" y="187836"/>
            <a:ext cx="6304526" cy="553998"/>
          </a:xfrm>
        </p:spPr>
        <p:txBody>
          <a:bodyPr/>
          <a:lstStyle/>
          <a:p>
            <a:r>
              <a:rPr lang="it-IT" sz="3600" dirty="0"/>
              <a:t>Infinità di proposte educative</a:t>
            </a:r>
          </a:p>
        </p:txBody>
      </p:sp>
      <p:pic>
        <p:nvPicPr>
          <p:cNvPr id="4" name="Immagine 3">
            <a:extLst>
              <a:ext uri="{FF2B5EF4-FFF2-40B4-BE49-F238E27FC236}">
                <a16:creationId xmlns:a16="http://schemas.microsoft.com/office/drawing/2014/main" id="{1A4A6F5B-55C8-518F-05E0-90179A55C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876" y="984978"/>
            <a:ext cx="7580247" cy="5685186"/>
          </a:xfrm>
          <a:prstGeom prst="rect">
            <a:avLst/>
          </a:prstGeom>
        </p:spPr>
      </p:pic>
    </p:spTree>
    <p:extLst>
      <p:ext uri="{BB962C8B-B14F-4D97-AF65-F5344CB8AC3E}">
        <p14:creationId xmlns:p14="http://schemas.microsoft.com/office/powerpoint/2010/main" val="1369245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A6BD59-3366-2BFE-0AB0-DA2EE90B4257}"/>
              </a:ext>
            </a:extLst>
          </p:cNvPr>
          <p:cNvSpPr>
            <a:spLocks noGrp="1"/>
          </p:cNvSpPr>
          <p:nvPr>
            <p:ph type="title"/>
          </p:nvPr>
        </p:nvSpPr>
        <p:spPr>
          <a:xfrm>
            <a:off x="414703" y="-27384"/>
            <a:ext cx="8229600" cy="1143000"/>
          </a:xfrm>
        </p:spPr>
        <p:txBody>
          <a:bodyPr/>
          <a:lstStyle/>
          <a:p>
            <a:r>
              <a:rPr lang="it-IT" sz="3600" dirty="0"/>
              <a:t>Conclusioni</a:t>
            </a:r>
          </a:p>
        </p:txBody>
      </p:sp>
      <p:sp>
        <p:nvSpPr>
          <p:cNvPr id="3" name="Podtytuł 2">
            <a:extLst>
              <a:ext uri="{FF2B5EF4-FFF2-40B4-BE49-F238E27FC236}">
                <a16:creationId xmlns:a16="http://schemas.microsoft.com/office/drawing/2014/main" id="{77C9C8A6-FF27-1F94-2FD8-57D192594C07}"/>
              </a:ext>
            </a:extLst>
          </p:cNvPr>
          <p:cNvSpPr txBox="1">
            <a:spLocks/>
          </p:cNvSpPr>
          <p:nvPr/>
        </p:nvSpPr>
        <p:spPr>
          <a:xfrm>
            <a:off x="107505" y="1700808"/>
            <a:ext cx="8843996" cy="4555093"/>
          </a:xfrm>
          <a:prstGeom prst="rect">
            <a:avLst/>
          </a:prstGeom>
        </p:spPr>
        <p:txBody>
          <a:bodyPr wrap="square"/>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tLang="en-US" sz="2400" dirty="0"/>
              <a:t>In questa «carrellata» abbiamo visto:</a:t>
            </a:r>
          </a:p>
          <a:p>
            <a:pPr>
              <a:buFont typeface="Arial" panose="020B0604020202020204" pitchFamily="34" charset="0"/>
              <a:buChar char="•"/>
            </a:pPr>
            <a:r>
              <a:rPr lang="it-IT" altLang="en-US" sz="2400" dirty="0"/>
              <a:t>Ancora diversi tentativi d’applicazioni della AR in educazione</a:t>
            </a:r>
          </a:p>
          <a:p>
            <a:pPr>
              <a:buFont typeface="Arial" panose="020B0604020202020204" pitchFamily="34" charset="0"/>
              <a:buChar char="•"/>
            </a:pPr>
            <a:r>
              <a:rPr lang="it-IT" altLang="en-US" sz="2400" dirty="0"/>
              <a:t>Ancora il mondo (inquietante) di «</a:t>
            </a:r>
            <a:r>
              <a:rPr lang="it-IT" altLang="en-US" sz="2400" dirty="0" err="1"/>
              <a:t>Metaverse</a:t>
            </a:r>
            <a:r>
              <a:rPr lang="it-IT" altLang="en-US" sz="2400" dirty="0"/>
              <a:t>»</a:t>
            </a:r>
          </a:p>
          <a:p>
            <a:pPr>
              <a:buFont typeface="Arial" panose="020B0604020202020204" pitchFamily="34" charset="0"/>
              <a:buChar char="•"/>
            </a:pPr>
            <a:r>
              <a:rPr lang="it-IT" altLang="en-US" sz="2400" dirty="0"/>
              <a:t>Qualche prospettiva della robotica in educazione</a:t>
            </a:r>
          </a:p>
          <a:p>
            <a:pPr>
              <a:buFont typeface="Arial" panose="020B0604020202020204" pitchFamily="34" charset="0"/>
              <a:buChar char="•"/>
            </a:pPr>
            <a:r>
              <a:rPr lang="it-IT" altLang="en-US" sz="2400" dirty="0"/>
              <a:t>Infinite proposte educative sul mercato di «giocattoli» in Italia</a:t>
            </a:r>
          </a:p>
          <a:p>
            <a:pPr marL="0" indent="0">
              <a:buNone/>
            </a:pPr>
            <a:endParaRPr lang="it-IT" altLang="en-US" sz="2000" dirty="0"/>
          </a:p>
          <a:p>
            <a:pPr marL="0" indent="0">
              <a:buNone/>
            </a:pPr>
            <a:r>
              <a:rPr lang="it-IT" altLang="en-US" sz="2000" dirty="0"/>
              <a:t>A parte HoloLens, queste applicazioni non richiedono attrezzature particolari – bastano occhiali «3D» di cartone (o meglio: di plastica)</a:t>
            </a:r>
          </a:p>
          <a:p>
            <a:pPr marL="0" indent="0">
              <a:buNone/>
            </a:pPr>
            <a:r>
              <a:rPr lang="it-IT" altLang="en-US" sz="2000" dirty="0"/>
              <a:t>Abbiamo scartato diverse proposte commerciali di AR/ VR che chiedono d’installare un software particolare/ iscrizioni/ periodi di prova/ pagamenti</a:t>
            </a:r>
          </a:p>
          <a:p>
            <a:pPr marL="0" indent="0">
              <a:buNone/>
            </a:pPr>
            <a:r>
              <a:rPr lang="it-IT" altLang="en-US" sz="2000" dirty="0"/>
              <a:t>Lascio alla iniziative individuale di installare (sul proprio telefonino) un qualsiasi software «di prova»</a:t>
            </a:r>
          </a:p>
          <a:p>
            <a:pPr marL="0" indent="0">
              <a:buNone/>
            </a:pPr>
            <a:r>
              <a:rPr lang="it-IT" altLang="en-US" sz="2000" dirty="0"/>
              <a:t> </a:t>
            </a:r>
            <a:endParaRPr lang="pl-PL" altLang="en-US" sz="2000" dirty="0"/>
          </a:p>
        </p:txBody>
      </p:sp>
    </p:spTree>
    <p:extLst>
      <p:ext uri="{BB962C8B-B14F-4D97-AF65-F5344CB8AC3E}">
        <p14:creationId xmlns:p14="http://schemas.microsoft.com/office/powerpoint/2010/main" val="716562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a:xfrm>
            <a:off x="457200" y="0"/>
            <a:ext cx="8229600" cy="1143000"/>
          </a:xfrm>
        </p:spPr>
        <p:txBody>
          <a:bodyPr/>
          <a:lstStyle/>
          <a:p>
            <a:r>
              <a:rPr lang="it-IT" dirty="0"/>
              <a:t>Microsoft</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457200" y="6021288"/>
            <a:ext cx="7776864" cy="430887"/>
          </a:xfrm>
          <a:prstGeom prst="rect">
            <a:avLst/>
          </a:prstGeom>
          <a:noFill/>
        </p:spPr>
        <p:txBody>
          <a:bodyPr wrap="square">
            <a:spAutoFit/>
          </a:bodyPr>
          <a:lstStyle/>
          <a:p>
            <a:r>
              <a:rPr lang="it-IT" sz="2200" dirty="0"/>
              <a:t>«Toccare» l’ologramma </a:t>
            </a:r>
          </a:p>
        </p:txBody>
      </p:sp>
      <p:pic>
        <p:nvPicPr>
          <p:cNvPr id="6" name="Immagine 5">
            <a:extLst>
              <a:ext uri="{FF2B5EF4-FFF2-40B4-BE49-F238E27FC236}">
                <a16:creationId xmlns:a16="http://schemas.microsoft.com/office/drawing/2014/main" id="{C1B939D5-6773-108F-C21A-EF40106926B2}"/>
              </a:ext>
            </a:extLst>
          </p:cNvPr>
          <p:cNvPicPr>
            <a:picLocks noChangeAspect="1"/>
          </p:cNvPicPr>
          <p:nvPr/>
        </p:nvPicPr>
        <p:blipFill>
          <a:blip r:embed="rId2"/>
          <a:stretch>
            <a:fillRect/>
          </a:stretch>
        </p:blipFill>
        <p:spPr>
          <a:xfrm>
            <a:off x="1423987" y="1524000"/>
            <a:ext cx="6296025" cy="3810000"/>
          </a:xfrm>
          <a:prstGeom prst="rect">
            <a:avLst/>
          </a:prstGeom>
        </p:spPr>
      </p:pic>
    </p:spTree>
    <p:extLst>
      <p:ext uri="{BB962C8B-B14F-4D97-AF65-F5344CB8AC3E}">
        <p14:creationId xmlns:p14="http://schemas.microsoft.com/office/powerpoint/2010/main" val="3664446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a:xfrm>
            <a:off x="457200" y="0"/>
            <a:ext cx="8229600" cy="1143000"/>
          </a:xfrm>
        </p:spPr>
        <p:txBody>
          <a:bodyPr/>
          <a:lstStyle/>
          <a:p>
            <a:r>
              <a:rPr lang="it-IT" dirty="0"/>
              <a:t>Microsoft</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0" y="5157192"/>
            <a:ext cx="7776864" cy="923330"/>
          </a:xfrm>
          <a:prstGeom prst="rect">
            <a:avLst/>
          </a:prstGeom>
          <a:noFill/>
        </p:spPr>
        <p:txBody>
          <a:bodyPr wrap="square">
            <a:spAutoFit/>
          </a:bodyPr>
          <a:lstStyle/>
          <a:p>
            <a:r>
              <a:rPr lang="it-IT" dirty="0"/>
              <a:t>MS: «</a:t>
            </a:r>
            <a:r>
              <a:rPr lang="it-IT" dirty="0" err="1"/>
              <a:t>We</a:t>
            </a:r>
            <a:r>
              <a:rPr lang="it-IT" dirty="0"/>
              <a:t> </a:t>
            </a:r>
            <a:r>
              <a:rPr lang="it-IT" dirty="0" err="1"/>
              <a:t>spent</a:t>
            </a:r>
            <a:r>
              <a:rPr lang="it-IT" dirty="0"/>
              <a:t> </a:t>
            </a:r>
            <a:r>
              <a:rPr lang="it-IT" dirty="0" err="1"/>
              <a:t>years</a:t>
            </a:r>
            <a:r>
              <a:rPr lang="it-IT" dirty="0"/>
              <a:t> </a:t>
            </a:r>
            <a:r>
              <a:rPr lang="it-IT" dirty="0" err="1"/>
              <a:t>studying</a:t>
            </a:r>
            <a:r>
              <a:rPr lang="it-IT" dirty="0"/>
              <a:t> the interaction of </a:t>
            </a:r>
            <a:r>
              <a:rPr lang="it-IT" dirty="0" err="1"/>
              <a:t>holograms</a:t>
            </a:r>
            <a:r>
              <a:rPr lang="it-IT" dirty="0"/>
              <a:t>»</a:t>
            </a:r>
          </a:p>
          <a:p>
            <a:r>
              <a:rPr lang="it-IT" dirty="0"/>
              <a:t>GK: Un modello reale (a Centro di Science di Danzica) </a:t>
            </a:r>
          </a:p>
          <a:p>
            <a:r>
              <a:rPr lang="it-IT" dirty="0"/>
              <a:t>è molto più semplice e divertente!</a:t>
            </a:r>
          </a:p>
        </p:txBody>
      </p:sp>
      <p:pic>
        <p:nvPicPr>
          <p:cNvPr id="4" name="Immagine 3">
            <a:extLst>
              <a:ext uri="{FF2B5EF4-FFF2-40B4-BE49-F238E27FC236}">
                <a16:creationId xmlns:a16="http://schemas.microsoft.com/office/drawing/2014/main" id="{88E19A10-34D4-087A-09E7-0C0A97D896E3}"/>
              </a:ext>
            </a:extLst>
          </p:cNvPr>
          <p:cNvPicPr>
            <a:picLocks noChangeAspect="1"/>
          </p:cNvPicPr>
          <p:nvPr/>
        </p:nvPicPr>
        <p:blipFill>
          <a:blip r:embed="rId2"/>
          <a:stretch>
            <a:fillRect/>
          </a:stretch>
        </p:blipFill>
        <p:spPr>
          <a:xfrm>
            <a:off x="179512" y="1484784"/>
            <a:ext cx="5760640" cy="3239855"/>
          </a:xfrm>
          <a:prstGeom prst="rect">
            <a:avLst/>
          </a:prstGeom>
        </p:spPr>
      </p:pic>
      <p:pic>
        <p:nvPicPr>
          <p:cNvPr id="6" name="Immagine 5" descr="Immagine che contiene luce&#10;&#10;Descrizione generata automaticamente">
            <a:extLst>
              <a:ext uri="{FF2B5EF4-FFF2-40B4-BE49-F238E27FC236}">
                <a16:creationId xmlns:a16="http://schemas.microsoft.com/office/drawing/2014/main" id="{0F8C31A9-52C9-EF6A-4DF1-6F48D137A9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441464" y="2471154"/>
            <a:ext cx="4509118" cy="2536379"/>
          </a:xfrm>
          <a:prstGeom prst="rect">
            <a:avLst/>
          </a:prstGeom>
        </p:spPr>
      </p:pic>
    </p:spTree>
    <p:extLst>
      <p:ext uri="{BB962C8B-B14F-4D97-AF65-F5344CB8AC3E}">
        <p14:creationId xmlns:p14="http://schemas.microsoft.com/office/powerpoint/2010/main" val="1569654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a:xfrm>
            <a:off x="457200" y="0"/>
            <a:ext cx="8229600" cy="1143000"/>
          </a:xfrm>
        </p:spPr>
        <p:txBody>
          <a:bodyPr/>
          <a:lstStyle/>
          <a:p>
            <a:r>
              <a:rPr lang="it-IT" dirty="0"/>
              <a:t>Microsoft</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683567" y="5391833"/>
            <a:ext cx="7776864" cy="1200329"/>
          </a:xfrm>
          <a:prstGeom prst="rect">
            <a:avLst/>
          </a:prstGeom>
          <a:noFill/>
        </p:spPr>
        <p:txBody>
          <a:bodyPr wrap="square">
            <a:spAutoFit/>
          </a:bodyPr>
          <a:lstStyle/>
          <a:p>
            <a:r>
              <a:rPr lang="it-IT" dirty="0"/>
              <a:t>GK: Il pianoforte digitale era uno di primi «giochi» educativi di computer portatili (come Commodore 64)</a:t>
            </a:r>
          </a:p>
          <a:p>
            <a:endParaRPr lang="it-IT" dirty="0"/>
          </a:p>
          <a:p>
            <a:r>
              <a:rPr lang="it-IT" dirty="0"/>
              <a:t>In queste soluzioni manca la chiarezza del concetto che si vuole applicare</a:t>
            </a:r>
          </a:p>
        </p:txBody>
      </p:sp>
      <p:pic>
        <p:nvPicPr>
          <p:cNvPr id="8" name="Immagine 7">
            <a:extLst>
              <a:ext uri="{FF2B5EF4-FFF2-40B4-BE49-F238E27FC236}">
                <a16:creationId xmlns:a16="http://schemas.microsoft.com/office/drawing/2014/main" id="{3320932F-4160-3029-CF94-7069A7C28B22}"/>
              </a:ext>
            </a:extLst>
          </p:cNvPr>
          <p:cNvPicPr>
            <a:picLocks noChangeAspect="1"/>
          </p:cNvPicPr>
          <p:nvPr/>
        </p:nvPicPr>
        <p:blipFill>
          <a:blip r:embed="rId2"/>
          <a:stretch>
            <a:fillRect/>
          </a:stretch>
        </p:blipFill>
        <p:spPr>
          <a:xfrm>
            <a:off x="1176337" y="1538287"/>
            <a:ext cx="6791325" cy="3781425"/>
          </a:xfrm>
          <a:prstGeom prst="rect">
            <a:avLst/>
          </a:prstGeom>
        </p:spPr>
      </p:pic>
    </p:spTree>
    <p:extLst>
      <p:ext uri="{BB962C8B-B14F-4D97-AF65-F5344CB8AC3E}">
        <p14:creationId xmlns:p14="http://schemas.microsoft.com/office/powerpoint/2010/main" val="3077956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a:xfrm>
            <a:off x="457200" y="0"/>
            <a:ext cx="8229600" cy="1143000"/>
          </a:xfrm>
        </p:spPr>
        <p:txBody>
          <a:bodyPr/>
          <a:lstStyle/>
          <a:p>
            <a:r>
              <a:rPr lang="it-IT" dirty="0"/>
              <a:t>Microsoft HoloLens</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683567" y="5391833"/>
            <a:ext cx="7776864" cy="430887"/>
          </a:xfrm>
          <a:prstGeom prst="rect">
            <a:avLst/>
          </a:prstGeom>
          <a:noFill/>
        </p:spPr>
        <p:txBody>
          <a:bodyPr wrap="square">
            <a:spAutoFit/>
          </a:bodyPr>
          <a:lstStyle/>
          <a:p>
            <a:r>
              <a:rPr lang="it-IT" sz="2200" dirty="0"/>
              <a:t>Il gioco con l’ologramma umano</a:t>
            </a:r>
          </a:p>
        </p:txBody>
      </p:sp>
      <p:pic>
        <p:nvPicPr>
          <p:cNvPr id="4" name="Immagine 3">
            <a:extLst>
              <a:ext uri="{FF2B5EF4-FFF2-40B4-BE49-F238E27FC236}">
                <a16:creationId xmlns:a16="http://schemas.microsoft.com/office/drawing/2014/main" id="{5BB40605-175B-7FFD-2152-50FA818AEB66}"/>
              </a:ext>
            </a:extLst>
          </p:cNvPr>
          <p:cNvPicPr>
            <a:picLocks noChangeAspect="1"/>
          </p:cNvPicPr>
          <p:nvPr/>
        </p:nvPicPr>
        <p:blipFill>
          <a:blip r:embed="rId2"/>
          <a:stretch>
            <a:fillRect/>
          </a:stretch>
        </p:blipFill>
        <p:spPr>
          <a:xfrm>
            <a:off x="1043608" y="1121296"/>
            <a:ext cx="6810375" cy="3819525"/>
          </a:xfrm>
          <a:prstGeom prst="rect">
            <a:avLst/>
          </a:prstGeom>
        </p:spPr>
      </p:pic>
    </p:spTree>
    <p:extLst>
      <p:ext uri="{BB962C8B-B14F-4D97-AF65-F5344CB8AC3E}">
        <p14:creationId xmlns:p14="http://schemas.microsoft.com/office/powerpoint/2010/main" val="3386882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a:xfrm>
            <a:off x="457200" y="0"/>
            <a:ext cx="8229600" cy="1143000"/>
          </a:xfrm>
        </p:spPr>
        <p:txBody>
          <a:bodyPr/>
          <a:lstStyle/>
          <a:p>
            <a:r>
              <a:rPr lang="it-IT" sz="3600" dirty="0"/>
              <a:t>Microsoft HoloLens</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683567" y="5391833"/>
            <a:ext cx="7776864" cy="923330"/>
          </a:xfrm>
          <a:prstGeom prst="rect">
            <a:avLst/>
          </a:prstGeom>
          <a:noFill/>
        </p:spPr>
        <p:txBody>
          <a:bodyPr wrap="square">
            <a:spAutoFit/>
          </a:bodyPr>
          <a:lstStyle/>
          <a:p>
            <a:r>
              <a:rPr lang="it-IT" dirty="0"/>
              <a:t>«</a:t>
            </a:r>
            <a:r>
              <a:rPr lang="it-IT" dirty="0" err="1"/>
              <a:t>Let’s</a:t>
            </a:r>
            <a:r>
              <a:rPr lang="it-IT" dirty="0"/>
              <a:t> me </a:t>
            </a:r>
            <a:r>
              <a:rPr lang="it-IT" dirty="0" err="1"/>
              <a:t>organize</a:t>
            </a:r>
            <a:r>
              <a:rPr lang="it-IT" dirty="0"/>
              <a:t> </a:t>
            </a:r>
            <a:r>
              <a:rPr lang="it-IT" dirty="0" err="1"/>
              <a:t>all</a:t>
            </a:r>
            <a:r>
              <a:rPr lang="it-IT" dirty="0"/>
              <a:t> </a:t>
            </a:r>
            <a:r>
              <a:rPr lang="it-IT" dirty="0" err="1"/>
              <a:t>these</a:t>
            </a:r>
            <a:r>
              <a:rPr lang="it-IT" dirty="0"/>
              <a:t> </a:t>
            </a:r>
            <a:r>
              <a:rPr lang="it-IT" dirty="0" err="1"/>
              <a:t>objects</a:t>
            </a:r>
            <a:r>
              <a:rPr lang="it-IT" dirty="0"/>
              <a:t>»</a:t>
            </a:r>
          </a:p>
          <a:p>
            <a:r>
              <a:rPr lang="it-IT" dirty="0"/>
              <a:t>Nel linguaggio normale (reale) si dice: metto in ordine tutti questi fogli, e li appendo </a:t>
            </a:r>
            <a:r>
              <a:rPr lang="it-IT"/>
              <a:t>sulla parete.</a:t>
            </a:r>
            <a:endParaRPr lang="it-IT" dirty="0"/>
          </a:p>
        </p:txBody>
      </p:sp>
      <p:pic>
        <p:nvPicPr>
          <p:cNvPr id="6" name="Immagine 5">
            <a:extLst>
              <a:ext uri="{FF2B5EF4-FFF2-40B4-BE49-F238E27FC236}">
                <a16:creationId xmlns:a16="http://schemas.microsoft.com/office/drawing/2014/main" id="{C2C05588-4A1A-67DA-F36A-20B6A2181D7F}"/>
              </a:ext>
            </a:extLst>
          </p:cNvPr>
          <p:cNvPicPr>
            <a:picLocks noChangeAspect="1"/>
          </p:cNvPicPr>
          <p:nvPr/>
        </p:nvPicPr>
        <p:blipFill>
          <a:blip r:embed="rId2"/>
          <a:stretch>
            <a:fillRect/>
          </a:stretch>
        </p:blipFill>
        <p:spPr>
          <a:xfrm>
            <a:off x="1166812" y="1528762"/>
            <a:ext cx="6810375" cy="3800475"/>
          </a:xfrm>
          <a:prstGeom prst="rect">
            <a:avLst/>
          </a:prstGeom>
        </p:spPr>
      </p:pic>
    </p:spTree>
    <p:extLst>
      <p:ext uri="{BB962C8B-B14F-4D97-AF65-F5344CB8AC3E}">
        <p14:creationId xmlns:p14="http://schemas.microsoft.com/office/powerpoint/2010/main" val="2493782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257CC-ABC9-F92D-C111-8F4A6DB8EF56}"/>
              </a:ext>
            </a:extLst>
          </p:cNvPr>
          <p:cNvSpPr>
            <a:spLocks noGrp="1"/>
          </p:cNvSpPr>
          <p:nvPr>
            <p:ph type="title"/>
          </p:nvPr>
        </p:nvSpPr>
        <p:spPr>
          <a:xfrm>
            <a:off x="457200" y="0"/>
            <a:ext cx="8229600" cy="1143000"/>
          </a:xfrm>
        </p:spPr>
        <p:txBody>
          <a:bodyPr/>
          <a:lstStyle/>
          <a:p>
            <a:r>
              <a:rPr lang="it-IT" dirty="0"/>
              <a:t>Microsoft HoloLens</a:t>
            </a:r>
          </a:p>
        </p:txBody>
      </p:sp>
      <p:sp>
        <p:nvSpPr>
          <p:cNvPr id="5" name="CasellaDiTesto 4">
            <a:extLst>
              <a:ext uri="{FF2B5EF4-FFF2-40B4-BE49-F238E27FC236}">
                <a16:creationId xmlns:a16="http://schemas.microsoft.com/office/drawing/2014/main" id="{4B30956B-79AC-77BE-272C-C7456529EC72}"/>
              </a:ext>
            </a:extLst>
          </p:cNvPr>
          <p:cNvSpPr txBox="1"/>
          <p:nvPr/>
        </p:nvSpPr>
        <p:spPr>
          <a:xfrm>
            <a:off x="683568" y="6309320"/>
            <a:ext cx="7776864" cy="369332"/>
          </a:xfrm>
          <a:prstGeom prst="rect">
            <a:avLst/>
          </a:prstGeom>
          <a:noFill/>
        </p:spPr>
        <p:txBody>
          <a:bodyPr wrap="square">
            <a:spAutoFit/>
          </a:bodyPr>
          <a:lstStyle/>
          <a:p>
            <a:r>
              <a:rPr lang="it-IT" dirty="0"/>
              <a:t>https://en.wikipedia.org/wiki/Microsoft_HoloLens</a:t>
            </a:r>
          </a:p>
        </p:txBody>
      </p:sp>
      <p:sp>
        <p:nvSpPr>
          <p:cNvPr id="4" name="CasellaDiTesto 3">
            <a:extLst>
              <a:ext uri="{FF2B5EF4-FFF2-40B4-BE49-F238E27FC236}">
                <a16:creationId xmlns:a16="http://schemas.microsoft.com/office/drawing/2014/main" id="{696AF923-6553-71F4-15D8-F580ED652E75}"/>
              </a:ext>
            </a:extLst>
          </p:cNvPr>
          <p:cNvSpPr txBox="1"/>
          <p:nvPr/>
        </p:nvSpPr>
        <p:spPr>
          <a:xfrm>
            <a:off x="323528" y="1052736"/>
            <a:ext cx="8082645" cy="6370975"/>
          </a:xfrm>
          <a:prstGeom prst="rect">
            <a:avLst/>
          </a:prstGeom>
          <a:noFill/>
        </p:spPr>
        <p:txBody>
          <a:bodyPr wrap="square">
            <a:spAutoFit/>
          </a:bodyPr>
          <a:lstStyle/>
          <a:p>
            <a:r>
              <a:rPr lang="en-US" sz="1500" i="0" dirty="0">
                <a:solidFill>
                  <a:srgbClr val="202122"/>
                </a:solidFill>
                <a:effectLst/>
                <a:latin typeface="Arial" panose="020B0604020202020204" pitchFamily="34" charset="0"/>
              </a:rPr>
              <a:t>The HoloLens is a </a:t>
            </a:r>
            <a:r>
              <a:rPr lang="en-US" sz="1500" i="0" u="none" strike="noStrike" dirty="0">
                <a:solidFill>
                  <a:srgbClr val="0645AD"/>
                </a:solidFill>
                <a:effectLst/>
                <a:latin typeface="Arial" panose="020B0604020202020204" pitchFamily="34" charset="0"/>
                <a:hlinkClick r:id="rId2" tooltip="Head-mounted display"/>
              </a:rPr>
              <a:t>head-mounted display</a:t>
            </a:r>
            <a:r>
              <a:rPr lang="en-US" sz="1500" i="0" dirty="0">
                <a:solidFill>
                  <a:srgbClr val="202122"/>
                </a:solidFill>
                <a:effectLst/>
                <a:latin typeface="Arial" panose="020B0604020202020204" pitchFamily="34" charset="0"/>
              </a:rPr>
              <a:t> unit connected to an adjustable, cushioned inner headband, which can tilt HoloLens up and down, as well as forward and backward.</a:t>
            </a:r>
            <a:r>
              <a:rPr lang="en-US" sz="1500" i="0" u="none" strike="noStrike" baseline="30000" dirty="0">
                <a:solidFill>
                  <a:srgbClr val="0645AD"/>
                </a:solidFill>
                <a:effectLst/>
                <a:latin typeface="Arial" panose="020B0604020202020204" pitchFamily="34" charset="0"/>
                <a:hlinkClick r:id="rId3"/>
              </a:rPr>
              <a:t>[15]</a:t>
            </a:r>
            <a:r>
              <a:rPr lang="en-US" sz="1500" i="0" dirty="0">
                <a:solidFill>
                  <a:srgbClr val="202122"/>
                </a:solidFill>
                <a:effectLst/>
                <a:latin typeface="Arial" panose="020B0604020202020204" pitchFamily="34" charset="0"/>
              </a:rPr>
              <a:t> To wear the unit, the user fits the HoloLens on their head, using an adjustment wheel at the back of the headband to secure it around the crown, supporting and distributing the weight of the unit equally for comfort,</a:t>
            </a:r>
            <a:r>
              <a:rPr lang="en-US" sz="1500" i="0" u="none" strike="noStrike" baseline="30000" dirty="0">
                <a:solidFill>
                  <a:srgbClr val="0645AD"/>
                </a:solidFill>
                <a:effectLst/>
                <a:latin typeface="Arial" panose="020B0604020202020204" pitchFamily="34" charset="0"/>
                <a:hlinkClick r:id="rId4"/>
              </a:rPr>
              <a:t>[16]</a:t>
            </a:r>
            <a:r>
              <a:rPr lang="en-US" sz="1500" i="0" dirty="0">
                <a:solidFill>
                  <a:srgbClr val="202122"/>
                </a:solidFill>
                <a:effectLst/>
                <a:latin typeface="Arial" panose="020B0604020202020204" pitchFamily="34" charset="0"/>
              </a:rPr>
              <a:t> before tilting the visor towards the front of the eyes</a:t>
            </a:r>
          </a:p>
          <a:p>
            <a:r>
              <a:rPr lang="en-US" sz="1500" i="0" dirty="0">
                <a:solidFill>
                  <a:srgbClr val="202122"/>
                </a:solidFill>
                <a:effectLst/>
                <a:latin typeface="Arial" panose="020B0604020202020204" pitchFamily="34" charset="0"/>
              </a:rPr>
              <a:t>The front of the unit houses many of the sensors and related hardware, including the processors, cameras and projection lenses. The visor is tinted;</a:t>
            </a:r>
            <a:r>
              <a:rPr lang="en-US" sz="1500" i="0" u="none" strike="noStrike" baseline="30000" dirty="0">
                <a:solidFill>
                  <a:srgbClr val="0645AD"/>
                </a:solidFill>
                <a:effectLst/>
                <a:latin typeface="Arial" panose="020B0604020202020204" pitchFamily="34" charset="0"/>
                <a:hlinkClick r:id="rId4"/>
              </a:rPr>
              <a:t>[16]</a:t>
            </a:r>
            <a:r>
              <a:rPr lang="en-US" sz="1500" i="0" dirty="0">
                <a:solidFill>
                  <a:srgbClr val="202122"/>
                </a:solidFill>
                <a:effectLst/>
                <a:latin typeface="Arial" panose="020B0604020202020204" pitchFamily="34" charset="0"/>
              </a:rPr>
              <a:t> enclosed in the visor piece is a pair of transparent </a:t>
            </a:r>
            <a:r>
              <a:rPr lang="en-US" sz="1500" i="0" u="none" strike="noStrike" dirty="0">
                <a:solidFill>
                  <a:srgbClr val="0645AD"/>
                </a:solidFill>
                <a:effectLst/>
                <a:latin typeface="Arial" panose="020B0604020202020204" pitchFamily="34" charset="0"/>
                <a:hlinkClick r:id="rId5" tooltip="Head-up display"/>
              </a:rPr>
              <a:t>combiner</a:t>
            </a:r>
            <a:r>
              <a:rPr lang="en-US" sz="1500" i="0" dirty="0">
                <a:solidFill>
                  <a:srgbClr val="202122"/>
                </a:solidFill>
                <a:effectLst/>
                <a:latin typeface="Arial" panose="020B0604020202020204" pitchFamily="34" charset="0"/>
              </a:rPr>
              <a:t> lenses, in which the projected images are displayed in the lower half.</a:t>
            </a:r>
            <a:r>
              <a:rPr lang="en-US" sz="1500" i="0" u="none" strike="noStrike" baseline="30000" dirty="0">
                <a:solidFill>
                  <a:srgbClr val="0645AD"/>
                </a:solidFill>
                <a:effectLst/>
                <a:latin typeface="Arial" panose="020B0604020202020204" pitchFamily="34" charset="0"/>
                <a:hlinkClick r:id="rId6"/>
              </a:rPr>
              <a:t>[17]</a:t>
            </a:r>
            <a:r>
              <a:rPr lang="en-US" sz="1500" i="0" dirty="0">
                <a:solidFill>
                  <a:srgbClr val="202122"/>
                </a:solidFill>
                <a:effectLst/>
                <a:latin typeface="Arial" panose="020B0604020202020204" pitchFamily="34" charset="0"/>
              </a:rPr>
              <a:t> The HoloLens must be calibrated to the </a:t>
            </a:r>
            <a:r>
              <a:rPr lang="en-US" sz="1500" i="0" u="none" strike="noStrike" dirty="0">
                <a:solidFill>
                  <a:srgbClr val="0645AD"/>
                </a:solidFill>
                <a:effectLst/>
                <a:latin typeface="Arial" panose="020B0604020202020204" pitchFamily="34" charset="0"/>
                <a:hlinkClick r:id="rId7" tooltip="Interpupillary distance"/>
              </a:rPr>
              <a:t>interpupillary distance</a:t>
            </a:r>
            <a:r>
              <a:rPr lang="en-US" sz="1500" i="0" dirty="0">
                <a:solidFill>
                  <a:srgbClr val="202122"/>
                </a:solidFill>
                <a:effectLst/>
                <a:latin typeface="Arial" panose="020B0604020202020204" pitchFamily="34" charset="0"/>
              </a:rPr>
              <a:t> (IPD), or accustomed vision of the user.</a:t>
            </a:r>
          </a:p>
          <a:p>
            <a:endParaRPr lang="en-US" dirty="0">
              <a:solidFill>
                <a:srgbClr val="202122"/>
              </a:solidFill>
            </a:endParaRPr>
          </a:p>
          <a:p>
            <a:r>
              <a:rPr lang="it-IT" dirty="0">
                <a:solidFill>
                  <a:srgbClr val="202122"/>
                </a:solidFill>
              </a:rPr>
              <a:t>Due “lenti” opache, su quali vengono proiettate immagini 3D</a:t>
            </a:r>
            <a:r>
              <a:rPr lang="it-IT" b="0" i="0" dirty="0">
                <a:solidFill>
                  <a:srgbClr val="202122"/>
                </a:solidFill>
                <a:effectLst/>
                <a:latin typeface="Arial" panose="020B0604020202020204" pitchFamily="34" charset="0"/>
              </a:rPr>
              <a:t>. </a:t>
            </a:r>
            <a:r>
              <a:rPr lang="it-IT" dirty="0">
                <a:solidFill>
                  <a:srgbClr val="202122"/>
                </a:solidFill>
              </a:rPr>
              <a:t>Rivelatore di accelerazione, giroscopio e magnetometro (come nei telefonini standard), sensore di movimento delle mani (Kinect), video camera a largo campo, sensore di luce ambientali, 4 microfoni, 2 autoparlanti,</a:t>
            </a:r>
          </a:p>
          <a:p>
            <a:r>
              <a:rPr lang="it-IT" dirty="0">
                <a:solidFill>
                  <a:srgbClr val="202122"/>
                </a:solidFill>
              </a:rPr>
              <a:t>Processore centrale, processore per ologrammi, processore grafico, processore di segnali digitali, multimedia 64GB card, Bluetooth &amp; Wi-Fi, Sistema Windows 10.</a:t>
            </a:r>
          </a:p>
          <a:p>
            <a:r>
              <a:rPr lang="it-IT" dirty="0">
                <a:solidFill>
                  <a:srgbClr val="202122"/>
                </a:solidFill>
              </a:rPr>
              <a:t>Costo: 5000 $</a:t>
            </a:r>
          </a:p>
          <a:p>
            <a:endParaRPr lang="en-US" dirty="0">
              <a:solidFill>
                <a:srgbClr val="202122"/>
              </a:solidFill>
            </a:endParaRPr>
          </a:p>
          <a:p>
            <a:r>
              <a:rPr lang="en-US" dirty="0">
                <a:solidFill>
                  <a:srgbClr val="202122"/>
                </a:solidFill>
              </a:rPr>
              <a:t>  </a:t>
            </a:r>
            <a:endParaRPr lang="en-US" b="0" i="0" dirty="0">
              <a:solidFill>
                <a:srgbClr val="202122"/>
              </a:solidFill>
              <a:effectLst/>
              <a:latin typeface="Arial" panose="020B0604020202020204" pitchFamily="34" charset="0"/>
            </a:endParaRPr>
          </a:p>
          <a:p>
            <a:r>
              <a:rPr lang="en-US" b="0" i="0" dirty="0">
                <a:solidFill>
                  <a:srgbClr val="202122"/>
                </a:solidFill>
                <a:effectLst/>
                <a:latin typeface="Arial" panose="020B0604020202020204" pitchFamily="34" charset="0"/>
              </a:rPr>
              <a:t> </a:t>
            </a:r>
          </a:p>
          <a:p>
            <a:endParaRPr lang="en-US" baseline="30000" dirty="0">
              <a:solidFill>
                <a:srgbClr val="202122"/>
              </a:solidFill>
            </a:endParaRPr>
          </a:p>
          <a:p>
            <a:endParaRPr lang="en-US" baseline="30000" dirty="0">
              <a:solidFill>
                <a:srgbClr val="0645AD"/>
              </a:solidFill>
            </a:endParaRPr>
          </a:p>
          <a:p>
            <a:endParaRPr lang="it-IT" dirty="0"/>
          </a:p>
        </p:txBody>
      </p:sp>
    </p:spTree>
    <p:extLst>
      <p:ext uri="{BB962C8B-B14F-4D97-AF65-F5344CB8AC3E}">
        <p14:creationId xmlns:p14="http://schemas.microsoft.com/office/powerpoint/2010/main" val="570227924"/>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7636</TotalTime>
  <Words>1475</Words>
  <Application>Microsoft Office PowerPoint</Application>
  <PresentationFormat>Presentazione su schermo (4:3)</PresentationFormat>
  <Paragraphs>114</Paragraphs>
  <Slides>35</Slides>
  <Notes>1</Notes>
  <HiddenSlides>0</HiddenSlides>
  <MMClips>6</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35</vt:i4>
      </vt:variant>
    </vt:vector>
  </HeadingPairs>
  <TitlesOfParts>
    <vt:vector size="39" baseType="lpstr">
      <vt:lpstr>Arial</vt:lpstr>
      <vt:lpstr>Calibri</vt:lpstr>
      <vt:lpstr>Lora</vt:lpstr>
      <vt:lpstr>Projekt domyślny</vt:lpstr>
      <vt:lpstr>Presentazione standard di PowerPoint</vt:lpstr>
      <vt:lpstr>Microsoft: HoloLens</vt:lpstr>
      <vt:lpstr>Microsoft Hololens</vt:lpstr>
      <vt:lpstr>Microsoft</vt:lpstr>
      <vt:lpstr>Microsoft</vt:lpstr>
      <vt:lpstr>Microsoft</vt:lpstr>
      <vt:lpstr>Microsoft HoloLens</vt:lpstr>
      <vt:lpstr>Microsoft HoloLens</vt:lpstr>
      <vt:lpstr>Microsoft HoloLens</vt:lpstr>
      <vt:lpstr>Holo Lens in Education</vt:lpstr>
      <vt:lpstr>Holo Lens in Education</vt:lpstr>
      <vt:lpstr>HoloLens: Applicazioni</vt:lpstr>
      <vt:lpstr>Presentazione standard di PowerPoint</vt:lpstr>
      <vt:lpstr>Presentazione standard di PowerPoint</vt:lpstr>
      <vt:lpstr>Presentazione standard di PowerPoint</vt:lpstr>
      <vt:lpstr>Giochi nel Metaverso</vt:lpstr>
      <vt:lpstr>Giochi nel Metaverso</vt:lpstr>
      <vt:lpstr>Ready Player One (S. Spielberg, 2018) </vt:lpstr>
      <vt:lpstr>Ma c’è chi spinge sui Metaversi </vt:lpstr>
      <vt:lpstr>Ma c’è chi spinge sui Metaversi </vt:lpstr>
      <vt:lpstr>Article: A List Of The Ideal Educational Robots That Will Benefit Your Children In 2022</vt:lpstr>
      <vt:lpstr>Robotica in Educazione</vt:lpstr>
      <vt:lpstr>Un robot umanoide «stampa-da-te»</vt:lpstr>
      <vt:lpstr>Un robot umanoide arriva tra poco</vt:lpstr>
      <vt:lpstr>Il primo ballo sardo di un robotino</vt:lpstr>
      <vt:lpstr>Robot Cubetto</vt:lpstr>
      <vt:lpstr>Dash Robot</vt:lpstr>
      <vt:lpstr>Edison Robot</vt:lpstr>
      <vt:lpstr>I robot «per Natale» (2022)</vt:lpstr>
      <vt:lpstr>DODO Il robot delle emozioni</vt:lpstr>
      <vt:lpstr>Il robot «Next generation» </vt:lpstr>
      <vt:lpstr>Il robot STEAM «Insegnatutto»</vt:lpstr>
      <vt:lpstr>Geografia «aumentata»</vt:lpstr>
      <vt:lpstr>Infinità di proposte educative</vt:lpstr>
      <vt:lpstr>Conclusioni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Ucho – superkomputer komunikacji</dc:title>
  <dc:creator>GK</dc:creator>
  <cp:lastModifiedBy>Maria Karwasz</cp:lastModifiedBy>
  <cp:revision>119</cp:revision>
  <dcterms:created xsi:type="dcterms:W3CDTF">2019-04-23T16:37:35Z</dcterms:created>
  <dcterms:modified xsi:type="dcterms:W3CDTF">2022-11-28T21:25:44Z</dcterms:modified>
</cp:coreProperties>
</file>