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321" r:id="rId2"/>
    <p:sldId id="257" r:id="rId3"/>
    <p:sldId id="259" r:id="rId4"/>
    <p:sldId id="260" r:id="rId5"/>
    <p:sldId id="258" r:id="rId6"/>
    <p:sldId id="261" r:id="rId7"/>
    <p:sldId id="263" r:id="rId8"/>
    <p:sldId id="265" r:id="rId9"/>
    <p:sldId id="266" r:id="rId10"/>
    <p:sldId id="264" r:id="rId11"/>
    <p:sldId id="268" r:id="rId12"/>
    <p:sldId id="269" r:id="rId13"/>
    <p:sldId id="262" r:id="rId14"/>
    <p:sldId id="267" r:id="rId15"/>
    <p:sldId id="271" r:id="rId16"/>
    <p:sldId id="322" r:id="rId17"/>
    <p:sldId id="270" r:id="rId18"/>
    <p:sldId id="323" r:id="rId19"/>
    <p:sldId id="330" r:id="rId20"/>
    <p:sldId id="327" r:id="rId21"/>
    <p:sldId id="338" r:id="rId22"/>
    <p:sldId id="328" r:id="rId23"/>
    <p:sldId id="329" r:id="rId24"/>
    <p:sldId id="324" r:id="rId25"/>
    <p:sldId id="325" r:id="rId26"/>
    <p:sldId id="326" r:id="rId27"/>
    <p:sldId id="339" r:id="rId28"/>
    <p:sldId id="331" r:id="rId29"/>
    <p:sldId id="332" r:id="rId30"/>
    <p:sldId id="333" r:id="rId31"/>
    <p:sldId id="334" r:id="rId32"/>
    <p:sldId id="337" r:id="rId33"/>
    <p:sldId id="335" r:id="rId34"/>
    <p:sldId id="336" r:id="rId35"/>
    <p:sldId id="340" r:id="rId36"/>
    <p:sldId id="341" r:id="rId37"/>
    <p:sldId id="342" r:id="rId38"/>
    <p:sldId id="344" r:id="rId39"/>
    <p:sldId id="348" r:id="rId40"/>
    <p:sldId id="349" r:id="rId41"/>
    <p:sldId id="351" r:id="rId42"/>
    <p:sldId id="350" r:id="rId43"/>
    <p:sldId id="347" r:id="rId44"/>
    <p:sldId id="345" r:id="rId45"/>
    <p:sldId id="346" r:id="rId46"/>
    <p:sldId id="343" r:id="rId47"/>
    <p:sldId id="352" r:id="rId48"/>
    <p:sldId id="353" r:id="rId49"/>
    <p:sldId id="354" r:id="rId50"/>
    <p:sldId id="355" r:id="rId51"/>
    <p:sldId id="370" r:id="rId52"/>
    <p:sldId id="364" r:id="rId53"/>
    <p:sldId id="369" r:id="rId54"/>
    <p:sldId id="356" r:id="rId55"/>
    <p:sldId id="357" r:id="rId56"/>
    <p:sldId id="376" r:id="rId57"/>
    <p:sldId id="375" r:id="rId58"/>
    <p:sldId id="360" r:id="rId59"/>
    <p:sldId id="361" r:id="rId60"/>
    <p:sldId id="377" r:id="rId61"/>
    <p:sldId id="358" r:id="rId62"/>
    <p:sldId id="359" r:id="rId63"/>
    <p:sldId id="365" r:id="rId64"/>
    <p:sldId id="366" r:id="rId65"/>
    <p:sldId id="368" r:id="rId66"/>
    <p:sldId id="367" r:id="rId67"/>
    <p:sldId id="362" r:id="rId68"/>
    <p:sldId id="363" r:id="rId69"/>
    <p:sldId id="372" r:id="rId70"/>
    <p:sldId id="374" r:id="rId71"/>
    <p:sldId id="371" r:id="rId72"/>
    <p:sldId id="373" r:id="rId73"/>
    <p:sldId id="378" r:id="rId74"/>
    <p:sldId id="379" r:id="rId75"/>
    <p:sldId id="383" r:id="rId76"/>
    <p:sldId id="380" r:id="rId77"/>
    <p:sldId id="381" r:id="rId78"/>
    <p:sldId id="382" r:id="rId7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48" autoAdjust="0"/>
    <p:restoredTop sz="94660"/>
  </p:normalViewPr>
  <p:slideViewPr>
    <p:cSldViewPr snapToGrid="0">
      <p:cViewPr varScale="1">
        <p:scale>
          <a:sx n="69" d="100"/>
          <a:sy n="69" d="100"/>
        </p:scale>
        <p:origin x="48"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A8C1FC-0AA1-4277-8197-32C47B142F48}" type="datetimeFigureOut">
              <a:rPr lang="it-IT" smtClean="0"/>
              <a:t>17/11/2022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E70B2-07FD-4FCD-9F8F-49A45E69CBA4}" type="slidenum">
              <a:rPr lang="it-IT" smtClean="0"/>
              <a:t>‹N›</a:t>
            </a:fld>
            <a:endParaRPr lang="it-IT"/>
          </a:p>
        </p:txBody>
      </p:sp>
    </p:spTree>
    <p:extLst>
      <p:ext uri="{BB962C8B-B14F-4D97-AF65-F5344CB8AC3E}">
        <p14:creationId xmlns:p14="http://schemas.microsoft.com/office/powerpoint/2010/main" val="68414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428097-98D2-238A-C8E8-50001091DF2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D49F603E-6EAD-B2B4-9175-A73510F0A3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65C58D1-5ECE-781C-87CB-40A113E80D27}"/>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5" name="Segnaposto piè di pagina 4">
            <a:extLst>
              <a:ext uri="{FF2B5EF4-FFF2-40B4-BE49-F238E27FC236}">
                <a16:creationId xmlns:a16="http://schemas.microsoft.com/office/drawing/2014/main" id="{1BBC5620-96D7-8416-BD44-7E5DDBBD92C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209C4B6-38C2-EAEE-3F6A-24400EB897CC}"/>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1567125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C6770-189F-F93D-9C9E-D3D6CA1117E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AC415F-4941-FA6D-9ABF-2B1508719EB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D3AD311-11DE-A325-13AF-9ED6F1AB7AA9}"/>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5" name="Segnaposto piè di pagina 4">
            <a:extLst>
              <a:ext uri="{FF2B5EF4-FFF2-40B4-BE49-F238E27FC236}">
                <a16:creationId xmlns:a16="http://schemas.microsoft.com/office/drawing/2014/main" id="{DCA6362F-DA0B-9024-DDAA-AB7C42724A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0AC55EA-E03A-2873-7ADC-99FED6F2EEC3}"/>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352975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8681778-D136-498C-0C5A-780BAF53AFC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F28F01-AB73-DB98-5BBB-3040FE9E75B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AD7E26-F99D-CD4D-C1B2-3F1CF2C17018}"/>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5" name="Segnaposto piè di pagina 4">
            <a:extLst>
              <a:ext uri="{FF2B5EF4-FFF2-40B4-BE49-F238E27FC236}">
                <a16:creationId xmlns:a16="http://schemas.microsoft.com/office/drawing/2014/main" id="{DC23DBCB-50EF-7873-A67D-29307FFC64D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44F33C4-12D1-3D3E-FB19-C0A0581860D2}"/>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5578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F47B2-729E-9975-A669-8000E5BDED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75A64E9-EC5A-0372-25EE-400877E028C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16D9920-A784-21D5-E523-5EC0080F0AE3}"/>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5" name="Segnaposto piè di pagina 4">
            <a:extLst>
              <a:ext uri="{FF2B5EF4-FFF2-40B4-BE49-F238E27FC236}">
                <a16:creationId xmlns:a16="http://schemas.microsoft.com/office/drawing/2014/main" id="{67E054DE-576F-36DF-556C-72EC6A7C39A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8FE576-873B-7BF8-A3D7-5E6EA33533CF}"/>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1688074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277EBD-09BD-363C-9DDD-DE9820EE824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6A063B9-6754-A1CA-913C-8B44194A11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9D8C202-DDF7-12F2-E19C-C9BFBD1DF220}"/>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5" name="Segnaposto piè di pagina 4">
            <a:extLst>
              <a:ext uri="{FF2B5EF4-FFF2-40B4-BE49-F238E27FC236}">
                <a16:creationId xmlns:a16="http://schemas.microsoft.com/office/drawing/2014/main" id="{1B77333F-AE85-E885-E1FF-D001376E39C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B21D679-DE2B-2CFC-EC0B-AEE91CAB7830}"/>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668620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E9B8B-D8C0-E712-D84D-2C541E383B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030F2-AE04-ECFF-B54A-9B0D84FE4BA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796B661-0B54-A445-E0C7-76D5BB3B143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4988937-E538-27A6-167C-8C25FE0D84D6}"/>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6" name="Segnaposto piè di pagina 5">
            <a:extLst>
              <a:ext uri="{FF2B5EF4-FFF2-40B4-BE49-F238E27FC236}">
                <a16:creationId xmlns:a16="http://schemas.microsoft.com/office/drawing/2014/main" id="{2FE8BF0E-FC37-9C38-CF3F-989A567602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F6EA6C-2133-2643-D9C8-C82E13CFE6BE}"/>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3336759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7E8181-136D-A8FE-3409-3F3793D040D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559173-4059-8F7D-92EF-2C654EFC2F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D3FEDC9-DB25-21C2-7499-483BAF87EB9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36A9824-A412-8CDF-0E51-A87BE18B0A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26B9E2C-6D4D-7759-E0EE-CC2BEBEFF68A}"/>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817AEFF-283D-1516-B15B-004B454F5707}"/>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8" name="Segnaposto piè di pagina 7">
            <a:extLst>
              <a:ext uri="{FF2B5EF4-FFF2-40B4-BE49-F238E27FC236}">
                <a16:creationId xmlns:a16="http://schemas.microsoft.com/office/drawing/2014/main" id="{C47C38E0-AEA4-2510-E60A-26EDEFD5F82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410413A-EC26-C2EB-153A-02B04F8B84C0}"/>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3736675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B1AF3F-E07E-3ABD-A230-93347A07B5A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76B3716-08EA-4D87-41C1-D344844EE81A}"/>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4" name="Segnaposto piè di pagina 3">
            <a:extLst>
              <a:ext uri="{FF2B5EF4-FFF2-40B4-BE49-F238E27FC236}">
                <a16:creationId xmlns:a16="http://schemas.microsoft.com/office/drawing/2014/main" id="{D3E2CAAA-5F1F-E275-EE2D-78F9C890897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777100E4-538D-9E17-627E-140CCB0FE493}"/>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4237388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57D62C2-448F-ACFB-4F90-3CCA34EFB7EA}"/>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3" name="Segnaposto piè di pagina 2">
            <a:extLst>
              <a:ext uri="{FF2B5EF4-FFF2-40B4-BE49-F238E27FC236}">
                <a16:creationId xmlns:a16="http://schemas.microsoft.com/office/drawing/2014/main" id="{7CBF6E01-98FB-6044-9B53-CFC1B72028B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D4DD267-1129-8A92-4305-B734EFBD1DC7}"/>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660833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407B5-6892-C54A-02E9-241E458A807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067DA0F-483F-715D-6ACE-005ED8C7F8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ADE7CF3-1EFA-2634-9819-4298C6313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F191BF5-46E7-7760-FA62-85CED43B26D5}"/>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6" name="Segnaposto piè di pagina 5">
            <a:extLst>
              <a:ext uri="{FF2B5EF4-FFF2-40B4-BE49-F238E27FC236}">
                <a16:creationId xmlns:a16="http://schemas.microsoft.com/office/drawing/2014/main" id="{21758AD8-D3B8-A3C3-FD4C-483C92B04F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99399DB-085C-E6B9-E2D8-7C6C052D4E8E}"/>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2750684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BB11F3-9BC9-3F40-2FA8-2D688D5FDFB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DE678B1-58A9-59ED-DBE1-3377ED0882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3E9F98A-1EE8-C376-005A-02CE4F774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1A2DC34-C2EE-16F7-6F68-01CB65455B24}"/>
              </a:ext>
            </a:extLst>
          </p:cNvPr>
          <p:cNvSpPr>
            <a:spLocks noGrp="1"/>
          </p:cNvSpPr>
          <p:nvPr>
            <p:ph type="dt" sz="half" idx="10"/>
          </p:nvPr>
        </p:nvSpPr>
        <p:spPr/>
        <p:txBody>
          <a:bodyPr/>
          <a:lstStyle/>
          <a:p>
            <a:fld id="{1A44D2B3-8598-4E97-B01B-6421985658C7}" type="datetimeFigureOut">
              <a:rPr lang="it-IT" smtClean="0"/>
              <a:t>17/11/2022</a:t>
            </a:fld>
            <a:endParaRPr lang="it-IT"/>
          </a:p>
        </p:txBody>
      </p:sp>
      <p:sp>
        <p:nvSpPr>
          <p:cNvPr id="6" name="Segnaposto piè di pagina 5">
            <a:extLst>
              <a:ext uri="{FF2B5EF4-FFF2-40B4-BE49-F238E27FC236}">
                <a16:creationId xmlns:a16="http://schemas.microsoft.com/office/drawing/2014/main" id="{0F2E9460-37F0-0005-2064-1AD3B200DD2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6A7928D-26CB-D684-A160-CC260AB514EB}"/>
              </a:ext>
            </a:extLst>
          </p:cNvPr>
          <p:cNvSpPr>
            <a:spLocks noGrp="1"/>
          </p:cNvSpPr>
          <p:nvPr>
            <p:ph type="sldNum" sz="quarter" idx="12"/>
          </p:nvPr>
        </p:nvSpPr>
        <p:spPr/>
        <p:txBody>
          <a:bodyPr/>
          <a:lstStyle/>
          <a:p>
            <a:fld id="{F7313277-F8F6-4309-A3C1-9DB549F503B0}" type="slidenum">
              <a:rPr lang="it-IT" smtClean="0"/>
              <a:t>‹N›</a:t>
            </a:fld>
            <a:endParaRPr lang="it-IT"/>
          </a:p>
        </p:txBody>
      </p:sp>
    </p:spTree>
    <p:extLst>
      <p:ext uri="{BB962C8B-B14F-4D97-AF65-F5344CB8AC3E}">
        <p14:creationId xmlns:p14="http://schemas.microsoft.com/office/powerpoint/2010/main" val="136292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0460857-2143-604A-0DA0-4062743C20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5EA5EAF-64CC-1118-A901-7DFADD3C84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8D7BEB-3722-A298-D82B-BB0FF13D6C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4D2B3-8598-4E97-B01B-6421985658C7}" type="datetimeFigureOut">
              <a:rPr lang="it-IT" smtClean="0"/>
              <a:t>17/11/2022</a:t>
            </a:fld>
            <a:endParaRPr lang="it-IT"/>
          </a:p>
        </p:txBody>
      </p:sp>
      <p:sp>
        <p:nvSpPr>
          <p:cNvPr id="5" name="Segnaposto piè di pagina 4">
            <a:extLst>
              <a:ext uri="{FF2B5EF4-FFF2-40B4-BE49-F238E27FC236}">
                <a16:creationId xmlns:a16="http://schemas.microsoft.com/office/drawing/2014/main" id="{ECD87DD5-6562-C71A-F7E1-C2D24CA4AE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CF40325-DD37-9502-D9D1-5B6C3B5113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313277-F8F6-4309-A3C1-9DB549F503B0}" type="slidenum">
              <a:rPr lang="it-IT" smtClean="0"/>
              <a:t>‹N›</a:t>
            </a:fld>
            <a:endParaRPr lang="it-IT"/>
          </a:p>
        </p:txBody>
      </p:sp>
    </p:spTree>
    <p:extLst>
      <p:ext uri="{BB962C8B-B14F-4D97-AF65-F5344CB8AC3E}">
        <p14:creationId xmlns:p14="http://schemas.microsoft.com/office/powerpoint/2010/main" val="1026210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https://it.wikipedia.org/wiki/Matilde_di_Canossa" TargetMode="External"/><Relationship Id="rId3" Type="http://schemas.openxmlformats.org/officeDocument/2006/relationships/hyperlink" Target="https://it.wikipedia.org/wiki/Contea_di_Savoia#Lista_dei_conti" TargetMode="External"/><Relationship Id="rId7" Type="http://schemas.openxmlformats.org/officeDocument/2006/relationships/hyperlink" Target="https://it.wikipedia.org/wiki/Ermanno_IV_di_Svevia" TargetMode="External"/><Relationship Id="rId2" Type="http://schemas.openxmlformats.org/officeDocument/2006/relationships/hyperlink" Target="https://it.wikipedia.org/wiki/1046" TargetMode="External"/><Relationship Id="rId1" Type="http://schemas.openxmlformats.org/officeDocument/2006/relationships/slideLayout" Target="../slideLayouts/slideLayout6.xml"/><Relationship Id="rId6" Type="http://schemas.openxmlformats.org/officeDocument/2006/relationships/hyperlink" Target="https://it.wikipedia.org/wiki/1037" TargetMode="External"/><Relationship Id="rId5" Type="http://schemas.openxmlformats.org/officeDocument/2006/relationships/hyperlink" Target="https://it.wikipedia.org/wiki/Oddone_di_Savoia" TargetMode="External"/><Relationship Id="rId4" Type="http://schemas.openxmlformats.org/officeDocument/2006/relationships/hyperlink" Target="https://it.wikipedia.org/wiki/Contea_di_Aosta" TargetMode="External"/><Relationship Id="rId9" Type="http://schemas.openxmlformats.org/officeDocument/2006/relationships/image" Target="../media/image10.jpeg"/></Relationships>
</file>

<file path=ppt/slides/_rels/slide12.xml.rels><?xml version="1.0" encoding="UTF-8" standalone="yes"?>
<Relationships xmlns="http://schemas.openxmlformats.org/package/2006/relationships"><Relationship Id="rId8" Type="http://schemas.openxmlformats.org/officeDocument/2006/relationships/hyperlink" Target="https://it.wikipedia.org/wiki/W%C3%BCrttemberg" TargetMode="External"/><Relationship Id="rId13" Type="http://schemas.openxmlformats.org/officeDocument/2006/relationships/hyperlink" Target="https://it.wikipedia.org/wiki/Suebi" TargetMode="External"/><Relationship Id="rId3" Type="http://schemas.openxmlformats.org/officeDocument/2006/relationships/hyperlink" Target="https://it.wikipedia.org/wiki/Lingua_sveva" TargetMode="External"/><Relationship Id="rId7" Type="http://schemas.openxmlformats.org/officeDocument/2006/relationships/hyperlink" Target="https://it.wikipedia.org/wiki/Baden-W%C3%BCrttemberg" TargetMode="External"/><Relationship Id="rId12" Type="http://schemas.openxmlformats.org/officeDocument/2006/relationships/hyperlink" Target="https://it.wikipedia.org/wiki/Distretto_della_Svevia" TargetMode="External"/><Relationship Id="rId17" Type="http://schemas.openxmlformats.org/officeDocument/2006/relationships/image" Target="../media/image12.png"/><Relationship Id="rId2" Type="http://schemas.openxmlformats.org/officeDocument/2006/relationships/hyperlink" Target="https://it.wikipedia.org/wiki/Lingua_tedesca" TargetMode="External"/><Relationship Id="rId16"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hyperlink" Target="https://it.wikipedia.org/wiki/Germania" TargetMode="External"/><Relationship Id="rId11" Type="http://schemas.openxmlformats.org/officeDocument/2006/relationships/hyperlink" Target="https://it.wikipedia.org/wiki/Baviera" TargetMode="External"/><Relationship Id="rId5" Type="http://schemas.openxmlformats.org/officeDocument/2006/relationships/hyperlink" Target="https://it.wikipedia.org/wiki/Regione_geografica#Tipi_di_regioni_geografiche" TargetMode="External"/><Relationship Id="rId15" Type="http://schemas.openxmlformats.org/officeDocument/2006/relationships/hyperlink" Target="https://it.wikipedia.org/wiki/Mar_Baltico" TargetMode="External"/><Relationship Id="rId10" Type="http://schemas.openxmlformats.org/officeDocument/2006/relationships/hyperlink" Target="https://it.wikipedia.org/wiki/Distretti_governativi_della_Germania" TargetMode="External"/><Relationship Id="rId4" Type="http://schemas.openxmlformats.org/officeDocument/2006/relationships/hyperlink" Target="https://it.wikipedia.org/wiki/Lingua_latina" TargetMode="External"/><Relationship Id="rId9" Type="http://schemas.openxmlformats.org/officeDocument/2006/relationships/hyperlink" Target="https://it.wikipedia.org/wiki/Hohenlohekreis" TargetMode="External"/><Relationship Id="rId14" Type="http://schemas.openxmlformats.org/officeDocument/2006/relationships/hyperlink" Target="https://it.wikipedia.org/wiki/Popoli_germanici"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6.xml"/><Relationship Id="rId4" Type="http://schemas.openxmlformats.org/officeDocument/2006/relationships/video" Target="../media/media2.mp4"/></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3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9.png"/><Relationship Id="rId5" Type="http://schemas.openxmlformats.org/officeDocument/2006/relationships/slideLayout" Target="../slideLayouts/slideLayout6.xml"/><Relationship Id="rId4" Type="http://schemas.openxmlformats.org/officeDocument/2006/relationships/video" Target="../media/media4.mp4"/></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webm"/><Relationship Id="rId1" Type="http://schemas.microsoft.com/office/2007/relationships/media" Target="../media/media6.webm"/><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42.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42.png"/><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42.png"/><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42.png"/><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6.xml"/><Relationship Id="rId7" Type="http://schemas.openxmlformats.org/officeDocument/2006/relationships/image" Target="../media/image57.png"/><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42.png"/><Relationship Id="rId4" Type="http://schemas.openxmlformats.org/officeDocument/2006/relationships/image" Target="../media/image54.png"/><Relationship Id="rId9" Type="http://schemas.openxmlformats.org/officeDocument/2006/relationships/image" Target="../media/image59.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hyperlink" Target="http://dydaktyka.fizyka.umk.pl/nowa_strona/?q=node/538" TargetMode="External"/><Relationship Id="rId2" Type="http://schemas.openxmlformats.org/officeDocument/2006/relationships/image" Target="../media/image87.png"/><Relationship Id="rId1" Type="http://schemas.openxmlformats.org/officeDocument/2006/relationships/slideLayout" Target="../slideLayouts/slideLayout6.xml"/><Relationship Id="rId4" Type="http://schemas.openxmlformats.org/officeDocument/2006/relationships/hyperlink" Target="http://dydaktyka.fizyka.umk.pl/nowa_strona/?q=Laboratorium_multimedia"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2207515" y="476250"/>
            <a:ext cx="7378943"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didattica digitale </a:t>
            </a:r>
          </a:p>
          <a:p>
            <a:r>
              <a:rPr lang="it-IT" altLang="it-IT" sz="5400" i="1" dirty="0">
                <a:solidFill>
                  <a:srgbClr val="002060"/>
                </a:solidFill>
                <a:latin typeface="Arial" panose="020B0604020202020204" pitchFamily="34" charset="0"/>
              </a:rPr>
              <a:t>e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2063750" y="3517064"/>
            <a:ext cx="714330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6: Multimedia </a:t>
            </a:r>
          </a:p>
          <a:p>
            <a:r>
              <a:rPr lang="it-IT" altLang="it-IT" sz="2800" i="1" dirty="0">
                <a:solidFill>
                  <a:srgbClr val="002060"/>
                </a:solidFill>
                <a:latin typeface="Arial" panose="020B0604020202020204" pitchFamily="34" charset="0"/>
              </a:rPr>
              <a:t>Parte II: Multimedia nella cultura (e turismo)</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C63080-67EE-0B8B-B51D-3A020001B4F8}"/>
              </a:ext>
            </a:extLst>
          </p:cNvPr>
          <p:cNvSpPr>
            <a:spLocks noGrp="1"/>
          </p:cNvSpPr>
          <p:nvPr>
            <p:ph type="title"/>
          </p:nvPr>
        </p:nvSpPr>
        <p:spPr/>
        <p:txBody>
          <a:bodyPr/>
          <a:lstStyle/>
          <a:p>
            <a:r>
              <a:rPr lang="it-IT" dirty="0"/>
              <a:t>I musei</a:t>
            </a:r>
          </a:p>
        </p:txBody>
      </p:sp>
      <p:pic>
        <p:nvPicPr>
          <p:cNvPr id="4" name="Immagine 3">
            <a:extLst>
              <a:ext uri="{FF2B5EF4-FFF2-40B4-BE49-F238E27FC236}">
                <a16:creationId xmlns:a16="http://schemas.microsoft.com/office/drawing/2014/main" id="{5C65888C-5884-86B7-4B99-A3C813B1B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9851" y="235681"/>
            <a:ext cx="8342925" cy="6257194"/>
          </a:xfrm>
          <a:prstGeom prst="rect">
            <a:avLst/>
          </a:prstGeom>
        </p:spPr>
      </p:pic>
    </p:spTree>
    <p:extLst>
      <p:ext uri="{BB962C8B-B14F-4D97-AF65-F5344CB8AC3E}">
        <p14:creationId xmlns:p14="http://schemas.microsoft.com/office/powerpoint/2010/main" val="131454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AD6E31-CD8F-0A04-E94E-1F8FA0855E5F}"/>
              </a:ext>
            </a:extLst>
          </p:cNvPr>
          <p:cNvSpPr>
            <a:spLocks noGrp="1"/>
          </p:cNvSpPr>
          <p:nvPr>
            <p:ph type="title"/>
          </p:nvPr>
        </p:nvSpPr>
        <p:spPr>
          <a:xfrm>
            <a:off x="0" y="0"/>
            <a:ext cx="10515600" cy="1325563"/>
          </a:xfrm>
        </p:spPr>
        <p:txBody>
          <a:bodyPr/>
          <a:lstStyle/>
          <a:p>
            <a:r>
              <a:rPr lang="it-IT" dirty="0"/>
              <a:t>Storia</a:t>
            </a:r>
          </a:p>
        </p:txBody>
      </p:sp>
      <p:sp>
        <p:nvSpPr>
          <p:cNvPr id="3" name="CasellaDiTesto 2">
            <a:extLst>
              <a:ext uri="{FF2B5EF4-FFF2-40B4-BE49-F238E27FC236}">
                <a16:creationId xmlns:a16="http://schemas.microsoft.com/office/drawing/2014/main" id="{2D1B1DA0-B3FC-9980-6A51-BF665C70B340}"/>
              </a:ext>
            </a:extLst>
          </p:cNvPr>
          <p:cNvSpPr txBox="1"/>
          <p:nvPr/>
        </p:nvSpPr>
        <p:spPr>
          <a:xfrm flipH="1">
            <a:off x="766481" y="1690687"/>
            <a:ext cx="11053483" cy="5386090"/>
          </a:xfrm>
          <a:prstGeom prst="rect">
            <a:avLst/>
          </a:prstGeom>
          <a:noFill/>
        </p:spPr>
        <p:txBody>
          <a:bodyPr wrap="square" rtlCol="0">
            <a:spAutoFit/>
          </a:bodyPr>
          <a:lstStyle/>
          <a:p>
            <a:r>
              <a:rPr lang="it-IT" sz="2400" dirty="0"/>
              <a:t>«Il </a:t>
            </a:r>
            <a:r>
              <a:rPr lang="it-IT" sz="2400" dirty="0" err="1"/>
              <a:t>Pedimonte</a:t>
            </a:r>
            <a:r>
              <a:rPr lang="it-IT" sz="2400" dirty="0"/>
              <a:t> sono le terre che la contessa Adelaide di Torino portò in dote a Oddone di Savoia»</a:t>
            </a:r>
          </a:p>
          <a:p>
            <a:endParaRPr lang="it-IT" sz="2400" dirty="0"/>
          </a:p>
          <a:p>
            <a:r>
              <a:rPr lang="it-IT" sz="2400" dirty="0">
                <a:latin typeface="Arial" panose="020B0604020202020204" pitchFamily="34" charset="0"/>
                <a:cs typeface="Arial" panose="020B0604020202020204" pitchFamily="34" charset="0"/>
              </a:rPr>
              <a:t>→ Adelaide di Susa (1016-1091) </a:t>
            </a:r>
          </a:p>
          <a:p>
            <a:endParaRPr lang="it-IT" sz="2400" dirty="0">
              <a:latin typeface="Arial" panose="020B0604020202020204" pitchFamily="34" charset="0"/>
              <a:cs typeface="Arial" panose="020B0604020202020204" pitchFamily="34" charset="0"/>
            </a:endParaRPr>
          </a:p>
          <a:p>
            <a:endParaRPr lang="it-IT" sz="2000" b="0" i="0" dirty="0">
              <a:solidFill>
                <a:srgbClr val="202122"/>
              </a:solidFill>
              <a:effectLst/>
              <a:latin typeface="Arial" panose="020B0604020202020204" pitchFamily="34" charset="0"/>
            </a:endParaRPr>
          </a:p>
          <a:p>
            <a:r>
              <a:rPr lang="it-IT" sz="2000" b="0" i="0" dirty="0">
                <a:solidFill>
                  <a:srgbClr val="202122"/>
                </a:solidFill>
                <a:effectLst/>
                <a:latin typeface="Arial" panose="020B0604020202020204" pitchFamily="34" charset="0"/>
              </a:rPr>
              <a:t>Dopo essere rimasta vedova per la seconda volta, Adelaide, nel </a:t>
            </a:r>
            <a:r>
              <a:rPr lang="it-IT" sz="2000" b="0" i="0" u="none" strike="noStrike" dirty="0">
                <a:solidFill>
                  <a:srgbClr val="0645AD"/>
                </a:solidFill>
                <a:effectLst/>
                <a:latin typeface="Arial" panose="020B0604020202020204" pitchFamily="34" charset="0"/>
                <a:hlinkClick r:id="rId2" tooltip="1046"/>
              </a:rPr>
              <a:t>1046</a:t>
            </a:r>
            <a:r>
              <a:rPr lang="it-IT" sz="2000" b="0" i="0" dirty="0">
                <a:solidFill>
                  <a:srgbClr val="202122"/>
                </a:solidFill>
                <a:effectLst/>
                <a:latin typeface="Arial" panose="020B0604020202020204" pitchFamily="34" charset="0"/>
              </a:rPr>
              <a:t>, come ci conferma Samuel </a:t>
            </a:r>
            <a:r>
              <a:rPr lang="it-IT" sz="2000" b="0" i="0" dirty="0" err="1">
                <a:solidFill>
                  <a:srgbClr val="202122"/>
                </a:solidFill>
                <a:effectLst/>
                <a:latin typeface="Arial" panose="020B0604020202020204" pitchFamily="34" charset="0"/>
              </a:rPr>
              <a:t>Guichenon</a:t>
            </a:r>
            <a:r>
              <a:rPr lang="it-IT" sz="2000" b="0" i="0" dirty="0">
                <a:solidFill>
                  <a:srgbClr val="202122"/>
                </a:solidFill>
                <a:effectLst/>
                <a:latin typeface="Arial" panose="020B0604020202020204" pitchFamily="34" charset="0"/>
              </a:rPr>
              <a:t>, sposò il futuro </a:t>
            </a:r>
            <a:r>
              <a:rPr lang="it-IT" sz="2000" b="0" i="0" u="none" strike="noStrike" dirty="0">
                <a:solidFill>
                  <a:srgbClr val="0645AD"/>
                </a:solidFill>
                <a:effectLst/>
                <a:latin typeface="Arial" panose="020B0604020202020204" pitchFamily="34" charset="0"/>
                <a:hlinkClick r:id="rId3" tooltip="Contea di Savoia"/>
              </a:rPr>
              <a:t>conte di </a:t>
            </a:r>
            <a:r>
              <a:rPr lang="it-IT" sz="2000" b="0" i="0" u="none" strike="noStrike" dirty="0" err="1">
                <a:solidFill>
                  <a:srgbClr val="0645AD"/>
                </a:solidFill>
                <a:effectLst/>
                <a:latin typeface="Arial" panose="020B0604020202020204" pitchFamily="34" charset="0"/>
                <a:hlinkClick r:id="rId3" tooltip="Contea di Savoia"/>
              </a:rPr>
              <a:t>Moriana</a:t>
            </a:r>
            <a:r>
              <a:rPr lang="it-IT" sz="2000" b="0" i="0" dirty="0">
                <a:solidFill>
                  <a:srgbClr val="202122"/>
                </a:solidFill>
                <a:effectLst/>
                <a:latin typeface="Arial" panose="020B0604020202020204" pitchFamily="34" charset="0"/>
              </a:rPr>
              <a:t> e </a:t>
            </a:r>
            <a:r>
              <a:rPr lang="it-IT" sz="2000" b="0" i="0" u="none" strike="noStrike" dirty="0">
                <a:solidFill>
                  <a:srgbClr val="0645AD"/>
                </a:solidFill>
                <a:effectLst/>
                <a:latin typeface="Arial" panose="020B0604020202020204" pitchFamily="34" charset="0"/>
                <a:hlinkClick r:id="rId4" tooltip="Contea di Aosta"/>
              </a:rPr>
              <a:t>conte d'Aosta</a:t>
            </a:r>
            <a:r>
              <a:rPr lang="it-IT" sz="2000" b="0" i="0" dirty="0">
                <a:solidFill>
                  <a:srgbClr val="202122"/>
                </a:solidFill>
                <a:effectLst/>
                <a:latin typeface="Arial" panose="020B0604020202020204" pitchFamily="34" charset="0"/>
              </a:rPr>
              <a:t>, </a:t>
            </a:r>
            <a:r>
              <a:rPr lang="it-IT" sz="2000" b="0" i="0" u="none" strike="noStrike" dirty="0">
                <a:solidFill>
                  <a:srgbClr val="0645AD"/>
                </a:solidFill>
                <a:effectLst/>
                <a:latin typeface="Arial" panose="020B0604020202020204" pitchFamily="34" charset="0"/>
                <a:hlinkClick r:id="rId5" tooltip="Oddone di Savoia"/>
              </a:rPr>
              <a:t>Oddone</a:t>
            </a:r>
            <a:endParaRPr lang="it-IT" sz="2000" b="0" i="0" u="none" strike="noStrike" dirty="0">
              <a:solidFill>
                <a:srgbClr val="0645AD"/>
              </a:solidFill>
              <a:effectLst/>
              <a:latin typeface="Arial" panose="020B0604020202020204" pitchFamily="34" charset="0"/>
            </a:endParaRPr>
          </a:p>
          <a:p>
            <a:endParaRPr lang="it-IT" sz="2000" b="0" i="0" u="none" strike="noStrike" dirty="0">
              <a:solidFill>
                <a:srgbClr val="0645AD"/>
              </a:solidFill>
              <a:effectLst/>
              <a:latin typeface="Arial" panose="020B0604020202020204" pitchFamily="34" charset="0"/>
            </a:endParaRPr>
          </a:p>
          <a:p>
            <a:r>
              <a:rPr lang="it-IT" sz="2000" b="0" i="0" dirty="0">
                <a:solidFill>
                  <a:srgbClr val="202122"/>
                </a:solidFill>
                <a:effectLst/>
                <a:latin typeface="Arial" panose="020B0604020202020204" pitchFamily="34" charset="0"/>
              </a:rPr>
              <a:t>Nel </a:t>
            </a:r>
            <a:r>
              <a:rPr lang="it-IT" sz="2000" b="0" i="0" u="none" strike="noStrike" dirty="0">
                <a:solidFill>
                  <a:srgbClr val="0645AD"/>
                </a:solidFill>
                <a:effectLst/>
                <a:latin typeface="Arial" panose="020B0604020202020204" pitchFamily="34" charset="0"/>
                <a:hlinkClick r:id="rId6" tooltip="1037"/>
              </a:rPr>
              <a:t>1037</a:t>
            </a:r>
            <a:r>
              <a:rPr lang="it-IT" sz="2000" b="0" i="0" dirty="0">
                <a:solidFill>
                  <a:srgbClr val="202122"/>
                </a:solidFill>
                <a:effectLst/>
                <a:latin typeface="Arial" panose="020B0604020202020204" pitchFamily="34" charset="0"/>
              </a:rPr>
              <a:t>, come conferma Samuel </a:t>
            </a:r>
            <a:r>
              <a:rPr lang="it-IT" sz="2000" b="0" i="0" dirty="0" err="1">
                <a:solidFill>
                  <a:srgbClr val="202122"/>
                </a:solidFill>
                <a:effectLst/>
                <a:latin typeface="Arial" panose="020B0604020202020204" pitchFamily="34" charset="0"/>
              </a:rPr>
              <a:t>Guichenon</a:t>
            </a:r>
            <a:r>
              <a:rPr lang="it-IT" sz="2000" b="0" i="0" dirty="0">
                <a:solidFill>
                  <a:srgbClr val="202122"/>
                </a:solidFill>
                <a:effectLst/>
                <a:latin typeface="Arial" panose="020B0604020202020204" pitchFamily="34" charset="0"/>
              </a:rPr>
              <a:t>, Adelaide andò sposa ad </a:t>
            </a:r>
            <a:r>
              <a:rPr lang="it-IT" sz="2000" b="0" i="0" u="sng" dirty="0">
                <a:solidFill>
                  <a:srgbClr val="0645AD"/>
                </a:solidFill>
                <a:effectLst/>
                <a:latin typeface="Arial" panose="020B0604020202020204" pitchFamily="34" charset="0"/>
                <a:hlinkClick r:id="rId7"/>
              </a:rPr>
              <a:t>Ermanno duca di Svevia</a:t>
            </a:r>
            <a:endParaRPr lang="it-IT" sz="2000" b="0" i="0" u="none" strike="noStrike" dirty="0">
              <a:solidFill>
                <a:srgbClr val="0645AD"/>
              </a:solidFill>
              <a:effectLst/>
              <a:latin typeface="Arial" panose="020B0604020202020204" pitchFamily="34" charset="0"/>
            </a:endParaRPr>
          </a:p>
          <a:p>
            <a:endParaRPr lang="it-IT" sz="2000" dirty="0">
              <a:solidFill>
                <a:srgbClr val="0645AD"/>
              </a:solidFill>
              <a:latin typeface="Arial" panose="020B0604020202020204" pitchFamily="34" charset="0"/>
            </a:endParaRPr>
          </a:p>
          <a:p>
            <a:r>
              <a:rPr lang="it-IT" sz="2000" b="0" i="0" dirty="0">
                <a:solidFill>
                  <a:srgbClr val="202122"/>
                </a:solidFill>
                <a:effectLst/>
                <a:latin typeface="Arial" panose="020B0604020202020204" pitchFamily="34" charset="0"/>
              </a:rPr>
              <a:t>Nella seconda metà dell'XI secolo le due principali marche italiane furono rette da due donne, Adelaide, appunto, e </a:t>
            </a:r>
            <a:r>
              <a:rPr lang="it-IT" sz="2000" b="0" i="0" u="none" strike="noStrike" dirty="0">
                <a:solidFill>
                  <a:srgbClr val="0645AD"/>
                </a:solidFill>
                <a:effectLst/>
                <a:latin typeface="Arial" panose="020B0604020202020204" pitchFamily="34" charset="0"/>
                <a:hlinkClick r:id="rId8" tooltip="Matilde di Canossa"/>
              </a:rPr>
              <a:t>Matilde di Canossa</a:t>
            </a:r>
            <a:r>
              <a:rPr lang="it-IT" sz="2000" b="0" i="0" dirty="0">
                <a:solidFill>
                  <a:srgbClr val="202122"/>
                </a:solidFill>
                <a:effectLst/>
                <a:latin typeface="Arial" panose="020B0604020202020204" pitchFamily="34" charset="0"/>
              </a:rPr>
              <a:t>, cugine fra loro.</a:t>
            </a:r>
            <a:r>
              <a:rPr lang="it-IT" sz="2000" dirty="0"/>
              <a:t> </a:t>
            </a:r>
          </a:p>
          <a:p>
            <a:endParaRPr lang="it-IT" sz="2000" dirty="0"/>
          </a:p>
          <a:p>
            <a:r>
              <a:rPr lang="it-IT" sz="2000" dirty="0"/>
              <a:t>https://it.wikipedia.org/wiki/Adelaide_di_Susa </a:t>
            </a:r>
          </a:p>
          <a:p>
            <a:r>
              <a:rPr lang="it-IT" sz="2400" dirty="0"/>
              <a:t>  </a:t>
            </a:r>
          </a:p>
        </p:txBody>
      </p:sp>
      <p:pic>
        <p:nvPicPr>
          <p:cNvPr id="1026" name="Picture 2" descr="Adelaide di Susa la contessa che diede Torino ai Savoia">
            <a:extLst>
              <a:ext uri="{FF2B5EF4-FFF2-40B4-BE49-F238E27FC236}">
                <a16:creationId xmlns:a16="http://schemas.microsoft.com/office/drawing/2014/main" id="{27548C22-C6D5-4677-DF00-2BFBDB53403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79677" y="2251541"/>
            <a:ext cx="281940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11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9D8933-505C-9629-01BE-F795F952045E}"/>
              </a:ext>
            </a:extLst>
          </p:cNvPr>
          <p:cNvSpPr>
            <a:spLocks noGrp="1"/>
          </p:cNvSpPr>
          <p:nvPr>
            <p:ph type="title"/>
          </p:nvPr>
        </p:nvSpPr>
        <p:spPr>
          <a:xfrm>
            <a:off x="0" y="0"/>
            <a:ext cx="10515600" cy="1325563"/>
          </a:xfrm>
        </p:spPr>
        <p:txBody>
          <a:bodyPr/>
          <a:lstStyle/>
          <a:p>
            <a:r>
              <a:rPr lang="it-IT" dirty="0"/>
              <a:t>«</a:t>
            </a:r>
            <a:r>
              <a:rPr lang="it-IT" dirty="0" err="1"/>
              <a:t>Connettivismo</a:t>
            </a:r>
            <a:r>
              <a:rPr lang="it-IT" dirty="0"/>
              <a:t>»</a:t>
            </a:r>
          </a:p>
        </p:txBody>
      </p:sp>
      <p:sp>
        <p:nvSpPr>
          <p:cNvPr id="4" name="CasellaDiTesto 3">
            <a:extLst>
              <a:ext uri="{FF2B5EF4-FFF2-40B4-BE49-F238E27FC236}">
                <a16:creationId xmlns:a16="http://schemas.microsoft.com/office/drawing/2014/main" id="{71D43279-A59D-F91A-28B7-772C1BB4DB45}"/>
              </a:ext>
            </a:extLst>
          </p:cNvPr>
          <p:cNvSpPr txBox="1"/>
          <p:nvPr/>
        </p:nvSpPr>
        <p:spPr>
          <a:xfrm>
            <a:off x="363071" y="1049182"/>
            <a:ext cx="7180729" cy="2585323"/>
          </a:xfrm>
          <a:prstGeom prst="rect">
            <a:avLst/>
          </a:prstGeom>
          <a:noFill/>
        </p:spPr>
        <p:txBody>
          <a:bodyPr wrap="square">
            <a:spAutoFit/>
          </a:bodyPr>
          <a:lstStyle/>
          <a:p>
            <a:r>
              <a:rPr lang="it-IT" b="0" i="0" dirty="0">
                <a:solidFill>
                  <a:srgbClr val="202122"/>
                </a:solidFill>
                <a:effectLst/>
                <a:latin typeface="Arial" panose="020B0604020202020204" pitchFamily="34" charset="0"/>
              </a:rPr>
              <a:t>La </a:t>
            </a:r>
            <a:r>
              <a:rPr lang="it-IT" b="1" i="0" dirty="0">
                <a:solidFill>
                  <a:srgbClr val="202122"/>
                </a:solidFill>
                <a:effectLst/>
                <a:latin typeface="Arial" panose="020B0604020202020204" pitchFamily="34" charset="0"/>
              </a:rPr>
              <a:t>Svevia</a:t>
            </a:r>
            <a:r>
              <a:rPr lang="it-IT" b="0" i="0" dirty="0">
                <a:solidFill>
                  <a:srgbClr val="202122"/>
                </a:solidFill>
                <a:effectLst/>
                <a:latin typeface="Arial" panose="020B0604020202020204" pitchFamily="34" charset="0"/>
              </a:rPr>
              <a:t> (in </a:t>
            </a:r>
            <a:r>
              <a:rPr lang="it-IT" b="0" i="0" u="none" strike="noStrike" dirty="0">
                <a:solidFill>
                  <a:srgbClr val="0645AD"/>
                </a:solidFill>
                <a:effectLst/>
                <a:latin typeface="Arial" panose="020B0604020202020204" pitchFamily="34" charset="0"/>
                <a:hlinkClick r:id="rId2" tooltip="Lingua tedesca"/>
              </a:rPr>
              <a:t>tedesco</a:t>
            </a:r>
            <a:r>
              <a:rPr lang="it-IT" b="0" i="0" dirty="0">
                <a:solidFill>
                  <a:srgbClr val="202122"/>
                </a:solidFill>
                <a:effectLst/>
                <a:latin typeface="Arial" panose="020B0604020202020204" pitchFamily="34" charset="0"/>
              </a:rPr>
              <a:t> </a:t>
            </a:r>
            <a:r>
              <a:rPr lang="it-IT" b="0" i="1" dirty="0" err="1">
                <a:solidFill>
                  <a:srgbClr val="202122"/>
                </a:solidFill>
                <a:effectLst/>
                <a:latin typeface="Arial" panose="020B0604020202020204" pitchFamily="34" charset="0"/>
              </a:rPr>
              <a:t>Schwaben</a:t>
            </a:r>
            <a:r>
              <a:rPr lang="it-IT" b="0" i="0" dirty="0">
                <a:solidFill>
                  <a:srgbClr val="202122"/>
                </a:solidFill>
                <a:effectLst/>
                <a:latin typeface="Arial" panose="020B0604020202020204" pitchFamily="34" charset="0"/>
              </a:rPr>
              <a:t>, in </a:t>
            </a:r>
            <a:r>
              <a:rPr lang="it-IT" b="0" i="0" u="none" strike="noStrike" dirty="0">
                <a:solidFill>
                  <a:srgbClr val="0645AD"/>
                </a:solidFill>
                <a:effectLst/>
                <a:latin typeface="Arial" panose="020B0604020202020204" pitchFamily="34" charset="0"/>
                <a:hlinkClick r:id="rId3" tooltip="Lingua sveva"/>
              </a:rPr>
              <a:t>svevo</a:t>
            </a:r>
            <a:r>
              <a:rPr lang="it-IT" b="0" i="0" dirty="0">
                <a:solidFill>
                  <a:srgbClr val="202122"/>
                </a:solidFill>
                <a:effectLst/>
                <a:latin typeface="Arial" panose="020B0604020202020204" pitchFamily="34" charset="0"/>
              </a:rPr>
              <a:t> </a:t>
            </a:r>
            <a:r>
              <a:rPr lang="it-IT" b="0" i="1" dirty="0" err="1">
                <a:solidFill>
                  <a:srgbClr val="202122"/>
                </a:solidFill>
                <a:effectLst/>
                <a:latin typeface="Arial" panose="020B0604020202020204" pitchFamily="34" charset="0"/>
              </a:rPr>
              <a:t>Schwobeland</a:t>
            </a:r>
            <a:r>
              <a:rPr lang="it-IT" b="0" i="0" dirty="0">
                <a:solidFill>
                  <a:srgbClr val="202122"/>
                </a:solidFill>
                <a:effectLst/>
                <a:latin typeface="Arial" panose="020B0604020202020204" pitchFamily="34" charset="0"/>
              </a:rPr>
              <a:t>, in </a:t>
            </a:r>
            <a:r>
              <a:rPr lang="it-IT" b="0" i="0" u="none" strike="noStrike" dirty="0">
                <a:solidFill>
                  <a:srgbClr val="0645AD"/>
                </a:solidFill>
                <a:effectLst/>
                <a:latin typeface="Arial" panose="020B0604020202020204" pitchFamily="34" charset="0"/>
                <a:hlinkClick r:id="rId4" tooltip="Lingua latina"/>
              </a:rPr>
              <a:t>latino</a:t>
            </a:r>
            <a:r>
              <a:rPr lang="it-IT" b="0" i="0" dirty="0">
                <a:solidFill>
                  <a:srgbClr val="202122"/>
                </a:solidFill>
                <a:effectLst/>
                <a:latin typeface="Arial" panose="020B0604020202020204" pitchFamily="34" charset="0"/>
              </a:rPr>
              <a:t> </a:t>
            </a:r>
            <a:r>
              <a:rPr lang="it-IT" b="0" i="1" dirty="0" err="1">
                <a:solidFill>
                  <a:srgbClr val="202122"/>
                </a:solidFill>
                <a:effectLst/>
                <a:latin typeface="Arial" panose="020B0604020202020204" pitchFamily="34" charset="0"/>
              </a:rPr>
              <a:t>Suēbĭa</a:t>
            </a:r>
            <a:r>
              <a:rPr lang="it-IT" b="0" i="0" dirty="0">
                <a:solidFill>
                  <a:srgbClr val="202122"/>
                </a:solidFill>
                <a:effectLst/>
                <a:latin typeface="Arial" panose="020B0604020202020204" pitchFamily="34" charset="0"/>
              </a:rPr>
              <a:t>) è una </a:t>
            </a:r>
            <a:r>
              <a:rPr lang="it-IT" b="0" i="0" u="none" strike="noStrike" dirty="0">
                <a:solidFill>
                  <a:srgbClr val="0645AD"/>
                </a:solidFill>
                <a:effectLst/>
                <a:latin typeface="Arial" panose="020B0604020202020204" pitchFamily="34" charset="0"/>
                <a:hlinkClick r:id="rId5" tooltip="Regione geografica"/>
              </a:rPr>
              <a:t>regione storica</a:t>
            </a:r>
            <a:r>
              <a:rPr lang="it-IT" b="0" i="0" dirty="0">
                <a:solidFill>
                  <a:srgbClr val="202122"/>
                </a:solidFill>
                <a:effectLst/>
                <a:latin typeface="Arial" panose="020B0604020202020204" pitchFamily="34" charset="0"/>
              </a:rPr>
              <a:t> e linguistica della </a:t>
            </a:r>
            <a:r>
              <a:rPr lang="it-IT" b="0" i="0" u="none" strike="noStrike" dirty="0">
                <a:solidFill>
                  <a:srgbClr val="0645AD"/>
                </a:solidFill>
                <a:effectLst/>
                <a:latin typeface="Arial" panose="020B0604020202020204" pitchFamily="34" charset="0"/>
                <a:hlinkClick r:id="rId6" tooltip="Germania"/>
              </a:rPr>
              <a:t>Germania</a:t>
            </a:r>
            <a:r>
              <a:rPr lang="it-IT" b="0" i="0" dirty="0">
                <a:solidFill>
                  <a:srgbClr val="202122"/>
                </a:solidFill>
                <a:effectLst/>
                <a:latin typeface="Arial" panose="020B0604020202020204" pitchFamily="34" charset="0"/>
              </a:rPr>
              <a:t>. La maggior parte della regione storica della Svevia fa parte del </a:t>
            </a:r>
            <a:r>
              <a:rPr lang="it-IT" b="0" i="0" u="none" strike="noStrike" dirty="0">
                <a:solidFill>
                  <a:srgbClr val="0645AD"/>
                </a:solidFill>
                <a:effectLst/>
                <a:latin typeface="Arial" panose="020B0604020202020204" pitchFamily="34" charset="0"/>
                <a:hlinkClick r:id="rId7" tooltip="Baden-Württemberg"/>
              </a:rPr>
              <a:t>Baden-Württemberg</a:t>
            </a:r>
            <a:r>
              <a:rPr lang="it-IT" b="0" i="0" dirty="0">
                <a:solidFill>
                  <a:srgbClr val="202122"/>
                </a:solidFill>
                <a:effectLst/>
                <a:latin typeface="Arial" panose="020B0604020202020204" pitchFamily="34" charset="0"/>
              </a:rPr>
              <a:t> (lo stato storico del </a:t>
            </a:r>
            <a:r>
              <a:rPr lang="it-IT" b="0" i="0" u="none" strike="noStrike" dirty="0">
                <a:solidFill>
                  <a:srgbClr val="0645AD"/>
                </a:solidFill>
                <a:effectLst/>
                <a:latin typeface="Arial" panose="020B0604020202020204" pitchFamily="34" charset="0"/>
                <a:hlinkClick r:id="rId8" tooltip="Württemberg"/>
              </a:rPr>
              <a:t>Württemberg</a:t>
            </a:r>
            <a:r>
              <a:rPr lang="it-IT" b="0" i="0" dirty="0">
                <a:solidFill>
                  <a:srgbClr val="202122"/>
                </a:solidFill>
                <a:effectLst/>
                <a:latin typeface="Arial" panose="020B0604020202020204" pitchFamily="34" charset="0"/>
              </a:rPr>
              <a:t> e la </a:t>
            </a:r>
            <a:r>
              <a:rPr lang="it-IT" b="0" i="0" u="none" strike="noStrike" dirty="0">
                <a:solidFill>
                  <a:srgbClr val="0645AD"/>
                </a:solidFill>
                <a:effectLst/>
                <a:latin typeface="Arial" panose="020B0604020202020204" pitchFamily="34" charset="0"/>
                <a:hlinkClick r:id="rId9" tooltip="Hohenlohekreis"/>
              </a:rPr>
              <a:t>provincia di Hohenzollern</a:t>
            </a:r>
            <a:r>
              <a:rPr lang="it-IT" b="0" i="0" dirty="0">
                <a:solidFill>
                  <a:srgbClr val="202122"/>
                </a:solidFill>
                <a:effectLst/>
                <a:latin typeface="Arial" panose="020B0604020202020204" pitchFamily="34" charset="0"/>
              </a:rPr>
              <a:t>) e del </a:t>
            </a:r>
            <a:r>
              <a:rPr lang="it-IT" b="0" i="0" u="none" strike="noStrike" dirty="0">
                <a:solidFill>
                  <a:srgbClr val="0645AD"/>
                </a:solidFill>
                <a:effectLst/>
                <a:latin typeface="Arial" panose="020B0604020202020204" pitchFamily="34" charset="0"/>
                <a:hlinkClick r:id="rId10" tooltip="Distretti governativi della Germania"/>
              </a:rPr>
              <a:t>distretto governativo</a:t>
            </a:r>
            <a:r>
              <a:rPr lang="it-IT" b="0" i="0" dirty="0">
                <a:solidFill>
                  <a:srgbClr val="202122"/>
                </a:solidFill>
                <a:effectLst/>
                <a:latin typeface="Arial" panose="020B0604020202020204" pitchFamily="34" charset="0"/>
              </a:rPr>
              <a:t> </a:t>
            </a:r>
            <a:r>
              <a:rPr lang="it-IT" b="0" i="0" u="none" strike="noStrike" dirty="0">
                <a:solidFill>
                  <a:srgbClr val="0645AD"/>
                </a:solidFill>
                <a:effectLst/>
                <a:latin typeface="Arial" panose="020B0604020202020204" pitchFamily="34" charset="0"/>
                <a:hlinkClick r:id="rId11" tooltip="Baviera"/>
              </a:rPr>
              <a:t>bavarese</a:t>
            </a:r>
            <a:r>
              <a:rPr lang="it-IT" b="0" i="0" dirty="0">
                <a:solidFill>
                  <a:srgbClr val="202122"/>
                </a:solidFill>
                <a:effectLst/>
                <a:latin typeface="Arial" panose="020B0604020202020204" pitchFamily="34" charset="0"/>
              </a:rPr>
              <a:t> di </a:t>
            </a:r>
            <a:r>
              <a:rPr lang="it-IT" b="0" i="0" u="none" strike="noStrike" dirty="0">
                <a:solidFill>
                  <a:srgbClr val="0645AD"/>
                </a:solidFill>
                <a:effectLst/>
                <a:latin typeface="Arial" panose="020B0604020202020204" pitchFamily="34" charset="0"/>
                <a:hlinkClick r:id="rId12" tooltip="Distretto della Svevia"/>
              </a:rPr>
              <a:t>Svevia</a:t>
            </a:r>
            <a:r>
              <a:rPr lang="it-IT" b="0" i="0" dirty="0">
                <a:solidFill>
                  <a:srgbClr val="202122"/>
                </a:solidFill>
                <a:effectLst/>
                <a:latin typeface="Arial" panose="020B0604020202020204" pitchFamily="34" charset="0"/>
              </a:rPr>
              <a:t>. </a:t>
            </a:r>
          </a:p>
          <a:p>
            <a:endParaRPr lang="it-IT" dirty="0">
              <a:solidFill>
                <a:srgbClr val="202122"/>
              </a:solidFill>
              <a:latin typeface="Arial" panose="020B0604020202020204" pitchFamily="34" charset="0"/>
            </a:endParaRPr>
          </a:p>
          <a:p>
            <a:r>
              <a:rPr lang="it-IT" b="0" i="0" dirty="0">
                <a:solidFill>
                  <a:srgbClr val="202122"/>
                </a:solidFill>
                <a:effectLst/>
                <a:latin typeface="Arial" panose="020B0604020202020204" pitchFamily="34" charset="0"/>
              </a:rPr>
              <a:t>Duemila anni fa gli </a:t>
            </a:r>
            <a:r>
              <a:rPr lang="it-IT" b="0" i="0" u="none" strike="noStrike" dirty="0">
                <a:solidFill>
                  <a:srgbClr val="0645AD"/>
                </a:solidFill>
                <a:effectLst/>
                <a:latin typeface="Arial" panose="020B0604020202020204" pitchFamily="34" charset="0"/>
                <a:hlinkClick r:id="rId13" tooltip="Suebi"/>
              </a:rPr>
              <a:t>Svevi</a:t>
            </a:r>
            <a:r>
              <a:rPr lang="it-IT" b="0" i="0" dirty="0">
                <a:solidFill>
                  <a:srgbClr val="202122"/>
                </a:solidFill>
                <a:effectLst/>
                <a:latin typeface="Arial" panose="020B0604020202020204" pitchFamily="34" charset="0"/>
              </a:rPr>
              <a:t> furono una </a:t>
            </a:r>
            <a:r>
              <a:rPr lang="it-IT" b="0" i="0" u="none" strike="noStrike" dirty="0">
                <a:solidFill>
                  <a:srgbClr val="0645AD"/>
                </a:solidFill>
                <a:effectLst/>
                <a:latin typeface="Arial" panose="020B0604020202020204" pitchFamily="34" charset="0"/>
                <a:hlinkClick r:id="rId14" tooltip="Popoli germanici"/>
              </a:rPr>
              <a:t>popolazione germanica</a:t>
            </a:r>
            <a:r>
              <a:rPr lang="it-IT" b="0" i="0" dirty="0">
                <a:solidFill>
                  <a:srgbClr val="202122"/>
                </a:solidFill>
                <a:effectLst/>
                <a:latin typeface="Arial" panose="020B0604020202020204" pitchFamily="34" charset="0"/>
              </a:rPr>
              <a:t> originaria di un'area vicina al </a:t>
            </a:r>
            <a:r>
              <a:rPr lang="it-IT" b="0" i="0" u="sng" dirty="0">
                <a:solidFill>
                  <a:srgbClr val="0645AD"/>
                </a:solidFill>
                <a:effectLst/>
                <a:latin typeface="Arial" panose="020B0604020202020204" pitchFamily="34" charset="0"/>
                <a:hlinkClick r:id="rId15"/>
              </a:rPr>
              <a:t>Mar Baltico</a:t>
            </a:r>
            <a:endParaRPr lang="it-IT" dirty="0"/>
          </a:p>
        </p:txBody>
      </p:sp>
      <p:pic>
        <p:nvPicPr>
          <p:cNvPr id="2050" name="Picture 2">
            <a:extLst>
              <a:ext uri="{FF2B5EF4-FFF2-40B4-BE49-F238E27FC236}">
                <a16:creationId xmlns:a16="http://schemas.microsoft.com/office/drawing/2014/main" id="{DCE52874-CCDA-6624-1131-1297EFAB52E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0648" y="3270613"/>
            <a:ext cx="2095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0FC58E78-8015-7758-BEEB-19457A416D51}"/>
              </a:ext>
            </a:extLst>
          </p:cNvPr>
          <p:cNvSpPr txBox="1"/>
          <p:nvPr/>
        </p:nvSpPr>
        <p:spPr>
          <a:xfrm>
            <a:off x="1317812" y="5071723"/>
            <a:ext cx="2635624" cy="1015663"/>
          </a:xfrm>
          <a:prstGeom prst="rect">
            <a:avLst/>
          </a:prstGeom>
          <a:noFill/>
        </p:spPr>
        <p:txBody>
          <a:bodyPr wrap="square" rtlCol="0">
            <a:spAutoFit/>
          </a:bodyPr>
          <a:lstStyle/>
          <a:p>
            <a:pPr algn="r"/>
            <a:r>
              <a:rPr lang="it-IT" sz="2000" b="1">
                <a:solidFill>
                  <a:srgbClr val="FF0000"/>
                </a:solidFill>
              </a:rPr>
              <a:t>= connotazione geografica</a:t>
            </a:r>
          </a:p>
          <a:p>
            <a:pPr algn="r"/>
            <a:r>
              <a:rPr lang="it-IT" sz="2000" b="1">
                <a:solidFill>
                  <a:srgbClr val="FF0000"/>
                </a:solidFill>
              </a:rPr>
              <a:t>(grafica)</a:t>
            </a:r>
            <a:endParaRPr lang="it-IT" sz="2000" b="1" dirty="0">
              <a:solidFill>
                <a:srgbClr val="FF0000"/>
              </a:solidFill>
            </a:endParaRPr>
          </a:p>
        </p:txBody>
      </p:sp>
      <p:pic>
        <p:nvPicPr>
          <p:cNvPr id="7" name="Immagine 6">
            <a:extLst>
              <a:ext uri="{FF2B5EF4-FFF2-40B4-BE49-F238E27FC236}">
                <a16:creationId xmlns:a16="http://schemas.microsoft.com/office/drawing/2014/main" id="{DAB60664-508B-A8B0-A38E-095287719A41}"/>
              </a:ext>
            </a:extLst>
          </p:cNvPr>
          <p:cNvPicPr>
            <a:picLocks noChangeAspect="1"/>
          </p:cNvPicPr>
          <p:nvPr/>
        </p:nvPicPr>
        <p:blipFill>
          <a:blip r:embed="rId17"/>
          <a:stretch>
            <a:fillRect/>
          </a:stretch>
        </p:blipFill>
        <p:spPr>
          <a:xfrm>
            <a:off x="7543800" y="289288"/>
            <a:ext cx="2305050" cy="5838825"/>
          </a:xfrm>
          <a:prstGeom prst="rect">
            <a:avLst/>
          </a:prstGeom>
        </p:spPr>
      </p:pic>
      <p:sp>
        <p:nvSpPr>
          <p:cNvPr id="8" name="CasellaDiTesto 7">
            <a:extLst>
              <a:ext uri="{FF2B5EF4-FFF2-40B4-BE49-F238E27FC236}">
                <a16:creationId xmlns:a16="http://schemas.microsoft.com/office/drawing/2014/main" id="{E4F319E7-3DAE-7B10-EB44-78D970E31697}"/>
              </a:ext>
            </a:extLst>
          </p:cNvPr>
          <p:cNvSpPr txBox="1"/>
          <p:nvPr/>
        </p:nvSpPr>
        <p:spPr>
          <a:xfrm>
            <a:off x="6593541" y="6151409"/>
            <a:ext cx="5096436" cy="400110"/>
          </a:xfrm>
          <a:prstGeom prst="rect">
            <a:avLst/>
          </a:prstGeom>
          <a:noFill/>
        </p:spPr>
        <p:txBody>
          <a:bodyPr wrap="square" rtlCol="0">
            <a:spAutoFit/>
          </a:bodyPr>
          <a:lstStyle/>
          <a:p>
            <a:r>
              <a:rPr lang="it-IT" sz="2000" b="1" dirty="0">
                <a:solidFill>
                  <a:srgbClr val="FF0000"/>
                </a:solidFill>
              </a:rPr>
              <a:t>= connotazione cronologica (lineare)</a:t>
            </a:r>
          </a:p>
        </p:txBody>
      </p:sp>
      <p:sp>
        <p:nvSpPr>
          <p:cNvPr id="10" name="CasellaDiTesto 9">
            <a:extLst>
              <a:ext uri="{FF2B5EF4-FFF2-40B4-BE49-F238E27FC236}">
                <a16:creationId xmlns:a16="http://schemas.microsoft.com/office/drawing/2014/main" id="{275F70CE-893D-0C53-CC0F-0EEC7300783D}"/>
              </a:ext>
            </a:extLst>
          </p:cNvPr>
          <p:cNvSpPr txBox="1"/>
          <p:nvPr/>
        </p:nvSpPr>
        <p:spPr>
          <a:xfrm>
            <a:off x="7402606" y="45583"/>
            <a:ext cx="6225988" cy="276999"/>
          </a:xfrm>
          <a:prstGeom prst="rect">
            <a:avLst/>
          </a:prstGeom>
          <a:noFill/>
        </p:spPr>
        <p:txBody>
          <a:bodyPr wrap="square">
            <a:spAutoFit/>
          </a:bodyPr>
          <a:lstStyle/>
          <a:p>
            <a:r>
              <a:rPr lang="it-IT" sz="1200" dirty="0"/>
              <a:t>https://it.wikipedia.org/wiki/Sovrani_di_Svevia</a:t>
            </a:r>
          </a:p>
        </p:txBody>
      </p:sp>
    </p:spTree>
    <p:extLst>
      <p:ext uri="{BB962C8B-B14F-4D97-AF65-F5344CB8AC3E}">
        <p14:creationId xmlns:p14="http://schemas.microsoft.com/office/powerpoint/2010/main" val="1539116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B2596B-F5F0-D268-358E-870C93B00523}"/>
              </a:ext>
            </a:extLst>
          </p:cNvPr>
          <p:cNvSpPr>
            <a:spLocks noGrp="1"/>
          </p:cNvSpPr>
          <p:nvPr>
            <p:ph type="title"/>
          </p:nvPr>
        </p:nvSpPr>
        <p:spPr/>
        <p:txBody>
          <a:bodyPr/>
          <a:lstStyle/>
          <a:p>
            <a:r>
              <a:rPr lang="it-IT" dirty="0"/>
              <a:t>Varie mappe: città e aree urbane</a:t>
            </a:r>
          </a:p>
        </p:txBody>
      </p:sp>
      <p:pic>
        <p:nvPicPr>
          <p:cNvPr id="4" name="Immagine 3">
            <a:extLst>
              <a:ext uri="{FF2B5EF4-FFF2-40B4-BE49-F238E27FC236}">
                <a16:creationId xmlns:a16="http://schemas.microsoft.com/office/drawing/2014/main" id="{A962BD62-150F-0044-5F2A-816C61C57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988" y="1569361"/>
            <a:ext cx="5571565" cy="5255843"/>
          </a:xfrm>
          <a:prstGeom prst="rect">
            <a:avLst/>
          </a:prstGeom>
        </p:spPr>
      </p:pic>
      <p:pic>
        <p:nvPicPr>
          <p:cNvPr id="12" name="Immagine 11">
            <a:extLst>
              <a:ext uri="{FF2B5EF4-FFF2-40B4-BE49-F238E27FC236}">
                <a16:creationId xmlns:a16="http://schemas.microsoft.com/office/drawing/2014/main" id="{DE90E9C3-B852-36ED-8807-829B4EFE7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8433" y="1690688"/>
            <a:ext cx="6095490" cy="4979053"/>
          </a:xfrm>
          <a:prstGeom prst="rect">
            <a:avLst/>
          </a:prstGeom>
        </p:spPr>
      </p:pic>
    </p:spTree>
    <p:extLst>
      <p:ext uri="{BB962C8B-B14F-4D97-AF65-F5344CB8AC3E}">
        <p14:creationId xmlns:p14="http://schemas.microsoft.com/office/powerpoint/2010/main" val="3378132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Risotto alla finanziera</a:t>
            </a:r>
          </a:p>
        </p:txBody>
      </p:sp>
      <p:pic>
        <p:nvPicPr>
          <p:cNvPr id="4" name="Immagine 3">
            <a:extLst>
              <a:ext uri="{FF2B5EF4-FFF2-40B4-BE49-F238E27FC236}">
                <a16:creationId xmlns:a16="http://schemas.microsoft.com/office/drawing/2014/main" id="{7D907ADD-E0C8-DFE8-1070-DF0CEC0C7B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7429" y="1066907"/>
            <a:ext cx="7619048" cy="5714286"/>
          </a:xfrm>
          <a:prstGeom prst="rect">
            <a:avLst/>
          </a:prstGeom>
        </p:spPr>
      </p:pic>
    </p:spTree>
    <p:extLst>
      <p:ext uri="{BB962C8B-B14F-4D97-AF65-F5344CB8AC3E}">
        <p14:creationId xmlns:p14="http://schemas.microsoft.com/office/powerpoint/2010/main" val="914692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pic>
        <p:nvPicPr>
          <p:cNvPr id="4" name="Immagine 3">
            <a:extLst>
              <a:ext uri="{FF2B5EF4-FFF2-40B4-BE49-F238E27FC236}">
                <a16:creationId xmlns:a16="http://schemas.microsoft.com/office/drawing/2014/main" id="{F774104D-FDDF-B0AD-74E0-709CECF14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9094" y="1016281"/>
            <a:ext cx="6096000" cy="4572000"/>
          </a:xfrm>
          <a:prstGeom prst="rect">
            <a:avLst/>
          </a:prstGeom>
        </p:spPr>
      </p:pic>
      <p:sp>
        <p:nvSpPr>
          <p:cNvPr id="9" name="CasellaDiTesto 8">
            <a:extLst>
              <a:ext uri="{FF2B5EF4-FFF2-40B4-BE49-F238E27FC236}">
                <a16:creationId xmlns:a16="http://schemas.microsoft.com/office/drawing/2014/main" id="{5BB322FC-0728-05AE-821F-8D7480CFB54A}"/>
              </a:ext>
            </a:extLst>
          </p:cNvPr>
          <p:cNvSpPr txBox="1"/>
          <p:nvPr/>
        </p:nvSpPr>
        <p:spPr>
          <a:xfrm>
            <a:off x="510987" y="5610886"/>
            <a:ext cx="9493625" cy="1200329"/>
          </a:xfrm>
          <a:prstGeom prst="rect">
            <a:avLst/>
          </a:prstGeom>
          <a:noFill/>
        </p:spPr>
        <p:txBody>
          <a:bodyPr wrap="square" rtlCol="0">
            <a:spAutoFit/>
          </a:bodyPr>
          <a:lstStyle/>
          <a:p>
            <a:r>
              <a:rPr lang="it-IT" sz="2400" dirty="0"/>
              <a:t>Il Ministero dei Beni Culturali Ambientali</a:t>
            </a:r>
          </a:p>
          <a:p>
            <a:r>
              <a:rPr lang="it-IT" sz="2400" dirty="0"/>
              <a:t>Sovraintendenza Archeologica di Pompei</a:t>
            </a:r>
          </a:p>
          <a:p>
            <a:r>
              <a:rPr lang="it-IT" sz="2400" dirty="0"/>
              <a:t>DeAgostini Multimedia</a:t>
            </a:r>
          </a:p>
        </p:txBody>
      </p:sp>
    </p:spTree>
    <p:extLst>
      <p:ext uri="{BB962C8B-B14F-4D97-AF65-F5344CB8AC3E}">
        <p14:creationId xmlns:p14="http://schemas.microsoft.com/office/powerpoint/2010/main" val="3579414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pic>
        <p:nvPicPr>
          <p:cNvPr id="6" name="Immagine 5">
            <a:extLst>
              <a:ext uri="{FF2B5EF4-FFF2-40B4-BE49-F238E27FC236}">
                <a16:creationId xmlns:a16="http://schemas.microsoft.com/office/drawing/2014/main" id="{FE224E27-3B8E-20A0-668A-A312C5F0D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840" y="1042504"/>
            <a:ext cx="6749948" cy="5062461"/>
          </a:xfrm>
          <a:prstGeom prst="rect">
            <a:avLst/>
          </a:prstGeom>
        </p:spPr>
      </p:pic>
      <p:sp>
        <p:nvSpPr>
          <p:cNvPr id="7" name="CasellaDiTesto 6">
            <a:extLst>
              <a:ext uri="{FF2B5EF4-FFF2-40B4-BE49-F238E27FC236}">
                <a16:creationId xmlns:a16="http://schemas.microsoft.com/office/drawing/2014/main" id="{2F049F6E-3577-E0DC-B820-1AD99AAEF56D}"/>
              </a:ext>
            </a:extLst>
          </p:cNvPr>
          <p:cNvSpPr txBox="1"/>
          <p:nvPr/>
        </p:nvSpPr>
        <p:spPr>
          <a:xfrm>
            <a:off x="995079" y="6167736"/>
            <a:ext cx="9493625" cy="461665"/>
          </a:xfrm>
          <a:prstGeom prst="rect">
            <a:avLst/>
          </a:prstGeom>
          <a:noFill/>
        </p:spPr>
        <p:txBody>
          <a:bodyPr wrap="square" rtlCol="0">
            <a:spAutoFit/>
          </a:bodyPr>
          <a:lstStyle/>
          <a:p>
            <a:r>
              <a:rPr lang="it-IT" sz="2400" dirty="0"/>
              <a:t>Navigazione: diversi (e complementari) modi di accedere alle informazioni</a:t>
            </a:r>
          </a:p>
        </p:txBody>
      </p:sp>
    </p:spTree>
    <p:extLst>
      <p:ext uri="{BB962C8B-B14F-4D97-AF65-F5344CB8AC3E}">
        <p14:creationId xmlns:p14="http://schemas.microsoft.com/office/powerpoint/2010/main" val="1097917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pic>
        <p:nvPicPr>
          <p:cNvPr id="5" name="Immagine 4" descr="Immagine che contiene testo, elettronico&#10;&#10;Descrizione generata automaticamente">
            <a:extLst>
              <a:ext uri="{FF2B5EF4-FFF2-40B4-BE49-F238E27FC236}">
                <a16:creationId xmlns:a16="http://schemas.microsoft.com/office/drawing/2014/main" id="{B4F836BC-D560-D95D-664E-96440C338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629" y="1103373"/>
            <a:ext cx="6704648" cy="5028486"/>
          </a:xfrm>
          <a:prstGeom prst="rect">
            <a:avLst/>
          </a:prstGeom>
        </p:spPr>
      </p:pic>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Navigazione (1): una piantina (geo-grafica) completa e non ridondante</a:t>
            </a:r>
          </a:p>
        </p:txBody>
      </p:sp>
    </p:spTree>
    <p:extLst>
      <p:ext uri="{BB962C8B-B14F-4D97-AF65-F5344CB8AC3E}">
        <p14:creationId xmlns:p14="http://schemas.microsoft.com/office/powerpoint/2010/main" val="931120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Navigazione (2): per categorie di edifici</a:t>
            </a:r>
          </a:p>
        </p:txBody>
      </p:sp>
      <p:pic>
        <p:nvPicPr>
          <p:cNvPr id="6" name="Immagine 5" descr="Immagine che contiene testo&#10;&#10;Descrizione generata automaticamente">
            <a:extLst>
              <a:ext uri="{FF2B5EF4-FFF2-40B4-BE49-F238E27FC236}">
                <a16:creationId xmlns:a16="http://schemas.microsoft.com/office/drawing/2014/main" id="{35777F08-8EC9-8D93-6688-FDDA79DEE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81" y="1210234"/>
            <a:ext cx="6481006" cy="4860755"/>
          </a:xfrm>
          <a:prstGeom prst="rect">
            <a:avLst/>
          </a:prstGeom>
        </p:spPr>
      </p:pic>
    </p:spTree>
    <p:extLst>
      <p:ext uri="{BB962C8B-B14F-4D97-AF65-F5344CB8AC3E}">
        <p14:creationId xmlns:p14="http://schemas.microsoft.com/office/powerpoint/2010/main" val="4227087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Navigazione (3): L’indice alfabetico</a:t>
            </a:r>
          </a:p>
        </p:txBody>
      </p:sp>
      <p:pic>
        <p:nvPicPr>
          <p:cNvPr id="5" name="Immagine 4" descr="Immagine che contiene testo&#10;&#10;Descrizione generata automaticamente">
            <a:extLst>
              <a:ext uri="{FF2B5EF4-FFF2-40B4-BE49-F238E27FC236}">
                <a16:creationId xmlns:a16="http://schemas.microsoft.com/office/drawing/2014/main" id="{0E4A03D1-3B54-6320-75BE-4BD57B65C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7" y="961822"/>
            <a:ext cx="6941218" cy="5205914"/>
          </a:xfrm>
          <a:prstGeom prst="rect">
            <a:avLst/>
          </a:prstGeom>
        </p:spPr>
      </p:pic>
    </p:spTree>
    <p:extLst>
      <p:ext uri="{BB962C8B-B14F-4D97-AF65-F5344CB8AC3E}">
        <p14:creationId xmlns:p14="http://schemas.microsoft.com/office/powerpoint/2010/main" val="422064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E410ED-E713-BCE8-7744-7EAB30F27D95}"/>
              </a:ext>
            </a:extLst>
          </p:cNvPr>
          <p:cNvSpPr>
            <a:spLocks noGrp="1"/>
          </p:cNvSpPr>
          <p:nvPr>
            <p:ph type="title"/>
          </p:nvPr>
        </p:nvSpPr>
        <p:spPr/>
        <p:txBody>
          <a:bodyPr/>
          <a:lstStyle/>
          <a:p>
            <a:r>
              <a:rPr lang="it-IT" dirty="0"/>
              <a:t>Regioni d’Italia</a:t>
            </a:r>
          </a:p>
        </p:txBody>
      </p:sp>
      <p:pic>
        <p:nvPicPr>
          <p:cNvPr id="4" name="Immagine 3">
            <a:extLst>
              <a:ext uri="{FF2B5EF4-FFF2-40B4-BE49-F238E27FC236}">
                <a16:creationId xmlns:a16="http://schemas.microsoft.com/office/drawing/2014/main" id="{53A7FBC9-8BF0-6343-7695-0BE92E06CD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465729"/>
            <a:ext cx="6427218" cy="4820414"/>
          </a:xfrm>
          <a:prstGeom prst="rect">
            <a:avLst/>
          </a:prstGeom>
        </p:spPr>
      </p:pic>
    </p:spTree>
    <p:extLst>
      <p:ext uri="{BB962C8B-B14F-4D97-AF65-F5344CB8AC3E}">
        <p14:creationId xmlns:p14="http://schemas.microsoft.com/office/powerpoint/2010/main" val="1669836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Navigazione (4): la storia </a:t>
            </a:r>
          </a:p>
        </p:txBody>
      </p:sp>
      <p:pic>
        <p:nvPicPr>
          <p:cNvPr id="8" name="Immagine 7" descr="Immagine che contiene testo&#10;&#10;Descrizione generata automaticamente">
            <a:extLst>
              <a:ext uri="{FF2B5EF4-FFF2-40B4-BE49-F238E27FC236}">
                <a16:creationId xmlns:a16="http://schemas.microsoft.com/office/drawing/2014/main" id="{B1D84B43-258B-0596-4F16-39BEA0DF84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054849"/>
            <a:ext cx="6817183" cy="5112887"/>
          </a:xfrm>
          <a:prstGeom prst="rect">
            <a:avLst/>
          </a:prstGeom>
        </p:spPr>
      </p:pic>
    </p:spTree>
    <p:extLst>
      <p:ext uri="{BB962C8B-B14F-4D97-AF65-F5344CB8AC3E}">
        <p14:creationId xmlns:p14="http://schemas.microsoft.com/office/powerpoint/2010/main" val="1847098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Navigazione (5): Camminando per la strade</a:t>
            </a:r>
          </a:p>
        </p:txBody>
      </p:sp>
      <p:pic>
        <p:nvPicPr>
          <p:cNvPr id="4" name="PA12_11">
            <a:hlinkClick r:id="" action="ppaction://media"/>
            <a:extLst>
              <a:ext uri="{FF2B5EF4-FFF2-40B4-BE49-F238E27FC236}">
                <a16:creationId xmlns:a16="http://schemas.microsoft.com/office/drawing/2014/main" id="{0E835FE9-9CE7-1B08-13B9-65F6ABCAEDE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1659" y="1717862"/>
            <a:ext cx="3810000" cy="2857500"/>
          </a:xfrm>
          <a:prstGeom prst="rect">
            <a:avLst/>
          </a:prstGeom>
        </p:spPr>
      </p:pic>
      <p:pic>
        <p:nvPicPr>
          <p:cNvPr id="6" name="PA2_LUP">
            <a:hlinkClick r:id="" action="ppaction://media"/>
            <a:extLst>
              <a:ext uri="{FF2B5EF4-FFF2-40B4-BE49-F238E27FC236}">
                <a16:creationId xmlns:a16="http://schemas.microsoft.com/office/drawing/2014/main" id="{4BBBC128-E359-55BE-1BAD-7E3332E8C291}"/>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096000" y="1717862"/>
            <a:ext cx="3810000" cy="2857500"/>
          </a:xfrm>
          <a:prstGeom prst="rect">
            <a:avLst/>
          </a:prstGeom>
        </p:spPr>
      </p:pic>
    </p:spTree>
    <p:extLst>
      <p:ext uri="{BB962C8B-B14F-4D97-AF65-F5344CB8AC3E}">
        <p14:creationId xmlns:p14="http://schemas.microsoft.com/office/powerpoint/2010/main" val="543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7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Neo-realismo: risalire agli oggetti autentici </a:t>
            </a:r>
          </a:p>
        </p:txBody>
      </p:sp>
      <p:pic>
        <p:nvPicPr>
          <p:cNvPr id="5" name="Immagine 4" descr="Immagine che contiene testo&#10;&#10;Descrizione generata automaticamente">
            <a:extLst>
              <a:ext uri="{FF2B5EF4-FFF2-40B4-BE49-F238E27FC236}">
                <a16:creationId xmlns:a16="http://schemas.microsoft.com/office/drawing/2014/main" id="{D34F189C-0CBD-2E67-2C24-DA27EDC2A7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032061"/>
            <a:ext cx="6847566" cy="5135675"/>
          </a:xfrm>
          <a:prstGeom prst="rect">
            <a:avLst/>
          </a:prstGeom>
        </p:spPr>
      </p:pic>
    </p:spTree>
    <p:extLst>
      <p:ext uri="{BB962C8B-B14F-4D97-AF65-F5344CB8AC3E}">
        <p14:creationId xmlns:p14="http://schemas.microsoft.com/office/powerpoint/2010/main" val="861336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Intanto, trovare «la scusa» per ripassare il Latino.</a:t>
            </a:r>
          </a:p>
        </p:txBody>
      </p:sp>
      <p:pic>
        <p:nvPicPr>
          <p:cNvPr id="5" name="Immagine 4" descr="Immagine che contiene testo&#10;&#10;Descrizione generata automaticamente">
            <a:extLst>
              <a:ext uri="{FF2B5EF4-FFF2-40B4-BE49-F238E27FC236}">
                <a16:creationId xmlns:a16="http://schemas.microsoft.com/office/drawing/2014/main" id="{CCFE8F8E-E423-A341-09BB-FB47B7E37B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062317"/>
            <a:ext cx="6807225" cy="5105419"/>
          </a:xfrm>
          <a:prstGeom prst="rect">
            <a:avLst/>
          </a:prstGeom>
        </p:spPr>
      </p:pic>
    </p:spTree>
    <p:extLst>
      <p:ext uri="{BB962C8B-B14F-4D97-AF65-F5344CB8AC3E}">
        <p14:creationId xmlns:p14="http://schemas.microsoft.com/office/powerpoint/2010/main" val="909475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Esempi (tempio di Apollo): descrizione, ricostruzione, rotazione 3D</a:t>
            </a:r>
          </a:p>
        </p:txBody>
      </p:sp>
      <p:pic>
        <p:nvPicPr>
          <p:cNvPr id="5" name="Immagine 4">
            <a:extLst>
              <a:ext uri="{FF2B5EF4-FFF2-40B4-BE49-F238E27FC236}">
                <a16:creationId xmlns:a16="http://schemas.microsoft.com/office/drawing/2014/main" id="{547897CE-8BD1-C158-A9B8-634607DCD7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3711" y="893484"/>
            <a:ext cx="7032336" cy="5274252"/>
          </a:xfrm>
          <a:prstGeom prst="rect">
            <a:avLst/>
          </a:prstGeom>
        </p:spPr>
      </p:pic>
    </p:spTree>
    <p:extLst>
      <p:ext uri="{BB962C8B-B14F-4D97-AF65-F5344CB8AC3E}">
        <p14:creationId xmlns:p14="http://schemas.microsoft.com/office/powerpoint/2010/main" val="758964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Vista attuale, rotazione 3D, informazioni</a:t>
            </a:r>
          </a:p>
        </p:txBody>
      </p:sp>
      <p:pic>
        <p:nvPicPr>
          <p:cNvPr id="6" name="Immagine 5" descr="Immagine che contiene testo, cielo, segnale, elettronico&#10;&#10;Descrizione generata automaticamente">
            <a:extLst>
              <a:ext uri="{FF2B5EF4-FFF2-40B4-BE49-F238E27FC236}">
                <a16:creationId xmlns:a16="http://schemas.microsoft.com/office/drawing/2014/main" id="{D79C94D9-E314-813C-07E7-BE6BCBAB98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4020" y="1172286"/>
            <a:ext cx="6467559" cy="4850670"/>
          </a:xfrm>
          <a:prstGeom prst="rect">
            <a:avLst/>
          </a:prstGeom>
        </p:spPr>
      </p:pic>
    </p:spTree>
    <p:extLst>
      <p:ext uri="{BB962C8B-B14F-4D97-AF65-F5344CB8AC3E}">
        <p14:creationId xmlns:p14="http://schemas.microsoft.com/office/powerpoint/2010/main" val="3424515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Elementi di AR sullo schema VR </a:t>
            </a:r>
          </a:p>
        </p:txBody>
      </p:sp>
      <p:pic>
        <p:nvPicPr>
          <p:cNvPr id="8" name="Immagine 7">
            <a:extLst>
              <a:ext uri="{FF2B5EF4-FFF2-40B4-BE49-F238E27FC236}">
                <a16:creationId xmlns:a16="http://schemas.microsoft.com/office/drawing/2014/main" id="{D51C2C29-16F6-F9A0-093B-AA3B33C90D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064934"/>
            <a:ext cx="6803736" cy="5102802"/>
          </a:xfrm>
          <a:prstGeom prst="rect">
            <a:avLst/>
          </a:prstGeom>
        </p:spPr>
      </p:pic>
    </p:spTree>
    <p:extLst>
      <p:ext uri="{BB962C8B-B14F-4D97-AF65-F5344CB8AC3E}">
        <p14:creationId xmlns:p14="http://schemas.microsoft.com/office/powerpoint/2010/main" val="3622341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10987" y="5455042"/>
            <a:ext cx="9493625" cy="461665"/>
          </a:xfrm>
          <a:prstGeom prst="rect">
            <a:avLst/>
          </a:prstGeom>
          <a:noFill/>
        </p:spPr>
        <p:txBody>
          <a:bodyPr wrap="square" rtlCol="0">
            <a:spAutoFit/>
          </a:bodyPr>
          <a:lstStyle/>
          <a:p>
            <a:r>
              <a:rPr lang="it-IT" sz="2400" dirty="0"/>
              <a:t>Visita virtuale – operazioni matematiche: la rotazione e lo zoom </a:t>
            </a:r>
          </a:p>
        </p:txBody>
      </p:sp>
      <p:pic>
        <p:nvPicPr>
          <p:cNvPr id="4" name="APOLLGIR">
            <a:hlinkClick r:id="" action="ppaction://media"/>
            <a:extLst>
              <a:ext uri="{FF2B5EF4-FFF2-40B4-BE49-F238E27FC236}">
                <a16:creationId xmlns:a16="http://schemas.microsoft.com/office/drawing/2014/main" id="{E65E168C-32C2-38A6-8300-A3D30DF1F13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85047" y="1841649"/>
            <a:ext cx="3048000" cy="1905000"/>
          </a:xfrm>
          <a:prstGeom prst="rect">
            <a:avLst/>
          </a:prstGeom>
        </p:spPr>
      </p:pic>
      <p:pic>
        <p:nvPicPr>
          <p:cNvPr id="6" name="APOLLVIS">
            <a:hlinkClick r:id="" action="ppaction://media"/>
            <a:extLst>
              <a:ext uri="{FF2B5EF4-FFF2-40B4-BE49-F238E27FC236}">
                <a16:creationId xmlns:a16="http://schemas.microsoft.com/office/drawing/2014/main" id="{41716EDF-75F5-E4BE-52C5-BEE7DCB5C68A}"/>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575612" y="1841649"/>
            <a:ext cx="3048000" cy="1905000"/>
          </a:xfrm>
          <a:prstGeom prst="rect">
            <a:avLst/>
          </a:prstGeom>
        </p:spPr>
      </p:pic>
    </p:spTree>
    <p:extLst>
      <p:ext uri="{BB962C8B-B14F-4D97-AF65-F5344CB8AC3E}">
        <p14:creationId xmlns:p14="http://schemas.microsoft.com/office/powerpoint/2010/main" val="168912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21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Insegnare con gli esempio scelti (particolari)</a:t>
            </a:r>
          </a:p>
        </p:txBody>
      </p:sp>
      <p:pic>
        <p:nvPicPr>
          <p:cNvPr id="5" name="Immagine 4" descr="Immagine che contiene testo, screenshot, elettronico&#10;&#10;Descrizione generata automaticamente">
            <a:extLst>
              <a:ext uri="{FF2B5EF4-FFF2-40B4-BE49-F238E27FC236}">
                <a16:creationId xmlns:a16="http://schemas.microsoft.com/office/drawing/2014/main" id="{60BA2F93-3975-B4B5-DDE3-221B3E9BE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004422"/>
            <a:ext cx="6884418" cy="5163314"/>
          </a:xfrm>
          <a:prstGeom prst="rect">
            <a:avLst/>
          </a:prstGeom>
        </p:spPr>
      </p:pic>
    </p:spTree>
    <p:extLst>
      <p:ext uri="{BB962C8B-B14F-4D97-AF65-F5344CB8AC3E}">
        <p14:creationId xmlns:p14="http://schemas.microsoft.com/office/powerpoint/2010/main" val="2292930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Entriamo all’interno della casa, com’era una volta</a:t>
            </a:r>
          </a:p>
        </p:txBody>
      </p:sp>
      <p:pic>
        <p:nvPicPr>
          <p:cNvPr id="5" name="Immagine 4" descr="Immagine che contiene testo&#10;&#10;Descrizione generata automaticamente">
            <a:extLst>
              <a:ext uri="{FF2B5EF4-FFF2-40B4-BE49-F238E27FC236}">
                <a16:creationId xmlns:a16="http://schemas.microsoft.com/office/drawing/2014/main" id="{BE24633E-B6CC-B1A5-2379-289689971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089212"/>
            <a:ext cx="6534795" cy="4901096"/>
          </a:xfrm>
          <a:prstGeom prst="rect">
            <a:avLst/>
          </a:prstGeom>
        </p:spPr>
      </p:pic>
    </p:spTree>
    <p:extLst>
      <p:ext uri="{BB962C8B-B14F-4D97-AF65-F5344CB8AC3E}">
        <p14:creationId xmlns:p14="http://schemas.microsoft.com/office/powerpoint/2010/main" val="1006842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5A3977-DB2D-AF88-EF68-3F1D8F7B842B}"/>
              </a:ext>
            </a:extLst>
          </p:cNvPr>
          <p:cNvSpPr>
            <a:spLocks noGrp="1"/>
          </p:cNvSpPr>
          <p:nvPr>
            <p:ph type="title"/>
          </p:nvPr>
        </p:nvSpPr>
        <p:spPr/>
        <p:txBody>
          <a:bodyPr/>
          <a:lstStyle/>
          <a:p>
            <a:r>
              <a:rPr lang="it-IT" dirty="0"/>
              <a:t>Piemonte, Liguria, Lombardia</a:t>
            </a:r>
          </a:p>
        </p:txBody>
      </p:sp>
      <p:pic>
        <p:nvPicPr>
          <p:cNvPr id="4" name="Immagine 3">
            <a:extLst>
              <a:ext uri="{FF2B5EF4-FFF2-40B4-BE49-F238E27FC236}">
                <a16:creationId xmlns:a16="http://schemas.microsoft.com/office/drawing/2014/main" id="{12B42FA9-2C1B-0D74-BFA3-CC9B7A958B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7910" y="1378323"/>
            <a:ext cx="7045784" cy="5284338"/>
          </a:xfrm>
          <a:prstGeom prst="rect">
            <a:avLst/>
          </a:prstGeom>
        </p:spPr>
      </p:pic>
    </p:spTree>
    <p:extLst>
      <p:ext uri="{BB962C8B-B14F-4D97-AF65-F5344CB8AC3E}">
        <p14:creationId xmlns:p14="http://schemas.microsoft.com/office/powerpoint/2010/main" val="1436590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Giriamo attorno</a:t>
            </a:r>
          </a:p>
        </p:txBody>
      </p:sp>
      <p:pic>
        <p:nvPicPr>
          <p:cNvPr id="5" name="Immagine 4">
            <a:extLst>
              <a:ext uri="{FF2B5EF4-FFF2-40B4-BE49-F238E27FC236}">
                <a16:creationId xmlns:a16="http://schemas.microsoft.com/office/drawing/2014/main" id="{FD6055FB-D0E5-24DD-95BF-649A85B12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3029" y="1004422"/>
            <a:ext cx="6884418" cy="5163314"/>
          </a:xfrm>
          <a:prstGeom prst="rect">
            <a:avLst/>
          </a:prstGeom>
        </p:spPr>
      </p:pic>
    </p:spTree>
    <p:extLst>
      <p:ext uri="{BB962C8B-B14F-4D97-AF65-F5344CB8AC3E}">
        <p14:creationId xmlns:p14="http://schemas.microsoft.com/office/powerpoint/2010/main" val="1574412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Descrizione, immagine, ricostruzione</a:t>
            </a:r>
          </a:p>
        </p:txBody>
      </p:sp>
      <p:pic>
        <p:nvPicPr>
          <p:cNvPr id="5" name="Immagine 4" descr="Immagine che contiene testo&#10;&#10;Descrizione generata automaticamente">
            <a:extLst>
              <a:ext uri="{FF2B5EF4-FFF2-40B4-BE49-F238E27FC236}">
                <a16:creationId xmlns:a16="http://schemas.microsoft.com/office/drawing/2014/main" id="{16DA0914-B6AD-1D54-A7EB-7216AC591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994337"/>
            <a:ext cx="6897865" cy="5173399"/>
          </a:xfrm>
          <a:prstGeom prst="rect">
            <a:avLst/>
          </a:prstGeom>
        </p:spPr>
      </p:pic>
    </p:spTree>
    <p:extLst>
      <p:ext uri="{BB962C8B-B14F-4D97-AF65-F5344CB8AC3E}">
        <p14:creationId xmlns:p14="http://schemas.microsoft.com/office/powerpoint/2010/main" val="12481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Esempi della pittura romana sono rari</a:t>
            </a:r>
          </a:p>
        </p:txBody>
      </p:sp>
      <p:pic>
        <p:nvPicPr>
          <p:cNvPr id="6" name="Immagine 5" descr="Immagine che contiene testo&#10;&#10;Descrizione generata automaticamente">
            <a:extLst>
              <a:ext uri="{FF2B5EF4-FFF2-40B4-BE49-F238E27FC236}">
                <a16:creationId xmlns:a16="http://schemas.microsoft.com/office/drawing/2014/main" id="{64D57689-6056-721F-FFDA-EF4DD28F66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7840" y="943153"/>
            <a:ext cx="6628924" cy="4971693"/>
          </a:xfrm>
          <a:prstGeom prst="rect">
            <a:avLst/>
          </a:prstGeom>
        </p:spPr>
      </p:pic>
    </p:spTree>
    <p:extLst>
      <p:ext uri="{BB962C8B-B14F-4D97-AF65-F5344CB8AC3E}">
        <p14:creationId xmlns:p14="http://schemas.microsoft.com/office/powerpoint/2010/main" val="2184643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Titoli di coda</a:t>
            </a:r>
          </a:p>
        </p:txBody>
      </p:sp>
      <p:pic>
        <p:nvPicPr>
          <p:cNvPr id="5" name="Immagine 4">
            <a:extLst>
              <a:ext uri="{FF2B5EF4-FFF2-40B4-BE49-F238E27FC236}">
                <a16:creationId xmlns:a16="http://schemas.microsoft.com/office/drawing/2014/main" id="{B431FB0A-E0B8-48DB-29C6-E91E72044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0344" y="984252"/>
            <a:ext cx="6911312" cy="5183484"/>
          </a:xfrm>
          <a:prstGeom prst="rect">
            <a:avLst/>
          </a:prstGeom>
        </p:spPr>
      </p:pic>
    </p:spTree>
    <p:extLst>
      <p:ext uri="{BB962C8B-B14F-4D97-AF65-F5344CB8AC3E}">
        <p14:creationId xmlns:p14="http://schemas.microsoft.com/office/powerpoint/2010/main" val="40565084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A4DCB8-FDD8-0623-F576-B4F9BEAC9534}"/>
              </a:ext>
            </a:extLst>
          </p:cNvPr>
          <p:cNvSpPr>
            <a:spLocks noGrp="1"/>
          </p:cNvSpPr>
          <p:nvPr>
            <p:ph type="title"/>
          </p:nvPr>
        </p:nvSpPr>
        <p:spPr>
          <a:xfrm>
            <a:off x="0" y="0"/>
            <a:ext cx="10515600" cy="1325563"/>
          </a:xfrm>
        </p:spPr>
        <p:txBody>
          <a:bodyPr/>
          <a:lstStyle/>
          <a:p>
            <a:r>
              <a:rPr lang="it-IT" dirty="0"/>
              <a:t>Pompei </a:t>
            </a:r>
            <a:r>
              <a:rPr lang="it-IT" dirty="0" err="1"/>
              <a:t>virtual</a:t>
            </a:r>
            <a:r>
              <a:rPr lang="it-IT" dirty="0"/>
              <a:t> tour (DeAgostini multimedia)</a:t>
            </a:r>
          </a:p>
        </p:txBody>
      </p:sp>
      <p:sp>
        <p:nvSpPr>
          <p:cNvPr id="3" name="CasellaDiTesto 2">
            <a:extLst>
              <a:ext uri="{FF2B5EF4-FFF2-40B4-BE49-F238E27FC236}">
                <a16:creationId xmlns:a16="http://schemas.microsoft.com/office/drawing/2014/main" id="{B1CBC221-81F5-DBF1-E0D8-755A005190E1}"/>
              </a:ext>
            </a:extLst>
          </p:cNvPr>
          <p:cNvSpPr txBox="1"/>
          <p:nvPr/>
        </p:nvSpPr>
        <p:spPr>
          <a:xfrm>
            <a:off x="551329" y="6167736"/>
            <a:ext cx="9493625" cy="461665"/>
          </a:xfrm>
          <a:prstGeom prst="rect">
            <a:avLst/>
          </a:prstGeom>
          <a:noFill/>
        </p:spPr>
        <p:txBody>
          <a:bodyPr wrap="square" rtlCol="0">
            <a:spAutoFit/>
          </a:bodyPr>
          <a:lstStyle/>
          <a:p>
            <a:r>
              <a:rPr lang="it-IT" sz="2400" dirty="0"/>
              <a:t>Un filmato di «arrivederci»</a:t>
            </a:r>
          </a:p>
        </p:txBody>
      </p:sp>
      <p:pic>
        <p:nvPicPr>
          <p:cNvPr id="4" name="FINE">
            <a:hlinkClick r:id="" action="ppaction://media"/>
            <a:extLst>
              <a:ext uri="{FF2B5EF4-FFF2-40B4-BE49-F238E27FC236}">
                <a16:creationId xmlns:a16="http://schemas.microsoft.com/office/drawing/2014/main" id="{1B6C0A62-11A2-40A1-4120-D1157697D1D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87906" y="2059675"/>
            <a:ext cx="3615018" cy="2738650"/>
          </a:xfrm>
          <a:prstGeom prst="rect">
            <a:avLst/>
          </a:prstGeom>
        </p:spPr>
      </p:pic>
    </p:spTree>
    <p:extLst>
      <p:ext uri="{BB962C8B-B14F-4D97-AF65-F5344CB8AC3E}">
        <p14:creationId xmlns:p14="http://schemas.microsoft.com/office/powerpoint/2010/main" val="261830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6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D9F54C-9795-7506-5B0B-4078D9F47AE6}"/>
              </a:ext>
            </a:extLst>
          </p:cNvPr>
          <p:cNvSpPr>
            <a:spLocks noGrp="1"/>
          </p:cNvSpPr>
          <p:nvPr>
            <p:ph type="title"/>
          </p:nvPr>
        </p:nvSpPr>
        <p:spPr/>
        <p:txBody>
          <a:bodyPr/>
          <a:lstStyle/>
          <a:p>
            <a:r>
              <a:rPr lang="it-IT"/>
              <a:t>Oggi: Taj </a:t>
            </a:r>
            <a:r>
              <a:rPr lang="it-IT" dirty="0"/>
              <a:t>Mahal a 360</a:t>
            </a:r>
            <a:r>
              <a:rPr lang="it-IT" dirty="0">
                <a:latin typeface="Arial" panose="020B0604020202020204" pitchFamily="34" charset="0"/>
                <a:cs typeface="Arial" panose="020B0604020202020204" pitchFamily="34" charset="0"/>
              </a:rPr>
              <a:t>°</a:t>
            </a:r>
            <a:endParaRPr lang="it-IT" dirty="0"/>
          </a:p>
        </p:txBody>
      </p:sp>
      <p:pic>
        <p:nvPicPr>
          <p:cNvPr id="3" name="Taj Mahal, India. 360 animation in 8K - YouTube">
            <a:hlinkClick r:id="" action="ppaction://media"/>
            <a:extLst>
              <a:ext uri="{FF2B5EF4-FFF2-40B4-BE49-F238E27FC236}">
                <a16:creationId xmlns:a16="http://schemas.microsoft.com/office/drawing/2014/main" id="{03CC54C9-4BEC-B97C-5016-744E42A4AA9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40951" y="1436658"/>
            <a:ext cx="7089416" cy="3984684"/>
          </a:xfrm>
          <a:prstGeom prst="rect">
            <a:avLst/>
          </a:prstGeom>
        </p:spPr>
      </p:pic>
      <p:sp>
        <p:nvSpPr>
          <p:cNvPr id="5" name="CasellaDiTesto 4">
            <a:extLst>
              <a:ext uri="{FF2B5EF4-FFF2-40B4-BE49-F238E27FC236}">
                <a16:creationId xmlns:a16="http://schemas.microsoft.com/office/drawing/2014/main" id="{5D08D1E6-469C-CC98-1786-F846171C65DF}"/>
              </a:ext>
            </a:extLst>
          </p:cNvPr>
          <p:cNvSpPr txBox="1"/>
          <p:nvPr/>
        </p:nvSpPr>
        <p:spPr>
          <a:xfrm>
            <a:off x="693295" y="6123542"/>
            <a:ext cx="6093500" cy="369332"/>
          </a:xfrm>
          <a:prstGeom prst="rect">
            <a:avLst/>
          </a:prstGeom>
          <a:noFill/>
        </p:spPr>
        <p:txBody>
          <a:bodyPr wrap="square">
            <a:spAutoFit/>
          </a:bodyPr>
          <a:lstStyle/>
          <a:p>
            <a:r>
              <a:rPr lang="it-IT" dirty="0"/>
              <a:t>https://www.youtube.com/watch?v=Bx2S7JpdOp4</a:t>
            </a:r>
          </a:p>
        </p:txBody>
      </p:sp>
    </p:spTree>
    <p:extLst>
      <p:ext uri="{BB962C8B-B14F-4D97-AF65-F5344CB8AC3E}">
        <p14:creationId xmlns:p14="http://schemas.microsoft.com/office/powerpoint/2010/main" val="214678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5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450E51-3962-ED4D-7589-B9E6A30DDAC9}"/>
              </a:ext>
            </a:extLst>
          </p:cNvPr>
          <p:cNvSpPr>
            <a:spLocks noGrp="1"/>
          </p:cNvSpPr>
          <p:nvPr>
            <p:ph type="title"/>
          </p:nvPr>
        </p:nvSpPr>
        <p:spPr>
          <a:xfrm>
            <a:off x="838200" y="-297657"/>
            <a:ext cx="10515600" cy="1325563"/>
          </a:xfrm>
        </p:spPr>
        <p:txBody>
          <a:bodyPr/>
          <a:lstStyle/>
          <a:p>
            <a:r>
              <a:rPr lang="it-IT" dirty="0"/>
              <a:t>STE(Arte)M</a:t>
            </a:r>
          </a:p>
        </p:txBody>
      </p:sp>
      <p:pic>
        <p:nvPicPr>
          <p:cNvPr id="4" name="Immagine 3" descr="Immagine che contiene testo&#10;&#10;Descrizione generata automaticamente">
            <a:extLst>
              <a:ext uri="{FF2B5EF4-FFF2-40B4-BE49-F238E27FC236}">
                <a16:creationId xmlns:a16="http://schemas.microsoft.com/office/drawing/2014/main" id="{A8AB1EDA-4999-3167-DE54-95FB5D8F2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778589"/>
            <a:ext cx="7619048" cy="5714286"/>
          </a:xfrm>
          <a:prstGeom prst="rect">
            <a:avLst/>
          </a:prstGeom>
        </p:spPr>
      </p:pic>
    </p:spTree>
    <p:extLst>
      <p:ext uri="{BB962C8B-B14F-4D97-AF65-F5344CB8AC3E}">
        <p14:creationId xmlns:p14="http://schemas.microsoft.com/office/powerpoint/2010/main" val="3304677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B9CF4-9DBC-810F-F277-5BF98BFDED25}"/>
              </a:ext>
            </a:extLst>
          </p:cNvPr>
          <p:cNvSpPr>
            <a:spLocks noGrp="1"/>
          </p:cNvSpPr>
          <p:nvPr>
            <p:ph type="title"/>
          </p:nvPr>
        </p:nvSpPr>
        <p:spPr/>
        <p:txBody>
          <a:bodyPr/>
          <a:lstStyle/>
          <a:p>
            <a:r>
              <a:rPr lang="it-IT" dirty="0"/>
              <a:t>LA GRANDE PITTURA ITALIANA</a:t>
            </a:r>
          </a:p>
        </p:txBody>
      </p:sp>
      <p:pic>
        <p:nvPicPr>
          <p:cNvPr id="4" name="Immagine 3">
            <a:extLst>
              <a:ext uri="{FF2B5EF4-FFF2-40B4-BE49-F238E27FC236}">
                <a16:creationId xmlns:a16="http://schemas.microsoft.com/office/drawing/2014/main" id="{053E43BD-61A8-49CC-197A-A2B0225A14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156" y="1471017"/>
            <a:ext cx="7619048" cy="5714286"/>
          </a:xfrm>
          <a:prstGeom prst="rect">
            <a:avLst/>
          </a:prstGeom>
        </p:spPr>
      </p:pic>
      <p:sp>
        <p:nvSpPr>
          <p:cNvPr id="5" name="CasellaDiTesto 4">
            <a:extLst>
              <a:ext uri="{FF2B5EF4-FFF2-40B4-BE49-F238E27FC236}">
                <a16:creationId xmlns:a16="http://schemas.microsoft.com/office/drawing/2014/main" id="{E61C184E-FEC5-EB77-21BD-6A577D08F52F}"/>
              </a:ext>
            </a:extLst>
          </p:cNvPr>
          <p:cNvSpPr txBox="1"/>
          <p:nvPr/>
        </p:nvSpPr>
        <p:spPr>
          <a:xfrm>
            <a:off x="8351520" y="1798320"/>
            <a:ext cx="3535680" cy="2585323"/>
          </a:xfrm>
          <a:prstGeom prst="rect">
            <a:avLst/>
          </a:prstGeom>
          <a:noFill/>
        </p:spPr>
        <p:txBody>
          <a:bodyPr wrap="square" rtlCol="0">
            <a:spAutoFit/>
          </a:bodyPr>
          <a:lstStyle/>
          <a:p>
            <a:r>
              <a:rPr lang="it-IT" sz="2400" dirty="0"/>
              <a:t>Introduzione</a:t>
            </a:r>
          </a:p>
          <a:p>
            <a:r>
              <a:rPr lang="it-IT" sz="2400" dirty="0"/>
              <a:t>Il museo di musei</a:t>
            </a:r>
          </a:p>
          <a:p>
            <a:r>
              <a:rPr lang="it-IT" sz="2400" dirty="0"/>
              <a:t>Credits/ Uscita</a:t>
            </a:r>
          </a:p>
          <a:p>
            <a:r>
              <a:rPr lang="it-IT" sz="2400" dirty="0"/>
              <a:t>Italia virtuale</a:t>
            </a:r>
          </a:p>
          <a:p>
            <a:r>
              <a:rPr lang="it-IT" sz="2400" dirty="0"/>
              <a:t>Il linguaggio della pittura</a:t>
            </a:r>
          </a:p>
          <a:p>
            <a:r>
              <a:rPr lang="it-IT" sz="2400"/>
              <a:t>I temi</a:t>
            </a:r>
            <a:r>
              <a:rPr lang="it-IT"/>
              <a:t> </a:t>
            </a:r>
            <a:endParaRPr lang="it-IT" dirty="0"/>
          </a:p>
          <a:p>
            <a:endParaRPr lang="it-IT" dirty="0"/>
          </a:p>
        </p:txBody>
      </p:sp>
    </p:spTree>
    <p:extLst>
      <p:ext uri="{BB962C8B-B14F-4D97-AF65-F5344CB8AC3E}">
        <p14:creationId xmlns:p14="http://schemas.microsoft.com/office/powerpoint/2010/main" val="3338148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EBFD84-8969-2F28-E016-029071B65E08}"/>
              </a:ext>
            </a:extLst>
          </p:cNvPr>
          <p:cNvSpPr>
            <a:spLocks noGrp="1"/>
          </p:cNvSpPr>
          <p:nvPr>
            <p:ph type="title"/>
          </p:nvPr>
        </p:nvSpPr>
        <p:spPr/>
        <p:txBody>
          <a:bodyPr/>
          <a:lstStyle/>
          <a:p>
            <a:r>
              <a:rPr lang="it-IT" dirty="0" err="1"/>
              <a:t>Uffizzi</a:t>
            </a:r>
            <a:endParaRPr lang="it-IT" dirty="0"/>
          </a:p>
        </p:txBody>
      </p:sp>
      <p:pic>
        <p:nvPicPr>
          <p:cNvPr id="4" name="Immagine 3" descr="Immagine che contiene testo, diverso, parecchi&#10;&#10;Descrizione generata automaticamente">
            <a:extLst>
              <a:ext uri="{FF2B5EF4-FFF2-40B4-BE49-F238E27FC236}">
                <a16:creationId xmlns:a16="http://schemas.microsoft.com/office/drawing/2014/main" id="{87C94D26-1AF7-CFF2-7FB0-C92C8630D1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5449" y="1690688"/>
            <a:ext cx="8459109" cy="6344332"/>
          </a:xfrm>
          <a:prstGeom prst="rect">
            <a:avLst/>
          </a:prstGeom>
        </p:spPr>
      </p:pic>
      <p:pic>
        <p:nvPicPr>
          <p:cNvPr id="5" name="INTRO1">
            <a:hlinkClick r:id="" action="ppaction://media"/>
            <a:extLst>
              <a:ext uri="{FF2B5EF4-FFF2-40B4-BE49-F238E27FC236}">
                <a16:creationId xmlns:a16="http://schemas.microsoft.com/office/drawing/2014/main" id="{89987C5B-61CC-B3B3-0BFE-A3B2BDA007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54487" y="139831"/>
            <a:ext cx="975359" cy="975359"/>
          </a:xfrm>
          <a:prstGeom prst="rect">
            <a:avLst/>
          </a:prstGeom>
        </p:spPr>
      </p:pic>
    </p:spTree>
    <p:extLst>
      <p:ext uri="{BB962C8B-B14F-4D97-AF65-F5344CB8AC3E}">
        <p14:creationId xmlns:p14="http://schemas.microsoft.com/office/powerpoint/2010/main" val="62871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4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54CA45-54DB-B624-629A-929ACC37FD72}"/>
              </a:ext>
            </a:extLst>
          </p:cNvPr>
          <p:cNvSpPr>
            <a:spLocks noGrp="1"/>
          </p:cNvSpPr>
          <p:nvPr>
            <p:ph type="title"/>
          </p:nvPr>
        </p:nvSpPr>
        <p:spPr/>
        <p:txBody>
          <a:bodyPr/>
          <a:lstStyle/>
          <a:p>
            <a:r>
              <a:rPr lang="it-IT" dirty="0" err="1"/>
              <a:t>Uffizzi</a:t>
            </a:r>
            <a:r>
              <a:rPr lang="it-IT" dirty="0"/>
              <a:t> – la mappa</a:t>
            </a:r>
          </a:p>
        </p:txBody>
      </p:sp>
      <p:pic>
        <p:nvPicPr>
          <p:cNvPr id="4" name="Immagine 3" descr="Immagine che contiene testo, elettronico&#10;&#10;Descrizione generata automaticamente">
            <a:extLst>
              <a:ext uri="{FF2B5EF4-FFF2-40B4-BE49-F238E27FC236}">
                <a16:creationId xmlns:a16="http://schemas.microsoft.com/office/drawing/2014/main" id="{E2A96D1D-C878-01FC-0D06-E850BBB93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818766"/>
            <a:ext cx="7619048" cy="5714286"/>
          </a:xfrm>
          <a:prstGeom prst="rect">
            <a:avLst/>
          </a:prstGeom>
        </p:spPr>
      </p:pic>
    </p:spTree>
    <p:extLst>
      <p:ext uri="{BB962C8B-B14F-4D97-AF65-F5344CB8AC3E}">
        <p14:creationId xmlns:p14="http://schemas.microsoft.com/office/powerpoint/2010/main" val="131684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E0B07-27DD-234D-4C62-5893BC37DC40}"/>
              </a:ext>
            </a:extLst>
          </p:cNvPr>
          <p:cNvSpPr>
            <a:spLocks noGrp="1"/>
          </p:cNvSpPr>
          <p:nvPr>
            <p:ph type="title"/>
          </p:nvPr>
        </p:nvSpPr>
        <p:spPr>
          <a:xfrm>
            <a:off x="0" y="0"/>
            <a:ext cx="10515600" cy="1325563"/>
          </a:xfrm>
        </p:spPr>
        <p:txBody>
          <a:bodyPr/>
          <a:lstStyle/>
          <a:p>
            <a:r>
              <a:rPr lang="it-IT" dirty="0"/>
              <a:t>Atlante</a:t>
            </a:r>
          </a:p>
        </p:txBody>
      </p:sp>
      <p:pic>
        <p:nvPicPr>
          <p:cNvPr id="4" name="Immagine 3" descr="Immagine che contiene mappa&#10;&#10;Descrizione generata automaticamente">
            <a:extLst>
              <a:ext uri="{FF2B5EF4-FFF2-40B4-BE49-F238E27FC236}">
                <a16:creationId xmlns:a16="http://schemas.microsoft.com/office/drawing/2014/main" id="{AA633BCA-9783-07B3-F5B9-AD7FEB95A6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571857"/>
            <a:ext cx="7619048" cy="5714286"/>
          </a:xfrm>
          <a:prstGeom prst="rect">
            <a:avLst/>
          </a:prstGeom>
        </p:spPr>
      </p:pic>
    </p:spTree>
    <p:extLst>
      <p:ext uri="{BB962C8B-B14F-4D97-AF65-F5344CB8AC3E}">
        <p14:creationId xmlns:p14="http://schemas.microsoft.com/office/powerpoint/2010/main" val="25873941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AA1E7-3463-856F-1A28-35AFAFFF1B78}"/>
              </a:ext>
            </a:extLst>
          </p:cNvPr>
          <p:cNvSpPr>
            <a:spLocks noGrp="1"/>
          </p:cNvSpPr>
          <p:nvPr>
            <p:ph type="title"/>
          </p:nvPr>
        </p:nvSpPr>
        <p:spPr>
          <a:xfrm>
            <a:off x="588818" y="0"/>
            <a:ext cx="10515600" cy="1325563"/>
          </a:xfrm>
        </p:spPr>
        <p:txBody>
          <a:bodyPr/>
          <a:lstStyle/>
          <a:p>
            <a:r>
              <a:rPr lang="it-IT" dirty="0"/>
              <a:t>Duccio di Buoninsegna (1250-1319)</a:t>
            </a:r>
          </a:p>
        </p:txBody>
      </p:sp>
      <p:pic>
        <p:nvPicPr>
          <p:cNvPr id="6" name="Immagine 5">
            <a:extLst>
              <a:ext uri="{FF2B5EF4-FFF2-40B4-BE49-F238E27FC236}">
                <a16:creationId xmlns:a16="http://schemas.microsoft.com/office/drawing/2014/main" id="{7ADDBA73-2BB5-6A1B-053A-10739F577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3473" y="1027906"/>
            <a:ext cx="7619048" cy="5714286"/>
          </a:xfrm>
          <a:prstGeom prst="rect">
            <a:avLst/>
          </a:prstGeom>
        </p:spPr>
      </p:pic>
    </p:spTree>
    <p:extLst>
      <p:ext uri="{BB962C8B-B14F-4D97-AF65-F5344CB8AC3E}">
        <p14:creationId xmlns:p14="http://schemas.microsoft.com/office/powerpoint/2010/main" val="23049716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AA1E7-3463-856F-1A28-35AFAFFF1B78}"/>
              </a:ext>
            </a:extLst>
          </p:cNvPr>
          <p:cNvSpPr>
            <a:spLocks noGrp="1"/>
          </p:cNvSpPr>
          <p:nvPr>
            <p:ph type="title"/>
          </p:nvPr>
        </p:nvSpPr>
        <p:spPr>
          <a:xfrm>
            <a:off x="588818" y="0"/>
            <a:ext cx="10515600" cy="1325563"/>
          </a:xfrm>
        </p:spPr>
        <p:txBody>
          <a:bodyPr/>
          <a:lstStyle/>
          <a:p>
            <a:r>
              <a:rPr lang="it-IT" dirty="0"/>
              <a:t>Duccio di Buoninsegna (1250-1319)</a:t>
            </a:r>
          </a:p>
        </p:txBody>
      </p:sp>
      <p:pic>
        <p:nvPicPr>
          <p:cNvPr id="4" name="Immagine 3" descr="Immagine che contiene testo&#10;&#10;Descrizione generata automaticamente">
            <a:extLst>
              <a:ext uri="{FF2B5EF4-FFF2-40B4-BE49-F238E27FC236}">
                <a16:creationId xmlns:a16="http://schemas.microsoft.com/office/drawing/2014/main" id="{BB89E785-2E21-D005-41C4-93B2C7145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0098" y="1004119"/>
            <a:ext cx="7619048" cy="5714286"/>
          </a:xfrm>
          <a:prstGeom prst="rect">
            <a:avLst/>
          </a:prstGeom>
        </p:spPr>
      </p:pic>
    </p:spTree>
    <p:extLst>
      <p:ext uri="{BB962C8B-B14F-4D97-AF65-F5344CB8AC3E}">
        <p14:creationId xmlns:p14="http://schemas.microsoft.com/office/powerpoint/2010/main" val="1603641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A3FC28-802B-754B-5D25-FF26AA957C77}"/>
              </a:ext>
            </a:extLst>
          </p:cNvPr>
          <p:cNvSpPr>
            <a:spLocks noGrp="1"/>
          </p:cNvSpPr>
          <p:nvPr>
            <p:ph type="title"/>
          </p:nvPr>
        </p:nvSpPr>
        <p:spPr>
          <a:xfrm>
            <a:off x="272934" y="0"/>
            <a:ext cx="10515600" cy="1325563"/>
          </a:xfrm>
        </p:spPr>
        <p:txBody>
          <a:bodyPr/>
          <a:lstStyle/>
          <a:p>
            <a:r>
              <a:rPr lang="it-IT" dirty="0"/>
              <a:t>«Madonna Rucellai»</a:t>
            </a:r>
          </a:p>
        </p:txBody>
      </p:sp>
      <p:pic>
        <p:nvPicPr>
          <p:cNvPr id="4" name="Immagine 3">
            <a:extLst>
              <a:ext uri="{FF2B5EF4-FFF2-40B4-BE49-F238E27FC236}">
                <a16:creationId xmlns:a16="http://schemas.microsoft.com/office/drawing/2014/main" id="{86F47223-4E02-75E2-8F72-5F29978665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6971" y="1143714"/>
            <a:ext cx="7619048" cy="5714286"/>
          </a:xfrm>
          <a:prstGeom prst="rect">
            <a:avLst/>
          </a:prstGeom>
        </p:spPr>
      </p:pic>
      <p:pic>
        <p:nvPicPr>
          <p:cNvPr id="5" name="CAU14">
            <a:hlinkClick r:id="" action="ppaction://media"/>
            <a:extLst>
              <a:ext uri="{FF2B5EF4-FFF2-40B4-BE49-F238E27FC236}">
                <a16:creationId xmlns:a16="http://schemas.microsoft.com/office/drawing/2014/main" id="{8B8CD18D-DFC3-F985-EB8A-AB7D1E443A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70123" y="89382"/>
            <a:ext cx="1008612" cy="1008612"/>
          </a:xfrm>
          <a:prstGeom prst="rect">
            <a:avLst/>
          </a:prstGeom>
        </p:spPr>
      </p:pic>
    </p:spTree>
    <p:extLst>
      <p:ext uri="{BB962C8B-B14F-4D97-AF65-F5344CB8AC3E}">
        <p14:creationId xmlns:p14="http://schemas.microsoft.com/office/powerpoint/2010/main" val="376891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49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B19CC0-3BDA-A3A5-EC5B-AE482C0E2D2C}"/>
              </a:ext>
            </a:extLst>
          </p:cNvPr>
          <p:cNvSpPr>
            <a:spLocks noGrp="1"/>
          </p:cNvSpPr>
          <p:nvPr>
            <p:ph type="title"/>
          </p:nvPr>
        </p:nvSpPr>
        <p:spPr/>
        <p:txBody>
          <a:bodyPr/>
          <a:lstStyle/>
          <a:p>
            <a:r>
              <a:rPr lang="it-IT" dirty="0"/>
              <a:t>Gentile da Fabriano (1379-1427)</a:t>
            </a:r>
          </a:p>
        </p:txBody>
      </p:sp>
      <p:pic>
        <p:nvPicPr>
          <p:cNvPr id="4" name="Immagine 3">
            <a:extLst>
              <a:ext uri="{FF2B5EF4-FFF2-40B4-BE49-F238E27FC236}">
                <a16:creationId xmlns:a16="http://schemas.microsoft.com/office/drawing/2014/main" id="{80139574-37F2-8F03-2E94-8F274EFEB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363" y="1437015"/>
            <a:ext cx="6741146" cy="5055860"/>
          </a:xfrm>
          <a:prstGeom prst="rect">
            <a:avLst/>
          </a:prstGeom>
        </p:spPr>
      </p:pic>
    </p:spTree>
    <p:extLst>
      <p:ext uri="{BB962C8B-B14F-4D97-AF65-F5344CB8AC3E}">
        <p14:creationId xmlns:p14="http://schemas.microsoft.com/office/powerpoint/2010/main" val="1706497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7F0AC2-AF8D-D8CF-DEB9-BD9CE28E8A7E}"/>
              </a:ext>
            </a:extLst>
          </p:cNvPr>
          <p:cNvSpPr>
            <a:spLocks noGrp="1"/>
          </p:cNvSpPr>
          <p:nvPr>
            <p:ph type="title"/>
          </p:nvPr>
        </p:nvSpPr>
        <p:spPr/>
        <p:txBody>
          <a:bodyPr/>
          <a:lstStyle/>
          <a:p>
            <a:r>
              <a:rPr lang="it-IT" dirty="0"/>
              <a:t>Adorazione dei Magi </a:t>
            </a:r>
          </a:p>
        </p:txBody>
      </p:sp>
      <p:pic>
        <p:nvPicPr>
          <p:cNvPr id="4" name="Immagine 3" descr="Immagine che contiene testo, altare&#10;&#10;Descrizione generata automaticamente">
            <a:extLst>
              <a:ext uri="{FF2B5EF4-FFF2-40B4-BE49-F238E27FC236}">
                <a16:creationId xmlns:a16="http://schemas.microsoft.com/office/drawing/2014/main" id="{5FB507C2-FC06-4D4F-BC1B-EF85FD1D2E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5422" y="1523366"/>
            <a:ext cx="8920942" cy="6690707"/>
          </a:xfrm>
          <a:prstGeom prst="rect">
            <a:avLst/>
          </a:prstGeom>
        </p:spPr>
      </p:pic>
      <p:pic>
        <p:nvPicPr>
          <p:cNvPr id="5" name="CAU37">
            <a:hlinkClick r:id="" action="ppaction://media"/>
            <a:extLst>
              <a:ext uri="{FF2B5EF4-FFF2-40B4-BE49-F238E27FC236}">
                <a16:creationId xmlns:a16="http://schemas.microsoft.com/office/drawing/2014/main" id="{DAB2D40B-C7A9-DA7B-2856-B1FA67BED1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09757" y="63629"/>
            <a:ext cx="1158241" cy="1158241"/>
          </a:xfrm>
          <a:prstGeom prst="rect">
            <a:avLst/>
          </a:prstGeom>
        </p:spPr>
      </p:pic>
    </p:spTree>
    <p:extLst>
      <p:ext uri="{BB962C8B-B14F-4D97-AF65-F5344CB8AC3E}">
        <p14:creationId xmlns:p14="http://schemas.microsoft.com/office/powerpoint/2010/main" val="196288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8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664B39-17E5-38BA-383F-1F5B8E0E41C8}"/>
              </a:ext>
            </a:extLst>
          </p:cNvPr>
          <p:cNvSpPr>
            <a:spLocks noGrp="1"/>
          </p:cNvSpPr>
          <p:nvPr>
            <p:ph type="title"/>
          </p:nvPr>
        </p:nvSpPr>
        <p:spPr>
          <a:xfrm>
            <a:off x="156556" y="-297657"/>
            <a:ext cx="10515600" cy="1325563"/>
          </a:xfrm>
        </p:spPr>
        <p:txBody>
          <a:bodyPr/>
          <a:lstStyle/>
          <a:p>
            <a:r>
              <a:rPr lang="it-IT" dirty="0"/>
              <a:t>Raffaello Sanzio </a:t>
            </a:r>
          </a:p>
        </p:txBody>
      </p:sp>
      <p:pic>
        <p:nvPicPr>
          <p:cNvPr id="4" name="Immagine 3" descr="Immagine che contiene testo&#10;&#10;Descrizione generata automaticamente">
            <a:extLst>
              <a:ext uri="{FF2B5EF4-FFF2-40B4-BE49-F238E27FC236}">
                <a16:creationId xmlns:a16="http://schemas.microsoft.com/office/drawing/2014/main" id="{D4F941AB-5A22-7CC3-F1F1-19A46492F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0356" y="187671"/>
            <a:ext cx="10035387" cy="7526540"/>
          </a:xfrm>
          <a:prstGeom prst="rect">
            <a:avLst/>
          </a:prstGeom>
        </p:spPr>
      </p:pic>
    </p:spTree>
    <p:extLst>
      <p:ext uri="{BB962C8B-B14F-4D97-AF65-F5344CB8AC3E}">
        <p14:creationId xmlns:p14="http://schemas.microsoft.com/office/powerpoint/2010/main" val="36758639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1937DC-A83B-1207-8A8B-1FDEF3E26850}"/>
              </a:ext>
            </a:extLst>
          </p:cNvPr>
          <p:cNvSpPr>
            <a:spLocks noGrp="1"/>
          </p:cNvSpPr>
          <p:nvPr>
            <p:ph type="title"/>
          </p:nvPr>
        </p:nvSpPr>
        <p:spPr/>
        <p:txBody>
          <a:bodyPr/>
          <a:lstStyle/>
          <a:p>
            <a:r>
              <a:rPr lang="it-IT" dirty="0"/>
              <a:t>Madonna del </a:t>
            </a:r>
            <a:r>
              <a:rPr lang="it-IT" dirty="0" err="1"/>
              <a:t>cardelino</a:t>
            </a:r>
            <a:endParaRPr lang="it-IT" dirty="0"/>
          </a:p>
        </p:txBody>
      </p:sp>
      <p:pic>
        <p:nvPicPr>
          <p:cNvPr id="4" name="Immagine 3">
            <a:extLst>
              <a:ext uri="{FF2B5EF4-FFF2-40B4-BE49-F238E27FC236}">
                <a16:creationId xmlns:a16="http://schemas.microsoft.com/office/drawing/2014/main" id="{6BB2AA8A-97ED-B6A0-D801-0E90BA3485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690688"/>
            <a:ext cx="7619048" cy="5714286"/>
          </a:xfrm>
          <a:prstGeom prst="rect">
            <a:avLst/>
          </a:prstGeom>
        </p:spPr>
      </p:pic>
      <p:pic>
        <p:nvPicPr>
          <p:cNvPr id="5" name="CAU208">
            <a:hlinkClick r:id="" action="ppaction://media"/>
            <a:extLst>
              <a:ext uri="{FF2B5EF4-FFF2-40B4-BE49-F238E27FC236}">
                <a16:creationId xmlns:a16="http://schemas.microsoft.com/office/drawing/2014/main" id="{87DB8FF8-6B62-A9DF-7AF4-C8B800312E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28116" y="2052334"/>
            <a:ext cx="1193786" cy="1193786"/>
          </a:xfrm>
          <a:prstGeom prst="rect">
            <a:avLst/>
          </a:prstGeom>
        </p:spPr>
      </p:pic>
    </p:spTree>
    <p:extLst>
      <p:ext uri="{BB962C8B-B14F-4D97-AF65-F5344CB8AC3E}">
        <p14:creationId xmlns:p14="http://schemas.microsoft.com/office/powerpoint/2010/main" val="1316672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3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3AE84A-2C4A-9269-9A2E-C66AF0AA04F8}"/>
              </a:ext>
            </a:extLst>
          </p:cNvPr>
          <p:cNvSpPr>
            <a:spLocks noGrp="1"/>
          </p:cNvSpPr>
          <p:nvPr>
            <p:ph type="title"/>
          </p:nvPr>
        </p:nvSpPr>
        <p:spPr>
          <a:xfrm>
            <a:off x="223058" y="0"/>
            <a:ext cx="10515600" cy="1325563"/>
          </a:xfrm>
        </p:spPr>
        <p:txBody>
          <a:bodyPr/>
          <a:lstStyle/>
          <a:p>
            <a:r>
              <a:rPr lang="it-IT" dirty="0"/>
              <a:t>Navigazione attraverso i concetti</a:t>
            </a:r>
          </a:p>
        </p:txBody>
      </p:sp>
      <p:pic>
        <p:nvPicPr>
          <p:cNvPr id="4" name="Immagine 3" descr="Immagine che contiene testo, schermo, scrivania&#10;&#10;Descrizione generata automaticamente">
            <a:extLst>
              <a:ext uri="{FF2B5EF4-FFF2-40B4-BE49-F238E27FC236}">
                <a16:creationId xmlns:a16="http://schemas.microsoft.com/office/drawing/2014/main" id="{CEBA5E1E-BCFA-6AC1-7322-8C5038D474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0134" y="1143714"/>
            <a:ext cx="9185088" cy="6888816"/>
          </a:xfrm>
          <a:prstGeom prst="rect">
            <a:avLst/>
          </a:prstGeom>
        </p:spPr>
      </p:pic>
    </p:spTree>
    <p:extLst>
      <p:ext uri="{BB962C8B-B14F-4D97-AF65-F5344CB8AC3E}">
        <p14:creationId xmlns:p14="http://schemas.microsoft.com/office/powerpoint/2010/main" val="2940140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64FF61-D333-F241-C30C-6282EC9EDD47}"/>
              </a:ext>
            </a:extLst>
          </p:cNvPr>
          <p:cNvSpPr>
            <a:spLocks noGrp="1"/>
          </p:cNvSpPr>
          <p:nvPr>
            <p:ph type="title"/>
          </p:nvPr>
        </p:nvSpPr>
        <p:spPr/>
        <p:txBody>
          <a:bodyPr/>
          <a:lstStyle/>
          <a:p>
            <a:r>
              <a:rPr lang="it-IT" dirty="0"/>
              <a:t>Il puzzle</a:t>
            </a:r>
          </a:p>
        </p:txBody>
      </p:sp>
      <p:pic>
        <p:nvPicPr>
          <p:cNvPr id="4" name="Immagine 3" descr="Immagine che contiene testo, segnale, elettronico&#10;&#10;Descrizione generata automaticamente">
            <a:extLst>
              <a:ext uri="{FF2B5EF4-FFF2-40B4-BE49-F238E27FC236}">
                <a16:creationId xmlns:a16="http://schemas.microsoft.com/office/drawing/2014/main" id="{F508E8D4-7823-1296-8332-B3EF9EAA4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701" y="1371601"/>
            <a:ext cx="7019765" cy="5264824"/>
          </a:xfrm>
          <a:prstGeom prst="rect">
            <a:avLst/>
          </a:prstGeom>
        </p:spPr>
      </p:pic>
      <p:pic>
        <p:nvPicPr>
          <p:cNvPr id="6" name="Immagine 5" descr="Immagine che contiene testo, erba&#10;&#10;Descrizione generata automaticamente">
            <a:extLst>
              <a:ext uri="{FF2B5EF4-FFF2-40B4-BE49-F238E27FC236}">
                <a16:creationId xmlns:a16="http://schemas.microsoft.com/office/drawing/2014/main" id="{C3B95D1B-242B-9F57-DA29-610F5983B6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71601"/>
            <a:ext cx="7903777" cy="5927833"/>
          </a:xfrm>
          <a:prstGeom prst="rect">
            <a:avLst/>
          </a:prstGeom>
        </p:spPr>
      </p:pic>
    </p:spTree>
    <p:extLst>
      <p:ext uri="{BB962C8B-B14F-4D97-AF65-F5344CB8AC3E}">
        <p14:creationId xmlns:p14="http://schemas.microsoft.com/office/powerpoint/2010/main" val="27626421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F51EF-4D16-8CC4-4C2D-8D943E82105B}"/>
              </a:ext>
            </a:extLst>
          </p:cNvPr>
          <p:cNvSpPr>
            <a:spLocks noGrp="1"/>
          </p:cNvSpPr>
          <p:nvPr>
            <p:ph type="title"/>
          </p:nvPr>
        </p:nvSpPr>
        <p:spPr>
          <a:xfrm>
            <a:off x="160282" y="0"/>
            <a:ext cx="10515600" cy="1325563"/>
          </a:xfrm>
        </p:spPr>
        <p:txBody>
          <a:bodyPr/>
          <a:lstStyle/>
          <a:p>
            <a:r>
              <a:rPr lang="it-IT" dirty="0"/>
              <a:t>Passeggiata a tema (gli angeli)</a:t>
            </a:r>
          </a:p>
        </p:txBody>
      </p:sp>
      <p:pic>
        <p:nvPicPr>
          <p:cNvPr id="5" name="Immagine 4" descr="Immagine che contiene testo, elettronico, schermo, computer&#10;&#10;Descrizione generata automaticamente">
            <a:extLst>
              <a:ext uri="{FF2B5EF4-FFF2-40B4-BE49-F238E27FC236}">
                <a16:creationId xmlns:a16="http://schemas.microsoft.com/office/drawing/2014/main" id="{12D70A03-E006-F296-F595-5C72B5855E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282" y="981760"/>
            <a:ext cx="4771696" cy="3578772"/>
          </a:xfrm>
          <a:prstGeom prst="rect">
            <a:avLst/>
          </a:prstGeom>
        </p:spPr>
      </p:pic>
      <p:pic>
        <p:nvPicPr>
          <p:cNvPr id="7" name="Immagine 6">
            <a:extLst>
              <a:ext uri="{FF2B5EF4-FFF2-40B4-BE49-F238E27FC236}">
                <a16:creationId xmlns:a16="http://schemas.microsoft.com/office/drawing/2014/main" id="{FAFA24F3-8351-587A-8CA5-677097175F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9339" y="965771"/>
            <a:ext cx="4507150" cy="3380362"/>
          </a:xfrm>
          <a:prstGeom prst="rect">
            <a:avLst/>
          </a:prstGeom>
        </p:spPr>
      </p:pic>
      <p:pic>
        <p:nvPicPr>
          <p:cNvPr id="9" name="Immagine 8" descr="Immagine che contiene testo, schermo, cornice&#10;&#10;Descrizione generata automaticamente">
            <a:extLst>
              <a:ext uri="{FF2B5EF4-FFF2-40B4-BE49-F238E27FC236}">
                <a16:creationId xmlns:a16="http://schemas.microsoft.com/office/drawing/2014/main" id="{49D52B97-6ED5-A430-2F65-108AD858D7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0222" y="965771"/>
            <a:ext cx="7619048" cy="5714286"/>
          </a:xfrm>
          <a:prstGeom prst="rect">
            <a:avLst/>
          </a:prstGeom>
        </p:spPr>
      </p:pic>
      <p:pic>
        <p:nvPicPr>
          <p:cNvPr id="11" name="Immagine 10" descr="Immagine che contiene testo, elettronico, schermo, computer&#10;&#10;Descrizione generata automaticamente">
            <a:extLst>
              <a:ext uri="{FF2B5EF4-FFF2-40B4-BE49-F238E27FC236}">
                <a16:creationId xmlns:a16="http://schemas.microsoft.com/office/drawing/2014/main" id="{E3850879-F252-EDE8-C1C2-976707ACDA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0282" y="3940037"/>
            <a:ext cx="4551399" cy="3413549"/>
          </a:xfrm>
          <a:prstGeom prst="rect">
            <a:avLst/>
          </a:prstGeom>
        </p:spPr>
      </p:pic>
      <p:pic>
        <p:nvPicPr>
          <p:cNvPr id="13" name="Immagine 12" descr="Immagine che contiene testo, cornice&#10;&#10;Descrizione generata automaticamente">
            <a:extLst>
              <a:ext uri="{FF2B5EF4-FFF2-40B4-BE49-F238E27FC236}">
                <a16:creationId xmlns:a16="http://schemas.microsoft.com/office/drawing/2014/main" id="{644FE32E-934F-B1BD-9E4B-FC2EC1EFCA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0286" y="3879327"/>
            <a:ext cx="4551399" cy="3413549"/>
          </a:xfrm>
          <a:prstGeom prst="rect">
            <a:avLst/>
          </a:prstGeom>
        </p:spPr>
      </p:pic>
      <p:pic>
        <p:nvPicPr>
          <p:cNvPr id="15" name="Immagine 14">
            <a:extLst>
              <a:ext uri="{FF2B5EF4-FFF2-40B4-BE49-F238E27FC236}">
                <a16:creationId xmlns:a16="http://schemas.microsoft.com/office/drawing/2014/main" id="{5EB5AC44-DD78-01C3-BF9C-677F892C73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49925" y="3986341"/>
            <a:ext cx="4495335" cy="3371501"/>
          </a:xfrm>
          <a:prstGeom prst="rect">
            <a:avLst/>
          </a:prstGeom>
        </p:spPr>
      </p:pic>
      <p:pic>
        <p:nvPicPr>
          <p:cNvPr id="3" name="GUI1">
            <a:hlinkClick r:id="" action="ppaction://media"/>
            <a:extLst>
              <a:ext uri="{FF2B5EF4-FFF2-40B4-BE49-F238E27FC236}">
                <a16:creationId xmlns:a16="http://schemas.microsoft.com/office/drawing/2014/main" id="{801FF709-E7D1-10C2-64F4-29F0B66FA02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887905" y="4560532"/>
            <a:ext cx="687045" cy="687045"/>
          </a:xfrm>
          <a:prstGeom prst="rect">
            <a:avLst/>
          </a:prstGeom>
        </p:spPr>
      </p:pic>
    </p:spTree>
    <p:extLst>
      <p:ext uri="{BB962C8B-B14F-4D97-AF65-F5344CB8AC3E}">
        <p14:creationId xmlns:p14="http://schemas.microsoft.com/office/powerpoint/2010/main" val="108464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6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18A583-FEA0-B47E-0038-6F963F96F9FF}"/>
              </a:ext>
            </a:extLst>
          </p:cNvPr>
          <p:cNvSpPr>
            <a:spLocks noGrp="1"/>
          </p:cNvSpPr>
          <p:nvPr>
            <p:ph type="title"/>
          </p:nvPr>
        </p:nvSpPr>
        <p:spPr>
          <a:xfrm>
            <a:off x="89171" y="0"/>
            <a:ext cx="10515600" cy="1325563"/>
          </a:xfrm>
        </p:spPr>
        <p:txBody>
          <a:bodyPr/>
          <a:lstStyle/>
          <a:p>
            <a:r>
              <a:rPr lang="it-IT" dirty="0"/>
              <a:t>Itinerari</a:t>
            </a:r>
          </a:p>
        </p:txBody>
      </p:sp>
      <p:sp>
        <p:nvSpPr>
          <p:cNvPr id="5" name="CasellaDiTesto 4">
            <a:extLst>
              <a:ext uri="{FF2B5EF4-FFF2-40B4-BE49-F238E27FC236}">
                <a16:creationId xmlns:a16="http://schemas.microsoft.com/office/drawing/2014/main" id="{946AF56F-C35B-670E-EB83-53A3CCAF6FB5}"/>
              </a:ext>
            </a:extLst>
          </p:cNvPr>
          <p:cNvSpPr txBox="1"/>
          <p:nvPr/>
        </p:nvSpPr>
        <p:spPr>
          <a:xfrm flipH="1">
            <a:off x="89171" y="1842247"/>
            <a:ext cx="2183382" cy="2308324"/>
          </a:xfrm>
          <a:prstGeom prst="rect">
            <a:avLst/>
          </a:prstGeom>
          <a:noFill/>
        </p:spPr>
        <p:txBody>
          <a:bodyPr wrap="square" rtlCol="0">
            <a:spAutoFit/>
          </a:bodyPr>
          <a:lstStyle/>
          <a:p>
            <a:r>
              <a:rPr lang="it-IT" dirty="0"/>
              <a:t>Dialetto</a:t>
            </a:r>
          </a:p>
          <a:p>
            <a:r>
              <a:rPr lang="it-IT" dirty="0"/>
              <a:t>Folclore</a:t>
            </a:r>
          </a:p>
          <a:p>
            <a:r>
              <a:rPr lang="it-IT" dirty="0"/>
              <a:t>Artigianato</a:t>
            </a:r>
          </a:p>
          <a:p>
            <a:r>
              <a:rPr lang="it-IT" dirty="0"/>
              <a:t>Itinerari</a:t>
            </a:r>
          </a:p>
          <a:p>
            <a:endParaRPr lang="it-IT" dirty="0"/>
          </a:p>
          <a:p>
            <a:r>
              <a:rPr lang="it-IT" dirty="0"/>
              <a:t>Storia</a:t>
            </a:r>
          </a:p>
          <a:p>
            <a:r>
              <a:rPr lang="it-IT" dirty="0"/>
              <a:t>Paesaggi</a:t>
            </a:r>
          </a:p>
          <a:p>
            <a:r>
              <a:rPr lang="it-IT" dirty="0"/>
              <a:t>Cartografia digitale </a:t>
            </a:r>
          </a:p>
        </p:txBody>
      </p:sp>
      <p:pic>
        <p:nvPicPr>
          <p:cNvPr id="7" name="Immagine 6">
            <a:extLst>
              <a:ext uri="{FF2B5EF4-FFF2-40B4-BE49-F238E27FC236}">
                <a16:creationId xmlns:a16="http://schemas.microsoft.com/office/drawing/2014/main" id="{425669AA-1421-2184-3358-F04F5AACC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552" y="170243"/>
            <a:ext cx="8669767" cy="6502325"/>
          </a:xfrm>
          <a:prstGeom prst="rect">
            <a:avLst/>
          </a:prstGeom>
        </p:spPr>
      </p:pic>
    </p:spTree>
    <p:extLst>
      <p:ext uri="{BB962C8B-B14F-4D97-AF65-F5344CB8AC3E}">
        <p14:creationId xmlns:p14="http://schemas.microsoft.com/office/powerpoint/2010/main" val="14854718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7328B-751B-E8EE-96D3-4DA6E557431A}"/>
              </a:ext>
            </a:extLst>
          </p:cNvPr>
          <p:cNvSpPr>
            <a:spLocks noGrp="1"/>
          </p:cNvSpPr>
          <p:nvPr>
            <p:ph type="title"/>
          </p:nvPr>
        </p:nvSpPr>
        <p:spPr/>
        <p:txBody>
          <a:bodyPr/>
          <a:lstStyle/>
          <a:p>
            <a:r>
              <a:rPr lang="it-IT" dirty="0"/>
              <a:t>Passeggiata </a:t>
            </a:r>
            <a:br>
              <a:rPr lang="it-IT" dirty="0"/>
            </a:br>
            <a:r>
              <a:rPr lang="it-IT" dirty="0"/>
              <a:t>virtuale</a:t>
            </a:r>
          </a:p>
        </p:txBody>
      </p:sp>
      <p:pic>
        <p:nvPicPr>
          <p:cNvPr id="4" name="Immagine 3">
            <a:extLst>
              <a:ext uri="{FF2B5EF4-FFF2-40B4-BE49-F238E27FC236}">
                <a16:creationId xmlns:a16="http://schemas.microsoft.com/office/drawing/2014/main" id="{4EB6509D-A48F-A735-20A7-13621A2A59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853" y="365125"/>
            <a:ext cx="7451947" cy="5588960"/>
          </a:xfrm>
          <a:prstGeom prst="rect">
            <a:avLst/>
          </a:prstGeom>
        </p:spPr>
      </p:pic>
      <p:sp>
        <p:nvSpPr>
          <p:cNvPr id="5" name="CasellaDiTesto 4">
            <a:extLst>
              <a:ext uri="{FF2B5EF4-FFF2-40B4-BE49-F238E27FC236}">
                <a16:creationId xmlns:a16="http://schemas.microsoft.com/office/drawing/2014/main" id="{8CD66D5A-177F-58AB-097D-67EE317A73F5}"/>
              </a:ext>
            </a:extLst>
          </p:cNvPr>
          <p:cNvSpPr txBox="1"/>
          <p:nvPr/>
        </p:nvSpPr>
        <p:spPr>
          <a:xfrm flipH="1">
            <a:off x="5482241" y="5969655"/>
            <a:ext cx="6870471" cy="523220"/>
          </a:xfrm>
          <a:prstGeom prst="rect">
            <a:avLst/>
          </a:prstGeom>
          <a:noFill/>
        </p:spPr>
        <p:txBody>
          <a:bodyPr wrap="square" rtlCol="0">
            <a:spAutoFit/>
          </a:bodyPr>
          <a:lstStyle/>
          <a:p>
            <a:r>
              <a:rPr lang="it-IT" sz="2800" dirty="0">
                <a:solidFill>
                  <a:srgbClr val="FF0000"/>
                </a:solidFill>
              </a:rPr>
              <a:t>I </a:t>
            </a:r>
            <a:r>
              <a:rPr lang="it-IT" sz="2800" dirty="0" err="1">
                <a:solidFill>
                  <a:srgbClr val="FF0000"/>
                </a:solidFill>
              </a:rPr>
              <a:t>wish</a:t>
            </a:r>
            <a:r>
              <a:rPr lang="it-IT" sz="2800" dirty="0">
                <a:solidFill>
                  <a:srgbClr val="FF0000"/>
                </a:solidFill>
              </a:rPr>
              <a:t> I </a:t>
            </a:r>
            <a:r>
              <a:rPr lang="it-IT" sz="2800" dirty="0" err="1">
                <a:solidFill>
                  <a:srgbClr val="FF0000"/>
                </a:solidFill>
              </a:rPr>
              <a:t>were</a:t>
            </a:r>
            <a:r>
              <a:rPr lang="it-IT" sz="2800" dirty="0">
                <a:solidFill>
                  <a:srgbClr val="FF0000"/>
                </a:solidFill>
              </a:rPr>
              <a:t> </a:t>
            </a:r>
            <a:r>
              <a:rPr lang="it-IT" sz="2800" dirty="0" err="1">
                <a:solidFill>
                  <a:srgbClr val="FF0000"/>
                </a:solidFill>
              </a:rPr>
              <a:t>here</a:t>
            </a:r>
            <a:r>
              <a:rPr lang="it-IT" sz="2800" dirty="0">
                <a:solidFill>
                  <a:srgbClr val="FF0000"/>
                </a:solidFill>
              </a:rPr>
              <a:t>: thank </a:t>
            </a:r>
            <a:r>
              <a:rPr lang="it-IT" sz="2800" dirty="0" err="1">
                <a:solidFill>
                  <a:srgbClr val="FF0000"/>
                </a:solidFill>
              </a:rPr>
              <a:t>you</a:t>
            </a:r>
            <a:r>
              <a:rPr lang="it-IT" sz="2800" dirty="0">
                <a:solidFill>
                  <a:srgbClr val="FF0000"/>
                </a:solidFill>
              </a:rPr>
              <a:t>!</a:t>
            </a:r>
          </a:p>
        </p:txBody>
      </p:sp>
    </p:spTree>
    <p:extLst>
      <p:ext uri="{BB962C8B-B14F-4D97-AF65-F5344CB8AC3E}">
        <p14:creationId xmlns:p14="http://schemas.microsoft.com/office/powerpoint/2010/main" val="33802525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Italiano</a:t>
            </a:r>
          </a:p>
        </p:txBody>
      </p:sp>
      <p:pic>
        <p:nvPicPr>
          <p:cNvPr id="4" name="Immagine 3" descr="Immagine che contiene testo, pietra&#10;&#10;Descrizione generata automaticamente">
            <a:extLst>
              <a:ext uri="{FF2B5EF4-FFF2-40B4-BE49-F238E27FC236}">
                <a16:creationId xmlns:a16="http://schemas.microsoft.com/office/drawing/2014/main" id="{3F1681DC-15B6-97DD-A973-3F353120CE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250" y="1180287"/>
            <a:ext cx="6813550" cy="5132754"/>
          </a:xfrm>
          <a:prstGeom prst="rect">
            <a:avLst/>
          </a:prstGeom>
        </p:spPr>
      </p:pic>
    </p:spTree>
    <p:extLst>
      <p:ext uri="{BB962C8B-B14F-4D97-AF65-F5344CB8AC3E}">
        <p14:creationId xmlns:p14="http://schemas.microsoft.com/office/powerpoint/2010/main" val="15642861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Sommario</a:t>
            </a:r>
          </a:p>
        </p:txBody>
      </p:sp>
      <p:pic>
        <p:nvPicPr>
          <p:cNvPr id="7" name="Immagine 6">
            <a:extLst>
              <a:ext uri="{FF2B5EF4-FFF2-40B4-BE49-F238E27FC236}">
                <a16:creationId xmlns:a16="http://schemas.microsoft.com/office/drawing/2014/main" id="{5D56B6DB-182A-3458-826D-E1FEB9843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965200"/>
            <a:ext cx="8195764" cy="5618480"/>
          </a:xfrm>
          <a:prstGeom prst="rect">
            <a:avLst/>
          </a:prstGeom>
        </p:spPr>
      </p:pic>
    </p:spTree>
    <p:extLst>
      <p:ext uri="{BB962C8B-B14F-4D97-AF65-F5344CB8AC3E}">
        <p14:creationId xmlns:p14="http://schemas.microsoft.com/office/powerpoint/2010/main" val="3233359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5" name="Immagine 4" descr="Immagine che contiene testo&#10;&#10;Descrizione generata automaticamente">
            <a:extLst>
              <a:ext uri="{FF2B5EF4-FFF2-40B4-BE49-F238E27FC236}">
                <a16:creationId xmlns:a16="http://schemas.microsoft.com/office/drawing/2014/main" id="{CD801181-88C8-E8C6-B296-6E46C01578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350" y="106877"/>
            <a:ext cx="8888730" cy="6607428"/>
          </a:xfrm>
          <a:prstGeom prst="rect">
            <a:avLst/>
          </a:prstGeom>
        </p:spPr>
      </p:pic>
    </p:spTree>
    <p:extLst>
      <p:ext uri="{BB962C8B-B14F-4D97-AF65-F5344CB8AC3E}">
        <p14:creationId xmlns:p14="http://schemas.microsoft.com/office/powerpoint/2010/main" val="30522522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12542B42-6A26-276B-6F0A-196321E8F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958" y="365125"/>
            <a:ext cx="304762" cy="304762"/>
          </a:xfrm>
          <a:prstGeom prst="rect">
            <a:avLst/>
          </a:prstGeom>
        </p:spPr>
      </p:pic>
      <p:pic>
        <p:nvPicPr>
          <p:cNvPr id="6" name="Immagine 5">
            <a:extLst>
              <a:ext uri="{FF2B5EF4-FFF2-40B4-BE49-F238E27FC236}">
                <a16:creationId xmlns:a16="http://schemas.microsoft.com/office/drawing/2014/main" id="{71CDA9AB-7402-BA7C-8F75-CA4A7E620A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6296" y="838200"/>
            <a:ext cx="7850784" cy="5928143"/>
          </a:xfrm>
          <a:prstGeom prst="rect">
            <a:avLst/>
          </a:prstGeom>
        </p:spPr>
      </p:pic>
    </p:spTree>
    <p:extLst>
      <p:ext uri="{BB962C8B-B14F-4D97-AF65-F5344CB8AC3E}">
        <p14:creationId xmlns:p14="http://schemas.microsoft.com/office/powerpoint/2010/main" val="20620720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12542B42-6A26-276B-6F0A-196321E8F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958" y="365125"/>
            <a:ext cx="304762" cy="304762"/>
          </a:xfrm>
          <a:prstGeom prst="rect">
            <a:avLst/>
          </a:prstGeom>
        </p:spPr>
      </p:pic>
      <p:pic>
        <p:nvPicPr>
          <p:cNvPr id="5" name="Immagine 4" descr="Immagine che contiene testo, uomo, vecchio&#10;&#10;Descrizione generata automaticamente">
            <a:extLst>
              <a:ext uri="{FF2B5EF4-FFF2-40B4-BE49-F238E27FC236}">
                <a16:creationId xmlns:a16="http://schemas.microsoft.com/office/drawing/2014/main" id="{430F150F-AE02-A7CE-5DD9-91EFBCA9C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5090" y="884206"/>
            <a:ext cx="7458710" cy="5608669"/>
          </a:xfrm>
          <a:prstGeom prst="rect">
            <a:avLst/>
          </a:prstGeom>
        </p:spPr>
      </p:pic>
    </p:spTree>
    <p:extLst>
      <p:ext uri="{BB962C8B-B14F-4D97-AF65-F5344CB8AC3E}">
        <p14:creationId xmlns:p14="http://schemas.microsoft.com/office/powerpoint/2010/main" val="4453519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Indici</a:t>
            </a:r>
          </a:p>
        </p:txBody>
      </p:sp>
      <p:pic>
        <p:nvPicPr>
          <p:cNvPr id="4" name="Immagine 3" descr="Immagine che contiene testo&#10;&#10;Descrizione generata automaticamente">
            <a:extLst>
              <a:ext uri="{FF2B5EF4-FFF2-40B4-BE49-F238E27FC236}">
                <a16:creationId xmlns:a16="http://schemas.microsoft.com/office/drawing/2014/main" id="{27AD5085-3F6A-68D9-9E2C-5956547D4C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4570" y="75545"/>
            <a:ext cx="8820150" cy="6674332"/>
          </a:xfrm>
          <a:prstGeom prst="rect">
            <a:avLst/>
          </a:prstGeom>
        </p:spPr>
      </p:pic>
    </p:spTree>
    <p:extLst>
      <p:ext uri="{BB962C8B-B14F-4D97-AF65-F5344CB8AC3E}">
        <p14:creationId xmlns:p14="http://schemas.microsoft.com/office/powerpoint/2010/main" val="27556980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le carte tematiche</a:t>
            </a:r>
          </a:p>
        </p:txBody>
      </p:sp>
      <p:pic>
        <p:nvPicPr>
          <p:cNvPr id="4" name="Immagine 3" descr="Immagine che contiene testo&#10;&#10;Descrizione generata automaticamente">
            <a:extLst>
              <a:ext uri="{FF2B5EF4-FFF2-40B4-BE49-F238E27FC236}">
                <a16:creationId xmlns:a16="http://schemas.microsoft.com/office/drawing/2014/main" id="{8780B597-668E-80E4-9577-D0F569002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3830" y="803910"/>
            <a:ext cx="8592864" cy="5886450"/>
          </a:xfrm>
          <a:prstGeom prst="rect">
            <a:avLst/>
          </a:prstGeom>
        </p:spPr>
      </p:pic>
    </p:spTree>
    <p:extLst>
      <p:ext uri="{BB962C8B-B14F-4D97-AF65-F5344CB8AC3E}">
        <p14:creationId xmlns:p14="http://schemas.microsoft.com/office/powerpoint/2010/main" val="31268766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12542B42-6A26-276B-6F0A-196321E8F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958" y="365125"/>
            <a:ext cx="304762" cy="304762"/>
          </a:xfrm>
          <a:prstGeom prst="rect">
            <a:avLst/>
          </a:prstGeom>
        </p:spPr>
      </p:pic>
      <p:pic>
        <p:nvPicPr>
          <p:cNvPr id="6" name="Immagine 5" descr="Immagine che contiene mappa&#10;&#10;Descrizione generata automaticamente">
            <a:extLst>
              <a:ext uri="{FF2B5EF4-FFF2-40B4-BE49-F238E27FC236}">
                <a16:creationId xmlns:a16="http://schemas.microsoft.com/office/drawing/2014/main" id="{73B56C53-D6FC-9AA0-2566-92FD72204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4270" y="882084"/>
            <a:ext cx="7791450" cy="5791766"/>
          </a:xfrm>
          <a:prstGeom prst="rect">
            <a:avLst/>
          </a:prstGeom>
        </p:spPr>
      </p:pic>
    </p:spTree>
    <p:extLst>
      <p:ext uri="{BB962C8B-B14F-4D97-AF65-F5344CB8AC3E}">
        <p14:creationId xmlns:p14="http://schemas.microsoft.com/office/powerpoint/2010/main" val="10518299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12542B42-6A26-276B-6F0A-196321E8F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958" y="365125"/>
            <a:ext cx="304762" cy="304762"/>
          </a:xfrm>
          <a:prstGeom prst="rect">
            <a:avLst/>
          </a:prstGeom>
        </p:spPr>
      </p:pic>
      <p:pic>
        <p:nvPicPr>
          <p:cNvPr id="6" name="Immagine 5" descr="Immagine che contiene mappa&#10;&#10;Descrizione generata automaticamente">
            <a:extLst>
              <a:ext uri="{FF2B5EF4-FFF2-40B4-BE49-F238E27FC236}">
                <a16:creationId xmlns:a16="http://schemas.microsoft.com/office/drawing/2014/main" id="{1AEC1F8B-A5AB-5EF6-2969-2A49AEEFEB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152" y="826815"/>
            <a:ext cx="7837170" cy="5923870"/>
          </a:xfrm>
          <a:prstGeom prst="rect">
            <a:avLst/>
          </a:prstGeom>
        </p:spPr>
      </p:pic>
    </p:spTree>
    <p:extLst>
      <p:ext uri="{BB962C8B-B14F-4D97-AF65-F5344CB8AC3E}">
        <p14:creationId xmlns:p14="http://schemas.microsoft.com/office/powerpoint/2010/main" val="3374707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EADFE9-385F-38C3-6907-FF9CFF28FAFE}"/>
              </a:ext>
            </a:extLst>
          </p:cNvPr>
          <p:cNvSpPr>
            <a:spLocks noGrp="1"/>
          </p:cNvSpPr>
          <p:nvPr>
            <p:ph type="title"/>
          </p:nvPr>
        </p:nvSpPr>
        <p:spPr>
          <a:xfrm>
            <a:off x="0" y="0"/>
            <a:ext cx="10515600" cy="1325563"/>
          </a:xfrm>
        </p:spPr>
        <p:txBody>
          <a:bodyPr/>
          <a:lstStyle/>
          <a:p>
            <a:r>
              <a:rPr lang="it-IT" dirty="0"/>
              <a:t>Il percorso – la mappa digitale</a:t>
            </a:r>
          </a:p>
        </p:txBody>
      </p:sp>
      <p:pic>
        <p:nvPicPr>
          <p:cNvPr id="4" name="Immagine 3">
            <a:extLst>
              <a:ext uri="{FF2B5EF4-FFF2-40B4-BE49-F238E27FC236}">
                <a16:creationId xmlns:a16="http://schemas.microsoft.com/office/drawing/2014/main" id="{57C5CFD2-F89F-21FA-28A5-C9939BA6B6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476" y="1143714"/>
            <a:ext cx="7619048" cy="5714286"/>
          </a:xfrm>
          <a:prstGeom prst="rect">
            <a:avLst/>
          </a:prstGeom>
        </p:spPr>
      </p:pic>
    </p:spTree>
    <p:extLst>
      <p:ext uri="{BB962C8B-B14F-4D97-AF65-F5344CB8AC3E}">
        <p14:creationId xmlns:p14="http://schemas.microsoft.com/office/powerpoint/2010/main" val="305312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Indici</a:t>
            </a:r>
          </a:p>
        </p:txBody>
      </p:sp>
      <p:pic>
        <p:nvPicPr>
          <p:cNvPr id="4" name="Immagine 3">
            <a:extLst>
              <a:ext uri="{FF2B5EF4-FFF2-40B4-BE49-F238E27FC236}">
                <a16:creationId xmlns:a16="http://schemas.microsoft.com/office/drawing/2014/main" id="{46EE1360-4AB4-A9AF-8998-CF587149E9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182880"/>
            <a:ext cx="8773160" cy="6579870"/>
          </a:xfrm>
          <a:prstGeom prst="rect">
            <a:avLst/>
          </a:prstGeom>
        </p:spPr>
      </p:pic>
    </p:spTree>
    <p:extLst>
      <p:ext uri="{BB962C8B-B14F-4D97-AF65-F5344CB8AC3E}">
        <p14:creationId xmlns:p14="http://schemas.microsoft.com/office/powerpoint/2010/main" val="20653105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12542B42-6A26-276B-6F0A-196321E8F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958" y="365125"/>
            <a:ext cx="304762" cy="304762"/>
          </a:xfrm>
          <a:prstGeom prst="rect">
            <a:avLst/>
          </a:prstGeom>
        </p:spPr>
      </p:pic>
      <p:pic>
        <p:nvPicPr>
          <p:cNvPr id="6" name="Immagine 5">
            <a:extLst>
              <a:ext uri="{FF2B5EF4-FFF2-40B4-BE49-F238E27FC236}">
                <a16:creationId xmlns:a16="http://schemas.microsoft.com/office/drawing/2014/main" id="{3F0E7229-A403-4FA4-7AD4-921471700C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3350" y="942975"/>
            <a:ext cx="8064500" cy="5549900"/>
          </a:xfrm>
          <a:prstGeom prst="rect">
            <a:avLst/>
          </a:prstGeom>
        </p:spPr>
      </p:pic>
    </p:spTree>
    <p:extLst>
      <p:ext uri="{BB962C8B-B14F-4D97-AF65-F5344CB8AC3E}">
        <p14:creationId xmlns:p14="http://schemas.microsoft.com/office/powerpoint/2010/main" val="4929936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12542B42-6A26-276B-6F0A-196321E8F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6958" y="365125"/>
            <a:ext cx="304762" cy="304762"/>
          </a:xfrm>
          <a:prstGeom prst="rect">
            <a:avLst/>
          </a:prstGeom>
        </p:spPr>
      </p:pic>
      <p:pic>
        <p:nvPicPr>
          <p:cNvPr id="5" name="Immagine 4">
            <a:extLst>
              <a:ext uri="{FF2B5EF4-FFF2-40B4-BE49-F238E27FC236}">
                <a16:creationId xmlns:a16="http://schemas.microsoft.com/office/drawing/2014/main" id="{8EE2DC41-7D13-B825-1D07-DF106BE82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5932" y="840740"/>
            <a:ext cx="7733030" cy="5839227"/>
          </a:xfrm>
          <a:prstGeom prst="rect">
            <a:avLst/>
          </a:prstGeom>
        </p:spPr>
      </p:pic>
    </p:spTree>
    <p:extLst>
      <p:ext uri="{BB962C8B-B14F-4D97-AF65-F5344CB8AC3E}">
        <p14:creationId xmlns:p14="http://schemas.microsoft.com/office/powerpoint/2010/main" val="27692027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a:t>
            </a:r>
          </a:p>
        </p:txBody>
      </p:sp>
      <p:pic>
        <p:nvPicPr>
          <p:cNvPr id="4" name="Immagine 3">
            <a:extLst>
              <a:ext uri="{FF2B5EF4-FFF2-40B4-BE49-F238E27FC236}">
                <a16:creationId xmlns:a16="http://schemas.microsoft.com/office/drawing/2014/main" id="{6E81D219-3061-D822-94C9-DBDC3C0322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7269" y="777240"/>
            <a:ext cx="8125259" cy="6103541"/>
          </a:xfrm>
          <a:prstGeom prst="rect">
            <a:avLst/>
          </a:prstGeom>
        </p:spPr>
      </p:pic>
    </p:spTree>
    <p:extLst>
      <p:ext uri="{BB962C8B-B14F-4D97-AF65-F5344CB8AC3E}">
        <p14:creationId xmlns:p14="http://schemas.microsoft.com/office/powerpoint/2010/main" val="32862234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1567160" cy="1325563"/>
          </a:xfrm>
        </p:spPr>
        <p:txBody>
          <a:bodyPr/>
          <a:lstStyle/>
          <a:p>
            <a:r>
              <a:rPr lang="it-IT" dirty="0"/>
              <a:t>Atlante del Rinascimento: Santa Maria del Fiore</a:t>
            </a:r>
          </a:p>
        </p:txBody>
      </p:sp>
      <p:pic>
        <p:nvPicPr>
          <p:cNvPr id="5" name="Immagine 4">
            <a:extLst>
              <a:ext uri="{FF2B5EF4-FFF2-40B4-BE49-F238E27FC236}">
                <a16:creationId xmlns:a16="http://schemas.microsoft.com/office/drawing/2014/main" id="{65B38B95-0307-C7C8-5E69-CE61E029A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4216" y="777240"/>
            <a:ext cx="8007582" cy="5958840"/>
          </a:xfrm>
          <a:prstGeom prst="rect">
            <a:avLst/>
          </a:prstGeom>
        </p:spPr>
      </p:pic>
    </p:spTree>
    <p:extLst>
      <p:ext uri="{BB962C8B-B14F-4D97-AF65-F5344CB8AC3E}">
        <p14:creationId xmlns:p14="http://schemas.microsoft.com/office/powerpoint/2010/main" val="30547574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1567160" cy="1325563"/>
          </a:xfrm>
        </p:spPr>
        <p:txBody>
          <a:bodyPr/>
          <a:lstStyle/>
          <a:p>
            <a:r>
              <a:rPr lang="it-IT" dirty="0"/>
              <a:t>Atlante del Rinascimento: Santa Maria del Fiore</a:t>
            </a:r>
          </a:p>
        </p:txBody>
      </p:sp>
      <p:pic>
        <p:nvPicPr>
          <p:cNvPr id="5" name="Immagine 4">
            <a:extLst>
              <a:ext uri="{FF2B5EF4-FFF2-40B4-BE49-F238E27FC236}">
                <a16:creationId xmlns:a16="http://schemas.microsoft.com/office/drawing/2014/main" id="{9BA83A4B-18EC-215F-EB52-84FCCC593B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350" y="104265"/>
            <a:ext cx="8736330" cy="6521486"/>
          </a:xfrm>
          <a:prstGeom prst="rect">
            <a:avLst/>
          </a:prstGeom>
        </p:spPr>
      </p:pic>
    </p:spTree>
    <p:extLst>
      <p:ext uri="{BB962C8B-B14F-4D97-AF65-F5344CB8AC3E}">
        <p14:creationId xmlns:p14="http://schemas.microsoft.com/office/powerpoint/2010/main" val="470009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1567160" cy="1325563"/>
          </a:xfrm>
        </p:spPr>
        <p:txBody>
          <a:bodyPr/>
          <a:lstStyle/>
          <a:p>
            <a:r>
              <a:rPr lang="it-IT" dirty="0"/>
              <a:t>Atlante del Rinascimento: Santa Maria del Fiore</a:t>
            </a:r>
          </a:p>
        </p:txBody>
      </p:sp>
      <p:pic>
        <p:nvPicPr>
          <p:cNvPr id="4" name="Immagine 3" descr="Immagine che contiene testo&#10;&#10;Descrizione generata automaticamente">
            <a:extLst>
              <a:ext uri="{FF2B5EF4-FFF2-40B4-BE49-F238E27FC236}">
                <a16:creationId xmlns:a16="http://schemas.microsoft.com/office/drawing/2014/main" id="{125F4D25-1CD4-C103-524D-0462169E9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589" y="0"/>
            <a:ext cx="9167763" cy="6858000"/>
          </a:xfrm>
          <a:prstGeom prst="rect">
            <a:avLst/>
          </a:prstGeom>
        </p:spPr>
      </p:pic>
    </p:spTree>
    <p:extLst>
      <p:ext uri="{BB962C8B-B14F-4D97-AF65-F5344CB8AC3E}">
        <p14:creationId xmlns:p14="http://schemas.microsoft.com/office/powerpoint/2010/main" val="15014102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Ghirlandaio</a:t>
            </a:r>
          </a:p>
        </p:txBody>
      </p:sp>
      <p:pic>
        <p:nvPicPr>
          <p:cNvPr id="6" name="Immagine 5" descr="Immagine che contiene testo, altare, parecchi&#10;&#10;Descrizione generata automaticamente">
            <a:extLst>
              <a:ext uri="{FF2B5EF4-FFF2-40B4-BE49-F238E27FC236}">
                <a16:creationId xmlns:a16="http://schemas.microsoft.com/office/drawing/2014/main" id="{D89483BA-8E01-69D3-84BC-965A10976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4350" y="892056"/>
            <a:ext cx="7567930" cy="5756394"/>
          </a:xfrm>
          <a:prstGeom prst="rect">
            <a:avLst/>
          </a:prstGeom>
        </p:spPr>
      </p:pic>
    </p:spTree>
    <p:extLst>
      <p:ext uri="{BB962C8B-B14F-4D97-AF65-F5344CB8AC3E}">
        <p14:creationId xmlns:p14="http://schemas.microsoft.com/office/powerpoint/2010/main" val="40206685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a:t>
            </a:r>
            <a:r>
              <a:rPr lang="it-IT" dirty="0" err="1"/>
              <a:t>Rinascimento:Giotto</a:t>
            </a:r>
            <a:endParaRPr lang="it-IT" dirty="0"/>
          </a:p>
        </p:txBody>
      </p:sp>
      <p:pic>
        <p:nvPicPr>
          <p:cNvPr id="6" name="Immagine 5" descr="Immagine che contiene testo, interni, dipingendo, decorato&#10;&#10;Descrizione generata automaticamente">
            <a:extLst>
              <a:ext uri="{FF2B5EF4-FFF2-40B4-BE49-F238E27FC236}">
                <a16:creationId xmlns:a16="http://schemas.microsoft.com/office/drawing/2014/main" id="{60BD473D-A416-92E9-C4E9-5D5CC7AD19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0075" y="921206"/>
            <a:ext cx="7495525" cy="5677713"/>
          </a:xfrm>
          <a:prstGeom prst="rect">
            <a:avLst/>
          </a:prstGeom>
        </p:spPr>
      </p:pic>
    </p:spTree>
    <p:extLst>
      <p:ext uri="{BB962C8B-B14F-4D97-AF65-F5344CB8AC3E}">
        <p14:creationId xmlns:p14="http://schemas.microsoft.com/office/powerpoint/2010/main" val="12012634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Beato Fra Angelico</a:t>
            </a:r>
          </a:p>
        </p:txBody>
      </p:sp>
      <p:pic>
        <p:nvPicPr>
          <p:cNvPr id="4" name="Immagine 3" descr="Immagine che contiene persona, edificio, arco, pietra&#10;&#10;Descrizione generata automaticamente">
            <a:extLst>
              <a:ext uri="{FF2B5EF4-FFF2-40B4-BE49-F238E27FC236}">
                <a16:creationId xmlns:a16="http://schemas.microsoft.com/office/drawing/2014/main" id="{80A021C9-9CFF-4E63-160E-88E4593E7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3310" y="929639"/>
            <a:ext cx="7414558" cy="5650845"/>
          </a:xfrm>
          <a:prstGeom prst="rect">
            <a:avLst/>
          </a:prstGeom>
        </p:spPr>
      </p:pic>
    </p:spTree>
    <p:extLst>
      <p:ext uri="{BB962C8B-B14F-4D97-AF65-F5344CB8AC3E}">
        <p14:creationId xmlns:p14="http://schemas.microsoft.com/office/powerpoint/2010/main" val="9920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319660-BFB1-4DDF-AFEC-569E6DD7ADD3}"/>
              </a:ext>
            </a:extLst>
          </p:cNvPr>
          <p:cNvSpPr>
            <a:spLocks noGrp="1"/>
          </p:cNvSpPr>
          <p:nvPr>
            <p:ph type="title"/>
          </p:nvPr>
        </p:nvSpPr>
        <p:spPr/>
        <p:txBody>
          <a:bodyPr/>
          <a:lstStyle/>
          <a:p>
            <a:r>
              <a:rPr lang="it-IT" dirty="0"/>
              <a:t>Il dialetto</a:t>
            </a:r>
          </a:p>
        </p:txBody>
      </p:sp>
      <p:pic>
        <p:nvPicPr>
          <p:cNvPr id="4" name="Immagine 3">
            <a:extLst>
              <a:ext uri="{FF2B5EF4-FFF2-40B4-BE49-F238E27FC236}">
                <a16:creationId xmlns:a16="http://schemas.microsoft.com/office/drawing/2014/main" id="{47D877A8-8BB9-653E-6FB4-CF55849A3F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876" y="160376"/>
            <a:ext cx="8701564" cy="6526173"/>
          </a:xfrm>
          <a:prstGeom prst="rect">
            <a:avLst/>
          </a:prstGeom>
        </p:spPr>
      </p:pic>
    </p:spTree>
    <p:extLst>
      <p:ext uri="{BB962C8B-B14F-4D97-AF65-F5344CB8AC3E}">
        <p14:creationId xmlns:p14="http://schemas.microsoft.com/office/powerpoint/2010/main" val="9313743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Beato Fra Angelico</a:t>
            </a:r>
          </a:p>
        </p:txBody>
      </p:sp>
      <p:pic>
        <p:nvPicPr>
          <p:cNvPr id="5" name="Immagine 4">
            <a:extLst>
              <a:ext uri="{FF2B5EF4-FFF2-40B4-BE49-F238E27FC236}">
                <a16:creationId xmlns:a16="http://schemas.microsoft.com/office/drawing/2014/main" id="{3790C7B4-345A-AD09-E851-625388405A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7740" y="132080"/>
            <a:ext cx="8826500" cy="6626836"/>
          </a:xfrm>
          <a:prstGeom prst="rect">
            <a:avLst/>
          </a:prstGeom>
        </p:spPr>
      </p:pic>
    </p:spTree>
    <p:extLst>
      <p:ext uri="{BB962C8B-B14F-4D97-AF65-F5344CB8AC3E}">
        <p14:creationId xmlns:p14="http://schemas.microsoft.com/office/powerpoint/2010/main" val="33584485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normAutofit/>
          </a:bodyPr>
          <a:lstStyle/>
          <a:p>
            <a:r>
              <a:rPr lang="it-IT" sz="4000" dirty="0">
                <a:latin typeface="Arial" panose="020B0604020202020204" pitchFamily="34" charset="0"/>
                <a:cs typeface="Arial" panose="020B0604020202020204" pitchFamily="34" charset="0"/>
              </a:rPr>
              <a:t>Atlante del Rinascimento: </a:t>
            </a:r>
            <a:r>
              <a:rPr lang="it-IT" sz="4000" dirty="0" err="1">
                <a:latin typeface="Arial" panose="020B0604020202020204" pitchFamily="34" charset="0"/>
                <a:cs typeface="Arial" panose="020B0604020202020204" pitchFamily="34" charset="0"/>
              </a:rPr>
              <a:t>Dürer</a:t>
            </a:r>
            <a:endParaRPr lang="it-IT" sz="4000" dirty="0">
              <a:latin typeface="Arial" panose="020B0604020202020204" pitchFamily="34" charset="0"/>
              <a:cs typeface="Arial" panose="020B0604020202020204" pitchFamily="34" charset="0"/>
            </a:endParaRPr>
          </a:p>
        </p:txBody>
      </p:sp>
      <p:pic>
        <p:nvPicPr>
          <p:cNvPr id="5" name="Immagine 4">
            <a:extLst>
              <a:ext uri="{FF2B5EF4-FFF2-40B4-BE49-F238E27FC236}">
                <a16:creationId xmlns:a16="http://schemas.microsoft.com/office/drawing/2014/main" id="{6B2765BC-32AA-F6DE-CC5C-140D6C6E5F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134619"/>
            <a:ext cx="8895080" cy="6643513"/>
          </a:xfrm>
          <a:prstGeom prst="rect">
            <a:avLst/>
          </a:prstGeom>
        </p:spPr>
      </p:pic>
    </p:spTree>
    <p:extLst>
      <p:ext uri="{BB962C8B-B14F-4D97-AF65-F5344CB8AC3E}">
        <p14:creationId xmlns:p14="http://schemas.microsoft.com/office/powerpoint/2010/main" val="17582314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Indici</a:t>
            </a:r>
          </a:p>
        </p:txBody>
      </p:sp>
      <p:pic>
        <p:nvPicPr>
          <p:cNvPr id="5" name="Immagine 4" descr="Immagine che contiene testo&#10;&#10;Descrizione generata automaticamente">
            <a:extLst>
              <a:ext uri="{FF2B5EF4-FFF2-40B4-BE49-F238E27FC236}">
                <a16:creationId xmlns:a16="http://schemas.microsoft.com/office/drawing/2014/main" id="{49057AB2-98F0-4D28-3AC0-25C3C7D4E1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980" y="90785"/>
            <a:ext cx="8841740" cy="6694062"/>
          </a:xfrm>
          <a:prstGeom prst="rect">
            <a:avLst/>
          </a:prstGeom>
        </p:spPr>
      </p:pic>
    </p:spTree>
    <p:extLst>
      <p:ext uri="{BB962C8B-B14F-4D97-AF65-F5344CB8AC3E}">
        <p14:creationId xmlns:p14="http://schemas.microsoft.com/office/powerpoint/2010/main" val="31830036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Atlante del Rinascimento: Carpaccio</a:t>
            </a:r>
          </a:p>
        </p:txBody>
      </p:sp>
      <p:pic>
        <p:nvPicPr>
          <p:cNvPr id="7" name="Immagine 6" descr="Immagine che contiene edificio, dilegno, vecchio, luogo di culto&#10;&#10;Descrizione generata automaticamente">
            <a:extLst>
              <a:ext uri="{FF2B5EF4-FFF2-40B4-BE49-F238E27FC236}">
                <a16:creationId xmlns:a16="http://schemas.microsoft.com/office/drawing/2014/main" id="{41527149-229D-4975-78A0-D913F0169A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8090" y="723900"/>
            <a:ext cx="8140700" cy="6134100"/>
          </a:xfrm>
          <a:prstGeom prst="rect">
            <a:avLst/>
          </a:prstGeom>
        </p:spPr>
      </p:pic>
    </p:spTree>
    <p:extLst>
      <p:ext uri="{BB962C8B-B14F-4D97-AF65-F5344CB8AC3E}">
        <p14:creationId xmlns:p14="http://schemas.microsoft.com/office/powerpoint/2010/main" val="14061759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93A69-17FB-19A8-76F2-0E4B7617F472}"/>
              </a:ext>
            </a:extLst>
          </p:cNvPr>
          <p:cNvSpPr>
            <a:spLocks noGrp="1"/>
          </p:cNvSpPr>
          <p:nvPr>
            <p:ph type="title"/>
          </p:nvPr>
        </p:nvSpPr>
        <p:spPr>
          <a:xfrm>
            <a:off x="0" y="-145276"/>
            <a:ext cx="10515600" cy="1325563"/>
          </a:xfrm>
        </p:spPr>
        <p:txBody>
          <a:bodyPr/>
          <a:lstStyle/>
          <a:p>
            <a:r>
              <a:rPr lang="it-IT" dirty="0"/>
              <a:t>Adorazione</a:t>
            </a:r>
            <a:br>
              <a:rPr lang="it-IT" dirty="0"/>
            </a:br>
            <a:r>
              <a:rPr lang="it-IT" dirty="0"/>
              <a:t>dei Magi</a:t>
            </a:r>
          </a:p>
        </p:txBody>
      </p:sp>
      <p:pic>
        <p:nvPicPr>
          <p:cNvPr id="4" name="Immagine 3" descr="Immagine che contiene esterni, persona, persone, parecchi&#10;&#10;Descrizione generata automaticamente">
            <a:extLst>
              <a:ext uri="{FF2B5EF4-FFF2-40B4-BE49-F238E27FC236}">
                <a16:creationId xmlns:a16="http://schemas.microsoft.com/office/drawing/2014/main" id="{E619EC0C-A733-93F3-8C4E-F6928782F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3270" y="264956"/>
            <a:ext cx="8477250" cy="6328088"/>
          </a:xfrm>
          <a:prstGeom prst="rect">
            <a:avLst/>
          </a:prstGeom>
        </p:spPr>
      </p:pic>
    </p:spTree>
    <p:extLst>
      <p:ext uri="{BB962C8B-B14F-4D97-AF65-F5344CB8AC3E}">
        <p14:creationId xmlns:p14="http://schemas.microsoft.com/office/powerpoint/2010/main" val="1624237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D8C97D-BA90-CF5A-EF9C-CCA68081EB1B}"/>
              </a:ext>
            </a:extLst>
          </p:cNvPr>
          <p:cNvSpPr>
            <a:spLocks noGrp="1"/>
          </p:cNvSpPr>
          <p:nvPr>
            <p:ph type="title"/>
          </p:nvPr>
        </p:nvSpPr>
        <p:spPr>
          <a:xfrm>
            <a:off x="0" y="0"/>
            <a:ext cx="10515600" cy="1325563"/>
          </a:xfrm>
        </p:spPr>
        <p:txBody>
          <a:bodyPr/>
          <a:lstStyle/>
          <a:p>
            <a:r>
              <a:rPr lang="it-IT" dirty="0"/>
              <a:t>La biblioteca multimediale UMK</a:t>
            </a:r>
          </a:p>
        </p:txBody>
      </p:sp>
      <p:pic>
        <p:nvPicPr>
          <p:cNvPr id="8" name="Immagine 7">
            <a:extLst>
              <a:ext uri="{FF2B5EF4-FFF2-40B4-BE49-F238E27FC236}">
                <a16:creationId xmlns:a16="http://schemas.microsoft.com/office/drawing/2014/main" id="{89C93BAE-09BE-4CFA-1CD3-712B7FCC4187}"/>
              </a:ext>
            </a:extLst>
          </p:cNvPr>
          <p:cNvPicPr>
            <a:picLocks noChangeAspect="1"/>
          </p:cNvPicPr>
          <p:nvPr/>
        </p:nvPicPr>
        <p:blipFill>
          <a:blip r:embed="rId2"/>
          <a:stretch>
            <a:fillRect/>
          </a:stretch>
        </p:blipFill>
        <p:spPr>
          <a:xfrm>
            <a:off x="3210196" y="870567"/>
            <a:ext cx="7915003" cy="5738125"/>
          </a:xfrm>
          <a:prstGeom prst="rect">
            <a:avLst/>
          </a:prstGeom>
        </p:spPr>
      </p:pic>
    </p:spTree>
    <p:extLst>
      <p:ext uri="{BB962C8B-B14F-4D97-AF65-F5344CB8AC3E}">
        <p14:creationId xmlns:p14="http://schemas.microsoft.com/office/powerpoint/2010/main" val="18210067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DC5A1C-FE65-9FAF-559E-C8BD2D25A1A8}"/>
              </a:ext>
            </a:extLst>
          </p:cNvPr>
          <p:cNvSpPr>
            <a:spLocks noGrp="1"/>
          </p:cNvSpPr>
          <p:nvPr>
            <p:ph type="title"/>
          </p:nvPr>
        </p:nvSpPr>
        <p:spPr>
          <a:xfrm>
            <a:off x="0" y="0"/>
            <a:ext cx="10515600" cy="1325563"/>
          </a:xfrm>
        </p:spPr>
        <p:txBody>
          <a:bodyPr/>
          <a:lstStyle/>
          <a:p>
            <a:r>
              <a:rPr lang="it-IT" dirty="0"/>
              <a:t>Traduzione dal polacco</a:t>
            </a:r>
          </a:p>
        </p:txBody>
      </p:sp>
      <p:sp>
        <p:nvSpPr>
          <p:cNvPr id="4" name="CasellaDiTesto 3">
            <a:extLst>
              <a:ext uri="{FF2B5EF4-FFF2-40B4-BE49-F238E27FC236}">
                <a16:creationId xmlns:a16="http://schemas.microsoft.com/office/drawing/2014/main" id="{74B3B18B-9A6D-DFEE-0DE1-CC10807E952C}"/>
              </a:ext>
            </a:extLst>
          </p:cNvPr>
          <p:cNvSpPr txBox="1"/>
          <p:nvPr/>
        </p:nvSpPr>
        <p:spPr>
          <a:xfrm>
            <a:off x="121920" y="910947"/>
            <a:ext cx="10927080" cy="5909310"/>
          </a:xfrm>
          <a:prstGeom prst="rect">
            <a:avLst/>
          </a:prstGeom>
          <a:noFill/>
        </p:spPr>
        <p:txBody>
          <a:bodyPr wrap="square">
            <a:spAutoFit/>
          </a:bodyPr>
          <a:lstStyle/>
          <a:p>
            <a:r>
              <a:rPr lang="it-IT" b="1" dirty="0">
                <a:effectLst/>
                <a:latin typeface="Segoe UI Web (West European)"/>
              </a:rPr>
              <a:t> Atlante del Rinascimento </a:t>
            </a:r>
            <a:r>
              <a:rPr lang="it-IT" dirty="0">
                <a:effectLst/>
                <a:latin typeface="Segoe UI Web (West European)"/>
              </a:rPr>
              <a:t>PARSEC s. r. l. 1997 In collaborazione con musei di Firenze, Roma, Venezia, Siena, Arezzo, Vaticano, Parma, Milano, Urbino, Madrid, Cracovia, Londra, Parigi, New York. </a:t>
            </a:r>
          </a:p>
          <a:p>
            <a:r>
              <a:rPr lang="it-IT" b="1" dirty="0">
                <a:effectLst/>
                <a:latin typeface="Segoe UI Web (West European)"/>
              </a:rPr>
              <a:t>Lingua: </a:t>
            </a:r>
            <a:r>
              <a:rPr lang="it-IT" dirty="0">
                <a:effectLst/>
                <a:latin typeface="Segoe UI Web (West European)"/>
              </a:rPr>
              <a:t>Italiano Sistema operativo e funzionamento Il sistema operativo Windows 95, funziona praticamente senza problemi sotto Windows Vista (anche se con scarsa risoluzione grafica), non funziona in Windows 10. Non richiede un'installazione speciale. Si avvia ogni volta tramite chiamate dal CD "setup.exe". Directory predefinita Il programma su CD contiene 483MB. Il programma senza un disco nell'unità non funziona: le password (e le operazioni su di esse) vengono lette ogni volta dal CD. </a:t>
            </a:r>
            <a:r>
              <a:rPr lang="it-IT" dirty="0">
                <a:latin typeface="Segoe UI Web (West European)"/>
              </a:rPr>
              <a:t>Ù</a:t>
            </a:r>
          </a:p>
          <a:p>
            <a:endParaRPr lang="it-IT" dirty="0">
              <a:effectLst/>
              <a:latin typeface="Segoe UI Web (West European)"/>
            </a:endParaRPr>
          </a:p>
          <a:p>
            <a:r>
              <a:rPr lang="it-IT" b="1" dirty="0">
                <a:effectLst/>
                <a:latin typeface="Segoe UI Web (West European)"/>
              </a:rPr>
              <a:t>"Installazione" </a:t>
            </a:r>
            <a:r>
              <a:rPr lang="it-IT" dirty="0">
                <a:effectLst/>
                <a:latin typeface="Segoe UI Web (West European)"/>
              </a:rPr>
              <a:t>presuppone un frame, ma copia solo l'icona del programma e la riga </a:t>
            </a:r>
            <a:r>
              <a:rPr lang="it-IT" dirty="0" err="1">
                <a:effectLst/>
                <a:latin typeface="Segoe UI Web (West European)"/>
              </a:rPr>
              <a:t>ToolBooks</a:t>
            </a:r>
            <a:r>
              <a:rPr lang="it-IT" dirty="0">
                <a:effectLst/>
                <a:latin typeface="Segoe UI Web (West European)"/>
              </a:rPr>
              <a:t> sul disco rigido. Le raccolte alfanumeriche vengono salvate in una forma facile da copiare il contenuto: separatamente come testi letterari (</a:t>
            </a:r>
            <a:r>
              <a:rPr lang="it-IT" dirty="0" err="1">
                <a:effectLst/>
                <a:latin typeface="Segoe UI Web (West European)"/>
              </a:rPr>
              <a:t>anto.tbk</a:t>
            </a:r>
            <a:r>
              <a:rPr lang="it-IT" dirty="0">
                <a:effectLst/>
                <a:latin typeface="Segoe UI Web (West European)"/>
              </a:rPr>
              <a:t>), biografie (</a:t>
            </a:r>
            <a:r>
              <a:rPr lang="it-IT" dirty="0" err="1">
                <a:effectLst/>
                <a:latin typeface="Segoe UI Web (West European)"/>
              </a:rPr>
              <a:t>bio.tbk</a:t>
            </a:r>
            <a:r>
              <a:rPr lang="it-IT" dirty="0">
                <a:effectLst/>
                <a:latin typeface="Segoe UI Web (West European)"/>
              </a:rPr>
              <a:t>), dizionario (</a:t>
            </a:r>
            <a:r>
              <a:rPr lang="it-IT" dirty="0" err="1">
                <a:effectLst/>
                <a:latin typeface="Segoe UI Web (West European)"/>
              </a:rPr>
              <a:t>gloss.tbk</a:t>
            </a:r>
            <a:r>
              <a:rPr lang="it-IT" dirty="0">
                <a:effectLst/>
                <a:latin typeface="Segoe UI Web (West European)"/>
              </a:rPr>
              <a:t>). I suoni (sia narrazione che musica) sono memorizzati nel catalogo SUONI, con sottodirectory VOCI (singoli elementi nella narrazione descrittiva), INTRO (introduzione), MUSICA. Il contenuto principale (immagini, descrizioni di </a:t>
            </a:r>
            <a:r>
              <a:rPr lang="it-IT" dirty="0" err="1">
                <a:effectLst/>
                <a:latin typeface="Segoe UI Web (West European)"/>
              </a:rPr>
              <a:t>paralibri</a:t>
            </a:r>
            <a:r>
              <a:rPr lang="it-IT" dirty="0">
                <a:effectLst/>
                <a:latin typeface="Segoe UI Web (West European)"/>
              </a:rPr>
              <a:t>, mappe interattive) è, purtroppo, confezionato nelle raccolte </a:t>
            </a:r>
            <a:r>
              <a:rPr lang="it-IT" dirty="0" err="1">
                <a:effectLst/>
                <a:latin typeface="Segoe UI Web (West European)"/>
              </a:rPr>
              <a:t>ToolBook</a:t>
            </a:r>
            <a:r>
              <a:rPr lang="it-IT" dirty="0">
                <a:effectLst/>
                <a:latin typeface="Segoe UI Web (West European)"/>
              </a:rPr>
              <a:t> (</a:t>
            </a:r>
            <a:r>
              <a:rPr lang="it-IT" dirty="0" err="1">
                <a:effectLst/>
                <a:latin typeface="Segoe UI Web (West European)"/>
              </a:rPr>
              <a:t>zoom.tbk</a:t>
            </a:r>
            <a:r>
              <a:rPr lang="it-IT" dirty="0">
                <a:effectLst/>
                <a:latin typeface="Segoe UI Web (West European)"/>
              </a:rPr>
              <a:t> 176 MB, temi.tbk.52 MB, </a:t>
            </a:r>
            <a:r>
              <a:rPr lang="it-IT" dirty="0" err="1">
                <a:effectLst/>
                <a:latin typeface="Segoe UI Web (West European)"/>
              </a:rPr>
              <a:t>cartine.tbk</a:t>
            </a:r>
            <a:r>
              <a:rPr lang="it-IT" dirty="0">
                <a:effectLst/>
                <a:latin typeface="Segoe UI Web (West European)"/>
              </a:rPr>
              <a:t> 34 MB) e non è disponibile al di fuori del programma.</a:t>
            </a:r>
          </a:p>
          <a:p>
            <a:endParaRPr lang="it-IT" dirty="0">
              <a:latin typeface="Segoe UI Web (West European)"/>
            </a:endParaRPr>
          </a:p>
          <a:p>
            <a:r>
              <a:rPr lang="it-IT" b="1" dirty="0">
                <a:effectLst/>
                <a:latin typeface="Segoe UI Web (West European)"/>
              </a:rPr>
              <a:t>Descrizione del programma </a:t>
            </a:r>
            <a:r>
              <a:rPr lang="it-IT" dirty="0">
                <a:effectLst/>
                <a:latin typeface="Segoe UI Web (West European)"/>
              </a:rPr>
              <a:t>Si tratta di una guida estremamente interessante, riccamente illustrata e allo stesso tempo scritta con grande competenza alla storia, alla cultura e all'arte del Rinascimento italiano. Vengono presentati contesti molto ampi, correlati con chiamate a voci su CD. L'opera è completamente multimediale – con narrazione scritta e parlata, musica rinascimentale, dipinti, mappe cliccabili, foto.</a:t>
            </a:r>
          </a:p>
          <a:p>
            <a:endParaRPr lang="it-IT" dirty="0">
              <a:latin typeface="Segoe UI Web (West European)"/>
            </a:endParaRPr>
          </a:p>
        </p:txBody>
      </p:sp>
    </p:spTree>
    <p:extLst>
      <p:ext uri="{BB962C8B-B14F-4D97-AF65-F5344CB8AC3E}">
        <p14:creationId xmlns:p14="http://schemas.microsoft.com/office/powerpoint/2010/main" val="10280117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DC5A1C-FE65-9FAF-559E-C8BD2D25A1A8}"/>
              </a:ext>
            </a:extLst>
          </p:cNvPr>
          <p:cNvSpPr>
            <a:spLocks noGrp="1"/>
          </p:cNvSpPr>
          <p:nvPr>
            <p:ph type="title"/>
          </p:nvPr>
        </p:nvSpPr>
        <p:spPr>
          <a:xfrm>
            <a:off x="0" y="0"/>
            <a:ext cx="10515600" cy="1325563"/>
          </a:xfrm>
        </p:spPr>
        <p:txBody>
          <a:bodyPr/>
          <a:lstStyle/>
          <a:p>
            <a:r>
              <a:rPr lang="it-IT" dirty="0"/>
              <a:t>Traduzione dal polacco</a:t>
            </a:r>
          </a:p>
        </p:txBody>
      </p:sp>
      <p:sp>
        <p:nvSpPr>
          <p:cNvPr id="4" name="CasellaDiTesto 3">
            <a:extLst>
              <a:ext uri="{FF2B5EF4-FFF2-40B4-BE49-F238E27FC236}">
                <a16:creationId xmlns:a16="http://schemas.microsoft.com/office/drawing/2014/main" id="{74B3B18B-9A6D-DFEE-0DE1-CC10807E952C}"/>
              </a:ext>
            </a:extLst>
          </p:cNvPr>
          <p:cNvSpPr txBox="1"/>
          <p:nvPr/>
        </p:nvSpPr>
        <p:spPr>
          <a:xfrm>
            <a:off x="121920" y="910947"/>
            <a:ext cx="10927080" cy="6186309"/>
          </a:xfrm>
          <a:prstGeom prst="rect">
            <a:avLst/>
          </a:prstGeom>
          <a:noFill/>
        </p:spPr>
        <p:txBody>
          <a:bodyPr wrap="square">
            <a:spAutoFit/>
          </a:bodyPr>
          <a:lstStyle/>
          <a:p>
            <a:r>
              <a:rPr lang="it-IT" dirty="0">
                <a:effectLst/>
                <a:latin typeface="Segoe UI Web (West European)"/>
              </a:rPr>
              <a:t> Questo enorme contenuto rende la navigazione piuttosto difficile, ma il taccuino delle tue note ti consente di creare i tuoi contorni. Il menu principale include 5 elementi: - Un'antologia che contiene brani tratti dalle più importanti opere della letteratura rinascimentale e tardo medievale, dalla "Divina Commedia" di Dante al "Principe" di Macchiavelli e al manuale di buone maniere di Giovanni Della Casa (1558) - Note interattive, in cui è possibile copiare il contenuto selezionato e quindi stampare il tutto, - </a:t>
            </a:r>
          </a:p>
          <a:p>
            <a:endParaRPr lang="it-IT" dirty="0">
              <a:latin typeface="Segoe UI Web (West European)"/>
            </a:endParaRPr>
          </a:p>
          <a:p>
            <a:r>
              <a:rPr lang="it-IT" dirty="0">
                <a:effectLst/>
                <a:latin typeface="Segoe UI Web (West European)"/>
              </a:rPr>
              <a:t>Le "mappe" sono il modo più interessante per organizzare il materiale multimediale sull'album. Le "mappe" contengono: 1) città rinascimentali, 2) carte tematiche, 3) elenchi di voci "dalla A alla Z" (le stesse mappe, con narrazione, ma in ordine alfabetico) Tra le mappe tematiche possiamo trovare, ad esempio, 1) una mappa politica dell'Europa dal 1200 al 1300, 2) una mappa della penisola iberica nel XII secolo, 3) una mappa politica dell'Europa centrale nel 1300 (con il Regno di Polonia e l'Ordine Teutonico segnati), ecc. </a:t>
            </a:r>
          </a:p>
          <a:p>
            <a:endParaRPr lang="it-IT" dirty="0">
              <a:latin typeface="Segoe UI Web (West European)"/>
            </a:endParaRPr>
          </a:p>
          <a:p>
            <a:r>
              <a:rPr lang="it-IT" b="1" dirty="0">
                <a:effectLst/>
                <a:latin typeface="Segoe UI Web (West European)"/>
              </a:rPr>
              <a:t>Navigazione</a:t>
            </a:r>
            <a:r>
              <a:rPr lang="it-IT" dirty="0">
                <a:effectLst/>
                <a:latin typeface="Segoe UI Web (West European)"/>
              </a:rPr>
              <a:t> La navigazione è descritta dalla narrazione letta nell'introduzione e in forma di testo (vedi sotto). La barra di navigazione ("bussola") e le singole azioni (stampa, copia, indice, ecc.) sono visibili da tutti i menu di dettaglio. I singoli </a:t>
            </a:r>
            <a:r>
              <a:rPr lang="it-IT" dirty="0" err="1">
                <a:effectLst/>
                <a:latin typeface="Segoe UI Web (West European)"/>
              </a:rPr>
              <a:t>sottoargomenti</a:t>
            </a:r>
            <a:r>
              <a:rPr lang="it-IT" dirty="0">
                <a:effectLst/>
                <a:latin typeface="Segoe UI Web (West European)"/>
              </a:rPr>
              <a:t> di navigazione sono insiemi separati (di tipo *.wav) nella directory suoni/intro. </a:t>
            </a:r>
            <a:endParaRPr lang="it-IT" dirty="0">
              <a:latin typeface="Segoe UI Web (West European)"/>
            </a:endParaRPr>
          </a:p>
          <a:p>
            <a:endParaRPr lang="it-IT" dirty="0">
              <a:latin typeface="Segoe UI Web (West European)"/>
            </a:endParaRPr>
          </a:p>
          <a:p>
            <a:r>
              <a:rPr lang="it-IT" dirty="0">
                <a:effectLst/>
                <a:latin typeface="Segoe UI Web (West European)"/>
              </a:rPr>
              <a:t>La navigazione corrisponde alle categorie di classificazione: - navigazione in un luogo specifico, - in un argomento specifico in una determinata città, - nel capitolo tematico, - attraverso la linea degli eventi storici, - "vedi anche" (icona della catena), - attraverso un'antologia di letteratura, - attraverso l'indice tematico, - attraverso un glossario di termini - attraverso la "ricerca" (Ricerca)   [etc.]</a:t>
            </a:r>
          </a:p>
          <a:p>
            <a:endParaRPr lang="it-IT" dirty="0">
              <a:latin typeface="Segoe UI Web (West European)"/>
            </a:endParaRPr>
          </a:p>
        </p:txBody>
      </p:sp>
    </p:spTree>
    <p:extLst>
      <p:ext uri="{BB962C8B-B14F-4D97-AF65-F5344CB8AC3E}">
        <p14:creationId xmlns:p14="http://schemas.microsoft.com/office/powerpoint/2010/main" val="13998335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1748EAB-734C-28CC-9659-0F95DAD2E06D}"/>
              </a:ext>
            </a:extLst>
          </p:cNvPr>
          <p:cNvPicPr>
            <a:picLocks noChangeAspect="1"/>
          </p:cNvPicPr>
          <p:nvPr/>
        </p:nvPicPr>
        <p:blipFill>
          <a:blip r:embed="rId2"/>
          <a:stretch>
            <a:fillRect/>
          </a:stretch>
        </p:blipFill>
        <p:spPr>
          <a:xfrm>
            <a:off x="548640" y="180358"/>
            <a:ext cx="11877160" cy="6677642"/>
          </a:xfrm>
          <a:prstGeom prst="rect">
            <a:avLst/>
          </a:prstGeom>
        </p:spPr>
      </p:pic>
      <p:sp>
        <p:nvSpPr>
          <p:cNvPr id="2" name="Titolo 1">
            <a:extLst>
              <a:ext uri="{FF2B5EF4-FFF2-40B4-BE49-F238E27FC236}">
                <a16:creationId xmlns:a16="http://schemas.microsoft.com/office/drawing/2014/main" id="{732EB41A-1AB5-126C-3E15-60BB4CB3B1FF}"/>
              </a:ext>
            </a:extLst>
          </p:cNvPr>
          <p:cNvSpPr>
            <a:spLocks noGrp="1"/>
          </p:cNvSpPr>
          <p:nvPr>
            <p:ph type="title"/>
          </p:nvPr>
        </p:nvSpPr>
        <p:spPr>
          <a:xfrm>
            <a:off x="548640" y="598119"/>
            <a:ext cx="10515600" cy="1325563"/>
          </a:xfrm>
        </p:spPr>
        <p:txBody>
          <a:bodyPr/>
          <a:lstStyle/>
          <a:p>
            <a:r>
              <a:rPr lang="it-IT" dirty="0"/>
              <a:t>La biblioteca multimediale UMK</a:t>
            </a:r>
          </a:p>
        </p:txBody>
      </p:sp>
      <p:sp>
        <p:nvSpPr>
          <p:cNvPr id="6" name="CasellaDiTesto 5">
            <a:extLst>
              <a:ext uri="{FF2B5EF4-FFF2-40B4-BE49-F238E27FC236}">
                <a16:creationId xmlns:a16="http://schemas.microsoft.com/office/drawing/2014/main" id="{E87FE608-8B6A-E148-0681-740B2FFD66AB}"/>
              </a:ext>
            </a:extLst>
          </p:cNvPr>
          <p:cNvSpPr txBox="1"/>
          <p:nvPr/>
        </p:nvSpPr>
        <p:spPr>
          <a:xfrm>
            <a:off x="548640" y="3667006"/>
            <a:ext cx="9235440" cy="923330"/>
          </a:xfrm>
          <a:prstGeom prst="rect">
            <a:avLst/>
          </a:prstGeom>
          <a:noFill/>
        </p:spPr>
        <p:txBody>
          <a:bodyPr wrap="square">
            <a:spAutoFit/>
          </a:bodyPr>
          <a:lstStyle/>
          <a:p>
            <a:r>
              <a:rPr lang="it-IT" dirty="0">
                <a:hlinkClick r:id="rId3"/>
              </a:rPr>
              <a:t>http://dydaktyka.fizyka.umk.pl/nowa_strona/?q=node/538</a:t>
            </a:r>
            <a:endParaRPr lang="it-IT" dirty="0"/>
          </a:p>
          <a:p>
            <a:r>
              <a:rPr lang="it-IT" dirty="0">
                <a:hlinkClick r:id="rId4"/>
              </a:rPr>
              <a:t>http://dydaktyka.fizyka.umk.pl/nowa_strona/?q=Laboratorium_multimedia</a:t>
            </a:r>
            <a:endParaRPr lang="it-IT" dirty="0"/>
          </a:p>
          <a:p>
            <a:endParaRPr lang="it-IT" dirty="0"/>
          </a:p>
        </p:txBody>
      </p:sp>
      <p:sp>
        <p:nvSpPr>
          <p:cNvPr id="3" name="CasellaDiTesto 2">
            <a:extLst>
              <a:ext uri="{FF2B5EF4-FFF2-40B4-BE49-F238E27FC236}">
                <a16:creationId xmlns:a16="http://schemas.microsoft.com/office/drawing/2014/main" id="{E4B2AB25-8DC8-FA95-95C9-3D22B093CC1B}"/>
              </a:ext>
            </a:extLst>
          </p:cNvPr>
          <p:cNvSpPr txBox="1"/>
          <p:nvPr/>
        </p:nvSpPr>
        <p:spPr>
          <a:xfrm flipH="1">
            <a:off x="9601198" y="5810440"/>
            <a:ext cx="3413761" cy="523220"/>
          </a:xfrm>
          <a:prstGeom prst="rect">
            <a:avLst/>
          </a:prstGeom>
          <a:noFill/>
        </p:spPr>
        <p:txBody>
          <a:bodyPr wrap="square" rtlCol="0">
            <a:spAutoFit/>
          </a:bodyPr>
          <a:lstStyle/>
          <a:p>
            <a:r>
              <a:rPr lang="it-IT" sz="2800" dirty="0">
                <a:solidFill>
                  <a:srgbClr val="FF0000"/>
                </a:solidFill>
              </a:rPr>
              <a:t>Buona «lettura»!</a:t>
            </a:r>
          </a:p>
        </p:txBody>
      </p:sp>
    </p:spTree>
    <p:extLst>
      <p:ext uri="{BB962C8B-B14F-4D97-AF65-F5344CB8AC3E}">
        <p14:creationId xmlns:p14="http://schemas.microsoft.com/office/powerpoint/2010/main" val="849126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6DF781-A4B8-8A5A-B568-A38DA4175FF1}"/>
              </a:ext>
            </a:extLst>
          </p:cNvPr>
          <p:cNvSpPr>
            <a:spLocks noGrp="1"/>
          </p:cNvSpPr>
          <p:nvPr>
            <p:ph type="title"/>
          </p:nvPr>
        </p:nvSpPr>
        <p:spPr>
          <a:xfrm>
            <a:off x="0" y="0"/>
            <a:ext cx="10515600" cy="1325563"/>
          </a:xfrm>
        </p:spPr>
        <p:txBody>
          <a:bodyPr/>
          <a:lstStyle/>
          <a:p>
            <a:r>
              <a:rPr lang="it-IT" dirty="0"/>
              <a:t>Gastronomia</a:t>
            </a:r>
          </a:p>
        </p:txBody>
      </p:sp>
      <p:pic>
        <p:nvPicPr>
          <p:cNvPr id="6" name="Immagine 5">
            <a:extLst>
              <a:ext uri="{FF2B5EF4-FFF2-40B4-BE49-F238E27FC236}">
                <a16:creationId xmlns:a16="http://schemas.microsoft.com/office/drawing/2014/main" id="{E100DE13-5DC8-ADCF-9F17-9E821C3E31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557" y="410491"/>
            <a:ext cx="8282913" cy="6212185"/>
          </a:xfrm>
          <a:prstGeom prst="rect">
            <a:avLst/>
          </a:prstGeom>
        </p:spPr>
      </p:pic>
    </p:spTree>
    <p:extLst>
      <p:ext uri="{BB962C8B-B14F-4D97-AF65-F5344CB8AC3E}">
        <p14:creationId xmlns:p14="http://schemas.microsoft.com/office/powerpoint/2010/main" val="2547864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6DF781-A4B8-8A5A-B568-A38DA4175FF1}"/>
              </a:ext>
            </a:extLst>
          </p:cNvPr>
          <p:cNvSpPr>
            <a:spLocks noGrp="1"/>
          </p:cNvSpPr>
          <p:nvPr>
            <p:ph type="title"/>
          </p:nvPr>
        </p:nvSpPr>
        <p:spPr>
          <a:xfrm>
            <a:off x="0" y="0"/>
            <a:ext cx="10515600" cy="1325563"/>
          </a:xfrm>
        </p:spPr>
        <p:txBody>
          <a:bodyPr/>
          <a:lstStyle/>
          <a:p>
            <a:r>
              <a:rPr lang="it-IT" dirty="0"/>
              <a:t>Gastronomia</a:t>
            </a:r>
          </a:p>
        </p:txBody>
      </p:sp>
      <p:pic>
        <p:nvPicPr>
          <p:cNvPr id="4" name="Immagine 3">
            <a:extLst>
              <a:ext uri="{FF2B5EF4-FFF2-40B4-BE49-F238E27FC236}">
                <a16:creationId xmlns:a16="http://schemas.microsoft.com/office/drawing/2014/main" id="{D517396F-61EF-CD53-5E1A-5D815BCB06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3980" y="339537"/>
            <a:ext cx="8528723" cy="6396543"/>
          </a:xfrm>
          <a:prstGeom prst="rect">
            <a:avLst/>
          </a:prstGeom>
        </p:spPr>
      </p:pic>
    </p:spTree>
    <p:extLst>
      <p:ext uri="{BB962C8B-B14F-4D97-AF65-F5344CB8AC3E}">
        <p14:creationId xmlns:p14="http://schemas.microsoft.com/office/powerpoint/2010/main" val="362625617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1106</TotalTime>
  <Words>1551</Words>
  <Application>Microsoft Office PowerPoint</Application>
  <PresentationFormat>Widescreen</PresentationFormat>
  <Paragraphs>162</Paragraphs>
  <Slides>78</Slides>
  <Notes>1</Notes>
  <HiddenSlides>0</HiddenSlides>
  <MMClips>11</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78</vt:i4>
      </vt:variant>
    </vt:vector>
  </HeadingPairs>
  <TitlesOfParts>
    <vt:vector size="83" baseType="lpstr">
      <vt:lpstr>Arial</vt:lpstr>
      <vt:lpstr>Calibri</vt:lpstr>
      <vt:lpstr>Calibri Light</vt:lpstr>
      <vt:lpstr>Segoe UI Web (West European)</vt:lpstr>
      <vt:lpstr>Tema di Office</vt:lpstr>
      <vt:lpstr>Presentazione standard di PowerPoint</vt:lpstr>
      <vt:lpstr>Regioni d’Italia</vt:lpstr>
      <vt:lpstr>Piemonte, Liguria, Lombardia</vt:lpstr>
      <vt:lpstr>Atlante</vt:lpstr>
      <vt:lpstr>Itinerari</vt:lpstr>
      <vt:lpstr>Il percorso – la mappa digitale</vt:lpstr>
      <vt:lpstr>Il dialetto</vt:lpstr>
      <vt:lpstr>Gastronomia</vt:lpstr>
      <vt:lpstr>Gastronomia</vt:lpstr>
      <vt:lpstr>I musei</vt:lpstr>
      <vt:lpstr>Storia</vt:lpstr>
      <vt:lpstr>«Connettivismo»</vt:lpstr>
      <vt:lpstr>Varie mappe: città e aree urbane</vt:lpstr>
      <vt:lpstr>Risotto alla finanziera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Pompei virtual tour (DeAgostini multimedia)</vt:lpstr>
      <vt:lpstr>Oggi: Taj Mahal a 360°</vt:lpstr>
      <vt:lpstr>STE(Arte)M</vt:lpstr>
      <vt:lpstr>LA GRANDE PITTURA ITALIANA</vt:lpstr>
      <vt:lpstr>Uffizzi</vt:lpstr>
      <vt:lpstr>Uffizzi – la mappa</vt:lpstr>
      <vt:lpstr>Duccio di Buoninsegna (1250-1319)</vt:lpstr>
      <vt:lpstr>Duccio di Buoninsegna (1250-1319)</vt:lpstr>
      <vt:lpstr>«Madonna Rucellai»</vt:lpstr>
      <vt:lpstr>Gentile da Fabriano (1379-1427)</vt:lpstr>
      <vt:lpstr>Adorazione dei Magi </vt:lpstr>
      <vt:lpstr>Raffaello Sanzio </vt:lpstr>
      <vt:lpstr>Madonna del cardelino</vt:lpstr>
      <vt:lpstr>Navigazione attraverso i concetti</vt:lpstr>
      <vt:lpstr>Il puzzle</vt:lpstr>
      <vt:lpstr>Passeggiata a tema (gli angeli)</vt:lpstr>
      <vt:lpstr>Passeggiata  virtuale</vt:lpstr>
      <vt:lpstr>Atlante del Rinascimento Italiano</vt:lpstr>
      <vt:lpstr>Atlante del Rinascimento: Sommario</vt:lpstr>
      <vt:lpstr>Atlante del Rinascimento</vt:lpstr>
      <vt:lpstr>Atlante del Rinascimento</vt:lpstr>
      <vt:lpstr>Atlante del Rinascimento</vt:lpstr>
      <vt:lpstr>Atlante del Rinascimento: Indici</vt:lpstr>
      <vt:lpstr>Atlante del Rinascimento: le carte tematiche</vt:lpstr>
      <vt:lpstr>Atlante del Rinascimento</vt:lpstr>
      <vt:lpstr>Atlante del Rinascimento</vt:lpstr>
      <vt:lpstr>Atlante del Rinascimento: Indici</vt:lpstr>
      <vt:lpstr>Atlante del Rinascimento</vt:lpstr>
      <vt:lpstr>Atlante del Rinascimento</vt:lpstr>
      <vt:lpstr>Atlante del Rinascimento</vt:lpstr>
      <vt:lpstr>Atlante del Rinascimento: Santa Maria del Fiore</vt:lpstr>
      <vt:lpstr>Atlante del Rinascimento: Santa Maria del Fiore</vt:lpstr>
      <vt:lpstr>Atlante del Rinascimento: Santa Maria del Fiore</vt:lpstr>
      <vt:lpstr>Atlante del Rinascimento: Ghirlandaio</vt:lpstr>
      <vt:lpstr>Atlante del Rinascimento:Giotto</vt:lpstr>
      <vt:lpstr>Atlante del Rinascimento: Beato Fra Angelico</vt:lpstr>
      <vt:lpstr>Atlante del Rinascimento: Beato Fra Angelico</vt:lpstr>
      <vt:lpstr>Atlante del Rinascimento: Dürer</vt:lpstr>
      <vt:lpstr>Atlante del Rinascimento: Indici</vt:lpstr>
      <vt:lpstr>Atlante del Rinascimento: Carpaccio</vt:lpstr>
      <vt:lpstr>Adorazione dei Magi</vt:lpstr>
      <vt:lpstr>La biblioteca multimediale UMK</vt:lpstr>
      <vt:lpstr>Traduzione dal polacco</vt:lpstr>
      <vt:lpstr>Traduzione dal polacco</vt:lpstr>
      <vt:lpstr>La biblioteca multimediale UMK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Multimedia nella didattica  (e nella cultura)</dc:title>
  <dc:creator>Maria Karwasz</dc:creator>
  <cp:lastModifiedBy>Maria Karwasz</cp:lastModifiedBy>
  <cp:revision>38</cp:revision>
  <dcterms:created xsi:type="dcterms:W3CDTF">2022-09-01T11:22:38Z</dcterms:created>
  <dcterms:modified xsi:type="dcterms:W3CDTF">2022-11-17T13:48:06Z</dcterms:modified>
</cp:coreProperties>
</file>