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321" r:id="rId2"/>
    <p:sldId id="256" r:id="rId3"/>
    <p:sldId id="312" r:id="rId4"/>
    <p:sldId id="260" r:id="rId5"/>
    <p:sldId id="289" r:id="rId6"/>
    <p:sldId id="267" r:id="rId7"/>
    <p:sldId id="266" r:id="rId8"/>
    <p:sldId id="287" r:id="rId9"/>
    <p:sldId id="293" r:id="rId10"/>
    <p:sldId id="291" r:id="rId11"/>
    <p:sldId id="292" r:id="rId12"/>
    <p:sldId id="294" r:id="rId13"/>
    <p:sldId id="288" r:id="rId14"/>
    <p:sldId id="290" r:id="rId15"/>
    <p:sldId id="262" r:id="rId16"/>
    <p:sldId id="263" r:id="rId17"/>
    <p:sldId id="273" r:id="rId18"/>
    <p:sldId id="270" r:id="rId19"/>
    <p:sldId id="278" r:id="rId20"/>
    <p:sldId id="308" r:id="rId21"/>
    <p:sldId id="268" r:id="rId22"/>
    <p:sldId id="300" r:id="rId23"/>
    <p:sldId id="299" r:id="rId24"/>
    <p:sldId id="297" r:id="rId25"/>
    <p:sldId id="298" r:id="rId26"/>
    <p:sldId id="301" r:id="rId27"/>
    <p:sldId id="274" r:id="rId28"/>
    <p:sldId id="275" r:id="rId29"/>
    <p:sldId id="277" r:id="rId30"/>
    <p:sldId id="309" r:id="rId31"/>
    <p:sldId id="279" r:id="rId32"/>
    <p:sldId id="302" r:id="rId33"/>
    <p:sldId id="333" r:id="rId34"/>
    <p:sldId id="281" r:id="rId35"/>
    <p:sldId id="282" r:id="rId36"/>
    <p:sldId id="283" r:id="rId37"/>
    <p:sldId id="284" r:id="rId38"/>
    <p:sldId id="303" r:id="rId39"/>
    <p:sldId id="332" r:id="rId40"/>
    <p:sldId id="335" r:id="rId41"/>
    <p:sldId id="336" r:id="rId42"/>
    <p:sldId id="337" r:id="rId43"/>
    <p:sldId id="295" r:id="rId44"/>
    <p:sldId id="331" r:id="rId45"/>
    <p:sldId id="296" r:id="rId46"/>
    <p:sldId id="313" r:id="rId47"/>
    <p:sldId id="311" r:id="rId48"/>
    <p:sldId id="269" r:id="rId49"/>
    <p:sldId id="276" r:id="rId50"/>
    <p:sldId id="304" r:id="rId51"/>
    <p:sldId id="306" r:id="rId52"/>
    <p:sldId id="339" r:id="rId53"/>
    <p:sldId id="338" r:id="rId54"/>
    <p:sldId id="305" r:id="rId55"/>
    <p:sldId id="307" r:id="rId56"/>
    <p:sldId id="340" r:id="rId57"/>
    <p:sldId id="341" r:id="rId58"/>
    <p:sldId id="342" r:id="rId59"/>
    <p:sldId id="334" r:id="rId60"/>
    <p:sldId id="285" r:id="rId61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4" autoAdjust="0"/>
    <p:restoredTop sz="94660"/>
  </p:normalViewPr>
  <p:slideViewPr>
    <p:cSldViewPr>
      <p:cViewPr varScale="1">
        <p:scale>
          <a:sx n="76" d="100"/>
          <a:sy n="76" d="100"/>
        </p:scale>
        <p:origin x="2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9D66CE16-AE23-042F-B8A3-34A0E07E9CE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54DE7D66-F346-1C9A-2E39-4EA3C47AE06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148D490-7F8E-A7DD-51FA-D3B6A2A8B64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B121D5FA-F16A-A3A1-DF8C-F90437ECC0B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35846" name="Rectangle 6">
            <a:extLst>
              <a:ext uri="{FF2B5EF4-FFF2-40B4-BE49-F238E27FC236}">
                <a16:creationId xmlns:a16="http://schemas.microsoft.com/office/drawing/2014/main" id="{112CAE99-84C4-33BB-5F3E-41ACD915CAB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5847" name="Rectangle 7">
            <a:extLst>
              <a:ext uri="{FF2B5EF4-FFF2-40B4-BE49-F238E27FC236}">
                <a16:creationId xmlns:a16="http://schemas.microsoft.com/office/drawing/2014/main" id="{64BCF810-211C-6F4F-9223-19CE8B7CA9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0D14304-58BC-40E6-9400-7563084D746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66E0E815-0471-D98A-50F3-1CD49E255E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F85C51-1217-4835-933F-277D6EDB4A5D}" type="slidenum">
              <a:rPr lang="en-AU" altLang="it-IT" smtClean="0"/>
              <a:pPr/>
              <a:t>1</a:t>
            </a:fld>
            <a:endParaRPr lang="en-AU" altLang="it-IT"/>
          </a:p>
        </p:txBody>
      </p:sp>
      <p:sp>
        <p:nvSpPr>
          <p:cNvPr id="4099" name="Symbol zastępczy obrazu slajdu 1">
            <a:extLst>
              <a:ext uri="{FF2B5EF4-FFF2-40B4-BE49-F238E27FC236}">
                <a16:creationId xmlns:a16="http://schemas.microsoft.com/office/drawing/2014/main" id="{1C584157-801A-D4EF-88E6-E9C5D43809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Symbol zastępczy notatek 2">
            <a:extLst>
              <a:ext uri="{FF2B5EF4-FFF2-40B4-BE49-F238E27FC236}">
                <a16:creationId xmlns:a16="http://schemas.microsoft.com/office/drawing/2014/main" id="{BC16E0D7-4F01-2CE8-FE77-A8DFC7C65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4101" name="Symbol zastępczy numeru slajdu 3">
            <a:extLst>
              <a:ext uri="{FF2B5EF4-FFF2-40B4-BE49-F238E27FC236}">
                <a16:creationId xmlns:a16="http://schemas.microsoft.com/office/drawing/2014/main" id="{0BBE377A-18F6-5630-EE76-271D95876EE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E9142C7-D666-4E35-A677-66262B4B9872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immagine diapositiva 1">
            <a:extLst>
              <a:ext uri="{FF2B5EF4-FFF2-40B4-BE49-F238E27FC236}">
                <a16:creationId xmlns:a16="http://schemas.microsoft.com/office/drawing/2014/main" id="{F006787E-44EB-008D-199D-E75B8A8DA3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Segnaposto note 2">
            <a:extLst>
              <a:ext uri="{FF2B5EF4-FFF2-40B4-BE49-F238E27FC236}">
                <a16:creationId xmlns:a16="http://schemas.microsoft.com/office/drawing/2014/main" id="{00C139C9-F044-FF5B-7EF0-687732C16D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6148" name="Segnaposto numero diapositiva 3">
            <a:extLst>
              <a:ext uri="{FF2B5EF4-FFF2-40B4-BE49-F238E27FC236}">
                <a16:creationId xmlns:a16="http://schemas.microsoft.com/office/drawing/2014/main" id="{FBE707B2-02E2-3E37-378E-CC707DA927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90806F1-BF00-4C08-B3D0-C5E4BF79D287}" type="slidenum">
              <a:rPr lang="en-AU" altLang="it-IT" smtClean="0"/>
              <a:pPr/>
              <a:t>2</a:t>
            </a:fld>
            <a:endParaRPr lang="en-AU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CCFCD7F-6FEB-B250-3AD2-2D1AD9492D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E1A959-685D-C2FC-2346-5A8B78B903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6325B5-DF14-17D8-9B0A-4BFC8FA639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3F9AB-7D72-47FD-8D91-62FFDC3BB2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38657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A5523C-E93A-EDE0-A906-C3B9B7C3DD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F615DC-7662-DAAD-072C-27F278CF0F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34785C-ADAD-6C20-6C1E-C2A69A8DB3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8B30A-0DD0-482C-AF50-56D61015871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084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326290-FA72-614C-5A06-A3760FD75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1CCBCA-48B7-E5FA-5EBF-EB6D19AE76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AAD4F9-20E5-DA80-3F38-31BBC7D245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1336A-39CC-4EA6-967D-DFEE02319C9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798913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4B96B-87ED-4C76-237A-41A21BC4EA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4A366B-0A17-DC0E-2013-CB50681338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BFB904-669A-E0A5-F610-EE278AD3A0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F9723-B2DB-48F8-AACE-538D5AF2619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1845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9E38CB-A1CD-49CD-E9FA-D9AB846B1F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D1DCBE-6955-EFF6-7CC3-A912EB41A1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9742CA-5B8B-3126-D9EB-0925D6565D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96EF2-29BD-4709-B53A-7C4AF60EFB04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5338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2C5411-118C-5123-EE0D-CC12A32E5E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B06CEF-0057-EA07-8655-2A004C5FB6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B4CC29-0C85-3C32-507F-90650A645C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BCCB-450F-4D5E-8EE3-1173DFB1C0D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8998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AA7E49-3AC8-15BB-9765-059D02D5E6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87FED2-0B98-52E3-A31E-CD71969277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E19BC8-3834-8F52-E915-A57C3AE484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9F6B0-C032-4818-9068-5D5016E0DB5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93301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7DD6A56-95F1-297C-B57E-5D0B8FF78A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E409567-13A2-F255-DC2E-02E2DC87F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86A1F3F-3359-6AB9-C32C-941E6ABA80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F5F28-F84D-4F3F-90E3-8B5F3DDAFB5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20483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ED03572-EE73-04B6-F458-C04213ED6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58520BB-5469-A06C-9F1E-247850A09F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CD4EA38-3E54-885B-9F37-91E083BCEB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B449E-B8EC-4D81-AAE6-C6C58D73137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25430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269B50C-46C7-177A-2146-F20E61D87F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7DF8D5B-685B-7EB1-40CE-0CBE046093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8D25512-FC15-A7BA-F788-ADB91DBCB0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B651B-0E08-4391-A374-EB19AD99B1F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92716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5FE1D9-AE18-8217-E8FA-049626B164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99D960-DE26-D4E0-2D49-756D33174E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2DDDB8-0040-899B-2102-F7FD09D204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361F3-0CB5-4B6E-B554-85093AF70E19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9461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FB3A92-818C-0C78-A03B-88946CB42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F60B9F-4D76-2DCB-7D6B-1C671849B3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AD1958-B87D-EFBB-E4E9-5C5D9D3276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4116B-4F04-4531-800D-52BC768EFBC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3901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89F8D6F-6A35-3FEE-3C9E-F9D22A3CCE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8FF1C8F-3EB9-EF62-88F3-AE64627EB3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09CBB1F-714D-E496-88A3-2B987D55FDB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6A7A8B5-C914-4B00-E745-AB75F4D440C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CD2C282-D102-A022-36CA-A2A23538224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96BC7B4-E54D-4698-B49A-3E533FC479F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exagesimal" TargetMode="External"/><Relationship Id="rId2" Type="http://schemas.openxmlformats.org/officeDocument/2006/relationships/hyperlink" Target="https://en.wikipedia.org/wiki/YBC_728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w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Archimede" TargetMode="External"/><Relationship Id="rId2" Type="http://schemas.openxmlformats.org/officeDocument/2006/relationships/hyperlink" Target="https://commons.wikimedia.org/wiki/User:Codas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wmf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Pi#cite_note-3" TargetMode="External"/><Relationship Id="rId7" Type="http://schemas.openxmlformats.org/officeDocument/2006/relationships/hyperlink" Target="http://www.numberworld.org/y-cruncher/" TargetMode="External"/><Relationship Id="rId2" Type="http://schemas.openxmlformats.org/officeDocument/2006/relationships/hyperlink" Target="https://pl.wikipedia.org/w/index.php?title=Fabrice_Bellard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l.wikipedia.org/wiki/Pi#cite_note-:1-6" TargetMode="External"/><Relationship Id="rId5" Type="http://schemas.openxmlformats.org/officeDocument/2006/relationships/hyperlink" Target="https://pl.wikipedia.org/wiki/Pi#cite_note-5" TargetMode="External"/><Relationship Id="rId4" Type="http://schemas.openxmlformats.org/officeDocument/2006/relationships/hyperlink" Target="https://pl.wikipedia.org/wiki/Pi#cite_note-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hyperlink" Target="https://it.wikipedia.org/wiki/Archimede" TargetMode="External"/><Relationship Id="rId7" Type="http://schemas.openxmlformats.org/officeDocument/2006/relationships/image" Target="../media/image43.png"/><Relationship Id="rId2" Type="http://schemas.openxmlformats.org/officeDocument/2006/relationships/hyperlink" Target="https://commons.wikimedia.org/wiki/User:Codas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hyperlink" Target="https://it.wikipedia.org/wiki/Successione_di_Fibonacc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Fubini%E2%80%93Study_metric#The_n_=_1_case" TargetMode="External"/><Relationship Id="rId3" Type="http://schemas.openxmlformats.org/officeDocument/2006/relationships/image" Target="../media/image55.png"/><Relationship Id="rId7" Type="http://schemas.openxmlformats.org/officeDocument/2006/relationships/hyperlink" Target="https://en.wikipedia.org/wiki/Fubini%E2%80%93Study_metric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omplex_projective_line" TargetMode="External"/><Relationship Id="rId5" Type="http://schemas.openxmlformats.org/officeDocument/2006/relationships/hyperlink" Target="https://en.wikipedia.org/wiki/Villarceau_circles" TargetMode="External"/><Relationship Id="rId4" Type="http://schemas.openxmlformats.org/officeDocument/2006/relationships/hyperlink" Target="https://en.wikipedia.org/wiki/Hopf_fibration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35543222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://antwrp.gsfc.nasa.gov/apod/ap050428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C_circuit" TargetMode="External"/><Relationship Id="rId7" Type="http://schemas.openxmlformats.org/officeDocument/2006/relationships/hyperlink" Target="https://commons.wikimedia.org/wiki/User:Geek.not.nerd" TargetMode="External"/><Relationship Id="rId2" Type="http://schemas.openxmlformats.org/officeDocument/2006/relationships/hyperlink" Target="https://en.wikipedia.org/wiki/Exponential_deca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hyperlink" Target="https://en.wikipedia.org/wiki/Atmospheric_pressure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hyperlink" Target="https://upload.wikimedia.org/wikipedia/commons/6/60/Tower_of_Hanoi_4.gif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i" TargetMode="External"/><Relationship Id="rId2" Type="http://schemas.openxmlformats.org/officeDocument/2006/relationships/hyperlink" Target="https://pl.wikipedia.org/wiki/P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angio.net/pi/piquery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9626D842-EF86-EDDB-1485-9F3507D70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605486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rgbClr val="002060"/>
                </a:solidFill>
              </a:rPr>
              <a:t>Insegnare STEAM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rgbClr val="002060"/>
                </a:solidFill>
              </a:rPr>
              <a:t>con la didattica digitale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4400" i="1" dirty="0">
                <a:solidFill>
                  <a:srgbClr val="002060"/>
                </a:solidFill>
              </a:rPr>
              <a:t>e la realtà aumentata</a:t>
            </a:r>
          </a:p>
          <a:p>
            <a:endParaRPr lang="pl-PL" altLang="it-IT" sz="2800" dirty="0">
              <a:solidFill>
                <a:srgbClr val="FF0000"/>
              </a:solidFill>
            </a:endParaRPr>
          </a:p>
        </p:txBody>
      </p:sp>
      <p:sp>
        <p:nvSpPr>
          <p:cNvPr id="3075" name="Text Box 7">
            <a:extLst>
              <a:ext uri="{FF2B5EF4-FFF2-40B4-BE49-F238E27FC236}">
                <a16:creationId xmlns:a16="http://schemas.microsoft.com/office/drawing/2014/main" id="{461A7CD9-63D4-9019-8984-E34E8EA9E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662238"/>
            <a:ext cx="738535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2800" dirty="0">
                <a:solidFill>
                  <a:srgbClr val="002060"/>
                </a:solidFill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</a:rPr>
              <a:t>Lezione 5: Matematica – regina delle scienze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Parte I: Il mondo è matematico</a:t>
            </a:r>
            <a:endParaRPr lang="pl-PL" altLang="it-IT" sz="2800" i="1" dirty="0">
              <a:solidFill>
                <a:srgbClr val="002060"/>
              </a:solidFill>
            </a:endParaRPr>
          </a:p>
        </p:txBody>
      </p:sp>
      <p:sp>
        <p:nvSpPr>
          <p:cNvPr id="3076" name="CasellaDiTesto 2">
            <a:extLst>
              <a:ext uri="{FF2B5EF4-FFF2-40B4-BE49-F238E27FC236}">
                <a16:creationId xmlns:a16="http://schemas.microsoft.com/office/drawing/2014/main" id="{D339FA8D-103C-3007-E049-8646A1E6C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" y="4933137"/>
            <a:ext cx="73850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400" dirty="0">
                <a:solidFill>
                  <a:srgbClr val="009900"/>
                </a:solidFill>
              </a:rPr>
              <a:t>«Il Libro della natura è scritto nella lingua della matematica» (Galileo Galilei)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247F599-3C24-98BA-A27B-FF7B3FE609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 dirty="0">
                <a:solidFill>
                  <a:schemeClr val="accent2"/>
                </a:solidFill>
              </a:rPr>
              <a:t>Pitagora: </a:t>
            </a:r>
            <a:r>
              <a:rPr lang="it-IT" altLang="it-IT" sz="3600" dirty="0">
                <a:solidFill>
                  <a:schemeClr val="accent2"/>
                </a:solidFill>
              </a:rPr>
              <a:t>una scoperta terrificante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65E9D5A-A650-CF13-BE8F-01A489C6A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pl-PL" altLang="it-IT" sz="2800" dirty="0"/>
              <a:t>N</a:t>
            </a:r>
            <a:r>
              <a:rPr lang="it-IT" altLang="it-IT" sz="2800" dirty="0"/>
              <a:t>on tutti i numeri si possono presentare come le frazioni (egizie) </a:t>
            </a:r>
            <a:endParaRPr lang="en-AU" altLang="it-IT" sz="2800" dirty="0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ABDC0D2-57A0-F392-F4A5-31052CBEAD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850" y="3068638"/>
            <a:ext cx="2879725" cy="2879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989" name="AutoShape 5">
            <a:extLst>
              <a:ext uri="{FF2B5EF4-FFF2-40B4-BE49-F238E27FC236}">
                <a16:creationId xmlns:a16="http://schemas.microsoft.com/office/drawing/2014/main" id="{0B100585-4001-A68E-0B27-082E66803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522788"/>
            <a:ext cx="2865438" cy="1397000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990" name="AutoShape 6">
            <a:extLst>
              <a:ext uri="{FF2B5EF4-FFF2-40B4-BE49-F238E27FC236}">
                <a16:creationId xmlns:a16="http://schemas.microsoft.com/office/drawing/2014/main" id="{EC8A460E-62AA-9297-2226-C470C654DDC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278563" y="4365625"/>
            <a:ext cx="2865437" cy="1397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991" name="AutoShape 7">
            <a:extLst>
              <a:ext uri="{FF2B5EF4-FFF2-40B4-BE49-F238E27FC236}">
                <a16:creationId xmlns:a16="http://schemas.microsoft.com/office/drawing/2014/main" id="{A016C6FC-FE2A-D2BA-D4C5-F097B7199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8563" y="2997200"/>
            <a:ext cx="2865437" cy="1397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992" name="AutoShape 8">
            <a:extLst>
              <a:ext uri="{FF2B5EF4-FFF2-40B4-BE49-F238E27FC236}">
                <a16:creationId xmlns:a16="http://schemas.microsoft.com/office/drawing/2014/main" id="{BDE53C2C-9587-F429-AE48-EF7B3348357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276600" y="4365625"/>
            <a:ext cx="2865438" cy="1397000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993" name="AutoShape 9">
            <a:extLst>
              <a:ext uri="{FF2B5EF4-FFF2-40B4-BE49-F238E27FC236}">
                <a16:creationId xmlns:a16="http://schemas.microsoft.com/office/drawing/2014/main" id="{874F396D-B87C-5EE6-549F-0F01F98248A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23850" y="3082925"/>
            <a:ext cx="2865438" cy="1425575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994" name="AutoShape 10">
            <a:extLst>
              <a:ext uri="{FF2B5EF4-FFF2-40B4-BE49-F238E27FC236}">
                <a16:creationId xmlns:a16="http://schemas.microsoft.com/office/drawing/2014/main" id="{09F08A88-CD74-70F0-A8C3-87CC12AF2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997200"/>
            <a:ext cx="2865438" cy="1397000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CB19CCD8-96F2-E3D9-D9C0-0516B54CF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164263"/>
            <a:ext cx="1909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/>
              <a:t>P = </a:t>
            </a:r>
            <a:r>
              <a:rPr lang="pl-PL" altLang="it-IT" sz="2400"/>
              <a:t>2 x 2 = 4</a:t>
            </a:r>
            <a:endParaRPr lang="en-AU" altLang="it-IT" sz="2400"/>
          </a:p>
        </p:txBody>
      </p:sp>
      <p:sp>
        <p:nvSpPr>
          <p:cNvPr id="14348" name="Line 12">
            <a:extLst>
              <a:ext uri="{FF2B5EF4-FFF2-40B4-BE49-F238E27FC236}">
                <a16:creationId xmlns:a16="http://schemas.microsoft.com/office/drawing/2014/main" id="{ACD6AD55-C6F8-8EFE-D845-528A270239D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2852738"/>
            <a:ext cx="2881313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9" name="Text Box 13">
            <a:extLst>
              <a:ext uri="{FF2B5EF4-FFF2-40B4-BE49-F238E27FC236}">
                <a16:creationId xmlns:a16="http://schemas.microsoft.com/office/drawing/2014/main" id="{FE6F42E4-AF83-56A0-664C-E719ABA4F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655888"/>
            <a:ext cx="3111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</a:t>
            </a:r>
            <a:endParaRPr lang="en-AU" altLang="it-IT" sz="1800"/>
          </a:p>
        </p:txBody>
      </p:sp>
      <p:sp>
        <p:nvSpPr>
          <p:cNvPr id="41998" name="Text Box 14">
            <a:extLst>
              <a:ext uri="{FF2B5EF4-FFF2-40B4-BE49-F238E27FC236}">
                <a16:creationId xmlns:a16="http://schemas.microsoft.com/office/drawing/2014/main" id="{D1E08A9E-B229-1FF3-3337-46D058EC3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238" y="5953125"/>
            <a:ext cx="2085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0000"/>
                </a:solidFill>
              </a:rPr>
              <a:t>P</a:t>
            </a:r>
            <a:r>
              <a:rPr lang="pl-PL" altLang="it-IT" sz="2400" baseline="-25000">
                <a:solidFill>
                  <a:srgbClr val="FF0000"/>
                </a:solidFill>
              </a:rPr>
              <a:t>1</a:t>
            </a:r>
            <a:r>
              <a:rPr lang="pl-PL" altLang="it-IT" sz="2400">
                <a:solidFill>
                  <a:srgbClr val="FF0000"/>
                </a:solidFill>
              </a:rPr>
              <a:t> = 2 = ? x ?</a:t>
            </a:r>
            <a:r>
              <a:rPr lang="pl-PL" altLang="it-IT" sz="1800"/>
              <a:t> </a:t>
            </a:r>
            <a:endParaRPr lang="en-AU" altLang="it-IT" sz="18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75E52C4-ADC2-B0BA-2C25-2A4AB22F2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I numeri </a:t>
            </a:r>
            <a:r>
              <a:rPr lang="pl-PL" altLang="it-IT" sz="3600" dirty="0">
                <a:solidFill>
                  <a:schemeClr val="accent2"/>
                </a:solidFill>
              </a:rPr>
              <a:t>„</a:t>
            </a:r>
            <a:r>
              <a:rPr lang="it-IT" altLang="it-IT" sz="3600" dirty="0">
                <a:solidFill>
                  <a:schemeClr val="accent2"/>
                </a:solidFill>
              </a:rPr>
              <a:t>irrazionale</a:t>
            </a:r>
            <a:r>
              <a:rPr lang="pl-PL" altLang="it-IT" sz="3600" dirty="0">
                <a:solidFill>
                  <a:schemeClr val="accent2"/>
                </a:solidFill>
              </a:rPr>
              <a:t>”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40566952-5493-3489-4E89-404E3183F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1484313"/>
            <a:ext cx="8496175" cy="4525962"/>
          </a:xfrm>
        </p:spPr>
        <p:txBody>
          <a:bodyPr/>
          <a:lstStyle/>
          <a:p>
            <a:pPr eaLnBrk="1" hangingPunct="1"/>
            <a:r>
              <a:rPr lang="it-IT" altLang="it-IT" sz="2400" dirty="0"/>
              <a:t>Esiste solo un numero che moltiplicato per se stesso dà </a:t>
            </a:r>
            <a:r>
              <a:rPr lang="pl-PL" altLang="it-IT" sz="2400" dirty="0"/>
              <a:t> 2</a:t>
            </a:r>
          </a:p>
          <a:p>
            <a:pPr eaLnBrk="1" hangingPunct="1"/>
            <a:r>
              <a:rPr lang="it-IT" altLang="it-IT" sz="2400" dirty="0"/>
              <a:t>Possiamo chiamare questo numero una </a:t>
            </a:r>
            <a:r>
              <a:rPr lang="pl-PL" altLang="it-IT" sz="2400" dirty="0"/>
              <a:t> „</a:t>
            </a:r>
            <a:r>
              <a:rPr lang="it-IT" altLang="it-IT" sz="2400" dirty="0"/>
              <a:t>radice</a:t>
            </a:r>
            <a:r>
              <a:rPr lang="pl-PL" altLang="it-IT" sz="2400" dirty="0"/>
              <a:t>” √2</a:t>
            </a:r>
          </a:p>
          <a:p>
            <a:pPr eaLnBrk="1" hangingPunct="1"/>
            <a:r>
              <a:rPr lang="pl-PL" altLang="it-IT" sz="2400" i="1" dirty="0">
                <a:solidFill>
                  <a:srgbClr val="FF0000"/>
                </a:solidFill>
              </a:rPr>
              <a:t>P</a:t>
            </a:r>
            <a:r>
              <a:rPr lang="pl-PL" altLang="it-IT" sz="2400" baseline="-25000" dirty="0">
                <a:solidFill>
                  <a:srgbClr val="FF0000"/>
                </a:solidFill>
              </a:rPr>
              <a:t>1</a:t>
            </a:r>
            <a:r>
              <a:rPr lang="pl-PL" altLang="it-IT" sz="2400" dirty="0">
                <a:solidFill>
                  <a:srgbClr val="FF0000"/>
                </a:solidFill>
              </a:rPr>
              <a:t> = 2 = √2∙√2</a:t>
            </a:r>
          </a:p>
          <a:p>
            <a:pPr eaLnBrk="1" hangingPunct="1"/>
            <a:r>
              <a:rPr lang="it-IT" altLang="it-IT" sz="2400" dirty="0"/>
              <a:t>Purtroppo non si riesce a presentare </a:t>
            </a:r>
          </a:p>
          <a:p>
            <a:pPr marL="0" indent="0" eaLnBrk="1" hangingPunct="1">
              <a:buNone/>
            </a:pPr>
            <a:r>
              <a:rPr lang="it-IT" altLang="it-IT" sz="2400" dirty="0"/>
              <a:t>come una frazione «razionale»</a:t>
            </a:r>
            <a:endParaRPr lang="pl-PL" altLang="it-IT" sz="2400" dirty="0"/>
          </a:p>
          <a:p>
            <a:pPr eaLnBrk="1" hangingPunct="1">
              <a:buFontTx/>
              <a:buNone/>
            </a:pPr>
            <a:r>
              <a:rPr lang="pl-PL" altLang="it-IT" sz="2400" dirty="0"/>
              <a:t>√2= 1,4142135…</a:t>
            </a:r>
          </a:p>
          <a:p>
            <a:pPr eaLnBrk="1" hangingPunct="1">
              <a:buFontTx/>
              <a:buNone/>
            </a:pPr>
            <a:r>
              <a:rPr lang="pl-PL" altLang="it-IT" sz="2400" dirty="0"/>
              <a:t>√2= </a:t>
            </a:r>
            <a:r>
              <a:rPr lang="en-AU" altLang="it-IT" sz="2400" dirty="0"/>
              <a:t>1.4142135623730950488…</a:t>
            </a:r>
            <a:endParaRPr lang="pl-PL" altLang="it-IT" sz="2400" dirty="0"/>
          </a:p>
          <a:p>
            <a:pPr eaLnBrk="1" hangingPunct="1">
              <a:buFontTx/>
              <a:buNone/>
            </a:pPr>
            <a:r>
              <a:rPr lang="it-IT" altLang="it-IT" sz="2400" dirty="0"/>
              <a:t>Per questo motivo viene chiamata </a:t>
            </a:r>
          </a:p>
          <a:p>
            <a:pPr eaLnBrk="1" hangingPunct="1">
              <a:buFontTx/>
              <a:buNone/>
            </a:pPr>
            <a:r>
              <a:rPr lang="it-IT" altLang="it-IT" sz="2400" i="1" dirty="0"/>
              <a:t>irrazionale </a:t>
            </a:r>
            <a:r>
              <a:rPr lang="it-IT" altLang="it-IT" sz="2400" dirty="0"/>
              <a:t>(in polacco </a:t>
            </a:r>
            <a:r>
              <a:rPr lang="it-IT" altLang="it-IT" sz="2400" i="1" dirty="0"/>
              <a:t>non-misurabile</a:t>
            </a:r>
            <a:r>
              <a:rPr lang="it-IT" altLang="it-IT" sz="2400" dirty="0"/>
              <a:t>)</a:t>
            </a:r>
            <a:endParaRPr lang="pl-PL" altLang="it-IT" sz="2400" dirty="0"/>
          </a:p>
        </p:txBody>
      </p:sp>
      <p:sp>
        <p:nvSpPr>
          <p:cNvPr id="15364" name="AutoShape 6">
            <a:extLst>
              <a:ext uri="{FF2B5EF4-FFF2-40B4-BE49-F238E27FC236}">
                <a16:creationId xmlns:a16="http://schemas.microsoft.com/office/drawing/2014/main" id="{B7DAAC19-0D0C-81AE-FF9E-4C24D5CAD62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364163" y="4221163"/>
            <a:ext cx="2865437" cy="1397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5365" name="AutoShape 7">
            <a:extLst>
              <a:ext uri="{FF2B5EF4-FFF2-40B4-BE49-F238E27FC236}">
                <a16:creationId xmlns:a16="http://schemas.microsoft.com/office/drawing/2014/main" id="{17328A85-57B6-3FB5-C781-096C05C91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852738"/>
            <a:ext cx="2865437" cy="1397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5366" name="Line 15">
            <a:extLst>
              <a:ext uri="{FF2B5EF4-FFF2-40B4-BE49-F238E27FC236}">
                <a16:creationId xmlns:a16="http://schemas.microsoft.com/office/drawing/2014/main" id="{06878143-C7E4-0E07-A325-3958D590E1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89750" y="4379913"/>
            <a:ext cx="1368425" cy="13684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7" name="Text Box 16">
            <a:extLst>
              <a:ext uri="{FF2B5EF4-FFF2-40B4-BE49-F238E27FC236}">
                <a16:creationId xmlns:a16="http://schemas.microsoft.com/office/drawing/2014/main" id="{32BC99CB-12A5-08E0-1B6C-4101B9CDF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5157788"/>
            <a:ext cx="4365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rgbClr val="FF0000"/>
                </a:solidFill>
              </a:rPr>
              <a:t>√2</a:t>
            </a:r>
            <a:endParaRPr lang="en-AU" altLang="it-IT" sz="1800">
              <a:solidFill>
                <a:srgbClr val="FF0000"/>
              </a:solidFill>
            </a:endParaRPr>
          </a:p>
        </p:txBody>
      </p:sp>
      <p:sp>
        <p:nvSpPr>
          <p:cNvPr id="15368" name="Text Box 17">
            <a:extLst>
              <a:ext uri="{FF2B5EF4-FFF2-40B4-BE49-F238E27FC236}">
                <a16:creationId xmlns:a16="http://schemas.microsoft.com/office/drawing/2014/main" id="{37F2FC08-E084-113F-2380-52C22FAAF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6329363"/>
            <a:ext cx="7461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/>
              <a:t>https://en.wikipedia.org/wiki/Square_root_of_2#Computation_algorithms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196E1E3-10DC-9CFD-9766-81D70C494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Ma lo sapevano persino i Babilonesi</a:t>
            </a:r>
            <a:r>
              <a:rPr lang="pl-PL" altLang="it-IT" sz="3600" dirty="0">
                <a:solidFill>
                  <a:schemeClr val="accent2"/>
                </a:solidFill>
              </a:rPr>
              <a:t>…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5C28F33-4C95-12BA-303D-3061068EAF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686800" cy="4425950"/>
          </a:xfrm>
        </p:spPr>
        <p:txBody>
          <a:bodyPr/>
          <a:lstStyle/>
          <a:p>
            <a:pPr eaLnBrk="1" hangingPunct="1"/>
            <a:r>
              <a:rPr lang="pl-PL" altLang="it-IT" sz="2400" dirty="0"/>
              <a:t>1+ 24/60 + 51/60</a:t>
            </a:r>
            <a:r>
              <a:rPr lang="pl-PL" altLang="it-IT" sz="2400" baseline="30000" dirty="0"/>
              <a:t>2</a:t>
            </a:r>
            <a:r>
              <a:rPr lang="pl-PL" altLang="it-IT" sz="2400" dirty="0"/>
              <a:t> + 10/60</a:t>
            </a:r>
            <a:r>
              <a:rPr lang="pl-PL" altLang="it-IT" sz="2400" baseline="30000" dirty="0"/>
              <a:t>3</a:t>
            </a:r>
            <a:r>
              <a:rPr lang="pl-PL" altLang="it-IT" sz="2400" dirty="0"/>
              <a:t> = 30547/21600 ≈1,41421(296)</a:t>
            </a:r>
          </a:p>
          <a:p>
            <a:pPr eaLnBrk="1" hangingPunct="1"/>
            <a:endParaRPr lang="pl-PL" altLang="it-IT" sz="2400" dirty="0"/>
          </a:p>
          <a:p>
            <a:pPr eaLnBrk="1" hangingPunct="1"/>
            <a:endParaRPr lang="pl-PL" altLang="it-IT" sz="2400" dirty="0"/>
          </a:p>
          <a:p>
            <a:pPr eaLnBrk="1" hangingPunct="1"/>
            <a:endParaRPr lang="pl-PL" altLang="it-IT" sz="2400" dirty="0"/>
          </a:p>
          <a:p>
            <a:pPr eaLnBrk="1" hangingPunct="1"/>
            <a:endParaRPr lang="pl-PL" altLang="it-IT" sz="2400" dirty="0"/>
          </a:p>
          <a:p>
            <a:pPr eaLnBrk="1" hangingPunct="1"/>
            <a:endParaRPr lang="pl-PL" altLang="it-IT" sz="2400" dirty="0"/>
          </a:p>
          <a:p>
            <a:pPr eaLnBrk="1" hangingPunct="1"/>
            <a:endParaRPr lang="pl-PL" altLang="it-IT" sz="2400" dirty="0"/>
          </a:p>
          <a:p>
            <a:pPr eaLnBrk="1" hangingPunct="1"/>
            <a:endParaRPr lang="pl-PL" altLang="it-IT" sz="2400" dirty="0"/>
          </a:p>
          <a:p>
            <a:pPr eaLnBrk="1" hangingPunct="1"/>
            <a:endParaRPr lang="pl-PL" altLang="it-IT" sz="2400" dirty="0"/>
          </a:p>
          <a:p>
            <a:pPr eaLnBrk="1" hangingPunct="1"/>
            <a:r>
              <a:rPr lang="it-IT" altLang="it-IT" sz="2400" dirty="0"/>
              <a:t>Oggi conosciamo </a:t>
            </a:r>
            <a:r>
              <a:rPr lang="pl-PL" altLang="it-IT" sz="2400" dirty="0"/>
              <a:t>√2 </a:t>
            </a:r>
            <a:r>
              <a:rPr lang="it-IT" altLang="it-IT" sz="2400" dirty="0"/>
              <a:t>con la precisione di bilione di cifre</a:t>
            </a:r>
            <a:r>
              <a:rPr lang="pl-PL" altLang="it-IT" sz="2400" dirty="0"/>
              <a:t>…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0EB498E0-BF50-D935-F65E-932C87B61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589588"/>
            <a:ext cx="8280400" cy="134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/>
              <a:t>Babylonian clay tablet </a:t>
            </a:r>
            <a:r>
              <a:rPr lang="en-AU" altLang="it-IT" sz="1600">
                <a:hlinkClick r:id="rId2" tooltip="YBC 7289"/>
              </a:rPr>
              <a:t>YBC 7289</a:t>
            </a:r>
            <a:r>
              <a:rPr lang="en-AU" altLang="it-IT" sz="1600"/>
              <a:t> with annotations. Besides showing the square root of 2 in </a:t>
            </a:r>
            <a:r>
              <a:rPr lang="en-AU" altLang="it-IT" sz="1600">
                <a:hlinkClick r:id="rId3" tooltip="Sexagesimal"/>
              </a:rPr>
              <a:t>sexagesimal</a:t>
            </a:r>
            <a:r>
              <a:rPr lang="en-AU" altLang="it-IT" sz="1600"/>
              <a:t> (1 24 51 10), the tablet also gives an example where one side of the square is 30 and the diagonal then is 42 25 35. The sexagesimal digit 30 can also stand for 0 30 = 1/2, in which case 0 42 25 35 is approximately 0.7071065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/>
              <a:t>https://en.wikipedia.org/wiki/Square_root_of_2#Computation_algorithms.</a:t>
            </a:r>
            <a:r>
              <a:rPr lang="en-AU" altLang="it-IT" sz="1800"/>
              <a:t> </a:t>
            </a:r>
          </a:p>
        </p:txBody>
      </p:sp>
      <p:pic>
        <p:nvPicPr>
          <p:cNvPr id="16389" name="Picture 5">
            <a:extLst>
              <a:ext uri="{FF2B5EF4-FFF2-40B4-BE49-F238E27FC236}">
                <a16:creationId xmlns:a16="http://schemas.microsoft.com/office/drawing/2014/main" id="{E61A6A43-B414-E4FC-DCD9-9ABB9E3BC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700213"/>
            <a:ext cx="3332162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AutoShape 6">
            <a:extLst>
              <a:ext uri="{FF2B5EF4-FFF2-40B4-BE49-F238E27FC236}">
                <a16:creationId xmlns:a16="http://schemas.microsoft.com/office/drawing/2014/main" id="{C70AF610-B32E-9ADC-7F41-4A1FD3F8FEBC}"/>
              </a:ext>
            </a:extLst>
          </p:cNvPr>
          <p:cNvSpPr>
            <a:spLocks noChangeArrowheads="1"/>
          </p:cNvSpPr>
          <p:nvPr/>
        </p:nvSpPr>
        <p:spPr bwMode="auto">
          <a:xfrm rot="8091205">
            <a:off x="4917281" y="2982119"/>
            <a:ext cx="2865438" cy="1397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6391" name="AutoShape 7">
            <a:extLst>
              <a:ext uri="{FF2B5EF4-FFF2-40B4-BE49-F238E27FC236}">
                <a16:creationId xmlns:a16="http://schemas.microsoft.com/office/drawing/2014/main" id="{FB3D332D-7463-7346-44AC-F70E33A3592E}"/>
              </a:ext>
            </a:extLst>
          </p:cNvPr>
          <p:cNvSpPr>
            <a:spLocks noChangeArrowheads="1"/>
          </p:cNvSpPr>
          <p:nvPr/>
        </p:nvSpPr>
        <p:spPr bwMode="auto">
          <a:xfrm rot="-8060050">
            <a:off x="5912644" y="2982119"/>
            <a:ext cx="2865438" cy="13970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7235FB2-0000-D293-C9E9-768C7A0AA1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46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Quanti spicchi ha un’arancia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sp>
        <p:nvSpPr>
          <p:cNvPr id="17411" name="Text Box 4">
            <a:extLst>
              <a:ext uri="{FF2B5EF4-FFF2-40B4-BE49-F238E27FC236}">
                <a16:creationId xmlns:a16="http://schemas.microsoft.com/office/drawing/2014/main" id="{A7E3EB88-DC62-2F81-89E7-60A7DC007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909638"/>
            <a:ext cx="8905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Laura Trivellato, Trento: </a:t>
            </a:r>
            <a:r>
              <a:rPr lang="en-AU" altLang="it-IT" sz="1600"/>
              <a:t>https://edulab.unitn.it/dicomat/geometria-ss-i-g/cerchio/larea-del-cerchio/</a:t>
            </a:r>
          </a:p>
        </p:txBody>
      </p:sp>
      <p:pic>
        <p:nvPicPr>
          <p:cNvPr id="17412" name="Picture 5">
            <a:extLst>
              <a:ext uri="{FF2B5EF4-FFF2-40B4-BE49-F238E27FC236}">
                <a16:creationId xmlns:a16="http://schemas.microsoft.com/office/drawing/2014/main" id="{29D317D4-42FA-442C-E2C8-4C9D0DB31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196975"/>
            <a:ext cx="5327650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6">
            <a:extLst>
              <a:ext uri="{FF2B5EF4-FFF2-40B4-BE49-F238E27FC236}">
                <a16:creationId xmlns:a16="http://schemas.microsoft.com/office/drawing/2014/main" id="{665DFAD6-FE80-C221-B1F1-FFB5C7CBB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4591050"/>
            <a:ext cx="779091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La superfice del triangolo sappiamo calcolare</a:t>
            </a:r>
            <a:r>
              <a:rPr lang="pl-PL" altLang="it-IT" sz="2200" dirty="0"/>
              <a:t>  </a:t>
            </a:r>
            <a:r>
              <a:rPr lang="pl-PL" altLang="it-IT" sz="2200" i="1" dirty="0">
                <a:solidFill>
                  <a:srgbClr val="FF0000"/>
                </a:solidFill>
              </a:rPr>
              <a:t>P</a:t>
            </a:r>
            <a:r>
              <a:rPr lang="pl-PL" altLang="it-IT" sz="2200" dirty="0">
                <a:solidFill>
                  <a:srgbClr val="FF0000"/>
                </a:solidFill>
              </a:rPr>
              <a:t> = ½ </a:t>
            </a:r>
            <a:r>
              <a:rPr lang="pl-PL" altLang="it-IT" sz="2200" i="1" dirty="0">
                <a:solidFill>
                  <a:srgbClr val="FF0000"/>
                </a:solidFill>
              </a:rPr>
              <a:t>L 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cioè la lunghezza della buccia (del cerchio) </a:t>
            </a:r>
            <a:r>
              <a:rPr lang="pl-PL" altLang="it-IT" sz="2200" dirty="0"/>
              <a:t> x </a:t>
            </a:r>
            <a:r>
              <a:rPr lang="it-IT" altLang="it-IT" sz="2200" dirty="0"/>
              <a:t>raggio</a:t>
            </a:r>
            <a:r>
              <a:rPr lang="pl-PL" altLang="it-IT" sz="2200" dirty="0"/>
              <a:t> /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Qual è la lunghezza del cerchio</a:t>
            </a:r>
            <a:r>
              <a:rPr lang="pl-PL" altLang="it-IT" sz="2200" dirty="0"/>
              <a:t>? </a:t>
            </a:r>
            <a:r>
              <a:rPr lang="it-IT" altLang="it-IT" sz="2200" dirty="0"/>
              <a:t>La dobbiamo misurare</a:t>
            </a:r>
            <a:r>
              <a:rPr lang="pl-PL" altLang="it-IT" sz="2200" dirty="0"/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Il rapporto del cerchio </a:t>
            </a:r>
            <a:r>
              <a:rPr lang="pl-PL" altLang="it-IT" sz="2200" dirty="0"/>
              <a:t>(=per</a:t>
            </a:r>
            <a:r>
              <a:rPr lang="it-IT" altLang="it-IT" sz="2200" dirty="0"/>
              <a:t>i</a:t>
            </a:r>
            <a:r>
              <a:rPr lang="pl-PL" altLang="it-IT" sz="2200" dirty="0"/>
              <a:t>feri</a:t>
            </a:r>
            <a:r>
              <a:rPr lang="it-IT" altLang="it-IT" sz="2200" dirty="0"/>
              <a:t>a</a:t>
            </a:r>
            <a:r>
              <a:rPr lang="pl-PL" altLang="it-IT" sz="2200" dirty="0"/>
              <a:t>) </a:t>
            </a:r>
            <a:r>
              <a:rPr lang="it-IT" altLang="it-IT" sz="2200" dirty="0"/>
              <a:t>al diametro chiamiamo </a:t>
            </a:r>
            <a:r>
              <a:rPr lang="el-GR" altLang="it-IT" sz="2200" b="1" dirty="0"/>
              <a:t>π</a:t>
            </a:r>
          </a:p>
        </p:txBody>
      </p:sp>
      <p:sp>
        <p:nvSpPr>
          <p:cNvPr id="17414" name="Line 7">
            <a:extLst>
              <a:ext uri="{FF2B5EF4-FFF2-40B4-BE49-F238E27FC236}">
                <a16:creationId xmlns:a16="http://schemas.microsoft.com/office/drawing/2014/main" id="{767D4ACC-CB1C-58DB-AA05-3D5254BE650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4075" y="4365625"/>
            <a:ext cx="496887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15" name="Text Box 8">
            <a:extLst>
              <a:ext uri="{FF2B5EF4-FFF2-40B4-BE49-F238E27FC236}">
                <a16:creationId xmlns:a16="http://schemas.microsoft.com/office/drawing/2014/main" id="{7DF13E50-166C-34A0-6425-0C00162BB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4988" y="4240213"/>
            <a:ext cx="3111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L</a:t>
            </a:r>
            <a:endParaRPr lang="en-AU" altLang="it-IT" sz="1800" i="1"/>
          </a:p>
        </p:txBody>
      </p:sp>
      <p:sp>
        <p:nvSpPr>
          <p:cNvPr id="17416" name="Line 9">
            <a:extLst>
              <a:ext uri="{FF2B5EF4-FFF2-40B4-BE49-F238E27FC236}">
                <a16:creationId xmlns:a16="http://schemas.microsoft.com/office/drawing/2014/main" id="{3D69B0CD-1A3A-F861-A370-B1F43FFCC18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80288" y="3429000"/>
            <a:ext cx="0" cy="7207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17" name="Text Box 10">
            <a:extLst>
              <a:ext uri="{FF2B5EF4-FFF2-40B4-BE49-F238E27FC236}">
                <a16:creationId xmlns:a16="http://schemas.microsoft.com/office/drawing/2014/main" id="{9A3156BD-AA22-E09E-919E-B77192192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2675" y="359251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h</a:t>
            </a:r>
            <a:endParaRPr lang="en-AU" altLang="it-IT" sz="1800" i="1"/>
          </a:p>
        </p:txBody>
      </p:sp>
      <p:sp>
        <p:nvSpPr>
          <p:cNvPr id="37900" name="Text Box 12">
            <a:extLst>
              <a:ext uri="{FF2B5EF4-FFF2-40B4-BE49-F238E27FC236}">
                <a16:creationId xmlns:a16="http://schemas.microsoft.com/office/drawing/2014/main" id="{7460BC77-C86C-EBE0-AB1C-E58468EBB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980113"/>
            <a:ext cx="806502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Allora</a:t>
            </a:r>
            <a:r>
              <a:rPr lang="pl-PL" altLang="it-IT" sz="2200" dirty="0">
                <a:solidFill>
                  <a:srgbClr val="FF0000"/>
                </a:solidFill>
              </a:rPr>
              <a:t>: </a:t>
            </a:r>
            <a:r>
              <a:rPr lang="it-IT" altLang="it-IT" sz="2200" dirty="0">
                <a:solidFill>
                  <a:srgbClr val="FF0000"/>
                </a:solidFill>
              </a:rPr>
              <a:t>il rapporto della lunghezza del cerchio diviso il diametro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è costante. </a:t>
            </a:r>
            <a:r>
              <a:rPr lang="it-IT" altLang="it-IT" sz="2200" b="1" dirty="0">
                <a:solidFill>
                  <a:srgbClr val="FF0000"/>
                </a:solidFill>
              </a:rPr>
              <a:t>Ma quanto vale</a:t>
            </a:r>
            <a:r>
              <a:rPr lang="pl-PL" altLang="it-IT" sz="2200" b="1" dirty="0">
                <a:solidFill>
                  <a:srgbClr val="FF0000"/>
                </a:solidFill>
              </a:rPr>
              <a:t>?</a:t>
            </a:r>
            <a:endParaRPr lang="en-AU" altLang="it-IT" sz="2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D2ACA62-F31B-DE0B-8A0D-CC8A9E4054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it-IT" sz="3600" dirty="0">
                <a:solidFill>
                  <a:schemeClr val="accent2"/>
                </a:solidFill>
              </a:rPr>
              <a:t>Quadrature del </a:t>
            </a:r>
            <a:r>
              <a:rPr lang="en-AU" altLang="it-IT" sz="3600" dirty="0" err="1">
                <a:solidFill>
                  <a:schemeClr val="accent2"/>
                </a:solidFill>
              </a:rPr>
              <a:t>cerchio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18435" name="Picture 4" descr="Papiro de Rhind">
            <a:extLst>
              <a:ext uri="{FF2B5EF4-FFF2-40B4-BE49-F238E27FC236}">
                <a16:creationId xmlns:a16="http://schemas.microsoft.com/office/drawing/2014/main" id="{589CA589-A9AD-6246-3EEE-03F40870B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1628775" cy="2087563"/>
          </a:xfrm>
          <a:prstGeom prst="rect">
            <a:avLst/>
          </a:prstGeom>
          <a:noFill/>
          <a:ln w="76200" cmpd="tri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9941" name="Object 5">
            <a:extLst>
              <a:ext uri="{FF2B5EF4-FFF2-40B4-BE49-F238E27FC236}">
                <a16:creationId xmlns:a16="http://schemas.microsoft.com/office/drawing/2014/main" id="{340E4F62-FAC1-65E9-3912-29048DD78D9C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4356100" y="4076700"/>
          <a:ext cx="3673475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98600" imgH="469900" progId="Equation.DSMT4">
                  <p:embed/>
                </p:oleObj>
              </mc:Choice>
              <mc:Fallback>
                <p:oleObj name="Equation" r:id="rId3" imgW="1498600" imgH="469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4076700"/>
                        <a:ext cx="3673475" cy="11525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3" name="Text Box 7">
            <a:extLst>
              <a:ext uri="{FF2B5EF4-FFF2-40B4-BE49-F238E27FC236}">
                <a16:creationId xmlns:a16="http://schemas.microsoft.com/office/drawing/2014/main" id="{C5D04564-1112-BD04-AE13-DDFB18053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5445125"/>
            <a:ext cx="18020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ea typeface="Arial Unicode MS" pitchFamily="34" charset="-128"/>
              </a:rPr>
              <a:t>errore</a:t>
            </a:r>
            <a:r>
              <a:rPr lang="pl-PL" altLang="it-IT" sz="2400" dirty="0">
                <a:solidFill>
                  <a:srgbClr val="FF0000"/>
                </a:solidFill>
                <a:ea typeface="Arial Unicode MS" pitchFamily="34" charset="-128"/>
              </a:rPr>
              <a:t> &lt; 1%</a:t>
            </a:r>
            <a:endParaRPr lang="en-AU" altLang="it-IT" sz="2400" dirty="0">
              <a:solidFill>
                <a:srgbClr val="FF0000"/>
              </a:solidFill>
              <a:ea typeface="Arial Unicode MS" pitchFamily="34" charset="-128"/>
            </a:endParaRPr>
          </a:p>
        </p:txBody>
      </p:sp>
      <p:sp>
        <p:nvSpPr>
          <p:cNvPr id="18438" name="Text Box 8">
            <a:extLst>
              <a:ext uri="{FF2B5EF4-FFF2-40B4-BE49-F238E27FC236}">
                <a16:creationId xmlns:a16="http://schemas.microsoft.com/office/drawing/2014/main" id="{1FCBCBA7-955B-5203-927D-B1A7A1E69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5463" y="2081213"/>
            <a:ext cx="455701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/>
              <a:t>Lo scriba</a:t>
            </a:r>
            <a:r>
              <a:rPr lang="pl-PL" altLang="it-IT" sz="2400" dirty="0"/>
              <a:t> Ahmes (papir</a:t>
            </a:r>
            <a:r>
              <a:rPr lang="it-IT" altLang="it-IT" sz="2400" dirty="0"/>
              <a:t>o</a:t>
            </a:r>
            <a:r>
              <a:rPr lang="pl-PL" altLang="it-IT" sz="2400" dirty="0"/>
              <a:t> Rind):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dirty="0"/>
              <a:t>„</a:t>
            </a:r>
            <a:r>
              <a:rPr lang="it-IT" altLang="it-IT" sz="2400" dirty="0"/>
              <a:t>sottrai</a:t>
            </a:r>
            <a:r>
              <a:rPr lang="pl-PL" altLang="it-IT" sz="2400" dirty="0"/>
              <a:t> 1/9 </a:t>
            </a:r>
            <a:r>
              <a:rPr lang="it-IT" altLang="it-IT" sz="2400" dirty="0"/>
              <a:t>dal diametro</a:t>
            </a:r>
            <a:r>
              <a:rPr lang="pl-PL" altLang="it-IT" sz="2400" dirty="0"/>
              <a:t>,         </a:t>
            </a:r>
            <a:endParaRPr lang="it-IT" altLang="it-IT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/>
              <a:t>e con quello che rimane fai in quadrato </a:t>
            </a:r>
            <a:r>
              <a:rPr lang="pl-PL" altLang="it-IT" sz="2400" dirty="0"/>
              <a:t>”</a:t>
            </a:r>
            <a:endParaRPr lang="en-AU" altLang="it-IT" sz="2400" dirty="0"/>
          </a:p>
        </p:txBody>
      </p:sp>
      <p:grpSp>
        <p:nvGrpSpPr>
          <p:cNvPr id="39945" name="Group 9">
            <a:extLst>
              <a:ext uri="{FF2B5EF4-FFF2-40B4-BE49-F238E27FC236}">
                <a16:creationId xmlns:a16="http://schemas.microsoft.com/office/drawing/2014/main" id="{9914DFBD-B059-13F9-E969-2D616CDB0723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3284538"/>
            <a:ext cx="3238500" cy="3240087"/>
            <a:chOff x="3649" y="4212"/>
            <a:chExt cx="5102" cy="5102"/>
          </a:xfrm>
        </p:grpSpPr>
        <p:sp>
          <p:nvSpPr>
            <p:cNvPr id="18441" name="Oval 10">
              <a:extLst>
                <a:ext uri="{FF2B5EF4-FFF2-40B4-BE49-F238E27FC236}">
                  <a16:creationId xmlns:a16="http://schemas.microsoft.com/office/drawing/2014/main" id="{CC30F6E1-CC48-2504-6677-23889EE23A6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649" y="4212"/>
              <a:ext cx="5102" cy="5102"/>
            </a:xfrm>
            <a:prstGeom prst="ellipse">
              <a:avLst/>
            </a:prstGeom>
            <a:solidFill>
              <a:srgbClr val="FF99CC">
                <a:alpha val="34901"/>
              </a:srgbClr>
            </a:solidFill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18442" name="Rectangle 11">
              <a:extLst>
                <a:ext uri="{FF2B5EF4-FFF2-40B4-BE49-F238E27FC236}">
                  <a16:creationId xmlns:a16="http://schemas.microsoft.com/office/drawing/2014/main" id="{31FDB648-D0F1-E14D-67F0-40BBAE73DCE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97" y="4484"/>
              <a:ext cx="4535" cy="4535"/>
            </a:xfrm>
            <a:prstGeom prst="rect">
              <a:avLst/>
            </a:prstGeom>
            <a:solidFill>
              <a:srgbClr val="CCFFFF">
                <a:alpha val="21960"/>
              </a:srgbClr>
            </a:solidFill>
            <a:ln w="222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</p:grpSp>
      <p:sp>
        <p:nvSpPr>
          <p:cNvPr id="18440" name="Text Box 12">
            <a:extLst>
              <a:ext uri="{FF2B5EF4-FFF2-40B4-BE49-F238E27FC236}">
                <a16:creationId xmlns:a16="http://schemas.microsoft.com/office/drawing/2014/main" id="{4B4B0E89-556F-13FE-10C1-527ECF61F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225" y="6340475"/>
            <a:ext cx="20097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Alessandra Del Piccolo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Istituto BERTI, Torino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49C387EB-3DEF-F027-AD82-FF0446D17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3429000"/>
            <a:ext cx="33845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latin typeface="Comic Sans MS" panose="030F0702030302020204" pitchFamily="66" charset="0"/>
              </a:rPr>
              <a:t>Erodoto ha scritto che la piramide a Ghisa è fatto in modo seguente</a:t>
            </a:r>
            <a:r>
              <a:rPr lang="pl-PL" altLang="it-IT" sz="1800" b="1" dirty="0">
                <a:latin typeface="Comic Sans MS" panose="030F0702030302020204" pitchFamily="66" charset="0"/>
              </a:rPr>
              <a:t>:</a:t>
            </a:r>
            <a:endParaRPr lang="it-IT" altLang="it-IT" sz="1800" b="1" dirty="0">
              <a:latin typeface="Comic Sans MS" panose="030F0702030302020204" pitchFamily="66" charset="0"/>
            </a:endParaRP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6D950E-F90C-74FC-F0F7-B588D1167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084975"/>
            <a:ext cx="4608512" cy="1200329"/>
          </a:xfrm>
          <a:prstGeom prst="rect">
            <a:avLst/>
          </a:prstGeom>
          <a:solidFill>
            <a:schemeClr val="hlink">
              <a:alpha val="32156"/>
            </a:schemeClr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  <a:cs typeface="Tahoma" panose="020B0604030504040204" pitchFamily="34" charset="0"/>
              </a:rPr>
              <a:t>La superficie delle pareti laterali è uguale al quadrato con il lato dell’altezza delle piramide 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B2577157-6431-324D-1609-D8FC47D64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12875"/>
            <a:ext cx="2971800" cy="2190750"/>
          </a:xfrm>
          <a:prstGeom prst="rect">
            <a:avLst/>
          </a:prstGeom>
          <a:noFill/>
          <a:ln w="76200" cmpd="tri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>
            <a:extLst>
              <a:ext uri="{FF2B5EF4-FFF2-40B4-BE49-F238E27FC236}">
                <a16:creationId xmlns:a16="http://schemas.microsoft.com/office/drawing/2014/main" id="{9C2C2A78-7798-411F-CB3F-2F232EBC5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773238"/>
            <a:ext cx="1247775" cy="1728787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Text Box 7">
            <a:extLst>
              <a:ext uri="{FF2B5EF4-FFF2-40B4-BE49-F238E27FC236}">
                <a16:creationId xmlns:a16="http://schemas.microsoft.com/office/drawing/2014/main" id="{644A506A-F217-CC5C-CE85-1CD837E45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4813"/>
            <a:ext cx="68531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3600" dirty="0">
                <a:solidFill>
                  <a:schemeClr val="accent2"/>
                </a:solidFill>
              </a:rPr>
              <a:t>Piramid</a:t>
            </a:r>
            <a:r>
              <a:rPr lang="it-IT" altLang="it-IT" sz="3600" dirty="0">
                <a:solidFill>
                  <a:schemeClr val="accent2"/>
                </a:solidFill>
              </a:rPr>
              <a:t>e</a:t>
            </a:r>
            <a:r>
              <a:rPr lang="pl-PL" altLang="it-IT" sz="3600" dirty="0">
                <a:solidFill>
                  <a:schemeClr val="accent2"/>
                </a:solidFill>
              </a:rPr>
              <a:t> </a:t>
            </a:r>
            <a:r>
              <a:rPr lang="it-IT" altLang="it-IT" sz="3600" dirty="0">
                <a:solidFill>
                  <a:schemeClr val="accent2"/>
                </a:solidFill>
              </a:rPr>
              <a:t>di </a:t>
            </a:r>
            <a:r>
              <a:rPr lang="pl-PL" altLang="it-IT" sz="3600" dirty="0">
                <a:solidFill>
                  <a:schemeClr val="accent2"/>
                </a:solidFill>
              </a:rPr>
              <a:t>Cheop</a:t>
            </a:r>
            <a:r>
              <a:rPr lang="it-IT" altLang="it-IT" sz="3600" dirty="0">
                <a:solidFill>
                  <a:schemeClr val="accent2"/>
                </a:solidFill>
              </a:rPr>
              <a:t>e</a:t>
            </a:r>
            <a:r>
              <a:rPr lang="pl-PL" altLang="it-IT" sz="3600" dirty="0">
                <a:solidFill>
                  <a:schemeClr val="accent2"/>
                </a:solidFill>
              </a:rPr>
              <a:t> (1500 p.n.e)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37EF147A-78D9-8D6A-4C78-5A811DB48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225" y="6340475"/>
            <a:ext cx="20097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Alessandra Del Piccolo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Istituto BERTI, Torino</a:t>
            </a:r>
          </a:p>
        </p:txBody>
      </p:sp>
    </p:spTree>
  </p:cSld>
  <p:clrMapOvr>
    <a:masterClrMapping/>
  </p:clrMapOvr>
  <p:transition spd="slow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C1C1AA36-ED42-5634-4640-A5988D7CC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4076700"/>
            <a:ext cx="2663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9219" name="Object 3">
            <a:extLst>
              <a:ext uri="{FF2B5EF4-FFF2-40B4-BE49-F238E27FC236}">
                <a16:creationId xmlns:a16="http://schemas.microsoft.com/office/drawing/2014/main" id="{E0D09D5E-08EB-CFC7-E624-7DF22B48EA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1863" y="1341438"/>
          <a:ext cx="2009775" cy="153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16000" imgH="939800" progId="Equation.DSMT4">
                  <p:embed/>
                </p:oleObj>
              </mc:Choice>
              <mc:Fallback>
                <p:oleObj name="Equation" r:id="rId2" imgW="1016000" imgH="939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1341438"/>
                        <a:ext cx="2009775" cy="153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Text Box 4">
            <a:extLst>
              <a:ext uri="{FF2B5EF4-FFF2-40B4-BE49-F238E27FC236}">
                <a16:creationId xmlns:a16="http://schemas.microsoft.com/office/drawing/2014/main" id="{0086FE79-F6EC-90B8-11E2-8C2AF5B36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5002213"/>
            <a:ext cx="20875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84F2FF37-4A3C-0BEC-DB0B-56CACF282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9222" name="Object 6">
            <a:extLst>
              <a:ext uri="{FF2B5EF4-FFF2-40B4-BE49-F238E27FC236}">
                <a16:creationId xmlns:a16="http://schemas.microsoft.com/office/drawing/2014/main" id="{87495F6E-8226-3F2F-E732-4960042429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63938" y="4508500"/>
          <a:ext cx="4824412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65400" imgH="469900" progId="Equation.DSMT4">
                  <p:embed/>
                </p:oleObj>
              </mc:Choice>
              <mc:Fallback>
                <p:oleObj name="Equation" r:id="rId4" imgW="2565400" imgH="4699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4508500"/>
                        <a:ext cx="4824412" cy="936625"/>
                      </a:xfrm>
                      <a:prstGeom prst="rect">
                        <a:avLst/>
                      </a:prstGeom>
                      <a:solidFill>
                        <a:srgbClr val="FFFF00">
                          <a:alpha val="39999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7" name="Picture 7">
            <a:extLst>
              <a:ext uri="{FF2B5EF4-FFF2-40B4-BE49-F238E27FC236}">
                <a16:creationId xmlns:a16="http://schemas.microsoft.com/office/drawing/2014/main" id="{95313C65-4635-282A-A5DD-31A8853F6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83499"/>
            <a:ext cx="4537075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8">
            <a:extLst>
              <a:ext uri="{FF2B5EF4-FFF2-40B4-BE49-F238E27FC236}">
                <a16:creationId xmlns:a16="http://schemas.microsoft.com/office/drawing/2014/main" id="{5AD3C119-97BA-4FD1-DA19-8F098678A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225" y="6340475"/>
            <a:ext cx="20097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Alessandra Del Piccolo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Istituto BERTI, Torino</a:t>
            </a:r>
          </a:p>
        </p:txBody>
      </p:sp>
      <p:sp>
        <p:nvSpPr>
          <p:cNvPr id="20489" name="Text Box 9">
            <a:extLst>
              <a:ext uri="{FF2B5EF4-FFF2-40B4-BE49-F238E27FC236}">
                <a16:creationId xmlns:a16="http://schemas.microsoft.com/office/drawing/2014/main" id="{6DB49B2C-7520-8F0E-CDCB-CE0BF75FB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6" y="5938838"/>
            <a:ext cx="41520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Al numero </a:t>
            </a:r>
            <a:r>
              <a:rPr lang="pl-PL" altLang="it-IT" sz="1800" dirty="0"/>
              <a:t> (1+√5)/2 </a:t>
            </a:r>
            <a:r>
              <a:rPr lang="it-IT" altLang="it-IT" sz="1800" dirty="0"/>
              <a:t>torniamo ancora..</a:t>
            </a:r>
            <a:r>
              <a:rPr lang="pl-PL" altLang="it-IT" sz="1800" dirty="0"/>
              <a:t>.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0A777BE2-6AC1-FF72-4738-EC6A8BE5F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3155" y="403672"/>
            <a:ext cx="26981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Una piramide particolare</a:t>
            </a:r>
            <a:endParaRPr lang="pl-PL" altLang="it-IT" sz="18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4A00112-EE98-2A21-97C6-7AE31BBD5E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 dirty="0"/>
              <a:t>Archimede (287-212 a.C.) S</a:t>
            </a:r>
            <a:r>
              <a:rPr lang="it-IT" altLang="it-IT" sz="3600" dirty="0"/>
              <a:t>i</a:t>
            </a:r>
            <a:r>
              <a:rPr lang="pl-PL" altLang="it-IT" sz="3600" dirty="0"/>
              <a:t>ra</a:t>
            </a:r>
            <a:r>
              <a:rPr lang="it-IT" altLang="it-IT" sz="3600" dirty="0" err="1"/>
              <a:t>cusa</a:t>
            </a:r>
            <a:endParaRPr lang="en-AU" altLang="it-IT" sz="3600" dirty="0"/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4D643137-B86C-7D7A-D9F9-D9E54082D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659438"/>
            <a:ext cx="677621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 dirty="0"/>
              <a:t>TRANSIRE SUUM PECTUS MUNDOQUE POTIRI. </a:t>
            </a:r>
            <a:endParaRPr lang="pl-PL" altLang="it-IT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/>
              <a:t>Transigere il proprio petto e accogliere il mondo</a:t>
            </a:r>
            <a:endParaRPr lang="pl-PL" altLang="it-IT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 dirty="0">
                <a:hlinkClick r:id="rId2" tooltip="User:Codas2"/>
              </a:rPr>
              <a:t>Davide Mauro</a:t>
            </a:r>
            <a:r>
              <a:rPr lang="en-AU" altLang="it-IT" sz="1000" dirty="0"/>
              <a:t> - </a:t>
            </a:r>
            <a:r>
              <a:rPr lang="it-IT" altLang="it-IT" sz="1000" dirty="0"/>
              <a:t>Opera propria</a:t>
            </a:r>
            <a:r>
              <a:rPr lang="en-AU" altLang="it-IT" sz="1000" dirty="0"/>
              <a:t> </a:t>
            </a:r>
            <a:endParaRPr lang="pl-PL" altLang="it-IT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 dirty="0">
                <a:hlinkClick r:id="rId3"/>
              </a:rPr>
              <a:t>https://it.wikipedia.org/wiki/Archimede</a:t>
            </a:r>
            <a:endParaRPr lang="pl-PL" altLang="it-IT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 dirty="0"/>
              <a:t>The photos of the Fields Medal (this is the one Grigori Perelman did not accept) were made by Stefan </a:t>
            </a:r>
            <a:r>
              <a:rPr lang="en-AU" altLang="it-IT" sz="1000" dirty="0" err="1"/>
              <a:t>Zachow</a:t>
            </a:r>
            <a:r>
              <a:rPr lang="en-AU" altLang="it-IT" sz="1000" dirty="0"/>
              <a:t> (ZIB)</a:t>
            </a:r>
            <a:r>
              <a:rPr lang="en-AU" altLang="it-IT" sz="1800" dirty="0"/>
              <a:t> </a:t>
            </a:r>
          </a:p>
        </p:txBody>
      </p:sp>
      <p:pic>
        <p:nvPicPr>
          <p:cNvPr id="21508" name="Picture 5">
            <a:extLst>
              <a:ext uri="{FF2B5EF4-FFF2-40B4-BE49-F238E27FC236}">
                <a16:creationId xmlns:a16="http://schemas.microsoft.com/office/drawing/2014/main" id="{39D4AF9C-B631-B679-AE84-7F325B751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8775"/>
            <a:ext cx="4973638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6">
            <a:extLst>
              <a:ext uri="{FF2B5EF4-FFF2-40B4-BE49-F238E27FC236}">
                <a16:creationId xmlns:a16="http://schemas.microsoft.com/office/drawing/2014/main" id="{F51F94AE-C073-1A83-3593-6605D308F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341438"/>
            <a:ext cx="25654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7">
            <a:extLst>
              <a:ext uri="{FF2B5EF4-FFF2-40B4-BE49-F238E27FC236}">
                <a16:creationId xmlns:a16="http://schemas.microsoft.com/office/drawing/2014/main" id="{8D2F4EB5-1D5B-E070-3A86-B56C25B03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13" y="3933825"/>
            <a:ext cx="25019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40E4E29-0E76-7922-AAC4-6821773B1B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/>
              <a:t>Archimede</a:t>
            </a:r>
            <a:endParaRPr lang="en-AU" altLang="it-IT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872D8E5C-2278-E0E0-F822-D77BF1EC3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461125"/>
            <a:ext cx="7200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Oryginał:FredrikVector:Leszek Krupinski - Praca własna, oparta o: Archimedes pi.png:   przez Fredrik, Domena publiczna, https://commons.wikimedia.org/w/index.php?curid=1250248</a:t>
            </a:r>
          </a:p>
        </p:txBody>
      </p:sp>
      <p:pic>
        <p:nvPicPr>
          <p:cNvPr id="22532" name="Picture 5">
            <a:extLst>
              <a:ext uri="{FF2B5EF4-FFF2-40B4-BE49-F238E27FC236}">
                <a16:creationId xmlns:a16="http://schemas.microsoft.com/office/drawing/2014/main" id="{9DB91B79-D07B-D649-6EFA-E07639673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8467725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6">
            <a:extLst>
              <a:ext uri="{FF2B5EF4-FFF2-40B4-BE49-F238E27FC236}">
                <a16:creationId xmlns:a16="http://schemas.microsoft.com/office/drawing/2014/main" id="{324D74C2-138A-A32D-8BBC-6AD4F5332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850" y="4365625"/>
            <a:ext cx="6643688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 b="1">
                <a:solidFill>
                  <a:srgbClr val="FF0000"/>
                </a:solidFill>
              </a:rPr>
              <a:t>3 + </a:t>
            </a:r>
            <a:r>
              <a:rPr lang="pl-PL" altLang="it-IT" sz="2400" b="1" baseline="30000">
                <a:solidFill>
                  <a:srgbClr val="FF0000"/>
                </a:solidFill>
              </a:rPr>
              <a:t>10</a:t>
            </a:r>
            <a:r>
              <a:rPr lang="pl-PL" altLang="it-IT" sz="2400" b="1">
                <a:solidFill>
                  <a:srgbClr val="FF0000"/>
                </a:solidFill>
              </a:rPr>
              <a:t>/</a:t>
            </a:r>
            <a:r>
              <a:rPr lang="pl-PL" altLang="it-IT" sz="2400" b="1" baseline="30000">
                <a:solidFill>
                  <a:srgbClr val="FF0000"/>
                </a:solidFill>
              </a:rPr>
              <a:t> </a:t>
            </a:r>
            <a:r>
              <a:rPr lang="pl-PL" altLang="it-IT" sz="2400" b="1" baseline="-25000">
                <a:solidFill>
                  <a:srgbClr val="FF0000"/>
                </a:solidFill>
              </a:rPr>
              <a:t>71</a:t>
            </a:r>
            <a:r>
              <a:rPr lang="pl-PL" altLang="it-IT" sz="2400" b="1">
                <a:solidFill>
                  <a:srgbClr val="FF0000"/>
                </a:solidFill>
              </a:rPr>
              <a:t>  &lt; </a:t>
            </a:r>
            <a:r>
              <a:rPr lang="el-GR" altLang="it-IT" sz="2400" b="1">
                <a:solidFill>
                  <a:srgbClr val="FF0000"/>
                </a:solidFill>
              </a:rPr>
              <a:t>π</a:t>
            </a:r>
            <a:r>
              <a:rPr lang="pl-PL" altLang="it-IT" sz="2400" b="1">
                <a:solidFill>
                  <a:srgbClr val="FF0000"/>
                </a:solidFill>
              </a:rPr>
              <a:t> &lt; 3 + </a:t>
            </a:r>
            <a:r>
              <a:rPr lang="pl-PL" altLang="it-IT" sz="2400" b="1" baseline="30000">
                <a:solidFill>
                  <a:srgbClr val="FF0000"/>
                </a:solidFill>
              </a:rPr>
              <a:t>10</a:t>
            </a:r>
            <a:r>
              <a:rPr lang="pl-PL" altLang="it-IT" sz="2400" b="1">
                <a:solidFill>
                  <a:srgbClr val="FF0000"/>
                </a:solidFill>
              </a:rPr>
              <a:t>/</a:t>
            </a:r>
            <a:r>
              <a:rPr lang="pl-PL" altLang="it-IT" sz="2400" b="1" baseline="-25000">
                <a:solidFill>
                  <a:srgbClr val="FF0000"/>
                </a:solidFill>
              </a:rPr>
              <a:t>70</a:t>
            </a:r>
            <a:endParaRPr lang="pl-PL" altLang="it-IT" sz="2400" b="1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2400" b="1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 b="1">
                <a:solidFill>
                  <a:srgbClr val="FF0000"/>
                </a:solidFill>
              </a:rPr>
              <a:t>3,14085 &lt; </a:t>
            </a:r>
            <a:r>
              <a:rPr lang="el-GR" altLang="it-IT" sz="2400" b="1">
                <a:solidFill>
                  <a:srgbClr val="FF0000"/>
                </a:solidFill>
              </a:rPr>
              <a:t>π</a:t>
            </a:r>
            <a:r>
              <a:rPr lang="pl-PL" altLang="it-IT" sz="2400" b="1">
                <a:solidFill>
                  <a:srgbClr val="FF0000"/>
                </a:solidFill>
              </a:rPr>
              <a:t> &lt; 3,14286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2400" b="1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La precisione</a:t>
            </a:r>
            <a:r>
              <a:rPr lang="pl-PL" altLang="it-IT" sz="2400" b="1">
                <a:solidFill>
                  <a:srgbClr val="FF0000"/>
                </a:solidFill>
              </a:rPr>
              <a:t> </a:t>
            </a:r>
            <a:r>
              <a:rPr lang="pl-PL" altLang="it-IT" sz="2400">
                <a:solidFill>
                  <a:srgbClr val="FF0000"/>
                </a:solidFill>
              </a:rPr>
              <a:t>(</a:t>
            </a:r>
            <a:r>
              <a:rPr lang="it-IT" altLang="it-IT" sz="2400">
                <a:solidFill>
                  <a:srgbClr val="FF0000"/>
                </a:solidFill>
              </a:rPr>
              <a:t>della media</a:t>
            </a:r>
            <a:r>
              <a:rPr lang="pl-PL" altLang="it-IT" sz="2400">
                <a:solidFill>
                  <a:srgbClr val="FF0000"/>
                </a:solidFill>
              </a:rPr>
              <a:t> = 3,1419) </a:t>
            </a:r>
            <a:r>
              <a:rPr lang="pl-PL" altLang="it-IT" sz="2400" b="1">
                <a:solidFill>
                  <a:srgbClr val="FF0000"/>
                </a:solidFill>
              </a:rPr>
              <a:t>: 0,008%</a:t>
            </a:r>
            <a:endParaRPr lang="el-GR" altLang="it-IT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98FB6F8-7817-9DA5-E032-6EFBA202AC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Lo sviluppo del cerchio</a:t>
            </a:r>
            <a:r>
              <a:rPr lang="pl-PL" altLang="it-IT" sz="3600"/>
              <a:t> (Archimedes, Kochański 1685)</a:t>
            </a:r>
            <a:endParaRPr lang="en-AU" altLang="it-IT" sz="3600"/>
          </a:p>
        </p:txBody>
      </p:sp>
      <p:pic>
        <p:nvPicPr>
          <p:cNvPr id="23555" name="Picture 4">
            <a:extLst>
              <a:ext uri="{FF2B5EF4-FFF2-40B4-BE49-F238E27FC236}">
                <a16:creationId xmlns:a16="http://schemas.microsoft.com/office/drawing/2014/main" id="{133BBD98-1276-E387-09AD-F8B8F72E6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4608512" cy="1971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Text Box 5">
            <a:extLst>
              <a:ext uri="{FF2B5EF4-FFF2-40B4-BE49-F238E27FC236}">
                <a16:creationId xmlns:a16="http://schemas.microsoft.com/office/drawing/2014/main" id="{40618AFC-89D8-F283-E2E8-1256E6B6A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573463"/>
            <a:ext cx="336342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buFontTx/>
              <a:buNone/>
            </a:pPr>
            <a:r>
              <a:rPr lang="pl-PL" altLang="it-IT" sz="2400" i="1" dirty="0"/>
              <a:t>r</a:t>
            </a:r>
            <a:r>
              <a:rPr lang="pl-PL" altLang="it-IT" sz="2400" dirty="0"/>
              <a:t>(</a:t>
            </a:r>
            <a:r>
              <a:rPr lang="el-GR" altLang="it-IT" sz="2400" i="1" dirty="0"/>
              <a:t>θ</a:t>
            </a:r>
            <a:r>
              <a:rPr lang="pl-PL" altLang="it-IT" sz="2400" dirty="0"/>
              <a:t>) = </a:t>
            </a:r>
            <a:r>
              <a:rPr lang="pl-PL" altLang="it-IT" sz="2400" i="1" dirty="0"/>
              <a:t>a</a:t>
            </a:r>
            <a:r>
              <a:rPr lang="pl-PL" altLang="it-IT" sz="2400" dirty="0"/>
              <a:t> + </a:t>
            </a:r>
            <a:r>
              <a:rPr lang="pl-PL" altLang="it-IT" sz="2400" i="1" dirty="0"/>
              <a:t>b</a:t>
            </a:r>
            <a:r>
              <a:rPr lang="el-GR" altLang="it-IT" sz="2400" i="1" dirty="0"/>
              <a:t>θ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pl-PL" altLang="it-IT" sz="1800" dirty="0"/>
              <a:t>FH – </a:t>
            </a:r>
            <a:r>
              <a:rPr lang="it-IT" altLang="it-IT" sz="1800" dirty="0"/>
              <a:t>la tangente alla spirale</a:t>
            </a:r>
            <a:r>
              <a:rPr lang="pl-PL" altLang="it-IT" sz="1800" dirty="0"/>
              <a:t>: </a:t>
            </a:r>
            <a:endParaRPr lang="it-IT" altLang="it-IT" sz="1800" dirty="0"/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it-IT" altLang="it-IT" sz="1800" dirty="0"/>
              <a:t>Il perimetro del cerchio </a:t>
            </a:r>
            <a:r>
              <a:rPr lang="pl-PL" altLang="it-IT" sz="1800" dirty="0"/>
              <a:t>= AF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en-AU" altLang="it-IT" sz="1200" dirty="0"/>
              <a:t>https://it.wikipedia.org/wiki/Spirale_archimedea</a:t>
            </a:r>
          </a:p>
        </p:txBody>
      </p:sp>
      <p:pic>
        <p:nvPicPr>
          <p:cNvPr id="23557" name="Picture 8">
            <a:extLst>
              <a:ext uri="{FF2B5EF4-FFF2-40B4-BE49-F238E27FC236}">
                <a16:creationId xmlns:a16="http://schemas.microsoft.com/office/drawing/2014/main" id="{3362CCE8-2886-5BB4-D32D-D266F322A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262563"/>
            <a:ext cx="5256212" cy="81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8" name="Picture 9">
            <a:extLst>
              <a:ext uri="{FF2B5EF4-FFF2-40B4-BE49-F238E27FC236}">
                <a16:creationId xmlns:a16="http://schemas.microsoft.com/office/drawing/2014/main" id="{8E9ECEE0-3E5C-5286-0E28-4EF4C78AF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6130925"/>
            <a:ext cx="5364162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9" name="Picture 10">
            <a:extLst>
              <a:ext uri="{FF2B5EF4-FFF2-40B4-BE49-F238E27FC236}">
                <a16:creationId xmlns:a16="http://schemas.microsoft.com/office/drawing/2014/main" id="{E9515968-E301-EC0B-95DA-B7EFDC47E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192338"/>
            <a:ext cx="3898900" cy="28463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60" name="AutoShape 11">
            <a:extLst>
              <a:ext uri="{FF2B5EF4-FFF2-40B4-BE49-F238E27FC236}">
                <a16:creationId xmlns:a16="http://schemas.microsoft.com/office/drawing/2014/main" id="{1291A178-E37F-99E6-2C16-B1DDED312E80}"/>
              </a:ext>
            </a:extLst>
          </p:cNvPr>
          <p:cNvSpPr>
            <a:spLocks noChangeArrowheads="1"/>
          </p:cNvSpPr>
          <p:nvPr/>
        </p:nvSpPr>
        <p:spPr bwMode="auto">
          <a:xfrm rot="2632328">
            <a:off x="5480050" y="3141663"/>
            <a:ext cx="400050" cy="544512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1" name="Line 12">
            <a:extLst>
              <a:ext uri="{FF2B5EF4-FFF2-40B4-BE49-F238E27FC236}">
                <a16:creationId xmlns:a16="http://schemas.microsoft.com/office/drawing/2014/main" id="{A8D16337-F07B-4B40-FA0C-F72CA2003F76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6325" y="2492375"/>
            <a:ext cx="2519363" cy="20891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562" name="Line 13">
            <a:extLst>
              <a:ext uri="{FF2B5EF4-FFF2-40B4-BE49-F238E27FC236}">
                <a16:creationId xmlns:a16="http://schemas.microsoft.com/office/drawing/2014/main" id="{FAEBC66E-9434-5720-973D-17D7609FC9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9700" y="2492375"/>
            <a:ext cx="0" cy="22320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563" name="Line 14">
            <a:extLst>
              <a:ext uri="{FF2B5EF4-FFF2-40B4-BE49-F238E27FC236}">
                <a16:creationId xmlns:a16="http://schemas.microsoft.com/office/drawing/2014/main" id="{C17E6EEF-A213-8097-1915-DA3D7A15808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64300" y="4854575"/>
            <a:ext cx="2160588" cy="1588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564" name="Text Box 15">
            <a:extLst>
              <a:ext uri="{FF2B5EF4-FFF2-40B4-BE49-F238E27FC236}">
                <a16:creationId xmlns:a16="http://schemas.microsoft.com/office/drawing/2014/main" id="{4C17D59E-9630-AEBD-5C96-D57CAA4C2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5419725"/>
            <a:ext cx="14271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/>
              <a:t>Kochański:</a:t>
            </a:r>
            <a:endParaRPr lang="en-AU" altLang="it-IT" sz="2000"/>
          </a:p>
        </p:txBody>
      </p:sp>
      <p:sp>
        <p:nvSpPr>
          <p:cNvPr id="23565" name="Text Box 16">
            <a:extLst>
              <a:ext uri="{FF2B5EF4-FFF2-40B4-BE49-F238E27FC236}">
                <a16:creationId xmlns:a16="http://schemas.microsoft.com/office/drawing/2014/main" id="{57D351C1-C6D4-D0C3-7088-AA745BFD1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53200"/>
            <a:ext cx="2805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ea typeface="Arial Unicode MS" pitchFamily="34" charset="-128"/>
              </a:rPr>
              <a:t>Hentryk Fukś, </a:t>
            </a:r>
            <a:r>
              <a:rPr lang="en-AU" altLang="it-IT" sz="1400">
                <a:ea typeface="Arial Unicode MS" pitchFamily="34" charset="-128"/>
              </a:rPr>
              <a:t>arXiv:1111.1739v2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432A111-17C8-46E7-FBF8-946DDDF9ED0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692150"/>
            <a:ext cx="4462463" cy="1470025"/>
          </a:xfrm>
        </p:spPr>
        <p:txBody>
          <a:bodyPr anchor="ctr"/>
          <a:lstStyle/>
          <a:p>
            <a:pPr eaLnBrk="1" hangingPunct="1"/>
            <a:r>
              <a:rPr lang="it-IT" altLang="it-IT" sz="4400"/>
              <a:t>Quadratura</a:t>
            </a:r>
            <a:br>
              <a:rPr lang="it-IT" altLang="it-IT" sz="4400"/>
            </a:br>
            <a:r>
              <a:rPr lang="it-IT" altLang="it-IT" sz="4400"/>
              <a:t>del cerchio</a:t>
            </a:r>
            <a:endParaRPr lang="en-AU" altLang="it-IT" sz="44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B09A80F-82B2-9415-D7B9-D9666DFB6E4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-71438" y="2781300"/>
            <a:ext cx="4859338" cy="1752600"/>
          </a:xfrm>
        </p:spPr>
        <p:txBody>
          <a:bodyPr/>
          <a:lstStyle/>
          <a:p>
            <a:pPr eaLnBrk="1" hangingPunct="1"/>
            <a:r>
              <a:rPr lang="pl-PL" altLang="it-IT" sz="3200"/>
              <a:t>Grzegorz Karwasz</a:t>
            </a:r>
            <a:endParaRPr lang="en-AU" altLang="it-IT" sz="3200"/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0120A144-5769-DE8D-8E82-3F8C59DB4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695825"/>
            <a:ext cx="30298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dirty="0"/>
              <a:t>T</a:t>
            </a:r>
            <a:r>
              <a:rPr lang="it-IT" altLang="it-IT" sz="2400" dirty="0" err="1"/>
              <a:t>rento</a:t>
            </a:r>
            <a:r>
              <a:rPr lang="pl-PL" altLang="it-IT" sz="2400" dirty="0"/>
              <a:t>, 3.14 15:92:6</a:t>
            </a:r>
            <a:endParaRPr lang="en-AU" altLang="it-IT" sz="2400" dirty="0"/>
          </a:p>
        </p:txBody>
      </p:sp>
      <p:pic>
        <p:nvPicPr>
          <p:cNvPr id="5125" name="Picture 5">
            <a:extLst>
              <a:ext uri="{FF2B5EF4-FFF2-40B4-BE49-F238E27FC236}">
                <a16:creationId xmlns:a16="http://schemas.microsoft.com/office/drawing/2014/main" id="{D25A300C-91CA-041C-79C1-03E2DDDD3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33375"/>
            <a:ext cx="3597275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6">
            <a:extLst>
              <a:ext uri="{FF2B5EF4-FFF2-40B4-BE49-F238E27FC236}">
                <a16:creationId xmlns:a16="http://schemas.microsoft.com/office/drawing/2014/main" id="{4C9CE4DC-6C66-32E8-FBEB-ED8BE26A7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805488"/>
            <a:ext cx="75882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</a:rPr>
              <a:t>Una lezione di matematica può essere interattiva </a:t>
            </a:r>
            <a:r>
              <a:rPr lang="pl-PL" altLang="it-IT" sz="2400" b="1" dirty="0">
                <a:solidFill>
                  <a:srgbClr val="FF0000"/>
                </a:solidFill>
              </a:rPr>
              <a:t>?</a:t>
            </a:r>
            <a:endParaRPr lang="en-AU" alt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D58FEE0-7FCB-C118-3825-5D35983E0D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0"/>
            <a:ext cx="8612633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Il perimetro del cerchio</a:t>
            </a:r>
            <a:r>
              <a:rPr lang="pl-PL" altLang="it-IT" sz="3600" dirty="0"/>
              <a:t> (Kochański 1685)</a:t>
            </a:r>
            <a:endParaRPr lang="en-AU" altLang="it-IT" sz="3600" dirty="0"/>
          </a:p>
        </p:txBody>
      </p:sp>
      <p:sp>
        <p:nvSpPr>
          <p:cNvPr id="24579" name="Text Box 13">
            <a:extLst>
              <a:ext uri="{FF2B5EF4-FFF2-40B4-BE49-F238E27FC236}">
                <a16:creationId xmlns:a16="http://schemas.microsoft.com/office/drawing/2014/main" id="{4F750FBF-9F9E-310F-DC29-CE456089F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00813"/>
            <a:ext cx="64166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/>
              <a:t>http://mathworld.wolfram.com/KochanskisApproximation.html</a:t>
            </a:r>
          </a:p>
        </p:txBody>
      </p:sp>
      <p:pic>
        <p:nvPicPr>
          <p:cNvPr id="24580" name="Picture 14">
            <a:extLst>
              <a:ext uri="{FF2B5EF4-FFF2-40B4-BE49-F238E27FC236}">
                <a16:creationId xmlns:a16="http://schemas.microsoft.com/office/drawing/2014/main" id="{5FD5D329-32F3-1285-0054-0AD5DE8CE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720"/>
            <a:ext cx="8180388" cy="55768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1" name="Line 15">
            <a:extLst>
              <a:ext uri="{FF2B5EF4-FFF2-40B4-BE49-F238E27FC236}">
                <a16:creationId xmlns:a16="http://schemas.microsoft.com/office/drawing/2014/main" id="{ADEBB71E-532D-0672-F479-9C0445E333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35375" y="3141663"/>
            <a:ext cx="27368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2" name="Text Box 16">
            <a:extLst>
              <a:ext uri="{FF2B5EF4-FFF2-40B4-BE49-F238E27FC236}">
                <a16:creationId xmlns:a16="http://schemas.microsoft.com/office/drawing/2014/main" id="{611EF529-8DF2-E591-3EBE-AE4BB161C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277495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3</a:t>
            </a:r>
            <a:endParaRPr lang="en-AU" altLang="it-IT"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C8C71F55-2070-1F91-D7D3-FF987E6EC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206375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Srinivasa Ramanujan (1914)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25603" name="Picture 4">
            <a:extLst>
              <a:ext uri="{FF2B5EF4-FFF2-40B4-BE49-F238E27FC236}">
                <a16:creationId xmlns:a16="http://schemas.microsoft.com/office/drawing/2014/main" id="{51DCF69D-D5C9-C82B-68EE-E2D9D40318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152525"/>
            <a:ext cx="62198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5">
            <a:extLst>
              <a:ext uri="{FF2B5EF4-FFF2-40B4-BE49-F238E27FC236}">
                <a16:creationId xmlns:a16="http://schemas.microsoft.com/office/drawing/2014/main" id="{7626CCA1-157A-6B23-B075-69B5797C2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2150"/>
            <a:ext cx="8743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/>
              <a:t>https://commons.wikimedia.org/wiki/File:01-Squaring_the_circle-Ramanujan-1914.gif</a:t>
            </a:r>
          </a:p>
        </p:txBody>
      </p:sp>
      <p:sp>
        <p:nvSpPr>
          <p:cNvPr id="25605" name="AutoShape 7" descr="\left(9^2 + \frac{19^2}{22}\right)^{1/4} = \sqrt[4]{\frac{2143}{22}} = 3.1415926525826461252\dots">
            <a:extLst>
              <a:ext uri="{FF2B5EF4-FFF2-40B4-BE49-F238E27FC236}">
                <a16:creationId xmlns:a16="http://schemas.microsoft.com/office/drawing/2014/main" id="{924368EE-071F-9259-FD29-090706C947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5606" name="Text Box 8">
            <a:extLst>
              <a:ext uri="{FF2B5EF4-FFF2-40B4-BE49-F238E27FC236}">
                <a16:creationId xmlns:a16="http://schemas.microsoft.com/office/drawing/2014/main" id="{A7AF3A69-A47C-39D1-F4BD-B312A149D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8" y="5834063"/>
            <a:ext cx="490390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it-IT" sz="2000" dirty="0"/>
              <a:t>π</a:t>
            </a:r>
            <a:r>
              <a:rPr lang="pl-PL" altLang="it-IT" sz="2000" dirty="0"/>
              <a:t> = </a:t>
            </a:r>
            <a:r>
              <a:rPr lang="pl-PL" altLang="it-IT" sz="2000" baseline="30000" dirty="0"/>
              <a:t>4</a:t>
            </a:r>
            <a:r>
              <a:rPr lang="pl-PL" altLang="it-IT" sz="2000" dirty="0"/>
              <a:t>√(9</a:t>
            </a:r>
            <a:r>
              <a:rPr lang="pl-PL" altLang="it-IT" sz="2000" baseline="30000" dirty="0"/>
              <a:t>2 </a:t>
            </a:r>
            <a:r>
              <a:rPr lang="pl-PL" altLang="it-IT" sz="2000" dirty="0"/>
              <a:t>+ 19</a:t>
            </a:r>
            <a:r>
              <a:rPr lang="pl-PL" altLang="it-IT" sz="2000" baseline="30000" dirty="0"/>
              <a:t>2</a:t>
            </a:r>
            <a:r>
              <a:rPr lang="pl-PL" altLang="it-IT" sz="2000" dirty="0"/>
              <a:t>/22) ≈ 3,1415926525826…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errore</a:t>
            </a:r>
            <a:r>
              <a:rPr lang="pl-PL" altLang="it-IT" sz="2000" dirty="0"/>
              <a:t>: 0,0000000010071</a:t>
            </a:r>
          </a:p>
        </p:txBody>
      </p:sp>
      <p:pic>
        <p:nvPicPr>
          <p:cNvPr id="25607" name="Picture 9">
            <a:extLst>
              <a:ext uri="{FF2B5EF4-FFF2-40B4-BE49-F238E27FC236}">
                <a16:creationId xmlns:a16="http://schemas.microsoft.com/office/drawing/2014/main" id="{33ECE981-7EC4-63D3-7DFA-75B9849B3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38" y="5734050"/>
            <a:ext cx="4106862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3BFBA131-8B12-01E9-93D3-3A1CD4C6C9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1143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Infiniti metodi per calcolare il numero </a:t>
            </a:r>
            <a:r>
              <a:rPr lang="az-Cyrl-AZ" altLang="it-IT" sz="3600">
                <a:solidFill>
                  <a:schemeClr val="accent2"/>
                </a:solidFill>
              </a:rPr>
              <a:t>п</a:t>
            </a:r>
            <a:r>
              <a:rPr lang="it-IT" altLang="it-IT" sz="3600">
                <a:solidFill>
                  <a:schemeClr val="accent2"/>
                </a:solidFill>
              </a:rPr>
              <a:t> </a:t>
            </a:r>
            <a:r>
              <a:rPr lang="pl-PL" altLang="it-IT" sz="3600">
                <a:solidFill>
                  <a:schemeClr val="accent2"/>
                </a:solidFill>
              </a:rPr>
              <a:t> 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5D2F477-40B4-56EB-C97A-CAD571889C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it-IT" sz="2400"/>
              <a:t>π</a:t>
            </a:r>
            <a:r>
              <a:rPr lang="pl-PL" altLang="it-IT" sz="2400"/>
              <a:t> = 4 – 4/3 + 4/5 – 4/7 + 4/9 – 4/11 + 4/13 - …</a:t>
            </a:r>
          </a:p>
          <a:p>
            <a:pPr eaLnBrk="1" hangingPunct="1"/>
            <a:r>
              <a:rPr lang="el-GR" altLang="it-IT" sz="2400"/>
              <a:t>π</a:t>
            </a:r>
            <a:r>
              <a:rPr lang="pl-PL" altLang="it-IT" sz="2400"/>
              <a:t> = 3 + 4/(2∙3∙4) – 4/(4∙5∙6) + 4/(6∙7∙8) – 4/(8∙9∙10) + …</a:t>
            </a:r>
          </a:p>
          <a:p>
            <a:pPr eaLnBrk="1" hangingPunct="1"/>
            <a:r>
              <a:rPr lang="el-GR" altLang="it-IT" sz="2400"/>
              <a:t>π</a:t>
            </a:r>
            <a:r>
              <a:rPr lang="pl-PL" altLang="it-IT" sz="2400" baseline="30000"/>
              <a:t>2</a:t>
            </a:r>
            <a:r>
              <a:rPr lang="pl-PL" altLang="it-IT" sz="2400"/>
              <a:t>/6 = 1/1</a:t>
            </a:r>
            <a:r>
              <a:rPr lang="pl-PL" altLang="it-IT" sz="2400" baseline="30000"/>
              <a:t>2</a:t>
            </a:r>
            <a:r>
              <a:rPr lang="pl-PL" altLang="it-IT" sz="2400"/>
              <a:t> + 1/2</a:t>
            </a:r>
            <a:r>
              <a:rPr lang="pl-PL" altLang="it-IT" sz="2400" baseline="30000"/>
              <a:t>2 </a:t>
            </a:r>
            <a:r>
              <a:rPr lang="pl-PL" altLang="it-IT" sz="2400"/>
              <a:t>+ 1/3</a:t>
            </a:r>
            <a:r>
              <a:rPr lang="pl-PL" altLang="it-IT" sz="2400" baseline="30000"/>
              <a:t>2</a:t>
            </a:r>
            <a:r>
              <a:rPr lang="pl-PL" altLang="it-IT" sz="2400"/>
              <a:t> + 1/4</a:t>
            </a:r>
            <a:r>
              <a:rPr lang="pl-PL" altLang="it-IT" sz="2400" baseline="30000"/>
              <a:t>2</a:t>
            </a:r>
            <a:r>
              <a:rPr lang="pl-PL" altLang="it-IT" sz="2400"/>
              <a:t> + …</a:t>
            </a:r>
          </a:p>
          <a:p>
            <a:pPr eaLnBrk="1" hangingPunct="1"/>
            <a:r>
              <a:rPr lang="el-GR" altLang="it-IT" sz="2400"/>
              <a:t>π</a:t>
            </a:r>
            <a:r>
              <a:rPr lang="pl-PL" altLang="it-IT" sz="2400"/>
              <a:t>/2 = 2/1 ∙ 2/3 ∙ 4/3 ∙ 4/5 ∙ 6/5 ∙ 6/7 ∙ 8/7 ∙ 8/9 ∙ …</a:t>
            </a:r>
          </a:p>
          <a:p>
            <a:pPr eaLnBrk="1" hangingPunct="1"/>
            <a:r>
              <a:rPr lang="el-GR" altLang="it-IT" sz="2400"/>
              <a:t>π</a:t>
            </a:r>
            <a:r>
              <a:rPr lang="pl-PL" altLang="it-IT" sz="2400"/>
              <a:t> = 2 ∙ 2/√2 ∙ 2/ √(2+√2) ∙ 2/ √[2+√(2+√2)] ∙ … (Vi</a:t>
            </a:r>
            <a:r>
              <a:rPr lang="en-US" altLang="it-IT" sz="2400"/>
              <a:t>è</a:t>
            </a:r>
            <a:r>
              <a:rPr lang="pl-PL" altLang="it-IT" sz="2400"/>
              <a:t>te)</a:t>
            </a:r>
          </a:p>
          <a:p>
            <a:pPr eaLnBrk="1" hangingPunct="1"/>
            <a:r>
              <a:rPr lang="pl-PL" altLang="it-IT" sz="2400"/>
              <a:t>…</a:t>
            </a:r>
          </a:p>
          <a:p>
            <a:pPr eaLnBrk="1" hangingPunct="1"/>
            <a:r>
              <a:rPr lang="en-AU" altLang="it-IT" sz="2400" b="1"/>
              <a:t>3,14</a:t>
            </a:r>
            <a:r>
              <a:rPr lang="en-AU" altLang="it-IT" sz="2400"/>
              <a:t>159 26535 89793 23846 26433 83279 50288 41971 69399 37510 58209 74944 59230 78164 06286 20899 86280 34825 34211 7067</a:t>
            </a:r>
            <a:endParaRPr lang="en-US" altLang="it-IT" sz="2400"/>
          </a:p>
          <a:p>
            <a:pPr eaLnBrk="1" hangingPunct="1"/>
            <a:endParaRPr lang="pl-PL" altLang="it-IT" sz="2400"/>
          </a:p>
          <a:p>
            <a:pPr eaLnBrk="1" hangingPunct="1"/>
            <a:endParaRPr lang="el-GR" altLang="it-IT" sz="2400"/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66E37227-75F2-AC87-8BB5-753817EBE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6280150"/>
            <a:ext cx="82597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/>
              <a:t>https://www.focus.it/scienza/scienze/ecco-perche-non-possiamo-fare-a-meno-del-pi-greco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580773C-FE3A-7538-84DC-3029087FF2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85726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La corsa continua</a:t>
            </a:r>
            <a:endParaRPr lang="en-AU" altLang="it-IT" sz="3600" dirty="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D9460E1-E2FA-8D74-B081-2B6C6CB31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50" y="966787"/>
            <a:ext cx="9086850" cy="4924425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40000"/>
              </a:spcBef>
            </a:pPr>
            <a:r>
              <a:rPr lang="it-IT" altLang="it-IT" sz="2000" dirty="0"/>
              <a:t>31 dicembre 2009 r. </a:t>
            </a:r>
            <a:r>
              <a:rPr lang="it-IT" altLang="it-IT" sz="2000" dirty="0">
                <a:hlinkClick r:id="rId2" tooltip="Fabrice Bellard (strona nie istnieje)"/>
              </a:rPr>
              <a:t>Fabrice </a:t>
            </a:r>
            <a:r>
              <a:rPr lang="it-IT" altLang="it-IT" sz="2000" dirty="0" err="1">
                <a:hlinkClick r:id="rId2" tooltip="Fabrice Bellard (strona nie istnieje)"/>
              </a:rPr>
              <a:t>Bellard</a:t>
            </a:r>
            <a:r>
              <a:rPr lang="it-IT" altLang="it-IT" sz="2000" dirty="0"/>
              <a:t> ha annunciato che è riuscito di calcolare il numero π con la precisione di 2 700 miliardi di cifre. Il calcolo durò 131 giorni, fu usato il computer con il processore Intel Core i7 (2,93 GHz) i 6 GB RAM. La notazione binaria occupa  1,12 TB</a:t>
            </a:r>
            <a:r>
              <a:rPr lang="it-IT" altLang="it-IT" sz="2000" dirty="0">
                <a:hlinkClick r:id="rId3"/>
              </a:rPr>
              <a:t>[3]</a:t>
            </a:r>
            <a:r>
              <a:rPr lang="it-IT" altLang="it-IT" sz="2000" dirty="0"/>
              <a:t>.</a:t>
            </a:r>
          </a:p>
          <a:p>
            <a:pPr eaLnBrk="1" hangingPunct="1">
              <a:lnSpc>
                <a:spcPct val="95000"/>
              </a:lnSpc>
              <a:spcBef>
                <a:spcPct val="40000"/>
              </a:spcBef>
            </a:pPr>
            <a:r>
              <a:rPr lang="it-IT" altLang="it-IT" sz="2000" dirty="0"/>
              <a:t>Nel 2010 fu calcolata la cifra al posto 2 000 000 000 000 000-esimo dopo la virgola ed essa ammonta a zero. Il calcolo è durato 23 giorni su 1000 computer </a:t>
            </a:r>
            <a:r>
              <a:rPr lang="it-IT" altLang="it-IT" sz="2000" dirty="0">
                <a:hlinkClick r:id="rId4"/>
              </a:rPr>
              <a:t>[4]</a:t>
            </a:r>
            <a:r>
              <a:rPr lang="it-IT" altLang="it-IT" sz="2000" dirty="0"/>
              <a:t>.</a:t>
            </a:r>
          </a:p>
          <a:p>
            <a:pPr eaLnBrk="1" hangingPunct="1">
              <a:lnSpc>
                <a:spcPct val="95000"/>
              </a:lnSpc>
              <a:spcBef>
                <a:spcPct val="40000"/>
              </a:spcBef>
            </a:pPr>
            <a:r>
              <a:rPr lang="it-IT" altLang="it-IT" sz="2000" dirty="0"/>
              <a:t>Nel ottobre 2011 Alexander J. </a:t>
            </a:r>
            <a:r>
              <a:rPr lang="it-IT" altLang="it-IT" sz="2000" dirty="0" err="1"/>
              <a:t>Yee</a:t>
            </a:r>
            <a:r>
              <a:rPr lang="it-IT" altLang="it-IT" sz="2000" dirty="0"/>
              <a:t> i Shigeru Kondo hanno ottenuto la precisione si circa 10 bilioni (1013) cifre dopo la virgola </a:t>
            </a:r>
            <a:r>
              <a:rPr lang="it-IT" altLang="it-IT" sz="2000" dirty="0">
                <a:hlinkClick r:id="rId5"/>
              </a:rPr>
              <a:t>[5]</a:t>
            </a:r>
            <a:r>
              <a:rPr lang="it-IT" altLang="it-IT" sz="2000" dirty="0"/>
              <a:t>. Il calcolo durò  371 giorni.</a:t>
            </a:r>
          </a:p>
          <a:p>
            <a:pPr eaLnBrk="1" hangingPunct="1">
              <a:lnSpc>
                <a:spcPct val="95000"/>
              </a:lnSpc>
              <a:spcBef>
                <a:spcPct val="40000"/>
              </a:spcBef>
            </a:pPr>
            <a:r>
              <a:rPr lang="it-IT" altLang="it-IT" sz="2000" dirty="0"/>
              <a:t>Nel ottobre 2014 una persona anonima con il </a:t>
            </a:r>
            <a:r>
              <a:rPr lang="it-IT" altLang="it-IT" sz="2000" dirty="0" err="1"/>
              <a:t>nick</a:t>
            </a:r>
            <a:r>
              <a:rPr lang="it-IT" altLang="it-IT" sz="2000" dirty="0"/>
              <a:t> </a:t>
            </a:r>
            <a:r>
              <a:rPr lang="it-IT" altLang="it-IT" sz="2000" i="1" dirty="0" err="1"/>
              <a:t>houkouonchi</a:t>
            </a:r>
            <a:r>
              <a:rPr lang="it-IT" altLang="it-IT" sz="2000" dirty="0"/>
              <a:t> ha ottenuto la precisione di circa 13,3 bilioni di posti dopo la virgola. Il calcolo durò 208 giorni, e la verifica 182 ore </a:t>
            </a:r>
            <a:r>
              <a:rPr lang="it-IT" altLang="it-IT" sz="2000" dirty="0">
                <a:hlinkClick r:id="rId6"/>
              </a:rPr>
              <a:t>[6]</a:t>
            </a:r>
            <a:r>
              <a:rPr lang="it-IT" altLang="it-IT" sz="2000" dirty="0"/>
              <a:t>.</a:t>
            </a:r>
          </a:p>
          <a:p>
            <a:pPr eaLnBrk="1" hangingPunct="1">
              <a:lnSpc>
                <a:spcPct val="95000"/>
              </a:lnSpc>
              <a:spcBef>
                <a:spcPct val="40000"/>
              </a:spcBef>
            </a:pPr>
            <a:r>
              <a:rPr lang="it-IT" altLang="it-IT" sz="2000" dirty="0"/>
              <a:t>Nel novembre 2016 Peter </a:t>
            </a:r>
            <a:r>
              <a:rPr lang="it-IT" altLang="it-IT" sz="2000" dirty="0" err="1"/>
              <a:t>Trueb</a:t>
            </a:r>
            <a:r>
              <a:rPr lang="it-IT" altLang="it-IT" sz="2000" dirty="0"/>
              <a:t> ha ottenuto la precisione di circa 22,5 bilioni di cifre dopo la virgola, con il programma y-</a:t>
            </a:r>
            <a:r>
              <a:rPr lang="it-IT" altLang="it-IT" sz="2000" dirty="0" err="1"/>
              <a:t>cruncher</a:t>
            </a:r>
            <a:r>
              <a:rPr lang="it-IT" altLang="it-IT" sz="2000" dirty="0"/>
              <a:t> </a:t>
            </a:r>
            <a:r>
              <a:rPr lang="it-IT" altLang="it-IT" sz="2000" dirty="0">
                <a:hlinkClick r:id="rId7"/>
              </a:rPr>
              <a:t>[1]</a:t>
            </a:r>
            <a:r>
              <a:rPr lang="it-IT" altLang="it-IT" sz="2000" dirty="0"/>
              <a:t>. Il calcolo durò 105 giorni, e il numero occupa circa 120 TB di spazio </a:t>
            </a:r>
            <a:r>
              <a:rPr lang="it-IT" altLang="it-IT" sz="2000" dirty="0" err="1"/>
              <a:t>cul</a:t>
            </a:r>
            <a:r>
              <a:rPr lang="it-IT" altLang="it-IT" sz="2000" dirty="0"/>
              <a:t> disco </a:t>
            </a:r>
            <a:r>
              <a:rPr lang="it-IT" altLang="it-IT" sz="2000" dirty="0">
                <a:hlinkClick r:id="rId6"/>
              </a:rPr>
              <a:t>[6]</a:t>
            </a:r>
            <a:endParaRPr lang="it-IT" altLang="it-IT" sz="2000" dirty="0"/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DD9CF2EF-0BDD-75CA-D27C-C340B10BC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825" y="6491288"/>
            <a:ext cx="1416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Wikipedia.pl</a:t>
            </a:r>
            <a:endParaRPr lang="en-AU" altLang="it-IT"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C990CD4-754B-F322-7FC3-D42AB7328D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 dirty="0">
                <a:solidFill>
                  <a:schemeClr val="accent2"/>
                </a:solidFill>
              </a:rPr>
              <a:t>Archimede: </a:t>
            </a:r>
            <a:r>
              <a:rPr lang="it-IT" altLang="it-IT" sz="3600" dirty="0">
                <a:solidFill>
                  <a:schemeClr val="accent2"/>
                </a:solidFill>
              </a:rPr>
              <a:t>volume della sfera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28675" name="Picture 4">
            <a:extLst>
              <a:ext uri="{FF2B5EF4-FFF2-40B4-BE49-F238E27FC236}">
                <a16:creationId xmlns:a16="http://schemas.microsoft.com/office/drawing/2014/main" id="{205198EA-D9A8-9C34-EC4A-971D7EF49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5400675" cy="23272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5">
            <a:extLst>
              <a:ext uri="{FF2B5EF4-FFF2-40B4-BE49-F238E27FC236}">
                <a16:creationId xmlns:a16="http://schemas.microsoft.com/office/drawing/2014/main" id="{88657542-1CF4-7F37-7314-841DF414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789363"/>
            <a:ext cx="5473700" cy="2590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7" name="Text Box 6">
            <a:extLst>
              <a:ext uri="{FF2B5EF4-FFF2-40B4-BE49-F238E27FC236}">
                <a16:creationId xmlns:a16="http://schemas.microsoft.com/office/drawing/2014/main" id="{736EC943-C177-DECB-165B-DB8D8C867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491288"/>
            <a:ext cx="8515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G. Karwasz, M. Sadowska, K. Rochowicz, </a:t>
            </a:r>
            <a:r>
              <a:rPr lang="pl-PL" altLang="it-IT" sz="1800" i="1"/>
              <a:t>Toruński poręcznik do fizyki</a:t>
            </a:r>
            <a:r>
              <a:rPr lang="pl-PL" altLang="it-IT" sz="1800"/>
              <a:t>, UMK 2009</a:t>
            </a:r>
            <a:endParaRPr lang="en-AU" altLang="it-IT" sz="18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011A69FB-301F-6EE3-0765-8EEC25FEB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3213100"/>
            <a:ext cx="1800225" cy="1800225"/>
          </a:xfrm>
          <a:prstGeom prst="rect">
            <a:avLst/>
          </a:prstGeom>
          <a:solidFill>
            <a:srgbClr val="00FF00">
              <a:alpha val="5294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9699" name="Oval 6">
            <a:extLst>
              <a:ext uri="{FF2B5EF4-FFF2-40B4-BE49-F238E27FC236}">
                <a16:creationId xmlns:a16="http://schemas.microsoft.com/office/drawing/2014/main" id="{01A3FD23-026F-6346-1FF4-42B323A935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16688" y="3213100"/>
            <a:ext cx="1800225" cy="1800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C5748D4D-A713-4133-9E7C-5FB3F96559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Archimedes: objętość kuli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29701" name="Picture 4">
            <a:extLst>
              <a:ext uri="{FF2B5EF4-FFF2-40B4-BE49-F238E27FC236}">
                <a16:creationId xmlns:a16="http://schemas.microsoft.com/office/drawing/2014/main" id="{62516C11-21E5-2C7A-B74C-0D27CE0A5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5473700" cy="2590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2" name="Picture 5">
            <a:extLst>
              <a:ext uri="{FF2B5EF4-FFF2-40B4-BE49-F238E27FC236}">
                <a16:creationId xmlns:a16="http://schemas.microsoft.com/office/drawing/2014/main" id="{D3105BBD-D109-D6BA-CA5F-FCB0A5369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143375"/>
            <a:ext cx="5472112" cy="25114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3" name="Rectangle 8">
            <a:extLst>
              <a:ext uri="{FF2B5EF4-FFF2-40B4-BE49-F238E27FC236}">
                <a16:creationId xmlns:a16="http://schemas.microsoft.com/office/drawing/2014/main" id="{7A3DCD75-F970-0DD0-A8F0-4C59B6740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149725"/>
            <a:ext cx="2303462" cy="15128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9704" name="Line 10">
            <a:extLst>
              <a:ext uri="{FF2B5EF4-FFF2-40B4-BE49-F238E27FC236}">
                <a16:creationId xmlns:a16="http://schemas.microsoft.com/office/drawing/2014/main" id="{A5F19B17-9F95-E51F-C9EE-C532AC2E431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25" y="2133600"/>
            <a:ext cx="144463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9705" name="Text Box 11">
            <a:extLst>
              <a:ext uri="{FF2B5EF4-FFF2-40B4-BE49-F238E27FC236}">
                <a16:creationId xmlns:a16="http://schemas.microsoft.com/office/drawing/2014/main" id="{09EEDE4E-05C9-0DC2-FD99-5D9A6C061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0513" y="1720850"/>
            <a:ext cx="205697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/>
              <a:t>1/3 </a:t>
            </a:r>
            <a:r>
              <a:rPr lang="it-IT" altLang="it-IT" sz="1800" dirty="0"/>
              <a:t>del volume del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cilindro </a:t>
            </a:r>
            <a:r>
              <a:rPr lang="pl-PL" altLang="it-IT" sz="1800" dirty="0"/>
              <a:t> </a:t>
            </a:r>
            <a:endParaRPr lang="en-AU" altLang="it-IT" sz="1800" dirty="0"/>
          </a:p>
        </p:txBody>
      </p:sp>
      <p:sp>
        <p:nvSpPr>
          <p:cNvPr id="29706" name="Text Box 12">
            <a:extLst>
              <a:ext uri="{FF2B5EF4-FFF2-40B4-BE49-F238E27FC236}">
                <a16:creationId xmlns:a16="http://schemas.microsoft.com/office/drawing/2014/main" id="{23FDC14A-D918-FFE9-D441-D4AE7A47B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2420938"/>
            <a:ext cx="21002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/>
              <a:t>V </a:t>
            </a:r>
            <a:r>
              <a:rPr lang="it-IT" altLang="it-IT" sz="1800" baseline="-25000" dirty="0"/>
              <a:t>semisfera</a:t>
            </a:r>
            <a:r>
              <a:rPr lang="pl-PL" altLang="it-IT" sz="1800" i="1" baseline="-25000" dirty="0"/>
              <a:t> </a:t>
            </a:r>
            <a:r>
              <a:rPr lang="pl-PL" altLang="it-IT" sz="1800" i="1" dirty="0"/>
              <a:t>=</a:t>
            </a:r>
            <a:r>
              <a:rPr lang="pl-PL" altLang="it-IT" sz="1800" dirty="0"/>
              <a:t>2/3 </a:t>
            </a:r>
            <a:r>
              <a:rPr lang="el-GR" altLang="it-IT" sz="1800" i="1" dirty="0"/>
              <a:t>π</a:t>
            </a:r>
            <a:r>
              <a:rPr lang="pl-PL" altLang="it-IT" sz="1800" dirty="0"/>
              <a:t> </a:t>
            </a:r>
            <a:r>
              <a:rPr lang="pl-PL" altLang="it-IT" sz="1800" i="1" dirty="0"/>
              <a:t>R</a:t>
            </a:r>
            <a:r>
              <a:rPr lang="pl-PL" altLang="it-IT" sz="1800" i="1" baseline="30000" dirty="0"/>
              <a:t>3</a:t>
            </a:r>
            <a:endParaRPr lang="el-GR" altLang="it-IT" sz="1800" dirty="0"/>
          </a:p>
        </p:txBody>
      </p:sp>
      <p:pic>
        <p:nvPicPr>
          <p:cNvPr id="29707" name="Picture 13">
            <a:extLst>
              <a:ext uri="{FF2B5EF4-FFF2-40B4-BE49-F238E27FC236}">
                <a16:creationId xmlns:a16="http://schemas.microsoft.com/office/drawing/2014/main" id="{45687932-31C3-2B3C-A559-9E76CE455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88" y="3317875"/>
            <a:ext cx="2206625" cy="101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8" name="Text Box 14">
            <a:extLst>
              <a:ext uri="{FF2B5EF4-FFF2-40B4-BE49-F238E27FC236}">
                <a16:creationId xmlns:a16="http://schemas.microsoft.com/office/drawing/2014/main" id="{0F1B03E0-49B6-60C0-AD9F-665176FED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5688" y="5364163"/>
            <a:ext cx="2941831" cy="584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dirty="0"/>
              <a:t>V</a:t>
            </a:r>
            <a:r>
              <a:rPr lang="it-IT" altLang="it-IT" baseline="-25000" dirty="0"/>
              <a:t>sfera</a:t>
            </a:r>
            <a:r>
              <a:rPr lang="pl-PL" altLang="it-IT" dirty="0"/>
              <a:t> = 4/3 </a:t>
            </a:r>
            <a:r>
              <a:rPr lang="el-GR" altLang="it-IT" i="1" dirty="0"/>
              <a:t>π</a:t>
            </a:r>
            <a:r>
              <a:rPr lang="pl-PL" altLang="it-IT" i="1" dirty="0"/>
              <a:t>R</a:t>
            </a:r>
            <a:r>
              <a:rPr lang="pl-PL" altLang="it-IT" baseline="30000" dirty="0"/>
              <a:t>3</a:t>
            </a:r>
            <a:endParaRPr lang="el-GR" altLang="it-IT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1F2D3AC2-727B-952D-0C71-08B1DEBF9B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L’equazione più importante della</a:t>
            </a:r>
            <a:r>
              <a:rPr lang="pl-PL" altLang="it-IT" sz="3600">
                <a:solidFill>
                  <a:schemeClr val="accent2"/>
                </a:solidFill>
              </a:rPr>
              <a:t> geometri</a:t>
            </a:r>
            <a:r>
              <a:rPr lang="it-IT" altLang="it-IT" sz="3600">
                <a:solidFill>
                  <a:schemeClr val="accent2"/>
                </a:solidFill>
              </a:rPr>
              <a:t>a</a:t>
            </a:r>
            <a:r>
              <a:rPr lang="pl-PL" altLang="it-IT" sz="3600">
                <a:solidFill>
                  <a:schemeClr val="accent2"/>
                </a:solidFill>
              </a:rPr>
              <a:t> (3D)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1BD6F145-D497-0102-98B8-72D4097D29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/>
              <a:t>La superfice della sfera</a:t>
            </a:r>
            <a:r>
              <a:rPr lang="pl-PL" altLang="it-IT"/>
              <a:t> </a:t>
            </a:r>
            <a:r>
              <a:rPr lang="pl-PL" altLang="it-IT" i="1">
                <a:solidFill>
                  <a:srgbClr val="FF0000"/>
                </a:solidFill>
              </a:rPr>
              <a:t>P</a:t>
            </a:r>
            <a:r>
              <a:rPr lang="pl-PL" altLang="it-IT">
                <a:solidFill>
                  <a:srgbClr val="FF0000"/>
                </a:solidFill>
              </a:rPr>
              <a:t> = 4</a:t>
            </a:r>
            <a:r>
              <a:rPr lang="el-GR" altLang="it-IT">
                <a:solidFill>
                  <a:srgbClr val="FF0000"/>
                </a:solidFill>
              </a:rPr>
              <a:t>π</a:t>
            </a:r>
            <a:r>
              <a:rPr lang="pl-PL" altLang="it-IT" i="1">
                <a:solidFill>
                  <a:srgbClr val="FF0000"/>
                </a:solidFill>
              </a:rPr>
              <a:t>R</a:t>
            </a:r>
            <a:r>
              <a:rPr lang="pl-PL" altLang="it-IT" baseline="30000">
                <a:solidFill>
                  <a:srgbClr val="FF0000"/>
                </a:solidFill>
              </a:rPr>
              <a:t>2</a:t>
            </a:r>
            <a:endParaRPr lang="el-GR" altLang="it-IT">
              <a:solidFill>
                <a:srgbClr val="FF0000"/>
              </a:solidFill>
            </a:endParaRPr>
          </a:p>
        </p:txBody>
      </p:sp>
      <p:pic>
        <p:nvPicPr>
          <p:cNvPr id="30724" name="Picture 4">
            <a:extLst>
              <a:ext uri="{FF2B5EF4-FFF2-40B4-BE49-F238E27FC236}">
                <a16:creationId xmlns:a16="http://schemas.microsoft.com/office/drawing/2014/main" id="{9CA8769A-2EB8-F078-962E-3914B5B2F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1374775"/>
            <a:ext cx="24511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5">
            <a:extLst>
              <a:ext uri="{FF2B5EF4-FFF2-40B4-BE49-F238E27FC236}">
                <a16:creationId xmlns:a16="http://schemas.microsoft.com/office/drawing/2014/main" id="{C4EB2B09-1B18-F12B-B92E-E0EA5FFB2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4632325"/>
            <a:ext cx="6397625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/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400"/>
              <a:t>Per questa ragione: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400"/>
              <a:t>le forze elettriche</a:t>
            </a:r>
            <a:r>
              <a:rPr lang="pl-PL" altLang="it-IT" sz="2400"/>
              <a:t> </a:t>
            </a:r>
            <a:r>
              <a:rPr lang="pl-PL" altLang="it-IT" sz="2400" i="1"/>
              <a:t>F </a:t>
            </a:r>
            <a:r>
              <a:rPr lang="pl-PL" altLang="it-IT" sz="2400"/>
              <a:t>= </a:t>
            </a:r>
            <a:r>
              <a:rPr lang="pl-PL" altLang="it-IT" sz="2400" i="1"/>
              <a:t>Qq</a:t>
            </a:r>
            <a:r>
              <a:rPr lang="pl-PL" altLang="it-IT" sz="2400"/>
              <a:t>/(</a:t>
            </a:r>
            <a:r>
              <a:rPr lang="el-GR" altLang="it-IT" sz="2400"/>
              <a:t>ε</a:t>
            </a:r>
            <a:r>
              <a:rPr lang="pl-PL" altLang="it-IT" sz="2400" baseline="-25000"/>
              <a:t>0</a:t>
            </a:r>
            <a:r>
              <a:rPr lang="pl-PL" altLang="it-IT" sz="2400"/>
              <a:t> 4</a:t>
            </a:r>
            <a:r>
              <a:rPr lang="el-GR" altLang="it-IT" sz="2400"/>
              <a:t>π</a:t>
            </a:r>
            <a:r>
              <a:rPr lang="pl-PL" altLang="it-IT" sz="2400" i="1"/>
              <a:t>R</a:t>
            </a:r>
            <a:r>
              <a:rPr lang="pl-PL" altLang="it-IT" sz="2400" baseline="30000"/>
              <a:t>2</a:t>
            </a:r>
            <a:r>
              <a:rPr lang="pl-PL" altLang="it-IT" sz="2400"/>
              <a:t>)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400"/>
              <a:t>La forza della </a:t>
            </a:r>
            <a:r>
              <a:rPr lang="pl-PL" altLang="it-IT" sz="2400"/>
              <a:t>gra</a:t>
            </a:r>
            <a:r>
              <a:rPr lang="it-IT" altLang="it-IT" sz="2400"/>
              <a:t>v</a:t>
            </a:r>
            <a:r>
              <a:rPr lang="pl-PL" altLang="it-IT" sz="2400"/>
              <a:t>it</a:t>
            </a:r>
            <a:r>
              <a:rPr lang="it-IT" altLang="it-IT" sz="2400"/>
              <a:t>à</a:t>
            </a:r>
            <a:r>
              <a:rPr lang="pl-PL" altLang="it-IT" sz="2400"/>
              <a:t> (Newton) </a:t>
            </a:r>
            <a:r>
              <a:rPr lang="pl-PL" altLang="it-IT" sz="2400" i="1"/>
              <a:t>F</a:t>
            </a:r>
            <a:r>
              <a:rPr lang="pl-PL" altLang="it-IT" sz="2400"/>
              <a:t>=</a:t>
            </a:r>
            <a:r>
              <a:rPr lang="pl-PL" altLang="it-IT" sz="2400" i="1"/>
              <a:t>GMm</a:t>
            </a:r>
            <a:r>
              <a:rPr lang="pl-PL" altLang="it-IT" sz="2400"/>
              <a:t>/</a:t>
            </a:r>
            <a:r>
              <a:rPr lang="pl-PL" altLang="it-IT" sz="2400" i="1"/>
              <a:t>R</a:t>
            </a:r>
            <a:r>
              <a:rPr lang="pl-PL" altLang="it-IT" sz="2400" i="1" baseline="30000"/>
              <a:t>2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it-IT" altLang="it-IT" sz="2400"/>
              <a:t>Se non fosse così, il mondo non sarebbe 3D</a:t>
            </a:r>
            <a:endParaRPr lang="el-GR" altLang="it-IT" sz="2400"/>
          </a:p>
        </p:txBody>
      </p:sp>
      <p:pic>
        <p:nvPicPr>
          <p:cNvPr id="30726" name="Picture 6">
            <a:extLst>
              <a:ext uri="{FF2B5EF4-FFF2-40B4-BE49-F238E27FC236}">
                <a16:creationId xmlns:a16="http://schemas.microsoft.com/office/drawing/2014/main" id="{28D74C56-F46F-7E19-C954-25B6EA3D4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1336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7">
            <a:extLst>
              <a:ext uri="{FF2B5EF4-FFF2-40B4-BE49-F238E27FC236}">
                <a16:creationId xmlns:a16="http://schemas.microsoft.com/office/drawing/2014/main" id="{C0555159-183D-4EF0-40C9-D8A8BBA40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5" y="2105025"/>
            <a:ext cx="209232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8">
            <a:extLst>
              <a:ext uri="{FF2B5EF4-FFF2-40B4-BE49-F238E27FC236}">
                <a16:creationId xmlns:a16="http://schemas.microsoft.com/office/drawing/2014/main" id="{BBDA3570-3930-EF6D-A313-7C5DFC823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88" y="3338513"/>
            <a:ext cx="2427287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E362348B-8CD6-C1BF-35D5-8CB4EAC1D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 dirty="0">
                <a:solidFill>
                  <a:schemeClr val="accent2"/>
                </a:solidFill>
              </a:rPr>
              <a:t>Archimede vs. Penrose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5F974997-95B5-2479-8061-6A6F8720D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659438"/>
            <a:ext cx="677545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 dirty="0"/>
              <a:t>TRANSIRE SUUM PECTUS MUNDOQUE POTIRI. </a:t>
            </a:r>
            <a:endParaRPr lang="pl-PL" altLang="it-IT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/>
              <a:t>Oltrepassare il proprio spirito e comprendere il mondo</a:t>
            </a:r>
            <a:endParaRPr lang="pl-PL" altLang="it-IT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 dirty="0">
                <a:hlinkClick r:id="rId2" tooltip="User:Codas2"/>
              </a:rPr>
              <a:t>Davide Mauro</a:t>
            </a:r>
            <a:r>
              <a:rPr lang="en-AU" altLang="it-IT" sz="1000" dirty="0"/>
              <a:t> - </a:t>
            </a:r>
            <a:r>
              <a:rPr lang="it-IT" altLang="it-IT" sz="1000" dirty="0"/>
              <a:t>Opera propria</a:t>
            </a:r>
            <a:r>
              <a:rPr lang="en-AU" altLang="it-IT" sz="1000" dirty="0"/>
              <a:t> </a:t>
            </a:r>
            <a:endParaRPr lang="pl-PL" altLang="it-IT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 dirty="0">
                <a:hlinkClick r:id="rId3"/>
              </a:rPr>
              <a:t>https://it.wikipedia.org/wiki/Archimede</a:t>
            </a:r>
            <a:endParaRPr lang="pl-PL" altLang="it-IT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 dirty="0"/>
              <a:t>The photos of the Fields Medal (this is the one Grigori Perelman did not accept) were made by Stefan </a:t>
            </a:r>
            <a:r>
              <a:rPr lang="en-AU" altLang="it-IT" sz="1000" dirty="0" err="1"/>
              <a:t>Zachow</a:t>
            </a:r>
            <a:r>
              <a:rPr lang="en-AU" altLang="it-IT" sz="1000" dirty="0"/>
              <a:t> (ZIB)</a:t>
            </a:r>
            <a:r>
              <a:rPr lang="en-AU" altLang="it-IT" sz="1800" dirty="0"/>
              <a:t> </a:t>
            </a:r>
          </a:p>
        </p:txBody>
      </p:sp>
      <p:pic>
        <p:nvPicPr>
          <p:cNvPr id="31748" name="Picture 7">
            <a:extLst>
              <a:ext uri="{FF2B5EF4-FFF2-40B4-BE49-F238E27FC236}">
                <a16:creationId xmlns:a16="http://schemas.microsoft.com/office/drawing/2014/main" id="{2200B9E4-4A38-85E3-81C1-CE7569BC1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3455988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>
            <a:extLst>
              <a:ext uri="{FF2B5EF4-FFF2-40B4-BE49-F238E27FC236}">
                <a16:creationId xmlns:a16="http://schemas.microsoft.com/office/drawing/2014/main" id="{7AFE122F-BD4F-17A9-0643-46C307DA7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773238"/>
            <a:ext cx="3025775" cy="1882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9" name="Picture 9">
            <a:extLst>
              <a:ext uri="{FF2B5EF4-FFF2-40B4-BE49-F238E27FC236}">
                <a16:creationId xmlns:a16="http://schemas.microsoft.com/office/drawing/2014/main" id="{931928EF-689A-094E-0F98-FB8CAA26C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412875"/>
            <a:ext cx="36004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1">
            <a:extLst>
              <a:ext uri="{FF2B5EF4-FFF2-40B4-BE49-F238E27FC236}">
                <a16:creationId xmlns:a16="http://schemas.microsoft.com/office/drawing/2014/main" id="{6BA92D19-33A5-8ED3-43DC-14863B49A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133600"/>
            <a:ext cx="3060700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2">
            <a:extLst>
              <a:ext uri="{FF2B5EF4-FFF2-40B4-BE49-F238E27FC236}">
                <a16:creationId xmlns:a16="http://schemas.microsoft.com/office/drawing/2014/main" id="{CA701693-07DF-31EB-7E4F-1BBD9897E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3573463"/>
            <a:ext cx="3657600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 Box 13">
            <a:extLst>
              <a:ext uri="{FF2B5EF4-FFF2-40B4-BE49-F238E27FC236}">
                <a16:creationId xmlns:a16="http://schemas.microsoft.com/office/drawing/2014/main" id="{A886B55A-76E1-14EC-87DE-A4F4A6DD1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105400"/>
            <a:ext cx="125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„Tangram”</a:t>
            </a:r>
            <a:endParaRPr lang="en-AU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00EAFF5-BACD-127F-9B8E-1123E04B24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J. Barrow: „Numerologia”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583F99F-1686-4969-2EFC-37D9BE8B4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3644900"/>
            <a:ext cx="8229600" cy="20447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dirty="0">
                <a:ea typeface="Arial Unicode MS" pitchFamily="34" charset="-128"/>
              </a:rPr>
              <a:t>Qui giace</a:t>
            </a:r>
            <a:r>
              <a:rPr lang="pl-PL" altLang="it-IT" sz="2000" dirty="0">
                <a:ea typeface="Arial Unicode MS" pitchFamily="34" charset="-128"/>
              </a:rPr>
              <a:t> </a:t>
            </a:r>
            <a:r>
              <a:rPr lang="it-IT" altLang="it-IT" sz="2000" dirty="0">
                <a:ea typeface="Arial Unicode MS" pitchFamily="34" charset="-128"/>
              </a:rPr>
              <a:t>Gianni Bile,</a:t>
            </a:r>
            <a:endParaRPr lang="pl-PL" altLang="it-IT" sz="2000" dirty="0">
              <a:ea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dirty="0">
                <a:ea typeface="Arial Unicode MS" pitchFamily="34" charset="-128"/>
              </a:rPr>
              <a:t>del fucile morto proiettile</a:t>
            </a:r>
            <a:r>
              <a:rPr lang="pl-PL" altLang="it-IT" sz="2000" dirty="0">
                <a:ea typeface="Arial Unicode MS" pitchFamily="34" charset="-128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dirty="0">
                <a:ea typeface="Arial Unicode MS" pitchFamily="34" charset="-128"/>
              </a:rPr>
              <a:t>In verità si chiamava Gianni Baia.</a:t>
            </a:r>
            <a:endParaRPr lang="pl-PL" altLang="it-IT" sz="2000" dirty="0">
              <a:ea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dirty="0">
                <a:ea typeface="Arial Unicode MS" pitchFamily="34" charset="-128"/>
              </a:rPr>
              <a:t>Però baia con proiettile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dirty="0">
                <a:ea typeface="Arial Unicode MS" pitchFamily="34" charset="-128"/>
              </a:rPr>
              <a:t>il rima non ha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dirty="0">
                <a:ea typeface="Arial Unicode MS" pitchFamily="34" charset="-128"/>
              </a:rPr>
              <a:t>e con il bile lo fa.</a:t>
            </a:r>
            <a:r>
              <a:rPr lang="pl-PL" altLang="it-IT" sz="2200" dirty="0"/>
              <a:t> </a:t>
            </a:r>
            <a:endParaRPr lang="en-AU" altLang="it-IT" sz="2200" dirty="0"/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B49C5D71-CDD5-0962-B6AA-265B55F7A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052513"/>
            <a:ext cx="50800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600" b="1">
                <a:solidFill>
                  <a:srgbClr val="FF0000"/>
                </a:solidFill>
                <a:ea typeface="Arial Unicode MS" pitchFamily="34" charset="-128"/>
              </a:rPr>
              <a:t>Pitagora: </a:t>
            </a:r>
            <a:r>
              <a:rPr lang="it-IT" altLang="it-IT" sz="2600" b="1">
                <a:solidFill>
                  <a:srgbClr val="FF0000"/>
                </a:solidFill>
                <a:ea typeface="Arial Unicode MS" pitchFamily="34" charset="-128"/>
              </a:rPr>
              <a:t>numeri</a:t>
            </a:r>
            <a:r>
              <a:rPr lang="pl-PL" altLang="it-IT" sz="2600" b="1">
                <a:solidFill>
                  <a:srgbClr val="FF0000"/>
                </a:solidFill>
                <a:ea typeface="Arial Unicode MS" pitchFamily="34" charset="-128"/>
              </a:rPr>
              <a:t> „tr</a:t>
            </a:r>
            <a:r>
              <a:rPr lang="it-IT" altLang="it-IT" sz="2600" b="1">
                <a:solidFill>
                  <a:srgbClr val="FF0000"/>
                </a:solidFill>
                <a:ea typeface="Arial Unicode MS" pitchFamily="34" charset="-128"/>
              </a:rPr>
              <a:t>iangolari</a:t>
            </a:r>
            <a:r>
              <a:rPr lang="pl-PL" altLang="it-IT" sz="2600" b="1">
                <a:solidFill>
                  <a:srgbClr val="FF0000"/>
                </a:solidFill>
                <a:ea typeface="Arial Unicode MS" pitchFamily="34" charset="-128"/>
              </a:rPr>
              <a:t>”</a:t>
            </a:r>
            <a:endParaRPr lang="en-AU" altLang="it-IT" sz="2600" b="1">
              <a:solidFill>
                <a:srgbClr val="FF0000"/>
              </a:solidFill>
              <a:ea typeface="Arial Unicode MS" pitchFamily="34" charset="-128"/>
            </a:endParaRPr>
          </a:p>
        </p:txBody>
      </p:sp>
      <p:grpSp>
        <p:nvGrpSpPr>
          <p:cNvPr id="32773" name="Group 40">
            <a:extLst>
              <a:ext uri="{FF2B5EF4-FFF2-40B4-BE49-F238E27FC236}">
                <a16:creationId xmlns:a16="http://schemas.microsoft.com/office/drawing/2014/main" id="{59AA570E-3F42-BE4D-EF47-F44896340559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1916113"/>
            <a:ext cx="5697538" cy="1395412"/>
            <a:chOff x="463" y="2704"/>
            <a:chExt cx="3589" cy="879"/>
          </a:xfrm>
        </p:grpSpPr>
        <p:sp>
          <p:nvSpPr>
            <p:cNvPr id="32776" name="Oval 4">
              <a:extLst>
                <a:ext uri="{FF2B5EF4-FFF2-40B4-BE49-F238E27FC236}">
                  <a16:creationId xmlns:a16="http://schemas.microsoft.com/office/drawing/2014/main" id="{F42C7DA0-4B53-E71E-2695-1E2FA31A926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44" y="2704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77" name="Oval 12">
              <a:extLst>
                <a:ext uri="{FF2B5EF4-FFF2-40B4-BE49-F238E27FC236}">
                  <a16:creationId xmlns:a16="http://schemas.microsoft.com/office/drawing/2014/main" id="{606A2DDA-EA9C-B054-FE80-9BD1C321BA4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2" y="2704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78" name="Oval 14">
              <a:extLst>
                <a:ext uri="{FF2B5EF4-FFF2-40B4-BE49-F238E27FC236}">
                  <a16:creationId xmlns:a16="http://schemas.microsoft.com/office/drawing/2014/main" id="{245B5661-B6D6-89EE-750F-B8B051DE993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20" y="2840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79" name="Oval 15">
              <a:extLst>
                <a:ext uri="{FF2B5EF4-FFF2-40B4-BE49-F238E27FC236}">
                  <a16:creationId xmlns:a16="http://schemas.microsoft.com/office/drawing/2014/main" id="{9EA2F9D7-5BCF-7146-F124-2FD8BBDA91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45" y="2704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0" name="Oval 16">
              <a:extLst>
                <a:ext uri="{FF2B5EF4-FFF2-40B4-BE49-F238E27FC236}">
                  <a16:creationId xmlns:a16="http://schemas.microsoft.com/office/drawing/2014/main" id="{BEE24FBC-3896-C310-C28D-F7BFC445655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381" y="2848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1" name="Oval 17">
              <a:extLst>
                <a:ext uri="{FF2B5EF4-FFF2-40B4-BE49-F238E27FC236}">
                  <a16:creationId xmlns:a16="http://schemas.microsoft.com/office/drawing/2014/main" id="{37722800-ACB6-F2E3-9392-5425F25C903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01" y="2976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2" name="Oval 20">
              <a:extLst>
                <a:ext uri="{FF2B5EF4-FFF2-40B4-BE49-F238E27FC236}">
                  <a16:creationId xmlns:a16="http://schemas.microsoft.com/office/drawing/2014/main" id="{78A69A82-1E35-878E-0ED2-625D9536B4F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560" y="2704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3" name="Oval 22">
              <a:extLst>
                <a:ext uri="{FF2B5EF4-FFF2-40B4-BE49-F238E27FC236}">
                  <a16:creationId xmlns:a16="http://schemas.microsoft.com/office/drawing/2014/main" id="{549B574C-DFB0-FCCE-AEBC-7A6BEE58E55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696" y="2840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4" name="Oval 23">
              <a:extLst>
                <a:ext uri="{FF2B5EF4-FFF2-40B4-BE49-F238E27FC236}">
                  <a16:creationId xmlns:a16="http://schemas.microsoft.com/office/drawing/2014/main" id="{DE301A2E-2985-A60B-BB40-660EEC91E96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32" y="2976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5" name="Oval 24">
              <a:extLst>
                <a:ext uri="{FF2B5EF4-FFF2-40B4-BE49-F238E27FC236}">
                  <a16:creationId xmlns:a16="http://schemas.microsoft.com/office/drawing/2014/main" id="{DBE02611-FF81-FA50-918A-635038E22AD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61" y="3121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6" name="Oval 25">
              <a:extLst>
                <a:ext uri="{FF2B5EF4-FFF2-40B4-BE49-F238E27FC236}">
                  <a16:creationId xmlns:a16="http://schemas.microsoft.com/office/drawing/2014/main" id="{323C8A6C-43B4-5390-14F6-E50C9A6C716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440" y="2840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7" name="Oval 26">
              <a:extLst>
                <a:ext uri="{FF2B5EF4-FFF2-40B4-BE49-F238E27FC236}">
                  <a16:creationId xmlns:a16="http://schemas.microsoft.com/office/drawing/2014/main" id="{CFF3C6D8-121E-08AA-2386-6635A5A7D5A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560" y="2968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8" name="Oval 27">
              <a:extLst>
                <a:ext uri="{FF2B5EF4-FFF2-40B4-BE49-F238E27FC236}">
                  <a16:creationId xmlns:a16="http://schemas.microsoft.com/office/drawing/2014/main" id="{E9D5A46C-58D3-032D-0828-4DA59BA1243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12" y="3128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89" name="Oval 29">
              <a:extLst>
                <a:ext uri="{FF2B5EF4-FFF2-40B4-BE49-F238E27FC236}">
                  <a16:creationId xmlns:a16="http://schemas.microsoft.com/office/drawing/2014/main" id="{A44FFD58-54B2-D690-7860-2EC8DDAC84B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478" y="3134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90" name="Oval 30">
              <a:extLst>
                <a:ext uri="{FF2B5EF4-FFF2-40B4-BE49-F238E27FC236}">
                  <a16:creationId xmlns:a16="http://schemas.microsoft.com/office/drawing/2014/main" id="{2DC4F39D-4874-4C32-51CF-1084A46D43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272" y="3126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91" name="Oval 31">
              <a:extLst>
                <a:ext uri="{FF2B5EF4-FFF2-40B4-BE49-F238E27FC236}">
                  <a16:creationId xmlns:a16="http://schemas.microsoft.com/office/drawing/2014/main" id="{2ABFFDC6-5B96-FB9E-50F7-DE9351E9B0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363" y="2976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92" name="Oval 33">
              <a:extLst>
                <a:ext uri="{FF2B5EF4-FFF2-40B4-BE49-F238E27FC236}">
                  <a16:creationId xmlns:a16="http://schemas.microsoft.com/office/drawing/2014/main" id="{371C9A08-BC61-4F26-89D4-78636C713DE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162" y="2848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93" name="Oval 34">
              <a:extLst>
                <a:ext uri="{FF2B5EF4-FFF2-40B4-BE49-F238E27FC236}">
                  <a16:creationId xmlns:a16="http://schemas.microsoft.com/office/drawing/2014/main" id="{21044E7E-3FAA-634A-54EB-0EA7076BABB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74" y="2982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94" name="Oval 35">
              <a:extLst>
                <a:ext uri="{FF2B5EF4-FFF2-40B4-BE49-F238E27FC236}">
                  <a16:creationId xmlns:a16="http://schemas.microsoft.com/office/drawing/2014/main" id="{38A98AA7-DB2F-28A2-BA49-44E72D5822B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48" y="2990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95" name="Oval 36">
              <a:extLst>
                <a:ext uri="{FF2B5EF4-FFF2-40B4-BE49-F238E27FC236}">
                  <a16:creationId xmlns:a16="http://schemas.microsoft.com/office/drawing/2014/main" id="{99BE1F20-0BC4-0FC7-BD36-C3DB6EBB23F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25" y="2976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96" name="Oval 37">
              <a:extLst>
                <a:ext uri="{FF2B5EF4-FFF2-40B4-BE49-F238E27FC236}">
                  <a16:creationId xmlns:a16="http://schemas.microsoft.com/office/drawing/2014/main" id="{1FFC6C82-5A42-6121-F91D-0EDBA2CCBF4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75" y="2850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32797" name="Text Box 38">
              <a:extLst>
                <a:ext uri="{FF2B5EF4-FFF2-40B4-BE49-F238E27FC236}">
                  <a16:creationId xmlns:a16="http://schemas.microsoft.com/office/drawing/2014/main" id="{22D97A3D-2A9F-0733-C80E-C8C3834DF9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" y="3352"/>
              <a:ext cx="3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/>
                <a:t>1                3                      6                                10</a:t>
              </a:r>
              <a:endParaRPr lang="en-AU" altLang="it-IT" sz="1800"/>
            </a:p>
          </p:txBody>
        </p:sp>
      </p:grpSp>
      <p:pic>
        <p:nvPicPr>
          <p:cNvPr id="32774" name="Picture 39">
            <a:extLst>
              <a:ext uri="{FF2B5EF4-FFF2-40B4-BE49-F238E27FC236}">
                <a16:creationId xmlns:a16="http://schemas.microsoft.com/office/drawing/2014/main" id="{545031C1-2664-6347-0D5A-934ABDA71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63913"/>
            <a:ext cx="3600450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5" name="Text Box 41">
            <a:extLst>
              <a:ext uri="{FF2B5EF4-FFF2-40B4-BE49-F238E27FC236}">
                <a16:creationId xmlns:a16="http://schemas.microsoft.com/office/drawing/2014/main" id="{91D139FB-C8C1-4765-3C07-9A6F554E9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219" y="6212959"/>
            <a:ext cx="637866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3, 6, 112, 38,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/>
              <a:t>N</a:t>
            </a:r>
            <a:r>
              <a:rPr lang="it-IT" altLang="it-IT" sz="1800" dirty="0"/>
              <a:t>on sappiamo perché le masse di quark sono tali, e non altri</a:t>
            </a:r>
            <a:endParaRPr lang="en-AU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F8C9F59F-062E-3D99-DD86-63D8C0FC40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 dirty="0"/>
              <a:t>Tr</a:t>
            </a:r>
            <a:r>
              <a:rPr lang="it-IT" altLang="it-IT" sz="3600" dirty="0" err="1"/>
              <a:t>iangolo</a:t>
            </a:r>
            <a:r>
              <a:rPr lang="pl-PL" altLang="it-IT" sz="3600" dirty="0"/>
              <a:t> </a:t>
            </a:r>
            <a:r>
              <a:rPr lang="it-IT" altLang="it-IT" sz="3600" dirty="0"/>
              <a:t>di </a:t>
            </a:r>
            <a:r>
              <a:rPr lang="pl-PL" altLang="it-IT" sz="3600" dirty="0"/>
              <a:t>Pascal (Tartagli</a:t>
            </a:r>
            <a:r>
              <a:rPr lang="it-IT" altLang="it-IT" sz="3600" dirty="0"/>
              <a:t>a</a:t>
            </a:r>
            <a:r>
              <a:rPr lang="pl-PL" altLang="it-IT" sz="3600" dirty="0"/>
              <a:t>)</a:t>
            </a:r>
            <a:endParaRPr lang="en-AU" altLang="it-IT" sz="3600" dirty="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70D0827D-DBA5-C69C-9641-1B487F769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" y="6308725"/>
            <a:ext cx="9045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>
                <a:hlinkClick r:id="rId2"/>
              </a:rPr>
              <a:t>https://it.wikipedia.org/wiki/Successione_di_Fibonacci</a:t>
            </a:r>
            <a:endParaRPr lang="pl-PL" altLang="it-IT" sz="1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self Georg-Johann Lay - self made using home brew software and convert, Domena publiczna, https://commons.wikimedia.org/w/index.php?curid=3726809</a:t>
            </a:r>
          </a:p>
        </p:txBody>
      </p:sp>
      <p:pic>
        <p:nvPicPr>
          <p:cNvPr id="33796" name="Picture 5">
            <a:extLst>
              <a:ext uri="{FF2B5EF4-FFF2-40B4-BE49-F238E27FC236}">
                <a16:creationId xmlns:a16="http://schemas.microsoft.com/office/drawing/2014/main" id="{814300F9-BA4E-B42A-2F13-86E402DED6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133600"/>
            <a:ext cx="3384550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6">
            <a:extLst>
              <a:ext uri="{FF2B5EF4-FFF2-40B4-BE49-F238E27FC236}">
                <a16:creationId xmlns:a16="http://schemas.microsoft.com/office/drawing/2014/main" id="{6F998BEC-62FF-DC4A-5FCE-84FABF4A5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60575"/>
            <a:ext cx="48006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Line 7">
            <a:extLst>
              <a:ext uri="{FF2B5EF4-FFF2-40B4-BE49-F238E27FC236}">
                <a16:creationId xmlns:a16="http://schemas.microsoft.com/office/drawing/2014/main" id="{1158B330-353A-93CE-AABF-E9B09D9ED4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6600" y="2133600"/>
            <a:ext cx="503238" cy="5746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3799" name="Text Box 8">
            <a:extLst>
              <a:ext uri="{FF2B5EF4-FFF2-40B4-BE49-F238E27FC236}">
                <a16:creationId xmlns:a16="http://schemas.microsoft.com/office/drawing/2014/main" id="{63CFEB51-C2FA-3B65-F641-985694C0E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5343525"/>
            <a:ext cx="43783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Numeri </a:t>
            </a:r>
            <a:r>
              <a:rPr lang="pl-PL" altLang="it-IT" sz="2200">
                <a:solidFill>
                  <a:srgbClr val="FF0000"/>
                </a:solidFill>
              </a:rPr>
              <a:t>tr</a:t>
            </a:r>
            <a:r>
              <a:rPr lang="it-IT" altLang="it-IT" sz="2200">
                <a:solidFill>
                  <a:srgbClr val="FF0000"/>
                </a:solidFill>
              </a:rPr>
              <a:t>iangolari</a:t>
            </a:r>
            <a:r>
              <a:rPr lang="pl-PL" altLang="it-IT" sz="2200"/>
              <a:t>, </a:t>
            </a:r>
            <a:r>
              <a:rPr lang="pl-PL" altLang="it-IT" sz="2200">
                <a:solidFill>
                  <a:schemeClr val="accent2"/>
                </a:solidFill>
              </a:rPr>
              <a:t>pirami</a:t>
            </a:r>
            <a:r>
              <a:rPr lang="it-IT" altLang="it-IT" sz="2200">
                <a:solidFill>
                  <a:schemeClr val="accent2"/>
                </a:solidFill>
              </a:rPr>
              <a:t>dali</a:t>
            </a:r>
            <a:r>
              <a:rPr lang="pl-PL" altLang="it-IT" sz="2200"/>
              <a:t> etc.</a:t>
            </a:r>
            <a:r>
              <a:rPr lang="pl-PL" altLang="it-IT" sz="1800"/>
              <a:t> </a:t>
            </a:r>
            <a:endParaRPr lang="en-AU" altLang="it-IT" sz="1800"/>
          </a:p>
        </p:txBody>
      </p:sp>
      <p:sp>
        <p:nvSpPr>
          <p:cNvPr id="33800" name="Line 9">
            <a:extLst>
              <a:ext uri="{FF2B5EF4-FFF2-40B4-BE49-F238E27FC236}">
                <a16:creationId xmlns:a16="http://schemas.microsoft.com/office/drawing/2014/main" id="{90A3892C-1D2B-8650-CE28-3BDF35BF43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92500" y="2349500"/>
            <a:ext cx="503238" cy="57467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3801" name="Text Box 10">
            <a:extLst>
              <a:ext uri="{FF2B5EF4-FFF2-40B4-BE49-F238E27FC236}">
                <a16:creationId xmlns:a16="http://schemas.microsoft.com/office/drawing/2014/main" id="{9BD778A8-2056-DFE4-6DAF-BD7EB4A33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6163" y="5271790"/>
            <a:ext cx="423545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Prendendo solo i numeri dispari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rimane il triangolo di </a:t>
            </a:r>
            <a:r>
              <a:rPr lang="it-IT" altLang="it-IT" sz="2200" dirty="0" err="1"/>
              <a:t>Sierpiński</a:t>
            </a:r>
            <a:r>
              <a:rPr lang="it-IT" altLang="it-IT" sz="2200" dirty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(cioè frattale)</a:t>
            </a:r>
          </a:p>
        </p:txBody>
      </p:sp>
      <p:sp>
        <p:nvSpPr>
          <p:cNvPr id="33802" name="Text Box 11">
            <a:extLst>
              <a:ext uri="{FF2B5EF4-FFF2-40B4-BE49-F238E27FC236}">
                <a16:creationId xmlns:a16="http://schemas.microsoft.com/office/drawing/2014/main" id="{D6191FD4-4D91-5722-2B5B-D0B4ABA70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25" y="2871788"/>
            <a:ext cx="8080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(</a:t>
            </a:r>
            <a:r>
              <a:rPr lang="pl-PL" altLang="it-IT" sz="1800" i="1"/>
              <a:t>a</a:t>
            </a:r>
            <a:r>
              <a:rPr lang="pl-PL" altLang="it-IT" sz="1800"/>
              <a:t>+</a:t>
            </a:r>
            <a:r>
              <a:rPr lang="pl-PL" altLang="it-IT" sz="1800" i="1"/>
              <a:t>b</a:t>
            </a:r>
            <a:r>
              <a:rPr lang="pl-PL" altLang="it-IT" sz="1800"/>
              <a:t>)</a:t>
            </a:r>
            <a:r>
              <a:rPr lang="pl-PL" altLang="it-IT" sz="1800" i="1" baseline="30000"/>
              <a:t>n</a:t>
            </a:r>
            <a:endParaRPr lang="en-AU" altLang="it-IT" sz="1800"/>
          </a:p>
        </p:txBody>
      </p:sp>
      <p:sp>
        <p:nvSpPr>
          <p:cNvPr id="33803" name="Text Box 12">
            <a:extLst>
              <a:ext uri="{FF2B5EF4-FFF2-40B4-BE49-F238E27FC236}">
                <a16:creationId xmlns:a16="http://schemas.microsoft.com/office/drawing/2014/main" id="{8EE834FE-3F1E-2918-E7DD-3C18003C5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2620963"/>
            <a:ext cx="669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it-IT" sz="1800"/>
              <a:t>Σ</a:t>
            </a:r>
            <a:r>
              <a:rPr lang="pl-PL" altLang="it-IT" sz="1800"/>
              <a:t>=2</a:t>
            </a:r>
            <a:r>
              <a:rPr lang="pl-PL" altLang="it-IT" sz="1800" baseline="30000"/>
              <a:t>n</a:t>
            </a:r>
            <a:endParaRPr lang="el-GR" altLang="it-IT"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EE16CBC-37D4-9A09-DA0C-E12E0D1B54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dirty="0"/>
              <a:t>e molti altri libri da leggere</a:t>
            </a:r>
            <a:r>
              <a:rPr lang="pl-PL" altLang="it-IT" sz="4000" dirty="0"/>
              <a:t> </a:t>
            </a:r>
            <a:endParaRPr lang="en-AU" altLang="it-IT" sz="4000" dirty="0"/>
          </a:p>
        </p:txBody>
      </p:sp>
      <p:pic>
        <p:nvPicPr>
          <p:cNvPr id="7171" name="Picture 4">
            <a:extLst>
              <a:ext uri="{FF2B5EF4-FFF2-40B4-BE49-F238E27FC236}">
                <a16:creationId xmlns:a16="http://schemas.microsoft.com/office/drawing/2014/main" id="{3ADB1D8F-DD93-AC31-DF00-7723A0641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8775"/>
            <a:ext cx="3195638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>
            <a:extLst>
              <a:ext uri="{FF2B5EF4-FFF2-40B4-BE49-F238E27FC236}">
                <a16:creationId xmlns:a16="http://schemas.microsoft.com/office/drawing/2014/main" id="{E2FC25C9-3F90-57AB-4C78-9296BA0F0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39888"/>
            <a:ext cx="3467100" cy="481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>
            <a:extLst>
              <a:ext uri="{FF2B5EF4-FFF2-40B4-BE49-F238E27FC236}">
                <a16:creationId xmlns:a16="http://schemas.microsoft.com/office/drawing/2014/main" id="{2E24148B-D63D-B055-07AE-A023B5FE5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0" y="3884613"/>
            <a:ext cx="2535238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86614A3-1CF1-1C7E-FD18-4E0633172C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C</a:t>
            </a:r>
            <a:r>
              <a:rPr lang="it-IT" altLang="it-IT" sz="3600">
                <a:solidFill>
                  <a:schemeClr val="accent2"/>
                </a:solidFill>
              </a:rPr>
              <a:t>he cosa hanno in comune i conigli e un uragano?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34819" name="Text Box 8">
            <a:extLst>
              <a:ext uri="{FF2B5EF4-FFF2-40B4-BE49-F238E27FC236}">
                <a16:creationId xmlns:a16="http://schemas.microsoft.com/office/drawing/2014/main" id="{92964BC9-6420-99EF-21C6-CA5B0747C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6329363"/>
            <a:ext cx="4908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/>
              <a:t>https://en.wikipedia.org/wiki/Fibonacci_number</a:t>
            </a:r>
          </a:p>
        </p:txBody>
      </p:sp>
      <p:pic>
        <p:nvPicPr>
          <p:cNvPr id="34820" name="Picture 9">
            <a:extLst>
              <a:ext uri="{FF2B5EF4-FFF2-40B4-BE49-F238E27FC236}">
                <a16:creationId xmlns:a16="http://schemas.microsoft.com/office/drawing/2014/main" id="{12D35C32-75AF-6BA4-BCFE-2649E4257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339850"/>
            <a:ext cx="3167062" cy="483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8" name="Picture 10">
            <a:extLst>
              <a:ext uri="{FF2B5EF4-FFF2-40B4-BE49-F238E27FC236}">
                <a16:creationId xmlns:a16="http://schemas.microsoft.com/office/drawing/2014/main" id="{F8E48AF6-8057-29DF-E5AD-F03970958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005138"/>
            <a:ext cx="4392612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 Box 13">
            <a:extLst>
              <a:ext uri="{FF2B5EF4-FFF2-40B4-BE49-F238E27FC236}">
                <a16:creationId xmlns:a16="http://schemas.microsoft.com/office/drawing/2014/main" id="{5677E4E9-EEE5-6F5F-C14D-A688CAC81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2276475"/>
            <a:ext cx="52863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1, 1, 2, 3, 5, 8, 14, 21, 34, 55, 89, 144, …</a:t>
            </a:r>
            <a:endParaRPr lang="en-AU" altLang="it-IT"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641C4BF-C2B3-E1F9-6128-3D5538DFBC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La serie</a:t>
            </a:r>
            <a:r>
              <a:rPr lang="pl-PL" altLang="it-IT" sz="3600">
                <a:solidFill>
                  <a:schemeClr val="accent2"/>
                </a:solidFill>
              </a:rPr>
              <a:t> </a:t>
            </a:r>
            <a:r>
              <a:rPr lang="it-IT" altLang="it-IT" sz="3600">
                <a:solidFill>
                  <a:schemeClr val="accent2"/>
                </a:solidFill>
              </a:rPr>
              <a:t>di </a:t>
            </a:r>
            <a:r>
              <a:rPr lang="pl-PL" altLang="it-IT" sz="3600">
                <a:solidFill>
                  <a:schemeClr val="accent2"/>
                </a:solidFill>
              </a:rPr>
              <a:t>Fibonacci (1170-1250)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35843" name="Picture 5">
            <a:extLst>
              <a:ext uri="{FF2B5EF4-FFF2-40B4-BE49-F238E27FC236}">
                <a16:creationId xmlns:a16="http://schemas.microsoft.com/office/drawing/2014/main" id="{474B9C1E-E3F0-B54E-B8DB-1BE107053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023938"/>
            <a:ext cx="3257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6">
            <a:extLst>
              <a:ext uri="{FF2B5EF4-FFF2-40B4-BE49-F238E27FC236}">
                <a16:creationId xmlns:a16="http://schemas.microsoft.com/office/drawing/2014/main" id="{F6BC755A-CD7C-5D56-076B-84EB6F235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4103687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7">
            <a:extLst>
              <a:ext uri="{FF2B5EF4-FFF2-40B4-BE49-F238E27FC236}">
                <a16:creationId xmlns:a16="http://schemas.microsoft.com/office/drawing/2014/main" id="{332BD03F-2425-9388-89BA-318D93C26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4516438"/>
            <a:ext cx="392112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I</a:t>
            </a:r>
            <a:r>
              <a:rPr lang="it-IT" altLang="it-IT" sz="2200">
                <a:solidFill>
                  <a:srgbClr val="FF0000"/>
                </a:solidFill>
              </a:rPr>
              <a:t>l numero di conigli nel </a:t>
            </a:r>
            <a:r>
              <a:rPr lang="pl-PL" altLang="it-IT" sz="2200" i="1">
                <a:solidFill>
                  <a:srgbClr val="FF0000"/>
                </a:solidFill>
              </a:rPr>
              <a:t>n</a:t>
            </a:r>
            <a:r>
              <a:rPr lang="pl-PL" altLang="it-IT" sz="2200">
                <a:solidFill>
                  <a:srgbClr val="FF0000"/>
                </a:solidFill>
              </a:rPr>
              <a:t>-</a:t>
            </a:r>
            <a:r>
              <a:rPr lang="it-IT" altLang="it-IT" sz="2200">
                <a:solidFill>
                  <a:srgbClr val="FF0000"/>
                </a:solidFill>
              </a:rPr>
              <a:t>sima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generazione</a:t>
            </a:r>
            <a:endParaRPr lang="en-AU" altLang="it-IT" sz="2200">
              <a:solidFill>
                <a:srgbClr val="FF0000"/>
              </a:solidFill>
            </a:endParaRPr>
          </a:p>
        </p:txBody>
      </p:sp>
      <p:sp>
        <p:nvSpPr>
          <p:cNvPr id="35846" name="Text Box 10">
            <a:extLst>
              <a:ext uri="{FF2B5EF4-FFF2-40B4-BE49-F238E27FC236}">
                <a16:creationId xmlns:a16="http://schemas.microsoft.com/office/drawing/2014/main" id="{9F0B1B33-9102-80BE-7221-1E8AF5632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394325"/>
            <a:ext cx="2011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it-IT" sz="2800"/>
              <a:t>Φ</a:t>
            </a:r>
            <a:r>
              <a:rPr lang="pl-PL" altLang="it-IT" sz="2800"/>
              <a:t>=(1+√5)/2</a:t>
            </a:r>
          </a:p>
        </p:txBody>
      </p:sp>
      <p:sp>
        <p:nvSpPr>
          <p:cNvPr id="35847" name="Text Box 11">
            <a:extLst>
              <a:ext uri="{FF2B5EF4-FFF2-40B4-BE49-F238E27FC236}">
                <a16:creationId xmlns:a16="http://schemas.microsoft.com/office/drawing/2014/main" id="{1DEFDB9C-601D-A069-8077-29E5727BF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7013" y="6021388"/>
            <a:ext cx="27206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/>
              <a:t>Proporzione aurea</a:t>
            </a:r>
            <a:endParaRPr lang="en-AU" altLang="it-IT" sz="24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8334B25-2380-BC30-C97C-E52DE009BB32}"/>
              </a:ext>
            </a:extLst>
          </p:cNvPr>
          <p:cNvSpPr txBox="1"/>
          <p:nvPr/>
        </p:nvSpPr>
        <p:spPr>
          <a:xfrm>
            <a:off x="468312" y="5733255"/>
            <a:ext cx="4751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Come cresce la popolazione di coniglio quando non ci sono predatori?</a:t>
            </a:r>
          </a:p>
          <a:p>
            <a:endParaRPr lang="it-IT" dirty="0"/>
          </a:p>
          <a:p>
            <a:r>
              <a:rPr lang="it-IT" dirty="0"/>
              <a:t>phet.colorado.edu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028DEDA4-B313-5E44-955F-CBB7EFA404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La proporzione aurea</a:t>
            </a:r>
            <a:endParaRPr lang="en-AU" altLang="it-IT" dirty="0"/>
          </a:p>
        </p:txBody>
      </p:sp>
      <p:sp>
        <p:nvSpPr>
          <p:cNvPr id="36867" name="Text Box 4">
            <a:extLst>
              <a:ext uri="{FF2B5EF4-FFF2-40B4-BE49-F238E27FC236}">
                <a16:creationId xmlns:a16="http://schemas.microsoft.com/office/drawing/2014/main" id="{61A8187A-8059-49CB-2926-0C2C1DD72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461125"/>
            <a:ext cx="8372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Steve Swayne - File:O Partenon de Atenas.jpg, originally posted to Flickr as The Parthenon Athens, CC BY 2.0, https://commons.wikimedia.org/w/index.php?curid=17065839</a:t>
            </a:r>
          </a:p>
        </p:txBody>
      </p:sp>
      <p:pic>
        <p:nvPicPr>
          <p:cNvPr id="36868" name="Picture 5">
            <a:extLst>
              <a:ext uri="{FF2B5EF4-FFF2-40B4-BE49-F238E27FC236}">
                <a16:creationId xmlns:a16="http://schemas.microsoft.com/office/drawing/2014/main" id="{C6080396-A156-0184-718C-6B9C02E35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5598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6">
            <a:extLst>
              <a:ext uri="{FF2B5EF4-FFF2-40B4-BE49-F238E27FC236}">
                <a16:creationId xmlns:a16="http://schemas.microsoft.com/office/drawing/2014/main" id="{3D9F72BF-6355-AF09-23AA-0E919980B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4150" y="1412875"/>
            <a:ext cx="3454400" cy="21605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6870" name="Rectangle 7">
            <a:extLst>
              <a:ext uri="{FF2B5EF4-FFF2-40B4-BE49-F238E27FC236}">
                <a16:creationId xmlns:a16="http://schemas.microsoft.com/office/drawing/2014/main" id="{5121D2B5-8121-F9C3-114E-DBF8F5286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1412875"/>
            <a:ext cx="2159000" cy="2160588"/>
          </a:xfrm>
          <a:prstGeom prst="rect">
            <a:avLst/>
          </a:prstGeom>
          <a:solidFill>
            <a:schemeClr val="accent1">
              <a:alpha val="72156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6871" name="Text Box 8">
            <a:extLst>
              <a:ext uri="{FF2B5EF4-FFF2-40B4-BE49-F238E27FC236}">
                <a16:creationId xmlns:a16="http://schemas.microsoft.com/office/drawing/2014/main" id="{548F3D40-37B4-0853-B841-3DA162E49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2420938"/>
            <a:ext cx="1371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a/b = (a-b)b</a:t>
            </a:r>
            <a:endParaRPr lang="en-AU" altLang="it-IT" sz="1800"/>
          </a:p>
        </p:txBody>
      </p:sp>
      <p:sp>
        <p:nvSpPr>
          <p:cNvPr id="36872" name="Text Box 9">
            <a:extLst>
              <a:ext uri="{FF2B5EF4-FFF2-40B4-BE49-F238E27FC236}">
                <a16:creationId xmlns:a16="http://schemas.microsoft.com/office/drawing/2014/main" id="{9074CBC3-1CA1-73F3-7129-AB3C5EF87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4076700"/>
            <a:ext cx="2347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/>
              <a:t>a/b=</a:t>
            </a:r>
            <a:r>
              <a:rPr lang="el-GR" altLang="it-IT" sz="2400"/>
              <a:t>Φ</a:t>
            </a:r>
            <a:r>
              <a:rPr lang="pl-PL" altLang="it-IT" sz="2400"/>
              <a:t>=(1+√5)/2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C992FFF-CD96-721C-2FB9-018B50E7510D}"/>
              </a:ext>
            </a:extLst>
          </p:cNvPr>
          <p:cNvSpPr txBox="1"/>
          <p:nvPr/>
        </p:nvSpPr>
        <p:spPr>
          <a:xfrm>
            <a:off x="539750" y="4120157"/>
            <a:ext cx="43924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Ritagliando un quadrato, la parte rimanente ha le stesse proporzioni che il foglio originale.</a:t>
            </a:r>
          </a:p>
          <a:p>
            <a:endParaRPr lang="it-IT" dirty="0"/>
          </a:p>
          <a:p>
            <a:r>
              <a:rPr lang="it-IT" dirty="0"/>
              <a:t>È una proporzione «magica» oppure semplicemente la «visiera» con cui noi, bi-oculari, vediamo il mondo?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C9B13C0-3718-354B-A8CA-7D721A71C1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La proporzione aurea</a:t>
            </a:r>
            <a:endParaRPr lang="en-AU" altLang="it-IT" dirty="0"/>
          </a:p>
        </p:txBody>
      </p:sp>
      <p:sp>
        <p:nvSpPr>
          <p:cNvPr id="37891" name="Text Box 4">
            <a:extLst>
              <a:ext uri="{FF2B5EF4-FFF2-40B4-BE49-F238E27FC236}">
                <a16:creationId xmlns:a16="http://schemas.microsoft.com/office/drawing/2014/main" id="{67DEEB6A-8880-5F00-4132-4BBDC0B2D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461125"/>
            <a:ext cx="8372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Steve Swayne - File:O Partenon de Atenas.jpg, originally posted to Flickr as The Parthenon Athens, CC BY 2.0, https://commons.wikimedia.org/w/index.php?curid=17065839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9306C5F6-41BB-90A2-6102-D108D104A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5598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6">
            <a:extLst>
              <a:ext uri="{FF2B5EF4-FFF2-40B4-BE49-F238E27FC236}">
                <a16:creationId xmlns:a16="http://schemas.microsoft.com/office/drawing/2014/main" id="{E9FB7FE7-6352-2F3C-AEAA-1062734F2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4150" y="1412875"/>
            <a:ext cx="3454400" cy="21605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7894" name="Rectangle 7">
            <a:extLst>
              <a:ext uri="{FF2B5EF4-FFF2-40B4-BE49-F238E27FC236}">
                <a16:creationId xmlns:a16="http://schemas.microsoft.com/office/drawing/2014/main" id="{EFE3D02D-523E-E05F-E1A1-F6B882A10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1412875"/>
            <a:ext cx="2159000" cy="2160588"/>
          </a:xfrm>
          <a:prstGeom prst="rect">
            <a:avLst/>
          </a:prstGeom>
          <a:solidFill>
            <a:schemeClr val="accent1">
              <a:alpha val="72156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7895" name="Text Box 8">
            <a:extLst>
              <a:ext uri="{FF2B5EF4-FFF2-40B4-BE49-F238E27FC236}">
                <a16:creationId xmlns:a16="http://schemas.microsoft.com/office/drawing/2014/main" id="{82CE90C9-618F-F43F-C5EB-93C0F053C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2420938"/>
            <a:ext cx="1371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a/b = (a-b)b</a:t>
            </a:r>
            <a:endParaRPr lang="en-AU" altLang="it-IT" sz="1800"/>
          </a:p>
        </p:txBody>
      </p:sp>
      <p:sp>
        <p:nvSpPr>
          <p:cNvPr id="37896" name="Text Box 9">
            <a:extLst>
              <a:ext uri="{FF2B5EF4-FFF2-40B4-BE49-F238E27FC236}">
                <a16:creationId xmlns:a16="http://schemas.microsoft.com/office/drawing/2014/main" id="{F350AD7C-B142-8CB6-4AF2-5686AF652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4076700"/>
            <a:ext cx="2347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/>
              <a:t>a/b=</a:t>
            </a:r>
            <a:r>
              <a:rPr lang="el-GR" altLang="it-IT" sz="2400"/>
              <a:t>Φ</a:t>
            </a:r>
            <a:r>
              <a:rPr lang="pl-PL" altLang="it-IT" sz="2400"/>
              <a:t>=(1+√5)/2</a:t>
            </a:r>
          </a:p>
        </p:txBody>
      </p:sp>
      <p:pic>
        <p:nvPicPr>
          <p:cNvPr id="56330" name="Picture 10">
            <a:extLst>
              <a:ext uri="{FF2B5EF4-FFF2-40B4-BE49-F238E27FC236}">
                <a16:creationId xmlns:a16="http://schemas.microsoft.com/office/drawing/2014/main" id="{AEF06FB5-0825-4787-DDA8-B0154B798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00238"/>
            <a:ext cx="626427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7">
            <a:extLst>
              <a:ext uri="{FF2B5EF4-FFF2-40B4-BE49-F238E27FC236}">
                <a16:creationId xmlns:a16="http://schemas.microsoft.com/office/drawing/2014/main" id="{BE0F281D-86C2-206E-E1D8-A4B342B64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1347788"/>
            <a:ext cx="4679950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>
            <a:extLst>
              <a:ext uri="{FF2B5EF4-FFF2-40B4-BE49-F238E27FC236}">
                <a16:creationId xmlns:a16="http://schemas.microsoft.com/office/drawing/2014/main" id="{7E36D432-AB91-7F2A-ABF9-2224DDD7F9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La matematica è bella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CE802BB7-B130-F5D4-77B7-27E62A519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4321175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 Box 5">
            <a:extLst>
              <a:ext uri="{FF2B5EF4-FFF2-40B4-BE49-F238E27FC236}">
                <a16:creationId xmlns:a16="http://schemas.microsoft.com/office/drawing/2014/main" id="{8FA80166-4145-9A59-D009-F6D763320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5100"/>
            <a:ext cx="4062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/>
              <a:t>http://www.hotel-r.net/im/hotel/de/rosa-6.gif</a:t>
            </a:r>
          </a:p>
        </p:txBody>
      </p:sp>
      <p:sp>
        <p:nvSpPr>
          <p:cNvPr id="38918" name="Text Box 6">
            <a:extLst>
              <a:ext uri="{FF2B5EF4-FFF2-40B4-BE49-F238E27FC236}">
                <a16:creationId xmlns:a16="http://schemas.microsoft.com/office/drawing/2014/main" id="{2C1B6A6C-A210-2366-3BCB-06F8A05DA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975" y="5516563"/>
            <a:ext cx="47720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The </a:t>
            </a:r>
            <a:r>
              <a:rPr lang="en-AU" altLang="it-IT" sz="1400">
                <a:hlinkClick r:id="rId4" tooltip="Hopf fibration"/>
              </a:rPr>
              <a:t>Hopf fibration</a:t>
            </a:r>
            <a:r>
              <a:rPr lang="en-AU" altLang="it-IT" sz="1400"/>
              <a:t> of the 3-sphere, by </a:t>
            </a:r>
            <a:r>
              <a:rPr lang="en-AU" altLang="it-IT" sz="1400">
                <a:hlinkClick r:id="rId5" tooltip="Villarceau circles"/>
              </a:rPr>
              <a:t>Villarceau circles</a:t>
            </a:r>
            <a:r>
              <a:rPr lang="en-AU" altLang="it-IT" sz="1400"/>
              <a:t>, over the </a:t>
            </a:r>
            <a:r>
              <a:rPr lang="en-AU" altLang="it-IT" sz="1400">
                <a:hlinkClick r:id="rId6" tooltip="Complex projective line"/>
              </a:rPr>
              <a:t>complex projective line</a:t>
            </a:r>
            <a:r>
              <a:rPr lang="en-AU" altLang="it-IT" sz="1400"/>
              <a:t> with its </a:t>
            </a:r>
            <a:r>
              <a:rPr lang="en-AU" altLang="it-IT" sz="1400">
                <a:hlinkClick r:id="rId7" tooltip="Fubini–Study metric"/>
              </a:rPr>
              <a:t>Fubini–Study metric</a:t>
            </a:r>
            <a:r>
              <a:rPr lang="en-AU" altLang="it-IT" sz="1400"/>
              <a:t> (three parallels are shown). The identity </a:t>
            </a:r>
            <a:r>
              <a:rPr lang="en-AU" altLang="it-IT" sz="1400" i="1"/>
              <a:t>S</a:t>
            </a:r>
            <a:r>
              <a:rPr lang="en-AU" altLang="it-IT" sz="1400"/>
              <a:t>3(1)/</a:t>
            </a:r>
            <a:r>
              <a:rPr lang="en-AU" altLang="it-IT" sz="1400" i="1"/>
              <a:t>S</a:t>
            </a:r>
            <a:r>
              <a:rPr lang="en-AU" altLang="it-IT" sz="1400"/>
              <a:t>2(1) = π/2 </a:t>
            </a:r>
            <a:r>
              <a:rPr lang="en-AU" altLang="it-IT" sz="1400">
                <a:hlinkClick r:id="rId8" tooltip="Fubini–Study metric"/>
              </a:rPr>
              <a:t>is a consequence</a:t>
            </a:r>
            <a:r>
              <a:rPr lang="en-AU" altLang="it-IT" sz="1600"/>
              <a:t>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34A74681-FEFF-71BE-AC82-C936745D7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l" eaLnBrk="1" hangingPunct="1"/>
            <a:r>
              <a:rPr lang="it-IT" altLang="it-IT" sz="3600" dirty="0"/>
              <a:t>La spirale aurea e di logaritmica</a:t>
            </a:r>
            <a:endParaRPr lang="en-AU" altLang="it-IT" sz="3600" dirty="0"/>
          </a:p>
        </p:txBody>
      </p:sp>
      <p:pic>
        <p:nvPicPr>
          <p:cNvPr id="39939" name="Picture 3">
            <a:extLst>
              <a:ext uri="{FF2B5EF4-FFF2-40B4-BE49-F238E27FC236}">
                <a16:creationId xmlns:a16="http://schemas.microsoft.com/office/drawing/2014/main" id="{1651A9E1-F44B-2A14-83E6-4F6741494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8413"/>
            <a:ext cx="4895850" cy="32988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0" name="Text Box 4">
            <a:extLst>
              <a:ext uri="{FF2B5EF4-FFF2-40B4-BE49-F238E27FC236}">
                <a16:creationId xmlns:a16="http://schemas.microsoft.com/office/drawing/2014/main" id="{C98E8869-6697-289D-4BC9-0FFB669B9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6434138"/>
            <a:ext cx="76517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FakeRealLogSpiral.png: Cypderivative work: Silverhammermba &amp; Jahobr - FakeRealLogSpiral.png, CC BY-SA 3.0, https://commons.wikimedia.org/w/index.php?curid=7685649</a:t>
            </a:r>
          </a:p>
        </p:txBody>
      </p:sp>
      <p:pic>
        <p:nvPicPr>
          <p:cNvPr id="39941" name="Picture 5">
            <a:extLst>
              <a:ext uri="{FF2B5EF4-FFF2-40B4-BE49-F238E27FC236}">
                <a16:creationId xmlns:a16="http://schemas.microsoft.com/office/drawing/2014/main" id="{B153BCA5-DE22-4E31-2B48-BCDA62D27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268413"/>
            <a:ext cx="3313112" cy="33131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Text Box 6">
            <a:extLst>
              <a:ext uri="{FF2B5EF4-FFF2-40B4-BE49-F238E27FC236}">
                <a16:creationId xmlns:a16="http://schemas.microsoft.com/office/drawing/2014/main" id="{DDE4B567-E390-4FCB-63BB-95297A8C7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4673600"/>
            <a:ext cx="43268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9900"/>
                </a:solidFill>
              </a:rPr>
              <a:t>La </a:t>
            </a:r>
            <a:r>
              <a:rPr lang="pl-PL" altLang="it-IT" sz="1800" dirty="0">
                <a:solidFill>
                  <a:srgbClr val="009900"/>
                </a:solidFill>
              </a:rPr>
              <a:t>spiral</a:t>
            </a:r>
            <a:r>
              <a:rPr lang="it-IT" altLang="it-IT" sz="1800" dirty="0">
                <a:solidFill>
                  <a:srgbClr val="009900"/>
                </a:solidFill>
              </a:rPr>
              <a:t>e aurea</a:t>
            </a:r>
            <a:r>
              <a:rPr lang="it-IT" altLang="it-IT" sz="1800" dirty="0"/>
              <a:t> </a:t>
            </a:r>
            <a:r>
              <a:rPr lang="pl-PL" altLang="it-IT" sz="1800" dirty="0"/>
              <a:t> </a:t>
            </a:r>
            <a:r>
              <a:rPr lang="it-IT" altLang="it-IT" sz="1800" dirty="0"/>
              <a:t>e la </a:t>
            </a:r>
            <a:r>
              <a:rPr lang="pl-PL" altLang="it-IT" sz="1800" dirty="0"/>
              <a:t>spiral</a:t>
            </a:r>
            <a:r>
              <a:rPr lang="it-IT" altLang="it-IT" sz="1800" dirty="0"/>
              <a:t>e</a:t>
            </a:r>
            <a:r>
              <a:rPr lang="pl-PL" altLang="it-IT" sz="1800" dirty="0">
                <a:solidFill>
                  <a:srgbClr val="009900"/>
                </a:solidFill>
              </a:rPr>
              <a:t> </a:t>
            </a:r>
            <a:r>
              <a:rPr lang="pl-PL" altLang="it-IT" sz="1800" dirty="0">
                <a:solidFill>
                  <a:srgbClr val="FF0000"/>
                </a:solidFill>
              </a:rPr>
              <a:t>logar</a:t>
            </a:r>
            <a:r>
              <a:rPr lang="it-IT" altLang="it-IT" sz="1800" dirty="0" err="1">
                <a:solidFill>
                  <a:srgbClr val="FF0000"/>
                </a:solidFill>
              </a:rPr>
              <a:t>itmica</a:t>
            </a:r>
            <a:r>
              <a:rPr lang="pl-PL" altLang="it-IT" sz="1800" dirty="0">
                <a:solidFill>
                  <a:srgbClr val="FF0000"/>
                </a:solidFill>
              </a:rPr>
              <a:t> </a:t>
            </a:r>
            <a:endParaRPr lang="en-AU" altLang="it-IT" sz="1800" dirty="0">
              <a:solidFill>
                <a:srgbClr val="FF0000"/>
              </a:solidFill>
            </a:endParaRPr>
          </a:p>
        </p:txBody>
      </p:sp>
      <p:sp>
        <p:nvSpPr>
          <p:cNvPr id="39943" name="Text Box 7">
            <a:extLst>
              <a:ext uri="{FF2B5EF4-FFF2-40B4-BE49-F238E27FC236}">
                <a16:creationId xmlns:a16="http://schemas.microsoft.com/office/drawing/2014/main" id="{E80BA9AB-FD26-77F6-8F57-7F84FF9D6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2" y="4811713"/>
            <a:ext cx="35639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 dirty="0"/>
              <a:t>r </a:t>
            </a:r>
            <a:r>
              <a:rPr lang="pl-PL" altLang="it-IT" sz="2400" dirty="0"/>
              <a:t>=</a:t>
            </a:r>
            <a:r>
              <a:rPr lang="pl-PL" altLang="it-IT" sz="2400" i="1" dirty="0"/>
              <a:t>a </a:t>
            </a:r>
            <a:r>
              <a:rPr lang="pl-PL" altLang="it-IT" sz="2400" dirty="0"/>
              <a:t>e</a:t>
            </a:r>
            <a:r>
              <a:rPr lang="pl-PL" altLang="it-IT" sz="2400" i="1" baseline="30000" dirty="0"/>
              <a:t>b</a:t>
            </a:r>
            <a:r>
              <a:rPr lang="el-GR" altLang="it-IT" sz="2400" i="1" baseline="30000" dirty="0"/>
              <a:t>θ</a:t>
            </a:r>
            <a:endParaRPr lang="pl-PL" altLang="it-IT" sz="2400" i="1" baseline="30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/>
              <a:t>Il raggio cresce «tot» volte con ogni giro </a:t>
            </a:r>
            <a:endParaRPr lang="el-GR" altLang="it-IT" sz="2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B2D8D50C-01B2-33A4-91A9-BEFA9D373C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 dirty="0">
                <a:solidFill>
                  <a:schemeClr val="accent2"/>
                </a:solidFill>
              </a:rPr>
              <a:t>Spiral</a:t>
            </a:r>
            <a:r>
              <a:rPr lang="it-IT" altLang="it-IT" sz="3600" dirty="0">
                <a:solidFill>
                  <a:schemeClr val="accent2"/>
                </a:solidFill>
              </a:rPr>
              <a:t>e</a:t>
            </a:r>
            <a:r>
              <a:rPr lang="pl-PL" altLang="it-IT" sz="3600" dirty="0">
                <a:solidFill>
                  <a:schemeClr val="accent2"/>
                </a:solidFill>
              </a:rPr>
              <a:t> „logar</a:t>
            </a:r>
            <a:r>
              <a:rPr lang="it-IT" altLang="it-IT" sz="3600" dirty="0" err="1">
                <a:solidFill>
                  <a:schemeClr val="accent2"/>
                </a:solidFill>
              </a:rPr>
              <a:t>itmic</a:t>
            </a:r>
            <a:r>
              <a:rPr lang="pl-PL" altLang="it-IT" sz="3600" dirty="0">
                <a:solidFill>
                  <a:schemeClr val="accent2"/>
                </a:solidFill>
              </a:rPr>
              <a:t>a”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40963" name="Picture 4">
            <a:extLst>
              <a:ext uri="{FF2B5EF4-FFF2-40B4-BE49-F238E27FC236}">
                <a16:creationId xmlns:a16="http://schemas.microsoft.com/office/drawing/2014/main" id="{1B4A167C-4B45-0FC3-28E8-8578B4E0F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604963"/>
            <a:ext cx="4421188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Box 5">
            <a:extLst>
              <a:ext uri="{FF2B5EF4-FFF2-40B4-BE49-F238E27FC236}">
                <a16:creationId xmlns:a16="http://schemas.microsoft.com/office/drawing/2014/main" id="{B11A680B-2048-0C2D-CF7A-A586C6C71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400800"/>
            <a:ext cx="7050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/>
              <a:t>By Dicklyon - Own work, CC BY-SA 4.0, </a:t>
            </a:r>
            <a:r>
              <a:rPr lang="en-AU" altLang="it-IT" sz="1200">
                <a:hlinkClick r:id="rId3"/>
              </a:rPr>
              <a:t>https://commons.wikimedia.org/w/index.php?curid=35543222</a:t>
            </a:r>
            <a:endParaRPr lang="pl-PL" altLang="it-IT" sz="1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/>
              <a:t>http://visibleearth.nasa.gov/view_rec.php?id=6204</a:t>
            </a:r>
          </a:p>
        </p:txBody>
      </p:sp>
      <p:pic>
        <p:nvPicPr>
          <p:cNvPr id="40965" name="Picture 6">
            <a:extLst>
              <a:ext uri="{FF2B5EF4-FFF2-40B4-BE49-F238E27FC236}">
                <a16:creationId xmlns:a16="http://schemas.microsoft.com/office/drawing/2014/main" id="{5460BCA2-0D70-E57B-DA2B-5304DE012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557338"/>
            <a:ext cx="3954462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xt Box 7">
            <a:extLst>
              <a:ext uri="{FF2B5EF4-FFF2-40B4-BE49-F238E27FC236}">
                <a16:creationId xmlns:a16="http://schemas.microsoft.com/office/drawing/2014/main" id="{3F981FB8-1FDA-9B11-7A46-27B96CA0B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5032375"/>
            <a:ext cx="73532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Conchiglia di </a:t>
            </a:r>
            <a:r>
              <a:rPr lang="pl-PL" altLang="it-IT" sz="1800" dirty="0"/>
              <a:t>nautilus		</a:t>
            </a:r>
            <a:r>
              <a:rPr lang="it-IT" altLang="it-IT" sz="1800" dirty="0"/>
              <a:t>     Pressione bassa sopra Islanda</a:t>
            </a:r>
          </a:p>
        </p:txBody>
      </p:sp>
      <p:sp>
        <p:nvSpPr>
          <p:cNvPr id="40967" name="Text Box 8">
            <a:extLst>
              <a:ext uri="{FF2B5EF4-FFF2-40B4-BE49-F238E27FC236}">
                <a16:creationId xmlns:a16="http://schemas.microsoft.com/office/drawing/2014/main" id="{F302A732-F6E3-E51F-3EB9-BDAB339FA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589588"/>
            <a:ext cx="7175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e</a:t>
            </a:r>
            <a:r>
              <a:rPr lang="pl-PL" altLang="it-IT" sz="1800"/>
              <a:t> = </a:t>
            </a:r>
            <a:r>
              <a:rPr lang="en-AU" altLang="it-IT" sz="1800"/>
              <a:t>2.71828182845904523536028747135266249775724709369995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9C2C6DB0-811C-EE6A-3751-B6635B0F15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Spiral</a:t>
            </a:r>
            <a:r>
              <a:rPr lang="it-IT" altLang="it-IT" sz="3600"/>
              <a:t>e</a:t>
            </a:r>
            <a:r>
              <a:rPr lang="pl-PL" altLang="it-IT" sz="3600"/>
              <a:t> „logar</a:t>
            </a:r>
            <a:r>
              <a:rPr lang="it-IT" altLang="it-IT" sz="3600"/>
              <a:t>itmica</a:t>
            </a:r>
            <a:r>
              <a:rPr lang="pl-PL" altLang="it-IT" sz="3600"/>
              <a:t>”: </a:t>
            </a:r>
            <a:r>
              <a:rPr lang="it-IT" altLang="it-IT" sz="3600"/>
              <a:t>numero</a:t>
            </a:r>
            <a:r>
              <a:rPr lang="pl-PL" altLang="it-IT" sz="3600"/>
              <a:t> </a:t>
            </a:r>
            <a:r>
              <a:rPr lang="pl-PL" altLang="it-IT" sz="3600" i="1"/>
              <a:t>e</a:t>
            </a:r>
            <a:endParaRPr lang="en-AU" altLang="it-IT" sz="3600"/>
          </a:p>
        </p:txBody>
      </p:sp>
      <p:sp>
        <p:nvSpPr>
          <p:cNvPr id="41987" name="Text Box 4">
            <a:extLst>
              <a:ext uri="{FF2B5EF4-FFF2-40B4-BE49-F238E27FC236}">
                <a16:creationId xmlns:a16="http://schemas.microsoft.com/office/drawing/2014/main" id="{96842CA7-5413-1074-75C2-FC2787357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400800"/>
            <a:ext cx="6616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>
                <a:hlinkClick r:id="rId2"/>
              </a:rPr>
              <a:t>http://antwrp.gsfc.nasa.gov/apod/ap050428.html</a:t>
            </a:r>
            <a:endParaRPr lang="pl-PL" altLang="it-IT" sz="1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/>
              <a:t>https://www.daringgourmet.com/wp-content/uploads/2013/06/Sunflower-public-domain-4-sm.jpg</a:t>
            </a:r>
          </a:p>
        </p:txBody>
      </p:sp>
      <p:sp>
        <p:nvSpPr>
          <p:cNvPr id="41988" name="Text Box 6">
            <a:extLst>
              <a:ext uri="{FF2B5EF4-FFF2-40B4-BE49-F238E27FC236}">
                <a16:creationId xmlns:a16="http://schemas.microsoft.com/office/drawing/2014/main" id="{557A1275-39F9-A619-5442-AB277A594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24400"/>
            <a:ext cx="67119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La g</a:t>
            </a:r>
            <a:r>
              <a:rPr lang="pl-PL" altLang="it-IT" sz="1800"/>
              <a:t>ala</a:t>
            </a:r>
            <a:r>
              <a:rPr lang="it-IT" altLang="it-IT" sz="1800"/>
              <a:t>ssia</a:t>
            </a:r>
            <a:r>
              <a:rPr lang="pl-PL" altLang="it-IT" sz="1800"/>
              <a:t> „Whirpool” M51			</a:t>
            </a:r>
            <a:r>
              <a:rPr lang="it-IT" altLang="it-IT" sz="1800"/>
              <a:t>Il girasole</a:t>
            </a:r>
            <a:endParaRPr lang="en-AU" altLang="it-IT" sz="1800"/>
          </a:p>
        </p:txBody>
      </p:sp>
      <p:pic>
        <p:nvPicPr>
          <p:cNvPr id="41989" name="Picture 7">
            <a:extLst>
              <a:ext uri="{FF2B5EF4-FFF2-40B4-BE49-F238E27FC236}">
                <a16:creationId xmlns:a16="http://schemas.microsoft.com/office/drawing/2014/main" id="{4069BC34-8D0D-11CA-79E2-0CDE129B1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4535488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8">
            <a:extLst>
              <a:ext uri="{FF2B5EF4-FFF2-40B4-BE49-F238E27FC236}">
                <a16:creationId xmlns:a16="http://schemas.microsoft.com/office/drawing/2014/main" id="{B3523325-A725-CF3D-26EB-888D58CCE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50" y="1412875"/>
            <a:ext cx="414655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 Box 9">
            <a:extLst>
              <a:ext uri="{FF2B5EF4-FFF2-40B4-BE49-F238E27FC236}">
                <a16:creationId xmlns:a16="http://schemas.microsoft.com/office/drawing/2014/main" id="{F3261EC4-2D03-6A08-6E96-7A8B3B68F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5180013"/>
            <a:ext cx="6392862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/>
              <a:t>e </a:t>
            </a:r>
            <a:r>
              <a:rPr lang="pl-PL" altLang="it-IT" sz="2200" dirty="0"/>
              <a:t>= </a:t>
            </a:r>
            <a:r>
              <a:rPr lang="el-GR" altLang="it-IT" sz="2200" dirty="0"/>
              <a:t>Σ</a:t>
            </a:r>
            <a:r>
              <a:rPr lang="pl-PL" altLang="it-IT" sz="2200" baseline="-25000" dirty="0"/>
              <a:t>n=0</a:t>
            </a:r>
            <a:r>
              <a:rPr lang="pl-PL" altLang="it-IT" sz="2200" dirty="0"/>
              <a:t> (1/</a:t>
            </a:r>
            <a:r>
              <a:rPr lang="pl-PL" altLang="it-IT" sz="2200" i="1" dirty="0"/>
              <a:t>n</a:t>
            </a:r>
            <a:r>
              <a:rPr lang="pl-PL" altLang="it-IT" sz="2200" dirty="0"/>
              <a:t>!) = 1/1 + 1/1 + 1/(1∙2) + 1/(1∙2∙3) + 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/>
              <a:t>e</a:t>
            </a:r>
            <a:r>
              <a:rPr lang="pl-PL" altLang="it-IT" sz="2200" dirty="0"/>
              <a:t> = lim</a:t>
            </a:r>
            <a:r>
              <a:rPr lang="pl-PL" altLang="it-IT" sz="2200" baseline="-25000" dirty="0"/>
              <a:t>n→∞</a:t>
            </a:r>
            <a:r>
              <a:rPr lang="pl-PL" altLang="it-IT" sz="2200" dirty="0"/>
              <a:t>(1+1/</a:t>
            </a:r>
            <a:r>
              <a:rPr lang="pl-PL" altLang="it-IT" sz="2200" i="1" dirty="0"/>
              <a:t>n</a:t>
            </a:r>
            <a:r>
              <a:rPr lang="pl-PL" altLang="it-IT" sz="2200" dirty="0"/>
              <a:t>)</a:t>
            </a:r>
            <a:r>
              <a:rPr lang="pl-PL" altLang="it-IT" sz="2200" baseline="30000" dirty="0"/>
              <a:t>n</a:t>
            </a:r>
            <a:endParaRPr lang="pl-PL" altLang="it-IT" sz="2200" i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5AE8D6A5-28C1-184B-CFA0-CF0CBBBB6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Crescita</a:t>
            </a:r>
            <a:r>
              <a:rPr lang="pl-PL" altLang="it-IT" sz="3600"/>
              <a:t>/ </a:t>
            </a:r>
            <a:r>
              <a:rPr lang="it-IT" altLang="it-IT" sz="3600"/>
              <a:t>decrescita</a:t>
            </a:r>
            <a:r>
              <a:rPr lang="pl-PL" altLang="it-IT" sz="3600"/>
              <a:t> e</a:t>
            </a:r>
            <a:r>
              <a:rPr lang="it-IT" altLang="it-IT" sz="3600"/>
              <a:t>sponenziale</a:t>
            </a:r>
            <a:endParaRPr lang="en-AU" altLang="it-IT" sz="3600"/>
          </a:p>
        </p:txBody>
      </p:sp>
      <p:sp>
        <p:nvSpPr>
          <p:cNvPr id="43011" name="Text Box 4">
            <a:extLst>
              <a:ext uri="{FF2B5EF4-FFF2-40B4-BE49-F238E27FC236}">
                <a16:creationId xmlns:a16="http://schemas.microsoft.com/office/drawing/2014/main" id="{C635BDDB-3333-DD65-16FB-F27B6B760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6146800"/>
            <a:ext cx="3022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>
                <a:hlinkClick r:id="rId2"/>
              </a:rPr>
              <a:t>https://en.wikipedia.org/wiki/Exponential_decay</a:t>
            </a:r>
            <a:endParaRPr lang="pl-PL" altLang="it-IT" sz="1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>
                <a:hlinkClick r:id="rId3"/>
              </a:rPr>
              <a:t>https://en.wikipedia.org/wiki/RC_circuit</a:t>
            </a:r>
            <a:r>
              <a:rPr lang="pl-PL" altLang="it-IT" sz="10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>
                <a:hlinkClick r:id="rId4"/>
              </a:rPr>
              <a:t>https://en.wikipedia.org/wiki/Atmospheric_pressure</a:t>
            </a:r>
            <a:endParaRPr lang="en-AU" altLang="it-IT" sz="1000"/>
          </a:p>
        </p:txBody>
      </p:sp>
      <p:sp>
        <p:nvSpPr>
          <p:cNvPr id="43012" name="Text Box 5">
            <a:extLst>
              <a:ext uri="{FF2B5EF4-FFF2-40B4-BE49-F238E27FC236}">
                <a16:creationId xmlns:a16="http://schemas.microsoft.com/office/drawing/2014/main" id="{42AD5346-2DBD-1DF5-7631-0E2D831D9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1363663"/>
            <a:ext cx="2189162" cy="650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3600"/>
              <a:t>N = N</a:t>
            </a:r>
            <a:r>
              <a:rPr lang="pl-PL" altLang="it-IT" sz="3600" baseline="-25000"/>
              <a:t>0</a:t>
            </a:r>
            <a:r>
              <a:rPr lang="pl-PL" altLang="it-IT" sz="3600" i="1"/>
              <a:t>e</a:t>
            </a:r>
            <a:r>
              <a:rPr lang="pl-PL" altLang="it-IT" sz="3600" baseline="30000"/>
              <a:t>-t/</a:t>
            </a:r>
            <a:r>
              <a:rPr lang="el-GR" altLang="it-IT" sz="3600" baseline="30000"/>
              <a:t>τ</a:t>
            </a:r>
            <a:endParaRPr lang="el-GR" altLang="it-IT" sz="3600"/>
          </a:p>
        </p:txBody>
      </p:sp>
      <p:pic>
        <p:nvPicPr>
          <p:cNvPr id="43013" name="Picture 7">
            <a:extLst>
              <a:ext uri="{FF2B5EF4-FFF2-40B4-BE49-F238E27FC236}">
                <a16:creationId xmlns:a16="http://schemas.microsoft.com/office/drawing/2014/main" id="{80ADAF18-F919-AC2C-78BE-9ECE7FF04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4248150" cy="319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8">
            <a:extLst>
              <a:ext uri="{FF2B5EF4-FFF2-40B4-BE49-F238E27FC236}">
                <a16:creationId xmlns:a16="http://schemas.microsoft.com/office/drawing/2014/main" id="{AF53DDA0-9FDB-4B1E-01E2-0276C378E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92375"/>
            <a:ext cx="428625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Text Box 9">
            <a:extLst>
              <a:ext uri="{FF2B5EF4-FFF2-40B4-BE49-F238E27FC236}">
                <a16:creationId xmlns:a16="http://schemas.microsoft.com/office/drawing/2014/main" id="{444B34AA-35DA-B42C-B7D6-754001586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780088"/>
            <a:ext cx="10175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 u="sng">
                <a:hlinkClick r:id="rId7" tooltip="User:Geek.not.nerd"/>
              </a:rPr>
              <a:t>Geek.not.nerd</a:t>
            </a:r>
            <a:r>
              <a:rPr lang="en-AU" altLang="it-IT" sz="1000"/>
              <a:t> </a:t>
            </a:r>
          </a:p>
        </p:txBody>
      </p:sp>
      <p:sp>
        <p:nvSpPr>
          <p:cNvPr id="43016" name="Text Box 10">
            <a:extLst>
              <a:ext uri="{FF2B5EF4-FFF2-40B4-BE49-F238E27FC236}">
                <a16:creationId xmlns:a16="http://schemas.microsoft.com/office/drawing/2014/main" id="{EEB35E0B-6A90-2186-168B-0939B7665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724400"/>
            <a:ext cx="4787900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Se </a:t>
            </a:r>
            <a:r>
              <a:rPr lang="el-GR" altLang="it-IT" sz="2200"/>
              <a:t>π</a:t>
            </a:r>
            <a:r>
              <a:rPr lang="pl-PL" altLang="it-IT" sz="2200"/>
              <a:t> </a:t>
            </a:r>
            <a:r>
              <a:rPr lang="it-IT" altLang="it-IT" sz="2200"/>
              <a:t>descrive una certa invarianza (della geometria), un altro numero xx troviamo nella descrizione di tanti, diversi cambiamenti temporali. </a:t>
            </a:r>
            <a:r>
              <a:rPr lang="pl-PL" altLang="it-IT" sz="2200"/>
              <a:t> </a:t>
            </a:r>
            <a:endParaRPr lang="el-GR" altLang="it-IT" sz="22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8B14F951-D1ED-10DA-AD76-532463525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686800" cy="1143000"/>
          </a:xfrm>
        </p:spPr>
        <p:txBody>
          <a:bodyPr/>
          <a:lstStyle/>
          <a:p>
            <a:r>
              <a:rPr lang="pl-PL" altLang="it-IT" sz="3200"/>
              <a:t>Knowing mathematics makes the world simple</a:t>
            </a:r>
            <a:endParaRPr lang="en-AU" altLang="it-IT" sz="3200"/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F0372541-AD3D-0A22-CCF1-A8C92EF7E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5965825"/>
            <a:ext cx="8229600" cy="89217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pl-PL" altLang="it-IT" sz="2800"/>
              <a:t>Newton’s equation of mirrors and lenses:   </a:t>
            </a:r>
            <a:r>
              <a:rPr lang="pl-PL" altLang="it-IT" sz="2800" i="1">
                <a:solidFill>
                  <a:srgbClr val="FF0000"/>
                </a:solidFill>
              </a:rPr>
              <a:t>1/x+1/y = 1/f</a:t>
            </a:r>
            <a:endParaRPr lang="en-AU" altLang="it-IT" sz="2800">
              <a:solidFill>
                <a:srgbClr val="FF0000"/>
              </a:solidFill>
            </a:endParaRPr>
          </a:p>
        </p:txBody>
      </p:sp>
      <p:pic>
        <p:nvPicPr>
          <p:cNvPr id="94214" name="Picture 6">
            <a:extLst>
              <a:ext uri="{FF2B5EF4-FFF2-40B4-BE49-F238E27FC236}">
                <a16:creationId xmlns:a16="http://schemas.microsoft.com/office/drawing/2014/main" id="{940A74EC-652C-A85E-637D-4857B021C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48006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5EFB547-FA3B-8576-FDCD-9916D6F304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4000"/>
              <a:t>Einstein (Kronecker ?) :</a:t>
            </a:r>
            <a:br>
              <a:rPr lang="pl-PL" altLang="it-IT" sz="4000"/>
            </a:br>
            <a:r>
              <a:rPr lang="pl-PL" altLang="it-IT" sz="4000"/>
              <a:t> „</a:t>
            </a:r>
            <a:r>
              <a:rPr lang="it-IT" altLang="it-IT" sz="4000"/>
              <a:t>buon Dio</a:t>
            </a:r>
            <a:r>
              <a:rPr lang="pl-PL" altLang="it-IT" sz="4000"/>
              <a:t>…”</a:t>
            </a:r>
            <a:endParaRPr lang="en-AU" altLang="it-IT" sz="40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C9A71CAC-03F4-8A11-8E21-E1212B7CBE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65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800" dirty="0"/>
              <a:t>Buon Dio ha inventato i numeri naturali</a:t>
            </a:r>
            <a:r>
              <a:rPr lang="pl-PL" altLang="it-IT" sz="2800" dirty="0"/>
              <a:t>: 1,2,3, </a:t>
            </a:r>
            <a:r>
              <a:rPr lang="it-IT" altLang="it-IT" sz="2800" dirty="0"/>
              <a:t>dieci, cento e anche più grandi</a:t>
            </a:r>
            <a:r>
              <a:rPr lang="pl-PL" altLang="it-IT" sz="2800" dirty="0"/>
              <a:t>, </a:t>
            </a:r>
            <a:r>
              <a:rPr lang="it-IT" altLang="it-IT" sz="2800" dirty="0"/>
              <a:t>per esempio</a:t>
            </a:r>
            <a:r>
              <a:rPr lang="pl-PL" altLang="it-IT" sz="2800" dirty="0"/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800" dirty="0"/>
              <a:t>„</a:t>
            </a:r>
            <a:r>
              <a:rPr lang="it-IT" altLang="it-IT" sz="2800" dirty="0"/>
              <a:t>un milione di milioni di milioni e ancora uno</a:t>
            </a:r>
            <a:r>
              <a:rPr lang="pl-PL" altLang="it-IT" sz="2800" dirty="0"/>
              <a:t>”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/>
              <a:t>mele, sassi, atomi si contano in numeri naturali</a:t>
            </a:r>
            <a:r>
              <a:rPr lang="pl-PL" altLang="it-IT" sz="28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/>
              <a:t>Nella matematica romana non c’era lo zero (se qualcosa non c’è, non c’è)</a:t>
            </a:r>
            <a:r>
              <a:rPr lang="pl-PL" altLang="it-IT" sz="28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/>
              <a:t>E tutto andava bene fino ai tempi di un certo </a:t>
            </a:r>
            <a:r>
              <a:rPr lang="pl-PL" altLang="it-IT" sz="2800" dirty="0"/>
              <a:t> Pitagora (VI </a:t>
            </a:r>
            <a:r>
              <a:rPr lang="it-IT" altLang="it-IT" sz="2800" dirty="0"/>
              <a:t>secolo d.C.</a:t>
            </a:r>
            <a:r>
              <a:rPr lang="pl-PL" altLang="it-IT" sz="28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/>
              <a:t>Ma cominciamo dall’inizio</a:t>
            </a:r>
            <a:r>
              <a:rPr lang="pl-PL" altLang="it-IT" sz="2800" dirty="0"/>
              <a:t>…</a:t>
            </a:r>
            <a:endParaRPr lang="en-AU" altLang="it-IT" sz="2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8B14F951-D1ED-10DA-AD76-532463525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686800" cy="1143000"/>
          </a:xfrm>
        </p:spPr>
        <p:txBody>
          <a:bodyPr/>
          <a:lstStyle/>
          <a:p>
            <a:r>
              <a:rPr lang="pl-PL" altLang="it-IT" sz="3200"/>
              <a:t>Knowing mathematics makes the world simple</a:t>
            </a:r>
            <a:endParaRPr lang="en-AU" altLang="it-IT" sz="3200"/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F0372541-AD3D-0A22-CCF1-A8C92EF7E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5965825"/>
            <a:ext cx="8229600" cy="89217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pl-PL" altLang="it-IT" sz="2800"/>
              <a:t>Newton’s equation of mirrors and lenses:   </a:t>
            </a:r>
            <a:r>
              <a:rPr lang="pl-PL" altLang="it-IT" sz="2800" i="1">
                <a:solidFill>
                  <a:srgbClr val="FF0000"/>
                </a:solidFill>
              </a:rPr>
              <a:t>1/x+1/y = 1/f</a:t>
            </a:r>
            <a:endParaRPr lang="en-AU" altLang="it-IT" sz="2800">
              <a:solidFill>
                <a:srgbClr val="FF0000"/>
              </a:solidFill>
            </a:endParaRPr>
          </a:p>
        </p:txBody>
      </p:sp>
      <p:pic>
        <p:nvPicPr>
          <p:cNvPr id="94214" name="Picture 6">
            <a:extLst>
              <a:ext uri="{FF2B5EF4-FFF2-40B4-BE49-F238E27FC236}">
                <a16:creationId xmlns:a16="http://schemas.microsoft.com/office/drawing/2014/main" id="{940A74EC-652C-A85E-637D-4857B021C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48006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5" name="Picture 7">
            <a:extLst>
              <a:ext uri="{FF2B5EF4-FFF2-40B4-BE49-F238E27FC236}">
                <a16:creationId xmlns:a16="http://schemas.microsoft.com/office/drawing/2014/main" id="{FDAB89B0-AB92-BBF0-6E7E-A84BF35E1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0213"/>
            <a:ext cx="5322888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57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8B14F951-D1ED-10DA-AD76-532463525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686800" cy="1143000"/>
          </a:xfrm>
        </p:spPr>
        <p:txBody>
          <a:bodyPr/>
          <a:lstStyle/>
          <a:p>
            <a:r>
              <a:rPr lang="pl-PL" altLang="it-IT" sz="3200"/>
              <a:t>Knowing mathematics makes the world simple</a:t>
            </a:r>
            <a:endParaRPr lang="en-AU" altLang="it-IT" sz="3200"/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F0372541-AD3D-0A22-CCF1-A8C92EF7E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5965825"/>
            <a:ext cx="8229600" cy="89217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pl-PL" altLang="it-IT" sz="2800"/>
              <a:t>Newton’s equation of mirrors and lenses:   </a:t>
            </a:r>
            <a:r>
              <a:rPr lang="pl-PL" altLang="it-IT" sz="2800" i="1">
                <a:solidFill>
                  <a:srgbClr val="FF0000"/>
                </a:solidFill>
              </a:rPr>
              <a:t>1/x+1/y = 1/f</a:t>
            </a:r>
            <a:endParaRPr lang="en-AU" altLang="it-IT" sz="2800">
              <a:solidFill>
                <a:srgbClr val="FF0000"/>
              </a:solidFill>
            </a:endParaRPr>
          </a:p>
        </p:txBody>
      </p:sp>
      <p:pic>
        <p:nvPicPr>
          <p:cNvPr id="94214" name="Picture 6">
            <a:extLst>
              <a:ext uri="{FF2B5EF4-FFF2-40B4-BE49-F238E27FC236}">
                <a16:creationId xmlns:a16="http://schemas.microsoft.com/office/drawing/2014/main" id="{940A74EC-652C-A85E-637D-4857B021C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48006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5" name="Picture 7">
            <a:extLst>
              <a:ext uri="{FF2B5EF4-FFF2-40B4-BE49-F238E27FC236}">
                <a16:creationId xmlns:a16="http://schemas.microsoft.com/office/drawing/2014/main" id="{FDAB89B0-AB92-BBF0-6E7E-A84BF35E1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0213"/>
            <a:ext cx="5322888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6" name="Picture 8">
            <a:extLst>
              <a:ext uri="{FF2B5EF4-FFF2-40B4-BE49-F238E27FC236}">
                <a16:creationId xmlns:a16="http://schemas.microsoft.com/office/drawing/2014/main" id="{3DC0E317-2611-F303-54F6-E9268A545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133600"/>
            <a:ext cx="4797425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42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8B14F951-D1ED-10DA-AD76-532463525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686800" cy="1143000"/>
          </a:xfrm>
        </p:spPr>
        <p:txBody>
          <a:bodyPr/>
          <a:lstStyle/>
          <a:p>
            <a:r>
              <a:rPr lang="pl-PL" altLang="it-IT" sz="3200"/>
              <a:t>Knowing mathematics makes the world simple</a:t>
            </a:r>
            <a:endParaRPr lang="en-AU" altLang="it-IT" sz="3200"/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F0372541-AD3D-0A22-CCF1-A8C92EF7E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5965825"/>
            <a:ext cx="8229600" cy="89217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pl-PL" altLang="it-IT" sz="2800"/>
              <a:t>Newton’s equation of mirrors and lenses:   </a:t>
            </a:r>
            <a:r>
              <a:rPr lang="pl-PL" altLang="it-IT" sz="2800" i="1">
                <a:solidFill>
                  <a:srgbClr val="FF0000"/>
                </a:solidFill>
              </a:rPr>
              <a:t>1/x+1/y = 1/f</a:t>
            </a:r>
            <a:endParaRPr lang="en-AU" altLang="it-IT" sz="2800">
              <a:solidFill>
                <a:srgbClr val="FF0000"/>
              </a:solidFill>
            </a:endParaRPr>
          </a:p>
        </p:txBody>
      </p:sp>
      <p:pic>
        <p:nvPicPr>
          <p:cNvPr id="94214" name="Picture 6">
            <a:extLst>
              <a:ext uri="{FF2B5EF4-FFF2-40B4-BE49-F238E27FC236}">
                <a16:creationId xmlns:a16="http://schemas.microsoft.com/office/drawing/2014/main" id="{940A74EC-652C-A85E-637D-4857B021C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48006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5" name="Picture 7">
            <a:extLst>
              <a:ext uri="{FF2B5EF4-FFF2-40B4-BE49-F238E27FC236}">
                <a16:creationId xmlns:a16="http://schemas.microsoft.com/office/drawing/2014/main" id="{FDAB89B0-AB92-BBF0-6E7E-A84BF35E1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0213"/>
            <a:ext cx="5322888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6" name="Picture 8">
            <a:extLst>
              <a:ext uri="{FF2B5EF4-FFF2-40B4-BE49-F238E27FC236}">
                <a16:creationId xmlns:a16="http://schemas.microsoft.com/office/drawing/2014/main" id="{3DC0E317-2611-F303-54F6-E9268A545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133600"/>
            <a:ext cx="4797425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7" name="Picture 9">
            <a:extLst>
              <a:ext uri="{FF2B5EF4-FFF2-40B4-BE49-F238E27FC236}">
                <a16:creationId xmlns:a16="http://schemas.microsoft.com/office/drawing/2014/main" id="{B5269C2B-EB61-6492-5795-20A08F62C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349500"/>
            <a:ext cx="4797425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93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4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4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C2A0118-7B4C-4C59-9F1C-C1F53F269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L’equazione più bella della matematica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7AFCE78B-DEBD-9B13-6139-4D9E649478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Un altro strano numero</a:t>
            </a:r>
            <a:r>
              <a:rPr lang="pl-PL" altLang="it-IT"/>
              <a:t> </a:t>
            </a:r>
            <a:r>
              <a:rPr lang="pl-PL" altLang="it-IT" i="1"/>
              <a:t>i</a:t>
            </a:r>
            <a:r>
              <a:rPr lang="pl-PL" altLang="it-IT"/>
              <a:t> = √-1</a:t>
            </a:r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B52A79B1-F74F-D0AA-3FA7-B017D2E4D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349500"/>
            <a:ext cx="3489325" cy="374332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1" name="Rectangle 5">
            <a:extLst>
              <a:ext uri="{FF2B5EF4-FFF2-40B4-BE49-F238E27FC236}">
                <a16:creationId xmlns:a16="http://schemas.microsoft.com/office/drawing/2014/main" id="{F27205FD-9EF8-90CA-9CFF-187C9AB09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6143625"/>
            <a:ext cx="25511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https://en.wikipedia.org/wiki/Pi</a:t>
            </a:r>
          </a:p>
        </p:txBody>
      </p:sp>
      <p:sp>
        <p:nvSpPr>
          <p:cNvPr id="45062" name="Text Box 6">
            <a:extLst>
              <a:ext uri="{FF2B5EF4-FFF2-40B4-BE49-F238E27FC236}">
                <a16:creationId xmlns:a16="http://schemas.microsoft.com/office/drawing/2014/main" id="{C1BA9B66-56FA-CDC4-F9F3-8B4968C51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3752850"/>
            <a:ext cx="2601913" cy="711200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4000" i="1">
                <a:solidFill>
                  <a:srgbClr val="FF0000"/>
                </a:solidFill>
              </a:rPr>
              <a:t>e </a:t>
            </a:r>
            <a:r>
              <a:rPr lang="pl-PL" altLang="it-IT" sz="4000" i="1" baseline="30000">
                <a:solidFill>
                  <a:srgbClr val="FF0000"/>
                </a:solidFill>
              </a:rPr>
              <a:t>i</a:t>
            </a:r>
            <a:r>
              <a:rPr lang="el-GR" altLang="it-IT" sz="4000" i="1" baseline="30000">
                <a:solidFill>
                  <a:srgbClr val="FF0000"/>
                </a:solidFill>
              </a:rPr>
              <a:t>π</a:t>
            </a:r>
            <a:r>
              <a:rPr lang="pl-PL" altLang="it-IT" sz="4000" i="1" baseline="30000">
                <a:solidFill>
                  <a:srgbClr val="FF0000"/>
                </a:solidFill>
              </a:rPr>
              <a:t> </a:t>
            </a:r>
            <a:r>
              <a:rPr lang="pl-PL" altLang="it-IT" sz="4000">
                <a:solidFill>
                  <a:srgbClr val="FF0000"/>
                </a:solidFill>
              </a:rPr>
              <a:t>+ 1</a:t>
            </a:r>
            <a:r>
              <a:rPr lang="pl-PL" altLang="it-IT" sz="4000" i="1">
                <a:solidFill>
                  <a:srgbClr val="FF0000"/>
                </a:solidFill>
              </a:rPr>
              <a:t> = </a:t>
            </a:r>
            <a:r>
              <a:rPr lang="pl-PL" altLang="it-IT" sz="4000">
                <a:solidFill>
                  <a:srgbClr val="FF0000"/>
                </a:solidFill>
              </a:rPr>
              <a:t>0</a:t>
            </a:r>
            <a:endParaRPr lang="el-GR" altLang="it-IT" sz="4000" i="1">
              <a:solidFill>
                <a:srgbClr val="FF0000"/>
              </a:solidFill>
            </a:endParaRPr>
          </a:p>
        </p:txBody>
      </p:sp>
      <p:sp>
        <p:nvSpPr>
          <p:cNvPr id="45063" name="Text Box 7">
            <a:extLst>
              <a:ext uri="{FF2B5EF4-FFF2-40B4-BE49-F238E27FC236}">
                <a16:creationId xmlns:a16="http://schemas.microsoft.com/office/drawing/2014/main" id="{D62396D1-7BC0-5027-5656-E31DE57A9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7075" y="5138738"/>
            <a:ext cx="412432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Il numero</a:t>
            </a:r>
            <a:r>
              <a:rPr lang="pl-PL" altLang="it-IT" sz="2200" dirty="0"/>
              <a:t> </a:t>
            </a:r>
            <a:r>
              <a:rPr lang="pl-PL" altLang="it-IT" sz="2200" i="1" dirty="0"/>
              <a:t>i</a:t>
            </a:r>
            <a:r>
              <a:rPr lang="pl-PL" altLang="it-IT" sz="2200" dirty="0"/>
              <a:t> </a:t>
            </a:r>
            <a:r>
              <a:rPr lang="it-IT" altLang="it-IT" sz="2200" dirty="0"/>
              <a:t>chiamiamo</a:t>
            </a:r>
            <a:r>
              <a:rPr lang="pl-PL" altLang="it-IT" sz="2200" dirty="0"/>
              <a:t> „</a:t>
            </a:r>
            <a:r>
              <a:rPr lang="it-IT" altLang="it-IT" sz="2200" dirty="0"/>
              <a:t>immaginario</a:t>
            </a:r>
            <a:r>
              <a:rPr lang="pl-PL" altLang="it-IT" sz="2200" dirty="0"/>
              <a:t>”, </a:t>
            </a:r>
            <a:r>
              <a:rPr lang="it-IT" altLang="it-IT" sz="2200" dirty="0"/>
              <a:t>e insieme di questi numeri – </a:t>
            </a:r>
            <a:r>
              <a:rPr lang="pl-PL" altLang="it-IT" sz="2200" dirty="0"/>
              <a:t>„</a:t>
            </a:r>
            <a:r>
              <a:rPr lang="it-IT" altLang="it-IT" sz="2200" dirty="0"/>
              <a:t>complessi</a:t>
            </a:r>
            <a:r>
              <a:rPr lang="pl-PL" altLang="it-IT" sz="2200" dirty="0"/>
              <a:t>”  </a:t>
            </a:r>
            <a:endParaRPr lang="en-AU" altLang="it-IT" sz="22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8A7F9FE2-F86B-4D54-5AC0-2ECD7BF7C2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Anche l’idrogeno è matematico</a:t>
            </a:r>
            <a:endParaRPr lang="en-AU" altLang="it-IT" sz="3600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A2DB2588-AC1D-302B-1BBF-D85F6BD3FD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5805488"/>
            <a:ext cx="8229600" cy="892175"/>
          </a:xfrm>
        </p:spPr>
        <p:txBody>
          <a:bodyPr/>
          <a:lstStyle/>
          <a:p>
            <a:r>
              <a:rPr lang="it-IT" altLang="it-IT" dirty="0"/>
              <a:t>La serie di </a:t>
            </a:r>
            <a:r>
              <a:rPr lang="pl-PL" altLang="it-IT" dirty="0"/>
              <a:t>„Balmer”  </a:t>
            </a:r>
            <a:r>
              <a:rPr lang="pl-PL" altLang="it-IT" i="1" dirty="0"/>
              <a:t>E</a:t>
            </a:r>
            <a:r>
              <a:rPr lang="pl-PL" altLang="it-IT" dirty="0"/>
              <a:t> = </a:t>
            </a:r>
            <a:r>
              <a:rPr lang="pl-PL" altLang="it-IT" i="1" dirty="0"/>
              <a:t>R</a:t>
            </a:r>
            <a:r>
              <a:rPr lang="pl-PL" altLang="it-IT" dirty="0"/>
              <a:t> (1/2</a:t>
            </a:r>
            <a:r>
              <a:rPr lang="pl-PL" altLang="it-IT" baseline="30000" dirty="0"/>
              <a:t>2</a:t>
            </a:r>
            <a:r>
              <a:rPr lang="pl-PL" altLang="it-IT" dirty="0"/>
              <a:t> – 1/</a:t>
            </a:r>
            <a:r>
              <a:rPr lang="pl-PL" altLang="it-IT" i="1" dirty="0"/>
              <a:t>n</a:t>
            </a:r>
            <a:r>
              <a:rPr lang="pl-PL" altLang="it-IT" baseline="30000" dirty="0"/>
              <a:t>2</a:t>
            </a:r>
            <a:r>
              <a:rPr lang="pl-PL" altLang="it-IT" dirty="0"/>
              <a:t>)</a:t>
            </a:r>
            <a:endParaRPr lang="en-AU" altLang="it-IT" dirty="0"/>
          </a:p>
        </p:txBody>
      </p:sp>
      <p:pic>
        <p:nvPicPr>
          <p:cNvPr id="46084" name="Picture 4">
            <a:extLst>
              <a:ext uri="{FF2B5EF4-FFF2-40B4-BE49-F238E27FC236}">
                <a16:creationId xmlns:a16="http://schemas.microsoft.com/office/drawing/2014/main" id="{E187ABF1-1AA6-0770-A4E3-0C335806A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8413"/>
            <a:ext cx="70866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>
            <a:extLst>
              <a:ext uri="{FF2B5EF4-FFF2-40B4-BE49-F238E27FC236}">
                <a16:creationId xmlns:a16="http://schemas.microsoft.com/office/drawing/2014/main" id="{5DD471E3-CA01-EA05-540C-F1E9B220F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5248275"/>
            <a:ext cx="4552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Hydrogen			Helium</a:t>
            </a:r>
            <a:endParaRPr lang="en-AU" altLang="it-IT" sz="1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3BDC3F6A-7643-96E7-0254-5F3C345010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/>
              <a:t>L’equazione più bella della fisica</a:t>
            </a:r>
            <a:endParaRPr lang="en-AU" altLang="it-IT" sz="3600" dirty="0"/>
          </a:p>
        </p:txBody>
      </p:sp>
      <p:pic>
        <p:nvPicPr>
          <p:cNvPr id="47107" name="Picture 4">
            <a:extLst>
              <a:ext uri="{FF2B5EF4-FFF2-40B4-BE49-F238E27FC236}">
                <a16:creationId xmlns:a16="http://schemas.microsoft.com/office/drawing/2014/main" id="{86B228EA-A702-8C02-EF4F-AD59D8456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7109" name="Object 5">
            <a:extLst>
              <a:ext uri="{FF2B5EF4-FFF2-40B4-BE49-F238E27FC236}">
                <a16:creationId xmlns:a16="http://schemas.microsoft.com/office/drawing/2014/main" id="{9895C30C-8B7B-7C6B-5D04-199861162D5E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5364163" y="3357563"/>
          <a:ext cx="2954337" cy="160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3" imgW="723586" imgH="393529" progId="Equation.3">
                  <p:embed/>
                </p:oleObj>
              </mc:Choice>
              <mc:Fallback>
                <p:oleObj name="Równanie" r:id="rId3" imgW="723586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357563"/>
                        <a:ext cx="2954337" cy="16065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Box 7">
            <a:extLst>
              <a:ext uri="{FF2B5EF4-FFF2-40B4-BE49-F238E27FC236}">
                <a16:creationId xmlns:a16="http://schemas.microsoft.com/office/drawing/2014/main" id="{CEB6457C-A82F-5658-A3DB-2EEE7B7CB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726" y="5118912"/>
            <a:ext cx="806823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La g</a:t>
            </a:r>
            <a:r>
              <a:rPr lang="pl-PL" altLang="it-IT" sz="2200" dirty="0"/>
              <a:t>eometria </a:t>
            </a:r>
            <a:r>
              <a:rPr lang="it-IT" altLang="it-IT" sz="2200" dirty="0"/>
              <a:t>dello spazio-tempo dipende dalla materia (massa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e l’energia). </a:t>
            </a:r>
            <a:r>
              <a:rPr lang="pl-PL" altLang="it-IT" sz="2200" dirty="0">
                <a:latin typeface="Arial Unicode MS" pitchFamily="34" charset="-128"/>
                <a:ea typeface="Arial Unicode MS" pitchFamily="34" charset="-128"/>
              </a:rPr>
              <a:t>(</a:t>
            </a:r>
            <a:r>
              <a:rPr lang="it-IT" altLang="it-IT" sz="2200" dirty="0">
                <a:latin typeface="Arial Unicode MS" pitchFamily="34" charset="-128"/>
                <a:ea typeface="Arial Unicode MS" pitchFamily="34" charset="-128"/>
              </a:rPr>
              <a:t>Nella formula abbiamo dimenticato la cosiddetta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latin typeface="Arial Unicode MS" pitchFamily="34" charset="-128"/>
                <a:ea typeface="Arial Unicode MS" pitchFamily="34" charset="-128"/>
              </a:rPr>
              <a:t>costante cosmologica</a:t>
            </a:r>
            <a:r>
              <a:rPr lang="pl-PL" altLang="it-IT" sz="2200" dirty="0">
                <a:latin typeface="Arial Unicode MS" pitchFamily="34" charset="-128"/>
                <a:ea typeface="Arial Unicode MS" pitchFamily="34" charset="-128"/>
              </a:rPr>
              <a:t>)</a:t>
            </a:r>
            <a:endParaRPr lang="en-AU" altLang="it-IT" sz="2200" dirty="0">
              <a:latin typeface="Arial Unicode MS" pitchFamily="34" charset="-128"/>
              <a:ea typeface="Arial Unicode MS" pitchFamily="34" charset="-128"/>
            </a:endParaRPr>
          </a:p>
        </p:txBody>
      </p:sp>
      <p:pic>
        <p:nvPicPr>
          <p:cNvPr id="47110" name="Picture 9">
            <a:extLst>
              <a:ext uri="{FF2B5EF4-FFF2-40B4-BE49-F238E27FC236}">
                <a16:creationId xmlns:a16="http://schemas.microsoft.com/office/drawing/2014/main" id="{EEA2B271-8638-5870-D6EF-13E8B2343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8"/>
          <a:stretch>
            <a:fillRect/>
          </a:stretch>
        </p:blipFill>
        <p:spPr bwMode="auto">
          <a:xfrm>
            <a:off x="5292725" y="1412875"/>
            <a:ext cx="3059113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CAB955A0-A61F-472A-4021-F2D0EAFB7E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Quanto durerà il mondo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8F9F781E-548D-E342-7F3B-7BFDB2A24A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686800" cy="4525963"/>
          </a:xfrm>
        </p:spPr>
        <p:txBody>
          <a:bodyPr/>
          <a:lstStyle/>
          <a:p>
            <a:pPr>
              <a:buFontTx/>
              <a:buNone/>
            </a:pPr>
            <a:endParaRPr lang="pl-PL" altLang="it-IT" dirty="0"/>
          </a:p>
          <a:p>
            <a:r>
              <a:rPr lang="it-IT" altLang="it-IT" sz="2400" dirty="0"/>
              <a:t>Torre di </a:t>
            </a:r>
            <a:r>
              <a:rPr lang="pl-PL" altLang="it-IT" sz="2400" dirty="0"/>
              <a:t>Hanoi</a:t>
            </a:r>
            <a:endParaRPr lang="it-IT" altLang="it-IT" sz="2400" dirty="0"/>
          </a:p>
          <a:p>
            <a:pPr marL="0" indent="0">
              <a:buNone/>
            </a:pPr>
            <a:r>
              <a:rPr lang="it-IT" altLang="it-IT" sz="2400" dirty="0"/>
              <a:t>(S. </a:t>
            </a:r>
            <a:r>
              <a:rPr lang="it-IT" altLang="it-IT" sz="2400" dirty="0" err="1"/>
              <a:t>Jelenski</a:t>
            </a:r>
            <a:r>
              <a:rPr lang="it-IT" altLang="it-IT" sz="2400" dirty="0"/>
              <a:t> </a:t>
            </a:r>
            <a:r>
              <a:rPr lang="it-IT" altLang="it-IT" sz="2400" i="1" dirty="0" err="1"/>
              <a:t>Lilivati</a:t>
            </a:r>
            <a:r>
              <a:rPr lang="it-IT" altLang="it-IT" sz="2400" dirty="0"/>
              <a:t>)</a:t>
            </a:r>
            <a:r>
              <a:rPr lang="pl-PL" altLang="it-IT" sz="2400" dirty="0"/>
              <a:t> </a:t>
            </a:r>
            <a:endParaRPr lang="en-AU" altLang="it-IT" sz="2400" dirty="0"/>
          </a:p>
        </p:txBody>
      </p:sp>
      <p:pic>
        <p:nvPicPr>
          <p:cNvPr id="48132" name="Picture 7">
            <a:extLst>
              <a:ext uri="{FF2B5EF4-FFF2-40B4-BE49-F238E27FC236}">
                <a16:creationId xmlns:a16="http://schemas.microsoft.com/office/drawing/2014/main" id="{84533EAA-6F3F-3065-4FB6-657DCA6B6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68413"/>
            <a:ext cx="3349625" cy="554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4E8B198E-4D40-70B2-B558-3A28E8C1A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Non ti preocupare</a:t>
            </a:r>
            <a:r>
              <a:rPr lang="pl-PL" altLang="it-IT" sz="3600"/>
              <a:t>…</a:t>
            </a:r>
            <a:endParaRPr lang="en-AU" altLang="it-IT" sz="3600"/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2D63DFDB-7C9D-D229-76A6-80CC2CD093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500" y="4438650"/>
            <a:ext cx="8686800" cy="4525963"/>
          </a:xfrm>
        </p:spPr>
        <p:txBody>
          <a:bodyPr/>
          <a:lstStyle/>
          <a:p>
            <a:r>
              <a:rPr lang="pl-PL" altLang="it-IT" sz="2400" dirty="0"/>
              <a:t>18 446 744 073 709 551 615 = 628 mld </a:t>
            </a:r>
            <a:r>
              <a:rPr lang="it-IT" altLang="it-IT" sz="2400" dirty="0"/>
              <a:t>anni</a:t>
            </a:r>
            <a:endParaRPr lang="pl-PL" altLang="it-IT" sz="2400" dirty="0"/>
          </a:p>
          <a:p>
            <a:r>
              <a:rPr lang="it-IT" altLang="it-IT" sz="2400" dirty="0"/>
              <a:t>(l’età odierna del Universo e solo </a:t>
            </a:r>
            <a:r>
              <a:rPr lang="pl-PL" altLang="it-IT" sz="2400" dirty="0"/>
              <a:t>13,78</a:t>
            </a:r>
            <a:r>
              <a:rPr lang="it-IT" altLang="it-IT" sz="2400" dirty="0"/>
              <a:t> mld anni</a:t>
            </a:r>
            <a:r>
              <a:rPr lang="pl-PL" altLang="it-IT" sz="2400" dirty="0"/>
              <a:t>)</a:t>
            </a:r>
            <a:endParaRPr lang="en-AU" altLang="it-IT" sz="2400" dirty="0"/>
          </a:p>
        </p:txBody>
      </p:sp>
      <p:pic>
        <p:nvPicPr>
          <p:cNvPr id="49156" name="Picture 4">
            <a:hlinkClick r:id="rId2"/>
            <a:extLst>
              <a:ext uri="{FF2B5EF4-FFF2-40B4-BE49-F238E27FC236}">
                <a16:creationId xmlns:a16="http://schemas.microsoft.com/office/drawing/2014/main" id="{1DD18906-579C-49D0-7CC0-EBA48673A6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700213"/>
            <a:ext cx="5845175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 Box 5">
            <a:extLst>
              <a:ext uri="{FF2B5EF4-FFF2-40B4-BE49-F238E27FC236}">
                <a16:creationId xmlns:a16="http://schemas.microsoft.com/office/drawing/2014/main" id="{8E3B2835-05E2-391B-CDD4-D4E0A5AA5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6184900"/>
            <a:ext cx="7880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it-IT" sz="1800"/>
              <a:t>https://upload.wikimedia.org/wikipedia/commons/6/60/Tower_of_Hanoi_4.gif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B3A1AA4A-BCFC-E844-3E04-3DF579D24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/>
              <a:t>Dante Aligheri</a:t>
            </a:r>
            <a:endParaRPr lang="en-AU" altLang="it-IT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4B0C5181-CBEE-0CDA-32C6-3E998C6D1B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60483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sz="2400" dirty="0"/>
              <a:t>Paradiso, XXXIII, 133-135</a:t>
            </a:r>
          </a:p>
          <a:p>
            <a:pPr eaLnBrk="1" hangingPunct="1">
              <a:lnSpc>
                <a:spcPct val="80000"/>
              </a:lnSpc>
            </a:pPr>
            <a:endParaRPr lang="pl-PL" altLang="it-IT" sz="2400" dirty="0"/>
          </a:p>
          <a:p>
            <a:pPr eaLnBrk="1" hangingPunct="1">
              <a:lnSpc>
                <a:spcPct val="80000"/>
              </a:lnSpc>
            </a:pPr>
            <a:endParaRPr lang="pl-PL" altLang="it-IT" sz="2400" dirty="0"/>
          </a:p>
          <a:p>
            <a:pPr eaLnBrk="1" hangingPunct="1">
              <a:lnSpc>
                <a:spcPct val="80000"/>
              </a:lnSpc>
            </a:pPr>
            <a:endParaRPr lang="pl-PL" altLang="it-IT" sz="2400" dirty="0"/>
          </a:p>
          <a:p>
            <a:pPr eaLnBrk="1" hangingPunct="1">
              <a:lnSpc>
                <a:spcPct val="80000"/>
              </a:lnSpc>
            </a:pPr>
            <a:endParaRPr lang="pl-PL" altLang="it-IT" sz="2400" dirty="0"/>
          </a:p>
          <a:p>
            <a:pPr eaLnBrk="1" hangingPunct="1">
              <a:lnSpc>
                <a:spcPct val="80000"/>
              </a:lnSpc>
            </a:pPr>
            <a:endParaRPr lang="pl-PL" altLang="it-IT" sz="2400" dirty="0"/>
          </a:p>
          <a:p>
            <a:pPr eaLnBrk="1" hangingPunct="1">
              <a:lnSpc>
                <a:spcPct val="80000"/>
              </a:lnSpc>
            </a:pPr>
            <a:endParaRPr lang="pl-PL" altLang="it-IT" sz="2400" dirty="0"/>
          </a:p>
          <a:p>
            <a:pPr eaLnBrk="1" hangingPunct="1">
              <a:lnSpc>
                <a:spcPct val="80000"/>
              </a:lnSpc>
            </a:pPr>
            <a:endParaRPr lang="pl-PL" altLang="it-IT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it-IT" sz="2000" dirty="0"/>
              <a:t>„</a:t>
            </a:r>
            <a:r>
              <a:rPr lang="en-AU" altLang="it-IT" sz="2000" dirty="0"/>
              <a:t>Qual è ‘l </a:t>
            </a:r>
            <a:r>
              <a:rPr lang="en-AU" altLang="it-IT" sz="2000" dirty="0" err="1"/>
              <a:t>geomètra</a:t>
            </a:r>
            <a:r>
              <a:rPr lang="en-AU" altLang="it-IT" sz="2000" dirty="0"/>
              <a:t> </a:t>
            </a:r>
            <a:r>
              <a:rPr lang="en-AU" altLang="it-IT" sz="2000" dirty="0" err="1"/>
              <a:t>che</a:t>
            </a:r>
            <a:r>
              <a:rPr lang="en-AU" altLang="it-IT" sz="2000" dirty="0"/>
              <a:t> </a:t>
            </a:r>
            <a:r>
              <a:rPr lang="en-AU" altLang="it-IT" sz="2000" dirty="0" err="1"/>
              <a:t>tutto</a:t>
            </a:r>
            <a:r>
              <a:rPr lang="en-AU" altLang="it-IT" sz="2000" dirty="0"/>
              <a:t> </a:t>
            </a:r>
            <a:r>
              <a:rPr lang="en-AU" altLang="it-IT" sz="2000" dirty="0" err="1"/>
              <a:t>s’affige</a:t>
            </a:r>
            <a:r>
              <a:rPr lang="en-AU" altLang="it-IT" sz="2000" dirty="0"/>
              <a:t> </a:t>
            </a:r>
            <a:br>
              <a:rPr lang="en-AU" altLang="it-IT" sz="2000" dirty="0"/>
            </a:br>
            <a:r>
              <a:rPr lang="en-AU" altLang="it-IT" sz="2000" dirty="0"/>
              <a:t>per </a:t>
            </a:r>
            <a:r>
              <a:rPr lang="en-AU" altLang="it-IT" sz="2000" dirty="0" err="1"/>
              <a:t>misurar</a:t>
            </a:r>
            <a:r>
              <a:rPr lang="en-AU" altLang="it-IT" sz="2000" dirty="0"/>
              <a:t> lo </a:t>
            </a:r>
            <a:r>
              <a:rPr lang="en-AU" altLang="it-IT" sz="2000" dirty="0" err="1"/>
              <a:t>cerchio</a:t>
            </a:r>
            <a:r>
              <a:rPr lang="en-AU" altLang="it-IT" sz="2000" dirty="0"/>
              <a:t>, e non </a:t>
            </a:r>
            <a:r>
              <a:rPr lang="en-AU" altLang="it-IT" sz="2000" dirty="0" err="1"/>
              <a:t>ritrova</a:t>
            </a:r>
            <a:r>
              <a:rPr lang="en-AU" altLang="it-IT" sz="2000" dirty="0"/>
              <a:t>, </a:t>
            </a:r>
            <a:br>
              <a:rPr lang="en-AU" altLang="it-IT" sz="2000" dirty="0"/>
            </a:br>
            <a:r>
              <a:rPr lang="en-AU" altLang="it-IT" sz="2000" dirty="0" err="1"/>
              <a:t>pensando</a:t>
            </a:r>
            <a:r>
              <a:rPr lang="en-AU" altLang="it-IT" sz="2000" dirty="0"/>
              <a:t>, </a:t>
            </a:r>
            <a:r>
              <a:rPr lang="en-AU" altLang="it-IT" sz="2000" dirty="0" err="1"/>
              <a:t>quel</a:t>
            </a:r>
            <a:r>
              <a:rPr lang="en-AU" altLang="it-IT" sz="2000" dirty="0"/>
              <a:t> principio </a:t>
            </a:r>
            <a:r>
              <a:rPr lang="en-AU" altLang="it-IT" sz="2000" dirty="0" err="1"/>
              <a:t>ond’elli</a:t>
            </a:r>
            <a:r>
              <a:rPr lang="en-AU" altLang="it-IT" sz="2000" dirty="0"/>
              <a:t> </a:t>
            </a:r>
            <a:r>
              <a:rPr lang="en-AU" altLang="it-IT" sz="2000" dirty="0" err="1"/>
              <a:t>indige</a:t>
            </a:r>
            <a:r>
              <a:rPr lang="en-AU" altLang="it-IT" sz="2000" dirty="0"/>
              <a:t>,</a:t>
            </a:r>
            <a:r>
              <a:rPr lang="pl-PL" altLang="it-IT" sz="2000" dirty="0"/>
              <a:t>”</a:t>
            </a:r>
            <a:r>
              <a:rPr lang="en-AU" altLang="it-IT" sz="2000" dirty="0"/>
              <a:t> </a:t>
            </a:r>
            <a:endParaRPr lang="pl-PL" altLang="it-IT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l-PL" altLang="it-IT" sz="2000" dirty="0"/>
          </a:p>
        </p:txBody>
      </p:sp>
      <p:pic>
        <p:nvPicPr>
          <p:cNvPr id="50180" name="Picture 4">
            <a:extLst>
              <a:ext uri="{FF2B5EF4-FFF2-40B4-BE49-F238E27FC236}">
                <a16:creationId xmlns:a16="http://schemas.microsoft.com/office/drawing/2014/main" id="{101686A4-9D08-C57B-0E85-4531386CF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585913"/>
            <a:ext cx="48958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25E751D8-A1C2-8C17-7EC5-80C94B41FC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Il futuro della matematica</a:t>
            </a:r>
            <a:r>
              <a:rPr lang="pl-PL" altLang="it-IT" dirty="0"/>
              <a:t>?</a:t>
            </a:r>
            <a:endParaRPr lang="en-AU" altLang="it-IT" dirty="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E0CA6470-CFE5-1791-7C5F-0AC58B1946D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6295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2800" dirty="0"/>
              <a:t>Come sempre: rimanere la regina delle scienze</a:t>
            </a:r>
            <a:endParaRPr lang="en-AU" altLang="it-IT" sz="2800" dirty="0"/>
          </a:p>
        </p:txBody>
      </p:sp>
      <p:pic>
        <p:nvPicPr>
          <p:cNvPr id="51204" name="Picture 4">
            <a:extLst>
              <a:ext uri="{FF2B5EF4-FFF2-40B4-BE49-F238E27FC236}">
                <a16:creationId xmlns:a16="http://schemas.microsoft.com/office/drawing/2014/main" id="{612AF962-A7AB-BA35-2C31-FC9A2C7A0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05038"/>
            <a:ext cx="5327650" cy="3181350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5" name="Picture 8">
            <a:extLst>
              <a:ext uri="{FF2B5EF4-FFF2-40B4-BE49-F238E27FC236}">
                <a16:creationId xmlns:a16="http://schemas.microsoft.com/office/drawing/2014/main" id="{E9578369-9D25-3A45-35B7-F53539CC2A8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6325" y="2205038"/>
            <a:ext cx="2214563" cy="3179762"/>
          </a:xfrm>
          <a:noFill/>
          <a:ln cap="flat">
            <a:solidFill>
              <a:srgbClr val="008080"/>
            </a:solidFill>
            <a:miter lim="800000"/>
            <a:headEnd/>
            <a:tailEnd/>
          </a:ln>
        </p:spPr>
      </p:pic>
      <p:sp>
        <p:nvSpPr>
          <p:cNvPr id="51206" name="Text Box 9">
            <a:extLst>
              <a:ext uri="{FF2B5EF4-FFF2-40B4-BE49-F238E27FC236}">
                <a16:creationId xmlns:a16="http://schemas.microsoft.com/office/drawing/2014/main" id="{691788D3-5E70-E32D-8C8F-F86EEF39B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717" y="5401738"/>
            <a:ext cx="900765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I superconduttori ad alta temperatura: lo spazio frattale</a:t>
            </a:r>
            <a:r>
              <a:rPr lang="pl-PL" altLang="it-IT" sz="1800" dirty="0"/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L’energia scura</a:t>
            </a:r>
            <a:r>
              <a:rPr lang="pl-PL" altLang="it-IT" sz="1800" dirty="0"/>
              <a:t>: n</a:t>
            </a:r>
            <a:r>
              <a:rPr lang="it-IT" altLang="it-IT" sz="1800" dirty="0" err="1"/>
              <a:t>uove</a:t>
            </a:r>
            <a:r>
              <a:rPr lang="it-IT" altLang="it-IT" sz="1800" dirty="0"/>
              <a:t> </a:t>
            </a:r>
            <a:r>
              <a:rPr lang="pl-PL" altLang="it-IT" sz="1800" dirty="0"/>
              <a:t>geometrie, </a:t>
            </a:r>
            <a:r>
              <a:rPr lang="it-IT" altLang="it-IT" sz="1800" dirty="0"/>
              <a:t>non solo non-</a:t>
            </a:r>
            <a:r>
              <a:rPr lang="it-IT" altLang="it-IT" sz="1800" dirty="0" err="1"/>
              <a:t>euclidiane</a:t>
            </a:r>
            <a:r>
              <a:rPr lang="it-IT" altLang="it-IT" sz="1800" dirty="0"/>
              <a:t>, ma anche non abeliane</a:t>
            </a:r>
            <a:r>
              <a:rPr lang="pl-PL" altLang="it-IT" sz="1800" dirty="0"/>
              <a:t> 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La freccia del tempo</a:t>
            </a:r>
            <a:r>
              <a:rPr lang="pl-PL" altLang="it-IT" sz="1800" dirty="0"/>
              <a:t>: </a:t>
            </a:r>
            <a:r>
              <a:rPr lang="it-IT" altLang="it-IT" sz="1800" dirty="0"/>
              <a:t>la chiralità dello spazio</a:t>
            </a:r>
            <a:r>
              <a:rPr lang="pl-PL" altLang="it-IT" sz="1800" dirty="0"/>
              <a:t>?</a:t>
            </a:r>
            <a:endParaRPr lang="en-AU" altLang="it-IT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C81AB04-2EDD-9E70-3C50-7BE2EAB7DF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Già 5 mila anni fa...</a:t>
            </a:r>
            <a:endParaRPr lang="en-AU" altLang="it-IT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DF68CAD-C515-9630-3C54-71A7B5259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62950" cy="4525963"/>
          </a:xfrm>
        </p:spPr>
        <p:txBody>
          <a:bodyPr/>
          <a:lstStyle/>
          <a:p>
            <a:pPr eaLnBrk="1" hangingPunct="1"/>
            <a:r>
              <a:rPr lang="it-IT" altLang="it-IT" sz="2200" dirty="0"/>
              <a:t>nel antico Egitto (e anche in Mesopotamia) l’uomo ha inventato la matematica; bisognava in modo equilibrato dividere gli appezzamenti lungo Nilo (per poter calcolare le tasse) e costruire le piramidi). </a:t>
            </a:r>
            <a:endParaRPr lang="en-AU" altLang="it-IT" sz="2200" dirty="0"/>
          </a:p>
        </p:txBody>
      </p:sp>
      <p:pic>
        <p:nvPicPr>
          <p:cNvPr id="9220" name="Picture 6" descr="ilustracja">
            <a:extLst>
              <a:ext uri="{FF2B5EF4-FFF2-40B4-BE49-F238E27FC236}">
                <a16:creationId xmlns:a16="http://schemas.microsoft.com/office/drawing/2014/main" id="{5B56A0E9-7029-0924-200B-BD4648470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84538"/>
            <a:ext cx="3840163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8">
            <a:extLst>
              <a:ext uri="{FF2B5EF4-FFF2-40B4-BE49-F238E27FC236}">
                <a16:creationId xmlns:a16="http://schemas.microsoft.com/office/drawing/2014/main" id="{AA414D34-5CB3-799D-73E0-DB494B2C8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141663"/>
            <a:ext cx="3738562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9">
            <a:extLst>
              <a:ext uri="{FF2B5EF4-FFF2-40B4-BE49-F238E27FC236}">
                <a16:creationId xmlns:a16="http://schemas.microsoft.com/office/drawing/2014/main" id="{B7DA92E9-1D27-8AB6-64D0-239455952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969000"/>
            <a:ext cx="8059737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/>
              <a:t>https://upload.wikimedia.org/wikipedia/commons/6/62/Ziggarut_of_Ur_-_M.Lubinski.jpg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C8130100-F362-7CF3-9532-EBB41F082F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Commento didattico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34A21519-8BAC-8F02-EAF3-4637901CFA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8686800" cy="5661025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La lezione, presentata il 14.03.2015 (3.14.15 in inglese) al gruppo di circa 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100 </a:t>
            </a: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ragazzi delle scuole elementari in Polonia 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(</a:t>
            </a: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11-12 anni)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 </a:t>
            </a: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mostra che la matematica non è solo una scienza astratta, basata su un set di assiomi. 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lnSpc>
                <a:spcPct val="95000"/>
              </a:lnSpc>
            </a:pP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(</a:t>
            </a: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D’altra parte, in questa forma assiomatica, come ha mostrato 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G</a:t>
            </a:r>
            <a:r>
              <a:rPr lang="en-US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ö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del</a:t>
            </a: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, sarà o non-completa o contradittoria con se stessa)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.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La matematica si è sviluppata tanto, tanto tempo fa (la prima registrazione del ciclo di 28 giorni proviene da 40 mila anni fa), come la scienza prattica, per misurare le superfici di campetti (triangolari e trapezoidali) attorno il Nilo e per la costruzione 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zigurrat</a:t>
            </a: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 in Mesopotamia.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Le nozioni matematiche conosciute 4 mila anni fa furono notevoli – sommare le frazioni (probabilmente come dei settori di cerchi disegnato con un bastone sulla sabbia, calcolo del volume di piramidi, ricette per la produzione della birra etc. </a:t>
            </a:r>
            <a:endParaRPr lang="en-US" altLang="it-IT" sz="2100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FDE694EE-9109-F854-24BA-4A0BB560BA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6035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Implementazione prattica</a:t>
            </a:r>
            <a:r>
              <a:rPr lang="pl-PL" altLang="it-IT" sz="3600" dirty="0">
                <a:solidFill>
                  <a:schemeClr val="accent2"/>
                </a:solidFill>
              </a:rPr>
              <a:t>: </a:t>
            </a:r>
            <a:r>
              <a:rPr lang="it-IT" altLang="it-IT" sz="3600" dirty="0">
                <a:solidFill>
                  <a:schemeClr val="accent2"/>
                </a:solidFill>
              </a:rPr>
              <a:t>lezione con esperimenti interattivi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53251" name="Picture 6">
            <a:extLst>
              <a:ext uri="{FF2B5EF4-FFF2-40B4-BE49-F238E27FC236}">
                <a16:creationId xmlns:a16="http://schemas.microsoft.com/office/drawing/2014/main" id="{F843FE2A-5804-047A-82EF-DD5B9A11F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54022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FDE694EE-9109-F854-24BA-4A0BB560BA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6035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Implementazione prattica</a:t>
            </a:r>
            <a:r>
              <a:rPr lang="pl-PL" altLang="it-IT" sz="3600" dirty="0">
                <a:solidFill>
                  <a:schemeClr val="accent2"/>
                </a:solidFill>
              </a:rPr>
              <a:t>: </a:t>
            </a:r>
            <a:r>
              <a:rPr lang="it-IT" altLang="it-IT" sz="3600" dirty="0">
                <a:solidFill>
                  <a:schemeClr val="accent2"/>
                </a:solidFill>
              </a:rPr>
              <a:t>lezione con esperimenti divertenti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53251" name="Picture 6">
            <a:extLst>
              <a:ext uri="{FF2B5EF4-FFF2-40B4-BE49-F238E27FC236}">
                <a16:creationId xmlns:a16="http://schemas.microsoft.com/office/drawing/2014/main" id="{F843FE2A-5804-047A-82EF-DD5B9A11F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54022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1" name="Picture 7">
            <a:extLst>
              <a:ext uri="{FF2B5EF4-FFF2-40B4-BE49-F238E27FC236}">
                <a16:creationId xmlns:a16="http://schemas.microsoft.com/office/drawing/2014/main" id="{D3307EFB-9CD5-E54B-D616-CD5C5EB6A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205038"/>
            <a:ext cx="54022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72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FDE694EE-9109-F854-24BA-4A0BB560BA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6035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Implementazione prattica</a:t>
            </a:r>
            <a:r>
              <a:rPr lang="pl-PL" altLang="it-IT" sz="3600" dirty="0">
                <a:solidFill>
                  <a:schemeClr val="accent2"/>
                </a:solidFill>
              </a:rPr>
              <a:t>: </a:t>
            </a:r>
            <a:r>
              <a:rPr lang="it-IT" altLang="it-IT" sz="3600" dirty="0">
                <a:solidFill>
                  <a:schemeClr val="accent2"/>
                </a:solidFill>
              </a:rPr>
              <a:t>lezione con esperimenti sorprendenti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53251" name="Picture 6">
            <a:extLst>
              <a:ext uri="{FF2B5EF4-FFF2-40B4-BE49-F238E27FC236}">
                <a16:creationId xmlns:a16="http://schemas.microsoft.com/office/drawing/2014/main" id="{F843FE2A-5804-047A-82EF-DD5B9A11F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54022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1" name="Picture 7">
            <a:extLst>
              <a:ext uri="{FF2B5EF4-FFF2-40B4-BE49-F238E27FC236}">
                <a16:creationId xmlns:a16="http://schemas.microsoft.com/office/drawing/2014/main" id="{D3307EFB-9CD5-E54B-D616-CD5C5EB6A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205038"/>
            <a:ext cx="54022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2" name="Picture 8">
            <a:extLst>
              <a:ext uri="{FF2B5EF4-FFF2-40B4-BE49-F238E27FC236}">
                <a16:creationId xmlns:a16="http://schemas.microsoft.com/office/drawing/2014/main" id="{D0438B85-7306-7C21-D334-25EBDBC5B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924175"/>
            <a:ext cx="540226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23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042ADCF2-7FD3-458A-4F48-320B630CB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Commento didattico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E01F1110-FDDB-C506-C2DF-A491DAE626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954088"/>
            <a:ext cx="9144000" cy="5903912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La lezione è difficile, perché non si limita alle tipiche, in queste occasioni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, </a:t>
            </a: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divagazioni sulle proprietà «magiche» del numero pi-greco, ma conduce agli argomenti complessi, come la relazione di 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Euler</a:t>
            </a: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o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. 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La lezione viene illustrata con delle attività interattive, con la partecipazione di ragazzi. Certi contenuti furono elaborati da specialisti in didattica Italiani (per esempio a Trento), altri all’Università Nicolao Copernico in Torun, Polonia. </a:t>
            </a:r>
            <a:endParaRPr lang="pl-PL" altLang="it-IT" sz="2100" dirty="0">
              <a:solidFill>
                <a:schemeClr val="accent2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Gli oggetti necessari, come un’arancia, una cordicella, un piatto ovale, un coperchio per cuocere le uova nel forno di microonde, bicchieri nella forma di cono, e alla fine anche un’incidine e un martello. </a:t>
            </a:r>
            <a:endParaRPr lang="pl-PL" altLang="it-IT" sz="2100" dirty="0">
              <a:solidFill>
                <a:schemeClr val="accent2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In questa forma, la matematica torna come una scienza esperimentale, induttiva, interattiva e semplice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. 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Il rapporto dalla lezione è contenuto nel materiale Internet separato. </a:t>
            </a:r>
            <a:r>
              <a:rPr lang="pl-PL" altLang="it-IT" sz="2100" dirty="0">
                <a:solidFill>
                  <a:schemeClr val="accent2"/>
                </a:solidFill>
                <a:latin typeface="Verdana" panose="020B0604030504040204" pitchFamily="34" charset="0"/>
              </a:rPr>
              <a:t>  </a:t>
            </a:r>
          </a:p>
          <a:p>
            <a:pPr eaLnBrk="1" hangingPunct="1">
              <a:lnSpc>
                <a:spcPct val="90000"/>
              </a:lnSpc>
            </a:pPr>
            <a:endParaRPr lang="en-US" altLang="it-IT" sz="2400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F9F1641A-C18F-3F0F-3F4D-B5655C2198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Esperimenti</a:t>
            </a:r>
            <a:r>
              <a:rPr lang="pl-PL" altLang="it-IT" sz="3600">
                <a:solidFill>
                  <a:schemeClr val="accent2"/>
                </a:solidFill>
              </a:rPr>
              <a:t> intera</a:t>
            </a:r>
            <a:r>
              <a:rPr lang="it-IT" altLang="it-IT" sz="3600">
                <a:solidFill>
                  <a:schemeClr val="accent2"/>
                </a:solidFill>
              </a:rPr>
              <a:t>ttivi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5299" name="Picture 6">
            <a:extLst>
              <a:ext uri="{FF2B5EF4-FFF2-40B4-BE49-F238E27FC236}">
                <a16:creationId xmlns:a16="http://schemas.microsoft.com/office/drawing/2014/main" id="{4DC3E2B1-82FC-FF8A-A0DE-B674E8C6F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540226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F9F1641A-C18F-3F0F-3F4D-B5655C2198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Esperimenti</a:t>
            </a:r>
            <a:r>
              <a:rPr lang="pl-PL" altLang="it-IT" sz="3600">
                <a:solidFill>
                  <a:schemeClr val="accent2"/>
                </a:solidFill>
              </a:rPr>
              <a:t> intera</a:t>
            </a:r>
            <a:r>
              <a:rPr lang="it-IT" altLang="it-IT" sz="3600">
                <a:solidFill>
                  <a:schemeClr val="accent2"/>
                </a:solidFill>
              </a:rPr>
              <a:t>ttivi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5299" name="Picture 6">
            <a:extLst>
              <a:ext uri="{FF2B5EF4-FFF2-40B4-BE49-F238E27FC236}">
                <a16:creationId xmlns:a16="http://schemas.microsoft.com/office/drawing/2014/main" id="{4DC3E2B1-82FC-FF8A-A0DE-B674E8C6F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540226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7">
            <a:extLst>
              <a:ext uri="{FF2B5EF4-FFF2-40B4-BE49-F238E27FC236}">
                <a16:creationId xmlns:a16="http://schemas.microsoft.com/office/drawing/2014/main" id="{7393DD34-01BC-1969-BA0A-13F16CBB6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5303838" cy="389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83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F9F1641A-C18F-3F0F-3F4D-B5655C2198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Esperimenti</a:t>
            </a:r>
            <a:r>
              <a:rPr lang="pl-PL" altLang="it-IT" sz="3600">
                <a:solidFill>
                  <a:schemeClr val="accent2"/>
                </a:solidFill>
              </a:rPr>
              <a:t> intera</a:t>
            </a:r>
            <a:r>
              <a:rPr lang="it-IT" altLang="it-IT" sz="3600">
                <a:solidFill>
                  <a:schemeClr val="accent2"/>
                </a:solidFill>
              </a:rPr>
              <a:t>ttivi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5299" name="Picture 6">
            <a:extLst>
              <a:ext uri="{FF2B5EF4-FFF2-40B4-BE49-F238E27FC236}">
                <a16:creationId xmlns:a16="http://schemas.microsoft.com/office/drawing/2014/main" id="{4DC3E2B1-82FC-FF8A-A0DE-B674E8C6F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540226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7">
            <a:extLst>
              <a:ext uri="{FF2B5EF4-FFF2-40B4-BE49-F238E27FC236}">
                <a16:creationId xmlns:a16="http://schemas.microsoft.com/office/drawing/2014/main" id="{7393DD34-01BC-1969-BA0A-13F16CBB6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5303838" cy="389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8">
            <a:extLst>
              <a:ext uri="{FF2B5EF4-FFF2-40B4-BE49-F238E27FC236}">
                <a16:creationId xmlns:a16="http://schemas.microsoft.com/office/drawing/2014/main" id="{82CB9CD2-42FC-F937-8921-BCD9CC3B9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2852738"/>
            <a:ext cx="540226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36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F9F1641A-C18F-3F0F-3F4D-B5655C2198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Esperimenti</a:t>
            </a:r>
            <a:r>
              <a:rPr lang="pl-PL" altLang="it-IT" sz="3600">
                <a:solidFill>
                  <a:schemeClr val="accent2"/>
                </a:solidFill>
              </a:rPr>
              <a:t> intera</a:t>
            </a:r>
            <a:r>
              <a:rPr lang="it-IT" altLang="it-IT" sz="3600">
                <a:solidFill>
                  <a:schemeClr val="accent2"/>
                </a:solidFill>
              </a:rPr>
              <a:t>ttivi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4" name="film3">
            <a:hlinkClick r:id="" action="ppaction://media"/>
            <a:extLst>
              <a:ext uri="{FF2B5EF4-FFF2-40B4-BE49-F238E27FC236}">
                <a16:creationId xmlns:a16="http://schemas.microsoft.com/office/drawing/2014/main" id="{2ED9EBFB-33A3-2F8B-46C8-CBA70E85B7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7704" y="1519266"/>
            <a:ext cx="5949280" cy="330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7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0DC347-36CB-7A41-C6E9-9AE4A6C07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Matematica interattiva (centro di scienze </a:t>
            </a:r>
            <a:r>
              <a:rPr lang="it-IT" sz="3200" dirty="0" err="1"/>
              <a:t>Hevelianum</a:t>
            </a:r>
            <a:r>
              <a:rPr lang="it-IT" sz="3200" dirty="0"/>
              <a:t>, Danzica, 2022)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56FDC3E-9CE0-8166-1A00-15B59421C214}"/>
              </a:ext>
            </a:extLst>
          </p:cNvPr>
          <p:cNvSpPr txBox="1"/>
          <p:nvPr/>
        </p:nvSpPr>
        <p:spPr>
          <a:xfrm>
            <a:off x="1269976" y="5897927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grattacielo di moltiplicandi                 Teorema di Pitagora</a:t>
            </a:r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C275911A-A5E5-9531-C479-D6711EFA8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061" y="2479540"/>
            <a:ext cx="4149078" cy="233385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5E281A6-32D0-DDC2-B019-350FAD3A9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2862" y="2502169"/>
            <a:ext cx="4149077" cy="233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19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687CE33-C462-4A62-B4F7-92C7199664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5300" y="549275"/>
            <a:ext cx="8229600" cy="1143000"/>
          </a:xfrm>
        </p:spPr>
        <p:txBody>
          <a:bodyPr/>
          <a:lstStyle/>
          <a:p>
            <a:pPr algn="l" eaLnBrk="1" hangingPunct="1"/>
            <a:r>
              <a:rPr lang="pl-PL" altLang="it-IT" sz="4000"/>
              <a:t>Papir</a:t>
            </a:r>
            <a:r>
              <a:rPr lang="it-IT" altLang="it-IT" sz="4000"/>
              <a:t>o</a:t>
            </a:r>
            <a:r>
              <a:rPr lang="pl-PL" altLang="it-IT" sz="4000"/>
              <a:t> Rhind</a:t>
            </a:r>
            <a:br>
              <a:rPr lang="pl-PL" altLang="it-IT" sz="4000"/>
            </a:br>
            <a:r>
              <a:rPr lang="pl-PL" altLang="it-IT" sz="4000"/>
              <a:t>(</a:t>
            </a:r>
            <a:r>
              <a:rPr lang="en-US" altLang="it-IT" sz="4000"/>
              <a:t>~</a:t>
            </a:r>
            <a:r>
              <a:rPr lang="pl-PL" altLang="it-IT" sz="4000"/>
              <a:t>1550 </a:t>
            </a:r>
            <a:r>
              <a:rPr lang="it-IT" altLang="it-IT" sz="4000"/>
              <a:t>a.C.</a:t>
            </a:r>
            <a:r>
              <a:rPr lang="pl-PL" altLang="it-IT" sz="4000"/>
              <a:t>)</a:t>
            </a:r>
            <a:endParaRPr lang="en-AU" altLang="it-IT" sz="4000"/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87DEB8E7-F7FE-4A4D-FAE4-3C86A43FC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56325"/>
            <a:ext cx="497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Unknown - British Museum, EA10057, Public Domain, https://commons.wikimedia.org/w/index.php?curid=144957</a:t>
            </a:r>
          </a:p>
        </p:txBody>
      </p:sp>
      <p:sp>
        <p:nvSpPr>
          <p:cNvPr id="10244" name="AutoShape 5" descr="V = \frac{1}{3} h(a^2 + a b +b^2).">
            <a:extLst>
              <a:ext uri="{FF2B5EF4-FFF2-40B4-BE49-F238E27FC236}">
                <a16:creationId xmlns:a16="http://schemas.microsoft.com/office/drawing/2014/main" id="{A495F6BF-FD34-26EC-AAD1-8F983B7D35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5" name="AutoShape 6" descr="V = \frac{1}{3} h(a^2 + a b +b^2).">
            <a:extLst>
              <a:ext uri="{FF2B5EF4-FFF2-40B4-BE49-F238E27FC236}">
                <a16:creationId xmlns:a16="http://schemas.microsoft.com/office/drawing/2014/main" id="{6533F91A-AF8F-FB32-5252-7B6FEA508F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638F82A7-DB1A-5225-83AA-62AD4AFF8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60928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7" name="AutoShape 8" descr="V = \frac{1}{3} h(a^2 + a b +b^2).">
            <a:extLst>
              <a:ext uri="{FF2B5EF4-FFF2-40B4-BE49-F238E27FC236}">
                <a16:creationId xmlns:a16="http://schemas.microsoft.com/office/drawing/2014/main" id="{D98E4598-2EB8-1322-290A-24CBF9C2CA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8" name="Rectangle 9">
            <a:extLst>
              <a:ext uri="{FF2B5EF4-FFF2-40B4-BE49-F238E27FC236}">
                <a16:creationId xmlns:a16="http://schemas.microsoft.com/office/drawing/2014/main" id="{AA7DD772-37FB-5EDC-9C99-7F3C69B2F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6237288"/>
            <a:ext cx="3913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Stumps - wikimedia, CC BY-SA 3.0, https://commons.wikimedia.org/w/index.php?curid=4997129</a:t>
            </a:r>
          </a:p>
        </p:txBody>
      </p:sp>
      <p:sp>
        <p:nvSpPr>
          <p:cNvPr id="10249" name="Text Box 11">
            <a:extLst>
              <a:ext uri="{FF2B5EF4-FFF2-40B4-BE49-F238E27FC236}">
                <a16:creationId xmlns:a16="http://schemas.microsoft.com/office/drawing/2014/main" id="{B709F38F-1C49-4214-4FD6-A181B8834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2173288"/>
            <a:ext cx="341632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/>
              <a:t>Addizione di frazioni</a:t>
            </a:r>
            <a:endParaRPr lang="pl-PL" altLang="it-IT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dirty="0"/>
              <a:t>2/15 = 1/10 + 1/30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/>
              <a:t>Superficie del triangolo</a:t>
            </a:r>
            <a:r>
              <a:rPr lang="pl-PL" altLang="it-IT" sz="2400" dirty="0"/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 dirty="0"/>
              <a:t>P</a:t>
            </a:r>
            <a:r>
              <a:rPr lang="pl-PL" altLang="it-IT" sz="2400" dirty="0"/>
              <a:t>=1/2 </a:t>
            </a:r>
            <a:r>
              <a:rPr lang="pl-PL" altLang="it-IT" sz="2400" i="1" dirty="0"/>
              <a:t>a∙h</a:t>
            </a:r>
          </a:p>
        </p:txBody>
      </p:sp>
      <p:pic>
        <p:nvPicPr>
          <p:cNvPr id="10250" name="Picture 12">
            <a:extLst>
              <a:ext uri="{FF2B5EF4-FFF2-40B4-BE49-F238E27FC236}">
                <a16:creationId xmlns:a16="http://schemas.microsoft.com/office/drawing/2014/main" id="{9A190C48-9AE0-C40E-8A42-B2C882FF5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475" y="434975"/>
            <a:ext cx="5083175" cy="63468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1" name="AutoShape 14">
            <a:extLst>
              <a:ext uri="{FF2B5EF4-FFF2-40B4-BE49-F238E27FC236}">
                <a16:creationId xmlns:a16="http://schemas.microsoft.com/office/drawing/2014/main" id="{147365B3-D41B-1E76-D093-DD7944D1D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3860800"/>
            <a:ext cx="1800225" cy="1727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52" name="Line 15">
            <a:extLst>
              <a:ext uri="{FF2B5EF4-FFF2-40B4-BE49-F238E27FC236}">
                <a16:creationId xmlns:a16="http://schemas.microsoft.com/office/drawing/2014/main" id="{E7C1CAB7-C2BC-D98B-313E-27483417B19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0175" y="3933825"/>
            <a:ext cx="0" cy="15827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53" name="Line 16">
            <a:extLst>
              <a:ext uri="{FF2B5EF4-FFF2-40B4-BE49-F238E27FC236}">
                <a16:creationId xmlns:a16="http://schemas.microsoft.com/office/drawing/2014/main" id="{E058CEF2-40FF-3F8B-E01C-6AF90D2A5F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5589588"/>
            <a:ext cx="172878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54" name="Text Box 17">
            <a:extLst>
              <a:ext uri="{FF2B5EF4-FFF2-40B4-BE49-F238E27FC236}">
                <a16:creationId xmlns:a16="http://schemas.microsoft.com/office/drawing/2014/main" id="{43B7A4E4-2B31-139D-57F2-0C2EEC435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522446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a</a:t>
            </a:r>
            <a:endParaRPr lang="en-AU" altLang="it-IT" sz="1800" i="1"/>
          </a:p>
        </p:txBody>
      </p:sp>
      <p:sp>
        <p:nvSpPr>
          <p:cNvPr id="10255" name="Text Box 19">
            <a:extLst>
              <a:ext uri="{FF2B5EF4-FFF2-40B4-BE49-F238E27FC236}">
                <a16:creationId xmlns:a16="http://schemas.microsoft.com/office/drawing/2014/main" id="{EB4E8839-ECAA-D67A-90B8-DF8331149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1138" y="4600575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h</a:t>
            </a:r>
            <a:endParaRPr lang="en-AU" altLang="it-IT" sz="1800" i="1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49C4F18B-332F-783A-CD05-5AA33A139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dirty="0"/>
              <a:t>L</a:t>
            </a:r>
            <a:r>
              <a:rPr lang="it-IT" altLang="it-IT" dirty="0"/>
              <a:t>et</a:t>
            </a:r>
            <a:r>
              <a:rPr lang="pl-PL" altLang="it-IT" dirty="0"/>
              <a:t>teratura</a:t>
            </a:r>
            <a:endParaRPr lang="en-AU" altLang="it-IT" dirty="0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36E3DC75-E0A8-D733-6EA1-150C17C06F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6062" y="1600200"/>
            <a:ext cx="8651876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it-IT" sz="2000" dirty="0"/>
              <a:t>Inż.Stefan Jeleński </a:t>
            </a:r>
            <a:r>
              <a:rPr lang="pl-PL" altLang="it-IT" sz="2000" i="1" dirty="0"/>
              <a:t>Lilivati</a:t>
            </a:r>
            <a:r>
              <a:rPr lang="it-IT" altLang="it-IT" sz="2000" i="1" dirty="0"/>
              <a:t>, Sulle orme di </a:t>
            </a:r>
            <a:r>
              <a:rPr lang="pl-PL" altLang="it-IT" sz="2000" i="1" dirty="0"/>
              <a:t>Pitagora</a:t>
            </a:r>
            <a:r>
              <a:rPr lang="pl-PL" altLang="it-IT" sz="2000" dirty="0"/>
              <a:t> </a:t>
            </a:r>
            <a:endParaRPr lang="it-IT" altLang="it-IT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it-IT" sz="2000" dirty="0"/>
              <a:t>(PWN</a:t>
            </a:r>
            <a:r>
              <a:rPr lang="it-IT" altLang="it-IT" sz="2000" dirty="0"/>
              <a:t>, Varsavia</a:t>
            </a:r>
            <a:r>
              <a:rPr lang="pl-PL" altLang="it-IT" sz="2000" dirty="0"/>
              <a:t> 1970)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it-IT" sz="2000" dirty="0"/>
              <a:t>Joaqu</a:t>
            </a:r>
            <a:r>
              <a:rPr lang="en-US" altLang="it-IT" sz="2000" dirty="0"/>
              <a:t>í</a:t>
            </a:r>
            <a:r>
              <a:rPr lang="pl-PL" altLang="it-IT" sz="2000" dirty="0"/>
              <a:t>n Navarro, </a:t>
            </a:r>
            <a:r>
              <a:rPr lang="it-IT" altLang="it-IT" sz="2000" i="1" dirty="0"/>
              <a:t>I segreti del numero </a:t>
            </a:r>
            <a:r>
              <a:rPr lang="el-GR" altLang="it-IT" sz="2000" i="1" dirty="0"/>
              <a:t>π</a:t>
            </a:r>
            <a:r>
              <a:rPr lang="pl-PL" altLang="it-IT" sz="2000" i="1" dirty="0"/>
              <a:t>. </a:t>
            </a:r>
            <a:r>
              <a:rPr lang="it-IT" altLang="it-IT" sz="2000" i="1" dirty="0"/>
              <a:t>Perché la quadratura del cerchio non è possibile</a:t>
            </a:r>
            <a:r>
              <a:rPr lang="pl-PL" altLang="it-IT" sz="2000" i="1" dirty="0"/>
              <a:t>?</a:t>
            </a:r>
            <a:r>
              <a:rPr lang="pl-PL" altLang="it-IT" sz="2000" dirty="0"/>
              <a:t> </a:t>
            </a:r>
            <a:r>
              <a:rPr lang="it-IT" altLang="it-IT" sz="2000" dirty="0"/>
              <a:t>Il mondo è matematico, RBA</a:t>
            </a:r>
            <a:r>
              <a:rPr lang="pl-PL" altLang="it-IT" sz="2000" dirty="0"/>
              <a:t>, Barcelona, 2010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it-IT" sz="2000" dirty="0"/>
              <a:t>Fernando Corbal</a:t>
            </a:r>
            <a:r>
              <a:rPr lang="en-US" altLang="it-IT" sz="2000" dirty="0"/>
              <a:t>á</a:t>
            </a:r>
            <a:r>
              <a:rPr lang="pl-PL" altLang="it-IT" sz="2000" dirty="0"/>
              <a:t>n. </a:t>
            </a:r>
            <a:r>
              <a:rPr lang="it-IT" altLang="it-IT" sz="2000" i="1" dirty="0"/>
              <a:t>La proporzione aurea</a:t>
            </a:r>
            <a:r>
              <a:rPr lang="pl-PL" altLang="it-IT" sz="2000" i="1" dirty="0"/>
              <a:t>. </a:t>
            </a:r>
            <a:r>
              <a:rPr lang="it-IT" altLang="it-IT" sz="2000" i="1" dirty="0"/>
              <a:t>Il linguaggio matematico della bellezza. </a:t>
            </a:r>
            <a:r>
              <a:rPr lang="pl-PL" altLang="it-IT" sz="2000" dirty="0"/>
              <a:t>RBA, 2010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dirty="0"/>
              <a:t>e altre </a:t>
            </a:r>
            <a:r>
              <a:rPr lang="pl-PL" altLang="it-IT" sz="2000" dirty="0"/>
              <a:t> </a:t>
            </a:r>
            <a:r>
              <a:rPr lang="it-IT" altLang="it-IT" sz="2000"/>
              <a:t>38</a:t>
            </a:r>
            <a:r>
              <a:rPr lang="pl-PL" altLang="it-IT" sz="2000"/>
              <a:t> </a:t>
            </a:r>
            <a:r>
              <a:rPr lang="pl-PL" altLang="it-IT" sz="2000" dirty="0"/>
              <a:t>po</a:t>
            </a:r>
            <a:r>
              <a:rPr lang="it-IT" altLang="it-IT" sz="2000" dirty="0" err="1"/>
              <a:t>sizioni</a:t>
            </a:r>
            <a:r>
              <a:rPr lang="it-IT" altLang="it-IT" sz="2000" dirty="0"/>
              <a:t> di questa serie</a:t>
            </a:r>
            <a:endParaRPr lang="pl-PL" altLang="it-IT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l-PL" altLang="it-IT" sz="2000" dirty="0"/>
              <a:t>John D. Barrow, </a:t>
            </a:r>
            <a:r>
              <a:rPr lang="it-IT" altLang="it-IT" sz="2000" i="1" dirty="0"/>
              <a:t>Costanti della natura. Sui numeri che racchiudono i segreti del universo</a:t>
            </a:r>
            <a:r>
              <a:rPr lang="pl-PL" altLang="it-IT" sz="2000" i="1" dirty="0"/>
              <a:t>. </a:t>
            </a:r>
            <a:r>
              <a:rPr lang="pl-PL" altLang="it-IT" sz="2000" dirty="0"/>
              <a:t>Copernicus Center, Kraków, 2017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>
                <a:hlinkClick r:id="rId2"/>
              </a:rPr>
              <a:t>https://pl.wikipedia.org/wiki/Pi</a:t>
            </a:r>
            <a:endParaRPr lang="pl-PL" altLang="it-IT" sz="2000" dirty="0"/>
          </a:p>
          <a:p>
            <a:pPr eaLnBrk="1" hangingPunct="1">
              <a:lnSpc>
                <a:spcPct val="80000"/>
              </a:lnSpc>
            </a:pPr>
            <a:r>
              <a:rPr lang="pl-PL" altLang="it-IT" sz="2000" dirty="0">
                <a:hlinkClick r:id="rId3"/>
              </a:rPr>
              <a:t>https://en.wikipedia.org/wiki/Pi</a:t>
            </a:r>
            <a:r>
              <a:rPr lang="pl-PL" altLang="it-IT" sz="20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AU" altLang="it-IT" sz="2000" dirty="0"/>
              <a:t>https://areeweb.polito.it/didattica/polymath/ICT/Htmls/Interventi/Articoli/Italia/PiCorgnier/PiCorgnier.htm</a:t>
            </a:r>
            <a:r>
              <a:rPr lang="pl-PL" altLang="it-IT" sz="2000" dirty="0"/>
              <a:t>l</a:t>
            </a:r>
          </a:p>
          <a:p>
            <a:pPr eaLnBrk="1" hangingPunct="1">
              <a:lnSpc>
                <a:spcPct val="80000"/>
              </a:lnSpc>
            </a:pPr>
            <a:r>
              <a:rPr lang="en-AU" altLang="it-IT" sz="2000" dirty="0">
                <a:hlinkClick r:id="rId4"/>
              </a:rPr>
              <a:t>http://www.angio.net/pi/piquery.html</a:t>
            </a:r>
            <a:r>
              <a:rPr lang="pl-PL" altLang="it-IT" sz="2000" dirty="0"/>
              <a:t> - </a:t>
            </a:r>
            <a:r>
              <a:rPr lang="it-IT" altLang="it-IT" sz="2000" dirty="0"/>
              <a:t>qui si può controllare se la sequenza scelta da te compare nello sviluppo decimane del numero </a:t>
            </a:r>
            <a:r>
              <a:rPr lang="pl-PL" altLang="it-IT" sz="2000" dirty="0"/>
              <a:t> pi.</a:t>
            </a:r>
            <a:endParaRPr lang="en-AU" altLang="it-IT" sz="2000" dirty="0"/>
          </a:p>
          <a:p>
            <a:pPr eaLnBrk="1" hangingPunct="1">
              <a:lnSpc>
                <a:spcPct val="80000"/>
              </a:lnSpc>
            </a:pPr>
            <a:endParaRPr lang="en-AU" altLang="it-IT" sz="2000" dirty="0"/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650EB1FF-EB41-73D2-65E5-243BF28AB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8488" y="6303963"/>
            <a:ext cx="30011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rgbClr val="FF0000"/>
                </a:solidFill>
              </a:rPr>
              <a:t>Grazie per l’attenzione</a:t>
            </a:r>
            <a:r>
              <a:rPr lang="pl-PL" altLang="it-IT" sz="2000" b="1" dirty="0">
                <a:solidFill>
                  <a:srgbClr val="FF0000"/>
                </a:solidFill>
              </a:rPr>
              <a:t>!</a:t>
            </a:r>
            <a:endParaRPr lang="en-AU" altLang="it-IT" sz="2000" b="1" dirty="0">
              <a:solidFill>
                <a:srgbClr val="FF0000"/>
              </a:solidFill>
            </a:endParaRPr>
          </a:p>
        </p:txBody>
      </p:sp>
      <p:pic>
        <p:nvPicPr>
          <p:cNvPr id="56325" name="Picture 5">
            <a:extLst>
              <a:ext uri="{FF2B5EF4-FFF2-40B4-BE49-F238E27FC236}">
                <a16:creationId xmlns:a16="http://schemas.microsoft.com/office/drawing/2014/main" id="{52422D54-629A-B7AA-FEE4-A848654F9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38" y="114300"/>
            <a:ext cx="124460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723E213-E21E-B6F3-483E-3A68D100E0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 dirty="0"/>
              <a:t>Papi</a:t>
            </a:r>
            <a:r>
              <a:rPr lang="it-IT" altLang="it-IT" sz="3600" dirty="0"/>
              <a:t>ro do Mosca</a:t>
            </a:r>
            <a:r>
              <a:rPr lang="pl-PL" altLang="it-IT" sz="3600" dirty="0"/>
              <a:t> (1850 </a:t>
            </a:r>
            <a:r>
              <a:rPr lang="it-IT" altLang="it-IT" sz="3600" dirty="0" err="1"/>
              <a:t>a.C</a:t>
            </a:r>
            <a:r>
              <a:rPr lang="pl-PL" altLang="it-IT" sz="3600" dirty="0"/>
              <a:t>.)</a:t>
            </a:r>
            <a:endParaRPr lang="en-AU" altLang="it-IT" sz="3600" dirty="0"/>
          </a:p>
        </p:txBody>
      </p:sp>
      <p:pic>
        <p:nvPicPr>
          <p:cNvPr id="11267" name="Picture 4">
            <a:extLst>
              <a:ext uri="{FF2B5EF4-FFF2-40B4-BE49-F238E27FC236}">
                <a16:creationId xmlns:a16="http://schemas.microsoft.com/office/drawing/2014/main" id="{0BEA3BAB-0FF8-A4DA-2BD2-9A7681A6B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7561263" cy="3629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Rectangle 5">
            <a:extLst>
              <a:ext uri="{FF2B5EF4-FFF2-40B4-BE49-F238E27FC236}">
                <a16:creationId xmlns:a16="http://schemas.microsoft.com/office/drawing/2014/main" id="{1CF893AA-F36B-4C48-4304-A14D8DFEE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56325"/>
            <a:ext cx="497522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900"/>
              <a:t>By Unknown - Struve, Vasilij Vasil'evič, and Boris Turaev. 1930. Mathematischer Papyrus des Staatlichen Museums der Schönen Künste in Moskau. Quellen und Studien zur Geschichte der Mathematik; Abteilung A: Quellen 1. Berlin: J. Springer, Public Domain, https://commons.wikimedia.org/w/index.php?curid=6309027</a:t>
            </a:r>
          </a:p>
        </p:txBody>
      </p:sp>
      <p:sp>
        <p:nvSpPr>
          <p:cNvPr id="11269" name="AutoShape 7" descr="V = \frac{1}{3} h(a^2 + a b +b^2).">
            <a:extLst>
              <a:ext uri="{FF2B5EF4-FFF2-40B4-BE49-F238E27FC236}">
                <a16:creationId xmlns:a16="http://schemas.microsoft.com/office/drawing/2014/main" id="{B07709F8-1613-C1A4-9BA9-67385353CB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1270" name="AutoShape 9" descr="V = \frac{1}{3} h(a^2 + a b +b^2).">
            <a:extLst>
              <a:ext uri="{FF2B5EF4-FFF2-40B4-BE49-F238E27FC236}">
                <a16:creationId xmlns:a16="http://schemas.microsoft.com/office/drawing/2014/main" id="{189DF4EF-D41A-9F36-FC60-D22B59AD74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1271" name="Text Box 10">
            <a:extLst>
              <a:ext uri="{FF2B5EF4-FFF2-40B4-BE49-F238E27FC236}">
                <a16:creationId xmlns:a16="http://schemas.microsoft.com/office/drawing/2014/main" id="{6D017535-3673-9F1D-600A-6BD7C2569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60928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1272" name="AutoShape 12" descr="V = \frac{1}{3} h(a^2 + a b +b^2).">
            <a:extLst>
              <a:ext uri="{FF2B5EF4-FFF2-40B4-BE49-F238E27FC236}">
                <a16:creationId xmlns:a16="http://schemas.microsoft.com/office/drawing/2014/main" id="{8E1EF1E8-660E-D74E-DD63-84359E151C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1273" name="Rectangle 13">
            <a:extLst>
              <a:ext uri="{FF2B5EF4-FFF2-40B4-BE49-F238E27FC236}">
                <a16:creationId xmlns:a16="http://schemas.microsoft.com/office/drawing/2014/main" id="{36D2E219-BCD0-B888-CBF6-185D0A546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6237288"/>
            <a:ext cx="3913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000"/>
              <a:t>By Stumps - wikimedia, CC BY-SA 3.0, https://commons.wikimedia.org/w/index.php?curid=4997129</a:t>
            </a:r>
          </a:p>
        </p:txBody>
      </p:sp>
      <p:pic>
        <p:nvPicPr>
          <p:cNvPr id="12302" name="Picture 14">
            <a:extLst>
              <a:ext uri="{FF2B5EF4-FFF2-40B4-BE49-F238E27FC236}">
                <a16:creationId xmlns:a16="http://schemas.microsoft.com/office/drawing/2014/main" id="{4F86D3C0-2F15-C780-7A1C-EA6F7736A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76700"/>
            <a:ext cx="4191000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3" name="Text Box 15">
            <a:extLst>
              <a:ext uri="{FF2B5EF4-FFF2-40B4-BE49-F238E27FC236}">
                <a16:creationId xmlns:a16="http://schemas.microsoft.com/office/drawing/2014/main" id="{E32EB9E9-1794-4C29-1DA3-C244AA143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4868863"/>
            <a:ext cx="304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/>
              <a:t>V=1/3 </a:t>
            </a:r>
            <a:r>
              <a:rPr lang="pl-PL" altLang="it-IT" sz="2400" i="1"/>
              <a:t>h </a:t>
            </a:r>
            <a:r>
              <a:rPr lang="pl-PL" altLang="it-IT" sz="2400"/>
              <a:t>(</a:t>
            </a:r>
            <a:r>
              <a:rPr lang="pl-PL" altLang="it-IT" sz="2400" i="1"/>
              <a:t>a</a:t>
            </a:r>
            <a:r>
              <a:rPr lang="pl-PL" altLang="it-IT" sz="2400" i="1" baseline="30000"/>
              <a:t>2</a:t>
            </a:r>
            <a:r>
              <a:rPr lang="pl-PL" altLang="it-IT" sz="2400" i="1"/>
              <a:t> + ab+ b</a:t>
            </a:r>
            <a:r>
              <a:rPr lang="pl-PL" altLang="it-IT" sz="2400" i="1" baseline="30000"/>
              <a:t>2</a:t>
            </a:r>
            <a:r>
              <a:rPr lang="pl-PL" altLang="it-IT" sz="2400"/>
              <a:t>)</a:t>
            </a:r>
            <a:endParaRPr lang="en-AU" altLang="it-IT" sz="2400"/>
          </a:p>
        </p:txBody>
      </p:sp>
      <p:sp>
        <p:nvSpPr>
          <p:cNvPr id="11276" name="Text Box 16">
            <a:extLst>
              <a:ext uri="{FF2B5EF4-FFF2-40B4-BE49-F238E27FC236}">
                <a16:creationId xmlns:a16="http://schemas.microsoft.com/office/drawing/2014/main" id="{8D9DD9DA-1B4B-F416-8465-56399C99C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79" y="5552305"/>
            <a:ext cx="49295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Come fare una birra buona</a:t>
            </a:r>
            <a:r>
              <a:rPr lang="pl-PL" altLang="it-IT" sz="1800" dirty="0"/>
              <a:t>? (</a:t>
            </a:r>
            <a:r>
              <a:rPr lang="it-IT" altLang="it-IT" sz="1800" dirty="0"/>
              <a:t>Problema </a:t>
            </a:r>
            <a:r>
              <a:rPr lang="pl-PL" altLang="it-IT" sz="1800" dirty="0"/>
              <a:t>Pefsu</a:t>
            </a:r>
            <a:r>
              <a:rPr lang="it-IT" altLang="it-IT" sz="1800" dirty="0"/>
              <a:t>)</a:t>
            </a:r>
            <a:endParaRPr lang="en-AU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622A839-CC9F-71EB-444C-6691FE94EB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algn="l" eaLnBrk="1" hangingPunct="1"/>
            <a:r>
              <a:rPr lang="pl-PL" altLang="it-IT" sz="4000" dirty="0"/>
              <a:t>Pitagora </a:t>
            </a:r>
            <a:r>
              <a:rPr lang="it-IT" altLang="it-IT" sz="4000" dirty="0"/>
              <a:t>di</a:t>
            </a:r>
            <a:r>
              <a:rPr lang="pl-PL" altLang="it-IT" sz="4000" dirty="0"/>
              <a:t> Samo</a:t>
            </a:r>
            <a:br>
              <a:rPr lang="pl-PL" altLang="it-IT" sz="4000" dirty="0"/>
            </a:br>
            <a:r>
              <a:rPr lang="en-AU" altLang="it-IT" sz="2400" dirty="0"/>
              <a:t>”</a:t>
            </a:r>
            <a:r>
              <a:rPr lang="it-IT" altLang="it-IT" sz="2400" dirty="0"/>
              <a:t>Il numero è l’essenza di tutte le cose</a:t>
            </a:r>
            <a:r>
              <a:rPr lang="pl-PL" altLang="it-IT" sz="2400" dirty="0"/>
              <a:t>” [wiki.pl]</a:t>
            </a:r>
            <a:r>
              <a:rPr lang="en-AU" altLang="it-IT" sz="4000" dirty="0"/>
              <a:t>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881E7CE-8873-D02D-C680-C760EB2116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989138"/>
            <a:ext cx="8229600" cy="5661025"/>
          </a:xfrm>
        </p:spPr>
        <p:txBody>
          <a:bodyPr/>
          <a:lstStyle/>
          <a:p>
            <a:pPr eaLnBrk="1" hangingPunct="1"/>
            <a:r>
              <a:rPr lang="pl-PL" altLang="it-IT" sz="2800" dirty="0"/>
              <a:t>Pitagora </a:t>
            </a:r>
            <a:r>
              <a:rPr lang="it-IT" altLang="it-IT" sz="2800" dirty="0"/>
              <a:t>si occupava di due problemi</a:t>
            </a:r>
            <a:r>
              <a:rPr lang="pl-PL" altLang="it-IT" sz="2800" dirty="0"/>
              <a:t>:</a:t>
            </a:r>
          </a:p>
          <a:p>
            <a:pPr eaLnBrk="1" hangingPunct="1">
              <a:buFontTx/>
              <a:buNone/>
            </a:pPr>
            <a:r>
              <a:rPr lang="pl-PL" altLang="it-IT" sz="2800" dirty="0"/>
              <a:t>1) Mu</a:t>
            </a:r>
            <a:r>
              <a:rPr lang="it-IT" altLang="it-IT" sz="2800" dirty="0"/>
              <a:t>sica (e qui li è andato bene</a:t>
            </a:r>
            <a:r>
              <a:rPr lang="pl-PL" altLang="it-IT" sz="2800" dirty="0"/>
              <a:t>)</a:t>
            </a:r>
          </a:p>
          <a:p>
            <a:pPr eaLnBrk="1" hangingPunct="1"/>
            <a:endParaRPr lang="pl-PL" altLang="it-IT" sz="2800" dirty="0"/>
          </a:p>
          <a:p>
            <a:pPr eaLnBrk="1" hangingPunct="1"/>
            <a:endParaRPr lang="pl-PL" altLang="it-IT" sz="2800" dirty="0"/>
          </a:p>
          <a:p>
            <a:pPr eaLnBrk="1" hangingPunct="1"/>
            <a:endParaRPr lang="pl-PL" altLang="it-IT" sz="2800" dirty="0"/>
          </a:p>
          <a:p>
            <a:pPr eaLnBrk="1" hangingPunct="1"/>
            <a:endParaRPr lang="pl-PL" altLang="it-IT" sz="2800" dirty="0"/>
          </a:p>
          <a:p>
            <a:pPr eaLnBrk="1" hangingPunct="1"/>
            <a:endParaRPr lang="pl-PL" altLang="it-IT" sz="2800" dirty="0"/>
          </a:p>
          <a:p>
            <a:pPr eaLnBrk="1" hangingPunct="1"/>
            <a:endParaRPr lang="pl-PL" altLang="it-IT" sz="2800" dirty="0"/>
          </a:p>
          <a:p>
            <a:pPr eaLnBrk="1" hangingPunct="1">
              <a:buFontTx/>
              <a:buNone/>
            </a:pPr>
            <a:r>
              <a:rPr lang="pl-PL" altLang="it-IT" sz="2800" dirty="0"/>
              <a:t>2) </a:t>
            </a:r>
            <a:r>
              <a:rPr lang="it-IT" altLang="it-IT" sz="2800" dirty="0"/>
              <a:t>quadrati </a:t>
            </a:r>
            <a:r>
              <a:rPr lang="pl-PL" altLang="it-IT" sz="2800" dirty="0"/>
              <a:t>(</a:t>
            </a:r>
            <a:r>
              <a:rPr lang="it-IT" altLang="it-IT" sz="2800" dirty="0"/>
              <a:t>e qui sono comparsi problemi seri</a:t>
            </a:r>
            <a:r>
              <a:rPr lang="pl-PL" altLang="it-IT" sz="2800" dirty="0"/>
              <a:t>)</a:t>
            </a:r>
            <a:endParaRPr lang="en-AU" altLang="it-IT" sz="2800" dirty="0"/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C653C05E-4A54-4794-1DED-8A65D60B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3600450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>
            <a:extLst>
              <a:ext uri="{FF2B5EF4-FFF2-40B4-BE49-F238E27FC236}">
                <a16:creationId xmlns:a16="http://schemas.microsoft.com/office/drawing/2014/main" id="{986D51E2-F365-06AF-41E3-BC293AECC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84538"/>
            <a:ext cx="3095625" cy="221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08CA6371-06E6-F4DE-9221-CFE67555D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13" y="6632575"/>
            <a:ext cx="7797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800">
                <a:ea typeface="Arial Unicode MS" pitchFamily="34" charset="-128"/>
              </a:rPr>
              <a:t>By Oryginalnym przesyłającym był Galilea z niemieckiej Wikipedii - Na Commons przeniesiono z de.wikipedia.(Tekst oryginalny: „Fotografiert am 30.03.2005”), CC BY-SA 3.0, https://commons.wikimedia.org/w/index.php?curid=171958</a:t>
            </a:r>
            <a:endParaRPr lang="en-AU" altLang="it-IT" sz="800">
              <a:ea typeface="Arial Unicode MS" pitchFamily="34" charset="-128"/>
            </a:endParaRPr>
          </a:p>
        </p:txBody>
      </p:sp>
      <p:pic>
        <p:nvPicPr>
          <p:cNvPr id="12295" name="Picture 7">
            <a:extLst>
              <a:ext uri="{FF2B5EF4-FFF2-40B4-BE49-F238E27FC236}">
                <a16:creationId xmlns:a16="http://schemas.microsoft.com/office/drawing/2014/main" id="{8B537B8B-07C9-EBC3-EBA6-1A8DA667B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95250"/>
            <a:ext cx="1490662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7C1F657-FB35-4A66-A6C8-59198A926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 dirty="0">
                <a:solidFill>
                  <a:schemeClr val="accent2"/>
                </a:solidFill>
              </a:rPr>
              <a:t>Pitagora: </a:t>
            </a:r>
            <a:r>
              <a:rPr lang="it-IT" altLang="it-IT" sz="3600" dirty="0">
                <a:solidFill>
                  <a:schemeClr val="accent2"/>
                </a:solidFill>
              </a:rPr>
              <a:t>una scoperta molto semplice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A9D6F943-D9F9-76ED-5154-1EFC6F9020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l-PL" altLang="it-IT"/>
              <a:t>9 + 16 = 25</a:t>
            </a:r>
          </a:p>
          <a:p>
            <a:pPr eaLnBrk="1" hangingPunct="1"/>
            <a:r>
              <a:rPr lang="pl-PL" altLang="it-IT">
                <a:solidFill>
                  <a:srgbClr val="FF0000"/>
                </a:solidFill>
              </a:rPr>
              <a:t>3x3</a:t>
            </a:r>
            <a:r>
              <a:rPr lang="pl-PL" altLang="it-IT"/>
              <a:t> + </a:t>
            </a:r>
            <a:r>
              <a:rPr lang="pl-PL" altLang="it-IT">
                <a:solidFill>
                  <a:schemeClr val="accent2"/>
                </a:solidFill>
              </a:rPr>
              <a:t>4x4</a:t>
            </a:r>
            <a:r>
              <a:rPr lang="pl-PL" altLang="it-IT"/>
              <a:t> = </a:t>
            </a:r>
            <a:r>
              <a:rPr lang="pl-PL" altLang="it-IT">
                <a:solidFill>
                  <a:srgbClr val="009900"/>
                </a:solidFill>
              </a:rPr>
              <a:t>5x5</a:t>
            </a:r>
            <a:endParaRPr lang="en-AU" altLang="it-IT">
              <a:solidFill>
                <a:srgbClr val="009900"/>
              </a:solidFill>
            </a:endParaRPr>
          </a:p>
        </p:txBody>
      </p:sp>
      <p:grpSp>
        <p:nvGrpSpPr>
          <p:cNvPr id="44043" name="Group 11">
            <a:extLst>
              <a:ext uri="{FF2B5EF4-FFF2-40B4-BE49-F238E27FC236}">
                <a16:creationId xmlns:a16="http://schemas.microsoft.com/office/drawing/2014/main" id="{144105DB-A0B3-F29C-CAB3-BCA46334D0F3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3500438"/>
            <a:ext cx="3259138" cy="2547937"/>
            <a:chOff x="1008" y="2205"/>
            <a:chExt cx="2053" cy="1605"/>
          </a:xfrm>
        </p:grpSpPr>
        <p:sp>
          <p:nvSpPr>
            <p:cNvPr id="13318" name="Line 4">
              <a:extLst>
                <a:ext uri="{FF2B5EF4-FFF2-40B4-BE49-F238E27FC236}">
                  <a16:creationId xmlns:a16="http://schemas.microsoft.com/office/drawing/2014/main" id="{29A8E72C-9950-5F24-384D-59FA2EF32C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7" y="2205"/>
              <a:ext cx="0" cy="136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19" name="Line 5">
              <a:extLst>
                <a:ext uri="{FF2B5EF4-FFF2-40B4-BE49-F238E27FC236}">
                  <a16:creationId xmlns:a16="http://schemas.microsoft.com/office/drawing/2014/main" id="{3AE1AE6B-C661-E50F-F50D-951EBEC9B6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7" y="3566"/>
              <a:ext cx="1814" cy="0"/>
            </a:xfrm>
            <a:prstGeom prst="line">
              <a:avLst/>
            </a:prstGeom>
            <a:noFill/>
            <a:ln w="25400">
              <a:solidFill>
                <a:srgbClr val="0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0" name="Line 6">
              <a:extLst>
                <a:ext uri="{FF2B5EF4-FFF2-40B4-BE49-F238E27FC236}">
                  <a16:creationId xmlns:a16="http://schemas.microsoft.com/office/drawing/2014/main" id="{08EC3ED5-DA89-8A33-BE48-34B3AED786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7" y="2205"/>
              <a:ext cx="1814" cy="1361"/>
            </a:xfrm>
            <a:prstGeom prst="line">
              <a:avLst/>
            </a:prstGeom>
            <a:noFill/>
            <a:ln w="25400">
              <a:solidFill>
                <a:srgbClr val="3399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1" name="Text Box 7">
              <a:extLst>
                <a:ext uri="{FF2B5EF4-FFF2-40B4-BE49-F238E27FC236}">
                  <a16:creationId xmlns:a16="http://schemas.microsoft.com/office/drawing/2014/main" id="{14FD354F-FCC1-F943-56F3-CD4B40D013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76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 i="1"/>
                <a:t>a</a:t>
              </a:r>
              <a:endParaRPr lang="en-AU" altLang="it-IT" sz="1800" i="1"/>
            </a:p>
          </p:txBody>
        </p:sp>
        <p:sp>
          <p:nvSpPr>
            <p:cNvPr id="13322" name="Text Box 8">
              <a:extLst>
                <a:ext uri="{FF2B5EF4-FFF2-40B4-BE49-F238E27FC236}">
                  <a16:creationId xmlns:a16="http://schemas.microsoft.com/office/drawing/2014/main" id="{9F85E113-EBFE-0057-E183-3745EC327B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9" y="3579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 i="1"/>
                <a:t>b</a:t>
              </a:r>
              <a:endParaRPr lang="en-AU" altLang="it-IT" sz="1800" i="1"/>
            </a:p>
          </p:txBody>
        </p:sp>
        <p:sp>
          <p:nvSpPr>
            <p:cNvPr id="13323" name="Text Box 9">
              <a:extLst>
                <a:ext uri="{FF2B5EF4-FFF2-40B4-BE49-F238E27FC236}">
                  <a16:creationId xmlns:a16="http://schemas.microsoft.com/office/drawing/2014/main" id="{BD057422-A52D-8973-C63F-BCA3446FBC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6" y="2490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1800" i="1"/>
                <a:t>c</a:t>
              </a:r>
              <a:endParaRPr lang="en-AU" altLang="it-IT" sz="1800" i="1"/>
            </a:p>
          </p:txBody>
        </p:sp>
      </p:grpSp>
      <p:sp>
        <p:nvSpPr>
          <p:cNvPr id="44042" name="Text Box 10">
            <a:extLst>
              <a:ext uri="{FF2B5EF4-FFF2-40B4-BE49-F238E27FC236}">
                <a16:creationId xmlns:a16="http://schemas.microsoft.com/office/drawing/2014/main" id="{0663F5C3-47E9-436A-5B98-370E533A5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644900"/>
            <a:ext cx="2481263" cy="650875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3600" i="1">
                <a:solidFill>
                  <a:srgbClr val="FF0000"/>
                </a:solidFill>
              </a:rPr>
              <a:t>a</a:t>
            </a:r>
            <a:r>
              <a:rPr lang="pl-PL" altLang="it-IT" sz="3600" baseline="30000">
                <a:solidFill>
                  <a:srgbClr val="FF0000"/>
                </a:solidFill>
              </a:rPr>
              <a:t>2</a:t>
            </a:r>
            <a:r>
              <a:rPr lang="pl-PL" altLang="it-IT" sz="3600">
                <a:solidFill>
                  <a:srgbClr val="FF0000"/>
                </a:solidFill>
              </a:rPr>
              <a:t> </a:t>
            </a:r>
            <a:r>
              <a:rPr lang="pl-PL" altLang="it-IT" sz="3600" i="1">
                <a:solidFill>
                  <a:srgbClr val="FF0000"/>
                </a:solidFill>
              </a:rPr>
              <a:t>+ b</a:t>
            </a:r>
            <a:r>
              <a:rPr lang="pl-PL" altLang="it-IT" sz="3600" baseline="30000">
                <a:solidFill>
                  <a:srgbClr val="FF0000"/>
                </a:solidFill>
              </a:rPr>
              <a:t>2</a:t>
            </a:r>
            <a:r>
              <a:rPr lang="pl-PL" altLang="it-IT" sz="3600">
                <a:solidFill>
                  <a:srgbClr val="FF0000"/>
                </a:solidFill>
              </a:rPr>
              <a:t> = </a:t>
            </a:r>
            <a:r>
              <a:rPr lang="pl-PL" altLang="it-IT" sz="3600" i="1">
                <a:solidFill>
                  <a:srgbClr val="FF0000"/>
                </a:solidFill>
              </a:rPr>
              <a:t>c</a:t>
            </a:r>
            <a:r>
              <a:rPr lang="pl-PL" altLang="it-IT" sz="3600" baseline="30000">
                <a:solidFill>
                  <a:srgbClr val="FF0000"/>
                </a:solidFill>
              </a:rPr>
              <a:t>2</a:t>
            </a:r>
            <a:endParaRPr lang="en-AU" altLang="it-IT" sz="36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44042" grpId="0" animBg="1"/>
    </p:bld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15574</TotalTime>
  <Words>3505</Words>
  <Application>Microsoft Office PowerPoint</Application>
  <PresentationFormat>Presentazione su schermo (4:3)</PresentationFormat>
  <Paragraphs>326</Paragraphs>
  <Slides>60</Slides>
  <Notes>2</Notes>
  <HiddenSlides>0</HiddenSlides>
  <MMClips>1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60</vt:i4>
      </vt:variant>
    </vt:vector>
  </HeadingPairs>
  <TitlesOfParts>
    <vt:vector size="70" baseType="lpstr">
      <vt:lpstr>Arial</vt:lpstr>
      <vt:lpstr>Arial Unicode MS</vt:lpstr>
      <vt:lpstr>Calibri</vt:lpstr>
      <vt:lpstr>Comic Sans MS</vt:lpstr>
      <vt:lpstr>Tahoma</vt:lpstr>
      <vt:lpstr>Times New Roman</vt:lpstr>
      <vt:lpstr>Verdana</vt:lpstr>
      <vt:lpstr>Projekt domyślny</vt:lpstr>
      <vt:lpstr>Equation</vt:lpstr>
      <vt:lpstr>Równanie</vt:lpstr>
      <vt:lpstr>Presentazione standard di PowerPoint</vt:lpstr>
      <vt:lpstr>Quadratura del cerchio</vt:lpstr>
      <vt:lpstr>e molti altri libri da leggere </vt:lpstr>
      <vt:lpstr>Einstein (Kronecker ?) :  „buon Dio…”</vt:lpstr>
      <vt:lpstr>Già 5 mila anni fa...</vt:lpstr>
      <vt:lpstr>Papiro Rhind (~1550 a.C.)</vt:lpstr>
      <vt:lpstr>Papiro do Mosca (1850 a.C.)</vt:lpstr>
      <vt:lpstr>Pitagora di Samo ”Il numero è l’essenza di tutte le cose” [wiki.pl] </vt:lpstr>
      <vt:lpstr>Pitagora: una scoperta molto semplice</vt:lpstr>
      <vt:lpstr>Pitagora: una scoperta terrificante</vt:lpstr>
      <vt:lpstr>I numeri „irrazionale”</vt:lpstr>
      <vt:lpstr>Ma lo sapevano persino i Babilonesi…</vt:lpstr>
      <vt:lpstr>Quanti spicchi ha un’arancia?</vt:lpstr>
      <vt:lpstr>Quadrature del cerchio</vt:lpstr>
      <vt:lpstr>Presentazione standard di PowerPoint</vt:lpstr>
      <vt:lpstr>Presentazione standard di PowerPoint</vt:lpstr>
      <vt:lpstr>Archimede (287-212 a.C.) Siracusa</vt:lpstr>
      <vt:lpstr>Archimede</vt:lpstr>
      <vt:lpstr>Lo sviluppo del cerchio (Archimedes, Kochański 1685)</vt:lpstr>
      <vt:lpstr>Il perimetro del cerchio (Kochański 1685)</vt:lpstr>
      <vt:lpstr>Srinivasa Ramanujan (1914)</vt:lpstr>
      <vt:lpstr>Infiniti metodi per calcolare il numero п  </vt:lpstr>
      <vt:lpstr>La corsa continua</vt:lpstr>
      <vt:lpstr>Archimede: volume della sfera</vt:lpstr>
      <vt:lpstr>Archimedes: objętość kuli</vt:lpstr>
      <vt:lpstr>L’equazione più importante della geometria (3D)</vt:lpstr>
      <vt:lpstr>Archimede vs. Penrose</vt:lpstr>
      <vt:lpstr>J. Barrow: „Numerologia”</vt:lpstr>
      <vt:lpstr>Triangolo di Pascal (Tartaglia)</vt:lpstr>
      <vt:lpstr>Che cosa hanno in comune i conigli e un uragano?</vt:lpstr>
      <vt:lpstr>La serie di Fibonacci (1170-1250)</vt:lpstr>
      <vt:lpstr>La proporzione aurea</vt:lpstr>
      <vt:lpstr>La proporzione aurea</vt:lpstr>
      <vt:lpstr>La matematica è bella</vt:lpstr>
      <vt:lpstr>La spirale aurea e di logaritmica</vt:lpstr>
      <vt:lpstr>Spirale „logaritmica”</vt:lpstr>
      <vt:lpstr>Spirale „logaritmica”: numero e</vt:lpstr>
      <vt:lpstr>Crescita/ decrescita esponenziale</vt:lpstr>
      <vt:lpstr>Knowing mathematics makes the world simple</vt:lpstr>
      <vt:lpstr>Knowing mathematics makes the world simple</vt:lpstr>
      <vt:lpstr>Knowing mathematics makes the world simple</vt:lpstr>
      <vt:lpstr>Knowing mathematics makes the world simple</vt:lpstr>
      <vt:lpstr>L’equazione più bella della matematica</vt:lpstr>
      <vt:lpstr>Anche l’idrogeno è matematico</vt:lpstr>
      <vt:lpstr>L’equazione più bella della fisica</vt:lpstr>
      <vt:lpstr>Quanto durerà il mondo?</vt:lpstr>
      <vt:lpstr>Non ti preocupare…</vt:lpstr>
      <vt:lpstr>Dante Aligheri</vt:lpstr>
      <vt:lpstr>Il futuro della matematica?</vt:lpstr>
      <vt:lpstr>Commento didattico</vt:lpstr>
      <vt:lpstr>Implementazione prattica: lezione con esperimenti interattivi</vt:lpstr>
      <vt:lpstr>Implementazione prattica: lezione con esperimenti divertenti</vt:lpstr>
      <vt:lpstr>Implementazione prattica: lezione con esperimenti sorprendenti</vt:lpstr>
      <vt:lpstr>Commento didattico</vt:lpstr>
      <vt:lpstr>Esperimenti interattivi</vt:lpstr>
      <vt:lpstr>Esperimenti interattivi</vt:lpstr>
      <vt:lpstr>Esperimenti interattivi</vt:lpstr>
      <vt:lpstr>Esperimenti interattivi</vt:lpstr>
      <vt:lpstr>Matematica interattiva (centro di scienze Hevelianum, Danzica, 2022)</vt:lpstr>
      <vt:lpstr>Letteratura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Kwadratura koła</dc:title>
  <dc:creator>GK</dc:creator>
  <cp:lastModifiedBy>Maria Karwasz</cp:lastModifiedBy>
  <cp:revision>101</cp:revision>
  <dcterms:created xsi:type="dcterms:W3CDTF">2018-03-10T08:03:30Z</dcterms:created>
  <dcterms:modified xsi:type="dcterms:W3CDTF">2022-11-12T12:07:42Z</dcterms:modified>
</cp:coreProperties>
</file>