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80" r:id="rId2"/>
    <p:sldId id="498" r:id="rId3"/>
    <p:sldId id="497" r:id="rId4"/>
    <p:sldId id="507" r:id="rId5"/>
    <p:sldId id="511" r:id="rId6"/>
    <p:sldId id="508" r:id="rId7"/>
    <p:sldId id="500" r:id="rId8"/>
    <p:sldId id="312" r:id="rId9"/>
    <p:sldId id="509" r:id="rId10"/>
    <p:sldId id="510" r:id="rId11"/>
    <p:sldId id="499" r:id="rId12"/>
    <p:sldId id="319" r:id="rId13"/>
    <p:sldId id="320" r:id="rId14"/>
    <p:sldId id="269" r:id="rId15"/>
    <p:sldId id="321" r:id="rId16"/>
    <p:sldId id="462" r:id="rId17"/>
    <p:sldId id="346" r:id="rId18"/>
    <p:sldId id="347" r:id="rId19"/>
    <p:sldId id="495" r:id="rId20"/>
    <p:sldId id="496" r:id="rId21"/>
    <p:sldId id="259" r:id="rId22"/>
    <p:sldId id="484" r:id="rId23"/>
    <p:sldId id="489" r:id="rId24"/>
    <p:sldId id="296" r:id="rId25"/>
    <p:sldId id="472" r:id="rId26"/>
    <p:sldId id="473" r:id="rId27"/>
    <p:sldId id="474" r:id="rId28"/>
    <p:sldId id="475" r:id="rId29"/>
    <p:sldId id="481" r:id="rId30"/>
    <p:sldId id="483" r:id="rId31"/>
    <p:sldId id="482" r:id="rId32"/>
    <p:sldId id="488" r:id="rId33"/>
    <p:sldId id="506" r:id="rId34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8" autoAdjust="0"/>
    <p:restoredTop sz="94660"/>
  </p:normalViewPr>
  <p:slideViewPr>
    <p:cSldViewPr>
      <p:cViewPr varScale="1">
        <p:scale>
          <a:sx n="77" d="100"/>
          <a:sy n="77" d="100"/>
        </p:scale>
        <p:origin x="10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30/10/2022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A4E6B-0DBC-42F4-9022-0FFD2B1B42D6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070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0B2504D6-E83A-4026-CEF5-198AA77A37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EFDD78C-3592-4C76-8138-7507FBBF5645}" type="slidenum">
              <a:rPr lang="pl-PL" altLang="it-IT" smtClean="0"/>
              <a:pPr/>
              <a:t>32</a:t>
            </a:fld>
            <a:endParaRPr lang="pl-PL" altLang="it-IT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D1E2E325-47FC-464A-37DC-177E4BBFF3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CEDCD785-1DF6-0B3F-A5EF-6F8D5E73B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3.jpeg"/><Relationship Id="rId7" Type="http://schemas.openxmlformats.org/officeDocument/2006/relationships/image" Target="../media/image2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E:\!Karwasz\LECTURE\Gunsan\Filmy\Wzglednosc_ruchu_z_poduszkowcem1.wmv" TargetMode="Externa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wmv"/><Relationship Id="rId1" Type="http://schemas.microsoft.com/office/2007/relationships/media" Target="../media/media8.wmv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zabawki1/index-it.html" TargetMode="External"/><Relationship Id="rId7" Type="http://schemas.openxmlformats.org/officeDocument/2006/relationships/hyperlink" Target="http://dydaktyka.fizyka.umk.pl/nowa_strona/?q=node/77" TargetMode="External"/><Relationship Id="rId2" Type="http://schemas.openxmlformats.org/officeDocument/2006/relationships/hyperlink" Target="https://staging.karwasz.edu.pl/it/brevi-lezion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acneeditrice.it/aracneweb/index.php/pubblicazione.html?item=9788825529555" TargetMode="External"/><Relationship Id="rId5" Type="http://schemas.openxmlformats.org/officeDocument/2006/relationships/hyperlink" Target="http://dydaktyka.fizyka.umk.pl/nowa_strona/?q=node/864" TargetMode="External"/><Relationship Id="rId4" Type="http://schemas.openxmlformats.org/officeDocument/2006/relationships/hyperlink" Target="http://dydaktyka.fizyka.umk.pl/Physics_is_fun/html/posters-it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https://www.youtube.com/watch?v=inxBnOTDpmg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523378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/>
              <a:t>Galileo, parte II</a:t>
            </a:r>
            <a:br>
              <a:rPr lang="it-IT" altLang="it-IT" sz="3600" dirty="0"/>
            </a:br>
            <a:r>
              <a:rPr lang="it-IT" altLang="it-IT" sz="3600" dirty="0"/>
              <a:t>«La terra è salita al cielo con il cannocchiale di Galileo»*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G. Karwasz, Torun, 26/10/2022</a:t>
            </a:r>
          </a:p>
        </p:txBody>
      </p:sp>
    </p:spTree>
    <p:extLst>
      <p:ext uri="{BB962C8B-B14F-4D97-AF65-F5344CB8AC3E}">
        <p14:creationId xmlns:p14="http://schemas.microsoft.com/office/powerpoint/2010/main" val="2867981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37048"/>
            <a:ext cx="8229600" cy="1143000"/>
          </a:xfrm>
        </p:spPr>
        <p:txBody>
          <a:bodyPr/>
          <a:lstStyle/>
          <a:p>
            <a:r>
              <a:rPr lang="it-IT" altLang="it-IT" sz="3600" dirty="0"/>
              <a:t>Puntando verso la Terra (Apollo 11)</a:t>
            </a:r>
          </a:p>
        </p:txBody>
      </p:sp>
      <p:pic>
        <p:nvPicPr>
          <p:cNvPr id="2" name="apollo11_onbclip13_001">
            <a:hlinkClick r:id="" action="ppaction://media"/>
            <a:extLst>
              <a:ext uri="{FF2B5EF4-FFF2-40B4-BE49-F238E27FC236}">
                <a16:creationId xmlns:a16="http://schemas.microsoft.com/office/drawing/2014/main" id="{67A6E6BD-C96F-3FEB-1906-82A28EB6D9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0" y="1180048"/>
            <a:ext cx="5040560" cy="3780420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E8B4AC87-1F28-DB60-7163-36D5ABFAB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9" y="5475366"/>
            <a:ext cx="897239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Questa foto viene descritta come il sorgere della Terra sulla Luna.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Invece, la Terra vista dalla Luna non sorge ne tramonta: appesa in un punto del cielo, immobile, come un lampione; gira lentamente (~25h)</a:t>
            </a:r>
          </a:p>
        </p:txBody>
      </p:sp>
    </p:spTree>
    <p:extLst>
      <p:ext uri="{BB962C8B-B14F-4D97-AF65-F5344CB8AC3E}">
        <p14:creationId xmlns:p14="http://schemas.microsoft.com/office/powerpoint/2010/main" val="262919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813BAB-4C02-FA8E-4C5F-47ABE181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4906888" cy="1143000"/>
          </a:xfrm>
        </p:spPr>
        <p:txBody>
          <a:bodyPr/>
          <a:lstStyle/>
          <a:p>
            <a:r>
              <a:rPr lang="it-IT" sz="3600" dirty="0"/>
              <a:t>Guardando i pianeti</a:t>
            </a:r>
          </a:p>
        </p:txBody>
      </p:sp>
      <p:pic>
        <p:nvPicPr>
          <p:cNvPr id="4" name="Immagine 3" descr="Immagine che contiene testo, quotidiano&#10;&#10;Descrizione generata automaticamente">
            <a:extLst>
              <a:ext uri="{FF2B5EF4-FFF2-40B4-BE49-F238E27FC236}">
                <a16:creationId xmlns:a16="http://schemas.microsoft.com/office/drawing/2014/main" id="{2D5CD85B-195D-DD98-8D4E-9B0851ECE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79" y="1340768"/>
            <a:ext cx="4949583" cy="4613044"/>
          </a:xfrm>
          <a:prstGeom prst="rect">
            <a:avLst/>
          </a:prstGeom>
        </p:spPr>
      </p:pic>
      <p:pic>
        <p:nvPicPr>
          <p:cNvPr id="6" name="Immagine 5" descr="Immagine che contiene testo, quotidiano, screenshot&#10;&#10;Descrizione generata automaticamente">
            <a:extLst>
              <a:ext uri="{FF2B5EF4-FFF2-40B4-BE49-F238E27FC236}">
                <a16:creationId xmlns:a16="http://schemas.microsoft.com/office/drawing/2014/main" id="{82A78F03-9BB9-9D17-20AB-1C2B3952CB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537" y="60996"/>
            <a:ext cx="3858768" cy="621792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573853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5F00429F-65C1-DB64-3F8B-0511E0DF97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6670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Giove</a:t>
            </a:r>
            <a:r>
              <a:rPr lang="pl-PL" altLang="it-IT" sz="3200">
                <a:solidFill>
                  <a:schemeClr val="accent2"/>
                </a:solidFill>
              </a:rPr>
              <a:t> </a:t>
            </a:r>
            <a:r>
              <a:rPr lang="it-IT" altLang="it-IT" sz="3200">
                <a:solidFill>
                  <a:schemeClr val="accent2"/>
                </a:solidFill>
              </a:rPr>
              <a:t>e suoi quattro satelliti</a:t>
            </a:r>
            <a:br>
              <a:rPr lang="it-IT" altLang="it-IT" sz="3200">
                <a:solidFill>
                  <a:schemeClr val="accent2"/>
                </a:solidFill>
              </a:rPr>
            </a:br>
            <a:r>
              <a:rPr lang="it-IT" altLang="it-IT" sz="3200">
                <a:solidFill>
                  <a:schemeClr val="accent2"/>
                </a:solidFill>
              </a:rPr>
              <a:t>(pianeti Medicei, Galileo, 1610)</a:t>
            </a:r>
            <a:br>
              <a:rPr lang="pl-PL" altLang="it-IT" sz="3600">
                <a:solidFill>
                  <a:schemeClr val="accent2"/>
                </a:solidFill>
              </a:rPr>
            </a:b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1203" name="Picture 4">
            <a:extLst>
              <a:ext uri="{FF2B5EF4-FFF2-40B4-BE49-F238E27FC236}">
                <a16:creationId xmlns:a16="http://schemas.microsoft.com/office/drawing/2014/main" id="{3EFEFB60-C153-5563-FB71-4668CA3CE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190625"/>
            <a:ext cx="6159500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Rectangle 5">
            <a:extLst>
              <a:ext uri="{FF2B5EF4-FFF2-40B4-BE49-F238E27FC236}">
                <a16:creationId xmlns:a16="http://schemas.microsoft.com/office/drawing/2014/main" id="{1B0AFDAA-4F32-587A-7C70-74240058E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25" y="5657850"/>
            <a:ext cx="77771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Si possono vedere con un binocolo: a parte le righe spettrali dell’elio (He) è il quadro più bello della Natura </a:t>
            </a:r>
            <a:r>
              <a:rPr lang="pl-PL" altLang="it-IT" sz="1600">
                <a:solidFill>
                  <a:srgbClr val="000099"/>
                </a:solidFill>
              </a:rPr>
              <a:t> </a:t>
            </a:r>
            <a:endParaRPr lang="en-AU" altLang="it-IT" sz="1600">
              <a:solidFill>
                <a:srgbClr val="000099"/>
              </a:solidFill>
            </a:endParaRPr>
          </a:p>
        </p:txBody>
      </p:sp>
      <p:sp>
        <p:nvSpPr>
          <p:cNvPr id="51205" name="Text Box 6">
            <a:extLst>
              <a:ext uri="{FF2B5EF4-FFF2-40B4-BE49-F238E27FC236}">
                <a16:creationId xmlns:a16="http://schemas.microsoft.com/office/drawing/2014/main" id="{B66F3FFC-4440-6BA9-3C5E-84EE2BE49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4972050"/>
            <a:ext cx="5880100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 periodi di rotazione sono in risonanza</a:t>
            </a:r>
            <a:r>
              <a:rPr lang="pl-PL" altLang="it-IT" sz="2000">
                <a:solidFill>
                  <a:srgbClr val="000099"/>
                </a:solidFill>
              </a:rPr>
              <a:t>: 1:2:4: (10)</a:t>
            </a:r>
            <a:endParaRPr lang="it-IT" altLang="it-IT" sz="20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Il periodo di rotazione dell’Io è di 1,77 giorni. </a:t>
            </a:r>
            <a:endParaRPr lang="en-AU" altLang="it-IT" sz="2000">
              <a:solidFill>
                <a:srgbClr val="000099"/>
              </a:solidFill>
            </a:endParaRPr>
          </a:p>
        </p:txBody>
      </p:sp>
      <p:sp>
        <p:nvSpPr>
          <p:cNvPr id="51206" name="Rectangle 5">
            <a:extLst>
              <a:ext uri="{FF2B5EF4-FFF2-40B4-BE49-F238E27FC236}">
                <a16:creationId xmlns:a16="http://schemas.microsoft.com/office/drawing/2014/main" id="{20CE750D-8498-E7D2-9C75-F9E90EA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613" y="1425575"/>
            <a:ext cx="2592387" cy="317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Io, Europa,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Ganimede,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Callisto.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Perfettamente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allineati, sono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come un piccolo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sistema planetario,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che cambia ogni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notte  </a:t>
            </a: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6ED618F6-E13B-5244-1C51-DBD6792AA1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200">
                <a:solidFill>
                  <a:schemeClr val="accent2"/>
                </a:solidFill>
              </a:rPr>
              <a:t>Io: </a:t>
            </a:r>
            <a:r>
              <a:rPr lang="it-IT" altLang="it-IT" sz="3200">
                <a:solidFill>
                  <a:schemeClr val="accent2"/>
                </a:solidFill>
              </a:rPr>
              <a:t>i geyser di km altezza di zolfo liquido</a:t>
            </a:r>
            <a:endParaRPr lang="en-AU" altLang="it-IT" sz="3200">
              <a:solidFill>
                <a:schemeClr val="accent2"/>
              </a:solidFill>
            </a:endParaRPr>
          </a:p>
        </p:txBody>
      </p:sp>
      <p:pic>
        <p:nvPicPr>
          <p:cNvPr id="52227" name="Picture 4">
            <a:extLst>
              <a:ext uri="{FF2B5EF4-FFF2-40B4-BE49-F238E27FC236}">
                <a16:creationId xmlns:a16="http://schemas.microsoft.com/office/drawing/2014/main" id="{A9D6F248-5BBA-F105-EB07-6E689B536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6">
            <a:extLst>
              <a:ext uri="{FF2B5EF4-FFF2-40B4-BE49-F238E27FC236}">
                <a16:creationId xmlns:a16="http://schemas.microsoft.com/office/drawing/2014/main" id="{E7E84E70-0FB6-8C1E-1A84-816B6C4AF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5661025"/>
            <a:ext cx="75152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Il corpo (pianeta/ satellite) geologicamente più attivo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nel Sistema Solare: 300 vulcani, geyser alti anche 500 km.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Temperatura sulla superficie fino a 2000°C.</a:t>
            </a:r>
            <a:endParaRPr lang="en-AU" altLang="it-IT" sz="22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A0ED4F7-45DD-66B0-E55C-7D5C4907FD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Europa: </a:t>
            </a:r>
            <a:br>
              <a:rPr lang="pl-PL" altLang="it-IT" sz="3600">
                <a:solidFill>
                  <a:schemeClr val="accent2"/>
                </a:solidFill>
              </a:rPr>
            </a:br>
            <a:r>
              <a:rPr lang="it-IT" altLang="it-IT" sz="3600">
                <a:solidFill>
                  <a:schemeClr val="accent2"/>
                </a:solidFill>
              </a:rPr>
              <a:t>coperta di acqua ghiacciata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3251" name="Picture 5">
            <a:extLst>
              <a:ext uri="{FF2B5EF4-FFF2-40B4-BE49-F238E27FC236}">
                <a16:creationId xmlns:a16="http://schemas.microsoft.com/office/drawing/2014/main" id="{A80DB910-A461-569F-6ECC-A84A80F96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6">
            <a:extLst>
              <a:ext uri="{FF2B5EF4-FFF2-40B4-BE49-F238E27FC236}">
                <a16:creationId xmlns:a16="http://schemas.microsoft.com/office/drawing/2014/main" id="{0E0F0AB2-8BE7-3483-03EE-2D2497F78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500688"/>
            <a:ext cx="626268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Lo stratto di ghiaccio, di spessore di </a:t>
            </a:r>
            <a:r>
              <a:rPr lang="pl-PL" altLang="it-IT" sz="2200">
                <a:solidFill>
                  <a:srgbClr val="000099"/>
                </a:solidFill>
              </a:rPr>
              <a:t>600 (?) km</a:t>
            </a:r>
            <a:r>
              <a:rPr lang="it-IT" altLang="it-IT" sz="2200">
                <a:solidFill>
                  <a:srgbClr val="000099"/>
                </a:solidFill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Sotto, magari, un oceano di acqua liquida, </a:t>
            </a:r>
            <a:r>
              <a:rPr lang="pl-PL" altLang="it-IT" sz="2200">
                <a:solidFill>
                  <a:srgbClr val="000099"/>
                </a:solidFill>
              </a:rPr>
              <a:t> </a:t>
            </a:r>
            <a:endParaRPr lang="it-IT" altLang="it-IT" sz="22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e al centro un nucleo roccioso? </a:t>
            </a:r>
            <a:endParaRPr lang="en-AU" altLang="it-IT" sz="22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EDE8592D-8387-1BBA-8AE1-9590AAB98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Ganimede: </a:t>
            </a:r>
            <a:br>
              <a:rPr lang="pl-PL" altLang="it-IT" sz="3600">
                <a:solidFill>
                  <a:schemeClr val="accent2"/>
                </a:solidFill>
              </a:rPr>
            </a:br>
            <a:r>
              <a:rPr lang="it-IT" altLang="it-IT" sz="3600">
                <a:solidFill>
                  <a:schemeClr val="accent2"/>
                </a:solidFill>
              </a:rPr>
              <a:t>il satellite più grande nel sistema Solare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4275" name="Picture 4">
            <a:extLst>
              <a:ext uri="{FF2B5EF4-FFF2-40B4-BE49-F238E27FC236}">
                <a16:creationId xmlns:a16="http://schemas.microsoft.com/office/drawing/2014/main" id="{E0CAD078-F559-4B62-A47C-58D34EBD9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66813"/>
            <a:ext cx="7953375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 Box 8">
            <a:extLst>
              <a:ext uri="{FF2B5EF4-FFF2-40B4-BE49-F238E27FC236}">
                <a16:creationId xmlns:a16="http://schemas.microsoft.com/office/drawing/2014/main" id="{FE368504-0EDD-05EE-5CDD-6C1D334B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805488"/>
            <a:ext cx="616902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Più grande del Mercurio, fatto di ghiaccio (H</a:t>
            </a:r>
            <a:r>
              <a:rPr lang="it-IT" altLang="it-IT" sz="2200" baseline="-25000"/>
              <a:t>2</a:t>
            </a:r>
            <a:r>
              <a:rPr lang="it-IT" altLang="it-IT" sz="2200"/>
              <a:t>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e rocce (silicati) molto antichi (4 mld di anni)</a:t>
            </a:r>
            <a:r>
              <a:rPr lang="it-IT" altLang="it-IT" sz="1800"/>
              <a:t> . </a:t>
            </a: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6630C048-55D4-8BE9-FC0C-6E6E77C7FD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C</a:t>
            </a:r>
            <a:r>
              <a:rPr lang="pl-PL" altLang="it-IT" sz="3200">
                <a:solidFill>
                  <a:schemeClr val="accent2"/>
                </a:solidFill>
              </a:rPr>
              <a:t>alisto: </a:t>
            </a:r>
            <a:br>
              <a:rPr lang="pl-PL" altLang="it-IT" sz="3200">
                <a:solidFill>
                  <a:schemeClr val="accent2"/>
                </a:solidFill>
              </a:rPr>
            </a:br>
            <a:r>
              <a:rPr lang="it-IT" altLang="it-IT" sz="3200">
                <a:solidFill>
                  <a:schemeClr val="accent2"/>
                </a:solidFill>
              </a:rPr>
              <a:t>massacrato dalla pioggia di meteoriti</a:t>
            </a:r>
            <a:endParaRPr lang="en-AU" altLang="it-IT" sz="3200">
              <a:solidFill>
                <a:schemeClr val="accent2"/>
              </a:solidFill>
            </a:endParaRPr>
          </a:p>
        </p:txBody>
      </p:sp>
      <p:pic>
        <p:nvPicPr>
          <p:cNvPr id="56323" name="Picture 7">
            <a:extLst>
              <a:ext uri="{FF2B5EF4-FFF2-40B4-BE49-F238E27FC236}">
                <a16:creationId xmlns:a16="http://schemas.microsoft.com/office/drawing/2014/main" id="{FC39EC05-A1A2-8360-9788-53087A5E3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8">
            <a:extLst>
              <a:ext uri="{FF2B5EF4-FFF2-40B4-BE49-F238E27FC236}">
                <a16:creationId xmlns:a16="http://schemas.microsoft.com/office/drawing/2014/main" id="{38086D31-D8DD-9824-F01A-33A92A690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5656263"/>
            <a:ext cx="874077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Il terzo per grandezza satellite nel Sistema Solare.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Non è da escludere la presenza dell oceano di acqua nel sottosuolo,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(e della vita?)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>
            <a:extLst>
              <a:ext uri="{FF2B5EF4-FFF2-40B4-BE49-F238E27FC236}">
                <a16:creationId xmlns:a16="http://schemas.microsoft.com/office/drawing/2014/main" id="{B921CF8F-43CB-2B65-98B4-10D1A80860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Saturno, un altro gigante, protettore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114696" name="Picture 8">
            <a:extLst>
              <a:ext uri="{FF2B5EF4-FFF2-40B4-BE49-F238E27FC236}">
                <a16:creationId xmlns:a16="http://schemas.microsoft.com/office/drawing/2014/main" id="{3E767D05-123E-6035-C341-3E9A0405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976313"/>
            <a:ext cx="387826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7" name="Picture 9">
            <a:extLst>
              <a:ext uri="{FF2B5EF4-FFF2-40B4-BE49-F238E27FC236}">
                <a16:creationId xmlns:a16="http://schemas.microsoft.com/office/drawing/2014/main" id="{5E7838C7-3744-4652-A8F0-ED863A660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25" y="976313"/>
            <a:ext cx="4321175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8">
            <a:extLst>
              <a:ext uri="{FF2B5EF4-FFF2-40B4-BE49-F238E27FC236}">
                <a16:creationId xmlns:a16="http://schemas.microsoft.com/office/drawing/2014/main" id="{50212420-FC14-2B5E-B9E8-D441D9FC7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4806950"/>
            <a:ext cx="868045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9 volte più grande della Terra, ma ‘solo’ 95 più massiccio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Densità media 0,7 g/ cm</a:t>
            </a:r>
            <a:r>
              <a:rPr lang="it-IT" altLang="it-IT" sz="2200" baseline="30000"/>
              <a:t>3</a:t>
            </a:r>
            <a:r>
              <a:rPr lang="it-IT" altLang="it-IT" sz="2200"/>
              <a:t> . Caldo all’interno &gt; 11.700 °C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Dista 10 AU dal Sole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Notato da Galileo, come un pianeta con un capello («Il Saggiatore»)</a:t>
            </a:r>
          </a:p>
        </p:txBody>
      </p:sp>
      <p:pic>
        <p:nvPicPr>
          <p:cNvPr id="59398" name="Picture 4">
            <a:extLst>
              <a:ext uri="{FF2B5EF4-FFF2-40B4-BE49-F238E27FC236}">
                <a16:creationId xmlns:a16="http://schemas.microsoft.com/office/drawing/2014/main" id="{FE87A142-D567-08F3-1467-5B202B544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538" y="5008563"/>
            <a:ext cx="1563687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>
            <a:extLst>
              <a:ext uri="{FF2B5EF4-FFF2-40B4-BE49-F238E27FC236}">
                <a16:creationId xmlns:a16="http://schemas.microsoft.com/office/drawing/2014/main" id="{3876C640-2475-CE1E-A29D-03C7C1091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125538"/>
            <a:ext cx="172878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>
            <a:extLst>
              <a:ext uri="{FF2B5EF4-FFF2-40B4-BE49-F238E27FC236}">
                <a16:creationId xmlns:a16="http://schemas.microsoft.com/office/drawing/2014/main" id="{D5471DA9-0481-5409-20F0-D08CF6F34E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000">
                <a:solidFill>
                  <a:schemeClr val="accent2"/>
                </a:solidFill>
              </a:rPr>
              <a:t>Nettuno, visto probabilmente da Galileo, è un pianeta ‘calcolato’ da matematici</a:t>
            </a:r>
            <a:endParaRPr lang="en-AU" altLang="it-IT" sz="3000">
              <a:solidFill>
                <a:schemeClr val="accent2"/>
              </a:solidFill>
            </a:endParaRPr>
          </a:p>
        </p:txBody>
      </p:sp>
      <p:pic>
        <p:nvPicPr>
          <p:cNvPr id="115717" name="Picture 5">
            <a:extLst>
              <a:ext uri="{FF2B5EF4-FFF2-40B4-BE49-F238E27FC236}">
                <a16:creationId xmlns:a16="http://schemas.microsoft.com/office/drawing/2014/main" id="{F0E5F9FB-5FF1-308D-0F10-C189EBB47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12875"/>
            <a:ext cx="254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8" name="Picture 6">
            <a:extLst>
              <a:ext uri="{FF2B5EF4-FFF2-40B4-BE49-F238E27FC236}">
                <a16:creationId xmlns:a16="http://schemas.microsoft.com/office/drawing/2014/main" id="{C58F87B9-E601-D4A8-E04A-E1326C7C5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9" name="Picture 7">
            <a:extLst>
              <a:ext uri="{FF2B5EF4-FFF2-40B4-BE49-F238E27FC236}">
                <a16:creationId xmlns:a16="http://schemas.microsoft.com/office/drawing/2014/main" id="{A491544F-27CD-A70B-31E5-0CAEAF008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06057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0" name="Picture 8">
            <a:extLst>
              <a:ext uri="{FF2B5EF4-FFF2-40B4-BE49-F238E27FC236}">
                <a16:creationId xmlns:a16="http://schemas.microsoft.com/office/drawing/2014/main" id="{FF423537-2132-9E2E-CA85-66E16EB36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060575"/>
            <a:ext cx="3878263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1" name="Picture 9">
            <a:extLst>
              <a:ext uri="{FF2B5EF4-FFF2-40B4-BE49-F238E27FC236}">
                <a16:creationId xmlns:a16="http://schemas.microsoft.com/office/drawing/2014/main" id="{4BBFF539-3F3A-390D-CB6D-6CB8B851F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852738"/>
            <a:ext cx="36004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2" name="Picture 10">
            <a:extLst>
              <a:ext uri="{FF2B5EF4-FFF2-40B4-BE49-F238E27FC236}">
                <a16:creationId xmlns:a16="http://schemas.microsoft.com/office/drawing/2014/main" id="{302EAA36-99C1-57DF-5A4A-01B853D99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500438"/>
            <a:ext cx="3890963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3" name="Picture 11">
            <a:extLst>
              <a:ext uri="{FF2B5EF4-FFF2-40B4-BE49-F238E27FC236}">
                <a16:creationId xmlns:a16="http://schemas.microsoft.com/office/drawing/2014/main" id="{1B1424D7-FDEE-2818-8347-C0FD71253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62363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2" name="Text Box 12">
            <a:extLst>
              <a:ext uri="{FF2B5EF4-FFF2-40B4-BE49-F238E27FC236}">
                <a16:creationId xmlns:a16="http://schemas.microsoft.com/office/drawing/2014/main" id="{9A10890E-A229-A561-BFA2-774536EA3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4678363"/>
            <a:ext cx="4891087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Distanze</a:t>
            </a:r>
            <a:r>
              <a:rPr lang="pl-PL" altLang="it-IT" sz="2000">
                <a:solidFill>
                  <a:srgbClr val="FF0000"/>
                </a:solidFill>
              </a:rPr>
              <a:t> (</a:t>
            </a:r>
            <a:r>
              <a:rPr lang="it-IT" altLang="it-IT" sz="2000">
                <a:solidFill>
                  <a:srgbClr val="FF0000"/>
                </a:solidFill>
              </a:rPr>
              <a:t>in AU</a:t>
            </a:r>
            <a:r>
              <a:rPr lang="pl-PL" altLang="it-IT" sz="2000">
                <a:solidFill>
                  <a:srgbClr val="FF0000"/>
                </a:solidFill>
              </a:rPr>
              <a:t>.)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Legge di </a:t>
            </a:r>
            <a:r>
              <a:rPr lang="pl-PL" altLang="it-IT" sz="2000">
                <a:solidFill>
                  <a:srgbClr val="FF0000"/>
                </a:solidFill>
              </a:rPr>
              <a:t> Bode</a:t>
            </a:r>
            <a:r>
              <a:rPr lang="it-IT" altLang="it-IT" sz="2000">
                <a:solidFill>
                  <a:srgbClr val="FF0000"/>
                </a:solidFill>
              </a:rPr>
              <a:t>:</a:t>
            </a:r>
            <a:r>
              <a:rPr lang="pl-PL" altLang="it-IT" sz="2000">
                <a:solidFill>
                  <a:srgbClr val="FF0000"/>
                </a:solidFill>
              </a:rPr>
              <a:t> log x/z/x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</a:rPr>
              <a:t>Legge di</a:t>
            </a:r>
            <a:r>
              <a:rPr lang="pl-PL" altLang="it-IT" sz="2000" b="1">
                <a:solidFill>
                  <a:srgbClr val="FF0000"/>
                </a:solidFill>
              </a:rPr>
              <a:t> Karwasz</a:t>
            </a:r>
            <a:r>
              <a:rPr lang="it-IT" altLang="it-IT" sz="2000" b="1">
                <a:solidFill>
                  <a:srgbClr val="FF000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Mercurio, Venere, Terra, Marte, planetoidi</a:t>
            </a:r>
            <a:endParaRPr lang="pl-PL" altLang="it-IT" sz="20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rgbClr val="FF0000"/>
                </a:solidFill>
              </a:rPr>
              <a:t>3/8, ¾, 3/3, 3/2</a:t>
            </a:r>
            <a:r>
              <a:rPr lang="it-IT" altLang="it-IT" sz="2000">
                <a:solidFill>
                  <a:srgbClr val="FF0000"/>
                </a:solidFill>
              </a:rPr>
              <a:t> (3)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Giove, Saturno, Urano, Nettuno</a:t>
            </a:r>
            <a:endParaRPr lang="pl-PL" altLang="it-IT" sz="20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rgbClr val="FF0000"/>
                </a:solidFill>
              </a:rPr>
              <a:t>(3) 5, 10, 20, 30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>
            <a:extLst>
              <a:ext uri="{FF2B5EF4-FFF2-40B4-BE49-F238E27FC236}">
                <a16:creationId xmlns:a16="http://schemas.microsoft.com/office/drawing/2014/main" id="{6B2F6793-E561-FD47-E7A5-D8FCDE848F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t-IT" altLang="it-IT" sz="3200" dirty="0"/>
              <a:t>Galileo: isocronismo del pendolo</a:t>
            </a:r>
            <a:br>
              <a:rPr lang="it-IT" altLang="it-IT" sz="3200" dirty="0"/>
            </a:br>
            <a:r>
              <a:rPr lang="it-IT" altLang="it-IT" sz="2400" dirty="0">
                <a:solidFill>
                  <a:schemeClr val="accent2"/>
                </a:solidFill>
              </a:rPr>
              <a:t>Belli orologi medioevali, non erano tanto precisi</a:t>
            </a:r>
          </a:p>
        </p:txBody>
      </p:sp>
      <p:pic>
        <p:nvPicPr>
          <p:cNvPr id="22531" name="Segnaposto contenuto 6" descr="Immagine che contiene edificio, orologio, esterni, pietra&#10;&#10;Descrizione generata automaticamente">
            <a:extLst>
              <a:ext uri="{FF2B5EF4-FFF2-40B4-BE49-F238E27FC236}">
                <a16:creationId xmlns:a16="http://schemas.microsoft.com/office/drawing/2014/main" id="{F998CA63-3B40-785B-CE7A-CB8EAFDC59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675" y="1792288"/>
            <a:ext cx="4256088" cy="3868737"/>
          </a:xfrm>
        </p:spPr>
      </p:pic>
      <p:sp>
        <p:nvSpPr>
          <p:cNvPr id="22532" name="CasellaDiTesto 4">
            <a:extLst>
              <a:ext uri="{FF2B5EF4-FFF2-40B4-BE49-F238E27FC236}">
                <a16:creationId xmlns:a16="http://schemas.microsoft.com/office/drawing/2014/main" id="{9206AA06-A26A-F51F-B0D3-95C370B3D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61023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https://www.barcelo.com/guia-turismo/en/czech-republic/praga/things-to-do/astronomical-clock-prague/</a:t>
            </a:r>
          </a:p>
        </p:txBody>
      </p:sp>
      <p:pic>
        <p:nvPicPr>
          <p:cNvPr id="22533" name="Immagine 8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19830CCD-AF6A-EAA7-336A-246466310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1587086"/>
            <a:ext cx="3384377" cy="451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CasellaDiTesto 10">
            <a:extLst>
              <a:ext uri="{FF2B5EF4-FFF2-40B4-BE49-F238E27FC236}">
                <a16:creationId xmlns:a16="http://schemas.microsoft.com/office/drawing/2014/main" id="{30FB0185-6276-2AB0-D12C-F3E99654E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6788" y="6259513"/>
            <a:ext cx="457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https://www.gdansk.pl/download/2019-11/138309.jpg</a:t>
            </a:r>
          </a:p>
        </p:txBody>
      </p:sp>
    </p:spTree>
    <p:extLst>
      <p:ext uri="{BB962C8B-B14F-4D97-AF65-F5344CB8AC3E}">
        <p14:creationId xmlns:p14="http://schemas.microsoft.com/office/powerpoint/2010/main" val="3960000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5A60B-22E7-0234-1936-08AAB8058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«</a:t>
            </a:r>
            <a:r>
              <a:rPr lang="it-IT" sz="3600" dirty="0" err="1"/>
              <a:t>Sidereus</a:t>
            </a:r>
            <a:r>
              <a:rPr lang="it-IT" sz="3600" dirty="0"/>
              <a:t> </a:t>
            </a:r>
            <a:r>
              <a:rPr lang="it-IT" sz="3600" dirty="0" err="1"/>
              <a:t>Nunzius</a:t>
            </a:r>
            <a:r>
              <a:rPr lang="it-IT" sz="3600" dirty="0"/>
              <a:t>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EF7EC6-CF77-AD2D-683F-79992A4BE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67" y="1196752"/>
            <a:ext cx="3046013" cy="4684399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6C86A908-F71E-A81A-8B94-AE84A0FE5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594" y="1197658"/>
            <a:ext cx="3046014" cy="4859671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8A6B7D18-431F-3FB6-85A5-785A12AF9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5715000"/>
            <a:ext cx="85555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La nebulosa di Orione                       Montagne e crateri sulla Luna 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				Fatta della stessa materia che Terra?</a:t>
            </a:r>
          </a:p>
        </p:txBody>
      </p:sp>
    </p:spTree>
    <p:extLst>
      <p:ext uri="{BB962C8B-B14F-4D97-AF65-F5344CB8AC3E}">
        <p14:creationId xmlns:p14="http://schemas.microsoft.com/office/powerpoint/2010/main" val="1997075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eriodo di un pendolo">
            <a:extLst>
              <a:ext uri="{FF2B5EF4-FFF2-40B4-BE49-F238E27FC236}">
                <a16:creationId xmlns:a16="http://schemas.microsoft.com/office/drawing/2014/main" id="{900C4729-41FD-8F4C-24C2-0884CE72E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32" y="4847588"/>
            <a:ext cx="2628868" cy="173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itolo 1">
            <a:extLst>
              <a:ext uri="{FF2B5EF4-FFF2-40B4-BE49-F238E27FC236}">
                <a16:creationId xmlns:a16="http://schemas.microsoft.com/office/drawing/2014/main" id="{2E2F09A1-36F6-B5B2-EF78-50EAA7990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Bisognava aspettare il grande Galileo</a:t>
            </a:r>
            <a:br>
              <a:rPr lang="it-IT" altLang="it-IT" sz="3600" dirty="0"/>
            </a:br>
            <a:endParaRPr lang="it-IT" altLang="it-IT" sz="3600" dirty="0"/>
          </a:p>
        </p:txBody>
      </p:sp>
      <p:sp>
        <p:nvSpPr>
          <p:cNvPr id="23555" name="Segnaposto contenuto 2">
            <a:extLst>
              <a:ext uri="{FF2B5EF4-FFF2-40B4-BE49-F238E27FC236}">
                <a16:creationId xmlns:a16="http://schemas.microsoft.com/office/drawing/2014/main" id="{E8A11CD8-7ACA-D59F-BE3C-EAC1DA94D8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100418" y="1404938"/>
            <a:ext cx="8840788" cy="4525962"/>
          </a:xfrm>
        </p:spPr>
        <p:txBody>
          <a:bodyPr/>
          <a:lstStyle/>
          <a:p>
            <a:pPr eaLnBrk="1" hangingPunct="1"/>
            <a:r>
              <a:rPr lang="it-IT" altLang="it-IT" sz="2200" dirty="0"/>
              <a:t>Lui, probabilmente annoiandosi alla lezione universitaria a Pisa, (non si laureò mai, ma qualche anno dopo tornò a Pisa da professore universitario di matematica) notò che il grande candelabro appeso al soffitto, oscillava lentamente. </a:t>
            </a:r>
          </a:p>
          <a:p>
            <a:pPr eaLnBrk="1" hangingPunct="1"/>
            <a:r>
              <a:rPr lang="it-IT" altLang="it-IT" sz="2200" i="1" dirty="0"/>
              <a:t>.</a:t>
            </a:r>
            <a:r>
              <a:rPr lang="it-IT" altLang="it-IT" sz="2200" dirty="0"/>
              <a:t>  </a:t>
            </a:r>
          </a:p>
        </p:txBody>
      </p:sp>
      <p:sp>
        <p:nvSpPr>
          <p:cNvPr id="23556" name="CasellaDiTesto 4">
            <a:extLst>
              <a:ext uri="{FF2B5EF4-FFF2-40B4-BE49-F238E27FC236}">
                <a16:creationId xmlns:a16="http://schemas.microsoft.com/office/drawing/2014/main" id="{6A98D8A6-947D-8F17-7364-B3FBA92D8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619" y="2878916"/>
            <a:ext cx="374015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0" dirty="0"/>
              <a:t>Misurando con il proprio battito cardiaco, si accorse che il periodo di queste oscillazioni </a:t>
            </a:r>
            <a:r>
              <a:rPr lang="it-IT" altLang="it-IT" sz="2200" i="0" dirty="0">
                <a:solidFill>
                  <a:schemeClr val="accent2"/>
                </a:solidFill>
              </a:rPr>
              <a:t>non dipende dalla loro ampiezza.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0" dirty="0"/>
              <a:t>Così, fu inventata la moderna ‘pendola’.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0" dirty="0"/>
          </a:p>
        </p:txBody>
      </p:sp>
      <p:pic>
        <p:nvPicPr>
          <p:cNvPr id="23557" name="Immagine 6" descr="Immagine che contiene interni, arco, colonnato&#10;&#10;Descrizione generata automaticamente">
            <a:extLst>
              <a:ext uri="{FF2B5EF4-FFF2-40B4-BE49-F238E27FC236}">
                <a16:creationId xmlns:a16="http://schemas.microsoft.com/office/drawing/2014/main" id="{5C9DFE54-F15D-8F49-923B-83E03797D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898537"/>
            <a:ext cx="4519612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CasellaDiTesto 8">
            <a:extLst>
              <a:ext uri="{FF2B5EF4-FFF2-40B4-BE49-F238E27FC236}">
                <a16:creationId xmlns:a16="http://schemas.microsoft.com/office/drawing/2014/main" id="{C0D4221D-12A6-5ABD-61FC-21A592931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" y="6326191"/>
            <a:ext cx="77851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https://commons.wikimedia.org/wiki/File:Interno_del_Battistero_-_panoramio_(1).jpg</a:t>
            </a:r>
          </a:p>
        </p:txBody>
      </p:sp>
    </p:spTree>
    <p:extLst>
      <p:ext uri="{BB962C8B-B14F-4D97-AF65-F5344CB8AC3E}">
        <p14:creationId xmlns:p14="http://schemas.microsoft.com/office/powerpoint/2010/main" val="1508056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5FB0524-EA91-E786-8BD1-8C70EB0715D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r>
              <a:rPr lang="it-IT" altLang="it-IT" sz="3200" dirty="0"/>
              <a:t>Possiamo riconoscere un moto «assoluto»? 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pic>
        <p:nvPicPr>
          <p:cNvPr id="5129" name="Picture 9">
            <a:extLst>
              <a:ext uri="{FF2B5EF4-FFF2-40B4-BE49-F238E27FC236}">
                <a16:creationId xmlns:a16="http://schemas.microsoft.com/office/drawing/2014/main" id="{DD1AF7C1-2E08-16CB-8BBC-1BAEF38A0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10" y="2251472"/>
            <a:ext cx="529737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Wzglednosc_ruchu_z_poduszkowcem1.wmv">
            <a:hlinkClick r:id="" action="ppaction://media"/>
            <a:extLst>
              <a:ext uri="{FF2B5EF4-FFF2-40B4-BE49-F238E27FC236}">
                <a16:creationId xmlns:a16="http://schemas.microsoft.com/office/drawing/2014/main" id="{98CA2FE3-E8C8-DB14-EC97-9BD3059D548E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985" y="905332"/>
            <a:ext cx="1651391" cy="132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86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1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131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011000-848C-2920-A06F-371477D3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0"/>
            <a:ext cx="8229600" cy="1143000"/>
          </a:xfrm>
        </p:spPr>
        <p:txBody>
          <a:bodyPr/>
          <a:lstStyle/>
          <a:p>
            <a:r>
              <a:rPr lang="it-IT" sz="3600" dirty="0"/>
              <a:t>Principio di relatività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6D1D34-00F9-9160-DA86-6C241E9D8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04" y="980728"/>
            <a:ext cx="8507560" cy="4525963"/>
          </a:xfrm>
        </p:spPr>
        <p:txBody>
          <a:bodyPr/>
          <a:lstStyle/>
          <a:p>
            <a:r>
              <a:rPr lang="it-IT" sz="2000" dirty="0"/>
              <a:t>«Rinserratevi con qualche amico nella maggiore stanza che sia sotto </a:t>
            </a:r>
            <a:r>
              <a:rPr lang="it-IT" sz="2000" dirty="0" err="1"/>
              <a:t>coverta</a:t>
            </a:r>
            <a:r>
              <a:rPr lang="it-IT" sz="2000" dirty="0"/>
              <a:t> di alcun gran </a:t>
            </a:r>
            <a:r>
              <a:rPr lang="it-IT" sz="2000" dirty="0" err="1"/>
              <a:t>navilio</a:t>
            </a:r>
            <a:r>
              <a:rPr lang="it-IT" sz="2000" dirty="0"/>
              <a:t>, e quivi fate d'aver mosche, farfalle e simili animaletti volanti: </a:t>
            </a:r>
            <a:r>
              <a:rPr lang="it-IT" sz="2000" dirty="0" err="1"/>
              <a:t>siavi</a:t>
            </a:r>
            <a:r>
              <a:rPr lang="it-IT" sz="2000" dirty="0"/>
              <a:t> anco un gran vaso d'acqua, e </a:t>
            </a:r>
            <a:r>
              <a:rPr lang="it-IT" sz="2000" dirty="0" err="1"/>
              <a:t>dentrovi</a:t>
            </a:r>
            <a:r>
              <a:rPr lang="it-IT" sz="2000" dirty="0"/>
              <a:t> de' pescetti; </a:t>
            </a:r>
            <a:r>
              <a:rPr lang="it-IT" sz="2000" dirty="0" err="1"/>
              <a:t>sospendasi</a:t>
            </a:r>
            <a:r>
              <a:rPr lang="it-IT" sz="2000" dirty="0"/>
              <a:t> anco in alto qualche secchiello, che a goccia a goccia vada versando dell'acqua in un altro vaso di angusta bocca che sia posto a basso; e stando ferma la nave, osservate diligentemente come quelli animaletti volanti con pari velocità vanno verso tutte le parti della stanza. [..] </a:t>
            </a:r>
          </a:p>
          <a:p>
            <a:r>
              <a:rPr lang="it-IT" sz="2000" dirty="0"/>
              <a:t>Osservate che avrete diligentemente tutte queste cose, benché </a:t>
            </a:r>
            <a:r>
              <a:rPr lang="it-IT" sz="2000" dirty="0" err="1"/>
              <a:t>niun</a:t>
            </a:r>
            <a:r>
              <a:rPr lang="it-IT" sz="2000" dirty="0"/>
              <a:t> dubbio ci sia mentre il vascello sta fermo non debbano succedere così: fate muovere la nave con quanta si voglia velocità; ché (pur di moto uniforme e non fluttuante in qua e in là) voi non riconoscerete una minima mutazione in tutti li nominati effetti; né da alcuno di quelli potrete comprendere se la nave cammina, o pure sta ferma.»</a:t>
            </a:r>
          </a:p>
          <a:p>
            <a:pPr marL="0" indent="0">
              <a:buNone/>
            </a:pPr>
            <a:r>
              <a:rPr lang="it-IT" sz="1800" i="1" dirty="0"/>
              <a:t>Dialoghi sopra due massimi sistemi del mondo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«Ci allontaniamo dal porto, terre e città retrocedendo» (</a:t>
            </a:r>
            <a:r>
              <a:rPr lang="it-IT" sz="2000" i="1" dirty="0">
                <a:solidFill>
                  <a:schemeClr val="accent2"/>
                </a:solidFill>
              </a:rPr>
              <a:t>Eneide</a:t>
            </a:r>
            <a:r>
              <a:rPr lang="it-IT" sz="2000" dirty="0">
                <a:solidFill>
                  <a:schemeClr val="accent2"/>
                </a:solidFill>
              </a:rPr>
              <a:t>, III, 72)</a:t>
            </a:r>
          </a:p>
          <a:p>
            <a:pPr marL="0" indent="0">
              <a:buNone/>
            </a:pPr>
            <a:endParaRPr lang="it-IT" sz="1400" dirty="0"/>
          </a:p>
          <a:p>
            <a:pPr marL="0" indent="0">
              <a:buNone/>
            </a:pPr>
            <a:r>
              <a:rPr lang="it-IT" sz="1400" dirty="0"/>
              <a:t>https://it.wikipedia.org/wiki/Relativit%C3%A0_galileiana </a:t>
            </a:r>
          </a:p>
        </p:txBody>
      </p:sp>
    </p:spTree>
    <p:extLst>
      <p:ext uri="{BB962C8B-B14F-4D97-AF65-F5344CB8AC3E}">
        <p14:creationId xmlns:p14="http://schemas.microsoft.com/office/powerpoint/2010/main" val="1174169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E8080A5C-D997-2B5E-01C5-278B51BE7D7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Trasformazioni di </a:t>
            </a:r>
            <a:r>
              <a:rPr lang="pl-PL" altLang="it-IT" sz="3600" dirty="0">
                <a:solidFill>
                  <a:schemeClr val="accent2"/>
                </a:solidFill>
              </a:rPr>
              <a:t>Galileo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sp>
        <p:nvSpPr>
          <p:cNvPr id="61443" name="Text Box 3">
            <a:extLst>
              <a:ext uri="{FF2B5EF4-FFF2-40B4-BE49-F238E27FC236}">
                <a16:creationId xmlns:a16="http://schemas.microsoft.com/office/drawing/2014/main" id="{AEEB26D9-181A-F236-74C4-5AE3D68D5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628775"/>
            <a:ext cx="14605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33CC"/>
                </a:solidFill>
              </a:rPr>
              <a:t>v’</a:t>
            </a:r>
            <a:r>
              <a:rPr lang="pl-PL" altLang="it-IT"/>
              <a:t> = </a:t>
            </a:r>
            <a:r>
              <a:rPr lang="pl-PL" altLang="it-IT" b="1">
                <a:solidFill>
                  <a:srgbClr val="FF0000"/>
                </a:solidFill>
              </a:rPr>
              <a:t>v</a:t>
            </a:r>
            <a:r>
              <a:rPr lang="pl-PL" altLang="it-IT">
                <a:solidFill>
                  <a:srgbClr val="FF0000"/>
                </a:solidFill>
              </a:rPr>
              <a:t> </a:t>
            </a:r>
            <a:r>
              <a:rPr lang="pl-PL" altLang="it-IT"/>
              <a:t>+ </a:t>
            </a:r>
            <a:r>
              <a:rPr lang="pl-PL" altLang="it-IT" b="1"/>
              <a:t>u </a:t>
            </a:r>
            <a:endParaRPr lang="en-AU" altLang="it-IT" b="1"/>
          </a:p>
        </p:txBody>
      </p:sp>
      <p:sp>
        <p:nvSpPr>
          <p:cNvPr id="61444" name="Line 4">
            <a:extLst>
              <a:ext uri="{FF2B5EF4-FFF2-40B4-BE49-F238E27FC236}">
                <a16:creationId xmlns:a16="http://schemas.microsoft.com/office/drawing/2014/main" id="{2276E693-E320-3465-0999-19659C2888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2708275"/>
            <a:ext cx="1150938" cy="1588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61451" name="Group 11">
            <a:extLst>
              <a:ext uri="{FF2B5EF4-FFF2-40B4-BE49-F238E27FC236}">
                <a16:creationId xmlns:a16="http://schemas.microsoft.com/office/drawing/2014/main" id="{EE93EFEE-3F35-1AE0-C36B-E9C9EF2A3DFE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2997200"/>
            <a:ext cx="1901825" cy="1838325"/>
            <a:chOff x="1507" y="1661"/>
            <a:chExt cx="1198" cy="1158"/>
          </a:xfrm>
        </p:grpSpPr>
        <p:sp>
          <p:nvSpPr>
            <p:cNvPr id="61445" name="Line 5">
              <a:extLst>
                <a:ext uri="{FF2B5EF4-FFF2-40B4-BE49-F238E27FC236}">
                  <a16:creationId xmlns:a16="http://schemas.microsoft.com/office/drawing/2014/main" id="{4CD1505A-3513-06C8-0D4F-70B53DD16F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1661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6" name="Line 6">
              <a:extLst>
                <a:ext uri="{FF2B5EF4-FFF2-40B4-BE49-F238E27FC236}">
                  <a16:creationId xmlns:a16="http://schemas.microsoft.com/office/drawing/2014/main" id="{A40592C0-D1E2-8C5B-F9F8-107CC90FD6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1" y="2523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7" name="Line 7">
              <a:extLst>
                <a:ext uri="{FF2B5EF4-FFF2-40B4-BE49-F238E27FC236}">
                  <a16:creationId xmlns:a16="http://schemas.microsoft.com/office/drawing/2014/main" id="{625C9059-B5C5-A7A2-1966-B41528E69F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2069"/>
              <a:ext cx="499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8" name="Text Box 8">
              <a:extLst>
                <a:ext uri="{FF2B5EF4-FFF2-40B4-BE49-F238E27FC236}">
                  <a16:creationId xmlns:a16="http://schemas.microsoft.com/office/drawing/2014/main" id="{DC1B3C5B-A444-7BE0-3379-0A78856C0D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3" y="2550"/>
              <a:ext cx="25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O</a:t>
              </a:r>
              <a:endParaRPr lang="en-AU" altLang="it-IT"/>
            </a:p>
          </p:txBody>
        </p:sp>
        <p:sp>
          <p:nvSpPr>
            <p:cNvPr id="61449" name="Text Box 9">
              <a:extLst>
                <a:ext uri="{FF2B5EF4-FFF2-40B4-BE49-F238E27FC236}">
                  <a16:creationId xmlns:a16="http://schemas.microsoft.com/office/drawing/2014/main" id="{4AAEA7C2-7E7E-42A8-2695-DE9E5EA8B4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2" y="2523"/>
              <a:ext cx="23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X</a:t>
              </a:r>
              <a:endParaRPr lang="en-AU" altLang="it-IT"/>
            </a:p>
          </p:txBody>
        </p:sp>
        <p:sp>
          <p:nvSpPr>
            <p:cNvPr id="61450" name="Text Box 10">
              <a:extLst>
                <a:ext uri="{FF2B5EF4-FFF2-40B4-BE49-F238E27FC236}">
                  <a16:creationId xmlns:a16="http://schemas.microsoft.com/office/drawing/2014/main" id="{647C6C67-4D59-A365-0933-5E031AFBFC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7" y="1733"/>
              <a:ext cx="23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Y</a:t>
              </a:r>
              <a:endParaRPr lang="en-AU" altLang="it-IT"/>
            </a:p>
          </p:txBody>
        </p:sp>
      </p:grpSp>
      <p:grpSp>
        <p:nvGrpSpPr>
          <p:cNvPr id="61459" name="Group 19">
            <a:extLst>
              <a:ext uri="{FF2B5EF4-FFF2-40B4-BE49-F238E27FC236}">
                <a16:creationId xmlns:a16="http://schemas.microsoft.com/office/drawing/2014/main" id="{A281984F-9EAD-D444-08F5-F279FD81781C}"/>
              </a:ext>
            </a:extLst>
          </p:cNvPr>
          <p:cNvGrpSpPr>
            <a:grpSpLocks/>
          </p:cNvGrpSpPr>
          <p:nvPr/>
        </p:nvGrpSpPr>
        <p:grpSpPr bwMode="auto">
          <a:xfrm>
            <a:off x="5219700" y="3009900"/>
            <a:ext cx="1963738" cy="1838325"/>
            <a:chOff x="3107" y="1480"/>
            <a:chExt cx="1237" cy="1158"/>
          </a:xfrm>
        </p:grpSpPr>
        <p:sp>
          <p:nvSpPr>
            <p:cNvPr id="61453" name="Line 13">
              <a:extLst>
                <a:ext uri="{FF2B5EF4-FFF2-40B4-BE49-F238E27FC236}">
                  <a16:creationId xmlns:a16="http://schemas.microsoft.com/office/drawing/2014/main" id="{CB21E679-BF07-6DBB-E8CE-7700ADD5A4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1" y="1480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4" name="Line 14">
              <a:extLst>
                <a:ext uri="{FF2B5EF4-FFF2-40B4-BE49-F238E27FC236}">
                  <a16:creationId xmlns:a16="http://schemas.microsoft.com/office/drawing/2014/main" id="{390510E0-0756-6990-9874-924F2EDEA5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1" y="2342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5" name="Line 15">
              <a:extLst>
                <a:ext uri="{FF2B5EF4-FFF2-40B4-BE49-F238E27FC236}">
                  <a16:creationId xmlns:a16="http://schemas.microsoft.com/office/drawing/2014/main" id="{47B9AD4E-2DCF-C420-2787-F5C04E06A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1" y="1888"/>
              <a:ext cx="499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6" name="Text Box 16">
              <a:extLst>
                <a:ext uri="{FF2B5EF4-FFF2-40B4-BE49-F238E27FC236}">
                  <a16:creationId xmlns:a16="http://schemas.microsoft.com/office/drawing/2014/main" id="{D8F5DD85-C834-4275-AA5D-E11CD91E44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3" y="2369"/>
              <a:ext cx="29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O’</a:t>
              </a:r>
              <a:endParaRPr lang="en-AU" altLang="it-IT"/>
            </a:p>
          </p:txBody>
        </p:sp>
        <p:sp>
          <p:nvSpPr>
            <p:cNvPr id="61457" name="Text Box 17">
              <a:extLst>
                <a:ext uri="{FF2B5EF4-FFF2-40B4-BE49-F238E27FC236}">
                  <a16:creationId xmlns:a16="http://schemas.microsoft.com/office/drawing/2014/main" id="{D7DE62CD-C2BE-5B8D-D85F-080690D33B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2" y="2342"/>
              <a:ext cx="27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X’</a:t>
              </a:r>
              <a:endParaRPr lang="en-AU" altLang="it-IT"/>
            </a:p>
          </p:txBody>
        </p:sp>
        <p:sp>
          <p:nvSpPr>
            <p:cNvPr id="61458" name="Text Box 18">
              <a:extLst>
                <a:ext uri="{FF2B5EF4-FFF2-40B4-BE49-F238E27FC236}">
                  <a16:creationId xmlns:a16="http://schemas.microsoft.com/office/drawing/2014/main" id="{47090A39-EDED-3373-4320-B3302B805C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7" y="1552"/>
              <a:ext cx="27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Y’</a:t>
              </a:r>
              <a:endParaRPr lang="en-AU" altLang="it-IT"/>
            </a:p>
          </p:txBody>
        </p:sp>
      </p:grpSp>
      <p:sp>
        <p:nvSpPr>
          <p:cNvPr id="61460" name="Text Box 20">
            <a:extLst>
              <a:ext uri="{FF2B5EF4-FFF2-40B4-BE49-F238E27FC236}">
                <a16:creationId xmlns:a16="http://schemas.microsoft.com/office/drawing/2014/main" id="{37F4F9E7-9BC7-EAE9-586F-9BA1FDD2B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088" y="2048256"/>
            <a:ext cx="2881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b="1"/>
              <a:t>u</a:t>
            </a:r>
            <a:endParaRPr lang="en-AU" altLang="it-IT" b="1"/>
          </a:p>
        </p:txBody>
      </p:sp>
      <p:sp>
        <p:nvSpPr>
          <p:cNvPr id="61461" name="Line 21">
            <a:extLst>
              <a:ext uri="{FF2B5EF4-FFF2-40B4-BE49-F238E27FC236}">
                <a16:creationId xmlns:a16="http://schemas.microsoft.com/office/drawing/2014/main" id="{C2EDE009-7885-605E-1D6F-C3832DD038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87675" y="3860800"/>
            <a:ext cx="647700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2" name="Line 22">
            <a:extLst>
              <a:ext uri="{FF2B5EF4-FFF2-40B4-BE49-F238E27FC236}">
                <a16:creationId xmlns:a16="http://schemas.microsoft.com/office/drawing/2014/main" id="{DFD29DA7-4285-54CE-8EE1-8CE1A4F59A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89363"/>
            <a:ext cx="647700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3" name="Line 23">
            <a:extLst>
              <a:ext uri="{FF2B5EF4-FFF2-40B4-BE49-F238E27FC236}">
                <a16:creationId xmlns:a16="http://schemas.microsoft.com/office/drawing/2014/main" id="{CDD7FE02-742A-A11A-75A6-F661642783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92950" y="3789363"/>
            <a:ext cx="1150938" cy="1587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4" name="Line 24">
            <a:extLst>
              <a:ext uri="{FF2B5EF4-FFF2-40B4-BE49-F238E27FC236}">
                <a16:creationId xmlns:a16="http://schemas.microsoft.com/office/drawing/2014/main" id="{6B7304F7-21A8-CF55-B82D-A9E3B75BDC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88125" y="3789363"/>
            <a:ext cx="1512888" cy="21590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5" name="Text Box 25">
            <a:extLst>
              <a:ext uri="{FF2B5EF4-FFF2-40B4-BE49-F238E27FC236}">
                <a16:creationId xmlns:a16="http://schemas.microsoft.com/office/drawing/2014/main" id="{489D5A69-8420-9436-9042-C426D63A9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34290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0000"/>
                </a:solidFill>
              </a:rPr>
              <a:t>v</a:t>
            </a:r>
            <a:endParaRPr lang="en-AU" altLang="it-IT" b="1">
              <a:solidFill>
                <a:srgbClr val="FF0000"/>
              </a:solidFill>
            </a:endParaRPr>
          </a:p>
        </p:txBody>
      </p:sp>
      <p:sp>
        <p:nvSpPr>
          <p:cNvPr id="61466" name="Text Box 26">
            <a:extLst>
              <a:ext uri="{FF2B5EF4-FFF2-40B4-BE49-F238E27FC236}">
                <a16:creationId xmlns:a16="http://schemas.microsoft.com/office/drawing/2014/main" id="{D339E807-AD52-62D6-7E44-EA04D7208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3933825"/>
            <a:ext cx="4175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33CC"/>
                </a:solidFill>
              </a:rPr>
              <a:t>v’</a:t>
            </a:r>
            <a:endParaRPr lang="en-AU" altLang="it-IT" b="1">
              <a:solidFill>
                <a:srgbClr val="FF33CC"/>
              </a:solidFill>
            </a:endParaRPr>
          </a:p>
        </p:txBody>
      </p:sp>
      <p:sp>
        <p:nvSpPr>
          <p:cNvPr id="61467" name="Text Box 27">
            <a:extLst>
              <a:ext uri="{FF2B5EF4-FFF2-40B4-BE49-F238E27FC236}">
                <a16:creationId xmlns:a16="http://schemas.microsoft.com/office/drawing/2014/main" id="{377993D4-3993-C215-64E0-1356E82CC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264" y="5251005"/>
            <a:ext cx="830624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Einstein: </a:t>
            </a:r>
          </a:p>
          <a:p>
            <a:r>
              <a:rPr lang="it-IT" altLang="it-IT" dirty="0"/>
              <a:t>Tutti gli osservatori che si muovono con la costante velocità sono</a:t>
            </a:r>
          </a:p>
          <a:p>
            <a:r>
              <a:rPr lang="it-IT" altLang="it-IT" dirty="0"/>
              <a:t>equivalenti</a:t>
            </a:r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1021898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0661E2D-E25C-427D-B6DD-637FA4756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200" dirty="0"/>
              <a:t>Newton: </a:t>
            </a:r>
            <a:r>
              <a:rPr lang="it-IT" altLang="it-IT" sz="3200" dirty="0"/>
              <a:t>la Luna cade in continuazione verso la Terra</a:t>
            </a:r>
            <a:endParaRPr lang="en-AU" altLang="it-IT" sz="3200" dirty="0"/>
          </a:p>
        </p:txBody>
      </p:sp>
      <p:pic>
        <p:nvPicPr>
          <p:cNvPr id="39939" name="Picture 3">
            <a:extLst>
              <a:ext uri="{FF2B5EF4-FFF2-40B4-BE49-F238E27FC236}">
                <a16:creationId xmlns:a16="http://schemas.microsoft.com/office/drawing/2014/main" id="{CD3B4E18-6EA4-30C1-E35A-BC4FDBFC7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44675"/>
            <a:ext cx="3833812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Line 5">
            <a:extLst>
              <a:ext uri="{FF2B5EF4-FFF2-40B4-BE49-F238E27FC236}">
                <a16:creationId xmlns:a16="http://schemas.microsoft.com/office/drawing/2014/main" id="{171E72D5-A835-6E9D-217D-E230A00BD06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650" y="4365625"/>
            <a:ext cx="0" cy="14398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1" name="Text Box 6">
            <a:extLst>
              <a:ext uri="{FF2B5EF4-FFF2-40B4-BE49-F238E27FC236}">
                <a16:creationId xmlns:a16="http://schemas.microsoft.com/office/drawing/2014/main" id="{9D2DFE05-8E2A-C829-AAE5-E3DA2A424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04825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g</a:t>
            </a:r>
            <a:endParaRPr lang="en-AU" altLang="it-IT" sz="1800" i="1"/>
          </a:p>
        </p:txBody>
      </p:sp>
      <p:sp>
        <p:nvSpPr>
          <p:cNvPr id="39942" name="Text Box 7">
            <a:extLst>
              <a:ext uri="{FF2B5EF4-FFF2-40B4-BE49-F238E27FC236}">
                <a16:creationId xmlns:a16="http://schemas.microsoft.com/office/drawing/2014/main" id="{1D885755-FB70-D42F-0D51-2FFE44219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2997200"/>
            <a:ext cx="882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g</a:t>
            </a:r>
            <a:r>
              <a:rPr lang="pl-PL" altLang="it-IT" sz="1800"/>
              <a:t>/4000</a:t>
            </a:r>
            <a:endParaRPr lang="en-AU" altLang="it-IT" sz="1800" i="1"/>
          </a:p>
        </p:txBody>
      </p:sp>
      <p:sp>
        <p:nvSpPr>
          <p:cNvPr id="39943" name="Line 8">
            <a:extLst>
              <a:ext uri="{FF2B5EF4-FFF2-40B4-BE49-F238E27FC236}">
                <a16:creationId xmlns:a16="http://schemas.microsoft.com/office/drawing/2014/main" id="{B048FDAA-81D4-3EA5-3E0E-F1B86545A7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6375" y="2825750"/>
            <a:ext cx="2016125" cy="4032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4" name="Text Box 9">
            <a:extLst>
              <a:ext uri="{FF2B5EF4-FFF2-40B4-BE49-F238E27FC236}">
                <a16:creationId xmlns:a16="http://schemas.microsoft.com/office/drawing/2014/main" id="{2728CF91-2D4D-07C0-D3A4-B38A96AEA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157788"/>
            <a:ext cx="1676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R</a:t>
            </a:r>
            <a:r>
              <a:rPr lang="pl-PL" altLang="it-IT" sz="1800"/>
              <a:t>=384 000 km</a:t>
            </a:r>
            <a:endParaRPr lang="en-AU" altLang="it-IT" sz="1800" i="1"/>
          </a:p>
        </p:txBody>
      </p:sp>
      <p:sp>
        <p:nvSpPr>
          <p:cNvPr id="39945" name="Line 10">
            <a:extLst>
              <a:ext uri="{FF2B5EF4-FFF2-40B4-BE49-F238E27FC236}">
                <a16:creationId xmlns:a16="http://schemas.microsoft.com/office/drawing/2014/main" id="{0513644A-1E52-B204-C44D-7348D07669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6375" y="4724400"/>
            <a:ext cx="71438" cy="187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6" name="Text Box 11">
            <a:extLst>
              <a:ext uri="{FF2B5EF4-FFF2-40B4-BE49-F238E27FC236}">
                <a16:creationId xmlns:a16="http://schemas.microsoft.com/office/drawing/2014/main" id="{A57DAC05-6DB6-35CC-50A5-C6D979E0F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292600"/>
            <a:ext cx="142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R</a:t>
            </a:r>
            <a:r>
              <a:rPr lang="pl-PL" altLang="it-IT" sz="1800"/>
              <a:t>=6374  km</a:t>
            </a:r>
            <a:endParaRPr lang="en-AU" altLang="it-IT" sz="1800" i="1"/>
          </a:p>
        </p:txBody>
      </p:sp>
      <p:sp>
        <p:nvSpPr>
          <p:cNvPr id="39947" name="Line 12">
            <a:extLst>
              <a:ext uri="{FF2B5EF4-FFF2-40B4-BE49-F238E27FC236}">
                <a16:creationId xmlns:a16="http://schemas.microsoft.com/office/drawing/2014/main" id="{8C913C67-23A3-3792-324B-603BB9EB18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48038" y="2549525"/>
            <a:ext cx="431800" cy="8794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8" name="Text Box 13">
            <a:extLst>
              <a:ext uri="{FF2B5EF4-FFF2-40B4-BE49-F238E27FC236}">
                <a16:creationId xmlns:a16="http://schemas.microsoft.com/office/drawing/2014/main" id="{C89D754C-D813-C57C-3ED1-EBD04AA28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2895600"/>
            <a:ext cx="1841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9949" name="Text Box 14">
            <a:extLst>
              <a:ext uri="{FF2B5EF4-FFF2-40B4-BE49-F238E27FC236}">
                <a16:creationId xmlns:a16="http://schemas.microsoft.com/office/drawing/2014/main" id="{48F10062-7376-EE2B-F0B8-1C4536299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3573463"/>
            <a:ext cx="2813050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Moon is more distant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so it falls with g/4000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(one orbit in 28 days)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9950" name="Text Box 15">
            <a:extLst>
              <a:ext uri="{FF2B5EF4-FFF2-40B4-BE49-F238E27FC236}">
                <a16:creationId xmlns:a16="http://schemas.microsoft.com/office/drawing/2014/main" id="{A5F61791-8CBA-8E0D-AD85-12CE3B344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388" y="1816100"/>
            <a:ext cx="3729037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All objects (on Earth) fall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</a:t>
            </a:r>
            <a:r>
              <a:rPr lang="pl-PL" altLang="it-IT" sz="2200" i="1">
                <a:solidFill>
                  <a:schemeClr val="accent2"/>
                </a:solidFill>
              </a:rPr>
              <a:t>acceleration</a:t>
            </a:r>
            <a:r>
              <a:rPr lang="pl-PL" altLang="it-IT" sz="2200">
                <a:solidFill>
                  <a:schemeClr val="accent2"/>
                </a:solidFill>
              </a:rPr>
              <a:t> g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47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9EBB61-21CB-94B3-8F4E-9D7C67CDA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1E02A5B-DC73-A14A-24F4-FA4362A79DB4}"/>
              </a:ext>
            </a:extLst>
          </p:cNvPr>
          <p:cNvSpPr txBox="1"/>
          <p:nvPr/>
        </p:nvSpPr>
        <p:spPr>
          <a:xfrm>
            <a:off x="436948" y="6021288"/>
            <a:ext cx="80752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http://dydaktyka.fizyka.umk.pl/nowa_strona/?q=node/591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BE828C1-C25C-CE2B-A266-8899990B1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" y="985837"/>
            <a:ext cx="88868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80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Il sistema di riferimento (immobile)</a:t>
            </a:r>
          </a:p>
        </p:txBody>
      </p:sp>
      <p:pic>
        <p:nvPicPr>
          <p:cNvPr id="4" name="Wahadlo_sie_waha">
            <a:hlinkClick r:id="" action="ppaction://media"/>
            <a:extLst>
              <a:ext uri="{FF2B5EF4-FFF2-40B4-BE49-F238E27FC236}">
                <a16:creationId xmlns:a16="http://schemas.microsoft.com/office/drawing/2014/main" id="{81C1A03A-0CC9-56A7-CFE8-CE93C32A65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1567631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356" y="23167"/>
            <a:ext cx="8507288" cy="1143000"/>
          </a:xfrm>
        </p:spPr>
        <p:txBody>
          <a:bodyPr/>
          <a:lstStyle/>
          <a:p>
            <a:r>
              <a:rPr lang="it-IT" sz="3600" dirty="0"/>
              <a:t>Il sistema di riferimento (in caduta libera)</a:t>
            </a:r>
          </a:p>
        </p:txBody>
      </p:sp>
      <p:pic>
        <p:nvPicPr>
          <p:cNvPr id="3" name="wahadlo_z_kamera_kolkoOK (1)">
            <a:hlinkClick r:id="" action="ppaction://media"/>
            <a:extLst>
              <a:ext uri="{FF2B5EF4-FFF2-40B4-BE49-F238E27FC236}">
                <a16:creationId xmlns:a16="http://schemas.microsoft.com/office/drawing/2014/main" id="{50CE6A52-F043-E887-FD9C-36AFC40983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1864" y="1220394"/>
            <a:ext cx="7020272" cy="394890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7DF625-E154-54BB-2121-644DC3CCB658}"/>
              </a:ext>
            </a:extLst>
          </p:cNvPr>
          <p:cNvSpPr txBox="1"/>
          <p:nvPr/>
        </p:nvSpPr>
        <p:spPr>
          <a:xfrm flipH="1">
            <a:off x="873302" y="6263601"/>
            <a:ext cx="64350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Idea &amp; foto </a:t>
            </a:r>
            <a:r>
              <a:rPr lang="it-IT" dirty="0" err="1"/>
              <a:t>mgr</a:t>
            </a:r>
            <a:r>
              <a:rPr lang="it-IT" dirty="0"/>
              <a:t> K. </a:t>
            </a:r>
            <a:r>
              <a:rPr lang="it-IT" dirty="0" err="1"/>
              <a:t>Sluzewski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852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356" y="23167"/>
            <a:ext cx="8507288" cy="1143000"/>
          </a:xfrm>
        </p:spPr>
        <p:txBody>
          <a:bodyPr/>
          <a:lstStyle/>
          <a:p>
            <a:r>
              <a:rPr lang="it-IT" sz="3600" dirty="0"/>
              <a:t>Il sistema di riferimento (in caduta libera)</a:t>
            </a:r>
          </a:p>
        </p:txBody>
      </p:sp>
      <p:pic>
        <p:nvPicPr>
          <p:cNvPr id="4" name="wahadlo_z_kamera_kolko1OK">
            <a:hlinkClick r:id="" action="ppaction://media"/>
            <a:extLst>
              <a:ext uri="{FF2B5EF4-FFF2-40B4-BE49-F238E27FC236}">
                <a16:creationId xmlns:a16="http://schemas.microsoft.com/office/drawing/2014/main" id="{4F04D6ED-5238-ECDB-7564-3AA09AA8B8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1220394"/>
            <a:ext cx="7020272" cy="394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523378"/>
            <a:ext cx="7772400" cy="1470025"/>
          </a:xfrm>
        </p:spPr>
        <p:txBody>
          <a:bodyPr anchor="ctr"/>
          <a:lstStyle/>
          <a:p>
            <a:pPr algn="l" eaLnBrk="1" hangingPunct="1"/>
            <a:r>
              <a:rPr lang="it-IT" altLang="it-IT" sz="3600" dirty="0"/>
              <a:t>Parte III</a:t>
            </a:r>
            <a:br>
              <a:rPr lang="it-IT" altLang="it-IT" sz="3600" dirty="0"/>
            </a:br>
            <a:r>
              <a:rPr lang="it-IT" altLang="it-IT" sz="3600" dirty="0"/>
              <a:t>«Con la fede di Galileo la terra e il Cielo si sono accordati»*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*G. Karwasz, Torun, 26/10/2022</a:t>
            </a:r>
          </a:p>
        </p:txBody>
      </p:sp>
    </p:spTree>
    <p:extLst>
      <p:ext uri="{BB962C8B-B14F-4D97-AF65-F5344CB8AC3E}">
        <p14:creationId xmlns:p14="http://schemas.microsoft.com/office/powerpoint/2010/main" val="4057429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425B918D-2B40-110F-4AA7-E53EAFF1E6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Luna: cratere Copernico</a:t>
            </a:r>
            <a:endParaRPr lang="en-AU" altLang="it-IT" sz="3600" dirty="0"/>
          </a:p>
        </p:txBody>
      </p:sp>
      <p:pic>
        <p:nvPicPr>
          <p:cNvPr id="36867" name="Picture 3">
            <a:extLst>
              <a:ext uri="{FF2B5EF4-FFF2-40B4-BE49-F238E27FC236}">
                <a16:creationId xmlns:a16="http://schemas.microsoft.com/office/drawing/2014/main" id="{DE0BFB1D-A871-A1B9-4BD3-4FB29AD4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1263"/>
            <a:ext cx="64357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Oval 8">
            <a:extLst>
              <a:ext uri="{FF2B5EF4-FFF2-40B4-BE49-F238E27FC236}">
                <a16:creationId xmlns:a16="http://schemas.microsoft.com/office/drawing/2014/main" id="{FD166A72-7EBB-5EB2-C305-05542D6CA4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16238" y="2565400"/>
            <a:ext cx="554037" cy="554038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>
              <a:solidFill>
                <a:srgbClr val="000099"/>
              </a:solidFill>
            </a:endParaRPr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48DA7F2C-966B-7056-BCDE-4EB0AC16F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5715000"/>
            <a:ext cx="7907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La Terra dista dalla Luna solo 380 mila km (364-404 mila km),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cioè appena 10 lunghezze della sua circonferenza.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Si può dire, che Terra-Luna sono un sistema doppio (binario)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90C87-AF21-C8E7-C304-25CB37BFC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Scrittura Sacra e la natura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ABF035-E4DF-EC17-F800-AD55699C8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«Stante, dunque, che la Scrittura in molti luoghi è non solamente capace, ma necessariamente bisognosa d’esposizioni diverse dall’apparente significato delle parole, mi par che nelle dispute naturali ella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doverebbe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esser riserbata nell’ultimo luogo: perché, procedendo di pari dal Verbo divino la Scrittura Sacra e la 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natura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quella come dettatura dello Spirito Santo, e questa 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it-IT" sz="2000" b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osservantissima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esecutrice de gli ordini di Dio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ed essendo, di più, convenuto nelle Scritture, per accomodarsi all’intendimento dell’universale, dir molte cose diverse, in aspetto e quanto al significato delle parole, dal vero assoluto; ma, all’incontro, essendo la natura inesorabile e immutabile e nulla curante che le sue recondite ragioni e modi d’operare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sieno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 non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sieno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esposti alla capacità de gli uomini, per lo che ella non trasgredisce mai i termini delle leggi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imposteli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FE685C-B5EA-2419-C31A-65481CD3AA78}"/>
              </a:ext>
            </a:extLst>
          </p:cNvPr>
          <p:cNvSpPr txBox="1"/>
          <p:nvPr/>
        </p:nvSpPr>
        <p:spPr>
          <a:xfrm>
            <a:off x="323528" y="5849164"/>
            <a:ext cx="83632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Galileo Galilei: Lettera a Benedetto Castelli (1613)</a:t>
            </a:r>
          </a:p>
        </p:txBody>
      </p:sp>
    </p:spTree>
    <p:extLst>
      <p:ext uri="{BB962C8B-B14F-4D97-AF65-F5344CB8AC3E}">
        <p14:creationId xmlns:p14="http://schemas.microsoft.com/office/powerpoint/2010/main" val="2020600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90C87-AF21-C8E7-C304-25CB37BFC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«natura</a:t>
            </a:r>
            <a:r>
              <a:rPr lang="it-IT" sz="36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it-IT" sz="3600" b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osservantissima</a:t>
            </a:r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esecutrice de gli ordini di Dio</a:t>
            </a:r>
            <a:r>
              <a:rPr lang="it-IT" sz="36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ABF035-E4DF-EC17-F800-AD55699C8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pare che quello de gli effetti naturali che o la sensata esperienza ci pone innanzi a gli occhi o le necessarie dimostrazioni ci concludono, non debba in conto alcuno esser revocato in dubbio per luoghi della Scrittura ch’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avesser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nelle parole diverso sembiante, poi che non ogni detto della Scrittura è legato a obblighi così severi com’ogni effetto di natura. Anzi, se per questo solo rispetto, d’accomodarsi alla capacità de’ popoli rozzi e indisciplinati, non s’è astenuta la Scrittura d’adombrare de’ suoi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principalissimi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dogmi, attribuendo sino all’istesso Dio condizioni lontanissime e contrarie alla sua essenza, chi vorrà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asseverantemente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sostenere che ella, posto da banda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cotal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rispetto, nel parlare anco incidentemente di Terra o di Sole o d’altra creatura, abbia eletto di contenersi con tutto rigore dentro a i limitati e ristretti significati delle parole?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E4D92F-CF36-5A40-098D-B7655CBC8552}"/>
              </a:ext>
            </a:extLst>
          </p:cNvPr>
          <p:cNvSpPr txBox="1"/>
          <p:nvPr/>
        </p:nvSpPr>
        <p:spPr>
          <a:xfrm>
            <a:off x="323528" y="5872956"/>
            <a:ext cx="83632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https://www.letteraturaitalia.it/3-antologia-di-testi-seicento-e-settecento/galileo-galilei-lettera-a-benedetto-castelli/</a:t>
            </a:r>
          </a:p>
        </p:txBody>
      </p:sp>
    </p:spTree>
    <p:extLst>
      <p:ext uri="{BB962C8B-B14F-4D97-AF65-F5344CB8AC3E}">
        <p14:creationId xmlns:p14="http://schemas.microsoft.com/office/powerpoint/2010/main" val="1769111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>
            <a:extLst>
              <a:ext uri="{FF2B5EF4-FFF2-40B4-BE49-F238E27FC236}">
                <a16:creationId xmlns:a16="http://schemas.microsoft.com/office/drawing/2014/main" id="{F0CFBCD1-3492-B676-7056-C76B9CD19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4610100" cy="320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1379" name="Text Box 3">
            <a:extLst>
              <a:ext uri="{FF2B5EF4-FFF2-40B4-BE49-F238E27FC236}">
                <a16:creationId xmlns:a16="http://schemas.microsoft.com/office/drawing/2014/main" id="{DED28F43-BE87-1CD4-A3CB-2A8E9B29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914400"/>
            <a:ext cx="78628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La Terra, per quanto sia grande la sfera, nient’e’ rispetto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alla grandezza del cielo, di cui limiti non sappiamo,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e probabilmente saper neanche</a:t>
            </a:r>
            <a:r>
              <a:rPr lang="pl-PL" altLang="it-IT" sz="2400" i="1">
                <a:solidFill>
                  <a:schemeClr val="bg1"/>
                </a:solidFill>
              </a:rPr>
              <a:t> non possiamo</a:t>
            </a:r>
            <a:r>
              <a:rPr lang="pl-PL" altLang="it-IT" sz="2400"/>
              <a:t> </a:t>
            </a:r>
            <a:r>
              <a:rPr lang="pl-PL" altLang="it-IT" sz="240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101380" name="Text Box 4">
            <a:extLst>
              <a:ext uri="{FF2B5EF4-FFF2-40B4-BE49-F238E27FC236}">
                <a16:creationId xmlns:a16="http://schemas.microsoft.com/office/drawing/2014/main" id="{7D0AF65D-9EE7-5E08-4D30-97E3AAE9F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5848350"/>
            <a:ext cx="3201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So, che non so niente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(Socrate 470-399 a.C)</a:t>
            </a:r>
          </a:p>
        </p:txBody>
      </p:sp>
      <p:sp>
        <p:nvSpPr>
          <p:cNvPr id="101381" name="Text Box 5">
            <a:extLst>
              <a:ext uri="{FF2B5EF4-FFF2-40B4-BE49-F238E27FC236}">
                <a16:creationId xmlns:a16="http://schemas.microsoft.com/office/drawing/2014/main" id="{1175E25E-E87E-514E-EAF7-1742D6B74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087563"/>
            <a:ext cx="6510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Nicolaus Copernicus, </a:t>
            </a:r>
            <a:r>
              <a:rPr lang="en-US" altLang="it-IT" sz="2000" i="1">
                <a:solidFill>
                  <a:schemeClr val="bg1"/>
                </a:solidFill>
                <a:latin typeface="Times New Roman" panose="02020603050405020304" pitchFamily="18" charset="0"/>
              </a:rPr>
              <a:t>De revolutionibus,</a:t>
            </a: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 Norimberga, 1543</a:t>
            </a:r>
          </a:p>
        </p:txBody>
      </p:sp>
      <p:pic>
        <p:nvPicPr>
          <p:cNvPr id="101382" name="Picture 6">
            <a:extLst>
              <a:ext uri="{FF2B5EF4-FFF2-40B4-BE49-F238E27FC236}">
                <a16:creationId xmlns:a16="http://schemas.microsoft.com/office/drawing/2014/main" id="{09AEA6A8-1E08-05CC-6059-1B167CCA7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65400"/>
            <a:ext cx="24415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3" name="Text Box 7">
            <a:extLst>
              <a:ext uri="{FF2B5EF4-FFF2-40B4-BE49-F238E27FC236}">
                <a16:creationId xmlns:a16="http://schemas.microsoft.com/office/drawing/2014/main" id="{20CFED6D-C65C-1CCD-6AF2-BB26207E2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88913"/>
            <a:ext cx="501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3600">
                <a:solidFill>
                  <a:srgbClr val="FFFF00"/>
                </a:solidFill>
              </a:rPr>
              <a:t>I limiti del nostro sapere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10A90-5122-68DE-005B-E3DD73AC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Siti con il materiale a libera disposizione (in italiano)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BC53E-751C-9288-85E6-6E1BB87F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«Brevi lezioni di fisica» (video 5-7 minuti) </a:t>
            </a:r>
            <a:r>
              <a:rPr lang="it-IT" sz="2000" dirty="0">
                <a:hlinkClick r:id="rId2"/>
              </a:rPr>
              <a:t>https://staging.karwasz.edu.pl/it/brevi-lezioni/</a:t>
            </a:r>
            <a:endParaRPr lang="it-IT" sz="2000" dirty="0"/>
          </a:p>
          <a:p>
            <a:r>
              <a:rPr lang="it-IT" sz="2000" dirty="0"/>
              <a:t>«Fisica e giocattoli» (Progetto EU 2005) </a:t>
            </a:r>
            <a:r>
              <a:rPr lang="it-IT" sz="2000" dirty="0">
                <a:hlinkClick r:id="rId3"/>
              </a:rPr>
              <a:t>http://dydaktyka.fizyka.umk.pl/zabawki1/index-it.html</a:t>
            </a:r>
            <a:endParaRPr lang="it-IT" sz="2000" dirty="0"/>
          </a:p>
          <a:p>
            <a:r>
              <a:rPr lang="it-IT" sz="2000" dirty="0"/>
              <a:t>«Fisica moderna» (Progetto «</a:t>
            </a:r>
            <a:r>
              <a:rPr lang="it-IT" sz="2000" dirty="0" err="1"/>
              <a:t>Physics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Fun») </a:t>
            </a:r>
            <a:r>
              <a:rPr lang="it-IT" sz="2000" dirty="0">
                <a:hlinkClick r:id="rId4"/>
              </a:rPr>
              <a:t>http://dydaktyka.fizyka.umk.pl/Physics_is_fun/html/posters-it.html</a:t>
            </a:r>
            <a:r>
              <a:rPr lang="it-IT" sz="2000" dirty="0"/>
              <a:t> </a:t>
            </a:r>
          </a:p>
          <a:p>
            <a:r>
              <a:rPr lang="it-IT" sz="2000" dirty="0"/>
              <a:t>«Celle all’idrogeno» (Progetto EU, materiale per insegnanti) </a:t>
            </a:r>
            <a:r>
              <a:rPr lang="it-IT" sz="2000" dirty="0">
                <a:hlinkClick r:id="rId5"/>
              </a:rPr>
              <a:t>http://dydaktyka.fizyka.umk.pl/nowa_strona/?q=node/864</a:t>
            </a:r>
            <a:r>
              <a:rPr lang="it-IT" sz="2000" dirty="0"/>
              <a:t> </a:t>
            </a:r>
          </a:p>
          <a:p>
            <a:r>
              <a:rPr lang="it-IT" sz="2000" dirty="0"/>
              <a:t>«Scienza e fede» (libro) </a:t>
            </a:r>
            <a:r>
              <a:rPr lang="it-IT" sz="2000" dirty="0">
                <a:hlinkClick r:id="rId6"/>
              </a:rPr>
              <a:t>http://www.aracneeditrice.it/aracneweb/index.php/pubblicazione.html?item=9788825529555</a:t>
            </a:r>
            <a:r>
              <a:rPr lang="it-IT" sz="2000" dirty="0"/>
              <a:t> </a:t>
            </a:r>
          </a:p>
          <a:p>
            <a:r>
              <a:rPr lang="it-IT" sz="2000" dirty="0"/>
              <a:t>Materiale vario </a:t>
            </a:r>
            <a:r>
              <a:rPr lang="it-IT" sz="2000" dirty="0">
                <a:hlinkClick r:id="rId7"/>
              </a:rPr>
              <a:t>http://dydaktyka.fizyka.umk.pl/nowa_strona/?q=node/77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128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37048"/>
            <a:ext cx="8229600" cy="1143000"/>
          </a:xfrm>
        </p:spPr>
        <p:txBody>
          <a:bodyPr/>
          <a:lstStyle/>
          <a:p>
            <a:r>
              <a:rPr lang="it-IT" altLang="it-IT" sz="3600" strike="dblStrike" dirty="0"/>
              <a:t>Atterraggio</a:t>
            </a:r>
            <a:r>
              <a:rPr lang="it-IT" altLang="it-IT" sz="3600" dirty="0"/>
              <a:t>   sulla Luna</a:t>
            </a:r>
          </a:p>
        </p:txBody>
      </p:sp>
      <p:pic>
        <p:nvPicPr>
          <p:cNvPr id="6" name="a11.landing">
            <a:hlinkClick r:id="" action="ppaction://media"/>
            <a:extLst>
              <a:ext uri="{FF2B5EF4-FFF2-40B4-BE49-F238E27FC236}">
                <a16:creationId xmlns:a16="http://schemas.microsoft.com/office/drawing/2014/main" id="{EFA8C40B-3838-ABF8-CEA5-CAD676BDD1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12" y="1211480"/>
            <a:ext cx="4902460" cy="367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0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7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37048"/>
            <a:ext cx="8229600" cy="1143000"/>
          </a:xfrm>
        </p:spPr>
        <p:txBody>
          <a:bodyPr/>
          <a:lstStyle/>
          <a:p>
            <a:r>
              <a:rPr lang="it-IT" altLang="it-IT" sz="3600" strike="dblStrike" dirty="0"/>
              <a:t>Atterraggio</a:t>
            </a:r>
            <a:r>
              <a:rPr lang="it-IT" altLang="it-IT" sz="3600" dirty="0"/>
              <a:t>   sulla Luna</a:t>
            </a:r>
          </a:p>
        </p:txBody>
      </p:sp>
      <p:pic>
        <p:nvPicPr>
          <p:cNvPr id="2" name="Apollo 11 landing from PDI to Touchdown 3 - YouTube-2">
            <a:hlinkClick r:id="" action="ppaction://media"/>
            <a:extLst>
              <a:ext uri="{FF2B5EF4-FFF2-40B4-BE49-F238E27FC236}">
                <a16:creationId xmlns:a16="http://schemas.microsoft.com/office/drawing/2014/main" id="{E4393FA2-C1E7-B1A1-022C-78DCA74F5D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2275" y="908720"/>
            <a:ext cx="7680853" cy="432048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608A3D4-DDC2-D940-48DE-BA39531C2F97}"/>
              </a:ext>
            </a:extLst>
          </p:cNvPr>
          <p:cNvSpPr txBox="1"/>
          <p:nvPr/>
        </p:nvSpPr>
        <p:spPr>
          <a:xfrm>
            <a:off x="179512" y="5785456"/>
            <a:ext cx="8136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hlinkClick r:id="rId5"/>
              </a:rPr>
              <a:t>https://www.youtube.com/watch?v=inxBnOTDpmg</a:t>
            </a:r>
            <a:endParaRPr lang="it-IT" sz="1800" dirty="0"/>
          </a:p>
          <a:p>
            <a:r>
              <a:rPr lang="it-IT" sz="1800" dirty="0"/>
              <a:t>More on computer </a:t>
            </a:r>
            <a:r>
              <a:rPr lang="it-IT" sz="1800" dirty="0" err="1"/>
              <a:t>errors</a:t>
            </a:r>
            <a:r>
              <a:rPr lang="it-IT" sz="1800" dirty="0"/>
              <a:t>: https://www.youtube.com/watch?v=z4cn93H6sM0</a:t>
            </a:r>
          </a:p>
        </p:txBody>
      </p:sp>
    </p:spTree>
    <p:extLst>
      <p:ext uri="{BB962C8B-B14F-4D97-AF65-F5344CB8AC3E}">
        <p14:creationId xmlns:p14="http://schemas.microsoft.com/office/powerpoint/2010/main" val="189830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37048"/>
            <a:ext cx="8229600" cy="1143000"/>
          </a:xfrm>
        </p:spPr>
        <p:txBody>
          <a:bodyPr/>
          <a:lstStyle/>
          <a:p>
            <a:r>
              <a:rPr lang="it-IT" altLang="it-IT" sz="3600" dirty="0"/>
              <a:t>Giocare calcio  sulla Luna</a:t>
            </a:r>
          </a:p>
        </p:txBody>
      </p:sp>
      <p:pic>
        <p:nvPicPr>
          <p:cNvPr id="5" name="apollo17.03_001">
            <a:hlinkClick r:id="" action="ppaction://media"/>
            <a:extLst>
              <a:ext uri="{FF2B5EF4-FFF2-40B4-BE49-F238E27FC236}">
                <a16:creationId xmlns:a16="http://schemas.microsoft.com/office/drawing/2014/main" id="{BE69E647-78AA-D489-906B-DB8201D94D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19739" y="1484784"/>
            <a:ext cx="470452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0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Passo da canguro</a:t>
            </a:r>
          </a:p>
        </p:txBody>
      </p:sp>
      <p:pic>
        <p:nvPicPr>
          <p:cNvPr id="4" name="5_001">
            <a:hlinkClick r:id="" action="ppaction://media"/>
            <a:extLst>
              <a:ext uri="{FF2B5EF4-FFF2-40B4-BE49-F238E27FC236}">
                <a16:creationId xmlns:a16="http://schemas.microsoft.com/office/drawing/2014/main" id="{AF2E7D8A-B3AA-A770-50FD-70986AC48E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9786" y="1556792"/>
            <a:ext cx="5364427" cy="402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0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37048"/>
            <a:ext cx="8229600" cy="1143000"/>
          </a:xfrm>
        </p:spPr>
        <p:txBody>
          <a:bodyPr/>
          <a:lstStyle/>
          <a:p>
            <a:r>
              <a:rPr lang="it-IT" altLang="it-IT" sz="3600" dirty="0"/>
              <a:t>Camminando sulla Luna</a:t>
            </a:r>
          </a:p>
        </p:txBody>
      </p:sp>
      <p:sp>
        <p:nvSpPr>
          <p:cNvPr id="5124" name="Text Box 5">
            <a:extLst>
              <a:ext uri="{FF2B5EF4-FFF2-40B4-BE49-F238E27FC236}">
                <a16:creationId xmlns:a16="http://schemas.microsoft.com/office/drawing/2014/main" id="{AE9C9472-F728-FFBB-EF44-643012200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9" y="5475366"/>
            <a:ext cx="657789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 </a:t>
            </a:r>
            <a:r>
              <a:rPr lang="it-IT" altLang="it-IT" sz="2200" dirty="0" err="1">
                <a:solidFill>
                  <a:schemeClr val="accent2"/>
                </a:solidFill>
              </a:rPr>
              <a:t>was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strolling</a:t>
            </a:r>
            <a:r>
              <a:rPr lang="it-IT" altLang="it-IT" sz="2200" dirty="0">
                <a:solidFill>
                  <a:schemeClr val="accent2"/>
                </a:solidFill>
              </a:rPr>
              <a:t> on the Moon one day,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in the </a:t>
            </a:r>
            <a:r>
              <a:rPr lang="it-IT" altLang="it-IT" sz="2200" dirty="0" err="1">
                <a:solidFill>
                  <a:schemeClr val="accent2"/>
                </a:solidFill>
              </a:rPr>
              <a:t>merry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merry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month</a:t>
            </a:r>
            <a:r>
              <a:rPr lang="it-IT" altLang="it-IT" sz="2200" dirty="0">
                <a:solidFill>
                  <a:schemeClr val="accent2"/>
                </a:solidFill>
              </a:rPr>
              <a:t> of </a:t>
            </a:r>
            <a:r>
              <a:rPr lang="it-IT" altLang="it-IT" sz="2200" dirty="0" err="1">
                <a:solidFill>
                  <a:schemeClr val="accent2"/>
                </a:solidFill>
              </a:rPr>
              <a:t>December</a:t>
            </a:r>
            <a:r>
              <a:rPr lang="it-IT" altLang="it-IT" sz="2200" dirty="0">
                <a:solidFill>
                  <a:schemeClr val="accent2"/>
                </a:solidFill>
              </a:rPr>
              <a:t>, no! in </a:t>
            </a:r>
            <a:r>
              <a:rPr lang="it-IT" altLang="it-IT" sz="2200" dirty="0" err="1">
                <a:solidFill>
                  <a:schemeClr val="accent2"/>
                </a:solidFill>
              </a:rPr>
              <a:t>May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When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much</a:t>
            </a:r>
            <a:r>
              <a:rPr lang="it-IT" altLang="it-IT" sz="2200" dirty="0">
                <a:solidFill>
                  <a:schemeClr val="accent2"/>
                </a:solidFill>
              </a:rPr>
              <a:t> to </a:t>
            </a:r>
            <a:r>
              <a:rPr lang="it-IT" altLang="it-IT" sz="2200" dirty="0" err="1">
                <a:solidFill>
                  <a:schemeClr val="accent2"/>
                </a:solidFill>
              </a:rPr>
              <a:t>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surprise</a:t>
            </a:r>
            <a:r>
              <a:rPr lang="it-IT" altLang="it-IT" sz="2200" dirty="0">
                <a:solidFill>
                  <a:schemeClr val="accent2"/>
                </a:solidFill>
              </a:rPr>
              <a:t> …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10_001">
            <a:hlinkClick r:id="" action="ppaction://media"/>
            <a:extLst>
              <a:ext uri="{FF2B5EF4-FFF2-40B4-BE49-F238E27FC236}">
                <a16:creationId xmlns:a16="http://schemas.microsoft.com/office/drawing/2014/main" id="{BF1A10F3-6E3F-114B-3C2F-EEF86C54B8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0" y="1170886"/>
            <a:ext cx="4887172" cy="366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3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37048"/>
            <a:ext cx="8229600" cy="1143000"/>
          </a:xfrm>
        </p:spPr>
        <p:txBody>
          <a:bodyPr/>
          <a:lstStyle/>
          <a:p>
            <a:r>
              <a:rPr lang="it-IT" altLang="it-IT" sz="3600" dirty="0"/>
              <a:t>Partenza dalla Luna</a:t>
            </a:r>
          </a:p>
        </p:txBody>
      </p:sp>
      <p:pic>
        <p:nvPicPr>
          <p:cNvPr id="3" name="apollo17.02_001">
            <a:hlinkClick r:id="" action="ppaction://media"/>
            <a:extLst>
              <a:ext uri="{FF2B5EF4-FFF2-40B4-BE49-F238E27FC236}">
                <a16:creationId xmlns:a16="http://schemas.microsoft.com/office/drawing/2014/main" id="{E6F81DFA-8BC0-4418-A99A-A85CD08969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3728" y="1412776"/>
            <a:ext cx="518457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5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9943</TotalTime>
  <Words>1716</Words>
  <Application>Microsoft Office PowerPoint</Application>
  <PresentationFormat>Presentazione su schermo (4:3)</PresentationFormat>
  <Paragraphs>148</Paragraphs>
  <Slides>33</Slides>
  <Notes>2</Notes>
  <HiddenSlides>0</HiddenSlides>
  <MMClips>11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Projekt domyślny</vt:lpstr>
      <vt:lpstr>Galileo, parte II «La terra è salita al cielo con il cannocchiale di Galileo»* </vt:lpstr>
      <vt:lpstr>«Sidereus Nunzius»</vt:lpstr>
      <vt:lpstr>Luna: cratere Copernico</vt:lpstr>
      <vt:lpstr>Atterraggio   sulla Luna</vt:lpstr>
      <vt:lpstr>Atterraggio   sulla Luna</vt:lpstr>
      <vt:lpstr>Giocare calcio  sulla Luna</vt:lpstr>
      <vt:lpstr>Passo da canguro</vt:lpstr>
      <vt:lpstr>Camminando sulla Luna</vt:lpstr>
      <vt:lpstr>Partenza dalla Luna</vt:lpstr>
      <vt:lpstr>Puntando verso la Terra (Apollo 11)</vt:lpstr>
      <vt:lpstr>Guardando i pianeti</vt:lpstr>
      <vt:lpstr>Giove e suoi quattro satelliti (pianeti Medicei, Galileo, 1610) </vt:lpstr>
      <vt:lpstr>Io: i geyser di km altezza di zolfo liquido</vt:lpstr>
      <vt:lpstr>Europa:  coperta di acqua ghiacciata</vt:lpstr>
      <vt:lpstr>Ganimede:  il satellite più grande nel sistema Solare</vt:lpstr>
      <vt:lpstr>Calisto:  massacrato dalla pioggia di meteoriti</vt:lpstr>
      <vt:lpstr>Saturno, un altro gigante, protettore</vt:lpstr>
      <vt:lpstr>Nettuno, visto probabilmente da Galileo, è un pianeta ‘calcolato’ da matematici</vt:lpstr>
      <vt:lpstr>Galileo: isocronismo del pendolo Belli orologi medioevali, non erano tanto precisi</vt:lpstr>
      <vt:lpstr>Bisognava aspettare il grande Galileo </vt:lpstr>
      <vt:lpstr>Possiamo riconoscere un moto «assoluto»?  </vt:lpstr>
      <vt:lpstr>Principio di relatività </vt:lpstr>
      <vt:lpstr>Trasformazioni di Galileo </vt:lpstr>
      <vt:lpstr>Newton: la Luna cade in continuazione verso la Terra</vt:lpstr>
      <vt:lpstr>C</vt:lpstr>
      <vt:lpstr>Il sistema di riferimento (immobile)</vt:lpstr>
      <vt:lpstr>Il sistema di riferimento (in caduta libera)</vt:lpstr>
      <vt:lpstr>Il sistema di riferimento (in caduta libera)</vt:lpstr>
      <vt:lpstr>Parte III «Con la fede di Galileo la terra e il Cielo si sono accordati»* </vt:lpstr>
      <vt:lpstr>Scrittura Sacra e la natura</vt:lpstr>
      <vt:lpstr>«natura, come osservantissima esecutrice de gli ordini di Dio»</vt:lpstr>
      <vt:lpstr>Presentazione standard di PowerPoint</vt:lpstr>
      <vt:lpstr>Siti con il materiale a libera disposizione (in italiano)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137</cp:revision>
  <dcterms:created xsi:type="dcterms:W3CDTF">2016-08-29T05:07:43Z</dcterms:created>
  <dcterms:modified xsi:type="dcterms:W3CDTF">2022-10-31T06:54:31Z</dcterms:modified>
</cp:coreProperties>
</file>