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310" r:id="rId2"/>
    <p:sldId id="485" r:id="rId3"/>
    <p:sldId id="257" r:id="rId4"/>
    <p:sldId id="258" r:id="rId5"/>
    <p:sldId id="490" r:id="rId6"/>
    <p:sldId id="261" r:id="rId7"/>
    <p:sldId id="260" r:id="rId8"/>
    <p:sldId id="491" r:id="rId9"/>
    <p:sldId id="456" r:id="rId10"/>
    <p:sldId id="336" r:id="rId11"/>
    <p:sldId id="487" r:id="rId12"/>
    <p:sldId id="339" r:id="rId13"/>
    <p:sldId id="306" r:id="rId14"/>
    <p:sldId id="457" r:id="rId15"/>
    <p:sldId id="334" r:id="rId16"/>
    <p:sldId id="256" r:id="rId17"/>
    <p:sldId id="470" r:id="rId18"/>
    <p:sldId id="267" r:id="rId19"/>
    <p:sldId id="268" r:id="rId20"/>
    <p:sldId id="273" r:id="rId21"/>
    <p:sldId id="270" r:id="rId22"/>
    <p:sldId id="271" r:id="rId23"/>
    <p:sldId id="276" r:id="rId24"/>
    <p:sldId id="308" r:id="rId25"/>
    <p:sldId id="309" r:id="rId26"/>
    <p:sldId id="468" r:id="rId27"/>
    <p:sldId id="467" r:id="rId28"/>
    <p:sldId id="275" r:id="rId29"/>
    <p:sldId id="274" r:id="rId30"/>
    <p:sldId id="277" r:id="rId31"/>
    <p:sldId id="278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9" r:id="rId40"/>
    <p:sldId id="290" r:id="rId41"/>
    <p:sldId id="291" r:id="rId42"/>
    <p:sldId id="492" r:id="rId43"/>
    <p:sldId id="494" r:id="rId44"/>
    <p:sldId id="287" r:id="rId45"/>
    <p:sldId id="493" r:id="rId46"/>
    <p:sldId id="292" r:id="rId47"/>
    <p:sldId id="293" r:id="rId48"/>
    <p:sldId id="294" r:id="rId49"/>
    <p:sldId id="298" r:id="rId50"/>
    <p:sldId id="297" r:id="rId51"/>
    <p:sldId id="299" r:id="rId52"/>
    <p:sldId id="300" r:id="rId53"/>
    <p:sldId id="476" r:id="rId54"/>
    <p:sldId id="477" r:id="rId55"/>
    <p:sldId id="301" r:id="rId56"/>
    <p:sldId id="303" r:id="rId57"/>
    <p:sldId id="302" r:id="rId58"/>
    <p:sldId id="304" r:id="rId59"/>
    <p:sldId id="501" r:id="rId60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88" autoAdjust="0"/>
    <p:restoredTop sz="94660"/>
  </p:normalViewPr>
  <p:slideViewPr>
    <p:cSldViewPr>
      <p:cViewPr varScale="1">
        <p:scale>
          <a:sx n="49" d="100"/>
          <a:sy n="49" d="100"/>
        </p:scale>
        <p:origin x="66" y="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58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9.1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3.0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4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6.4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7.5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8.9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0.0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1.9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7.3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8.6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0.5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9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2.7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4.3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0:1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0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24575,'2395'0'0,"-2371"1"0,-1 2 0,0 0 0,26 8 0,-22-5 0,48 5 0,395-7 0,-241-7 0,-197 3 0,186 6 0,-181-2 0,-1 1 0,0 2 0,70 22 0,-84-22 0,1-1 0,0-1 0,0-1 0,43 2 0,99-8 0,-62-1 0,2761 3 0,-2852 0-341,-1 0 0,0-1-1,21-5 1,-8-2-6485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2.6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24575,'13'-1'0,"0"-1"0,0 0 0,-1-1 0,16-4 0,27-7 0,58 5 0,179 8 0,-130 3 0,464-2 0,-589 2 0,0 2 0,42 9 0,-39-6 0,62 4 0,131-12 0,78 3 0,-184 16 0,-84-11 0,70 5 0,28-14 0,71 4 0,-98 15 0,20 1 0,-5-18 0,-83-2 0,0 3 0,-1 1 0,66 12 0,-47-4 0,-1-2 0,1-3 0,104-6 0,59 3 0,-109 15 0,-79-9 0,64 3 0,622-9 0,-350-5 0,3274 3 0,-3604-2 0,73-14 0,27-1 0,242 15 0,-202 3 0,-149-3 0,1-1 0,44-11 0,-41 6 0,63-4 0,600 11 0,-339 3 0,3281-2 0,-3623 2 0,1 0 0,-1 1 0,30 9 0,-26-6 0,50 6 0,199-10 54,-147-3-1473,-96 1-5407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5.9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24575,'1475'0'0,"-1465"0"-273,1 1 0,0 0 0,0 0 0,12 3 0,0 4-6553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34.png"/><Relationship Id="rId10" Type="http://schemas.openxmlformats.org/officeDocument/2006/relationships/customXml" Target="../ink/ink4.xml"/><Relationship Id="rId4" Type="http://schemas.openxmlformats.org/officeDocument/2006/relationships/image" Target="../media/image33.png"/><Relationship Id="rId9" Type="http://schemas.openxmlformats.org/officeDocument/2006/relationships/customXml" Target="../ink/ink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customXml" Target="../ink/ink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customXml" Target="../ink/ink11.xml"/><Relationship Id="rId18" Type="http://schemas.openxmlformats.org/officeDocument/2006/relationships/customXml" Target="../ink/ink16.xml"/><Relationship Id="rId3" Type="http://schemas.microsoft.com/office/2007/relationships/media" Target="../media/media3.wmv"/><Relationship Id="rId21" Type="http://schemas.openxmlformats.org/officeDocument/2006/relationships/customXml" Target="../ink/ink19.xml"/><Relationship Id="rId7" Type="http://schemas.openxmlformats.org/officeDocument/2006/relationships/slideLayout" Target="../slideLayouts/slideLayout1.xml"/><Relationship Id="rId12" Type="http://schemas.openxmlformats.org/officeDocument/2006/relationships/customXml" Target="../ink/ink10.xml"/><Relationship Id="rId17" Type="http://schemas.openxmlformats.org/officeDocument/2006/relationships/customXml" Target="../ink/ink15.xml"/><Relationship Id="rId2" Type="http://schemas.openxmlformats.org/officeDocument/2006/relationships/video" Target="../media/media2.wmv"/><Relationship Id="rId16" Type="http://schemas.openxmlformats.org/officeDocument/2006/relationships/customXml" Target="../ink/ink14.xml"/><Relationship Id="rId20" Type="http://schemas.openxmlformats.org/officeDocument/2006/relationships/customXml" Target="../ink/ink18.xml"/><Relationship Id="rId1" Type="http://schemas.microsoft.com/office/2007/relationships/media" Target="../media/media2.wmv"/><Relationship Id="rId6" Type="http://schemas.openxmlformats.org/officeDocument/2006/relationships/video" Target="../media/media4.mp4"/><Relationship Id="rId11" Type="http://schemas.openxmlformats.org/officeDocument/2006/relationships/image" Target="../media/image35.png"/><Relationship Id="rId5" Type="http://schemas.microsoft.com/office/2007/relationships/media" Target="../media/media4.mp4"/><Relationship Id="rId15" Type="http://schemas.openxmlformats.org/officeDocument/2006/relationships/customXml" Target="../ink/ink13.xml"/><Relationship Id="rId10" Type="http://schemas.openxmlformats.org/officeDocument/2006/relationships/customXml" Target="../ink/ink9.xml"/><Relationship Id="rId19" Type="http://schemas.openxmlformats.org/officeDocument/2006/relationships/customXml" Target="../ink/ink17.xml"/><Relationship Id="rId4" Type="http://schemas.openxmlformats.org/officeDocument/2006/relationships/video" Target="../media/media3.wmv"/><Relationship Id="rId9" Type="http://schemas.openxmlformats.org/officeDocument/2006/relationships/image" Target="../media/image44.png"/><Relationship Id="rId14" Type="http://schemas.openxmlformats.org/officeDocument/2006/relationships/customXml" Target="../ink/ink12.xml"/><Relationship Id="rId22" Type="http://schemas.openxmlformats.org/officeDocument/2006/relationships/customXml" Target="../ink/ink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7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4" Type="http://schemas.openxmlformats.org/officeDocument/2006/relationships/image" Target="../media/image7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8.wmv"/><Relationship Id="rId1" Type="http://schemas.microsoft.com/office/2007/relationships/media" Target="../media/media8.wmv"/><Relationship Id="rId4" Type="http://schemas.openxmlformats.org/officeDocument/2006/relationships/image" Target="../media/image7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tampa_a_caratteri_mobili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hyperlink" Target="https://it.wikipedia.org/wiki/Cristoforo_Colombo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F4A573-CF9F-8100-2EC2-AB2BEA1C72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AE5329-C8F8-BC27-7980-7E63A6B65B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B1C710-3A45-2345-70DB-93A297BB1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rgbClr val="0033CC"/>
                </a:solidFill>
              </a:rPr>
              <a:t>Cerca la Luna, Venere</a:t>
            </a:r>
            <a:r>
              <a:rPr lang="pl-PL" altLang="it-IT" sz="3200">
                <a:solidFill>
                  <a:srgbClr val="0033CC"/>
                </a:solidFill>
              </a:rPr>
              <a:t>,</a:t>
            </a:r>
            <a:r>
              <a:rPr lang="it-IT" altLang="it-IT" sz="3200">
                <a:solidFill>
                  <a:srgbClr val="0033CC"/>
                </a:solidFill>
              </a:rPr>
              <a:t> Giove</a:t>
            </a:r>
            <a:r>
              <a:rPr lang="pl-PL" altLang="it-IT" sz="3200">
                <a:solidFill>
                  <a:srgbClr val="0033CC"/>
                </a:solidFill>
              </a:rPr>
              <a:t> </a:t>
            </a:r>
            <a:endParaRPr lang="en-US" altLang="it-IT" sz="3200">
              <a:solidFill>
                <a:srgbClr val="0033CC"/>
              </a:solidFill>
            </a:endParaRPr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1B032895-67C6-B1AC-7408-1E07298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525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>
            <a:extLst>
              <a:ext uri="{FF2B5EF4-FFF2-40B4-BE49-F238E27FC236}">
                <a16:creationId xmlns:a16="http://schemas.microsoft.com/office/drawing/2014/main" id="{7401B8D6-BFEA-A418-EDC4-32D2B9B1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6325"/>
            <a:ext cx="43370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0560A4EA-45FD-C325-1526-BF6CF24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Bamberg</a:t>
            </a:r>
            <a:r>
              <a:rPr lang="it-IT" altLang="it-IT" sz="1800" dirty="0">
                <a:solidFill>
                  <a:srgbClr val="FFC000"/>
                </a:solidFill>
              </a:rPr>
              <a:t>a</a:t>
            </a:r>
            <a:endParaRPr lang="pl-PL" altLang="it-IT" sz="18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25.03.2012</a:t>
            </a:r>
            <a:endParaRPr lang="en-US" altLang="it-IT" sz="1800" dirty="0">
              <a:solidFill>
                <a:srgbClr val="FFC000"/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277120DD-9C8C-64D7-4568-C9374ACC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>
            <a:extLst>
              <a:ext uri="{FF2B5EF4-FFF2-40B4-BE49-F238E27FC236}">
                <a16:creationId xmlns:a16="http://schemas.microsoft.com/office/drawing/2014/main" id="{DE80EEA1-E8E1-306D-8827-35C24C2C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>
            <a:extLst>
              <a:ext uri="{FF2B5EF4-FFF2-40B4-BE49-F238E27FC236}">
                <a16:creationId xmlns:a16="http://schemas.microsoft.com/office/drawing/2014/main" id="{83386E63-B564-DFDA-E870-3F0FA6AA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B842B1B1-2880-B453-B505-9F7BACA1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60475"/>
            <a:ext cx="4141787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E795240A-07DB-0A22-7CDF-8228CF33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Trento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26.03.2012</a:t>
            </a:r>
            <a:endParaRPr lang="en-US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C0AC973F-751A-84D4-0ED8-2D5197B2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AA09392-1FCC-8F41-E42B-267A0292A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rgbClr val="0033CC"/>
                </a:solidFill>
              </a:rPr>
              <a:t>Il giorno dopo controlla, dove sono adesso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B70FCBC-EF10-C008-1C88-5A1F4380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74738"/>
            <a:ext cx="8675687" cy="57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4690E1C3-4956-4E04-66BC-A4D035BC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3600">
              <a:solidFill>
                <a:schemeClr val="accent1"/>
              </a:solidFill>
            </a:endParaRP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A77A97D4-715F-7091-4C9E-F19735F01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8604250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>
            <a:extLst>
              <a:ext uri="{FF2B5EF4-FFF2-40B4-BE49-F238E27FC236}">
                <a16:creationId xmlns:a16="http://schemas.microsoft.com/office/drawing/2014/main" id="{430A0C82-F167-E384-9C12-45BB1EAE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12863"/>
            <a:ext cx="83169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7D449077-7451-D943-6C30-45EEFFD2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166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Toruń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26.03.2012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70D835EA-B0CE-7704-D98E-06701F452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213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K. Służewski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4DE2EDEF-9B88-D005-62AA-73AFBD08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>
                <a:solidFill>
                  <a:srgbClr val="0033CC"/>
                </a:solidFill>
              </a:rPr>
              <a:t>Sprawdź w innym miejscu na świecie, gdzie są tego samego dnia</a:t>
            </a:r>
            <a:endParaRPr lang="en-US" altLang="it-IT">
              <a:solidFill>
                <a:srgbClr val="0033CC"/>
              </a:solidFill>
            </a:endParaRPr>
          </a:p>
        </p:txBody>
      </p:sp>
      <p:sp>
        <p:nvSpPr>
          <p:cNvPr id="12297" name="CasellaDiTesto 8">
            <a:extLst>
              <a:ext uri="{FF2B5EF4-FFF2-40B4-BE49-F238E27FC236}">
                <a16:creationId xmlns:a16="http://schemas.microsoft.com/office/drawing/2014/main" id="{3A59C3C0-1E0F-59BF-D322-A39DDB3D4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7788"/>
            <a:ext cx="57800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Lo stesso giorno un’ora più tardi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Ingrandimento maggiore</a:t>
            </a:r>
          </a:p>
        </p:txBody>
      </p:sp>
      <p:sp>
        <p:nvSpPr>
          <p:cNvPr id="12298" name="CasellaDiTesto 10">
            <a:extLst>
              <a:ext uri="{FF2B5EF4-FFF2-40B4-BE49-F238E27FC236}">
                <a16:creationId xmlns:a16="http://schemas.microsoft.com/office/drawing/2014/main" id="{209DB30A-BEE5-2146-BDF6-1975437F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599113"/>
            <a:ext cx="5780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rgbClr val="FFFF00"/>
                </a:solidFill>
              </a:rPr>
              <a:t>Nota che la Luna non illuminata non è del tutto buia: viene illuminata dalla Terra che in questa fase, vista dalla Luna è in «Pleni-terro»</a:t>
            </a:r>
            <a:endParaRPr lang="it-IT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8F11C57-4E33-CBD6-DCA1-33855D7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852738"/>
            <a:ext cx="47974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64531666-4BF3-D182-9399-472E6A19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5335D354-EA74-7B50-869F-D916DAEB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23876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A76DFBDB-AAC7-1379-3094-20E87060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6">
            <a:extLst>
              <a:ext uri="{FF2B5EF4-FFF2-40B4-BE49-F238E27FC236}">
                <a16:creationId xmlns:a16="http://schemas.microsoft.com/office/drawing/2014/main" id="{D9904C99-7234-59B2-EA18-D262CE08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6437313"/>
            <a:ext cx="5408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dirty="0">
                <a:solidFill>
                  <a:srgbClr val="0033CC"/>
                </a:solidFill>
              </a:rPr>
              <a:t>Cattedrale SS. Maria Vergine Assunta a Torun</a:t>
            </a:r>
            <a:endParaRPr lang="en-US" altLang="it-IT" sz="2000" dirty="0">
              <a:solidFill>
                <a:srgbClr val="0033CC"/>
              </a:solidFill>
            </a:endParaRPr>
          </a:p>
          <a:p>
            <a:endParaRPr lang="en-US" altLang="it-IT" sz="2000" dirty="0">
              <a:solidFill>
                <a:srgbClr val="0033CC"/>
              </a:solidFill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703553EA-9D84-963A-3965-BCECCF4A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08529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200" dirty="0">
                <a:solidFill>
                  <a:srgbClr val="0033CC"/>
                </a:solidFill>
              </a:rPr>
              <a:t>T</a:t>
            </a:r>
            <a:r>
              <a:rPr lang="pl-PL" altLang="it-IT" sz="3200" dirty="0">
                <a:solidFill>
                  <a:srgbClr val="0033CC"/>
                </a:solidFill>
              </a:rPr>
              <a:t>oleme</a:t>
            </a:r>
            <a:r>
              <a:rPr lang="it-IT" altLang="it-IT" sz="3200" dirty="0">
                <a:solidFill>
                  <a:srgbClr val="0033CC"/>
                </a:solidFill>
              </a:rPr>
              <a:t>o</a:t>
            </a:r>
            <a:r>
              <a:rPr lang="pl-PL" altLang="it-IT" sz="3200" dirty="0">
                <a:solidFill>
                  <a:srgbClr val="0033CC"/>
                </a:solidFill>
              </a:rPr>
              <a:t> (151-212): </a:t>
            </a:r>
            <a:r>
              <a:rPr lang="it-IT" altLang="it-IT" sz="3200" dirty="0">
                <a:solidFill>
                  <a:srgbClr val="0033CC"/>
                </a:solidFill>
              </a:rPr>
              <a:t>Il </a:t>
            </a:r>
            <a:r>
              <a:rPr lang="pl-PL" altLang="it-IT" sz="3200" dirty="0">
                <a:solidFill>
                  <a:srgbClr val="0033CC"/>
                </a:solidFill>
              </a:rPr>
              <a:t>S</a:t>
            </a:r>
            <a:r>
              <a:rPr lang="it-IT" altLang="it-IT" sz="3200" dirty="0">
                <a:solidFill>
                  <a:srgbClr val="0033CC"/>
                </a:solidFill>
              </a:rPr>
              <a:t>ole e le stelle girano</a:t>
            </a:r>
            <a:endParaRPr lang="en-US" altLang="it-IT" sz="3200" dirty="0">
              <a:solidFill>
                <a:srgbClr val="0033CC"/>
              </a:solidFill>
            </a:endParaRPr>
          </a:p>
          <a:p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57352" name="Picture 8">
            <a:extLst>
              <a:ext uri="{FF2B5EF4-FFF2-40B4-BE49-F238E27FC236}">
                <a16:creationId xmlns:a16="http://schemas.microsoft.com/office/drawing/2014/main" id="{F9715F0B-7416-81FF-61C7-CFB08107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125538"/>
            <a:ext cx="2552700" cy="3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it-IT" altLang="it-IT" sz="3600" dirty="0">
                <a:solidFill>
                  <a:srgbClr val="FFFF00"/>
                </a:solidFill>
              </a:rPr>
              <a:t>Il si</a:t>
            </a:r>
            <a:r>
              <a:rPr lang="pl-PL" altLang="it-IT" sz="3600" dirty="0">
                <a:solidFill>
                  <a:srgbClr val="FFFF00"/>
                </a:solidFill>
              </a:rPr>
              <a:t>stem</a:t>
            </a:r>
            <a:r>
              <a:rPr lang="it-IT" altLang="it-IT" sz="3600" dirty="0">
                <a:solidFill>
                  <a:srgbClr val="FFFF00"/>
                </a:solidFill>
              </a:rPr>
              <a:t>a Copernicano: i pianeti girano attorno il Sole 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157663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Mer</a:t>
            </a:r>
            <a:r>
              <a:rPr lang="it-IT" altLang="it-IT" sz="2200">
                <a:solidFill>
                  <a:srgbClr val="FFFF00"/>
                </a:solidFill>
              </a:rPr>
              <a:t>curio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90 giorni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Venere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</a:t>
            </a:r>
            <a:r>
              <a:rPr lang="pl-PL" altLang="it-IT" sz="2200">
                <a:solidFill>
                  <a:srgbClr val="FFFF00"/>
                </a:solidFill>
              </a:rPr>
              <a:t>9 m</a:t>
            </a:r>
            <a:r>
              <a:rPr lang="it-IT" altLang="it-IT" sz="2200">
                <a:solidFill>
                  <a:srgbClr val="FFFF00"/>
                </a:solidFill>
              </a:rPr>
              <a:t>esi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Terra:</a:t>
            </a:r>
            <a:r>
              <a:rPr lang="pl-PL" altLang="it-IT" sz="2200">
                <a:solidFill>
                  <a:srgbClr val="FFFF00"/>
                </a:solidFill>
              </a:rPr>
              <a:t> 1 orbita </a:t>
            </a:r>
            <a:r>
              <a:rPr lang="it-IT" altLang="it-IT" sz="2200">
                <a:solidFill>
                  <a:srgbClr val="FFFF00"/>
                </a:solidFill>
              </a:rPr>
              <a:t>in 1 anno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Mar</a:t>
            </a:r>
            <a:r>
              <a:rPr lang="it-IT" altLang="it-IT" sz="2200">
                <a:solidFill>
                  <a:srgbClr val="FFFF00"/>
                </a:solidFill>
              </a:rPr>
              <a:t>te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2 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Giove</a:t>
            </a:r>
            <a:r>
              <a:rPr lang="pl-PL" altLang="it-IT" sz="2200">
                <a:solidFill>
                  <a:srgbClr val="FFFF00"/>
                </a:solidFill>
              </a:rPr>
              <a:t>: 1 orbita</a:t>
            </a:r>
            <a:r>
              <a:rPr lang="it-IT" altLang="it-IT" sz="2200">
                <a:solidFill>
                  <a:srgbClr val="FFFF00"/>
                </a:solidFill>
              </a:rPr>
              <a:t> in</a:t>
            </a:r>
            <a:r>
              <a:rPr lang="pl-PL" altLang="it-IT" sz="2200">
                <a:solidFill>
                  <a:srgbClr val="FFFF00"/>
                </a:solidFill>
              </a:rPr>
              <a:t> 11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Saturn</a:t>
            </a:r>
            <a:r>
              <a:rPr lang="it-IT" altLang="it-IT" sz="2200">
                <a:solidFill>
                  <a:srgbClr val="FFFF00"/>
                </a:solidFill>
              </a:rPr>
              <a:t>o</a:t>
            </a:r>
            <a:r>
              <a:rPr lang="pl-PL" altLang="it-IT" sz="2200">
                <a:solidFill>
                  <a:srgbClr val="FFFF00"/>
                </a:solidFill>
              </a:rPr>
              <a:t>: 1 orbita </a:t>
            </a:r>
            <a:r>
              <a:rPr lang="it-IT" altLang="it-IT" sz="2200">
                <a:solidFill>
                  <a:srgbClr val="FFFF00"/>
                </a:solidFill>
              </a:rPr>
              <a:t>in</a:t>
            </a:r>
            <a:r>
              <a:rPr lang="pl-PL" altLang="it-IT" sz="2200">
                <a:solidFill>
                  <a:srgbClr val="FFFF00"/>
                </a:solidFill>
              </a:rPr>
              <a:t> 30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14:cNvPr>
              <p14:cNvContentPartPr/>
              <p14:nvPr/>
            </p14:nvContentPartPr>
            <p14:xfrm>
              <a:off x="861151" y="5512930"/>
              <a:ext cx="360" cy="36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31" y="550861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14:cNvPr>
              <p14:cNvContentPartPr/>
              <p14:nvPr/>
            </p14:nvContentPartPr>
            <p14:xfrm>
              <a:off x="529951" y="5234290"/>
              <a:ext cx="360" cy="3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5631" y="522997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14:cNvPr>
              <p14:cNvContentPartPr/>
              <p14:nvPr/>
            </p14:nvContentPartPr>
            <p14:xfrm>
              <a:off x="808591" y="5353450"/>
              <a:ext cx="360" cy="36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271" y="534913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14:cNvPr>
              <p14:cNvContentPartPr/>
              <p14:nvPr/>
            </p14:nvContentPartPr>
            <p14:xfrm>
              <a:off x="2729911" y="6387370"/>
              <a:ext cx="360" cy="360"/>
            </p14:xfrm>
          </p:contentPart>
        </mc:Choice>
        <mc:Fallback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5591" y="638305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290512"/>
            <a:ext cx="7772400" cy="1470025"/>
          </a:xfrm>
        </p:spPr>
        <p:txBody>
          <a:bodyPr anchor="ctr"/>
          <a:lstStyle/>
          <a:p>
            <a:pPr algn="l" eaLnBrk="1" hangingPunct="1"/>
            <a:br>
              <a:rPr lang="it-IT" altLang="it-IT" sz="3600" dirty="0"/>
            </a:br>
            <a:r>
              <a:rPr lang="it-IT" altLang="it-IT" sz="3600" dirty="0"/>
              <a:t>Galileo Galilei (Parte I)</a:t>
            </a:r>
            <a:br>
              <a:rPr lang="it-IT" altLang="it-IT" sz="3600" dirty="0"/>
            </a:br>
            <a:r>
              <a:rPr lang="it-IT" altLang="it-IT" sz="3600" dirty="0">
                <a:solidFill>
                  <a:schemeClr val="accent2"/>
                </a:solidFill>
              </a:rPr>
              <a:t>«La fisica è scesa dal cielo alla terra sul piano inclinato di Galileo»*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E. M. Rogers, </a:t>
            </a:r>
            <a:r>
              <a:rPr lang="it-IT" sz="2000" i="1" dirty="0" err="1"/>
              <a:t>Physics</a:t>
            </a:r>
            <a:r>
              <a:rPr lang="it-IT" sz="2000" i="1" dirty="0"/>
              <a:t> for </a:t>
            </a:r>
            <a:r>
              <a:rPr lang="it-IT" sz="2000" i="1" dirty="0" err="1"/>
              <a:t>Inquiring</a:t>
            </a:r>
            <a:r>
              <a:rPr lang="it-IT" sz="2000" i="1" dirty="0"/>
              <a:t> Minds, Oxford, 1960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91982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1D42-76B6-83E7-AD4F-C5B8EBD3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847"/>
            <a:ext cx="8229600" cy="1143000"/>
          </a:xfrm>
        </p:spPr>
        <p:txBody>
          <a:bodyPr/>
          <a:lstStyle/>
          <a:p>
            <a:r>
              <a:rPr lang="it-IT" sz="3600" dirty="0"/>
              <a:t>Padre della scienza moderna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027157-DAEC-712B-B735-AF15CC28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3" y="1052736"/>
            <a:ext cx="8940934" cy="524259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14:cNvPr>
              <p14:cNvContentPartPr/>
              <p14:nvPr/>
            </p14:nvContentPartPr>
            <p14:xfrm>
              <a:off x="5711431" y="4028202"/>
              <a:ext cx="360" cy="36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7111" y="40238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14:cNvPr>
              <p14:cNvContentPartPr/>
              <p14:nvPr/>
            </p14:nvContentPartPr>
            <p14:xfrm>
              <a:off x="3127351" y="3458682"/>
              <a:ext cx="2577600" cy="4176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3031" y="3454362"/>
                <a:ext cx="258624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14:cNvPr>
              <p14:cNvContentPartPr/>
              <p14:nvPr/>
            </p14:nvContentPartPr>
            <p14:xfrm>
              <a:off x="291631" y="3669642"/>
              <a:ext cx="5604480" cy="68400"/>
            </p14:xfrm>
          </p:contentPart>
        </mc:Choice>
        <mc:Fallback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311" y="3665322"/>
                <a:ext cx="56131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14:cNvPr>
              <p14:cNvContentPartPr/>
              <p14:nvPr/>
            </p14:nvContentPartPr>
            <p14:xfrm>
              <a:off x="212071" y="3935682"/>
              <a:ext cx="563400" cy="576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7751" y="3931362"/>
                <a:ext cx="57204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921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6B637E5-8001-7122-301B-60D28B778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Perché gli oggetti cadono per terra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B0362090-EFB7-0AD9-7EA1-32060915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282098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c’è la gravità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C08516FA-433F-00B2-8FC6-58AC916AC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30734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è la gravità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A2AF97FE-5618-98AF-B489-48787E8B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2893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È l’attrazione della Terra.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DBADCCD2-5F44-87CD-6290-16E23ACA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66484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Ma che cosa è l’attrazione della Terra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  <a:r>
              <a:rPr lang="it-IT" altLang="it-IT" sz="2200">
                <a:solidFill>
                  <a:schemeClr val="accent2"/>
                </a:solidFill>
              </a:rPr>
              <a:t>È la gravità.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4103" name="Text Box 7">
            <a:extLst>
              <a:ext uri="{FF2B5EF4-FFF2-40B4-BE49-F238E27FC236}">
                <a16:creationId xmlns:a16="http://schemas.microsoft.com/office/drawing/2014/main" id="{4CBAD147-E71D-EEB3-8594-6AE9E4F1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67500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Non abbiamo detto granché</a:t>
            </a:r>
            <a:r>
              <a:rPr lang="pl-PL" altLang="it-IT" sz="2200">
                <a:solidFill>
                  <a:srgbClr val="FF0000"/>
                </a:solidFill>
              </a:rPr>
              <a:t>: </a:t>
            </a:r>
            <a:r>
              <a:rPr lang="it-IT" altLang="it-IT" sz="2200">
                <a:solidFill>
                  <a:srgbClr val="FF0000"/>
                </a:solidFill>
              </a:rPr>
              <a:t>il burro è fatto di burro</a:t>
            </a:r>
            <a:endParaRPr lang="en-AU" altLang="it-IT" sz="2200">
              <a:solidFill>
                <a:srgbClr val="FF0000"/>
              </a:solidFill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FB1C67DC-6FAD-1279-F99A-29BDB10F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2927D49-916F-3EB9-2C9D-0B3FA2FEF5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Aristot</a:t>
            </a:r>
            <a:r>
              <a:rPr lang="it-IT" altLang="it-IT" sz="3200"/>
              <a:t>e</a:t>
            </a:r>
            <a:r>
              <a:rPr lang="pl-PL" altLang="it-IT" sz="3200"/>
              <a:t>le (384-322 </a:t>
            </a:r>
            <a:r>
              <a:rPr lang="it-IT" altLang="it-IT" sz="3200"/>
              <a:t>a.C.</a:t>
            </a:r>
            <a:r>
              <a:rPr lang="pl-PL" altLang="it-IT" sz="3200"/>
              <a:t>) </a:t>
            </a:r>
            <a:endParaRPr lang="en-AU" altLang="it-IT" sz="360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8C253B-2667-61CF-21BC-1631FD8E2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7593013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Gli oggetti cadono</a:t>
            </a:r>
            <a:r>
              <a:rPr lang="pl-PL" altLang="it-IT" sz="2200">
                <a:solidFill>
                  <a:schemeClr val="accent2"/>
                </a:solidFill>
              </a:rPr>
              <a:t>, </a:t>
            </a:r>
            <a:r>
              <a:rPr lang="it-IT" altLang="it-IT" sz="2200">
                <a:solidFill>
                  <a:schemeClr val="accent2"/>
                </a:solidFill>
              </a:rPr>
              <a:t>perché sono pesanti</a:t>
            </a:r>
            <a:r>
              <a:rPr lang="pl-PL" altLang="it-IT" sz="2200">
                <a:solidFill>
                  <a:schemeClr val="accent2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e il posto </a:t>
            </a:r>
            <a:r>
              <a:rPr lang="pl-PL" altLang="it-IT" sz="2200" i="1">
                <a:solidFill>
                  <a:schemeClr val="accent2"/>
                </a:solidFill>
              </a:rPr>
              <a:t>natural</a:t>
            </a:r>
            <a:r>
              <a:rPr lang="it-IT" altLang="it-IT" sz="2200" i="1">
                <a:solidFill>
                  <a:schemeClr val="accent2"/>
                </a:solidFill>
              </a:rPr>
              <a:t>e</a:t>
            </a:r>
            <a:r>
              <a:rPr lang="pl-PL" altLang="it-IT" sz="2200" i="1">
                <a:solidFill>
                  <a:schemeClr val="accent2"/>
                </a:solidFill>
              </a:rPr>
              <a:t> </a:t>
            </a:r>
            <a:r>
              <a:rPr lang="it-IT" altLang="it-IT" sz="2200">
                <a:solidFill>
                  <a:schemeClr val="accent2"/>
                </a:solidFill>
              </a:rPr>
              <a:t>di oggetti pesanti è il centro della Terra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Allora oggetti cadono, per andare verso il centro della Terra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 ancora una volta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Sì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r>
              <a:rPr lang="it-IT" altLang="it-IT" sz="2200">
                <a:solidFill>
                  <a:schemeClr val="accent2"/>
                </a:solidFill>
              </a:rPr>
              <a:t>Gli oggetti vanno verso il centro della Terra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FAA9FC9C-BEC0-B2D3-E81E-BEE4D83A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000" dirty="0">
                <a:solidFill>
                  <a:srgbClr val="FFFF00"/>
                </a:solidFill>
              </a:rPr>
              <a:t>Nicola Copernico: «Che cos’è più bello del cielo</a:t>
            </a:r>
            <a:r>
              <a:rPr lang="pl-PL" altLang="it-IT" sz="4000" dirty="0">
                <a:solidFill>
                  <a:srgbClr val="FFFF00"/>
                </a:solidFill>
              </a:rPr>
              <a:t>?</a:t>
            </a:r>
            <a:r>
              <a:rPr lang="it-IT" altLang="it-IT" sz="3600" dirty="0">
                <a:solidFill>
                  <a:srgbClr val="FFFF00"/>
                </a:solidFill>
              </a:rPr>
              <a:t>»</a:t>
            </a: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B06C70C-9121-ECC3-925A-24EBD8A299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220072" cy="1470025"/>
          </a:xfrm>
        </p:spPr>
        <p:txBody>
          <a:bodyPr anchor="ctr"/>
          <a:lstStyle/>
          <a:p>
            <a:pPr eaLnBrk="1" hangingPunct="1"/>
            <a:r>
              <a:rPr lang="it-IT" altLang="it-IT" sz="2800" dirty="0"/>
              <a:t>Una pallina può saltare in alto</a:t>
            </a:r>
            <a:r>
              <a:rPr lang="pl-PL" altLang="it-IT" sz="2800" dirty="0"/>
              <a:t>? </a:t>
            </a:r>
            <a:endParaRPr lang="en-AU" altLang="it-IT" sz="2800" dirty="0"/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70C5EBFE-3756-D85C-0C2C-6F53EA77B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638" y="1333037"/>
            <a:ext cx="349807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Guardiamo questo filmato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E ancora</a:t>
            </a:r>
            <a:r>
              <a:rPr lang="pl-PL" altLang="it-IT" sz="2200" dirty="0">
                <a:solidFill>
                  <a:schemeClr val="accent2"/>
                </a:solidFill>
              </a:rPr>
              <a:t>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6E7EBC1F-8CC9-DEE1-68F8-65E4FC941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346601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No! </a:t>
            </a:r>
            <a:r>
              <a:rPr lang="it-IT" altLang="it-IT" sz="2200" dirty="0">
                <a:solidFill>
                  <a:schemeClr val="accent2"/>
                </a:solidFill>
              </a:rPr>
              <a:t>Era un inganno</a:t>
            </a:r>
            <a:r>
              <a:rPr lang="pl-PL" altLang="it-IT" sz="2200" dirty="0">
                <a:solidFill>
                  <a:schemeClr val="accent2"/>
                </a:solidFill>
              </a:rPr>
              <a:t>. 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filmato è stato invertito</a:t>
            </a:r>
            <a:r>
              <a:rPr lang="pl-PL" altLang="it-IT" sz="2200" dirty="0">
                <a:solidFill>
                  <a:schemeClr val="accent2"/>
                </a:solidFill>
              </a:rPr>
              <a:t>...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4" name="Rectangle 8">
            <a:extLst>
              <a:ext uri="{FF2B5EF4-FFF2-40B4-BE49-F238E27FC236}">
                <a16:creationId xmlns:a16="http://schemas.microsoft.com/office/drawing/2014/main" id="{050B8E07-F028-B646-2B2B-3AD2B521C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6570663"/>
            <a:ext cx="4016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5" name="Kula_piasek4_back">
            <a:hlinkClick r:id="" action="ppaction://media"/>
            <a:extLst>
              <a:ext uri="{FF2B5EF4-FFF2-40B4-BE49-F238E27FC236}">
                <a16:creationId xmlns:a16="http://schemas.microsoft.com/office/drawing/2014/main" id="{A433CFA3-66D6-22ED-169F-E10B6592D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188912"/>
            <a:ext cx="3657600" cy="2743200"/>
          </a:xfrm>
          <a:prstGeom prst="rect">
            <a:avLst/>
          </a:prstGeom>
        </p:spPr>
      </p:pic>
      <p:pic>
        <p:nvPicPr>
          <p:cNvPr id="6" name="Kula_piasek4">
            <a:hlinkClick r:id="" action="ppaction://media"/>
            <a:extLst>
              <a:ext uri="{FF2B5EF4-FFF2-40B4-BE49-F238E27FC236}">
                <a16:creationId xmlns:a16="http://schemas.microsoft.com/office/drawing/2014/main" id="{F3915C29-ADAF-D61D-78B2-A37E2A6EE9A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3212976"/>
            <a:ext cx="3657600" cy="2743200"/>
          </a:xfrm>
          <a:prstGeom prst="rect">
            <a:avLst/>
          </a:prstGeom>
        </p:spPr>
      </p:pic>
      <p:pic>
        <p:nvPicPr>
          <p:cNvPr id="7" name="Kula_piasek4_back_zwolnienie (4)">
            <a:hlinkClick r:id="" action="ppaction://media"/>
            <a:extLst>
              <a:ext uri="{FF2B5EF4-FFF2-40B4-BE49-F238E27FC236}">
                <a16:creationId xmlns:a16="http://schemas.microsoft.com/office/drawing/2014/main" id="{2EC089E3-8BCC-D2CB-60DD-D1C9ABEADA7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04202" y="2457530"/>
            <a:ext cx="3429000" cy="27432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14:cNvPr>
              <p14:cNvContentPartPr/>
              <p14:nvPr/>
            </p14:nvContentPartPr>
            <p14:xfrm>
              <a:off x="5512711" y="2769642"/>
              <a:ext cx="360" cy="36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08391" y="276532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14:cNvPr>
              <p14:cNvContentPartPr/>
              <p14:nvPr/>
            </p14:nvContentPartPr>
            <p14:xfrm>
              <a:off x="5446471" y="3034602"/>
              <a:ext cx="360" cy="36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42151" y="30302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14:cNvPr>
              <p14:cNvContentPartPr/>
              <p14:nvPr/>
            </p14:nvContentPartPr>
            <p14:xfrm>
              <a:off x="1245631" y="5101722"/>
              <a:ext cx="360" cy="36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41311" y="50974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14:cNvPr>
              <p14:cNvContentPartPr/>
              <p14:nvPr/>
            </p14:nvContentPartPr>
            <p14:xfrm>
              <a:off x="1470631" y="4730922"/>
              <a:ext cx="360" cy="36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6311" y="47266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14:cNvPr>
              <p14:cNvContentPartPr/>
              <p14:nvPr/>
            </p14:nvContentPartPr>
            <p14:xfrm>
              <a:off x="1205671" y="5327082"/>
              <a:ext cx="360" cy="360"/>
            </p14:xfrm>
          </p:contentPart>
        </mc:Choice>
        <mc:Fallback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01351" y="5322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14:cNvPr>
              <p14:cNvContentPartPr/>
              <p14:nvPr/>
            </p14:nvContentPartPr>
            <p14:xfrm>
              <a:off x="1258591" y="5181282"/>
              <a:ext cx="360" cy="36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54271" y="5176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14:cNvPr>
              <p14:cNvContentPartPr/>
              <p14:nvPr/>
            </p14:nvContentPartPr>
            <p14:xfrm>
              <a:off x="5751031" y="5870682"/>
              <a:ext cx="360" cy="36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46711" y="58663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14:cNvPr>
              <p14:cNvContentPartPr/>
              <p14:nvPr/>
            </p14:nvContentPartPr>
            <p14:xfrm>
              <a:off x="5552671" y="6109002"/>
              <a:ext cx="360" cy="36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48351" y="61046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14:cNvPr>
              <p14:cNvContentPartPr/>
              <p14:nvPr/>
            </p14:nvContentPartPr>
            <p14:xfrm>
              <a:off x="2278831" y="5433282"/>
              <a:ext cx="360" cy="360"/>
            </p14:xfrm>
          </p:contentPart>
        </mc:Choice>
        <mc:Fallback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74511" y="5428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14:cNvPr>
              <p14:cNvContentPartPr/>
              <p14:nvPr/>
            </p14:nvContentPartPr>
            <p14:xfrm>
              <a:off x="1576831" y="5247882"/>
              <a:ext cx="360" cy="36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72511" y="5243562"/>
                <a:ext cx="9000" cy="9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6ADD986-2B8F-B3A6-BD0E-F5158D4A3A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6372225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Possono gli oggetti saltare in su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99503F52-17BE-AFC0-AE0F-414EA9DD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687228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 di pensare insieme</a:t>
            </a:r>
            <a:r>
              <a:rPr lang="pl-PL" altLang="it-IT" sz="2200">
                <a:solidFill>
                  <a:schemeClr val="accent2"/>
                </a:solidFill>
              </a:rPr>
              <a:t>: </a:t>
            </a:r>
            <a:r>
              <a:rPr lang="it-IT" altLang="it-IT" sz="2200">
                <a:solidFill>
                  <a:schemeClr val="accent2"/>
                </a:solidFill>
              </a:rPr>
              <a:t>Salta!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(</a:t>
            </a:r>
            <a:r>
              <a:rPr lang="it-IT" altLang="it-IT" sz="2200">
                <a:solidFill>
                  <a:schemeClr val="accent2"/>
                </a:solidFill>
              </a:rPr>
              <a:t>Si chiama la</a:t>
            </a:r>
            <a:r>
              <a:rPr lang="pl-PL" altLang="it-IT" sz="2200">
                <a:solidFill>
                  <a:schemeClr val="accent2"/>
                </a:solidFill>
              </a:rPr>
              <a:t> tele-kinesi, </a:t>
            </a:r>
            <a:r>
              <a:rPr lang="it-IT" altLang="it-IT" sz="2200">
                <a:solidFill>
                  <a:schemeClr val="accent2"/>
                </a:solidFill>
              </a:rPr>
              <a:t>e qualcuno ci crede sopra</a:t>
            </a:r>
            <a:r>
              <a:rPr lang="pl-PL" altLang="it-IT" sz="220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8AC66262-4981-6B1E-18A1-D5B38BA9A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7989887" cy="17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No, non funziona</a:t>
            </a:r>
            <a:r>
              <a:rPr lang="pl-PL" altLang="it-IT" sz="2200">
                <a:solidFill>
                  <a:schemeClr val="accent2"/>
                </a:solidFill>
              </a:rPr>
              <a:t>. </a:t>
            </a:r>
            <a:r>
              <a:rPr lang="it-IT" altLang="it-IT" sz="2200">
                <a:solidFill>
                  <a:schemeClr val="accent2"/>
                </a:solidFill>
              </a:rPr>
              <a:t>Magari qualcuno ha pensato «non saltare»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Riproviamo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41B0ECF-0446-66B6-CC04-8838D04E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89588"/>
            <a:ext cx="73914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No! non funziona. La palla da sola non può saltare in su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8198" name="Picture 7">
            <a:extLst>
              <a:ext uri="{FF2B5EF4-FFF2-40B4-BE49-F238E27FC236}">
                <a16:creationId xmlns:a16="http://schemas.microsoft.com/office/drawing/2014/main" id="{91BACE7D-01A4-DDF0-20D1-6C25F112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6250"/>
            <a:ext cx="25923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DBA228-4030-C9B6-D484-0BFCAA02A6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565150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Ho una palla magica...</a:t>
            </a:r>
            <a:r>
              <a:rPr lang="pl-PL" altLang="it-IT" sz="3200"/>
              <a:t> </a:t>
            </a:r>
            <a:endParaRPr lang="en-AU" altLang="it-IT" sz="360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97350D0-EB86-EA01-0E4F-7CAC2B24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373221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facciamo una magia</a:t>
            </a: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B752604-2FF2-09C1-0033-34F862972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040063"/>
            <a:ext cx="3151187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Magia, magia</a:t>
            </a:r>
            <a:r>
              <a:rPr lang="pl-PL" altLang="it-IT" sz="2200">
                <a:solidFill>
                  <a:schemeClr val="accent2"/>
                </a:solidFill>
              </a:rPr>
              <a:t>: </a:t>
            </a:r>
            <a:r>
              <a:rPr lang="it-IT" altLang="it-IT" sz="2200">
                <a:solidFill>
                  <a:schemeClr val="accent2"/>
                </a:solidFill>
              </a:rPr>
              <a:t>vai in su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torna indietro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Su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r>
              <a:rPr lang="it-IT" altLang="it-IT" sz="2200">
                <a:solidFill>
                  <a:schemeClr val="accent2"/>
                </a:solidFill>
              </a:rPr>
              <a:t>Indietro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E4DE034-AA7B-58C8-A7BE-8EB5DB36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445125"/>
            <a:ext cx="36004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Avete visto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  <a:r>
              <a:rPr lang="it-IT" altLang="it-IT" sz="2200">
                <a:solidFill>
                  <a:schemeClr val="accent2"/>
                </a:solidFill>
              </a:rPr>
              <a:t>Magico. Vero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9222" name="Picture 8">
            <a:extLst>
              <a:ext uri="{FF2B5EF4-FFF2-40B4-BE49-F238E27FC236}">
                <a16:creationId xmlns:a16="http://schemas.microsoft.com/office/drawing/2014/main" id="{F3992EEC-4FC5-438A-8E2A-0321DCE9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852738"/>
            <a:ext cx="2225675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>
            <a:extLst>
              <a:ext uri="{FF2B5EF4-FFF2-40B4-BE49-F238E27FC236}">
                <a16:creationId xmlns:a16="http://schemas.microsoft.com/office/drawing/2014/main" id="{FC7CC8D7-FF19-07D3-B973-9B26D7BD9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8913"/>
            <a:ext cx="3455987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37ABF0-13F9-A9E0-3206-5732C22553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243888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Adesso dico a questa pallina di gomma</a:t>
            </a:r>
            <a:r>
              <a:rPr lang="pl-PL" altLang="it-IT" sz="3200"/>
              <a:t>, </a:t>
            </a:r>
            <a:endParaRPr lang="en-AU" altLang="it-IT" sz="360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B2AD2BBF-68AE-7372-B614-056E6BB77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24497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Salta fino al soffitto</a:t>
            </a:r>
            <a:r>
              <a:rPr lang="pl-PL" altLang="it-IT" sz="2200">
                <a:solidFill>
                  <a:schemeClr val="accent2"/>
                </a:solidFill>
              </a:rPr>
              <a:t>! (</a:t>
            </a:r>
            <a:r>
              <a:rPr lang="it-IT" altLang="it-IT" sz="2200">
                <a:solidFill>
                  <a:schemeClr val="accent2"/>
                </a:solidFill>
              </a:rPr>
              <a:t>Attenzione</a:t>
            </a:r>
            <a:r>
              <a:rPr lang="pl-PL" altLang="it-IT" sz="220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1DA5C025-2090-BF0E-4A53-6EF24EAF1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068638"/>
            <a:ext cx="171608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Avete visto?</a:t>
            </a: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E13DA95-ED65-E11C-5B11-527C16A66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221163"/>
            <a:ext cx="4581525" cy="17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possiamo saltare insieme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Perché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Perché abbiamo energia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BECFC8D5-40E2-3864-6935-DE9DA496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989138"/>
            <a:ext cx="2286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50A0274B-BA39-1CBC-B807-65ED3750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17488"/>
            <a:ext cx="2982912" cy="2081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4CC97338-22FA-2D56-C9DE-6E596DA170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23850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/>
              <a:t>É l’energia che muove le cose</a:t>
            </a:r>
            <a:endParaRPr lang="en-AU" altLang="it-IT" sz="360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ED35983-9547-B328-CB2A-3C3BB4B18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2320925"/>
            <a:ext cx="48609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hanno mangiato gli uccelli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Palline</a:t>
            </a:r>
            <a:r>
              <a:rPr lang="pl-PL" altLang="it-IT" sz="2200">
                <a:solidFill>
                  <a:schemeClr val="accent2"/>
                </a:solidFill>
              </a:rPr>
              <a:t>? No! </a:t>
            </a: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F22F9A3-BDF8-A658-3DF1-2D49A9B7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911725"/>
            <a:ext cx="4110037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le papere camminano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gli abbiamo fornito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1270" name="Picture 9">
            <a:extLst>
              <a:ext uri="{FF2B5EF4-FFF2-40B4-BE49-F238E27FC236}">
                <a16:creationId xmlns:a16="http://schemas.microsoft.com/office/drawing/2014/main" id="{3EDE0047-18D8-616B-CFF0-C9BC85F26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40259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>
            <a:extLst>
              <a:ext uri="{FF2B5EF4-FFF2-40B4-BE49-F238E27FC236}">
                <a16:creationId xmlns:a16="http://schemas.microsoft.com/office/drawing/2014/main" id="{67B64983-9671-6B0E-B67F-4AA7F7C7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29829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A0E8F31-3DEB-A639-D7D6-2A0BB39706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3883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Bisogna fare il lavoro, per fornire l’energia</a:t>
            </a:r>
            <a:endParaRPr lang="en-AU" altLang="it-IT" sz="320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EC262BA8-5023-3A1B-E38F-F776C2362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62134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pupazzo scende giù perché possiede l’energia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2292" name="Text Box 8">
            <a:extLst>
              <a:ext uri="{FF2B5EF4-FFF2-40B4-BE49-F238E27FC236}">
                <a16:creationId xmlns:a16="http://schemas.microsoft.com/office/drawing/2014/main" id="{40DD3B2E-D3B2-D802-F3F4-D3FD2F30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159375"/>
            <a:ext cx="58039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Babbo Natale sale, perché li diamo energia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2293" name="Picture 9">
            <a:extLst>
              <a:ext uri="{FF2B5EF4-FFF2-40B4-BE49-F238E27FC236}">
                <a16:creationId xmlns:a16="http://schemas.microsoft.com/office/drawing/2014/main" id="{BCF05DAF-4010-1AAD-0797-802E79E4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114" y="2636912"/>
            <a:ext cx="2174261" cy="329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>
            <a:extLst>
              <a:ext uri="{FF2B5EF4-FFF2-40B4-BE49-F238E27FC236}">
                <a16:creationId xmlns:a16="http://schemas.microsoft.com/office/drawing/2014/main" id="{565D239D-2B36-062D-5000-C4EAAB68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36163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65F6F3-6CBD-EE10-69C8-EF0C7953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Babbo Natale</a:t>
            </a:r>
          </a:p>
        </p:txBody>
      </p:sp>
      <p:pic>
        <p:nvPicPr>
          <p:cNvPr id="3" name="mikolaj">
            <a:hlinkClick r:id="" action="ppaction://media"/>
            <a:extLst>
              <a:ext uri="{FF2B5EF4-FFF2-40B4-BE49-F238E27FC236}">
                <a16:creationId xmlns:a16="http://schemas.microsoft.com/office/drawing/2014/main" id="{C4E557C5-5425-9731-150F-B710335BA7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6774" y="1452661"/>
            <a:ext cx="4830452" cy="36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1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C52-BB0D-AE56-5F17-47E5A53DF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Il Babbo Natale alpinista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28399E-FB9D-1959-AB99-D9248784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12" y="1254915"/>
            <a:ext cx="7956376" cy="55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575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81A274D-3186-6F0C-646A-8EB9735C7F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/>
              <a:t>Lavoriamo, per fornire l’energia</a:t>
            </a:r>
            <a:endParaRPr lang="en-AU" altLang="it-IT" sz="360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92F51502-4308-09AB-3477-AF8CE99CB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805180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tx2"/>
                </a:solidFill>
              </a:rPr>
              <a:t>O</a:t>
            </a:r>
            <a:r>
              <a:rPr lang="it-IT" altLang="it-IT" sz="2200">
                <a:solidFill>
                  <a:schemeClr val="tx2"/>
                </a:solidFill>
              </a:rPr>
              <a:t>ggetti saltano (si muovono, cadono) perché hanno l’energia</a:t>
            </a:r>
            <a:r>
              <a:rPr lang="pl-PL" altLang="it-IT" sz="220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A12A26F5-D921-2A53-5C4E-CBA398B1A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141663"/>
            <a:ext cx="49911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Questa è un’altra palla magica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Devo lavorarci sopra (fornire l’energia)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9E4F3B97-6D75-DD17-9641-59798143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437063"/>
            <a:ext cx="44688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possiamo dire: salta in su!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3318" name="Picture 7">
            <a:extLst>
              <a:ext uri="{FF2B5EF4-FFF2-40B4-BE49-F238E27FC236}">
                <a16:creationId xmlns:a16="http://schemas.microsoft.com/office/drawing/2014/main" id="{D03923B5-066D-319A-BB4A-A8336A15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63" y="2873375"/>
            <a:ext cx="134143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10">
            <a:extLst>
              <a:ext uri="{FF2B5EF4-FFF2-40B4-BE49-F238E27FC236}">
                <a16:creationId xmlns:a16="http://schemas.microsoft.com/office/drawing/2014/main" id="{BACC6C87-0852-94C3-84F2-1AA0337C3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497046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picchio picchia, se li diamo l’energia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3320" name="Picture 11">
            <a:extLst>
              <a:ext uri="{FF2B5EF4-FFF2-40B4-BE49-F238E27FC236}">
                <a16:creationId xmlns:a16="http://schemas.microsoft.com/office/drawing/2014/main" id="{95CEEC0D-4B15-6C69-06A4-36B92693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644900"/>
            <a:ext cx="2365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8A4BD8D-113C-4600-5AF4-A48E5B9F93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Come gli oggetti cadono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A963218D-AD2D-B55C-89A3-D50242E1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427662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sappiamo </a:t>
            </a:r>
            <a:r>
              <a:rPr lang="it-IT" altLang="it-IT" sz="2200" i="1">
                <a:solidFill>
                  <a:schemeClr val="accent2"/>
                </a:solidFill>
              </a:rPr>
              <a:t>perché </a:t>
            </a:r>
            <a:r>
              <a:rPr lang="it-IT" altLang="it-IT" sz="2200">
                <a:solidFill>
                  <a:schemeClr val="accent2"/>
                </a:solidFill>
              </a:rPr>
              <a:t>oggetti cadono</a:t>
            </a:r>
            <a:r>
              <a:rPr lang="pl-PL" altLang="it-IT" sz="220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Chiediamo adesso, come cadono</a:t>
            </a:r>
            <a:r>
              <a:rPr lang="pl-PL" altLang="it-IT" sz="220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31104AC8-424B-7E86-6CB1-DC74C6AA1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49725"/>
            <a:ext cx="5529262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Vero che gli oggetti pesanti cadono più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velocemente</a:t>
            </a:r>
            <a:r>
              <a:rPr lang="pl-PL" altLang="it-IT" sz="2200" b="1">
                <a:solidFill>
                  <a:schemeClr val="accent2"/>
                </a:solidFill>
              </a:rPr>
              <a:t>?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42BB3244-8D21-8AD5-251D-D0119290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>
            <a:extLst>
              <a:ext uri="{FF2B5EF4-FFF2-40B4-BE49-F238E27FC236}">
                <a16:creationId xmlns:a16="http://schemas.microsoft.com/office/drawing/2014/main" id="{8A5C0675-B1E7-8050-E061-0E7A08D2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5343525"/>
            <a:ext cx="2757487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Aristot</a:t>
            </a:r>
            <a:r>
              <a:rPr lang="it-IT" altLang="it-IT" sz="2200">
                <a:solidFill>
                  <a:schemeClr val="accent2"/>
                </a:solidFill>
              </a:rPr>
              <a:t>e</a:t>
            </a:r>
            <a:r>
              <a:rPr lang="pl-PL" altLang="it-IT" sz="2200">
                <a:solidFill>
                  <a:schemeClr val="accent2"/>
                </a:solidFill>
              </a:rPr>
              <a:t>le </a:t>
            </a:r>
            <a:r>
              <a:rPr lang="it-IT" altLang="it-IT" sz="2200">
                <a:solidFill>
                  <a:schemeClr val="accent2"/>
                </a:solidFill>
              </a:rPr>
              <a:t>diceva</a:t>
            </a:r>
            <a:r>
              <a:rPr lang="pl-PL" altLang="it-IT" sz="2200">
                <a:solidFill>
                  <a:schemeClr val="accent2"/>
                </a:solidFill>
              </a:rPr>
              <a:t>: </a:t>
            </a:r>
            <a:r>
              <a:rPr lang="it-IT" altLang="it-IT" sz="2200">
                <a:solidFill>
                  <a:schemeClr val="accent2"/>
                </a:solidFill>
              </a:rPr>
              <a:t>Sì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4343" name="Picture 8">
            <a:extLst>
              <a:ext uri="{FF2B5EF4-FFF2-40B4-BE49-F238E27FC236}">
                <a16:creationId xmlns:a16="http://schemas.microsoft.com/office/drawing/2014/main" id="{169CBEAC-4328-CBD6-F3AA-4B1FCB03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871788"/>
            <a:ext cx="182721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A07D087-AC64-34D7-675A-CC3868DB413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Toruń – cit</a:t>
            </a:r>
            <a:r>
              <a:rPr lang="it-IT" altLang="it-IT" sz="3600"/>
              <a:t>à medioevale</a:t>
            </a:r>
            <a:r>
              <a:rPr lang="pl-PL" altLang="it-IT" sz="3600"/>
              <a:t> (*1227)</a:t>
            </a:r>
            <a:endParaRPr lang="en-AU" altLang="it-IT" sz="3600"/>
          </a:p>
        </p:txBody>
      </p:sp>
      <p:sp>
        <p:nvSpPr>
          <p:cNvPr id="8195" name="Text Box 5">
            <a:extLst>
              <a:ext uri="{FF2B5EF4-FFF2-40B4-BE49-F238E27FC236}">
                <a16:creationId xmlns:a16="http://schemas.microsoft.com/office/drawing/2014/main" id="{0F428A5E-C4E8-EA8E-02CD-876EEB3E8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516563"/>
            <a:ext cx="484822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Ordine religioso tedesco (di crociati) </a:t>
            </a:r>
            <a:r>
              <a:rPr lang="pl-PL" altLang="it-IT" sz="2200">
                <a:solidFill>
                  <a:schemeClr val="accent2"/>
                </a:solidFill>
              </a:rPr>
              <a:t>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8196" name="Picture 6">
            <a:extLst>
              <a:ext uri="{FF2B5EF4-FFF2-40B4-BE49-F238E27FC236}">
                <a16:creationId xmlns:a16="http://schemas.microsoft.com/office/drawing/2014/main" id="{7E90E9D6-AC90-CEEE-A336-EAB6B92B4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133600"/>
            <a:ext cx="90741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37DE23D-B491-E2E6-5182-8BEC53BD5A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77813" y="130175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Quale carello scende per primo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609234C9-8ECF-B24D-5AA9-3AC2F040D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6070600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 dice che il primo scende il carello pesante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E23B6466-A473-B30B-4950-2C3CA1CD8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596265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 pensa che il carello leggero è più veloce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BA350D65-16FE-13C8-50BA-3A94BCBE5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437063"/>
            <a:ext cx="17541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BC9CE1EE-B0FA-E520-B28B-8021154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703888"/>
            <a:ext cx="392112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Qual è il carello più pesante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5367" name="Picture 8">
            <a:extLst>
              <a:ext uri="{FF2B5EF4-FFF2-40B4-BE49-F238E27FC236}">
                <a16:creationId xmlns:a16="http://schemas.microsoft.com/office/drawing/2014/main" id="{4A63FAA8-1180-472D-B157-A58A4D4F3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076700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>
            <a:extLst>
              <a:ext uri="{FF2B5EF4-FFF2-40B4-BE49-F238E27FC236}">
                <a16:creationId xmlns:a16="http://schemas.microsoft.com/office/drawing/2014/main" id="{04203654-02A0-E958-0333-8C34E0C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338388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3A7C8CA-E7C0-A1D3-252C-C956473FC6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Qual è il carello più veloce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8B70FA4A-2D68-8ED9-C21A-F76B6E3F7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39923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Parte per primo il carello leggero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Questo pesante lo dovrebbe raggiungere</a:t>
            </a:r>
            <a:r>
              <a:rPr lang="pl-PL" altLang="it-IT" sz="2200" dirty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1D025C65-A15F-FF4B-3925-495CEB4CA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393729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No! </a:t>
            </a:r>
            <a:r>
              <a:rPr lang="it-IT" altLang="it-IT" sz="2200" dirty="0">
                <a:solidFill>
                  <a:schemeClr val="accent2"/>
                </a:solidFill>
              </a:rPr>
              <a:t>Non ha funzionato…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Proviamo con questo leggero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A625A06B-6899-9849-322A-9AC6332A4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84763"/>
            <a:ext cx="764068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Non funzione neanche così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L’unica spiegazione che scendono con la stessa «velocità»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6390" name="Picture 8">
            <a:extLst>
              <a:ext uri="{FF2B5EF4-FFF2-40B4-BE49-F238E27FC236}">
                <a16:creationId xmlns:a16="http://schemas.microsoft.com/office/drawing/2014/main" id="{9146D6B2-262E-F933-3CB7-A32DF2A2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57338"/>
            <a:ext cx="289083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94300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Tutti gli oggetti cadono con la stessa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„velocit</a:t>
            </a:r>
            <a:r>
              <a:rPr lang="it-IT" altLang="it-IT" sz="2200">
                <a:solidFill>
                  <a:schemeClr val="accent2"/>
                </a:solidFill>
              </a:rPr>
              <a:t>à</a:t>
            </a:r>
            <a:r>
              <a:rPr lang="pl-PL" altLang="it-IT" sz="2200">
                <a:solidFill>
                  <a:schemeClr val="accent2"/>
                </a:solidFill>
              </a:rPr>
              <a:t>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Forse faceva cadere i sassi dalla torre 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di Pisa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Torre era pendente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già in quel tempo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504D97F-D071-6B1B-56B2-619F17FEE1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D527466-6FD7-3F19-DCD2-6DC24272E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133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Che cosa succede se facciamo cadere il sasso pesante con il sasso leggero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8436" name="Picture 6">
            <a:extLst>
              <a:ext uri="{FF2B5EF4-FFF2-40B4-BE49-F238E27FC236}">
                <a16:creationId xmlns:a16="http://schemas.microsoft.com/office/drawing/2014/main" id="{2204858A-C480-9ADC-C5A9-3C85ED0D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57563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>
            <a:extLst>
              <a:ext uri="{FF2B5EF4-FFF2-40B4-BE49-F238E27FC236}">
                <a16:creationId xmlns:a16="http://schemas.microsoft.com/office/drawing/2014/main" id="{FB2966C9-C8FC-FDBA-7CAF-881876B7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4491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8">
            <a:extLst>
              <a:ext uri="{FF2B5EF4-FFF2-40B4-BE49-F238E27FC236}">
                <a16:creationId xmlns:a16="http://schemas.microsoft.com/office/drawing/2014/main" id="{773BF9C5-6178-9CEE-B53C-44BAF99BE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724400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9">
            <a:extLst>
              <a:ext uri="{FF2B5EF4-FFF2-40B4-BE49-F238E27FC236}">
                <a16:creationId xmlns:a16="http://schemas.microsoft.com/office/drawing/2014/main" id="{92AFAC19-10B7-A291-4AA7-C9AADDEB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4652963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12C8EA98-BDAD-51DC-3844-644796AC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616325"/>
            <a:ext cx="35131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più pesante cade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più velocemente del sasso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leggero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24C771F-C7D8-399A-3151-B3511D59DC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CBB202-F460-4653-8A5F-7575B19E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5113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Adesso leghiamo insieme il sasso pesante con il sasso leggero.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succede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51822B8-C8C7-3915-EE39-18537759E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>
            <a:extLst>
              <a:ext uri="{FF2B5EF4-FFF2-40B4-BE49-F238E27FC236}">
                <a16:creationId xmlns:a16="http://schemas.microsoft.com/office/drawing/2014/main" id="{C3BB56C4-826D-86E4-482F-A2E91D618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365625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7">
            <a:extLst>
              <a:ext uri="{FF2B5EF4-FFF2-40B4-BE49-F238E27FC236}">
                <a16:creationId xmlns:a16="http://schemas.microsoft.com/office/drawing/2014/main" id="{D9BC79A9-72DE-6EC9-5F60-B72461025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033838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52AA1F86-C0D7-55E9-4CCC-2904B74F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9950"/>
            <a:ext cx="55070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pesante cade insieme col leggero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64" name="Picture 12">
            <a:extLst>
              <a:ext uri="{FF2B5EF4-FFF2-40B4-BE49-F238E27FC236}">
                <a16:creationId xmlns:a16="http://schemas.microsoft.com/office/drawing/2014/main" id="{E2A02252-B32B-292B-4A7B-E70CF076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13">
            <a:extLst>
              <a:ext uri="{FF2B5EF4-FFF2-40B4-BE49-F238E27FC236}">
                <a16:creationId xmlns:a16="http://schemas.microsoft.com/office/drawing/2014/main" id="{D3517A0D-7F35-7AA4-53A8-2C74BA8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3255963"/>
            <a:ext cx="347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+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80B0A6F-9D3F-3426-C128-88033B9C9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7" name="Line 16">
            <a:extLst>
              <a:ext uri="{FF2B5EF4-FFF2-40B4-BE49-F238E27FC236}">
                <a16:creationId xmlns:a16="http://schemas.microsoft.com/office/drawing/2014/main" id="{E4B4C089-8306-23DB-2342-99AF2498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4724400"/>
            <a:ext cx="0" cy="10080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8" name="Text Box 17">
            <a:extLst>
              <a:ext uri="{FF2B5EF4-FFF2-40B4-BE49-F238E27FC236}">
                <a16:creationId xmlns:a16="http://schemas.microsoft.com/office/drawing/2014/main" id="{DD58C0C0-F273-8104-E53B-F59291F5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013325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9" name="Text Box 18">
            <a:extLst>
              <a:ext uri="{FF2B5EF4-FFF2-40B4-BE49-F238E27FC236}">
                <a16:creationId xmlns:a16="http://schemas.microsoft.com/office/drawing/2014/main" id="{70DD4C21-8FC3-A64E-43D9-3F8D1F413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84538"/>
            <a:ext cx="339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70" name="Picture 19">
            <a:extLst>
              <a:ext uri="{FF2B5EF4-FFF2-40B4-BE49-F238E27FC236}">
                <a16:creationId xmlns:a16="http://schemas.microsoft.com/office/drawing/2014/main" id="{E5DC002D-775B-6359-8128-12CD8E37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8002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Line 20">
            <a:extLst>
              <a:ext uri="{FF2B5EF4-FFF2-40B4-BE49-F238E27FC236}">
                <a16:creationId xmlns:a16="http://schemas.microsoft.com/office/drawing/2014/main" id="{3805BE87-540B-829B-2D75-77144E23A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221163"/>
            <a:ext cx="0" cy="1512887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1C05A94-A09A-3F39-C443-A1A5C3E08A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757238" y="261938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Adesso proviamo due palline</a:t>
            </a:r>
            <a:r>
              <a:rPr lang="pl-PL" altLang="it-IT" sz="3200"/>
              <a:t>:</a:t>
            </a:r>
            <a:endParaRPr lang="en-AU" altLang="it-IT" sz="3600"/>
          </a:p>
        </p:txBody>
      </p:sp>
      <p:sp>
        <p:nvSpPr>
          <p:cNvPr id="20483" name="Text Box 18">
            <a:extLst>
              <a:ext uri="{FF2B5EF4-FFF2-40B4-BE49-F238E27FC236}">
                <a16:creationId xmlns:a16="http://schemas.microsoft.com/office/drawing/2014/main" id="{6E4CDE1D-31C4-F30B-A849-72FEA1443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103438"/>
            <a:ext cx="244633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pesante e leggera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4" name="Text Box 19">
            <a:extLst>
              <a:ext uri="{FF2B5EF4-FFF2-40B4-BE49-F238E27FC236}">
                <a16:creationId xmlns:a16="http://schemas.microsoft.com/office/drawing/2014/main" id="{0DD9ADA2-2485-64BA-9A30-FFA5CA2CB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9972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5" name="Text Box 21">
            <a:extLst>
              <a:ext uri="{FF2B5EF4-FFF2-40B4-BE49-F238E27FC236}">
                <a16:creationId xmlns:a16="http://schemas.microsoft.com/office/drawing/2014/main" id="{FC4034AC-D955-8525-10A3-0AD592FD2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89363"/>
            <a:ext cx="24907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Chiudete gli occhi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6" name="Text Box 22">
            <a:extLst>
              <a:ext uri="{FF2B5EF4-FFF2-40B4-BE49-F238E27FC236}">
                <a16:creationId xmlns:a16="http://schemas.microsoft.com/office/drawing/2014/main" id="{05BD2464-3415-0D8F-E6D7-0F2D21D5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13325"/>
            <a:ext cx="45815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Questa e pesante e quella leggera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0487" name="Picture 23">
            <a:extLst>
              <a:ext uri="{FF2B5EF4-FFF2-40B4-BE49-F238E27FC236}">
                <a16:creationId xmlns:a16="http://schemas.microsoft.com/office/drawing/2014/main" id="{F3A85E34-C1CC-8D46-FCE3-8C843A9C9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836613"/>
            <a:ext cx="3005137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3418676-90A6-847D-8F88-54522B5427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Adesso insieme</a:t>
            </a:r>
            <a:r>
              <a:rPr lang="pl-PL" altLang="it-IT" sz="3200"/>
              <a:t>:</a:t>
            </a:r>
            <a:endParaRPr lang="en-AU" altLang="it-IT" sz="3600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13E81E1D-8111-32FE-3686-AC65B4C5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49275"/>
            <a:ext cx="27876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>
            <a:extLst>
              <a:ext uri="{FF2B5EF4-FFF2-40B4-BE49-F238E27FC236}">
                <a16:creationId xmlns:a16="http://schemas.microsoft.com/office/drawing/2014/main" id="{092B7164-33C7-FBF0-1332-95472438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315118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Ascoltate attentamente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7361186-D92B-2066-8CF7-EACA54837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565400"/>
            <a:ext cx="4110037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Quale pallina cadde per prima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B1468380-A58E-5281-A21B-FEDE05DB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209867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</a:t>
            </a:r>
            <a:r>
              <a:rPr lang="pl-PL" altLang="it-IT" sz="2200">
                <a:solidFill>
                  <a:schemeClr val="accent2"/>
                </a:solidFill>
              </a:rPr>
              <a:t>p</a:t>
            </a:r>
            <a:r>
              <a:rPr lang="it-IT" altLang="it-IT" sz="2200">
                <a:solidFill>
                  <a:schemeClr val="accent2"/>
                </a:solidFill>
              </a:rPr>
              <a:t>rite gli occhi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C500D875-F223-80FA-8871-79859AA17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92600"/>
            <a:ext cx="2303462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Cadono insieme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52068B2D-02E8-B738-DF68-D6EFBD184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5478463"/>
            <a:ext cx="673735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Tutti gli oggetti cadono con la stessa </a:t>
            </a:r>
            <a:r>
              <a:rPr lang="pl-PL" altLang="it-IT" sz="2200" b="1">
                <a:solidFill>
                  <a:schemeClr val="accent2"/>
                </a:solidFill>
              </a:rPr>
              <a:t>„velocit</a:t>
            </a:r>
            <a:r>
              <a:rPr lang="it-IT" altLang="it-IT" sz="2200" b="1">
                <a:solidFill>
                  <a:schemeClr val="accent2"/>
                </a:solidFill>
              </a:rPr>
              <a:t>à</a:t>
            </a:r>
            <a:r>
              <a:rPr lang="pl-PL" altLang="it-IT" sz="2200" b="1">
                <a:solidFill>
                  <a:schemeClr val="accent2"/>
                </a:solidFill>
              </a:rPr>
              <a:t>”!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2E6CD20-3666-1426-5A0A-6368025B34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Riproviamo!</a:t>
            </a:r>
            <a:endParaRPr lang="en-AU" altLang="it-IT" sz="360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43083477-D120-5CC2-DF6B-C24970350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31861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Guardare attentamente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C943339E-75E8-236E-9710-75AD45B10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141663"/>
            <a:ext cx="3246438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La pesante è più veloce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2533" name="Picture 12">
            <a:extLst>
              <a:ext uri="{FF2B5EF4-FFF2-40B4-BE49-F238E27FC236}">
                <a16:creationId xmlns:a16="http://schemas.microsoft.com/office/drawing/2014/main" id="{8F0010E0-5D03-225E-8124-1A484D5E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4813"/>
            <a:ext cx="2676525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927484A-8723-CD0E-EE0B-189B7B98E1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Proviamo due pezzi di carta</a:t>
            </a:r>
            <a:endParaRPr lang="en-AU" altLang="it-IT" sz="360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CE19E1CE-CEB0-3365-9FA3-6D0A7F08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1292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Uno come un foglio, l’altro – una pallina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6E511B0F-3834-DDE9-1E40-19F49EEAA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358616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È l’aria che fa la differenza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3557" name="Picture 8">
            <a:extLst>
              <a:ext uri="{FF2B5EF4-FFF2-40B4-BE49-F238E27FC236}">
                <a16:creationId xmlns:a16="http://schemas.microsoft.com/office/drawing/2014/main" id="{7064782B-FAD2-C211-1504-D01D19A6F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549275"/>
            <a:ext cx="2546350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FB74DF1-C217-5CA4-356F-9ADFFCEDC1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809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Facciamo l’esperimento senza aria</a:t>
            </a:r>
            <a:endParaRPr lang="en-AU" altLang="it-IT" sz="3600"/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79A75538-0A08-9935-DAB4-325AD03D0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773238"/>
            <a:ext cx="77851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Sulla Luna non c’è aria, però on possiamo andare sulla Luna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Ma abbiamo un filmato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68E312C6-7EE6-18A7-D5A8-12669272B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84538"/>
            <a:ext cx="50069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In questo tubo abbiamo una monetina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e una piuma.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4581" name="Picture 7">
            <a:extLst>
              <a:ext uri="{FF2B5EF4-FFF2-40B4-BE49-F238E27FC236}">
                <a16:creationId xmlns:a16="http://schemas.microsoft.com/office/drawing/2014/main" id="{C6247B55-946A-D1DB-2876-D620DBEBA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24733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8">
            <a:extLst>
              <a:ext uri="{FF2B5EF4-FFF2-40B4-BE49-F238E27FC236}">
                <a16:creationId xmlns:a16="http://schemas.microsoft.com/office/drawing/2014/main" id="{853DBEB5-51D6-5F25-93B7-4F6993E6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49725"/>
            <a:ext cx="4722812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 che cose cade per prima: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la monetina o la piuma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4583" name="Text Box 9">
            <a:extLst>
              <a:ext uri="{FF2B5EF4-FFF2-40B4-BE49-F238E27FC236}">
                <a16:creationId xmlns:a16="http://schemas.microsoft.com/office/drawing/2014/main" id="{55D2FECC-3682-A948-5853-2C7A8FDBD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57788"/>
            <a:ext cx="477043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Chiaro! La monetina cade per prima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C81F59F-FF32-1372-2F52-5107410189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1889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Toruń – cit</a:t>
            </a:r>
            <a:r>
              <a:rPr lang="it-IT" altLang="it-IT" sz="3600"/>
              <a:t>à della cattedrali </a:t>
            </a:r>
            <a:endParaRPr lang="en-AU" altLang="it-IT" sz="360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6CD90060-2BB0-F768-4AAD-3D3DB9FDA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294481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Ch</a:t>
            </a:r>
            <a:r>
              <a:rPr lang="it-IT" altLang="it-IT" sz="2200">
                <a:solidFill>
                  <a:schemeClr val="accent2"/>
                </a:solidFill>
              </a:rPr>
              <a:t>iesa</a:t>
            </a:r>
            <a:r>
              <a:rPr lang="pl-PL" altLang="it-IT" sz="2200">
                <a:solidFill>
                  <a:schemeClr val="accent2"/>
                </a:solidFill>
              </a:rPr>
              <a:t> S.S. </a:t>
            </a:r>
            <a:r>
              <a:rPr lang="it-IT" altLang="it-IT" sz="2200">
                <a:solidFill>
                  <a:schemeClr val="accent2"/>
                </a:solidFill>
              </a:rPr>
              <a:t>Giovanni</a:t>
            </a:r>
            <a:r>
              <a:rPr lang="pl-PL" altLang="it-IT" sz="2200">
                <a:solidFill>
                  <a:schemeClr val="accent2"/>
                </a:solidFill>
              </a:rPr>
              <a:t>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2F92DD16-A388-5E10-7344-5E2659069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373688"/>
            <a:ext cx="24288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Chiesa SS. Maria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(Ascensione)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65787543-56D3-18C7-DA85-654BB883D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589588"/>
            <a:ext cx="26162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Chiesa S. Giacomo</a:t>
            </a: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641EE1B4-2E24-60F5-ABA5-CAD633E17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916113"/>
            <a:ext cx="2462213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847FFE86-4609-11E9-A57D-B2535605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6447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21F11A7A-6A74-A17D-296F-96BDBDB0A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133600"/>
            <a:ext cx="25384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FACCA7F-2019-A951-281C-90888DE54E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52413" y="260350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pump out air from tube</a:t>
            </a:r>
            <a:endParaRPr lang="en-AU" altLang="it-IT" sz="360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04DA272-B4E5-1FBB-9ADE-5162CD4C7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283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pump, we wait untill air goes out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44A15661-C2E0-EC33-0921-80E10F8FC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08500"/>
            <a:ext cx="53927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the air which makes the difference!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5605" name="Picture 6">
            <a:extLst>
              <a:ext uri="{FF2B5EF4-FFF2-40B4-BE49-F238E27FC236}">
                <a16:creationId xmlns:a16="http://schemas.microsoft.com/office/drawing/2014/main" id="{B5E6078B-3021-6FD9-F8B6-9333DF26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836613"/>
            <a:ext cx="25638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63CCCFBA-3316-08BC-1F02-180F218C6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3447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And we try again!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69E90E9D-E38F-9AFF-878F-ED0072D93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644900"/>
            <a:ext cx="44926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Now, coin and feather are together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make experiment on Moon</a:t>
            </a:r>
            <a:endParaRPr lang="en-AU" altLang="it-IT" sz="360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708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„This is an old experiment by Galileo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hammer and this is a feather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35099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He said that all objects fall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with the same velocity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31369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Let’s try which falls first!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25650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47402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They fall together. Galileo was rigth!”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Galileo </a:t>
            </a:r>
            <a:r>
              <a:rPr lang="pl-PL" altLang="it-IT" sz="3200" dirty="0"/>
              <a:t>experiment on Moon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24929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„</a:t>
            </a:r>
            <a:r>
              <a:rPr lang="it-IT" altLang="it-IT" sz="1800" dirty="0" err="1">
                <a:solidFill>
                  <a:schemeClr val="accent2"/>
                </a:solidFill>
              </a:rPr>
              <a:t>then</a:t>
            </a:r>
            <a:r>
              <a:rPr lang="it-IT" altLang="it-IT" sz="1800" dirty="0">
                <a:solidFill>
                  <a:schemeClr val="accent2"/>
                </a:solidFill>
              </a:rPr>
              <a:t> a </a:t>
            </a:r>
            <a:r>
              <a:rPr lang="it-IT" altLang="it-IT" sz="1800" dirty="0" err="1">
                <a:solidFill>
                  <a:schemeClr val="accent2"/>
                </a:solidFill>
              </a:rPr>
              <a:t>demonstration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of a </a:t>
            </a:r>
            <a:r>
              <a:rPr lang="it-IT" altLang="it-IT" sz="1800" dirty="0" err="1">
                <a:solidFill>
                  <a:schemeClr val="accent2"/>
                </a:solidFill>
              </a:rPr>
              <a:t>classical</a:t>
            </a:r>
            <a:endParaRPr lang="it-IT" altLang="it-IT" sz="18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>
                <a:solidFill>
                  <a:schemeClr val="accent2"/>
                </a:solidFill>
              </a:rPr>
              <a:t>experiment</a:t>
            </a:r>
            <a:endParaRPr lang="en-AU" altLang="it-IT" sz="18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4" y="4488061"/>
            <a:ext cx="827107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In my left hand I have a feather, in my right hand I have a hammer.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One of the reasons that we got here today was because of a gentleman named Galileo,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 long time ago. He made a rather significant discovery about falling objects in gravity field. And we thought what would be the best place to confirm his findings than the Moon.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N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So we will try it here for you.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 will drop two of them, and </a:t>
            </a:r>
            <a:r>
              <a:rPr lang="en-IN" altLang="it-IT" sz="1600" dirty="0" err="1">
                <a:solidFill>
                  <a:schemeClr val="accent2"/>
                </a:solidFill>
              </a:rPr>
              <a:t>hopely</a:t>
            </a:r>
            <a:r>
              <a:rPr lang="en-IN" altLang="it-IT" sz="1600" dirty="0">
                <a:solidFill>
                  <a:schemeClr val="accent2"/>
                </a:solidFill>
              </a:rPr>
              <a:t>, they will come to the ground at the same time.  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And that it!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400" dirty="0">
              <a:solidFill>
                <a:schemeClr val="accent2"/>
              </a:solidFill>
            </a:endParaRP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02" y="625475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22CB87-A2E6-58CE-C14E-EB86754E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Ancora un esperimento di «Galileo»</a:t>
            </a:r>
          </a:p>
        </p:txBody>
      </p:sp>
      <p:pic>
        <p:nvPicPr>
          <p:cNvPr id="3" name="Najwieksza_komora_prozniowa">
            <a:hlinkClick r:id="" action="ppaction://media"/>
            <a:extLst>
              <a:ext uri="{FF2B5EF4-FFF2-40B4-BE49-F238E27FC236}">
                <a16:creationId xmlns:a16="http://schemas.microsoft.com/office/drawing/2014/main" id="{3CD3DC16-9B64-507C-511C-DF7D80EB9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417638"/>
            <a:ext cx="7308304" cy="41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L’assenza di gravità</a:t>
            </a:r>
            <a:r>
              <a:rPr lang="pl-PL" altLang="it-IT" sz="3200" dirty="0"/>
              <a:t>?</a:t>
            </a:r>
            <a:endParaRPr lang="en-AU" altLang="it-IT" sz="3600" dirty="0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7581BF84-52E0-BA69-DF38-AE6CCA2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250741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nello spazio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21086D3A-D917-477C-6573-1E44DD1D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90863"/>
            <a:ext cx="345598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7654" name="Picture 8">
            <a:extLst>
              <a:ext uri="{FF2B5EF4-FFF2-40B4-BE49-F238E27FC236}">
                <a16:creationId xmlns:a16="http://schemas.microsoft.com/office/drawing/2014/main" id="{CA331A39-1E85-0767-4424-608BADBE2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7" y="939681"/>
            <a:ext cx="4125912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9">
            <a:extLst>
              <a:ext uri="{FF2B5EF4-FFF2-40B4-BE49-F238E27FC236}">
                <a16:creationId xmlns:a16="http://schemas.microsoft.com/office/drawing/2014/main" id="{65AA4D5D-C8CA-1B1B-C02E-77299A51D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507" y="3835736"/>
            <a:ext cx="45320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Mangiare nella Stazione Spaziale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L’assenza della gravità</a:t>
            </a:r>
            <a:r>
              <a:rPr lang="pl-PL" altLang="it-IT" sz="3200" dirty="0"/>
              <a:t>?</a:t>
            </a:r>
            <a:endParaRPr lang="en-AU" altLang="it-IT" sz="3600" dirty="0"/>
          </a:p>
        </p:txBody>
      </p:sp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" name="1961 - First Man in Space (Yuri Gagarin with the Vostok 1 Rocket)">
            <a:hlinkClick r:id="" action="ppaction://media"/>
            <a:extLst>
              <a:ext uri="{FF2B5EF4-FFF2-40B4-BE49-F238E27FC236}">
                <a16:creationId xmlns:a16="http://schemas.microsoft.com/office/drawing/2014/main" id="{C6C309E5-F403-763F-03F6-37C0EB18E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324648"/>
            <a:ext cx="4572000" cy="3429000"/>
          </a:xfrm>
          <a:prstGeom prst="rect">
            <a:avLst/>
          </a:prstGeom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B86C6CC5-12B4-12AC-E566-23F22A110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4149080"/>
            <a:ext cx="7344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4:10</a:t>
            </a:r>
          </a:p>
        </p:txBody>
      </p:sp>
    </p:spTree>
    <p:extLst>
      <p:ext uri="{BB962C8B-B14F-4D97-AF65-F5344CB8AC3E}">
        <p14:creationId xmlns:p14="http://schemas.microsoft.com/office/powerpoint/2010/main" val="26887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5D50E24-C3E7-8043-016A-903892A953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We can make it here</a:t>
            </a:r>
            <a:endParaRPr lang="en-AU" altLang="it-IT" sz="3600" dirty="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DDDE68B-DC5E-B58B-F596-902D490D7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3288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Will he jump out?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3E282550-3846-A534-DFEB-4807A310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16338"/>
            <a:ext cx="184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8A7040B9-B8EE-B4FB-9ADA-C61FF589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0243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our space ship and pilot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5D9D0E0-46AF-C947-3162-C58E663F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21163"/>
            <a:ext cx="26876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No! he falls together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8679" name="Picture 8">
            <a:extLst>
              <a:ext uri="{FF2B5EF4-FFF2-40B4-BE49-F238E27FC236}">
                <a16:creationId xmlns:a16="http://schemas.microsoft.com/office/drawing/2014/main" id="{45160733-1182-1900-37BA-A8FB5414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76475"/>
            <a:ext cx="4383088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9">
            <a:extLst>
              <a:ext uri="{FF2B5EF4-FFF2-40B4-BE49-F238E27FC236}">
                <a16:creationId xmlns:a16="http://schemas.microsoft.com/office/drawing/2014/main" id="{80C92A91-70FA-924B-C7D3-A4003603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589588"/>
            <a:ext cx="42275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The bear is in absence of gravity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D7D2426-361C-436A-F564-25A6D141CA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We check it again</a:t>
            </a:r>
            <a:endParaRPr lang="en-AU" altLang="it-IT" sz="3600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20F0575A-09D9-DBBC-D756-EC5F42036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45386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No! water and the cup fall together!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4691259E-C8E7-EE3C-9F63-6566E4DA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620713"/>
            <a:ext cx="3048000" cy="588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5">
            <a:extLst>
              <a:ext uri="{FF2B5EF4-FFF2-40B4-BE49-F238E27FC236}">
                <a16:creationId xmlns:a16="http://schemas.microsoft.com/office/drawing/2014/main" id="{F07F2066-B628-0AE4-E20A-2A827D5B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26860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Now water flows out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8B0A2DC7-7C2C-7DB0-710E-E087BF1BE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51435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Water in the cup is in </a:t>
            </a:r>
            <a:r>
              <a:rPr lang="pl-PL" altLang="it-IT" sz="2200" i="1">
                <a:solidFill>
                  <a:schemeClr val="accent2"/>
                </a:solidFill>
              </a:rPr>
              <a:t>absence of gravity</a:t>
            </a:r>
            <a:endParaRPr lang="en-AU" altLang="it-IT" sz="2200"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7A0EDD-5A2B-DC40-84BB-C53A48B14A2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But spaceship on orbit?</a:t>
            </a:r>
            <a:endParaRPr lang="en-AU" altLang="it-IT" sz="3600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66E55936-D100-C130-5AAE-CF2A767D4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25939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Yes, it goes around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20165A2E-FD52-6859-9593-0FF84E432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348138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It goes around, not falling?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575B44AD-77B8-1AD3-961C-BD09C771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30130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but it is constant falling</a:t>
            </a:r>
            <a:endParaRPr lang="en-AU" altLang="it-IT" sz="2200" i="1">
              <a:solidFill>
                <a:schemeClr val="accent2"/>
              </a:solidFill>
            </a:endParaRPr>
          </a:p>
        </p:txBody>
      </p:sp>
      <p:pic>
        <p:nvPicPr>
          <p:cNvPr id="30726" name="Picture 7">
            <a:extLst>
              <a:ext uri="{FF2B5EF4-FFF2-40B4-BE49-F238E27FC236}">
                <a16:creationId xmlns:a16="http://schemas.microsoft.com/office/drawing/2014/main" id="{715CF275-312B-0250-9E0D-9C9CE808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971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Oval 8">
            <a:extLst>
              <a:ext uri="{FF2B5EF4-FFF2-40B4-BE49-F238E27FC236}">
                <a16:creationId xmlns:a16="http://schemas.microsoft.com/office/drawing/2014/main" id="{2EC34E87-A5D1-7BD0-D4F9-B4DEDD0B5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6529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0728" name="Line 9">
            <a:extLst>
              <a:ext uri="{FF2B5EF4-FFF2-40B4-BE49-F238E27FC236}">
                <a16:creationId xmlns:a16="http://schemas.microsoft.com/office/drawing/2014/main" id="{A22263BA-F001-C4A6-727E-40959BC28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292600"/>
            <a:ext cx="10080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Line 10">
            <a:extLst>
              <a:ext uri="{FF2B5EF4-FFF2-40B4-BE49-F238E27FC236}">
                <a16:creationId xmlns:a16="http://schemas.microsoft.com/office/drawing/2014/main" id="{AD3E0EDA-F0AA-08A4-C814-0A98E9954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437063"/>
            <a:ext cx="1008062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Line 11">
            <a:extLst>
              <a:ext uri="{FF2B5EF4-FFF2-40B4-BE49-F238E27FC236}">
                <a16:creationId xmlns:a16="http://schemas.microsoft.com/office/drawing/2014/main" id="{9F5799E5-6985-DA10-5B20-C54EBBFBE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3650" y="4610100"/>
            <a:ext cx="892175" cy="403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94BDB7F-F1B5-2810-769E-2E4396E916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6220" y="20277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In che modo gli oggetti cadono</a:t>
            </a:r>
            <a:r>
              <a:rPr lang="pl-PL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0C7E59C8-3818-8A63-7F8F-5CBB72CCA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32912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Chiudi gli occhi e ascolta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D8BBCDF1-69E5-05D5-2ADF-C7A42F589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749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ascoltiamo questa pallina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3448A39F-80F4-B732-F6D2-4C7CEB79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412484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si muove questa pallina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18E08ED5-E45A-CBA4-D2CF-F40742EA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56188"/>
            <a:ext cx="44534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Si muove con la </a:t>
            </a:r>
            <a:r>
              <a:rPr lang="pl-PL" altLang="it-IT" sz="2200" i="1" dirty="0">
                <a:solidFill>
                  <a:schemeClr val="accent2"/>
                </a:solidFill>
              </a:rPr>
              <a:t>velocit</a:t>
            </a:r>
            <a:r>
              <a:rPr lang="it-IT" altLang="it-IT" sz="2200" i="1" dirty="0">
                <a:solidFill>
                  <a:schemeClr val="accent2"/>
                </a:solidFill>
              </a:rPr>
              <a:t>à </a:t>
            </a:r>
            <a:r>
              <a:rPr lang="it-IT" altLang="it-IT" sz="2200" dirty="0">
                <a:solidFill>
                  <a:schemeClr val="accent2"/>
                </a:solidFill>
              </a:rPr>
              <a:t>costante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6FEA59C4-C6B5-65E8-6F79-81B2B3F3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44675"/>
            <a:ext cx="275431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08E517F-1F58-F99A-8399-E2DC2B9C45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Toruń – Nicolaus Copernicus born (1473)</a:t>
            </a:r>
            <a:endParaRPr lang="en-AU" altLang="it-IT" sz="320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D60CC83F-2E6E-F94D-828A-7FD45B566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" y="4510088"/>
            <a:ext cx="35591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N. Copernicus (1473-1543)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0737BD9F-D3AC-7429-43D2-2B36475D4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043488"/>
            <a:ext cx="36671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House of Copernicus father,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rich merchant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A5919B11-18C9-2602-4EAD-053505475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300663"/>
            <a:ext cx="251618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Lucas Watzenrode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(Nicolaus’ uncle,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Bishop)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947797B9-0E1F-A0BB-A5D4-FD7EBB98CDF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237490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>
            <a:extLst>
              <a:ext uri="{FF2B5EF4-FFF2-40B4-BE49-F238E27FC236}">
                <a16:creationId xmlns:a16="http://schemas.microsoft.com/office/drawing/2014/main" id="{ECEB85D8-D6B6-AB47-5104-8E2D7FD24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700213"/>
            <a:ext cx="2484437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>
            <a:extLst>
              <a:ext uri="{FF2B5EF4-FFF2-40B4-BE49-F238E27FC236}">
                <a16:creationId xmlns:a16="http://schemas.microsoft.com/office/drawing/2014/main" id="{04E28CEF-F90F-14C4-750B-10EB5ADB0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425" y="2060575"/>
            <a:ext cx="22447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7DDFA29-107D-8F39-3B5E-5693FBF247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Ascolta adesso…</a:t>
            </a:r>
            <a:endParaRPr lang="en-AU" altLang="it-IT" sz="3600" dirty="0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71FB7A0F-742E-64A3-BB8B-8F2416AEB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938"/>
            <a:ext cx="561724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Adesso, parte lentamente e poi più veloce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B0D7315C-317F-43B7-0677-C96D7B28A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716338"/>
            <a:ext cx="261802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pallina </a:t>
            </a:r>
            <a:r>
              <a:rPr lang="pl-PL" altLang="it-IT" sz="2200" i="1" dirty="0">
                <a:solidFill>
                  <a:schemeClr val="accent2"/>
                </a:solidFill>
              </a:rPr>
              <a:t>accelera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3" name="Line 9">
            <a:extLst>
              <a:ext uri="{FF2B5EF4-FFF2-40B4-BE49-F238E27FC236}">
                <a16:creationId xmlns:a16="http://schemas.microsoft.com/office/drawing/2014/main" id="{5CD0AF96-2C65-689A-CE6F-C38CA423C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484313"/>
            <a:ext cx="0" cy="792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4" name="Line 10">
            <a:extLst>
              <a:ext uri="{FF2B5EF4-FFF2-40B4-BE49-F238E27FC236}">
                <a16:creationId xmlns:a16="http://schemas.microsoft.com/office/drawing/2014/main" id="{A3E02D32-C4B3-A930-825C-8B0B49EDA8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500" y="3860800"/>
            <a:ext cx="0" cy="15128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2775" name="Picture 11">
            <a:extLst>
              <a:ext uri="{FF2B5EF4-FFF2-40B4-BE49-F238E27FC236}">
                <a16:creationId xmlns:a16="http://schemas.microsoft.com/office/drawing/2014/main" id="{F9A263CE-6E05-F7DE-AC3E-CD0F27FE6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1700213"/>
            <a:ext cx="2651125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Proviamo un piano inclinato un po’ più grande…</a:t>
            </a:r>
            <a:endParaRPr lang="en-AU" altLang="it-IT" sz="3600" dirty="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D0795115-A8D6-F126-C35F-3F8D6DAB4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00438"/>
            <a:ext cx="22236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Ascolta il filmato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3796" name="Picture 7">
            <a:extLst>
              <a:ext uri="{FF2B5EF4-FFF2-40B4-BE49-F238E27FC236}">
                <a16:creationId xmlns:a16="http://schemas.microsoft.com/office/drawing/2014/main" id="{C91F45C3-D3F2-6730-59C8-896473DD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557338"/>
            <a:ext cx="3979863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>
            <a:extLst>
              <a:ext uri="{FF2B5EF4-FFF2-40B4-BE49-F238E27FC236}">
                <a16:creationId xmlns:a16="http://schemas.microsoft.com/office/drawing/2014/main" id="{258D5CD2-3174-6EE5-6A6C-3A25D2F6F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437063"/>
            <a:ext cx="69497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 che distanza si trovano i campanelli</a:t>
            </a:r>
            <a:r>
              <a:rPr lang="pl-PL" altLang="it-IT" sz="2200" dirty="0">
                <a:solidFill>
                  <a:schemeClr val="accent2"/>
                </a:solidFill>
              </a:rPr>
              <a:t>? </a:t>
            </a:r>
            <a:r>
              <a:rPr lang="it-IT" altLang="it-IT" sz="2200" dirty="0">
                <a:solidFill>
                  <a:schemeClr val="accent2"/>
                </a:solidFill>
              </a:rPr>
              <a:t>Uguali, vero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3798" name="Text Box 9">
            <a:extLst>
              <a:ext uri="{FF2B5EF4-FFF2-40B4-BE49-F238E27FC236}">
                <a16:creationId xmlns:a16="http://schemas.microsoft.com/office/drawing/2014/main" id="{856D7DAC-4657-8E20-0519-C92059F8B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00983"/>
            <a:ext cx="36535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</a:t>
            </a:r>
            <a:r>
              <a:rPr lang="it-IT" altLang="it-IT" sz="2200" i="1" dirty="0">
                <a:solidFill>
                  <a:schemeClr val="accent2"/>
                </a:solidFill>
              </a:rPr>
              <a:t>guardiamo</a:t>
            </a:r>
            <a:r>
              <a:rPr lang="it-IT" altLang="it-IT" sz="2200" dirty="0">
                <a:solidFill>
                  <a:schemeClr val="accent2"/>
                </a:solidFill>
              </a:rPr>
              <a:t> il filmato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0806FF2-4DE2-4036-2C5A-9465BB77E8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Misuriamo le distanze </a:t>
            </a:r>
            <a:endParaRPr lang="en-AU" altLang="it-IT" sz="3600" dirty="0"/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031B5C14-E98D-639D-5922-45656983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94" y="4465199"/>
            <a:ext cx="847379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Distan</a:t>
            </a:r>
            <a:r>
              <a:rPr lang="it-IT" altLang="it-IT" sz="2200" dirty="0" err="1">
                <a:solidFill>
                  <a:schemeClr val="accent2"/>
                </a:solidFill>
              </a:rPr>
              <a:t>ze</a:t>
            </a:r>
            <a:r>
              <a:rPr lang="it-IT" altLang="it-IT" sz="2200" dirty="0">
                <a:solidFill>
                  <a:schemeClr val="accent2"/>
                </a:solidFill>
              </a:rPr>
              <a:t> sono</a:t>
            </a:r>
            <a:r>
              <a:rPr lang="pl-PL" altLang="it-IT" sz="2200" dirty="0">
                <a:solidFill>
                  <a:schemeClr val="accent2"/>
                </a:solidFill>
              </a:rPr>
              <a:t> 1 : 3 : 5 :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7</a:t>
            </a:r>
            <a:r>
              <a:rPr lang="it-IT" altLang="it-IT" sz="2200" dirty="0">
                <a:solidFill>
                  <a:schemeClr val="accent2"/>
                </a:solidFill>
              </a:rPr>
              <a:t> (scarpe)</a:t>
            </a:r>
            <a:r>
              <a:rPr lang="pl-PL" altLang="it-IT" sz="2200" dirty="0">
                <a:solidFill>
                  <a:schemeClr val="accent2"/>
                </a:solidFill>
              </a:rPr>
              <a:t>, i.e. </a:t>
            </a:r>
            <a:r>
              <a:rPr lang="it-IT" altLang="it-IT" sz="2200" dirty="0">
                <a:solidFill>
                  <a:schemeClr val="accent2"/>
                </a:solidFill>
              </a:rPr>
              <a:t>numeri dispari </a:t>
            </a:r>
            <a:r>
              <a:rPr lang="pl-PL" altLang="it-IT" sz="2200" dirty="0">
                <a:solidFill>
                  <a:schemeClr val="accent2"/>
                </a:solidFill>
              </a:rPr>
              <a:t>successiv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535774AE-CB93-F229-6172-6B2478F1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491031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Questa è la legge scoperta da G</a:t>
            </a:r>
            <a:r>
              <a:rPr lang="pl-PL" altLang="it-IT" sz="2200" dirty="0">
                <a:solidFill>
                  <a:schemeClr val="accent2"/>
                </a:solidFill>
              </a:rPr>
              <a:t>alileo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4821" name="Picture 8">
            <a:extLst>
              <a:ext uri="{FF2B5EF4-FFF2-40B4-BE49-F238E27FC236}">
                <a16:creationId xmlns:a16="http://schemas.microsoft.com/office/drawing/2014/main" id="{B3E05B29-FE38-998A-AD78-68C6E3B30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27413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>
            <a:extLst>
              <a:ext uri="{FF2B5EF4-FFF2-40B4-BE49-F238E27FC236}">
                <a16:creationId xmlns:a16="http://schemas.microsoft.com/office/drawing/2014/main" id="{58249122-42DB-E226-8657-7D9A08C9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73188"/>
            <a:ext cx="352742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9512" y="1268760"/>
            <a:ext cx="82296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Galileo Galilei (1617)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Avanti di ogni altra cosa, bisogna considerare come il movimento de i gravi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descendenti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  non è uniforme, ma partendosi dalla quiete vanno continuamente accelerandosi; effetto conosciuto ed osservato da tutti, fuor che dal prefato autore moderno, il quale, non parlando di accelerazione, lo fa equabile. Ma questa general cognizione è di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niun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profitto, quando non si sappia secondo quale proporzione sia fatto questo accrescimento di velocità, conclusione stata sino ai tempi nostri ignorata a tutti i filosofi, e primieramente ritrovata e dimostrata dall’Accademico, nostro comun amico: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047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1767" y="951051"/>
            <a:ext cx="880046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amico: il quale, in alcuni suoi scritti non ancora pubblicati, ma in confidenza mostrati a me e ad alcuni altri amici suoi, dimostra come l’accelerazione del moto retto de i gravi si fa secondo i numeri impari </a:t>
            </a:r>
            <a:r>
              <a:rPr lang="it-IT" sz="2400" i="1" dirty="0">
                <a:effectLst/>
                <a:latin typeface="+mj-lt"/>
                <a:ea typeface="Times New Roman" panose="02020603050405020304" pitchFamily="18" charset="0"/>
              </a:rPr>
              <a:t>ab </a:t>
            </a:r>
            <a:r>
              <a:rPr lang="it-IT" sz="2400" i="1" dirty="0" err="1">
                <a:effectLst/>
                <a:latin typeface="+mj-lt"/>
                <a:ea typeface="Times New Roman" panose="02020603050405020304" pitchFamily="18" charset="0"/>
              </a:rPr>
              <a:t>unitate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, cioè che segnati quali e quanti si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voglino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tempi eguali, se nel primo tempo, partendosi il mobile dalla quiete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averà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passato un tale spazio, come per esempio, un canna, nel secondo tempo passerà tre canne, nel terzo cinque, nel quarto sette, e così conseguentemente secondo i succedenti numeri caffi, che in somma è l’istesso che il dire che gli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passati dal mobile, partendosi dalla quiete, hanno tra di loro proporzione duplicata di quella che hanno i tempi ne’ quali i tali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son misurati, o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vogliam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dire che gli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passati son tra di loro come i quadrati de’ tempi</a:t>
            </a:r>
            <a:r>
              <a:rPr lang="it-IT" sz="2800" dirty="0">
                <a:effectLst/>
                <a:latin typeface="+mj-lt"/>
                <a:ea typeface="Times New Roman" panose="02020603050405020304" pitchFamily="18" charset="0"/>
              </a:rPr>
              <a:t>. </a:t>
            </a:r>
          </a:p>
          <a:p>
            <a:pPr algn="just"/>
            <a:r>
              <a:rPr lang="it-IT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689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0BA73DD-FAC3-40CC-77E6-C5BAA80536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Numeri caffi successivi</a:t>
            </a:r>
            <a:endParaRPr lang="en-AU" altLang="it-IT" sz="3600" dirty="0"/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559E0FE6-3CEC-4DBB-01E6-07B39AF4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31369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Science Center, Daejon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5844" name="Text Box 7">
            <a:extLst>
              <a:ext uri="{FF2B5EF4-FFF2-40B4-BE49-F238E27FC236}">
                <a16:creationId xmlns:a16="http://schemas.microsoft.com/office/drawing/2014/main" id="{631C9369-DFDA-0A39-B509-919570025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2565400"/>
            <a:ext cx="480291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s</a:t>
            </a:r>
            <a:r>
              <a:rPr lang="pl-PL" altLang="it-IT" sz="2200" dirty="0">
                <a:solidFill>
                  <a:schemeClr val="accent2"/>
                </a:solidFill>
              </a:rPr>
              <a:t>= ½ </a:t>
            </a:r>
            <a:r>
              <a:rPr lang="pl-PL" altLang="it-IT" sz="2200" i="1" dirty="0">
                <a:solidFill>
                  <a:schemeClr val="accent2"/>
                </a:solidFill>
              </a:rPr>
              <a:t>at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  <a:r>
              <a:rPr lang="it-IT" altLang="it-IT" sz="2200" dirty="0">
                <a:solidFill>
                  <a:schemeClr val="accent2"/>
                </a:solidFill>
              </a:rPr>
              <a:t>dove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i="1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è l’accelerazione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5845" name="Picture 10">
            <a:extLst>
              <a:ext uri="{FF2B5EF4-FFF2-40B4-BE49-F238E27FC236}">
                <a16:creationId xmlns:a16="http://schemas.microsoft.com/office/drawing/2014/main" id="{54389490-827D-054A-4BA9-EEE0849F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333375"/>
            <a:ext cx="3949700" cy="57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AA912B8-960E-8543-0DBD-093EC4FF55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(1)</a:t>
            </a:r>
            <a:endParaRPr lang="en-AU" altLang="it-IT" sz="3600" dirty="0"/>
          </a:p>
        </p:txBody>
      </p:sp>
      <p:sp>
        <p:nvSpPr>
          <p:cNvPr id="36867" name="Text Box 5">
            <a:extLst>
              <a:ext uri="{FF2B5EF4-FFF2-40B4-BE49-F238E27FC236}">
                <a16:creationId xmlns:a16="http://schemas.microsoft.com/office/drawing/2014/main" id="{2D84302D-797B-E70C-2E98-C41B92E42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4849404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Energ</a:t>
            </a:r>
            <a:r>
              <a:rPr lang="it-IT" altLang="it-IT" sz="2200" dirty="0" err="1">
                <a:solidFill>
                  <a:schemeClr val="accent2"/>
                </a:solidFill>
              </a:rPr>
              <a:t>ia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it-IT" altLang="it-IT" sz="2200" dirty="0">
                <a:solidFill>
                  <a:schemeClr val="accent2"/>
                </a:solidFill>
              </a:rPr>
              <a:t>c</a:t>
            </a:r>
            <a:r>
              <a:rPr lang="pl-PL" altLang="it-IT" sz="2200" dirty="0">
                <a:solidFill>
                  <a:schemeClr val="accent2"/>
                </a:solidFill>
              </a:rPr>
              <a:t>inetic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and poten</a:t>
            </a:r>
            <a:r>
              <a:rPr lang="it-IT" altLang="it-IT" sz="2200" dirty="0" err="1">
                <a:solidFill>
                  <a:schemeClr val="accent2"/>
                </a:solidFill>
              </a:rPr>
              <a:t>ziale</a:t>
            </a:r>
            <a:r>
              <a:rPr lang="pl-PL" altLang="it-IT" sz="2200" dirty="0">
                <a:solidFill>
                  <a:schemeClr val="accent2"/>
                </a:solidFill>
              </a:rPr>
              <a:t>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r>
              <a:rPr lang="pl-PL" altLang="it-IT" sz="2200" i="1" dirty="0">
                <a:solidFill>
                  <a:schemeClr val="accent2"/>
                </a:solidFill>
              </a:rPr>
              <a:t>=mv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,  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è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la </a:t>
            </a:r>
            <a:r>
              <a:rPr lang="pl-PL" altLang="it-IT" sz="2200" dirty="0">
                <a:solidFill>
                  <a:schemeClr val="accent2"/>
                </a:solidFill>
              </a:rPr>
              <a:t>mass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, </a:t>
            </a:r>
            <a:r>
              <a:rPr lang="pl-PL" altLang="it-IT" sz="2200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- velocit</a:t>
            </a:r>
            <a:r>
              <a:rPr lang="it-IT" altLang="it-IT" sz="2200" dirty="0">
                <a:solidFill>
                  <a:schemeClr val="accent2"/>
                </a:solidFill>
              </a:rPr>
              <a:t>à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=</a:t>
            </a:r>
            <a:r>
              <a:rPr lang="pl-PL" altLang="it-IT" sz="2200" i="1" dirty="0">
                <a:solidFill>
                  <a:schemeClr val="accent2"/>
                </a:solidFill>
              </a:rPr>
              <a:t>mgh</a:t>
            </a:r>
            <a:r>
              <a:rPr lang="pl-PL" altLang="it-IT" sz="2200" dirty="0">
                <a:solidFill>
                  <a:schemeClr val="accent2"/>
                </a:solidFill>
              </a:rPr>
              <a:t>, </a:t>
            </a:r>
            <a:r>
              <a:rPr lang="pl-PL" altLang="it-IT" sz="2200" i="1" dirty="0">
                <a:solidFill>
                  <a:schemeClr val="accent2"/>
                </a:solidFill>
              </a:rPr>
              <a:t>g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è l’accelerazione di 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	</a:t>
            </a:r>
            <a:r>
              <a:rPr lang="it-IT" altLang="it-IT" sz="2200" dirty="0">
                <a:solidFill>
                  <a:schemeClr val="accent2"/>
                </a:solidFill>
              </a:rPr>
              <a:t>gravità</a:t>
            </a:r>
            <a:r>
              <a:rPr lang="pl-PL" altLang="it-IT" sz="2200" dirty="0">
                <a:solidFill>
                  <a:schemeClr val="accent2"/>
                </a:solidFill>
              </a:rPr>
              <a:t>,  </a:t>
            </a:r>
            <a:r>
              <a:rPr lang="pl-PL" altLang="it-IT" sz="2200" i="1" dirty="0">
                <a:solidFill>
                  <a:schemeClr val="accent2"/>
                </a:solidFill>
              </a:rPr>
              <a:t>h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altezza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 ↔  </a:t>
            </a: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6868" name="Picture 7">
            <a:extLst>
              <a:ext uri="{FF2B5EF4-FFF2-40B4-BE49-F238E27FC236}">
                <a16:creationId xmlns:a16="http://schemas.microsoft.com/office/drawing/2014/main" id="{2E051932-4711-2D25-400F-EB2D258C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697287" cy="39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8">
            <a:extLst>
              <a:ext uri="{FF2B5EF4-FFF2-40B4-BE49-F238E27FC236}">
                <a16:creationId xmlns:a16="http://schemas.microsoft.com/office/drawing/2014/main" id="{3F364396-F81E-EF63-5020-EA8111BD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661025"/>
            <a:ext cx="2328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Newton’s craddle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E04F1B9-66F1-69A3-B956-E1B8FBE87D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(2)</a:t>
            </a:r>
            <a:endParaRPr lang="en-AU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FD2D1F6A-87EC-80F5-FCBF-44FA3D80E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805488"/>
            <a:ext cx="36695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</a:t>
            </a:r>
            <a:r>
              <a:rPr lang="it-IT" altLang="it-IT" sz="2200" dirty="0">
                <a:solidFill>
                  <a:schemeClr val="accent2"/>
                </a:solidFill>
              </a:rPr>
              <a:t>sperimento con il cannone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F7123871-8B93-2BDA-A66D-1C68DD61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08050"/>
            <a:ext cx="344805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7">
            <a:extLst>
              <a:ext uri="{FF2B5EF4-FFF2-40B4-BE49-F238E27FC236}">
                <a16:creationId xmlns:a16="http://schemas.microsoft.com/office/drawing/2014/main" id="{8BAD86D2-D5EE-962D-7D22-46B71128F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351410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Quantità di moto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pl-PL" altLang="it-IT" sz="2200" i="1" dirty="0">
                <a:solidFill>
                  <a:schemeClr val="accent2"/>
                </a:solidFill>
              </a:rPr>
              <a:t>impetus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p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b="1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4" name="Picture 8">
            <a:extLst>
              <a:ext uri="{FF2B5EF4-FFF2-40B4-BE49-F238E27FC236}">
                <a16:creationId xmlns:a16="http://schemas.microsoft.com/office/drawing/2014/main" id="{03A3BD2E-C7D2-42D2-552D-6DC664369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160587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11BD08E-B283-20D5-337E-344708858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(3)</a:t>
            </a:r>
            <a:endParaRPr lang="en-AU" altLang="it-IT" sz="3600" dirty="0"/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17E2DF8C-3B2A-5BCB-DBAE-36F4AAECB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25410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Momento angolare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L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 </a:t>
            </a:r>
            <a:r>
              <a:rPr lang="pl-PL" altLang="it-IT" sz="2200" b="1" i="1" dirty="0">
                <a:solidFill>
                  <a:schemeClr val="accent2"/>
                </a:solidFill>
              </a:rPr>
              <a:t>r </a:t>
            </a:r>
            <a:r>
              <a:rPr lang="pl-PL" altLang="it-IT" sz="2200" dirty="0">
                <a:solidFill>
                  <a:schemeClr val="accent2"/>
                </a:solidFill>
              </a:rPr>
              <a:t>x</a:t>
            </a:r>
            <a:r>
              <a:rPr lang="pl-PL" altLang="it-IT" sz="2200" b="1" i="1" dirty="0">
                <a:solidFill>
                  <a:schemeClr val="accent2"/>
                </a:solidFill>
              </a:rPr>
              <a:t> v</a:t>
            </a:r>
            <a:r>
              <a:rPr lang="pl-PL" altLang="it-IT" sz="2200" dirty="0">
                <a:solidFill>
                  <a:schemeClr val="accent2"/>
                </a:solidFill>
              </a:rPr>
              <a:t> 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8916" name="Picture 7">
            <a:extLst>
              <a:ext uri="{FF2B5EF4-FFF2-40B4-BE49-F238E27FC236}">
                <a16:creationId xmlns:a16="http://schemas.microsoft.com/office/drawing/2014/main" id="{075CE48F-EC8F-7D42-47C6-5BBB1CED1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022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>
            <a:extLst>
              <a:ext uri="{FF2B5EF4-FFF2-40B4-BE49-F238E27FC236}">
                <a16:creationId xmlns:a16="http://schemas.microsoft.com/office/drawing/2014/main" id="{67E60EE2-75E3-D2D9-A000-3E6E61A1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52963"/>
            <a:ext cx="3251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9">
            <a:extLst>
              <a:ext uri="{FF2B5EF4-FFF2-40B4-BE49-F238E27FC236}">
                <a16:creationId xmlns:a16="http://schemas.microsoft.com/office/drawing/2014/main" id="{FAAF22C4-A8C4-515F-8521-1C4805494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632450"/>
            <a:ext cx="19591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pietra </a:t>
            </a:r>
            <a:r>
              <a:rPr lang="pl-PL" altLang="it-IT" sz="2200" dirty="0">
                <a:solidFill>
                  <a:schemeClr val="accent2"/>
                </a:solidFill>
              </a:rPr>
              <a:t>celtic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”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it-IT" sz="2400" dirty="0"/>
              <a:t>ha introdotto il metodo scientifico: non una «metafisica» ma una attenta, scrupolosa, sistematica e progettata osservazione della natura.</a:t>
            </a:r>
          </a:p>
          <a:p>
            <a:r>
              <a:rPr lang="it-IT" sz="2400" dirty="0"/>
              <a:t>L’osservazione fatta via esperimenti semplici e ripetibili</a:t>
            </a:r>
          </a:p>
          <a:p>
            <a:r>
              <a:rPr lang="it-IT" sz="2400" dirty="0"/>
              <a:t>Completata con un ragionamento che tende di eleminare i fattori secondari (cioè diventa un ragionamento </a:t>
            </a:r>
            <a:r>
              <a:rPr lang="it-IT" sz="2400" i="1" dirty="0"/>
              <a:t>astratto</a:t>
            </a:r>
            <a:r>
              <a:rPr lang="it-IT" sz="2400" dirty="0"/>
              <a:t>).</a:t>
            </a:r>
          </a:p>
          <a:p>
            <a:r>
              <a:rPr lang="it-IT" sz="2400" dirty="0"/>
              <a:t>In questo modo Galileo ha creato un metodo, che oggi tutte le scienze, dalla biologia a psicologia vorrebbero applicare.</a:t>
            </a:r>
          </a:p>
          <a:p>
            <a:r>
              <a:rPr lang="it-IT" sz="2400" dirty="0"/>
              <a:t>Presto, presto, la descrizione a parole di Galileo fu completata con formule matematiche: «La natura si descrive con la matematica»</a:t>
            </a:r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EC20795-56FF-8185-FDC7-5E19C3CD12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Nicola</a:t>
            </a:r>
            <a:r>
              <a:rPr lang="it-IT" altLang="it-IT" sz="3600" dirty="0"/>
              <a:t>o</a:t>
            </a:r>
            <a:r>
              <a:rPr lang="pl-PL" altLang="it-IT" sz="3600" dirty="0"/>
              <a:t> Copernic</a:t>
            </a:r>
            <a:r>
              <a:rPr lang="it-IT" altLang="it-IT" sz="3600" dirty="0"/>
              <a:t>o</a:t>
            </a:r>
            <a:r>
              <a:rPr lang="pl-PL" altLang="it-IT" sz="3600" dirty="0"/>
              <a:t> – </a:t>
            </a:r>
            <a:r>
              <a:rPr lang="it-IT" altLang="it-IT" sz="3600"/>
              <a:t>un bravo (?) </a:t>
            </a:r>
            <a:r>
              <a:rPr lang="pl-PL" altLang="it-IT" sz="3600" dirty="0"/>
              <a:t> student</a:t>
            </a:r>
            <a:r>
              <a:rPr lang="it-IT" altLang="it-IT" sz="3600" dirty="0"/>
              <a:t>e</a:t>
            </a:r>
            <a:endParaRPr lang="en-AU" altLang="it-IT" sz="3600" dirty="0"/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C3EB5B13-6AA9-B44F-B69C-63C8EA523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941888"/>
            <a:ext cx="291778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Cracovia</a:t>
            </a:r>
            <a:r>
              <a:rPr lang="pl-PL" altLang="it-IT" sz="2200" dirty="0">
                <a:solidFill>
                  <a:schemeClr val="accent2"/>
                </a:solidFill>
              </a:rPr>
              <a:t> (1492-1496)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Cattedrale SS. Maria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2A9BE70C-E019-E557-B283-1167AAECB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1188" y="5235349"/>
            <a:ext cx="283845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Bologna (1496-1500)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Torre </a:t>
            </a:r>
            <a:r>
              <a:rPr lang="en-AU" altLang="it-IT" sz="2200" dirty="0" err="1">
                <a:solidFill>
                  <a:schemeClr val="accent2"/>
                </a:solidFill>
              </a:rPr>
              <a:t>degli</a:t>
            </a:r>
            <a:r>
              <a:rPr lang="en-AU" altLang="it-IT" sz="2200" dirty="0">
                <a:solidFill>
                  <a:schemeClr val="accent2"/>
                </a:solidFill>
              </a:rPr>
              <a:t> </a:t>
            </a:r>
            <a:r>
              <a:rPr lang="en-AU" altLang="it-IT" sz="2200" dirty="0" err="1">
                <a:solidFill>
                  <a:schemeClr val="accent2"/>
                </a:solidFill>
              </a:rPr>
              <a:t>Asinelli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B044BDB4-BC8C-C12F-2859-EEAC46750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5300663"/>
            <a:ext cx="28194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Padova (1501-1503)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Basilica di </a:t>
            </a:r>
            <a:r>
              <a:rPr lang="pl-PL" altLang="it-IT" sz="2200" dirty="0">
                <a:solidFill>
                  <a:schemeClr val="accent2"/>
                </a:solidFill>
              </a:rPr>
              <a:t>S. Antonio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1270" name="Picture 6">
            <a:extLst>
              <a:ext uri="{FF2B5EF4-FFF2-40B4-BE49-F238E27FC236}">
                <a16:creationId xmlns:a16="http://schemas.microsoft.com/office/drawing/2014/main" id="{ABF4C8BF-744A-167B-F471-AEA52C5A0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07645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>
            <a:extLst>
              <a:ext uri="{FF2B5EF4-FFF2-40B4-BE49-F238E27FC236}">
                <a16:creationId xmlns:a16="http://schemas.microsoft.com/office/drawing/2014/main" id="{C918BEB8-D446-4CA1-8DCE-F55251035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08050"/>
            <a:ext cx="2867025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0">
            <a:extLst>
              <a:ext uri="{FF2B5EF4-FFF2-40B4-BE49-F238E27FC236}">
                <a16:creationId xmlns:a16="http://schemas.microsoft.com/office/drawing/2014/main" id="{DE03A9A0-87FD-1B36-17F6-1C84695B6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557338"/>
            <a:ext cx="259397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altLang="it-IT" sz="2200" dirty="0">
                <a:solidFill>
                  <a:schemeClr val="accent2"/>
                </a:solidFill>
              </a:rPr>
              <a:t>Europe 1453: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r>
              <a:rPr lang="it-IT" altLang="it-IT" sz="2200" dirty="0">
                <a:solidFill>
                  <a:schemeClr val="accent2"/>
                </a:solidFill>
              </a:rPr>
              <a:t>caduta di </a:t>
            </a:r>
            <a:r>
              <a:rPr lang="pl-PL" altLang="it-IT" sz="2200" dirty="0">
                <a:solidFill>
                  <a:schemeClr val="accent2"/>
                </a:solidFill>
              </a:rPr>
              <a:t>Costantinopol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r>
              <a:rPr lang="pl-PL" altLang="it-IT" sz="2200" dirty="0">
                <a:solidFill>
                  <a:schemeClr val="accent2"/>
                </a:solidFill>
              </a:rPr>
              <a:t> (Instabul</a:t>
            </a:r>
            <a:r>
              <a:rPr lang="it-IT" altLang="it-IT" sz="2200" dirty="0">
                <a:solidFill>
                  <a:schemeClr val="accent2"/>
                </a:solidFill>
              </a:rPr>
              <a:t> odierna</a:t>
            </a:r>
            <a:r>
              <a:rPr lang="pl-PL" altLang="it-IT" sz="2200" dirty="0">
                <a:solidFill>
                  <a:schemeClr val="accent2"/>
                </a:solidFill>
              </a:rPr>
              <a:t>) 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r>
              <a:rPr lang="pl-PL" altLang="it-IT" sz="2200" dirty="0">
                <a:solidFill>
                  <a:schemeClr val="accent2"/>
                </a:solidFill>
              </a:rPr>
              <a:t>=</a:t>
            </a:r>
            <a:r>
              <a:rPr lang="it-IT" altLang="it-IT" sz="2200" dirty="0">
                <a:solidFill>
                  <a:schemeClr val="accent2"/>
                </a:solidFill>
              </a:rPr>
              <a:t> la fine del Impero Romano (dell’Oriente)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dirty="0"/>
              <a:t>Che cosa succedeva in Europa/ Polonia</a:t>
            </a:r>
            <a:r>
              <a:rPr lang="pl-PL" altLang="it-IT" sz="3200" dirty="0"/>
              <a:t> </a:t>
            </a:r>
            <a:r>
              <a:rPr lang="it-IT" altLang="it-IT" sz="3200" dirty="0"/>
              <a:t>in quel tempo</a:t>
            </a:r>
            <a:r>
              <a:rPr lang="pl-PL" altLang="it-IT" sz="3200" dirty="0"/>
              <a:t>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4304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Pol</a:t>
            </a:r>
            <a:r>
              <a:rPr lang="it-IT" altLang="it-IT" dirty="0" err="1"/>
              <a:t>onia</a:t>
            </a:r>
            <a:r>
              <a:rPr lang="pl-PL" altLang="it-IT" dirty="0"/>
              <a:t> 1466:</a:t>
            </a:r>
            <a:br>
              <a:rPr lang="pl-PL" altLang="it-IT" dirty="0"/>
            </a:br>
            <a:r>
              <a:rPr lang="it-IT" altLang="it-IT" dirty="0"/>
              <a:t>guerra tra la Germania e la Polonia: pace di Torun</a:t>
            </a:r>
            <a:endParaRPr lang="en-AU" altLang="it-IT" dirty="0"/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1065C148-0940-A83F-E9CF-83753390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81300"/>
            <a:ext cx="41783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67CACEE6-FA1F-51A4-13E9-C25DECE3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2376487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195322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>
                <a:solidFill>
                  <a:schemeClr val="accent2"/>
                </a:solidFill>
              </a:rPr>
              <a:t>Colombo 1</a:t>
            </a:r>
            <a:r>
              <a:rPr lang="pl-PL" altLang="it-IT" sz="2200" dirty="0">
                <a:solidFill>
                  <a:schemeClr val="accent2"/>
                </a:solidFill>
              </a:rPr>
              <a:t>4</a:t>
            </a:r>
            <a:r>
              <a:rPr lang="it-IT" altLang="it-IT" sz="2200" dirty="0">
                <a:solidFill>
                  <a:schemeClr val="accent2"/>
                </a:solidFill>
              </a:rPr>
              <a:t>92</a:t>
            </a:r>
            <a:r>
              <a:rPr lang="pl-PL" altLang="it-IT" sz="2200" dirty="0">
                <a:solidFill>
                  <a:schemeClr val="accent2"/>
                </a:solidFill>
              </a:rPr>
              <a:t>:</a:t>
            </a:r>
            <a:r>
              <a:rPr lang="it-IT" altLang="it-IT" sz="2200" dirty="0">
                <a:solidFill>
                  <a:schemeClr val="accent2"/>
                </a:solidFill>
              </a:rPr>
              <a:t> Scoperta dell’America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dirty="0"/>
              <a:t>Che cosa succedeva in Europa/ Polonia</a:t>
            </a:r>
            <a:r>
              <a:rPr lang="pl-PL" altLang="it-IT" sz="3200" dirty="0"/>
              <a:t> </a:t>
            </a:r>
            <a:r>
              <a:rPr lang="it-IT" altLang="it-IT" sz="3200" dirty="0"/>
              <a:t>in quel tempo</a:t>
            </a:r>
            <a:r>
              <a:rPr lang="pl-PL" altLang="it-IT" sz="3200" dirty="0"/>
              <a:t>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059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Gutenberg (1451-53)</a:t>
            </a:r>
            <a:r>
              <a:rPr lang="pl-PL" altLang="it-IT" dirty="0"/>
              <a:t>:</a:t>
            </a:r>
            <a:r>
              <a:rPr lang="it-IT" altLang="it-IT" dirty="0"/>
              <a:t> stampa a caratteri mobili</a:t>
            </a:r>
            <a:endParaRPr lang="en-AU" alt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32E9D7-AE17-E75A-3BF8-7FACA85A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1885183"/>
            <a:ext cx="2664544" cy="350024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C96B66-951A-B489-EF9E-D6EBE97EE1E1}"/>
              </a:ext>
            </a:extLst>
          </p:cNvPr>
          <p:cNvSpPr txBox="1"/>
          <p:nvPr/>
        </p:nvSpPr>
        <p:spPr>
          <a:xfrm>
            <a:off x="4097522" y="611511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3"/>
              </a:rPr>
              <a:t>https://it.wikipedia.org/wiki/Stampa_a_caratteri_mobili</a:t>
            </a:r>
            <a:endParaRPr lang="it-IT" sz="1400" dirty="0"/>
          </a:p>
          <a:p>
            <a:r>
              <a:rPr lang="it-IT" sz="1400" dirty="0">
                <a:hlinkClick r:id="rId4"/>
              </a:rPr>
              <a:t>https://it.wikipedia.org/wiki/Cristoforo_Colombo</a:t>
            </a:r>
            <a:r>
              <a:rPr lang="it-IT" sz="1400" dirty="0"/>
              <a:t> 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CF0A678F-78F4-668D-14A0-0D1A49BBB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9494" y="1910777"/>
            <a:ext cx="5148064" cy="34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2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>
                <a:solidFill>
                  <a:srgbClr val="FFFF00"/>
                </a:solidFill>
              </a:rPr>
              <a:t>Che cosa ha fatto Copernico?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5051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FF00"/>
                </a:solidFill>
              </a:rPr>
              <a:t>Terrae motor, solis caelioque stator</a:t>
            </a:r>
            <a:r>
              <a:rPr lang="pl-PL" altLang="it-IT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i="1">
              <a:solidFill>
                <a:srgbClr val="FFFF00"/>
              </a:solidFill>
            </a:endParaRPr>
          </a:p>
        </p:txBody>
      </p:sp>
      <p:pic>
        <p:nvPicPr>
          <p:cNvPr id="194566" name="Picture 6">
            <a:extLst>
              <a:ext uri="{FF2B5EF4-FFF2-40B4-BE49-F238E27FC236}">
                <a16:creationId xmlns:a16="http://schemas.microsoft.com/office/drawing/2014/main" id="{A76C006E-8BF7-DCE1-50DF-0FB61FF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73300"/>
            <a:ext cx="4048125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9103</TotalTime>
  <Words>2154</Words>
  <Application>Microsoft Office PowerPoint</Application>
  <PresentationFormat>Presentazione su schermo (4:3)</PresentationFormat>
  <Paragraphs>335</Paragraphs>
  <Slides>59</Slides>
  <Notes>0</Notes>
  <HiddenSlides>0</HiddenSlides>
  <MMClips>8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3" baseType="lpstr">
      <vt:lpstr>Arial</vt:lpstr>
      <vt:lpstr>Calibri</vt:lpstr>
      <vt:lpstr>Times New Roman</vt:lpstr>
      <vt:lpstr>Projekt domyślny</vt:lpstr>
      <vt:lpstr>Physics is Fun: Why do objects fall?</vt:lpstr>
      <vt:lpstr>Presentazione standard di PowerPoint</vt:lpstr>
      <vt:lpstr>Toruń – cità medioevale (*1227)</vt:lpstr>
      <vt:lpstr>Toruń – cità della cattedrali </vt:lpstr>
      <vt:lpstr>Toruń – Nicolaus Copernicus born (1473)</vt:lpstr>
      <vt:lpstr>Nicolao Copernico – un bravo (?)  studente</vt:lpstr>
      <vt:lpstr>Presentazione standard di PowerPoint</vt:lpstr>
      <vt:lpstr>Presentazione standard di PowerPoint</vt:lpstr>
      <vt:lpstr>Che cosa ha fatto Copernico?</vt:lpstr>
      <vt:lpstr>Cerca la Luna, Venere, Giove </vt:lpstr>
      <vt:lpstr>Il giorno dopo controlla, dove sono adesso</vt:lpstr>
      <vt:lpstr>Presentazione standard di PowerPoint</vt:lpstr>
      <vt:lpstr>Presentazione standard di PowerPoint</vt:lpstr>
      <vt:lpstr>Il sistema Copernicano: i pianeti girano attorno il Sole </vt:lpstr>
      <vt:lpstr>Solar-scope</vt:lpstr>
      <vt:lpstr> Galileo Galilei (Parte I) «La fisica è scesa dal cielo alla terra sul piano inclinato di Galileo»* </vt:lpstr>
      <vt:lpstr>Padre della scienza moderna</vt:lpstr>
      <vt:lpstr>Perché gli oggetti cadono per terra? </vt:lpstr>
      <vt:lpstr>Aristotele (384-322 a.C.) </vt:lpstr>
      <vt:lpstr>Una pallina può saltare in alto? </vt:lpstr>
      <vt:lpstr>Possono gli oggetti saltare in su? </vt:lpstr>
      <vt:lpstr>Ho una palla magica... </vt:lpstr>
      <vt:lpstr>Adesso dico a questa pallina di gomma, </vt:lpstr>
      <vt:lpstr>É l’energia che muove le cose</vt:lpstr>
      <vt:lpstr>Bisogna fare il lavoro, per fornire l’energia</vt:lpstr>
      <vt:lpstr>Il Babbo Natale</vt:lpstr>
      <vt:lpstr>Il Babbo Natale alpinista</vt:lpstr>
      <vt:lpstr>Lavoriamo, per fornire l’energia</vt:lpstr>
      <vt:lpstr>Come gli oggetti cadono? </vt:lpstr>
      <vt:lpstr>Quale carello scende per primo? </vt:lpstr>
      <vt:lpstr>Qual è il carello più veloce? </vt:lpstr>
      <vt:lpstr>Galileo (1564-1642)</vt:lpstr>
      <vt:lpstr>Galileo Galilei:</vt:lpstr>
      <vt:lpstr>Galileo Galilei:</vt:lpstr>
      <vt:lpstr>Adesso proviamo due palline:</vt:lpstr>
      <vt:lpstr>Adesso insieme:</vt:lpstr>
      <vt:lpstr>Riproviamo!</vt:lpstr>
      <vt:lpstr>Proviamo due pezzi di carta</vt:lpstr>
      <vt:lpstr>Facciamo l’esperimento senza aria</vt:lpstr>
      <vt:lpstr>Now we pump out air from tube</vt:lpstr>
      <vt:lpstr>Now we make experiment on Moon</vt:lpstr>
      <vt:lpstr>Galileo experiment on Moon</vt:lpstr>
      <vt:lpstr>Ancora un esperimento di «Galileo»</vt:lpstr>
      <vt:lpstr>L’assenza di gravità?</vt:lpstr>
      <vt:lpstr>L’assenza della gravità?</vt:lpstr>
      <vt:lpstr>We can make it here</vt:lpstr>
      <vt:lpstr>We check it again</vt:lpstr>
      <vt:lpstr>But spaceship on orbit?</vt:lpstr>
      <vt:lpstr>In che modo gli oggetti cadono?</vt:lpstr>
      <vt:lpstr>Ascolta adesso…</vt:lpstr>
      <vt:lpstr>Proviamo un piano inclinato un po’ più grande…</vt:lpstr>
      <vt:lpstr>Misuriamo le distanze </vt:lpstr>
      <vt:lpstr>«Il Saggiatore»</vt:lpstr>
      <vt:lpstr>«Il Saggiatore»</vt:lpstr>
      <vt:lpstr>Numeri caffi successivi</vt:lpstr>
      <vt:lpstr>Leggi di conservazione (1)</vt:lpstr>
      <vt:lpstr>Leggi di conservazione (2)</vt:lpstr>
      <vt:lpstr>Leggi di conservazione (3)</vt:lpstr>
      <vt:lpstr>Galileo Galilei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129</cp:revision>
  <dcterms:created xsi:type="dcterms:W3CDTF">2016-08-29T05:07:43Z</dcterms:created>
  <dcterms:modified xsi:type="dcterms:W3CDTF">2022-10-22T20:33:45Z</dcterms:modified>
</cp:coreProperties>
</file>