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321" r:id="rId2"/>
    <p:sldId id="368" r:id="rId3"/>
    <p:sldId id="369" r:id="rId4"/>
    <p:sldId id="375" r:id="rId5"/>
    <p:sldId id="376" r:id="rId6"/>
    <p:sldId id="383" r:id="rId7"/>
    <p:sldId id="384" r:id="rId8"/>
    <p:sldId id="386" r:id="rId9"/>
    <p:sldId id="385" r:id="rId10"/>
    <p:sldId id="408" r:id="rId11"/>
    <p:sldId id="405" r:id="rId12"/>
    <p:sldId id="403" r:id="rId13"/>
    <p:sldId id="413" r:id="rId14"/>
    <p:sldId id="434" r:id="rId15"/>
    <p:sldId id="435" r:id="rId16"/>
    <p:sldId id="431" r:id="rId17"/>
    <p:sldId id="436" r:id="rId18"/>
    <p:sldId id="404" r:id="rId19"/>
    <p:sldId id="432" r:id="rId20"/>
    <p:sldId id="433" r:id="rId21"/>
    <p:sldId id="400" r:id="rId22"/>
  </p:sldIdLst>
  <p:sldSz cx="9144000" cy="6858000" type="screen4x3"/>
  <p:notesSz cx="7102475" cy="102330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K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3" autoAdjust="0"/>
    <p:restoredTop sz="97292" autoAdjust="0"/>
  </p:normalViewPr>
  <p:slideViewPr>
    <p:cSldViewPr>
      <p:cViewPr varScale="1">
        <p:scale>
          <a:sx n="64" d="100"/>
          <a:sy n="64" d="100"/>
        </p:scale>
        <p:origin x="150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C5CA352-2FA0-4BA0-8672-B5725E98272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75A7F4B-EB61-437D-9106-ECB55437E8D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19024CD2-877C-4D25-B264-8718B5F68BB4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E5C0B43-B192-467D-8A0A-64F5F79F01F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646012F7-C8AF-4A02-8D95-A026B2E8A7CD}" type="slidenum">
              <a:rPr lang="pl-PL" altLang="it-IT"/>
              <a:pPr/>
              <a:t>‹N›</a:t>
            </a:fld>
            <a:endParaRPr lang="pl-PL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455833-3F36-4AB0-9834-A6E897284AC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9DDA7206-E049-4108-B9E6-6F7947B64A6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E439D5B-D5D3-4EBB-B5BC-984FB022837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9A7ED01C-52BC-441B-9485-3D409FC4A24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325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it-IT"/>
              <a:t>Kliknij, aby edytować style wzorca tekstu</a:t>
            </a:r>
          </a:p>
          <a:p>
            <a:pPr lvl="1"/>
            <a:r>
              <a:rPr lang="pl-PL" altLang="it-IT"/>
              <a:t>Drugi poziom</a:t>
            </a:r>
          </a:p>
          <a:p>
            <a:pPr lvl="2"/>
            <a:r>
              <a:rPr lang="pl-PL" altLang="it-IT"/>
              <a:t>Trzeci poziom</a:t>
            </a:r>
          </a:p>
          <a:p>
            <a:pPr lvl="3"/>
            <a:r>
              <a:rPr lang="pl-PL" altLang="it-IT"/>
              <a:t>Czwarty poziom</a:t>
            </a:r>
          </a:p>
          <a:p>
            <a:pPr lvl="4"/>
            <a:r>
              <a:rPr lang="pl-PL" altLang="it-IT"/>
              <a:t>Piąty poziom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9FAE1FE5-F3B4-4C52-AAD2-945BE2027F4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endParaRPr lang="pl-PL" altLang="it-IT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D259CF32-2320-4C52-8EE2-7A758B623B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0263"/>
            <a:ext cx="3078163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57" tIns="49528" rIns="99057" bIns="49528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fld id="{E536A87D-11F1-40E7-8A11-E56A840860BF}" type="slidenum">
              <a:rPr lang="pl-PL" altLang="it-IT"/>
              <a:pPr/>
              <a:t>‹N›</a:t>
            </a:fld>
            <a:endParaRPr lang="pl-PL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42D93C4-3BC2-4022-B10F-13647CA6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17E4A6-4E5F-42DA-BB86-F935738116C5}" type="slidenum">
              <a:rPr lang="en-AU" altLang="it-IT"/>
              <a:pPr/>
              <a:t>1</a:t>
            </a:fld>
            <a:endParaRPr lang="en-AU" altLang="it-IT" dirty="0"/>
          </a:p>
        </p:txBody>
      </p:sp>
      <p:sp>
        <p:nvSpPr>
          <p:cNvPr id="141314" name="Symbol zastępczy obrazu slajdu 1">
            <a:extLst>
              <a:ext uri="{FF2B5EF4-FFF2-40B4-BE49-F238E27FC236}">
                <a16:creationId xmlns:a16="http://schemas.microsoft.com/office/drawing/2014/main" id="{53EFFF9D-91CE-4E10-9106-220C59F89D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1315" name="Symbol zastępczy notatek 2">
            <a:extLst>
              <a:ext uri="{FF2B5EF4-FFF2-40B4-BE49-F238E27FC236}">
                <a16:creationId xmlns:a16="http://schemas.microsoft.com/office/drawing/2014/main" id="{E21F6686-35F3-4121-A8BD-A0B796C35B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r>
              <a:rPr lang="pl-PL" altLang="it-IT"/>
              <a:t>Pierwszy slajd</a:t>
            </a:r>
            <a:endParaRPr lang="en-US" altLang="it-IT" dirty="0"/>
          </a:p>
        </p:txBody>
      </p:sp>
      <p:sp>
        <p:nvSpPr>
          <p:cNvPr id="141316" name="Symbol zastępczy numeru slajdu 3">
            <a:extLst>
              <a:ext uri="{FF2B5EF4-FFF2-40B4-BE49-F238E27FC236}">
                <a16:creationId xmlns:a16="http://schemas.microsoft.com/office/drawing/2014/main" id="{F7FE79B2-A016-4DEA-B5D3-8D0BDE1D320A}"/>
              </a:ext>
            </a:extLst>
          </p:cNvPr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fld id="{10C96083-9EE0-4A97-8062-426B29A70AAB}" type="slidenum">
              <a:rPr lang="en-US" altLang="it-IT" sz="1200">
                <a:latin typeface="Calibri" panose="020F0502020204030204" pitchFamily="34" charset="0"/>
              </a:rPr>
              <a:pPr algn="r"/>
              <a:t>1</a:t>
            </a:fld>
            <a:endParaRPr lang="en-US" altLang="it-IT" sz="12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D1D82-4180-43D7-9EEC-A543F2D9FA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20DAC97-B829-402B-888D-0026F1750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78F1992-A83B-4F3A-A421-9326D0483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F98D305-4FD3-4512-AE42-24F5160FC0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A950F5-D530-4FD4-8068-879A7CC25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A1AF2-DE55-4B46-AD5F-989FCAA6EB9A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8737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AFD1E4F-08DB-45EB-91A0-91A61AAA3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EA912F-FFD6-4A3B-BF62-C8682712F1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201DACF-A638-40E3-B007-A67DBEE35B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C901D30-E713-47F4-BBD3-D761D1E0C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8B1608-0DAF-4CB8-B15C-6D9B844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F774D9-8814-4746-A524-57381CD043D9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219022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097C3E4-D0E9-4354-A39C-96165D1BA2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2939FF7-F82D-425B-8CF7-C7E2AFC9D1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9CD33-074B-4BD2-B5FA-DC90608C7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90C6055-A874-48E1-B401-C7BF21DC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38A3E5-60EE-4F9C-B674-958D3DDBC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6524B-AB9B-4D98-A9D3-C16410804A5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193586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olo, testo e clip multimedi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67724-A8F3-43B9-B89C-C1DAD7FC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48B046-FCFF-455E-B370-E2C1CCA5DE3A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risorsa multimediale 3">
            <a:extLst>
              <a:ext uri="{FF2B5EF4-FFF2-40B4-BE49-F238E27FC236}">
                <a16:creationId xmlns:a16="http://schemas.microsoft.com/office/drawing/2014/main" id="{AEE84BD1-020B-4247-A828-8A0F50F1D347}"/>
              </a:ext>
            </a:extLst>
          </p:cNvPr>
          <p:cNvSpPr>
            <a:spLocks noGrp="1"/>
          </p:cNvSpPr>
          <p:nvPr>
            <p:ph type="media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4D188C4-5A13-4748-85B5-D8E33E1D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9E17C84-05EA-4D88-821A-E9EBD2AE2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57B88F-89FD-45F3-A79D-A194A8E221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7CFC51E-C5C9-4BF8-BB00-FBF980E7A3C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09817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588A06-B35F-4E0F-9763-183F2D1A9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534B14-6DA1-48F6-AC40-3422DD161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7148AC9-7535-45B8-B28F-DD02EB9A8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97D5-184A-4C2A-A1A1-88911536E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D87EFD-645F-4A9D-B0D1-6F3134B9D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3563CF-C5B6-4511-892D-CDFA7E224EC8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4911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039D70-7DC0-4D93-A4ED-6CAC5E2D5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E301922-5116-4219-9C7D-6E99047AEB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73A50-90F1-455A-B970-1EAF3992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8A31E-E2E2-4EAA-86A5-ED0EF6259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96AE16-5355-4A32-BFF4-A1821047B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89818B-9753-45D4-9229-13DB0E46CCFC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4409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98798B-D27D-4537-87AD-868EB99DC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BC0715-16DB-4C9B-B0FE-8B52DD43DF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7D1C182-3277-4AD0-945B-D878367F66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0AA6F88-1A73-4F89-BFB7-3910E575B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D8E648-15D1-43F1-B9F9-66AEF6807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3F7A35E-86B8-41AC-A526-AD9F85845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4688FB-9B5A-429B-9CF5-085A85CA2D53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24305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0E61D6-71B8-4575-A991-C7DA5F78A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FD4D3CD-759B-430D-B8D3-C19549A6F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E611A96-811D-4D90-9724-F557472718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19C352-DF9E-4F4F-8B63-8BE7785DA3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17F4B9-54A9-4DF8-884F-AF451DF7AA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596B5EB-A77F-44E9-9238-741D2926B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FD84D0B-745A-4C87-BEAE-7435DFAF3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554F8E4-6B94-4924-902A-8868A9B7B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70FF-AE74-4F37-9176-FB9E1A540EA2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8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19DEA9-DC1F-42F7-9CEB-1BB6F8436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C07AC8F-1BE5-45F6-831E-B61D1DDDF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8FFF686-9FA6-4616-8593-E18111E63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6036291-F5A2-44C8-88E5-CBB99B4B2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1EA076-FC2D-4DB4-858F-02CC50902AB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83523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CD970E5-88F3-4BF0-996A-FE888B7B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9C44F37-D1B4-4A0C-9A9B-97A1DBD44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40DA7BF-479D-4449-98F1-8AE08B2F30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CDE58-8D4E-478F-B764-3F9025403920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94581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49885D-5A7C-4BEC-9F15-73075C859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73AD243-8A98-41BE-957A-A51CBC115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A2968C3-904B-48D4-87BC-4E8667CB8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681AED47-3A08-4511-9767-4C0BE69A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1FBDB51-1AF3-4249-A9DF-7C1EC61018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804BF2-AFE2-4D41-9A34-86B3B418B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B3FA87-ED7C-42CB-8905-B74620A9D29E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87273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6F9B2F-6140-439B-A436-2CBFC5DD2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1CFD4A8-C8A1-4E0B-9813-DD7B25FABE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2B8FFEC-D906-4314-8C5F-4021B0E8D4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0C8B7F-3FC0-4B94-A690-919ADE8D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2430ABA-76DF-4454-9EB6-7EB851FC3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AU" alt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5A29520-2651-4A6F-A4E5-6ED15D789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5DA4E7-3FD8-4C1B-8AAD-AAD72B25C42D}" type="slidenum">
              <a:rPr lang="en-AU" altLang="it-IT"/>
              <a:pPr/>
              <a:t>‹N›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027430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F92FDAA-E963-468D-BDD1-4C5937FC41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92C00AF-57A2-41CF-A18B-1592DA6AC4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DB49452-405B-464D-939C-C44DB55205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9B396F7-AA80-4835-AF41-4FEF275A1D9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F9C107D-AD9F-4F2E-B9AA-5571E3975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9E74DA-6B25-4795-9C63-0B51EDBC2801}" type="slidenum">
              <a:rPr lang="en-AU" altLang="it-IT"/>
              <a:pPr/>
              <a:t>‹N›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>
            <a:extLst>
              <a:ext uri="{FF2B5EF4-FFF2-40B4-BE49-F238E27FC236}">
                <a16:creationId xmlns:a16="http://schemas.microsoft.com/office/drawing/2014/main" id="{31153A7E-0EFA-42C7-9E74-54414C8B21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514" y="476250"/>
            <a:ext cx="741741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Insegnare STEAM </a:t>
            </a:r>
          </a:p>
          <a:p>
            <a:r>
              <a:rPr lang="it-IT" altLang="it-IT" sz="5400" i="1" dirty="0">
                <a:solidFill>
                  <a:srgbClr val="002060"/>
                </a:solidFill>
                <a:latin typeface="Arial" panose="020B0604020202020204" pitchFamily="34" charset="0"/>
              </a:rPr>
              <a:t>con la realtà aumentata</a:t>
            </a:r>
          </a:p>
          <a:p>
            <a:endParaRPr lang="pl-PL" altLang="it-IT" sz="28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140295" name="Text Box 7">
            <a:extLst>
              <a:ext uri="{FF2B5EF4-FFF2-40B4-BE49-F238E27FC236}">
                <a16:creationId xmlns:a16="http://schemas.microsoft.com/office/drawing/2014/main" id="{6784529F-5E7E-4696-B4AD-A744D7A64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3517064"/>
            <a:ext cx="7746031" cy="2246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altLang="it-IT" sz="2800" dirty="0">
                <a:solidFill>
                  <a:srgbClr val="002060"/>
                </a:solidFill>
                <a:latin typeface="Arial" panose="020B0604020202020204" pitchFamily="34" charset="0"/>
              </a:rPr>
              <a:t>Grzegorz Karwasz</a:t>
            </a:r>
          </a:p>
          <a:p>
            <a:endParaRPr lang="pl-PL" altLang="it-IT" sz="28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endParaRPr lang="it-IT" altLang="it-IT" sz="2800" i="1" dirty="0">
              <a:solidFill>
                <a:srgbClr val="002060"/>
              </a:solidFill>
            </a:endParaRPr>
          </a:p>
          <a:p>
            <a:r>
              <a:rPr lang="it-IT" altLang="it-IT" sz="2800" i="1" dirty="0">
                <a:solidFill>
                  <a:srgbClr val="002060"/>
                </a:solidFill>
                <a:latin typeface="Arial" panose="020B0604020202020204" pitchFamily="34" charset="0"/>
              </a:rPr>
              <a:t>Lezione 2: «Realtà aumentata» - divertimento</a:t>
            </a:r>
          </a:p>
          <a:p>
            <a:r>
              <a:rPr lang="it-IT" altLang="it-IT" sz="2800" i="1" dirty="0">
                <a:solidFill>
                  <a:srgbClr val="002060"/>
                </a:solidFill>
              </a:rPr>
              <a:t>(</a:t>
            </a:r>
            <a:r>
              <a:rPr lang="it-IT" altLang="it-IT" sz="2800" i="1">
                <a:solidFill>
                  <a:srgbClr val="002060"/>
                </a:solidFill>
              </a:rPr>
              <a:t>Parte 2)</a:t>
            </a:r>
            <a:endParaRPr lang="pl-PL" altLang="it-IT" sz="2800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200" dirty="0"/>
              <a:t>Nato per le macchine da sala giochi (Nintendo,1983)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342A3FC-958F-A185-793E-BB75F8809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5" y="1336043"/>
            <a:ext cx="4204046" cy="3401684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968DEBF-DA40-C98A-4E81-509CE422E997}"/>
              </a:ext>
            </a:extLst>
          </p:cNvPr>
          <p:cNvSpPr txBox="1"/>
          <p:nvPr/>
        </p:nvSpPr>
        <p:spPr>
          <a:xfrm flipH="1">
            <a:off x="107707" y="4817842"/>
            <a:ext cx="3683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falegname che salva la sua fidanzata da un gorilla impazzito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1B9BB38-B13B-FD6C-AFFD-47D1726CBD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4366" y="1323461"/>
            <a:ext cx="4449634" cy="340168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44D1824-A1D3-4B45-A898-4B6341D062A9}"/>
              </a:ext>
            </a:extLst>
          </p:cNvPr>
          <p:cNvSpPr txBox="1"/>
          <p:nvPr/>
        </p:nvSpPr>
        <p:spPr>
          <a:xfrm flipH="1">
            <a:off x="4708565" y="4817842"/>
            <a:ext cx="3683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Due fratelli che puliscono le fogne di New York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FE165FD-BB17-9F16-45DF-C7C393ED5E7C}"/>
              </a:ext>
            </a:extLst>
          </p:cNvPr>
          <p:cNvSpPr txBox="1"/>
          <p:nvPr/>
        </p:nvSpPr>
        <p:spPr>
          <a:xfrm flipH="1">
            <a:off x="90311" y="5456466"/>
            <a:ext cx="85964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Non solo il gioco di abilità, ma raccontare una fabula</a:t>
            </a:r>
          </a:p>
          <a:p>
            <a:r>
              <a:rPr lang="it-IT" sz="2400" dirty="0"/>
              <a:t>Non inserire i gettoni, ma divertirsi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9E9B755-8E14-A887-C689-6A1CF20E694F}"/>
              </a:ext>
            </a:extLst>
          </p:cNvPr>
          <p:cNvSpPr txBox="1"/>
          <p:nvPr/>
        </p:nvSpPr>
        <p:spPr>
          <a:xfrm>
            <a:off x="488537" y="6406026"/>
            <a:ext cx="625708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/>
              <a:t>https://www.youtube.com/watch?v=qiSZIZYwi_E</a:t>
            </a:r>
          </a:p>
        </p:txBody>
      </p:sp>
    </p:spTree>
    <p:extLst>
      <p:ext uri="{BB962C8B-B14F-4D97-AF65-F5344CB8AC3E}">
        <p14:creationId xmlns:p14="http://schemas.microsoft.com/office/powerpoint/2010/main" val="771026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600" dirty="0"/>
              <a:t>diventato un  gioco semplice, per primi  computer di casa (e le console)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1A872EB-08CD-64F9-5077-7CC9CBBA0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036" y="1175048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0232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Con solo due personaggi, con semplice grafica e musica, ma «favoloso»</a:t>
            </a:r>
          </a:p>
        </p:txBody>
      </p:sp>
      <p:pic>
        <p:nvPicPr>
          <p:cNvPr id="4" name="SMB 1-2 Infinite 1-Ups with Koopa &amp; Lift (Demonstration TAS)">
            <a:hlinkClick r:id="" action="ppaction://media"/>
            <a:extLst>
              <a:ext uri="{FF2B5EF4-FFF2-40B4-BE49-F238E27FC236}">
                <a16:creationId xmlns:a16="http://schemas.microsoft.com/office/drawing/2014/main" id="{EF510C6F-795C-9DFA-036F-A9FA05F7C58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62150" y="1628800"/>
            <a:ext cx="4482058" cy="392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634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75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3600" dirty="0"/>
              <a:t>, e stranamente, si trasforma nella «realtà reale»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75DBF32-8A91-6F70-D831-BA20F3870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34055"/>
            <a:ext cx="9144000" cy="5140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76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172" y="35796"/>
            <a:ext cx="8229600" cy="1143000"/>
          </a:xfrm>
        </p:spPr>
        <p:txBody>
          <a:bodyPr/>
          <a:lstStyle/>
          <a:p>
            <a:r>
              <a:rPr lang="it-IT" sz="3600" dirty="0"/>
              <a:t>, e stranamente, si trasforma nella «realtà reale»</a:t>
            </a:r>
          </a:p>
        </p:txBody>
      </p:sp>
      <p:pic>
        <p:nvPicPr>
          <p:cNvPr id="3" name="youtube.comwatchv=Nozjm8wHmE0">
            <a:hlinkClick r:id="" action="ppaction://media"/>
            <a:extLst>
              <a:ext uri="{FF2B5EF4-FFF2-40B4-BE49-F238E27FC236}">
                <a16:creationId xmlns:a16="http://schemas.microsoft.com/office/drawing/2014/main" id="{86968755-FEEA-8B37-C095-EFC4476FEC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4946" y="1178796"/>
            <a:ext cx="6714107" cy="377373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B11EB8E-C6AB-1ED2-8951-756AB85458BD}"/>
              </a:ext>
            </a:extLst>
          </p:cNvPr>
          <p:cNvSpPr txBox="1"/>
          <p:nvPr/>
        </p:nvSpPr>
        <p:spPr>
          <a:xfrm>
            <a:off x="423172" y="5960045"/>
            <a:ext cx="80372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</p:spTree>
    <p:extLst>
      <p:ext uri="{BB962C8B-B14F-4D97-AF65-F5344CB8AC3E}">
        <p14:creationId xmlns:p14="http://schemas.microsoft.com/office/powerpoint/2010/main" val="2126806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824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sz="3600" dirty="0"/>
              <a:t>, e stranamente, si trasforma nella «realtà reale», con le mani proprie</a:t>
            </a:r>
          </a:p>
        </p:txBody>
      </p:sp>
      <p:pic>
        <p:nvPicPr>
          <p:cNvPr id="4" name="Lego Mario my own Bosses - YouTube">
            <a:hlinkClick r:id="" action="ppaction://media"/>
            <a:extLst>
              <a:ext uri="{FF2B5EF4-FFF2-40B4-BE49-F238E27FC236}">
                <a16:creationId xmlns:a16="http://schemas.microsoft.com/office/drawing/2014/main" id="{AA858FCF-A4DB-4633-8B4C-9012A65CBD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7602" y="1143000"/>
            <a:ext cx="716879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76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6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pic>
        <p:nvPicPr>
          <p:cNvPr id="5" name="20220918_104334">
            <a:hlinkClick r:id="" action="ppaction://media"/>
            <a:extLst>
              <a:ext uri="{FF2B5EF4-FFF2-40B4-BE49-F238E27FC236}">
                <a16:creationId xmlns:a16="http://schemas.microsoft.com/office/drawing/2014/main" id="{4B7B541E-937E-89B8-9DC4-A7D99B1F6E3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4820" y="980728"/>
            <a:ext cx="8100392" cy="4556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737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pic>
        <p:nvPicPr>
          <p:cNvPr id="3" name="20220918_090442">
            <a:hlinkClick r:id="" action="ppaction://media"/>
            <a:extLst>
              <a:ext uri="{FF2B5EF4-FFF2-40B4-BE49-F238E27FC236}">
                <a16:creationId xmlns:a16="http://schemas.microsoft.com/office/drawing/2014/main" id="{C8B4FFCD-D44A-53E0-A9C8-E9F1898FC8B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87602" y="1119909"/>
            <a:ext cx="7168796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2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245B0E-52B1-8B89-B393-CEE4C3462657}"/>
              </a:ext>
            </a:extLst>
          </p:cNvPr>
          <p:cNvSpPr txBox="1"/>
          <p:nvPr/>
        </p:nvSpPr>
        <p:spPr>
          <a:xfrm>
            <a:off x="1187624" y="6214030"/>
            <a:ext cx="6246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  <p:pic>
        <p:nvPicPr>
          <p:cNvPr id="7" name="Immagine 6" descr="Immagine che contiene interni, giocattolo, scrivania, ufficio&#10;&#10;Descrizione generata automaticamente">
            <a:extLst>
              <a:ext uri="{FF2B5EF4-FFF2-40B4-BE49-F238E27FC236}">
                <a16:creationId xmlns:a16="http://schemas.microsoft.com/office/drawing/2014/main" id="{CECAD354-5E64-51BC-4EAB-C5FCA8317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504" y="1172709"/>
            <a:ext cx="5852142" cy="3291830"/>
          </a:xfrm>
          <a:prstGeom prst="rect">
            <a:avLst/>
          </a:prstGeom>
        </p:spPr>
      </p:pic>
      <p:pic>
        <p:nvPicPr>
          <p:cNvPr id="9" name="Immagine 8" descr="Immagine che contiene testo, interni, appartamento&#10;&#10;Descrizione generata automaticamente">
            <a:extLst>
              <a:ext uri="{FF2B5EF4-FFF2-40B4-BE49-F238E27FC236}">
                <a16:creationId xmlns:a16="http://schemas.microsoft.com/office/drawing/2014/main" id="{76DC96E5-F9D2-4350-35B0-0148B9691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51920" y="3358748"/>
            <a:ext cx="5076056" cy="285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15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9709"/>
            <a:ext cx="8229600" cy="1143000"/>
          </a:xfrm>
        </p:spPr>
        <p:txBody>
          <a:bodyPr/>
          <a:lstStyle/>
          <a:p>
            <a:r>
              <a:rPr lang="it-IT" sz="3600" dirty="0"/>
              <a:t>con grande divertimento di «piccoli»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245B0E-52B1-8B89-B393-CEE4C3462657}"/>
              </a:ext>
            </a:extLst>
          </p:cNvPr>
          <p:cNvSpPr txBox="1"/>
          <p:nvPr/>
        </p:nvSpPr>
        <p:spPr>
          <a:xfrm>
            <a:off x="1187624" y="6214030"/>
            <a:ext cx="62464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https://www.youtube.com/watch?v=Nozjm8wHmE0</a:t>
            </a:r>
          </a:p>
        </p:txBody>
      </p:sp>
      <p:pic>
        <p:nvPicPr>
          <p:cNvPr id="5" name="Immagine 4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094A69D5-708D-8A35-A927-825EB69AA4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76425" y="2226581"/>
            <a:ext cx="4725142" cy="2657892"/>
          </a:xfrm>
          <a:prstGeom prst="rect">
            <a:avLst/>
          </a:prstGeom>
        </p:spPr>
      </p:pic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5BB2D8DE-96DA-6824-6038-386816A26A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418873" y="1844824"/>
            <a:ext cx="5220072" cy="293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8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62EFF-14B5-4ADF-A86A-6CFFFCDD4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it-IT" dirty="0" err="1"/>
              <a:t>Minecraft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FC4688D-0F75-E7F7-D092-2B5D69B46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850" y="1001507"/>
            <a:ext cx="8635298" cy="485498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8AD4B2-0FB9-8740-8E44-B8F7BBD9D03B}"/>
              </a:ext>
            </a:extLst>
          </p:cNvPr>
          <p:cNvSpPr txBox="1"/>
          <p:nvPr/>
        </p:nvSpPr>
        <p:spPr>
          <a:xfrm>
            <a:off x="202850" y="6211669"/>
            <a:ext cx="88896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https://theconversation.com/five-digital-games-to-help-your-childs-development-183483</a:t>
            </a:r>
          </a:p>
        </p:txBody>
      </p:sp>
    </p:spTree>
    <p:extLst>
      <p:ext uri="{BB962C8B-B14F-4D97-AF65-F5344CB8AC3E}">
        <p14:creationId xmlns:p14="http://schemas.microsoft.com/office/powerpoint/2010/main" val="27470556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B4DB8B-3B4C-8512-CDB2-9FEE8ED45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5261"/>
            <a:ext cx="8229600" cy="1143000"/>
          </a:xfrm>
        </p:spPr>
        <p:txBody>
          <a:bodyPr/>
          <a:lstStyle/>
          <a:p>
            <a:r>
              <a:rPr lang="it-IT" sz="3600" dirty="0"/>
              <a:t>e anche dei «grandi» </a:t>
            </a:r>
          </a:p>
        </p:txBody>
      </p:sp>
      <p:pic>
        <p:nvPicPr>
          <p:cNvPr id="6" name="Immagine 5" descr="Immagine che contiene giocattolo&#10;&#10;Descrizione generata automaticamente">
            <a:extLst>
              <a:ext uri="{FF2B5EF4-FFF2-40B4-BE49-F238E27FC236}">
                <a16:creationId xmlns:a16="http://schemas.microsoft.com/office/drawing/2014/main" id="{22D6FDC1-1AF3-D814-669D-05817410BB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127" y="908720"/>
            <a:ext cx="5084056" cy="2859782"/>
          </a:xfrm>
          <a:prstGeom prst="rect">
            <a:avLst/>
          </a:prstGeom>
        </p:spPr>
      </p:pic>
      <p:pic>
        <p:nvPicPr>
          <p:cNvPr id="9" name="Immagine 8" descr="Immagine che contiene interni, tavolo da lavoro&#10;&#10;Descrizione generata automaticamente">
            <a:extLst>
              <a:ext uri="{FF2B5EF4-FFF2-40B4-BE49-F238E27FC236}">
                <a16:creationId xmlns:a16="http://schemas.microsoft.com/office/drawing/2014/main" id="{73B78BFC-6E49-CD64-8E7E-ACD2D33F51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23928" y="3841073"/>
            <a:ext cx="5084055" cy="2859781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7ECEF7F7-CA2D-772C-65B8-D81297C3B612}"/>
              </a:ext>
            </a:extLst>
          </p:cNvPr>
          <p:cNvSpPr txBox="1"/>
          <p:nvPr/>
        </p:nvSpPr>
        <p:spPr>
          <a:xfrm flipH="1">
            <a:off x="5322863" y="1772816"/>
            <a:ext cx="3685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Libera Università di Bolzano, Facoltà di Scienze dell’Educazione, 19/09/2022</a:t>
            </a:r>
          </a:p>
        </p:txBody>
      </p:sp>
    </p:spTree>
    <p:extLst>
      <p:ext uri="{BB962C8B-B14F-4D97-AF65-F5344CB8AC3E}">
        <p14:creationId xmlns:p14="http://schemas.microsoft.com/office/powerpoint/2010/main" val="253906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042026-6AFC-690D-86EE-0428EE83A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660" y="-315416"/>
            <a:ext cx="8229600" cy="1143000"/>
          </a:xfrm>
        </p:spPr>
        <p:txBody>
          <a:bodyPr/>
          <a:lstStyle/>
          <a:p>
            <a:r>
              <a:rPr lang="it-IT" dirty="0"/>
              <a:t>Riassunto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4D9419B-2F9E-E184-06B2-17471541F049}"/>
              </a:ext>
            </a:extLst>
          </p:cNvPr>
          <p:cNvSpPr txBox="1"/>
          <p:nvPr/>
        </p:nvSpPr>
        <p:spPr>
          <a:xfrm>
            <a:off x="287524" y="751344"/>
            <a:ext cx="8568952" cy="569386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effectLst/>
                <a:latin typeface="Segoe UI Web (West European)"/>
              </a:rPr>
              <a:t>Il divertimento (giochi di casa) furono tra i primi </a:t>
            </a:r>
            <a:r>
              <a:rPr lang="it-IT" sz="2800" i="1" dirty="0">
                <a:effectLst/>
                <a:latin typeface="Segoe UI Web (West European)"/>
              </a:rPr>
              <a:t>motori</a:t>
            </a:r>
            <a:r>
              <a:rPr lang="it-IT" sz="2800" dirty="0">
                <a:effectLst/>
                <a:latin typeface="Segoe UI Web (West European)"/>
              </a:rPr>
              <a:t> dello sviluppo della realtà virtuale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Segoe UI Web (West European)"/>
              </a:rPr>
              <a:t>Le limitazioni di hardware hanno richiesto da primi disegnatori una spiccata estetica e la capacità di riduzione (del suono, delle immagini etc.) </a:t>
            </a:r>
            <a:r>
              <a:rPr lang="it-IT" sz="2800" dirty="0">
                <a:effectLst/>
                <a:latin typeface="Segoe UI Web (West European)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Segoe UI Web (West European)"/>
              </a:rPr>
              <a:t>Stranamente, queste scelte avevano ottenuto l’accettazione del pubblico, e sono diventati degli </a:t>
            </a:r>
            <a:r>
              <a:rPr lang="it-IT" sz="2800" i="1" dirty="0">
                <a:latin typeface="Segoe UI Web (West European)"/>
              </a:rPr>
              <a:t>standard </a:t>
            </a:r>
            <a:r>
              <a:rPr lang="it-IT" sz="2800" dirty="0">
                <a:latin typeface="Segoe UI Web (West European)"/>
              </a:rPr>
              <a:t>di percezione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effectLst/>
                <a:latin typeface="Segoe UI Web (West European)"/>
              </a:rPr>
              <a:t>Lo standard sfrutta diverse nicchie del divertimento (giochi di computer, filmati, </a:t>
            </a:r>
            <a:r>
              <a:rPr lang="it-IT" sz="2800" dirty="0">
                <a:latin typeface="Segoe UI Web (West European)"/>
              </a:rPr>
              <a:t>mattoncini Lego)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latin typeface="Segoe UI Web (West European)"/>
              </a:rPr>
              <a:t>L’ultima frontiera di questi giochi è 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effectLst/>
                <a:latin typeface="Segoe UI Web (West European)"/>
              </a:rPr>
              <a:t>E stranamente, ai bambini piace di </a:t>
            </a:r>
            <a:r>
              <a:rPr lang="it-IT" sz="2800" i="1" dirty="0">
                <a:effectLst/>
                <a:latin typeface="Segoe UI Web (West European)"/>
              </a:rPr>
              <a:t>rientrare</a:t>
            </a:r>
            <a:r>
              <a:rPr lang="it-IT" sz="2800" dirty="0">
                <a:effectLst/>
                <a:latin typeface="Segoe UI Web (West European)"/>
              </a:rPr>
              <a:t> dal mondo virtuale a veri mattoncini </a:t>
            </a:r>
            <a:r>
              <a:rPr lang="it-IT" sz="2800">
                <a:effectLst/>
                <a:latin typeface="Segoe UI Web (West European)"/>
              </a:rPr>
              <a:t>(interattivi)  </a:t>
            </a:r>
            <a:endParaRPr lang="it-IT" sz="2800" dirty="0">
              <a:effectLst/>
              <a:latin typeface="Segoe UI Web (West European)"/>
            </a:endParaRPr>
          </a:p>
        </p:txBody>
      </p:sp>
    </p:spTree>
    <p:extLst>
      <p:ext uri="{BB962C8B-B14F-4D97-AF65-F5344CB8AC3E}">
        <p14:creationId xmlns:p14="http://schemas.microsoft.com/office/powerpoint/2010/main" val="366198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162EFF-14B5-4ADF-A86A-6CFFFCDD4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Minecraft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D8AD4B2-0FB9-8740-8E44-B8F7BBD9D03B}"/>
              </a:ext>
            </a:extLst>
          </p:cNvPr>
          <p:cNvSpPr txBox="1"/>
          <p:nvPr/>
        </p:nvSpPr>
        <p:spPr>
          <a:xfrm>
            <a:off x="202850" y="6211669"/>
            <a:ext cx="888964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https://theconversation.com/five-digital-games-to-help-your-childs-development-183483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4207737-C05C-5E4C-10E3-F3E6883F23BC}"/>
              </a:ext>
            </a:extLst>
          </p:cNvPr>
          <p:cNvSpPr txBox="1"/>
          <p:nvPr/>
        </p:nvSpPr>
        <p:spPr>
          <a:xfrm>
            <a:off x="6298850" y="1556792"/>
            <a:ext cx="279364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Adventure</a:t>
            </a:r>
          </a:p>
          <a:p>
            <a:r>
              <a:rPr lang="it-IT" dirty="0" err="1"/>
              <a:t>Encounter</a:t>
            </a:r>
            <a:endParaRPr lang="it-IT" dirty="0"/>
          </a:p>
          <a:p>
            <a:r>
              <a:rPr lang="it-IT" dirty="0" err="1"/>
              <a:t>Customize</a:t>
            </a:r>
            <a:endParaRPr lang="it-IT" dirty="0"/>
          </a:p>
          <a:p>
            <a:r>
              <a:rPr lang="it-IT" dirty="0" err="1"/>
              <a:t>Change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world</a:t>
            </a:r>
          </a:p>
          <a:p>
            <a:r>
              <a:rPr lang="it-IT" dirty="0"/>
              <a:t>Build</a:t>
            </a:r>
          </a:p>
          <a:p>
            <a:r>
              <a:rPr lang="it-IT" dirty="0"/>
              <a:t>Brick by Brick</a:t>
            </a:r>
          </a:p>
          <a:p>
            <a:r>
              <a:rPr lang="it-IT" dirty="0" err="1"/>
              <a:t>Explore</a:t>
            </a:r>
            <a:endParaRPr lang="it-IT" dirty="0"/>
          </a:p>
          <a:p>
            <a:r>
              <a:rPr lang="it-IT" dirty="0" err="1"/>
              <a:t>Discover</a:t>
            </a:r>
            <a:endParaRPr lang="it-IT" dirty="0"/>
          </a:p>
          <a:p>
            <a:r>
              <a:rPr lang="it-IT" dirty="0"/>
              <a:t>Create Your worlds</a:t>
            </a:r>
          </a:p>
          <a:p>
            <a:r>
              <a:rPr lang="it-IT"/>
              <a:t>Your stories</a:t>
            </a:r>
            <a:endParaRPr lang="it-IT" dirty="0"/>
          </a:p>
          <a:p>
            <a:endParaRPr lang="it-IT" dirty="0"/>
          </a:p>
        </p:txBody>
      </p:sp>
      <p:pic>
        <p:nvPicPr>
          <p:cNvPr id="7" name="Five digital games to help your child’s development">
            <a:hlinkClick r:id="" action="ppaction://media"/>
            <a:extLst>
              <a:ext uri="{FF2B5EF4-FFF2-40B4-BE49-F238E27FC236}">
                <a16:creationId xmlns:a16="http://schemas.microsoft.com/office/drawing/2014/main" id="{298CF3FC-5402-C9A9-650F-CC1A9D6C7A3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850" y="1584176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081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38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79A53F2-FCAF-D0F4-D2F8-30EDF33DC5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387" y="1009936"/>
            <a:ext cx="5991225" cy="52101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52B277-AC4F-D7B0-7D7B-F4EE8BDEC903}"/>
              </a:ext>
            </a:extLst>
          </p:cNvPr>
          <p:cNvSpPr txBox="1"/>
          <p:nvPr/>
        </p:nvSpPr>
        <p:spPr>
          <a:xfrm>
            <a:off x="683568" y="6122147"/>
            <a:ext cx="73265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https://newatlas.com/games/nintendo-switch-mario-kart-live-home-circuit/#gallery:1</a:t>
            </a:r>
          </a:p>
        </p:txBody>
      </p:sp>
    </p:spTree>
    <p:extLst>
      <p:ext uri="{BB962C8B-B14F-4D97-AF65-F5344CB8AC3E}">
        <p14:creationId xmlns:p14="http://schemas.microsoft.com/office/powerpoint/2010/main" val="41447434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1026" name="Picture 2" descr="Mario Kart Live: Home Circuit comes in either Mario or Luigi sets and can support up to four players in local multiplayer">
            <a:extLst>
              <a:ext uri="{FF2B5EF4-FFF2-40B4-BE49-F238E27FC236}">
                <a16:creationId xmlns:a16="http://schemas.microsoft.com/office/drawing/2014/main" id="{8F988F09-56FD-AAB2-8CCD-207EB6B88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80728"/>
            <a:ext cx="6912768" cy="460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9498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9BEA242-228F-503A-2185-0CDD63DAD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908720"/>
            <a:ext cx="7609444" cy="54453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446F5B9-F12A-6697-5B27-802B24A290B2}"/>
              </a:ext>
            </a:extLst>
          </p:cNvPr>
          <p:cNvSpPr txBox="1"/>
          <p:nvPr/>
        </p:nvSpPr>
        <p:spPr>
          <a:xfrm>
            <a:off x="715056" y="1175048"/>
            <a:ext cx="8198111" cy="3693319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i="1" dirty="0"/>
              <a:t>Mario Kart è l'ultimo gioco ad attraversare il mondo reale tramite la realtà aumentata (AR). Nintendo ha ora svelato Mario Kart Live: Home Circuit, che ti consente di guidare un piccolo kart telecomandato sul pavimento utilizzando la console Switch, schivando piloti e oggetti virtuali.
Nintendo dice che i controlli per guidare il kart sono gli stessi di qualsiasi normale gioco di Mario Kart, anche se immaginiamo che ci sarebbe un po’ meno di deriva e salto. I giocatori hanno prima impostato i quattro cancelli inclusi per progettare la pista, quindi hanno preso l'auto per un giro in modo che il gioco impari il layout.
Poi è il momento di correre. Attraverso una telecamera montata sul retro, i giocatori hanno una visione sopra le spalle di Mario o Luigi nel kart. Vedrai il mondo reale ovviamente, ma l'elemento AR significa che personaggi virtuali, oggetti e ambienti sono disposti sopra le righe.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942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dirty="0"/>
              <a:t>Mario &amp; Luigi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DFDAC6E-6D63-B7C7-E467-DD896AF76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732" y="908720"/>
            <a:ext cx="8604536" cy="560936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F4CF626-D24B-075B-F063-9888D3AD8B55}"/>
              </a:ext>
            </a:extLst>
          </p:cNvPr>
          <p:cNvSpPr txBox="1"/>
          <p:nvPr/>
        </p:nvSpPr>
        <p:spPr>
          <a:xfrm>
            <a:off x="468396" y="2455438"/>
            <a:ext cx="8405871" cy="92333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dirty="0"/>
              <a:t>Le cisterne di bimbi fastidiosi compaiono come tuoi competitori virtuali, ma in vero stile di </a:t>
            </a:r>
            <a:r>
              <a:rPr lang="it-IT" i="1" dirty="0"/>
              <a:t>Mario Kart</a:t>
            </a:r>
            <a:r>
              <a:rPr lang="it-IT" dirty="0"/>
              <a:t> puoi ingannare in avanti raccogliendo ben conosciute scatole dei oggetti che si trovano sotto i portoni. Ma gli opponenti…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D9E2B843-8B78-B6C7-4696-5FBC5B725F2F}"/>
              </a:ext>
            </a:extLst>
          </p:cNvPr>
          <p:cNvSpPr txBox="1"/>
          <p:nvPr/>
        </p:nvSpPr>
        <p:spPr>
          <a:xfrm>
            <a:off x="425712" y="3558424"/>
            <a:ext cx="8417560" cy="2862322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it-IT" dirty="0"/>
              <a:t>La telecamera sembra anche riconoscere i cancelli, posando animazioni su di essi. Anche il tuo autista non è solo una figura di plastica statica al centro dello schermo: un Mario o Luigi animato appare sopra le righe. E il tocco finale è che il gioco abbellirà il tuo noioso vecchio salotto con una leccata di vernice virtuale per farlo sembrare un deserto, una pista sottomarina, un mondo di ghiaccio e altri soliti locali di Mario.</a:t>
            </a:r>
          </a:p>
          <a:p>
            <a:r>
              <a:rPr lang="it-IT" dirty="0"/>
              <a:t>Fino a quattro persone possono saltare per giocare in locale, ma il problema è che ogni giocatore avrà bisogno del proprio kart, copia del gioco e console Nintendo Switch. Potrebbe essere una serata di giochi costosa.
</a:t>
            </a:r>
          </a:p>
        </p:txBody>
      </p:sp>
    </p:spTree>
    <p:extLst>
      <p:ext uri="{BB962C8B-B14F-4D97-AF65-F5344CB8AC3E}">
        <p14:creationId xmlns:p14="http://schemas.microsoft.com/office/powerpoint/2010/main" val="506856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05212D-F0D6-4854-F0D9-246D3C098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2048"/>
            <a:ext cx="8229600" cy="1143000"/>
          </a:xfrm>
        </p:spPr>
        <p:txBody>
          <a:bodyPr/>
          <a:lstStyle/>
          <a:p>
            <a:r>
              <a:rPr lang="it-IT" sz="3600" dirty="0"/>
              <a:t>Il gioco semplice, che «spopola» gli schermi di computer</a:t>
            </a:r>
          </a:p>
        </p:txBody>
      </p:sp>
      <p:pic>
        <p:nvPicPr>
          <p:cNvPr id="3" name="Nintendo brings Mario Kart into the real world with AR RC ca">
            <a:hlinkClick r:id="" action="ppaction://media"/>
            <a:extLst>
              <a:ext uri="{FF2B5EF4-FFF2-40B4-BE49-F238E27FC236}">
                <a16:creationId xmlns:a16="http://schemas.microsoft.com/office/drawing/2014/main" id="{596CC01B-AA58-F616-EA96-0B82AF7CA27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1175048"/>
            <a:ext cx="7523559" cy="422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3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2193CB-31E9-7BFC-9B6B-1B99302D6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Super Mario Bros.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4595EB-DE2B-740B-3B65-A225217C9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212" y="1432344"/>
            <a:ext cx="7267575" cy="498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1233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9878</TotalTime>
  <Words>747</Words>
  <Application>Microsoft Office PowerPoint</Application>
  <PresentationFormat>Presentazione su schermo (4:3)</PresentationFormat>
  <Paragraphs>62</Paragraphs>
  <Slides>21</Slides>
  <Notes>1</Notes>
  <HiddenSlides>0</HiddenSlides>
  <MMClips>7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Arial</vt:lpstr>
      <vt:lpstr>Calibri</vt:lpstr>
      <vt:lpstr>Segoe UI Web (West European)</vt:lpstr>
      <vt:lpstr>Projekt domyślny</vt:lpstr>
      <vt:lpstr>Presentazione standard di PowerPoint</vt:lpstr>
      <vt:lpstr>Minecraft</vt:lpstr>
      <vt:lpstr>Minecraft</vt:lpstr>
      <vt:lpstr>Mario &amp; Luigi</vt:lpstr>
      <vt:lpstr>Mario &amp; Luigi</vt:lpstr>
      <vt:lpstr>Mario &amp; Luigi</vt:lpstr>
      <vt:lpstr>Mario &amp; Luigi</vt:lpstr>
      <vt:lpstr>Il gioco semplice, che «spopola» gli schermi di computer</vt:lpstr>
      <vt:lpstr>Super Mario Bros.</vt:lpstr>
      <vt:lpstr>Nato per le macchine da sala giochi (Nintendo,1983)</vt:lpstr>
      <vt:lpstr>diventato un  gioco semplice, per primi  computer di casa (e le console)</vt:lpstr>
      <vt:lpstr>Con solo due personaggi, con semplice grafica e musica, ma «favoloso»</vt:lpstr>
      <vt:lpstr>, e stranamente, si trasforma nella «realtà reale»</vt:lpstr>
      <vt:lpstr>, e stranamente, si trasforma nella «realtà reale»</vt:lpstr>
      <vt:lpstr>, e stranamente, si trasforma nella «realtà reale», con le mani proprie</vt:lpstr>
      <vt:lpstr>con grande divertimento di «piccoli» </vt:lpstr>
      <vt:lpstr>con grande divertimento di «piccoli» </vt:lpstr>
      <vt:lpstr>con grande divertimento di «piccoli» </vt:lpstr>
      <vt:lpstr>con grande divertimento di «piccoli» </vt:lpstr>
      <vt:lpstr>e anche dei «grandi» </vt:lpstr>
      <vt:lpstr>Riassunto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Ucho – superkomputer komunikacji</dc:title>
  <dc:creator>GK</dc:creator>
  <cp:lastModifiedBy>Maria Karwasz</cp:lastModifiedBy>
  <cp:revision>113</cp:revision>
  <dcterms:created xsi:type="dcterms:W3CDTF">2019-04-23T16:37:35Z</dcterms:created>
  <dcterms:modified xsi:type="dcterms:W3CDTF">2022-10-18T21:02:51Z</dcterms:modified>
</cp:coreProperties>
</file>