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ebm" ContentType="video/webm"/>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9"/>
  </p:notesMasterIdLst>
  <p:handoutMasterIdLst>
    <p:handoutMasterId r:id="rId90"/>
  </p:handoutMasterIdLst>
  <p:sldIdLst>
    <p:sldId id="322" r:id="rId2"/>
    <p:sldId id="323" r:id="rId3"/>
    <p:sldId id="382" r:id="rId4"/>
    <p:sldId id="324" r:id="rId5"/>
    <p:sldId id="363" r:id="rId6"/>
    <p:sldId id="381" r:id="rId7"/>
    <p:sldId id="366" r:id="rId8"/>
    <p:sldId id="327" r:id="rId9"/>
    <p:sldId id="329" r:id="rId10"/>
    <p:sldId id="330" r:id="rId11"/>
    <p:sldId id="331" r:id="rId12"/>
    <p:sldId id="332" r:id="rId13"/>
    <p:sldId id="333" r:id="rId14"/>
    <p:sldId id="328" r:id="rId15"/>
    <p:sldId id="365" r:id="rId16"/>
    <p:sldId id="383" r:id="rId17"/>
    <p:sldId id="364" r:id="rId18"/>
    <p:sldId id="384" r:id="rId19"/>
    <p:sldId id="387" r:id="rId20"/>
    <p:sldId id="408" r:id="rId21"/>
    <p:sldId id="369" r:id="rId22"/>
    <p:sldId id="334" r:id="rId23"/>
    <p:sldId id="335" r:id="rId24"/>
    <p:sldId id="336" r:id="rId25"/>
    <p:sldId id="337" r:id="rId26"/>
    <p:sldId id="338" r:id="rId27"/>
    <p:sldId id="339" r:id="rId28"/>
    <p:sldId id="377" r:id="rId29"/>
    <p:sldId id="340" r:id="rId30"/>
    <p:sldId id="359" r:id="rId31"/>
    <p:sldId id="360" r:id="rId32"/>
    <p:sldId id="368" r:id="rId33"/>
    <p:sldId id="362" r:id="rId34"/>
    <p:sldId id="361" r:id="rId35"/>
    <p:sldId id="341" r:id="rId36"/>
    <p:sldId id="342" r:id="rId37"/>
    <p:sldId id="344" r:id="rId38"/>
    <p:sldId id="345" r:id="rId39"/>
    <p:sldId id="343" r:id="rId40"/>
    <p:sldId id="347" r:id="rId41"/>
    <p:sldId id="410" r:id="rId42"/>
    <p:sldId id="351" r:id="rId43"/>
    <p:sldId id="352" r:id="rId44"/>
    <p:sldId id="403" r:id="rId45"/>
    <p:sldId id="404" r:id="rId46"/>
    <p:sldId id="406" r:id="rId47"/>
    <p:sldId id="407" r:id="rId48"/>
    <p:sldId id="409" r:id="rId49"/>
    <p:sldId id="405" r:id="rId50"/>
    <p:sldId id="353" r:id="rId51"/>
    <p:sldId id="402" r:id="rId52"/>
    <p:sldId id="401" r:id="rId53"/>
    <p:sldId id="373" r:id="rId54"/>
    <p:sldId id="375" r:id="rId55"/>
    <p:sldId id="376" r:id="rId56"/>
    <p:sldId id="372" r:id="rId57"/>
    <p:sldId id="346" r:id="rId58"/>
    <p:sldId id="385" r:id="rId59"/>
    <p:sldId id="386" r:id="rId60"/>
    <p:sldId id="399" r:id="rId61"/>
    <p:sldId id="400" r:id="rId62"/>
    <p:sldId id="374" r:id="rId63"/>
    <p:sldId id="350" r:id="rId64"/>
    <p:sldId id="348" r:id="rId65"/>
    <p:sldId id="370" r:id="rId66"/>
    <p:sldId id="371" r:id="rId67"/>
    <p:sldId id="349" r:id="rId68"/>
    <p:sldId id="379" r:id="rId69"/>
    <p:sldId id="380" r:id="rId70"/>
    <p:sldId id="354" r:id="rId71"/>
    <p:sldId id="388" r:id="rId72"/>
    <p:sldId id="355" r:id="rId73"/>
    <p:sldId id="391" r:id="rId74"/>
    <p:sldId id="392" r:id="rId75"/>
    <p:sldId id="393" r:id="rId76"/>
    <p:sldId id="395" r:id="rId77"/>
    <p:sldId id="396" r:id="rId78"/>
    <p:sldId id="397" r:id="rId79"/>
    <p:sldId id="398" r:id="rId80"/>
    <p:sldId id="394" r:id="rId81"/>
    <p:sldId id="356" r:id="rId82"/>
    <p:sldId id="357" r:id="rId83"/>
    <p:sldId id="358" r:id="rId84"/>
    <p:sldId id="389" r:id="rId85"/>
    <p:sldId id="326" r:id="rId86"/>
    <p:sldId id="390" r:id="rId87"/>
    <p:sldId id="378" r:id="rId88"/>
  </p:sldIdLst>
  <p:sldSz cx="9144000" cy="6858000" type="screen4x3"/>
  <p:notesSz cx="7102475" cy="10233025"/>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360" autoAdjust="0"/>
    <p:restoredTop sz="97292" autoAdjust="0"/>
  </p:normalViewPr>
  <p:slideViewPr>
    <p:cSldViewPr>
      <p:cViewPr varScale="1">
        <p:scale>
          <a:sx n="62" d="100"/>
          <a:sy n="62" d="100"/>
        </p:scale>
        <p:origin x="134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handoutMaster" Target="handoutMasters/handoutMaster1.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C5CA352-2FA0-4BA0-8672-B5725E982724}"/>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4099" name="Rectangle 3">
            <a:extLst>
              <a:ext uri="{FF2B5EF4-FFF2-40B4-BE49-F238E27FC236}">
                <a16:creationId xmlns:a16="http://schemas.microsoft.com/office/drawing/2014/main" id="{675A7F4B-EB61-437D-9106-ECB55437E8DF}"/>
              </a:ext>
            </a:extLst>
          </p:cNvPr>
          <p:cNvSpPr>
            <a:spLocks noGrp="1" noChangeArrowheads="1"/>
          </p:cNvSpPr>
          <p:nvPr>
            <p:ph type="dt" sz="quarter"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4100" name="Rectangle 4">
            <a:extLst>
              <a:ext uri="{FF2B5EF4-FFF2-40B4-BE49-F238E27FC236}">
                <a16:creationId xmlns:a16="http://schemas.microsoft.com/office/drawing/2014/main" id="{19024CD2-877C-4D25-B264-8718B5F68BB4}"/>
              </a:ext>
            </a:extLst>
          </p:cNvPr>
          <p:cNvSpPr>
            <a:spLocks noGrp="1" noChangeArrowheads="1"/>
          </p:cNvSpPr>
          <p:nvPr>
            <p:ph type="ftr" sz="quarter" idx="2"/>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4101" name="Rectangle 5">
            <a:extLst>
              <a:ext uri="{FF2B5EF4-FFF2-40B4-BE49-F238E27FC236}">
                <a16:creationId xmlns:a16="http://schemas.microsoft.com/office/drawing/2014/main" id="{CE5C0B43-B192-467D-8A0A-64F5F79F01F1}"/>
              </a:ext>
            </a:extLst>
          </p:cNvPr>
          <p:cNvSpPr>
            <a:spLocks noGrp="1" noChangeArrowheads="1"/>
          </p:cNvSpPr>
          <p:nvPr>
            <p:ph type="sldNum" sz="quarter" idx="3"/>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646012F7-C8AF-4A02-8D95-A026B2E8A7CD}" type="slidenum">
              <a:rPr lang="pl-PL" altLang="it-IT"/>
              <a:pPr/>
              <a:t>‹N›</a:t>
            </a:fld>
            <a:endParaRPr lang="pl-PL"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30T15:19:38.52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90,'342'-1,"1764"-37,-987 13,408-1,467 27,-1965 1,-1 2,1 0,-1 2,0 1,38 15,-36-11,0-2,1-1,0-1,39 3,140-9,38 3,-213-1,1 1,-1 3,0 1,65 23,-72-23,1 0,0-2,0-1,1-1,0-2,-1-1,35-3,-28 1,0 1,0 2,0 2,38 8,-9 5,-12-1,0-3,1-3,95 7,476-19,-617 2,0 0,1 0,-1-1,0 0,0-1,0 1,0-1,14-7,-18 7,-1 0,1 0,-1-1,0 0,0 1,0-1,0 0,-1-1,1 1,-1 0,0-1,0 1,0-1,0 0,-1 0,1 1,-1-1,0 0,1-8,3-27,-4 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21:00:02.753"/>
    </inkml:context>
    <inkml:brush xml:id="br0">
      <inkml:brushProperty name="width" value="0.025" units="cm"/>
      <inkml:brushProperty name="height" value="0.025" units="cm"/>
      <inkml:brushProperty name="color" value="#E71224"/>
    </inkml:brush>
  </inkml:definitions>
  <inkml:trace contextRef="#ctx0" brushRef="#br0">0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21:03:03.847"/>
    </inkml:context>
    <inkml:brush xml:id="br0">
      <inkml:brushProperty name="width" value="0.1" units="cm"/>
      <inkml:brushProperty name="height" value="0.1" units="cm"/>
      <inkml:brushProperty name="color" value="#AE198D"/>
      <inkml:brushProperty name="inkEffects" value="galaxy"/>
      <inkml:brushProperty name="anchorX" value="-9959.72168"/>
      <inkml:brushProperty name="anchorY" value="-5031.25488"/>
      <inkml:brushProperty name="scaleFactor" value="0.5"/>
    </inkml:brush>
  </inkml:definitions>
  <inkml:trace contextRef="#ctx0" brushRef="#br0">1 2715 24575,'0'0'0,"7"0"0,11 0 0,8 0 0,7 0 0,5 0 0,4 0 0,1 0 0,1 0 0,0 0 0,0 0 0,0 0 0,-1 0 0,0 0 0,-1 0 0,0 0 0,-8-8 0,-9-9 0,-8-9 0,-8-6 0,-5-6 0,-3-4 0,-2-1 0,0-1 0,-1 0 0,0 0 0,1 0 0,0 1 0,1 1 0,0-1 0,0 1 0,0 0 0,0 0 0,0-1 0,0 1 0,0 0 0,0-1 0,0 1 0,0-1 0,0 1 0,0 0 0,0-1 0,0 1 0,0 0 0,0 0 0,0-1 0,0 1 0,0 0 0,0-1 0,0 1 0,0-1 0,0 1 0,0 0 0,0 0 0,0-1 0,0 1 0,0 0 0,0-9 0,0 0 0,0 0 0,0 1 0,8 3 0,1 1 0,0 2 0,-2 1 0,-2 0 0,-2 1 0,-1 0 0,-2 1 0,0-1 0,0-1 0,0 1 0,-1 0 0,1-1 0,0 1 0,0 0 0,0 0 0,0-1 0,8 10 0,1-1 0,8 9 0,8 6 0,6 8 0,5 5 0,4 3 0,2 3 0,2 1 0,-1 1 0,1-1 0,-1 0 0,0 0 0,0-1 0,0 1 0,-1-1 0,1 0 0,-1 0 0,0 0 0,1 0 0,-1 0 0,0-1 0,1 1 0,-1 0 0,0 0 0,0 0 0,1 0 0,-1 0 0,0 0 0,1 0 0,8 0 0,0 0 0,8 0 0,-1 0 0,-2 0 0,-11 9 0,-5 0 0,-2 0 0,-1-2 0,1-2 0,1-1 0,1-2 0,0-2 0,2 0 0,0 0 0,1 0 0,-1-1 0,1 1 0,7 0 0,2 0 0,-1 0 0,-2 0 0,-1 0 0,-2 0 0,-2 0 0,-1 0 0,-1 0 0,0 0 0,0 0 0,0 0 0,0 0 0,0 0 0,0 0 0,1 0 0,-1 0 0,1 0 0,-1 0 0,0 0 0,1 0 0,-1 0 0,0 0 0,0 0 0,1 0 0,-1 0 0,0 0 0,1 0 0,-1 0 0,1 0 0,-1 0 0,0 0 0,0 0 0,1 0 0,-1 0 0,0 0 0,1 0 0,-1 0 0,0 0 0,1 0 0,-1 0 0,1 0 0,-1 0 0,0 0 0,1 0 0,-1 0 0,0 0 0,0 0 0,1 0 0,-1 0 0,0 0 0,1 0 0,-1 0 0,1 0 0,-1 0 0,0 0 0,0 0 0,1 0 0,-1 0 0,0 0 0,1 0 0,-1 0 0,-8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21:03:11.714"/>
    </inkml:context>
    <inkml:brush xml:id="br0">
      <inkml:brushProperty name="width" value="0.1" units="cm"/>
      <inkml:brushProperty name="height" value="0.1" units="cm"/>
      <inkml:brushProperty name="color" value="#AE198D"/>
      <inkml:brushProperty name="inkEffects" value="galaxy"/>
      <inkml:brushProperty name="anchorX" value="-16557.66797"/>
      <inkml:brushProperty name="anchorY" value="-3635.65503"/>
      <inkml:brushProperty name="scaleFactor" value="0.5"/>
    </inkml:brush>
  </inkml:definitions>
  <inkml:trace contextRef="#ctx0" brushRef="#br0">1 0 24575,'0'0'0,"7"0"0,11 0 0,17 0 0,6 0 0,6 0 0,2 0 0,-1 0 0,-1 0 0,0 0 0,-3 0 0,0 0 0,-1 0 0,-1 0 0,0 0 0,0 0 0,0 0 0,8 0 0,1 0 0,0 0 0,-1 0 0,-3 0 0,-1 0 0,-2 0 0,7 9 0,1 0 0,-2 0 0,-1-2 0,-2-2 0,-1-1 0,-2-2 0,-1-2 0,-1 0 0,0 0 0,0 0 0,0-1 0,0 9 0,0 1 0,0-1 0,1-1 0,-1-2 0,0-2 0,1-1 0,-1-1 0,1-1 0,-1 0 0,0-1 0,0 1 0,1 0 0,-1-1 0,0 1 0,1 0 0,-1 0 0,0 0 0,1 0 0,-1 0 0,1 0 0,-1 0 0,0 0 0,1 0 0,-10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21:03:18.564"/>
    </inkml:context>
    <inkml:brush xml:id="br0">
      <inkml:brushProperty name="width" value="0.1" units="cm"/>
      <inkml:brushProperty name="height" value="0.1" units="cm"/>
      <inkml:brushProperty name="color" value="#AE198D"/>
      <inkml:brushProperty name="inkEffects" value="galaxy"/>
      <inkml:brushProperty name="anchorX" value="-20404.0293"/>
      <inkml:brushProperty name="anchorY" value="-4990.45361"/>
      <inkml:brushProperty name="scaleFactor" value="0.5"/>
    </inkml:brush>
  </inkml:definitions>
  <inkml:trace contextRef="#ctx0" brushRef="#br0">0 1 24575,'0'0'0,"8"0"0,10 0 0,8 0 0,7 0 0,5 0 0,4 0 0,1 0 0,1 0 0,0 0 0,0 0 0,0 0 0,-1 0 0,-1 0 0,1 0 0,-1 0 0,0 0 0,1 0 0,-1 0 0,9 0 0,0 0 0,0 0 0,-2 0 0,-2 0 0,-1 0 0,-2 0 0,-1 0 0,0 0 0,-1 0 0,0 0 0,0 0 0,0 0 0,0 0 0,0 0 0,1 0 0,-1 0 0,0 0 0,0 0 0,-8 8 0,0 1 0,0 0 0,-7 7 0,-7 6 0,1-1 0,-5 5 0,-4 4 0,5 4 0,-4 4 0,6-6 0,-2 1 0,-4 2 0,5-8 0,-3 2 0,6-6 0,-4 2 0,5-5 0,-4 3 0,-3 4 0,4-4 0,-4 4 0,6-5 0,-4 3 0,5-5 0,-3 4 0,4-5 0,-4 4 0,-4 5 0,-5 3 0,5-3 0,6 2 0,-3 3 0,-2 2 0,4-5 0,-3 1 0,4-7 0,-3 2 0,5-5 0,4 2 0,-4 4 0,-4 5 0,3-5 0,-4 3 0,-5 3 0,4-6 0,-3 1 0,-3 4 0,5-6 0,6 2 0,-2 3 0,5 3 0,-4 2 0,-4 4 0,3-8 0,-4 2 0,4-9 0,-2 2 0,-5 2 0,5-5 0,-3 3 0,6-5 0,-4 3 0,-4 3 0,6-4 0,-4 3 0,-3 3 0,5-4 0,5 2 0,-2 3 0,6 3 0,-5 3 0,3-6 0,-4 2 0,4-8 0,-4 2 0,-5 2 0,4 3 0,4-4 0,-2 2 0,-4 2 0,3 3 0,-4 2 0,6-5 0,-5 0 0,6-7 0,4-6 0,-4 1 0,-3 4 0,1-4 0,-4 4 0,5-3 0,4-5 0,5-5 0,-4 3 0,3-2 0,-5 7 0,1-3 0,3-3 0,4-4 0,3-3 0,3-2 0,2-3 0,1-1 0,1 0 0,0-1 0,0 1 0,0-1 0,0 1 0,-1-1 0,1 1 0,-1 0 0,0 0 0,1 0 0,-1 0 0,1 0 0,-1 0 0,-8 9 0,-1-1 0,1 1 0,1-2 0,3-2 0,0-2 0,3-1 0,0-2 0,2 1 0,-1-2 0,1 1 0,0 0 0,-1-1 0,1 1 0,0 0 0,-1 0 0,0 0 0,-8 8 0,0 1 0,-1 0 0,-6-2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21:03:21.757"/>
    </inkml:context>
    <inkml:brush xml:id="br0">
      <inkml:brushProperty name="width" value="0.1" units="cm"/>
      <inkml:brushProperty name="height" value="0.1" units="cm"/>
      <inkml:brushProperty name="color" value="#AE198D"/>
      <inkml:brushProperty name="inkEffects" value="galaxy"/>
      <inkml:brushProperty name="anchorX" value="-26715.4082"/>
      <inkml:brushProperty name="anchorY" value="-8961.26074"/>
      <inkml:brushProperty name="scaleFactor" value="0.5"/>
    </inkml:brush>
  </inkml:definitions>
  <inkml:trace contextRef="#ctx0" brushRef="#br0">1 0 24575,'0'0'0,"7"0"0,11 0 0,8 0 0,7 0 0,5 0 0,3 0 0,2 0 0,1 0 0,0 0 0,0 0 0,0 0 0,-1 0 0,0 0 0,-1 0 0,1 0 0,-1 0 0,-8 9 0,-1-1 0,1 1 0,-8-2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21:03:27.775"/>
    </inkml:context>
    <inkml:brush xml:id="br0">
      <inkml:brushProperty name="width" value="0.1" units="cm"/>
      <inkml:brushProperty name="height" value="0.1" units="cm"/>
      <inkml:brushProperty name="color" value="#AE198D"/>
      <inkml:brushProperty name="inkEffects" value="galaxy"/>
      <inkml:brushProperty name="anchorX" value="-28707.90039"/>
      <inkml:brushProperty name="anchorY" value="-10263.65625"/>
      <inkml:brushProperty name="scaleFactor" value="0.5"/>
    </inkml:brush>
  </inkml:definitions>
  <inkml:trace contextRef="#ctx0" brushRef="#br0">0 1068 24575,'0'0'0,"7"0"0,12 0 0,7 0 0,7 0 0,5 0 0,3 0 0,2 0 0,1 0 0,0 0 0,0 0 0,-1 0 0,0 0 0,0 0 0,0 0 0,-1 0 0,0 0 0,1 0 0,-1 0 0,0 0 0,1 0 0,-10-9 0,-7-8 0,-10-9 0,-7-7 0,-4-5 0,-4-3 0,-2-2 0,-1-1 0,0 0 0,1 0 0,0 0 0,0 1 0,1 0 0,-1 1 0,1-1 0,0 1 0,1 0 0,-1 0 0,0 0 0,0-1 0,0 1 0,0 0 0,0-1 0,0 1 0,0-1 0,8 9 0,9 9 0,9 8 0,7 8 0,5 5 0,4 3 0,1 2 0,1 0 0,0 1 0,0-1 0,-1 1 0,0-2 0,-9 9 0,0 0 0,0 0 0,-8-1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21:03:32.480"/>
    </inkml:context>
    <inkml:brush xml:id="br0">
      <inkml:brushProperty name="width" value="0.1" units="cm"/>
      <inkml:brushProperty name="height" value="0.1" units="cm"/>
      <inkml:brushProperty name="color" value="#AE198D"/>
      <inkml:brushProperty name="inkEffects" value="galaxy"/>
      <inkml:brushProperty name="anchorX" value="-31377.94336"/>
      <inkml:brushProperty name="anchorY" value="-10508.40332"/>
      <inkml:brushProperty name="scaleFactor" value="0.5"/>
    </inkml:brush>
  </inkml:definitions>
  <inkml:trace contextRef="#ctx0" brushRef="#br0">1 1316 24575,'0'0'0,"0"7"0,8 3 0,18-1 0,9-2 0,15-2 0,4-2 0,9-1 0,0-2 0,-4 1 0,-3-2 0,-6 1 0,-2 0 0,-4-1 0,8 1 0,-2 0 0,0 0 0,-1 0 0,-2 0 0,-2 0 0,-1 0 0,-2 0 0,1 0 0,-1 0 0,0 0 0,0 0 0,0 0 0,0 0 0,0 0 0,0 0 0,1 0 0,-1 0 0,0 0 0,1 0 0,-1 0 0,1 0 0,-1 0 0,0 0 0,0 0 0,1 0 0,-1 0 0,0 0 0,1 0 0,-1 0 0,0 0 0,1 0 0,-1 8 0,1 1 0,-1 0 0,0-1 0,1-3 0,-10-10 0,-8-11 0,-8-9 0,-8-8 0,-5-6 0,-3-2 0,-2-3 0,-1 0 0,1 0 0,-1 0 0,1 0 0,0 1 0,1 0 0,0 1 0,0-1 0,0 1 0,0 0 0,0 0 0,0-1 0,0 1 0,0 0 0,0 0 0,0-1 0,0 1 0,0 0 0,0-1 0,0 1 0,0-1 0,0 1 0,0 0 0,0-1 0,0 1 0,-8 8 0,-1 1 0,1-1 0,1 7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21:03:33.415"/>
    </inkml:context>
    <inkml:brush xml:id="br0">
      <inkml:brushProperty name="width" value="0.1" units="cm"/>
      <inkml:brushProperty name="height" value="0.1" units="cm"/>
      <inkml:brushProperty name="color" value="#AE198D"/>
      <inkml:brushProperty name="inkEffects" value="galaxy"/>
      <inkml:brushProperty name="anchorX" value="-34858.75781"/>
      <inkml:brushProperty name="anchorY" value="-10462.3623"/>
      <inkml:brushProperty name="scaleFactor" value="0.5"/>
    </inkml:brush>
  </inkml:definitions>
  <inkml:trace contextRef="#ctx0" brushRef="#br0">1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3455833-3F36-4AB0-9834-A6E897284ACF}"/>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5123" name="Rectangle 3">
            <a:extLst>
              <a:ext uri="{FF2B5EF4-FFF2-40B4-BE49-F238E27FC236}">
                <a16:creationId xmlns:a16="http://schemas.microsoft.com/office/drawing/2014/main" id="{9DDA7206-E049-4108-B9E6-6F7947B64A66}"/>
              </a:ext>
            </a:extLst>
          </p:cNvPr>
          <p:cNvSpPr>
            <a:spLocks noGrp="1" noChangeArrowheads="1"/>
          </p:cNvSpPr>
          <p:nvPr>
            <p:ph type="dt"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5124" name="Rectangle 4">
            <a:extLst>
              <a:ext uri="{FF2B5EF4-FFF2-40B4-BE49-F238E27FC236}">
                <a16:creationId xmlns:a16="http://schemas.microsoft.com/office/drawing/2014/main" id="{8E439D5B-D5D3-4EBB-B5BC-984FB022837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9A7ED01C-52BC-441B-9485-3D409FC4A24F}"/>
              </a:ext>
            </a:extLst>
          </p:cNvPr>
          <p:cNvSpPr>
            <a:spLocks noGrp="1" noChangeArrowheads="1"/>
          </p:cNvSpPr>
          <p:nvPr>
            <p:ph type="body" sz="quarter" idx="3"/>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5126" name="Rectangle 6">
            <a:extLst>
              <a:ext uri="{FF2B5EF4-FFF2-40B4-BE49-F238E27FC236}">
                <a16:creationId xmlns:a16="http://schemas.microsoft.com/office/drawing/2014/main" id="{9FAE1FE5-F3B4-4C52-AAD2-945BE2027F4F}"/>
              </a:ext>
            </a:extLst>
          </p:cNvPr>
          <p:cNvSpPr>
            <a:spLocks noGrp="1" noChangeArrowheads="1"/>
          </p:cNvSpPr>
          <p:nvPr>
            <p:ph type="ftr" sz="quarter" idx="4"/>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5127" name="Rectangle 7">
            <a:extLst>
              <a:ext uri="{FF2B5EF4-FFF2-40B4-BE49-F238E27FC236}">
                <a16:creationId xmlns:a16="http://schemas.microsoft.com/office/drawing/2014/main" id="{D259CF32-2320-4C52-8EE2-7A758B623BF0}"/>
              </a:ext>
            </a:extLst>
          </p:cNvPr>
          <p:cNvSpPr>
            <a:spLocks noGrp="1" noChangeArrowheads="1"/>
          </p:cNvSpPr>
          <p:nvPr>
            <p:ph type="sldNum" sz="quarter" idx="5"/>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E536A87D-11F1-40E7-8A11-E56A840860BF}" type="slidenum">
              <a:rPr lang="pl-PL" altLang="it-IT"/>
              <a:pPr/>
              <a:t>‹N›</a:t>
            </a:fld>
            <a:endParaRPr lang="pl-PL"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5417E4A6-4E5F-42DA-BB86-F935738116C5}" type="slidenum">
              <a:rPr kumimoji="0" lang="en-AU" altLang="it-IT" sz="13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90600" rtl="0" eaLnBrk="1" fontAlgn="base" latinLnBrk="0" hangingPunct="1">
                <a:lnSpc>
                  <a:spcPct val="100000"/>
                </a:lnSpc>
                <a:spcBef>
                  <a:spcPct val="0"/>
                </a:spcBef>
                <a:spcAft>
                  <a:spcPct val="0"/>
                </a:spcAft>
                <a:buClrTx/>
                <a:buSzTx/>
                <a:buFontTx/>
                <a:buNone/>
                <a:tabLst/>
                <a:defRPr/>
              </a:pPr>
              <a:t>1</a:t>
            </a:fld>
            <a:endParaRPr kumimoji="0" lang="en-AU" altLang="it-IT" sz="1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0C96083-9EE0-4A97-8062-426B29A70AAB}" type="slidenum">
              <a:rPr kumimoji="0" lang="en-US" altLang="it-IT"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it-IT"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AD1D82-4180-43D7-9EEC-A543F2D9FA4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20DAC97-B829-402B-888D-0026F175048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8F1992-A83B-4F3A-A421-9326D0483D5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F98D305-4FD3-4512-AE42-24F5160FC0DA}"/>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7A950F5-D530-4FD4-8068-879A7CC25239}"/>
              </a:ext>
            </a:extLst>
          </p:cNvPr>
          <p:cNvSpPr>
            <a:spLocks noGrp="1"/>
          </p:cNvSpPr>
          <p:nvPr>
            <p:ph type="sldNum" sz="quarter" idx="12"/>
          </p:nvPr>
        </p:nvSpPr>
        <p:spPr/>
        <p:txBody>
          <a:bodyPr/>
          <a:lstStyle>
            <a:lvl1pPr>
              <a:defRPr/>
            </a:lvl1pPr>
          </a:lstStyle>
          <a:p>
            <a:fld id="{621A1AF2-DE55-4B46-AD5F-989FCAA6EB9A}" type="slidenum">
              <a:rPr lang="en-AU" altLang="it-IT"/>
              <a:pPr/>
              <a:t>‹N›</a:t>
            </a:fld>
            <a:endParaRPr lang="en-AU" altLang="it-IT"/>
          </a:p>
        </p:txBody>
      </p:sp>
    </p:spTree>
    <p:extLst>
      <p:ext uri="{BB962C8B-B14F-4D97-AF65-F5344CB8AC3E}">
        <p14:creationId xmlns:p14="http://schemas.microsoft.com/office/powerpoint/2010/main" val="414873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FD1E4F-08DB-45EB-91A0-91A61AAA36F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4EA912F-FFD6-4A3B-BF62-C8682712F11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201DACF-A638-40E3-B007-A67DBEE35BDC}"/>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3C901D30-E713-47F4-BBD3-D761D1E0C13B}"/>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A8B1608-0DAF-4CB8-B15C-6D9B8443F862}"/>
              </a:ext>
            </a:extLst>
          </p:cNvPr>
          <p:cNvSpPr>
            <a:spLocks noGrp="1"/>
          </p:cNvSpPr>
          <p:nvPr>
            <p:ph type="sldNum" sz="quarter" idx="12"/>
          </p:nvPr>
        </p:nvSpPr>
        <p:spPr/>
        <p:txBody>
          <a:bodyPr/>
          <a:lstStyle>
            <a:lvl1pPr>
              <a:defRPr/>
            </a:lvl1pPr>
          </a:lstStyle>
          <a:p>
            <a:fld id="{43F774D9-8814-4746-A524-57381CD043D9}" type="slidenum">
              <a:rPr lang="en-AU" altLang="it-IT"/>
              <a:pPr/>
              <a:t>‹N›</a:t>
            </a:fld>
            <a:endParaRPr lang="en-AU" altLang="it-IT"/>
          </a:p>
        </p:txBody>
      </p:sp>
    </p:spTree>
    <p:extLst>
      <p:ext uri="{BB962C8B-B14F-4D97-AF65-F5344CB8AC3E}">
        <p14:creationId xmlns:p14="http://schemas.microsoft.com/office/powerpoint/2010/main" val="3219022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097C3E4-D0E9-4354-A39C-96165D1BA248}"/>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2939FF7-F82D-425B-8CF7-C7E2AFC9D11D}"/>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E9CD33-074B-4BD2-B5FA-DC90608C7EE5}"/>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90C6055-A874-48E1-B401-C7BF21DC6F9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A38A3E5-60EE-4F9C-B674-958D3DDBC056}"/>
              </a:ext>
            </a:extLst>
          </p:cNvPr>
          <p:cNvSpPr>
            <a:spLocks noGrp="1"/>
          </p:cNvSpPr>
          <p:nvPr>
            <p:ph type="sldNum" sz="quarter" idx="12"/>
          </p:nvPr>
        </p:nvSpPr>
        <p:spPr/>
        <p:txBody>
          <a:bodyPr/>
          <a:lstStyle>
            <a:lvl1pPr>
              <a:defRPr/>
            </a:lvl1pPr>
          </a:lstStyle>
          <a:p>
            <a:fld id="{0A06524B-AB9B-4D98-A9D3-C16410804A5E}" type="slidenum">
              <a:rPr lang="en-AU" altLang="it-IT"/>
              <a:pPr/>
              <a:t>‹N›</a:t>
            </a:fld>
            <a:endParaRPr lang="en-AU" altLang="it-IT"/>
          </a:p>
        </p:txBody>
      </p:sp>
    </p:spTree>
    <p:extLst>
      <p:ext uri="{BB962C8B-B14F-4D97-AF65-F5344CB8AC3E}">
        <p14:creationId xmlns:p14="http://schemas.microsoft.com/office/powerpoint/2010/main" val="1193586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olo, testo e clip multimedi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267724-A8F3-43B9-B89C-C1DAD7FC6154}"/>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48B046-FCFF-455E-B370-E2C1CCA5DE3A}"/>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risorsa multimediale 3">
            <a:extLst>
              <a:ext uri="{FF2B5EF4-FFF2-40B4-BE49-F238E27FC236}">
                <a16:creationId xmlns:a16="http://schemas.microsoft.com/office/drawing/2014/main" id="{AEE84BD1-020B-4247-A828-8A0F50F1D347}"/>
              </a:ext>
            </a:extLst>
          </p:cNvPr>
          <p:cNvSpPr>
            <a:spLocks noGrp="1"/>
          </p:cNvSpPr>
          <p:nvPr>
            <p:ph type="media" sz="half" idx="2"/>
          </p:nvPr>
        </p:nvSpPr>
        <p:spPr>
          <a:xfrm>
            <a:off x="4648200" y="1600200"/>
            <a:ext cx="4038600" cy="4525963"/>
          </a:xfrm>
        </p:spPr>
        <p:txBody>
          <a:bodyPr/>
          <a:lstStyle/>
          <a:p>
            <a:endParaRPr lang="it-IT"/>
          </a:p>
        </p:txBody>
      </p:sp>
      <p:sp>
        <p:nvSpPr>
          <p:cNvPr id="5" name="Segnaposto data 4">
            <a:extLst>
              <a:ext uri="{FF2B5EF4-FFF2-40B4-BE49-F238E27FC236}">
                <a16:creationId xmlns:a16="http://schemas.microsoft.com/office/drawing/2014/main" id="{24D188C4-5A13-4748-85B5-D8E33E1D0558}"/>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99E17C84-05EA-4D88-821A-E9EBD2AE2ECA}"/>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157B88F-89FD-45F3-A79D-A194A8E22142}"/>
              </a:ext>
            </a:extLst>
          </p:cNvPr>
          <p:cNvSpPr>
            <a:spLocks noGrp="1"/>
          </p:cNvSpPr>
          <p:nvPr>
            <p:ph type="sldNum" sz="quarter" idx="12"/>
          </p:nvPr>
        </p:nvSpPr>
        <p:spPr>
          <a:xfrm>
            <a:off x="6553200" y="6245225"/>
            <a:ext cx="2133600" cy="476250"/>
          </a:xfrm>
        </p:spPr>
        <p:txBody>
          <a:bodyPr/>
          <a:lstStyle>
            <a:lvl1pPr>
              <a:defRPr/>
            </a:lvl1pPr>
          </a:lstStyle>
          <a:p>
            <a:fld id="{A7CFC51E-C5C9-4BF8-BB00-FBF980E7A3CC}" type="slidenum">
              <a:rPr lang="en-AU" altLang="it-IT"/>
              <a:pPr/>
              <a:t>‹N›</a:t>
            </a:fld>
            <a:endParaRPr lang="en-AU" altLang="it-IT"/>
          </a:p>
        </p:txBody>
      </p:sp>
    </p:spTree>
    <p:extLst>
      <p:ext uri="{BB962C8B-B14F-4D97-AF65-F5344CB8AC3E}">
        <p14:creationId xmlns:p14="http://schemas.microsoft.com/office/powerpoint/2010/main" val="509817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88A06-B35F-4E0F-9763-183F2D1A9F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534B14-6DA1-48F6-AC40-3422DD1616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148AC9-7535-45B8-B28F-DD02EB9A8D99}"/>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6B2E97D5-184A-4C2A-A1A1-88911536E187}"/>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2D87EFD-645F-4A9D-B0D1-6F3134B9DA85}"/>
              </a:ext>
            </a:extLst>
          </p:cNvPr>
          <p:cNvSpPr>
            <a:spLocks noGrp="1"/>
          </p:cNvSpPr>
          <p:nvPr>
            <p:ph type="sldNum" sz="quarter" idx="12"/>
          </p:nvPr>
        </p:nvSpPr>
        <p:spPr/>
        <p:txBody>
          <a:bodyPr/>
          <a:lstStyle>
            <a:lvl1pPr>
              <a:defRPr/>
            </a:lvl1pPr>
          </a:lstStyle>
          <a:p>
            <a:fld id="{8C3563CF-C5B6-4511-892D-CDFA7E224EC8}" type="slidenum">
              <a:rPr lang="en-AU" altLang="it-IT"/>
              <a:pPr/>
              <a:t>‹N›</a:t>
            </a:fld>
            <a:endParaRPr lang="en-AU" altLang="it-IT"/>
          </a:p>
        </p:txBody>
      </p:sp>
    </p:spTree>
    <p:extLst>
      <p:ext uri="{BB962C8B-B14F-4D97-AF65-F5344CB8AC3E}">
        <p14:creationId xmlns:p14="http://schemas.microsoft.com/office/powerpoint/2010/main" val="264911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039D70-7DC0-4D93-A4ED-6CAC5E2D5EC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301922-5116-4219-9C7D-6E99047AEB7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D273A50-90F1-455A-B970-1EAF3992F41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0018A31E-E2E2-4EAA-86A5-ED0EF6259612}"/>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C196AE16-5355-4A32-BFF4-A1821047BF58}"/>
              </a:ext>
            </a:extLst>
          </p:cNvPr>
          <p:cNvSpPr>
            <a:spLocks noGrp="1"/>
          </p:cNvSpPr>
          <p:nvPr>
            <p:ph type="sldNum" sz="quarter" idx="12"/>
          </p:nvPr>
        </p:nvSpPr>
        <p:spPr/>
        <p:txBody>
          <a:bodyPr/>
          <a:lstStyle>
            <a:lvl1pPr>
              <a:defRPr/>
            </a:lvl1pPr>
          </a:lstStyle>
          <a:p>
            <a:fld id="{0E89818B-9753-45D4-9229-13DB0E46CCFC}" type="slidenum">
              <a:rPr lang="en-AU" altLang="it-IT"/>
              <a:pPr/>
              <a:t>‹N›</a:t>
            </a:fld>
            <a:endParaRPr lang="en-AU" altLang="it-IT"/>
          </a:p>
        </p:txBody>
      </p:sp>
    </p:spTree>
    <p:extLst>
      <p:ext uri="{BB962C8B-B14F-4D97-AF65-F5344CB8AC3E}">
        <p14:creationId xmlns:p14="http://schemas.microsoft.com/office/powerpoint/2010/main" val="144094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98798B-D27D-4537-87AD-868EB99DCD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BC0715-16DB-4C9B-B0FE-8B52DD43DFF8}"/>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7D1C182-3277-4AD0-945B-D878367F66C5}"/>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AA6F88-1A73-4F89-BFB7-3910E575B8B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DD8E648-15D1-43F1-B9F9-66AEF68078C1}"/>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3F7A35E-86B8-41AC-A526-AD9F8584566C}"/>
              </a:ext>
            </a:extLst>
          </p:cNvPr>
          <p:cNvSpPr>
            <a:spLocks noGrp="1"/>
          </p:cNvSpPr>
          <p:nvPr>
            <p:ph type="sldNum" sz="quarter" idx="12"/>
          </p:nvPr>
        </p:nvSpPr>
        <p:spPr/>
        <p:txBody>
          <a:bodyPr/>
          <a:lstStyle>
            <a:lvl1pPr>
              <a:defRPr/>
            </a:lvl1pPr>
          </a:lstStyle>
          <a:p>
            <a:fld id="{944688FB-9B5A-429B-9CF5-085A85CA2D53}" type="slidenum">
              <a:rPr lang="en-AU" altLang="it-IT"/>
              <a:pPr/>
              <a:t>‹N›</a:t>
            </a:fld>
            <a:endParaRPr lang="en-AU" altLang="it-IT"/>
          </a:p>
        </p:txBody>
      </p:sp>
    </p:spTree>
    <p:extLst>
      <p:ext uri="{BB962C8B-B14F-4D97-AF65-F5344CB8AC3E}">
        <p14:creationId xmlns:p14="http://schemas.microsoft.com/office/powerpoint/2010/main" val="22430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0E61D6-71B8-4575-A991-C7DA5F78ABDA}"/>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FD4D3CD-759B-430D-B8D3-C19549A6F84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E611A96-811D-4D90-9724-F557472718D1}"/>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719C352-DF9E-4F4F-8B63-8BE7785DA35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417F4B9-54A9-4DF8-884F-AF451DF7AA0A}"/>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596B5EB-A77F-44E9-9238-741D2926B120}"/>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DFD84D0B-745A-4C87-BEAE-7435DFAF3FE1}"/>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554F8E4-6B94-4924-902A-8868A9B7BE63}"/>
              </a:ext>
            </a:extLst>
          </p:cNvPr>
          <p:cNvSpPr>
            <a:spLocks noGrp="1"/>
          </p:cNvSpPr>
          <p:nvPr>
            <p:ph type="sldNum" sz="quarter" idx="12"/>
          </p:nvPr>
        </p:nvSpPr>
        <p:spPr/>
        <p:txBody>
          <a:bodyPr/>
          <a:lstStyle>
            <a:lvl1pPr>
              <a:defRPr/>
            </a:lvl1pPr>
          </a:lstStyle>
          <a:p>
            <a:fld id="{199270FF-AE74-4F37-9176-FB9E1A540EA2}" type="slidenum">
              <a:rPr lang="en-AU" altLang="it-IT"/>
              <a:pPr/>
              <a:t>‹N›</a:t>
            </a:fld>
            <a:endParaRPr lang="en-AU" altLang="it-IT"/>
          </a:p>
        </p:txBody>
      </p:sp>
    </p:spTree>
    <p:extLst>
      <p:ext uri="{BB962C8B-B14F-4D97-AF65-F5344CB8AC3E}">
        <p14:creationId xmlns:p14="http://schemas.microsoft.com/office/powerpoint/2010/main" val="28380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19DEA9-DC1F-42F7-9CEB-1BB6F84366B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C07AC8F-1BE5-45F6-831E-B61D1DDDFC6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28FFF686-9FA6-4616-8593-E18111E6330C}"/>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46036291-F5A2-44C8-88E5-CBB99B4B274A}"/>
              </a:ext>
            </a:extLst>
          </p:cNvPr>
          <p:cNvSpPr>
            <a:spLocks noGrp="1"/>
          </p:cNvSpPr>
          <p:nvPr>
            <p:ph type="sldNum" sz="quarter" idx="12"/>
          </p:nvPr>
        </p:nvSpPr>
        <p:spPr/>
        <p:txBody>
          <a:bodyPr/>
          <a:lstStyle>
            <a:lvl1pPr>
              <a:defRPr/>
            </a:lvl1pPr>
          </a:lstStyle>
          <a:p>
            <a:fld id="{AE1EA076-FC2D-4DB4-858F-02CC50902AB0}" type="slidenum">
              <a:rPr lang="en-AU" altLang="it-IT"/>
              <a:pPr/>
              <a:t>‹N›</a:t>
            </a:fld>
            <a:endParaRPr lang="en-AU" altLang="it-IT"/>
          </a:p>
        </p:txBody>
      </p:sp>
    </p:spTree>
    <p:extLst>
      <p:ext uri="{BB962C8B-B14F-4D97-AF65-F5344CB8AC3E}">
        <p14:creationId xmlns:p14="http://schemas.microsoft.com/office/powerpoint/2010/main" val="283523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CD970E5-88F3-4BF0-996A-FE888B7B0359}"/>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99C44F37-D1B4-4A0C-9A9B-97A1DBD449F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940DA7BF-479D-4449-98F1-8AE08B2F3088}"/>
              </a:ext>
            </a:extLst>
          </p:cNvPr>
          <p:cNvSpPr>
            <a:spLocks noGrp="1"/>
          </p:cNvSpPr>
          <p:nvPr>
            <p:ph type="sldNum" sz="quarter" idx="12"/>
          </p:nvPr>
        </p:nvSpPr>
        <p:spPr/>
        <p:txBody>
          <a:bodyPr/>
          <a:lstStyle>
            <a:lvl1pPr>
              <a:defRPr/>
            </a:lvl1pPr>
          </a:lstStyle>
          <a:p>
            <a:fld id="{CADCDE58-8D4E-478F-B764-3F9025403920}" type="slidenum">
              <a:rPr lang="en-AU" altLang="it-IT"/>
              <a:pPr/>
              <a:t>‹N›</a:t>
            </a:fld>
            <a:endParaRPr lang="en-AU" altLang="it-IT"/>
          </a:p>
        </p:txBody>
      </p:sp>
    </p:spTree>
    <p:extLst>
      <p:ext uri="{BB962C8B-B14F-4D97-AF65-F5344CB8AC3E}">
        <p14:creationId xmlns:p14="http://schemas.microsoft.com/office/powerpoint/2010/main" val="194581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49885D-5A7C-4BEC-9F15-73075C85997E}"/>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73AD243-8A98-41BE-957A-A51CBC11524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A2968C3-904B-48D4-87BC-4E8667CB875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81AED47-3A08-4511-9767-4C0BE69A93A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41FBDB51-1AF3-4249-A9DF-7C1EC6101884}"/>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2804BF2-AFE2-4D41-9A34-86B3B418B2F0}"/>
              </a:ext>
            </a:extLst>
          </p:cNvPr>
          <p:cNvSpPr>
            <a:spLocks noGrp="1"/>
          </p:cNvSpPr>
          <p:nvPr>
            <p:ph type="sldNum" sz="quarter" idx="12"/>
          </p:nvPr>
        </p:nvSpPr>
        <p:spPr/>
        <p:txBody>
          <a:bodyPr/>
          <a:lstStyle>
            <a:lvl1pPr>
              <a:defRPr/>
            </a:lvl1pPr>
          </a:lstStyle>
          <a:p>
            <a:fld id="{6EB3FA87-ED7C-42CB-8905-B74620A9D29E}" type="slidenum">
              <a:rPr lang="en-AU" altLang="it-IT"/>
              <a:pPr/>
              <a:t>‹N›</a:t>
            </a:fld>
            <a:endParaRPr lang="en-AU" altLang="it-IT"/>
          </a:p>
        </p:txBody>
      </p:sp>
    </p:spTree>
    <p:extLst>
      <p:ext uri="{BB962C8B-B14F-4D97-AF65-F5344CB8AC3E}">
        <p14:creationId xmlns:p14="http://schemas.microsoft.com/office/powerpoint/2010/main" val="58727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B2F-6140-439B-A436-2CBFC5DD272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1CFD4A8-C8A1-4E0B-9813-DD7B25FABED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2B8FFEC-D906-4314-8C5F-4021B0E8D43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0C8B7F-3FC0-4B94-A690-919ADE8D7B5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2430ABA-76DF-4454-9EB6-7EB851FC3567}"/>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5A29520-2651-4A6F-A4E5-6ED15D789657}"/>
              </a:ext>
            </a:extLst>
          </p:cNvPr>
          <p:cNvSpPr>
            <a:spLocks noGrp="1"/>
          </p:cNvSpPr>
          <p:nvPr>
            <p:ph type="sldNum" sz="quarter" idx="12"/>
          </p:nvPr>
        </p:nvSpPr>
        <p:spPr/>
        <p:txBody>
          <a:bodyPr/>
          <a:lstStyle>
            <a:lvl1pPr>
              <a:defRPr/>
            </a:lvl1pPr>
          </a:lstStyle>
          <a:p>
            <a:fld id="{845DA4E7-3FD8-4C1B-8AAD-AAD72B25C42D}" type="slidenum">
              <a:rPr lang="en-AU" altLang="it-IT"/>
              <a:pPr/>
              <a:t>‹N›</a:t>
            </a:fld>
            <a:endParaRPr lang="en-AU" altLang="it-IT"/>
          </a:p>
        </p:txBody>
      </p:sp>
    </p:spTree>
    <p:extLst>
      <p:ext uri="{BB962C8B-B14F-4D97-AF65-F5344CB8AC3E}">
        <p14:creationId xmlns:p14="http://schemas.microsoft.com/office/powerpoint/2010/main" val="202743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F92FDAA-E963-468D-BDD1-4C5937FC419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A92C00AF-57A2-41CF-A18B-1592DA6AC4E3}"/>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EDB49452-405B-464D-939C-C44DB552058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C9B396F7-AA80-4835-AF41-4FEF275A1D9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F9C107D-AD9F-4F2E-B9AA-5571E397550F}"/>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D9E74DA-6B25-4795-9C63-0B51EDBC2801}"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hyperlink" Target="https://en.wikipedia.org/wiki/Analytical_Engine"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it.wikipedia.org/wiki/Motore_a_vapore"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hyperlink" Target="https://en.wikipedia.org/wiki/Tabulating_machine" TargetMode="External"/><Relationship Id="rId1" Type="http://schemas.openxmlformats.org/officeDocument/2006/relationships/slideLayout" Target="../slideLayouts/slideLayout4.xml"/><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openxmlformats.org/officeDocument/2006/relationships/hyperlink" Target="https://americanhistory.si.edu/collections/object-groups/tabulating-equipment/from-herman-hollerith-to-ibm" TargetMode="External"/><Relationship Id="rId2" Type="http://schemas.openxmlformats.org/officeDocument/2006/relationships/hyperlink" Target="https://en.wikipedia.org/wiki/IBM" TargetMode="Externa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xVgCGZHhz_U" TargetMode="External"/><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webm"/><Relationship Id="rId1" Type="http://schemas.microsoft.com/office/2007/relationships/media" Target="../media/media2.webm"/><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gif"/><Relationship Id="rId1" Type="http://schemas.openxmlformats.org/officeDocument/2006/relationships/slideLayout" Target="../slideLayouts/slideLayout4.xml"/><Relationship Id="rId5" Type="http://schemas.openxmlformats.org/officeDocument/2006/relationships/hyperlink" Target="https://www.timetoast.com/timelines/history-of-computing-3d3c1f17-0835-4f69-8182-223e5166c4aa" TargetMode="External"/><Relationship Id="rId4" Type="http://schemas.openxmlformats.org/officeDocument/2006/relationships/hyperlink" Target="https://www.mathworks.com/matlabcentral/cody/problems/136-read-a-soroban-abacus"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webm"/><Relationship Id="rId1" Type="http://schemas.microsoft.com/office/2007/relationships/media" Target="../media/media3.webm"/><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yFEdBR-rP9g" TargetMode="External"/><Relationship Id="rId2" Type="http://schemas.openxmlformats.org/officeDocument/2006/relationships/hyperlink" Target="https://it.wikipedia.org/wiki/Macchina_di_Turing" TargetMode="External"/><Relationship Id="rId1" Type="http://schemas.openxmlformats.org/officeDocument/2006/relationships/slideLayout" Target="../slideLayouts/slideLayout6.xml"/><Relationship Id="rId5" Type="http://schemas.openxmlformats.org/officeDocument/2006/relationships/image" Target="../media/image36.png"/><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hyperlink" Target="https://en.wikipedia.org/wiki/Harvard_Mark_I" TargetMode="External"/><Relationship Id="rId2" Type="http://schemas.openxmlformats.org/officeDocument/2006/relationships/hyperlink" Target="https://it.wikipedia.org/wiki/Harvard_Mark_I" TargetMode="External"/><Relationship Id="rId1" Type="http://schemas.openxmlformats.org/officeDocument/2006/relationships/slideLayout" Target="../slideLayouts/slideLayout4.xml"/><Relationship Id="rId5" Type="http://schemas.openxmlformats.org/officeDocument/2006/relationships/image" Target="../media/image37.jpg"/><Relationship Id="rId4" Type="http://schemas.openxmlformats.org/officeDocument/2006/relationships/hyperlink" Target="https://www.blog-wajkomp.pl/amerykanskie-komputery-lat-40-xx-w-harvard-mark-i/"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daily.jstor.org/the-bug-in-the-computer-bug-story/" TargetMode="External"/><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it.wikipedia.org/wiki/Colossus" TargetMode="External"/><Relationship Id="rId2" Type="http://schemas.openxmlformats.org/officeDocument/2006/relationships/hyperlink" Target="https://en.wikipedia.org/wiki/Colossus_computer" TargetMode="External"/><Relationship Id="rId1" Type="http://schemas.openxmlformats.org/officeDocument/2006/relationships/slideLayout" Target="../slideLayouts/slideLayout4.xml"/><Relationship Id="rId4" Type="http://schemas.openxmlformats.org/officeDocument/2006/relationships/image" Target="../media/image39.jpg"/></Relationships>
</file>

<file path=ppt/slides/_rels/slide25.xml.rels><?xml version="1.0" encoding="UTF-8" standalone="yes"?>
<Relationships xmlns="http://schemas.openxmlformats.org/package/2006/relationships"><Relationship Id="rId3" Type="http://schemas.openxmlformats.org/officeDocument/2006/relationships/hyperlink" Target="https://www.computerhope.com/history/1955.htm" TargetMode="External"/><Relationship Id="rId2" Type="http://schemas.openxmlformats.org/officeDocument/2006/relationships/hyperlink" Target="https://it.wikipedia.org/wiki/ENIAC" TargetMode="External"/><Relationship Id="rId1" Type="http://schemas.openxmlformats.org/officeDocument/2006/relationships/slideLayout" Target="../slideLayouts/slideLayout4.xml"/><Relationship Id="rId5" Type="http://schemas.openxmlformats.org/officeDocument/2006/relationships/image" Target="../media/image40.jpg"/><Relationship Id="rId4" Type="http://schemas.openxmlformats.org/officeDocument/2006/relationships/hyperlink" Target="https://spectrum.ieee.org/untold-history-of-ai-invisible-woman-programmed-americas-first-electronic-computer"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en.wikipedia.org/wiki/Transistor" TargetMode="External"/><Relationship Id="rId2" Type="http://schemas.openxmlformats.org/officeDocument/2006/relationships/hyperlink" Target="https://it.wikipedia.org/wiki/Transistor" TargetMode="External"/><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jpg"/></Relationships>
</file>

<file path=ppt/slides/_rels/slide27.xml.rels><?xml version="1.0" encoding="UTF-8" standalone="yes"?>
<Relationships xmlns="http://schemas.openxmlformats.org/package/2006/relationships"><Relationship Id="rId3" Type="http://schemas.openxmlformats.org/officeDocument/2006/relationships/hyperlink" Target="https://www.ibm.com/ibm/history/exhibits/vintage/vintage_4506VV2214.html" TargetMode="External"/><Relationship Id="rId2" Type="http://schemas.openxmlformats.org/officeDocument/2006/relationships/hyperlink" Target="https://it.wikipedia.org/wiki/IBM_608_Transistor_Calculator" TargetMode="External"/><Relationship Id="rId1" Type="http://schemas.openxmlformats.org/officeDocument/2006/relationships/slideLayout" Target="../slideLayouts/slideLayout4.xml"/><Relationship Id="rId4" Type="http://schemas.openxmlformats.org/officeDocument/2006/relationships/image" Target="../media/image43.jpg"/></Relationships>
</file>

<file path=ppt/slides/_rels/slide28.xml.rels><?xml version="1.0" encoding="UTF-8" standalone="yes"?>
<Relationships xmlns="http://schemas.openxmlformats.org/package/2006/relationships"><Relationship Id="rId8" Type="http://schemas.openxmlformats.org/officeDocument/2006/relationships/hyperlink" Target="https://en.wikipedia.org/wiki/Silicon" TargetMode="External"/><Relationship Id="rId13" Type="http://schemas.openxmlformats.org/officeDocument/2006/relationships/hyperlink" Target="https://en.wikipedia.org/wiki/Commodore_PET" TargetMode="External"/><Relationship Id="rId3" Type="http://schemas.openxmlformats.org/officeDocument/2006/relationships/hyperlink" Target="https://en.wikipedia.org/wiki/Apollo_program" TargetMode="External"/><Relationship Id="rId7" Type="http://schemas.openxmlformats.org/officeDocument/2006/relationships/hyperlink" Target="https://en.wikipedia.org/wiki/Apollo_Guidance_Computer#cite_note-4" TargetMode="External"/><Relationship Id="rId12" Type="http://schemas.openxmlformats.org/officeDocument/2006/relationships/hyperlink" Target="https://en.wikipedia.org/wiki/TRS-80" TargetMode="External"/><Relationship Id="rId2" Type="http://schemas.openxmlformats.org/officeDocument/2006/relationships/hyperlink" Target="https://en.wikipedia.org/wiki/Digital_computer" TargetMode="External"/><Relationship Id="rId1" Type="http://schemas.openxmlformats.org/officeDocument/2006/relationships/slideLayout" Target="../slideLayouts/slideLayout6.xml"/><Relationship Id="rId6" Type="http://schemas.openxmlformats.org/officeDocument/2006/relationships/hyperlink" Target="https://en.wikipedia.org/wiki/MIT_Instrumentation_Laboratory" TargetMode="External"/><Relationship Id="rId11" Type="http://schemas.openxmlformats.org/officeDocument/2006/relationships/hyperlink" Target="https://en.wikipedia.org/wiki/Apple_II" TargetMode="External"/><Relationship Id="rId5" Type="http://schemas.openxmlformats.org/officeDocument/2006/relationships/hyperlink" Target="https://en.wikipedia.org/wiki/Apollo_Lunar_Module" TargetMode="External"/><Relationship Id="rId15" Type="http://schemas.openxmlformats.org/officeDocument/2006/relationships/image" Target="../media/image45.jpeg"/><Relationship Id="rId10" Type="http://schemas.openxmlformats.org/officeDocument/2006/relationships/hyperlink" Target="https://en.wikipedia.org/wiki/Home_computer" TargetMode="External"/><Relationship Id="rId4" Type="http://schemas.openxmlformats.org/officeDocument/2006/relationships/hyperlink" Target="https://en.wikipedia.org/wiki/Apollo_command_module" TargetMode="External"/><Relationship Id="rId9" Type="http://schemas.openxmlformats.org/officeDocument/2006/relationships/hyperlink" Target="https://en.wikipedia.org/wiki/Integrated_circuit" TargetMode="External"/><Relationship Id="rId14" Type="http://schemas.openxmlformats.org/officeDocument/2006/relationships/image" Target="../media/image44.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hyperlink" Target="https://en.wikipedia.org/wiki/Computer_architecture" TargetMode="External"/><Relationship Id="rId2" Type="http://schemas.openxmlformats.org/officeDocument/2006/relationships/hyperlink" Target="https://it.wikipedia.org/wiki/Architettura_dei_calcolatori"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hyperlink" Target="https://it.wikipedia.org/wiki/Instruction_set"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8" Type="http://schemas.openxmlformats.org/officeDocument/2006/relationships/hyperlink" Target="https://it.wikipedia.org/wiki/Memoria_primaria" TargetMode="External"/><Relationship Id="rId13" Type="http://schemas.openxmlformats.org/officeDocument/2006/relationships/hyperlink" Target="https://it.wikipedia.org/wiki/Programma_(informatica)" TargetMode="External"/><Relationship Id="rId3" Type="http://schemas.openxmlformats.org/officeDocument/2006/relationships/hyperlink" Target="https://it.wikipedia.org/wiki/Computer" TargetMode="External"/><Relationship Id="rId7" Type="http://schemas.openxmlformats.org/officeDocument/2006/relationships/hyperlink" Target="https://it.wikipedia.org/wiki/Memoria_(informatica)" TargetMode="External"/><Relationship Id="rId12" Type="http://schemas.openxmlformats.org/officeDocument/2006/relationships/hyperlink" Target="https://it.wikipedia.org/wiki/Interfaccia_(informatica)" TargetMode="External"/><Relationship Id="rId2" Type="http://schemas.openxmlformats.org/officeDocument/2006/relationships/image" Target="../media/image46.png"/><Relationship Id="rId1" Type="http://schemas.openxmlformats.org/officeDocument/2006/relationships/slideLayout" Target="../slideLayouts/slideLayout6.xml"/><Relationship Id="rId6" Type="http://schemas.openxmlformats.org/officeDocument/2006/relationships/hyperlink" Target="https://it.wikipedia.org/wiki/Processore" TargetMode="External"/><Relationship Id="rId11" Type="http://schemas.openxmlformats.org/officeDocument/2006/relationships/hyperlink" Target="https://it.wikipedia.org/wiki/Processo_(informatica)" TargetMode="External"/><Relationship Id="rId5" Type="http://schemas.openxmlformats.org/officeDocument/2006/relationships/hyperlink" Target="https://it.wikipedia.org/wiki/Elaborazione_dati" TargetMode="External"/><Relationship Id="rId15" Type="http://schemas.openxmlformats.org/officeDocument/2006/relationships/hyperlink" Target="https://it.wikipedia.org/wiki/Libreria_(software)" TargetMode="External"/><Relationship Id="rId10" Type="http://schemas.openxmlformats.org/officeDocument/2006/relationships/hyperlink" Target="https://it.wikipedia.org/wiki/Software" TargetMode="External"/><Relationship Id="rId4" Type="http://schemas.openxmlformats.org/officeDocument/2006/relationships/hyperlink" Target="https://it.wikipedia.org/wiki/Risorsa_informatica" TargetMode="External"/><Relationship Id="rId9" Type="http://schemas.openxmlformats.org/officeDocument/2006/relationships/hyperlink" Target="https://it.wikipedia.org/wiki/Periferica" TargetMode="External"/><Relationship Id="rId14" Type="http://schemas.openxmlformats.org/officeDocument/2006/relationships/hyperlink" Target="https://it.wikipedia.org/wiki/Applicazione_(informatica)"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it.wikipedia.org/wiki/Microarchitettura" TargetMode="Externa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hyperlink" Target="https://en.wikipedia.org/wiki/Systems_design" TargetMode="Externa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hyperlink" Target="https://arith-matic.com/notebook/rom-ram-computer-memory" TargetMode="Externa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www.techtarget.com/whatis/definition/SRAM-static-random-access-memory" TargetMode="Externa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hyperlink" Target="https://www.cherryservers.com/blog/gpu-vs-cpu-what-are-the-key-differences" TargetMode="External"/><Relationship Id="rId2" Type="http://schemas.openxmlformats.org/officeDocument/2006/relationships/hyperlink" Target="https://www.geeksforgeeks.org/computer-organization-von-neumann-architecture/" TargetMode="Externa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Pascal%27s_calculator" TargetMode="External"/><Relationship Id="rId2" Type="http://schemas.openxmlformats.org/officeDocument/2006/relationships/image" Target="../media/image5.jpg"/><Relationship Id="rId1" Type="http://schemas.openxmlformats.org/officeDocument/2006/relationships/slideLayout" Target="../slideLayouts/slideLayout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hyperlink" Target="https://en.wikipedia.org/wiki/Stepped_reckoner" TargetMode="Externa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hyperlink" Target="https://www.youtube.com/watch?v=Z5JC9Ve1sfI"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xml"/><Relationship Id="rId5" Type="http://schemas.openxmlformats.org/officeDocument/2006/relationships/image" Target="../media/image56.png"/><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3" Type="http://schemas.openxmlformats.org/officeDocument/2006/relationships/hyperlink" Target="https://www.cherryservers.com/blog/gpu-vs-cpu-what-are-the-key-differences" TargetMode="External"/><Relationship Id="rId2" Type="http://schemas.openxmlformats.org/officeDocument/2006/relationships/hyperlink" Target="https://cs.wikipedia.org/wiki/CUDA" TargetMode="External"/><Relationship Id="rId1" Type="http://schemas.openxmlformats.org/officeDocument/2006/relationships/slideLayout" Target="../slideLayouts/slideLayout4.xml"/><Relationship Id="rId5" Type="http://schemas.openxmlformats.org/officeDocument/2006/relationships/image" Target="../media/image58.svg"/><Relationship Id="rId4" Type="http://schemas.openxmlformats.org/officeDocument/2006/relationships/image" Target="../media/image57.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59.png"/><Relationship Id="rId4" Type="http://schemas.openxmlformats.org/officeDocument/2006/relationships/hyperlink" Target="https://www.youtube.com/watch?v=-P28LKWTzrI"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62.gif"/><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xml"/><Relationship Id="rId5" Type="http://schemas.openxmlformats.org/officeDocument/2006/relationships/image" Target="../media/image66.png"/><Relationship Id="rId4" Type="http://schemas.openxmlformats.org/officeDocument/2006/relationships/image" Target="../media/image6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Pascal%27s_calculator" TargetMode="External"/><Relationship Id="rId2" Type="http://schemas.openxmlformats.org/officeDocument/2006/relationships/image" Target="../media/image8.jpg"/><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hyperlink" Target="https://en.wikipedia.org/wiki/Stepped_reckoner"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hyperlink" Target="https://en.wikipedia.org/wiki/Coprocessor" TargetMode="Externa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hyperlink" Target="https://en.wikipedia.org/wiki/IBM_Personal_Computer#cite_note-23" TargetMode="External"/><Relationship Id="rId7" Type="http://schemas.openxmlformats.org/officeDocument/2006/relationships/image" Target="../media/image68.jpeg"/><Relationship Id="rId2" Type="http://schemas.openxmlformats.org/officeDocument/2006/relationships/hyperlink" Target="https://en.wikipedia.org/wiki/IBM_Personal_Computer#cite_note-22" TargetMode="External"/><Relationship Id="rId1" Type="http://schemas.openxmlformats.org/officeDocument/2006/relationships/slideLayout" Target="../slideLayouts/slideLayout6.xml"/><Relationship Id="rId6" Type="http://schemas.openxmlformats.org/officeDocument/2006/relationships/hyperlink" Target="https://en.wikipedia.org/wiki/Expansion_slot" TargetMode="External"/><Relationship Id="rId5" Type="http://schemas.openxmlformats.org/officeDocument/2006/relationships/hyperlink" Target="https://en.wikipedia.org/wiki/IBM_Personal_Computer#cite_note-porter19840918-27" TargetMode="External"/><Relationship Id="rId4" Type="http://schemas.openxmlformats.org/officeDocument/2006/relationships/hyperlink" Target="https://en.wikipedia.org/wiki/Open_architecture"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en.wikipedia.org/wiki/Depletion-load_nMOS" TargetMode="External"/><Relationship Id="rId3" Type="http://schemas.openxmlformats.org/officeDocument/2006/relationships/hyperlink" Target="https://en.wikipedia.org/wiki/Microprocessor" TargetMode="External"/><Relationship Id="rId7" Type="http://schemas.openxmlformats.org/officeDocument/2006/relationships/image" Target="../media/image69.jpg"/><Relationship Id="rId12" Type="http://schemas.openxmlformats.org/officeDocument/2006/relationships/hyperlink" Target="https://en.wikipedia.org/wiki/Zilog_Z80#cite_note-28" TargetMode="External"/><Relationship Id="rId2" Type="http://schemas.openxmlformats.org/officeDocument/2006/relationships/hyperlink" Target="https://en.wikipedia.org/wiki/8-bit_computing" TargetMode="External"/><Relationship Id="rId1" Type="http://schemas.openxmlformats.org/officeDocument/2006/relationships/slideLayout" Target="../slideLayouts/slideLayout4.xml"/><Relationship Id="rId6" Type="http://schemas.openxmlformats.org/officeDocument/2006/relationships/hyperlink" Target="https://en.wikipedia.org/wiki/Federico_Faggin" TargetMode="External"/><Relationship Id="rId11" Type="http://schemas.openxmlformats.org/officeDocument/2006/relationships/image" Target="../media/image71.png"/><Relationship Id="rId5" Type="http://schemas.openxmlformats.org/officeDocument/2006/relationships/hyperlink" Target="https://en.wikipedia.org/wiki/Startup_company" TargetMode="External"/><Relationship Id="rId10" Type="http://schemas.openxmlformats.org/officeDocument/2006/relationships/image" Target="../media/image70.png"/><Relationship Id="rId4" Type="http://schemas.openxmlformats.org/officeDocument/2006/relationships/hyperlink" Target="https://en.wikipedia.org/wiki/Zilog" TargetMode="External"/><Relationship Id="rId9" Type="http://schemas.openxmlformats.org/officeDocument/2006/relationships/hyperlink" Target="https://en.wikipedia.org/wiki/Die_(integrated_circuit)"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en.wikipedia.org/wiki/Self-aligned_gate" TargetMode="External"/><Relationship Id="rId13" Type="http://schemas.openxmlformats.org/officeDocument/2006/relationships/hyperlink" Target="https://en.wikipedia.org/wiki/Intel_8008" TargetMode="External"/><Relationship Id="rId3" Type="http://schemas.openxmlformats.org/officeDocument/2006/relationships/hyperlink" Target="https://en.wikipedia.org/wiki/Help:IPA/Venetian" TargetMode="External"/><Relationship Id="rId7" Type="http://schemas.openxmlformats.org/officeDocument/2006/relationships/hyperlink" Target="https://en.wikipedia.org/wiki/Fairchild_Semiconductor" TargetMode="External"/><Relationship Id="rId12" Type="http://schemas.openxmlformats.org/officeDocument/2006/relationships/hyperlink" Target="https://en.wikipedia.org/wiki/Image_sensors" TargetMode="External"/><Relationship Id="rId2" Type="http://schemas.openxmlformats.org/officeDocument/2006/relationships/hyperlink" Target="https://en.wikipedia.org/wiki/Help:IPA/Italian" TargetMode="External"/><Relationship Id="rId16" Type="http://schemas.openxmlformats.org/officeDocument/2006/relationships/image" Target="../media/image72.jpg"/><Relationship Id="rId1" Type="http://schemas.openxmlformats.org/officeDocument/2006/relationships/slideLayout" Target="../slideLayouts/slideLayout4.xml"/><Relationship Id="rId6" Type="http://schemas.openxmlformats.org/officeDocument/2006/relationships/hyperlink" Target="https://en.wikipedia.org/wiki/Intel" TargetMode="External"/><Relationship Id="rId11" Type="http://schemas.openxmlformats.org/officeDocument/2006/relationships/hyperlink" Target="https://en.wikipedia.org/wiki/Charge-coupled_device" TargetMode="External"/><Relationship Id="rId5" Type="http://schemas.openxmlformats.org/officeDocument/2006/relationships/hyperlink" Target="https://en.wikipedia.org/wiki/Intel_4004" TargetMode="External"/><Relationship Id="rId15" Type="http://schemas.openxmlformats.org/officeDocument/2006/relationships/hyperlink" Target="https://en.wikipedia.org/wiki/Intel_microprocessors" TargetMode="External"/><Relationship Id="rId10" Type="http://schemas.openxmlformats.org/officeDocument/2006/relationships/hyperlink" Target="https://en.wikipedia.org/wiki/Memory_chip" TargetMode="External"/><Relationship Id="rId4" Type="http://schemas.openxmlformats.org/officeDocument/2006/relationships/hyperlink" Target="https://en.wikipedia.org/wiki/Microprocessor" TargetMode="External"/><Relationship Id="rId9" Type="http://schemas.openxmlformats.org/officeDocument/2006/relationships/hyperlink" Target="https://en.wikipedia.org/wiki/Metal%E2%80%93oxide%E2%80%93semiconductor" TargetMode="External"/><Relationship Id="rId14" Type="http://schemas.openxmlformats.org/officeDocument/2006/relationships/hyperlink" Target="https://en.wikipedia.org/wiki/Intel_8080"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https://en.wikipedia.org/wiki/Read-only_memory" TargetMode="External"/><Relationship Id="rId3" Type="http://schemas.openxmlformats.org/officeDocument/2006/relationships/image" Target="../media/image74.jpg"/><Relationship Id="rId7" Type="http://schemas.openxmlformats.org/officeDocument/2006/relationships/hyperlink" Target="https://en.wikipedia.org/wiki/Byte" TargetMode="External"/><Relationship Id="rId2" Type="http://schemas.openxmlformats.org/officeDocument/2006/relationships/image" Target="../media/image73.jpg"/><Relationship Id="rId1" Type="http://schemas.openxmlformats.org/officeDocument/2006/relationships/slideLayout" Target="../slideLayouts/slideLayout4.xml"/><Relationship Id="rId6" Type="http://schemas.openxmlformats.org/officeDocument/2006/relationships/hyperlink" Target="https://en.wikipedia.org/wiki/Megahertz" TargetMode="External"/><Relationship Id="rId5" Type="http://schemas.openxmlformats.org/officeDocument/2006/relationships/hyperlink" Target="https://en.wikipedia.org/wiki/Central_processing_unit" TargetMode="External"/><Relationship Id="rId4" Type="http://schemas.openxmlformats.org/officeDocument/2006/relationships/hyperlink" Target="https://en.wikipedia.org/wiki/Zilog_Z80" TargetMode="External"/><Relationship Id="rId9" Type="http://schemas.openxmlformats.org/officeDocument/2006/relationships/hyperlink" Target="https://en.wikipedia.org/wiki/Random-access_memory" TargetMode="External"/></Relationships>
</file>

<file path=ppt/slides/_rels/slide56.xml.rels><?xml version="1.0" encoding="UTF-8" standalone="yes"?>
<Relationships xmlns="http://schemas.openxmlformats.org/package/2006/relationships"><Relationship Id="rId8" Type="http://schemas.openxmlformats.org/officeDocument/2006/relationships/image" Target="../media/image81.jpg"/><Relationship Id="rId3" Type="http://schemas.openxmlformats.org/officeDocument/2006/relationships/image" Target="../media/image76.jpg"/><Relationship Id="rId7" Type="http://schemas.openxmlformats.org/officeDocument/2006/relationships/image" Target="../media/image80.png"/><Relationship Id="rId2" Type="http://schemas.openxmlformats.org/officeDocument/2006/relationships/image" Target="../media/image75.jpg"/><Relationship Id="rId1" Type="http://schemas.openxmlformats.org/officeDocument/2006/relationships/slideLayout" Target="../slideLayouts/slideLayout4.xml"/><Relationship Id="rId6" Type="http://schemas.openxmlformats.org/officeDocument/2006/relationships/image" Target="../media/image79.gif"/><Relationship Id="rId5" Type="http://schemas.openxmlformats.org/officeDocument/2006/relationships/image" Target="../media/image78.jpg"/><Relationship Id="rId4" Type="http://schemas.openxmlformats.org/officeDocument/2006/relationships/image" Target="../media/image77.jpg"/></Relationships>
</file>

<file path=ppt/slides/_rels/slide5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s://en.wikipedia.org/wiki/Commodore_64" TargetMode="Externa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hyperlink" Target="https://en.wikipedia.org/wiki/Commodore_64" TargetMode="Externa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60.xml.rels><?xml version="1.0" encoding="UTF-8" standalone="yes"?>
<Relationships xmlns="http://schemas.openxmlformats.org/package/2006/relationships"><Relationship Id="rId3" Type="http://schemas.openxmlformats.org/officeDocument/2006/relationships/hyperlink" Target="https://en.wikipedia.org/wiki/File:Ented,_Nokturn_a-moll_-_Jesienny.ogg" TargetMode="External"/><Relationship Id="rId2" Type="http://schemas.openxmlformats.org/officeDocument/2006/relationships/image" Target="../media/image85.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8" Type="http://schemas.openxmlformats.org/officeDocument/2006/relationships/hyperlink" Target="https://it.wikipedia.org/wiki/Protocollo_di_rete" TargetMode="External"/><Relationship Id="rId3" Type="http://schemas.openxmlformats.org/officeDocument/2006/relationships/slideLayout" Target="../slideLayouts/slideLayout4.xml"/><Relationship Id="rId7" Type="http://schemas.openxmlformats.org/officeDocument/2006/relationships/hyperlink" Target="https://it.wikipedia.org/wiki/Musical_Instrument_Digital_Interface" TargetMode="Externa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hyperlink" Target="https://en.wikipedia.org/wiki/File:Ented,_Nokturn_a-moll_-_Jesienny.ogg" TargetMode="External"/><Relationship Id="rId11" Type="http://schemas.openxmlformats.org/officeDocument/2006/relationships/hyperlink" Target="https://it.wikipedia.org/wiki/Computer" TargetMode="External"/><Relationship Id="rId5" Type="http://schemas.openxmlformats.org/officeDocument/2006/relationships/image" Target="../media/image87.jpg"/><Relationship Id="rId10" Type="http://schemas.openxmlformats.org/officeDocument/2006/relationships/hyperlink" Target="https://it.wikipedia.org/wiki/Elettronica" TargetMode="External"/><Relationship Id="rId4" Type="http://schemas.openxmlformats.org/officeDocument/2006/relationships/image" Target="../media/image86.png"/><Relationship Id="rId9" Type="http://schemas.openxmlformats.org/officeDocument/2006/relationships/hyperlink" Target="https://it.wikipedia.org/wiki/Strumento_musicale" TargetMode="External"/></Relationships>
</file>

<file path=ppt/slides/_rels/slide62.xml.rels><?xml version="1.0" encoding="UTF-8" standalone="yes"?>
<Relationships xmlns="http://schemas.openxmlformats.org/package/2006/relationships"><Relationship Id="rId8" Type="http://schemas.openxmlformats.org/officeDocument/2006/relationships/hyperlink" Target="https://it.wikipedia.org/wiki/Processore" TargetMode="External"/><Relationship Id="rId13" Type="http://schemas.openxmlformats.org/officeDocument/2006/relationships/hyperlink" Target="https://it.wikipedia.org/wiki/Unix" TargetMode="External"/><Relationship Id="rId3" Type="http://schemas.openxmlformats.org/officeDocument/2006/relationships/hyperlink" Target="https://it.wikipedia.org/wiki/Personal_computer" TargetMode="External"/><Relationship Id="rId7" Type="http://schemas.openxmlformats.org/officeDocument/2006/relationships/hyperlink" Target="https://it.wikipedia.org/wiki/PC_IBM" TargetMode="External"/><Relationship Id="rId12" Type="http://schemas.openxmlformats.org/officeDocument/2006/relationships/hyperlink" Target="https://it.wikipedia.org/wiki/Megahertz" TargetMode="External"/><Relationship Id="rId2" Type="http://schemas.openxmlformats.org/officeDocument/2006/relationships/image" Target="../media/image88.jpg"/><Relationship Id="rId1" Type="http://schemas.openxmlformats.org/officeDocument/2006/relationships/slideLayout" Target="../slideLayouts/slideLayout6.xml"/><Relationship Id="rId6" Type="http://schemas.openxmlformats.org/officeDocument/2006/relationships/hyperlink" Target="https://it.wikipedia.org/wiki/1983" TargetMode="External"/><Relationship Id="rId11" Type="http://schemas.openxmlformats.org/officeDocument/2006/relationships/hyperlink" Target="https://it.wikipedia.org/wiki/Intel_8086" TargetMode="External"/><Relationship Id="rId5" Type="http://schemas.openxmlformats.org/officeDocument/2006/relationships/hyperlink" Target="https://it.wikipedia.org/wiki/Scarmagno" TargetMode="External"/><Relationship Id="rId10" Type="http://schemas.openxmlformats.org/officeDocument/2006/relationships/hyperlink" Target="https://it.wikipedia.org/wiki/Clock" TargetMode="External"/><Relationship Id="rId4" Type="http://schemas.openxmlformats.org/officeDocument/2006/relationships/hyperlink" Target="https://it.wikipedia.org/wiki/Olivetti" TargetMode="External"/><Relationship Id="rId9" Type="http://schemas.openxmlformats.org/officeDocument/2006/relationships/hyperlink" Target="https://it.wikipedia.org/wiki/I8088"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hyperlink" Target="https://en.wikipedia.org/wiki/Binary_code" TargetMode="Externa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90.emf"/><Relationship Id="rId1" Type="http://schemas.openxmlformats.org/officeDocument/2006/relationships/slideLayout" Target="../slideLayouts/slideLayout6.xml"/><Relationship Id="rId5" Type="http://schemas.openxmlformats.org/officeDocument/2006/relationships/image" Target="../media/image91.png"/><Relationship Id="rId4" Type="http://schemas.openxmlformats.org/officeDocument/2006/relationships/image" Target="../media/image450.png"/></Relationships>
</file>

<file path=ppt/slides/_rels/slide67.xml.rels><?xml version="1.0" encoding="UTF-8" standalone="yes"?>
<Relationships xmlns="http://schemas.openxmlformats.org/package/2006/relationships"><Relationship Id="rId3" Type="http://schemas.openxmlformats.org/officeDocument/2006/relationships/hyperlink" Target="https://en.wikipedia.org/wiki/ASCII" TargetMode="External"/><Relationship Id="rId2" Type="http://schemas.openxmlformats.org/officeDocument/2006/relationships/hyperlink" Target="https://en.wikipedia.org/wiki/Binary_code#ASCII_code" TargetMode="External"/><Relationship Id="rId1" Type="http://schemas.openxmlformats.org/officeDocument/2006/relationships/slideLayout" Target="../slideLayouts/slideLayout4.xml"/><Relationship Id="rId4" Type="http://schemas.openxmlformats.org/officeDocument/2006/relationships/image" Target="../media/image92.png"/></Relationships>
</file>

<file path=ppt/slides/_rels/slide6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4.xml"/><Relationship Id="rId4" Type="http://schemas.openxmlformats.org/officeDocument/2006/relationships/image" Target="../media/image95.png"/></Relationships>
</file>

<file path=ppt/slides/_rels/slide6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hyperlink" Target="https://en.wikipedia.org/wiki/Bernoulli_number" TargetMode="External"/><Relationship Id="rId1" Type="http://schemas.openxmlformats.org/officeDocument/2006/relationships/slideLayout" Target="../slideLayouts/slideLayout4.xml"/><Relationship Id="rId5" Type="http://schemas.openxmlformats.org/officeDocument/2006/relationships/image" Target="../media/image98.png"/><Relationship Id="rId4" Type="http://schemas.openxmlformats.org/officeDocument/2006/relationships/image" Target="../media/image97.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youtube.com/watch?v=v_pCeQGtEnA" TargetMode="External"/><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7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hyperlink" Target="https://it.wikipedia.org/wiki/Fortran" TargetMode="Externa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4.xml"/><Relationship Id="rId4" Type="http://schemas.openxmlformats.org/officeDocument/2006/relationships/image" Target="../media/image101.jpg"/></Relationships>
</file>

<file path=ppt/slides/_rels/slide7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hyperlink" Target="https://it.wikipedia.org/wiki/Java_(linguaggio_di_programmazione)" TargetMode="Externa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3.pn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8" Type="http://schemas.openxmlformats.org/officeDocument/2006/relationships/image" Target="../media/image890.png"/><Relationship Id="rId13" Type="http://schemas.openxmlformats.org/officeDocument/2006/relationships/customXml" Target="../ink/ink7.xml"/><Relationship Id="rId18" Type="http://schemas.openxmlformats.org/officeDocument/2006/relationships/image" Target="../media/image940.png"/><Relationship Id="rId3" Type="http://schemas.openxmlformats.org/officeDocument/2006/relationships/customXml" Target="../ink/ink2.xml"/><Relationship Id="rId7" Type="http://schemas.openxmlformats.org/officeDocument/2006/relationships/customXml" Target="../ink/ink4.xml"/><Relationship Id="rId12" Type="http://schemas.openxmlformats.org/officeDocument/2006/relationships/image" Target="../media/image910.png"/><Relationship Id="rId17" Type="http://schemas.openxmlformats.org/officeDocument/2006/relationships/customXml" Target="../ink/ink9.xml"/><Relationship Id="rId2" Type="http://schemas.openxmlformats.org/officeDocument/2006/relationships/image" Target="../media/image106.png"/><Relationship Id="rId16" Type="http://schemas.openxmlformats.org/officeDocument/2006/relationships/image" Target="../media/image930.png"/><Relationship Id="rId1" Type="http://schemas.openxmlformats.org/officeDocument/2006/relationships/slideLayout" Target="../slideLayouts/slideLayout6.xml"/><Relationship Id="rId6" Type="http://schemas.openxmlformats.org/officeDocument/2006/relationships/image" Target="../media/image880.png"/><Relationship Id="rId11" Type="http://schemas.openxmlformats.org/officeDocument/2006/relationships/customXml" Target="../ink/ink6.xml"/><Relationship Id="rId5" Type="http://schemas.openxmlformats.org/officeDocument/2006/relationships/customXml" Target="../ink/ink3.xml"/><Relationship Id="rId15" Type="http://schemas.openxmlformats.org/officeDocument/2006/relationships/customXml" Target="../ink/ink8.xml"/><Relationship Id="rId10" Type="http://schemas.openxmlformats.org/officeDocument/2006/relationships/image" Target="../media/image900.png"/><Relationship Id="rId4" Type="http://schemas.openxmlformats.org/officeDocument/2006/relationships/image" Target="../media/image870.png"/><Relationship Id="rId9" Type="http://schemas.openxmlformats.org/officeDocument/2006/relationships/customXml" Target="../ink/ink5.xml"/><Relationship Id="rId14" Type="http://schemas.openxmlformats.org/officeDocument/2006/relationships/image" Target="../media/image920.png"/></Relationships>
</file>

<file path=ppt/slides/_rels/slide7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en.wikipedia.org/wiki/Range_table" TargetMode="Externa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hyperlink" Target="https://it.wikipedia.org/wiki/C_(linguaggio)" TargetMode="Externa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hyperlink" Target="https://it.wikipedia.org/wiki/Python" TargetMode="Externa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hyperlink" Target="https://builtin.com/data-science/pseudocode" TargetMode="External"/><Relationship Id="rId2" Type="http://schemas.openxmlformats.org/officeDocument/2006/relationships/hyperlink" Target="https://it.wikipedia.org/wiki/Pseudocodice" TargetMode="External"/><Relationship Id="rId1" Type="http://schemas.openxmlformats.org/officeDocument/2006/relationships/slideLayout" Target="../slideLayouts/slideLayout4.xml"/><Relationship Id="rId4" Type="http://schemas.openxmlformats.org/officeDocument/2006/relationships/image" Target="../media/image113.png"/></Relationships>
</file>

<file path=ppt/slides/_rels/slide84.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115.emf"/><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it.wikipedia.org/wiki/Macchina_differenziale" TargetMode="External"/><Relationship Id="rId2" Type="http://schemas.openxmlformats.org/officeDocument/2006/relationships/hyperlink" Target="https://en.wikipedia.org/wiki/Difference_engine" TargetMode="External"/><Relationship Id="rId1" Type="http://schemas.openxmlformats.org/officeDocument/2006/relationships/slideLayout" Target="../slideLayouts/slideLayout4.xml"/><Relationship Id="rId6" Type="http://schemas.openxmlformats.org/officeDocument/2006/relationships/image" Target="../media/image18.gif"/><Relationship Id="rId5" Type="http://schemas.openxmlformats.org/officeDocument/2006/relationships/image" Target="../media/image17.gif"/><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1655636" y="1214438"/>
            <a:ext cx="5580374" cy="2285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it-IT" altLang="it-IT" sz="4050" i="1" dirty="0">
                <a:solidFill>
                  <a:srgbClr val="002060"/>
                </a:solidFill>
              </a:rPr>
              <a:t>Insegnare STEAM </a:t>
            </a:r>
          </a:p>
          <a:p>
            <a:pPr fontAlgn="base">
              <a:spcBef>
                <a:spcPct val="0"/>
              </a:spcBef>
              <a:spcAft>
                <a:spcPct val="0"/>
              </a:spcAft>
            </a:pPr>
            <a:r>
              <a:rPr lang="it-IT" altLang="it-IT" sz="4050" i="1">
                <a:solidFill>
                  <a:srgbClr val="002060"/>
                </a:solidFill>
              </a:rPr>
              <a:t>con la didattica digitale </a:t>
            </a:r>
          </a:p>
          <a:p>
            <a:pPr fontAlgn="base">
              <a:spcBef>
                <a:spcPct val="0"/>
              </a:spcBef>
              <a:spcAft>
                <a:spcPct val="0"/>
              </a:spcAft>
            </a:pPr>
            <a:r>
              <a:rPr lang="it-IT" altLang="it-IT" sz="4050" i="1">
                <a:solidFill>
                  <a:srgbClr val="002060"/>
                </a:solidFill>
              </a:rPr>
              <a:t>e la </a:t>
            </a:r>
            <a:r>
              <a:rPr lang="it-IT" altLang="it-IT" sz="4050" i="1" dirty="0">
                <a:solidFill>
                  <a:srgbClr val="002060"/>
                </a:solidFill>
              </a:rPr>
              <a:t>realtà aumentata</a:t>
            </a:r>
          </a:p>
          <a:p>
            <a:pPr fontAlgn="base">
              <a:spcBef>
                <a:spcPct val="0"/>
              </a:spcBef>
              <a:spcAft>
                <a:spcPct val="0"/>
              </a:spcAft>
            </a:pPr>
            <a:endParaRPr lang="pl-PL" altLang="it-IT" sz="2100" dirty="0">
              <a:solidFill>
                <a:srgbClr val="FF0000"/>
              </a:solidFill>
            </a:endParaRP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1547813" y="3495049"/>
            <a:ext cx="5703421"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pl-PL" altLang="it-IT" sz="2100" dirty="0">
                <a:solidFill>
                  <a:srgbClr val="002060"/>
                </a:solidFill>
              </a:rPr>
              <a:t>Grzegorz Karwasz</a:t>
            </a:r>
          </a:p>
          <a:p>
            <a:pPr fontAlgn="base">
              <a:spcBef>
                <a:spcPct val="0"/>
              </a:spcBef>
              <a:spcAft>
                <a:spcPct val="0"/>
              </a:spcAft>
            </a:pPr>
            <a:endParaRPr lang="pl-PL" altLang="it-IT" sz="2100" dirty="0">
              <a:solidFill>
                <a:srgbClr val="002060"/>
              </a:solidFill>
            </a:endParaRPr>
          </a:p>
          <a:p>
            <a:pPr fontAlgn="base">
              <a:spcBef>
                <a:spcPct val="0"/>
              </a:spcBef>
              <a:spcAft>
                <a:spcPct val="0"/>
              </a:spcAft>
            </a:pPr>
            <a:endParaRPr lang="it-IT" altLang="it-IT" sz="2100" i="1" dirty="0">
              <a:solidFill>
                <a:srgbClr val="002060"/>
              </a:solidFill>
            </a:endParaRPr>
          </a:p>
          <a:p>
            <a:pPr fontAlgn="base">
              <a:spcBef>
                <a:spcPct val="0"/>
              </a:spcBef>
              <a:spcAft>
                <a:spcPct val="0"/>
              </a:spcAft>
            </a:pPr>
            <a:r>
              <a:rPr lang="it-IT" altLang="it-IT" sz="2100" i="1" dirty="0">
                <a:solidFill>
                  <a:srgbClr val="002060"/>
                </a:solidFill>
              </a:rPr>
              <a:t>Lezione 1: S</a:t>
            </a:r>
            <a:r>
              <a:rPr lang="pl-PL" altLang="it-IT" sz="2100" i="1" dirty="0">
                <a:solidFill>
                  <a:srgbClr val="002060"/>
                </a:solidFill>
              </a:rPr>
              <a:t>toria </a:t>
            </a:r>
            <a:r>
              <a:rPr lang="it-IT" altLang="it-IT" sz="2100" i="1" dirty="0">
                <a:solidFill>
                  <a:srgbClr val="002060"/>
                </a:solidFill>
              </a:rPr>
              <a:t>ed</a:t>
            </a:r>
            <a:r>
              <a:rPr lang="pl-PL" altLang="it-IT" sz="2100" i="1" dirty="0">
                <a:solidFill>
                  <a:srgbClr val="002060"/>
                </a:solidFill>
              </a:rPr>
              <a:t> Archite</a:t>
            </a:r>
            <a:r>
              <a:rPr lang="it-IT" altLang="it-IT" sz="2100" i="1" dirty="0">
                <a:solidFill>
                  <a:srgbClr val="002060"/>
                </a:solidFill>
              </a:rPr>
              <a:t>t</a:t>
            </a:r>
            <a:r>
              <a:rPr lang="pl-PL" altLang="it-IT" sz="2100" i="1" dirty="0">
                <a:solidFill>
                  <a:srgbClr val="002060"/>
                </a:solidFill>
              </a:rPr>
              <a:t>tura </a:t>
            </a:r>
            <a:r>
              <a:rPr lang="it-IT" altLang="it-IT" sz="2100" i="1" dirty="0">
                <a:solidFill>
                  <a:srgbClr val="002060"/>
                </a:solidFill>
              </a:rPr>
              <a:t>del Computer</a:t>
            </a:r>
            <a:endParaRPr lang="pl-PL" altLang="it-IT" sz="2100" i="1" dirty="0">
              <a:solidFill>
                <a:srgbClr val="002060"/>
              </a:solidFill>
            </a:endParaRPr>
          </a:p>
        </p:txBody>
      </p:sp>
      <p:sp>
        <p:nvSpPr>
          <p:cNvPr id="2" name="CasellaDiTesto 1">
            <a:extLst>
              <a:ext uri="{FF2B5EF4-FFF2-40B4-BE49-F238E27FC236}">
                <a16:creationId xmlns:a16="http://schemas.microsoft.com/office/drawing/2014/main" id="{94093A5C-C068-1E8A-6CE3-0F7040BD6D7E}"/>
              </a:ext>
            </a:extLst>
          </p:cNvPr>
          <p:cNvSpPr txBox="1"/>
          <p:nvPr/>
        </p:nvSpPr>
        <p:spPr>
          <a:xfrm>
            <a:off x="1115616" y="5445224"/>
            <a:ext cx="7128792" cy="584775"/>
          </a:xfrm>
          <a:prstGeom prst="rect">
            <a:avLst/>
          </a:prstGeom>
          <a:noFill/>
        </p:spPr>
        <p:txBody>
          <a:bodyPr wrap="square" rtlCol="0">
            <a:spAutoFit/>
          </a:bodyPr>
          <a:lstStyle/>
          <a:p>
            <a:r>
              <a:rPr lang="it-IT" sz="3200" dirty="0"/>
              <a:t>http://dydaktyka.fizyka.umk.pl/Mara</a:t>
            </a:r>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260678" y="94716"/>
            <a:ext cx="8055737" cy="1617466"/>
          </a:xfrm>
        </p:spPr>
        <p:txBody>
          <a:bodyPr anchor="t">
            <a:normAutofit/>
          </a:bodyPr>
          <a:lstStyle/>
          <a:p>
            <a:r>
              <a:rPr lang="pl-PL" sz="3600" dirty="0">
                <a:solidFill>
                  <a:srgbClr val="FF0000"/>
                </a:solidFill>
              </a:rPr>
              <a:t>Charles Babbage</a:t>
            </a:r>
            <a:br>
              <a:rPr lang="pl-PL" sz="2700" dirty="0">
                <a:solidFill>
                  <a:srgbClr val="FFFFFF"/>
                </a:solidFill>
              </a:rPr>
            </a:br>
            <a:endParaRPr lang="en-GB" sz="2700" dirty="0">
              <a:solidFill>
                <a:srgbClr val="FFFFFF"/>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https://en.wikipedia.org/wiki/Analytical_Engine</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6120040" y="340315"/>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Analitycal Engine</a:t>
            </a:r>
          </a:p>
          <a:p>
            <a:pPr marL="0" indent="0" algn="ctr">
              <a:buNone/>
            </a:pPr>
            <a:r>
              <a:rPr lang="pl-PL" sz="1500" i="1" dirty="0"/>
              <a:t>Theory</a:t>
            </a:r>
          </a:p>
          <a:p>
            <a:pPr marL="0" indent="0" algn="ctr">
              <a:buNone/>
            </a:pPr>
            <a:r>
              <a:rPr lang="pl-PL" sz="1500" dirty="0"/>
              <a:t>1837</a:t>
            </a:r>
            <a:endParaRPr lang="en-GB" sz="1500"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3931985" y="1428181"/>
            <a:ext cx="4690864"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sz="1800" dirty="0"/>
              <a:t> Fu descritto per la prima volta nel 1837 come il successore della macchina differenziale di Babbage.</a:t>
            </a:r>
          </a:p>
          <a:p>
            <a:pPr algn="just"/>
            <a:r>
              <a:rPr lang="it-IT" sz="1800" dirty="0"/>
              <a:t>La macchina analitica incorporava un'unità logica aritmetica, il controllo di flusso di dati nella forma di ramificazione e loop condizionali e la memoria </a:t>
            </a:r>
            <a:r>
              <a:rPr lang="it-IT" sz="1800" u="sng" dirty="0"/>
              <a:t>integrata</a:t>
            </a:r>
            <a:r>
              <a:rPr lang="it-IT" sz="1800" dirty="0"/>
              <a:t>, rendendolo il primo progetto per un computer generico che potrebbe essere descritto in termini moderni come la macchina di Turing completa. In altre parole, la struttura della «macchina  analitica» era essenzialmente la stessa di quella che ha dominato la progettazione informatica nell'era elettronica. Il motore analitico è uno dei risultati di maggior successo di Charles Babbage. 
</a:t>
            </a:r>
            <a:endParaRPr lang="en-GB" sz="1800" dirty="0"/>
          </a:p>
        </p:txBody>
      </p:sp>
      <p:pic>
        <p:nvPicPr>
          <p:cNvPr id="6" name="Content Placeholder 5" descr="Henry Babbage's Analytical Engine Mill, built in 1910">
            <a:extLst>
              <a:ext uri="{FF2B5EF4-FFF2-40B4-BE49-F238E27FC236}">
                <a16:creationId xmlns:a16="http://schemas.microsoft.com/office/drawing/2014/main" id="{58F51747-E782-B1F4-9948-77CEFFA7CA8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27585" y="1101386"/>
            <a:ext cx="3366700" cy="4490337"/>
          </a:xfrm>
        </p:spPr>
      </p:pic>
    </p:spTree>
    <p:extLst>
      <p:ext uri="{BB962C8B-B14F-4D97-AF65-F5344CB8AC3E}">
        <p14:creationId xmlns:p14="http://schemas.microsoft.com/office/powerpoint/2010/main" val="402697742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8520" y="332656"/>
            <a:ext cx="3456384" cy="1617466"/>
          </a:xfrm>
        </p:spPr>
        <p:txBody>
          <a:bodyPr anchor="t">
            <a:normAutofit/>
          </a:bodyPr>
          <a:lstStyle/>
          <a:p>
            <a:r>
              <a:rPr lang="it-IT" sz="3600" dirty="0">
                <a:solidFill>
                  <a:srgbClr val="FF0000"/>
                </a:solidFill>
              </a:rPr>
              <a:t>L’idea mai completata</a:t>
            </a:r>
            <a:br>
              <a:rPr lang="pl-PL" sz="2700" dirty="0">
                <a:solidFill>
                  <a:srgbClr val="FFFFFF"/>
                </a:solidFill>
              </a:rPr>
            </a:br>
            <a:endParaRPr lang="en-GB" sz="2700" dirty="0">
              <a:solidFill>
                <a:srgbClr val="FFFFFF"/>
              </a:solidFil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233772" y="3212976"/>
            <a:ext cx="8676456"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b="0" i="0" dirty="0">
                <a:solidFill>
                  <a:srgbClr val="202122"/>
                </a:solidFill>
                <a:effectLst/>
                <a:latin typeface="Arial" panose="020B0604020202020204" pitchFamily="34" charset="0"/>
              </a:rPr>
              <a:t>La macchina analitica doveva essere alimentata da un </a:t>
            </a:r>
            <a:r>
              <a:rPr lang="it-IT" sz="2000" b="0" i="0" u="none" strike="noStrike" dirty="0">
                <a:solidFill>
                  <a:srgbClr val="0645AD"/>
                </a:solidFill>
                <a:effectLst/>
                <a:latin typeface="Arial" panose="020B0604020202020204" pitchFamily="34" charset="0"/>
                <a:hlinkClick r:id="rId2" tooltip="Motore a vapore"/>
              </a:rPr>
              <a:t>motore a vapore</a:t>
            </a:r>
            <a:r>
              <a:rPr lang="it-IT" sz="2000" b="0" i="0" dirty="0">
                <a:solidFill>
                  <a:srgbClr val="202122"/>
                </a:solidFill>
                <a:effectLst/>
                <a:latin typeface="Arial" panose="020B0604020202020204" pitchFamily="34" charset="0"/>
              </a:rPr>
              <a:t> e doveva essere lunga più di 30 metri per 10 metri di profondità.</a:t>
            </a:r>
            <a:r>
              <a:rPr lang="it-IT" sz="2000" dirty="0"/>
              <a:t> Incompiuto dall'autore fino al 1991 un gruppo di storici lo costruì basandosi sui suoi disegni</a:t>
            </a:r>
            <a:endParaRPr lang="en-GB" sz="1800" dirty="0"/>
          </a:p>
          <a:p>
            <a:pPr marL="0" indent="0" algn="just">
              <a:buNone/>
            </a:pPr>
            <a:r>
              <a:rPr lang="it-IT" sz="2000" dirty="0"/>
              <a:t>L'assistente di Babbage di Charles, Ada </a:t>
            </a:r>
            <a:r>
              <a:rPr lang="it-IT" sz="2000" dirty="0" err="1"/>
              <a:t>Lovelance</a:t>
            </a:r>
            <a:r>
              <a:rPr lang="it-IT" sz="2000" dirty="0"/>
              <a:t>, scrisse ipotetici programmi per l'</a:t>
            </a:r>
            <a:r>
              <a:rPr lang="it-IT" sz="2000" dirty="0" err="1"/>
              <a:t>Analitical</a:t>
            </a:r>
            <a:r>
              <a:rPr lang="it-IT" sz="2000" dirty="0"/>
              <a:t> Engine così dopo essere stata spesso riferita come primo programmatore
   A causa di quanto sia stata ispiratrice l'idea della sua ultima macchina per la prima generazione di informatici, Babbage è spesso considerato il padre dell'informatica.</a:t>
            </a:r>
          </a:p>
          <a:p>
            <a:pPr marL="0" indent="0" algn="just">
              <a:buNone/>
            </a:pPr>
            <a:r>
              <a:rPr lang="it-IT" sz="2000" dirty="0"/>
              <a:t>https://it.wikipedia.org/wiki/Macchina_analitica</a:t>
            </a:r>
          </a:p>
          <a:p>
            <a:pPr marL="0" indent="0" algn="just">
              <a:buNone/>
            </a:pPr>
            <a:endParaRPr lang="it-IT" sz="2000" b="1" dirty="0"/>
          </a:p>
          <a:p>
            <a:pPr marL="0" indent="0" algn="just">
              <a:buNone/>
            </a:pPr>
            <a:endParaRPr lang="pl-PL" sz="2000" b="1" dirty="0"/>
          </a:p>
        </p:txBody>
      </p:sp>
      <p:pic>
        <p:nvPicPr>
          <p:cNvPr id="1026" name="Picture 2">
            <a:extLst>
              <a:ext uri="{FF2B5EF4-FFF2-40B4-BE49-F238E27FC236}">
                <a16:creationId xmlns:a16="http://schemas.microsoft.com/office/drawing/2014/main" id="{9C8FCEB6-2F9A-AE44-B3CB-3554330234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1414" y="20774"/>
            <a:ext cx="4745165" cy="3192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04260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0" y="206453"/>
            <a:ext cx="5623450" cy="1617466"/>
          </a:xfrm>
        </p:spPr>
        <p:txBody>
          <a:bodyPr anchor="t">
            <a:noAutofit/>
          </a:bodyPr>
          <a:lstStyle/>
          <a:p>
            <a:r>
              <a:rPr lang="it-IT" sz="3600" dirty="0">
                <a:solidFill>
                  <a:srgbClr val="FF0000"/>
                </a:solidFill>
              </a:rPr>
              <a:t>«La spinta»</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https://en.wikipedia.org/wiki/Tabulating_machine</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860032" y="340315"/>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Tabulating Machine</a:t>
            </a:r>
          </a:p>
          <a:p>
            <a:pPr marL="0" indent="0" algn="ctr">
              <a:buNone/>
            </a:pPr>
            <a:r>
              <a:rPr lang="pl-PL" sz="1500" i="1" dirty="0"/>
              <a:t>Herman Hollerith</a:t>
            </a:r>
          </a:p>
          <a:p>
            <a:pPr marL="0" indent="0" algn="ctr">
              <a:buNone/>
            </a:pPr>
            <a:r>
              <a:rPr lang="pl-PL" sz="1500" dirty="0"/>
              <a:t>1890</a:t>
            </a:r>
            <a:endParaRPr lang="en-GB" sz="1500"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3917904" y="1434452"/>
            <a:ext cx="4644704"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800" dirty="0"/>
              <a:t>Il censimento degli Stati Uniti del 1880, che si svolgeva ogni 10 anni, impiega 8 anni per la compilazione, e la prospettiva del 1890 che poteva impiegare 13 anni il governo degli Stati Uniti era alla ricerca di una soluzione per abbreviare il tempo necessario
Herman </a:t>
            </a:r>
            <a:r>
              <a:rPr lang="it-IT" sz="1800" dirty="0" err="1"/>
              <a:t>Hollerith</a:t>
            </a:r>
            <a:r>
              <a:rPr lang="it-IT" sz="1800" dirty="0"/>
              <a:t> ha creato una macchina elettromeccanica basata su schede perforate in cui un foro nella carta consente a una capocchia di spillo metallica di passare attraverso e in una fiala di mercurio che chiude il circuito elettrico e che potrebbe essere utilizzato per il conteggio 
Il censimento del 1890 terminò mesi prima del suo programma di 6 anni e risparmiò enormi quantità di denaro</a:t>
            </a:r>
            <a:r>
              <a:rPr lang="it-IT" sz="1200" dirty="0"/>
              <a:t>
</a:t>
            </a:r>
            <a:endParaRPr lang="en-GB" sz="1200" dirty="0"/>
          </a:p>
        </p:txBody>
      </p:sp>
      <p:pic>
        <p:nvPicPr>
          <p:cNvPr id="7" name="Content Placeholder 6" descr="A picture containing floor, indoor, wall, table&#10;&#10;Description automatically generated">
            <a:extLst>
              <a:ext uri="{FF2B5EF4-FFF2-40B4-BE49-F238E27FC236}">
                <a16:creationId xmlns:a16="http://schemas.microsoft.com/office/drawing/2014/main" id="{C8CBCA39-4DC5-D966-833C-D575DB41447F}"/>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3007" t="5912" r="28036" b="6225"/>
          <a:stretch/>
        </p:blipFill>
        <p:spPr>
          <a:xfrm>
            <a:off x="369212" y="1126574"/>
            <a:ext cx="3059678" cy="2923944"/>
          </a:xfrm>
        </p:spPr>
      </p:pic>
      <p:pic>
        <p:nvPicPr>
          <p:cNvPr id="9" name="Picture 8" descr="A picture containing table&#10;&#10;Description automatically generated">
            <a:extLst>
              <a:ext uri="{FF2B5EF4-FFF2-40B4-BE49-F238E27FC236}">
                <a16:creationId xmlns:a16="http://schemas.microsoft.com/office/drawing/2014/main" id="{505626A0-A9C3-D268-D858-D5961E0B21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4389151"/>
            <a:ext cx="3607732" cy="1617466"/>
          </a:xfrm>
          <a:prstGeom prst="rect">
            <a:avLst/>
          </a:prstGeom>
        </p:spPr>
      </p:pic>
    </p:spTree>
    <p:extLst>
      <p:ext uri="{BB962C8B-B14F-4D97-AF65-F5344CB8AC3E}">
        <p14:creationId xmlns:p14="http://schemas.microsoft.com/office/powerpoint/2010/main" val="425028716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259632" y="350179"/>
            <a:ext cx="6624736" cy="1617466"/>
          </a:xfrm>
        </p:spPr>
        <p:txBody>
          <a:bodyPr anchor="t">
            <a:normAutofit/>
          </a:bodyPr>
          <a:lstStyle/>
          <a:p>
            <a:r>
              <a:rPr lang="en-GB" sz="3600" dirty="0" err="1">
                <a:solidFill>
                  <a:srgbClr val="002060"/>
                </a:solidFill>
              </a:rPr>
              <a:t>Macchine</a:t>
            </a:r>
            <a:r>
              <a:rPr lang="en-GB" sz="3600" dirty="0">
                <a:solidFill>
                  <a:srgbClr val="002060"/>
                </a:solidFill>
              </a:rPr>
              <a:t> “</a:t>
            </a:r>
            <a:r>
              <a:rPr lang="en-GB" sz="3600" dirty="0" err="1">
                <a:solidFill>
                  <a:srgbClr val="002060"/>
                </a:solidFill>
              </a:rPr>
              <a:t>informatiche</a:t>
            </a:r>
            <a:r>
              <a:rPr lang="en-GB" sz="3600" dirty="0">
                <a:solidFill>
                  <a:srgbClr val="002060"/>
                </a:solidFill>
              </a:rPr>
              <a:t>” </a:t>
            </a: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5"/>
            <a:ext cx="6191267" cy="438582"/>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https://en.wikipedia.org/wiki/IBM</a:t>
            </a:r>
            <a:endParaRPr lang="pl-PL" sz="750" dirty="0">
              <a:solidFill>
                <a:srgbClr val="000000"/>
              </a:solidFill>
              <a:latin typeface="Arial"/>
              <a:cs typeface="Arial"/>
            </a:endParaRPr>
          </a:p>
          <a:p>
            <a:pPr defTabSz="685800" fontAlgn="auto">
              <a:spcBef>
                <a:spcPts val="0"/>
              </a:spcBef>
              <a:spcAft>
                <a:spcPts val="0"/>
              </a:spcAft>
              <a:defRPr/>
            </a:pPr>
            <a:r>
              <a:rPr lang="en-GB" sz="750" dirty="0">
                <a:solidFill>
                  <a:srgbClr val="000000"/>
                </a:solidFill>
                <a:latin typeface="Arial"/>
                <a:cs typeface="Arial"/>
                <a:hlinkClick r:id="rId3"/>
              </a:rPr>
              <a:t>https://americanhistory.si.edu/collections/object-groups/tabulating-equipment/from-herman-hollerith-to-ibm</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648200" y="1124560"/>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IBM</a:t>
            </a: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611560" y="1613179"/>
            <a:ext cx="7920880" cy="1455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1800" dirty="0">
                <a:effectLst/>
                <a:latin typeface="Segoe UI Web (West European)"/>
              </a:rPr>
              <a:t>Il successo delle macchine tabulanti alimenta l’interesse delle aziende che fanno nascere il potenziale dell'informatica. Herman </a:t>
            </a:r>
            <a:r>
              <a:rPr lang="it-IT" sz="1800" dirty="0" err="1">
                <a:effectLst/>
                <a:latin typeface="Segoe UI Web (West European)"/>
              </a:rPr>
              <a:t>Hollerith</a:t>
            </a:r>
            <a:r>
              <a:rPr lang="it-IT" sz="1800" dirty="0">
                <a:effectLst/>
                <a:latin typeface="Segoe UI Web (West European)"/>
              </a:rPr>
              <a:t> fonda The </a:t>
            </a:r>
            <a:r>
              <a:rPr lang="it-IT" sz="1800" dirty="0" err="1">
                <a:effectLst/>
                <a:latin typeface="Segoe UI Web (West European)"/>
              </a:rPr>
              <a:t>Tabulating</a:t>
            </a:r>
            <a:r>
              <a:rPr lang="it-IT" sz="1800" dirty="0">
                <a:effectLst/>
                <a:latin typeface="Segoe UI Web (West European)"/>
              </a:rPr>
              <a:t> Machine Company per soddisfare la nuova domanda di macchine informatiche. Più tardi quella società si fonde con altri produttori di macchine per diventare The International Business Machines Corporation: produttore prima delle macchine da scrivere, poi i primi computer</a:t>
            </a:r>
          </a:p>
          <a:p>
            <a:pPr marL="0" indent="0" algn="just">
              <a:buNone/>
            </a:pPr>
            <a:endParaRPr lang="en-GB" sz="2000" b="1" dirty="0"/>
          </a:p>
        </p:txBody>
      </p:sp>
      <p:pic>
        <p:nvPicPr>
          <p:cNvPr id="11" name="Content Placeholder 10" descr="A picture containing text, building&#10;&#10;Description automatically generated">
            <a:extLst>
              <a:ext uri="{FF2B5EF4-FFF2-40B4-BE49-F238E27FC236}">
                <a16:creationId xmlns:a16="http://schemas.microsoft.com/office/drawing/2014/main" id="{6950EBA5-D5CD-A0F0-406D-46336D07585A}"/>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588224" y="3429000"/>
            <a:ext cx="1428750" cy="571500"/>
          </a:xfrm>
        </p:spPr>
      </p:pic>
    </p:spTree>
    <p:extLst>
      <p:ext uri="{BB962C8B-B14F-4D97-AF65-F5344CB8AC3E}">
        <p14:creationId xmlns:p14="http://schemas.microsoft.com/office/powerpoint/2010/main" val="255305847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EB58BBB-02B6-EC2C-BDC2-622641F6AE98}"/>
              </a:ext>
            </a:extLst>
          </p:cNvPr>
          <p:cNvSpPr>
            <a:spLocks noGrp="1"/>
          </p:cNvSpPr>
          <p:nvPr>
            <p:ph type="title"/>
          </p:nvPr>
        </p:nvSpPr>
        <p:spPr>
          <a:xfrm>
            <a:off x="1916723" y="1938704"/>
            <a:ext cx="5310554" cy="2980593"/>
          </a:xfrm>
        </p:spPr>
        <p:txBody>
          <a:bodyPr vert="horz" wrap="square" lIns="68580" tIns="34290" rIns="68580" bIns="34290" numCol="1" rtlCol="0" anchor="ctr" anchorCtr="0" compatLnSpc="1">
            <a:prstTxWarp prst="textNoShape">
              <a:avLst/>
            </a:prstTxWarp>
            <a:normAutofit/>
          </a:bodyPr>
          <a:lstStyle/>
          <a:p>
            <a:pPr>
              <a:lnSpc>
                <a:spcPct val="90000"/>
              </a:lnSpc>
            </a:pPr>
            <a:r>
              <a:rPr lang="pl-PL" sz="4050" dirty="0">
                <a:solidFill>
                  <a:schemeClr val="accent2"/>
                </a:solidFill>
              </a:rPr>
              <a:t>Modern computers</a:t>
            </a:r>
            <a:endParaRPr lang="en-US" sz="4050" dirty="0">
              <a:solidFill>
                <a:schemeClr val="accent2"/>
              </a:solidFill>
            </a:endParaRPr>
          </a:p>
        </p:txBody>
      </p:sp>
    </p:spTree>
    <p:extLst>
      <p:ext uri="{BB962C8B-B14F-4D97-AF65-F5344CB8AC3E}">
        <p14:creationId xmlns:p14="http://schemas.microsoft.com/office/powerpoint/2010/main" val="240027433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9049CDB1-DBA0-7C89-4EC2-28F452079D07}"/>
              </a:ext>
            </a:extLst>
          </p:cNvPr>
          <p:cNvPicPr>
            <a:picLocks noChangeAspect="1"/>
          </p:cNvPicPr>
          <p:nvPr/>
        </p:nvPicPr>
        <p:blipFill>
          <a:blip r:embed="rId2"/>
          <a:stretch>
            <a:fillRect/>
          </a:stretch>
        </p:blipFill>
        <p:spPr>
          <a:xfrm>
            <a:off x="4147008" y="2305745"/>
            <a:ext cx="4911960" cy="4576881"/>
          </a:xfrm>
          <a:prstGeom prst="rect">
            <a:avLst/>
          </a:prstGeom>
        </p:spPr>
      </p:pic>
      <p:pic>
        <p:nvPicPr>
          <p:cNvPr id="8" name="Immagine 7">
            <a:extLst>
              <a:ext uri="{FF2B5EF4-FFF2-40B4-BE49-F238E27FC236}">
                <a16:creationId xmlns:a16="http://schemas.microsoft.com/office/drawing/2014/main" id="{47AF4ADB-9203-C2AC-F768-ACC395C780FC}"/>
              </a:ext>
            </a:extLst>
          </p:cNvPr>
          <p:cNvPicPr>
            <a:picLocks noChangeAspect="1"/>
          </p:cNvPicPr>
          <p:nvPr/>
        </p:nvPicPr>
        <p:blipFill>
          <a:blip r:embed="rId3"/>
          <a:stretch>
            <a:fillRect/>
          </a:stretch>
        </p:blipFill>
        <p:spPr>
          <a:xfrm>
            <a:off x="30831" y="61834"/>
            <a:ext cx="5012268" cy="2831657"/>
          </a:xfrm>
          <a:prstGeom prst="rect">
            <a:avLst/>
          </a:prstGeom>
        </p:spPr>
      </p:pic>
      <p:sp>
        <p:nvSpPr>
          <p:cNvPr id="2" name="Titolo 1">
            <a:extLst>
              <a:ext uri="{FF2B5EF4-FFF2-40B4-BE49-F238E27FC236}">
                <a16:creationId xmlns:a16="http://schemas.microsoft.com/office/drawing/2014/main" id="{D9A1317A-A21D-25FC-27C7-6C9928694686}"/>
              </a:ext>
            </a:extLst>
          </p:cNvPr>
          <p:cNvSpPr>
            <a:spLocks noGrp="1"/>
          </p:cNvSpPr>
          <p:nvPr>
            <p:ph type="title"/>
          </p:nvPr>
        </p:nvSpPr>
        <p:spPr>
          <a:xfrm>
            <a:off x="2738132" y="764704"/>
            <a:ext cx="6511144" cy="1143000"/>
          </a:xfrm>
        </p:spPr>
        <p:txBody>
          <a:bodyPr/>
          <a:lstStyle/>
          <a:p>
            <a:r>
              <a:rPr lang="it-IT" sz="3600" dirty="0"/>
              <a:t>Enigma tedesco/ polacca</a:t>
            </a:r>
          </a:p>
        </p:txBody>
      </p:sp>
      <p:pic>
        <p:nvPicPr>
          <p:cNvPr id="1026" name="Picture 2">
            <a:extLst>
              <a:ext uri="{FF2B5EF4-FFF2-40B4-BE49-F238E27FC236}">
                <a16:creationId xmlns:a16="http://schemas.microsoft.com/office/drawing/2014/main" id="{7E2EFC01-3EBD-35B5-2244-8E4716414B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2900045"/>
            <a:ext cx="2762250" cy="3905250"/>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F1D9B55E-A2FD-3A76-BD2A-482E6F78999F}"/>
              </a:ext>
            </a:extLst>
          </p:cNvPr>
          <p:cNvSpPr txBox="1"/>
          <p:nvPr/>
        </p:nvSpPr>
        <p:spPr>
          <a:xfrm>
            <a:off x="4096854" y="1582084"/>
            <a:ext cx="5012268" cy="369332"/>
          </a:xfrm>
          <a:prstGeom prst="rect">
            <a:avLst/>
          </a:prstGeom>
          <a:noFill/>
        </p:spPr>
        <p:txBody>
          <a:bodyPr wrap="square">
            <a:spAutoFit/>
          </a:bodyPr>
          <a:lstStyle/>
          <a:p>
            <a:r>
              <a:rPr lang="it-IT" dirty="0"/>
              <a:t>https://en.wikipedia.org/wiki/Enigma_machine</a:t>
            </a:r>
          </a:p>
        </p:txBody>
      </p:sp>
    </p:spTree>
    <p:extLst>
      <p:ext uri="{BB962C8B-B14F-4D97-AF65-F5344CB8AC3E}">
        <p14:creationId xmlns:p14="http://schemas.microsoft.com/office/powerpoint/2010/main" val="98064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0F2707-4A53-50C0-E8EB-D6829DDE8FEF}"/>
              </a:ext>
            </a:extLst>
          </p:cNvPr>
          <p:cNvSpPr>
            <a:spLocks noGrp="1"/>
          </p:cNvSpPr>
          <p:nvPr>
            <p:ph type="title"/>
          </p:nvPr>
        </p:nvSpPr>
        <p:spPr>
          <a:xfrm>
            <a:off x="457200" y="95350"/>
            <a:ext cx="8229600" cy="1143000"/>
          </a:xfrm>
        </p:spPr>
        <p:txBody>
          <a:bodyPr/>
          <a:lstStyle/>
          <a:p>
            <a:r>
              <a:rPr lang="it-IT" sz="3600" dirty="0"/>
              <a:t>«</a:t>
            </a:r>
            <a:r>
              <a:rPr lang="it-IT" sz="3600" dirty="0" err="1"/>
              <a:t>Unbrakeble</a:t>
            </a:r>
            <a:r>
              <a:rPr lang="it-IT" sz="3600" dirty="0"/>
              <a:t> machine»</a:t>
            </a:r>
          </a:p>
        </p:txBody>
      </p:sp>
      <p:pic>
        <p:nvPicPr>
          <p:cNvPr id="4" name="Immagine 3">
            <a:extLst>
              <a:ext uri="{FF2B5EF4-FFF2-40B4-BE49-F238E27FC236}">
                <a16:creationId xmlns:a16="http://schemas.microsoft.com/office/drawing/2014/main" id="{12D6573E-DC49-52D9-8130-A1921D38E6FF}"/>
              </a:ext>
            </a:extLst>
          </p:cNvPr>
          <p:cNvPicPr>
            <a:picLocks noChangeAspect="1"/>
          </p:cNvPicPr>
          <p:nvPr/>
        </p:nvPicPr>
        <p:blipFill>
          <a:blip r:embed="rId2"/>
          <a:stretch>
            <a:fillRect/>
          </a:stretch>
        </p:blipFill>
        <p:spPr>
          <a:xfrm>
            <a:off x="0" y="1050160"/>
            <a:ext cx="9144000" cy="5140990"/>
          </a:xfrm>
          <a:prstGeom prst="rect">
            <a:avLst/>
          </a:prstGeom>
        </p:spPr>
      </p:pic>
      <p:sp>
        <p:nvSpPr>
          <p:cNvPr id="6" name="CasellaDiTesto 5">
            <a:extLst>
              <a:ext uri="{FF2B5EF4-FFF2-40B4-BE49-F238E27FC236}">
                <a16:creationId xmlns:a16="http://schemas.microsoft.com/office/drawing/2014/main" id="{BCBDB881-5DA2-A09F-E8B7-56C6A9881A18}"/>
              </a:ext>
            </a:extLst>
          </p:cNvPr>
          <p:cNvSpPr txBox="1"/>
          <p:nvPr/>
        </p:nvSpPr>
        <p:spPr>
          <a:xfrm>
            <a:off x="25743" y="6047927"/>
            <a:ext cx="7488832" cy="1200329"/>
          </a:xfrm>
          <a:prstGeom prst="rect">
            <a:avLst/>
          </a:prstGeom>
          <a:noFill/>
        </p:spPr>
        <p:txBody>
          <a:bodyPr wrap="square">
            <a:spAutoFit/>
          </a:bodyPr>
          <a:lstStyle/>
          <a:p>
            <a:r>
              <a:rPr lang="it-IT" dirty="0">
                <a:hlinkClick r:id="rId3"/>
              </a:rPr>
              <a:t>https://www.youtube.com/watch?v=xVgCGZHhz_U</a:t>
            </a:r>
            <a:endParaRPr lang="it-IT" dirty="0"/>
          </a:p>
          <a:p>
            <a:r>
              <a:rPr lang="it-IT" b="1" i="0" dirty="0">
                <a:solidFill>
                  <a:srgbClr val="030303"/>
                </a:solidFill>
                <a:effectLst/>
                <a:latin typeface="YouTube Sans"/>
              </a:rPr>
              <a:t>3D Virtual Enigma Simulator</a:t>
            </a:r>
          </a:p>
          <a:p>
            <a:r>
              <a:rPr lang="it-IT" b="1" dirty="0">
                <a:solidFill>
                  <a:srgbClr val="030303"/>
                </a:solidFill>
                <a:latin typeface="YouTube Sans"/>
              </a:rPr>
              <a:t>enigma.virtualcolossus.co.uk</a:t>
            </a:r>
            <a:endParaRPr lang="it-IT" b="1" i="0" dirty="0">
              <a:solidFill>
                <a:srgbClr val="030303"/>
              </a:solidFill>
              <a:effectLst/>
              <a:latin typeface="YouTube Sans"/>
            </a:endParaRPr>
          </a:p>
          <a:p>
            <a:endParaRPr lang="it-IT" dirty="0"/>
          </a:p>
        </p:txBody>
      </p:sp>
      <p:pic>
        <p:nvPicPr>
          <p:cNvPr id="8" name="Immagine 7">
            <a:extLst>
              <a:ext uri="{FF2B5EF4-FFF2-40B4-BE49-F238E27FC236}">
                <a16:creationId xmlns:a16="http://schemas.microsoft.com/office/drawing/2014/main" id="{53561682-DFB3-D955-3FAA-795BE8CCE047}"/>
              </a:ext>
            </a:extLst>
          </p:cNvPr>
          <p:cNvPicPr>
            <a:picLocks noChangeAspect="1"/>
          </p:cNvPicPr>
          <p:nvPr/>
        </p:nvPicPr>
        <p:blipFill>
          <a:blip r:embed="rId4"/>
          <a:stretch>
            <a:fillRect/>
          </a:stretch>
        </p:blipFill>
        <p:spPr>
          <a:xfrm>
            <a:off x="4346649" y="1556792"/>
            <a:ext cx="4340151" cy="2429319"/>
          </a:xfrm>
          <a:prstGeom prst="rect">
            <a:avLst/>
          </a:prstGeom>
        </p:spPr>
      </p:pic>
    </p:spTree>
    <p:extLst>
      <p:ext uri="{BB962C8B-B14F-4D97-AF65-F5344CB8AC3E}">
        <p14:creationId xmlns:p14="http://schemas.microsoft.com/office/powerpoint/2010/main" val="1554955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1DC263A-BF98-2545-75CF-A9F5F48E3676}"/>
              </a:ext>
            </a:extLst>
          </p:cNvPr>
          <p:cNvPicPr>
            <a:picLocks noChangeAspect="1"/>
          </p:cNvPicPr>
          <p:nvPr/>
        </p:nvPicPr>
        <p:blipFill>
          <a:blip r:embed="rId2"/>
          <a:stretch>
            <a:fillRect/>
          </a:stretch>
        </p:blipFill>
        <p:spPr>
          <a:xfrm>
            <a:off x="0" y="548680"/>
            <a:ext cx="9144000" cy="5140990"/>
          </a:xfrm>
          <a:prstGeom prst="rect">
            <a:avLst/>
          </a:prstGeom>
        </p:spPr>
      </p:pic>
      <p:pic>
        <p:nvPicPr>
          <p:cNvPr id="3074" name="Picture 2" descr="A black and white photo of World War II workers inside a room in Bletchley Park.">
            <a:extLst>
              <a:ext uri="{FF2B5EF4-FFF2-40B4-BE49-F238E27FC236}">
                <a16:creationId xmlns:a16="http://schemas.microsoft.com/office/drawing/2014/main" id="{822B67A7-89C8-4B0C-E1DA-2D9F0A7623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2022" y="3789040"/>
            <a:ext cx="3278307" cy="252028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Bombe - Wikiwand">
            <a:extLst>
              <a:ext uri="{FF2B5EF4-FFF2-40B4-BE49-F238E27FC236}">
                <a16:creationId xmlns:a16="http://schemas.microsoft.com/office/drawing/2014/main" id="{0698E665-5B8C-5964-A083-495DEDD83A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893" y="2869315"/>
            <a:ext cx="2621118" cy="3957042"/>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891D5EC8-7FAF-9239-64E7-C6F892CE1E5D}"/>
              </a:ext>
            </a:extLst>
          </p:cNvPr>
          <p:cNvSpPr txBox="1"/>
          <p:nvPr/>
        </p:nvSpPr>
        <p:spPr>
          <a:xfrm>
            <a:off x="3210904" y="6309320"/>
            <a:ext cx="5933096" cy="584775"/>
          </a:xfrm>
          <a:prstGeom prst="rect">
            <a:avLst/>
          </a:prstGeom>
          <a:noFill/>
        </p:spPr>
        <p:txBody>
          <a:bodyPr wrap="square">
            <a:spAutoFit/>
          </a:bodyPr>
          <a:lstStyle/>
          <a:p>
            <a:r>
              <a:rPr lang="it-IT" sz="1600" dirty="0"/>
              <a:t>«Solo una macchina può battere un’altra macchina»</a:t>
            </a:r>
          </a:p>
          <a:p>
            <a:r>
              <a:rPr lang="it-IT" sz="1600" dirty="0"/>
              <a:t>https://www.cia.gov/stories/story/the-enigma-of-alan-turing/</a:t>
            </a:r>
          </a:p>
        </p:txBody>
      </p:sp>
    </p:spTree>
    <p:extLst>
      <p:ext uri="{BB962C8B-B14F-4D97-AF65-F5344CB8AC3E}">
        <p14:creationId xmlns:p14="http://schemas.microsoft.com/office/powerpoint/2010/main" val="211127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42D908-A498-283D-4302-91B214588369}"/>
              </a:ext>
            </a:extLst>
          </p:cNvPr>
          <p:cNvSpPr>
            <a:spLocks noGrp="1"/>
          </p:cNvSpPr>
          <p:nvPr>
            <p:ph type="title"/>
          </p:nvPr>
        </p:nvSpPr>
        <p:spPr/>
        <p:txBody>
          <a:bodyPr/>
          <a:lstStyle/>
          <a:p>
            <a:r>
              <a:rPr lang="it-IT" sz="3600" dirty="0"/>
              <a:t>«</a:t>
            </a:r>
            <a:r>
              <a:rPr lang="it-IT" sz="3600" dirty="0" err="1"/>
              <a:t>Please</a:t>
            </a:r>
            <a:r>
              <a:rPr lang="it-IT" sz="3600" dirty="0"/>
              <a:t>, make a </a:t>
            </a:r>
            <a:r>
              <a:rPr lang="it-IT" sz="3600" dirty="0" err="1"/>
              <a:t>donation</a:t>
            </a:r>
            <a:r>
              <a:rPr lang="it-IT" sz="3600" dirty="0"/>
              <a:t>…»</a:t>
            </a:r>
          </a:p>
        </p:txBody>
      </p:sp>
      <p:sp>
        <p:nvSpPr>
          <p:cNvPr id="4" name="CasellaDiTesto 3">
            <a:extLst>
              <a:ext uri="{FF2B5EF4-FFF2-40B4-BE49-F238E27FC236}">
                <a16:creationId xmlns:a16="http://schemas.microsoft.com/office/drawing/2014/main" id="{CCFE313A-F8F1-FF53-0995-38B918D65B84}"/>
              </a:ext>
            </a:extLst>
          </p:cNvPr>
          <p:cNvSpPr txBox="1"/>
          <p:nvPr/>
        </p:nvSpPr>
        <p:spPr>
          <a:xfrm>
            <a:off x="421432" y="5877272"/>
            <a:ext cx="7632848" cy="646331"/>
          </a:xfrm>
          <a:prstGeom prst="rect">
            <a:avLst/>
          </a:prstGeom>
          <a:noFill/>
        </p:spPr>
        <p:txBody>
          <a:bodyPr wrap="square">
            <a:spAutoFit/>
          </a:bodyPr>
          <a:lstStyle/>
          <a:p>
            <a:r>
              <a:rPr lang="en-US" b="1" dirty="0"/>
              <a:t>Keep the Bombe on the Bletchley Park Estate: Crowdfunder</a:t>
            </a:r>
          </a:p>
          <a:p>
            <a:r>
              <a:rPr lang="en-US" b="1" dirty="0"/>
              <a:t>https://www.youtube.com/watch?v=e9dx_7vp-eE</a:t>
            </a:r>
          </a:p>
        </p:txBody>
      </p:sp>
      <p:pic>
        <p:nvPicPr>
          <p:cNvPr id="5" name="youtube.comwatchv=e9dx_7vp-eE">
            <a:hlinkClick r:id="" action="ppaction://media"/>
            <a:extLst>
              <a:ext uri="{FF2B5EF4-FFF2-40B4-BE49-F238E27FC236}">
                <a16:creationId xmlns:a16="http://schemas.microsoft.com/office/drawing/2014/main" id="{1325B15F-F846-DE63-69F4-3E5767D103A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00" y="1714500"/>
            <a:ext cx="6096000" cy="3429000"/>
          </a:xfrm>
          <a:prstGeom prst="rect">
            <a:avLst/>
          </a:prstGeom>
        </p:spPr>
      </p:pic>
    </p:spTree>
    <p:extLst>
      <p:ext uri="{BB962C8B-B14F-4D97-AF65-F5344CB8AC3E}">
        <p14:creationId xmlns:p14="http://schemas.microsoft.com/office/powerpoint/2010/main" val="313076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34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1E9475-9977-6CC8-AD06-14F9A13D0309}"/>
              </a:ext>
            </a:extLst>
          </p:cNvPr>
          <p:cNvSpPr>
            <a:spLocks noGrp="1"/>
          </p:cNvSpPr>
          <p:nvPr>
            <p:ph type="title"/>
          </p:nvPr>
        </p:nvSpPr>
        <p:spPr/>
        <p:txBody>
          <a:bodyPr/>
          <a:lstStyle/>
          <a:p>
            <a:r>
              <a:rPr lang="it-IT" sz="3600" dirty="0"/>
              <a:t>«The </a:t>
            </a:r>
            <a:r>
              <a:rPr lang="it-IT" sz="3600" dirty="0" err="1"/>
              <a:t>imitation</a:t>
            </a:r>
            <a:r>
              <a:rPr lang="it-IT" sz="3600" dirty="0"/>
              <a:t> game»</a:t>
            </a:r>
          </a:p>
        </p:txBody>
      </p:sp>
      <p:sp>
        <p:nvSpPr>
          <p:cNvPr id="4" name="CasellaDiTesto 3">
            <a:extLst>
              <a:ext uri="{FF2B5EF4-FFF2-40B4-BE49-F238E27FC236}">
                <a16:creationId xmlns:a16="http://schemas.microsoft.com/office/drawing/2014/main" id="{9E8B4FF4-DF87-CD35-1E01-E8024442256C}"/>
              </a:ext>
            </a:extLst>
          </p:cNvPr>
          <p:cNvSpPr txBox="1"/>
          <p:nvPr/>
        </p:nvSpPr>
        <p:spPr>
          <a:xfrm>
            <a:off x="468288" y="5733256"/>
            <a:ext cx="6400800" cy="646331"/>
          </a:xfrm>
          <a:prstGeom prst="rect">
            <a:avLst/>
          </a:prstGeom>
          <a:noFill/>
        </p:spPr>
        <p:txBody>
          <a:bodyPr wrap="square">
            <a:spAutoFit/>
          </a:bodyPr>
          <a:lstStyle/>
          <a:p>
            <a:r>
              <a:rPr lang="en-US" b="1" dirty="0"/>
              <a:t>The Imitation Game message decoded scene </a:t>
            </a:r>
          </a:p>
          <a:p>
            <a:r>
              <a:rPr lang="it-IT" dirty="0"/>
              <a:t>https://www.youtube.com/watch?v=_C25CwNlVjA</a:t>
            </a:r>
          </a:p>
        </p:txBody>
      </p:sp>
      <p:pic>
        <p:nvPicPr>
          <p:cNvPr id="6" name="Immagine 5">
            <a:extLst>
              <a:ext uri="{FF2B5EF4-FFF2-40B4-BE49-F238E27FC236}">
                <a16:creationId xmlns:a16="http://schemas.microsoft.com/office/drawing/2014/main" id="{202A6562-34E5-012F-2BD5-6F92511019EC}"/>
              </a:ext>
            </a:extLst>
          </p:cNvPr>
          <p:cNvPicPr>
            <a:picLocks noChangeAspect="1"/>
          </p:cNvPicPr>
          <p:nvPr/>
        </p:nvPicPr>
        <p:blipFill>
          <a:blip r:embed="rId2"/>
          <a:stretch>
            <a:fillRect/>
          </a:stretch>
        </p:blipFill>
        <p:spPr>
          <a:xfrm>
            <a:off x="776287" y="1452562"/>
            <a:ext cx="7591425" cy="3952875"/>
          </a:xfrm>
          <a:prstGeom prst="rect">
            <a:avLst/>
          </a:prstGeom>
        </p:spPr>
      </p:pic>
    </p:spTree>
    <p:extLst>
      <p:ext uri="{BB962C8B-B14F-4D97-AF65-F5344CB8AC3E}">
        <p14:creationId xmlns:p14="http://schemas.microsoft.com/office/powerpoint/2010/main" val="1482797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6B53C-05DE-655A-7A55-DCF95813BF17}"/>
              </a:ext>
            </a:extLst>
          </p:cNvPr>
          <p:cNvSpPr>
            <a:spLocks noGrp="1"/>
          </p:cNvSpPr>
          <p:nvPr>
            <p:ph type="title"/>
          </p:nvPr>
        </p:nvSpPr>
        <p:spPr>
          <a:xfrm>
            <a:off x="130672" y="0"/>
            <a:ext cx="8750816" cy="1818581"/>
          </a:xfrm>
        </p:spPr>
        <p:txBody>
          <a:bodyPr>
            <a:normAutofit/>
          </a:bodyPr>
          <a:lstStyle/>
          <a:p>
            <a:r>
              <a:rPr lang="it-IT" sz="3600" dirty="0">
                <a:solidFill>
                  <a:srgbClr val="FF0000"/>
                </a:solidFill>
              </a:rPr>
              <a:t>Il primo</a:t>
            </a:r>
            <a:r>
              <a:rPr lang="pl-PL" sz="3600" dirty="0">
                <a:solidFill>
                  <a:srgbClr val="FF0000"/>
                </a:solidFill>
              </a:rPr>
              <a:t> </a:t>
            </a:r>
            <a:r>
              <a:rPr lang="en-GB" sz="3600" dirty="0">
                <a:solidFill>
                  <a:srgbClr val="FF0000"/>
                </a:solidFill>
              </a:rPr>
              <a:t>“</a:t>
            </a:r>
            <a:r>
              <a:rPr lang="en-GB" sz="3600" dirty="0" err="1">
                <a:solidFill>
                  <a:srgbClr val="FF0000"/>
                </a:solidFill>
              </a:rPr>
              <a:t>calcolatore</a:t>
            </a:r>
            <a:r>
              <a:rPr lang="en-GB" sz="3600" dirty="0">
                <a:solidFill>
                  <a:srgbClr val="FF0000"/>
                </a:solidFill>
              </a:rPr>
              <a:t>”</a:t>
            </a:r>
            <a:br>
              <a:rPr lang="en-GB" sz="3600" dirty="0">
                <a:solidFill>
                  <a:srgbClr val="FF0000"/>
                </a:solidFill>
              </a:rPr>
            </a:br>
            <a:r>
              <a:rPr lang="en-GB" sz="3600" dirty="0">
                <a:solidFill>
                  <a:srgbClr val="FF0000"/>
                </a:solidFill>
              </a:rPr>
              <a:t>abacus</a:t>
            </a:r>
          </a:p>
        </p:txBody>
      </p:sp>
      <p:pic>
        <p:nvPicPr>
          <p:cNvPr id="6" name="Content Placeholder 5" descr="Text&#10;&#10;Description automatically generated">
            <a:extLst>
              <a:ext uri="{FF2B5EF4-FFF2-40B4-BE49-F238E27FC236}">
                <a16:creationId xmlns:a16="http://schemas.microsoft.com/office/drawing/2014/main" id="{F1F26AD4-EE50-A2D1-486E-9B615871BEA0}"/>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67544" y="1916832"/>
            <a:ext cx="5937044" cy="2617742"/>
          </a:xfrm>
        </p:spPr>
      </p:pic>
      <p:pic>
        <p:nvPicPr>
          <p:cNvPr id="12" name="Content Placeholder 11" descr="A picture containing abacus, object&#10;&#10;Description automatically generated">
            <a:extLst>
              <a:ext uri="{FF2B5EF4-FFF2-40B4-BE49-F238E27FC236}">
                <a16:creationId xmlns:a16="http://schemas.microsoft.com/office/drawing/2014/main" id="{C273541C-0ACC-75FE-A2B0-27B26D069F5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71612" y="3388634"/>
            <a:ext cx="3923548" cy="2617742"/>
          </a:xfrm>
        </p:spPr>
      </p:pic>
      <p:sp>
        <p:nvSpPr>
          <p:cNvPr id="8" name="TextBox 7">
            <a:extLst>
              <a:ext uri="{FF2B5EF4-FFF2-40B4-BE49-F238E27FC236}">
                <a16:creationId xmlns:a16="http://schemas.microsoft.com/office/drawing/2014/main" id="{3BC169A5-0B7D-3322-6032-371A09406731}"/>
              </a:ext>
            </a:extLst>
          </p:cNvPr>
          <p:cNvSpPr txBox="1"/>
          <p:nvPr/>
        </p:nvSpPr>
        <p:spPr>
          <a:xfrm>
            <a:off x="0" y="5631385"/>
            <a:ext cx="6191267" cy="438582"/>
          </a:xfrm>
          <a:prstGeom prst="rect">
            <a:avLst/>
          </a:prstGeom>
          <a:noFill/>
        </p:spPr>
        <p:txBody>
          <a:bodyPr wrap="square">
            <a:spAutoFit/>
          </a:bodyPr>
          <a:lstStyle/>
          <a:p>
            <a:r>
              <a:rPr lang="en-GB" sz="750" dirty="0">
                <a:hlinkClick r:id="rId4"/>
              </a:rPr>
              <a:t>https://www.mathworks.com/matlabcentral/cody/problems/136-read-a-soroban-abacus</a:t>
            </a:r>
            <a:br>
              <a:rPr lang="en-GB" sz="750" dirty="0"/>
            </a:br>
            <a:r>
              <a:rPr lang="en-GB" sz="750" dirty="0">
                <a:hlinkClick r:id="rId5"/>
              </a:rPr>
              <a:t>https://www.timetoast.com/timelines/history-of-computing-3d3c1f17-0835-4f69-8182-223e5166c4aa</a:t>
            </a:r>
            <a:br>
              <a:rPr lang="en-GB" sz="750" dirty="0"/>
            </a:br>
            <a:endParaRPr lang="en-GB" sz="750" dirty="0"/>
          </a:p>
        </p:txBody>
      </p:sp>
    </p:spTree>
    <p:extLst>
      <p:ext uri="{BB962C8B-B14F-4D97-AF65-F5344CB8AC3E}">
        <p14:creationId xmlns:p14="http://schemas.microsoft.com/office/powerpoint/2010/main" val="416178570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1E9475-9977-6CC8-AD06-14F9A13D0309}"/>
              </a:ext>
            </a:extLst>
          </p:cNvPr>
          <p:cNvSpPr>
            <a:spLocks noGrp="1"/>
          </p:cNvSpPr>
          <p:nvPr>
            <p:ph type="title"/>
          </p:nvPr>
        </p:nvSpPr>
        <p:spPr>
          <a:xfrm>
            <a:off x="429291" y="0"/>
            <a:ext cx="8229600" cy="1143000"/>
          </a:xfrm>
        </p:spPr>
        <p:txBody>
          <a:bodyPr/>
          <a:lstStyle/>
          <a:p>
            <a:r>
              <a:rPr lang="it-IT" sz="3600" dirty="0"/>
              <a:t>«The </a:t>
            </a:r>
            <a:r>
              <a:rPr lang="it-IT" sz="3600" dirty="0" err="1"/>
              <a:t>imitation</a:t>
            </a:r>
            <a:r>
              <a:rPr lang="it-IT" sz="3600" dirty="0"/>
              <a:t> game»</a:t>
            </a:r>
          </a:p>
        </p:txBody>
      </p:sp>
      <p:sp>
        <p:nvSpPr>
          <p:cNvPr id="4" name="CasellaDiTesto 3">
            <a:extLst>
              <a:ext uri="{FF2B5EF4-FFF2-40B4-BE49-F238E27FC236}">
                <a16:creationId xmlns:a16="http://schemas.microsoft.com/office/drawing/2014/main" id="{9E8B4FF4-DF87-CD35-1E01-E8024442256C}"/>
              </a:ext>
            </a:extLst>
          </p:cNvPr>
          <p:cNvSpPr txBox="1"/>
          <p:nvPr/>
        </p:nvSpPr>
        <p:spPr>
          <a:xfrm>
            <a:off x="468288" y="5733256"/>
            <a:ext cx="6400800" cy="646331"/>
          </a:xfrm>
          <a:prstGeom prst="rect">
            <a:avLst/>
          </a:prstGeom>
          <a:noFill/>
        </p:spPr>
        <p:txBody>
          <a:bodyPr wrap="square">
            <a:spAutoFit/>
          </a:bodyPr>
          <a:lstStyle/>
          <a:p>
            <a:r>
              <a:rPr lang="en-US" b="1" dirty="0"/>
              <a:t>The Imitation Game message decoded scene </a:t>
            </a:r>
          </a:p>
          <a:p>
            <a:r>
              <a:rPr lang="it-IT" dirty="0"/>
              <a:t>https://www.youtube.com/watch?v=_C25CwNlVjA</a:t>
            </a:r>
          </a:p>
        </p:txBody>
      </p:sp>
      <p:pic>
        <p:nvPicPr>
          <p:cNvPr id="3" name="The Imitation Game message decoded scene - YouTube">
            <a:hlinkClick r:id="" action="ppaction://media"/>
            <a:extLst>
              <a:ext uri="{FF2B5EF4-FFF2-40B4-BE49-F238E27FC236}">
                <a16:creationId xmlns:a16="http://schemas.microsoft.com/office/drawing/2014/main" id="{15DD5A92-F46B-7436-C993-23E5252AF3D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87170" y="908721"/>
            <a:ext cx="8273396" cy="4265970"/>
          </a:xfrm>
          <a:prstGeom prst="rect">
            <a:avLst/>
          </a:prstGeom>
        </p:spPr>
      </p:pic>
    </p:spTree>
    <p:extLst>
      <p:ext uri="{BB962C8B-B14F-4D97-AF65-F5344CB8AC3E}">
        <p14:creationId xmlns:p14="http://schemas.microsoft.com/office/powerpoint/2010/main" val="251579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05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0B85CF-D65D-989C-76CF-FDFE5C7A19C4}"/>
              </a:ext>
            </a:extLst>
          </p:cNvPr>
          <p:cNvSpPr>
            <a:spLocks noGrp="1"/>
          </p:cNvSpPr>
          <p:nvPr>
            <p:ph type="title"/>
          </p:nvPr>
        </p:nvSpPr>
        <p:spPr>
          <a:xfrm>
            <a:off x="2052637" y="-193362"/>
            <a:ext cx="8229600" cy="1143000"/>
          </a:xfrm>
        </p:spPr>
        <p:txBody>
          <a:bodyPr/>
          <a:lstStyle/>
          <a:p>
            <a:r>
              <a:rPr lang="it-IT" sz="3600" dirty="0"/>
              <a:t>Macchina di Turing</a:t>
            </a:r>
          </a:p>
        </p:txBody>
      </p:sp>
      <p:sp>
        <p:nvSpPr>
          <p:cNvPr id="4" name="CasellaDiTesto 3">
            <a:extLst>
              <a:ext uri="{FF2B5EF4-FFF2-40B4-BE49-F238E27FC236}">
                <a16:creationId xmlns:a16="http://schemas.microsoft.com/office/drawing/2014/main" id="{8004CD69-0221-2F36-C266-8B2236E335F5}"/>
              </a:ext>
            </a:extLst>
          </p:cNvPr>
          <p:cNvSpPr txBox="1"/>
          <p:nvPr/>
        </p:nvSpPr>
        <p:spPr>
          <a:xfrm>
            <a:off x="179512" y="6383198"/>
            <a:ext cx="6400800" cy="738664"/>
          </a:xfrm>
          <a:prstGeom prst="rect">
            <a:avLst/>
          </a:prstGeom>
          <a:noFill/>
        </p:spPr>
        <p:txBody>
          <a:bodyPr wrap="square">
            <a:spAutoFit/>
          </a:bodyPr>
          <a:lstStyle/>
          <a:p>
            <a:r>
              <a:rPr lang="it-IT" sz="1200" dirty="0">
                <a:hlinkClick r:id="rId2"/>
              </a:rPr>
              <a:t>https://it.wikipedia.org/wiki/Macchina_di_Turing</a:t>
            </a:r>
            <a:endParaRPr lang="it-IT" sz="1200" dirty="0"/>
          </a:p>
          <a:p>
            <a:r>
              <a:rPr lang="it-IT" sz="1200" dirty="0">
                <a:hlinkClick r:id="rId3"/>
              </a:rPr>
              <a:t>https://www.youtube.com/watch?v=yFEdBR-rP9g</a:t>
            </a:r>
            <a:endParaRPr lang="it-IT" sz="1200" dirty="0"/>
          </a:p>
          <a:p>
            <a:endParaRPr lang="it-IT" dirty="0"/>
          </a:p>
        </p:txBody>
      </p:sp>
      <p:pic>
        <p:nvPicPr>
          <p:cNvPr id="1028" name="Picture 4">
            <a:extLst>
              <a:ext uri="{FF2B5EF4-FFF2-40B4-BE49-F238E27FC236}">
                <a16:creationId xmlns:a16="http://schemas.microsoft.com/office/drawing/2014/main" id="{8C9A2155-1608-ADD1-0145-B03330FADC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12966"/>
            <a:ext cx="3746250" cy="2815730"/>
          </a:xfrm>
          <a:prstGeom prst="rect">
            <a:avLst/>
          </a:prstGeom>
          <a:noFill/>
          <a:extLst>
            <a:ext uri="{909E8E84-426E-40DD-AFC4-6F175D3DCCD1}">
              <a14:hiddenFill xmlns:a14="http://schemas.microsoft.com/office/drawing/2010/main">
                <a:solidFill>
                  <a:srgbClr val="FFFFFF"/>
                </a:solidFill>
              </a14:hiddenFill>
            </a:ext>
          </a:extLst>
        </p:spPr>
      </p:pic>
      <p:pic>
        <p:nvPicPr>
          <p:cNvPr id="8" name="Immagine 7">
            <a:extLst>
              <a:ext uri="{FF2B5EF4-FFF2-40B4-BE49-F238E27FC236}">
                <a16:creationId xmlns:a16="http://schemas.microsoft.com/office/drawing/2014/main" id="{CFE40C9E-26B6-4C01-AFD6-00A61F491088}"/>
              </a:ext>
            </a:extLst>
          </p:cNvPr>
          <p:cNvPicPr>
            <a:picLocks noChangeAspect="1"/>
          </p:cNvPicPr>
          <p:nvPr/>
        </p:nvPicPr>
        <p:blipFill>
          <a:blip r:embed="rId5"/>
          <a:stretch>
            <a:fillRect/>
          </a:stretch>
        </p:blipFill>
        <p:spPr>
          <a:xfrm>
            <a:off x="179512" y="3030366"/>
            <a:ext cx="6020718" cy="3415836"/>
          </a:xfrm>
          <a:prstGeom prst="rect">
            <a:avLst/>
          </a:prstGeom>
        </p:spPr>
      </p:pic>
      <p:sp>
        <p:nvSpPr>
          <p:cNvPr id="6" name="CasellaDiTesto 5">
            <a:extLst>
              <a:ext uri="{FF2B5EF4-FFF2-40B4-BE49-F238E27FC236}">
                <a16:creationId xmlns:a16="http://schemas.microsoft.com/office/drawing/2014/main" id="{5D4EE063-A1C7-514C-E65F-A7E6E4959867}"/>
              </a:ext>
            </a:extLst>
          </p:cNvPr>
          <p:cNvSpPr txBox="1"/>
          <p:nvPr/>
        </p:nvSpPr>
        <p:spPr>
          <a:xfrm>
            <a:off x="3950130" y="767966"/>
            <a:ext cx="5014358" cy="4247317"/>
          </a:xfrm>
          <a:prstGeom prst="rect">
            <a:avLst/>
          </a:prstGeom>
          <a:noFill/>
        </p:spPr>
        <p:txBody>
          <a:bodyPr wrap="square">
            <a:spAutoFit/>
          </a:bodyPr>
          <a:lstStyle/>
          <a:p>
            <a:pPr algn="l"/>
            <a:r>
              <a:rPr lang="it-IT" b="0" i="0" dirty="0">
                <a:solidFill>
                  <a:srgbClr val="FF0000"/>
                </a:solidFill>
                <a:effectLst/>
                <a:latin typeface="Arial" panose="020B0604020202020204" pitchFamily="34" charset="0"/>
              </a:rPr>
              <a:t>Lo stato interno, o configurazione, di un sistema è la condizione in cui si trovano le componenti della macchina ad un determinato istante di tempo </a:t>
            </a:r>
            <a:r>
              <a:rPr lang="it-IT" b="0" i="1" dirty="0">
                <a:solidFill>
                  <a:srgbClr val="FF0000"/>
                </a:solidFill>
                <a:effectLst/>
                <a:latin typeface="Arial" panose="020B0604020202020204" pitchFamily="34" charset="0"/>
              </a:rPr>
              <a:t>t</a:t>
            </a:r>
            <a:r>
              <a:rPr lang="it-IT" b="0" i="0" dirty="0">
                <a:solidFill>
                  <a:srgbClr val="FF0000"/>
                </a:solidFill>
                <a:effectLst/>
                <a:latin typeface="Arial" panose="020B0604020202020204" pitchFamily="34" charset="0"/>
              </a:rPr>
              <a:t>. Le componenti da considerare sono:</a:t>
            </a:r>
          </a:p>
          <a:p>
            <a:pPr algn="l">
              <a:buFont typeface="Arial" panose="020B0604020202020204" pitchFamily="34" charset="0"/>
              <a:buChar char="•"/>
            </a:pPr>
            <a:r>
              <a:rPr lang="it-IT" b="0" i="0" dirty="0">
                <a:solidFill>
                  <a:srgbClr val="FF0000"/>
                </a:solidFill>
                <a:effectLst/>
                <a:latin typeface="Arial" panose="020B0604020202020204" pitchFamily="34" charset="0"/>
              </a:rPr>
              <a:t>il numero della cella osservata</a:t>
            </a:r>
          </a:p>
          <a:p>
            <a:pPr algn="l">
              <a:buFont typeface="Arial" panose="020B0604020202020204" pitchFamily="34" charset="0"/>
              <a:buChar char="•"/>
            </a:pPr>
            <a:r>
              <a:rPr lang="it-IT" b="0" i="0" dirty="0">
                <a:solidFill>
                  <a:srgbClr val="FF0000"/>
                </a:solidFill>
                <a:effectLst/>
                <a:latin typeface="Arial" panose="020B0604020202020204" pitchFamily="34" charset="0"/>
              </a:rPr>
              <a:t>il suo contenuto</a:t>
            </a:r>
          </a:p>
          <a:p>
            <a:pPr algn="l">
              <a:buFont typeface="Arial" panose="020B0604020202020204" pitchFamily="34" charset="0"/>
              <a:buChar char="•"/>
            </a:pPr>
            <a:r>
              <a:rPr lang="it-IT" b="0" i="0" dirty="0">
                <a:solidFill>
                  <a:srgbClr val="FF0000"/>
                </a:solidFill>
                <a:effectLst/>
                <a:latin typeface="Arial" panose="020B0604020202020204" pitchFamily="34" charset="0"/>
              </a:rPr>
              <a:t>l'istruzione da eseguire</a:t>
            </a:r>
          </a:p>
          <a:p>
            <a:pPr algn="l"/>
            <a:r>
              <a:rPr lang="it-IT" b="0" i="0" dirty="0">
                <a:solidFill>
                  <a:srgbClr val="FF0000"/>
                </a:solidFill>
                <a:effectLst/>
                <a:latin typeface="Arial" panose="020B0604020202020204" pitchFamily="34" charset="0"/>
              </a:rPr>
              <a:t>Tra tutti i possibili stati, si distinguono:</a:t>
            </a:r>
          </a:p>
          <a:p>
            <a:pPr algn="l">
              <a:buFont typeface="Arial" panose="020B0604020202020204" pitchFamily="34" charset="0"/>
              <a:buChar char="•"/>
            </a:pPr>
            <a:r>
              <a:rPr lang="it-IT" b="0" i="0" dirty="0">
                <a:solidFill>
                  <a:srgbClr val="FF0000"/>
                </a:solidFill>
                <a:effectLst/>
                <a:latin typeface="Arial" panose="020B0604020202020204" pitchFamily="34" charset="0"/>
              </a:rPr>
              <a:t>una configurazione </a:t>
            </a:r>
            <a:r>
              <a:rPr lang="it-IT" b="0" i="1" dirty="0">
                <a:solidFill>
                  <a:srgbClr val="FF0000"/>
                </a:solidFill>
                <a:effectLst/>
                <a:latin typeface="Arial" panose="020B0604020202020204" pitchFamily="34" charset="0"/>
              </a:rPr>
              <a:t>iniziale</a:t>
            </a:r>
            <a:r>
              <a:rPr lang="it-IT" b="0" i="0" dirty="0">
                <a:solidFill>
                  <a:srgbClr val="FF0000"/>
                </a:solidFill>
                <a:effectLst/>
                <a:latin typeface="Arial" panose="020B0604020202020204" pitchFamily="34" charset="0"/>
              </a:rPr>
              <a:t>, per </a:t>
            </a:r>
            <a:r>
              <a:rPr lang="it-IT" b="0" i="1" dirty="0">
                <a:solidFill>
                  <a:srgbClr val="FF0000"/>
                </a:solidFill>
                <a:effectLst/>
                <a:latin typeface="Arial" panose="020B0604020202020204" pitchFamily="34" charset="0"/>
              </a:rPr>
              <a:t>t=t</a:t>
            </a:r>
            <a:r>
              <a:rPr lang="it-IT" b="0" i="1" baseline="-25000" dirty="0">
                <a:solidFill>
                  <a:srgbClr val="FF0000"/>
                </a:solidFill>
                <a:effectLst/>
                <a:latin typeface="Arial" panose="020B0604020202020204" pitchFamily="34" charset="0"/>
              </a:rPr>
              <a:t>0</a:t>
            </a:r>
            <a:r>
              <a:rPr lang="it-IT" b="0" i="0" dirty="0">
                <a:solidFill>
                  <a:srgbClr val="FF0000"/>
                </a:solidFill>
                <a:effectLst/>
                <a:latin typeface="Arial" panose="020B0604020202020204" pitchFamily="34" charset="0"/>
              </a:rPr>
              <a:t> (prima dell'esecuzione del programma)</a:t>
            </a:r>
          </a:p>
          <a:p>
            <a:pPr algn="l">
              <a:buFont typeface="Arial" panose="020B0604020202020204" pitchFamily="34" charset="0"/>
              <a:buChar char="•"/>
            </a:pPr>
            <a:r>
              <a:rPr lang="it-IT" b="0" i="0" dirty="0">
                <a:solidFill>
                  <a:srgbClr val="FF0000"/>
                </a:solidFill>
                <a:effectLst/>
                <a:latin typeface="Arial" panose="020B0604020202020204" pitchFamily="34" charset="0"/>
              </a:rPr>
              <a:t>una configurazione </a:t>
            </a:r>
            <a:r>
              <a:rPr lang="it-IT" b="0" i="1" dirty="0">
                <a:solidFill>
                  <a:srgbClr val="FF0000"/>
                </a:solidFill>
                <a:effectLst/>
                <a:latin typeface="Arial" panose="020B0604020202020204" pitchFamily="34" charset="0"/>
              </a:rPr>
              <a:t>finale</a:t>
            </a:r>
            <a:r>
              <a:rPr lang="it-IT" b="0" i="0" dirty="0">
                <a:solidFill>
                  <a:srgbClr val="FF0000"/>
                </a:solidFill>
                <a:effectLst/>
                <a:latin typeface="Arial" panose="020B0604020202020204" pitchFamily="34" charset="0"/>
              </a:rPr>
              <a:t>, per </a:t>
            </a:r>
            <a:r>
              <a:rPr lang="it-IT" b="0" i="1" dirty="0">
                <a:solidFill>
                  <a:srgbClr val="FF0000"/>
                </a:solidFill>
                <a:effectLst/>
                <a:latin typeface="Arial" panose="020B0604020202020204" pitchFamily="34" charset="0"/>
              </a:rPr>
              <a:t>t=t</a:t>
            </a:r>
            <a:r>
              <a:rPr lang="it-IT" b="0" i="1" baseline="-25000" dirty="0">
                <a:solidFill>
                  <a:srgbClr val="FF0000"/>
                </a:solidFill>
                <a:effectLst/>
                <a:latin typeface="Arial" panose="020B0604020202020204" pitchFamily="34" charset="0"/>
              </a:rPr>
              <a:t>n</a:t>
            </a:r>
            <a:r>
              <a:rPr lang="it-IT" b="0" i="0" dirty="0">
                <a:solidFill>
                  <a:srgbClr val="FF0000"/>
                </a:solidFill>
                <a:effectLst/>
                <a:latin typeface="Arial" panose="020B0604020202020204" pitchFamily="34" charset="0"/>
              </a:rPr>
              <a:t> (al termine dell'esecuzione del programma)</a:t>
            </a:r>
          </a:p>
          <a:p>
            <a:pPr algn="l">
              <a:buFont typeface="Arial" panose="020B0604020202020204" pitchFamily="34" charset="0"/>
              <a:buChar char="•"/>
            </a:pPr>
            <a:r>
              <a:rPr lang="it-IT" b="0" i="0" dirty="0">
                <a:solidFill>
                  <a:srgbClr val="FF0000"/>
                </a:solidFill>
                <a:effectLst/>
                <a:latin typeface="Arial" panose="020B0604020202020204" pitchFamily="34" charset="0"/>
              </a:rPr>
              <a:t>delle configurazioni </a:t>
            </a:r>
            <a:r>
              <a:rPr lang="it-IT" b="0" i="1" dirty="0">
                <a:solidFill>
                  <a:srgbClr val="FF0000"/>
                </a:solidFill>
                <a:effectLst/>
                <a:latin typeface="Arial" panose="020B0604020202020204" pitchFamily="34" charset="0"/>
              </a:rPr>
              <a:t>intermedie</a:t>
            </a:r>
            <a:r>
              <a:rPr lang="it-IT" b="0" i="0" dirty="0">
                <a:solidFill>
                  <a:srgbClr val="FF0000"/>
                </a:solidFill>
                <a:effectLst/>
                <a:latin typeface="Arial" panose="020B0604020202020204" pitchFamily="34" charset="0"/>
              </a:rPr>
              <a:t>, per </a:t>
            </a:r>
            <a:r>
              <a:rPr lang="it-IT" b="0" i="1" dirty="0">
                <a:solidFill>
                  <a:srgbClr val="FF0000"/>
                </a:solidFill>
                <a:effectLst/>
                <a:latin typeface="Arial" panose="020B0604020202020204" pitchFamily="34" charset="0"/>
              </a:rPr>
              <a:t>t=t</a:t>
            </a:r>
            <a:r>
              <a:rPr lang="it-IT" b="0" i="1" baseline="-25000" dirty="0">
                <a:solidFill>
                  <a:srgbClr val="FF0000"/>
                </a:solidFill>
                <a:effectLst/>
                <a:latin typeface="Arial" panose="020B0604020202020204" pitchFamily="34" charset="0"/>
              </a:rPr>
              <a:t>i</a:t>
            </a:r>
            <a:r>
              <a:rPr lang="it-IT" b="0" i="0" dirty="0">
                <a:solidFill>
                  <a:srgbClr val="FF0000"/>
                </a:solidFill>
                <a:effectLst/>
                <a:latin typeface="Arial" panose="020B0604020202020204" pitchFamily="34" charset="0"/>
              </a:rPr>
              <a:t> (prima dell'esecuzione dell'istruzione o</a:t>
            </a:r>
            <a:r>
              <a:rPr lang="it-IT" b="0" i="0" baseline="-25000" dirty="0">
                <a:solidFill>
                  <a:srgbClr val="FF0000"/>
                </a:solidFill>
                <a:effectLst/>
                <a:latin typeface="Arial" panose="020B0604020202020204" pitchFamily="34" charset="0"/>
              </a:rPr>
              <a:t>i</a:t>
            </a:r>
            <a:r>
              <a:rPr lang="it-IT" b="0" i="0" dirty="0">
                <a:solidFill>
                  <a:srgbClr val="FF0000"/>
                </a:solidFill>
                <a:effectLst/>
                <a:latin typeface="Arial" panose="020B0604020202020204" pitchFamily="34" charset="0"/>
              </a:rPr>
              <a:t>)</a:t>
            </a:r>
          </a:p>
        </p:txBody>
      </p:sp>
    </p:spTree>
    <p:extLst>
      <p:ext uri="{BB962C8B-B14F-4D97-AF65-F5344CB8AC3E}">
        <p14:creationId xmlns:p14="http://schemas.microsoft.com/office/powerpoint/2010/main" val="2047630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285871" y="174392"/>
            <a:ext cx="2834954" cy="1617466"/>
          </a:xfrm>
        </p:spPr>
        <p:txBody>
          <a:bodyPr anchor="t">
            <a:normAutofit/>
          </a:bodyPr>
          <a:lstStyle/>
          <a:p>
            <a:r>
              <a:rPr lang="pl-PL" sz="3600" dirty="0">
                <a:solidFill>
                  <a:schemeClr val="accent4"/>
                </a:solidFill>
              </a:rPr>
              <a:t>Harvard Mark I</a:t>
            </a:r>
            <a:endParaRPr lang="en-GB" sz="3600" dirty="0">
              <a:solidFill>
                <a:schemeClr val="accent4"/>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5"/>
            <a:ext cx="6191267" cy="553998"/>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https://it.wikipedia.org/wiki/Harvard_Mark_I</a:t>
            </a:r>
            <a:endParaRPr lang="pl-PL" sz="750" dirty="0">
              <a:solidFill>
                <a:srgbClr val="000000"/>
              </a:solidFill>
              <a:latin typeface="Arial"/>
              <a:cs typeface="Arial"/>
            </a:endParaRPr>
          </a:p>
          <a:p>
            <a:pPr defTabSz="685800" fontAlgn="auto">
              <a:spcBef>
                <a:spcPts val="0"/>
              </a:spcBef>
              <a:spcAft>
                <a:spcPts val="0"/>
              </a:spcAft>
              <a:defRPr/>
            </a:pPr>
            <a:r>
              <a:rPr lang="pl-PL" sz="750" dirty="0">
                <a:solidFill>
                  <a:srgbClr val="000000"/>
                </a:solidFill>
                <a:latin typeface="Arial"/>
                <a:cs typeface="Arial"/>
                <a:hlinkClick r:id="rId3"/>
              </a:rPr>
              <a:t>https://en.wikipedia.org/wiki/Harvard_Mark_I</a:t>
            </a:r>
            <a:endParaRPr lang="pl-PL" sz="750" dirty="0">
              <a:solidFill>
                <a:srgbClr val="000000"/>
              </a:solidFill>
              <a:latin typeface="Arial"/>
              <a:cs typeface="Arial"/>
            </a:endParaRPr>
          </a:p>
          <a:p>
            <a:pPr defTabSz="685800" fontAlgn="auto">
              <a:spcBef>
                <a:spcPts val="0"/>
              </a:spcBef>
              <a:spcAft>
                <a:spcPts val="0"/>
              </a:spcAft>
              <a:defRPr/>
            </a:pPr>
            <a:r>
              <a:rPr lang="pl-PL" sz="750" dirty="0">
                <a:solidFill>
                  <a:srgbClr val="000000"/>
                </a:solidFill>
                <a:latin typeface="Arial"/>
                <a:cs typeface="Arial"/>
                <a:hlinkClick r:id="rId4"/>
              </a:rPr>
              <a:t>https://www.blog-wajkomp.pl/amerykanskie-komputery-lat-40-xx-w-harvard-mark-i/</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3828617" y="672617"/>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000" dirty="0"/>
              <a:t>1943</a:t>
            </a:r>
            <a:endParaRPr lang="en-GB" sz="2000"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476761" y="1320097"/>
            <a:ext cx="4323092"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l-PL" sz="2000" dirty="0"/>
              <a:t>U</a:t>
            </a:r>
            <a:r>
              <a:rPr lang="it-IT" sz="2000" dirty="0"/>
              <a:t>tilizzati 765.000 componenti e 800 di chilometri di cavi</a:t>
            </a:r>
            <a:endParaRPr lang="pl-PL" sz="2000" dirty="0"/>
          </a:p>
          <a:p>
            <a:pPr algn="just"/>
            <a:r>
              <a:rPr lang="it-IT" sz="2000" dirty="0"/>
              <a:t> Poteva eseguire tre addizioni o sottrazioni al secondo, una moltiplicazione in 6 secondi, una divisione in 15,3 secondi ed un logaritmo oppure una funzione trigonometrica in più di un minuto. </a:t>
            </a:r>
            <a:endParaRPr lang="pl-PL" sz="2000" dirty="0"/>
          </a:p>
          <a:p>
            <a:pPr algn="just"/>
            <a:r>
              <a:rPr lang="pl-PL" sz="2000" dirty="0">
                <a:solidFill>
                  <a:srgbClr val="FF0000"/>
                </a:solidFill>
              </a:rPr>
              <a:t>One of the first programs written for it was for the Manhattan Project</a:t>
            </a:r>
            <a:r>
              <a:rPr lang="it-IT" sz="2000" dirty="0">
                <a:solidFill>
                  <a:srgbClr val="FF0000"/>
                </a:solidFill>
              </a:rPr>
              <a:t> (i.e. la costruzione della bomba atomica)</a:t>
            </a:r>
            <a:endParaRPr lang="pl-PL" sz="2000" dirty="0">
              <a:solidFill>
                <a:srgbClr val="FF0000"/>
              </a:solidFill>
            </a:endParaRPr>
          </a:p>
          <a:p>
            <a:pPr algn="just"/>
            <a:r>
              <a:rPr lang="it-IT" sz="2000" dirty="0"/>
              <a:t>Alto rischio di guasto dovuto al numero di componenti</a:t>
            </a:r>
            <a:endParaRPr lang="pl-PL" sz="2000" dirty="0"/>
          </a:p>
          <a:p>
            <a:pPr algn="just"/>
            <a:endParaRPr lang="en-GB" sz="1500" dirty="0"/>
          </a:p>
        </p:txBody>
      </p:sp>
      <p:pic>
        <p:nvPicPr>
          <p:cNvPr id="8" name="Content Placeholder 7" descr="A picture containing indoor, window&#10;&#10;Description automatically generated">
            <a:extLst>
              <a:ext uri="{FF2B5EF4-FFF2-40B4-BE49-F238E27FC236}">
                <a16:creationId xmlns:a16="http://schemas.microsoft.com/office/drawing/2014/main" id="{7DEC506C-1887-F67B-E6CE-A6656E0E4031}"/>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153669" y="1971370"/>
            <a:ext cx="4323092" cy="2743199"/>
          </a:xfrm>
        </p:spPr>
      </p:pic>
    </p:spTree>
    <p:extLst>
      <p:ext uri="{BB962C8B-B14F-4D97-AF65-F5344CB8AC3E}">
        <p14:creationId xmlns:p14="http://schemas.microsoft.com/office/powerpoint/2010/main" val="376804550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F8C8CB-A32C-7B8B-1F0B-E9E7B9046D96}"/>
              </a:ext>
            </a:extLst>
          </p:cNvPr>
          <p:cNvSpPr>
            <a:spLocks noGrp="1"/>
          </p:cNvSpPr>
          <p:nvPr>
            <p:ph sz="half" idx="1"/>
          </p:nvPr>
        </p:nvSpPr>
        <p:spPr>
          <a:xfrm>
            <a:off x="3229036" y="5823448"/>
            <a:ext cx="4240903" cy="764047"/>
          </a:xfrm>
        </p:spPr>
        <p:txBody>
          <a:bodyPr>
            <a:normAutofit lnSpcReduction="10000"/>
          </a:bodyPr>
          <a:lstStyle/>
          <a:p>
            <a:pPr marL="0" indent="0" algn="ctr">
              <a:buNone/>
            </a:pPr>
            <a:r>
              <a:rPr lang="en-GB" sz="1500" i="1" dirty="0"/>
              <a:t>„From then on, when anything went wrong with a computer, we said it had </a:t>
            </a:r>
            <a:r>
              <a:rPr lang="en-GB" sz="1500" b="1" i="1" dirty="0"/>
              <a:t>bugs</a:t>
            </a:r>
            <a:r>
              <a:rPr lang="en-GB" sz="1500" i="1" dirty="0"/>
              <a:t> in it.“</a:t>
            </a:r>
          </a:p>
          <a:p>
            <a:pPr marL="0" indent="0" algn="r">
              <a:buNone/>
            </a:pPr>
            <a:r>
              <a:rPr lang="pl-PL" sz="1500" i="1" dirty="0"/>
              <a:t>~</a:t>
            </a:r>
            <a:r>
              <a:rPr lang="en-GB" sz="1500" i="1" dirty="0"/>
              <a:t>Grace Hopper</a:t>
            </a:r>
          </a:p>
        </p:txBody>
      </p:sp>
      <p:pic>
        <p:nvPicPr>
          <p:cNvPr id="5" name="Picture 4" descr="Text, letter&#10;&#10;Description automatically generated">
            <a:extLst>
              <a:ext uri="{FF2B5EF4-FFF2-40B4-BE49-F238E27FC236}">
                <a16:creationId xmlns:a16="http://schemas.microsoft.com/office/drawing/2014/main" id="{565E084A-7205-A720-5C2F-5C78476032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3123" y="748336"/>
            <a:ext cx="7132885" cy="4755256"/>
          </a:xfrm>
          <a:prstGeom prst="rect">
            <a:avLst/>
          </a:prstGeom>
        </p:spPr>
      </p:pic>
      <p:sp>
        <p:nvSpPr>
          <p:cNvPr id="6" name="TextBox 5">
            <a:extLst>
              <a:ext uri="{FF2B5EF4-FFF2-40B4-BE49-F238E27FC236}">
                <a16:creationId xmlns:a16="http://schemas.microsoft.com/office/drawing/2014/main" id="{362AED18-DBD6-EC8B-56D5-3455301CC7BD}"/>
              </a:ext>
            </a:extLst>
          </p:cNvPr>
          <p:cNvSpPr txBox="1"/>
          <p:nvPr/>
        </p:nvSpPr>
        <p:spPr>
          <a:xfrm>
            <a:off x="0" y="566186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3"/>
              </a:rPr>
              <a:t>https://daily.jstor.org/the-bug-in-the-computer-bug-story/</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0" name="TextBox 9">
            <a:extLst>
              <a:ext uri="{FF2B5EF4-FFF2-40B4-BE49-F238E27FC236}">
                <a16:creationId xmlns:a16="http://schemas.microsoft.com/office/drawing/2014/main" id="{3B3B6533-6397-C746-72A8-7284D45D4F54}"/>
              </a:ext>
            </a:extLst>
          </p:cNvPr>
          <p:cNvSpPr txBox="1"/>
          <p:nvPr/>
        </p:nvSpPr>
        <p:spPr>
          <a:xfrm>
            <a:off x="182349" y="6205471"/>
            <a:ext cx="3812268" cy="553998"/>
          </a:xfrm>
          <a:prstGeom prst="rect">
            <a:avLst/>
          </a:prstGeom>
          <a:noFill/>
        </p:spPr>
        <p:txBody>
          <a:bodyPr wrap="square" rtlCol="0">
            <a:spAutoFit/>
          </a:bodyPr>
          <a:lstStyle/>
          <a:p>
            <a:r>
              <a:rPr lang="en-GB" sz="1500" dirty="0"/>
              <a:t>The huge, dark and warm machines also attracted insects</a:t>
            </a:r>
          </a:p>
        </p:txBody>
      </p:sp>
      <p:sp>
        <p:nvSpPr>
          <p:cNvPr id="2" name="Title 1">
            <a:extLst>
              <a:ext uri="{FF2B5EF4-FFF2-40B4-BE49-F238E27FC236}">
                <a16:creationId xmlns:a16="http://schemas.microsoft.com/office/drawing/2014/main" id="{F23FF3DD-F77F-1C69-CB5F-EE56798BFC62}"/>
              </a:ext>
            </a:extLst>
          </p:cNvPr>
          <p:cNvSpPr>
            <a:spLocks noGrp="1"/>
          </p:cNvSpPr>
          <p:nvPr>
            <p:ph type="title"/>
          </p:nvPr>
        </p:nvSpPr>
        <p:spPr>
          <a:xfrm>
            <a:off x="25192" y="145872"/>
            <a:ext cx="2718033" cy="1617466"/>
          </a:xfrm>
        </p:spPr>
        <p:txBody>
          <a:bodyPr anchor="t">
            <a:normAutofit fontScale="90000"/>
          </a:bodyPr>
          <a:lstStyle/>
          <a:p>
            <a:pPr>
              <a:lnSpc>
                <a:spcPct val="90000"/>
              </a:lnSpc>
            </a:pPr>
            <a:r>
              <a:rPr lang="pl-PL" sz="2700" dirty="0">
                <a:solidFill>
                  <a:srgbClr val="FF0000"/>
                </a:solidFill>
              </a:rPr>
              <a:t>How computer bugs came to be</a:t>
            </a:r>
            <a:br>
              <a:rPr lang="it-IT" sz="2700" dirty="0">
                <a:solidFill>
                  <a:srgbClr val="FF0000"/>
                </a:solidFill>
              </a:rPr>
            </a:br>
            <a:br>
              <a:rPr lang="it-IT" sz="2200" dirty="0">
                <a:solidFill>
                  <a:srgbClr val="FF0000"/>
                </a:solidFill>
              </a:rPr>
            </a:br>
            <a:r>
              <a:rPr lang="it-IT" sz="2200" dirty="0">
                <a:solidFill>
                  <a:srgbClr val="FF0000"/>
                </a:solidFill>
                <a:effectLst/>
                <a:latin typeface="Segoe UI Web (West European)"/>
              </a:rPr>
              <a:t>Come sono nati i bug del computer</a:t>
            </a:r>
            <a:br>
              <a:rPr lang="it-IT" sz="1100" dirty="0">
                <a:effectLst/>
                <a:latin typeface="Segoe UI Web (West European)"/>
              </a:rPr>
            </a:br>
            <a:endParaRPr lang="en-GB" sz="2700" dirty="0">
              <a:solidFill>
                <a:srgbClr val="FF0000"/>
              </a:solidFill>
            </a:endParaRPr>
          </a:p>
        </p:txBody>
      </p:sp>
    </p:spTree>
    <p:extLst>
      <p:ext uri="{BB962C8B-B14F-4D97-AF65-F5344CB8AC3E}">
        <p14:creationId xmlns:p14="http://schemas.microsoft.com/office/powerpoint/2010/main" val="192301906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267647" y="435707"/>
            <a:ext cx="2834954" cy="1617466"/>
          </a:xfrm>
        </p:spPr>
        <p:txBody>
          <a:bodyPr anchor="t">
            <a:normAutofit/>
          </a:bodyPr>
          <a:lstStyle/>
          <a:p>
            <a:r>
              <a:rPr lang="pl-PL" sz="3600" dirty="0">
                <a:solidFill>
                  <a:srgbClr val="FF0000"/>
                </a:solidFill>
              </a:rPr>
              <a:t>Colossus Mark I</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5"/>
            <a:ext cx="6191267" cy="438582"/>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https://en.wikipedia.org/wiki/Colossus_computer</a:t>
            </a:r>
            <a:endParaRPr lang="pl-PL" sz="750" dirty="0">
              <a:solidFill>
                <a:srgbClr val="000000"/>
              </a:solidFill>
              <a:latin typeface="Arial"/>
              <a:cs typeface="Arial"/>
            </a:endParaRPr>
          </a:p>
          <a:p>
            <a:pPr defTabSz="685800" fontAlgn="auto">
              <a:spcBef>
                <a:spcPts val="0"/>
              </a:spcBef>
              <a:spcAft>
                <a:spcPts val="0"/>
              </a:spcAft>
              <a:defRPr/>
            </a:pPr>
            <a:r>
              <a:rPr lang="en-GB" sz="750" dirty="0">
                <a:solidFill>
                  <a:srgbClr val="000000"/>
                </a:solidFill>
                <a:latin typeface="Arial"/>
                <a:cs typeface="Arial"/>
                <a:hlinkClick r:id="rId3"/>
              </a:rPr>
              <a:t>https://it.wikipedia.org/wiki/Colossus</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571999" y="1494267"/>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dirty="0"/>
              <a:t>1943</a:t>
            </a:r>
            <a:endParaRPr lang="en-GB" sz="1500"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0" y="2996952"/>
            <a:ext cx="8215064"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sz="1800" dirty="0"/>
              <a:t>Il Colossus è stato primo di computer elettronici programmabili nella storia dell'informatica. Costruito e messo in opera nel Regno Unito, durante la seconda guerra mondiale, fu in grado di decifrare i codici sviluppati dalla cifratrice Lorenz SZ 40/42 usata dai nazisti per proteggere la corrispondenza fra Adolf Hitler e i suoi capi di stato maggiore, oltre che alle comunicazioni Purple e Red giapponesi, basate sulla tecnologia di Enigma</a:t>
            </a:r>
          </a:p>
          <a:p>
            <a:pPr algn="just"/>
            <a:r>
              <a:rPr lang="it-IT" sz="1800" dirty="0"/>
              <a:t>Il </a:t>
            </a:r>
            <a:r>
              <a:rPr lang="it-IT" sz="1800" dirty="0" err="1"/>
              <a:t>Colossus</a:t>
            </a:r>
            <a:r>
              <a:rPr lang="it-IT" sz="1800" dirty="0"/>
              <a:t> è stato il primo a usare le valvole termoioniche, fino ad allora usate solo da amplificatori, al posto dei relè: sfruttandone ben 1500, fu in grado di aumentare notevolmente la potenza di calcolo.</a:t>
            </a:r>
            <a:endParaRPr lang="en-GB" sz="1800" dirty="0"/>
          </a:p>
        </p:txBody>
      </p:sp>
      <p:pic>
        <p:nvPicPr>
          <p:cNvPr id="6" name="Content Placeholder 5" descr="A picture containing text, indoor&#10;&#10;Description automatically generated">
            <a:extLst>
              <a:ext uri="{FF2B5EF4-FFF2-40B4-BE49-F238E27FC236}">
                <a16:creationId xmlns:a16="http://schemas.microsoft.com/office/drawing/2014/main" id="{224EAB09-2305-D610-4430-340856CC0A99}"/>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2219670" y="146018"/>
            <a:ext cx="6567768" cy="2529477"/>
          </a:xfrm>
        </p:spPr>
      </p:pic>
    </p:spTree>
    <p:extLst>
      <p:ext uri="{BB962C8B-B14F-4D97-AF65-F5344CB8AC3E}">
        <p14:creationId xmlns:p14="http://schemas.microsoft.com/office/powerpoint/2010/main" val="164204095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23011" y="172623"/>
            <a:ext cx="2834954" cy="1617466"/>
          </a:xfrm>
        </p:spPr>
        <p:txBody>
          <a:bodyPr anchor="t">
            <a:normAutofit/>
          </a:bodyPr>
          <a:lstStyle/>
          <a:p>
            <a:r>
              <a:rPr lang="pl-PL" sz="3600" dirty="0">
                <a:solidFill>
                  <a:srgbClr val="FF0000"/>
                </a:solidFill>
              </a:rPr>
              <a:t>ENIAC</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5"/>
            <a:ext cx="6191267" cy="553998"/>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https://it.wikipedia.org/wiki/ENIAC</a:t>
            </a:r>
            <a:endParaRPr lang="pl-PL" sz="750" dirty="0">
              <a:solidFill>
                <a:srgbClr val="000000"/>
              </a:solidFill>
              <a:latin typeface="Arial"/>
              <a:cs typeface="Arial"/>
            </a:endParaRPr>
          </a:p>
          <a:p>
            <a:pPr defTabSz="685800" fontAlgn="auto">
              <a:spcBef>
                <a:spcPts val="0"/>
              </a:spcBef>
              <a:spcAft>
                <a:spcPts val="0"/>
              </a:spcAft>
              <a:defRPr/>
            </a:pPr>
            <a:r>
              <a:rPr lang="en-GB" sz="750" dirty="0">
                <a:solidFill>
                  <a:srgbClr val="000000"/>
                </a:solidFill>
                <a:latin typeface="Arial"/>
                <a:cs typeface="Arial"/>
                <a:hlinkClick r:id="rId3"/>
              </a:rPr>
              <a:t>https://www.computerhope.com/history/1955.htm</a:t>
            </a:r>
            <a:endParaRPr lang="pl-PL" sz="750" dirty="0">
              <a:solidFill>
                <a:srgbClr val="000000"/>
              </a:solidFill>
              <a:latin typeface="Arial"/>
              <a:cs typeface="Arial"/>
            </a:endParaRPr>
          </a:p>
          <a:p>
            <a:pPr defTabSz="685800" fontAlgn="auto">
              <a:spcBef>
                <a:spcPts val="0"/>
              </a:spcBef>
              <a:spcAft>
                <a:spcPts val="0"/>
              </a:spcAft>
              <a:defRPr/>
            </a:pPr>
            <a:r>
              <a:rPr lang="en-GB" sz="750" dirty="0">
                <a:solidFill>
                  <a:srgbClr val="000000"/>
                </a:solidFill>
                <a:latin typeface="Arial"/>
                <a:cs typeface="Arial"/>
                <a:hlinkClick r:id="rId4"/>
              </a:rPr>
              <a:t>https://spectrum.ieee.org/untold-history-of-ai-invisible-woman-programmed-americas-first-electronic-computer</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2263349" y="391050"/>
            <a:ext cx="4617302"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500" b="1" dirty="0"/>
              <a:t>Electronic Numerical Integrator and Computer</a:t>
            </a:r>
            <a:endParaRPr lang="pl-PL" sz="1500" b="1" dirty="0"/>
          </a:p>
          <a:p>
            <a:pPr marL="0" indent="0" algn="ctr">
              <a:buNone/>
            </a:pPr>
            <a:r>
              <a:rPr lang="pl-PL" sz="1500" dirty="0"/>
              <a:t>1945</a:t>
            </a:r>
            <a:endParaRPr lang="en-GB" sz="1500"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774942" y="874414"/>
            <a:ext cx="4038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sz="1800" dirty="0"/>
              <a:t>il quarto computer elettronico digitale della storia, il quarto computer Turing completo della storia, il secondo computer elettronico Turing completo della storia </a:t>
            </a:r>
            <a:r>
              <a:rPr lang="it-IT" sz="1800" b="1" dirty="0"/>
              <a:t>e il primo computer elettronico general purpose </a:t>
            </a:r>
            <a:r>
              <a:rPr lang="it-IT" sz="1800" dirty="0"/>
              <a:t>della storia.</a:t>
            </a:r>
            <a:endParaRPr lang="pl-PL" sz="1800" dirty="0"/>
          </a:p>
          <a:p>
            <a:pPr algn="just"/>
            <a:r>
              <a:rPr lang="it-IT" sz="1800" dirty="0"/>
              <a:t>Quando fu spento nel 1955, si stima che abbia fatto più aritmetica di quanto l'intera razza umana avesse fatto prima del 1945.
Bassa affidabilità, diversi tubi a vuoto bruciati quasi ogni giorno lasciando ENIAC operativo solo per mezza giornata in media
Nonostante tutto, l'ENIAC processava ad una velocità 1000 volte superiore a quella dell' Harvard Mark I.</a:t>
            </a:r>
            <a:endParaRPr lang="en-GB" sz="1800" dirty="0"/>
          </a:p>
        </p:txBody>
      </p:sp>
      <p:pic>
        <p:nvPicPr>
          <p:cNvPr id="7" name="Content Placeholder 6" descr="A picture containing text, outdoor, person, crowd&#10;&#10;Description automatically generated">
            <a:extLst>
              <a:ext uri="{FF2B5EF4-FFF2-40B4-BE49-F238E27FC236}">
                <a16:creationId xmlns:a16="http://schemas.microsoft.com/office/drawing/2014/main" id="{DB827096-CD41-584D-20FF-3BAB6BB3AE80}"/>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251520" y="1790089"/>
            <a:ext cx="4525963" cy="3394472"/>
          </a:xfrm>
        </p:spPr>
      </p:pic>
    </p:spTree>
    <p:extLst>
      <p:ext uri="{BB962C8B-B14F-4D97-AF65-F5344CB8AC3E}">
        <p14:creationId xmlns:p14="http://schemas.microsoft.com/office/powerpoint/2010/main" val="211334905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FF3DD-F77F-1C69-CB5F-EE56798BFC62}"/>
              </a:ext>
            </a:extLst>
          </p:cNvPr>
          <p:cNvSpPr>
            <a:spLocks noGrp="1"/>
          </p:cNvSpPr>
          <p:nvPr>
            <p:ph type="title"/>
          </p:nvPr>
        </p:nvSpPr>
        <p:spPr>
          <a:xfrm>
            <a:off x="330316" y="377986"/>
            <a:ext cx="4049817" cy="1617466"/>
          </a:xfrm>
        </p:spPr>
        <p:txBody>
          <a:bodyPr anchor="t">
            <a:normAutofit/>
          </a:bodyPr>
          <a:lstStyle/>
          <a:p>
            <a:pPr>
              <a:lnSpc>
                <a:spcPct val="90000"/>
              </a:lnSpc>
            </a:pPr>
            <a:r>
              <a:rPr lang="pl-PL" sz="3600" dirty="0">
                <a:solidFill>
                  <a:srgbClr val="FF0000"/>
                </a:solidFill>
              </a:rPr>
              <a:t>Il punto di svolta</a:t>
            </a:r>
            <a:r>
              <a:rPr lang="pl-PL" sz="2700" dirty="0">
                <a:solidFill>
                  <a:srgbClr val="FFFFFF"/>
                </a:solidFill>
              </a:rPr>
              <a:t>
</a:t>
            </a:r>
            <a:endParaRPr lang="en-GB" sz="2700" dirty="0">
              <a:solidFill>
                <a:srgbClr val="FFFFFF"/>
              </a:solidFill>
            </a:endParaRPr>
          </a:p>
        </p:txBody>
      </p:sp>
      <p:sp>
        <p:nvSpPr>
          <p:cNvPr id="3" name="Content Placeholder 2">
            <a:extLst>
              <a:ext uri="{FF2B5EF4-FFF2-40B4-BE49-F238E27FC236}">
                <a16:creationId xmlns:a16="http://schemas.microsoft.com/office/drawing/2014/main" id="{C5F8C8CB-A32C-7B8B-1F0B-E9E7B9046D96}"/>
              </a:ext>
            </a:extLst>
          </p:cNvPr>
          <p:cNvSpPr>
            <a:spLocks noGrp="1"/>
          </p:cNvSpPr>
          <p:nvPr>
            <p:ph sz="half" idx="1"/>
          </p:nvPr>
        </p:nvSpPr>
        <p:spPr>
          <a:xfrm>
            <a:off x="179512" y="3783462"/>
            <a:ext cx="8172400" cy="3440077"/>
          </a:xfrm>
        </p:spPr>
        <p:txBody>
          <a:bodyPr>
            <a:normAutofit fontScale="32500" lnSpcReduction="20000"/>
          </a:bodyPr>
          <a:lstStyle/>
          <a:p>
            <a:pPr marL="0" indent="0">
              <a:buNone/>
            </a:pPr>
            <a:r>
              <a:rPr lang="it-IT" sz="5500" dirty="0"/>
              <a:t>Rispetto ai tubi a vuoto
Nessun riscaldatore catodico (che produce il caratteristico bagliore arancione dei tubi), riducendo il consumo energetico, eliminando il ritardo quando i riscaldatori a tubo si riscaldano e immuni dall'avvelenamento e dall'esaurimento del catodo.
Dimensioni e peso molto ridotti, riducendo le dimensioni dell'attrezzatura.
Un gran numero di transistor estremamente piccoli possono essere prodotti come un singolo circuito integrato.
Sensibilità molto bassa agli urti meccanici e alle vibrazioni
Non suscettibile alla rottura di una busta di vetro, perdite, degassamento e altri danni fisici.</a:t>
            </a:r>
            <a:r>
              <a:rPr lang="it-IT" b="1" dirty="0"/>
              <a:t>
</a:t>
            </a:r>
            <a:endParaRPr lang="en-GB" sz="1500" dirty="0"/>
          </a:p>
        </p:txBody>
      </p:sp>
      <p:sp>
        <p:nvSpPr>
          <p:cNvPr id="6" name="TextBox 5">
            <a:extLst>
              <a:ext uri="{FF2B5EF4-FFF2-40B4-BE49-F238E27FC236}">
                <a16:creationId xmlns:a16="http://schemas.microsoft.com/office/drawing/2014/main" id="{362AED18-DBD6-EC8B-56D5-3455301CC7BD}"/>
              </a:ext>
            </a:extLst>
          </p:cNvPr>
          <p:cNvSpPr txBox="1"/>
          <p:nvPr/>
        </p:nvSpPr>
        <p:spPr>
          <a:xfrm>
            <a:off x="5949790" y="6304002"/>
            <a:ext cx="6191267" cy="553998"/>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https://it.wikipedia.org/wiki/Transistor</a:t>
            </a:r>
            <a:endParaRPr lang="pl-PL" sz="750" dirty="0">
              <a:solidFill>
                <a:srgbClr val="000000"/>
              </a:solidFill>
              <a:latin typeface="Arial"/>
              <a:cs typeface="Arial"/>
            </a:endParaRPr>
          </a:p>
          <a:p>
            <a:pPr defTabSz="685800" fontAlgn="auto">
              <a:spcBef>
                <a:spcPts val="0"/>
              </a:spcBef>
              <a:spcAft>
                <a:spcPts val="0"/>
              </a:spcAft>
              <a:defRPr/>
            </a:pPr>
            <a:r>
              <a:rPr lang="pl-PL" sz="750" dirty="0">
                <a:solidFill>
                  <a:srgbClr val="000000"/>
                </a:solidFill>
                <a:latin typeface="Arial"/>
                <a:cs typeface="Arial"/>
                <a:hlinkClick r:id="rId3"/>
              </a:rPr>
              <a:t>https://en.wikipedia.org/wiki/Transistor</a:t>
            </a:r>
            <a:endParaRPr lang="pl-PL" sz="750" dirty="0">
              <a:solidFill>
                <a:srgbClr val="000000"/>
              </a:solidFill>
              <a:latin typeface="Arial"/>
              <a:cs typeface="Arial"/>
            </a:endParaRPr>
          </a:p>
          <a:p>
            <a:pPr defTabSz="685800" fontAlgn="auto">
              <a:spcBef>
                <a:spcPts val="0"/>
              </a:spcBef>
              <a:spcAft>
                <a:spcPts val="0"/>
              </a:spcAft>
              <a:defRPr/>
            </a:pP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0" name="TextBox 9">
            <a:extLst>
              <a:ext uri="{FF2B5EF4-FFF2-40B4-BE49-F238E27FC236}">
                <a16:creationId xmlns:a16="http://schemas.microsoft.com/office/drawing/2014/main" id="{3B3B6533-6397-C746-72A8-7284D45D4F54}"/>
              </a:ext>
            </a:extLst>
          </p:cNvPr>
          <p:cNvSpPr txBox="1"/>
          <p:nvPr/>
        </p:nvSpPr>
        <p:spPr>
          <a:xfrm>
            <a:off x="3853998" y="483930"/>
            <a:ext cx="3812268" cy="323165"/>
          </a:xfrm>
          <a:prstGeom prst="rect">
            <a:avLst/>
          </a:prstGeom>
          <a:noFill/>
        </p:spPr>
        <p:txBody>
          <a:bodyPr wrap="square" rtlCol="0">
            <a:spAutoFit/>
          </a:bodyPr>
          <a:lstStyle/>
          <a:p>
            <a:pPr algn="ctr"/>
            <a:r>
              <a:rPr lang="pl-PL" sz="1500" b="1" dirty="0"/>
              <a:t>The transistor</a:t>
            </a:r>
            <a:r>
              <a:rPr lang="it-IT" sz="1500" b="1" dirty="0"/>
              <a:t> (Natale 1947)</a:t>
            </a:r>
            <a:endParaRPr lang="en-GB" sz="1500" b="1" dirty="0"/>
          </a:p>
        </p:txBody>
      </p:sp>
      <p:pic>
        <p:nvPicPr>
          <p:cNvPr id="9" name="Picture 8" descr="A picture containing text, electronics, tube&#10;&#10;Description automatically generated">
            <a:extLst>
              <a:ext uri="{FF2B5EF4-FFF2-40B4-BE49-F238E27FC236}">
                <a16:creationId xmlns:a16="http://schemas.microsoft.com/office/drawing/2014/main" id="{43A68E51-4AFC-1805-B972-F16A22BA0A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51820" y="1040986"/>
            <a:ext cx="3240360" cy="2903362"/>
          </a:xfrm>
          <a:prstGeom prst="rect">
            <a:avLst/>
          </a:prstGeom>
        </p:spPr>
      </p:pic>
      <p:pic>
        <p:nvPicPr>
          <p:cNvPr id="19" name="Picture 18" descr="Diagram, schematic&#10;&#10;Description automatically generated">
            <a:extLst>
              <a:ext uri="{FF2B5EF4-FFF2-40B4-BE49-F238E27FC236}">
                <a16:creationId xmlns:a16="http://schemas.microsoft.com/office/drawing/2014/main" id="{F8A78F58-9C94-8EA3-FBBF-D421E010A8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72200" y="1063448"/>
            <a:ext cx="2720014" cy="2720014"/>
          </a:xfrm>
          <a:prstGeom prst="rect">
            <a:avLst/>
          </a:prstGeom>
        </p:spPr>
      </p:pic>
    </p:spTree>
    <p:extLst>
      <p:ext uri="{BB962C8B-B14F-4D97-AF65-F5344CB8AC3E}">
        <p14:creationId xmlns:p14="http://schemas.microsoft.com/office/powerpoint/2010/main" val="209417783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2834954" cy="1617466"/>
          </a:xfrm>
        </p:spPr>
        <p:txBody>
          <a:bodyPr anchor="t">
            <a:normAutofit/>
          </a:bodyPr>
          <a:lstStyle/>
          <a:p>
            <a:r>
              <a:rPr lang="pl-PL" sz="3600" dirty="0">
                <a:solidFill>
                  <a:srgbClr val="FF0000"/>
                </a:solidFill>
              </a:rPr>
              <a:t>IBM 608</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5"/>
            <a:ext cx="6191267" cy="438582"/>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https://it.wikipedia.org/wiki/IBM_608_Transistor_Calculator</a:t>
            </a:r>
            <a:endParaRPr lang="pl-PL" sz="750" dirty="0">
              <a:solidFill>
                <a:srgbClr val="000000"/>
              </a:solidFill>
              <a:latin typeface="Arial"/>
              <a:cs typeface="Arial"/>
            </a:endParaRPr>
          </a:p>
          <a:p>
            <a:pPr defTabSz="685800" fontAlgn="auto">
              <a:spcBef>
                <a:spcPts val="0"/>
              </a:spcBef>
              <a:spcAft>
                <a:spcPts val="0"/>
              </a:spcAft>
              <a:defRPr/>
            </a:pPr>
            <a:r>
              <a:rPr lang="en-GB" sz="750" dirty="0">
                <a:solidFill>
                  <a:srgbClr val="000000"/>
                </a:solidFill>
                <a:latin typeface="Arial"/>
                <a:cs typeface="Arial"/>
                <a:hlinkClick r:id="rId3"/>
              </a:rPr>
              <a:t>https://www.ibm.com/ibm/history/exhibits/vintage/vintage_4506VV2214.html</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5147292" y="1494267"/>
            <a:ext cx="1043975"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dirty="0"/>
              <a:t>19</a:t>
            </a:r>
            <a:r>
              <a:rPr lang="it-IT" sz="1500" dirty="0"/>
              <a:t>57</a:t>
            </a:r>
            <a:endParaRPr lang="en-GB" sz="1500"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648200" y="2057401"/>
            <a:ext cx="4038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sz="1800" dirty="0"/>
              <a:t>L'importanza storica dell'IBM 608 Transistor Calculator è notevole in quanto è il primo computer elettronico digitale basato interamente sul transistor e </a:t>
            </a:r>
            <a:r>
              <a:rPr lang="it-IT" sz="1800" b="1" dirty="0"/>
              <a:t>desponibile in commercio.</a:t>
            </a:r>
            <a:endParaRPr lang="en-GB" sz="1800" b="1" dirty="0"/>
          </a:p>
        </p:txBody>
      </p:sp>
      <p:pic>
        <p:nvPicPr>
          <p:cNvPr id="9" name="Content Placeholder 8" descr="A picture containing text, parking, kitchen appliance&#10;&#10;Description automatically generated">
            <a:extLst>
              <a:ext uri="{FF2B5EF4-FFF2-40B4-BE49-F238E27FC236}">
                <a16:creationId xmlns:a16="http://schemas.microsoft.com/office/drawing/2014/main" id="{67619791-2D5D-DE6D-CB6F-B122AC13D89A}"/>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1588458" y="2808908"/>
            <a:ext cx="2643188" cy="2143125"/>
          </a:xfrm>
        </p:spPr>
      </p:pic>
    </p:spTree>
    <p:extLst>
      <p:ext uri="{BB962C8B-B14F-4D97-AF65-F5344CB8AC3E}">
        <p14:creationId xmlns:p14="http://schemas.microsoft.com/office/powerpoint/2010/main" val="275029073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9A7843-EFF3-F715-9702-B5F7757C6772}"/>
              </a:ext>
            </a:extLst>
          </p:cNvPr>
          <p:cNvSpPr>
            <a:spLocks noGrp="1"/>
          </p:cNvSpPr>
          <p:nvPr>
            <p:ph type="title"/>
          </p:nvPr>
        </p:nvSpPr>
        <p:spPr/>
        <p:txBody>
          <a:bodyPr/>
          <a:lstStyle/>
          <a:p>
            <a:r>
              <a:rPr lang="it-IT" sz="3600" dirty="0"/>
              <a:t>Apollo on-board computer</a:t>
            </a:r>
          </a:p>
        </p:txBody>
      </p:sp>
      <p:sp>
        <p:nvSpPr>
          <p:cNvPr id="4" name="CasellaDiTesto 3">
            <a:extLst>
              <a:ext uri="{FF2B5EF4-FFF2-40B4-BE49-F238E27FC236}">
                <a16:creationId xmlns:a16="http://schemas.microsoft.com/office/drawing/2014/main" id="{C3CDEBAE-F8CF-4606-2804-5605679181FB}"/>
              </a:ext>
            </a:extLst>
          </p:cNvPr>
          <p:cNvSpPr txBox="1"/>
          <p:nvPr/>
        </p:nvSpPr>
        <p:spPr>
          <a:xfrm>
            <a:off x="251520" y="3305182"/>
            <a:ext cx="8075240" cy="3508653"/>
          </a:xfrm>
          <a:prstGeom prst="rect">
            <a:avLst/>
          </a:prstGeom>
          <a:noFill/>
        </p:spPr>
        <p:txBody>
          <a:bodyPr wrap="square">
            <a:spAutoFit/>
          </a:bodyPr>
          <a:lstStyle/>
          <a:p>
            <a:r>
              <a:rPr lang="en-US" b="0" i="0" dirty="0">
                <a:solidFill>
                  <a:srgbClr val="202122"/>
                </a:solidFill>
                <a:effectLst/>
                <a:latin typeface="Arial" panose="020B0604020202020204" pitchFamily="34" charset="0"/>
              </a:rPr>
              <a:t>The </a:t>
            </a:r>
            <a:r>
              <a:rPr lang="en-US" b="1" i="0" dirty="0">
                <a:solidFill>
                  <a:srgbClr val="202122"/>
                </a:solidFill>
                <a:effectLst/>
                <a:latin typeface="Arial" panose="020B0604020202020204" pitchFamily="34" charset="0"/>
              </a:rPr>
              <a:t>Apollo Guidance Computer</a:t>
            </a:r>
            <a:r>
              <a:rPr lang="en-US" b="0" i="0" dirty="0">
                <a:solidFill>
                  <a:srgbClr val="202122"/>
                </a:solidFill>
                <a:effectLst/>
                <a:latin typeface="Arial" panose="020B0604020202020204" pitchFamily="34" charset="0"/>
              </a:rPr>
              <a:t> (</a:t>
            </a:r>
            <a:r>
              <a:rPr lang="en-US" b="1" i="0" dirty="0">
                <a:solidFill>
                  <a:srgbClr val="202122"/>
                </a:solidFill>
                <a:effectLst/>
                <a:latin typeface="Arial" panose="020B0604020202020204" pitchFamily="34" charset="0"/>
              </a:rPr>
              <a:t>AGC</a:t>
            </a:r>
            <a:r>
              <a:rPr lang="en-US" b="0" i="0" dirty="0">
                <a:solidFill>
                  <a:srgbClr val="202122"/>
                </a:solidFill>
                <a:effectLst/>
                <a:latin typeface="Arial" panose="020B0604020202020204" pitchFamily="34" charset="0"/>
              </a:rPr>
              <a:t>) is a </a:t>
            </a:r>
            <a:r>
              <a:rPr lang="en-US" b="0" i="0" u="none" strike="noStrike" dirty="0">
                <a:solidFill>
                  <a:srgbClr val="0645AD"/>
                </a:solidFill>
                <a:effectLst/>
                <a:latin typeface="Arial" panose="020B0604020202020204" pitchFamily="34" charset="0"/>
                <a:hlinkClick r:id="rId2" tooltip="Digital computer"/>
              </a:rPr>
              <a:t>digital computer</a:t>
            </a:r>
            <a:r>
              <a:rPr lang="en-US" b="0" i="0" dirty="0">
                <a:solidFill>
                  <a:srgbClr val="202122"/>
                </a:solidFill>
                <a:effectLst/>
                <a:latin typeface="Arial" panose="020B0604020202020204" pitchFamily="34" charset="0"/>
              </a:rPr>
              <a:t> produced for the </a:t>
            </a:r>
            <a:r>
              <a:rPr lang="en-US" b="0" i="0" u="none" strike="noStrike" dirty="0">
                <a:solidFill>
                  <a:srgbClr val="0645AD"/>
                </a:solidFill>
                <a:effectLst/>
                <a:latin typeface="Arial" panose="020B0604020202020204" pitchFamily="34" charset="0"/>
                <a:hlinkClick r:id="rId3" tooltip="Apollo program"/>
              </a:rPr>
              <a:t>Apollo program</a:t>
            </a:r>
            <a:r>
              <a:rPr lang="en-US" b="0" i="0" dirty="0">
                <a:solidFill>
                  <a:srgbClr val="202122"/>
                </a:solidFill>
                <a:effectLst/>
                <a:latin typeface="Arial" panose="020B0604020202020204" pitchFamily="34" charset="0"/>
              </a:rPr>
              <a:t> that was installed on board each </a:t>
            </a:r>
            <a:r>
              <a:rPr lang="en-US" b="0" i="0" u="none" strike="noStrike" dirty="0">
                <a:solidFill>
                  <a:srgbClr val="0645AD"/>
                </a:solidFill>
                <a:effectLst/>
                <a:latin typeface="Arial" panose="020B0604020202020204" pitchFamily="34" charset="0"/>
                <a:hlinkClick r:id="rId4" tooltip="Apollo command module"/>
              </a:rPr>
              <a:t>Apollo command module</a:t>
            </a:r>
            <a:r>
              <a:rPr lang="en-US" b="0" i="0" dirty="0">
                <a:solidFill>
                  <a:srgbClr val="202122"/>
                </a:solidFill>
                <a:effectLst/>
                <a:latin typeface="Arial" panose="020B0604020202020204" pitchFamily="34" charset="0"/>
              </a:rPr>
              <a:t> (CM) and </a:t>
            </a:r>
            <a:r>
              <a:rPr lang="en-US" b="0" i="0" u="none" strike="noStrike" dirty="0">
                <a:solidFill>
                  <a:srgbClr val="0645AD"/>
                </a:solidFill>
                <a:effectLst/>
                <a:latin typeface="Arial" panose="020B0604020202020204" pitchFamily="34" charset="0"/>
                <a:hlinkClick r:id="rId5" tooltip="Apollo Lunar Module"/>
              </a:rPr>
              <a:t>Apollo Lunar Module</a:t>
            </a:r>
            <a:r>
              <a:rPr lang="en-US" b="0" i="0" dirty="0">
                <a:solidFill>
                  <a:srgbClr val="202122"/>
                </a:solidFill>
                <a:effectLst/>
                <a:latin typeface="Arial" panose="020B0604020202020204" pitchFamily="34" charset="0"/>
              </a:rPr>
              <a:t> (LM). The AGC provided computation and electronic interfaces for guidance, navigation, and control of the spacecraft</a:t>
            </a:r>
          </a:p>
          <a:p>
            <a:r>
              <a:rPr lang="en-US" b="0" i="0" dirty="0">
                <a:solidFill>
                  <a:srgbClr val="202122"/>
                </a:solidFill>
                <a:effectLst/>
                <a:latin typeface="Arial" panose="020B0604020202020204" pitchFamily="34" charset="0"/>
              </a:rPr>
              <a:t>The AGC and its DSKY user interface were developed in the early 1960s for the Apollo program by the </a:t>
            </a:r>
            <a:r>
              <a:rPr lang="en-US" b="0" i="0" u="none" strike="noStrike" dirty="0">
                <a:solidFill>
                  <a:srgbClr val="0645AD"/>
                </a:solidFill>
                <a:effectLst/>
                <a:latin typeface="Arial" panose="020B0604020202020204" pitchFamily="34" charset="0"/>
                <a:hlinkClick r:id="rId6" tooltip="MIT Instrumentation Laboratory"/>
              </a:rPr>
              <a:t>MIT Instrumentation Laboratory</a:t>
            </a:r>
            <a:r>
              <a:rPr lang="en-US" b="0" i="0" dirty="0">
                <a:solidFill>
                  <a:srgbClr val="202122"/>
                </a:solidFill>
                <a:effectLst/>
                <a:latin typeface="Arial" panose="020B0604020202020204" pitchFamily="34" charset="0"/>
              </a:rPr>
              <a:t> and first flew in 1966.</a:t>
            </a:r>
            <a:r>
              <a:rPr lang="en-US" b="0" i="0" u="none" strike="noStrike" baseline="30000" dirty="0">
                <a:solidFill>
                  <a:srgbClr val="0645AD"/>
                </a:solidFill>
                <a:effectLst/>
                <a:latin typeface="Arial" panose="020B0604020202020204" pitchFamily="34" charset="0"/>
                <a:hlinkClick r:id="rId7"/>
              </a:rPr>
              <a:t>[4]</a:t>
            </a:r>
            <a:r>
              <a:rPr lang="en-US" b="0" i="0" dirty="0">
                <a:solidFill>
                  <a:srgbClr val="202122"/>
                </a:solidFill>
                <a:effectLst/>
                <a:latin typeface="Arial" panose="020B0604020202020204" pitchFamily="34" charset="0"/>
              </a:rPr>
              <a:t> The AGC was the first computer based on </a:t>
            </a:r>
            <a:r>
              <a:rPr lang="en-US" b="0" i="0" u="none" strike="noStrike" dirty="0">
                <a:solidFill>
                  <a:srgbClr val="0645AD"/>
                </a:solidFill>
                <a:effectLst/>
                <a:latin typeface="Arial" panose="020B0604020202020204" pitchFamily="34" charset="0"/>
                <a:hlinkClick r:id="rId8" tooltip="Silicon"/>
              </a:rPr>
              <a:t>silicon</a:t>
            </a:r>
            <a:r>
              <a:rPr lang="en-US" b="0" i="0" dirty="0">
                <a:solidFill>
                  <a:srgbClr val="202122"/>
                </a:solidFill>
                <a:effectLst/>
                <a:latin typeface="Arial" panose="020B0604020202020204" pitchFamily="34" charset="0"/>
              </a:rPr>
              <a:t> </a:t>
            </a:r>
            <a:r>
              <a:rPr lang="en-US" b="0" i="0" u="none" strike="noStrike" dirty="0">
                <a:solidFill>
                  <a:srgbClr val="0645AD"/>
                </a:solidFill>
                <a:effectLst/>
                <a:latin typeface="Arial" panose="020B0604020202020204" pitchFamily="34" charset="0"/>
                <a:hlinkClick r:id="rId9" tooltip="Integrated circuit"/>
              </a:rPr>
              <a:t>integrated circuits</a:t>
            </a:r>
            <a:r>
              <a:rPr lang="en-US" b="0" i="0" dirty="0">
                <a:solidFill>
                  <a:srgbClr val="202122"/>
                </a:solidFill>
                <a:effectLst/>
                <a:latin typeface="Arial" panose="020B0604020202020204" pitchFamily="34" charset="0"/>
              </a:rPr>
              <a:t>. The computer's performance was comparable to the first generation of </a:t>
            </a:r>
            <a:r>
              <a:rPr lang="en-US" b="0" i="0" u="none" strike="noStrike" dirty="0">
                <a:solidFill>
                  <a:srgbClr val="0645AD"/>
                </a:solidFill>
                <a:effectLst/>
                <a:latin typeface="Arial" panose="020B0604020202020204" pitchFamily="34" charset="0"/>
                <a:hlinkClick r:id="rId10" tooltip="Home computer"/>
              </a:rPr>
              <a:t>home computers</a:t>
            </a:r>
            <a:r>
              <a:rPr lang="en-US" b="0" i="0" dirty="0">
                <a:solidFill>
                  <a:srgbClr val="202122"/>
                </a:solidFill>
                <a:effectLst/>
                <a:latin typeface="Arial" panose="020B0604020202020204" pitchFamily="34" charset="0"/>
              </a:rPr>
              <a:t> from the late 1970s, such as the </a:t>
            </a:r>
            <a:r>
              <a:rPr lang="en-US" b="0" i="0" u="none" strike="noStrike" dirty="0">
                <a:solidFill>
                  <a:srgbClr val="0645AD"/>
                </a:solidFill>
                <a:effectLst/>
                <a:latin typeface="Arial" panose="020B0604020202020204" pitchFamily="34" charset="0"/>
                <a:hlinkClick r:id="rId11" tooltip="Apple II"/>
              </a:rPr>
              <a:t>Apple II</a:t>
            </a:r>
            <a:r>
              <a:rPr lang="en-US" b="0" i="0" dirty="0">
                <a:solidFill>
                  <a:srgbClr val="202122"/>
                </a:solidFill>
                <a:effectLst/>
                <a:latin typeface="Arial" panose="020B0604020202020204" pitchFamily="34" charset="0"/>
              </a:rPr>
              <a:t>, </a:t>
            </a:r>
            <a:r>
              <a:rPr lang="en-US" b="0" i="0" u="none" strike="noStrike" dirty="0">
                <a:solidFill>
                  <a:srgbClr val="0645AD"/>
                </a:solidFill>
                <a:effectLst/>
                <a:latin typeface="Arial" panose="020B0604020202020204" pitchFamily="34" charset="0"/>
                <a:hlinkClick r:id="rId12" tooltip="TRS-80"/>
              </a:rPr>
              <a:t>TRS-80</a:t>
            </a:r>
            <a:r>
              <a:rPr lang="en-US" b="0" i="0" dirty="0">
                <a:solidFill>
                  <a:srgbClr val="202122"/>
                </a:solidFill>
                <a:effectLst/>
                <a:latin typeface="Arial" panose="020B0604020202020204" pitchFamily="34" charset="0"/>
              </a:rPr>
              <a:t>, and </a:t>
            </a:r>
            <a:r>
              <a:rPr lang="en-US" b="0" i="0" u="none" strike="noStrike" dirty="0">
                <a:solidFill>
                  <a:srgbClr val="0645AD"/>
                </a:solidFill>
                <a:effectLst/>
                <a:latin typeface="Arial" panose="020B0604020202020204" pitchFamily="34" charset="0"/>
                <a:hlinkClick r:id="rId13" tooltip="Commodore PET"/>
              </a:rPr>
              <a:t>Commodore PET</a:t>
            </a:r>
            <a:r>
              <a:rPr lang="en-US" b="0" i="0" dirty="0">
                <a:solidFill>
                  <a:srgbClr val="202122"/>
                </a:solidFill>
                <a:effectLst/>
                <a:latin typeface="Arial" panose="020B0604020202020204" pitchFamily="34" charset="0"/>
              </a:rPr>
              <a:t>.</a:t>
            </a:r>
          </a:p>
          <a:p>
            <a:endParaRPr lang="en-US" b="0" i="0" baseline="30000" dirty="0">
              <a:solidFill>
                <a:srgbClr val="0645AD"/>
              </a:solidFill>
              <a:effectLst/>
              <a:latin typeface="Arial" panose="020B0604020202020204" pitchFamily="34" charset="0"/>
            </a:endParaRPr>
          </a:p>
          <a:p>
            <a:r>
              <a:rPr lang="en-US" baseline="30000" dirty="0">
                <a:solidFill>
                  <a:srgbClr val="0645AD"/>
                </a:solidFill>
              </a:rPr>
              <a:t>https://en.wikipedia.org/wiki/Apollo_Guidance_Computer</a:t>
            </a:r>
          </a:p>
        </p:txBody>
      </p:sp>
      <p:pic>
        <p:nvPicPr>
          <p:cNvPr id="2050" name="Picture 2">
            <a:extLst>
              <a:ext uri="{FF2B5EF4-FFF2-40B4-BE49-F238E27FC236}">
                <a16:creationId xmlns:a16="http://schemas.microsoft.com/office/drawing/2014/main" id="{5ACA82C4-981D-D6D8-47FA-C483AFFE8B5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21944" y="1309880"/>
            <a:ext cx="3606439" cy="191797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8A5563AD-7E77-84EB-B3E8-BAE0F8621F7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75656" y="1309880"/>
            <a:ext cx="1927833" cy="1343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167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E6A55CA-FFBE-8E15-B3B3-44755CF97085}"/>
              </a:ext>
            </a:extLst>
          </p:cNvPr>
          <p:cNvSpPr>
            <a:spLocks noGrp="1"/>
          </p:cNvSpPr>
          <p:nvPr>
            <p:ph type="ctrTitle"/>
          </p:nvPr>
        </p:nvSpPr>
        <p:spPr>
          <a:xfrm>
            <a:off x="603504" y="1032833"/>
            <a:ext cx="4452278" cy="2599660"/>
          </a:xfrm>
        </p:spPr>
        <p:txBody>
          <a:bodyPr anchor="b">
            <a:normAutofit/>
          </a:bodyPr>
          <a:lstStyle/>
          <a:p>
            <a:pPr algn="l"/>
            <a:r>
              <a:rPr lang="pl-PL" sz="4400" dirty="0">
                <a:solidFill>
                  <a:srgbClr val="FF0000"/>
                </a:solidFill>
              </a:rPr>
              <a:t>System architecture</a:t>
            </a:r>
            <a:endParaRPr lang="en-GB" sz="4400" dirty="0">
              <a:solidFill>
                <a:srgbClr val="FF0000"/>
              </a:solidFill>
            </a:endParaRPr>
          </a:p>
        </p:txBody>
      </p:sp>
    </p:spTree>
    <p:extLst>
      <p:ext uri="{BB962C8B-B14F-4D97-AF65-F5344CB8AC3E}">
        <p14:creationId xmlns:p14="http://schemas.microsoft.com/office/powerpoint/2010/main" val="80715130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E1F937-C105-BA79-AC51-F95026F324CB}"/>
              </a:ext>
            </a:extLst>
          </p:cNvPr>
          <p:cNvSpPr>
            <a:spLocks noGrp="1"/>
          </p:cNvSpPr>
          <p:nvPr>
            <p:ph type="title"/>
          </p:nvPr>
        </p:nvSpPr>
        <p:spPr/>
        <p:txBody>
          <a:bodyPr/>
          <a:lstStyle/>
          <a:p>
            <a:r>
              <a:rPr lang="it-IT" sz="3600" dirty="0"/>
              <a:t>L’abaco romano</a:t>
            </a:r>
          </a:p>
        </p:txBody>
      </p:sp>
      <p:sp>
        <p:nvSpPr>
          <p:cNvPr id="6" name="CasellaDiTesto 5">
            <a:extLst>
              <a:ext uri="{FF2B5EF4-FFF2-40B4-BE49-F238E27FC236}">
                <a16:creationId xmlns:a16="http://schemas.microsoft.com/office/drawing/2014/main" id="{FC81FB5B-5940-6BF5-768A-E99A281D7306}"/>
              </a:ext>
            </a:extLst>
          </p:cNvPr>
          <p:cNvSpPr txBox="1"/>
          <p:nvPr/>
        </p:nvSpPr>
        <p:spPr>
          <a:xfrm>
            <a:off x="251520" y="5937031"/>
            <a:ext cx="6473472" cy="646331"/>
          </a:xfrm>
          <a:prstGeom prst="rect">
            <a:avLst/>
          </a:prstGeom>
          <a:noFill/>
        </p:spPr>
        <p:txBody>
          <a:bodyPr wrap="square">
            <a:spAutoFit/>
          </a:bodyPr>
          <a:lstStyle/>
          <a:p>
            <a:r>
              <a:rPr lang="it-IT" b="1" dirty="0"/>
              <a:t>L'USO DELL'ABACO NELL'ANTICA ROMA 4K</a:t>
            </a:r>
          </a:p>
          <a:p>
            <a:r>
              <a:rPr lang="it-IT" dirty="0"/>
              <a:t>https://www.youtube.com/watch?v=s6OYCcTEAGU</a:t>
            </a:r>
          </a:p>
        </p:txBody>
      </p:sp>
      <p:pic>
        <p:nvPicPr>
          <p:cNvPr id="7" name="youtube.comwatchv=s6OYCcTEAGU">
            <a:hlinkClick r:id="" action="ppaction://media"/>
            <a:extLst>
              <a:ext uri="{FF2B5EF4-FFF2-40B4-BE49-F238E27FC236}">
                <a16:creationId xmlns:a16="http://schemas.microsoft.com/office/drawing/2014/main" id="{1033B192-8ED2-CCC1-6357-3E9C57C79E3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07637" y="1453659"/>
            <a:ext cx="6528726" cy="3672408"/>
          </a:xfrm>
          <a:prstGeom prst="rect">
            <a:avLst/>
          </a:prstGeom>
        </p:spPr>
      </p:pic>
    </p:spTree>
    <p:extLst>
      <p:ext uri="{BB962C8B-B14F-4D97-AF65-F5344CB8AC3E}">
        <p14:creationId xmlns:p14="http://schemas.microsoft.com/office/powerpoint/2010/main" val="247341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35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0" y="351000"/>
            <a:ext cx="5364088" cy="1617466"/>
          </a:xfrm>
        </p:spPr>
        <p:txBody>
          <a:bodyPr anchor="t">
            <a:normAutofit/>
          </a:bodyPr>
          <a:lstStyle/>
          <a:p>
            <a:r>
              <a:rPr lang="pl-PL" sz="3600" dirty="0">
                <a:solidFill>
                  <a:srgbClr val="FF0000"/>
                </a:solidFill>
              </a:rPr>
              <a:t>Computer Architecture</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5"/>
            <a:ext cx="6191267" cy="438582"/>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https://it.wikipedia.org/wiki/Architettura_dei_calcolatori</a:t>
            </a:r>
            <a:endParaRPr lang="pl-PL" sz="750" dirty="0">
              <a:solidFill>
                <a:srgbClr val="000000"/>
              </a:solidFill>
              <a:latin typeface="Arial"/>
              <a:cs typeface="Arial"/>
            </a:endParaRPr>
          </a:p>
          <a:p>
            <a:pPr defTabSz="685800" fontAlgn="auto">
              <a:spcBef>
                <a:spcPts val="0"/>
              </a:spcBef>
              <a:spcAft>
                <a:spcPts val="0"/>
              </a:spcAft>
              <a:defRPr/>
            </a:pPr>
            <a:r>
              <a:rPr lang="en-GB" sz="750" dirty="0">
                <a:solidFill>
                  <a:srgbClr val="000000"/>
                </a:solidFill>
                <a:latin typeface="Arial"/>
                <a:cs typeface="Arial"/>
                <a:hlinkClick r:id="rId3"/>
              </a:rPr>
              <a:t>https://en.wikipedia.org/wiki/Computer_architecture</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2473958" y="1159733"/>
            <a:ext cx="6569364" cy="2345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L'architettura dei calcolatori, nell'informatica, elettronica o più in generale dei sistemi elettronici digitali, è la maniera in cui sono collegati tra loro i componenti hardware elementari di un sistema di elaborazione. </a:t>
            </a:r>
          </a:p>
          <a:p>
            <a:pPr marL="0" indent="0" algn="just">
              <a:buNone/>
            </a:pPr>
            <a:r>
              <a:rPr lang="it-IT" sz="2000" dirty="0"/>
              <a:t>Chi si occupa di architettura dei calcolatori ha il compito di costruire sistemi di elaborazione di diversa complessità (da una semplice scheda elettronica a un complesso sistema con grossa potenza di calcolo) mettendo insieme questi componenti elementari. 
La disciplina dell'architettura dei computer ha tre sottocategorie principali:
    Architettura del set di istruzioni (ISA)
    Microarchitettura
    Progettazione di sistemi
</a:t>
            </a:r>
            <a:endParaRPr lang="pl-PL" sz="2000" dirty="0"/>
          </a:p>
        </p:txBody>
      </p:sp>
    </p:spTree>
    <p:extLst>
      <p:ext uri="{BB962C8B-B14F-4D97-AF65-F5344CB8AC3E}">
        <p14:creationId xmlns:p14="http://schemas.microsoft.com/office/powerpoint/2010/main" val="242219135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0" y="225515"/>
            <a:ext cx="6842760" cy="1617466"/>
          </a:xfrm>
        </p:spPr>
        <p:txBody>
          <a:bodyPr anchor="t">
            <a:normAutofit/>
          </a:bodyPr>
          <a:lstStyle/>
          <a:p>
            <a:r>
              <a:rPr lang="pl-PL" sz="3600" dirty="0">
                <a:solidFill>
                  <a:srgbClr val="FF0000"/>
                </a:solidFill>
              </a:rPr>
              <a:t>Computer Architecture</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323528" y="6309320"/>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https://it.wikipedia.org/wiki/Instruction_set</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648200" y="1124560"/>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Instruction set (ISA)</a:t>
            </a: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827584" y="2057401"/>
            <a:ext cx="7859216"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1800" dirty="0"/>
              <a:t>L'instruction set, in informatica ed elettronica, è l'insieme di istruzioni macchina che descrive quegli aspetti, visibili a basso livello al programmatore, dell'architettura di un calcolatore, definita in inglese come instruction set architecture o in acronimo ISA. </a:t>
            </a:r>
            <a:endParaRPr lang="pl-PL" sz="1800" dirty="0"/>
          </a:p>
          <a:p>
            <a:pPr marL="0" indent="0" algn="just">
              <a:buNone/>
            </a:pPr>
            <a:endParaRPr lang="pl-PL" sz="1800" dirty="0"/>
          </a:p>
          <a:p>
            <a:pPr marL="0" indent="0" algn="just">
              <a:buNone/>
            </a:pPr>
            <a:r>
              <a:rPr lang="it-IT" sz="1800" dirty="0"/>
              <a:t>Si tratta di fatto dell'insieme di </a:t>
            </a:r>
            <a:r>
              <a:rPr lang="it-IT" sz="1800" b="1" dirty="0"/>
              <a:t>istruzioni base </a:t>
            </a:r>
            <a:r>
              <a:rPr lang="it-IT" sz="1800" dirty="0"/>
              <a:t>che il processore può compiere e che costituiscono dunque il suo linguaggio macchina, a partire dal quale vengono scritti i relativi programmi nei vari linguaggi di programmazione a più alto livello di astrazione. </a:t>
            </a:r>
            <a:r>
              <a:rPr lang="it-IT" sz="1800" b="1" dirty="0"/>
              <a:t>I computer con microarchitetture differenti possono condividere lo stesso set di istruzioni. </a:t>
            </a:r>
            <a:r>
              <a:rPr lang="it-IT" sz="1800" dirty="0"/>
              <a:t>Ad esempio, l'Intel Pentium e l'AMD Athlon implementano versioni quasi identiche dell'instruction set x86, pur essendo al loro interno totalmente diversi. </a:t>
            </a:r>
            <a:endParaRPr lang="en-GB" sz="1800" dirty="0"/>
          </a:p>
        </p:txBody>
      </p:sp>
    </p:spTree>
    <p:extLst>
      <p:ext uri="{BB962C8B-B14F-4D97-AF65-F5344CB8AC3E}">
        <p14:creationId xmlns:p14="http://schemas.microsoft.com/office/powerpoint/2010/main" val="250518716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00A5F6-D9A9-9116-705E-C6350D9FB759}"/>
              </a:ext>
            </a:extLst>
          </p:cNvPr>
          <p:cNvSpPr>
            <a:spLocks noGrp="1"/>
          </p:cNvSpPr>
          <p:nvPr>
            <p:ph type="title"/>
          </p:nvPr>
        </p:nvSpPr>
        <p:spPr/>
        <p:txBody>
          <a:bodyPr/>
          <a:lstStyle/>
          <a:p>
            <a:r>
              <a:rPr lang="it-IT" dirty="0"/>
              <a:t>Struttura del computer</a:t>
            </a:r>
          </a:p>
        </p:txBody>
      </p:sp>
      <p:pic>
        <p:nvPicPr>
          <p:cNvPr id="4" name="Immagine 3">
            <a:extLst>
              <a:ext uri="{FF2B5EF4-FFF2-40B4-BE49-F238E27FC236}">
                <a16:creationId xmlns:a16="http://schemas.microsoft.com/office/drawing/2014/main" id="{DEBD0EDC-4B34-2830-E76B-4CEA1C48DFFE}"/>
              </a:ext>
            </a:extLst>
          </p:cNvPr>
          <p:cNvPicPr>
            <a:picLocks noChangeAspect="1"/>
          </p:cNvPicPr>
          <p:nvPr/>
        </p:nvPicPr>
        <p:blipFill>
          <a:blip r:embed="rId2"/>
          <a:stretch>
            <a:fillRect/>
          </a:stretch>
        </p:blipFill>
        <p:spPr>
          <a:xfrm>
            <a:off x="67733" y="1294870"/>
            <a:ext cx="3914775" cy="5381625"/>
          </a:xfrm>
          <a:prstGeom prst="rect">
            <a:avLst/>
          </a:prstGeom>
        </p:spPr>
      </p:pic>
      <p:sp>
        <p:nvSpPr>
          <p:cNvPr id="6" name="CasellaDiTesto 5">
            <a:extLst>
              <a:ext uri="{FF2B5EF4-FFF2-40B4-BE49-F238E27FC236}">
                <a16:creationId xmlns:a16="http://schemas.microsoft.com/office/drawing/2014/main" id="{045336B6-2E2E-D93F-625A-93A9861EC383}"/>
              </a:ext>
            </a:extLst>
          </p:cNvPr>
          <p:cNvSpPr txBox="1"/>
          <p:nvPr/>
        </p:nvSpPr>
        <p:spPr>
          <a:xfrm>
            <a:off x="4199467" y="1294870"/>
            <a:ext cx="4876800" cy="2862322"/>
          </a:xfrm>
          <a:prstGeom prst="rect">
            <a:avLst/>
          </a:prstGeom>
          <a:solidFill>
            <a:schemeClr val="bg1"/>
          </a:solidFill>
        </p:spPr>
        <p:txBody>
          <a:bodyPr wrap="square">
            <a:spAutoFit/>
          </a:bodyPr>
          <a:lstStyle/>
          <a:p>
            <a:r>
              <a:rPr lang="it-IT" b="0" i="0" dirty="0">
                <a:solidFill>
                  <a:srgbClr val="202122"/>
                </a:solidFill>
                <a:effectLst/>
                <a:latin typeface="Arial" panose="020B0604020202020204" pitchFamily="34" charset="0"/>
              </a:rPr>
              <a:t>Esso garantisce l'operatività di base di un </a:t>
            </a:r>
            <a:r>
              <a:rPr lang="it-IT" b="0" i="0" u="none" strike="noStrike" dirty="0">
                <a:solidFill>
                  <a:srgbClr val="0645AD"/>
                </a:solidFill>
                <a:effectLst/>
                <a:latin typeface="Arial" panose="020B0604020202020204" pitchFamily="34" charset="0"/>
                <a:hlinkClick r:id="rId3" tooltip="Computer"/>
              </a:rPr>
              <a:t>calcolatore</a:t>
            </a:r>
            <a:r>
              <a:rPr lang="it-IT" b="0" i="0" dirty="0">
                <a:solidFill>
                  <a:srgbClr val="202122"/>
                </a:solidFill>
                <a:effectLst/>
                <a:latin typeface="Arial" panose="020B0604020202020204" pitchFamily="34" charset="0"/>
              </a:rPr>
              <a:t>, coordinando e gestendo le </a:t>
            </a:r>
            <a:r>
              <a:rPr lang="it-IT" b="0" i="0" u="none" strike="noStrike" dirty="0">
                <a:solidFill>
                  <a:srgbClr val="0645AD"/>
                </a:solidFill>
                <a:effectLst/>
                <a:latin typeface="Arial" panose="020B0604020202020204" pitchFamily="34" charset="0"/>
                <a:hlinkClick r:id="rId4" tooltip="Risorsa informatica"/>
              </a:rPr>
              <a:t>risorse</a:t>
            </a:r>
            <a:r>
              <a:rPr lang="it-IT" b="0" i="0" dirty="0">
                <a:solidFill>
                  <a:srgbClr val="202122"/>
                </a:solidFill>
                <a:effectLst/>
                <a:latin typeface="Arial" panose="020B0604020202020204" pitchFamily="34" charset="0"/>
              </a:rPr>
              <a:t> hardware di </a:t>
            </a:r>
            <a:r>
              <a:rPr lang="it-IT" b="0" i="0" u="none" strike="noStrike" dirty="0">
                <a:solidFill>
                  <a:srgbClr val="0645AD"/>
                </a:solidFill>
                <a:effectLst/>
                <a:latin typeface="Arial" panose="020B0604020202020204" pitchFamily="34" charset="0"/>
                <a:hlinkClick r:id="rId5" tooltip="Elaborazione dati"/>
              </a:rPr>
              <a:t>processamento</a:t>
            </a:r>
            <a:r>
              <a:rPr lang="it-IT" b="0" i="0" u="none" strike="noStrike" dirty="0">
                <a:solidFill>
                  <a:srgbClr val="0645AD"/>
                </a:solidFill>
                <a:effectLst/>
                <a:latin typeface="Arial" panose="020B0604020202020204" pitchFamily="34" charset="0"/>
              </a:rPr>
              <a:t> </a:t>
            </a:r>
          </a:p>
          <a:p>
            <a:r>
              <a:rPr lang="it-IT" b="0" i="0" dirty="0">
                <a:solidFill>
                  <a:srgbClr val="202122"/>
                </a:solidFill>
                <a:effectLst/>
                <a:latin typeface="Arial" panose="020B0604020202020204" pitchFamily="34" charset="0"/>
              </a:rPr>
              <a:t>(</a:t>
            </a:r>
            <a:r>
              <a:rPr lang="it-IT" b="0" i="0" u="none" strike="noStrike" dirty="0">
                <a:solidFill>
                  <a:srgbClr val="0645AD"/>
                </a:solidFill>
                <a:effectLst/>
                <a:latin typeface="Arial" panose="020B0604020202020204" pitchFamily="34" charset="0"/>
                <a:hlinkClick r:id="rId6" tooltip="Processore"/>
              </a:rPr>
              <a:t>processore</a:t>
            </a:r>
            <a:r>
              <a:rPr lang="it-IT" b="0" i="0" dirty="0">
                <a:solidFill>
                  <a:srgbClr val="202122"/>
                </a:solidFill>
                <a:effectLst/>
                <a:latin typeface="Arial" panose="020B0604020202020204" pitchFamily="34" charset="0"/>
              </a:rPr>
              <a:t>) e </a:t>
            </a:r>
            <a:r>
              <a:rPr lang="it-IT" b="0" i="0" u="none" strike="noStrike" dirty="0">
                <a:solidFill>
                  <a:srgbClr val="0645AD"/>
                </a:solidFill>
                <a:effectLst/>
                <a:latin typeface="Arial" panose="020B0604020202020204" pitchFamily="34" charset="0"/>
                <a:hlinkClick r:id="rId7" tooltip="Memoria (informatica)"/>
              </a:rPr>
              <a:t>memorizzazione</a:t>
            </a:r>
            <a:r>
              <a:rPr lang="it-IT" b="0" i="0" dirty="0">
                <a:solidFill>
                  <a:srgbClr val="202122"/>
                </a:solidFill>
                <a:effectLst/>
                <a:latin typeface="Arial" panose="020B0604020202020204" pitchFamily="34" charset="0"/>
              </a:rPr>
              <a:t> (</a:t>
            </a:r>
            <a:r>
              <a:rPr lang="it-IT" b="0" i="0" u="none" strike="noStrike" dirty="0">
                <a:solidFill>
                  <a:srgbClr val="0645AD"/>
                </a:solidFill>
                <a:effectLst/>
                <a:latin typeface="Arial" panose="020B0604020202020204" pitchFamily="34" charset="0"/>
                <a:hlinkClick r:id="rId8" tooltip="Memoria primaria"/>
              </a:rPr>
              <a:t>memoria primaria</a:t>
            </a:r>
            <a:r>
              <a:rPr lang="it-IT" b="0" i="0" dirty="0">
                <a:solidFill>
                  <a:srgbClr val="202122"/>
                </a:solidFill>
                <a:effectLst/>
                <a:latin typeface="Arial" panose="020B0604020202020204" pitchFamily="34" charset="0"/>
              </a:rPr>
              <a:t>), le </a:t>
            </a:r>
            <a:r>
              <a:rPr lang="it-IT" b="0" i="0" u="none" strike="noStrike" dirty="0">
                <a:solidFill>
                  <a:srgbClr val="0645AD"/>
                </a:solidFill>
                <a:effectLst/>
                <a:latin typeface="Arial" panose="020B0604020202020204" pitchFamily="34" charset="0"/>
                <a:hlinkClick r:id="rId9" tooltip="Periferica"/>
              </a:rPr>
              <a:t>periferiche</a:t>
            </a:r>
            <a:r>
              <a:rPr lang="it-IT" b="0" i="0" dirty="0">
                <a:solidFill>
                  <a:srgbClr val="202122"/>
                </a:solidFill>
                <a:effectLst/>
                <a:latin typeface="Arial" panose="020B0604020202020204" pitchFamily="34" charset="0"/>
              </a:rPr>
              <a:t>, le risorse/attività</a:t>
            </a:r>
          </a:p>
          <a:p>
            <a:r>
              <a:rPr lang="it-IT" b="0" i="0" dirty="0">
                <a:solidFill>
                  <a:srgbClr val="202122"/>
                </a:solidFill>
                <a:effectLst/>
                <a:latin typeface="Arial" panose="020B0604020202020204" pitchFamily="34" charset="0"/>
              </a:rPr>
              <a:t> </a:t>
            </a:r>
            <a:r>
              <a:rPr lang="it-IT" b="0" i="0" u="none" strike="noStrike" dirty="0">
                <a:solidFill>
                  <a:srgbClr val="0645AD"/>
                </a:solidFill>
                <a:effectLst/>
                <a:latin typeface="Arial" panose="020B0604020202020204" pitchFamily="34" charset="0"/>
                <a:hlinkClick r:id="rId10" tooltip="Software"/>
              </a:rPr>
              <a:t>software</a:t>
            </a:r>
            <a:r>
              <a:rPr lang="it-IT" b="0" i="0" dirty="0">
                <a:solidFill>
                  <a:srgbClr val="202122"/>
                </a:solidFill>
                <a:effectLst/>
                <a:latin typeface="Arial" panose="020B0604020202020204" pitchFamily="34" charset="0"/>
              </a:rPr>
              <a:t> (</a:t>
            </a:r>
            <a:r>
              <a:rPr lang="it-IT" b="0" i="0" u="none" strike="noStrike" dirty="0">
                <a:solidFill>
                  <a:srgbClr val="0645AD"/>
                </a:solidFill>
                <a:effectLst/>
                <a:latin typeface="Arial" panose="020B0604020202020204" pitchFamily="34" charset="0"/>
                <a:hlinkClick r:id="rId11" tooltip="Processo (informatica)"/>
              </a:rPr>
              <a:t>processi</a:t>
            </a:r>
            <a:r>
              <a:rPr lang="it-IT" b="0" i="0" dirty="0">
                <a:solidFill>
                  <a:srgbClr val="202122"/>
                </a:solidFill>
                <a:effectLst/>
                <a:latin typeface="Arial" panose="020B0604020202020204" pitchFamily="34" charset="0"/>
              </a:rPr>
              <a:t>) e facendo da </a:t>
            </a:r>
            <a:r>
              <a:rPr lang="it-IT" b="0" i="0" u="none" strike="noStrike" dirty="0">
                <a:solidFill>
                  <a:srgbClr val="0645AD"/>
                </a:solidFill>
                <a:effectLst/>
                <a:latin typeface="Arial" panose="020B0604020202020204" pitchFamily="34" charset="0"/>
                <a:hlinkClick r:id="rId12" tooltip="Interfaccia (informatica)"/>
              </a:rPr>
              <a:t>interfaccia</a:t>
            </a:r>
            <a:r>
              <a:rPr lang="it-IT" b="0" i="0" dirty="0">
                <a:solidFill>
                  <a:srgbClr val="202122"/>
                </a:solidFill>
                <a:effectLst/>
                <a:latin typeface="Arial" panose="020B0604020202020204" pitchFamily="34" charset="0"/>
              </a:rPr>
              <a:t> </a:t>
            </a:r>
          </a:p>
          <a:p>
            <a:r>
              <a:rPr lang="it-IT" b="0" i="0" dirty="0">
                <a:solidFill>
                  <a:srgbClr val="202122"/>
                </a:solidFill>
                <a:effectLst/>
                <a:latin typeface="Arial" panose="020B0604020202020204" pitchFamily="34" charset="0"/>
              </a:rPr>
              <a:t>con l'utente, senza il quale quindi non sarebbe possibile l'utilizzo del computer stesso e dei</a:t>
            </a:r>
          </a:p>
          <a:p>
            <a:r>
              <a:rPr lang="it-IT" b="0" i="0" dirty="0">
                <a:solidFill>
                  <a:srgbClr val="202122"/>
                </a:solidFill>
                <a:effectLst/>
                <a:latin typeface="Arial" panose="020B0604020202020204" pitchFamily="34" charset="0"/>
              </a:rPr>
              <a:t> </a:t>
            </a:r>
            <a:r>
              <a:rPr lang="it-IT" b="0" i="0" u="none" strike="noStrike" dirty="0">
                <a:solidFill>
                  <a:srgbClr val="0645AD"/>
                </a:solidFill>
                <a:effectLst/>
                <a:latin typeface="Arial" panose="020B0604020202020204" pitchFamily="34" charset="0"/>
                <a:hlinkClick r:id="rId13" tooltip="Programma (informatica)"/>
              </a:rPr>
              <a:t>programmi</a:t>
            </a:r>
            <a:r>
              <a:rPr lang="it-IT" b="0" i="0" dirty="0">
                <a:solidFill>
                  <a:srgbClr val="202122"/>
                </a:solidFill>
                <a:effectLst/>
                <a:latin typeface="Arial" panose="020B0604020202020204" pitchFamily="34" charset="0"/>
              </a:rPr>
              <a:t>/software </a:t>
            </a:r>
            <a:r>
              <a:rPr lang="it-IT" b="0" i="0">
                <a:solidFill>
                  <a:srgbClr val="202122"/>
                </a:solidFill>
                <a:effectLst/>
                <a:latin typeface="Arial" panose="020B0604020202020204" pitchFamily="34" charset="0"/>
              </a:rPr>
              <a:t>specifici, come</a:t>
            </a:r>
            <a:endParaRPr lang="it-IT" b="0" i="0" dirty="0">
              <a:solidFill>
                <a:srgbClr val="202122"/>
              </a:solidFill>
              <a:effectLst/>
              <a:latin typeface="Arial" panose="020B0604020202020204" pitchFamily="34" charset="0"/>
            </a:endParaRPr>
          </a:p>
          <a:p>
            <a:r>
              <a:rPr lang="it-IT" b="0" i="0" dirty="0">
                <a:solidFill>
                  <a:srgbClr val="202122"/>
                </a:solidFill>
                <a:effectLst/>
                <a:latin typeface="Arial" panose="020B0604020202020204" pitchFamily="34" charset="0"/>
              </a:rPr>
              <a:t> </a:t>
            </a:r>
            <a:r>
              <a:rPr lang="it-IT" b="0" i="0" u="none" strike="noStrike" dirty="0">
                <a:solidFill>
                  <a:srgbClr val="0645AD"/>
                </a:solidFill>
                <a:effectLst/>
                <a:latin typeface="Arial" panose="020B0604020202020204" pitchFamily="34" charset="0"/>
                <a:hlinkClick r:id="rId14" tooltip="Applicazione (informatica)"/>
              </a:rPr>
              <a:t>applicazioni</a:t>
            </a:r>
            <a:r>
              <a:rPr lang="it-IT" b="0" i="0" dirty="0">
                <a:solidFill>
                  <a:srgbClr val="202122"/>
                </a:solidFill>
                <a:effectLst/>
                <a:latin typeface="Arial" panose="020B0604020202020204" pitchFamily="34" charset="0"/>
              </a:rPr>
              <a:t> o </a:t>
            </a:r>
            <a:r>
              <a:rPr lang="it-IT" b="0" i="0" u="none" strike="noStrike" dirty="0">
                <a:solidFill>
                  <a:srgbClr val="0645AD"/>
                </a:solidFill>
                <a:effectLst/>
                <a:latin typeface="Arial" panose="020B0604020202020204" pitchFamily="34" charset="0"/>
                <a:hlinkClick r:id="rId15" tooltip="Libreria (software)"/>
              </a:rPr>
              <a:t>librerie software</a:t>
            </a:r>
            <a:r>
              <a:rPr lang="it-IT" b="0" i="0" dirty="0">
                <a:solidFill>
                  <a:srgbClr val="202122"/>
                </a:solidFill>
                <a:effectLst/>
                <a:latin typeface="Arial" panose="020B0604020202020204" pitchFamily="34" charset="0"/>
              </a:rPr>
              <a:t>.</a:t>
            </a:r>
            <a:endParaRPr lang="it-IT" dirty="0"/>
          </a:p>
        </p:txBody>
      </p:sp>
    </p:spTree>
    <p:extLst>
      <p:ext uri="{BB962C8B-B14F-4D97-AF65-F5344CB8AC3E}">
        <p14:creationId xmlns:p14="http://schemas.microsoft.com/office/powerpoint/2010/main" val="8098278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https://it.wikipedia.org/wiki/Microarchitettura</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648200" y="1124560"/>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Microarchitettura (µarch)</a:t>
            </a:r>
          </a:p>
          <a:p>
            <a:pPr marL="0" indent="0" algn="ctr">
              <a:buNone/>
            </a:pPr>
            <a:endParaRPr lang="pl-PL" sz="1500" b="1"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6667500" y="548680"/>
            <a:ext cx="242218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1800" dirty="0"/>
              <a:t>Con microarchitettura (spesso abbreviato con µarch o uarch), in informatica e in elettronica, si indica il progetto a livello logico di unità funzionali di un microprocessore, microcontrollore o digital signal processor. Viene mostrata tramite </a:t>
            </a:r>
            <a:r>
              <a:rPr lang="it-IT" sz="1800" b="1" dirty="0"/>
              <a:t>una progettazione a blocchi </a:t>
            </a:r>
            <a:r>
              <a:rPr lang="it-IT" sz="1800" dirty="0"/>
              <a:t>in modo da indicare le dipendenze tra le varie unità funzionali (come unità per i numeri in virgola mobile e unità per gli interi, la coda di decodifica, ecc). </a:t>
            </a:r>
            <a:endParaRPr lang="en-GB" sz="1800" dirty="0"/>
          </a:p>
        </p:txBody>
      </p:sp>
      <p:pic>
        <p:nvPicPr>
          <p:cNvPr id="6" name="Content Placeholder 5" descr="A screenshot of a computer&#10;&#10;Description automatically generated with medium confidence">
            <a:extLst>
              <a:ext uri="{FF2B5EF4-FFF2-40B4-BE49-F238E27FC236}">
                <a16:creationId xmlns:a16="http://schemas.microsoft.com/office/drawing/2014/main" id="{54954289-5429-0B49-0143-5FBAFB60C5B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8667" y="26509"/>
            <a:ext cx="6613180" cy="6212772"/>
          </a:xfrm>
        </p:spPr>
      </p:pic>
    </p:spTree>
    <p:extLst>
      <p:ext uri="{BB962C8B-B14F-4D97-AF65-F5344CB8AC3E}">
        <p14:creationId xmlns:p14="http://schemas.microsoft.com/office/powerpoint/2010/main" val="224121506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2834954" cy="1617466"/>
          </a:xfrm>
        </p:spPr>
        <p:txBody>
          <a:bodyPr anchor="t">
            <a:normAutofit/>
          </a:bodyPr>
          <a:lstStyle/>
          <a:p>
            <a:r>
              <a:rPr lang="pl-PL" sz="3600" dirty="0">
                <a:solidFill>
                  <a:srgbClr val="FF0000"/>
                </a:solidFill>
              </a:rPr>
              <a:t>Computer Architecture</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https://en.wikipedia.org/wiki/Systems_design</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139952" y="340315"/>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Systems design</a:t>
            </a: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551124" y="923032"/>
            <a:ext cx="4038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1800" dirty="0"/>
              <a:t>I sistemi progettano interfacce e dati per un sistema di controllo elettronico per soddisfare i requisiti specificati. La progettazione del sistema potrebbe essere vista come l'applicazione della teoria dei sistemi allo sviluppo del prodotto. C'è una certa sovrapposizione con le discipline dell'analisi dei sistemi, dell'architettura di sistema e dell'ingegneria dei sistemi.</a:t>
            </a:r>
            <a:r>
              <a:rPr lang="it-IT" sz="1200" dirty="0"/>
              <a:t>
</a:t>
            </a:r>
            <a:endParaRPr lang="en-GB" sz="1200" dirty="0"/>
          </a:p>
        </p:txBody>
      </p:sp>
    </p:spTree>
    <p:extLst>
      <p:ext uri="{BB962C8B-B14F-4D97-AF65-F5344CB8AC3E}">
        <p14:creationId xmlns:p14="http://schemas.microsoft.com/office/powerpoint/2010/main" val="108153271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FD7B2BD-2734-A92E-B085-99A4F03B33EA}"/>
              </a:ext>
            </a:extLst>
          </p:cNvPr>
          <p:cNvSpPr txBox="1"/>
          <p:nvPr/>
        </p:nvSpPr>
        <p:spPr>
          <a:xfrm>
            <a:off x="3686274" y="718675"/>
            <a:ext cx="1574540" cy="646331"/>
          </a:xfrm>
          <a:prstGeom prst="rect">
            <a:avLst/>
          </a:prstGeom>
          <a:noFill/>
        </p:spPr>
        <p:txBody>
          <a:bodyPr wrap="square" rtlCol="0">
            <a:spAutoFit/>
          </a:bodyPr>
          <a:lstStyle/>
          <a:p>
            <a:r>
              <a:rPr lang="pl-PL" dirty="0"/>
              <a:t>Computer systems</a:t>
            </a:r>
            <a:endParaRPr lang="en-GB" dirty="0"/>
          </a:p>
        </p:txBody>
      </p:sp>
      <p:sp>
        <p:nvSpPr>
          <p:cNvPr id="6" name="TextBox 5">
            <a:extLst>
              <a:ext uri="{FF2B5EF4-FFF2-40B4-BE49-F238E27FC236}">
                <a16:creationId xmlns:a16="http://schemas.microsoft.com/office/drawing/2014/main" id="{F37914B5-196A-447A-6D9F-7F4E4618E81F}"/>
              </a:ext>
            </a:extLst>
          </p:cNvPr>
          <p:cNvSpPr txBox="1"/>
          <p:nvPr/>
        </p:nvSpPr>
        <p:spPr>
          <a:xfrm>
            <a:off x="5359270" y="2089727"/>
            <a:ext cx="1574540" cy="369332"/>
          </a:xfrm>
          <a:prstGeom prst="rect">
            <a:avLst/>
          </a:prstGeom>
          <a:noFill/>
        </p:spPr>
        <p:txBody>
          <a:bodyPr wrap="square" rtlCol="0">
            <a:spAutoFit/>
          </a:bodyPr>
          <a:lstStyle/>
          <a:p>
            <a:r>
              <a:rPr lang="pl-PL" dirty="0"/>
              <a:t>Software</a:t>
            </a:r>
            <a:endParaRPr lang="en-GB" dirty="0"/>
          </a:p>
        </p:txBody>
      </p:sp>
      <p:sp>
        <p:nvSpPr>
          <p:cNvPr id="7" name="TextBox 6">
            <a:extLst>
              <a:ext uri="{FF2B5EF4-FFF2-40B4-BE49-F238E27FC236}">
                <a16:creationId xmlns:a16="http://schemas.microsoft.com/office/drawing/2014/main" id="{D3752EE4-9E5A-74A0-5BAF-E082A10BFB11}"/>
              </a:ext>
            </a:extLst>
          </p:cNvPr>
          <p:cNvSpPr txBox="1"/>
          <p:nvPr/>
        </p:nvSpPr>
        <p:spPr>
          <a:xfrm>
            <a:off x="2210191" y="2079449"/>
            <a:ext cx="1574540" cy="369332"/>
          </a:xfrm>
          <a:prstGeom prst="rect">
            <a:avLst/>
          </a:prstGeom>
          <a:noFill/>
        </p:spPr>
        <p:txBody>
          <a:bodyPr wrap="square" rtlCol="0">
            <a:spAutoFit/>
          </a:bodyPr>
          <a:lstStyle/>
          <a:p>
            <a:r>
              <a:rPr lang="pl-PL" dirty="0"/>
              <a:t>Hardware</a:t>
            </a:r>
            <a:endParaRPr lang="en-GB" dirty="0"/>
          </a:p>
        </p:txBody>
      </p:sp>
      <p:sp>
        <p:nvSpPr>
          <p:cNvPr id="8" name="TextBox 7">
            <a:extLst>
              <a:ext uri="{FF2B5EF4-FFF2-40B4-BE49-F238E27FC236}">
                <a16:creationId xmlns:a16="http://schemas.microsoft.com/office/drawing/2014/main" id="{3C61DE6B-65B0-7694-3C6E-385CC7F51EEE}"/>
              </a:ext>
            </a:extLst>
          </p:cNvPr>
          <p:cNvSpPr txBox="1"/>
          <p:nvPr/>
        </p:nvSpPr>
        <p:spPr>
          <a:xfrm>
            <a:off x="3650686" y="2776488"/>
            <a:ext cx="2149456" cy="923330"/>
          </a:xfrm>
          <a:prstGeom prst="rect">
            <a:avLst/>
          </a:prstGeom>
          <a:noFill/>
        </p:spPr>
        <p:txBody>
          <a:bodyPr wrap="square" rtlCol="0">
            <a:spAutoFit/>
          </a:bodyPr>
          <a:lstStyle/>
          <a:p>
            <a:r>
              <a:rPr lang="pl-PL" dirty="0"/>
              <a:t>System Software</a:t>
            </a:r>
          </a:p>
          <a:p>
            <a:pPr marL="214313" indent="-214313">
              <a:buFont typeface="Arial" panose="020B0604020202020204" pitchFamily="34" charset="0"/>
              <a:buChar char="•"/>
            </a:pPr>
            <a:r>
              <a:rPr lang="pl-PL" dirty="0"/>
              <a:t>Operating system</a:t>
            </a:r>
            <a:endParaRPr lang="en-GB" dirty="0"/>
          </a:p>
        </p:txBody>
      </p:sp>
      <p:sp>
        <p:nvSpPr>
          <p:cNvPr id="10" name="TextBox 9">
            <a:extLst>
              <a:ext uri="{FF2B5EF4-FFF2-40B4-BE49-F238E27FC236}">
                <a16:creationId xmlns:a16="http://schemas.microsoft.com/office/drawing/2014/main" id="{BD60311C-4D6A-F621-D5DE-46B576078435}"/>
              </a:ext>
            </a:extLst>
          </p:cNvPr>
          <p:cNvSpPr txBox="1"/>
          <p:nvPr/>
        </p:nvSpPr>
        <p:spPr>
          <a:xfrm>
            <a:off x="5800140" y="2776488"/>
            <a:ext cx="2300251" cy="923330"/>
          </a:xfrm>
          <a:prstGeom prst="rect">
            <a:avLst/>
          </a:prstGeom>
          <a:noFill/>
        </p:spPr>
        <p:txBody>
          <a:bodyPr wrap="square" rtlCol="0">
            <a:spAutoFit/>
          </a:bodyPr>
          <a:lstStyle/>
          <a:p>
            <a:r>
              <a:rPr lang="pl-PL" dirty="0"/>
              <a:t>Application Software</a:t>
            </a:r>
          </a:p>
          <a:p>
            <a:pPr marL="214313" indent="-214313">
              <a:buFont typeface="Arial" panose="020B0604020202020204" pitchFamily="34" charset="0"/>
              <a:buChar char="•"/>
            </a:pPr>
            <a:r>
              <a:rPr lang="pl-PL" dirty="0"/>
              <a:t>Photoshop</a:t>
            </a:r>
          </a:p>
          <a:p>
            <a:pPr marL="214313" indent="-214313">
              <a:buFont typeface="Arial" panose="020B0604020202020204" pitchFamily="34" charset="0"/>
              <a:buChar char="•"/>
            </a:pPr>
            <a:r>
              <a:rPr lang="pl-PL" dirty="0"/>
              <a:t>PowerPoint</a:t>
            </a:r>
            <a:endParaRPr lang="en-GB" dirty="0"/>
          </a:p>
        </p:txBody>
      </p:sp>
      <p:cxnSp>
        <p:nvCxnSpPr>
          <p:cNvPr id="29" name="Straight Arrow Connector 28">
            <a:extLst>
              <a:ext uri="{FF2B5EF4-FFF2-40B4-BE49-F238E27FC236}">
                <a16:creationId xmlns:a16="http://schemas.microsoft.com/office/drawing/2014/main" id="{B075E4E5-E013-B420-71C0-9BEA4061ED99}"/>
              </a:ext>
            </a:extLst>
          </p:cNvPr>
          <p:cNvCxnSpPr>
            <a:cxnSpLocks/>
            <a:stCxn id="5" idx="2"/>
            <a:endCxn id="7" idx="0"/>
          </p:cNvCxnSpPr>
          <p:nvPr/>
        </p:nvCxnSpPr>
        <p:spPr>
          <a:xfrm flipH="1">
            <a:off x="2997461" y="1365006"/>
            <a:ext cx="1476083" cy="71444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0" name="Straight Arrow Connector 29">
            <a:extLst>
              <a:ext uri="{FF2B5EF4-FFF2-40B4-BE49-F238E27FC236}">
                <a16:creationId xmlns:a16="http://schemas.microsoft.com/office/drawing/2014/main" id="{588241BC-73D4-D47D-C1BF-D6DBA38E1B4B}"/>
              </a:ext>
            </a:extLst>
          </p:cNvPr>
          <p:cNvCxnSpPr>
            <a:cxnSpLocks/>
            <a:stCxn id="5" idx="2"/>
            <a:endCxn id="6" idx="0"/>
          </p:cNvCxnSpPr>
          <p:nvPr/>
        </p:nvCxnSpPr>
        <p:spPr>
          <a:xfrm>
            <a:off x="4473544" y="1365006"/>
            <a:ext cx="1672996" cy="72472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3" name="Straight Arrow Connector 32">
            <a:extLst>
              <a:ext uri="{FF2B5EF4-FFF2-40B4-BE49-F238E27FC236}">
                <a16:creationId xmlns:a16="http://schemas.microsoft.com/office/drawing/2014/main" id="{64A6FF3C-E9FF-B067-BA56-8986EB6562AF}"/>
              </a:ext>
            </a:extLst>
          </p:cNvPr>
          <p:cNvCxnSpPr>
            <a:cxnSpLocks/>
            <a:stCxn id="6" idx="2"/>
            <a:endCxn id="8" idx="0"/>
          </p:cNvCxnSpPr>
          <p:nvPr/>
        </p:nvCxnSpPr>
        <p:spPr>
          <a:xfrm flipH="1">
            <a:off x="4725414" y="2459059"/>
            <a:ext cx="1421126" cy="31742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6" name="Straight Arrow Connector 35">
            <a:extLst>
              <a:ext uri="{FF2B5EF4-FFF2-40B4-BE49-F238E27FC236}">
                <a16:creationId xmlns:a16="http://schemas.microsoft.com/office/drawing/2014/main" id="{C12C0B6F-FEBE-6090-12D1-80329D0C67AC}"/>
              </a:ext>
            </a:extLst>
          </p:cNvPr>
          <p:cNvCxnSpPr>
            <a:cxnSpLocks/>
            <a:stCxn id="6" idx="2"/>
            <a:endCxn id="10" idx="0"/>
          </p:cNvCxnSpPr>
          <p:nvPr/>
        </p:nvCxnSpPr>
        <p:spPr>
          <a:xfrm>
            <a:off x="6146540" y="2459059"/>
            <a:ext cx="803726" cy="31742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39" name="TextBox 38">
            <a:extLst>
              <a:ext uri="{FF2B5EF4-FFF2-40B4-BE49-F238E27FC236}">
                <a16:creationId xmlns:a16="http://schemas.microsoft.com/office/drawing/2014/main" id="{DFDF2080-80BD-5BBD-E97D-42ABA7C2E383}"/>
              </a:ext>
            </a:extLst>
          </p:cNvPr>
          <p:cNvSpPr txBox="1"/>
          <p:nvPr/>
        </p:nvSpPr>
        <p:spPr>
          <a:xfrm>
            <a:off x="4473544" y="4006626"/>
            <a:ext cx="1326596" cy="369332"/>
          </a:xfrm>
          <a:prstGeom prst="rect">
            <a:avLst/>
          </a:prstGeom>
          <a:noFill/>
        </p:spPr>
        <p:txBody>
          <a:bodyPr wrap="square" rtlCol="0">
            <a:spAutoFit/>
          </a:bodyPr>
          <a:lstStyle/>
          <a:p>
            <a:r>
              <a:rPr lang="pl-PL" dirty="0"/>
              <a:t>USER</a:t>
            </a:r>
            <a:endParaRPr lang="en-GB" dirty="0"/>
          </a:p>
        </p:txBody>
      </p:sp>
      <p:sp>
        <p:nvSpPr>
          <p:cNvPr id="40" name="TextBox 39">
            <a:extLst>
              <a:ext uri="{FF2B5EF4-FFF2-40B4-BE49-F238E27FC236}">
                <a16:creationId xmlns:a16="http://schemas.microsoft.com/office/drawing/2014/main" id="{21F0C7B1-68E0-DF86-8F71-1E31F899B651}"/>
              </a:ext>
            </a:extLst>
          </p:cNvPr>
          <p:cNvSpPr txBox="1"/>
          <p:nvPr/>
        </p:nvSpPr>
        <p:spPr>
          <a:xfrm>
            <a:off x="2864212" y="4682767"/>
            <a:ext cx="1818438" cy="646331"/>
          </a:xfrm>
          <a:prstGeom prst="rect">
            <a:avLst/>
          </a:prstGeom>
          <a:noFill/>
        </p:spPr>
        <p:txBody>
          <a:bodyPr wrap="square" rtlCol="0">
            <a:spAutoFit/>
          </a:bodyPr>
          <a:lstStyle/>
          <a:p>
            <a:r>
              <a:rPr lang="pl-PL" dirty="0"/>
              <a:t>Application programme</a:t>
            </a:r>
            <a:endParaRPr lang="en-GB" dirty="0"/>
          </a:p>
        </p:txBody>
      </p:sp>
      <p:sp>
        <p:nvSpPr>
          <p:cNvPr id="41" name="TextBox 40">
            <a:extLst>
              <a:ext uri="{FF2B5EF4-FFF2-40B4-BE49-F238E27FC236}">
                <a16:creationId xmlns:a16="http://schemas.microsoft.com/office/drawing/2014/main" id="{313A2981-0F6C-0C86-A721-B8F277025CD2}"/>
              </a:ext>
            </a:extLst>
          </p:cNvPr>
          <p:cNvSpPr txBox="1"/>
          <p:nvPr/>
        </p:nvSpPr>
        <p:spPr>
          <a:xfrm>
            <a:off x="5463706" y="4669843"/>
            <a:ext cx="1818439" cy="646331"/>
          </a:xfrm>
          <a:prstGeom prst="rect">
            <a:avLst/>
          </a:prstGeom>
          <a:noFill/>
        </p:spPr>
        <p:txBody>
          <a:bodyPr wrap="square" rtlCol="0">
            <a:spAutoFit/>
          </a:bodyPr>
          <a:lstStyle/>
          <a:p>
            <a:r>
              <a:rPr lang="pl-PL" dirty="0"/>
              <a:t>Operating System</a:t>
            </a:r>
            <a:endParaRPr lang="en-GB" dirty="0"/>
          </a:p>
        </p:txBody>
      </p:sp>
      <p:sp>
        <p:nvSpPr>
          <p:cNvPr id="42" name="TextBox 41">
            <a:extLst>
              <a:ext uri="{FF2B5EF4-FFF2-40B4-BE49-F238E27FC236}">
                <a16:creationId xmlns:a16="http://schemas.microsoft.com/office/drawing/2014/main" id="{53617FF9-72D3-1C66-42F8-25B563C35F4A}"/>
              </a:ext>
            </a:extLst>
          </p:cNvPr>
          <p:cNvSpPr txBox="1"/>
          <p:nvPr/>
        </p:nvSpPr>
        <p:spPr>
          <a:xfrm>
            <a:off x="5842812" y="5916867"/>
            <a:ext cx="2513619" cy="369332"/>
          </a:xfrm>
          <a:prstGeom prst="rect">
            <a:avLst/>
          </a:prstGeom>
          <a:noFill/>
        </p:spPr>
        <p:txBody>
          <a:bodyPr wrap="square" rtlCol="0">
            <a:spAutoFit/>
          </a:bodyPr>
          <a:lstStyle/>
          <a:p>
            <a:r>
              <a:rPr lang="pl-PL" dirty="0"/>
              <a:t>Hardware</a:t>
            </a:r>
            <a:endParaRPr lang="en-GB" dirty="0"/>
          </a:p>
        </p:txBody>
      </p:sp>
      <p:cxnSp>
        <p:nvCxnSpPr>
          <p:cNvPr id="43" name="Straight Arrow Connector 42">
            <a:extLst>
              <a:ext uri="{FF2B5EF4-FFF2-40B4-BE49-F238E27FC236}">
                <a16:creationId xmlns:a16="http://schemas.microsoft.com/office/drawing/2014/main" id="{EFF12109-54DE-9C88-6442-8322D9F8AB10}"/>
              </a:ext>
            </a:extLst>
          </p:cNvPr>
          <p:cNvCxnSpPr>
            <a:cxnSpLocks/>
            <a:stCxn id="39" idx="2"/>
            <a:endCxn id="40" idx="0"/>
          </p:cNvCxnSpPr>
          <p:nvPr/>
        </p:nvCxnSpPr>
        <p:spPr>
          <a:xfrm flipH="1">
            <a:off x="3773431" y="4375958"/>
            <a:ext cx="1363411" cy="306809"/>
          </a:xfrm>
          <a:prstGeom prst="straightConnector1">
            <a:avLst/>
          </a:prstGeom>
          <a:ln>
            <a:headEnd type="arrow" w="med" len="med"/>
            <a:tailEnd type="arrow" w="med" len="med"/>
          </a:ln>
        </p:spPr>
        <p:style>
          <a:lnRef idx="3">
            <a:schemeClr val="accent2"/>
          </a:lnRef>
          <a:fillRef idx="0">
            <a:schemeClr val="accent2"/>
          </a:fillRef>
          <a:effectRef idx="2">
            <a:schemeClr val="accent2"/>
          </a:effectRef>
          <a:fontRef idx="minor">
            <a:schemeClr val="tx1"/>
          </a:fontRef>
        </p:style>
      </p:cxnSp>
      <p:cxnSp>
        <p:nvCxnSpPr>
          <p:cNvPr id="46" name="Straight Arrow Connector 45">
            <a:extLst>
              <a:ext uri="{FF2B5EF4-FFF2-40B4-BE49-F238E27FC236}">
                <a16:creationId xmlns:a16="http://schemas.microsoft.com/office/drawing/2014/main" id="{E3F28B2A-B2E7-0EE2-57D1-494932032B43}"/>
              </a:ext>
            </a:extLst>
          </p:cNvPr>
          <p:cNvCxnSpPr>
            <a:cxnSpLocks/>
            <a:stCxn id="39" idx="2"/>
            <a:endCxn id="41" idx="0"/>
          </p:cNvCxnSpPr>
          <p:nvPr/>
        </p:nvCxnSpPr>
        <p:spPr>
          <a:xfrm>
            <a:off x="5136842" y="4375958"/>
            <a:ext cx="1236084" cy="293885"/>
          </a:xfrm>
          <a:prstGeom prst="straightConnector1">
            <a:avLst/>
          </a:prstGeom>
          <a:ln>
            <a:headEnd type="arrow" w="med" len="med"/>
            <a:tailEnd type="arrow" w="med" len="med"/>
          </a:ln>
        </p:spPr>
        <p:style>
          <a:lnRef idx="3">
            <a:schemeClr val="accent2"/>
          </a:lnRef>
          <a:fillRef idx="0">
            <a:schemeClr val="accent2"/>
          </a:fillRef>
          <a:effectRef idx="2">
            <a:schemeClr val="accent2"/>
          </a:effectRef>
          <a:fontRef idx="minor">
            <a:schemeClr val="tx1"/>
          </a:fontRef>
        </p:style>
      </p:cxnSp>
      <p:cxnSp>
        <p:nvCxnSpPr>
          <p:cNvPr id="49" name="Straight Arrow Connector 48">
            <a:extLst>
              <a:ext uri="{FF2B5EF4-FFF2-40B4-BE49-F238E27FC236}">
                <a16:creationId xmlns:a16="http://schemas.microsoft.com/office/drawing/2014/main" id="{D45F483A-9DD9-0669-FC6E-64C6C17659D4}"/>
              </a:ext>
            </a:extLst>
          </p:cNvPr>
          <p:cNvCxnSpPr>
            <a:cxnSpLocks/>
            <a:stCxn id="41" idx="2"/>
            <a:endCxn id="42" idx="0"/>
          </p:cNvCxnSpPr>
          <p:nvPr/>
        </p:nvCxnSpPr>
        <p:spPr>
          <a:xfrm>
            <a:off x="6372926" y="5316174"/>
            <a:ext cx="726696" cy="600693"/>
          </a:xfrm>
          <a:prstGeom prst="straightConnector1">
            <a:avLst/>
          </a:prstGeom>
          <a:ln>
            <a:headEnd type="arrow" w="med" len="med"/>
            <a:tailEnd type="arrow" w="med" len="med"/>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8880262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fade">
                                      <p:cBhvr>
                                        <p:cTn id="29" dur="500"/>
                                        <p:tgtEl>
                                          <p:spTgt spid="3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500"/>
                                        <p:tgtEl>
                                          <p:spTgt spid="4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500"/>
                                        <p:tgtEl>
                                          <p:spTgt spid="4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fade">
                                      <p:cBhvr>
                                        <p:cTn id="38" dur="500"/>
                                        <p:tgtEl>
                                          <p:spTgt spid="42"/>
                                        </p:tgtEl>
                                      </p:cBhvr>
                                    </p:animEffect>
                                  </p:childTnLst>
                                </p:cTn>
                              </p:par>
                              <p:par>
                                <p:cTn id="39" presetID="10" presetClass="entr" presetSubtype="0" fill="hold" nodeType="with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fade">
                                      <p:cBhvr>
                                        <p:cTn id="41" dur="500"/>
                                        <p:tgtEl>
                                          <p:spTgt spid="43"/>
                                        </p:tgtEl>
                                      </p:cBhvr>
                                    </p:animEffect>
                                  </p:childTnLst>
                                </p:cTn>
                              </p:par>
                              <p:par>
                                <p:cTn id="42" presetID="10" presetClass="entr" presetSubtype="0" fill="hold" nodeType="withEffect">
                                  <p:stCondLst>
                                    <p:cond delay="0"/>
                                  </p:stCondLst>
                                  <p:childTnLst>
                                    <p:set>
                                      <p:cBhvr>
                                        <p:cTn id="43" dur="1" fill="hold">
                                          <p:stCondLst>
                                            <p:cond delay="0"/>
                                          </p:stCondLst>
                                        </p:cTn>
                                        <p:tgtEl>
                                          <p:spTgt spid="46"/>
                                        </p:tgtEl>
                                        <p:attrNameLst>
                                          <p:attrName>style.visibility</p:attrName>
                                        </p:attrNameLst>
                                      </p:cBhvr>
                                      <p:to>
                                        <p:strVal val="visible"/>
                                      </p:to>
                                    </p:set>
                                    <p:animEffect transition="in" filter="fade">
                                      <p:cBhvr>
                                        <p:cTn id="44" dur="500"/>
                                        <p:tgtEl>
                                          <p:spTgt spid="46"/>
                                        </p:tgtEl>
                                      </p:cBhvr>
                                    </p:animEffect>
                                  </p:childTnLst>
                                </p:cTn>
                              </p:par>
                              <p:par>
                                <p:cTn id="45" presetID="10" presetClass="entr" presetSubtype="0" fill="hold" nodeType="withEffect">
                                  <p:stCondLst>
                                    <p:cond delay="0"/>
                                  </p:stCondLst>
                                  <p:childTnLst>
                                    <p:set>
                                      <p:cBhvr>
                                        <p:cTn id="46" dur="1" fill="hold">
                                          <p:stCondLst>
                                            <p:cond delay="0"/>
                                          </p:stCondLst>
                                        </p:cTn>
                                        <p:tgtEl>
                                          <p:spTgt spid="49"/>
                                        </p:tgtEl>
                                        <p:attrNameLst>
                                          <p:attrName>style.visibility</p:attrName>
                                        </p:attrNameLst>
                                      </p:cBhvr>
                                      <p:to>
                                        <p:strVal val="visible"/>
                                      </p:to>
                                    </p:set>
                                    <p:animEffect transition="in" filter="fade">
                                      <p:cBhvr>
                                        <p:cTn id="47" dur="500"/>
                                        <p:tgtEl>
                                          <p:spTgt spid="4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par>
                                <p:cTn id="53" presetID="10" presetClass="entr" presetSubtype="0" fill="hold" nodeType="with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fade">
                                      <p:cBhvr>
                                        <p:cTn id="55" dur="500"/>
                                        <p:tgtEl>
                                          <p:spTgt spid="3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33"/>
                                        </p:tgtEl>
                                      </p:cBhvr>
                                    </p:animEffect>
                                    <p:set>
                                      <p:cBhvr>
                                        <p:cTn id="60" dur="1" fill="hold">
                                          <p:stCondLst>
                                            <p:cond delay="499"/>
                                          </p:stCondLst>
                                        </p:cTn>
                                        <p:tgtEl>
                                          <p:spTgt spid="33"/>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8"/>
                                        </p:tgtEl>
                                      </p:cBhvr>
                                    </p:animEffect>
                                    <p:set>
                                      <p:cBhvr>
                                        <p:cTn id="63" dur="1" fill="hold">
                                          <p:stCondLst>
                                            <p:cond delay="499"/>
                                          </p:stCondLst>
                                        </p:cTn>
                                        <p:tgtEl>
                                          <p:spTgt spid="8"/>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39"/>
                                        </p:tgtEl>
                                      </p:cBhvr>
                                    </p:animEffect>
                                    <p:set>
                                      <p:cBhvr>
                                        <p:cTn id="66" dur="1" fill="hold">
                                          <p:stCondLst>
                                            <p:cond delay="499"/>
                                          </p:stCondLst>
                                        </p:cTn>
                                        <p:tgtEl>
                                          <p:spTgt spid="39"/>
                                        </p:tgtEl>
                                        <p:attrNameLst>
                                          <p:attrName>style.visibility</p:attrName>
                                        </p:attrNameLst>
                                      </p:cBhvr>
                                      <p:to>
                                        <p:strVal val="hidden"/>
                                      </p:to>
                                    </p:set>
                                  </p:childTnLst>
                                </p:cTn>
                              </p:par>
                              <p:par>
                                <p:cTn id="67" presetID="10" presetClass="exit" presetSubtype="0" fill="hold" grpId="1" nodeType="withEffect">
                                  <p:stCondLst>
                                    <p:cond delay="0"/>
                                  </p:stCondLst>
                                  <p:childTnLst>
                                    <p:animEffect transition="out" filter="fade">
                                      <p:cBhvr>
                                        <p:cTn id="68" dur="500"/>
                                        <p:tgtEl>
                                          <p:spTgt spid="40"/>
                                        </p:tgtEl>
                                      </p:cBhvr>
                                    </p:animEffect>
                                    <p:set>
                                      <p:cBhvr>
                                        <p:cTn id="69" dur="1" fill="hold">
                                          <p:stCondLst>
                                            <p:cond delay="499"/>
                                          </p:stCondLst>
                                        </p:cTn>
                                        <p:tgtEl>
                                          <p:spTgt spid="40"/>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41"/>
                                        </p:tgtEl>
                                      </p:cBhvr>
                                    </p:animEffect>
                                    <p:set>
                                      <p:cBhvr>
                                        <p:cTn id="72" dur="1" fill="hold">
                                          <p:stCondLst>
                                            <p:cond delay="499"/>
                                          </p:stCondLst>
                                        </p:cTn>
                                        <p:tgtEl>
                                          <p:spTgt spid="41"/>
                                        </p:tgtEl>
                                        <p:attrNameLst>
                                          <p:attrName>style.visibility</p:attrName>
                                        </p:attrNameLst>
                                      </p:cBhvr>
                                      <p:to>
                                        <p:strVal val="hidden"/>
                                      </p:to>
                                    </p:set>
                                  </p:childTnLst>
                                </p:cTn>
                              </p:par>
                              <p:par>
                                <p:cTn id="73" presetID="10" presetClass="exit" presetSubtype="0" fill="hold" grpId="1" nodeType="withEffect">
                                  <p:stCondLst>
                                    <p:cond delay="0"/>
                                  </p:stCondLst>
                                  <p:childTnLst>
                                    <p:animEffect transition="out" filter="fade">
                                      <p:cBhvr>
                                        <p:cTn id="74" dur="500"/>
                                        <p:tgtEl>
                                          <p:spTgt spid="42"/>
                                        </p:tgtEl>
                                      </p:cBhvr>
                                    </p:animEffect>
                                    <p:set>
                                      <p:cBhvr>
                                        <p:cTn id="75" dur="1" fill="hold">
                                          <p:stCondLst>
                                            <p:cond delay="499"/>
                                          </p:stCondLst>
                                        </p:cTn>
                                        <p:tgtEl>
                                          <p:spTgt spid="42"/>
                                        </p:tgtEl>
                                        <p:attrNameLst>
                                          <p:attrName>style.visibility</p:attrName>
                                        </p:attrNameLst>
                                      </p:cBhvr>
                                      <p:to>
                                        <p:strVal val="hidden"/>
                                      </p:to>
                                    </p:set>
                                  </p:childTnLst>
                                </p:cTn>
                              </p:par>
                              <p:par>
                                <p:cTn id="76" presetID="10" presetClass="exit" presetSubtype="0" fill="hold" nodeType="withEffect">
                                  <p:stCondLst>
                                    <p:cond delay="0"/>
                                  </p:stCondLst>
                                  <p:childTnLst>
                                    <p:animEffect transition="out" filter="fade">
                                      <p:cBhvr>
                                        <p:cTn id="77" dur="500"/>
                                        <p:tgtEl>
                                          <p:spTgt spid="43"/>
                                        </p:tgtEl>
                                      </p:cBhvr>
                                    </p:animEffect>
                                    <p:set>
                                      <p:cBhvr>
                                        <p:cTn id="78" dur="1" fill="hold">
                                          <p:stCondLst>
                                            <p:cond delay="499"/>
                                          </p:stCondLst>
                                        </p:cTn>
                                        <p:tgtEl>
                                          <p:spTgt spid="43"/>
                                        </p:tgtEl>
                                        <p:attrNameLst>
                                          <p:attrName>style.visibility</p:attrName>
                                        </p:attrNameLst>
                                      </p:cBhvr>
                                      <p:to>
                                        <p:strVal val="hidden"/>
                                      </p:to>
                                    </p:set>
                                  </p:childTnLst>
                                </p:cTn>
                              </p:par>
                              <p:par>
                                <p:cTn id="79" presetID="10" presetClass="exit" presetSubtype="0" fill="hold" nodeType="withEffect">
                                  <p:stCondLst>
                                    <p:cond delay="0"/>
                                  </p:stCondLst>
                                  <p:childTnLst>
                                    <p:animEffect transition="out" filter="fade">
                                      <p:cBhvr>
                                        <p:cTn id="80" dur="500"/>
                                        <p:tgtEl>
                                          <p:spTgt spid="46"/>
                                        </p:tgtEl>
                                      </p:cBhvr>
                                    </p:animEffect>
                                    <p:set>
                                      <p:cBhvr>
                                        <p:cTn id="81" dur="1" fill="hold">
                                          <p:stCondLst>
                                            <p:cond delay="499"/>
                                          </p:stCondLst>
                                        </p:cTn>
                                        <p:tgtEl>
                                          <p:spTgt spid="46"/>
                                        </p:tgtEl>
                                        <p:attrNameLst>
                                          <p:attrName>style.visibility</p:attrName>
                                        </p:attrNameLst>
                                      </p:cBhvr>
                                      <p:to>
                                        <p:strVal val="hidden"/>
                                      </p:to>
                                    </p:set>
                                  </p:childTnLst>
                                </p:cTn>
                              </p:par>
                              <p:par>
                                <p:cTn id="82" presetID="10" presetClass="exit" presetSubtype="0" fill="hold" nodeType="withEffect">
                                  <p:stCondLst>
                                    <p:cond delay="0"/>
                                  </p:stCondLst>
                                  <p:childTnLst>
                                    <p:animEffect transition="out" filter="fade">
                                      <p:cBhvr>
                                        <p:cTn id="83" dur="500"/>
                                        <p:tgtEl>
                                          <p:spTgt spid="49"/>
                                        </p:tgtEl>
                                      </p:cBhvr>
                                    </p:animEffect>
                                    <p:set>
                                      <p:cBhvr>
                                        <p:cTn id="84" dur="1" fill="hold">
                                          <p:stCondLst>
                                            <p:cond delay="499"/>
                                          </p:stCondLst>
                                        </p:cTn>
                                        <p:tgtEl>
                                          <p:spTgt spid="49"/>
                                        </p:tgtEl>
                                        <p:attrNameLst>
                                          <p:attrName>style.visibility</p:attrName>
                                        </p:attrNameLst>
                                      </p:cBhvr>
                                      <p:to>
                                        <p:strVal val="hidden"/>
                                      </p:to>
                                    </p:set>
                                  </p:childTnLst>
                                </p:cTn>
                              </p:par>
                              <p:par>
                                <p:cTn id="85" presetID="10" presetClass="exit" presetSubtype="0" fill="hold" grpId="1" nodeType="withEffect">
                                  <p:stCondLst>
                                    <p:cond delay="0"/>
                                  </p:stCondLst>
                                  <p:childTnLst>
                                    <p:animEffect transition="out" filter="fade">
                                      <p:cBhvr>
                                        <p:cTn id="86" dur="500"/>
                                        <p:tgtEl>
                                          <p:spTgt spid="10"/>
                                        </p:tgtEl>
                                      </p:cBhvr>
                                    </p:animEffect>
                                    <p:set>
                                      <p:cBhvr>
                                        <p:cTn id="87" dur="1" fill="hold">
                                          <p:stCondLst>
                                            <p:cond delay="499"/>
                                          </p:stCondLst>
                                        </p:cTn>
                                        <p:tgtEl>
                                          <p:spTgt spid="10"/>
                                        </p:tgtEl>
                                        <p:attrNameLst>
                                          <p:attrName>style.visibility</p:attrName>
                                        </p:attrNameLst>
                                      </p:cBhvr>
                                      <p:to>
                                        <p:strVal val="hidden"/>
                                      </p:to>
                                    </p:set>
                                  </p:childTnLst>
                                </p:cTn>
                              </p:par>
                              <p:par>
                                <p:cTn id="88" presetID="10" presetClass="exit" presetSubtype="0" fill="hold" nodeType="withEffect">
                                  <p:stCondLst>
                                    <p:cond delay="0"/>
                                  </p:stCondLst>
                                  <p:childTnLst>
                                    <p:animEffect transition="out" filter="fade">
                                      <p:cBhvr>
                                        <p:cTn id="89" dur="500"/>
                                        <p:tgtEl>
                                          <p:spTgt spid="36"/>
                                        </p:tgtEl>
                                      </p:cBhvr>
                                    </p:animEffect>
                                    <p:set>
                                      <p:cBhvr>
                                        <p:cTn id="90"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8" grpId="1"/>
      <p:bldP spid="10" grpId="0"/>
      <p:bldP spid="10" grpId="1"/>
      <p:bldP spid="39" grpId="0"/>
      <p:bldP spid="39" grpId="1"/>
      <p:bldP spid="40" grpId="0"/>
      <p:bldP spid="40" grpId="1"/>
      <p:bldP spid="41" grpId="0"/>
      <p:bldP spid="41" grpId="1"/>
      <p:bldP spid="42" grpId="0"/>
      <p:bldP spid="42"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FD7B2BD-2734-A92E-B085-99A4F03B33EA}"/>
              </a:ext>
            </a:extLst>
          </p:cNvPr>
          <p:cNvSpPr txBox="1"/>
          <p:nvPr/>
        </p:nvSpPr>
        <p:spPr>
          <a:xfrm>
            <a:off x="3885835" y="431494"/>
            <a:ext cx="1574540" cy="707886"/>
          </a:xfrm>
          <a:prstGeom prst="rect">
            <a:avLst/>
          </a:prstGeom>
          <a:noFill/>
        </p:spPr>
        <p:txBody>
          <a:bodyPr wrap="square" rtlCol="0">
            <a:spAutoFit/>
          </a:bodyPr>
          <a:lstStyle/>
          <a:p>
            <a:r>
              <a:rPr lang="pl-PL" sz="2000" dirty="0"/>
              <a:t>Computer systems</a:t>
            </a:r>
            <a:endParaRPr lang="en-GB" sz="2000" dirty="0"/>
          </a:p>
        </p:txBody>
      </p:sp>
      <p:sp>
        <p:nvSpPr>
          <p:cNvPr id="6" name="TextBox 5">
            <a:extLst>
              <a:ext uri="{FF2B5EF4-FFF2-40B4-BE49-F238E27FC236}">
                <a16:creationId xmlns:a16="http://schemas.microsoft.com/office/drawing/2014/main" id="{F37914B5-196A-447A-6D9F-7F4E4618E81F}"/>
              </a:ext>
            </a:extLst>
          </p:cNvPr>
          <p:cNvSpPr txBox="1"/>
          <p:nvPr/>
        </p:nvSpPr>
        <p:spPr>
          <a:xfrm>
            <a:off x="5359152" y="2089727"/>
            <a:ext cx="1904059" cy="369332"/>
          </a:xfrm>
          <a:prstGeom prst="rect">
            <a:avLst/>
          </a:prstGeom>
          <a:noFill/>
        </p:spPr>
        <p:txBody>
          <a:bodyPr wrap="square" rtlCol="0">
            <a:spAutoFit/>
          </a:bodyPr>
          <a:lstStyle/>
          <a:p>
            <a:r>
              <a:rPr lang="pl-PL" dirty="0"/>
              <a:t>Software</a:t>
            </a:r>
            <a:endParaRPr lang="en-GB" dirty="0"/>
          </a:p>
        </p:txBody>
      </p:sp>
      <p:sp>
        <p:nvSpPr>
          <p:cNvPr id="7" name="TextBox 6">
            <a:extLst>
              <a:ext uri="{FF2B5EF4-FFF2-40B4-BE49-F238E27FC236}">
                <a16:creationId xmlns:a16="http://schemas.microsoft.com/office/drawing/2014/main" id="{D3752EE4-9E5A-74A0-5BAF-E082A10BFB11}"/>
              </a:ext>
            </a:extLst>
          </p:cNvPr>
          <p:cNvSpPr txBox="1"/>
          <p:nvPr/>
        </p:nvSpPr>
        <p:spPr>
          <a:xfrm>
            <a:off x="2339753" y="2079449"/>
            <a:ext cx="1444860" cy="369332"/>
          </a:xfrm>
          <a:prstGeom prst="rect">
            <a:avLst/>
          </a:prstGeom>
          <a:noFill/>
        </p:spPr>
        <p:txBody>
          <a:bodyPr wrap="square" rtlCol="0">
            <a:spAutoFit/>
          </a:bodyPr>
          <a:lstStyle/>
          <a:p>
            <a:r>
              <a:rPr lang="pl-PL" dirty="0"/>
              <a:t>Hardware</a:t>
            </a:r>
            <a:endParaRPr lang="en-GB" dirty="0"/>
          </a:p>
        </p:txBody>
      </p:sp>
      <p:cxnSp>
        <p:nvCxnSpPr>
          <p:cNvPr id="29" name="Straight Arrow Connector 28">
            <a:extLst>
              <a:ext uri="{FF2B5EF4-FFF2-40B4-BE49-F238E27FC236}">
                <a16:creationId xmlns:a16="http://schemas.microsoft.com/office/drawing/2014/main" id="{B075E4E5-E013-B420-71C0-9BEA4061ED99}"/>
              </a:ext>
            </a:extLst>
          </p:cNvPr>
          <p:cNvCxnSpPr>
            <a:cxnSpLocks/>
            <a:stCxn id="5" idx="2"/>
            <a:endCxn id="7" idx="0"/>
          </p:cNvCxnSpPr>
          <p:nvPr/>
        </p:nvCxnSpPr>
        <p:spPr>
          <a:xfrm flipH="1">
            <a:off x="3062183" y="1139380"/>
            <a:ext cx="1610922" cy="94006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0" name="Straight Arrow Connector 29">
            <a:extLst>
              <a:ext uri="{FF2B5EF4-FFF2-40B4-BE49-F238E27FC236}">
                <a16:creationId xmlns:a16="http://schemas.microsoft.com/office/drawing/2014/main" id="{588241BC-73D4-D47D-C1BF-D6DBA38E1B4B}"/>
              </a:ext>
            </a:extLst>
          </p:cNvPr>
          <p:cNvCxnSpPr>
            <a:cxnSpLocks/>
            <a:stCxn id="5" idx="2"/>
            <a:endCxn id="6" idx="0"/>
          </p:cNvCxnSpPr>
          <p:nvPr/>
        </p:nvCxnSpPr>
        <p:spPr>
          <a:xfrm>
            <a:off x="4673105" y="1139380"/>
            <a:ext cx="1638077" cy="95034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 name="TextBox 1">
            <a:extLst>
              <a:ext uri="{FF2B5EF4-FFF2-40B4-BE49-F238E27FC236}">
                <a16:creationId xmlns:a16="http://schemas.microsoft.com/office/drawing/2014/main" id="{0ED2D883-4663-AAB7-DBB8-06E7A3039AEB}"/>
              </a:ext>
            </a:extLst>
          </p:cNvPr>
          <p:cNvSpPr txBox="1"/>
          <p:nvPr/>
        </p:nvSpPr>
        <p:spPr>
          <a:xfrm>
            <a:off x="179512" y="3686405"/>
            <a:ext cx="1569589" cy="923330"/>
          </a:xfrm>
          <a:prstGeom prst="rect">
            <a:avLst/>
          </a:prstGeom>
          <a:noFill/>
        </p:spPr>
        <p:txBody>
          <a:bodyPr wrap="square" rtlCol="0">
            <a:spAutoFit/>
          </a:bodyPr>
          <a:lstStyle/>
          <a:p>
            <a:pPr algn="ctr"/>
            <a:r>
              <a:rPr lang="pl-PL" dirty="0"/>
              <a:t>I/O Devices</a:t>
            </a:r>
          </a:p>
          <a:p>
            <a:pPr marL="214313" indent="-214313">
              <a:buFont typeface="Arial" panose="020B0604020202020204" pitchFamily="34" charset="0"/>
              <a:buChar char="•"/>
            </a:pPr>
            <a:r>
              <a:rPr lang="pl-PL" dirty="0"/>
              <a:t>Keyboard</a:t>
            </a:r>
          </a:p>
          <a:p>
            <a:pPr marL="214313" indent="-214313">
              <a:buFont typeface="Arial" panose="020B0604020202020204" pitchFamily="34" charset="0"/>
              <a:buChar char="•"/>
            </a:pPr>
            <a:r>
              <a:rPr lang="pl-PL" dirty="0"/>
              <a:t>mouse</a:t>
            </a:r>
            <a:endParaRPr lang="en-GB" dirty="0"/>
          </a:p>
        </p:txBody>
      </p:sp>
      <p:sp>
        <p:nvSpPr>
          <p:cNvPr id="3" name="TextBox 2">
            <a:extLst>
              <a:ext uri="{FF2B5EF4-FFF2-40B4-BE49-F238E27FC236}">
                <a16:creationId xmlns:a16="http://schemas.microsoft.com/office/drawing/2014/main" id="{A63B915D-BAA0-8B25-7022-B9A003F1B082}"/>
              </a:ext>
            </a:extLst>
          </p:cNvPr>
          <p:cNvSpPr txBox="1"/>
          <p:nvPr/>
        </p:nvSpPr>
        <p:spPr>
          <a:xfrm>
            <a:off x="2011799" y="3686405"/>
            <a:ext cx="2015356" cy="1200329"/>
          </a:xfrm>
          <a:prstGeom prst="rect">
            <a:avLst/>
          </a:prstGeom>
          <a:noFill/>
        </p:spPr>
        <p:txBody>
          <a:bodyPr wrap="square" rtlCol="0">
            <a:spAutoFit/>
          </a:bodyPr>
          <a:lstStyle/>
          <a:p>
            <a:pPr algn="ctr"/>
            <a:r>
              <a:rPr lang="pl-PL" dirty="0"/>
              <a:t>CPU</a:t>
            </a:r>
          </a:p>
          <a:p>
            <a:pPr marL="214313" indent="-214313">
              <a:buFont typeface="Arial" panose="020B0604020202020204" pitchFamily="34" charset="0"/>
              <a:buChar char="•"/>
            </a:pPr>
            <a:r>
              <a:rPr lang="pl-PL" dirty="0"/>
              <a:t>Recieves and executes insturcitons</a:t>
            </a:r>
            <a:endParaRPr lang="en-GB" dirty="0"/>
          </a:p>
        </p:txBody>
      </p:sp>
      <p:sp>
        <p:nvSpPr>
          <p:cNvPr id="11" name="TextBox 10">
            <a:extLst>
              <a:ext uri="{FF2B5EF4-FFF2-40B4-BE49-F238E27FC236}">
                <a16:creationId xmlns:a16="http://schemas.microsoft.com/office/drawing/2014/main" id="{2C182EB6-B839-CF58-3958-72A27A9BE6E2}"/>
              </a:ext>
            </a:extLst>
          </p:cNvPr>
          <p:cNvSpPr txBox="1"/>
          <p:nvPr/>
        </p:nvSpPr>
        <p:spPr>
          <a:xfrm>
            <a:off x="3948380" y="3686405"/>
            <a:ext cx="1785199" cy="2031325"/>
          </a:xfrm>
          <a:prstGeom prst="rect">
            <a:avLst/>
          </a:prstGeom>
          <a:noFill/>
        </p:spPr>
        <p:txBody>
          <a:bodyPr wrap="square" rtlCol="0">
            <a:spAutoFit/>
          </a:bodyPr>
          <a:lstStyle/>
          <a:p>
            <a:pPr algn="ctr"/>
            <a:r>
              <a:rPr lang="pl-PL" dirty="0"/>
              <a:t>Main memory</a:t>
            </a:r>
          </a:p>
          <a:p>
            <a:pPr algn="ctr"/>
            <a:r>
              <a:rPr lang="pl-PL" dirty="0"/>
              <a:t>RAM</a:t>
            </a:r>
          </a:p>
          <a:p>
            <a:pPr marL="214313" indent="-214313">
              <a:buFont typeface="Arial" panose="020B0604020202020204" pitchFamily="34" charset="0"/>
              <a:buChar char="•"/>
            </a:pPr>
            <a:r>
              <a:rPr lang="pl-PL" dirty="0"/>
              <a:t>Holds instrucitons that are about to be processed</a:t>
            </a:r>
            <a:endParaRPr lang="en-GB" dirty="0"/>
          </a:p>
        </p:txBody>
      </p:sp>
      <p:sp>
        <p:nvSpPr>
          <p:cNvPr id="12" name="TextBox 11">
            <a:extLst>
              <a:ext uri="{FF2B5EF4-FFF2-40B4-BE49-F238E27FC236}">
                <a16:creationId xmlns:a16="http://schemas.microsoft.com/office/drawing/2014/main" id="{F4D6A95C-1C0D-552F-79AE-BCD40EB02967}"/>
              </a:ext>
            </a:extLst>
          </p:cNvPr>
          <p:cNvSpPr txBox="1"/>
          <p:nvPr/>
        </p:nvSpPr>
        <p:spPr>
          <a:xfrm>
            <a:off x="6082325" y="3686405"/>
            <a:ext cx="2361771" cy="1477328"/>
          </a:xfrm>
          <a:prstGeom prst="rect">
            <a:avLst/>
          </a:prstGeom>
          <a:noFill/>
        </p:spPr>
        <p:txBody>
          <a:bodyPr wrap="square" rtlCol="0">
            <a:spAutoFit/>
          </a:bodyPr>
          <a:lstStyle/>
          <a:p>
            <a:pPr algn="ctr"/>
            <a:r>
              <a:rPr lang="pl-PL" dirty="0"/>
              <a:t>Secondary Memory</a:t>
            </a:r>
          </a:p>
          <a:p>
            <a:pPr marL="214313" indent="-214313">
              <a:buFont typeface="Arial" panose="020B0604020202020204" pitchFamily="34" charset="0"/>
              <a:buChar char="•"/>
            </a:pPr>
            <a:r>
              <a:rPr lang="pl-PL" dirty="0"/>
              <a:t>HDD</a:t>
            </a:r>
          </a:p>
          <a:p>
            <a:pPr marL="214313" indent="-214313">
              <a:buFont typeface="Arial" panose="020B0604020202020204" pitchFamily="34" charset="0"/>
              <a:buChar char="•"/>
            </a:pPr>
            <a:r>
              <a:rPr lang="pl-PL" dirty="0"/>
              <a:t>SSD</a:t>
            </a:r>
          </a:p>
          <a:p>
            <a:pPr marL="214313" indent="-214313">
              <a:buFont typeface="Arial" panose="020B0604020202020204" pitchFamily="34" charset="0"/>
              <a:buChar char="•"/>
            </a:pPr>
            <a:r>
              <a:rPr lang="pl-PL" dirty="0"/>
              <a:t>DVD</a:t>
            </a:r>
          </a:p>
          <a:p>
            <a:pPr marL="214313" indent="-214313">
              <a:buFont typeface="Arial" panose="020B0604020202020204" pitchFamily="34" charset="0"/>
              <a:buChar char="•"/>
            </a:pPr>
            <a:r>
              <a:rPr lang="pl-PL" dirty="0"/>
              <a:t>Pendrive</a:t>
            </a:r>
            <a:endParaRPr lang="en-GB" dirty="0"/>
          </a:p>
        </p:txBody>
      </p:sp>
      <p:cxnSp>
        <p:nvCxnSpPr>
          <p:cNvPr id="26" name="Straight Arrow Connector 25">
            <a:extLst>
              <a:ext uri="{FF2B5EF4-FFF2-40B4-BE49-F238E27FC236}">
                <a16:creationId xmlns:a16="http://schemas.microsoft.com/office/drawing/2014/main" id="{C3C64032-D70B-247C-9A49-BAB938C36DEC}"/>
              </a:ext>
            </a:extLst>
          </p:cNvPr>
          <p:cNvCxnSpPr>
            <a:cxnSpLocks/>
            <a:stCxn id="7" idx="2"/>
            <a:endCxn id="2" idx="0"/>
          </p:cNvCxnSpPr>
          <p:nvPr/>
        </p:nvCxnSpPr>
        <p:spPr>
          <a:xfrm flipH="1">
            <a:off x="964307" y="2448781"/>
            <a:ext cx="2097876" cy="123762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1" name="Straight Arrow Connector 30">
            <a:extLst>
              <a:ext uri="{FF2B5EF4-FFF2-40B4-BE49-F238E27FC236}">
                <a16:creationId xmlns:a16="http://schemas.microsoft.com/office/drawing/2014/main" id="{E94992A8-EE4A-864C-2972-633D30FA67EA}"/>
              </a:ext>
            </a:extLst>
          </p:cNvPr>
          <p:cNvCxnSpPr>
            <a:cxnSpLocks/>
            <a:stCxn id="7" idx="2"/>
            <a:endCxn id="3" idx="0"/>
          </p:cNvCxnSpPr>
          <p:nvPr/>
        </p:nvCxnSpPr>
        <p:spPr>
          <a:xfrm flipH="1">
            <a:off x="3019477" y="2448781"/>
            <a:ext cx="42706" cy="123762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5" name="Straight Arrow Connector 34">
            <a:extLst>
              <a:ext uri="{FF2B5EF4-FFF2-40B4-BE49-F238E27FC236}">
                <a16:creationId xmlns:a16="http://schemas.microsoft.com/office/drawing/2014/main" id="{EF34F6CC-492A-1731-BCBC-333FD345AAB6}"/>
              </a:ext>
            </a:extLst>
          </p:cNvPr>
          <p:cNvCxnSpPr>
            <a:cxnSpLocks/>
            <a:stCxn id="7" idx="2"/>
            <a:endCxn id="11" idx="0"/>
          </p:cNvCxnSpPr>
          <p:nvPr/>
        </p:nvCxnSpPr>
        <p:spPr>
          <a:xfrm>
            <a:off x="3062183" y="2448781"/>
            <a:ext cx="1778797" cy="123762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44" name="Straight Arrow Connector 43">
            <a:extLst>
              <a:ext uri="{FF2B5EF4-FFF2-40B4-BE49-F238E27FC236}">
                <a16:creationId xmlns:a16="http://schemas.microsoft.com/office/drawing/2014/main" id="{364DB0DD-4AF9-4A41-46BF-3782340F2E58}"/>
              </a:ext>
            </a:extLst>
          </p:cNvPr>
          <p:cNvCxnSpPr>
            <a:cxnSpLocks/>
            <a:stCxn id="7" idx="2"/>
            <a:endCxn id="12" idx="0"/>
          </p:cNvCxnSpPr>
          <p:nvPr/>
        </p:nvCxnSpPr>
        <p:spPr>
          <a:xfrm>
            <a:off x="3062183" y="2448781"/>
            <a:ext cx="4201028" cy="123762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72503843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fade">
                                      <p:cBhvr>
                                        <p:cTn id="18" dur="500"/>
                                        <p:tgtEl>
                                          <p:spTgt spid="4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500"/>
                                        <p:tgtEl>
                                          <p:spTgt spid="3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par>
                                <p:cTn id="32" presetID="10" presetClass="entr" presetSubtype="0"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1" grpId="0"/>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4183290" cy="1617466"/>
          </a:xfrm>
        </p:spPr>
        <p:txBody>
          <a:bodyPr anchor="t">
            <a:noAutofit/>
          </a:bodyPr>
          <a:lstStyle/>
          <a:p>
            <a:r>
              <a:rPr lang="pl-PL" sz="3600" dirty="0">
                <a:solidFill>
                  <a:srgbClr val="FF0000"/>
                </a:solidFill>
              </a:rPr>
              <a:t>Main memory</a:t>
            </a:r>
            <a:br>
              <a:rPr lang="pl-PL" sz="3600" dirty="0">
                <a:solidFill>
                  <a:srgbClr val="FF0000"/>
                </a:solidFill>
              </a:rPr>
            </a:br>
            <a:r>
              <a:rPr lang="pl-PL" sz="3600" dirty="0">
                <a:solidFill>
                  <a:srgbClr val="FF0000"/>
                </a:solidFill>
              </a:rPr>
              <a:t>RAM</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https://arith-matic.com/notebook/rom-ram-computer-memory</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654492" y="1731764"/>
            <a:ext cx="4038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1800" dirty="0"/>
              <a:t>Random Access Memory</a:t>
            </a:r>
          </a:p>
          <a:p>
            <a:pPr algn="just"/>
            <a:r>
              <a:rPr lang="pl-PL" sz="1800" dirty="0"/>
              <a:t>Doesn’t matter where and in what order the infor</a:t>
            </a:r>
            <a:r>
              <a:rPr lang="it-IT" sz="1800" dirty="0"/>
              <a:t>m</a:t>
            </a:r>
            <a:r>
              <a:rPr lang="pl-PL" sz="1800" dirty="0"/>
              <a:t>ation is read or written, thus </a:t>
            </a:r>
            <a:r>
              <a:rPr lang="en-GB" sz="1800" dirty="0"/>
              <a:t>“random”</a:t>
            </a:r>
            <a:endParaRPr lang="pl-PL" sz="1800" dirty="0"/>
          </a:p>
        </p:txBody>
      </p:sp>
      <p:pic>
        <p:nvPicPr>
          <p:cNvPr id="8" name="Content Placeholder 7" descr="A picture containing diagram&#10;&#10;Description automatically generated">
            <a:extLst>
              <a:ext uri="{FF2B5EF4-FFF2-40B4-BE49-F238E27FC236}">
                <a16:creationId xmlns:a16="http://schemas.microsoft.com/office/drawing/2014/main" id="{82B8E002-4BEB-523A-B3B5-376C3CD7F73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96906" y="3160563"/>
            <a:ext cx="2370232" cy="2793987"/>
          </a:xfrm>
        </p:spPr>
      </p:pic>
    </p:spTree>
    <p:extLst>
      <p:ext uri="{BB962C8B-B14F-4D97-AF65-F5344CB8AC3E}">
        <p14:creationId xmlns:p14="http://schemas.microsoft.com/office/powerpoint/2010/main" val="29206673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251520" y="669391"/>
            <a:ext cx="4017493" cy="1617466"/>
          </a:xfrm>
        </p:spPr>
        <p:txBody>
          <a:bodyPr anchor="t">
            <a:noAutofit/>
          </a:bodyPr>
          <a:lstStyle/>
          <a:p>
            <a:r>
              <a:rPr lang="pl-PL" sz="3600" dirty="0">
                <a:solidFill>
                  <a:srgbClr val="FF0000"/>
                </a:solidFill>
              </a:rPr>
              <a:t>Main memory</a:t>
            </a:r>
            <a:br>
              <a:rPr lang="pl-PL" sz="3600" dirty="0">
                <a:solidFill>
                  <a:srgbClr val="FF0000"/>
                </a:solidFill>
              </a:rPr>
            </a:br>
            <a:r>
              <a:rPr lang="pl-PL" sz="3600" dirty="0">
                <a:solidFill>
                  <a:srgbClr val="FF0000"/>
                </a:solidFill>
              </a:rPr>
              <a:t>RAM</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492121" y="2540471"/>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https://www.techtarget.com/whatis/definition/SRAM-static-random-access-memory</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262117" y="254194"/>
            <a:ext cx="4376859"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1800" dirty="0"/>
              <a:t>Volatile: le informazioni andranno perse se l'alimentazione viene interrotta inaspettatamente. Ecco perché se il computer inizia a funzionare lentamente durante un lungo utilizzo, il riavvio potrebbe risolverlo. Ripristina la RAM risolvendo eventuali problemi di perdita di memoria</a:t>
            </a:r>
            <a:r>
              <a:rPr lang="it-IT" sz="1500" dirty="0"/>
              <a:t>
</a:t>
            </a:r>
            <a:endParaRPr lang="pl-PL" sz="1500" dirty="0"/>
          </a:p>
        </p:txBody>
      </p:sp>
      <p:pic>
        <p:nvPicPr>
          <p:cNvPr id="4" name="Content Placeholder 3" descr="Table&#10;&#10;Description automatically generated">
            <a:extLst>
              <a:ext uri="{FF2B5EF4-FFF2-40B4-BE49-F238E27FC236}">
                <a16:creationId xmlns:a16="http://schemas.microsoft.com/office/drawing/2014/main" id="{9D4D2A92-50AF-0396-31ED-C329F70E447F}"/>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6486" t="11275" r="6784" b="13210"/>
          <a:stretch/>
        </p:blipFill>
        <p:spPr>
          <a:xfrm>
            <a:off x="993980" y="2937434"/>
            <a:ext cx="7699112" cy="3753993"/>
          </a:xfrm>
        </p:spPr>
      </p:pic>
    </p:spTree>
    <p:extLst>
      <p:ext uri="{BB962C8B-B14F-4D97-AF65-F5344CB8AC3E}">
        <p14:creationId xmlns:p14="http://schemas.microsoft.com/office/powerpoint/2010/main" val="3810216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6104897" y="145599"/>
            <a:ext cx="2834954" cy="1617466"/>
          </a:xfrm>
        </p:spPr>
        <p:txBody>
          <a:bodyPr anchor="t">
            <a:normAutofit/>
          </a:bodyPr>
          <a:lstStyle/>
          <a:p>
            <a:r>
              <a:rPr lang="pl-PL" sz="3600" dirty="0">
                <a:solidFill>
                  <a:srgbClr val="FF0000"/>
                </a:solidFill>
              </a:rPr>
              <a:t>CPU</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4139952" y="6378061"/>
            <a:ext cx="6191267" cy="438582"/>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https://www.geeksforgeeks.org/computer-organization-von-neumann-architecture/</a:t>
            </a:r>
            <a:endParaRPr lang="pl-PL" sz="750" dirty="0">
              <a:solidFill>
                <a:srgbClr val="000000"/>
              </a:solidFill>
              <a:latin typeface="Arial"/>
              <a:cs typeface="Arial"/>
            </a:endParaRPr>
          </a:p>
          <a:p>
            <a:pPr defTabSz="685800" fontAlgn="auto">
              <a:spcBef>
                <a:spcPts val="0"/>
              </a:spcBef>
              <a:spcAft>
                <a:spcPts val="0"/>
              </a:spcAft>
              <a:defRPr/>
            </a:pPr>
            <a:r>
              <a:rPr lang="pl-PL" sz="750" dirty="0">
                <a:solidFill>
                  <a:srgbClr val="000000"/>
                </a:solidFill>
                <a:latin typeface="Arial"/>
                <a:cs typeface="Arial"/>
                <a:hlinkClick r:id="rId3"/>
              </a:rPr>
              <a:t>https://www.cherryservers.com/blog/gpu-vs-cpu-what-are-the-key-differences</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2114565" y="4365104"/>
            <a:ext cx="6191267"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1800" dirty="0"/>
              <a:t>Un'unità di elaborazione centrale (CPU) è il cervello del tuo computer. Il compito principale della CPU è quello di eseguire una serie diversificata di istruzioni attraverso il ciclo fetch-</a:t>
            </a:r>
            <a:r>
              <a:rPr lang="it-IT" sz="1800" dirty="0" err="1"/>
              <a:t>decode</a:t>
            </a:r>
            <a:r>
              <a:rPr lang="it-IT" sz="1800" dirty="0"/>
              <a:t>-</a:t>
            </a:r>
            <a:r>
              <a:rPr lang="it-IT" sz="1800" dirty="0" err="1"/>
              <a:t>execute</a:t>
            </a:r>
            <a:r>
              <a:rPr lang="it-IT" sz="1800" dirty="0"/>
              <a:t> (prelevare – decodificare – eseguire) per gestire tutte le parti del computer ed eseguire tutti i tipi di programmi per computer.
</a:t>
            </a:r>
            <a:r>
              <a:rPr lang="it-IT" sz="2000" dirty="0"/>
              <a:t>
</a:t>
            </a:r>
            <a:endParaRPr lang="pl-PL" sz="2000" dirty="0"/>
          </a:p>
        </p:txBody>
      </p:sp>
      <p:pic>
        <p:nvPicPr>
          <p:cNvPr id="6" name="Content Placeholder 5" descr="Diagram&#10;&#10;Description automatically generated">
            <a:extLst>
              <a:ext uri="{FF2B5EF4-FFF2-40B4-BE49-F238E27FC236}">
                <a16:creationId xmlns:a16="http://schemas.microsoft.com/office/drawing/2014/main" id="{1E32F3BA-5E55-E25B-3CA3-697FFAC1253D}"/>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362973" y="145599"/>
            <a:ext cx="5741924" cy="4039398"/>
          </a:xfrm>
        </p:spPr>
      </p:pic>
    </p:spTree>
    <p:extLst>
      <p:ext uri="{BB962C8B-B14F-4D97-AF65-F5344CB8AC3E}">
        <p14:creationId xmlns:p14="http://schemas.microsoft.com/office/powerpoint/2010/main" val="376664202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749850" y="158297"/>
            <a:ext cx="8536430" cy="1573840"/>
          </a:xfrm>
        </p:spPr>
        <p:txBody>
          <a:bodyPr anchor="t">
            <a:noAutofit/>
          </a:bodyPr>
          <a:lstStyle/>
          <a:p>
            <a:r>
              <a:rPr lang="en-GB" sz="4000" dirty="0">
                <a:solidFill>
                  <a:srgbClr val="002060"/>
                </a:solidFill>
              </a:rPr>
              <a:t>La “</a:t>
            </a:r>
            <a:r>
              <a:rPr lang="en-GB" sz="4000" dirty="0" err="1">
                <a:solidFill>
                  <a:srgbClr val="002060"/>
                </a:solidFill>
              </a:rPr>
              <a:t>Pascalina</a:t>
            </a:r>
            <a:r>
              <a:rPr lang="en-GB" sz="4000" dirty="0">
                <a:solidFill>
                  <a:srgbClr val="002060"/>
                </a:solidFill>
              </a:rPr>
              <a:t>” 1642</a:t>
            </a:r>
          </a:p>
        </p:txBody>
      </p:sp>
      <p:pic>
        <p:nvPicPr>
          <p:cNvPr id="15" name="Content Placeholder 14" descr="A picture containing text, box, container&#10;&#10;Description automatically generated">
            <a:extLst>
              <a:ext uri="{FF2B5EF4-FFF2-40B4-BE49-F238E27FC236}">
                <a16:creationId xmlns:a16="http://schemas.microsoft.com/office/drawing/2014/main" id="{C591A969-3730-5D87-7908-61F269617AB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71226" y="1698427"/>
            <a:ext cx="4694278" cy="3129518"/>
          </a:xfrm>
        </p:spPr>
      </p:pic>
      <p:sp>
        <p:nvSpPr>
          <p:cNvPr id="8" name="Content Placeholder 5">
            <a:extLst>
              <a:ext uri="{FF2B5EF4-FFF2-40B4-BE49-F238E27FC236}">
                <a16:creationId xmlns:a16="http://schemas.microsoft.com/office/drawing/2014/main" id="{814DF763-68A4-41E7-9FF3-EC2AD14A4014}"/>
              </a:ext>
            </a:extLst>
          </p:cNvPr>
          <p:cNvSpPr txBox="1">
            <a:spLocks/>
          </p:cNvSpPr>
          <p:nvPr/>
        </p:nvSpPr>
        <p:spPr bwMode="auto">
          <a:xfrm>
            <a:off x="3899245" y="1105367"/>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rm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dirty="0"/>
          </a:p>
        </p:txBody>
      </p:sp>
      <p:sp>
        <p:nvSpPr>
          <p:cNvPr id="19" name="TextBox 18">
            <a:extLst>
              <a:ext uri="{FF2B5EF4-FFF2-40B4-BE49-F238E27FC236}">
                <a16:creationId xmlns:a16="http://schemas.microsoft.com/office/drawing/2014/main" id="{5FBA26E0-C65D-D42B-32F3-DABD6DDA5007}"/>
              </a:ext>
            </a:extLst>
          </p:cNvPr>
          <p:cNvSpPr txBox="1">
            <a:spLocks/>
          </p:cNvSpPr>
          <p:nvPr/>
        </p:nvSpPr>
        <p:spPr>
          <a:xfrm>
            <a:off x="147198" y="6483201"/>
            <a:ext cx="6191267" cy="553998"/>
          </a:xfrm>
          <a:prstGeom prst="rect">
            <a:avLst/>
          </a:prstGeom>
          <a:noFill/>
        </p:spPr>
        <p:txBody>
          <a:bodyPr wrap="square">
            <a:spAutoFit/>
          </a:bodyPr>
          <a:lstStyle/>
          <a:p>
            <a:r>
              <a:rPr lang="en-GB" sz="750" dirty="0">
                <a:hlinkClick r:id="rId3"/>
              </a:rPr>
              <a:t>https://en.wikipedia.org/wiki/Pascal%27s_calculator</a:t>
            </a:r>
            <a:endParaRPr lang="en-GB" sz="750" dirty="0"/>
          </a:p>
          <a:p>
            <a:r>
              <a:rPr lang="en-GB" sz="750" dirty="0">
                <a:hlinkClick r:id="rId4"/>
              </a:rPr>
              <a:t>https://en.wikipedia.org/wiki/Stepped_reckoner</a:t>
            </a:r>
            <a:endParaRPr lang="en-GB" sz="750" dirty="0"/>
          </a:p>
          <a:p>
            <a:endParaRPr lang="en-GB" sz="750" dirty="0"/>
          </a:p>
          <a:p>
            <a:endParaRPr lang="en-GB" sz="750" dirty="0"/>
          </a:p>
        </p:txBody>
      </p:sp>
      <p:sp>
        <p:nvSpPr>
          <p:cNvPr id="20" name="Content Placeholder 6">
            <a:extLst>
              <a:ext uri="{FF2B5EF4-FFF2-40B4-BE49-F238E27FC236}">
                <a16:creationId xmlns:a16="http://schemas.microsoft.com/office/drawing/2014/main" id="{EFD7B1DF-7A56-617F-F18D-AF04DAC617CE}"/>
              </a:ext>
            </a:extLst>
          </p:cNvPr>
          <p:cNvSpPr txBox="1">
            <a:spLocks/>
          </p:cNvSpPr>
          <p:nvPr/>
        </p:nvSpPr>
        <p:spPr bwMode="auto">
          <a:xfrm>
            <a:off x="38232" y="4994114"/>
            <a:ext cx="4998463" cy="176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rm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000" dirty="0"/>
              <a:t>I numeri vengono inseriti manipolando i quadranti
Poteva solo eseguire addizioni e sottrazioni</a:t>
            </a:r>
            <a:r>
              <a:rPr lang="it-IT" sz="1500" dirty="0"/>
              <a:t>.
</a:t>
            </a:r>
            <a:endParaRPr lang="en-GB" sz="1500" dirty="0"/>
          </a:p>
        </p:txBody>
      </p:sp>
      <p:pic>
        <p:nvPicPr>
          <p:cNvPr id="1026" name="Picture 2">
            <a:extLst>
              <a:ext uri="{FF2B5EF4-FFF2-40B4-BE49-F238E27FC236}">
                <a16:creationId xmlns:a16="http://schemas.microsoft.com/office/drawing/2014/main" id="{2723F9CB-3375-E3A0-1518-F31970E4C9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8885" y="173970"/>
            <a:ext cx="3842714" cy="321390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1E4AC11-1AF7-B54C-6B5D-2D841230CC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13841" y="3425190"/>
            <a:ext cx="3842713" cy="3248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38060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247187" y="237961"/>
            <a:ext cx="2834954" cy="1617466"/>
          </a:xfrm>
        </p:spPr>
        <p:txBody>
          <a:bodyPr anchor="t">
            <a:normAutofit/>
          </a:bodyPr>
          <a:lstStyle/>
          <a:p>
            <a:r>
              <a:rPr lang="pl-PL" sz="3600" dirty="0">
                <a:solidFill>
                  <a:srgbClr val="FF0000"/>
                </a:solidFill>
              </a:rPr>
              <a:t>CPU</a:t>
            </a:r>
            <a:r>
              <a:rPr lang="it-IT" sz="3600" dirty="0">
                <a:solidFill>
                  <a:srgbClr val="FF0000"/>
                </a:solidFill>
              </a:rPr>
              <a:t> e clock</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8028384" cy="638636"/>
          </a:xfrm>
          <a:prstGeom prst="rect">
            <a:avLst/>
          </a:prstGeom>
          <a:noFill/>
        </p:spPr>
        <p:txBody>
          <a:bodyPr wrap="square">
            <a:spAutoFit/>
          </a:bodyPr>
          <a:lstStyle/>
          <a:p>
            <a:pPr defTabSz="685800" fontAlgn="auto">
              <a:spcBef>
                <a:spcPts val="0"/>
              </a:spcBef>
              <a:spcAft>
                <a:spcPts val="0"/>
              </a:spcAft>
              <a:defRPr/>
            </a:pPr>
            <a:r>
              <a:rPr lang="en-GB" sz="1400" dirty="0">
                <a:solidFill>
                  <a:srgbClr val="000000"/>
                </a:solidFill>
                <a:latin typeface="Arial"/>
                <a:cs typeface="Arial"/>
                <a:hlinkClick r:id="rId4"/>
              </a:rPr>
              <a:t>https://www.youtube.com/watch?v=Z5JC9Ve1sfI</a:t>
            </a:r>
            <a:r>
              <a:rPr lang="pl-PL" sz="1400" dirty="0">
                <a:solidFill>
                  <a:srgbClr val="000000"/>
                </a:solidFill>
                <a:latin typeface="Arial"/>
                <a:cs typeface="Arial"/>
              </a:rPr>
              <a:t> </a:t>
            </a:r>
            <a:endParaRPr lang="it-IT" sz="1400" dirty="0">
              <a:solidFill>
                <a:srgbClr val="000000"/>
              </a:solidFill>
              <a:latin typeface="Arial"/>
              <a:cs typeface="Arial"/>
            </a:endParaRPr>
          </a:p>
          <a:p>
            <a:pPr defTabSz="685800" fontAlgn="auto">
              <a:spcBef>
                <a:spcPts val="0"/>
              </a:spcBef>
              <a:spcAft>
                <a:spcPts val="0"/>
              </a:spcAft>
              <a:defRPr/>
            </a:pPr>
            <a:r>
              <a:rPr lang="pl-PL" sz="1400" dirty="0">
                <a:solidFill>
                  <a:srgbClr val="000000"/>
                </a:solidFill>
                <a:latin typeface="Arial"/>
                <a:cs typeface="Arial"/>
              </a:rPr>
              <a:t>Tom Scott - </a:t>
            </a:r>
            <a:r>
              <a:rPr lang="en-GB" sz="1400" dirty="0">
                <a:solidFill>
                  <a:srgbClr val="000000"/>
                </a:solidFill>
                <a:latin typeface="Arial"/>
                <a:cs typeface="Arial"/>
              </a:rPr>
              <a:t>The Fetch-Execute Cycle: What's Your Computer Actually Doing?</a:t>
            </a:r>
          </a:p>
          <a:p>
            <a:pPr defTabSz="685800" fontAlgn="auto">
              <a:spcBef>
                <a:spcPts val="0"/>
              </a:spcBef>
              <a:spcAft>
                <a:spcPts val="0"/>
              </a:spcAft>
              <a:defRPr/>
            </a:pPr>
            <a:endParaRPr lang="en-GB" sz="750" dirty="0">
              <a:solidFill>
                <a:srgbClr val="000000"/>
              </a:solidFill>
              <a:latin typeface="Arial"/>
              <a:cs typeface="Arial"/>
            </a:endParaRPr>
          </a:p>
        </p:txBody>
      </p:sp>
      <p:pic>
        <p:nvPicPr>
          <p:cNvPr id="3" name="CPU">
            <a:hlinkClick r:id="" action="ppaction://media"/>
            <a:extLst>
              <a:ext uri="{FF2B5EF4-FFF2-40B4-BE49-F238E27FC236}">
                <a16:creationId xmlns:a16="http://schemas.microsoft.com/office/drawing/2014/main" id="{BCD0B7D3-9C06-8DF8-03AD-5BEFF4A0DE16}"/>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5"/>
          <a:stretch>
            <a:fillRect/>
          </a:stretch>
        </p:blipFill>
        <p:spPr>
          <a:xfrm>
            <a:off x="2769163" y="1421658"/>
            <a:ext cx="6144682" cy="3456384"/>
          </a:xfrm>
        </p:spPr>
      </p:pic>
      <p:pic>
        <p:nvPicPr>
          <p:cNvPr id="4" name="Immagine 3">
            <a:extLst>
              <a:ext uri="{FF2B5EF4-FFF2-40B4-BE49-F238E27FC236}">
                <a16:creationId xmlns:a16="http://schemas.microsoft.com/office/drawing/2014/main" id="{92405D73-B693-7D14-BEB3-705FD6FD2578}"/>
              </a:ext>
            </a:extLst>
          </p:cNvPr>
          <p:cNvPicPr>
            <a:picLocks noChangeAspect="1"/>
          </p:cNvPicPr>
          <p:nvPr/>
        </p:nvPicPr>
        <p:blipFill>
          <a:blip r:embed="rId6"/>
          <a:stretch>
            <a:fillRect/>
          </a:stretch>
        </p:blipFill>
        <p:spPr>
          <a:xfrm>
            <a:off x="107504" y="1421658"/>
            <a:ext cx="2452661" cy="2256011"/>
          </a:xfrm>
          <a:prstGeom prst="rect">
            <a:avLst/>
          </a:prstGeom>
        </p:spPr>
      </p:pic>
    </p:spTree>
    <p:extLst>
      <p:ext uri="{BB962C8B-B14F-4D97-AF65-F5344CB8AC3E}">
        <p14:creationId xmlns:p14="http://schemas.microsoft.com/office/powerpoint/2010/main" val="297837734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9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503548" y="16073"/>
            <a:ext cx="8136904" cy="1617466"/>
          </a:xfrm>
        </p:spPr>
        <p:txBody>
          <a:bodyPr anchor="t">
            <a:normAutofit/>
          </a:bodyPr>
          <a:lstStyle/>
          <a:p>
            <a:r>
              <a:rPr lang="it-IT" sz="3600" dirty="0">
                <a:solidFill>
                  <a:srgbClr val="FF0000"/>
                </a:solidFill>
              </a:rPr>
              <a:t>How </a:t>
            </a:r>
            <a:r>
              <a:rPr lang="it-IT" sz="3600" dirty="0" err="1">
                <a:solidFill>
                  <a:srgbClr val="FF0000"/>
                </a:solidFill>
              </a:rPr>
              <a:t>does</a:t>
            </a:r>
            <a:r>
              <a:rPr lang="it-IT" sz="3600" dirty="0">
                <a:solidFill>
                  <a:srgbClr val="FF0000"/>
                </a:solidFill>
              </a:rPr>
              <a:t> the computer work?</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683568" y="6320753"/>
            <a:ext cx="6191267" cy="515526"/>
          </a:xfrm>
          <a:prstGeom prst="rect">
            <a:avLst/>
          </a:prstGeom>
          <a:noFill/>
        </p:spPr>
        <p:txBody>
          <a:bodyPr wrap="square">
            <a:spAutoFit/>
          </a:bodyPr>
          <a:lstStyle/>
          <a:p>
            <a:pPr defTabSz="685800" fontAlgn="auto">
              <a:spcBef>
                <a:spcPts val="0"/>
              </a:spcBef>
              <a:spcAft>
                <a:spcPts val="0"/>
              </a:spcAft>
              <a:defRPr/>
            </a:pPr>
            <a:r>
              <a:rPr lang="pl-PL" sz="2000" dirty="0">
                <a:solidFill>
                  <a:srgbClr val="000000"/>
                </a:solidFill>
                <a:latin typeface="Arial"/>
                <a:cs typeface="Arial"/>
              </a:rPr>
              <a:t>https://www.youtube.com/watch?v=QZwneRb-zqA</a:t>
            </a:r>
          </a:p>
          <a:p>
            <a:pPr defTabSz="685800" fontAlgn="auto">
              <a:spcBef>
                <a:spcPts val="0"/>
              </a:spcBef>
              <a:spcAft>
                <a:spcPts val="0"/>
              </a:spcAft>
              <a:defRPr/>
            </a:pPr>
            <a:endParaRPr lang="en-GB" sz="750" dirty="0">
              <a:solidFill>
                <a:srgbClr val="000000"/>
              </a:solidFill>
              <a:latin typeface="Arial"/>
              <a:cs typeface="Arial"/>
            </a:endParaRPr>
          </a:p>
        </p:txBody>
      </p:sp>
      <p:pic>
        <p:nvPicPr>
          <p:cNvPr id="6" name="Immagine 5">
            <a:extLst>
              <a:ext uri="{FF2B5EF4-FFF2-40B4-BE49-F238E27FC236}">
                <a16:creationId xmlns:a16="http://schemas.microsoft.com/office/drawing/2014/main" id="{06C9F921-F2D4-71C7-9107-3F60ABA47CF5}"/>
              </a:ext>
            </a:extLst>
          </p:cNvPr>
          <p:cNvPicPr>
            <a:picLocks noChangeAspect="1"/>
          </p:cNvPicPr>
          <p:nvPr/>
        </p:nvPicPr>
        <p:blipFill>
          <a:blip r:embed="rId2"/>
          <a:stretch>
            <a:fillRect/>
          </a:stretch>
        </p:blipFill>
        <p:spPr>
          <a:xfrm>
            <a:off x="284082" y="680170"/>
            <a:ext cx="4287918" cy="2728144"/>
          </a:xfrm>
          <a:prstGeom prst="rect">
            <a:avLst/>
          </a:prstGeom>
        </p:spPr>
      </p:pic>
      <p:pic>
        <p:nvPicPr>
          <p:cNvPr id="8" name="Immagine 7">
            <a:extLst>
              <a:ext uri="{FF2B5EF4-FFF2-40B4-BE49-F238E27FC236}">
                <a16:creationId xmlns:a16="http://schemas.microsoft.com/office/drawing/2014/main" id="{5863AACA-F0EF-2C0B-E024-7C815E025EA9}"/>
              </a:ext>
            </a:extLst>
          </p:cNvPr>
          <p:cNvPicPr>
            <a:picLocks noChangeAspect="1"/>
          </p:cNvPicPr>
          <p:nvPr/>
        </p:nvPicPr>
        <p:blipFill>
          <a:blip r:embed="rId3"/>
          <a:stretch>
            <a:fillRect/>
          </a:stretch>
        </p:blipFill>
        <p:spPr>
          <a:xfrm>
            <a:off x="4668568" y="680170"/>
            <a:ext cx="4287919" cy="2415976"/>
          </a:xfrm>
          <a:prstGeom prst="rect">
            <a:avLst/>
          </a:prstGeom>
        </p:spPr>
      </p:pic>
      <p:pic>
        <p:nvPicPr>
          <p:cNvPr id="10" name="Immagine 9">
            <a:extLst>
              <a:ext uri="{FF2B5EF4-FFF2-40B4-BE49-F238E27FC236}">
                <a16:creationId xmlns:a16="http://schemas.microsoft.com/office/drawing/2014/main" id="{C75E4590-02E5-F1B2-F026-8959B9B35E03}"/>
              </a:ext>
            </a:extLst>
          </p:cNvPr>
          <p:cNvPicPr>
            <a:picLocks noChangeAspect="1"/>
          </p:cNvPicPr>
          <p:nvPr/>
        </p:nvPicPr>
        <p:blipFill>
          <a:blip r:embed="rId4"/>
          <a:stretch>
            <a:fillRect/>
          </a:stretch>
        </p:blipFill>
        <p:spPr>
          <a:xfrm>
            <a:off x="250229" y="3492540"/>
            <a:ext cx="4431877" cy="2516045"/>
          </a:xfrm>
          <a:prstGeom prst="rect">
            <a:avLst/>
          </a:prstGeom>
        </p:spPr>
      </p:pic>
      <p:pic>
        <p:nvPicPr>
          <p:cNvPr id="12" name="Immagine 11">
            <a:extLst>
              <a:ext uri="{FF2B5EF4-FFF2-40B4-BE49-F238E27FC236}">
                <a16:creationId xmlns:a16="http://schemas.microsoft.com/office/drawing/2014/main" id="{700DAFC2-636E-CD13-0F33-4CAEB3D2AF33}"/>
              </a:ext>
            </a:extLst>
          </p:cNvPr>
          <p:cNvPicPr>
            <a:picLocks noChangeAspect="1"/>
          </p:cNvPicPr>
          <p:nvPr/>
        </p:nvPicPr>
        <p:blipFill>
          <a:blip r:embed="rId5"/>
          <a:stretch>
            <a:fillRect/>
          </a:stretch>
        </p:blipFill>
        <p:spPr>
          <a:xfrm>
            <a:off x="4682106" y="3626374"/>
            <a:ext cx="4287920" cy="2392451"/>
          </a:xfrm>
          <a:prstGeom prst="rect">
            <a:avLst/>
          </a:prstGeom>
        </p:spPr>
      </p:pic>
    </p:spTree>
    <p:extLst>
      <p:ext uri="{BB962C8B-B14F-4D97-AF65-F5344CB8AC3E}">
        <p14:creationId xmlns:p14="http://schemas.microsoft.com/office/powerpoint/2010/main" val="193020216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2834954" cy="1617466"/>
          </a:xfrm>
        </p:spPr>
        <p:txBody>
          <a:bodyPr anchor="t">
            <a:normAutofit/>
          </a:bodyPr>
          <a:lstStyle/>
          <a:p>
            <a:r>
              <a:rPr lang="pl-PL" sz="2700" dirty="0">
                <a:solidFill>
                  <a:srgbClr val="FFFFFF"/>
                </a:solidFill>
              </a:rPr>
              <a:t>GPU</a:t>
            </a:r>
            <a:endParaRPr lang="en-GB" sz="2700" dirty="0">
              <a:solidFill>
                <a:srgbClr val="FFFFFF"/>
              </a:solidFill>
            </a:endParaRPr>
          </a:p>
        </p:txBody>
      </p:sp>
      <p:sp>
        <p:nvSpPr>
          <p:cNvPr id="19" name="TextBox 18">
            <a:extLst>
              <a:ext uri="{FF2B5EF4-FFF2-40B4-BE49-F238E27FC236}">
                <a16:creationId xmlns:a16="http://schemas.microsoft.com/office/drawing/2014/main" id="{5FBA26E0-C65D-D42B-32F3-DABD6DDA5007}"/>
              </a:ext>
            </a:extLst>
          </p:cNvPr>
          <p:cNvSpPr txBox="1">
            <a:spLocks/>
          </p:cNvSpPr>
          <p:nvPr/>
        </p:nvSpPr>
        <p:spPr>
          <a:xfrm>
            <a:off x="0" y="6301004"/>
            <a:ext cx="6191267" cy="438582"/>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https://cs.wikipedia.org/wiki/CUDA</a:t>
            </a:r>
            <a:endParaRPr lang="pl-PL" sz="750" dirty="0">
              <a:solidFill>
                <a:srgbClr val="000000"/>
              </a:solidFill>
              <a:latin typeface="Arial"/>
              <a:cs typeface="Arial"/>
            </a:endParaRPr>
          </a:p>
          <a:p>
            <a:pPr defTabSz="685800" fontAlgn="auto">
              <a:spcBef>
                <a:spcPts val="0"/>
              </a:spcBef>
              <a:spcAft>
                <a:spcPts val="0"/>
              </a:spcAft>
              <a:defRPr/>
            </a:pPr>
            <a:r>
              <a:rPr lang="en-GB" sz="750" dirty="0">
                <a:solidFill>
                  <a:srgbClr val="000000"/>
                </a:solidFill>
                <a:latin typeface="Arial"/>
                <a:cs typeface="Arial"/>
                <a:hlinkClick r:id="rId3"/>
              </a:rPr>
              <a:t>https://www.cherryservers.com/blog/gpu-vs-cpu-what-are-the-key-differences</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3450846" y="473110"/>
            <a:ext cx="4038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Un'unità di elaborazione grafica (GPU) è un processore specializzato il cui compito è quello di manipolare rapidamente la memoria e accelerare il computer per una serie di attività specifiche che richiedono un alto grado di parallelismo.
</a:t>
            </a:r>
            <a:endParaRPr lang="pl-PL" sz="2000" dirty="0"/>
          </a:p>
        </p:txBody>
      </p:sp>
      <p:pic>
        <p:nvPicPr>
          <p:cNvPr id="7" name="Content Placeholder 6">
            <a:extLst>
              <a:ext uri="{FF2B5EF4-FFF2-40B4-BE49-F238E27FC236}">
                <a16:creationId xmlns:a16="http://schemas.microsoft.com/office/drawing/2014/main" id="{B81EADA3-C000-C55F-37B1-1EADA0CD7CBD}"/>
              </a:ext>
            </a:extLst>
          </p:cNvPr>
          <p:cNvPicPr>
            <a:picLocks noGrp="1" noChangeAspect="1"/>
          </p:cNvPicPr>
          <p:nvPr>
            <p:ph sz="half" idx="2"/>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4816" y="3125823"/>
            <a:ext cx="8247733" cy="3111489"/>
          </a:xfrm>
        </p:spPr>
      </p:pic>
    </p:spTree>
    <p:extLst>
      <p:ext uri="{BB962C8B-B14F-4D97-AF65-F5344CB8AC3E}">
        <p14:creationId xmlns:p14="http://schemas.microsoft.com/office/powerpoint/2010/main" val="112496753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2834954" cy="1617466"/>
          </a:xfrm>
        </p:spPr>
        <p:txBody>
          <a:bodyPr anchor="t">
            <a:normAutofit/>
          </a:bodyPr>
          <a:lstStyle/>
          <a:p>
            <a:r>
              <a:rPr lang="pl-PL" sz="3600" dirty="0">
                <a:solidFill>
                  <a:srgbClr val="FF0000"/>
                </a:solidFill>
              </a:rPr>
              <a:t>CPU vs GPU</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lvl="0">
              <a:defRPr/>
            </a:pPr>
            <a:r>
              <a:rPr lang="en-GB" sz="750" dirty="0">
                <a:solidFill>
                  <a:srgbClr val="000000"/>
                </a:solidFill>
                <a:hlinkClick r:id="rId4"/>
              </a:rPr>
              <a:t>https://www.youtube.com/watch?v=-P28LKWTzrI</a:t>
            </a:r>
            <a:endParaRPr lang="pl-PL" sz="750" dirty="0">
              <a:solidFill>
                <a:srgbClr val="000000"/>
              </a:solidFill>
            </a:endParaRPr>
          </a:p>
          <a:p>
            <a:pPr lvl="0">
              <a:defRPr/>
            </a:pPr>
            <a:endParaRPr lang="en-GB" sz="750" dirty="0">
              <a:solidFill>
                <a:srgbClr val="000000"/>
              </a:solidFill>
              <a:latin typeface="Arial"/>
              <a:cs typeface="Arial"/>
            </a:endParaRPr>
          </a:p>
        </p:txBody>
      </p:sp>
      <p:pic>
        <p:nvPicPr>
          <p:cNvPr id="4" name="Mythbusters cpu vs gpu">
            <a:hlinkClick r:id="" action="ppaction://media"/>
            <a:extLst>
              <a:ext uri="{FF2B5EF4-FFF2-40B4-BE49-F238E27FC236}">
                <a16:creationId xmlns:a16="http://schemas.microsoft.com/office/drawing/2014/main" id="{9A29A50F-7C1F-843F-6679-82154BEB0B5B}"/>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5"/>
          <a:stretch>
            <a:fillRect/>
          </a:stretch>
        </p:blipFill>
        <p:spPr>
          <a:xfrm>
            <a:off x="2717420" y="1268761"/>
            <a:ext cx="5658296" cy="3182792"/>
          </a:xfrm>
        </p:spPr>
      </p:pic>
    </p:spTree>
    <p:extLst>
      <p:ext uri="{BB962C8B-B14F-4D97-AF65-F5344CB8AC3E}">
        <p14:creationId xmlns:p14="http://schemas.microsoft.com/office/powerpoint/2010/main" val="370279790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41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E918D4-9F7C-B241-CC43-7CB46CD8938F}"/>
              </a:ext>
            </a:extLst>
          </p:cNvPr>
          <p:cNvSpPr>
            <a:spLocks noGrp="1"/>
          </p:cNvSpPr>
          <p:nvPr>
            <p:ph type="title"/>
          </p:nvPr>
        </p:nvSpPr>
        <p:spPr/>
        <p:txBody>
          <a:bodyPr/>
          <a:lstStyle/>
          <a:p>
            <a:r>
              <a:rPr lang="it-IT" sz="3600" dirty="0"/>
              <a:t>Codifica delle immagini</a:t>
            </a:r>
          </a:p>
        </p:txBody>
      </p:sp>
      <p:pic>
        <p:nvPicPr>
          <p:cNvPr id="6" name="Immagine 5">
            <a:extLst>
              <a:ext uri="{FF2B5EF4-FFF2-40B4-BE49-F238E27FC236}">
                <a16:creationId xmlns:a16="http://schemas.microsoft.com/office/drawing/2014/main" id="{AFB33C19-7C93-EABE-1200-EB7F024F40D2}"/>
              </a:ext>
            </a:extLst>
          </p:cNvPr>
          <p:cNvPicPr>
            <a:picLocks noChangeAspect="1"/>
          </p:cNvPicPr>
          <p:nvPr/>
        </p:nvPicPr>
        <p:blipFill>
          <a:blip r:embed="rId2"/>
          <a:stretch>
            <a:fillRect/>
          </a:stretch>
        </p:blipFill>
        <p:spPr>
          <a:xfrm>
            <a:off x="124638" y="1412776"/>
            <a:ext cx="8894723" cy="4032448"/>
          </a:xfrm>
          <a:prstGeom prst="rect">
            <a:avLst/>
          </a:prstGeom>
        </p:spPr>
      </p:pic>
    </p:spTree>
    <p:extLst>
      <p:ext uri="{BB962C8B-B14F-4D97-AF65-F5344CB8AC3E}">
        <p14:creationId xmlns:p14="http://schemas.microsoft.com/office/powerpoint/2010/main" val="23002159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E452BDFA-2B98-2E97-0E2A-1CDE13241A62}"/>
              </a:ext>
            </a:extLst>
          </p:cNvPr>
          <p:cNvSpPr txBox="1"/>
          <p:nvPr/>
        </p:nvSpPr>
        <p:spPr>
          <a:xfrm>
            <a:off x="118520" y="140238"/>
            <a:ext cx="8906960" cy="6740307"/>
          </a:xfrm>
          <a:prstGeom prst="rect">
            <a:avLst/>
          </a:prstGeom>
          <a:noFill/>
        </p:spPr>
        <p:txBody>
          <a:bodyPr wrap="square">
            <a:spAutoFit/>
          </a:bodyPr>
          <a:lstStyle/>
          <a:p>
            <a:r>
              <a:rPr lang="it-IT" dirty="0">
                <a:solidFill>
                  <a:srgbClr val="363636"/>
                </a:solidFill>
                <a:latin typeface="proxima-nova"/>
              </a:rPr>
              <a:t>Un PNG, o grafica di rete portatile, è un file </a:t>
            </a:r>
            <a:r>
              <a:rPr lang="it-IT" dirty="0" err="1">
                <a:solidFill>
                  <a:srgbClr val="363636"/>
                </a:solidFill>
                <a:latin typeface="proxima-nova"/>
              </a:rPr>
              <a:t>raster</a:t>
            </a:r>
            <a:r>
              <a:rPr lang="it-IT" dirty="0">
                <a:solidFill>
                  <a:srgbClr val="363636"/>
                </a:solidFill>
                <a:latin typeface="proxima-nova"/>
              </a:rPr>
              <a:t> che supporta la compressione senza perdita di dati. Il suo sfondo trasparente consente di incorporarlo in altre immagini o grafica senza ulteriori passaggi di modifica. Questo formato ad alta risoluzione offre immagini di qualità superiore e testo più chiaro, ma le dimensioni maggiori del file possono rallentare le prestazioni del sito Web e i tempi di caricamento dei documenti.
</a:t>
            </a:r>
            <a:r>
              <a:rPr lang="it-IT" b="1" dirty="0">
                <a:solidFill>
                  <a:srgbClr val="363636"/>
                </a:solidFill>
                <a:latin typeface="proxima-nova"/>
              </a:rPr>
              <a:t>Quando utilizzare un file PNG (</a:t>
            </a:r>
            <a:r>
              <a:rPr lang="it-IT" b="1" dirty="0" err="1">
                <a:solidFill>
                  <a:srgbClr val="363636"/>
                </a:solidFill>
                <a:latin typeface="proxima-nova"/>
              </a:rPr>
              <a:t>Portable</a:t>
            </a:r>
            <a:r>
              <a:rPr lang="it-IT" b="1" dirty="0">
                <a:solidFill>
                  <a:srgbClr val="363636"/>
                </a:solidFill>
                <a:latin typeface="proxima-nova"/>
              </a:rPr>
              <a:t> Network Graphics)</a:t>
            </a:r>
            <a:r>
              <a:rPr lang="it-IT" dirty="0">
                <a:solidFill>
                  <a:srgbClr val="363636"/>
                </a:solidFill>
                <a:latin typeface="proxima-nova"/>
              </a:rPr>
              <a:t>
Scegli un formato PNG quando hai bisogno di un file più piccolo che mantenga la sua qualità originale. I file PNG supportano </a:t>
            </a:r>
            <a:r>
              <a:rPr lang="it-IT" b="1" dirty="0">
                <a:solidFill>
                  <a:srgbClr val="363636"/>
                </a:solidFill>
                <a:latin typeface="proxima-nova"/>
              </a:rPr>
              <a:t>milioni di colori </a:t>
            </a:r>
            <a:r>
              <a:rPr lang="it-IT" dirty="0">
                <a:solidFill>
                  <a:srgbClr val="363636"/>
                </a:solidFill>
                <a:latin typeface="proxima-nova"/>
              </a:rPr>
              <a:t>e </a:t>
            </a:r>
            <a:r>
              <a:rPr lang="it-IT" b="1" dirty="0">
                <a:solidFill>
                  <a:srgbClr val="363636"/>
                </a:solidFill>
                <a:latin typeface="proxima-nova"/>
              </a:rPr>
              <a:t>vari gradi di trasparenza </a:t>
            </a:r>
            <a:r>
              <a:rPr lang="it-IT" dirty="0">
                <a:solidFill>
                  <a:srgbClr val="363636"/>
                </a:solidFill>
                <a:latin typeface="proxima-nova"/>
              </a:rPr>
              <a:t>e offrono una migliore leggibilità rispetto a jpeg o GIF. Sono comunemente utilizzati per i siti Web e sono supportati da tutti i principali browser e sistemi operativi. 
Casi d'uso PNG comuni
Immagini statiche, Infografica
Logo, Grafici, Banner, 
</a:t>
            </a:r>
            <a:r>
              <a:rPr lang="it-IT" dirty="0" err="1">
                <a:solidFill>
                  <a:srgbClr val="363636"/>
                </a:solidFill>
                <a:latin typeface="proxima-nova"/>
              </a:rPr>
              <a:t>Screenshot</a:t>
            </a:r>
            <a:r>
              <a:rPr lang="it-IT" dirty="0">
                <a:solidFill>
                  <a:srgbClr val="363636"/>
                </a:solidFill>
                <a:latin typeface="proxima-nova"/>
              </a:rPr>
              <a:t>
Grafica del blog
Altri elementi visivi che includono testo</a:t>
            </a:r>
            <a:br>
              <a:rPr lang="it-IT" dirty="0">
                <a:solidFill>
                  <a:srgbClr val="363636"/>
                </a:solidFill>
                <a:latin typeface="proxima-nova"/>
              </a:rPr>
            </a:br>
            <a:r>
              <a:rPr lang="it-IT" b="1" dirty="0">
                <a:solidFill>
                  <a:srgbClr val="363636"/>
                </a:solidFill>
                <a:latin typeface="proxima-nova"/>
              </a:rPr>
              <a:t>Quando evitare i file PNG</a:t>
            </a:r>
            <a:r>
              <a:rPr lang="it-IT" dirty="0">
                <a:solidFill>
                  <a:srgbClr val="363636"/>
                </a:solidFill>
                <a:latin typeface="proxima-nova"/>
              </a:rPr>
              <a:t>
Poiché i PNG sono generalmente più grandi dei JPEG o delle GIF, dovrai tenerne conto quando scegli quale tipo di file utilizzare. Se non hai bisogno di trasparenza, potrebbe essere meglio usare un JPEG. Se scegli l'utilizzo di un PNG, prendi in considerazione la ricerca di uno strumento online come tinypng.com per aiutarti a comprimere e ottimizzare le tue immagini prima di inserirle nel progetto finale. 
</a:t>
            </a:r>
            <a:r>
              <a:rPr lang="it-IT" dirty="0">
                <a:solidFill>
                  <a:srgbClr val="627693"/>
                </a:solidFill>
                <a:latin typeface="proxima-nova"/>
              </a:rPr>
              <a:t>
https://www.widen.com/blog/whats-the-difference-between-png-jpeg-gif-and-tiff</a:t>
            </a:r>
            <a:endParaRPr lang="en-US" b="0" i="0" dirty="0">
              <a:solidFill>
                <a:srgbClr val="363636"/>
              </a:solidFill>
              <a:effectLst/>
              <a:latin typeface="proxima-nova"/>
            </a:endParaRPr>
          </a:p>
        </p:txBody>
      </p:sp>
      <p:sp>
        <p:nvSpPr>
          <p:cNvPr id="2" name="Titolo 1">
            <a:extLst>
              <a:ext uri="{FF2B5EF4-FFF2-40B4-BE49-F238E27FC236}">
                <a16:creationId xmlns:a16="http://schemas.microsoft.com/office/drawing/2014/main" id="{1B35FCE4-E5A9-5BC2-0BCE-75A03238C3BC}"/>
              </a:ext>
            </a:extLst>
          </p:cNvPr>
          <p:cNvSpPr>
            <a:spLocks noGrp="1"/>
          </p:cNvSpPr>
          <p:nvPr>
            <p:ph type="title"/>
          </p:nvPr>
        </p:nvSpPr>
        <p:spPr>
          <a:xfrm>
            <a:off x="5436096" y="3429000"/>
            <a:ext cx="3707904" cy="1143000"/>
          </a:xfrm>
        </p:spPr>
        <p:txBody>
          <a:bodyPr/>
          <a:lstStyle/>
          <a:p>
            <a:r>
              <a:rPr lang="it-IT" dirty="0"/>
              <a:t> PNG</a:t>
            </a:r>
          </a:p>
        </p:txBody>
      </p:sp>
      <p:pic>
        <p:nvPicPr>
          <p:cNvPr id="1026" name="Picture 2" descr="Printed circuit board Electronic circuit Computer file, hand-painted technology circuit board, blue and teal illustration, watercolor Painting, angle png thumbnail">
            <a:extLst>
              <a:ext uri="{FF2B5EF4-FFF2-40B4-BE49-F238E27FC236}">
                <a16:creationId xmlns:a16="http://schemas.microsoft.com/office/drawing/2014/main" id="{80ECDA71-2CD6-9F8A-6387-8D979345F9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2996952"/>
            <a:ext cx="2598735" cy="1829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5586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35FCE4-E5A9-5BC2-0BCE-75A03238C3BC}"/>
              </a:ext>
            </a:extLst>
          </p:cNvPr>
          <p:cNvSpPr>
            <a:spLocks noGrp="1"/>
          </p:cNvSpPr>
          <p:nvPr>
            <p:ph type="title"/>
          </p:nvPr>
        </p:nvSpPr>
        <p:spPr>
          <a:xfrm>
            <a:off x="2771800" y="2967134"/>
            <a:ext cx="5915000" cy="1143000"/>
          </a:xfrm>
        </p:spPr>
        <p:txBody>
          <a:bodyPr/>
          <a:lstStyle/>
          <a:p>
            <a:r>
              <a:rPr lang="it-IT" dirty="0"/>
              <a:t>GIF</a:t>
            </a:r>
          </a:p>
        </p:txBody>
      </p:sp>
      <p:sp>
        <p:nvSpPr>
          <p:cNvPr id="6" name="CasellaDiTesto 5">
            <a:extLst>
              <a:ext uri="{FF2B5EF4-FFF2-40B4-BE49-F238E27FC236}">
                <a16:creationId xmlns:a16="http://schemas.microsoft.com/office/drawing/2014/main" id="{E452BDFA-2B98-2E97-0E2A-1CDE13241A62}"/>
              </a:ext>
            </a:extLst>
          </p:cNvPr>
          <p:cNvSpPr txBox="1"/>
          <p:nvPr/>
        </p:nvSpPr>
        <p:spPr>
          <a:xfrm>
            <a:off x="118520" y="116632"/>
            <a:ext cx="8906960" cy="6186309"/>
          </a:xfrm>
          <a:prstGeom prst="rect">
            <a:avLst/>
          </a:prstGeom>
          <a:noFill/>
        </p:spPr>
        <p:txBody>
          <a:bodyPr wrap="square">
            <a:spAutoFit/>
          </a:bodyPr>
          <a:lstStyle/>
          <a:p>
            <a:r>
              <a:rPr lang="it-IT" b="1" dirty="0">
                <a:latin typeface="proxima-nova"/>
              </a:rPr>
              <a:t>Quando utilizzare un file GIF </a:t>
            </a:r>
            <a:r>
              <a:rPr lang="it-IT" dirty="0">
                <a:latin typeface="proxima-nova"/>
              </a:rPr>
              <a:t>(graphic </a:t>
            </a:r>
            <a:r>
              <a:rPr lang="it-IT" dirty="0" err="1">
                <a:latin typeface="proxima-nova"/>
              </a:rPr>
              <a:t>interchange</a:t>
            </a:r>
            <a:r>
              <a:rPr lang="it-IT" dirty="0">
                <a:latin typeface="proxima-nova"/>
              </a:rPr>
              <a:t> </a:t>
            </a:r>
            <a:r>
              <a:rPr lang="it-IT" dirty="0" err="1">
                <a:latin typeface="proxima-nova"/>
              </a:rPr>
              <a:t>fromat</a:t>
            </a:r>
            <a:r>
              <a:rPr lang="it-IT" dirty="0">
                <a:latin typeface="proxima-nova"/>
              </a:rPr>
              <a:t>)
Il più piccolo dei quattro formati di immagine, GIF è un ottimo tipo di file da utilizzare se si lavora con grafica di piccole dimensioni, come banner, grafici e pulsanti. Con tecniche di compressione che limitano le GIF a 256 colori, le dimensioni del file consentono un caricamento rapido degli elementi visivi. Inoltre, una GIF può avere trasparenza (ma può lasciare un contorno bianco su sfondi colorati). E poiché le immagini GIF mantengono i fotogrammi di animazione e le informazioni di temporizzazione in un singolo file, sono ideali per la creazione di brevi animazioni, anche se le dimensioni e l'impostazione del ciclo continuo devono essere prese in considerazione per mantenere veloci i tempi di caricamento della pagina. 
</a:t>
            </a:r>
            <a:r>
              <a:rPr lang="it-IT" b="1" dirty="0">
                <a:latin typeface="proxima-nova"/>
              </a:rPr>
              <a:t>Casi d'uso GIF comuni</a:t>
            </a:r>
            <a:r>
              <a:rPr lang="it-IT" dirty="0">
                <a:latin typeface="proxima-nova"/>
              </a:rPr>
              <a:t>
- Icone semplici e grafica web
- Animazione Web</a:t>
            </a:r>
          </a:p>
          <a:p>
            <a:br>
              <a:rPr lang="it-IT" dirty="0">
                <a:latin typeface="proxima-nova"/>
              </a:rPr>
            </a:br>
            <a:r>
              <a:rPr lang="it-IT" b="1" dirty="0">
                <a:latin typeface="proxima-nova"/>
              </a:rPr>
              <a:t>Quando evitare i file GIF</a:t>
            </a:r>
            <a:r>
              <a:rPr lang="it-IT" dirty="0">
                <a:latin typeface="proxima-nova"/>
              </a:rPr>
              <a:t>
Uno svantaggio dei file GIF è che usano la tavolozza dei colori indicizzata 256, che limita la scelta del colore e può lasciare le foto piatte e poco brillanti. I file GIF vengono anche salvati in un formato a livello singolo, il che significa che tutte le modifiche vengono salvate in un unico livello immagine e non possono essere ripristinate. Mentre un file di piccole dimensioni è ideale per i tempi di caricamento della presentazione e della pagina Web, le limitazioni GIF devono essere prese in considerazione prima di selezionare questo formato di file.</a:t>
            </a:r>
            <a:r>
              <a:rPr lang="it-IT" dirty="0">
                <a:solidFill>
                  <a:srgbClr val="627693"/>
                </a:solidFill>
                <a:latin typeface="proxima-nova"/>
              </a:rPr>
              <a:t>
https://www.widen.com/blog/whats-the-difference-between-png-jpeg-gif-and-tiff</a:t>
            </a:r>
            <a:endParaRPr lang="en-US" b="0" i="0" dirty="0">
              <a:solidFill>
                <a:srgbClr val="363636"/>
              </a:solidFill>
              <a:effectLst/>
              <a:latin typeface="proxima-nova"/>
            </a:endParaRPr>
          </a:p>
        </p:txBody>
      </p:sp>
      <p:pic>
        <p:nvPicPr>
          <p:cNvPr id="2052" name="Picture 4">
            <a:extLst>
              <a:ext uri="{FF2B5EF4-FFF2-40B4-BE49-F238E27FC236}">
                <a16:creationId xmlns:a16="http://schemas.microsoft.com/office/drawing/2014/main" id="{43AF1C51-64E0-10E0-F91E-D80385592B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5174" y="2719905"/>
            <a:ext cx="1855465" cy="1418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24041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35FCE4-E5A9-5BC2-0BCE-75A03238C3BC}"/>
              </a:ext>
            </a:extLst>
          </p:cNvPr>
          <p:cNvSpPr>
            <a:spLocks noGrp="1"/>
          </p:cNvSpPr>
          <p:nvPr>
            <p:ph type="title"/>
          </p:nvPr>
        </p:nvSpPr>
        <p:spPr>
          <a:xfrm>
            <a:off x="3229000" y="3429000"/>
            <a:ext cx="5915000" cy="1143000"/>
          </a:xfrm>
        </p:spPr>
        <p:txBody>
          <a:bodyPr/>
          <a:lstStyle/>
          <a:p>
            <a:r>
              <a:rPr lang="it-IT" dirty="0"/>
              <a:t> JPG</a:t>
            </a:r>
          </a:p>
        </p:txBody>
      </p:sp>
      <p:sp>
        <p:nvSpPr>
          <p:cNvPr id="6" name="CasellaDiTesto 5">
            <a:extLst>
              <a:ext uri="{FF2B5EF4-FFF2-40B4-BE49-F238E27FC236}">
                <a16:creationId xmlns:a16="http://schemas.microsoft.com/office/drawing/2014/main" id="{E452BDFA-2B98-2E97-0E2A-1CDE13241A62}"/>
              </a:ext>
            </a:extLst>
          </p:cNvPr>
          <p:cNvSpPr txBox="1"/>
          <p:nvPr/>
        </p:nvSpPr>
        <p:spPr>
          <a:xfrm>
            <a:off x="5253" y="76349"/>
            <a:ext cx="8906960" cy="7294305"/>
          </a:xfrm>
          <a:prstGeom prst="rect">
            <a:avLst/>
          </a:prstGeom>
          <a:noFill/>
        </p:spPr>
        <p:txBody>
          <a:bodyPr wrap="square">
            <a:spAutoFit/>
          </a:bodyPr>
          <a:lstStyle/>
          <a:p>
            <a:r>
              <a:rPr lang="en-US" b="0" i="0" dirty="0">
                <a:solidFill>
                  <a:srgbClr val="363636"/>
                </a:solidFill>
                <a:effectLst/>
                <a:latin typeface="proxima-nova"/>
              </a:rPr>
              <a:t>A</a:t>
            </a:r>
            <a:r>
              <a:rPr lang="it-IT" dirty="0">
                <a:solidFill>
                  <a:srgbClr val="363636"/>
                </a:solidFill>
                <a:latin typeface="proxima-nova"/>
              </a:rPr>
              <a:t> JPEG, o joint </a:t>
            </a:r>
            <a:r>
              <a:rPr lang="it-IT" dirty="0" err="1">
                <a:solidFill>
                  <a:srgbClr val="363636"/>
                </a:solidFill>
                <a:latin typeface="proxima-nova"/>
              </a:rPr>
              <a:t>photographic</a:t>
            </a:r>
            <a:r>
              <a:rPr lang="it-IT" dirty="0">
                <a:solidFill>
                  <a:srgbClr val="363636"/>
                </a:solidFill>
                <a:latin typeface="proxima-nova"/>
              </a:rPr>
              <a:t> </a:t>
            </a:r>
            <a:r>
              <a:rPr lang="it-IT" dirty="0" err="1">
                <a:solidFill>
                  <a:srgbClr val="363636"/>
                </a:solidFill>
                <a:latin typeface="proxima-nova"/>
              </a:rPr>
              <a:t>experts</a:t>
            </a:r>
            <a:r>
              <a:rPr lang="it-IT" dirty="0">
                <a:solidFill>
                  <a:srgbClr val="363636"/>
                </a:solidFill>
                <a:latin typeface="proxima-nova"/>
              </a:rPr>
              <a:t> group, è un formato di file </a:t>
            </a:r>
            <a:r>
              <a:rPr lang="it-IT" dirty="0" err="1">
                <a:solidFill>
                  <a:srgbClr val="363636"/>
                </a:solidFill>
                <a:latin typeface="proxima-nova"/>
              </a:rPr>
              <a:t>raster</a:t>
            </a:r>
            <a:r>
              <a:rPr lang="it-IT" dirty="0">
                <a:solidFill>
                  <a:srgbClr val="363636"/>
                </a:solidFill>
                <a:latin typeface="proxima-nova"/>
              </a:rPr>
              <a:t> con perdita di dati più comunemente utilizzato nei canali online per la sua flessibilità con l'editing </a:t>
            </a:r>
            <a:r>
              <a:rPr lang="it-IT" dirty="0" err="1">
                <a:solidFill>
                  <a:srgbClr val="363636"/>
                </a:solidFill>
                <a:latin typeface="proxima-nova"/>
              </a:rPr>
              <a:t>raster</a:t>
            </a:r>
            <a:r>
              <a:rPr lang="it-IT" dirty="0">
                <a:solidFill>
                  <a:srgbClr val="363636"/>
                </a:solidFill>
                <a:latin typeface="proxima-nova"/>
              </a:rPr>
              <a:t> e la capacità di comprimere in piccole dimensioni consentendo una facile e-mail e tempi di caricamento delle pagine Web più rapidi.
</a:t>
            </a:r>
            <a:r>
              <a:rPr lang="it-IT" b="1" dirty="0">
                <a:solidFill>
                  <a:srgbClr val="363636"/>
                </a:solidFill>
                <a:latin typeface="proxima-nova"/>
              </a:rPr>
              <a:t>Quando utilizzare un file JPEG (Joint </a:t>
            </a:r>
            <a:r>
              <a:rPr lang="it-IT" b="1" dirty="0" err="1">
                <a:solidFill>
                  <a:srgbClr val="363636"/>
                </a:solidFill>
                <a:latin typeface="proxima-nova"/>
              </a:rPr>
              <a:t>Photographic</a:t>
            </a:r>
            <a:r>
              <a:rPr lang="it-IT" b="1" dirty="0">
                <a:solidFill>
                  <a:srgbClr val="363636"/>
                </a:solidFill>
                <a:latin typeface="proxima-nova"/>
              </a:rPr>
              <a:t> Expert Graphics) </a:t>
            </a:r>
            <a:r>
              <a:rPr lang="it-IT" dirty="0">
                <a:solidFill>
                  <a:srgbClr val="363636"/>
                </a:solidFill>
                <a:latin typeface="proxima-nova"/>
              </a:rPr>
              <a:t>
Forse il più familiare dei formati di file, è comunemente usato per un motivo. Spesso è l'impostazione predefinita sulle fotocamere, quindi solo per esposizione (nessun gioco di parole), questo è il tipo di immagine più probabile che gli utenti incontreranno. Supporta anche uno spettro completo di colori e quasi tutti i dispositivi e i programmi possono aprirsi e salvare nel formato JPEG, rendendolo il più universale dei quattro. I file JPEG sono ideali quando si desidera mantenere le dimensioni del file ridotte e non importa rinunciare a un po’ di qualità per creare un file molto piccolo. 
</a:t>
            </a:r>
            <a:r>
              <a:rPr lang="it-IT" b="1" dirty="0">
                <a:solidFill>
                  <a:srgbClr val="363636"/>
                </a:solidFill>
                <a:latin typeface="proxima-nova"/>
              </a:rPr>
              <a:t>Casi d'uso JPEG comuni: </a:t>
            </a:r>
            <a:r>
              <a:rPr lang="it-IT" dirty="0">
                <a:solidFill>
                  <a:srgbClr val="363636"/>
                </a:solidFill>
                <a:latin typeface="proxima-nova"/>
              </a:rPr>
              <a:t>Foto/opere d'arte online
Immagini dei prodotti, anteprime delle immagini
I social media, Immagini dell'articolo del blog
Alcune foto stampate
</a:t>
            </a:r>
            <a:r>
              <a:rPr lang="it-IT" b="1" dirty="0">
                <a:solidFill>
                  <a:srgbClr val="363636"/>
                </a:solidFill>
                <a:latin typeface="proxima-nova"/>
              </a:rPr>
              <a:t>Quando evitare i file JPEG</a:t>
            </a:r>
            <a:r>
              <a:rPr lang="it-IT" dirty="0">
                <a:solidFill>
                  <a:srgbClr val="363636"/>
                </a:solidFill>
                <a:latin typeface="proxima-nova"/>
              </a:rPr>
              <a:t>
Mentre i JPEG sono un'ottima scelta perché mantengono basse le dimensioni del file, il compromesso è nei dettagli. La compressione dell'immagine può interferire con la leggibilità, pertanto non è consigliabile utilizzare un file JPEG per infografiche o grafici. Inoltre, poiché i JPEG sono un file </a:t>
            </a:r>
            <a:r>
              <a:rPr lang="it-IT" dirty="0" err="1">
                <a:solidFill>
                  <a:srgbClr val="363636"/>
                </a:solidFill>
                <a:latin typeface="proxima-nova"/>
              </a:rPr>
              <a:t>flat</a:t>
            </a:r>
            <a:r>
              <a:rPr lang="it-IT" dirty="0">
                <a:solidFill>
                  <a:srgbClr val="363636"/>
                </a:solidFill>
                <a:latin typeface="proxima-nova"/>
              </a:rPr>
              <a:t>, non offrono trasparenza, rendendo difficile sovrapporre queste immagini su sfondi colorati o altri elementi grafici.</a:t>
            </a:r>
            <a:r>
              <a:rPr lang="en-US" b="0" i="0" dirty="0">
                <a:solidFill>
                  <a:srgbClr val="363636"/>
                </a:solidFill>
                <a:effectLst/>
                <a:latin typeface="proxima-nova"/>
              </a:rPr>
              <a:t>. </a:t>
            </a:r>
          </a:p>
          <a:p>
            <a:r>
              <a:rPr lang="it-IT" dirty="0">
                <a:solidFill>
                  <a:srgbClr val="363636"/>
                </a:solidFill>
                <a:latin typeface="proxima-nova"/>
              </a:rPr>
              <a:t>
</a:t>
            </a:r>
            <a:r>
              <a:rPr lang="it-IT" dirty="0">
                <a:solidFill>
                  <a:srgbClr val="627693"/>
                </a:solidFill>
                <a:latin typeface="proxima-nova"/>
              </a:rPr>
              <a:t>
https://www.widen.com/blog/whats-the-difference-between-png-jpeg-gif-and-tiff</a:t>
            </a:r>
            <a:endParaRPr lang="en-US" b="0" i="0" dirty="0">
              <a:solidFill>
                <a:srgbClr val="363636"/>
              </a:solidFill>
              <a:effectLst/>
              <a:latin typeface="proxima-nova"/>
            </a:endParaRPr>
          </a:p>
        </p:txBody>
      </p:sp>
    </p:spTree>
    <p:extLst>
      <p:ext uri="{BB962C8B-B14F-4D97-AF65-F5344CB8AC3E}">
        <p14:creationId xmlns:p14="http://schemas.microsoft.com/office/powerpoint/2010/main" val="9925998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091287-E816-3A4E-74B6-699987D454FF}"/>
              </a:ext>
            </a:extLst>
          </p:cNvPr>
          <p:cNvSpPr>
            <a:spLocks noGrp="1"/>
          </p:cNvSpPr>
          <p:nvPr>
            <p:ph type="title"/>
          </p:nvPr>
        </p:nvSpPr>
        <p:spPr>
          <a:xfrm>
            <a:off x="2475057" y="23679"/>
            <a:ext cx="8229600" cy="1143000"/>
          </a:xfrm>
        </p:spPr>
        <p:txBody>
          <a:bodyPr/>
          <a:lstStyle/>
          <a:p>
            <a:r>
              <a:rPr lang="it-IT" dirty="0"/>
              <a:t>JPG </a:t>
            </a:r>
            <a:r>
              <a:rPr lang="it-IT" dirty="0" err="1"/>
              <a:t>Algorithm</a:t>
            </a:r>
            <a:endParaRPr lang="it-IT" dirty="0"/>
          </a:p>
        </p:txBody>
      </p:sp>
      <p:sp>
        <p:nvSpPr>
          <p:cNvPr id="6" name="CasellaDiTesto 5">
            <a:extLst>
              <a:ext uri="{FF2B5EF4-FFF2-40B4-BE49-F238E27FC236}">
                <a16:creationId xmlns:a16="http://schemas.microsoft.com/office/drawing/2014/main" id="{0EBEA561-B415-8E9C-5178-B1FD06791CD4}"/>
              </a:ext>
            </a:extLst>
          </p:cNvPr>
          <p:cNvSpPr txBox="1"/>
          <p:nvPr/>
        </p:nvSpPr>
        <p:spPr>
          <a:xfrm>
            <a:off x="457200" y="6398696"/>
            <a:ext cx="7038528" cy="369332"/>
          </a:xfrm>
          <a:prstGeom prst="rect">
            <a:avLst/>
          </a:prstGeom>
          <a:noFill/>
        </p:spPr>
        <p:txBody>
          <a:bodyPr wrap="square">
            <a:spAutoFit/>
          </a:bodyPr>
          <a:lstStyle/>
          <a:p>
            <a:r>
              <a:rPr lang="it-IT" dirty="0"/>
              <a:t>http://pi.math.cornell.edu/~web6140/TopTenAlgorithms/JPEG.html</a:t>
            </a:r>
          </a:p>
        </p:txBody>
      </p:sp>
      <p:pic>
        <p:nvPicPr>
          <p:cNvPr id="1026" name="Picture 2">
            <a:extLst>
              <a:ext uri="{FF2B5EF4-FFF2-40B4-BE49-F238E27FC236}">
                <a16:creationId xmlns:a16="http://schemas.microsoft.com/office/drawing/2014/main" id="{FD04724C-9721-D3DF-7012-09ED39A0C2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741" y="920810"/>
            <a:ext cx="4191980" cy="295972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F928DC5-E1DC-4F7C-09F5-A3050577B8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41" y="2917202"/>
            <a:ext cx="4191980" cy="295972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F302F07C-58A0-25A5-5CB0-A5FD0DCB0C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3866" y="920810"/>
            <a:ext cx="4191981" cy="2959723"/>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0273240D-A308-B4D7-026C-F24E3FC5DDE5}"/>
              </a:ext>
            </a:extLst>
          </p:cNvPr>
          <p:cNvSpPr txBox="1"/>
          <p:nvPr/>
        </p:nvSpPr>
        <p:spPr>
          <a:xfrm>
            <a:off x="904457" y="3059668"/>
            <a:ext cx="7038528" cy="369332"/>
          </a:xfrm>
          <a:prstGeom prst="rect">
            <a:avLst/>
          </a:prstGeom>
          <a:noFill/>
        </p:spPr>
        <p:txBody>
          <a:bodyPr wrap="square">
            <a:spAutoFit/>
          </a:bodyPr>
          <a:lstStyle/>
          <a:p>
            <a:r>
              <a:rPr lang="it-IT" dirty="0"/>
              <a:t>7:1</a:t>
            </a:r>
          </a:p>
        </p:txBody>
      </p:sp>
      <p:sp>
        <p:nvSpPr>
          <p:cNvPr id="10" name="CasellaDiTesto 9">
            <a:extLst>
              <a:ext uri="{FF2B5EF4-FFF2-40B4-BE49-F238E27FC236}">
                <a16:creationId xmlns:a16="http://schemas.microsoft.com/office/drawing/2014/main" id="{967347E5-1527-CD68-A6EB-DB5B23DE2E45}"/>
              </a:ext>
            </a:extLst>
          </p:cNvPr>
          <p:cNvSpPr txBox="1"/>
          <p:nvPr/>
        </p:nvSpPr>
        <p:spPr>
          <a:xfrm>
            <a:off x="5004048" y="3458701"/>
            <a:ext cx="7038528" cy="369332"/>
          </a:xfrm>
          <a:prstGeom prst="rect">
            <a:avLst/>
          </a:prstGeom>
          <a:noFill/>
        </p:spPr>
        <p:txBody>
          <a:bodyPr wrap="square">
            <a:spAutoFit/>
          </a:bodyPr>
          <a:lstStyle/>
          <a:p>
            <a:r>
              <a:rPr lang="it-IT" dirty="0"/>
              <a:t>30:1</a:t>
            </a:r>
          </a:p>
        </p:txBody>
      </p:sp>
      <p:pic>
        <p:nvPicPr>
          <p:cNvPr id="4" name="Immagine 3">
            <a:extLst>
              <a:ext uri="{FF2B5EF4-FFF2-40B4-BE49-F238E27FC236}">
                <a16:creationId xmlns:a16="http://schemas.microsoft.com/office/drawing/2014/main" id="{CD9477E9-1DE8-71FC-A763-CE0CAC6DC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2172" y="3937014"/>
            <a:ext cx="3059832" cy="2160376"/>
          </a:xfrm>
          <a:prstGeom prst="rect">
            <a:avLst/>
          </a:prstGeom>
        </p:spPr>
      </p:pic>
    </p:spTree>
    <p:extLst>
      <p:ext uri="{BB962C8B-B14F-4D97-AF65-F5344CB8AC3E}">
        <p14:creationId xmlns:p14="http://schemas.microsoft.com/office/powerpoint/2010/main" val="38684554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35FCE4-E5A9-5BC2-0BCE-75A03238C3BC}"/>
              </a:ext>
            </a:extLst>
          </p:cNvPr>
          <p:cNvSpPr>
            <a:spLocks noGrp="1"/>
          </p:cNvSpPr>
          <p:nvPr>
            <p:ph type="title"/>
          </p:nvPr>
        </p:nvSpPr>
        <p:spPr>
          <a:xfrm>
            <a:off x="3247617" y="3754624"/>
            <a:ext cx="5915000" cy="1143000"/>
          </a:xfrm>
        </p:spPr>
        <p:txBody>
          <a:bodyPr/>
          <a:lstStyle/>
          <a:p>
            <a:r>
              <a:rPr lang="it-IT" dirty="0"/>
              <a:t>TIFF</a:t>
            </a:r>
          </a:p>
        </p:txBody>
      </p:sp>
      <p:sp>
        <p:nvSpPr>
          <p:cNvPr id="6" name="CasellaDiTesto 5">
            <a:extLst>
              <a:ext uri="{FF2B5EF4-FFF2-40B4-BE49-F238E27FC236}">
                <a16:creationId xmlns:a16="http://schemas.microsoft.com/office/drawing/2014/main" id="{E452BDFA-2B98-2E97-0E2A-1CDE13241A62}"/>
              </a:ext>
            </a:extLst>
          </p:cNvPr>
          <p:cNvSpPr txBox="1"/>
          <p:nvPr/>
        </p:nvSpPr>
        <p:spPr>
          <a:xfrm>
            <a:off x="118520" y="335845"/>
            <a:ext cx="8906960" cy="6186309"/>
          </a:xfrm>
          <a:prstGeom prst="rect">
            <a:avLst/>
          </a:prstGeom>
          <a:noFill/>
        </p:spPr>
        <p:txBody>
          <a:bodyPr wrap="square">
            <a:spAutoFit/>
          </a:bodyPr>
          <a:lstStyle/>
          <a:p>
            <a:r>
              <a:rPr lang="it-IT" b="1" dirty="0">
                <a:latin typeface="proxima-nova"/>
              </a:rPr>
              <a:t>Quando utilizzare un file TIFF </a:t>
            </a:r>
            <a:r>
              <a:rPr lang="it-IT" dirty="0">
                <a:latin typeface="proxima-nova"/>
              </a:rPr>
              <a:t>(</a:t>
            </a:r>
            <a:r>
              <a:rPr lang="it-IT" dirty="0" err="1">
                <a:latin typeface="proxima-nova"/>
              </a:rPr>
              <a:t>tagged</a:t>
            </a:r>
            <a:r>
              <a:rPr lang="it-IT" dirty="0">
                <a:latin typeface="proxima-nova"/>
              </a:rPr>
              <a:t> image file format)
Un file TIFF è un'ottima scelta quando l'obiettivo è l'alta qualità, specialmente quando si tratta di stampare foto o persino cartelloni pubblicitari. TIFF è anche un formato adattabile in grado di supportare sia la compressione lossy che lossless. Ciò consente di comprimere ogni pagina di un file TIFF in modo diverso, se lo si desidera. TIFF è ideale per tutte le immagini </a:t>
            </a:r>
            <a:r>
              <a:rPr lang="it-IT" dirty="0" err="1">
                <a:latin typeface="proxima-nova"/>
              </a:rPr>
              <a:t>raster</a:t>
            </a:r>
            <a:r>
              <a:rPr lang="it-IT" dirty="0">
                <a:latin typeface="proxima-nova"/>
              </a:rPr>
              <a:t> che si intende modificare e su cui si fa affidamento per preservare la qualità. Offre opzioni per utilizzare tag, livelli e trasparenza ed è compatibile con programmi di manipolazione fotografica come Adobe Photoshop. Se stai cercando un file di piccole dimensioni o un formato compatibile con il Web, TIFF non è consigliato. Ma se hai intenzione di modificare le immagini digitali in un formato di archiviazione funzionante, considera TIFF il tuo punto di riferimento.
</a:t>
            </a:r>
            <a:r>
              <a:rPr lang="it-IT" b="1" dirty="0">
                <a:latin typeface="proxima-nova"/>
              </a:rPr>
              <a:t>Casi d'uso comuni del TIFF</a:t>
            </a:r>
            <a:r>
              <a:rPr lang="it-IT" dirty="0">
                <a:latin typeface="proxima-nova"/>
              </a:rPr>
              <a:t>
Quadri e foto artistici, fotografia professionale
Riviste, giornali
Immagini stampate di alta qualità
Documenti scansionati di alta qualità</a:t>
            </a:r>
            <a:br>
              <a:rPr lang="it-IT" dirty="0">
                <a:latin typeface="proxima-nova"/>
              </a:rPr>
            </a:br>
            <a:r>
              <a:rPr lang="it-IT" b="1" dirty="0">
                <a:latin typeface="proxima-nova"/>
              </a:rPr>
              <a:t>Quando evitare i file TIFF</a:t>
            </a:r>
            <a:r>
              <a:rPr lang="it-IT" dirty="0">
                <a:latin typeface="proxima-nova"/>
              </a:rPr>
              <a:t>
A causa delle sue grandi dimensioni, i file TIFF di solito non vengono utilizzati per i contenuti di marketing di tutti i giorni. Mentre un file TIFF potrebbe essere il file creativo originale, sarà probabilmente convertito in un altro formato da utilizzare in presentazioni, siti Web e altri materiali di marketing. </a:t>
            </a:r>
            <a:r>
              <a:rPr lang="it-IT" dirty="0">
                <a:solidFill>
                  <a:srgbClr val="627693"/>
                </a:solidFill>
                <a:latin typeface="proxima-nova"/>
              </a:rPr>
              <a:t>
</a:t>
            </a:r>
            <a:endParaRPr lang="en-US" b="0" i="0" dirty="0">
              <a:solidFill>
                <a:srgbClr val="363636"/>
              </a:solidFill>
              <a:effectLst/>
              <a:latin typeface="proxima-nova"/>
            </a:endParaRPr>
          </a:p>
        </p:txBody>
      </p:sp>
    </p:spTree>
    <p:extLst>
      <p:ext uri="{BB962C8B-B14F-4D97-AF65-F5344CB8AC3E}">
        <p14:creationId xmlns:p14="http://schemas.microsoft.com/office/powerpoint/2010/main" val="3551806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79512" y="97800"/>
            <a:ext cx="8501094" cy="1617466"/>
          </a:xfrm>
        </p:spPr>
        <p:txBody>
          <a:bodyPr anchor="t">
            <a:noAutofit/>
          </a:bodyPr>
          <a:lstStyle/>
          <a:p>
            <a:r>
              <a:rPr lang="en-GB" sz="4000" dirty="0">
                <a:solidFill>
                  <a:srgbClr val="002060"/>
                </a:solidFill>
              </a:rPr>
              <a:t>First mechanical counting machines</a:t>
            </a:r>
          </a:p>
        </p:txBody>
      </p:sp>
      <p:pic>
        <p:nvPicPr>
          <p:cNvPr id="22" name="Content Placeholder 21">
            <a:extLst>
              <a:ext uri="{FF2B5EF4-FFF2-40B4-BE49-F238E27FC236}">
                <a16:creationId xmlns:a16="http://schemas.microsoft.com/office/drawing/2014/main" id="{DCF51615-8372-7D97-84A1-83A07E5FF6E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6173" b="6173"/>
          <a:stretch/>
        </p:blipFill>
        <p:spPr>
          <a:xfrm>
            <a:off x="287110" y="1386934"/>
            <a:ext cx="4929397" cy="3286264"/>
          </a:xfrm>
        </p:spPr>
      </p:pic>
      <p:sp>
        <p:nvSpPr>
          <p:cNvPr id="8" name="Content Placeholder 5">
            <a:extLst>
              <a:ext uri="{FF2B5EF4-FFF2-40B4-BE49-F238E27FC236}">
                <a16:creationId xmlns:a16="http://schemas.microsoft.com/office/drawing/2014/main" id="{814DF763-68A4-41E7-9FF3-EC2AD14A4014}"/>
              </a:ext>
            </a:extLst>
          </p:cNvPr>
          <p:cNvSpPr txBox="1">
            <a:spLocks/>
          </p:cNvSpPr>
          <p:nvPr/>
        </p:nvSpPr>
        <p:spPr bwMode="auto">
          <a:xfrm>
            <a:off x="3899245" y="1105367"/>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rm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dirty="0"/>
          </a:p>
        </p:txBody>
      </p:sp>
      <p:sp>
        <p:nvSpPr>
          <p:cNvPr id="11" name="Content Placeholder 5">
            <a:extLst>
              <a:ext uri="{FF2B5EF4-FFF2-40B4-BE49-F238E27FC236}">
                <a16:creationId xmlns:a16="http://schemas.microsoft.com/office/drawing/2014/main" id="{1C762A8E-530A-E0A8-8509-61B56AB8465F}"/>
              </a:ext>
            </a:extLst>
          </p:cNvPr>
          <p:cNvSpPr txBox="1">
            <a:spLocks/>
          </p:cNvSpPr>
          <p:nvPr/>
        </p:nvSpPr>
        <p:spPr bwMode="auto">
          <a:xfrm>
            <a:off x="5940152" y="986096"/>
            <a:ext cx="2592873" cy="682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800" b="1" dirty="0"/>
              <a:t>Stepped Reckoner</a:t>
            </a:r>
          </a:p>
          <a:p>
            <a:pPr marL="0" indent="0" algn="ctr">
              <a:buNone/>
            </a:pPr>
            <a:r>
              <a:rPr lang="en-GB" sz="1800" b="1" dirty="0"/>
              <a:t>(Wilhelm Leibniz)</a:t>
            </a:r>
          </a:p>
          <a:p>
            <a:pPr marL="0" indent="0" algn="ctr">
              <a:buNone/>
            </a:pPr>
            <a:r>
              <a:rPr lang="en-GB" sz="1500" dirty="0"/>
              <a:t>1694</a:t>
            </a:r>
          </a:p>
        </p:txBody>
      </p:sp>
      <p:sp>
        <p:nvSpPr>
          <p:cNvPr id="19" name="TextBox 18">
            <a:extLst>
              <a:ext uri="{FF2B5EF4-FFF2-40B4-BE49-F238E27FC236}">
                <a16:creationId xmlns:a16="http://schemas.microsoft.com/office/drawing/2014/main" id="{5FBA26E0-C65D-D42B-32F3-DABD6DDA5007}"/>
              </a:ext>
            </a:extLst>
          </p:cNvPr>
          <p:cNvSpPr txBox="1">
            <a:spLocks/>
          </p:cNvSpPr>
          <p:nvPr/>
        </p:nvSpPr>
        <p:spPr>
          <a:xfrm>
            <a:off x="147198" y="6483201"/>
            <a:ext cx="6191267" cy="553998"/>
          </a:xfrm>
          <a:prstGeom prst="rect">
            <a:avLst/>
          </a:prstGeom>
          <a:noFill/>
        </p:spPr>
        <p:txBody>
          <a:bodyPr wrap="square">
            <a:spAutoFit/>
          </a:bodyPr>
          <a:lstStyle/>
          <a:p>
            <a:r>
              <a:rPr lang="en-GB" sz="750" dirty="0">
                <a:hlinkClick r:id="rId3"/>
              </a:rPr>
              <a:t>https://en.wikipedia.org/wiki/Pascal%27s_calculator</a:t>
            </a:r>
            <a:endParaRPr lang="en-GB" sz="750" dirty="0"/>
          </a:p>
          <a:p>
            <a:r>
              <a:rPr lang="en-GB" sz="750" dirty="0">
                <a:hlinkClick r:id="rId4"/>
              </a:rPr>
              <a:t>https://en.wikipedia.org/wiki/Stepped_reckoner</a:t>
            </a:r>
            <a:endParaRPr lang="en-GB" sz="750" dirty="0"/>
          </a:p>
          <a:p>
            <a:endParaRPr lang="en-GB" sz="750" dirty="0"/>
          </a:p>
          <a:p>
            <a:endParaRPr lang="en-GB" sz="750" dirty="0"/>
          </a:p>
        </p:txBody>
      </p:sp>
      <p:sp>
        <p:nvSpPr>
          <p:cNvPr id="23" name="Content Placeholder 6">
            <a:extLst>
              <a:ext uri="{FF2B5EF4-FFF2-40B4-BE49-F238E27FC236}">
                <a16:creationId xmlns:a16="http://schemas.microsoft.com/office/drawing/2014/main" id="{7168165A-BB8D-C048-D96B-16DAE257460D}"/>
              </a:ext>
            </a:extLst>
          </p:cNvPr>
          <p:cNvSpPr txBox="1">
            <a:spLocks/>
          </p:cNvSpPr>
          <p:nvPr/>
        </p:nvSpPr>
        <p:spPr bwMode="auto">
          <a:xfrm>
            <a:off x="5229879" y="2316417"/>
            <a:ext cx="3632714" cy="3033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rmAutofit fontScale="70000" lnSpcReduction="20000"/>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900" dirty="0" err="1"/>
              <a:t>Stepped</a:t>
            </a:r>
            <a:r>
              <a:rPr lang="it-IT" sz="2900" dirty="0"/>
              <a:t> </a:t>
            </a:r>
            <a:r>
              <a:rPr lang="it-IT" sz="2900" dirty="0" err="1"/>
              <a:t>Reckoner</a:t>
            </a:r>
            <a:r>
              <a:rPr lang="it-IT" sz="2900" dirty="0"/>
              <a:t> significa "tamburo a gradini" in tedesco
La prima macchina a fare tutte e quattro le operazioni di base:
Addizione
Sottrazione
Moltiplicazione
Divisione</a:t>
            </a:r>
            <a:r>
              <a:rPr lang="it-IT" sz="1500" dirty="0"/>
              <a:t>
</a:t>
            </a:r>
            <a:endParaRPr lang="en-GB" sz="1200" dirty="0"/>
          </a:p>
        </p:txBody>
      </p:sp>
      <p:sp>
        <p:nvSpPr>
          <p:cNvPr id="3" name="Content Placeholder 2">
            <a:extLst>
              <a:ext uri="{FF2B5EF4-FFF2-40B4-BE49-F238E27FC236}">
                <a16:creationId xmlns:a16="http://schemas.microsoft.com/office/drawing/2014/main" id="{63793EAA-F5AA-624A-F1C6-E71D696DFDF6}"/>
              </a:ext>
            </a:extLst>
          </p:cNvPr>
          <p:cNvSpPr>
            <a:spLocks noGrp="1"/>
          </p:cNvSpPr>
          <p:nvPr>
            <p:ph sz="half" idx="1"/>
          </p:nvPr>
        </p:nvSpPr>
        <p:spPr>
          <a:xfrm>
            <a:off x="136651" y="4825050"/>
            <a:ext cx="2779166" cy="1512383"/>
          </a:xfrm>
        </p:spPr>
        <p:txBody>
          <a:bodyPr>
            <a:normAutofit fontScale="92500" lnSpcReduction="20000"/>
          </a:bodyPr>
          <a:lstStyle/>
          <a:p>
            <a:pPr marL="0" indent="0" algn="ctr">
              <a:buNone/>
            </a:pPr>
            <a:r>
              <a:rPr lang="it-IT" sz="1500" i="1" dirty="0"/>
              <a:t>"... è al di sotto della dignità di uomini eccellenti sprecare il loro tempo nel calcolo quando qualsiasi contadino potrebbe fare il lavoro con la stessa precisione con l'aiuto di una macchina. "
</a:t>
            </a:r>
            <a:endParaRPr lang="en-GB" sz="1500" i="1" dirty="0"/>
          </a:p>
        </p:txBody>
      </p:sp>
      <p:pic>
        <p:nvPicPr>
          <p:cNvPr id="2050" name="Picture 2">
            <a:extLst>
              <a:ext uri="{FF2B5EF4-FFF2-40B4-BE49-F238E27FC236}">
                <a16:creationId xmlns:a16="http://schemas.microsoft.com/office/drawing/2014/main" id="{0BD07B0C-0873-05C4-E58B-2A7456DBC4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3798" y="4247103"/>
            <a:ext cx="2476500" cy="244792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C8BEF522-FB3B-9562-5C80-ED7B19A84E4A}"/>
              </a:ext>
            </a:extLst>
          </p:cNvPr>
          <p:cNvSpPr txBox="1"/>
          <p:nvPr/>
        </p:nvSpPr>
        <p:spPr>
          <a:xfrm>
            <a:off x="6300192" y="5871904"/>
            <a:ext cx="2016224" cy="369332"/>
          </a:xfrm>
          <a:prstGeom prst="rect">
            <a:avLst/>
          </a:prstGeom>
          <a:noFill/>
        </p:spPr>
        <p:txBody>
          <a:bodyPr wrap="square" rtlCol="0">
            <a:spAutoFit/>
          </a:bodyPr>
          <a:lstStyle/>
          <a:p>
            <a:r>
              <a:rPr lang="it-IT" dirty="0"/>
              <a:t>124 x 365</a:t>
            </a:r>
          </a:p>
        </p:txBody>
      </p:sp>
    </p:spTree>
    <p:extLst>
      <p:ext uri="{BB962C8B-B14F-4D97-AF65-F5344CB8AC3E}">
        <p14:creationId xmlns:p14="http://schemas.microsoft.com/office/powerpoint/2010/main" val="416710462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421727" y="352881"/>
            <a:ext cx="4038600" cy="1617466"/>
          </a:xfrm>
        </p:spPr>
        <p:txBody>
          <a:bodyPr anchor="t">
            <a:normAutofit/>
          </a:bodyPr>
          <a:lstStyle/>
          <a:p>
            <a:r>
              <a:rPr lang="pl-PL" sz="3600" dirty="0">
                <a:solidFill>
                  <a:srgbClr val="FF0000"/>
                </a:solidFill>
              </a:rPr>
              <a:t>Coprocessore</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https://en.wikipedia.org/wiki/Coprocessor</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654492" y="1731764"/>
            <a:ext cx="4038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Un coprocessore è un processore per computer utilizzato per integrare le funzioni del processore primario (la CPU). Le operazioni eseguite dal coprocessore possono essere aritmetica a virgola mobile, grafica, elaborazione del segnale, elaborazione di stringhe, crittografia o interfacciamento I/O con dispositivi periferici. Scaricando le attività a uso intensivo del processore dal processore principale, i coprocessori possono accelerare le prestazioni del sistema.
</a:t>
            </a:r>
            <a:endParaRPr lang="pl-PL" sz="2000" dirty="0"/>
          </a:p>
        </p:txBody>
      </p:sp>
      <p:pic>
        <p:nvPicPr>
          <p:cNvPr id="4" name="Content Placeholder 3" descr="A picture containing text, electronics, circuit&#10;&#10;Description automatically generated">
            <a:extLst>
              <a:ext uri="{FF2B5EF4-FFF2-40B4-BE49-F238E27FC236}">
                <a16:creationId xmlns:a16="http://schemas.microsoft.com/office/drawing/2014/main" id="{5C2DB61E-D8B1-4238-8AA3-FF3119E7ABB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88423" y="1747933"/>
            <a:ext cx="4448720" cy="2497527"/>
          </a:xfrm>
        </p:spPr>
      </p:pic>
    </p:spTree>
    <p:extLst>
      <p:ext uri="{BB962C8B-B14F-4D97-AF65-F5344CB8AC3E}">
        <p14:creationId xmlns:p14="http://schemas.microsoft.com/office/powerpoint/2010/main" val="357228059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421726" y="352881"/>
            <a:ext cx="7750673" cy="1617466"/>
          </a:xfrm>
        </p:spPr>
        <p:txBody>
          <a:bodyPr anchor="t">
            <a:normAutofit/>
          </a:bodyPr>
          <a:lstStyle/>
          <a:p>
            <a:r>
              <a:rPr lang="it-IT" sz="3600" dirty="0">
                <a:solidFill>
                  <a:srgbClr val="FF0000"/>
                </a:solidFill>
              </a:rPr>
              <a:t>Le periferiche e gli interrupt</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29092" y="6403646"/>
            <a:ext cx="6191267" cy="423193"/>
          </a:xfrm>
          <a:prstGeom prst="rect">
            <a:avLst/>
          </a:prstGeom>
          <a:noFill/>
        </p:spPr>
        <p:txBody>
          <a:bodyPr wrap="square">
            <a:spAutoFit/>
          </a:bodyPr>
          <a:lstStyle/>
          <a:p>
            <a:pPr defTabSz="685800" fontAlgn="auto">
              <a:spcBef>
                <a:spcPts val="0"/>
              </a:spcBef>
              <a:spcAft>
                <a:spcPts val="0"/>
              </a:spcAft>
              <a:defRPr/>
            </a:pPr>
            <a:r>
              <a:rPr lang="pl-PL" sz="1400" dirty="0">
                <a:solidFill>
                  <a:srgbClr val="000000"/>
                </a:solidFill>
                <a:latin typeface="Arial"/>
                <a:cs typeface="Arial"/>
              </a:rPr>
              <a:t>https://www.studytonight.com/computer-architecture/priority-interrupt</a:t>
            </a:r>
          </a:p>
          <a:p>
            <a:pPr defTabSz="685800" fontAlgn="auto">
              <a:spcBef>
                <a:spcPts val="0"/>
              </a:spcBef>
              <a:spcAft>
                <a:spcPts val="0"/>
              </a:spcAft>
              <a:defRPr/>
            </a:pPr>
            <a:endParaRPr lang="en-GB" sz="750" dirty="0">
              <a:solidFill>
                <a:srgbClr val="000000"/>
              </a:solidFill>
              <a:latin typeface="Arial"/>
              <a:cs typeface="Arial"/>
            </a:endParaRPr>
          </a:p>
        </p:txBody>
      </p:sp>
      <p:sp>
        <p:nvSpPr>
          <p:cNvPr id="10" name="Rettangolo 9">
            <a:extLst>
              <a:ext uri="{FF2B5EF4-FFF2-40B4-BE49-F238E27FC236}">
                <a16:creationId xmlns:a16="http://schemas.microsoft.com/office/drawing/2014/main" id="{B6285B88-9D31-60C2-FFD7-176C6D2D235A}"/>
              </a:ext>
            </a:extLst>
          </p:cNvPr>
          <p:cNvSpPr/>
          <p:nvPr/>
        </p:nvSpPr>
        <p:spPr>
          <a:xfrm>
            <a:off x="29092" y="1128056"/>
            <a:ext cx="8470754" cy="5632311"/>
          </a:xfrm>
          <a:prstGeom prst="rect">
            <a:avLst/>
          </a:prstGeom>
        </p:spPr>
        <p:txBody>
          <a:bodyPr wrap="square">
            <a:spAutoFit/>
          </a:bodyPr>
          <a:lstStyle/>
          <a:p>
            <a:r>
              <a:rPr lang="it-IT" dirty="0"/>
              <a:t>Il trasferimento dei dati tra la CPU e le periferiche viene avviato dalla CPU. Ma la CPU non può avviare il trasferimento a meno che la periferica non sia pronta a comunicare con la CPU. Quando un dispositivo è pronto a comunicare con la CPU, genera un segnale di interrupt. Un certo numero di dispositivi di input-output sono collegati al computer e ogni dispositivo è in grado di generare una richiesta di interrupt.
Il compito principale del sistema di interrupt è identificare la fonte dell'interrupt. C'è anche la possibilità che più dispositivi richiedano contemporaneamente la comunicazione della CPU. Quindi, il sistema di interrupt deve decidere quale dispositivo deve essere sottoposto a manutenzione per primo.</a:t>
            </a:r>
          </a:p>
          <a:p>
            <a:r>
              <a:rPr lang="it-IT" dirty="0"/>
              <a:t>
Le priorità degli interrupt è un sistema che decide la priorità con la quale i vari dispositivi, che generano il segnale di interrupt allo stesso tempo, saranno serviti dalla CPU. Il sistema ha l'autorità di decidere quali condizioni sono consentite per interrompere la CPU, mentre qualche altro interrupt viene eseguito.</a:t>
            </a:r>
          </a:p>
          <a:p>
            <a:endParaRPr lang="it-IT" dirty="0"/>
          </a:p>
          <a:p>
            <a:r>
              <a:rPr lang="it-IT" dirty="0"/>
              <a:t>Generalmente, ai dispositivi con trasferimento ad alta velocità come i dischi magnetici viene data alta priorità e ai dispositivi lenti come le tastiere viene data bassa priorità.
</a:t>
            </a:r>
          </a:p>
        </p:txBody>
      </p:sp>
    </p:spTree>
    <p:extLst>
      <p:ext uri="{BB962C8B-B14F-4D97-AF65-F5344CB8AC3E}">
        <p14:creationId xmlns:p14="http://schemas.microsoft.com/office/powerpoint/2010/main" val="40504206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582FA7-9C40-8E06-327C-33211051CDCE}"/>
              </a:ext>
            </a:extLst>
          </p:cNvPr>
          <p:cNvSpPr>
            <a:spLocks noGrp="1"/>
          </p:cNvSpPr>
          <p:nvPr>
            <p:ph type="title"/>
          </p:nvPr>
        </p:nvSpPr>
        <p:spPr>
          <a:xfrm>
            <a:off x="-1476672" y="332656"/>
            <a:ext cx="8229600" cy="1143000"/>
          </a:xfrm>
        </p:spPr>
        <p:txBody>
          <a:bodyPr/>
          <a:lstStyle/>
          <a:p>
            <a:r>
              <a:rPr lang="it-IT" sz="3600" dirty="0"/>
              <a:t>La nascita del PC </a:t>
            </a:r>
            <a:br>
              <a:rPr lang="it-IT" sz="3600" dirty="0"/>
            </a:br>
            <a:r>
              <a:rPr lang="it-IT" sz="3600" dirty="0"/>
              <a:t>(1981)</a:t>
            </a:r>
          </a:p>
        </p:txBody>
      </p:sp>
      <p:sp>
        <p:nvSpPr>
          <p:cNvPr id="4" name="CasellaDiTesto 3">
            <a:extLst>
              <a:ext uri="{FF2B5EF4-FFF2-40B4-BE49-F238E27FC236}">
                <a16:creationId xmlns:a16="http://schemas.microsoft.com/office/drawing/2014/main" id="{E0C0EFC4-26C7-CD4B-43FE-C7B184FC6833}"/>
              </a:ext>
            </a:extLst>
          </p:cNvPr>
          <p:cNvSpPr txBox="1"/>
          <p:nvPr/>
        </p:nvSpPr>
        <p:spPr>
          <a:xfrm>
            <a:off x="323528" y="3410940"/>
            <a:ext cx="8820472" cy="2862322"/>
          </a:xfrm>
          <a:prstGeom prst="rect">
            <a:avLst/>
          </a:prstGeom>
          <a:noFill/>
        </p:spPr>
        <p:txBody>
          <a:bodyPr wrap="square">
            <a:spAutoFit/>
          </a:bodyPr>
          <a:lstStyle/>
          <a:p>
            <a:r>
              <a:rPr lang="en-US" b="0" i="0" dirty="0">
                <a:solidFill>
                  <a:srgbClr val="202122"/>
                </a:solidFill>
                <a:effectLst/>
                <a:latin typeface="Arial" panose="020B0604020202020204" pitchFamily="34" charset="0"/>
              </a:rPr>
              <a:t>The 8088 motherboard was designed in 40 days,</a:t>
            </a:r>
            <a:r>
              <a:rPr lang="en-US" b="0" i="0" u="none" strike="noStrike" baseline="30000" dirty="0">
                <a:solidFill>
                  <a:srgbClr val="0645AD"/>
                </a:solidFill>
                <a:effectLst/>
                <a:latin typeface="Arial" panose="020B0604020202020204" pitchFamily="34" charset="0"/>
                <a:hlinkClick r:id="rId2"/>
              </a:rPr>
              <a:t>[22]</a:t>
            </a:r>
            <a:r>
              <a:rPr lang="en-US" b="0" i="0" dirty="0">
                <a:solidFill>
                  <a:srgbClr val="202122"/>
                </a:solidFill>
                <a:effectLst/>
                <a:latin typeface="Arial" panose="020B0604020202020204" pitchFamily="34" charset="0"/>
              </a:rPr>
              <a:t> with a working prototype created in four months,</a:t>
            </a:r>
            <a:r>
              <a:rPr lang="en-US" b="0" i="0" u="none" strike="noStrike" baseline="30000" dirty="0">
                <a:solidFill>
                  <a:srgbClr val="0645AD"/>
                </a:solidFill>
                <a:effectLst/>
                <a:latin typeface="Arial" panose="020B0604020202020204" pitchFamily="34" charset="0"/>
                <a:hlinkClick r:id="rId3"/>
              </a:rPr>
              <a:t>[23]</a:t>
            </a:r>
            <a:r>
              <a:rPr lang="en-US" b="0" i="0" dirty="0">
                <a:solidFill>
                  <a:srgbClr val="202122"/>
                </a:solidFill>
                <a:effectLst/>
                <a:latin typeface="Arial" panose="020B0604020202020204" pitchFamily="34" charset="0"/>
              </a:rPr>
              <a:t> demonstrated in January 1981</a:t>
            </a:r>
          </a:p>
          <a:p>
            <a:endParaRPr lang="en-US" dirty="0">
              <a:solidFill>
                <a:srgbClr val="202122"/>
              </a:solidFill>
            </a:endParaRPr>
          </a:p>
          <a:p>
            <a:r>
              <a:rPr lang="en-US" dirty="0">
                <a:solidFill>
                  <a:srgbClr val="202122"/>
                </a:solidFill>
              </a:rPr>
              <a:t>T</a:t>
            </a:r>
            <a:r>
              <a:rPr lang="en-US" b="0" i="0" dirty="0">
                <a:solidFill>
                  <a:srgbClr val="202122"/>
                </a:solidFill>
                <a:effectLst/>
                <a:latin typeface="Arial" panose="020B0604020202020204" pitchFamily="34" charset="0"/>
              </a:rPr>
              <a:t>he decisions to design the computer with an </a:t>
            </a:r>
            <a:r>
              <a:rPr lang="en-US" b="0" i="0" u="none" strike="noStrike" dirty="0">
                <a:solidFill>
                  <a:srgbClr val="0645AD"/>
                </a:solidFill>
                <a:effectLst/>
                <a:latin typeface="Arial" panose="020B0604020202020204" pitchFamily="34" charset="0"/>
                <a:hlinkClick r:id="rId4" tooltip="Open architecture"/>
              </a:rPr>
              <a:t>open architecture</a:t>
            </a:r>
            <a:r>
              <a:rPr lang="en-US" b="0" i="0" u="none" strike="noStrike" baseline="30000" dirty="0">
                <a:solidFill>
                  <a:srgbClr val="0645AD"/>
                </a:solidFill>
                <a:effectLst/>
                <a:latin typeface="Arial" panose="020B0604020202020204" pitchFamily="34" charset="0"/>
                <a:hlinkClick r:id="rId5"/>
              </a:rPr>
              <a:t>[27]</a:t>
            </a:r>
            <a:r>
              <a:rPr lang="en-US" b="0" i="0" dirty="0">
                <a:solidFill>
                  <a:srgbClr val="202122"/>
                </a:solidFill>
                <a:effectLst/>
                <a:latin typeface="Arial" panose="020B0604020202020204" pitchFamily="34" charset="0"/>
              </a:rPr>
              <a:t> and publish technical information so others could create compatible software and </a:t>
            </a:r>
            <a:r>
              <a:rPr lang="en-US" b="0" i="0" u="none" strike="noStrike" dirty="0">
                <a:solidFill>
                  <a:srgbClr val="0645AD"/>
                </a:solidFill>
                <a:effectLst/>
                <a:latin typeface="Arial" panose="020B0604020202020204" pitchFamily="34" charset="0"/>
                <a:hlinkClick r:id="rId6" tooltip="Expansion slot"/>
              </a:rPr>
              <a:t>expansion slot</a:t>
            </a:r>
            <a:r>
              <a:rPr lang="en-US" b="0" i="0" dirty="0">
                <a:solidFill>
                  <a:srgbClr val="202122"/>
                </a:solidFill>
                <a:effectLst/>
                <a:latin typeface="Arial" panose="020B0604020202020204" pitchFamily="34" charset="0"/>
              </a:rPr>
              <a:t> peripherals</a:t>
            </a:r>
          </a:p>
          <a:p>
            <a:endParaRPr lang="en-US" dirty="0">
              <a:solidFill>
                <a:srgbClr val="202122"/>
              </a:solidFill>
            </a:endParaRPr>
          </a:p>
          <a:p>
            <a:r>
              <a:rPr lang="en-US" b="0" i="0" dirty="0">
                <a:solidFill>
                  <a:srgbClr val="202122"/>
                </a:solidFill>
                <a:effectLst/>
                <a:latin typeface="Arial" panose="020B0604020202020204" pitchFamily="34" charset="0"/>
              </a:rPr>
              <a:t>Sales exceeded IBM's expectations by as much as 800%, with the company at one point shipping as many as 40,000 PCs per month.  In 1983, IBM sold more than 750,000 machines. By 1984, IBM's revenue from the PC market was $4 billion</a:t>
            </a:r>
            <a:endParaRPr lang="it-IT" dirty="0"/>
          </a:p>
        </p:txBody>
      </p:sp>
      <p:pic>
        <p:nvPicPr>
          <p:cNvPr id="2056" name="Picture 8" descr="IBM Personal Computer XT - Wikipedia">
            <a:extLst>
              <a:ext uri="{FF2B5EF4-FFF2-40B4-BE49-F238E27FC236}">
                <a16:creationId xmlns:a16="http://schemas.microsoft.com/office/drawing/2014/main" id="{42E0CC93-8F0C-33F7-A6F3-E548B17EF12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12903" y="90428"/>
            <a:ext cx="3963119" cy="2978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2203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C1D6D2-A842-B6FF-70C9-BE83E6C424B3}"/>
              </a:ext>
            </a:extLst>
          </p:cNvPr>
          <p:cNvSpPr>
            <a:spLocks noGrp="1"/>
          </p:cNvSpPr>
          <p:nvPr>
            <p:ph type="title"/>
          </p:nvPr>
        </p:nvSpPr>
        <p:spPr>
          <a:xfrm>
            <a:off x="457200" y="0"/>
            <a:ext cx="8229600" cy="1143000"/>
          </a:xfrm>
        </p:spPr>
        <p:txBody>
          <a:bodyPr/>
          <a:lstStyle/>
          <a:p>
            <a:r>
              <a:rPr lang="it-IT" dirty="0" err="1"/>
              <a:t>Zilog</a:t>
            </a:r>
            <a:r>
              <a:rPr lang="it-IT" dirty="0"/>
              <a:t> ZX80</a:t>
            </a:r>
          </a:p>
        </p:txBody>
      </p:sp>
      <p:sp>
        <p:nvSpPr>
          <p:cNvPr id="6" name="Rectangle 1">
            <a:extLst>
              <a:ext uri="{FF2B5EF4-FFF2-40B4-BE49-F238E27FC236}">
                <a16:creationId xmlns:a16="http://schemas.microsoft.com/office/drawing/2014/main" id="{B2247863-FDCA-1663-5267-1F9BD495CE84}"/>
              </a:ext>
            </a:extLst>
          </p:cNvPr>
          <p:cNvSpPr>
            <a:spLocks noChangeArrowheads="1"/>
          </p:cNvSpPr>
          <p:nvPr/>
        </p:nvSpPr>
        <p:spPr bwMode="auto">
          <a:xfrm>
            <a:off x="60685" y="1143000"/>
            <a:ext cx="558011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dirty="0"/>
              <a:t>The </a:t>
            </a:r>
            <a:r>
              <a:rPr lang="en-US" b="1" dirty="0"/>
              <a:t>Z80</a:t>
            </a:r>
            <a:r>
              <a:rPr lang="en-US" dirty="0"/>
              <a:t> is an </a:t>
            </a:r>
            <a:r>
              <a:rPr lang="en-US" dirty="0">
                <a:hlinkClick r:id="rId2" tooltip="8-bit computing"/>
              </a:rPr>
              <a:t>8-bit</a:t>
            </a:r>
            <a:r>
              <a:rPr lang="en-US" dirty="0"/>
              <a:t> </a:t>
            </a:r>
            <a:r>
              <a:rPr lang="en-US" dirty="0">
                <a:hlinkClick r:id="rId3" tooltip="Microprocessor"/>
              </a:rPr>
              <a:t>microprocessor</a:t>
            </a:r>
            <a:r>
              <a:rPr lang="en-US" dirty="0"/>
              <a:t> introduced by </a:t>
            </a:r>
            <a:r>
              <a:rPr lang="en-US" dirty="0" err="1">
                <a:hlinkClick r:id="rId4" tooltip="Zilog"/>
              </a:rPr>
              <a:t>Zilog</a:t>
            </a:r>
            <a:r>
              <a:rPr lang="en-US" dirty="0"/>
              <a:t> as the </a:t>
            </a:r>
            <a:r>
              <a:rPr lang="en-US" dirty="0">
                <a:hlinkClick r:id="rId5" tooltip="Startup company"/>
              </a:rPr>
              <a:t>startup company</a:t>
            </a:r>
            <a:r>
              <a:rPr lang="en-US" dirty="0"/>
              <a:t>'s first product. The Z80 was conceived by </a:t>
            </a:r>
            <a:r>
              <a:rPr lang="en-US" dirty="0">
                <a:hlinkClick r:id="rId6" tooltip="Federico Faggin"/>
              </a:rPr>
              <a:t>Federico </a:t>
            </a:r>
            <a:r>
              <a:rPr lang="en-US" dirty="0" err="1">
                <a:hlinkClick r:id="rId6" tooltip="Federico Faggin"/>
              </a:rPr>
              <a:t>Faggin</a:t>
            </a:r>
            <a:r>
              <a:rPr lang="en-US" dirty="0"/>
              <a:t> in late 1974 and developed by him and his 11 employees starting in early 1975</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pic>
        <p:nvPicPr>
          <p:cNvPr id="10" name="Immagine 9" descr="Immagine che contiene testo, elettronico&#10;&#10;Descrizione generata automaticamente">
            <a:extLst>
              <a:ext uri="{FF2B5EF4-FFF2-40B4-BE49-F238E27FC236}">
                <a16:creationId xmlns:a16="http://schemas.microsoft.com/office/drawing/2014/main" id="{93E87618-B324-8D12-883A-CF697C5BA8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30112" y="1533958"/>
            <a:ext cx="2911671" cy="2761676"/>
          </a:xfrm>
          <a:prstGeom prst="rect">
            <a:avLst/>
          </a:prstGeom>
        </p:spPr>
      </p:pic>
      <p:sp>
        <p:nvSpPr>
          <p:cNvPr id="12" name="CasellaDiTesto 11">
            <a:extLst>
              <a:ext uri="{FF2B5EF4-FFF2-40B4-BE49-F238E27FC236}">
                <a16:creationId xmlns:a16="http://schemas.microsoft.com/office/drawing/2014/main" id="{DAE89164-D102-AD83-70C3-D39EC22C9AE7}"/>
              </a:ext>
            </a:extLst>
          </p:cNvPr>
          <p:cNvSpPr txBox="1"/>
          <p:nvPr/>
        </p:nvSpPr>
        <p:spPr>
          <a:xfrm>
            <a:off x="5930112" y="4283975"/>
            <a:ext cx="3241202" cy="1169551"/>
          </a:xfrm>
          <a:prstGeom prst="rect">
            <a:avLst/>
          </a:prstGeom>
          <a:noFill/>
        </p:spPr>
        <p:txBody>
          <a:bodyPr wrap="square">
            <a:spAutoFit/>
          </a:bodyPr>
          <a:lstStyle/>
          <a:p>
            <a:r>
              <a:rPr lang="en-US" sz="1400" dirty="0"/>
              <a:t>Photo of the original </a:t>
            </a:r>
            <a:r>
              <a:rPr lang="en-US" sz="1400" dirty="0" err="1"/>
              <a:t>Zilog</a:t>
            </a:r>
            <a:r>
              <a:rPr lang="en-US" sz="1400" dirty="0"/>
              <a:t> Z80 </a:t>
            </a:r>
            <a:r>
              <a:rPr lang="en-US" sz="1400" dirty="0">
                <a:hlinkClick r:id="rId3" tooltip="Microprocessor"/>
              </a:rPr>
              <a:t>microprocessor</a:t>
            </a:r>
            <a:r>
              <a:rPr lang="en-US" sz="1400" dirty="0"/>
              <a:t> design in </a:t>
            </a:r>
            <a:r>
              <a:rPr lang="en-US" sz="1400" dirty="0">
                <a:hlinkClick r:id="rId8" tooltip="Depletion-load nMOS"/>
              </a:rPr>
              <a:t>depletion-load </a:t>
            </a:r>
            <a:r>
              <a:rPr lang="en-US" sz="1400" dirty="0" err="1">
                <a:hlinkClick r:id="rId8" tooltip="Depletion-load nMOS"/>
              </a:rPr>
              <a:t>nMOS</a:t>
            </a:r>
            <a:r>
              <a:rPr lang="en-US" sz="1400" dirty="0"/>
              <a:t>. Total </a:t>
            </a:r>
            <a:r>
              <a:rPr lang="en-US" sz="1400" dirty="0">
                <a:hlinkClick r:id="rId9" tooltip="Die (integrated circuit)"/>
              </a:rPr>
              <a:t>die</a:t>
            </a:r>
            <a:r>
              <a:rPr lang="en-US" sz="1400" dirty="0"/>
              <a:t> size is 3545×3350 </a:t>
            </a:r>
            <a:r>
              <a:rPr lang="en-US" sz="1400" dirty="0" err="1"/>
              <a:t>μm</a:t>
            </a:r>
            <a:r>
              <a:rPr lang="en-US" sz="1400" dirty="0"/>
              <a:t>. (This actual chip manufactured in 1990.</a:t>
            </a:r>
            <a:endParaRPr lang="it-IT" sz="1400" dirty="0"/>
          </a:p>
        </p:txBody>
      </p:sp>
      <p:pic>
        <p:nvPicPr>
          <p:cNvPr id="14" name="Immagine 13" descr="Immagine che contiene testo, elettronico&#10;&#10;Descrizione generata automaticamente">
            <a:extLst>
              <a:ext uri="{FF2B5EF4-FFF2-40B4-BE49-F238E27FC236}">
                <a16:creationId xmlns:a16="http://schemas.microsoft.com/office/drawing/2014/main" id="{30890793-D7B3-FC15-CF1E-6A7852D2C5F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08087" y="0"/>
            <a:ext cx="1578713" cy="1341906"/>
          </a:xfrm>
          <a:prstGeom prst="rect">
            <a:avLst/>
          </a:prstGeom>
        </p:spPr>
      </p:pic>
      <p:pic>
        <p:nvPicPr>
          <p:cNvPr id="18" name="Immagine 17">
            <a:extLst>
              <a:ext uri="{FF2B5EF4-FFF2-40B4-BE49-F238E27FC236}">
                <a16:creationId xmlns:a16="http://schemas.microsoft.com/office/drawing/2014/main" id="{AAD78027-7C32-BB6E-F2DA-B6B7E04AABB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685" y="2386439"/>
            <a:ext cx="5539896" cy="3504307"/>
          </a:xfrm>
          <a:prstGeom prst="rect">
            <a:avLst/>
          </a:prstGeom>
        </p:spPr>
      </p:pic>
      <p:sp>
        <p:nvSpPr>
          <p:cNvPr id="20" name="CasellaDiTesto 19">
            <a:extLst>
              <a:ext uri="{FF2B5EF4-FFF2-40B4-BE49-F238E27FC236}">
                <a16:creationId xmlns:a16="http://schemas.microsoft.com/office/drawing/2014/main" id="{0E2A58D0-2AF9-A29D-FAC1-69021072E435}"/>
              </a:ext>
            </a:extLst>
          </p:cNvPr>
          <p:cNvSpPr txBox="1"/>
          <p:nvPr/>
        </p:nvSpPr>
        <p:spPr>
          <a:xfrm>
            <a:off x="159894" y="5688917"/>
            <a:ext cx="8526906" cy="1169551"/>
          </a:xfrm>
          <a:prstGeom prst="rect">
            <a:avLst/>
          </a:prstGeom>
          <a:noFill/>
        </p:spPr>
        <p:txBody>
          <a:bodyPr wrap="square">
            <a:spAutoFit/>
          </a:bodyPr>
          <a:lstStyle/>
          <a:p>
            <a:r>
              <a:rPr lang="en-US" sz="1400" dirty="0"/>
              <a:t>An approximate block diagram of the Z80: There is no dedicated adder for offsets or separate </a:t>
            </a:r>
            <a:r>
              <a:rPr lang="en-US" sz="1400" dirty="0" err="1"/>
              <a:t>incrementer</a:t>
            </a:r>
            <a:r>
              <a:rPr lang="en-US" sz="1400" dirty="0"/>
              <a:t> for R, and no need for more than a single 16-bit temporary register WZ (although the </a:t>
            </a:r>
            <a:r>
              <a:rPr lang="en-US" sz="1400" dirty="0" err="1"/>
              <a:t>incrementer</a:t>
            </a:r>
            <a:r>
              <a:rPr lang="en-US" sz="1400" dirty="0"/>
              <a:t> latches are also used as a 16-bit temporary register, in other contexts). It is the PC and IR registers that are placed in a separate group, with a detachable bus segment, to allow updates of these registers in parallel with the main register bank.</a:t>
            </a:r>
            <a:r>
              <a:rPr lang="en-US" sz="1400" baseline="30000" dirty="0">
                <a:hlinkClick r:id="rId12"/>
              </a:rPr>
              <a:t>[20]</a:t>
            </a:r>
            <a:endParaRPr lang="it-IT" sz="1400" dirty="0"/>
          </a:p>
        </p:txBody>
      </p:sp>
    </p:spTree>
    <p:extLst>
      <p:ext uri="{BB962C8B-B14F-4D97-AF65-F5344CB8AC3E}">
        <p14:creationId xmlns:p14="http://schemas.microsoft.com/office/powerpoint/2010/main" val="21658484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C1D6D2-A842-B6FF-70C9-BE83E6C424B3}"/>
              </a:ext>
            </a:extLst>
          </p:cNvPr>
          <p:cNvSpPr>
            <a:spLocks noGrp="1"/>
          </p:cNvSpPr>
          <p:nvPr>
            <p:ph type="title"/>
          </p:nvPr>
        </p:nvSpPr>
        <p:spPr>
          <a:xfrm>
            <a:off x="457200" y="0"/>
            <a:ext cx="8229600" cy="1143000"/>
          </a:xfrm>
        </p:spPr>
        <p:txBody>
          <a:bodyPr/>
          <a:lstStyle/>
          <a:p>
            <a:r>
              <a:rPr lang="it-IT" dirty="0" err="1"/>
              <a:t>Zilog</a:t>
            </a:r>
            <a:r>
              <a:rPr lang="it-IT" dirty="0"/>
              <a:t> ZX80</a:t>
            </a:r>
          </a:p>
        </p:txBody>
      </p:sp>
      <p:sp>
        <p:nvSpPr>
          <p:cNvPr id="6" name="Rectangle 1">
            <a:extLst>
              <a:ext uri="{FF2B5EF4-FFF2-40B4-BE49-F238E27FC236}">
                <a16:creationId xmlns:a16="http://schemas.microsoft.com/office/drawing/2014/main" id="{B2247863-FDCA-1663-5267-1F9BD495CE84}"/>
              </a:ext>
            </a:extLst>
          </p:cNvPr>
          <p:cNvSpPr>
            <a:spLocks noChangeArrowheads="1"/>
          </p:cNvSpPr>
          <p:nvPr/>
        </p:nvSpPr>
        <p:spPr bwMode="auto">
          <a:xfrm>
            <a:off x="-25475" y="881750"/>
            <a:ext cx="5580112"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1" i="0" u="none" strike="noStrike" cap="none" normalizeH="0" baseline="0" dirty="0">
                <a:ln>
                  <a:noFill/>
                </a:ln>
                <a:solidFill>
                  <a:schemeClr val="tx1"/>
                </a:solidFill>
                <a:effectLst/>
                <a:latin typeface="Arial" panose="020B0604020202020204" pitchFamily="34" charset="0"/>
              </a:rPr>
              <a:t>Federico </a:t>
            </a:r>
            <a:r>
              <a:rPr kumimoji="0" lang="it-IT" altLang="it-IT" sz="1800" b="1" i="0" u="none" strike="noStrike" cap="none" normalizeH="0" baseline="0" dirty="0" err="1">
                <a:ln>
                  <a:noFill/>
                </a:ln>
                <a:solidFill>
                  <a:schemeClr val="tx1"/>
                </a:solidFill>
                <a:effectLst/>
                <a:latin typeface="Arial" panose="020B0604020202020204" pitchFamily="34" charset="0"/>
              </a:rPr>
              <a:t>Faggin</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700" b="0" i="0" u="none" strike="noStrike" cap="none" normalizeH="0" baseline="0" dirty="0" err="1">
                <a:ln>
                  <a:noFill/>
                </a:ln>
                <a:solidFill>
                  <a:schemeClr val="tx1"/>
                </a:solidFill>
                <a:effectLst/>
                <a:latin typeface="Arial" panose="020B0604020202020204" pitchFamily="34" charset="0"/>
              </a:rPr>
              <a:t>Italian</a:t>
            </a:r>
            <a:r>
              <a:rPr kumimoji="0" lang="it-IT" altLang="it-IT" sz="1700" b="0" i="0" u="none" strike="noStrike" cap="none" normalizeH="0" baseline="0" dirty="0">
                <a:ln>
                  <a:noFill/>
                </a:ln>
                <a:solidFill>
                  <a:schemeClr val="tx1"/>
                </a:solidFill>
                <a:effectLst/>
                <a:latin typeface="Arial" panose="020B0604020202020204" pitchFamily="34" charset="0"/>
              </a:rPr>
              <a:t> </a:t>
            </a:r>
            <a:r>
              <a:rPr kumimoji="0" lang="it-IT" altLang="it-IT" sz="1700" b="0" i="0" u="none" strike="noStrike" cap="none" normalizeH="0" baseline="0" dirty="0" err="1">
                <a:ln>
                  <a:noFill/>
                </a:ln>
                <a:solidFill>
                  <a:schemeClr val="tx1"/>
                </a:solidFill>
                <a:effectLst/>
                <a:latin typeface="Arial" panose="020B0604020202020204" pitchFamily="34" charset="0"/>
              </a:rPr>
              <a:t>pronunciation</a:t>
            </a:r>
            <a:r>
              <a:rPr kumimoji="0" lang="it-IT" altLang="it-IT" sz="1700" b="0" i="0" u="none" strike="noStrike" cap="none" normalizeH="0" baseline="0" dirty="0">
                <a:ln>
                  <a:noFill/>
                </a:ln>
                <a:solidFill>
                  <a:schemeClr val="tx1"/>
                </a:solidFill>
                <a:effectLst/>
                <a:latin typeface="Arial" panose="020B0604020202020204" pitchFamily="34" charset="0"/>
              </a:rPr>
              <a:t>: </a:t>
            </a:r>
            <a:r>
              <a:rPr kumimoji="0" lang="it-IT" altLang="it-IT" sz="800" b="0" i="0" u="none" strike="noStrike" cap="none" normalizeH="0" baseline="0" dirty="0">
                <a:ln>
                  <a:noFill/>
                </a:ln>
                <a:solidFill>
                  <a:schemeClr val="tx1"/>
                </a:solidFill>
                <a:effectLst/>
                <a:latin typeface="Arial" panose="020B0604020202020204" pitchFamily="34" charset="0"/>
                <a:hlinkClick r:id="rId2" tooltip="Help:IPA/Italian"/>
              </a:rPr>
              <a:t>[</a:t>
            </a:r>
            <a:r>
              <a:rPr kumimoji="0" lang="it-IT" altLang="it-IT" sz="800" b="0" i="0" u="none" strike="noStrike" cap="none" normalizeH="0" baseline="0" dirty="0" err="1">
                <a:ln>
                  <a:noFill/>
                </a:ln>
                <a:solidFill>
                  <a:schemeClr val="tx1"/>
                </a:solidFill>
                <a:effectLst/>
                <a:latin typeface="Arial" panose="020B0604020202020204" pitchFamily="34" charset="0"/>
                <a:hlinkClick r:id="rId2" tooltip="Help:IPA/Italian"/>
              </a:rPr>
              <a:t>fedeˈriːko</a:t>
            </a:r>
            <a:r>
              <a:rPr kumimoji="0" lang="it-IT" altLang="it-IT" sz="800" b="0" i="0" u="none" strike="noStrike" cap="none" normalizeH="0" baseline="0" dirty="0">
                <a:ln>
                  <a:noFill/>
                </a:ln>
                <a:solidFill>
                  <a:schemeClr val="tx1"/>
                </a:solidFill>
                <a:effectLst/>
                <a:latin typeface="Arial" panose="020B0604020202020204" pitchFamily="34" charset="0"/>
                <a:hlinkClick r:id="rId2" tooltip="Help:IPA/Italian"/>
              </a:rPr>
              <a:t> </a:t>
            </a:r>
            <a:r>
              <a:rPr kumimoji="0" lang="it-IT" altLang="it-IT" sz="800" b="0" i="0" u="none" strike="noStrike" cap="none" normalizeH="0" baseline="0" dirty="0" err="1">
                <a:ln>
                  <a:noFill/>
                </a:ln>
                <a:solidFill>
                  <a:schemeClr val="tx1"/>
                </a:solidFill>
                <a:effectLst/>
                <a:latin typeface="Arial" panose="020B0604020202020204" pitchFamily="34" charset="0"/>
                <a:hlinkClick r:id="rId2" tooltip="Help:IPA/Italian"/>
              </a:rPr>
              <a:t>fadˈdʒin</a:t>
            </a:r>
            <a:r>
              <a:rPr kumimoji="0" lang="it-IT" altLang="it-IT" sz="800" b="0" i="0" u="none" strike="noStrike" cap="none" normalizeH="0" baseline="0" dirty="0">
                <a:ln>
                  <a:noFill/>
                </a:ln>
                <a:solidFill>
                  <a:schemeClr val="tx1"/>
                </a:solidFill>
                <a:effectLst/>
                <a:latin typeface="Arial" panose="020B0604020202020204" pitchFamily="34" charset="0"/>
                <a:hlinkClick r:id="rId2" tooltip="Help:IPA/Italian"/>
              </a:rPr>
              <a:t>]</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700" b="0" i="0" u="none" strike="noStrike" cap="none" normalizeH="0" baseline="0" dirty="0" err="1">
                <a:ln>
                  <a:noFill/>
                </a:ln>
                <a:solidFill>
                  <a:schemeClr val="tx1"/>
                </a:solidFill>
                <a:effectLst/>
                <a:latin typeface="Arial" panose="020B0604020202020204" pitchFamily="34" charset="0"/>
              </a:rPr>
              <a:t>Venetian</a:t>
            </a:r>
            <a:r>
              <a:rPr kumimoji="0" lang="it-IT" altLang="it-IT" sz="1700" b="0" i="0" u="none" strike="noStrike" cap="none" normalizeH="0" baseline="0" dirty="0">
                <a:ln>
                  <a:noFill/>
                </a:ln>
                <a:solidFill>
                  <a:schemeClr val="tx1"/>
                </a:solidFill>
                <a:effectLst/>
                <a:latin typeface="Arial" panose="020B0604020202020204" pitchFamily="34" charset="0"/>
              </a:rPr>
              <a:t>: </a:t>
            </a:r>
            <a:r>
              <a:rPr kumimoji="0" lang="it-IT" altLang="it-IT" sz="800" b="0" i="0" u="none" strike="noStrike" cap="none" normalizeH="0" baseline="0" dirty="0">
                <a:ln>
                  <a:noFill/>
                </a:ln>
                <a:solidFill>
                  <a:schemeClr val="tx1"/>
                </a:solidFill>
                <a:effectLst/>
                <a:latin typeface="Arial" panose="020B0604020202020204" pitchFamily="34" charset="0"/>
                <a:hlinkClick r:id="rId3" tooltip="Help:IPA/Venetian"/>
              </a:rPr>
              <a:t>[</a:t>
            </a:r>
            <a:r>
              <a:rPr kumimoji="0" lang="it-IT" altLang="it-IT" sz="800" b="0" i="0" u="none" strike="noStrike" cap="none" normalizeH="0" baseline="0" dirty="0" err="1">
                <a:ln>
                  <a:noFill/>
                </a:ln>
                <a:solidFill>
                  <a:schemeClr val="tx1"/>
                </a:solidFill>
                <a:effectLst/>
                <a:latin typeface="Arial" panose="020B0604020202020204" pitchFamily="34" charset="0"/>
                <a:hlinkClick r:id="rId3" tooltip="Help:IPA/Venetian"/>
              </a:rPr>
              <a:t>faˈdʒiŋ</a:t>
            </a:r>
            <a:r>
              <a:rPr kumimoji="0" lang="it-IT" altLang="it-IT" sz="800" b="0" i="0" u="none" strike="noStrike" cap="none" normalizeH="0" baseline="0" dirty="0">
                <a:ln>
                  <a:noFill/>
                </a:ln>
                <a:solidFill>
                  <a:schemeClr val="tx1"/>
                </a:solidFill>
                <a:effectLst/>
                <a:latin typeface="Arial" panose="020B0604020202020204" pitchFamily="34" charset="0"/>
                <a:hlinkClick r:id="rId3" tooltip="Help:IPA/Venetian"/>
              </a:rPr>
              <a:t>]</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born</a:t>
            </a:r>
            <a:r>
              <a:rPr kumimoji="0" lang="it-IT" altLang="it-IT" sz="1800" b="0" i="0" u="none" strike="noStrike" cap="none" normalizeH="0" baseline="0" dirty="0">
                <a:ln>
                  <a:noFill/>
                </a:ln>
                <a:solidFill>
                  <a:schemeClr val="tx1"/>
                </a:solidFill>
                <a:effectLst/>
                <a:latin typeface="Arial" panose="020B0604020202020204" pitchFamily="34" charset="0"/>
              </a:rPr>
              <a:t> 1 </a:t>
            </a:r>
            <a:r>
              <a:rPr kumimoji="0" lang="it-IT" altLang="it-IT" sz="1800" b="0" i="0" u="none" strike="noStrike" cap="none" normalizeH="0" baseline="0" dirty="0" err="1">
                <a:ln>
                  <a:noFill/>
                </a:ln>
                <a:solidFill>
                  <a:schemeClr val="tx1"/>
                </a:solidFill>
                <a:effectLst/>
                <a:latin typeface="Arial" panose="020B0604020202020204" pitchFamily="34" charset="0"/>
              </a:rPr>
              <a:t>December</a:t>
            </a:r>
            <a:r>
              <a:rPr kumimoji="0" lang="it-IT" altLang="it-IT" sz="1800" b="0" i="0" u="none" strike="noStrike" cap="none" normalizeH="0" baseline="0" dirty="0">
                <a:ln>
                  <a:noFill/>
                </a:ln>
                <a:solidFill>
                  <a:schemeClr val="tx1"/>
                </a:solidFill>
                <a:effectLst/>
                <a:latin typeface="Arial" panose="020B0604020202020204" pitchFamily="34" charset="0"/>
              </a:rPr>
              <a:t> 1941) </a:t>
            </a:r>
            <a:r>
              <a:rPr kumimoji="0" lang="it-IT" altLang="it-IT" sz="1800" b="0" i="0" u="none" strike="noStrike" cap="none" normalizeH="0" baseline="0" dirty="0" err="1">
                <a:ln>
                  <a:noFill/>
                </a:ln>
                <a:solidFill>
                  <a:schemeClr val="tx1"/>
                </a:solidFill>
                <a:effectLst/>
                <a:latin typeface="Arial" panose="020B0604020202020204" pitchFamily="34" charset="0"/>
              </a:rPr>
              <a:t>is</a:t>
            </a:r>
            <a:r>
              <a:rPr kumimoji="0" lang="it-IT" altLang="it-IT" sz="1800" b="0" i="0" u="none" strike="noStrike" cap="none" normalizeH="0" baseline="0" dirty="0">
                <a:ln>
                  <a:noFill/>
                </a:ln>
                <a:solidFill>
                  <a:schemeClr val="tx1"/>
                </a:solidFill>
                <a:effectLst/>
                <a:latin typeface="Arial" panose="020B0604020202020204" pitchFamily="34" charset="0"/>
              </a:rPr>
              <a:t> an </a:t>
            </a:r>
            <a:r>
              <a:rPr kumimoji="0" lang="it-IT" altLang="it-IT" sz="1800" b="0" i="0" u="none" strike="noStrike" cap="none" normalizeH="0" baseline="0" dirty="0" err="1">
                <a:ln>
                  <a:noFill/>
                </a:ln>
                <a:solidFill>
                  <a:schemeClr val="tx1"/>
                </a:solidFill>
                <a:effectLst/>
                <a:latin typeface="Arial" panose="020B0604020202020204" pitchFamily="34" charset="0"/>
              </a:rPr>
              <a:t>Italian</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physicist</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engineer</a:t>
            </a:r>
            <a:r>
              <a:rPr kumimoji="0" lang="it-IT" altLang="it-IT" sz="1800" b="0" i="0" u="none" strike="noStrike" cap="none" normalizeH="0" baseline="0" dirty="0">
                <a:ln>
                  <a:noFill/>
                </a:ln>
                <a:solidFill>
                  <a:schemeClr val="tx1"/>
                </a:solidFill>
                <a:effectLst/>
                <a:latin typeface="Arial" panose="020B0604020202020204" pitchFamily="34" charset="0"/>
              </a:rPr>
              <a:t>, inventor and </a:t>
            </a:r>
            <a:r>
              <a:rPr kumimoji="0" lang="it-IT" altLang="it-IT" sz="1800" b="0" i="0" u="none" strike="noStrike" cap="none" normalizeH="0" baseline="0" dirty="0" err="1">
                <a:ln>
                  <a:noFill/>
                </a:ln>
                <a:solidFill>
                  <a:schemeClr val="tx1"/>
                </a:solidFill>
                <a:effectLst/>
                <a:latin typeface="Arial" panose="020B0604020202020204" pitchFamily="34" charset="0"/>
              </a:rPr>
              <a:t>entrepreneur</a:t>
            </a:r>
            <a:r>
              <a:rPr kumimoji="0" lang="it-IT" altLang="it-IT" sz="1800" b="0" i="0" u="none" strike="noStrike" cap="none" normalizeH="0" baseline="0" dirty="0">
                <a:ln>
                  <a:noFill/>
                </a:ln>
                <a:solidFill>
                  <a:schemeClr val="tx1"/>
                </a:solidFill>
                <a:effectLst/>
                <a:latin typeface="Arial" panose="020B0604020202020204" pitchFamily="34" charset="0"/>
              </a:rPr>
              <a:t>. He </a:t>
            </a:r>
            <a:r>
              <a:rPr kumimoji="0" lang="it-IT" altLang="it-IT" sz="1800" b="0" i="0" u="none" strike="noStrike" cap="none" normalizeH="0" baseline="0" dirty="0" err="1">
                <a:ln>
                  <a:noFill/>
                </a:ln>
                <a:solidFill>
                  <a:schemeClr val="tx1"/>
                </a:solidFill>
                <a:effectLst/>
                <a:latin typeface="Arial" panose="020B0604020202020204" pitchFamily="34" charset="0"/>
              </a:rPr>
              <a:t>is</a:t>
            </a:r>
            <a:r>
              <a:rPr kumimoji="0" lang="it-IT" altLang="it-IT" sz="1800" b="0" i="0" u="none" strike="noStrike" cap="none" normalizeH="0" baseline="0" dirty="0">
                <a:ln>
                  <a:noFill/>
                </a:ln>
                <a:solidFill>
                  <a:schemeClr val="tx1"/>
                </a:solidFill>
                <a:effectLst/>
                <a:latin typeface="Arial" panose="020B0604020202020204" pitchFamily="34" charset="0"/>
              </a:rPr>
              <a:t> best </a:t>
            </a:r>
            <a:r>
              <a:rPr kumimoji="0" lang="it-IT" altLang="it-IT" sz="1800" b="0" i="0" u="none" strike="noStrike" cap="none" normalizeH="0" baseline="0" dirty="0" err="1">
                <a:ln>
                  <a:noFill/>
                </a:ln>
                <a:solidFill>
                  <a:schemeClr val="tx1"/>
                </a:solidFill>
                <a:effectLst/>
                <a:latin typeface="Arial" panose="020B0604020202020204" pitchFamily="34" charset="0"/>
              </a:rPr>
              <a:t>known</a:t>
            </a:r>
            <a:r>
              <a:rPr kumimoji="0" lang="it-IT" altLang="it-IT" sz="1800" b="0" i="0" u="none" strike="noStrike" cap="none" normalizeH="0" baseline="0" dirty="0">
                <a:ln>
                  <a:noFill/>
                </a:ln>
                <a:solidFill>
                  <a:schemeClr val="tx1"/>
                </a:solidFill>
                <a:effectLst/>
                <a:latin typeface="Arial" panose="020B0604020202020204" pitchFamily="34" charset="0"/>
              </a:rPr>
              <a:t> for </a:t>
            </a:r>
            <a:r>
              <a:rPr kumimoji="0" lang="it-IT" altLang="it-IT" sz="1800" b="0" i="0" u="none" strike="noStrike" cap="none" normalizeH="0" baseline="0" dirty="0" err="1">
                <a:ln>
                  <a:noFill/>
                </a:ln>
                <a:solidFill>
                  <a:schemeClr val="tx1"/>
                </a:solidFill>
                <a:effectLst/>
                <a:latin typeface="Arial" panose="020B0604020202020204" pitchFamily="34" charset="0"/>
              </a:rPr>
              <a:t>designing</a:t>
            </a:r>
            <a:r>
              <a:rPr kumimoji="0" lang="it-IT" altLang="it-IT" sz="1800" b="0" i="0" u="none" strike="noStrike" cap="none" normalizeH="0" baseline="0" dirty="0">
                <a:ln>
                  <a:noFill/>
                </a:ln>
                <a:solidFill>
                  <a:schemeClr val="tx1"/>
                </a:solidFill>
                <a:effectLst/>
                <a:latin typeface="Arial" panose="020B0604020202020204" pitchFamily="34" charset="0"/>
              </a:rPr>
              <a:t> the first commercial </a:t>
            </a:r>
            <a:r>
              <a:rPr kumimoji="0" lang="it-IT" altLang="it-IT" sz="1800" b="0" i="0" u="none" strike="noStrike" cap="none" normalizeH="0" baseline="0" dirty="0" err="1">
                <a:ln>
                  <a:noFill/>
                </a:ln>
                <a:solidFill>
                  <a:schemeClr val="tx1"/>
                </a:solidFill>
                <a:effectLst/>
                <a:latin typeface="Arial" panose="020B0604020202020204" pitchFamily="34" charset="0"/>
                <a:hlinkClick r:id="rId4" tooltip="Microprocessor"/>
              </a:rPr>
              <a:t>microprocessor</a:t>
            </a:r>
            <a:r>
              <a:rPr kumimoji="0" lang="it-IT" altLang="it-IT" sz="1800" b="0" i="0" u="none" strike="noStrike" cap="none" normalizeH="0" baseline="0" dirty="0">
                <a:ln>
                  <a:noFill/>
                </a:ln>
                <a:solidFill>
                  <a:schemeClr val="tx1"/>
                </a:solidFill>
                <a:effectLst/>
                <a:latin typeface="Arial" panose="020B0604020202020204" pitchFamily="34" charset="0"/>
              </a:rPr>
              <a:t>, the </a:t>
            </a:r>
            <a:r>
              <a:rPr kumimoji="0" lang="it-IT" altLang="it-IT" sz="1800" b="0" i="0" u="none" strike="noStrike" cap="none" normalizeH="0" baseline="0" dirty="0">
                <a:ln>
                  <a:noFill/>
                </a:ln>
                <a:solidFill>
                  <a:schemeClr val="tx1"/>
                </a:solidFill>
                <a:effectLst/>
                <a:latin typeface="Arial" panose="020B0604020202020204" pitchFamily="34" charset="0"/>
                <a:hlinkClick r:id="rId5" tooltip="Intel 4004"/>
              </a:rPr>
              <a:t>Intel 4004</a:t>
            </a:r>
            <a:r>
              <a:rPr kumimoji="0" lang="it-IT" altLang="it-IT" sz="1800" b="0" i="0" u="none" strike="noStrike" cap="none" normalizeH="0" baseline="0" dirty="0">
                <a:ln>
                  <a:noFill/>
                </a:ln>
                <a:solidFill>
                  <a:schemeClr val="tx1"/>
                </a:solidFill>
                <a:effectLst/>
                <a:latin typeface="Arial" panose="020B0604020202020204" pitchFamily="34" charset="0"/>
              </a:rPr>
              <a:t>. He led the </a:t>
            </a:r>
            <a:r>
              <a:rPr kumimoji="0" lang="it-IT" altLang="it-IT" sz="1800" b="0" i="0" u="none" strike="noStrike" cap="none" normalizeH="0" baseline="0" dirty="0">
                <a:ln>
                  <a:noFill/>
                </a:ln>
                <a:solidFill>
                  <a:schemeClr val="tx1"/>
                </a:solidFill>
                <a:effectLst/>
                <a:latin typeface="Arial" panose="020B0604020202020204" pitchFamily="34" charset="0"/>
                <a:hlinkClick r:id="rId5" tooltip="Intel 4004"/>
              </a:rPr>
              <a:t>4004 (MCS-4) project</a:t>
            </a:r>
            <a:r>
              <a:rPr kumimoji="0" lang="it-IT" altLang="it-IT" sz="1800" b="0" i="0" u="none" strike="noStrike" cap="none" normalizeH="0" baseline="0" dirty="0">
                <a:ln>
                  <a:noFill/>
                </a:ln>
                <a:solidFill>
                  <a:schemeClr val="tx1"/>
                </a:solidFill>
                <a:effectLst/>
                <a:latin typeface="Arial" panose="020B0604020202020204" pitchFamily="34" charset="0"/>
              </a:rPr>
              <a:t> and the design group </a:t>
            </a:r>
            <a:r>
              <a:rPr kumimoji="0" lang="it-IT" altLang="it-IT" sz="1800" b="0" i="0" u="none" strike="noStrike" cap="none" normalizeH="0" baseline="0" dirty="0" err="1">
                <a:ln>
                  <a:noFill/>
                </a:ln>
                <a:solidFill>
                  <a:schemeClr val="tx1"/>
                </a:solidFill>
                <a:effectLst/>
                <a:latin typeface="Arial" panose="020B0604020202020204" pitchFamily="34" charset="0"/>
              </a:rPr>
              <a:t>during</a:t>
            </a:r>
            <a:r>
              <a:rPr kumimoji="0" lang="it-IT" altLang="it-IT" sz="1800" b="0" i="0" u="none" strike="noStrike" cap="none" normalizeH="0" baseline="0" dirty="0">
                <a:ln>
                  <a:noFill/>
                </a:ln>
                <a:solidFill>
                  <a:schemeClr val="tx1"/>
                </a:solidFill>
                <a:effectLst/>
                <a:latin typeface="Arial" panose="020B0604020202020204" pitchFamily="34" charset="0"/>
              </a:rPr>
              <a:t> the first </a:t>
            </a:r>
            <a:r>
              <a:rPr kumimoji="0" lang="it-IT" altLang="it-IT" sz="1800" b="0" i="0" u="none" strike="noStrike" cap="none" normalizeH="0" baseline="0" dirty="0" err="1">
                <a:ln>
                  <a:noFill/>
                </a:ln>
                <a:solidFill>
                  <a:schemeClr val="tx1"/>
                </a:solidFill>
                <a:effectLst/>
                <a:latin typeface="Arial" panose="020B0604020202020204" pitchFamily="34" charset="0"/>
              </a:rPr>
              <a:t>five</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years</a:t>
            </a:r>
            <a:r>
              <a:rPr kumimoji="0" lang="it-IT" altLang="it-IT" sz="1800" b="0" i="0" u="none" strike="noStrike" cap="none" normalizeH="0" baseline="0" dirty="0">
                <a:ln>
                  <a:noFill/>
                </a:ln>
                <a:solidFill>
                  <a:schemeClr val="tx1"/>
                </a:solidFill>
                <a:effectLst/>
                <a:latin typeface="Arial" panose="020B0604020202020204" pitchFamily="34" charset="0"/>
              </a:rPr>
              <a:t> of </a:t>
            </a:r>
            <a:r>
              <a:rPr kumimoji="0" lang="it-IT" altLang="it-IT" sz="1800" b="0" i="0" u="none" strike="noStrike" cap="none" normalizeH="0" baseline="0" dirty="0" err="1">
                <a:ln>
                  <a:noFill/>
                </a:ln>
                <a:solidFill>
                  <a:schemeClr val="tx1"/>
                </a:solidFill>
                <a:effectLst/>
                <a:latin typeface="Arial" panose="020B0604020202020204" pitchFamily="34" charset="0"/>
                <a:hlinkClick r:id="rId6" tooltip="Intel"/>
              </a:rPr>
              <a:t>Intel</a:t>
            </a:r>
            <a:r>
              <a:rPr kumimoji="0" lang="it-IT" altLang="it-IT" sz="1800" b="0" i="0" u="none" strike="noStrike" cap="none" normalizeH="0" baseline="0" dirty="0" err="1">
                <a:ln>
                  <a:noFill/>
                </a:ln>
                <a:solidFill>
                  <a:schemeClr val="tx1"/>
                </a:solidFill>
                <a:effectLst/>
                <a:latin typeface="Arial" panose="020B0604020202020204" pitchFamily="34" charset="0"/>
              </a:rPr>
              <a:t>'s</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microprocessor</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effort</a:t>
            </a:r>
            <a:r>
              <a:rPr kumimoji="0" lang="it-IT" altLang="it-IT"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0" u="none" strike="noStrike" cap="none" normalizeH="0" baseline="0" dirty="0" err="1">
                <a:ln>
                  <a:noFill/>
                </a:ln>
                <a:solidFill>
                  <a:schemeClr val="tx1"/>
                </a:solidFill>
                <a:effectLst/>
                <a:latin typeface="Arial" panose="020B0604020202020204" pitchFamily="34" charset="0"/>
              </a:rPr>
              <a:t>Faggin</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also</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created</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while</a:t>
            </a:r>
            <a:r>
              <a:rPr kumimoji="0" lang="it-IT" altLang="it-IT" sz="1800" b="0" i="0" u="none" strike="noStrike" cap="none" normalizeH="0" baseline="0" dirty="0">
                <a:ln>
                  <a:noFill/>
                </a:ln>
                <a:solidFill>
                  <a:schemeClr val="tx1"/>
                </a:solidFill>
                <a:effectLst/>
                <a:latin typeface="Arial" panose="020B0604020202020204" pitchFamily="34" charset="0"/>
              </a:rPr>
              <a:t> working </a:t>
            </a:r>
            <a:r>
              <a:rPr kumimoji="0" lang="it-IT" altLang="it-IT" sz="1800" b="0" i="0" u="none" strike="noStrike" cap="none" normalizeH="0" baseline="0" dirty="0" err="1">
                <a:ln>
                  <a:noFill/>
                </a:ln>
                <a:solidFill>
                  <a:schemeClr val="tx1"/>
                </a:solidFill>
                <a:effectLst/>
                <a:latin typeface="Arial" panose="020B0604020202020204" pitchFamily="34" charset="0"/>
              </a:rPr>
              <a:t>at</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a:ln>
                  <a:noFill/>
                </a:ln>
                <a:solidFill>
                  <a:schemeClr val="tx1"/>
                </a:solidFill>
                <a:effectLst/>
                <a:latin typeface="Arial" panose="020B0604020202020204" pitchFamily="34" charset="0"/>
                <a:hlinkClick r:id="rId7" tooltip="Fairchild Semiconductor"/>
              </a:rPr>
              <a:t>Fairchild </a:t>
            </a:r>
            <a:r>
              <a:rPr kumimoji="0" lang="it-IT" altLang="it-IT" sz="1800" b="0" i="0" u="none" strike="noStrike" cap="none" normalizeH="0" baseline="0" dirty="0" err="1">
                <a:ln>
                  <a:noFill/>
                </a:ln>
                <a:solidFill>
                  <a:schemeClr val="tx1"/>
                </a:solidFill>
                <a:effectLst/>
                <a:latin typeface="Arial" panose="020B0604020202020204" pitchFamily="34" charset="0"/>
                <a:hlinkClick r:id="rId7" tooltip="Fairchild Semiconductor"/>
              </a:rPr>
              <a:t>Semiconductor</a:t>
            </a:r>
            <a:r>
              <a:rPr kumimoji="0" lang="it-IT" altLang="it-IT" sz="1800" b="0" i="0" u="none" strike="noStrike" cap="none" normalizeH="0" baseline="0" dirty="0">
                <a:ln>
                  <a:noFill/>
                </a:ln>
                <a:solidFill>
                  <a:schemeClr val="tx1"/>
                </a:solidFill>
                <a:effectLst/>
                <a:latin typeface="Arial" panose="020B0604020202020204" pitchFamily="34" charset="0"/>
              </a:rPr>
              <a:t> in 1968, the </a:t>
            </a:r>
            <a:r>
              <a:rPr kumimoji="0" lang="it-IT" altLang="it-IT" sz="1800" b="0" i="0" u="none" strike="noStrike" cap="none" normalizeH="0" baseline="0" dirty="0">
                <a:ln>
                  <a:noFill/>
                </a:ln>
                <a:solidFill>
                  <a:schemeClr val="tx1"/>
                </a:solidFill>
                <a:effectLst/>
                <a:latin typeface="Arial" panose="020B0604020202020204" pitchFamily="34" charset="0"/>
                <a:hlinkClick r:id="rId8" tooltip="Self-aligned gate"/>
              </a:rPr>
              <a:t>self-</a:t>
            </a:r>
            <a:r>
              <a:rPr kumimoji="0" lang="it-IT" altLang="it-IT" sz="1800" b="0" i="0" u="none" strike="noStrike" cap="none" normalizeH="0" baseline="0" dirty="0" err="1">
                <a:ln>
                  <a:noFill/>
                </a:ln>
                <a:solidFill>
                  <a:schemeClr val="tx1"/>
                </a:solidFill>
                <a:effectLst/>
                <a:latin typeface="Arial" panose="020B0604020202020204" pitchFamily="34" charset="0"/>
                <a:hlinkClick r:id="rId8" tooltip="Self-aligned gate"/>
              </a:rPr>
              <a:t>aligned</a:t>
            </a:r>
            <a:r>
              <a:rPr kumimoji="0" lang="it-IT" altLang="it-IT" sz="1800" b="0" i="0" u="none" strike="noStrike" cap="none" normalizeH="0" baseline="0" dirty="0">
                <a:ln>
                  <a:noFill/>
                </a:ln>
                <a:solidFill>
                  <a:schemeClr val="tx1"/>
                </a:solidFill>
                <a:effectLst/>
                <a:latin typeface="Arial" panose="020B0604020202020204" pitchFamily="34" charset="0"/>
              </a:rPr>
              <a:t> MOS (</a:t>
            </a:r>
            <a:r>
              <a:rPr kumimoji="0" lang="it-IT" altLang="it-IT" sz="1800" b="0" i="0" u="none" strike="noStrike" cap="none" normalizeH="0" baseline="0" dirty="0">
                <a:ln>
                  <a:noFill/>
                </a:ln>
                <a:solidFill>
                  <a:schemeClr val="tx1"/>
                </a:solidFill>
                <a:effectLst/>
                <a:latin typeface="Arial" panose="020B0604020202020204" pitchFamily="34" charset="0"/>
                <a:hlinkClick r:id="rId9" tooltip="Metal–oxide–semiconductor"/>
              </a:rPr>
              <a:t>metal–</a:t>
            </a:r>
            <a:r>
              <a:rPr kumimoji="0" lang="it-IT" altLang="it-IT" sz="1800" b="0" i="0" u="none" strike="noStrike" cap="none" normalizeH="0" baseline="0" dirty="0" err="1">
                <a:ln>
                  <a:noFill/>
                </a:ln>
                <a:solidFill>
                  <a:schemeClr val="tx1"/>
                </a:solidFill>
                <a:effectLst/>
                <a:latin typeface="Arial" panose="020B0604020202020204" pitchFamily="34" charset="0"/>
                <a:hlinkClick r:id="rId9" tooltip="Metal–oxide–semiconductor"/>
              </a:rPr>
              <a:t>oxide</a:t>
            </a:r>
            <a:r>
              <a:rPr kumimoji="0" lang="it-IT" altLang="it-IT" sz="1800" b="0" i="0" u="none" strike="noStrike" cap="none" normalizeH="0" baseline="0" dirty="0">
                <a:ln>
                  <a:noFill/>
                </a:ln>
                <a:solidFill>
                  <a:schemeClr val="tx1"/>
                </a:solidFill>
                <a:effectLst/>
                <a:latin typeface="Arial" panose="020B0604020202020204" pitchFamily="34" charset="0"/>
                <a:hlinkClick r:id="rId9" tooltip="Metal–oxide–semiconductor"/>
              </a:rPr>
              <a:t>–</a:t>
            </a:r>
            <a:r>
              <a:rPr kumimoji="0" lang="it-IT" altLang="it-IT" sz="1800" b="0" i="0" u="none" strike="noStrike" cap="none" normalizeH="0" baseline="0" dirty="0" err="1">
                <a:ln>
                  <a:noFill/>
                </a:ln>
                <a:solidFill>
                  <a:schemeClr val="tx1"/>
                </a:solidFill>
                <a:effectLst/>
                <a:latin typeface="Arial" panose="020B0604020202020204" pitchFamily="34" charset="0"/>
                <a:hlinkClick r:id="rId9" tooltip="Metal–oxide–semiconductor"/>
              </a:rPr>
              <a:t>semiconductor</a:t>
            </a:r>
            <a:r>
              <a:rPr kumimoji="0" lang="it-IT" altLang="it-IT" sz="1800" b="0" i="0" u="none" strike="noStrike" cap="none" normalizeH="0" baseline="0" dirty="0">
                <a:ln>
                  <a:noFill/>
                </a:ln>
                <a:solidFill>
                  <a:schemeClr val="tx1"/>
                </a:solidFill>
                <a:effectLst/>
                <a:latin typeface="Arial" panose="020B0604020202020204" pitchFamily="34" charset="0"/>
              </a:rPr>
              <a:t>) silicon-gate </a:t>
            </a:r>
            <a:r>
              <a:rPr kumimoji="0" lang="it-IT" altLang="it-IT" sz="1800" b="0" i="0" u="none" strike="noStrike" cap="none" normalizeH="0" baseline="0" dirty="0" err="1">
                <a:ln>
                  <a:noFill/>
                </a:ln>
                <a:solidFill>
                  <a:schemeClr val="tx1"/>
                </a:solidFill>
                <a:effectLst/>
                <a:latin typeface="Arial" panose="020B0604020202020204" pitchFamily="34" charset="0"/>
              </a:rPr>
              <a:t>technology</a:t>
            </a:r>
            <a:r>
              <a:rPr kumimoji="0" lang="it-IT" altLang="it-IT" sz="1800" b="0" i="0" u="none" strike="noStrike" cap="none" normalizeH="0" baseline="0" dirty="0">
                <a:ln>
                  <a:noFill/>
                </a:ln>
                <a:solidFill>
                  <a:schemeClr val="tx1"/>
                </a:solidFill>
                <a:effectLst/>
                <a:latin typeface="Arial" panose="020B0604020202020204" pitchFamily="34" charset="0"/>
              </a:rPr>
              <a:t> (SGT), </a:t>
            </a:r>
            <a:r>
              <a:rPr kumimoji="0" lang="it-IT" altLang="it-IT" sz="1800" b="0" i="0" u="none" strike="noStrike" cap="none" normalizeH="0" baseline="0" dirty="0" err="1">
                <a:ln>
                  <a:noFill/>
                </a:ln>
                <a:solidFill>
                  <a:schemeClr val="tx1"/>
                </a:solidFill>
                <a:effectLst/>
                <a:latin typeface="Arial" panose="020B0604020202020204" pitchFamily="34" charset="0"/>
              </a:rPr>
              <a:t>which</a:t>
            </a:r>
            <a:r>
              <a:rPr kumimoji="0" lang="it-IT" altLang="it-IT" sz="1800" b="0" i="0" u="none" strike="noStrike" cap="none" normalizeH="0" baseline="0" dirty="0">
                <a:ln>
                  <a:noFill/>
                </a:ln>
                <a:solidFill>
                  <a:schemeClr val="tx1"/>
                </a:solidFill>
                <a:effectLst/>
                <a:latin typeface="Arial" panose="020B0604020202020204" pitchFamily="34" charset="0"/>
              </a:rPr>
              <a:t> made </a:t>
            </a:r>
            <a:r>
              <a:rPr kumimoji="0" lang="it-IT" altLang="it-IT" sz="1800" b="0" i="0" u="none" strike="noStrike" cap="none" normalizeH="0" baseline="0" dirty="0" err="1">
                <a:ln>
                  <a:noFill/>
                </a:ln>
                <a:solidFill>
                  <a:schemeClr val="tx1"/>
                </a:solidFill>
                <a:effectLst/>
                <a:latin typeface="Arial" panose="020B0604020202020204" pitchFamily="34" charset="0"/>
              </a:rPr>
              <a:t>possible</a:t>
            </a:r>
            <a:r>
              <a:rPr kumimoji="0" lang="it-IT" altLang="it-IT" sz="1800" b="0" i="0" u="none" strike="noStrike" cap="none" normalizeH="0" baseline="0" dirty="0">
                <a:ln>
                  <a:noFill/>
                </a:ln>
                <a:solidFill>
                  <a:schemeClr val="tx1"/>
                </a:solidFill>
                <a:effectLst/>
                <a:latin typeface="Arial" panose="020B0604020202020204" pitchFamily="34" charset="0"/>
              </a:rPr>
              <a:t> MOS </a:t>
            </a:r>
            <a:r>
              <a:rPr kumimoji="0" lang="it-IT" altLang="it-IT" sz="1800" b="0" i="0" u="none" strike="noStrike" cap="none" normalizeH="0" baseline="0" dirty="0" err="1">
                <a:ln>
                  <a:noFill/>
                </a:ln>
                <a:solidFill>
                  <a:schemeClr val="tx1"/>
                </a:solidFill>
                <a:effectLst/>
                <a:latin typeface="Arial" panose="020B0604020202020204" pitchFamily="34" charset="0"/>
              </a:rPr>
              <a:t>semiconductor</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hlinkClick r:id="rId10" tooltip="Memory chip"/>
              </a:rPr>
              <a:t>memory</a:t>
            </a:r>
            <a:r>
              <a:rPr kumimoji="0" lang="it-IT" altLang="it-IT" sz="1800" b="0" i="0" u="none" strike="noStrike" cap="none" normalizeH="0" baseline="0" dirty="0">
                <a:ln>
                  <a:noFill/>
                </a:ln>
                <a:solidFill>
                  <a:schemeClr val="tx1"/>
                </a:solidFill>
                <a:effectLst/>
                <a:latin typeface="Arial" panose="020B0604020202020204" pitchFamily="34" charset="0"/>
                <a:hlinkClick r:id="rId10" tooltip="Memory chip"/>
              </a:rPr>
              <a:t> chips</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a:ln>
                  <a:noFill/>
                </a:ln>
                <a:solidFill>
                  <a:schemeClr val="tx1"/>
                </a:solidFill>
                <a:effectLst/>
                <a:latin typeface="Arial" panose="020B0604020202020204" pitchFamily="34" charset="0"/>
                <a:hlinkClick r:id="rId11" tooltip="Charge-coupled device"/>
              </a:rPr>
              <a:t>CCD</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a:ln>
                  <a:noFill/>
                </a:ln>
                <a:solidFill>
                  <a:schemeClr val="tx1"/>
                </a:solidFill>
                <a:effectLst/>
                <a:latin typeface="Arial" panose="020B0604020202020204" pitchFamily="34" charset="0"/>
                <a:hlinkClick r:id="rId12" tooltip="Image sensors"/>
              </a:rPr>
              <a:t>image </a:t>
            </a:r>
            <a:r>
              <a:rPr kumimoji="0" lang="it-IT" altLang="it-IT" sz="1800" b="0" i="0" u="none" strike="noStrike" cap="none" normalizeH="0" baseline="0" dirty="0" err="1">
                <a:ln>
                  <a:noFill/>
                </a:ln>
                <a:solidFill>
                  <a:schemeClr val="tx1"/>
                </a:solidFill>
                <a:effectLst/>
                <a:latin typeface="Arial" panose="020B0604020202020204" pitchFamily="34" charset="0"/>
                <a:hlinkClick r:id="rId12" tooltip="Image sensors"/>
              </a:rPr>
              <a:t>sensors</a:t>
            </a:r>
            <a:r>
              <a:rPr kumimoji="0" lang="it-IT" altLang="it-IT" sz="1800" b="0" i="0" u="none" strike="noStrike" cap="none" normalizeH="0" baseline="0" dirty="0">
                <a:ln>
                  <a:noFill/>
                </a:ln>
                <a:solidFill>
                  <a:schemeClr val="tx1"/>
                </a:solidFill>
                <a:effectLst/>
                <a:latin typeface="Arial" panose="020B0604020202020204" pitchFamily="34" charset="0"/>
              </a:rPr>
              <a:t>, and the </a:t>
            </a:r>
            <a:r>
              <a:rPr kumimoji="0" lang="it-IT" altLang="it-IT" sz="1800" b="0" i="0" u="none" strike="noStrike" cap="none" normalizeH="0" baseline="0" dirty="0" err="1">
                <a:ln>
                  <a:noFill/>
                </a:ln>
                <a:solidFill>
                  <a:schemeClr val="tx1"/>
                </a:solidFill>
                <a:effectLst/>
                <a:latin typeface="Arial" panose="020B0604020202020204" pitchFamily="34" charset="0"/>
              </a:rPr>
              <a:t>microprocessor</a:t>
            </a:r>
            <a:r>
              <a:rPr kumimoji="0" lang="it-IT" altLang="it-IT" sz="1800" b="0" i="0" u="none" strike="noStrike" cap="none" normalizeH="0" baseline="0" dirty="0">
                <a:ln>
                  <a:noFill/>
                </a:ln>
                <a:solidFill>
                  <a:schemeClr val="tx1"/>
                </a:solidFill>
                <a:effectLst/>
                <a:latin typeface="Arial" panose="020B0604020202020204" pitchFamily="34" charset="0"/>
              </a:rPr>
              <a:t>. </a:t>
            </a:r>
            <a:r>
              <a:rPr lang="en-US" dirty="0"/>
              <a:t>After the 4004, he led development of the </a:t>
            </a:r>
            <a:r>
              <a:rPr lang="en-US" dirty="0">
                <a:hlinkClick r:id="rId13" tooltip="Intel 8008"/>
              </a:rPr>
              <a:t>Intel 8008</a:t>
            </a:r>
            <a:r>
              <a:rPr lang="en-US" dirty="0"/>
              <a:t> and </a:t>
            </a:r>
            <a:r>
              <a:rPr lang="en-US" dirty="0">
                <a:hlinkClick r:id="rId14" tooltip="Intel 8080"/>
              </a:rPr>
              <a:t>8080</a:t>
            </a:r>
            <a:r>
              <a:rPr lang="en-US" dirty="0"/>
              <a:t>, using his SGT methodology for random logic chip design, which was essential to the creation of early </a:t>
            </a:r>
            <a:r>
              <a:rPr lang="en-US" dirty="0">
                <a:hlinkClick r:id="rId15" tooltip="Intel microprocessors"/>
              </a:rPr>
              <a:t>Intel microprocessors</a:t>
            </a:r>
            <a:r>
              <a:rPr lang="en-US" dirty="0"/>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it-IT"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0" u="none" strike="noStrike" cap="none" normalizeH="0" baseline="0" dirty="0">
                <a:ln>
                  <a:noFill/>
                </a:ln>
                <a:solidFill>
                  <a:schemeClr val="tx1"/>
                </a:solidFill>
                <a:effectLst/>
                <a:latin typeface="Arial" panose="020B0604020202020204" pitchFamily="34" charset="0"/>
              </a:rPr>
              <a:t>https://en.wikipedia.org/wiki/Federico_Faggin</a:t>
            </a:r>
          </a:p>
        </p:txBody>
      </p:sp>
      <p:pic>
        <p:nvPicPr>
          <p:cNvPr id="8" name="Immagine 7" descr="Immagine che contiene persona, uomo, interni, tuta&#10;&#10;Descrizione generata automaticamente">
            <a:extLst>
              <a:ext uri="{FF2B5EF4-FFF2-40B4-BE49-F238E27FC236}">
                <a16:creationId xmlns:a16="http://schemas.microsoft.com/office/drawing/2014/main" id="{83F4D05B-5A2A-EE72-C8B7-D002533E755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079406" y="1143000"/>
            <a:ext cx="2095500" cy="2638425"/>
          </a:xfrm>
          <a:prstGeom prst="rect">
            <a:avLst/>
          </a:prstGeom>
        </p:spPr>
      </p:pic>
    </p:spTree>
    <p:extLst>
      <p:ext uri="{BB962C8B-B14F-4D97-AF65-F5344CB8AC3E}">
        <p14:creationId xmlns:p14="http://schemas.microsoft.com/office/powerpoint/2010/main" val="18073809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886C7F-C698-230E-BEB2-14D69110A175}"/>
              </a:ext>
            </a:extLst>
          </p:cNvPr>
          <p:cNvSpPr>
            <a:spLocks noGrp="1"/>
          </p:cNvSpPr>
          <p:nvPr>
            <p:ph type="title"/>
          </p:nvPr>
        </p:nvSpPr>
        <p:spPr/>
        <p:txBody>
          <a:bodyPr/>
          <a:lstStyle/>
          <a:p>
            <a:r>
              <a:rPr lang="it-IT" dirty="0"/>
              <a:t>Sinclair ZX81</a:t>
            </a:r>
          </a:p>
        </p:txBody>
      </p:sp>
      <p:pic>
        <p:nvPicPr>
          <p:cNvPr id="6" name="Immagine 5" descr="Immagine che contiene testo, elettronico, circuito&#10;&#10;Descrizione generata automaticamente">
            <a:extLst>
              <a:ext uri="{FF2B5EF4-FFF2-40B4-BE49-F238E27FC236}">
                <a16:creationId xmlns:a16="http://schemas.microsoft.com/office/drawing/2014/main" id="{D24B8B1F-8AE1-85C4-74F7-E955BC29F2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1" y="3572690"/>
            <a:ext cx="4690864" cy="2793196"/>
          </a:xfrm>
          <a:prstGeom prst="rect">
            <a:avLst/>
          </a:prstGeom>
        </p:spPr>
      </p:pic>
      <p:pic>
        <p:nvPicPr>
          <p:cNvPr id="8" name="Immagine 7" descr="Immagine che contiene testo, elettronico, tastiera&#10;&#10;Descrizione generata automaticamente">
            <a:extLst>
              <a:ext uri="{FF2B5EF4-FFF2-40B4-BE49-F238E27FC236}">
                <a16:creationId xmlns:a16="http://schemas.microsoft.com/office/drawing/2014/main" id="{29781C33-2791-9C85-B9A0-3462719124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196752"/>
            <a:ext cx="3198460" cy="2049922"/>
          </a:xfrm>
          <a:prstGeom prst="rect">
            <a:avLst/>
          </a:prstGeom>
        </p:spPr>
      </p:pic>
      <p:sp>
        <p:nvSpPr>
          <p:cNvPr id="10" name="CasellaDiTesto 9">
            <a:extLst>
              <a:ext uri="{FF2B5EF4-FFF2-40B4-BE49-F238E27FC236}">
                <a16:creationId xmlns:a16="http://schemas.microsoft.com/office/drawing/2014/main" id="{7659CD21-F255-E9A6-6BC0-62D48A266152}"/>
              </a:ext>
            </a:extLst>
          </p:cNvPr>
          <p:cNvSpPr txBox="1"/>
          <p:nvPr/>
        </p:nvSpPr>
        <p:spPr>
          <a:xfrm>
            <a:off x="4267190" y="1388616"/>
            <a:ext cx="4572000" cy="1754326"/>
          </a:xfrm>
          <a:prstGeom prst="rect">
            <a:avLst/>
          </a:prstGeom>
          <a:noFill/>
        </p:spPr>
        <p:txBody>
          <a:bodyPr wrap="square">
            <a:spAutoFit/>
          </a:bodyPr>
          <a:lstStyle/>
          <a:p>
            <a:r>
              <a:rPr lang="en-US" dirty="0"/>
              <a:t>The Spectrum is based on a </a:t>
            </a:r>
            <a:r>
              <a:rPr lang="en-US" dirty="0" err="1">
                <a:hlinkClick r:id="rId4" tooltip="Zilog Z80"/>
              </a:rPr>
              <a:t>Zilog</a:t>
            </a:r>
            <a:r>
              <a:rPr lang="en-US" dirty="0">
                <a:hlinkClick r:id="rId4" tooltip="Zilog Z80"/>
              </a:rPr>
              <a:t> Z80</a:t>
            </a:r>
            <a:r>
              <a:rPr lang="en-US" dirty="0"/>
              <a:t>, a </a:t>
            </a:r>
            <a:r>
              <a:rPr lang="en-US" dirty="0">
                <a:hlinkClick r:id="rId5" tooltip="Central processing unit"/>
              </a:rPr>
              <a:t>CPU</a:t>
            </a:r>
            <a:r>
              <a:rPr lang="en-US" dirty="0"/>
              <a:t> running at 3.5 </a:t>
            </a:r>
            <a:r>
              <a:rPr lang="en-US" dirty="0">
                <a:hlinkClick r:id="rId6" tooltip="Megahertz"/>
              </a:rPr>
              <a:t>MHz</a:t>
            </a:r>
            <a:endParaRPr lang="en-US" dirty="0"/>
          </a:p>
          <a:p>
            <a:endParaRPr lang="en-US" dirty="0"/>
          </a:p>
          <a:p>
            <a:r>
              <a:rPr lang="en-US"/>
              <a:t>The original model has 16 KB (16×1024 </a:t>
            </a:r>
            <a:r>
              <a:rPr lang="en-US">
                <a:hlinkClick r:id="rId7" tooltip="Byte"/>
              </a:rPr>
              <a:t>bytes</a:t>
            </a:r>
            <a:r>
              <a:rPr lang="en-US"/>
              <a:t>) of </a:t>
            </a:r>
            <a:r>
              <a:rPr lang="en-US">
                <a:hlinkClick r:id="rId8" tooltip="Read-only memory"/>
              </a:rPr>
              <a:t>ROM</a:t>
            </a:r>
            <a:r>
              <a:rPr lang="en-US"/>
              <a:t> and either 16 KB or 48 KB of </a:t>
            </a:r>
            <a:r>
              <a:rPr lang="en-US">
                <a:hlinkClick r:id="rId9" tooltip="Random-access memory"/>
              </a:rPr>
              <a:t>RAM</a:t>
            </a:r>
            <a:r>
              <a:rPr lang="en-US"/>
              <a:t>.</a:t>
            </a:r>
            <a:endParaRPr lang="it-IT" dirty="0"/>
          </a:p>
        </p:txBody>
      </p:sp>
    </p:spTree>
    <p:extLst>
      <p:ext uri="{BB962C8B-B14F-4D97-AF65-F5344CB8AC3E}">
        <p14:creationId xmlns:p14="http://schemas.microsoft.com/office/powerpoint/2010/main" val="3981526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5BA491-48FD-A3EC-D6D3-0805447241BC}"/>
              </a:ext>
            </a:extLst>
          </p:cNvPr>
          <p:cNvSpPr>
            <a:spLocks noGrp="1"/>
          </p:cNvSpPr>
          <p:nvPr>
            <p:ph type="title"/>
          </p:nvPr>
        </p:nvSpPr>
        <p:spPr>
          <a:xfrm>
            <a:off x="457200" y="-24730"/>
            <a:ext cx="8229600" cy="1143000"/>
          </a:xfrm>
        </p:spPr>
        <p:txBody>
          <a:bodyPr/>
          <a:lstStyle/>
          <a:p>
            <a:r>
              <a:rPr lang="it-IT" sz="3600" dirty="0"/>
              <a:t>Commodore 64 (1983)</a:t>
            </a:r>
          </a:p>
        </p:txBody>
      </p:sp>
      <p:pic>
        <p:nvPicPr>
          <p:cNvPr id="6" name="Immagine 5" descr="Immagine che contiene testo, computer&#10;&#10;Descrizione generata automaticamente">
            <a:extLst>
              <a:ext uri="{FF2B5EF4-FFF2-40B4-BE49-F238E27FC236}">
                <a16:creationId xmlns:a16="http://schemas.microsoft.com/office/drawing/2014/main" id="{A9B2C6F2-9280-A0DC-E9AE-F9B202F535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01" y="908720"/>
            <a:ext cx="4054962" cy="3446718"/>
          </a:xfrm>
          <a:prstGeom prst="rect">
            <a:avLst/>
          </a:prstGeom>
        </p:spPr>
      </p:pic>
      <p:pic>
        <p:nvPicPr>
          <p:cNvPr id="9" name="Immagine 8" descr="Immagine che contiene elettronico, stampante, proiettore&#10;&#10;Descrizione generata automaticamente">
            <a:extLst>
              <a:ext uri="{FF2B5EF4-FFF2-40B4-BE49-F238E27FC236}">
                <a16:creationId xmlns:a16="http://schemas.microsoft.com/office/drawing/2014/main" id="{614D405A-7E24-0D4A-4EC8-F466D15368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0297" y="2465155"/>
            <a:ext cx="2489795" cy="1867346"/>
          </a:xfrm>
          <a:prstGeom prst="rect">
            <a:avLst/>
          </a:prstGeom>
        </p:spPr>
      </p:pic>
      <p:pic>
        <p:nvPicPr>
          <p:cNvPr id="14" name="Immagine 13" descr="Immagine che contiene testo&#10;&#10;Descrizione generata automaticamente">
            <a:extLst>
              <a:ext uri="{FF2B5EF4-FFF2-40B4-BE49-F238E27FC236}">
                <a16:creationId xmlns:a16="http://schemas.microsoft.com/office/drawing/2014/main" id="{B2866A9F-3B2F-C648-438D-156FF52323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0137" y="2502163"/>
            <a:ext cx="2295062" cy="1867346"/>
          </a:xfrm>
          <a:prstGeom prst="rect">
            <a:avLst/>
          </a:prstGeom>
        </p:spPr>
      </p:pic>
      <p:pic>
        <p:nvPicPr>
          <p:cNvPr id="16" name="Immagine 15" descr="Immagine che contiene testo, elettronico, circuito&#10;&#10;Descrizione generata automaticamente">
            <a:extLst>
              <a:ext uri="{FF2B5EF4-FFF2-40B4-BE49-F238E27FC236}">
                <a16:creationId xmlns:a16="http://schemas.microsoft.com/office/drawing/2014/main" id="{45EF9D08-45A7-B70A-4A5C-3164D5C543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434" y="5013175"/>
            <a:ext cx="5144638" cy="1837371"/>
          </a:xfrm>
          <a:prstGeom prst="rect">
            <a:avLst/>
          </a:prstGeom>
        </p:spPr>
      </p:pic>
      <p:pic>
        <p:nvPicPr>
          <p:cNvPr id="18" name="Immagine 17" descr="Immagine che contiene testo&#10;&#10;Descrizione generata automaticamente">
            <a:extLst>
              <a:ext uri="{FF2B5EF4-FFF2-40B4-BE49-F238E27FC236}">
                <a16:creationId xmlns:a16="http://schemas.microsoft.com/office/drawing/2014/main" id="{EADF4194-ECBE-ADEF-4507-8373B79A3D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9566" y="4467494"/>
            <a:ext cx="3429000" cy="2362200"/>
          </a:xfrm>
          <a:prstGeom prst="rect">
            <a:avLst/>
          </a:prstGeom>
        </p:spPr>
      </p:pic>
      <p:pic>
        <p:nvPicPr>
          <p:cNvPr id="22" name="Immagine 21" descr="Immagine che contiene testo, interni, forno, elettronico&#10;&#10;Descrizione generata automaticamente">
            <a:extLst>
              <a:ext uri="{FF2B5EF4-FFF2-40B4-BE49-F238E27FC236}">
                <a16:creationId xmlns:a16="http://schemas.microsoft.com/office/drawing/2014/main" id="{659A6D9F-9486-AB8B-4911-3AA9807838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54737" y="939353"/>
            <a:ext cx="2489795" cy="1335436"/>
          </a:xfrm>
          <a:prstGeom prst="rect">
            <a:avLst/>
          </a:prstGeom>
        </p:spPr>
      </p:pic>
      <p:pic>
        <p:nvPicPr>
          <p:cNvPr id="24" name="Immagine 23" descr="Immagine che contiene ciminiera&#10;&#10;Descrizione generata automaticamente">
            <a:extLst>
              <a:ext uri="{FF2B5EF4-FFF2-40B4-BE49-F238E27FC236}">
                <a16:creationId xmlns:a16="http://schemas.microsoft.com/office/drawing/2014/main" id="{B1A65196-A4FD-A06D-9327-76BD4A5787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08839" y="770482"/>
            <a:ext cx="1097657" cy="1485065"/>
          </a:xfrm>
          <a:prstGeom prst="rect">
            <a:avLst/>
          </a:prstGeom>
        </p:spPr>
      </p:pic>
    </p:spTree>
    <p:extLst>
      <p:ext uri="{BB962C8B-B14F-4D97-AF65-F5344CB8AC3E}">
        <p14:creationId xmlns:p14="http://schemas.microsoft.com/office/powerpoint/2010/main" val="18912999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31456" y="119077"/>
            <a:ext cx="4039274" cy="1617466"/>
          </a:xfrm>
        </p:spPr>
        <p:txBody>
          <a:bodyPr anchor="t">
            <a:normAutofit/>
          </a:bodyPr>
          <a:lstStyle/>
          <a:p>
            <a:r>
              <a:rPr lang="it-IT" sz="3600" dirty="0">
                <a:solidFill>
                  <a:srgbClr val="FF0000"/>
                </a:solidFill>
              </a:rPr>
              <a:t>Commodore 64 (1983)</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3347864" y="6552974"/>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https://en.wikipedia.org/wiki/Commodore_64</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pic>
        <p:nvPicPr>
          <p:cNvPr id="4" name="Content Placeholder 3" descr="Chart, bar chart&#10;&#10;Description automatically generated">
            <a:extLst>
              <a:ext uri="{FF2B5EF4-FFF2-40B4-BE49-F238E27FC236}">
                <a16:creationId xmlns:a16="http://schemas.microsoft.com/office/drawing/2014/main" id="{74A4117B-EDF1-D237-6B10-AF6FA4C27C7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60016" y="-17265"/>
            <a:ext cx="4752528" cy="6718888"/>
          </a:xfrm>
        </p:spPr>
      </p:pic>
      <p:sp>
        <p:nvSpPr>
          <p:cNvPr id="2" name="CasellaDiTesto 1">
            <a:extLst>
              <a:ext uri="{FF2B5EF4-FFF2-40B4-BE49-F238E27FC236}">
                <a16:creationId xmlns:a16="http://schemas.microsoft.com/office/drawing/2014/main" id="{F83E0349-68FA-D030-9692-0ACB2248017A}"/>
              </a:ext>
            </a:extLst>
          </p:cNvPr>
          <p:cNvSpPr txBox="1"/>
          <p:nvPr/>
        </p:nvSpPr>
        <p:spPr>
          <a:xfrm>
            <a:off x="176099" y="1506364"/>
            <a:ext cx="4039274" cy="5078313"/>
          </a:xfrm>
          <a:prstGeom prst="rect">
            <a:avLst/>
          </a:prstGeom>
          <a:noFill/>
        </p:spPr>
        <p:txBody>
          <a:bodyPr wrap="square" rtlCol="0">
            <a:spAutoFit/>
          </a:bodyPr>
          <a:lstStyle/>
          <a:p>
            <a:pPr marL="285750" indent="-285750">
              <a:buFont typeface="Arial" panose="020B0604020202020204" pitchFamily="34" charset="0"/>
              <a:buChar char="•"/>
            </a:pPr>
            <a:r>
              <a:rPr lang="it-IT" dirty="0"/>
              <a:t>Linguaggio (BASIC) incorporato</a:t>
            </a:r>
          </a:p>
          <a:p>
            <a:pPr marL="285750" indent="-285750">
              <a:buFont typeface="Arial" panose="020B0604020202020204" pitchFamily="34" charset="0"/>
              <a:buChar char="•"/>
            </a:pPr>
            <a:r>
              <a:rPr lang="it-IT" dirty="0"/>
              <a:t>Gestione separata di piccoli oggetti (sullo schermo, detti </a:t>
            </a:r>
            <a:r>
              <a:rPr lang="it-IT" i="1" dirty="0" err="1"/>
              <a:t>sprite</a:t>
            </a:r>
            <a:r>
              <a:rPr lang="it-IT" dirty="0"/>
              <a:t>)</a:t>
            </a:r>
          </a:p>
          <a:p>
            <a:pPr marL="285750" indent="-285750">
              <a:buFont typeface="Arial" panose="020B0604020202020204" pitchFamily="34" charset="0"/>
              <a:buChar char="•"/>
            </a:pPr>
            <a:r>
              <a:rPr lang="it-IT" dirty="0"/>
              <a:t>Grafica a colori (8) con uscita a 3 standard (compreso video e TV)</a:t>
            </a:r>
          </a:p>
          <a:p>
            <a:pPr marL="285750" indent="-285750">
              <a:buFont typeface="Arial" panose="020B0604020202020204" pitchFamily="34" charset="0"/>
              <a:buChar char="•"/>
            </a:pPr>
            <a:r>
              <a:rPr lang="it-IT" dirty="0"/>
              <a:t>Processore separato per suoni – generatore di 4 forme d’onda, sintetizzatore vocale (umano)</a:t>
            </a:r>
          </a:p>
          <a:p>
            <a:pPr marL="285750" indent="-285750">
              <a:buFont typeface="Arial" panose="020B0604020202020204" pitchFamily="34" charset="0"/>
              <a:buChar char="•"/>
            </a:pPr>
            <a:r>
              <a:rPr lang="it-IT" dirty="0"/>
              <a:t>Due orologi esterni – on/off</a:t>
            </a:r>
          </a:p>
          <a:p>
            <a:pPr marL="285750" indent="-285750">
              <a:buFont typeface="Arial" panose="020B0604020202020204" pitchFamily="34" charset="0"/>
              <a:buChar char="•"/>
            </a:pPr>
            <a:r>
              <a:rPr lang="it-IT" dirty="0"/>
              <a:t>I/O digitali (stampante, disco, registratore magnetico a casette, cartuccia)</a:t>
            </a:r>
          </a:p>
          <a:p>
            <a:pPr marL="285750" indent="-285750">
              <a:buFont typeface="Arial" panose="020B0604020202020204" pitchFamily="34" charset="0"/>
              <a:buChar char="•"/>
            </a:pPr>
            <a:r>
              <a:rPr lang="it-IT" dirty="0"/>
              <a:t>I/O analogici (con gli orologi si potrebbe regolare le luci della casa)</a:t>
            </a:r>
          </a:p>
          <a:p>
            <a:pPr marL="285750" indent="-285750">
              <a:buFont typeface="Arial" panose="020B0604020202020204" pitchFamily="34" charset="0"/>
              <a:buChar char="•"/>
            </a:pPr>
            <a:r>
              <a:rPr lang="it-IT" dirty="0"/>
              <a:t>Usato sia come divertimento a casa sia per ricerca scientifica</a:t>
            </a:r>
          </a:p>
          <a:p>
            <a:endParaRPr lang="it-IT" dirty="0"/>
          </a:p>
        </p:txBody>
      </p:sp>
    </p:spTree>
    <p:extLst>
      <p:ext uri="{BB962C8B-B14F-4D97-AF65-F5344CB8AC3E}">
        <p14:creationId xmlns:p14="http://schemas.microsoft.com/office/powerpoint/2010/main" val="27758385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31456" y="119077"/>
            <a:ext cx="4039274" cy="1617466"/>
          </a:xfrm>
        </p:spPr>
        <p:txBody>
          <a:bodyPr anchor="t">
            <a:normAutofit/>
          </a:bodyPr>
          <a:lstStyle/>
          <a:p>
            <a:r>
              <a:rPr lang="it-IT" sz="3600" dirty="0">
                <a:solidFill>
                  <a:srgbClr val="FF0000"/>
                </a:solidFill>
              </a:rPr>
              <a:t>Commodore 64 (1983)</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3347864" y="6552974"/>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https://en.wikipedia.org/wiki/Commodore_64</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pic>
        <p:nvPicPr>
          <p:cNvPr id="6" name="Picture 3">
            <a:extLst>
              <a:ext uri="{FF2B5EF4-FFF2-40B4-BE49-F238E27FC236}">
                <a16:creationId xmlns:a16="http://schemas.microsoft.com/office/drawing/2014/main" id="{3A8A5B0C-C828-3760-5E12-C87A520E15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800" y="858269"/>
            <a:ext cx="8280400" cy="5856287"/>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550AF838-8DFD-F2AE-A79A-8E3B0BFCB670}"/>
              </a:ext>
            </a:extLst>
          </p:cNvPr>
          <p:cNvSpPr txBox="1"/>
          <p:nvPr/>
        </p:nvSpPr>
        <p:spPr>
          <a:xfrm>
            <a:off x="2987824" y="927810"/>
            <a:ext cx="4734560" cy="369332"/>
          </a:xfrm>
          <a:prstGeom prst="rect">
            <a:avLst/>
          </a:prstGeom>
          <a:noFill/>
        </p:spPr>
        <p:txBody>
          <a:bodyPr wrap="square" rtlCol="0">
            <a:spAutoFit/>
          </a:bodyPr>
          <a:lstStyle/>
          <a:p>
            <a:r>
              <a:rPr lang="it-IT" dirty="0"/>
              <a:t>Joystick      Suono    Video     Cassetta</a:t>
            </a:r>
          </a:p>
        </p:txBody>
      </p:sp>
    </p:spTree>
    <p:extLst>
      <p:ext uri="{BB962C8B-B14F-4D97-AF65-F5344CB8AC3E}">
        <p14:creationId xmlns:p14="http://schemas.microsoft.com/office/powerpoint/2010/main" val="262134403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69156A-6554-6544-1CE2-795559C68AEC}"/>
              </a:ext>
            </a:extLst>
          </p:cNvPr>
          <p:cNvSpPr>
            <a:spLocks noGrp="1"/>
          </p:cNvSpPr>
          <p:nvPr>
            <p:ph type="title"/>
          </p:nvPr>
        </p:nvSpPr>
        <p:spPr/>
        <p:txBody>
          <a:bodyPr/>
          <a:lstStyle/>
          <a:p>
            <a:r>
              <a:rPr lang="it-IT" sz="3600" dirty="0"/>
              <a:t>Commodore top 10 games</a:t>
            </a:r>
          </a:p>
        </p:txBody>
      </p:sp>
      <p:pic>
        <p:nvPicPr>
          <p:cNvPr id="6" name="Immagine 5">
            <a:extLst>
              <a:ext uri="{FF2B5EF4-FFF2-40B4-BE49-F238E27FC236}">
                <a16:creationId xmlns:a16="http://schemas.microsoft.com/office/drawing/2014/main" id="{56B86196-69F1-2099-072B-3C1FDC099852}"/>
              </a:ext>
            </a:extLst>
          </p:cNvPr>
          <p:cNvPicPr>
            <a:picLocks noChangeAspect="1"/>
          </p:cNvPicPr>
          <p:nvPr/>
        </p:nvPicPr>
        <p:blipFill>
          <a:blip r:embed="rId2"/>
          <a:stretch>
            <a:fillRect/>
          </a:stretch>
        </p:blipFill>
        <p:spPr>
          <a:xfrm>
            <a:off x="1033462" y="1223962"/>
            <a:ext cx="7077075" cy="4410075"/>
          </a:xfrm>
          <a:prstGeom prst="rect">
            <a:avLst/>
          </a:prstGeom>
        </p:spPr>
      </p:pic>
      <p:sp>
        <p:nvSpPr>
          <p:cNvPr id="8" name="CasellaDiTesto 7">
            <a:extLst>
              <a:ext uri="{FF2B5EF4-FFF2-40B4-BE49-F238E27FC236}">
                <a16:creationId xmlns:a16="http://schemas.microsoft.com/office/drawing/2014/main" id="{DA9F3403-E409-D268-CC3B-22B801979651}"/>
              </a:ext>
            </a:extLst>
          </p:cNvPr>
          <p:cNvSpPr txBox="1"/>
          <p:nvPr/>
        </p:nvSpPr>
        <p:spPr>
          <a:xfrm>
            <a:off x="457200" y="5805264"/>
            <a:ext cx="8075240" cy="369332"/>
          </a:xfrm>
          <a:prstGeom prst="rect">
            <a:avLst/>
          </a:prstGeom>
          <a:noFill/>
        </p:spPr>
        <p:txBody>
          <a:bodyPr wrap="square">
            <a:spAutoFit/>
          </a:bodyPr>
          <a:lstStyle/>
          <a:p>
            <a:r>
              <a:rPr lang="it-IT" dirty="0"/>
              <a:t>https://www.youtube.com/watch?v=Z1-HTSrOB74</a:t>
            </a:r>
          </a:p>
        </p:txBody>
      </p:sp>
    </p:spTree>
    <p:extLst>
      <p:ext uri="{BB962C8B-B14F-4D97-AF65-F5344CB8AC3E}">
        <p14:creationId xmlns:p14="http://schemas.microsoft.com/office/powerpoint/2010/main" val="4239279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DB451C-B208-341D-2088-42B475582EC2}"/>
              </a:ext>
            </a:extLst>
          </p:cNvPr>
          <p:cNvSpPr>
            <a:spLocks noGrp="1"/>
          </p:cNvSpPr>
          <p:nvPr>
            <p:ph type="title"/>
          </p:nvPr>
        </p:nvSpPr>
        <p:spPr/>
        <p:txBody>
          <a:bodyPr/>
          <a:lstStyle/>
          <a:p>
            <a:r>
              <a:rPr lang="it-IT" sz="3400" dirty="0"/>
              <a:t>Inventata da Leonardo (?), ancora in uso </a:t>
            </a:r>
          </a:p>
        </p:txBody>
      </p:sp>
      <p:pic>
        <p:nvPicPr>
          <p:cNvPr id="2050" name="Picture 2" descr="La calcolatrice meccanica di Leonardo">
            <a:extLst>
              <a:ext uri="{FF2B5EF4-FFF2-40B4-BE49-F238E27FC236}">
                <a16:creationId xmlns:a16="http://schemas.microsoft.com/office/drawing/2014/main" id="{DCBBCD94-C423-A0AF-B4FE-555FABA6C9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66" y="1402395"/>
            <a:ext cx="428625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nterno di calcolatrice meccanica">
            <a:extLst>
              <a:ext uri="{FF2B5EF4-FFF2-40B4-BE49-F238E27FC236}">
                <a16:creationId xmlns:a16="http://schemas.microsoft.com/office/drawing/2014/main" id="{5B5D8E7E-BC1C-80FC-9C4E-024F38048F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819" y="3933056"/>
            <a:ext cx="4286250" cy="219075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F2822F1E-4063-BD89-779A-B68DA2557290}"/>
              </a:ext>
            </a:extLst>
          </p:cNvPr>
          <p:cNvSpPr txBox="1"/>
          <p:nvPr/>
        </p:nvSpPr>
        <p:spPr>
          <a:xfrm>
            <a:off x="446715" y="3258960"/>
            <a:ext cx="4572000" cy="646331"/>
          </a:xfrm>
          <a:prstGeom prst="rect">
            <a:avLst/>
          </a:prstGeom>
          <a:noFill/>
        </p:spPr>
        <p:txBody>
          <a:bodyPr wrap="square">
            <a:spAutoFit/>
          </a:bodyPr>
          <a:lstStyle/>
          <a:p>
            <a:r>
              <a:rPr lang="it-IT" b="1" i="0" dirty="0">
                <a:solidFill>
                  <a:srgbClr val="000000"/>
                </a:solidFill>
                <a:effectLst/>
                <a:latin typeface="Arial" panose="020B0604020202020204" pitchFamily="34" charset="0"/>
              </a:rPr>
              <a:t>La calcolatrice meccanica di Leonardo, Codex Madrid I ca. 1500</a:t>
            </a:r>
            <a:endParaRPr lang="it-IT" dirty="0"/>
          </a:p>
        </p:txBody>
      </p:sp>
      <p:sp>
        <p:nvSpPr>
          <p:cNvPr id="8" name="CasellaDiTesto 7">
            <a:extLst>
              <a:ext uri="{FF2B5EF4-FFF2-40B4-BE49-F238E27FC236}">
                <a16:creationId xmlns:a16="http://schemas.microsoft.com/office/drawing/2014/main" id="{66DC1C7D-C38F-9FDB-5228-1963FC702C30}"/>
              </a:ext>
            </a:extLst>
          </p:cNvPr>
          <p:cNvSpPr txBox="1"/>
          <p:nvPr/>
        </p:nvSpPr>
        <p:spPr>
          <a:xfrm>
            <a:off x="472466" y="6260196"/>
            <a:ext cx="7411902" cy="369332"/>
          </a:xfrm>
          <a:prstGeom prst="rect">
            <a:avLst/>
          </a:prstGeom>
          <a:noFill/>
        </p:spPr>
        <p:txBody>
          <a:bodyPr wrap="square">
            <a:spAutoFit/>
          </a:bodyPr>
          <a:lstStyle/>
          <a:p>
            <a:r>
              <a:rPr lang="it-IT" dirty="0"/>
              <a:t>https://www.nicolamarras.it/calcolatoria/storia_calcolatori.html</a:t>
            </a:r>
          </a:p>
        </p:txBody>
      </p:sp>
      <p:pic>
        <p:nvPicPr>
          <p:cNvPr id="12" name="Immagine 11" descr="Immagine che contiene interni&#10;&#10;Descrizione generata automaticamente">
            <a:extLst>
              <a:ext uri="{FF2B5EF4-FFF2-40B4-BE49-F238E27FC236}">
                <a16:creationId xmlns:a16="http://schemas.microsoft.com/office/drawing/2014/main" id="{3E5FC5AA-AD35-5BD0-813B-9936C875F6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4886359" y="2613401"/>
            <a:ext cx="3944731" cy="2218911"/>
          </a:xfrm>
          <a:prstGeom prst="rect">
            <a:avLst/>
          </a:prstGeom>
        </p:spPr>
      </p:pic>
      <p:sp>
        <p:nvSpPr>
          <p:cNvPr id="13" name="CasellaDiTesto 12">
            <a:extLst>
              <a:ext uri="{FF2B5EF4-FFF2-40B4-BE49-F238E27FC236}">
                <a16:creationId xmlns:a16="http://schemas.microsoft.com/office/drawing/2014/main" id="{8A79C9C7-851C-800B-AE84-CB13A5914897}"/>
              </a:ext>
            </a:extLst>
          </p:cNvPr>
          <p:cNvSpPr txBox="1"/>
          <p:nvPr/>
        </p:nvSpPr>
        <p:spPr>
          <a:xfrm>
            <a:off x="5125139" y="4987110"/>
            <a:ext cx="7411902" cy="369332"/>
          </a:xfrm>
          <a:prstGeom prst="rect">
            <a:avLst/>
          </a:prstGeom>
          <a:noFill/>
        </p:spPr>
        <p:txBody>
          <a:bodyPr wrap="square">
            <a:spAutoFit/>
          </a:bodyPr>
          <a:lstStyle/>
          <a:p>
            <a:r>
              <a:rPr lang="it-IT" dirty="0"/>
              <a:t>Trento, 21/09/2022</a:t>
            </a:r>
          </a:p>
        </p:txBody>
      </p:sp>
    </p:spTree>
    <p:extLst>
      <p:ext uri="{BB962C8B-B14F-4D97-AF65-F5344CB8AC3E}">
        <p14:creationId xmlns:p14="http://schemas.microsoft.com/office/powerpoint/2010/main" val="27534299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79C1EE-75FB-D8A9-C536-B9AC97CE00D9}"/>
              </a:ext>
            </a:extLst>
          </p:cNvPr>
          <p:cNvSpPr>
            <a:spLocks noGrp="1"/>
          </p:cNvSpPr>
          <p:nvPr>
            <p:ph type="title"/>
          </p:nvPr>
        </p:nvSpPr>
        <p:spPr>
          <a:xfrm>
            <a:off x="151420" y="-64816"/>
            <a:ext cx="8229600" cy="1143000"/>
          </a:xfrm>
        </p:spPr>
        <p:txBody>
          <a:bodyPr/>
          <a:lstStyle/>
          <a:p>
            <a:r>
              <a:rPr lang="it-IT" sz="3600" dirty="0"/>
              <a:t>&gt; 4000 note musicali, MIDI </a:t>
            </a:r>
            <a:r>
              <a:rPr lang="it-IT" sz="3600" dirty="0" err="1"/>
              <a:t>interface</a:t>
            </a:r>
            <a:endParaRPr lang="it-IT" sz="3600" dirty="0"/>
          </a:p>
        </p:txBody>
      </p:sp>
      <p:pic>
        <p:nvPicPr>
          <p:cNvPr id="6" name="Immagine 5">
            <a:extLst>
              <a:ext uri="{FF2B5EF4-FFF2-40B4-BE49-F238E27FC236}">
                <a16:creationId xmlns:a16="http://schemas.microsoft.com/office/drawing/2014/main" id="{C671983B-C1DD-1367-ECF5-36C7C024D43E}"/>
              </a:ext>
            </a:extLst>
          </p:cNvPr>
          <p:cNvPicPr>
            <a:picLocks noChangeAspect="1"/>
          </p:cNvPicPr>
          <p:nvPr/>
        </p:nvPicPr>
        <p:blipFill>
          <a:blip r:embed="rId2"/>
          <a:stretch>
            <a:fillRect/>
          </a:stretch>
        </p:blipFill>
        <p:spPr>
          <a:xfrm>
            <a:off x="457200" y="1274243"/>
            <a:ext cx="8532440" cy="4797155"/>
          </a:xfrm>
          <a:prstGeom prst="rect">
            <a:avLst/>
          </a:prstGeom>
        </p:spPr>
      </p:pic>
      <p:sp>
        <p:nvSpPr>
          <p:cNvPr id="8" name="CasellaDiTesto 7">
            <a:extLst>
              <a:ext uri="{FF2B5EF4-FFF2-40B4-BE49-F238E27FC236}">
                <a16:creationId xmlns:a16="http://schemas.microsoft.com/office/drawing/2014/main" id="{80B28AB0-4544-9C7E-5B24-D9744E8390BD}"/>
              </a:ext>
            </a:extLst>
          </p:cNvPr>
          <p:cNvSpPr txBox="1"/>
          <p:nvPr/>
        </p:nvSpPr>
        <p:spPr>
          <a:xfrm>
            <a:off x="151420" y="6121697"/>
            <a:ext cx="8229600" cy="646331"/>
          </a:xfrm>
          <a:prstGeom prst="rect">
            <a:avLst/>
          </a:prstGeom>
          <a:noFill/>
        </p:spPr>
        <p:txBody>
          <a:bodyPr wrap="square">
            <a:spAutoFit/>
          </a:bodyPr>
          <a:lstStyle/>
          <a:p>
            <a:r>
              <a:rPr lang="it-IT" dirty="0"/>
              <a:t>http://www.muzines.co.uk/articles/commodore-64-the-soft-way-the-hard-way-the-midi-way/3367</a:t>
            </a:r>
          </a:p>
        </p:txBody>
      </p:sp>
      <p:sp>
        <p:nvSpPr>
          <p:cNvPr id="10" name="CasellaDiTesto 9">
            <a:extLst>
              <a:ext uri="{FF2B5EF4-FFF2-40B4-BE49-F238E27FC236}">
                <a16:creationId xmlns:a16="http://schemas.microsoft.com/office/drawing/2014/main" id="{7EBA7293-01E6-E4E8-9438-D0B4172D9368}"/>
              </a:ext>
            </a:extLst>
          </p:cNvPr>
          <p:cNvSpPr txBox="1"/>
          <p:nvPr/>
        </p:nvSpPr>
        <p:spPr>
          <a:xfrm>
            <a:off x="457200" y="755018"/>
            <a:ext cx="8532440" cy="923330"/>
          </a:xfrm>
          <a:prstGeom prst="rect">
            <a:avLst/>
          </a:prstGeom>
          <a:noFill/>
        </p:spPr>
        <p:txBody>
          <a:bodyPr wrap="square">
            <a:spAutoFit/>
          </a:bodyPr>
          <a:lstStyle/>
          <a:p>
            <a:r>
              <a:rPr lang="it-IT" dirty="0">
                <a:hlinkClick r:id="rId3"/>
              </a:rPr>
              <a:t>https://en.wikipedia.org/wiki/File:Ented,_Nokturn_a-moll_-_Jesienny.ogg</a:t>
            </a:r>
            <a:endParaRPr lang="it-IT" dirty="0"/>
          </a:p>
          <a:p>
            <a:endParaRPr lang="it-IT" dirty="0"/>
          </a:p>
          <a:p>
            <a:endParaRPr lang="it-IT" dirty="0"/>
          </a:p>
        </p:txBody>
      </p:sp>
    </p:spTree>
    <p:extLst>
      <p:ext uri="{BB962C8B-B14F-4D97-AF65-F5344CB8AC3E}">
        <p14:creationId xmlns:p14="http://schemas.microsoft.com/office/powerpoint/2010/main" val="18492458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79D8CB-2454-98D9-617D-7F95F13FB688}"/>
              </a:ext>
            </a:extLst>
          </p:cNvPr>
          <p:cNvSpPr>
            <a:spLocks noGrp="1"/>
          </p:cNvSpPr>
          <p:nvPr>
            <p:ph type="title"/>
          </p:nvPr>
        </p:nvSpPr>
        <p:spPr>
          <a:xfrm>
            <a:off x="457200" y="197146"/>
            <a:ext cx="8229600" cy="1143000"/>
          </a:xfrm>
        </p:spPr>
        <p:txBody>
          <a:bodyPr/>
          <a:lstStyle/>
          <a:p>
            <a:r>
              <a:rPr lang="it-IT" dirty="0"/>
              <a:t>MIDI standard</a:t>
            </a:r>
          </a:p>
        </p:txBody>
      </p:sp>
      <p:pic>
        <p:nvPicPr>
          <p:cNvPr id="5" name="MIDI - Wikipedia">
            <a:hlinkClick r:id="" action="ppaction://media"/>
            <a:extLst>
              <a:ext uri="{FF2B5EF4-FFF2-40B4-BE49-F238E27FC236}">
                <a16:creationId xmlns:a16="http://schemas.microsoft.com/office/drawing/2014/main" id="{344378D1-2156-92F4-D2E5-8C999C7CE8B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193657" y="3824560"/>
            <a:ext cx="1027955" cy="1027955"/>
          </a:xfrm>
          <a:prstGeom prst="rect">
            <a:avLst/>
          </a:prstGeom>
        </p:spPr>
      </p:pic>
      <p:pic>
        <p:nvPicPr>
          <p:cNvPr id="7" name="Immagine 6">
            <a:extLst>
              <a:ext uri="{FF2B5EF4-FFF2-40B4-BE49-F238E27FC236}">
                <a16:creationId xmlns:a16="http://schemas.microsoft.com/office/drawing/2014/main" id="{E26C6A20-C676-E7C3-980D-E2EA00D035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8146" y="1417638"/>
            <a:ext cx="2448269" cy="3683532"/>
          </a:xfrm>
          <a:prstGeom prst="rect">
            <a:avLst/>
          </a:prstGeom>
        </p:spPr>
      </p:pic>
      <p:sp>
        <p:nvSpPr>
          <p:cNvPr id="8" name="CasellaDiTesto 7">
            <a:extLst>
              <a:ext uri="{FF2B5EF4-FFF2-40B4-BE49-F238E27FC236}">
                <a16:creationId xmlns:a16="http://schemas.microsoft.com/office/drawing/2014/main" id="{AB672105-D390-C4AC-1BE5-2819998FD4A4}"/>
              </a:ext>
            </a:extLst>
          </p:cNvPr>
          <p:cNvSpPr txBox="1"/>
          <p:nvPr/>
        </p:nvSpPr>
        <p:spPr>
          <a:xfrm>
            <a:off x="611559" y="5433762"/>
            <a:ext cx="7704856" cy="923330"/>
          </a:xfrm>
          <a:prstGeom prst="rect">
            <a:avLst/>
          </a:prstGeom>
          <a:noFill/>
        </p:spPr>
        <p:txBody>
          <a:bodyPr wrap="square" rtlCol="0">
            <a:spAutoFit/>
          </a:bodyPr>
          <a:lstStyle/>
          <a:p>
            <a:r>
              <a:rPr lang="it-IT" b="1" dirty="0"/>
              <a:t>Notturno d’autunno</a:t>
            </a:r>
          </a:p>
          <a:p>
            <a:r>
              <a:rPr lang="it-IT" dirty="0">
                <a:hlinkClick r:id="rId6"/>
              </a:rPr>
              <a:t>https://en.wikipedia.org/wiki/File:Ented,_Nokturn_a-moll_-_Jesienny.ogg</a:t>
            </a:r>
            <a:endParaRPr lang="it-IT" dirty="0"/>
          </a:p>
          <a:p>
            <a:r>
              <a:rPr lang="it-IT" dirty="0">
                <a:hlinkClick r:id="rId7"/>
              </a:rPr>
              <a:t>https://it.wikipedia.org/wiki/Musical_Instrument_Digital_Interface</a:t>
            </a:r>
            <a:r>
              <a:rPr lang="it-IT" dirty="0"/>
              <a:t> </a:t>
            </a:r>
          </a:p>
        </p:txBody>
      </p:sp>
      <p:sp>
        <p:nvSpPr>
          <p:cNvPr id="10" name="CasellaDiTesto 9">
            <a:extLst>
              <a:ext uri="{FF2B5EF4-FFF2-40B4-BE49-F238E27FC236}">
                <a16:creationId xmlns:a16="http://schemas.microsoft.com/office/drawing/2014/main" id="{0460891E-E506-A61D-4E3E-203FCCBB124F}"/>
              </a:ext>
            </a:extLst>
          </p:cNvPr>
          <p:cNvSpPr txBox="1"/>
          <p:nvPr/>
        </p:nvSpPr>
        <p:spPr>
          <a:xfrm>
            <a:off x="251520" y="1223342"/>
            <a:ext cx="5472608" cy="2862322"/>
          </a:xfrm>
          <a:prstGeom prst="rect">
            <a:avLst/>
          </a:prstGeom>
          <a:noFill/>
        </p:spPr>
        <p:txBody>
          <a:bodyPr wrap="square">
            <a:spAutoFit/>
          </a:bodyPr>
          <a:lstStyle/>
          <a:p>
            <a:r>
              <a:rPr lang="it-IT" b="1" dirty="0"/>
              <a:t>MIDI</a:t>
            </a:r>
            <a:r>
              <a:rPr lang="it-IT" dirty="0"/>
              <a:t> (</a:t>
            </a:r>
            <a:r>
              <a:rPr lang="it-IT" b="1" dirty="0"/>
              <a:t>Musical </a:t>
            </a:r>
            <a:r>
              <a:rPr lang="it-IT" b="1" dirty="0" err="1"/>
              <a:t>Instrument</a:t>
            </a:r>
            <a:r>
              <a:rPr lang="it-IT" b="1" dirty="0"/>
              <a:t> Digital Interface</a:t>
            </a:r>
            <a:r>
              <a:rPr lang="it-IT" dirty="0"/>
              <a:t>) è il </a:t>
            </a:r>
            <a:r>
              <a:rPr lang="it-IT" dirty="0">
                <a:hlinkClick r:id="rId8" tooltip="Protocollo di rete"/>
              </a:rPr>
              <a:t>protocollo</a:t>
            </a:r>
            <a:r>
              <a:rPr lang="it-IT" dirty="0"/>
              <a:t> standard per l'interazione degli </a:t>
            </a:r>
            <a:r>
              <a:rPr lang="it-IT" dirty="0">
                <a:hlinkClick r:id="rId9" tooltip="Strumento musicale"/>
              </a:rPr>
              <a:t>strumenti musicali</a:t>
            </a:r>
            <a:r>
              <a:rPr lang="it-IT" dirty="0"/>
              <a:t> </a:t>
            </a:r>
            <a:r>
              <a:rPr lang="it-IT" dirty="0">
                <a:hlinkClick r:id="rId10" tooltip="Elettronica"/>
              </a:rPr>
              <a:t>elettronici</a:t>
            </a:r>
            <a:r>
              <a:rPr lang="it-IT" dirty="0"/>
              <a:t>, anche tramite un </a:t>
            </a:r>
            <a:r>
              <a:rPr lang="it-IT" dirty="0">
                <a:hlinkClick r:id="rId11" tooltip="Computer"/>
              </a:rPr>
              <a:t>computer</a:t>
            </a:r>
            <a:r>
              <a:rPr lang="it-IT" dirty="0"/>
              <a:t>. </a:t>
            </a:r>
          </a:p>
          <a:p>
            <a:r>
              <a:rPr lang="it-IT" dirty="0">
                <a:solidFill>
                  <a:srgbClr val="202122"/>
                </a:solidFill>
              </a:rPr>
              <a:t>Una registrazione MIDI non è un segnale audio, come con una registrazione audio effettuata con un microfono. È più simile a un piano roll, che indica l'intonazione, l'ora di inizio, il tempo di arresto e altre proprietà di ogni singola nota, piuttosto che il suono risultante.
</a:t>
            </a:r>
            <a:endParaRPr lang="it-IT" dirty="0"/>
          </a:p>
        </p:txBody>
      </p:sp>
    </p:spTree>
    <p:extLst>
      <p:ext uri="{BB962C8B-B14F-4D97-AF65-F5344CB8AC3E}">
        <p14:creationId xmlns:p14="http://schemas.microsoft.com/office/powerpoint/2010/main" val="920733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145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8182">
                <p:cTn id="7" fill="hold" display="0">
                  <p:stCondLst>
                    <p:cond delay="indefinite"/>
                  </p:stCondLst>
                  <p:endCondLst>
                    <p:cond evt="onStopAudio" delay="0">
                      <p:tgtEl>
                        <p:sldTgt/>
                      </p:tgtEl>
                    </p:cond>
                  </p:endCondLst>
                </p:cTn>
                <p:tgtEl>
                  <p:spTgt spid="5"/>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7134D7-5309-98DD-1320-6A43A8893BC9}"/>
              </a:ext>
            </a:extLst>
          </p:cNvPr>
          <p:cNvSpPr>
            <a:spLocks noGrp="1"/>
          </p:cNvSpPr>
          <p:nvPr>
            <p:ph type="title"/>
          </p:nvPr>
        </p:nvSpPr>
        <p:spPr>
          <a:xfrm>
            <a:off x="457200" y="64778"/>
            <a:ext cx="8229600" cy="1143000"/>
          </a:xfrm>
        </p:spPr>
        <p:txBody>
          <a:bodyPr/>
          <a:lstStyle/>
          <a:p>
            <a:r>
              <a:rPr lang="it-IT" dirty="0"/>
              <a:t>Olivetti M24 (1983)</a:t>
            </a:r>
          </a:p>
        </p:txBody>
      </p:sp>
      <p:pic>
        <p:nvPicPr>
          <p:cNvPr id="4" name="Immagine 3" descr="Immagine che contiene testo, computer, elettronico&#10;&#10;Descrizione generata automaticamente">
            <a:extLst>
              <a:ext uri="{FF2B5EF4-FFF2-40B4-BE49-F238E27FC236}">
                <a16:creationId xmlns:a16="http://schemas.microsoft.com/office/drawing/2014/main" id="{B082CDEF-0C38-86B8-49B0-C2C58D8295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22" y="1066022"/>
            <a:ext cx="4379937" cy="3284953"/>
          </a:xfrm>
          <a:prstGeom prst="rect">
            <a:avLst/>
          </a:prstGeom>
        </p:spPr>
      </p:pic>
      <p:sp>
        <p:nvSpPr>
          <p:cNvPr id="6" name="CasellaDiTesto 5">
            <a:extLst>
              <a:ext uri="{FF2B5EF4-FFF2-40B4-BE49-F238E27FC236}">
                <a16:creationId xmlns:a16="http://schemas.microsoft.com/office/drawing/2014/main" id="{1BC67832-6F34-0060-EFAF-0A914EFD4B5B}"/>
              </a:ext>
            </a:extLst>
          </p:cNvPr>
          <p:cNvSpPr txBox="1"/>
          <p:nvPr/>
        </p:nvSpPr>
        <p:spPr>
          <a:xfrm>
            <a:off x="4693942" y="1049067"/>
            <a:ext cx="4572000" cy="2031325"/>
          </a:xfrm>
          <a:prstGeom prst="rect">
            <a:avLst/>
          </a:prstGeom>
          <a:noFill/>
        </p:spPr>
        <p:txBody>
          <a:bodyPr wrap="square">
            <a:spAutoFit/>
          </a:bodyPr>
          <a:lstStyle/>
          <a:p>
            <a:r>
              <a:rPr lang="it-IT" dirty="0"/>
              <a:t>L'</a:t>
            </a:r>
            <a:r>
              <a:rPr lang="it-IT" b="1" dirty="0"/>
              <a:t>Olivetti M24</a:t>
            </a:r>
            <a:r>
              <a:rPr lang="it-IT" dirty="0"/>
              <a:t> è un </a:t>
            </a:r>
            <a:r>
              <a:rPr lang="it-IT" dirty="0">
                <a:hlinkClick r:id="rId3" tooltip="Personal computer"/>
              </a:rPr>
              <a:t>personal computer</a:t>
            </a:r>
            <a:r>
              <a:rPr lang="it-IT" dirty="0"/>
              <a:t> che fu prodotto presso lo stabilimento </a:t>
            </a:r>
            <a:r>
              <a:rPr lang="it-IT" dirty="0">
                <a:hlinkClick r:id="rId4" tooltip="Olivetti"/>
              </a:rPr>
              <a:t>Olivetti</a:t>
            </a:r>
            <a:r>
              <a:rPr lang="it-IT" dirty="0"/>
              <a:t> di </a:t>
            </a:r>
            <a:r>
              <a:rPr lang="it-IT" dirty="0">
                <a:hlinkClick r:id="rId5" tooltip="Scarmagno"/>
              </a:rPr>
              <a:t>Scarmagno</a:t>
            </a:r>
            <a:r>
              <a:rPr lang="it-IT" dirty="0"/>
              <a:t> a partire dal </a:t>
            </a:r>
            <a:r>
              <a:rPr lang="it-IT" dirty="0">
                <a:hlinkClick r:id="rId6" tooltip="1983"/>
              </a:rPr>
              <a:t>1983</a:t>
            </a:r>
            <a:r>
              <a:rPr lang="it-IT" dirty="0"/>
              <a:t>. Nacque come concorrente del </a:t>
            </a:r>
            <a:r>
              <a:rPr lang="it-IT" dirty="0">
                <a:hlinkClick r:id="rId7" tooltip="PC IBM"/>
              </a:rPr>
              <a:t>PC IBM</a:t>
            </a:r>
            <a:r>
              <a:rPr lang="it-IT" dirty="0"/>
              <a:t> ed ebbe grande successo su tutti i mercati mondiali.</a:t>
            </a:r>
          </a:p>
          <a:p>
            <a:endParaRPr lang="it-IT" dirty="0"/>
          </a:p>
          <a:p>
            <a:r>
              <a:rPr lang="it-IT" dirty="0"/>
              <a:t>https://it.wikipedia.org/wiki/Olivetti_M24</a:t>
            </a:r>
          </a:p>
        </p:txBody>
      </p:sp>
      <p:sp>
        <p:nvSpPr>
          <p:cNvPr id="9" name="CasellaDiTesto 8">
            <a:extLst>
              <a:ext uri="{FF2B5EF4-FFF2-40B4-BE49-F238E27FC236}">
                <a16:creationId xmlns:a16="http://schemas.microsoft.com/office/drawing/2014/main" id="{04326859-8CF6-06F3-D08A-0AD2E90C7FAD}"/>
              </a:ext>
            </a:extLst>
          </p:cNvPr>
          <p:cNvSpPr txBox="1"/>
          <p:nvPr/>
        </p:nvSpPr>
        <p:spPr>
          <a:xfrm>
            <a:off x="70122" y="4383316"/>
            <a:ext cx="8822357" cy="2585323"/>
          </a:xfrm>
          <a:prstGeom prst="rect">
            <a:avLst/>
          </a:prstGeom>
          <a:noFill/>
        </p:spPr>
        <p:txBody>
          <a:bodyPr wrap="square">
            <a:spAutoFit/>
          </a:bodyPr>
          <a:lstStyle/>
          <a:p>
            <a:r>
              <a:rPr lang="it-IT" dirty="0"/>
              <a:t>A differenza del PC IBM, che adottava il </a:t>
            </a:r>
            <a:r>
              <a:rPr lang="it-IT" dirty="0">
                <a:hlinkClick r:id="rId8" tooltip="Processore"/>
              </a:rPr>
              <a:t>processore</a:t>
            </a:r>
            <a:r>
              <a:rPr lang="it-IT" dirty="0"/>
              <a:t> Intel </a:t>
            </a:r>
            <a:r>
              <a:rPr lang="it-IT" dirty="0">
                <a:hlinkClick r:id="rId9" tooltip="I8088"/>
              </a:rPr>
              <a:t>8088</a:t>
            </a:r>
            <a:r>
              <a:rPr lang="it-IT" dirty="0"/>
              <a:t> con </a:t>
            </a:r>
            <a:r>
              <a:rPr lang="it-IT" dirty="0">
                <a:hlinkClick r:id="rId10" tooltip="Clock"/>
              </a:rPr>
              <a:t>clock</a:t>
            </a:r>
            <a:r>
              <a:rPr lang="it-IT" dirty="0"/>
              <a:t> a 4,7 MHz, l'M24 adottava il più potente </a:t>
            </a:r>
            <a:r>
              <a:rPr lang="it-IT" dirty="0">
                <a:hlinkClick r:id="rId11" tooltip="Intel 8086"/>
              </a:rPr>
              <a:t>Intel 8086</a:t>
            </a:r>
            <a:r>
              <a:rPr lang="it-IT" dirty="0"/>
              <a:t>, con la velocità di clock di 8 o 10 </a:t>
            </a:r>
            <a:r>
              <a:rPr lang="it-IT" dirty="0">
                <a:hlinkClick r:id="rId12" tooltip="Megahertz"/>
              </a:rPr>
              <a:t>MHz</a:t>
            </a:r>
            <a:r>
              <a:rPr lang="it-IT" dirty="0"/>
              <a:t>, un bus dati a 16 bit e la possibilità di incrementarne le prestazioni diminuendo la velocità di refresh della memoria via software, grafica CGA o con acceleratore grafico NEC 6845 e 7 slot di espansione liberi.</a:t>
            </a:r>
          </a:p>
          <a:p>
            <a:r>
              <a:rPr lang="it-IT" dirty="0"/>
              <a:t>Già all'inizio del 1984 la configurazione standard era con 640 </a:t>
            </a:r>
            <a:r>
              <a:rPr lang="it-IT" dirty="0" err="1"/>
              <a:t>KiB</a:t>
            </a:r>
            <a:r>
              <a:rPr lang="it-IT" dirty="0"/>
              <a:t> e hard disk interno da 10 </a:t>
            </a:r>
            <a:r>
              <a:rPr lang="it-IT" dirty="0" err="1"/>
              <a:t>MiB</a:t>
            </a:r>
            <a:r>
              <a:rPr lang="it-IT" dirty="0"/>
              <a:t> o esterno da 27 </a:t>
            </a:r>
            <a:r>
              <a:rPr lang="it-IT" dirty="0" err="1"/>
              <a:t>MiB</a:t>
            </a:r>
            <a:endParaRPr lang="it-IT" dirty="0"/>
          </a:p>
          <a:p>
            <a:r>
              <a:rPr lang="it-IT" dirty="0"/>
              <a:t>L'M24 fu il primo personal computer della storia a poter essere equipaggiato del sistema operativo </a:t>
            </a:r>
            <a:r>
              <a:rPr lang="it-IT" dirty="0">
                <a:hlinkClick r:id="rId13" tooltip="Unix"/>
              </a:rPr>
              <a:t>UNIX</a:t>
            </a:r>
            <a:r>
              <a:rPr lang="it-IT" dirty="0"/>
              <a:t> certificato </a:t>
            </a:r>
          </a:p>
        </p:txBody>
      </p:sp>
    </p:spTree>
    <p:extLst>
      <p:ext uri="{BB962C8B-B14F-4D97-AF65-F5344CB8AC3E}">
        <p14:creationId xmlns:p14="http://schemas.microsoft.com/office/powerpoint/2010/main" val="2378023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352601" y="96571"/>
            <a:ext cx="2834954" cy="1617466"/>
          </a:xfrm>
        </p:spPr>
        <p:txBody>
          <a:bodyPr anchor="t">
            <a:normAutofit/>
          </a:bodyPr>
          <a:lstStyle/>
          <a:p>
            <a:r>
              <a:rPr lang="pl-PL" sz="3600" dirty="0">
                <a:solidFill>
                  <a:srgbClr val="FF0000"/>
                </a:solidFill>
              </a:rPr>
              <a:t>Languages</a:t>
            </a:r>
            <a:endParaRPr lang="en-GB" sz="3600" dirty="0">
              <a:solidFill>
                <a:srgbClr val="FF0000"/>
              </a:solidFil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1436198" y="1201595"/>
            <a:ext cx="2090782"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800" b="1" dirty="0"/>
              <a:t>Understood by machines</a:t>
            </a:r>
            <a:endParaRPr lang="en-GB" sz="1800"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256023" y="2668768"/>
            <a:ext cx="1061695" cy="353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1800" dirty="0"/>
              <a:t>Binary code</a:t>
            </a:r>
            <a:endParaRPr lang="en-GB" sz="1800" dirty="0"/>
          </a:p>
        </p:txBody>
      </p:sp>
      <p:sp>
        <p:nvSpPr>
          <p:cNvPr id="2" name="Rectangle 1">
            <a:extLst>
              <a:ext uri="{FF2B5EF4-FFF2-40B4-BE49-F238E27FC236}">
                <a16:creationId xmlns:a16="http://schemas.microsoft.com/office/drawing/2014/main" id="{2E229F3C-E9AF-9841-2C17-E5269D49D099}"/>
              </a:ext>
            </a:extLst>
          </p:cNvPr>
          <p:cNvSpPr/>
          <p:nvPr/>
        </p:nvSpPr>
        <p:spPr>
          <a:xfrm>
            <a:off x="3492718" y="2486939"/>
            <a:ext cx="5431304" cy="51438"/>
          </a:xfrm>
          <a:prstGeom prst="rect">
            <a:avLst/>
          </a:prstGeom>
          <a:gradFill flip="none" rotWithShape="1">
            <a:gsLst>
              <a:gs pos="100000">
                <a:schemeClr val="accent2">
                  <a:lumMod val="40000"/>
                  <a:lumOff val="60000"/>
                </a:schemeClr>
              </a:gs>
              <a:gs pos="0">
                <a:srgbClr val="92D050"/>
              </a:gs>
            </a:gsLst>
            <a:lin ang="10800000" scaled="1"/>
            <a:tileRect/>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5">
            <a:extLst>
              <a:ext uri="{FF2B5EF4-FFF2-40B4-BE49-F238E27FC236}">
                <a16:creationId xmlns:a16="http://schemas.microsoft.com/office/drawing/2014/main" id="{186E4997-C9B8-5922-B444-1B707A268B2E}"/>
              </a:ext>
            </a:extLst>
          </p:cNvPr>
          <p:cNvSpPr txBox="1">
            <a:spLocks/>
          </p:cNvSpPr>
          <p:nvPr/>
        </p:nvSpPr>
        <p:spPr bwMode="auto">
          <a:xfrm>
            <a:off x="5859829" y="1246596"/>
            <a:ext cx="2090782"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800" b="1" dirty="0"/>
              <a:t>Understood by humans</a:t>
            </a:r>
            <a:endParaRPr lang="en-GB" sz="1800" dirty="0"/>
          </a:p>
        </p:txBody>
      </p:sp>
      <p:sp>
        <p:nvSpPr>
          <p:cNvPr id="8" name="Content Placeholder 1">
            <a:extLst>
              <a:ext uri="{FF2B5EF4-FFF2-40B4-BE49-F238E27FC236}">
                <a16:creationId xmlns:a16="http://schemas.microsoft.com/office/drawing/2014/main" id="{B295A976-EB27-0F1F-957C-6EA32D01DD3C}"/>
              </a:ext>
            </a:extLst>
          </p:cNvPr>
          <p:cNvSpPr txBox="1">
            <a:spLocks/>
          </p:cNvSpPr>
          <p:nvPr/>
        </p:nvSpPr>
        <p:spPr bwMode="auto">
          <a:xfrm>
            <a:off x="2320660" y="2584021"/>
            <a:ext cx="3042225" cy="522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1800" dirty="0"/>
              <a:t>Base16</a:t>
            </a:r>
          </a:p>
          <a:p>
            <a:pPr marL="0" indent="0" algn="just">
              <a:buNone/>
            </a:pPr>
            <a:r>
              <a:rPr lang="pl-PL" sz="1800" dirty="0"/>
              <a:t>Hexadecimal</a:t>
            </a:r>
          </a:p>
          <a:p>
            <a:pPr marL="0" indent="0" algn="just">
              <a:buNone/>
            </a:pPr>
            <a:r>
              <a:rPr lang="pl-PL" sz="1800" dirty="0"/>
              <a:t>Machine code</a:t>
            </a:r>
            <a:endParaRPr lang="en-GB" sz="1800" dirty="0"/>
          </a:p>
        </p:txBody>
      </p:sp>
      <p:sp>
        <p:nvSpPr>
          <p:cNvPr id="9" name="Content Placeholder 1">
            <a:extLst>
              <a:ext uri="{FF2B5EF4-FFF2-40B4-BE49-F238E27FC236}">
                <a16:creationId xmlns:a16="http://schemas.microsoft.com/office/drawing/2014/main" id="{A3DD8285-FE50-8A18-F89A-064BF44BFDAC}"/>
              </a:ext>
            </a:extLst>
          </p:cNvPr>
          <p:cNvSpPr txBox="1">
            <a:spLocks/>
          </p:cNvSpPr>
          <p:nvPr/>
        </p:nvSpPr>
        <p:spPr bwMode="auto">
          <a:xfrm>
            <a:off x="4530350" y="2611072"/>
            <a:ext cx="1256003" cy="353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1800" dirty="0"/>
              <a:t>Symbolic language</a:t>
            </a:r>
          </a:p>
          <a:p>
            <a:pPr marL="0" indent="0" algn="just">
              <a:buNone/>
            </a:pPr>
            <a:r>
              <a:rPr lang="pl-PL" sz="1800" dirty="0"/>
              <a:t>Assembly</a:t>
            </a:r>
            <a:endParaRPr lang="en-GB" sz="1800" dirty="0"/>
          </a:p>
        </p:txBody>
      </p:sp>
      <p:sp>
        <p:nvSpPr>
          <p:cNvPr id="10" name="Content Placeholder 1">
            <a:extLst>
              <a:ext uri="{FF2B5EF4-FFF2-40B4-BE49-F238E27FC236}">
                <a16:creationId xmlns:a16="http://schemas.microsoft.com/office/drawing/2014/main" id="{967DB98D-BE8A-4768-252C-EC0DCB038EE3}"/>
              </a:ext>
            </a:extLst>
          </p:cNvPr>
          <p:cNvSpPr txBox="1">
            <a:spLocks/>
          </p:cNvSpPr>
          <p:nvPr/>
        </p:nvSpPr>
        <p:spPr bwMode="auto">
          <a:xfrm>
            <a:off x="7080263" y="2552713"/>
            <a:ext cx="1583307" cy="353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1800" dirty="0"/>
              <a:t>High Level Language</a:t>
            </a:r>
          </a:p>
          <a:p>
            <a:pPr marL="0" indent="0" algn="just">
              <a:buNone/>
            </a:pPr>
            <a:endParaRPr lang="en-GB" sz="1350" dirty="0"/>
          </a:p>
        </p:txBody>
      </p:sp>
      <p:sp>
        <p:nvSpPr>
          <p:cNvPr id="11" name="Content Placeholder 1">
            <a:extLst>
              <a:ext uri="{FF2B5EF4-FFF2-40B4-BE49-F238E27FC236}">
                <a16:creationId xmlns:a16="http://schemas.microsoft.com/office/drawing/2014/main" id="{B402C928-E6EF-F7E7-7667-259A5DD410D9}"/>
              </a:ext>
            </a:extLst>
          </p:cNvPr>
          <p:cNvSpPr txBox="1">
            <a:spLocks/>
          </p:cNvSpPr>
          <p:nvPr/>
        </p:nvSpPr>
        <p:spPr bwMode="auto">
          <a:xfrm>
            <a:off x="7080263" y="3237265"/>
            <a:ext cx="2095151"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l-PL" sz="1800" dirty="0"/>
              <a:t>Handles memory</a:t>
            </a:r>
          </a:p>
          <a:p>
            <a:pPr algn="just"/>
            <a:r>
              <a:rPr lang="pl-PL" sz="1800" dirty="0"/>
              <a:t>Easy to use</a:t>
            </a:r>
            <a:endParaRPr lang="en-GB" sz="1800" dirty="0"/>
          </a:p>
        </p:txBody>
      </p:sp>
      <p:sp>
        <p:nvSpPr>
          <p:cNvPr id="15" name="Content Placeholder 1">
            <a:extLst>
              <a:ext uri="{FF2B5EF4-FFF2-40B4-BE49-F238E27FC236}">
                <a16:creationId xmlns:a16="http://schemas.microsoft.com/office/drawing/2014/main" id="{979DF016-C43F-30DF-7187-4E8A76AA93F5}"/>
              </a:ext>
            </a:extLst>
          </p:cNvPr>
          <p:cNvSpPr txBox="1">
            <a:spLocks/>
          </p:cNvSpPr>
          <p:nvPr/>
        </p:nvSpPr>
        <p:spPr bwMode="auto">
          <a:xfrm>
            <a:off x="4245013" y="3746594"/>
            <a:ext cx="2418374"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l-PL" sz="1800" dirty="0"/>
              <a:t>Complex</a:t>
            </a:r>
          </a:p>
          <a:p>
            <a:pPr algn="just"/>
            <a:r>
              <a:rPr lang="pl-PL" sz="1800" dirty="0"/>
              <a:t>Difficult to use and debug</a:t>
            </a:r>
            <a:endParaRPr lang="en-GB" sz="1800" dirty="0"/>
          </a:p>
        </p:txBody>
      </p:sp>
      <p:sp>
        <p:nvSpPr>
          <p:cNvPr id="17" name="Arrow: Down 16">
            <a:extLst>
              <a:ext uri="{FF2B5EF4-FFF2-40B4-BE49-F238E27FC236}">
                <a16:creationId xmlns:a16="http://schemas.microsoft.com/office/drawing/2014/main" id="{5262EBE1-A665-AFF4-2BA2-228989DF9FB2}"/>
              </a:ext>
            </a:extLst>
          </p:cNvPr>
          <p:cNvSpPr/>
          <p:nvPr/>
        </p:nvSpPr>
        <p:spPr>
          <a:xfrm>
            <a:off x="5297427" y="4763672"/>
            <a:ext cx="304800" cy="3714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ontent Placeholder 1">
            <a:extLst>
              <a:ext uri="{FF2B5EF4-FFF2-40B4-BE49-F238E27FC236}">
                <a16:creationId xmlns:a16="http://schemas.microsoft.com/office/drawing/2014/main" id="{D47B79F9-591D-45EC-A83E-4FDCEF446CB0}"/>
              </a:ext>
            </a:extLst>
          </p:cNvPr>
          <p:cNvSpPr txBox="1">
            <a:spLocks/>
          </p:cNvSpPr>
          <p:nvPr/>
        </p:nvSpPr>
        <p:spPr bwMode="auto">
          <a:xfrm>
            <a:off x="4358214" y="5239947"/>
            <a:ext cx="2856278"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l-PL" sz="1800" dirty="0"/>
              <a:t>Prone to human error</a:t>
            </a:r>
          </a:p>
          <a:p>
            <a:pPr algn="just"/>
            <a:r>
              <a:rPr lang="pl-PL" sz="1800" dirty="0"/>
              <a:t>Massive security risk</a:t>
            </a:r>
            <a:endParaRPr lang="en-GB" sz="1800" dirty="0"/>
          </a:p>
        </p:txBody>
      </p:sp>
      <p:cxnSp>
        <p:nvCxnSpPr>
          <p:cNvPr id="21" name="Straight Arrow Connector 20">
            <a:extLst>
              <a:ext uri="{FF2B5EF4-FFF2-40B4-BE49-F238E27FC236}">
                <a16:creationId xmlns:a16="http://schemas.microsoft.com/office/drawing/2014/main" id="{C9297941-6804-4BD7-F732-652F58A9270D}"/>
              </a:ext>
            </a:extLst>
          </p:cNvPr>
          <p:cNvCxnSpPr>
            <a:cxnSpLocks/>
            <a:stCxn id="13" idx="3"/>
            <a:endCxn id="8" idx="1"/>
          </p:cNvCxnSpPr>
          <p:nvPr/>
        </p:nvCxnSpPr>
        <p:spPr>
          <a:xfrm>
            <a:off x="1317718" y="2845466"/>
            <a:ext cx="1002942" cy="1"/>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24" name="Straight Arrow Connector 23">
            <a:extLst>
              <a:ext uri="{FF2B5EF4-FFF2-40B4-BE49-F238E27FC236}">
                <a16:creationId xmlns:a16="http://schemas.microsoft.com/office/drawing/2014/main" id="{668F5542-355B-EF6C-FD3C-DBE47DA7A18B}"/>
              </a:ext>
            </a:extLst>
          </p:cNvPr>
          <p:cNvCxnSpPr>
            <a:cxnSpLocks/>
            <a:endCxn id="9" idx="1"/>
          </p:cNvCxnSpPr>
          <p:nvPr/>
        </p:nvCxnSpPr>
        <p:spPr>
          <a:xfrm>
            <a:off x="3937917" y="2787770"/>
            <a:ext cx="592433" cy="0"/>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28" name="Straight Arrow Connector 27">
            <a:extLst>
              <a:ext uri="{FF2B5EF4-FFF2-40B4-BE49-F238E27FC236}">
                <a16:creationId xmlns:a16="http://schemas.microsoft.com/office/drawing/2014/main" id="{3B31E1D2-5C69-98DF-2908-CB86A827D9A9}"/>
              </a:ext>
            </a:extLst>
          </p:cNvPr>
          <p:cNvCxnSpPr>
            <a:cxnSpLocks/>
          </p:cNvCxnSpPr>
          <p:nvPr/>
        </p:nvCxnSpPr>
        <p:spPr>
          <a:xfrm>
            <a:off x="6147734" y="2787769"/>
            <a:ext cx="368251" cy="1"/>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367930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278681" y="548680"/>
            <a:ext cx="2834954" cy="1617466"/>
          </a:xfrm>
        </p:spPr>
        <p:txBody>
          <a:bodyPr anchor="t">
            <a:normAutofit/>
          </a:bodyPr>
          <a:lstStyle/>
          <a:p>
            <a:r>
              <a:rPr lang="pl-PL" sz="3600" dirty="0">
                <a:solidFill>
                  <a:srgbClr val="FF0000"/>
                </a:solidFill>
              </a:rPr>
              <a:t>Binary code</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https://en.wikipedia.org/wiki/Binary_code</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278681" y="1731764"/>
            <a:ext cx="8414411"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Un codice binario rappresenta testo, istruzioni del processore del computer o qualsiasi altro dato utilizzando un sistema a due simboli. Il sistema a due simboli utilizzato è spesso "0" e "1" dal sistema numerico binario. Il codice binario assegna un modello di cifre binarie, note anche come bit, a ciascun carattere, istruzione, ecc. Ad esempio, una stringa binaria di otto bit può rappresentare uno qualsiasi dei 256 valori possibili e può, quindi, rappresentare un'ampia varietà di elementi diversi. 
</a:t>
            </a:r>
            <a:endParaRPr lang="pl-PL" sz="2000" dirty="0"/>
          </a:p>
        </p:txBody>
      </p:sp>
    </p:spTree>
    <p:extLst>
      <p:ext uri="{BB962C8B-B14F-4D97-AF65-F5344CB8AC3E}">
        <p14:creationId xmlns:p14="http://schemas.microsoft.com/office/powerpoint/2010/main" val="254184697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0C825E-BC54-92A0-5175-5BFF4FF9F49D}"/>
              </a:ext>
            </a:extLst>
          </p:cNvPr>
          <p:cNvSpPr>
            <a:spLocks noGrp="1"/>
          </p:cNvSpPr>
          <p:nvPr>
            <p:ph type="title"/>
          </p:nvPr>
        </p:nvSpPr>
        <p:spPr>
          <a:xfrm>
            <a:off x="457200" y="28582"/>
            <a:ext cx="8229600" cy="1143000"/>
          </a:xfrm>
        </p:spPr>
        <p:txBody>
          <a:bodyPr/>
          <a:lstStyle/>
          <a:p>
            <a:r>
              <a:rPr lang="it-IT" dirty="0"/>
              <a:t>Aritmetica binaria</a:t>
            </a:r>
          </a:p>
        </p:txBody>
      </p:sp>
      <p:pic>
        <p:nvPicPr>
          <p:cNvPr id="6" name="Immagine 5">
            <a:extLst>
              <a:ext uri="{FF2B5EF4-FFF2-40B4-BE49-F238E27FC236}">
                <a16:creationId xmlns:a16="http://schemas.microsoft.com/office/drawing/2014/main" id="{D66F50C7-A4C9-C768-1AF8-2C82FADC14D7}"/>
              </a:ext>
            </a:extLst>
          </p:cNvPr>
          <p:cNvPicPr>
            <a:picLocks noChangeAspect="1"/>
          </p:cNvPicPr>
          <p:nvPr/>
        </p:nvPicPr>
        <p:blipFill>
          <a:blip r:embed="rId2"/>
          <a:stretch>
            <a:fillRect/>
          </a:stretch>
        </p:blipFill>
        <p:spPr>
          <a:xfrm>
            <a:off x="200882" y="1171582"/>
            <a:ext cx="8742235" cy="4957512"/>
          </a:xfrm>
          <a:prstGeom prst="rect">
            <a:avLst/>
          </a:prstGeom>
        </p:spPr>
      </p:pic>
      <p:sp>
        <p:nvSpPr>
          <p:cNvPr id="4" name="CasellaDiTesto 3">
            <a:extLst>
              <a:ext uri="{FF2B5EF4-FFF2-40B4-BE49-F238E27FC236}">
                <a16:creationId xmlns:a16="http://schemas.microsoft.com/office/drawing/2014/main" id="{D588F3C4-7265-904B-5802-F83E8ACDEA4D}"/>
              </a:ext>
            </a:extLst>
          </p:cNvPr>
          <p:cNvSpPr txBox="1"/>
          <p:nvPr/>
        </p:nvSpPr>
        <p:spPr>
          <a:xfrm>
            <a:off x="200882" y="6228821"/>
            <a:ext cx="8742235" cy="646331"/>
          </a:xfrm>
          <a:prstGeom prst="rect">
            <a:avLst/>
          </a:prstGeom>
          <a:noFill/>
        </p:spPr>
        <p:txBody>
          <a:bodyPr wrap="square">
            <a:spAutoFit/>
          </a:bodyPr>
          <a:lstStyle/>
          <a:p>
            <a:r>
              <a:rPr lang="it-IT" dirty="0"/>
              <a:t>https://www.edatlas.it/scarica/informatica/InfoTic/Capitolo1/MaterialiOnline/1OperazioniSistemaBinario.pdf</a:t>
            </a:r>
          </a:p>
        </p:txBody>
      </p:sp>
    </p:spTree>
    <p:extLst>
      <p:ext uri="{BB962C8B-B14F-4D97-AF65-F5344CB8AC3E}">
        <p14:creationId xmlns:p14="http://schemas.microsoft.com/office/powerpoint/2010/main" val="34506832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0C825E-BC54-92A0-5175-5BFF4FF9F49D}"/>
              </a:ext>
            </a:extLst>
          </p:cNvPr>
          <p:cNvSpPr>
            <a:spLocks noGrp="1"/>
          </p:cNvSpPr>
          <p:nvPr>
            <p:ph type="title"/>
          </p:nvPr>
        </p:nvSpPr>
        <p:spPr>
          <a:xfrm>
            <a:off x="457200" y="28582"/>
            <a:ext cx="8229600" cy="1143000"/>
          </a:xfrm>
        </p:spPr>
        <p:txBody>
          <a:bodyPr/>
          <a:lstStyle/>
          <a:p>
            <a:r>
              <a:rPr lang="it-IT" dirty="0"/>
              <a:t>Aritmetica binaria</a:t>
            </a:r>
          </a:p>
        </p:txBody>
      </p:sp>
      <p:pic>
        <p:nvPicPr>
          <p:cNvPr id="4" name="Immagine 3">
            <a:extLst>
              <a:ext uri="{FF2B5EF4-FFF2-40B4-BE49-F238E27FC236}">
                <a16:creationId xmlns:a16="http://schemas.microsoft.com/office/drawing/2014/main" id="{EA58B545-6741-1F56-4FCC-0D5AC4F0BF5C}"/>
              </a:ext>
            </a:extLst>
          </p:cNvPr>
          <p:cNvPicPr>
            <a:picLocks noChangeAspect="1"/>
          </p:cNvPicPr>
          <p:nvPr/>
        </p:nvPicPr>
        <p:blipFill>
          <a:blip r:embed="rId2"/>
          <a:stretch>
            <a:fillRect/>
          </a:stretch>
        </p:blipFill>
        <p:spPr>
          <a:xfrm>
            <a:off x="356830" y="928156"/>
            <a:ext cx="8787170" cy="5001688"/>
          </a:xfrm>
          <a:prstGeom prst="rect">
            <a:avLst/>
          </a:prstGeom>
        </p:spPr>
      </p:pic>
      <mc:AlternateContent xmlns:mc="http://schemas.openxmlformats.org/markup-compatibility/2006" xmlns:p14="http://schemas.microsoft.com/office/powerpoint/2010/main">
        <mc:Choice Requires="p14">
          <p:contentPart p14:bwMode="auto" r:id="rId3">
            <p14:nvContentPartPr>
              <p14:cNvPr id="5" name="Input penna 4">
                <a:extLst>
                  <a:ext uri="{FF2B5EF4-FFF2-40B4-BE49-F238E27FC236}">
                    <a16:creationId xmlns:a16="http://schemas.microsoft.com/office/drawing/2014/main" id="{293073CB-5085-5932-E982-05ED8E2BA97D}"/>
                  </a:ext>
                </a:extLst>
              </p14:cNvPr>
              <p14:cNvContentPartPr/>
              <p14:nvPr/>
            </p14:nvContentPartPr>
            <p14:xfrm>
              <a:off x="673611" y="2421796"/>
              <a:ext cx="3533040" cy="97920"/>
            </p14:xfrm>
          </p:contentPart>
        </mc:Choice>
        <mc:Fallback xmlns="">
          <p:pic>
            <p:nvPicPr>
              <p:cNvPr id="5" name="Input penna 4">
                <a:extLst>
                  <a:ext uri="{FF2B5EF4-FFF2-40B4-BE49-F238E27FC236}">
                    <a16:creationId xmlns:a16="http://schemas.microsoft.com/office/drawing/2014/main" id="{293073CB-5085-5932-E982-05ED8E2BA97D}"/>
                  </a:ext>
                </a:extLst>
              </p:cNvPr>
              <p:cNvPicPr/>
              <p:nvPr/>
            </p:nvPicPr>
            <p:blipFill>
              <a:blip r:embed="rId4"/>
              <a:stretch>
                <a:fillRect/>
              </a:stretch>
            </p:blipFill>
            <p:spPr>
              <a:xfrm>
                <a:off x="619971" y="2313796"/>
                <a:ext cx="3640680" cy="313560"/>
              </a:xfrm>
              <a:prstGeom prst="rect">
                <a:avLst/>
              </a:prstGeom>
            </p:spPr>
          </p:pic>
        </mc:Fallback>
      </mc:AlternateContent>
      <p:pic>
        <p:nvPicPr>
          <p:cNvPr id="6" name="Immagine 5">
            <a:extLst>
              <a:ext uri="{FF2B5EF4-FFF2-40B4-BE49-F238E27FC236}">
                <a16:creationId xmlns:a16="http://schemas.microsoft.com/office/drawing/2014/main" id="{8BA7DB34-0C22-8639-F30C-838B2FB3F4AC}"/>
              </a:ext>
            </a:extLst>
          </p:cNvPr>
          <p:cNvPicPr>
            <a:picLocks noChangeAspect="1"/>
          </p:cNvPicPr>
          <p:nvPr/>
        </p:nvPicPr>
        <p:blipFill>
          <a:blip r:embed="rId5"/>
          <a:stretch>
            <a:fillRect/>
          </a:stretch>
        </p:blipFill>
        <p:spPr>
          <a:xfrm>
            <a:off x="5364088" y="1423988"/>
            <a:ext cx="3548062" cy="2005012"/>
          </a:xfrm>
          <a:prstGeom prst="rect">
            <a:avLst/>
          </a:prstGeom>
        </p:spPr>
      </p:pic>
    </p:spTree>
    <p:extLst>
      <p:ext uri="{BB962C8B-B14F-4D97-AF65-F5344CB8AC3E}">
        <p14:creationId xmlns:p14="http://schemas.microsoft.com/office/powerpoint/2010/main" val="32641206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6574951" y="1599418"/>
            <a:ext cx="2834954" cy="1617466"/>
          </a:xfrm>
        </p:spPr>
        <p:txBody>
          <a:bodyPr anchor="t">
            <a:normAutofit/>
          </a:bodyPr>
          <a:lstStyle/>
          <a:p>
            <a:r>
              <a:rPr lang="pl-PL" sz="3600" dirty="0">
                <a:solidFill>
                  <a:srgbClr val="FF0000"/>
                </a:solidFill>
              </a:rPr>
              <a:t>ASCII</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395536" y="6352415"/>
            <a:ext cx="6191267" cy="438582"/>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https://en.wikipedia.org/wiki/Binary_code#ASCII_code</a:t>
            </a:r>
            <a:endParaRPr lang="pl-PL" sz="750" dirty="0">
              <a:solidFill>
                <a:srgbClr val="000000"/>
              </a:solidFill>
              <a:latin typeface="Arial"/>
              <a:cs typeface="Arial"/>
            </a:endParaRPr>
          </a:p>
          <a:p>
            <a:pPr defTabSz="685800" fontAlgn="auto">
              <a:spcBef>
                <a:spcPts val="0"/>
              </a:spcBef>
              <a:spcAft>
                <a:spcPts val="0"/>
              </a:spcAft>
              <a:defRPr/>
            </a:pPr>
            <a:r>
              <a:rPr lang="en-GB" sz="750" dirty="0">
                <a:solidFill>
                  <a:srgbClr val="000000"/>
                </a:solidFill>
                <a:latin typeface="Arial"/>
                <a:cs typeface="Arial"/>
                <a:hlinkClick r:id="rId3"/>
              </a:rPr>
              <a:t>https://en.wikipedia.org/wiki/ASCII</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315210" y="53329"/>
            <a:ext cx="851358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1600" dirty="0"/>
              <a:t>L'American Standard Code for Information </a:t>
            </a:r>
            <a:r>
              <a:rPr lang="it-IT" sz="1600" dirty="0" err="1"/>
              <a:t>Interchange</a:t>
            </a:r>
            <a:r>
              <a:rPr lang="it-IT" sz="1600" dirty="0"/>
              <a:t> (ASCII) utilizza un codice binario a 7 bit per rappresentare testo e altri caratteri all'interno di computer, apparecchiature di comunicazione e altri dispositivi. Ad ogni lettera o simbolo viene assegnato un numero compreso tra 0 e 127.
I codici ASCII rappresentano il testo nei computer, nelle apparecchiature di telecomunicazione e in altri dispositivi. La maggior parte dei moderni schemi di codifica dei caratteri sono basati su ASCII, sebbene supportino molti caratteri aggiuntivi. </a:t>
            </a:r>
            <a:r>
              <a:rPr lang="it-IT" sz="2000" dirty="0"/>
              <a:t>
</a:t>
            </a:r>
            <a:endParaRPr lang="pl-PL" sz="2000" dirty="0"/>
          </a:p>
        </p:txBody>
      </p:sp>
      <p:pic>
        <p:nvPicPr>
          <p:cNvPr id="6" name="Immagine 5">
            <a:extLst>
              <a:ext uri="{FF2B5EF4-FFF2-40B4-BE49-F238E27FC236}">
                <a16:creationId xmlns:a16="http://schemas.microsoft.com/office/drawing/2014/main" id="{F5EF7E9A-3863-4292-3562-2807187D7450}"/>
              </a:ext>
            </a:extLst>
          </p:cNvPr>
          <p:cNvPicPr>
            <a:picLocks noChangeAspect="1"/>
          </p:cNvPicPr>
          <p:nvPr/>
        </p:nvPicPr>
        <p:blipFill>
          <a:blip r:embed="rId4"/>
          <a:stretch>
            <a:fillRect/>
          </a:stretch>
        </p:blipFill>
        <p:spPr>
          <a:xfrm>
            <a:off x="899592" y="2250217"/>
            <a:ext cx="8048625" cy="4410075"/>
          </a:xfrm>
          <a:prstGeom prst="rect">
            <a:avLst/>
          </a:prstGeom>
        </p:spPr>
      </p:pic>
    </p:spTree>
    <p:extLst>
      <p:ext uri="{BB962C8B-B14F-4D97-AF65-F5344CB8AC3E}">
        <p14:creationId xmlns:p14="http://schemas.microsoft.com/office/powerpoint/2010/main" val="30636660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02C7AA-2C84-5168-16A4-E10E3E9F4382}"/>
              </a:ext>
            </a:extLst>
          </p:cNvPr>
          <p:cNvSpPr>
            <a:spLocks noGrp="1"/>
          </p:cNvSpPr>
          <p:nvPr>
            <p:ph type="title"/>
          </p:nvPr>
        </p:nvSpPr>
        <p:spPr>
          <a:xfrm>
            <a:off x="14162" y="-112196"/>
            <a:ext cx="8229600" cy="1143000"/>
          </a:xfrm>
        </p:spPr>
        <p:txBody>
          <a:bodyPr/>
          <a:lstStyle/>
          <a:p>
            <a:r>
              <a:rPr lang="it-IT" dirty="0"/>
              <a:t>Algoritmo</a:t>
            </a:r>
          </a:p>
        </p:txBody>
      </p:sp>
      <p:pic>
        <p:nvPicPr>
          <p:cNvPr id="3074" name="Picture 2">
            <a:extLst>
              <a:ext uri="{FF2B5EF4-FFF2-40B4-BE49-F238E27FC236}">
                <a16:creationId xmlns:a16="http://schemas.microsoft.com/office/drawing/2014/main" id="{EAD7B450-9FAC-14D5-C2B5-684AC5689E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7" y="404664"/>
            <a:ext cx="2528281" cy="5688632"/>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BFAB9703-787D-B691-B368-97F840A01E52}"/>
              </a:ext>
            </a:extLst>
          </p:cNvPr>
          <p:cNvSpPr txBox="1"/>
          <p:nvPr/>
        </p:nvSpPr>
        <p:spPr>
          <a:xfrm flipH="1">
            <a:off x="179512" y="6182511"/>
            <a:ext cx="4850825" cy="646331"/>
          </a:xfrm>
          <a:prstGeom prst="rect">
            <a:avLst/>
          </a:prstGeom>
          <a:noFill/>
        </p:spPr>
        <p:txBody>
          <a:bodyPr wrap="square" rtlCol="0">
            <a:spAutoFit/>
          </a:bodyPr>
          <a:lstStyle/>
          <a:p>
            <a:r>
              <a:rPr lang="it-IT" dirty="0"/>
              <a:t>Algoritmo di Euclide per trovare il massimo</a:t>
            </a:r>
          </a:p>
          <a:p>
            <a:r>
              <a:rPr lang="it-IT" dirty="0"/>
              <a:t>comune divisore (per es. A=15, B=10)</a:t>
            </a:r>
          </a:p>
        </p:txBody>
      </p:sp>
      <p:sp>
        <p:nvSpPr>
          <p:cNvPr id="7" name="CasellaDiTesto 6">
            <a:extLst>
              <a:ext uri="{FF2B5EF4-FFF2-40B4-BE49-F238E27FC236}">
                <a16:creationId xmlns:a16="http://schemas.microsoft.com/office/drawing/2014/main" id="{D1456FAC-72AE-0598-A001-C23CBEFD1095}"/>
              </a:ext>
            </a:extLst>
          </p:cNvPr>
          <p:cNvSpPr txBox="1"/>
          <p:nvPr/>
        </p:nvSpPr>
        <p:spPr>
          <a:xfrm>
            <a:off x="4572000" y="846138"/>
            <a:ext cx="4572000" cy="369332"/>
          </a:xfrm>
          <a:prstGeom prst="rect">
            <a:avLst/>
          </a:prstGeom>
          <a:noFill/>
        </p:spPr>
        <p:txBody>
          <a:bodyPr wrap="square">
            <a:spAutoFit/>
          </a:bodyPr>
          <a:lstStyle/>
          <a:p>
            <a:r>
              <a:rPr lang="it-IT" dirty="0"/>
              <a:t>https://en.wikipedia.org/wiki/Algorithm</a:t>
            </a:r>
          </a:p>
        </p:txBody>
      </p:sp>
      <p:pic>
        <p:nvPicPr>
          <p:cNvPr id="10" name="Immagine 9">
            <a:extLst>
              <a:ext uri="{FF2B5EF4-FFF2-40B4-BE49-F238E27FC236}">
                <a16:creationId xmlns:a16="http://schemas.microsoft.com/office/drawing/2014/main" id="{C4D13BA8-B25C-B8DE-B813-9A9126DE17FB}"/>
              </a:ext>
            </a:extLst>
          </p:cNvPr>
          <p:cNvPicPr>
            <a:picLocks noChangeAspect="1"/>
          </p:cNvPicPr>
          <p:nvPr/>
        </p:nvPicPr>
        <p:blipFill>
          <a:blip r:embed="rId3"/>
          <a:stretch>
            <a:fillRect/>
          </a:stretch>
        </p:blipFill>
        <p:spPr>
          <a:xfrm>
            <a:off x="3344919" y="1219628"/>
            <a:ext cx="4850825" cy="2420082"/>
          </a:xfrm>
          <a:prstGeom prst="rect">
            <a:avLst/>
          </a:prstGeom>
        </p:spPr>
      </p:pic>
      <p:pic>
        <p:nvPicPr>
          <p:cNvPr id="13" name="Immagine 12">
            <a:extLst>
              <a:ext uri="{FF2B5EF4-FFF2-40B4-BE49-F238E27FC236}">
                <a16:creationId xmlns:a16="http://schemas.microsoft.com/office/drawing/2014/main" id="{3F866525-B3FD-A8FD-4010-6453E2524EE1}"/>
              </a:ext>
            </a:extLst>
          </p:cNvPr>
          <p:cNvPicPr>
            <a:picLocks noChangeAspect="1"/>
          </p:cNvPicPr>
          <p:nvPr/>
        </p:nvPicPr>
        <p:blipFill>
          <a:blip r:embed="rId4"/>
          <a:stretch>
            <a:fillRect/>
          </a:stretch>
        </p:blipFill>
        <p:spPr>
          <a:xfrm>
            <a:off x="3301788" y="3622630"/>
            <a:ext cx="4738369" cy="2342077"/>
          </a:xfrm>
          <a:prstGeom prst="rect">
            <a:avLst/>
          </a:prstGeom>
        </p:spPr>
      </p:pic>
    </p:spTree>
    <p:extLst>
      <p:ext uri="{BB962C8B-B14F-4D97-AF65-F5344CB8AC3E}">
        <p14:creationId xmlns:p14="http://schemas.microsoft.com/office/powerpoint/2010/main" val="27532140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02C7AA-2C84-5168-16A4-E10E3E9F4382}"/>
              </a:ext>
            </a:extLst>
          </p:cNvPr>
          <p:cNvSpPr>
            <a:spLocks noGrp="1"/>
          </p:cNvSpPr>
          <p:nvPr>
            <p:ph type="title"/>
          </p:nvPr>
        </p:nvSpPr>
        <p:spPr>
          <a:xfrm>
            <a:off x="14162" y="-112196"/>
            <a:ext cx="8229600" cy="1143000"/>
          </a:xfrm>
        </p:spPr>
        <p:txBody>
          <a:bodyPr/>
          <a:lstStyle/>
          <a:p>
            <a:r>
              <a:rPr lang="it-IT" dirty="0"/>
              <a:t>Algoritmo</a:t>
            </a:r>
          </a:p>
        </p:txBody>
      </p:sp>
      <p:sp>
        <p:nvSpPr>
          <p:cNvPr id="5" name="CasellaDiTesto 4">
            <a:extLst>
              <a:ext uri="{FF2B5EF4-FFF2-40B4-BE49-F238E27FC236}">
                <a16:creationId xmlns:a16="http://schemas.microsoft.com/office/drawing/2014/main" id="{BFAB9703-787D-B691-B368-97F840A01E52}"/>
              </a:ext>
            </a:extLst>
          </p:cNvPr>
          <p:cNvSpPr txBox="1"/>
          <p:nvPr/>
        </p:nvSpPr>
        <p:spPr>
          <a:xfrm flipH="1">
            <a:off x="28600" y="5997845"/>
            <a:ext cx="8856986" cy="646331"/>
          </a:xfrm>
          <a:prstGeom prst="rect">
            <a:avLst/>
          </a:prstGeom>
          <a:noFill/>
        </p:spPr>
        <p:txBody>
          <a:bodyPr wrap="square" rtlCol="0">
            <a:spAutoFit/>
          </a:bodyPr>
          <a:lstStyle/>
          <a:p>
            <a:r>
              <a:rPr lang="it-IT" dirty="0" err="1"/>
              <a:t>Ada’s</a:t>
            </a:r>
            <a:r>
              <a:rPr lang="it-IT" dirty="0"/>
              <a:t> </a:t>
            </a:r>
            <a:r>
              <a:rPr lang="it-IT" dirty="0" err="1"/>
              <a:t>Lovelace</a:t>
            </a:r>
            <a:r>
              <a:rPr lang="it-IT" dirty="0"/>
              <a:t> (Babbage </a:t>
            </a:r>
            <a:r>
              <a:rPr lang="it-IT" dirty="0" err="1"/>
              <a:t>machine’s</a:t>
            </a:r>
            <a:r>
              <a:rPr lang="it-IT" dirty="0"/>
              <a:t>) </a:t>
            </a:r>
            <a:r>
              <a:rPr lang="it-IT" dirty="0" err="1"/>
              <a:t>diagramme</a:t>
            </a:r>
            <a:r>
              <a:rPr lang="it-IT" dirty="0"/>
              <a:t> to </a:t>
            </a:r>
            <a:r>
              <a:rPr lang="it-IT" dirty="0" err="1"/>
              <a:t>calculate</a:t>
            </a:r>
            <a:r>
              <a:rPr lang="it-IT" dirty="0"/>
              <a:t> Bernoulli </a:t>
            </a:r>
            <a:r>
              <a:rPr lang="it-IT" dirty="0" err="1"/>
              <a:t>numbers</a:t>
            </a:r>
            <a:r>
              <a:rPr lang="it-IT" dirty="0"/>
              <a:t> (</a:t>
            </a:r>
            <a:r>
              <a:rPr lang="it-IT" dirty="0" err="1"/>
              <a:t>tg</a:t>
            </a:r>
            <a:r>
              <a:rPr lang="it-IT" i="1" dirty="0" err="1"/>
              <a:t>x</a:t>
            </a:r>
            <a:r>
              <a:rPr lang="it-IT" dirty="0"/>
              <a:t>)</a:t>
            </a:r>
          </a:p>
          <a:p>
            <a:r>
              <a:rPr lang="it-IT" dirty="0">
                <a:hlinkClick r:id="rId2"/>
              </a:rPr>
              <a:t>https://en.wikipedia.org/wiki/Bernoulli_number</a:t>
            </a:r>
            <a:r>
              <a:rPr lang="it-IT" dirty="0"/>
              <a:t> </a:t>
            </a:r>
          </a:p>
        </p:txBody>
      </p:sp>
      <p:sp>
        <p:nvSpPr>
          <p:cNvPr id="7" name="CasellaDiTesto 6">
            <a:extLst>
              <a:ext uri="{FF2B5EF4-FFF2-40B4-BE49-F238E27FC236}">
                <a16:creationId xmlns:a16="http://schemas.microsoft.com/office/drawing/2014/main" id="{D1456FAC-72AE-0598-A001-C23CBEFD1095}"/>
              </a:ext>
            </a:extLst>
          </p:cNvPr>
          <p:cNvSpPr txBox="1"/>
          <p:nvPr/>
        </p:nvSpPr>
        <p:spPr>
          <a:xfrm>
            <a:off x="4572000" y="846138"/>
            <a:ext cx="4572000" cy="369332"/>
          </a:xfrm>
          <a:prstGeom prst="rect">
            <a:avLst/>
          </a:prstGeom>
          <a:noFill/>
        </p:spPr>
        <p:txBody>
          <a:bodyPr wrap="square">
            <a:spAutoFit/>
          </a:bodyPr>
          <a:lstStyle/>
          <a:p>
            <a:r>
              <a:rPr lang="it-IT" dirty="0"/>
              <a:t>https://en.wikipedia.org/wiki/Algorithm</a:t>
            </a:r>
          </a:p>
        </p:txBody>
      </p:sp>
      <p:pic>
        <p:nvPicPr>
          <p:cNvPr id="1028" name="Picture 4">
            <a:extLst>
              <a:ext uri="{FF2B5EF4-FFF2-40B4-BE49-F238E27FC236}">
                <a16:creationId xmlns:a16="http://schemas.microsoft.com/office/drawing/2014/main" id="{14E5953B-6151-6801-2649-EAD05A589F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410" y="1216184"/>
            <a:ext cx="6618312" cy="4632818"/>
          </a:xfrm>
          <a:prstGeom prst="rect">
            <a:avLst/>
          </a:prstGeom>
          <a:noFill/>
          <a:extLst>
            <a:ext uri="{909E8E84-426E-40DD-AFC4-6F175D3DCCD1}">
              <a14:hiddenFill xmlns:a14="http://schemas.microsoft.com/office/drawing/2010/main">
                <a:solidFill>
                  <a:srgbClr val="FFFFFF"/>
                </a:solidFill>
              </a14:hiddenFill>
            </a:ext>
          </a:extLst>
        </p:spPr>
      </p:pic>
      <p:pic>
        <p:nvPicPr>
          <p:cNvPr id="4" name="Immagine 3">
            <a:extLst>
              <a:ext uri="{FF2B5EF4-FFF2-40B4-BE49-F238E27FC236}">
                <a16:creationId xmlns:a16="http://schemas.microsoft.com/office/drawing/2014/main" id="{2337A4CA-0661-B58B-7521-AD480ABA84CA}"/>
              </a:ext>
            </a:extLst>
          </p:cNvPr>
          <p:cNvPicPr>
            <a:picLocks noChangeAspect="1"/>
          </p:cNvPicPr>
          <p:nvPr/>
        </p:nvPicPr>
        <p:blipFill>
          <a:blip r:embed="rId4"/>
          <a:stretch>
            <a:fillRect/>
          </a:stretch>
        </p:blipFill>
        <p:spPr>
          <a:xfrm>
            <a:off x="6669867" y="1311965"/>
            <a:ext cx="2238375" cy="3476625"/>
          </a:xfrm>
          <a:prstGeom prst="rect">
            <a:avLst/>
          </a:prstGeom>
        </p:spPr>
      </p:pic>
      <p:pic>
        <p:nvPicPr>
          <p:cNvPr id="8" name="Immagine 7">
            <a:extLst>
              <a:ext uri="{FF2B5EF4-FFF2-40B4-BE49-F238E27FC236}">
                <a16:creationId xmlns:a16="http://schemas.microsoft.com/office/drawing/2014/main" id="{1A202173-514C-6EAC-C5D3-A397D0E5E1BC}"/>
              </a:ext>
            </a:extLst>
          </p:cNvPr>
          <p:cNvPicPr>
            <a:picLocks noChangeAspect="1"/>
          </p:cNvPicPr>
          <p:nvPr/>
        </p:nvPicPr>
        <p:blipFill>
          <a:blip r:embed="rId5"/>
          <a:stretch>
            <a:fillRect/>
          </a:stretch>
        </p:blipFill>
        <p:spPr>
          <a:xfrm>
            <a:off x="6265165" y="4811542"/>
            <a:ext cx="2638425" cy="1095375"/>
          </a:xfrm>
          <a:prstGeom prst="rect">
            <a:avLst/>
          </a:prstGeom>
        </p:spPr>
      </p:pic>
    </p:spTree>
    <p:extLst>
      <p:ext uri="{BB962C8B-B14F-4D97-AF65-F5344CB8AC3E}">
        <p14:creationId xmlns:p14="http://schemas.microsoft.com/office/powerpoint/2010/main" val="2422095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660D57-7535-E122-0E9A-EE8F5BB17190}"/>
              </a:ext>
            </a:extLst>
          </p:cNvPr>
          <p:cNvSpPr>
            <a:spLocks noGrp="1"/>
          </p:cNvSpPr>
          <p:nvPr>
            <p:ph type="title"/>
          </p:nvPr>
        </p:nvSpPr>
        <p:spPr>
          <a:xfrm>
            <a:off x="457200" y="274638"/>
            <a:ext cx="6606480" cy="1143000"/>
          </a:xfrm>
        </p:spPr>
        <p:txBody>
          <a:bodyPr/>
          <a:lstStyle/>
          <a:p>
            <a:r>
              <a:rPr lang="it-IT" dirty="0"/>
              <a:t>Il meccanismo di </a:t>
            </a:r>
            <a:r>
              <a:rPr lang="it-IT" dirty="0" err="1"/>
              <a:t>Anticitera</a:t>
            </a:r>
            <a:endParaRPr lang="it-IT" dirty="0"/>
          </a:p>
        </p:txBody>
      </p:sp>
      <p:sp>
        <p:nvSpPr>
          <p:cNvPr id="8" name="CasellaDiTesto 7">
            <a:extLst>
              <a:ext uri="{FF2B5EF4-FFF2-40B4-BE49-F238E27FC236}">
                <a16:creationId xmlns:a16="http://schemas.microsoft.com/office/drawing/2014/main" id="{FA56DFCD-BC70-C13D-3EA2-CF4F0631FAC6}"/>
              </a:ext>
            </a:extLst>
          </p:cNvPr>
          <p:cNvSpPr txBox="1"/>
          <p:nvPr/>
        </p:nvSpPr>
        <p:spPr>
          <a:xfrm>
            <a:off x="179512" y="6308898"/>
            <a:ext cx="6606480" cy="523220"/>
          </a:xfrm>
          <a:prstGeom prst="rect">
            <a:avLst/>
          </a:prstGeom>
          <a:noFill/>
        </p:spPr>
        <p:txBody>
          <a:bodyPr wrap="square">
            <a:spAutoFit/>
          </a:bodyPr>
          <a:lstStyle/>
          <a:p>
            <a:r>
              <a:rPr lang="it-IT" sz="1400" dirty="0">
                <a:hlinkClick r:id="rId2"/>
              </a:rPr>
              <a:t>https://www.youtube.com/watch?v=v_pCeQGtEnA</a:t>
            </a:r>
            <a:endParaRPr lang="it-IT" sz="1400" dirty="0"/>
          </a:p>
          <a:p>
            <a:r>
              <a:rPr lang="it-IT" sz="1400" dirty="0"/>
              <a:t>https://it.wikipedia.org/wiki/Macchina_di_Anticitera</a:t>
            </a:r>
          </a:p>
        </p:txBody>
      </p:sp>
      <p:pic>
        <p:nvPicPr>
          <p:cNvPr id="1028" name="Picture 4">
            <a:extLst>
              <a:ext uri="{FF2B5EF4-FFF2-40B4-BE49-F238E27FC236}">
                <a16:creationId xmlns:a16="http://schemas.microsoft.com/office/drawing/2014/main" id="{72E8CCBC-F121-641C-185B-897E1D568B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707148"/>
            <a:ext cx="3616973" cy="3639865"/>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EAB8209A-AC20-04BE-63A8-5F4D05758D7B}"/>
              </a:ext>
            </a:extLst>
          </p:cNvPr>
          <p:cNvSpPr txBox="1"/>
          <p:nvPr/>
        </p:nvSpPr>
        <p:spPr>
          <a:xfrm>
            <a:off x="1475656" y="5396989"/>
            <a:ext cx="6606480" cy="923330"/>
          </a:xfrm>
          <a:prstGeom prst="rect">
            <a:avLst/>
          </a:prstGeom>
          <a:noFill/>
        </p:spPr>
        <p:txBody>
          <a:bodyPr wrap="square">
            <a:spAutoFit/>
          </a:bodyPr>
          <a:lstStyle/>
          <a:p>
            <a:r>
              <a:rPr lang="it-IT" dirty="0"/>
              <a:t>Il primo calcolatore analogico</a:t>
            </a:r>
          </a:p>
          <a:p>
            <a:r>
              <a:rPr lang="it-IT" dirty="0"/>
              <a:t>23/12/178 a.C.</a:t>
            </a:r>
          </a:p>
          <a:p>
            <a:r>
              <a:rPr lang="it-IT" dirty="0"/>
              <a:t>&gt;2 mila caratteri, equinozi, fasi lunari, eclissi, giochi olimpici</a:t>
            </a:r>
          </a:p>
        </p:txBody>
      </p:sp>
      <p:pic>
        <p:nvPicPr>
          <p:cNvPr id="1032" name="Picture 8">
            <a:extLst>
              <a:ext uri="{FF2B5EF4-FFF2-40B4-BE49-F238E27FC236}">
                <a16:creationId xmlns:a16="http://schemas.microsoft.com/office/drawing/2014/main" id="{085B6B44-D390-D7F2-1ABC-D7F091083A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1300" y="409580"/>
            <a:ext cx="2095500" cy="5172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701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2834954" cy="1617466"/>
          </a:xfrm>
        </p:spPr>
        <p:txBody>
          <a:bodyPr anchor="t">
            <a:normAutofit/>
          </a:bodyPr>
          <a:lstStyle/>
          <a:p>
            <a:r>
              <a:rPr lang="pl-PL" sz="3600" dirty="0">
                <a:solidFill>
                  <a:srgbClr val="FF0000"/>
                </a:solidFill>
              </a:rPr>
              <a:t>High Level Language</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https://it.wikipedia.org/wiki/Fortran</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14104" y="3191503"/>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400" b="1" dirty="0"/>
              <a:t>Fortran</a:t>
            </a: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189070" y="360165"/>
            <a:ext cx="4854252"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FORTRAN nasce come l'acronimo di FORmula TRANslator ovvero</a:t>
            </a:r>
            <a:endParaRPr lang="pl-PL" sz="2000" dirty="0"/>
          </a:p>
          <a:p>
            <a:pPr marL="0" indent="0" algn="just">
              <a:buNone/>
            </a:pPr>
            <a:endParaRPr lang="pl-PL" sz="2000" dirty="0"/>
          </a:p>
          <a:p>
            <a:pPr marL="0" indent="0" algn="just">
              <a:buNone/>
            </a:pPr>
            <a:r>
              <a:rPr lang="it-IT" sz="2000" dirty="0"/>
              <a:t>Fortran è un linguaggio di programmazione, compilato e imperativo, particolarmente adatto per il calcolo numerico e la scienza computazionale.</a:t>
            </a:r>
          </a:p>
          <a:p>
            <a:pPr marL="0" indent="0" algn="just">
              <a:buNone/>
            </a:pPr>
            <a:endParaRPr lang="it-IT" sz="2000" dirty="0"/>
          </a:p>
          <a:p>
            <a:pPr marL="0" indent="0" algn="just">
              <a:buNone/>
            </a:pPr>
            <a:r>
              <a:rPr lang="it-IT" sz="2000" dirty="0"/>
              <a:t>Si tratta di uno dei primi linguaggi di programmazione, sviluppato a partire dal 1954 da un gruppo di lavoro guidato da John </a:t>
            </a:r>
            <a:r>
              <a:rPr lang="it-IT" sz="2000" dirty="0" err="1"/>
              <a:t>Backus</a:t>
            </a:r>
            <a:endParaRPr lang="it-IT" sz="2000" dirty="0"/>
          </a:p>
          <a:p>
            <a:pPr marL="0" indent="0" algn="just">
              <a:buNone/>
            </a:pPr>
            <a:r>
              <a:rPr lang="it-IT" sz="2000" b="1" dirty="0"/>
              <a:t>Permetteva i calcoli con doppia precisione, usava le biblioteche di </a:t>
            </a:r>
            <a:r>
              <a:rPr lang="it-IT" sz="2000" b="1" dirty="0" err="1"/>
              <a:t>sottoprocedure</a:t>
            </a:r>
            <a:endParaRPr lang="en-GB" sz="2000" b="1" dirty="0"/>
          </a:p>
        </p:txBody>
      </p:sp>
      <p:pic>
        <p:nvPicPr>
          <p:cNvPr id="6" name="Content Placeholder 5" descr="Logo&#10;&#10;Description automatically generated">
            <a:extLst>
              <a:ext uri="{FF2B5EF4-FFF2-40B4-BE49-F238E27FC236}">
                <a16:creationId xmlns:a16="http://schemas.microsoft.com/office/drawing/2014/main" id="{970FE161-DBFB-2B14-2AAC-155A8156549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485131" y="3754637"/>
            <a:ext cx="1221003" cy="1221003"/>
          </a:xfrm>
        </p:spPr>
      </p:pic>
    </p:spTree>
    <p:extLst>
      <p:ext uri="{BB962C8B-B14F-4D97-AF65-F5344CB8AC3E}">
        <p14:creationId xmlns:p14="http://schemas.microsoft.com/office/powerpoint/2010/main" val="428200738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pl-PL" sz="750" dirty="0">
                <a:solidFill>
                  <a:srgbClr val="000000"/>
                </a:solidFill>
                <a:latin typeface="Arial"/>
                <a:cs typeface="Arial"/>
              </a:rPr>
              <a:t>https://en.wikibooks.org/wiki/Fortran/Fortran_examples</a:t>
            </a:r>
          </a:p>
          <a:p>
            <a:pPr defTabSz="685800" fontAlgn="auto">
              <a:spcBef>
                <a:spcPts val="0"/>
              </a:spcBef>
              <a:spcAft>
                <a:spcPts val="0"/>
              </a:spcAft>
              <a:defRPr/>
            </a:pPr>
            <a:r>
              <a:rPr lang="en-GB" sz="750" dirty="0">
                <a:solidFill>
                  <a:srgbClr val="000000"/>
                </a:solidFill>
                <a:latin typeface="Arial"/>
                <a:cs typeface="Arial"/>
              </a:rPr>
              <a:t>https://encrypted-tbn0.gstatic.com/images?q=tbn:ANd9GcQcYxfqqDL9qRUEuIgVOfX1Z17HmlYUvRc8wkKNoQhi6g&amp;s</a:t>
            </a: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271795" y="1916832"/>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a:t>Fortran</a:t>
            </a:r>
          </a:p>
        </p:txBody>
      </p:sp>
      <p:pic>
        <p:nvPicPr>
          <p:cNvPr id="6" name="Content Placeholder 5" descr="Logo&#10;&#10;Description automatically generated">
            <a:extLst>
              <a:ext uri="{FF2B5EF4-FFF2-40B4-BE49-F238E27FC236}">
                <a16:creationId xmlns:a16="http://schemas.microsoft.com/office/drawing/2014/main" id="{970FE161-DBFB-2B14-2AAC-155A8156549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7544" y="381749"/>
            <a:ext cx="1221003" cy="1221003"/>
          </a:xfrm>
        </p:spPr>
      </p:pic>
      <p:pic>
        <p:nvPicPr>
          <p:cNvPr id="8" name="Immagine 7">
            <a:extLst>
              <a:ext uri="{FF2B5EF4-FFF2-40B4-BE49-F238E27FC236}">
                <a16:creationId xmlns:a16="http://schemas.microsoft.com/office/drawing/2014/main" id="{E42B2810-EA2D-048E-66F1-8E78F34B960F}"/>
              </a:ext>
            </a:extLst>
          </p:cNvPr>
          <p:cNvPicPr>
            <a:picLocks noChangeAspect="1"/>
          </p:cNvPicPr>
          <p:nvPr/>
        </p:nvPicPr>
        <p:blipFill>
          <a:blip r:embed="rId3"/>
          <a:stretch>
            <a:fillRect/>
          </a:stretch>
        </p:blipFill>
        <p:spPr>
          <a:xfrm>
            <a:off x="2869438" y="304257"/>
            <a:ext cx="6204246" cy="5068959"/>
          </a:xfrm>
          <a:prstGeom prst="rect">
            <a:avLst/>
          </a:prstGeom>
        </p:spPr>
      </p:pic>
      <p:pic>
        <p:nvPicPr>
          <p:cNvPr id="10" name="Immagine 9">
            <a:extLst>
              <a:ext uri="{FF2B5EF4-FFF2-40B4-BE49-F238E27FC236}">
                <a16:creationId xmlns:a16="http://schemas.microsoft.com/office/drawing/2014/main" id="{B8059691-A6CD-F93F-B06C-FE6A44F94D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420" y="2794046"/>
            <a:ext cx="2269175" cy="1715074"/>
          </a:xfrm>
          <a:prstGeom prst="rect">
            <a:avLst/>
          </a:prstGeom>
        </p:spPr>
      </p:pic>
    </p:spTree>
    <p:extLst>
      <p:ext uri="{BB962C8B-B14F-4D97-AF65-F5344CB8AC3E}">
        <p14:creationId xmlns:p14="http://schemas.microsoft.com/office/powerpoint/2010/main" val="221077811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2834954" cy="1617466"/>
          </a:xfrm>
        </p:spPr>
        <p:txBody>
          <a:bodyPr anchor="t">
            <a:normAutofit/>
          </a:bodyPr>
          <a:lstStyle/>
          <a:p>
            <a:r>
              <a:rPr lang="pl-PL" sz="2700" dirty="0">
                <a:solidFill>
                  <a:srgbClr val="FFFFFF"/>
                </a:solidFill>
              </a:rPr>
              <a:t>High Level Language</a:t>
            </a:r>
            <a:endParaRPr lang="en-GB" sz="2700" dirty="0">
              <a:solidFill>
                <a:srgbClr val="FFFFFF"/>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https://it.wikipedia.org/wiki/Java_(linguaggio_di_programmazione)</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2935632" y="331834"/>
            <a:ext cx="5588251"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In informatica Java è un linguaggio di programmazione ad alto livello, orientato agli oggetti e a tipizzazione statica, che si appoggia sull'omonima piattaforma software di esecuzione, specificamente progettato per essere il più possibile indipendente dalla piattaforma hardware di esecuzione (tramite compilazione in bytecode prima e interpretazione poi da parte di una JVM) (sebbene questa caratteristica comporti prestazioni in termini di computazione inferiori a quelle di linguaggi direttamente compilati come C e C++ ovvero dunque perfettamente adattati alla piattaforma hardware).</a:t>
            </a:r>
          </a:p>
          <a:p>
            <a:pPr marL="0" indent="0" algn="just">
              <a:buNone/>
            </a:pPr>
            <a:r>
              <a:rPr lang="en-US" sz="1600" b="0" i="0" dirty="0">
                <a:solidFill>
                  <a:srgbClr val="000000"/>
                </a:solidFill>
                <a:effectLst/>
                <a:latin typeface="Arial" panose="020B0604020202020204" pitchFamily="34" charset="0"/>
              </a:rPr>
              <a:t>Easy Java/JavaScript Simulations is a software tool (of the type known as code generators) designed for the creation of discrete computer simulations.</a:t>
            </a:r>
            <a:r>
              <a:rPr lang="it-IT" sz="1600" dirty="0"/>
              <a:t> </a:t>
            </a:r>
          </a:p>
          <a:p>
            <a:pPr marL="0" indent="0" algn="just">
              <a:buNone/>
            </a:pPr>
            <a:r>
              <a:rPr lang="en-US" sz="1600" b="0" i="0" dirty="0">
                <a:solidFill>
                  <a:srgbClr val="000000"/>
                </a:solidFill>
                <a:effectLst/>
                <a:latin typeface="Arial" panose="020B0604020202020204" pitchFamily="34" charset="0"/>
              </a:rPr>
              <a:t>All this means that EJS is a program that helps you create other programs; more precisely, to create scientific simulations.</a:t>
            </a:r>
          </a:p>
          <a:p>
            <a:pPr marL="0" indent="0" algn="just">
              <a:buNone/>
            </a:pPr>
            <a:r>
              <a:rPr lang="en-GB" sz="1600" b="1" dirty="0"/>
              <a:t>https://www.um.es/fem/EjsWiki/Main/WhatIsEJS</a:t>
            </a:r>
          </a:p>
        </p:txBody>
      </p:sp>
      <p:pic>
        <p:nvPicPr>
          <p:cNvPr id="7" name="Content Placeholder 6" descr="Logo&#10;&#10;Description automatically generated">
            <a:extLst>
              <a:ext uri="{FF2B5EF4-FFF2-40B4-BE49-F238E27FC236}">
                <a16:creationId xmlns:a16="http://schemas.microsoft.com/office/drawing/2014/main" id="{06383C0C-477C-C298-5B9D-0BA22F16C4F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63595" y="2852936"/>
            <a:ext cx="1286203" cy="2393945"/>
          </a:xfrm>
        </p:spPr>
      </p:pic>
    </p:spTree>
    <p:extLst>
      <p:ext uri="{BB962C8B-B14F-4D97-AF65-F5344CB8AC3E}">
        <p14:creationId xmlns:p14="http://schemas.microsoft.com/office/powerpoint/2010/main" val="208696956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47EA056C-4CE1-272D-7A92-34E7F4A0CF4F}"/>
              </a:ext>
            </a:extLst>
          </p:cNvPr>
          <p:cNvPicPr>
            <a:picLocks noChangeAspect="1"/>
          </p:cNvPicPr>
          <p:nvPr/>
        </p:nvPicPr>
        <p:blipFill>
          <a:blip r:embed="rId2"/>
          <a:stretch>
            <a:fillRect/>
          </a:stretch>
        </p:blipFill>
        <p:spPr>
          <a:xfrm>
            <a:off x="2107362" y="186909"/>
            <a:ext cx="6773043" cy="5709114"/>
          </a:xfrm>
          <a:prstGeom prst="rect">
            <a:avLst/>
          </a:prstGeom>
        </p:spPr>
      </p:pic>
      <p:pic>
        <p:nvPicPr>
          <p:cNvPr id="7" name="Content Placeholder 6" descr="Logo&#10;&#10;Description automatically generated">
            <a:extLst>
              <a:ext uri="{FF2B5EF4-FFF2-40B4-BE49-F238E27FC236}">
                <a16:creationId xmlns:a16="http://schemas.microsoft.com/office/drawing/2014/main" id="{ED58DB4F-7548-711E-5EBB-867C38C502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63595" y="2852936"/>
            <a:ext cx="1286203" cy="239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asellaDiTesto 8">
            <a:extLst>
              <a:ext uri="{FF2B5EF4-FFF2-40B4-BE49-F238E27FC236}">
                <a16:creationId xmlns:a16="http://schemas.microsoft.com/office/drawing/2014/main" id="{D268E91A-7283-42B0-3AD6-4AA7770272FD}"/>
              </a:ext>
            </a:extLst>
          </p:cNvPr>
          <p:cNvSpPr txBox="1"/>
          <p:nvPr/>
        </p:nvSpPr>
        <p:spPr>
          <a:xfrm>
            <a:off x="538376" y="6035848"/>
            <a:ext cx="4572000" cy="646331"/>
          </a:xfrm>
          <a:prstGeom prst="rect">
            <a:avLst/>
          </a:prstGeom>
          <a:noFill/>
        </p:spPr>
        <p:txBody>
          <a:bodyPr wrap="square">
            <a:spAutoFit/>
          </a:bodyPr>
          <a:lstStyle/>
          <a:p>
            <a:r>
              <a:rPr lang="it-IT" dirty="0"/>
              <a:t>https://beginnersbook.com/2017/09/java-program-to-add-two-numbers/</a:t>
            </a:r>
          </a:p>
        </p:txBody>
      </p:sp>
    </p:spTree>
    <p:extLst>
      <p:ext uri="{BB962C8B-B14F-4D97-AF65-F5344CB8AC3E}">
        <p14:creationId xmlns:p14="http://schemas.microsoft.com/office/powerpoint/2010/main" val="2857917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D268E91A-7283-42B0-3AD6-4AA7770272FD}"/>
              </a:ext>
            </a:extLst>
          </p:cNvPr>
          <p:cNvSpPr txBox="1"/>
          <p:nvPr/>
        </p:nvSpPr>
        <p:spPr>
          <a:xfrm>
            <a:off x="538376" y="6355888"/>
            <a:ext cx="4572000" cy="369332"/>
          </a:xfrm>
          <a:prstGeom prst="rect">
            <a:avLst/>
          </a:prstGeom>
          <a:noFill/>
        </p:spPr>
        <p:txBody>
          <a:bodyPr wrap="square">
            <a:spAutoFit/>
          </a:bodyPr>
          <a:lstStyle/>
          <a:p>
            <a:r>
              <a:rPr lang="it-IT" dirty="0"/>
              <a:t>https://www.um.es/fem/EjsWiki/Main/View</a:t>
            </a:r>
          </a:p>
        </p:txBody>
      </p:sp>
      <p:pic>
        <p:nvPicPr>
          <p:cNvPr id="3" name="Immagine 2">
            <a:extLst>
              <a:ext uri="{FF2B5EF4-FFF2-40B4-BE49-F238E27FC236}">
                <a16:creationId xmlns:a16="http://schemas.microsoft.com/office/drawing/2014/main" id="{A2A4C12F-68B4-D492-E5EB-7E2A5726CF95}"/>
              </a:ext>
            </a:extLst>
          </p:cNvPr>
          <p:cNvPicPr>
            <a:picLocks noChangeAspect="1"/>
          </p:cNvPicPr>
          <p:nvPr/>
        </p:nvPicPr>
        <p:blipFill>
          <a:blip r:embed="rId2"/>
          <a:stretch>
            <a:fillRect/>
          </a:stretch>
        </p:blipFill>
        <p:spPr>
          <a:xfrm>
            <a:off x="847938" y="175821"/>
            <a:ext cx="8524875" cy="6067425"/>
          </a:xfrm>
          <a:prstGeom prst="rect">
            <a:avLst/>
          </a:prstGeom>
        </p:spPr>
      </p:pic>
    </p:spTree>
    <p:extLst>
      <p:ext uri="{BB962C8B-B14F-4D97-AF65-F5344CB8AC3E}">
        <p14:creationId xmlns:p14="http://schemas.microsoft.com/office/powerpoint/2010/main" val="42435840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4FCEAB-335E-E335-89B5-03A59052BD0A}"/>
              </a:ext>
            </a:extLst>
          </p:cNvPr>
          <p:cNvSpPr>
            <a:spLocks noGrp="1"/>
          </p:cNvSpPr>
          <p:nvPr>
            <p:ph type="title"/>
          </p:nvPr>
        </p:nvSpPr>
        <p:spPr/>
        <p:txBody>
          <a:bodyPr/>
          <a:lstStyle/>
          <a:p>
            <a:r>
              <a:rPr lang="it-IT" sz="3600" dirty="0" err="1"/>
              <a:t>Charging</a:t>
            </a:r>
            <a:r>
              <a:rPr lang="it-IT" sz="3600" dirty="0"/>
              <a:t> the </a:t>
            </a:r>
            <a:r>
              <a:rPr lang="it-IT" sz="3600" dirty="0" err="1"/>
              <a:t>capacitor</a:t>
            </a:r>
            <a:endParaRPr lang="it-IT" sz="3600" dirty="0"/>
          </a:p>
        </p:txBody>
      </p:sp>
      <p:pic>
        <p:nvPicPr>
          <p:cNvPr id="8" name="Immagine 7">
            <a:extLst>
              <a:ext uri="{FF2B5EF4-FFF2-40B4-BE49-F238E27FC236}">
                <a16:creationId xmlns:a16="http://schemas.microsoft.com/office/drawing/2014/main" id="{23FFA69B-5CA4-4FF9-9FDB-37E067E90774}"/>
              </a:ext>
            </a:extLst>
          </p:cNvPr>
          <p:cNvPicPr>
            <a:picLocks noChangeAspect="1"/>
          </p:cNvPicPr>
          <p:nvPr/>
        </p:nvPicPr>
        <p:blipFill>
          <a:blip r:embed="rId2"/>
          <a:stretch>
            <a:fillRect/>
          </a:stretch>
        </p:blipFill>
        <p:spPr>
          <a:xfrm>
            <a:off x="863588" y="1196752"/>
            <a:ext cx="7416824" cy="4860705"/>
          </a:xfrm>
          <a:prstGeom prst="rect">
            <a:avLst/>
          </a:prstGeom>
        </p:spPr>
      </p:pic>
      <p:sp>
        <p:nvSpPr>
          <p:cNvPr id="10" name="CasellaDiTesto 9">
            <a:extLst>
              <a:ext uri="{FF2B5EF4-FFF2-40B4-BE49-F238E27FC236}">
                <a16:creationId xmlns:a16="http://schemas.microsoft.com/office/drawing/2014/main" id="{993F82B5-9CE1-63E0-C2FE-55FFCD7C2A30}"/>
              </a:ext>
            </a:extLst>
          </p:cNvPr>
          <p:cNvSpPr txBox="1"/>
          <p:nvPr/>
        </p:nvSpPr>
        <p:spPr>
          <a:xfrm>
            <a:off x="829268" y="6246038"/>
            <a:ext cx="5814392" cy="369332"/>
          </a:xfrm>
          <a:prstGeom prst="rect">
            <a:avLst/>
          </a:prstGeom>
          <a:noFill/>
        </p:spPr>
        <p:txBody>
          <a:bodyPr wrap="square">
            <a:spAutoFit/>
          </a:bodyPr>
          <a:lstStyle/>
          <a:p>
            <a:r>
              <a:rPr lang="it-IT" dirty="0"/>
              <a:t>https://javalab.org/en/capacitor_characteristic_en/</a:t>
            </a:r>
          </a:p>
        </p:txBody>
      </p:sp>
    </p:spTree>
    <p:extLst>
      <p:ext uri="{BB962C8B-B14F-4D97-AF65-F5344CB8AC3E}">
        <p14:creationId xmlns:p14="http://schemas.microsoft.com/office/powerpoint/2010/main" val="234466991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7E7D48-2882-C500-32E0-A98F53CA4F5D}"/>
              </a:ext>
            </a:extLst>
          </p:cNvPr>
          <p:cNvSpPr>
            <a:spLocks noGrp="1"/>
          </p:cNvSpPr>
          <p:nvPr>
            <p:ph type="title"/>
          </p:nvPr>
        </p:nvSpPr>
        <p:spPr/>
        <p:txBody>
          <a:bodyPr/>
          <a:lstStyle/>
          <a:p>
            <a:r>
              <a:rPr lang="it-IT" sz="3600" dirty="0"/>
              <a:t>Half-</a:t>
            </a:r>
            <a:r>
              <a:rPr lang="it-IT" sz="3600" dirty="0" err="1"/>
              <a:t>adder</a:t>
            </a:r>
            <a:endParaRPr lang="it-IT" sz="3600" dirty="0"/>
          </a:p>
        </p:txBody>
      </p:sp>
      <p:sp>
        <p:nvSpPr>
          <p:cNvPr id="4" name="CasellaDiTesto 3">
            <a:extLst>
              <a:ext uri="{FF2B5EF4-FFF2-40B4-BE49-F238E27FC236}">
                <a16:creationId xmlns:a16="http://schemas.microsoft.com/office/drawing/2014/main" id="{46A1D734-686B-EFBD-B9DA-AABC211BD626}"/>
              </a:ext>
            </a:extLst>
          </p:cNvPr>
          <p:cNvSpPr txBox="1"/>
          <p:nvPr/>
        </p:nvSpPr>
        <p:spPr>
          <a:xfrm>
            <a:off x="611560" y="6021288"/>
            <a:ext cx="4572000" cy="369332"/>
          </a:xfrm>
          <a:prstGeom prst="rect">
            <a:avLst/>
          </a:prstGeom>
          <a:noFill/>
        </p:spPr>
        <p:txBody>
          <a:bodyPr wrap="square">
            <a:spAutoFit/>
          </a:bodyPr>
          <a:lstStyle/>
          <a:p>
            <a:r>
              <a:rPr lang="it-IT" dirty="0"/>
              <a:t>https://javalab.org/en/half-adder/</a:t>
            </a:r>
          </a:p>
        </p:txBody>
      </p:sp>
      <p:pic>
        <p:nvPicPr>
          <p:cNvPr id="8" name="Immagine 7">
            <a:extLst>
              <a:ext uri="{FF2B5EF4-FFF2-40B4-BE49-F238E27FC236}">
                <a16:creationId xmlns:a16="http://schemas.microsoft.com/office/drawing/2014/main" id="{D3F34914-A176-5A1D-5358-28028EC1D029}"/>
              </a:ext>
            </a:extLst>
          </p:cNvPr>
          <p:cNvPicPr>
            <a:picLocks noChangeAspect="1"/>
          </p:cNvPicPr>
          <p:nvPr/>
        </p:nvPicPr>
        <p:blipFill>
          <a:blip r:embed="rId2"/>
          <a:stretch>
            <a:fillRect/>
          </a:stretch>
        </p:blipFill>
        <p:spPr>
          <a:xfrm>
            <a:off x="1547664" y="1772816"/>
            <a:ext cx="6524402" cy="3902656"/>
          </a:xfrm>
          <a:prstGeom prst="rect">
            <a:avLst/>
          </a:prstGeom>
        </p:spPr>
      </p:pic>
      <mc:AlternateContent xmlns:mc="http://schemas.openxmlformats.org/markup-compatibility/2006" xmlns:p14="http://schemas.microsoft.com/office/powerpoint/2010/main">
        <mc:Choice Requires="p14">
          <p:contentPart p14:bwMode="auto" r:id="rId3">
            <p14:nvContentPartPr>
              <p14:cNvPr id="9" name="Input penna 8">
                <a:extLst>
                  <a:ext uri="{FF2B5EF4-FFF2-40B4-BE49-F238E27FC236}">
                    <a16:creationId xmlns:a16="http://schemas.microsoft.com/office/drawing/2014/main" id="{8FC88037-16EE-63C6-5708-CC5F9456C200}"/>
                  </a:ext>
                </a:extLst>
              </p14:cNvPr>
              <p14:cNvContentPartPr/>
              <p14:nvPr/>
            </p14:nvContentPartPr>
            <p14:xfrm>
              <a:off x="2651760" y="3291720"/>
              <a:ext cx="360" cy="360"/>
            </p14:xfrm>
          </p:contentPart>
        </mc:Choice>
        <mc:Fallback xmlns="">
          <p:pic>
            <p:nvPicPr>
              <p:cNvPr id="9" name="Input penna 8">
                <a:extLst>
                  <a:ext uri="{FF2B5EF4-FFF2-40B4-BE49-F238E27FC236}">
                    <a16:creationId xmlns:a16="http://schemas.microsoft.com/office/drawing/2014/main" id="{8FC88037-16EE-63C6-5708-CC5F9456C200}"/>
                  </a:ext>
                </a:extLst>
              </p:cNvPr>
              <p:cNvPicPr/>
              <p:nvPr/>
            </p:nvPicPr>
            <p:blipFill>
              <a:blip r:embed="rId4"/>
              <a:stretch>
                <a:fillRect/>
              </a:stretch>
            </p:blipFill>
            <p:spPr>
              <a:xfrm>
                <a:off x="2647440" y="3287400"/>
                <a:ext cx="9000" cy="9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25" name="Input penna 24">
                <a:extLst>
                  <a:ext uri="{FF2B5EF4-FFF2-40B4-BE49-F238E27FC236}">
                    <a16:creationId xmlns:a16="http://schemas.microsoft.com/office/drawing/2014/main" id="{4399FB86-8342-8EAF-58D5-9AC9FDD45973}"/>
                  </a:ext>
                </a:extLst>
              </p14:cNvPr>
              <p14:cNvContentPartPr/>
              <p14:nvPr/>
            </p14:nvContentPartPr>
            <p14:xfrm>
              <a:off x="3291480" y="2893200"/>
              <a:ext cx="1918440" cy="977760"/>
            </p14:xfrm>
          </p:contentPart>
        </mc:Choice>
        <mc:Fallback xmlns="">
          <p:pic>
            <p:nvPicPr>
              <p:cNvPr id="25" name="Input penna 24">
                <a:extLst>
                  <a:ext uri="{FF2B5EF4-FFF2-40B4-BE49-F238E27FC236}">
                    <a16:creationId xmlns:a16="http://schemas.microsoft.com/office/drawing/2014/main" id="{4399FB86-8342-8EAF-58D5-9AC9FDD45973}"/>
                  </a:ext>
                </a:extLst>
              </p:cNvPr>
              <p:cNvPicPr/>
              <p:nvPr/>
            </p:nvPicPr>
            <p:blipFill>
              <a:blip r:embed="rId6"/>
              <a:stretch>
                <a:fillRect/>
              </a:stretch>
            </p:blipFill>
            <p:spPr>
              <a:xfrm>
                <a:off x="3273840" y="2875200"/>
                <a:ext cx="1954080" cy="1013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26" name="Input penna 25">
                <a:extLst>
                  <a:ext uri="{FF2B5EF4-FFF2-40B4-BE49-F238E27FC236}">
                    <a16:creationId xmlns:a16="http://schemas.microsoft.com/office/drawing/2014/main" id="{6D7A724D-FF3D-E009-2257-BA0383A52AC2}"/>
                  </a:ext>
                </a:extLst>
              </p14:cNvPr>
              <p14:cNvContentPartPr/>
              <p14:nvPr/>
            </p14:nvContentPartPr>
            <p14:xfrm>
              <a:off x="3291480" y="3992640"/>
              <a:ext cx="927720" cy="31320"/>
            </p14:xfrm>
          </p:contentPart>
        </mc:Choice>
        <mc:Fallback xmlns="">
          <p:pic>
            <p:nvPicPr>
              <p:cNvPr id="26" name="Input penna 25">
                <a:extLst>
                  <a:ext uri="{FF2B5EF4-FFF2-40B4-BE49-F238E27FC236}">
                    <a16:creationId xmlns:a16="http://schemas.microsoft.com/office/drawing/2014/main" id="{6D7A724D-FF3D-E009-2257-BA0383A52AC2}"/>
                  </a:ext>
                </a:extLst>
              </p:cNvPr>
              <p:cNvPicPr/>
              <p:nvPr/>
            </p:nvPicPr>
            <p:blipFill>
              <a:blip r:embed="rId8"/>
              <a:stretch>
                <a:fillRect/>
              </a:stretch>
            </p:blipFill>
            <p:spPr>
              <a:xfrm>
                <a:off x="3273840" y="3974640"/>
                <a:ext cx="963360" cy="66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27" name="Input penna 26">
                <a:extLst>
                  <a:ext uri="{FF2B5EF4-FFF2-40B4-BE49-F238E27FC236}">
                    <a16:creationId xmlns:a16="http://schemas.microsoft.com/office/drawing/2014/main" id="{E0287C12-048F-4031-E2BE-467A9ACCA1A4}"/>
                  </a:ext>
                </a:extLst>
              </p14:cNvPr>
              <p14:cNvContentPartPr/>
              <p14:nvPr/>
            </p14:nvContentPartPr>
            <p14:xfrm>
              <a:off x="3337200" y="4068600"/>
              <a:ext cx="1815120" cy="972720"/>
            </p14:xfrm>
          </p:contentPart>
        </mc:Choice>
        <mc:Fallback xmlns="">
          <p:pic>
            <p:nvPicPr>
              <p:cNvPr id="27" name="Input penna 26">
                <a:extLst>
                  <a:ext uri="{FF2B5EF4-FFF2-40B4-BE49-F238E27FC236}">
                    <a16:creationId xmlns:a16="http://schemas.microsoft.com/office/drawing/2014/main" id="{E0287C12-048F-4031-E2BE-467A9ACCA1A4}"/>
                  </a:ext>
                </a:extLst>
              </p:cNvPr>
              <p:cNvPicPr/>
              <p:nvPr/>
            </p:nvPicPr>
            <p:blipFill>
              <a:blip r:embed="rId10"/>
              <a:stretch>
                <a:fillRect/>
              </a:stretch>
            </p:blipFill>
            <p:spPr>
              <a:xfrm>
                <a:off x="3319200" y="4050960"/>
                <a:ext cx="1850760" cy="1008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28" name="Input penna 27">
                <a:extLst>
                  <a:ext uri="{FF2B5EF4-FFF2-40B4-BE49-F238E27FC236}">
                    <a16:creationId xmlns:a16="http://schemas.microsoft.com/office/drawing/2014/main" id="{90B4D1A0-C64F-7B52-3E8F-71EA46A50266}"/>
                  </a:ext>
                </a:extLst>
              </p14:cNvPr>
              <p14:cNvContentPartPr/>
              <p14:nvPr/>
            </p14:nvContentPartPr>
            <p14:xfrm>
              <a:off x="4907160" y="5349120"/>
              <a:ext cx="260280" cy="11880"/>
            </p14:xfrm>
          </p:contentPart>
        </mc:Choice>
        <mc:Fallback xmlns="">
          <p:pic>
            <p:nvPicPr>
              <p:cNvPr id="28" name="Input penna 27">
                <a:extLst>
                  <a:ext uri="{FF2B5EF4-FFF2-40B4-BE49-F238E27FC236}">
                    <a16:creationId xmlns:a16="http://schemas.microsoft.com/office/drawing/2014/main" id="{90B4D1A0-C64F-7B52-3E8F-71EA46A50266}"/>
                  </a:ext>
                </a:extLst>
              </p:cNvPr>
              <p:cNvPicPr/>
              <p:nvPr/>
            </p:nvPicPr>
            <p:blipFill>
              <a:blip r:embed="rId12"/>
              <a:stretch>
                <a:fillRect/>
              </a:stretch>
            </p:blipFill>
            <p:spPr>
              <a:xfrm>
                <a:off x="4889520" y="5331120"/>
                <a:ext cx="295920" cy="47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29" name="Input penna 28">
                <a:extLst>
                  <a:ext uri="{FF2B5EF4-FFF2-40B4-BE49-F238E27FC236}">
                    <a16:creationId xmlns:a16="http://schemas.microsoft.com/office/drawing/2014/main" id="{E19FD04F-92F3-AF19-2246-5E891A1065A0}"/>
                  </a:ext>
                </a:extLst>
              </p14:cNvPr>
              <p14:cNvContentPartPr/>
              <p14:nvPr/>
            </p14:nvContentPartPr>
            <p14:xfrm>
              <a:off x="5943600" y="4797240"/>
              <a:ext cx="504360" cy="384480"/>
            </p14:xfrm>
          </p:contentPart>
        </mc:Choice>
        <mc:Fallback xmlns="">
          <p:pic>
            <p:nvPicPr>
              <p:cNvPr id="29" name="Input penna 28">
                <a:extLst>
                  <a:ext uri="{FF2B5EF4-FFF2-40B4-BE49-F238E27FC236}">
                    <a16:creationId xmlns:a16="http://schemas.microsoft.com/office/drawing/2014/main" id="{E19FD04F-92F3-AF19-2246-5E891A1065A0}"/>
                  </a:ext>
                </a:extLst>
              </p:cNvPr>
              <p:cNvPicPr/>
              <p:nvPr/>
            </p:nvPicPr>
            <p:blipFill>
              <a:blip r:embed="rId14"/>
              <a:stretch>
                <a:fillRect/>
              </a:stretch>
            </p:blipFill>
            <p:spPr>
              <a:xfrm>
                <a:off x="5925600" y="4779600"/>
                <a:ext cx="540000" cy="420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30" name="Input penna 29">
                <a:extLst>
                  <a:ext uri="{FF2B5EF4-FFF2-40B4-BE49-F238E27FC236}">
                    <a16:creationId xmlns:a16="http://schemas.microsoft.com/office/drawing/2014/main" id="{C6CC9B50-A058-E507-85F4-D04573CAA04F}"/>
                  </a:ext>
                </a:extLst>
              </p14:cNvPr>
              <p14:cNvContentPartPr/>
              <p14:nvPr/>
            </p14:nvContentPartPr>
            <p14:xfrm>
              <a:off x="7086240" y="4174440"/>
              <a:ext cx="810720" cy="503280"/>
            </p14:xfrm>
          </p:contentPart>
        </mc:Choice>
        <mc:Fallback xmlns="">
          <p:pic>
            <p:nvPicPr>
              <p:cNvPr id="30" name="Input penna 29">
                <a:extLst>
                  <a:ext uri="{FF2B5EF4-FFF2-40B4-BE49-F238E27FC236}">
                    <a16:creationId xmlns:a16="http://schemas.microsoft.com/office/drawing/2014/main" id="{C6CC9B50-A058-E507-85F4-D04573CAA04F}"/>
                  </a:ext>
                </a:extLst>
              </p:cNvPr>
              <p:cNvPicPr/>
              <p:nvPr/>
            </p:nvPicPr>
            <p:blipFill>
              <a:blip r:embed="rId16"/>
              <a:stretch>
                <a:fillRect/>
              </a:stretch>
            </p:blipFill>
            <p:spPr>
              <a:xfrm>
                <a:off x="7068600" y="4156440"/>
                <a:ext cx="846360" cy="538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31" name="Input penna 30">
                <a:extLst>
                  <a:ext uri="{FF2B5EF4-FFF2-40B4-BE49-F238E27FC236}">
                    <a16:creationId xmlns:a16="http://schemas.microsoft.com/office/drawing/2014/main" id="{90DD0147-9BA8-2C8F-8286-AD86C50286FA}"/>
                  </a:ext>
                </a:extLst>
              </p14:cNvPr>
              <p14:cNvContentPartPr/>
              <p14:nvPr/>
            </p14:nvContentPartPr>
            <p14:xfrm>
              <a:off x="7238880" y="5044560"/>
              <a:ext cx="360" cy="360"/>
            </p14:xfrm>
          </p:contentPart>
        </mc:Choice>
        <mc:Fallback xmlns="">
          <p:pic>
            <p:nvPicPr>
              <p:cNvPr id="31" name="Input penna 30">
                <a:extLst>
                  <a:ext uri="{FF2B5EF4-FFF2-40B4-BE49-F238E27FC236}">
                    <a16:creationId xmlns:a16="http://schemas.microsoft.com/office/drawing/2014/main" id="{90DD0147-9BA8-2C8F-8286-AD86C50286FA}"/>
                  </a:ext>
                </a:extLst>
              </p:cNvPr>
              <p:cNvPicPr/>
              <p:nvPr/>
            </p:nvPicPr>
            <p:blipFill>
              <a:blip r:embed="rId18"/>
              <a:stretch>
                <a:fillRect/>
              </a:stretch>
            </p:blipFill>
            <p:spPr>
              <a:xfrm>
                <a:off x="7221240" y="5026560"/>
                <a:ext cx="36000" cy="36000"/>
              </a:xfrm>
              <a:prstGeom prst="rect">
                <a:avLst/>
              </a:prstGeom>
            </p:spPr>
          </p:pic>
        </mc:Fallback>
      </mc:AlternateContent>
    </p:spTree>
    <p:extLst>
      <p:ext uri="{BB962C8B-B14F-4D97-AF65-F5344CB8AC3E}">
        <p14:creationId xmlns:p14="http://schemas.microsoft.com/office/powerpoint/2010/main" val="38916064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BD7CD5-69BC-2CA4-94F0-E38C01941663}"/>
              </a:ext>
            </a:extLst>
          </p:cNvPr>
          <p:cNvSpPr>
            <a:spLocks noGrp="1"/>
          </p:cNvSpPr>
          <p:nvPr>
            <p:ph type="title"/>
          </p:nvPr>
        </p:nvSpPr>
        <p:spPr/>
        <p:txBody>
          <a:bodyPr/>
          <a:lstStyle/>
          <a:p>
            <a:r>
              <a:rPr lang="it-IT" sz="3600" dirty="0"/>
              <a:t>Propagazione delle onde sismiche</a:t>
            </a:r>
          </a:p>
        </p:txBody>
      </p:sp>
      <p:pic>
        <p:nvPicPr>
          <p:cNvPr id="6" name="Immagine 5">
            <a:extLst>
              <a:ext uri="{FF2B5EF4-FFF2-40B4-BE49-F238E27FC236}">
                <a16:creationId xmlns:a16="http://schemas.microsoft.com/office/drawing/2014/main" id="{3B0F14C2-A401-5343-373A-AA2BB0DF940D}"/>
              </a:ext>
            </a:extLst>
          </p:cNvPr>
          <p:cNvPicPr>
            <a:picLocks noChangeAspect="1"/>
          </p:cNvPicPr>
          <p:nvPr/>
        </p:nvPicPr>
        <p:blipFill>
          <a:blip r:embed="rId2"/>
          <a:stretch>
            <a:fillRect/>
          </a:stretch>
        </p:blipFill>
        <p:spPr>
          <a:xfrm>
            <a:off x="1232328" y="1374098"/>
            <a:ext cx="6679344" cy="4109804"/>
          </a:xfrm>
          <a:prstGeom prst="rect">
            <a:avLst/>
          </a:prstGeom>
        </p:spPr>
      </p:pic>
      <p:sp>
        <p:nvSpPr>
          <p:cNvPr id="8" name="CasellaDiTesto 7">
            <a:extLst>
              <a:ext uri="{FF2B5EF4-FFF2-40B4-BE49-F238E27FC236}">
                <a16:creationId xmlns:a16="http://schemas.microsoft.com/office/drawing/2014/main" id="{4E294A4A-59EB-B8B2-F8EA-E27A6FFA6642}"/>
              </a:ext>
            </a:extLst>
          </p:cNvPr>
          <p:cNvSpPr txBox="1"/>
          <p:nvPr/>
        </p:nvSpPr>
        <p:spPr>
          <a:xfrm>
            <a:off x="1475656" y="5805264"/>
            <a:ext cx="4572000" cy="369332"/>
          </a:xfrm>
          <a:prstGeom prst="rect">
            <a:avLst/>
          </a:prstGeom>
          <a:noFill/>
        </p:spPr>
        <p:txBody>
          <a:bodyPr wrap="square">
            <a:spAutoFit/>
          </a:bodyPr>
          <a:lstStyle/>
          <a:p>
            <a:r>
              <a:rPr lang="it-IT" dirty="0"/>
              <a:t>https://javalab.org/en/seismic_wave_en/</a:t>
            </a:r>
          </a:p>
        </p:txBody>
      </p:sp>
    </p:spTree>
    <p:extLst>
      <p:ext uri="{BB962C8B-B14F-4D97-AF65-F5344CB8AC3E}">
        <p14:creationId xmlns:p14="http://schemas.microsoft.com/office/powerpoint/2010/main" val="40143467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07AAFE-0795-66CD-810D-10520B59952B}"/>
              </a:ext>
            </a:extLst>
          </p:cNvPr>
          <p:cNvSpPr>
            <a:spLocks noGrp="1"/>
          </p:cNvSpPr>
          <p:nvPr>
            <p:ph type="title"/>
          </p:nvPr>
        </p:nvSpPr>
        <p:spPr/>
        <p:txBody>
          <a:bodyPr/>
          <a:lstStyle/>
          <a:p>
            <a:r>
              <a:rPr lang="it-IT" sz="3600" dirty="0"/>
              <a:t>Moto (apparente) del Marte</a:t>
            </a:r>
          </a:p>
        </p:txBody>
      </p:sp>
      <p:sp>
        <p:nvSpPr>
          <p:cNvPr id="3" name="CasellaDiTesto 2">
            <a:extLst>
              <a:ext uri="{FF2B5EF4-FFF2-40B4-BE49-F238E27FC236}">
                <a16:creationId xmlns:a16="http://schemas.microsoft.com/office/drawing/2014/main" id="{F5D4BEB8-030B-5ED6-7770-72A60E26C3D7}"/>
              </a:ext>
            </a:extLst>
          </p:cNvPr>
          <p:cNvSpPr txBox="1"/>
          <p:nvPr/>
        </p:nvSpPr>
        <p:spPr>
          <a:xfrm flipH="1">
            <a:off x="238832" y="5373796"/>
            <a:ext cx="9371385" cy="430887"/>
          </a:xfrm>
          <a:prstGeom prst="rect">
            <a:avLst/>
          </a:prstGeom>
          <a:noFill/>
        </p:spPr>
        <p:txBody>
          <a:bodyPr wrap="square" rtlCol="0">
            <a:spAutoFit/>
          </a:bodyPr>
          <a:lstStyle/>
          <a:p>
            <a:r>
              <a:rPr lang="it-IT" sz="2200" b="1" dirty="0">
                <a:solidFill>
                  <a:srgbClr val="FF0000"/>
                </a:solidFill>
              </a:rPr>
              <a:t>La Terra (più veloce sulla sua orbita) lascia «indietro» il Marte</a:t>
            </a:r>
          </a:p>
        </p:txBody>
      </p:sp>
      <p:pic>
        <p:nvPicPr>
          <p:cNvPr id="5" name="Immagine 4">
            <a:extLst>
              <a:ext uri="{FF2B5EF4-FFF2-40B4-BE49-F238E27FC236}">
                <a16:creationId xmlns:a16="http://schemas.microsoft.com/office/drawing/2014/main" id="{CC8DA9B2-51DC-5B0A-DB8A-3AB8DD760467}"/>
              </a:ext>
            </a:extLst>
          </p:cNvPr>
          <p:cNvPicPr>
            <a:picLocks noChangeAspect="1"/>
          </p:cNvPicPr>
          <p:nvPr/>
        </p:nvPicPr>
        <p:blipFill>
          <a:blip r:embed="rId2"/>
          <a:stretch>
            <a:fillRect/>
          </a:stretch>
        </p:blipFill>
        <p:spPr>
          <a:xfrm>
            <a:off x="1619672" y="1268760"/>
            <a:ext cx="6413153" cy="4086320"/>
          </a:xfrm>
          <a:prstGeom prst="rect">
            <a:avLst/>
          </a:prstGeom>
        </p:spPr>
      </p:pic>
      <p:sp>
        <p:nvSpPr>
          <p:cNvPr id="7" name="CasellaDiTesto 6">
            <a:extLst>
              <a:ext uri="{FF2B5EF4-FFF2-40B4-BE49-F238E27FC236}">
                <a16:creationId xmlns:a16="http://schemas.microsoft.com/office/drawing/2014/main" id="{F72AFE0E-E1B5-5B99-702A-B942DC3D8B1D}"/>
              </a:ext>
            </a:extLst>
          </p:cNvPr>
          <p:cNvSpPr txBox="1"/>
          <p:nvPr/>
        </p:nvSpPr>
        <p:spPr>
          <a:xfrm>
            <a:off x="217336" y="6211669"/>
            <a:ext cx="7090968" cy="369332"/>
          </a:xfrm>
          <a:prstGeom prst="rect">
            <a:avLst/>
          </a:prstGeom>
          <a:noFill/>
        </p:spPr>
        <p:txBody>
          <a:bodyPr wrap="square">
            <a:spAutoFit/>
          </a:bodyPr>
          <a:lstStyle/>
          <a:p>
            <a:r>
              <a:rPr lang="it-IT" dirty="0"/>
              <a:t>https://javalab.org/en/apparent_motion_of_mars_en/</a:t>
            </a:r>
          </a:p>
        </p:txBody>
      </p:sp>
    </p:spTree>
    <p:extLst>
      <p:ext uri="{BB962C8B-B14F-4D97-AF65-F5344CB8AC3E}">
        <p14:creationId xmlns:p14="http://schemas.microsoft.com/office/powerpoint/2010/main" val="25020411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696DD1F0-45C0-CCEC-354F-341C0CAE3F05}"/>
              </a:ext>
            </a:extLst>
          </p:cNvPr>
          <p:cNvPicPr>
            <a:picLocks noChangeAspect="1"/>
          </p:cNvPicPr>
          <p:nvPr/>
        </p:nvPicPr>
        <p:blipFill>
          <a:blip r:embed="rId2"/>
          <a:stretch>
            <a:fillRect/>
          </a:stretch>
        </p:blipFill>
        <p:spPr>
          <a:xfrm>
            <a:off x="755576" y="404664"/>
            <a:ext cx="8246164" cy="4608512"/>
          </a:xfrm>
          <a:prstGeom prst="rect">
            <a:avLst/>
          </a:prstGeom>
        </p:spPr>
      </p:pic>
      <p:sp>
        <p:nvSpPr>
          <p:cNvPr id="2" name="Titolo 1">
            <a:extLst>
              <a:ext uri="{FF2B5EF4-FFF2-40B4-BE49-F238E27FC236}">
                <a16:creationId xmlns:a16="http://schemas.microsoft.com/office/drawing/2014/main" id="{DCD42703-293D-E5FD-FD31-A08131F3C257}"/>
              </a:ext>
            </a:extLst>
          </p:cNvPr>
          <p:cNvSpPr>
            <a:spLocks noGrp="1"/>
          </p:cNvSpPr>
          <p:nvPr>
            <p:ph type="title"/>
          </p:nvPr>
        </p:nvSpPr>
        <p:spPr>
          <a:xfrm>
            <a:off x="1475656" y="1340768"/>
            <a:ext cx="8229600" cy="1143000"/>
          </a:xfrm>
        </p:spPr>
        <p:txBody>
          <a:bodyPr/>
          <a:lstStyle/>
          <a:p>
            <a:r>
              <a:rPr lang="it-IT" sz="3200" dirty="0">
                <a:highlight>
                  <a:srgbClr val="FFFF00"/>
                </a:highlight>
              </a:rPr>
              <a:t>«i pianeti Medicei» (Galileo, 1610)</a:t>
            </a:r>
          </a:p>
        </p:txBody>
      </p:sp>
      <p:sp>
        <p:nvSpPr>
          <p:cNvPr id="8" name="CasellaDiTesto 7">
            <a:extLst>
              <a:ext uri="{FF2B5EF4-FFF2-40B4-BE49-F238E27FC236}">
                <a16:creationId xmlns:a16="http://schemas.microsoft.com/office/drawing/2014/main" id="{8780406B-21DC-EDF9-BFBA-69E3BBBD556D}"/>
              </a:ext>
            </a:extLst>
          </p:cNvPr>
          <p:cNvSpPr txBox="1"/>
          <p:nvPr/>
        </p:nvSpPr>
        <p:spPr>
          <a:xfrm>
            <a:off x="1835696" y="5147900"/>
            <a:ext cx="4853940" cy="369332"/>
          </a:xfrm>
          <a:prstGeom prst="rect">
            <a:avLst/>
          </a:prstGeom>
          <a:noFill/>
        </p:spPr>
        <p:txBody>
          <a:bodyPr wrap="square">
            <a:spAutoFit/>
          </a:bodyPr>
          <a:lstStyle/>
          <a:p>
            <a:r>
              <a:rPr lang="it-IT" dirty="0"/>
              <a:t>https://javalab.org/en/galilean_moons_en/</a:t>
            </a:r>
          </a:p>
        </p:txBody>
      </p:sp>
    </p:spTree>
    <p:extLst>
      <p:ext uri="{BB962C8B-B14F-4D97-AF65-F5344CB8AC3E}">
        <p14:creationId xmlns:p14="http://schemas.microsoft.com/office/powerpoint/2010/main" val="2734202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5">
            <a:extLst>
              <a:ext uri="{FF2B5EF4-FFF2-40B4-BE49-F238E27FC236}">
                <a16:creationId xmlns:a16="http://schemas.microsoft.com/office/drawing/2014/main" id="{814DF763-68A4-41E7-9FF3-EC2AD14A4014}"/>
              </a:ext>
            </a:extLst>
          </p:cNvPr>
          <p:cNvSpPr txBox="1">
            <a:spLocks/>
          </p:cNvSpPr>
          <p:nvPr/>
        </p:nvSpPr>
        <p:spPr bwMode="auto">
          <a:xfrm>
            <a:off x="3899245" y="1105367"/>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rm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defTabSz="685800">
              <a:defRPr/>
            </a:pPr>
            <a:endParaRPr lang="en-GB" sz="1500" dirty="0">
              <a:solidFill>
                <a:srgbClr val="000000"/>
              </a:solidFill>
              <a:latin typeface="Arial"/>
              <a:cs typeface="Aria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https://en.wikipedia.org/wiki/Range_table</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20" name="Content Placeholder 6">
            <a:extLst>
              <a:ext uri="{FF2B5EF4-FFF2-40B4-BE49-F238E27FC236}">
                <a16:creationId xmlns:a16="http://schemas.microsoft.com/office/drawing/2014/main" id="{EFD7B1DF-7A56-617F-F18D-AF04DAC617CE}"/>
              </a:ext>
            </a:extLst>
          </p:cNvPr>
          <p:cNvSpPr txBox="1">
            <a:spLocks/>
          </p:cNvSpPr>
          <p:nvPr/>
        </p:nvSpPr>
        <p:spPr bwMode="auto">
          <a:xfrm>
            <a:off x="338117" y="6047767"/>
            <a:ext cx="8244408" cy="93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rmAutofit fontScale="47500" lnSpcReduction="20000"/>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defTabSz="685800">
              <a:defRPr/>
            </a:pPr>
            <a:r>
              <a:rPr lang="it-IT" sz="3800" dirty="0">
                <a:solidFill>
                  <a:srgbClr val="000000"/>
                </a:solidFill>
              </a:rPr>
              <a:t>La modifica del design del cannone o del proiettile significava che era necessario disegnare una nuova tabella
Soggetto a errori</a:t>
            </a:r>
            <a:r>
              <a:rPr lang="it-IT" sz="1500" dirty="0">
                <a:solidFill>
                  <a:srgbClr val="000000"/>
                </a:solidFill>
              </a:rPr>
              <a:t>
</a:t>
            </a:r>
            <a:endParaRPr lang="en-GB" sz="1500" dirty="0">
              <a:solidFill>
                <a:srgbClr val="000000"/>
              </a:solidFill>
              <a:latin typeface="Arial"/>
              <a:cs typeface="Arial"/>
            </a:endParaRPr>
          </a:p>
        </p:txBody>
      </p:sp>
      <p:sp>
        <p:nvSpPr>
          <p:cNvPr id="2" name="CasellaDiTesto 1">
            <a:extLst>
              <a:ext uri="{FF2B5EF4-FFF2-40B4-BE49-F238E27FC236}">
                <a16:creationId xmlns:a16="http://schemas.microsoft.com/office/drawing/2014/main" id="{4A231B32-0DA0-9F3E-6B3B-350258DBF0AA}"/>
              </a:ext>
            </a:extLst>
          </p:cNvPr>
          <p:cNvSpPr txBox="1"/>
          <p:nvPr/>
        </p:nvSpPr>
        <p:spPr>
          <a:xfrm>
            <a:off x="208548" y="43900"/>
            <a:ext cx="7459796" cy="646331"/>
          </a:xfrm>
          <a:prstGeom prst="rect">
            <a:avLst/>
          </a:prstGeom>
          <a:noFill/>
        </p:spPr>
        <p:txBody>
          <a:bodyPr wrap="square" rtlCol="0">
            <a:spAutoFit/>
          </a:bodyPr>
          <a:lstStyle/>
          <a:p>
            <a:r>
              <a:rPr lang="it-IT" sz="3600" dirty="0"/>
              <a:t>XVII secolo: Esigenze belliche</a:t>
            </a:r>
          </a:p>
        </p:txBody>
      </p:sp>
      <p:pic>
        <p:nvPicPr>
          <p:cNvPr id="12" name="Immagine 11">
            <a:extLst>
              <a:ext uri="{FF2B5EF4-FFF2-40B4-BE49-F238E27FC236}">
                <a16:creationId xmlns:a16="http://schemas.microsoft.com/office/drawing/2014/main" id="{17DFB7E6-9E74-055B-6B91-31EB5E4FEAA5}"/>
              </a:ext>
            </a:extLst>
          </p:cNvPr>
          <p:cNvPicPr>
            <a:picLocks noChangeAspect="1"/>
          </p:cNvPicPr>
          <p:nvPr/>
        </p:nvPicPr>
        <p:blipFill>
          <a:blip r:embed="rId3"/>
          <a:stretch>
            <a:fillRect/>
          </a:stretch>
        </p:blipFill>
        <p:spPr>
          <a:xfrm>
            <a:off x="431178" y="708299"/>
            <a:ext cx="8603178" cy="5246251"/>
          </a:xfrm>
          <a:prstGeom prst="rect">
            <a:avLst/>
          </a:prstGeom>
        </p:spPr>
      </p:pic>
    </p:spTree>
    <p:extLst>
      <p:ext uri="{BB962C8B-B14F-4D97-AF65-F5344CB8AC3E}">
        <p14:creationId xmlns:p14="http://schemas.microsoft.com/office/powerpoint/2010/main" val="399680789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F31E06-B3AA-FFA6-F433-D048E451F6F5}"/>
              </a:ext>
            </a:extLst>
          </p:cNvPr>
          <p:cNvSpPr>
            <a:spLocks noGrp="1"/>
          </p:cNvSpPr>
          <p:nvPr>
            <p:ph type="title"/>
          </p:nvPr>
        </p:nvSpPr>
        <p:spPr/>
        <p:txBody>
          <a:bodyPr/>
          <a:lstStyle/>
          <a:p>
            <a:r>
              <a:rPr lang="it-IT" sz="3600" dirty="0"/>
              <a:t>Registrare la traiettoria</a:t>
            </a:r>
          </a:p>
        </p:txBody>
      </p:sp>
      <p:pic>
        <p:nvPicPr>
          <p:cNvPr id="6" name="Immagine 5">
            <a:extLst>
              <a:ext uri="{FF2B5EF4-FFF2-40B4-BE49-F238E27FC236}">
                <a16:creationId xmlns:a16="http://schemas.microsoft.com/office/drawing/2014/main" id="{8ED5C38E-DC89-E2CB-1291-F2DDF3BE24CC}"/>
              </a:ext>
            </a:extLst>
          </p:cNvPr>
          <p:cNvPicPr>
            <a:picLocks noChangeAspect="1"/>
          </p:cNvPicPr>
          <p:nvPr/>
        </p:nvPicPr>
        <p:blipFill>
          <a:blip r:embed="rId2"/>
          <a:stretch>
            <a:fillRect/>
          </a:stretch>
        </p:blipFill>
        <p:spPr>
          <a:xfrm>
            <a:off x="1233487" y="1196752"/>
            <a:ext cx="6677025" cy="4638675"/>
          </a:xfrm>
          <a:prstGeom prst="rect">
            <a:avLst/>
          </a:prstGeom>
        </p:spPr>
      </p:pic>
      <p:sp>
        <p:nvSpPr>
          <p:cNvPr id="8" name="CasellaDiTesto 7">
            <a:extLst>
              <a:ext uri="{FF2B5EF4-FFF2-40B4-BE49-F238E27FC236}">
                <a16:creationId xmlns:a16="http://schemas.microsoft.com/office/drawing/2014/main" id="{81DFCAAC-A980-4DAA-8A11-0F172ECE780D}"/>
              </a:ext>
            </a:extLst>
          </p:cNvPr>
          <p:cNvSpPr txBox="1"/>
          <p:nvPr/>
        </p:nvSpPr>
        <p:spPr>
          <a:xfrm>
            <a:off x="611560" y="6021288"/>
            <a:ext cx="4572000" cy="369332"/>
          </a:xfrm>
          <a:prstGeom prst="rect">
            <a:avLst/>
          </a:prstGeom>
          <a:noFill/>
        </p:spPr>
        <p:txBody>
          <a:bodyPr wrap="square">
            <a:spAutoFit/>
          </a:bodyPr>
          <a:lstStyle/>
          <a:p>
            <a:r>
              <a:rPr lang="it-IT" dirty="0"/>
              <a:t>https://javalab.org/en/on_the_table_en/</a:t>
            </a:r>
          </a:p>
        </p:txBody>
      </p:sp>
    </p:spTree>
    <p:extLst>
      <p:ext uri="{BB962C8B-B14F-4D97-AF65-F5344CB8AC3E}">
        <p14:creationId xmlns:p14="http://schemas.microsoft.com/office/powerpoint/2010/main" val="135850132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2834954" cy="1617466"/>
          </a:xfrm>
        </p:spPr>
        <p:txBody>
          <a:bodyPr anchor="t">
            <a:normAutofit/>
          </a:bodyPr>
          <a:lstStyle/>
          <a:p>
            <a:r>
              <a:rPr lang="pl-PL" sz="3600" dirty="0">
                <a:solidFill>
                  <a:srgbClr val="FF0000"/>
                </a:solidFill>
              </a:rPr>
              <a:t>High Level Language</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https://it.wikipedia.org/wiki/C_(linguaggio)</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648200" y="1124560"/>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C</a:t>
            </a: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2597723" y="772495"/>
            <a:ext cx="6563072"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In informatica, C è un linguaggio di programmazione imperativo di natura procedurale; i programmi scritti in questo linguaggio sono composti da espressioni matematiche e da istruzioni imperative raggruppate in procedure parametrizzate in grado di manipolare vari tipi di dati.</a:t>
            </a:r>
          </a:p>
          <a:p>
            <a:pPr marL="0" indent="0" algn="just">
              <a:buNone/>
            </a:pPr>
            <a:endParaRPr lang="it-IT" sz="2000" dirty="0"/>
          </a:p>
          <a:p>
            <a:pPr marL="0" indent="0" algn="just">
              <a:buNone/>
            </a:pPr>
            <a:r>
              <a:rPr lang="it-IT" sz="2000" dirty="0"/>
              <a:t>Integra caratteristiche dei linguaggi di basso livello, ovvero caratteri, numeri e indirizzi, che possono essere indicati tramite gli operatori aritmetici e logici di cui si servono le macchine reali[1]. Il C è stato concepito per essere snello e performante, si avvale peraltro di numerose librerie per far fronte ad ogni tipo di esigenza, in particolare la libreria standard del C. Tali librerie, sotto forma di file di intestazione o file con suffisso -h, possono essere caricate mediante la direttiva include del preprocessore. </a:t>
            </a:r>
            <a:endParaRPr lang="en-GB" sz="2000" b="1" dirty="0"/>
          </a:p>
        </p:txBody>
      </p:sp>
      <p:pic>
        <p:nvPicPr>
          <p:cNvPr id="6" name="Content Placeholder 5" descr="Logo&#10;&#10;Description automatically generated">
            <a:extLst>
              <a:ext uri="{FF2B5EF4-FFF2-40B4-BE49-F238E27FC236}">
                <a16:creationId xmlns:a16="http://schemas.microsoft.com/office/drawing/2014/main" id="{51DC3CF2-500F-040A-527A-4D8059DCA50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0281" y="3212976"/>
            <a:ext cx="1795748" cy="1907983"/>
          </a:xfrm>
        </p:spPr>
      </p:pic>
    </p:spTree>
    <p:extLst>
      <p:ext uri="{BB962C8B-B14F-4D97-AF65-F5344CB8AC3E}">
        <p14:creationId xmlns:p14="http://schemas.microsoft.com/office/powerpoint/2010/main" val="79700967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2834954" cy="1617466"/>
          </a:xfrm>
        </p:spPr>
        <p:txBody>
          <a:bodyPr anchor="t">
            <a:normAutofit/>
          </a:bodyPr>
          <a:lstStyle/>
          <a:p>
            <a:r>
              <a:rPr lang="pl-PL" sz="2700" dirty="0">
                <a:solidFill>
                  <a:srgbClr val="FFFFFF"/>
                </a:solidFill>
              </a:rPr>
              <a:t>High Level Language</a:t>
            </a:r>
            <a:endParaRPr lang="en-GB" sz="2700" dirty="0">
              <a:solidFill>
                <a:srgbClr val="FFFFFF"/>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https://it.wikipedia.org/wiki/Python</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2495533" y="1144802"/>
            <a:ext cx="6547789"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Python è un linguaggio di programmazione di "alto livello", orientato a oggetti, adatto, tra gli altri usi, a sviluppare applicazioni distribuite, scripting, computazione numerica e system testing.</a:t>
            </a:r>
          </a:p>
          <a:p>
            <a:pPr marL="0" indent="0" algn="just">
              <a:buNone/>
            </a:pPr>
            <a:endParaRPr lang="it-IT" sz="2000" dirty="0"/>
          </a:p>
          <a:p>
            <a:pPr marL="0" indent="0" algn="just">
              <a:buNone/>
            </a:pPr>
            <a:r>
              <a:rPr lang="it-IT" sz="2000" dirty="0"/>
              <a:t>Ideato da Guido van Rossum all'inizio degli anni novanta. Il nome fu scelto per la passione dello stesso inventore verso i Monty Python e per la loro serie televisiva Monty Python's Flying Circus</a:t>
            </a:r>
            <a:r>
              <a:rPr lang="pl-PL" sz="2000" dirty="0"/>
              <a:t>.</a:t>
            </a:r>
            <a:endParaRPr lang="it-IT" sz="2000" dirty="0"/>
          </a:p>
          <a:p>
            <a:pPr marL="0" indent="0" algn="just">
              <a:buNone/>
            </a:pPr>
            <a:endParaRPr lang="it-IT" sz="2000" dirty="0"/>
          </a:p>
          <a:p>
            <a:pPr marL="0" indent="0" algn="just">
              <a:buNone/>
            </a:pPr>
            <a:r>
              <a:rPr lang="it-IT" sz="2000" dirty="0"/>
              <a:t>Spesso viene anche studiato tra i primi linguaggi per la sua somiglianza a uno </a:t>
            </a:r>
            <a:r>
              <a:rPr lang="it-IT" sz="2000" b="1" dirty="0"/>
              <a:t>pseudo-codice</a:t>
            </a:r>
            <a:r>
              <a:rPr lang="it-IT" sz="2000" dirty="0"/>
              <a:t> e di frequente viene usato per simulare la creazione di software grazie alla flessibilità di sperimentazione consentita da Python, che permette al programmatore di organizzare le idee durante lo sviluppo.</a:t>
            </a:r>
            <a:endParaRPr lang="en-GB" sz="2000" b="1" dirty="0"/>
          </a:p>
        </p:txBody>
      </p:sp>
      <p:pic>
        <p:nvPicPr>
          <p:cNvPr id="7" name="Content Placeholder 6" descr="Logo&#10;&#10;Description automatically generated">
            <a:extLst>
              <a:ext uri="{FF2B5EF4-FFF2-40B4-BE49-F238E27FC236}">
                <a16:creationId xmlns:a16="http://schemas.microsoft.com/office/drawing/2014/main" id="{FAFF4ADA-66BC-140E-32F8-9E09B7DF787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83568" y="174153"/>
            <a:ext cx="3275300" cy="970649"/>
          </a:xfrm>
        </p:spPr>
      </p:pic>
    </p:spTree>
    <p:extLst>
      <p:ext uri="{BB962C8B-B14F-4D97-AF65-F5344CB8AC3E}">
        <p14:creationId xmlns:p14="http://schemas.microsoft.com/office/powerpoint/2010/main" val="188589123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187624" y="200192"/>
            <a:ext cx="7776864" cy="1617466"/>
          </a:xfrm>
        </p:spPr>
        <p:txBody>
          <a:bodyPr anchor="t">
            <a:normAutofit/>
          </a:bodyPr>
          <a:lstStyle/>
          <a:p>
            <a:r>
              <a:rPr lang="pl-PL" sz="3600" dirty="0">
                <a:solidFill>
                  <a:srgbClr val="002060"/>
                </a:solidFill>
              </a:rPr>
              <a:t>High Level Language</a:t>
            </a:r>
            <a:endParaRPr lang="en-GB" sz="3600" dirty="0">
              <a:solidFill>
                <a:srgbClr val="00206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6304002"/>
            <a:ext cx="6191267" cy="553998"/>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https://it.wikipedia.org/wiki/Pseudocodice</a:t>
            </a:r>
            <a:endParaRPr lang="pl-PL" sz="750" dirty="0">
              <a:solidFill>
                <a:srgbClr val="000000"/>
              </a:solidFill>
              <a:latin typeface="Arial"/>
              <a:cs typeface="Arial"/>
            </a:endParaRPr>
          </a:p>
          <a:p>
            <a:pPr defTabSz="685800" fontAlgn="auto">
              <a:spcBef>
                <a:spcPts val="0"/>
              </a:spcBef>
              <a:spcAft>
                <a:spcPts val="0"/>
              </a:spcAft>
              <a:defRPr/>
            </a:pPr>
            <a:r>
              <a:rPr lang="pl-PL" sz="750" dirty="0">
                <a:solidFill>
                  <a:srgbClr val="000000"/>
                </a:solidFill>
                <a:latin typeface="Arial"/>
                <a:cs typeface="Arial"/>
                <a:hlinkClick r:id="rId3"/>
              </a:rPr>
              <a:t>https://builtin.com/data-science/pseudocode</a:t>
            </a:r>
            <a:endParaRPr lang="pl-PL" sz="750" dirty="0">
              <a:solidFill>
                <a:srgbClr val="000000"/>
              </a:solidFill>
              <a:latin typeface="Arial"/>
              <a:cs typeface="Arial"/>
            </a:endParaRPr>
          </a:p>
          <a:p>
            <a:pPr defTabSz="685800" fontAlgn="auto">
              <a:spcBef>
                <a:spcPts val="0"/>
              </a:spcBef>
              <a:spcAft>
                <a:spcPts val="0"/>
              </a:spcAft>
              <a:defRPr/>
            </a:pP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648200" y="1124560"/>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Pseudocodice</a:t>
            </a: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184380" y="1296883"/>
            <a:ext cx="8780108"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In informatica, nell'ambito della programmazione, per pseudocodice, pseudocodifica, pseudolinguaggio o linguaggio di progettazione si intende un linguaggio il cui scopo è la rappresentazione di algoritmi, in aggiunta o in alternativa al classico diagramma di flusso e non soggetto a molte limitazioni intrinseche di quest'ultimo tipo di rappresentazione. La stesura della pseudocodifica può precedere la codifica del programma scritto in un linguaggio di programmazione essendo spesso un linguaggio a metà tra la logica proposizionale e il linguaggio di programmazione vero e proprio. </a:t>
            </a:r>
            <a:endParaRPr lang="en-GB" sz="2000" b="1" dirty="0"/>
          </a:p>
        </p:txBody>
      </p:sp>
      <p:pic>
        <p:nvPicPr>
          <p:cNvPr id="6" name="Content Placeholder 5" descr="Timeline&#10;&#10;Description automatically generated">
            <a:extLst>
              <a:ext uri="{FF2B5EF4-FFF2-40B4-BE49-F238E27FC236}">
                <a16:creationId xmlns:a16="http://schemas.microsoft.com/office/drawing/2014/main" id="{1CF48278-F8D6-B800-D7B5-19E9D1E1941F}"/>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2790056" y="3928693"/>
            <a:ext cx="6191267" cy="2652308"/>
          </a:xfrm>
        </p:spPr>
      </p:pic>
      <p:sp>
        <p:nvSpPr>
          <p:cNvPr id="2" name="Rettangolo 1">
            <a:extLst>
              <a:ext uri="{FF2B5EF4-FFF2-40B4-BE49-F238E27FC236}">
                <a16:creationId xmlns:a16="http://schemas.microsoft.com/office/drawing/2014/main" id="{F25C96A7-E213-A44A-70C6-B1BED3025BF8}"/>
              </a:ext>
            </a:extLst>
          </p:cNvPr>
          <p:cNvSpPr/>
          <p:nvPr/>
        </p:nvSpPr>
        <p:spPr>
          <a:xfrm>
            <a:off x="504056" y="564390"/>
            <a:ext cx="4572000" cy="646331"/>
          </a:xfrm>
          <a:prstGeom prst="rect">
            <a:avLst/>
          </a:prstGeom>
        </p:spPr>
        <p:txBody>
          <a:bodyPr>
            <a:spAutoFit/>
          </a:bodyPr>
          <a:lstStyle/>
          <a:p>
            <a:r>
              <a:rPr lang="it-IT" dirty="0"/>
              <a:t>Linguaggi di alto livello
</a:t>
            </a:r>
          </a:p>
        </p:txBody>
      </p:sp>
    </p:spTree>
    <p:extLst>
      <p:ext uri="{BB962C8B-B14F-4D97-AF65-F5344CB8AC3E}">
        <p14:creationId xmlns:p14="http://schemas.microsoft.com/office/powerpoint/2010/main" val="16088661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A5C135-E184-D772-C921-2BE6D21366CD}"/>
              </a:ext>
            </a:extLst>
          </p:cNvPr>
          <p:cNvSpPr>
            <a:spLocks noGrp="1"/>
          </p:cNvSpPr>
          <p:nvPr>
            <p:ph type="title"/>
          </p:nvPr>
        </p:nvSpPr>
        <p:spPr>
          <a:xfrm>
            <a:off x="457200" y="130395"/>
            <a:ext cx="8229600" cy="1143000"/>
          </a:xfrm>
        </p:spPr>
        <p:txBody>
          <a:bodyPr/>
          <a:lstStyle/>
          <a:p>
            <a:r>
              <a:rPr lang="it-IT" sz="3600" dirty="0"/>
              <a:t>Sfida con gli umani</a:t>
            </a:r>
          </a:p>
        </p:txBody>
      </p:sp>
      <p:pic>
        <p:nvPicPr>
          <p:cNvPr id="4" name="Immagine 3">
            <a:extLst>
              <a:ext uri="{FF2B5EF4-FFF2-40B4-BE49-F238E27FC236}">
                <a16:creationId xmlns:a16="http://schemas.microsoft.com/office/drawing/2014/main" id="{EFB4C2A1-E606-E7D9-4FEA-8B24F7E9BBB4}"/>
              </a:ext>
            </a:extLst>
          </p:cNvPr>
          <p:cNvPicPr>
            <a:picLocks noChangeAspect="1"/>
          </p:cNvPicPr>
          <p:nvPr/>
        </p:nvPicPr>
        <p:blipFill>
          <a:blip r:embed="rId2"/>
          <a:stretch>
            <a:fillRect/>
          </a:stretch>
        </p:blipFill>
        <p:spPr>
          <a:xfrm>
            <a:off x="678396" y="980728"/>
            <a:ext cx="7787208" cy="5768621"/>
          </a:xfrm>
          <a:prstGeom prst="rect">
            <a:avLst/>
          </a:prstGeom>
        </p:spPr>
      </p:pic>
    </p:spTree>
    <p:extLst>
      <p:ext uri="{BB962C8B-B14F-4D97-AF65-F5344CB8AC3E}">
        <p14:creationId xmlns:p14="http://schemas.microsoft.com/office/powerpoint/2010/main" val="172345112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F3A9F5-382F-588C-6A9E-12ACA5A42AA0}"/>
              </a:ext>
            </a:extLst>
          </p:cNvPr>
          <p:cNvSpPr>
            <a:spLocks noGrp="1"/>
          </p:cNvSpPr>
          <p:nvPr>
            <p:ph type="title"/>
          </p:nvPr>
        </p:nvSpPr>
        <p:spPr>
          <a:xfrm>
            <a:off x="457199" y="-99392"/>
            <a:ext cx="8229600" cy="1143000"/>
          </a:xfrm>
        </p:spPr>
        <p:txBody>
          <a:bodyPr/>
          <a:lstStyle/>
          <a:p>
            <a:r>
              <a:rPr lang="it-IT" sz="3600" dirty="0" err="1"/>
              <a:t>Cerebras</a:t>
            </a:r>
            <a:r>
              <a:rPr lang="it-IT" sz="3600" dirty="0"/>
              <a:t> CS-2</a:t>
            </a:r>
          </a:p>
        </p:txBody>
      </p:sp>
      <p:pic>
        <p:nvPicPr>
          <p:cNvPr id="5" name="Immagine 4">
            <a:extLst>
              <a:ext uri="{FF2B5EF4-FFF2-40B4-BE49-F238E27FC236}">
                <a16:creationId xmlns:a16="http://schemas.microsoft.com/office/drawing/2014/main" id="{8D4AAE2A-19E3-0B89-6313-34FA25885446}"/>
              </a:ext>
            </a:extLst>
          </p:cNvPr>
          <p:cNvPicPr>
            <a:picLocks noChangeAspect="1"/>
          </p:cNvPicPr>
          <p:nvPr/>
        </p:nvPicPr>
        <p:blipFill>
          <a:blip r:embed="rId2"/>
          <a:stretch>
            <a:fillRect/>
          </a:stretch>
        </p:blipFill>
        <p:spPr>
          <a:xfrm>
            <a:off x="506185" y="784464"/>
            <a:ext cx="8131629" cy="6028566"/>
          </a:xfrm>
          <a:prstGeom prst="rect">
            <a:avLst/>
          </a:prstGeom>
          <a:ln>
            <a:solidFill>
              <a:srgbClr val="FF0000">
                <a:alpha val="0"/>
              </a:srgbClr>
            </a:solidFill>
          </a:ln>
        </p:spPr>
      </p:pic>
      <p:sp>
        <p:nvSpPr>
          <p:cNvPr id="6" name="Ovale 5">
            <a:extLst>
              <a:ext uri="{FF2B5EF4-FFF2-40B4-BE49-F238E27FC236}">
                <a16:creationId xmlns:a16="http://schemas.microsoft.com/office/drawing/2014/main" id="{8CE72521-C3BD-A077-7949-343BE030E5CF}"/>
              </a:ext>
            </a:extLst>
          </p:cNvPr>
          <p:cNvSpPr/>
          <p:nvPr/>
        </p:nvSpPr>
        <p:spPr>
          <a:xfrm>
            <a:off x="755576" y="1844824"/>
            <a:ext cx="1944216" cy="432048"/>
          </a:xfrm>
          <a:prstGeom prst="ellipse">
            <a:avLst/>
          </a:prstGeom>
          <a:noFill/>
          <a:ln>
            <a:solidFill>
              <a:srgbClr val="FF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a:extLst>
              <a:ext uri="{FF2B5EF4-FFF2-40B4-BE49-F238E27FC236}">
                <a16:creationId xmlns:a16="http://schemas.microsoft.com/office/drawing/2014/main" id="{E5569C0A-8606-5F63-BD4D-20373822C6F7}"/>
              </a:ext>
            </a:extLst>
          </p:cNvPr>
          <p:cNvSpPr/>
          <p:nvPr/>
        </p:nvSpPr>
        <p:spPr>
          <a:xfrm>
            <a:off x="680626" y="1649954"/>
            <a:ext cx="2088232" cy="64807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857CC4EB-7F03-CF04-B937-B199B07E7DCD}"/>
              </a:ext>
            </a:extLst>
          </p:cNvPr>
          <p:cNvSpPr txBox="1"/>
          <p:nvPr/>
        </p:nvSpPr>
        <p:spPr>
          <a:xfrm>
            <a:off x="4860032" y="6237312"/>
            <a:ext cx="2987000" cy="369332"/>
          </a:xfrm>
          <a:prstGeom prst="rect">
            <a:avLst/>
          </a:prstGeom>
          <a:noFill/>
        </p:spPr>
        <p:txBody>
          <a:bodyPr wrap="square" rtlCol="0">
            <a:spAutoFit/>
          </a:bodyPr>
          <a:lstStyle/>
          <a:p>
            <a:r>
              <a:rPr lang="it-IT" dirty="0"/>
              <a:t>Credits: </a:t>
            </a:r>
            <a:r>
              <a:rPr lang="it-IT" dirty="0" err="1"/>
              <a:t>Wlodek</a:t>
            </a:r>
            <a:r>
              <a:rPr lang="it-IT" dirty="0"/>
              <a:t> Duch</a:t>
            </a:r>
          </a:p>
        </p:txBody>
      </p:sp>
    </p:spTree>
    <p:extLst>
      <p:ext uri="{BB962C8B-B14F-4D97-AF65-F5344CB8AC3E}">
        <p14:creationId xmlns:p14="http://schemas.microsoft.com/office/powerpoint/2010/main" val="395941694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F3A9F5-382F-588C-6A9E-12ACA5A42AA0}"/>
              </a:ext>
            </a:extLst>
          </p:cNvPr>
          <p:cNvSpPr>
            <a:spLocks noGrp="1"/>
          </p:cNvSpPr>
          <p:nvPr>
            <p:ph type="title"/>
          </p:nvPr>
        </p:nvSpPr>
        <p:spPr>
          <a:xfrm>
            <a:off x="457200" y="0"/>
            <a:ext cx="8229600" cy="1143000"/>
          </a:xfrm>
        </p:spPr>
        <p:txBody>
          <a:bodyPr/>
          <a:lstStyle/>
          <a:p>
            <a:r>
              <a:rPr lang="it-IT" sz="3600" dirty="0" err="1"/>
              <a:t>Cerebras</a:t>
            </a:r>
            <a:r>
              <a:rPr lang="it-IT" sz="3600" dirty="0"/>
              <a:t> CS-2</a:t>
            </a:r>
          </a:p>
        </p:txBody>
      </p:sp>
      <p:pic>
        <p:nvPicPr>
          <p:cNvPr id="5" name="Immagine 4">
            <a:extLst>
              <a:ext uri="{FF2B5EF4-FFF2-40B4-BE49-F238E27FC236}">
                <a16:creationId xmlns:a16="http://schemas.microsoft.com/office/drawing/2014/main" id="{8AFEFAE9-DE9C-8E30-1173-EBFA639176B9}"/>
              </a:ext>
            </a:extLst>
          </p:cNvPr>
          <p:cNvPicPr>
            <a:picLocks noChangeAspect="1"/>
          </p:cNvPicPr>
          <p:nvPr/>
        </p:nvPicPr>
        <p:blipFill>
          <a:blip r:embed="rId2"/>
          <a:stretch>
            <a:fillRect/>
          </a:stretch>
        </p:blipFill>
        <p:spPr>
          <a:xfrm>
            <a:off x="228600" y="908720"/>
            <a:ext cx="8686800" cy="5394427"/>
          </a:xfrm>
          <a:prstGeom prst="rect">
            <a:avLst/>
          </a:prstGeom>
        </p:spPr>
      </p:pic>
      <p:sp>
        <p:nvSpPr>
          <p:cNvPr id="7" name="CasellaDiTesto 6">
            <a:extLst>
              <a:ext uri="{FF2B5EF4-FFF2-40B4-BE49-F238E27FC236}">
                <a16:creationId xmlns:a16="http://schemas.microsoft.com/office/drawing/2014/main" id="{6098DEBA-1303-8757-4F22-8A8E4B40F26E}"/>
              </a:ext>
            </a:extLst>
          </p:cNvPr>
          <p:cNvSpPr txBox="1"/>
          <p:nvPr/>
        </p:nvSpPr>
        <p:spPr>
          <a:xfrm>
            <a:off x="2286000" y="4077072"/>
            <a:ext cx="4572000" cy="369332"/>
          </a:xfrm>
          <a:prstGeom prst="rect">
            <a:avLst/>
          </a:prstGeom>
          <a:noFill/>
        </p:spPr>
        <p:txBody>
          <a:bodyPr wrap="square">
            <a:spAutoFit/>
          </a:bodyPr>
          <a:lstStyle/>
          <a:p>
            <a:r>
              <a:rPr lang="it-IT" dirty="0"/>
              <a:t>https://www.cerebras.net/</a:t>
            </a:r>
          </a:p>
        </p:txBody>
      </p:sp>
    </p:spTree>
    <p:extLst>
      <p:ext uri="{BB962C8B-B14F-4D97-AF65-F5344CB8AC3E}">
        <p14:creationId xmlns:p14="http://schemas.microsoft.com/office/powerpoint/2010/main" val="26157711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0982BC-4D0D-A341-1411-841D73523FC4}"/>
              </a:ext>
            </a:extLst>
          </p:cNvPr>
          <p:cNvSpPr>
            <a:spLocks noGrp="1"/>
          </p:cNvSpPr>
          <p:nvPr>
            <p:ph type="title"/>
          </p:nvPr>
        </p:nvSpPr>
        <p:spPr/>
        <p:txBody>
          <a:bodyPr/>
          <a:lstStyle/>
          <a:p>
            <a:r>
              <a:rPr lang="it-IT" sz="3600" dirty="0"/>
              <a:t>Il futuro arriva tra poco</a:t>
            </a:r>
          </a:p>
        </p:txBody>
      </p:sp>
      <p:sp>
        <p:nvSpPr>
          <p:cNvPr id="3" name="CasellaDiTesto 2">
            <a:extLst>
              <a:ext uri="{FF2B5EF4-FFF2-40B4-BE49-F238E27FC236}">
                <a16:creationId xmlns:a16="http://schemas.microsoft.com/office/drawing/2014/main" id="{A300041C-D63F-713D-EF01-2AF0C5D38B96}"/>
              </a:ext>
            </a:extLst>
          </p:cNvPr>
          <p:cNvSpPr txBox="1"/>
          <p:nvPr/>
        </p:nvSpPr>
        <p:spPr>
          <a:xfrm>
            <a:off x="971600" y="1916832"/>
            <a:ext cx="7715200" cy="390183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it-IT" sz="2400" dirty="0"/>
              <a:t>Computer campione di scacchi (Deep Blue, 1997)</a:t>
            </a:r>
          </a:p>
          <a:p>
            <a:pPr marL="285750" indent="-285750">
              <a:lnSpc>
                <a:spcPct val="150000"/>
              </a:lnSpc>
              <a:buFont typeface="Arial" panose="020B0604020202020204" pitchFamily="34" charset="0"/>
              <a:buChar char="•"/>
            </a:pPr>
            <a:r>
              <a:rPr lang="it-IT" sz="2400" dirty="0"/>
              <a:t>Computer campione di Go (</a:t>
            </a:r>
            <a:r>
              <a:rPr lang="it-IT" sz="2400" dirty="0" err="1"/>
              <a:t>AlphaGo</a:t>
            </a:r>
            <a:r>
              <a:rPr lang="it-IT" sz="2400" dirty="0"/>
              <a:t>, 2016)</a:t>
            </a:r>
          </a:p>
          <a:p>
            <a:pPr marL="285750" indent="-285750">
              <a:lnSpc>
                <a:spcPct val="150000"/>
              </a:lnSpc>
              <a:buFont typeface="Arial" panose="020B0604020202020204" pitchFamily="34" charset="0"/>
              <a:buChar char="•"/>
            </a:pPr>
            <a:r>
              <a:rPr lang="it-IT" sz="2400" dirty="0"/>
              <a:t>Computer campione di </a:t>
            </a:r>
            <a:r>
              <a:rPr lang="it-IT" sz="2400" dirty="0" err="1"/>
              <a:t>Jeopardy</a:t>
            </a:r>
            <a:r>
              <a:rPr lang="it-IT" sz="2400" dirty="0"/>
              <a:t> (IBM Watson 2011)</a:t>
            </a:r>
          </a:p>
          <a:p>
            <a:pPr marL="285750" indent="-285750">
              <a:lnSpc>
                <a:spcPct val="150000"/>
              </a:lnSpc>
              <a:buFont typeface="Arial" panose="020B0604020202020204" pitchFamily="34" charset="0"/>
              <a:buChar char="•"/>
            </a:pPr>
            <a:r>
              <a:rPr lang="it-IT" sz="2400" dirty="0"/>
              <a:t>Riconoscimento facciale (quasi fatto)</a:t>
            </a:r>
          </a:p>
          <a:p>
            <a:pPr marL="285750" indent="-285750">
              <a:lnSpc>
                <a:spcPct val="150000"/>
              </a:lnSpc>
              <a:buFont typeface="Arial" panose="020B0604020202020204" pitchFamily="34" charset="0"/>
              <a:buChar char="•"/>
            </a:pPr>
            <a:r>
              <a:rPr lang="it-IT" sz="2400" dirty="0"/>
              <a:t>Traduzione delle lingua parlata (quasi)</a:t>
            </a:r>
          </a:p>
          <a:p>
            <a:pPr marL="285750" indent="-285750">
              <a:lnSpc>
                <a:spcPct val="150000"/>
              </a:lnSpc>
              <a:buFont typeface="Arial" panose="020B0604020202020204" pitchFamily="34" charset="0"/>
              <a:buChar char="•"/>
            </a:pPr>
            <a:r>
              <a:rPr lang="it-IT" sz="2400" dirty="0"/>
              <a:t>Test di Turing (non ancora)</a:t>
            </a:r>
          </a:p>
          <a:p>
            <a:pPr marL="285750" indent="-285750">
              <a:lnSpc>
                <a:spcPct val="150000"/>
              </a:lnSpc>
              <a:buFont typeface="Arial" panose="020B0604020202020204" pitchFamily="34" charset="0"/>
              <a:buChar char="•"/>
            </a:pPr>
            <a:r>
              <a:rPr lang="it-IT" sz="2400" dirty="0" err="1"/>
              <a:t>etc</a:t>
            </a:r>
            <a:r>
              <a:rPr lang="it-IT" sz="2400" dirty="0"/>
              <a:t>… </a:t>
            </a:r>
          </a:p>
        </p:txBody>
      </p:sp>
    </p:spTree>
    <p:extLst>
      <p:ext uri="{BB962C8B-B14F-4D97-AF65-F5344CB8AC3E}">
        <p14:creationId xmlns:p14="http://schemas.microsoft.com/office/powerpoint/2010/main" val="2269708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0" y="-37098"/>
            <a:ext cx="9144000" cy="1617466"/>
          </a:xfrm>
        </p:spPr>
        <p:txBody>
          <a:bodyPr anchor="t">
            <a:normAutofit/>
          </a:bodyPr>
          <a:lstStyle/>
          <a:p>
            <a:r>
              <a:rPr lang="pl-PL" sz="3600" dirty="0">
                <a:solidFill>
                  <a:srgbClr val="FF0000"/>
                </a:solidFill>
              </a:rPr>
              <a:t>Charles Babbage</a:t>
            </a:r>
            <a:r>
              <a:rPr lang="it-IT" sz="3600" dirty="0">
                <a:solidFill>
                  <a:srgbClr val="FF0000"/>
                </a:solidFill>
              </a:rPr>
              <a:t> e la «macchina differenziale»</a:t>
            </a:r>
            <a:br>
              <a:rPr lang="pl-PL" sz="2700" dirty="0">
                <a:solidFill>
                  <a:srgbClr val="FFFFFF"/>
                </a:solidFill>
              </a:rPr>
            </a:br>
            <a:endParaRPr lang="en-GB" sz="2700" dirty="0">
              <a:solidFill>
                <a:srgbClr val="FFFFFF"/>
              </a:solidFill>
            </a:endParaRPr>
          </a:p>
        </p:txBody>
      </p:sp>
      <p:sp>
        <p:nvSpPr>
          <p:cNvPr id="19" name="TextBox 18">
            <a:extLst>
              <a:ext uri="{FF2B5EF4-FFF2-40B4-BE49-F238E27FC236}">
                <a16:creationId xmlns:a16="http://schemas.microsoft.com/office/drawing/2014/main" id="{5FBA26E0-C65D-D42B-32F3-DABD6DDA5007}"/>
              </a:ext>
            </a:extLst>
          </p:cNvPr>
          <p:cNvSpPr txBox="1">
            <a:spLocks/>
          </p:cNvSpPr>
          <p:nvPr/>
        </p:nvSpPr>
        <p:spPr>
          <a:xfrm>
            <a:off x="0" y="5035210"/>
            <a:ext cx="6191267" cy="438582"/>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https://en.wikipedia.org/wiki/Difference_engine</a:t>
            </a:r>
            <a:endParaRPr lang="pl-PL" sz="750" dirty="0">
              <a:solidFill>
                <a:srgbClr val="000000"/>
              </a:solidFill>
              <a:latin typeface="Arial"/>
              <a:cs typeface="Arial"/>
            </a:endParaRPr>
          </a:p>
          <a:p>
            <a:pPr defTabSz="685800" fontAlgn="auto">
              <a:spcBef>
                <a:spcPts val="0"/>
              </a:spcBef>
              <a:spcAft>
                <a:spcPts val="0"/>
              </a:spcAft>
              <a:defRPr/>
            </a:pPr>
            <a:r>
              <a:rPr lang="pl-PL" sz="750" dirty="0">
                <a:solidFill>
                  <a:srgbClr val="000000"/>
                </a:solidFill>
                <a:latin typeface="Arial"/>
                <a:cs typeface="Arial"/>
                <a:hlinkClick r:id="rId3"/>
              </a:rPr>
              <a:t>https://it.wikipedia.org/wiki/Macchina_differenziale</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pic>
        <p:nvPicPr>
          <p:cNvPr id="25" name="Content Placeholder 24" descr="A picture containing indoor, floor, computer&#10;&#10;Description automatically generated">
            <a:extLst>
              <a:ext uri="{FF2B5EF4-FFF2-40B4-BE49-F238E27FC236}">
                <a16:creationId xmlns:a16="http://schemas.microsoft.com/office/drawing/2014/main" id="{37291C39-3586-CA41-5CAD-F5E36176CC77}"/>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230555" y="1481807"/>
            <a:ext cx="4038600" cy="3525888"/>
          </a:xfrm>
        </p:spPr>
      </p:pic>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648200" y="1124560"/>
            <a:ext cx="3668216"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Difference Engine</a:t>
            </a:r>
            <a:r>
              <a:rPr lang="it-IT" sz="1500" b="1" dirty="0"/>
              <a:t> (1822)</a:t>
            </a:r>
            <a:endParaRPr lang="en-GB" sz="1500"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139952" y="1580368"/>
            <a:ext cx="4894184"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sz="1800" dirty="0"/>
              <a:t>La macchina differenziale (in inglese Difference Engine) è un'apparecchiatura meccanica sviluppata per tabulare funzioni polinomiali. La sua utilità discende dal fatto che tanto i logaritmi quanto le funzioni trigonometriche possono essere approssimate con i polinomi grazie alle serie di Taylor. Pertanto, la macchina differenziale apre la possibilità di accedere a una vasta gamma di calcoli matematici. </a:t>
            </a:r>
            <a:endParaRPr lang="pl-PL" sz="1800" dirty="0"/>
          </a:p>
        </p:txBody>
      </p:sp>
      <p:pic>
        <p:nvPicPr>
          <p:cNvPr id="3" name="Immagine 2">
            <a:extLst>
              <a:ext uri="{FF2B5EF4-FFF2-40B4-BE49-F238E27FC236}">
                <a16:creationId xmlns:a16="http://schemas.microsoft.com/office/drawing/2014/main" id="{49AB686F-0AB3-8E5A-20DD-2648C18064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2468" y="4986240"/>
            <a:ext cx="4359861" cy="1503983"/>
          </a:xfrm>
          <a:prstGeom prst="rect">
            <a:avLst/>
          </a:prstGeom>
        </p:spPr>
      </p:pic>
      <p:pic>
        <p:nvPicPr>
          <p:cNvPr id="7" name="Immagine 6">
            <a:extLst>
              <a:ext uri="{FF2B5EF4-FFF2-40B4-BE49-F238E27FC236}">
                <a16:creationId xmlns:a16="http://schemas.microsoft.com/office/drawing/2014/main" id="{ACB5FB46-5E95-8619-0AFA-7668CC5B2D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44322" y="5102433"/>
            <a:ext cx="2225404" cy="598557"/>
          </a:xfrm>
          <a:prstGeom prst="rect">
            <a:avLst/>
          </a:prstGeom>
        </p:spPr>
      </p:pic>
      <p:sp>
        <p:nvSpPr>
          <p:cNvPr id="8" name="CasellaDiTesto 7">
            <a:extLst>
              <a:ext uri="{FF2B5EF4-FFF2-40B4-BE49-F238E27FC236}">
                <a16:creationId xmlns:a16="http://schemas.microsoft.com/office/drawing/2014/main" id="{FA653477-6CF1-C92C-7B6E-269117CEBC9F}"/>
              </a:ext>
            </a:extLst>
          </p:cNvPr>
          <p:cNvSpPr txBox="1"/>
          <p:nvPr/>
        </p:nvSpPr>
        <p:spPr>
          <a:xfrm>
            <a:off x="4239175" y="5236192"/>
            <a:ext cx="837807" cy="369332"/>
          </a:xfrm>
          <a:prstGeom prst="rect">
            <a:avLst/>
          </a:prstGeom>
          <a:noFill/>
        </p:spPr>
        <p:txBody>
          <a:bodyPr wrap="square" rtlCol="0">
            <a:spAutoFit/>
          </a:bodyPr>
          <a:lstStyle/>
          <a:p>
            <a:r>
              <a:rPr lang="it-IT" dirty="0"/>
              <a:t>=</a:t>
            </a:r>
          </a:p>
        </p:txBody>
      </p:sp>
      <p:sp>
        <p:nvSpPr>
          <p:cNvPr id="9" name="CasellaDiTesto 8">
            <a:extLst>
              <a:ext uri="{FF2B5EF4-FFF2-40B4-BE49-F238E27FC236}">
                <a16:creationId xmlns:a16="http://schemas.microsoft.com/office/drawing/2014/main" id="{C1D7C4FC-343A-9028-58C7-6C41D4B9C8E0}"/>
              </a:ext>
            </a:extLst>
          </p:cNvPr>
          <p:cNvSpPr txBox="1"/>
          <p:nvPr/>
        </p:nvSpPr>
        <p:spPr>
          <a:xfrm flipH="1">
            <a:off x="109861" y="5797341"/>
            <a:ext cx="6081405" cy="646331"/>
          </a:xfrm>
          <a:prstGeom prst="rect">
            <a:avLst/>
          </a:prstGeom>
          <a:noFill/>
        </p:spPr>
        <p:txBody>
          <a:bodyPr wrap="square" rtlCol="0">
            <a:spAutoFit/>
          </a:bodyPr>
          <a:lstStyle/>
          <a:p>
            <a:r>
              <a:rPr lang="it-IT" b="1" dirty="0"/>
              <a:t>Per es.: </a:t>
            </a:r>
            <a:r>
              <a:rPr lang="it-IT" b="1" i="1" dirty="0"/>
              <a:t>x</a:t>
            </a:r>
            <a:r>
              <a:rPr lang="it-IT" b="1" dirty="0"/>
              <a:t> = 1 (cioè calcoliamo √2 = 1,41)</a:t>
            </a:r>
          </a:p>
          <a:p>
            <a:r>
              <a:rPr lang="it-IT" b="1" dirty="0"/>
              <a:t>1 + ½ - 1/8 + 1/16 = 1+0,5-0,125+0,062 - … = 1,438 + …</a:t>
            </a:r>
          </a:p>
        </p:txBody>
      </p:sp>
    </p:spTree>
    <p:extLst>
      <p:ext uri="{BB962C8B-B14F-4D97-AF65-F5344CB8AC3E}">
        <p14:creationId xmlns:p14="http://schemas.microsoft.com/office/powerpoint/2010/main" val="184684545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11469</TotalTime>
  <Words>6621</Words>
  <Application>Microsoft Office PowerPoint</Application>
  <PresentationFormat>Presentazione su schermo (4:3)</PresentationFormat>
  <Paragraphs>395</Paragraphs>
  <Slides>87</Slides>
  <Notes>1</Notes>
  <HiddenSlides>0</HiddenSlides>
  <MMClips>6</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87</vt:i4>
      </vt:variant>
    </vt:vector>
  </HeadingPairs>
  <TitlesOfParts>
    <vt:vector size="93" baseType="lpstr">
      <vt:lpstr>Arial</vt:lpstr>
      <vt:lpstr>Calibri</vt:lpstr>
      <vt:lpstr>proxima-nova</vt:lpstr>
      <vt:lpstr>Segoe UI Web (West European)</vt:lpstr>
      <vt:lpstr>YouTube Sans</vt:lpstr>
      <vt:lpstr>Projekt domyślny</vt:lpstr>
      <vt:lpstr>Presentazione standard di PowerPoint</vt:lpstr>
      <vt:lpstr>Il primo “calcolatore” abacus</vt:lpstr>
      <vt:lpstr>L’abaco romano</vt:lpstr>
      <vt:lpstr>La “Pascalina” 1642</vt:lpstr>
      <vt:lpstr>First mechanical counting machines</vt:lpstr>
      <vt:lpstr>Inventata da Leonardo (?), ancora in uso </vt:lpstr>
      <vt:lpstr>Il meccanismo di Anticitera</vt:lpstr>
      <vt:lpstr>Presentazione standard di PowerPoint</vt:lpstr>
      <vt:lpstr>Charles Babbage e la «macchina differenziale» </vt:lpstr>
      <vt:lpstr>Charles Babbage </vt:lpstr>
      <vt:lpstr>L’idea mai completata </vt:lpstr>
      <vt:lpstr>«La spinta»</vt:lpstr>
      <vt:lpstr>Macchine “informatiche” </vt:lpstr>
      <vt:lpstr>Modern computers</vt:lpstr>
      <vt:lpstr>Enigma tedesco/ polacca</vt:lpstr>
      <vt:lpstr>«Unbrakeble machine»</vt:lpstr>
      <vt:lpstr>Presentazione standard di PowerPoint</vt:lpstr>
      <vt:lpstr>«Please, make a donation…»</vt:lpstr>
      <vt:lpstr>«The imitation game»</vt:lpstr>
      <vt:lpstr>«The imitation game»</vt:lpstr>
      <vt:lpstr>Macchina di Turing</vt:lpstr>
      <vt:lpstr>Harvard Mark I</vt:lpstr>
      <vt:lpstr>How computer bugs came to be  Come sono nati i bug del computer </vt:lpstr>
      <vt:lpstr>Colossus Mark I</vt:lpstr>
      <vt:lpstr>ENIAC</vt:lpstr>
      <vt:lpstr>Il punto di svolta
</vt:lpstr>
      <vt:lpstr>IBM 608</vt:lpstr>
      <vt:lpstr>Apollo on-board computer</vt:lpstr>
      <vt:lpstr>System architecture</vt:lpstr>
      <vt:lpstr>Computer Architecture</vt:lpstr>
      <vt:lpstr>Computer Architecture</vt:lpstr>
      <vt:lpstr>Struttura del computer</vt:lpstr>
      <vt:lpstr>Presentazione standard di PowerPoint</vt:lpstr>
      <vt:lpstr>Computer Architecture</vt:lpstr>
      <vt:lpstr>Presentazione standard di PowerPoint</vt:lpstr>
      <vt:lpstr>Presentazione standard di PowerPoint</vt:lpstr>
      <vt:lpstr>Main memory RAM</vt:lpstr>
      <vt:lpstr>Main memory RAM</vt:lpstr>
      <vt:lpstr>CPU</vt:lpstr>
      <vt:lpstr>CPU e clock</vt:lpstr>
      <vt:lpstr>How does the computer work?</vt:lpstr>
      <vt:lpstr>GPU</vt:lpstr>
      <vt:lpstr>CPU vs GPU</vt:lpstr>
      <vt:lpstr>Codifica delle immagini</vt:lpstr>
      <vt:lpstr> PNG</vt:lpstr>
      <vt:lpstr>GIF</vt:lpstr>
      <vt:lpstr> JPG</vt:lpstr>
      <vt:lpstr>JPG Algorithm</vt:lpstr>
      <vt:lpstr>TIFF</vt:lpstr>
      <vt:lpstr>Coprocessore</vt:lpstr>
      <vt:lpstr>Le periferiche e gli interrupt</vt:lpstr>
      <vt:lpstr>La nascita del PC  (1981)</vt:lpstr>
      <vt:lpstr>Zilog ZX80</vt:lpstr>
      <vt:lpstr>Zilog ZX80</vt:lpstr>
      <vt:lpstr>Sinclair ZX81</vt:lpstr>
      <vt:lpstr>Commodore 64 (1983)</vt:lpstr>
      <vt:lpstr>Commodore 64 (1983)</vt:lpstr>
      <vt:lpstr>Commodore 64 (1983)</vt:lpstr>
      <vt:lpstr>Commodore top 10 games</vt:lpstr>
      <vt:lpstr>&gt; 4000 note musicali, MIDI interface</vt:lpstr>
      <vt:lpstr>MIDI standard</vt:lpstr>
      <vt:lpstr>Olivetti M24 (1983)</vt:lpstr>
      <vt:lpstr>Languages</vt:lpstr>
      <vt:lpstr>Binary code</vt:lpstr>
      <vt:lpstr>Aritmetica binaria</vt:lpstr>
      <vt:lpstr>Aritmetica binaria</vt:lpstr>
      <vt:lpstr>ASCII</vt:lpstr>
      <vt:lpstr>Algoritmo</vt:lpstr>
      <vt:lpstr>Algoritmo</vt:lpstr>
      <vt:lpstr>High Level Language</vt:lpstr>
      <vt:lpstr>Presentazione standard di PowerPoint</vt:lpstr>
      <vt:lpstr>High Level Language</vt:lpstr>
      <vt:lpstr>Presentazione standard di PowerPoint</vt:lpstr>
      <vt:lpstr>Presentazione standard di PowerPoint</vt:lpstr>
      <vt:lpstr>Charging the capacitor</vt:lpstr>
      <vt:lpstr>Half-adder</vt:lpstr>
      <vt:lpstr>Propagazione delle onde sismiche</vt:lpstr>
      <vt:lpstr>Moto (apparente) del Marte</vt:lpstr>
      <vt:lpstr>«i pianeti Medicei» (Galileo, 1610)</vt:lpstr>
      <vt:lpstr>Registrare la traiettoria</vt:lpstr>
      <vt:lpstr>High Level Language</vt:lpstr>
      <vt:lpstr>High Level Language</vt:lpstr>
      <vt:lpstr>High Level Language</vt:lpstr>
      <vt:lpstr>Sfida con gli umani</vt:lpstr>
      <vt:lpstr>Cerebras CS-2</vt:lpstr>
      <vt:lpstr>Cerebras CS-2</vt:lpstr>
      <vt:lpstr>Il futuro arriva tra poco</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Ucho – superkomputer komunikacji</dc:title>
  <dc:creator>GK</dc:creator>
  <cp:lastModifiedBy>Maria Karwasz</cp:lastModifiedBy>
  <cp:revision>152</cp:revision>
  <dcterms:created xsi:type="dcterms:W3CDTF">2019-04-23T16:37:35Z</dcterms:created>
  <dcterms:modified xsi:type="dcterms:W3CDTF">2022-10-14T18:57:26Z</dcterms:modified>
</cp:coreProperties>
</file>