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ebm" ContentType="video/webm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handoutMasterIdLst>
    <p:handoutMasterId r:id="rId98"/>
  </p:handoutMasterIdLst>
  <p:sldIdLst>
    <p:sldId id="321" r:id="rId2"/>
    <p:sldId id="257" r:id="rId3"/>
    <p:sldId id="258" r:id="rId4"/>
    <p:sldId id="259" r:id="rId5"/>
    <p:sldId id="261" r:id="rId6"/>
    <p:sldId id="264" r:id="rId7"/>
    <p:sldId id="307" r:id="rId8"/>
    <p:sldId id="266" r:id="rId9"/>
    <p:sldId id="293" r:id="rId10"/>
    <p:sldId id="295" r:id="rId11"/>
    <p:sldId id="306" r:id="rId12"/>
    <p:sldId id="322" r:id="rId13"/>
    <p:sldId id="323" r:id="rId14"/>
    <p:sldId id="324" r:id="rId15"/>
    <p:sldId id="366" r:id="rId16"/>
    <p:sldId id="367" r:id="rId17"/>
    <p:sldId id="368" r:id="rId18"/>
    <p:sldId id="402" r:id="rId19"/>
    <p:sldId id="406" r:id="rId20"/>
    <p:sldId id="407" r:id="rId21"/>
    <p:sldId id="375" r:id="rId22"/>
    <p:sldId id="403" r:id="rId23"/>
    <p:sldId id="413" r:id="rId24"/>
    <p:sldId id="433" r:id="rId25"/>
    <p:sldId id="877" r:id="rId26"/>
    <p:sldId id="878" r:id="rId27"/>
    <p:sldId id="879" r:id="rId28"/>
    <p:sldId id="819" r:id="rId29"/>
    <p:sldId id="386" r:id="rId30"/>
    <p:sldId id="338" r:id="rId31"/>
    <p:sldId id="339" r:id="rId32"/>
    <p:sldId id="344" r:id="rId33"/>
    <p:sldId id="345" r:id="rId34"/>
    <p:sldId id="346" r:id="rId35"/>
    <p:sldId id="353" r:id="rId36"/>
    <p:sldId id="354" r:id="rId37"/>
    <p:sldId id="880" r:id="rId38"/>
    <p:sldId id="881" r:id="rId39"/>
    <p:sldId id="882" r:id="rId40"/>
    <p:sldId id="382" r:id="rId41"/>
    <p:sldId id="381" r:id="rId42"/>
    <p:sldId id="265" r:id="rId43"/>
    <p:sldId id="883" r:id="rId44"/>
    <p:sldId id="267" r:id="rId45"/>
    <p:sldId id="273" r:id="rId46"/>
    <p:sldId id="276" r:id="rId47"/>
    <p:sldId id="884" r:id="rId48"/>
    <p:sldId id="885" r:id="rId49"/>
    <p:sldId id="886" r:id="rId50"/>
    <p:sldId id="887" r:id="rId51"/>
    <p:sldId id="271" r:id="rId52"/>
    <p:sldId id="888" r:id="rId53"/>
    <p:sldId id="337" r:id="rId54"/>
    <p:sldId id="335" r:id="rId55"/>
    <p:sldId id="889" r:id="rId56"/>
    <p:sldId id="256" r:id="rId57"/>
    <p:sldId id="289" r:id="rId58"/>
    <p:sldId id="890" r:id="rId59"/>
    <p:sldId id="333" r:id="rId60"/>
    <p:sldId id="281" r:id="rId61"/>
    <p:sldId id="310" r:id="rId62"/>
    <p:sldId id="268" r:id="rId63"/>
    <p:sldId id="308" r:id="rId64"/>
    <p:sldId id="280" r:id="rId65"/>
    <p:sldId id="891" r:id="rId66"/>
    <p:sldId id="291" r:id="rId67"/>
    <p:sldId id="892" r:id="rId68"/>
    <p:sldId id="275" r:id="rId69"/>
    <p:sldId id="893" r:id="rId70"/>
    <p:sldId id="894" r:id="rId71"/>
    <p:sldId id="895" r:id="rId72"/>
    <p:sldId id="311" r:id="rId73"/>
    <p:sldId id="312" r:id="rId74"/>
    <p:sldId id="896" r:id="rId75"/>
    <p:sldId id="897" r:id="rId76"/>
    <p:sldId id="378" r:id="rId77"/>
    <p:sldId id="898" r:id="rId78"/>
    <p:sldId id="899" r:id="rId79"/>
    <p:sldId id="356" r:id="rId80"/>
    <p:sldId id="351" r:id="rId81"/>
    <p:sldId id="327" r:id="rId82"/>
    <p:sldId id="900" r:id="rId83"/>
    <p:sldId id="325" r:id="rId84"/>
    <p:sldId id="901" r:id="rId85"/>
    <p:sldId id="902" r:id="rId86"/>
    <p:sldId id="370" r:id="rId87"/>
    <p:sldId id="374" r:id="rId88"/>
    <p:sldId id="950" r:id="rId89"/>
    <p:sldId id="951" r:id="rId90"/>
    <p:sldId id="952" r:id="rId91"/>
    <p:sldId id="328" r:id="rId92"/>
    <p:sldId id="334" r:id="rId93"/>
    <p:sldId id="953" r:id="rId94"/>
    <p:sldId id="340" r:id="rId95"/>
    <p:sldId id="954" r:id="rId96"/>
  </p:sldIdLst>
  <p:sldSz cx="9144000" cy="6858000" type="screen4x3"/>
  <p:notesSz cx="7102475" cy="10233025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3" autoAdjust="0"/>
    <p:restoredTop sz="97292" autoAdjust="0"/>
  </p:normalViewPr>
  <p:slideViewPr>
    <p:cSldViewPr>
      <p:cViewPr varScale="1">
        <p:scale>
          <a:sx n="62" d="100"/>
          <a:sy n="62" d="100"/>
        </p:scale>
        <p:origin x="151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commentAuthors" Target="commentAuthors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681714C-E2B1-68A3-9097-3F3B2952408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DA978A-0A47-027F-E97B-A3FE5B85E9F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43355616-BD70-D2A8-25CE-F4A406ECC16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EE6B686-1E3D-D054-BBC6-A3CE1B0EBC1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7F4977C5-4D99-4258-879F-7E433EACB16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A1BAC1E-3552-99DA-630B-8992A2BC177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6ED57CE-D318-6747-D09E-B6FD930451C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38ECD4F8-5E10-CD2B-4CBD-255B10EDEB7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9E847FC-5D45-F8FA-FE5A-BD6DFD4A095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51E27F2C-896A-605C-F480-AB8433FED58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EFFEBFE0-CA00-C580-6D8E-2A16EC1B1D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14292E6C-1010-4CD3-A7D4-BF262B8CE82C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2BF3D907-017B-AD9D-464C-5D58578DCC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56B0C5-AFF6-4269-9715-211E5049B012}" type="slidenum">
              <a:rPr lang="en-AU" altLang="it-IT" smtClean="0"/>
              <a:pPr/>
              <a:t>1</a:t>
            </a:fld>
            <a:endParaRPr lang="en-AU" altLang="it-IT"/>
          </a:p>
        </p:txBody>
      </p:sp>
      <p:sp>
        <p:nvSpPr>
          <p:cNvPr id="7171" name="Symbol zastępczy obrazu slajdu 1">
            <a:extLst>
              <a:ext uri="{FF2B5EF4-FFF2-40B4-BE49-F238E27FC236}">
                <a16:creationId xmlns:a16="http://schemas.microsoft.com/office/drawing/2014/main" id="{0F17F557-E553-F0F7-6688-5F0839713F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Symbol zastępczy notatek 2">
            <a:extLst>
              <a:ext uri="{FF2B5EF4-FFF2-40B4-BE49-F238E27FC236}">
                <a16:creationId xmlns:a16="http://schemas.microsoft.com/office/drawing/2014/main" id="{91B9CA67-0EFE-631B-4E0D-9022870694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7173" name="Symbol zastępczy numeru slajdu 3">
            <a:extLst>
              <a:ext uri="{FF2B5EF4-FFF2-40B4-BE49-F238E27FC236}">
                <a16:creationId xmlns:a16="http://schemas.microsoft.com/office/drawing/2014/main" id="{F0C127BC-E949-D960-7954-1875A6D4BF3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8B1943A-2DDA-4453-9F20-66A01508DCE7}" type="slidenum">
              <a:rPr lang="en-US" altLang="it-IT" sz="1200">
                <a:latin typeface="Calibri" panose="020F0502020204030204" pitchFamily="34" charset="0"/>
              </a:rPr>
              <a:pPr algn="r" eaLnBrk="1" hangingPunct="1"/>
              <a:t>1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BEEEDD77-A953-6366-DC3B-810686EAE8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C6CB76B-413C-42DF-94A9-AB9E3EE9E7B9}" type="slidenum">
              <a:rPr lang="pl-PL" altLang="it-IT" smtClean="0"/>
              <a:pPr/>
              <a:t>45</a:t>
            </a:fld>
            <a:endParaRPr lang="pl-PL" altLang="it-IT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4ADDB1E2-2BF6-B442-A1ED-15DE01FBF9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288F3B8-6F7F-AFC2-1A87-45DDFFB308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9202EF56-C8AF-299F-71CC-F115FEBD59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B57DEDF-7451-42DC-9E99-638936AB3F6A}" type="slidenum">
              <a:rPr lang="pl-PL" altLang="it-IT" smtClean="0"/>
              <a:pPr/>
              <a:t>46</a:t>
            </a:fld>
            <a:endParaRPr lang="pl-PL" altLang="it-IT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E4DD2081-FD23-1307-081D-99F07F91E3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26DDA813-AAE5-8B87-AD11-32B7569A4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99D3D42C-B901-62F8-7E14-8A2EA45BF9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60EF719-AC9A-4555-922E-1000889EF142}" type="slidenum">
              <a:rPr lang="pl-PL" altLang="it-IT" sz="1200" smtClean="0"/>
              <a:pPr/>
              <a:t>47</a:t>
            </a:fld>
            <a:endParaRPr lang="pl-PL" altLang="it-IT" sz="1200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EEA65A38-92B8-C7D9-5221-891186A1A6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FB206B4B-F817-FF62-27A1-2E186AAA3F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66E0E815-0471-D98A-50F3-1CD49E255E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F85C51-1217-4835-933F-277D6EDB4A5D}" type="slidenum">
              <a:rPr lang="en-AU" altLang="it-IT" smtClean="0"/>
              <a:pPr/>
              <a:t>55</a:t>
            </a:fld>
            <a:endParaRPr lang="en-AU" altLang="it-IT"/>
          </a:p>
        </p:txBody>
      </p:sp>
      <p:sp>
        <p:nvSpPr>
          <p:cNvPr id="4099" name="Symbol zastępczy obrazu slajdu 1">
            <a:extLst>
              <a:ext uri="{FF2B5EF4-FFF2-40B4-BE49-F238E27FC236}">
                <a16:creationId xmlns:a16="http://schemas.microsoft.com/office/drawing/2014/main" id="{1C584157-801A-D4EF-88E6-E9C5D43809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Symbol zastępczy notatek 2">
            <a:extLst>
              <a:ext uri="{FF2B5EF4-FFF2-40B4-BE49-F238E27FC236}">
                <a16:creationId xmlns:a16="http://schemas.microsoft.com/office/drawing/2014/main" id="{BC16E0D7-4F01-2CE8-FE77-A8DFC7C65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4101" name="Symbol zastępczy numeru slajdu 3">
            <a:extLst>
              <a:ext uri="{FF2B5EF4-FFF2-40B4-BE49-F238E27FC236}">
                <a16:creationId xmlns:a16="http://schemas.microsoft.com/office/drawing/2014/main" id="{0BBE377A-18F6-5630-EE76-271D95876EE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E9142C7-D666-4E35-A677-66262B4B9872}" type="slidenum">
              <a:rPr lang="en-US" altLang="it-IT" sz="1200">
                <a:latin typeface="Calibri" panose="020F0502020204030204" pitchFamily="34" charset="0"/>
              </a:rPr>
              <a:pPr algn="r"/>
              <a:t>55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F006787E-44EB-008D-199D-E75B8A8DA3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00C139C9-F044-FF5B-7EF0-687732C16D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FBE707B2-02E2-3E37-378E-CC707DA927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90806F1-BF00-4C08-B3D0-C5E4BF79D287}" type="slidenum">
              <a:rPr lang="en-AU" altLang="it-IT" smtClean="0"/>
              <a:pPr/>
              <a:t>56</a:t>
            </a:fld>
            <a:endParaRPr lang="en-AU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67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67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71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71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75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75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B1DC541-01F1-38DC-027B-6B40D3F8FF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B7E927-6465-463F-B0B7-858BC5DE782C}" type="slidenum">
              <a:rPr lang="en-AU" altLang="it-IT"/>
              <a:pPr/>
              <a:t>77</a:t>
            </a:fld>
            <a:endParaRPr lang="en-AU" altLang="it-IT"/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id="{09F80F9D-2CFF-A484-BF62-2D95320332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711A0D47-8F73-65F6-F689-C33BC7C48F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952896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58750C1-EE82-D4DD-3A82-817F2C04E1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DA5230-C7CF-464F-AF01-1BCFFF4E5B55}" type="slidenum">
              <a:rPr lang="en-AU" altLang="it-IT"/>
              <a:pPr/>
              <a:t>80</a:t>
            </a:fld>
            <a:endParaRPr lang="en-AU" altLang="it-IT"/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4ECF6E70-0686-65C1-28DA-736CE8B32B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7FEF0E0B-775D-757C-2086-0E92776794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EBC29143-B88F-60C0-DCE9-A38873F2F9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5E6D929-EF02-431D-B54B-DC21839792F3}" type="slidenum">
              <a:rPr lang="pl-PL" altLang="it-IT" smtClean="0"/>
              <a:pPr/>
              <a:t>11</a:t>
            </a:fld>
            <a:endParaRPr lang="pl-PL" altLang="it-IT"/>
          </a:p>
        </p:txBody>
      </p:sp>
      <p:sp>
        <p:nvSpPr>
          <p:cNvPr id="18435" name="Rectangle 7">
            <a:extLst>
              <a:ext uri="{FF2B5EF4-FFF2-40B4-BE49-F238E27FC236}">
                <a16:creationId xmlns:a16="http://schemas.microsoft.com/office/drawing/2014/main" id="{99923B9F-51C3-E956-F174-5F4A3F18129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8473C3F6-4B37-47CB-821E-D0C8552E7FD7}" type="slidenum">
              <a:rPr lang="en-GB" altLang="it-IT" sz="1300">
                <a:ea typeface="MS PGothic" panose="020B0600070205080204" pitchFamily="34" charset="-128"/>
              </a:rPr>
              <a:pPr algn="r"/>
              <a:t>11</a:t>
            </a:fld>
            <a:endParaRPr lang="en-GB" altLang="it-IT" sz="1300">
              <a:ea typeface="MS PGothic" panose="020B0600070205080204" pitchFamily="34" charset="-128"/>
            </a:endParaRP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2E2B0121-FC93-4C41-B8FD-A7067257D5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7" name="Rectangle 3">
            <a:extLst>
              <a:ext uri="{FF2B5EF4-FFF2-40B4-BE49-F238E27FC236}">
                <a16:creationId xmlns:a16="http://schemas.microsoft.com/office/drawing/2014/main" id="{A156D979-C4A5-93D1-249E-9EB16D8C43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570E12A-0078-59B4-956C-39289248E2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FC44A0-04C2-4B2B-B416-A54174046785}" type="slidenum">
              <a:rPr lang="en-AU" altLang="it-IT"/>
              <a:pPr/>
              <a:t>81</a:t>
            </a:fld>
            <a:endParaRPr lang="en-AU" altLang="it-IT"/>
          </a:p>
        </p:txBody>
      </p:sp>
      <p:sp>
        <p:nvSpPr>
          <p:cNvPr id="100354" name="Rectangle 7">
            <a:extLst>
              <a:ext uri="{FF2B5EF4-FFF2-40B4-BE49-F238E27FC236}">
                <a16:creationId xmlns:a16="http://schemas.microsoft.com/office/drawing/2014/main" id="{B05E26DB-9845-F4B0-A7F7-61C95B06A19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86050" indent="-247650" defTabSz="990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3250" indent="-247650" defTabSz="990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00450" indent="-247650" defTabSz="990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57650" indent="-247650" defTabSz="990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FEEEA806-6E14-42E9-9AE4-25C28A922341}" type="slidenum">
              <a:rPr lang="en-US" altLang="it-IT" sz="1300"/>
              <a:pPr algn="r"/>
              <a:t>81</a:t>
            </a:fld>
            <a:endParaRPr lang="en-US" altLang="it-IT" sz="1300"/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39A8198A-CD83-0846-A5E8-370DC4ECB3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A44F3703-CD1C-0AD1-2CE9-6F0ADB9324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84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84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89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89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371F150A-A256-BFA5-2D7D-B7874DFAFA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E9C3A09-18D4-4BE0-A4C0-993FC2A21748}" type="slidenum">
              <a:rPr lang="pl-PL" altLang="it-IT" smtClean="0"/>
              <a:pPr/>
              <a:t>38</a:t>
            </a:fld>
            <a:endParaRPr lang="pl-PL" altLang="it-IT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30BC0EB6-A45A-00DE-FAD7-F8448463D9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381EFDEE-8538-F435-3192-9F15BC7030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11B47D47-B9CC-2F2C-D957-7143C394FA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2C8A0F2-74FE-474C-BE73-7A895D904169}" type="slidenum">
              <a:rPr lang="pl-PL" altLang="it-IT" smtClean="0"/>
              <a:pPr/>
              <a:t>39</a:t>
            </a:fld>
            <a:endParaRPr lang="pl-PL" altLang="it-IT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09078451-F016-B34E-814B-96DABBB0AB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4F16D37A-A379-BECF-ADAC-C7C7CD0077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85787DC0-D0E6-F74E-5F73-7465CEEE3D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9DFA391-0DDA-4CAD-8186-062FF03BEE9F}" type="slidenum">
              <a:rPr lang="pl-PL" altLang="it-IT" smtClean="0"/>
              <a:pPr/>
              <a:t>40</a:t>
            </a:fld>
            <a:endParaRPr lang="pl-PL" altLang="it-IT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4A3D875B-E8FE-C70A-1D7B-199716850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6B778B31-2954-7DDD-A0A5-63A400197A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49E8E887-6761-BD95-B75C-38CF97D483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C97350-692E-41B2-A3DB-EF9F8E59914F}" type="slidenum">
              <a:rPr lang="pl-PL" altLang="it-IT" smtClean="0"/>
              <a:pPr/>
              <a:t>41</a:t>
            </a:fld>
            <a:endParaRPr lang="pl-PL" altLang="it-IT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DF08A03C-21BD-5822-A032-FD0B6687FE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E93A02B3-DF2F-A1EE-B004-CDEEDBC211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BFAD5399-0D33-67C8-3E06-12E27B3945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A613E0-2655-447D-BBD5-EC176E3C74E5}" type="slidenum">
              <a:rPr lang="pl-PL" altLang="it-IT" smtClean="0"/>
              <a:pPr/>
              <a:t>42</a:t>
            </a:fld>
            <a:endParaRPr lang="pl-PL" altLang="it-IT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C4B84D89-5DDC-B272-E7D2-3C6A53A83C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3F75A9AC-8528-616C-F0AE-4A44AC8B14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D643510B-8F5F-5738-05FE-E63FDBE858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C29C56C-D38C-4D1D-B422-5F4A434309C8}" type="slidenum">
              <a:rPr lang="pl-PL" altLang="it-IT" smtClean="0"/>
              <a:pPr/>
              <a:t>43</a:t>
            </a:fld>
            <a:endParaRPr lang="pl-PL" altLang="it-IT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1CA7793F-0F5E-46FB-A61E-374BD25F95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079D00F6-D6BC-3693-5230-D393D2FBF9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40DD2C51-3E7E-F5A7-4F02-2F953014E3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6E4FD13-8AF7-4895-BE72-48D3D74BE7FF}" type="slidenum">
              <a:rPr lang="pl-PL" altLang="it-IT" smtClean="0"/>
              <a:pPr/>
              <a:t>44</a:t>
            </a:fld>
            <a:endParaRPr lang="pl-PL" altLang="it-IT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9917DD8E-3974-73B3-CC32-13C762B122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F464FD3D-0392-C9B4-3318-C6B4D67C59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4F063A-BE6B-6ED8-1765-5A69673A84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248C70-6108-95FC-C28C-555C1ACD01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0FBDEC-50C1-D74D-D1A9-DF5BEF58D2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E7305-688A-48FE-9DCE-4724899571B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6603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239F73-4EC4-9E7E-D17E-5D35F59132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21B044-9DBB-7519-5537-6CE66E8FF5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972CE3-E590-15D1-1D7E-964E400794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9C58B-5458-42E1-9EBC-D6D7997FF77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76199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8EBF21-1AB5-34D5-2672-2D9B8A621B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B82A0C-40BC-2DDA-36DD-E4EB78131A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E6B0EA-90A1-CE72-9DB9-B11B19F31C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4E7E8-BA90-4A16-AC08-59982F012BC4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31802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DB6FE6-017E-1978-D723-6D03F0DE15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A132DA-1BAA-351A-7623-F5A84A83A3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C5AC86-8957-4202-6D97-42CBD86ECF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04CD2-C717-4F48-A13C-EA6BC14B504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43589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5609" y="1483359"/>
            <a:ext cx="2011045" cy="468884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3EC5348C-C1BA-4FE9-FF0C-E88996D9F7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2C992594-D3E1-4825-584E-CCB1CAB19C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3E9803-6478-41B2-9EB3-71F7FE954F15}" type="datetimeFigureOut">
              <a:rPr lang="en-US"/>
              <a:pPr>
                <a:defRPr/>
              </a:pPr>
              <a:t>10/12/2022</a:t>
            </a:fld>
            <a:endParaRPr lang="en-US"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id="{ACD5EB06-2F09-865B-FB96-DA7F4D41A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590A7C-2D89-4301-B2C1-88FF7133830D}" type="slidenum">
              <a:rPr/>
              <a:pPr>
                <a:defRPr/>
              </a:pPr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6981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04109" y="462597"/>
            <a:ext cx="4335780" cy="69723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AE031060-41B7-0AD4-38A4-18393A8BDA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3D9FF896-39D4-BE80-C52B-998BA785E82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758FF2E-AD74-445E-843E-B2460A9A4C85}" type="datetimeFigureOut">
              <a:rPr lang="en-US"/>
              <a:pPr>
                <a:defRPr/>
              </a:pPr>
              <a:t>10/12/2022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EE825F9A-83A6-7CE0-A959-14077560F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D34AA3-1427-4264-98AD-DD33667E818B}" type="slidenum">
              <a:rPr/>
              <a:pPr>
                <a:defRPr/>
              </a:pPr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916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429CB35-909F-1CE7-B62B-C4FA0793A5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12FA9A-2CD8-9F01-5AB1-CE22A9A4CE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32C6D0-0787-8DDC-3BED-60FC1665FA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EBF33-FBE3-46BA-BDD5-3173FBE18EA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14027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1F8E7A-9D07-C310-7625-FBBEEEFDBF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7B57B9-73F4-83DB-7C60-302E424A6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53F4E5-8C5F-38C8-96A6-6965C33B82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08843-6A37-4759-940A-E1C03E0E617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3902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885F07-73FA-DA38-DBE5-B268AD18B9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6B76E0-90E0-C568-33FB-37B4CB359F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AA22D2-F567-5E5E-3DC6-D6CF4523EB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B6BE9-14A6-41AD-AE67-B9E570CDC97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78476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0CE5F2C-94CC-CE6B-1D32-130CD514BC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0788A9E-6FA0-FB91-8F40-28AEE8F85A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6A0A040-85E7-1B47-8294-9C5D154AF1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3865D-13D9-4CCB-A352-A7EA6072423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14275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E0A0726-D6E2-CA6D-84FC-0FF1C28CC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633B483-2119-0752-6137-D5CCE12299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52B7C9-710A-36B9-CDBB-A5892F61F7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5DAC4-AE2B-4E41-AEA3-7EC0A4B35C8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0517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EB59458-1B7F-0367-E62C-35E9AF9859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299EC53-23EC-F798-B9BA-F046382FC1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82A1441-CFED-3A10-09DA-46FC7E3F9F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DDFE9-CB79-4611-A67E-350A1A67874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9554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8819F8-5451-69E1-DD23-97ECB4AD94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794773-3459-ADB2-F542-FCE6B5ED2E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ABB28B-12EB-A60B-B99C-08E00DB62B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6FB66-371A-42A1-AD1F-409CD324015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25248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AA2738-744D-8231-5559-9693827EF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1C25CD-7D89-A151-963A-DC9F39A2A9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E3CAF0-85FF-605C-F368-4DFB6B5DF2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180EC-9C2B-46BF-9607-B1DB4B19039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3041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636643F-82BB-ED2A-3D25-F2C5CBC530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39630B0-CFED-8519-71E3-3085BC4D09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310CA2B-6D68-46FB-66E6-B3FABAB68C8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7899963-9E6B-0CE6-4A86-C359C42B3F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DA65633-23C5-5564-39FB-554C6B1C96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4371E7D-5782-412D-8877-23699CC01DD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timetoast.com/timelines/history-of-computing-3d3c1f17-0835-4f69-8182-223e5166c4aa" TargetMode="External"/><Relationship Id="rId4" Type="http://schemas.openxmlformats.org/officeDocument/2006/relationships/hyperlink" Target="https://www.mathworks.com/matlabcentral/cody/problems/136-read-a-soroban-abacu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scal%27s_calculator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hyperlink" Target="https://en.wikipedia.org/wiki/Stepped_reckoner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www.youtube.com/watch?v=v_pCeQGtEnA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Cruscotto" TargetMode="External"/><Relationship Id="rId2" Type="http://schemas.openxmlformats.org/officeDocument/2006/relationships/hyperlink" Target="https://it.wikipedia.org/wiki/Realt%C3%A0_aumentata#cite_note-1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it.wikipedia.org/wiki/Chirurgia_robotica" TargetMode="External"/><Relationship Id="rId4" Type="http://schemas.openxmlformats.org/officeDocument/2006/relationships/hyperlink" Target="https://it.wikipedia.org/wiki/Smartphon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dstream.com/blog/ws/2014/05/21/google-glass-sweepstakes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video" Target="file:///E:\Multi_Filmy\ASX.mp4" TargetMode="External"/><Relationship Id="rId7" Type="http://schemas.openxmlformats.org/officeDocument/2006/relationships/image" Target="../media/image74.png"/><Relationship Id="rId2" Type="http://schemas.microsoft.com/office/2007/relationships/media" Target="file:///E:\Multi_Filmy\ASX.mp4" TargetMode="External"/><Relationship Id="rId1" Type="http://schemas.openxmlformats.org/officeDocument/2006/relationships/video" Target="file:///E:\!Karwasz\LECTURE\M_Media_2013\MPTL_AVI\ASX.AVI" TargetMode="Externa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Fubini%E2%80%93Study_metric#The_n_=_1_case" TargetMode="External"/><Relationship Id="rId3" Type="http://schemas.openxmlformats.org/officeDocument/2006/relationships/image" Target="../media/image90.png"/><Relationship Id="rId7" Type="http://schemas.openxmlformats.org/officeDocument/2006/relationships/hyperlink" Target="https://en.wikipedia.org/wiki/Fubini%E2%80%93Study_metric" TargetMode="External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omplex_projective_line" TargetMode="External"/><Relationship Id="rId5" Type="http://schemas.openxmlformats.org/officeDocument/2006/relationships/hyperlink" Target="https://en.wikipedia.org/wiki/Villarceau_circles" TargetMode="External"/><Relationship Id="rId4" Type="http://schemas.openxmlformats.org/officeDocument/2006/relationships/hyperlink" Target="https://en.wikipedia.org/wiki/Hopf_fibration" TargetMode="Externa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101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image" Target="../media/image100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99.jpeg"/><Relationship Id="rId5" Type="http://schemas.microsoft.com/office/2007/relationships/media" Target="../media/media3.WAV"/><Relationship Id="rId10" Type="http://schemas.openxmlformats.org/officeDocument/2006/relationships/image" Target="../media/image98.jpeg"/><Relationship Id="rId4" Type="http://schemas.openxmlformats.org/officeDocument/2006/relationships/audio" Target="../media/media2.WAV"/><Relationship Id="rId9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1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ademiehamme.be/muziek-fagot" TargetMode="External"/><Relationship Id="rId3" Type="http://schemas.openxmlformats.org/officeDocument/2006/relationships/hyperlink" Target="https://www.youtube.com/watch?v=0Bh-4_uObuo" TargetMode="External"/><Relationship Id="rId7" Type="http://schemas.openxmlformats.org/officeDocument/2006/relationships/hyperlink" Target="https://www.allegromusique.fr/cours-de-clarinette" TargetMode="External"/><Relationship Id="rId2" Type="http://schemas.openxmlformats.org/officeDocument/2006/relationships/hyperlink" Target="https://www.youtube.com/watch?v=eDrVtXPpuR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im.wikia.com/wiki/File:Oboe.jpg" TargetMode="External"/><Relationship Id="rId5" Type="http://schemas.openxmlformats.org/officeDocument/2006/relationships/image" Target="../media/image105.jpeg"/><Relationship Id="rId10" Type="http://schemas.openxmlformats.org/officeDocument/2006/relationships/image" Target="../media/image107.jpeg"/><Relationship Id="rId4" Type="http://schemas.openxmlformats.org/officeDocument/2006/relationships/hyperlink" Target="https://www.youtube.com/watch?v=kQgLCsbaDk8" TargetMode="External"/><Relationship Id="rId9" Type="http://schemas.openxmlformats.org/officeDocument/2006/relationships/image" Target="../media/image106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video" Target="../media/media10.mp4"/><Relationship Id="rId13" Type="http://schemas.openxmlformats.org/officeDocument/2006/relationships/image" Target="../media/image124.png"/><Relationship Id="rId3" Type="http://schemas.microsoft.com/office/2007/relationships/media" Target="../media/media8.mp4"/><Relationship Id="rId7" Type="http://schemas.microsoft.com/office/2007/relationships/media" Target="../media/media10.mp4"/><Relationship Id="rId12" Type="http://schemas.openxmlformats.org/officeDocument/2006/relationships/image" Target="../media/image123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video" Target="../media/media9.mp4"/><Relationship Id="rId11" Type="http://schemas.openxmlformats.org/officeDocument/2006/relationships/image" Target="../media/image122.png"/><Relationship Id="rId5" Type="http://schemas.microsoft.com/office/2007/relationships/media" Target="../media/media9.mp4"/><Relationship Id="rId10" Type="http://schemas.openxmlformats.org/officeDocument/2006/relationships/image" Target="../media/image121.png"/><Relationship Id="rId4" Type="http://schemas.openxmlformats.org/officeDocument/2006/relationships/video" Target="../media/media8.mp4"/><Relationship Id="rId9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125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hyperlink" Target="https://www.youtube.com/watch?v=uIHPPtPBgHk" TargetMode="Externa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ompressorhead#cite_note-:1-19" TargetMode="External"/><Relationship Id="rId3" Type="http://schemas.openxmlformats.org/officeDocument/2006/relationships/slideLayout" Target="../slideLayouts/slideLayout6.xml"/><Relationship Id="rId7" Type="http://schemas.openxmlformats.org/officeDocument/2006/relationships/hyperlink" Target="https://en.wikipedia.org/wiki/Compressorhead#cite_note-:2-20" TargetMode="External"/><Relationship Id="rId2" Type="http://schemas.openxmlformats.org/officeDocument/2006/relationships/video" Target="../media/media12.webm"/><Relationship Id="rId1" Type="http://schemas.microsoft.com/office/2007/relationships/media" Target="../media/media12.webm"/><Relationship Id="rId6" Type="http://schemas.openxmlformats.org/officeDocument/2006/relationships/hyperlink" Target="https://en.wikipedia.org/wiki/Compressorhead#cite_note-:0-18" TargetMode="External"/><Relationship Id="rId11" Type="http://schemas.openxmlformats.org/officeDocument/2006/relationships/hyperlink" Target="https://en.wikipedia.org/wiki/Hi-hat" TargetMode="External"/><Relationship Id="rId5" Type="http://schemas.openxmlformats.org/officeDocument/2006/relationships/hyperlink" Target="https://en.wikipedia.org/wiki/John_Wright_(musician)" TargetMode="External"/><Relationship Id="rId10" Type="http://schemas.openxmlformats.org/officeDocument/2006/relationships/hyperlink" Target="https://en.wikipedia.org/wiki/Mohawk_hairstyle" TargetMode="External"/><Relationship Id="rId4" Type="http://schemas.openxmlformats.org/officeDocument/2006/relationships/image" Target="../media/image133.png"/><Relationship Id="rId9" Type="http://schemas.openxmlformats.org/officeDocument/2006/relationships/hyperlink" Target="https://en.wikipedia.org/wiki/Kick_drum" TargetMode="Externa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4D1CCF46-55A2-DF8B-706A-7D4FABF75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6054863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chemeClr val="accent6">
                    <a:lumMod val="75000"/>
                  </a:schemeClr>
                </a:solidFill>
              </a:rPr>
              <a:t>Insegnare STEAM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chemeClr val="accent6">
                    <a:lumMod val="75000"/>
                  </a:schemeClr>
                </a:solidFill>
              </a:rPr>
              <a:t>con la didattica digitale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chemeClr val="accent6">
                    <a:lumMod val="75000"/>
                  </a:schemeClr>
                </a:solidFill>
              </a:rPr>
              <a:t>e la realtà aumentata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4400" i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it-IT" altLang="it-IT" sz="4400" i="1" dirty="0">
                <a:solidFill>
                  <a:schemeClr val="accent6">
                    <a:lumMod val="75000"/>
                  </a:schemeClr>
                </a:solidFill>
              </a:rPr>
              <a:t>Struttura del corso</a:t>
            </a:r>
            <a:endParaRPr lang="pl-PL" altLang="it-IT" sz="4400" i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48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800" dirty="0">
              <a:solidFill>
                <a:srgbClr val="FF0000"/>
              </a:solidFill>
            </a:endParaRPr>
          </a:p>
        </p:txBody>
      </p:sp>
      <p:sp>
        <p:nvSpPr>
          <p:cNvPr id="6147" name="Text Box 7">
            <a:extLst>
              <a:ext uri="{FF2B5EF4-FFF2-40B4-BE49-F238E27FC236}">
                <a16:creationId xmlns:a16="http://schemas.microsoft.com/office/drawing/2014/main" id="{08C38A48-69A4-4FEA-F925-B29F51156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878" y="4293096"/>
            <a:ext cx="7331559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Prof. dr </a:t>
            </a:r>
            <a:r>
              <a:rPr lang="it-IT" altLang="it-IT" sz="2800" dirty="0" err="1">
                <a:solidFill>
                  <a:schemeClr val="accent2">
                    <a:lumMod val="75000"/>
                  </a:schemeClr>
                </a:solidFill>
              </a:rPr>
              <a:t>hab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. ing.</a:t>
            </a:r>
            <a:r>
              <a:rPr lang="pl-PL" altLang="it-IT" sz="2800" dirty="0">
                <a:solidFill>
                  <a:schemeClr val="accent2">
                    <a:lumMod val="75000"/>
                  </a:schemeClr>
                </a:solidFill>
              </a:rPr>
              <a:t>Grzegorz Karwasz</a:t>
            </a: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i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Cattedra della Didattica di Fisica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Università Nicolao Copernico, Torun, Polonia</a:t>
            </a:r>
            <a:endParaRPr lang="pl-PL" altLang="it-IT" sz="2800" i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8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EC07F211-C4A8-5D18-6117-A46D551523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Nettuno di Danzica (1633)</a:t>
            </a:r>
          </a:p>
        </p:txBody>
      </p:sp>
      <p:pic>
        <p:nvPicPr>
          <p:cNvPr id="16387" name="Picture 3">
            <a:extLst>
              <a:ext uri="{FF2B5EF4-FFF2-40B4-BE49-F238E27FC236}">
                <a16:creationId xmlns:a16="http://schemas.microsoft.com/office/drawing/2014/main" id="{DC54041D-30F3-5A39-8DBB-E67D7A090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12875"/>
            <a:ext cx="7345363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Tokamak_Cutaway_Baseline_Nov10">
            <a:extLst>
              <a:ext uri="{FF2B5EF4-FFF2-40B4-BE49-F238E27FC236}">
                <a16:creationId xmlns:a16="http://schemas.microsoft.com/office/drawing/2014/main" id="{D148589A-9B7D-B33F-25F8-D1B057CD6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141663"/>
            <a:ext cx="4711700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>
            <a:extLst>
              <a:ext uri="{FF2B5EF4-FFF2-40B4-BE49-F238E27FC236}">
                <a16:creationId xmlns:a16="http://schemas.microsoft.com/office/drawing/2014/main" id="{55388F86-3D08-A84E-394F-E5EEA336AC5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27075" y="-3175"/>
            <a:ext cx="7693025" cy="471488"/>
          </a:xfrm>
        </p:spPr>
        <p:txBody>
          <a:bodyPr/>
          <a:lstStyle/>
          <a:p>
            <a:pPr eaLnBrk="1" hangingPunct="1"/>
            <a:r>
              <a:rPr lang="pl-PL" altLang="it-IT" sz="3600"/>
              <a:t>Reattore termonucleare</a:t>
            </a:r>
            <a:endParaRPr lang="en-US" altLang="it-IT" sz="3600"/>
          </a:p>
        </p:txBody>
      </p:sp>
      <p:pic>
        <p:nvPicPr>
          <p:cNvPr id="17412" name="Picture 2" descr="REACTOR1">
            <a:extLst>
              <a:ext uri="{FF2B5EF4-FFF2-40B4-BE49-F238E27FC236}">
                <a16:creationId xmlns:a16="http://schemas.microsoft.com/office/drawing/2014/main" id="{ED40C42C-F52E-479B-6183-3B5AD31F5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7" t="91368" r="51743" b="1192"/>
          <a:stretch>
            <a:fillRect/>
          </a:stretch>
        </p:blipFill>
        <p:spPr bwMode="auto">
          <a:xfrm>
            <a:off x="2555875" y="6438900"/>
            <a:ext cx="5778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1C55C622-DD43-EB8C-ECB1-ED07F1E1F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5040313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>
            <a:extLst>
              <a:ext uri="{FF2B5EF4-FFF2-40B4-BE49-F238E27FC236}">
                <a16:creationId xmlns:a16="http://schemas.microsoft.com/office/drawing/2014/main" id="{03413AB9-E71D-E12F-8CFA-B284B3428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49275"/>
            <a:ext cx="18669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7">
            <a:extLst>
              <a:ext uri="{FF2B5EF4-FFF2-40B4-BE49-F238E27FC236}">
                <a16:creationId xmlns:a16="http://schemas.microsoft.com/office/drawing/2014/main" id="{5FB894AC-2DEF-0905-5205-E974D5C5D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4581525"/>
            <a:ext cx="112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Reattore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ITER</a:t>
            </a:r>
          </a:p>
        </p:txBody>
      </p:sp>
      <p:sp>
        <p:nvSpPr>
          <p:cNvPr id="17416" name="Text Box 8">
            <a:extLst>
              <a:ext uri="{FF2B5EF4-FFF2-40B4-BE49-F238E27FC236}">
                <a16:creationId xmlns:a16="http://schemas.microsoft.com/office/drawing/2014/main" id="{B098F078-7CF7-CBA7-FBC3-835F9E2BA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3213100"/>
            <a:ext cx="1697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/>
              <a:t>150 mln </a:t>
            </a:r>
            <a:r>
              <a:rPr lang="en-US" altLang="it-IT" sz="2400"/>
              <a:t>°</a:t>
            </a:r>
            <a:r>
              <a:rPr lang="pl-PL" altLang="it-IT" sz="2400"/>
              <a:t>C</a:t>
            </a:r>
            <a:endParaRPr lang="en-US" altLang="it-IT" sz="240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ap_iter_partners">
            <a:extLst>
              <a:ext uri="{FF2B5EF4-FFF2-40B4-BE49-F238E27FC236}">
                <a16:creationId xmlns:a16="http://schemas.microsoft.com/office/drawing/2014/main" id="{6395CB01-3D5B-3100-F3D1-7237787A5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2388"/>
            <a:ext cx="9144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AutoShape 3">
            <a:extLst>
              <a:ext uri="{FF2B5EF4-FFF2-40B4-BE49-F238E27FC236}">
                <a16:creationId xmlns:a16="http://schemas.microsoft.com/office/drawing/2014/main" id="{A9556CED-60C5-43C5-B61E-EE35FECC702B}"/>
              </a:ext>
            </a:extLst>
          </p:cNvPr>
          <p:cNvSpPr>
            <a:spLocks noChangeArrowheads="1"/>
          </p:cNvSpPr>
          <p:nvPr/>
        </p:nvSpPr>
        <p:spPr bwMode="auto">
          <a:xfrm rot="-2956627">
            <a:off x="7739856" y="3266282"/>
            <a:ext cx="576263" cy="863600"/>
          </a:xfrm>
          <a:prstGeom prst="curvedRightArrow">
            <a:avLst>
              <a:gd name="adj1" fmla="val 20287"/>
              <a:gd name="adj2" fmla="val 72281"/>
              <a:gd name="adj3" fmla="val 33333"/>
            </a:avLst>
          </a:prstGeom>
          <a:solidFill>
            <a:srgbClr val="FFFF66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460" name="AutoShape 4">
            <a:extLst>
              <a:ext uri="{FF2B5EF4-FFF2-40B4-BE49-F238E27FC236}">
                <a16:creationId xmlns:a16="http://schemas.microsoft.com/office/drawing/2014/main" id="{257F6A88-4262-848A-4C99-B179ABC6F397}"/>
              </a:ext>
            </a:extLst>
          </p:cNvPr>
          <p:cNvSpPr>
            <a:spLocks noChangeArrowheads="1"/>
          </p:cNvSpPr>
          <p:nvPr/>
        </p:nvSpPr>
        <p:spPr bwMode="auto">
          <a:xfrm rot="3169758">
            <a:off x="8720138" y="2574925"/>
            <a:ext cx="292100" cy="9556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lnTo>
                  <a:pt x="15662" y="14285"/>
                </a:lnTo>
                <a:close/>
              </a:path>
            </a:pathLst>
          </a:custGeom>
          <a:solidFill>
            <a:srgbClr val="0099CC"/>
          </a:solidFill>
          <a:ln w="28575" algn="ctr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9461" name="AutoShape 5">
            <a:extLst>
              <a:ext uri="{FF2B5EF4-FFF2-40B4-BE49-F238E27FC236}">
                <a16:creationId xmlns:a16="http://schemas.microsoft.com/office/drawing/2014/main" id="{C179C265-5562-B5DF-DA0A-60D9D633CF09}"/>
              </a:ext>
            </a:extLst>
          </p:cNvPr>
          <p:cNvSpPr>
            <a:spLocks noChangeArrowheads="1"/>
          </p:cNvSpPr>
          <p:nvPr/>
        </p:nvSpPr>
        <p:spPr bwMode="auto">
          <a:xfrm rot="-2151619">
            <a:off x="8524875" y="3351213"/>
            <a:ext cx="576263" cy="360362"/>
          </a:xfrm>
          <a:prstGeom prst="curvedUpArrow">
            <a:avLst>
              <a:gd name="adj1" fmla="val 31982"/>
              <a:gd name="adj2" fmla="val 63965"/>
              <a:gd name="adj3" fmla="val 33333"/>
            </a:avLst>
          </a:prstGeom>
          <a:solidFill>
            <a:srgbClr val="FFCCFF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462" name="AutoShape 6">
            <a:extLst>
              <a:ext uri="{FF2B5EF4-FFF2-40B4-BE49-F238E27FC236}">
                <a16:creationId xmlns:a16="http://schemas.microsoft.com/office/drawing/2014/main" id="{BC1B721B-4860-6383-88BB-273BC8ACB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2257425"/>
            <a:ext cx="3240087" cy="576263"/>
          </a:xfrm>
          <a:prstGeom prst="curvedDownArrow">
            <a:avLst>
              <a:gd name="adj1" fmla="val 42976"/>
              <a:gd name="adj2" fmla="val 245181"/>
              <a:gd name="adj3" fmla="val 30579"/>
            </a:avLst>
          </a:prstGeom>
          <a:solidFill>
            <a:srgbClr val="0099CC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463" name="AutoShape 7">
            <a:extLst>
              <a:ext uri="{FF2B5EF4-FFF2-40B4-BE49-F238E27FC236}">
                <a16:creationId xmlns:a16="http://schemas.microsoft.com/office/drawing/2014/main" id="{00179825-C79B-7CC3-F5E6-6AFBFC53C34B}"/>
              </a:ext>
            </a:extLst>
          </p:cNvPr>
          <p:cNvSpPr>
            <a:spLocks noChangeArrowheads="1"/>
          </p:cNvSpPr>
          <p:nvPr/>
        </p:nvSpPr>
        <p:spPr bwMode="auto">
          <a:xfrm rot="3805573">
            <a:off x="5226050" y="2017713"/>
            <a:ext cx="895350" cy="2070100"/>
          </a:xfrm>
          <a:prstGeom prst="curvedLeftArrow">
            <a:avLst>
              <a:gd name="adj1" fmla="val 22853"/>
              <a:gd name="adj2" fmla="val 69094"/>
              <a:gd name="adj3" fmla="val 33333"/>
            </a:avLst>
          </a:prstGeom>
          <a:solidFill>
            <a:srgbClr val="990099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464" name="AutoShape 8">
            <a:extLst>
              <a:ext uri="{FF2B5EF4-FFF2-40B4-BE49-F238E27FC236}">
                <a16:creationId xmlns:a16="http://schemas.microsoft.com/office/drawing/2014/main" id="{B1C38021-EA47-343E-526B-A98645F24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636838"/>
            <a:ext cx="144463" cy="188912"/>
          </a:xfrm>
          <a:prstGeom prst="irregularSeal1">
            <a:avLst/>
          </a:prstGeom>
          <a:solidFill>
            <a:schemeClr val="accent1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1800" b="1">
              <a:solidFill>
                <a:srgbClr val="00FF00"/>
              </a:solidFill>
              <a:ea typeface="MS PGothic" panose="020B0600070205080204" pitchFamily="34" charset="-128"/>
            </a:endParaRPr>
          </a:p>
        </p:txBody>
      </p:sp>
      <p:sp>
        <p:nvSpPr>
          <p:cNvPr id="19465" name="Text Box 9">
            <a:extLst>
              <a:ext uri="{FF2B5EF4-FFF2-40B4-BE49-F238E27FC236}">
                <a16:creationId xmlns:a16="http://schemas.microsoft.com/office/drawing/2014/main" id="{ECCC65B3-E1D1-1FC8-4F1C-45274FAD0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4486275"/>
            <a:ext cx="1339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u="sng">
                <a:solidFill>
                  <a:srgbClr val="CC3300"/>
                </a:solidFill>
                <a:ea typeface="MS PGothic" panose="020B0600070205080204" pitchFamily="34" charset="-128"/>
              </a:rPr>
              <a:t>Conductor</a:t>
            </a:r>
            <a:endParaRPr lang="en-GB" altLang="it-IT" sz="1800" b="1" u="sng">
              <a:solidFill>
                <a:srgbClr val="CC3300"/>
              </a:solidFill>
              <a:ea typeface="MS PGothic" panose="020B0600070205080204" pitchFamily="34" charset="-128"/>
            </a:endParaRPr>
          </a:p>
        </p:txBody>
      </p:sp>
      <p:sp>
        <p:nvSpPr>
          <p:cNvPr id="19466" name="AutoShape 10">
            <a:extLst>
              <a:ext uri="{FF2B5EF4-FFF2-40B4-BE49-F238E27FC236}">
                <a16:creationId xmlns:a16="http://schemas.microsoft.com/office/drawing/2014/main" id="{38420CD2-A9BB-7E25-11ED-1E8CE430F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4633913"/>
            <a:ext cx="431800" cy="117475"/>
          </a:xfrm>
          <a:prstGeom prst="curvedUpArrow">
            <a:avLst>
              <a:gd name="adj1" fmla="val 73514"/>
              <a:gd name="adj2" fmla="val 147027"/>
              <a:gd name="adj3" fmla="val 33333"/>
            </a:avLst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1800" b="1">
              <a:solidFill>
                <a:srgbClr val="CC3300"/>
              </a:solidFill>
              <a:ea typeface="MS PGothic" panose="020B0600070205080204" pitchFamily="34" charset="-128"/>
            </a:endParaRPr>
          </a:p>
        </p:txBody>
      </p:sp>
      <p:sp>
        <p:nvSpPr>
          <p:cNvPr id="19467" name="Text Box 11">
            <a:extLst>
              <a:ext uri="{FF2B5EF4-FFF2-40B4-BE49-F238E27FC236}">
                <a16:creationId xmlns:a16="http://schemas.microsoft.com/office/drawing/2014/main" id="{EEE66558-381B-FE1E-77B7-2A0B4E794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477837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E6E100"/>
                </a:solidFill>
                <a:ea typeface="MS PGothic" panose="020B0600070205080204" pitchFamily="34" charset="-128"/>
              </a:rPr>
              <a:t>China</a:t>
            </a:r>
            <a:endParaRPr lang="en-GB" altLang="it-IT" sz="1800" b="1">
              <a:solidFill>
                <a:srgbClr val="E6E100"/>
              </a:solidFill>
              <a:ea typeface="MS PGothic" panose="020B0600070205080204" pitchFamily="34" charset="-128"/>
            </a:endParaRPr>
          </a:p>
        </p:txBody>
      </p:sp>
      <p:sp>
        <p:nvSpPr>
          <p:cNvPr id="19468" name="Text Box 12">
            <a:extLst>
              <a:ext uri="{FF2B5EF4-FFF2-40B4-BE49-F238E27FC236}">
                <a16:creationId xmlns:a16="http://schemas.microsoft.com/office/drawing/2014/main" id="{981FAB93-513F-585C-229A-4422E1B72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065713"/>
            <a:ext cx="17287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0066FF"/>
                </a:solidFill>
                <a:ea typeface="MS PGothic" panose="020B0600070205080204" pitchFamily="34" charset="-128"/>
              </a:rPr>
              <a:t>South Korea</a:t>
            </a:r>
            <a:endParaRPr lang="en-GB" altLang="it-IT" sz="1800" b="1">
              <a:solidFill>
                <a:srgbClr val="0066FF"/>
              </a:solidFill>
              <a:ea typeface="MS PGothic" panose="020B0600070205080204" pitchFamily="34" charset="-128"/>
            </a:endParaRPr>
          </a:p>
        </p:txBody>
      </p:sp>
      <p:sp>
        <p:nvSpPr>
          <p:cNvPr id="19469" name="Text Box 13">
            <a:extLst>
              <a:ext uri="{FF2B5EF4-FFF2-40B4-BE49-F238E27FC236}">
                <a16:creationId xmlns:a16="http://schemas.microsoft.com/office/drawing/2014/main" id="{8CCBC8CC-3F32-84F2-0FD7-CED360D22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348288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FF66CC"/>
                </a:solidFill>
                <a:ea typeface="MS PGothic" panose="020B0600070205080204" pitchFamily="34" charset="-128"/>
              </a:rPr>
              <a:t>Japan</a:t>
            </a:r>
            <a:endParaRPr lang="en-GB" altLang="it-IT" sz="1800" b="1">
              <a:solidFill>
                <a:srgbClr val="FF66CC"/>
              </a:solidFill>
              <a:ea typeface="MS PGothic" panose="020B0600070205080204" pitchFamily="34" charset="-128"/>
            </a:endParaRPr>
          </a:p>
        </p:txBody>
      </p:sp>
      <p:sp>
        <p:nvSpPr>
          <p:cNvPr id="19470" name="Text Box 14">
            <a:extLst>
              <a:ext uri="{FF2B5EF4-FFF2-40B4-BE49-F238E27FC236}">
                <a16:creationId xmlns:a16="http://schemas.microsoft.com/office/drawing/2014/main" id="{8F7248A0-167A-9412-DB08-007F2A311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708650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990099"/>
                </a:solidFill>
                <a:ea typeface="MS PGothic" panose="020B0600070205080204" pitchFamily="34" charset="-128"/>
              </a:rPr>
              <a:t>Russia</a:t>
            </a:r>
            <a:endParaRPr lang="en-GB" altLang="it-IT" sz="1800" b="1">
              <a:solidFill>
                <a:srgbClr val="990099"/>
              </a:solidFill>
              <a:ea typeface="MS PGothic" panose="020B0600070205080204" pitchFamily="34" charset="-128"/>
            </a:endParaRPr>
          </a:p>
        </p:txBody>
      </p:sp>
      <p:sp>
        <p:nvSpPr>
          <p:cNvPr id="19471" name="Text Box 15">
            <a:extLst>
              <a:ext uri="{FF2B5EF4-FFF2-40B4-BE49-F238E27FC236}">
                <a16:creationId xmlns:a16="http://schemas.microsoft.com/office/drawing/2014/main" id="{806771C3-AED5-C2AF-6C94-21E35DDA6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067425"/>
            <a:ext cx="1944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0066FF"/>
                </a:solidFill>
                <a:ea typeface="MS PGothic" panose="020B0600070205080204" pitchFamily="34" charset="-128"/>
              </a:rPr>
              <a:t>United States</a:t>
            </a:r>
            <a:endParaRPr lang="en-GB" altLang="it-IT" sz="1800" b="1">
              <a:solidFill>
                <a:srgbClr val="0066FF"/>
              </a:solidFill>
              <a:ea typeface="MS PGothic" panose="020B0600070205080204" pitchFamily="34" charset="-128"/>
            </a:endParaRPr>
          </a:p>
        </p:txBody>
      </p:sp>
      <p:sp>
        <p:nvSpPr>
          <p:cNvPr id="19472" name="AutoShape 16">
            <a:extLst>
              <a:ext uri="{FF2B5EF4-FFF2-40B4-BE49-F238E27FC236}">
                <a16:creationId xmlns:a16="http://schemas.microsoft.com/office/drawing/2014/main" id="{4922FCDC-C1A3-B842-D605-6E3287BDF2DF}"/>
              </a:ext>
            </a:extLst>
          </p:cNvPr>
          <p:cNvSpPr>
            <a:spLocks noChangeArrowheads="1"/>
          </p:cNvSpPr>
          <p:nvPr/>
        </p:nvSpPr>
        <p:spPr bwMode="auto">
          <a:xfrm rot="2105749">
            <a:off x="5148263" y="2690813"/>
            <a:ext cx="358775" cy="574675"/>
          </a:xfrm>
          <a:prstGeom prst="curvedLeftArrow">
            <a:avLst>
              <a:gd name="adj1" fmla="val 32035"/>
              <a:gd name="adj2" fmla="val 64071"/>
              <a:gd name="adj3" fmla="val 33333"/>
            </a:avLst>
          </a:prstGeom>
          <a:solidFill>
            <a:srgbClr val="0033CC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473" name="Text Box 17">
            <a:extLst>
              <a:ext uri="{FF2B5EF4-FFF2-40B4-BE49-F238E27FC236}">
                <a16:creationId xmlns:a16="http://schemas.microsoft.com/office/drawing/2014/main" id="{CA3FD993-FB35-7D62-84E5-702D599D6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3138" y="6429375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0033CC"/>
                </a:solidFill>
                <a:ea typeface="MS PGothic" panose="020B0600070205080204" pitchFamily="34" charset="-128"/>
              </a:rPr>
              <a:t>Europe</a:t>
            </a:r>
            <a:endParaRPr lang="en-GB" altLang="it-IT" sz="1800" b="1">
              <a:solidFill>
                <a:srgbClr val="0033CC"/>
              </a:solidFill>
              <a:ea typeface="MS PGothic" panose="020B0600070205080204" pitchFamily="34" charset="-128"/>
            </a:endParaRPr>
          </a:p>
        </p:txBody>
      </p:sp>
      <p:sp>
        <p:nvSpPr>
          <p:cNvPr id="19474" name="Text Box 18">
            <a:extLst>
              <a:ext uri="{FF2B5EF4-FFF2-40B4-BE49-F238E27FC236}">
                <a16:creationId xmlns:a16="http://schemas.microsoft.com/office/drawing/2014/main" id="{4CA07832-B29F-742F-83D3-4B4355A52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486275"/>
            <a:ext cx="95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u="sng">
                <a:solidFill>
                  <a:schemeClr val="folHlink"/>
                </a:solidFill>
                <a:ea typeface="MS PGothic" panose="020B0600070205080204" pitchFamily="34" charset="-128"/>
              </a:rPr>
              <a:t>TF Coil</a:t>
            </a:r>
            <a:endParaRPr lang="en-GB" altLang="it-IT" sz="1800" b="1" u="sng">
              <a:solidFill>
                <a:schemeClr val="folHlink"/>
              </a:solidFill>
              <a:ea typeface="MS PGothic" panose="020B0600070205080204" pitchFamily="34" charset="-128"/>
            </a:endParaRPr>
          </a:p>
        </p:txBody>
      </p:sp>
      <p:sp>
        <p:nvSpPr>
          <p:cNvPr id="19475" name="AutoShape 19">
            <a:extLst>
              <a:ext uri="{FF2B5EF4-FFF2-40B4-BE49-F238E27FC236}">
                <a16:creationId xmlns:a16="http://schemas.microsoft.com/office/drawing/2014/main" id="{6093EB03-7F22-2532-BFEC-0B78F4E35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2400" y="4611688"/>
            <a:ext cx="431800" cy="117475"/>
          </a:xfrm>
          <a:prstGeom prst="curvedUpArrow">
            <a:avLst>
              <a:gd name="adj1" fmla="val 73514"/>
              <a:gd name="adj2" fmla="val 147027"/>
              <a:gd name="adj3" fmla="val 33333"/>
            </a:avLst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1800" b="1">
              <a:solidFill>
                <a:srgbClr val="339933"/>
              </a:solidFill>
              <a:ea typeface="MS PGothic" panose="020B0600070205080204" pitchFamily="34" charset="-128"/>
            </a:endParaRPr>
          </a:p>
        </p:txBody>
      </p:sp>
      <p:sp>
        <p:nvSpPr>
          <p:cNvPr id="19476" name="Text Box 21">
            <a:extLst>
              <a:ext uri="{FF2B5EF4-FFF2-40B4-BE49-F238E27FC236}">
                <a16:creationId xmlns:a16="http://schemas.microsoft.com/office/drawing/2014/main" id="{2A01793A-7098-17A0-19EF-5EA3D5968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77837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FF66CC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Japan</a:t>
            </a:r>
            <a:endParaRPr lang="en-GB" altLang="it-IT" sz="1800" b="1">
              <a:solidFill>
                <a:srgbClr val="FF66CC"/>
              </a:solidFill>
              <a:latin typeface="Comic Sans MS" panose="030F0702030302020204" pitchFamily="66" charset="0"/>
              <a:ea typeface="MS PGothic" panose="020B0600070205080204" pitchFamily="34" charset="-128"/>
            </a:endParaRPr>
          </a:p>
        </p:txBody>
      </p:sp>
      <p:sp>
        <p:nvSpPr>
          <p:cNvPr id="19477" name="AutoShape 22">
            <a:extLst>
              <a:ext uri="{FF2B5EF4-FFF2-40B4-BE49-F238E27FC236}">
                <a16:creationId xmlns:a16="http://schemas.microsoft.com/office/drawing/2014/main" id="{174EB6FE-4251-0661-7AB3-B0B051C52849}"/>
              </a:ext>
            </a:extLst>
          </p:cNvPr>
          <p:cNvSpPr>
            <a:spLocks noChangeArrowheads="1"/>
          </p:cNvSpPr>
          <p:nvPr/>
        </p:nvSpPr>
        <p:spPr bwMode="auto">
          <a:xfrm rot="-3215497">
            <a:off x="3963988" y="2651125"/>
            <a:ext cx="574675" cy="942975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080" y="9299"/>
                </a:moveTo>
                <a:cubicBezTo>
                  <a:pt x="17368" y="5844"/>
                  <a:pt x="14327" y="3366"/>
                  <a:pt x="10800" y="3366"/>
                </a:cubicBezTo>
                <a:cubicBezTo>
                  <a:pt x="6694" y="3366"/>
                  <a:pt x="3366" y="6694"/>
                  <a:pt x="3366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5924" y="0"/>
                  <a:pt x="20342" y="3600"/>
                  <a:pt x="21377" y="8619"/>
                </a:cubicBezTo>
                <a:lnTo>
                  <a:pt x="24021" y="8074"/>
                </a:lnTo>
                <a:lnTo>
                  <a:pt x="20614" y="13252"/>
                </a:lnTo>
                <a:lnTo>
                  <a:pt x="15436" y="9844"/>
                </a:lnTo>
                <a:lnTo>
                  <a:pt x="18080" y="9299"/>
                </a:lnTo>
                <a:close/>
              </a:path>
            </a:pathLst>
          </a:custGeom>
          <a:solidFill>
            <a:srgbClr val="0033CC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9478" name="Text Box 23">
            <a:extLst>
              <a:ext uri="{FF2B5EF4-FFF2-40B4-BE49-F238E27FC236}">
                <a16:creationId xmlns:a16="http://schemas.microsoft.com/office/drawing/2014/main" id="{A4FA6676-FDE2-E936-00E8-F7ECB362C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4486275"/>
            <a:ext cx="161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u="sng">
                <a:solidFill>
                  <a:srgbClr val="CC9900"/>
                </a:solidFill>
                <a:ea typeface="MS PGothic" panose="020B0600070205080204" pitchFamily="34" charset="-128"/>
              </a:rPr>
              <a:t>TF coil cases</a:t>
            </a:r>
            <a:endParaRPr lang="en-GB" altLang="it-IT" sz="1800" b="1" u="sng">
              <a:solidFill>
                <a:srgbClr val="CC9900"/>
              </a:solidFill>
              <a:ea typeface="MS PGothic" panose="020B0600070205080204" pitchFamily="34" charset="-128"/>
            </a:endParaRPr>
          </a:p>
        </p:txBody>
      </p:sp>
      <p:sp>
        <p:nvSpPr>
          <p:cNvPr id="19479" name="AutoShape 24">
            <a:extLst>
              <a:ext uri="{FF2B5EF4-FFF2-40B4-BE49-F238E27FC236}">
                <a16:creationId xmlns:a16="http://schemas.microsoft.com/office/drawing/2014/main" id="{E212E457-3400-C9C5-5C51-E8DE04176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100" y="4611688"/>
            <a:ext cx="431800" cy="117475"/>
          </a:xfrm>
          <a:prstGeom prst="curvedUpArrow">
            <a:avLst>
              <a:gd name="adj1" fmla="val 73514"/>
              <a:gd name="adj2" fmla="val 147027"/>
              <a:gd name="adj3" fmla="val 33333"/>
            </a:avLst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1800" b="1">
              <a:solidFill>
                <a:srgbClr val="CC9900"/>
              </a:solidFill>
              <a:ea typeface="MS PGothic" panose="020B0600070205080204" pitchFamily="34" charset="-128"/>
            </a:endParaRPr>
          </a:p>
        </p:txBody>
      </p:sp>
      <p:sp>
        <p:nvSpPr>
          <p:cNvPr id="19480" name="AutoShape 25">
            <a:extLst>
              <a:ext uri="{FF2B5EF4-FFF2-40B4-BE49-F238E27FC236}">
                <a16:creationId xmlns:a16="http://schemas.microsoft.com/office/drawing/2014/main" id="{A4CF902E-A43B-A2E1-9E94-83FC11298AC6}"/>
              </a:ext>
            </a:extLst>
          </p:cNvPr>
          <p:cNvSpPr>
            <a:spLocks noChangeArrowheads="1"/>
          </p:cNvSpPr>
          <p:nvPr/>
        </p:nvSpPr>
        <p:spPr bwMode="auto">
          <a:xfrm rot="5954568">
            <a:off x="5975350" y="1501776"/>
            <a:ext cx="720725" cy="4679950"/>
          </a:xfrm>
          <a:prstGeom prst="curvedLeftArrow">
            <a:avLst>
              <a:gd name="adj1" fmla="val 28078"/>
              <a:gd name="adj2" fmla="val 157946"/>
              <a:gd name="adj3" fmla="val 32815"/>
            </a:avLst>
          </a:prstGeom>
          <a:solidFill>
            <a:srgbClr val="FFCCFF"/>
          </a:solidFill>
          <a:ln w="38100">
            <a:solidFill>
              <a:srgbClr val="CC99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481" name="Text Box 26">
            <a:extLst>
              <a:ext uri="{FF2B5EF4-FFF2-40B4-BE49-F238E27FC236}">
                <a16:creationId xmlns:a16="http://schemas.microsoft.com/office/drawing/2014/main" id="{F5BD166C-4118-232D-BB4F-5A65736D7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77837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FF66CC"/>
                </a:solidFill>
                <a:ea typeface="MS PGothic" panose="020B0600070205080204" pitchFamily="34" charset="-128"/>
              </a:rPr>
              <a:t>Japan</a:t>
            </a:r>
            <a:endParaRPr lang="en-GB" altLang="it-IT" sz="1800" b="1">
              <a:solidFill>
                <a:srgbClr val="FF66CC"/>
              </a:solidFill>
              <a:ea typeface="MS PGothic" panose="020B0600070205080204" pitchFamily="34" charset="-128"/>
            </a:endParaRPr>
          </a:p>
        </p:txBody>
      </p:sp>
      <p:sp>
        <p:nvSpPr>
          <p:cNvPr id="19482" name="Text Box 27">
            <a:extLst>
              <a:ext uri="{FF2B5EF4-FFF2-40B4-BE49-F238E27FC236}">
                <a16:creationId xmlns:a16="http://schemas.microsoft.com/office/drawing/2014/main" id="{20FBE2C1-3FB5-451A-7D35-E315280D8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065713"/>
            <a:ext cx="1152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0033CC"/>
                </a:solidFill>
                <a:ea typeface="MS PGothic" panose="020B0600070205080204" pitchFamily="34" charset="-128"/>
              </a:rPr>
              <a:t>Europe</a:t>
            </a:r>
            <a:endParaRPr lang="en-GB" altLang="it-IT" sz="1800" b="1">
              <a:solidFill>
                <a:srgbClr val="0033CC"/>
              </a:solidFill>
              <a:ea typeface="MS PGothic" panose="020B0600070205080204" pitchFamily="34" charset="-128"/>
            </a:endParaRPr>
          </a:p>
        </p:txBody>
      </p:sp>
      <p:grpSp>
        <p:nvGrpSpPr>
          <p:cNvPr id="19483" name="Group 28">
            <a:extLst>
              <a:ext uri="{FF2B5EF4-FFF2-40B4-BE49-F238E27FC236}">
                <a16:creationId xmlns:a16="http://schemas.microsoft.com/office/drawing/2014/main" id="{195A31E8-438A-26B3-F8DD-21CC9DBD75E0}"/>
              </a:ext>
            </a:extLst>
          </p:cNvPr>
          <p:cNvGrpSpPr>
            <a:grpSpLocks/>
          </p:cNvGrpSpPr>
          <p:nvPr/>
        </p:nvGrpSpPr>
        <p:grpSpPr bwMode="auto">
          <a:xfrm>
            <a:off x="1714500" y="4491038"/>
            <a:ext cx="3122613" cy="2232025"/>
            <a:chOff x="1079" y="2840"/>
            <a:chExt cx="2449" cy="1315"/>
          </a:xfrm>
        </p:grpSpPr>
        <p:pic>
          <p:nvPicPr>
            <p:cNvPr id="19495" name="Picture 29">
              <a:extLst>
                <a:ext uri="{FF2B5EF4-FFF2-40B4-BE49-F238E27FC236}">
                  <a16:creationId xmlns:a16="http://schemas.microsoft.com/office/drawing/2014/main" id="{8C0C493A-6189-2DB3-7503-DC625A2A67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" y="2840"/>
              <a:ext cx="1266" cy="1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6" name="Picture 30">
              <a:extLst>
                <a:ext uri="{FF2B5EF4-FFF2-40B4-BE49-F238E27FC236}">
                  <a16:creationId xmlns:a16="http://schemas.microsoft.com/office/drawing/2014/main" id="{DB661986-B831-F835-6D00-7447DCDA1B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3158"/>
              <a:ext cx="1224" cy="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84" name="Picture 10">
            <a:extLst>
              <a:ext uri="{FF2B5EF4-FFF2-40B4-BE49-F238E27FC236}">
                <a16:creationId xmlns:a16="http://schemas.microsoft.com/office/drawing/2014/main" id="{04B5CD68-6B8B-9E32-5D6C-A524B02DAC8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748338"/>
            <a:ext cx="468313" cy="287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5" name="Picture 12">
            <a:extLst>
              <a:ext uri="{FF2B5EF4-FFF2-40B4-BE49-F238E27FC236}">
                <a16:creationId xmlns:a16="http://schemas.microsoft.com/office/drawing/2014/main" id="{C83C45A5-CE96-4572-27BD-F27CEDACCB5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6469063"/>
            <a:ext cx="468313" cy="287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6" name="Picture 13">
            <a:extLst>
              <a:ext uri="{FF2B5EF4-FFF2-40B4-BE49-F238E27FC236}">
                <a16:creationId xmlns:a16="http://schemas.microsoft.com/office/drawing/2014/main" id="{C1DF7EEE-380F-62E8-D696-C4AEB7AF754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6105525"/>
            <a:ext cx="468313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7" name="Picture 11">
            <a:extLst>
              <a:ext uri="{FF2B5EF4-FFF2-40B4-BE49-F238E27FC236}">
                <a16:creationId xmlns:a16="http://schemas.microsoft.com/office/drawing/2014/main" id="{5CF2001E-5D41-D60D-BCF2-9E5D55129A7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3" y="5386388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8" name="Picture 15">
            <a:extLst>
              <a:ext uri="{FF2B5EF4-FFF2-40B4-BE49-F238E27FC236}">
                <a16:creationId xmlns:a16="http://schemas.microsoft.com/office/drawing/2014/main" id="{55B463B4-733C-8459-4F33-D2568CB38DB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4711700"/>
            <a:ext cx="468313" cy="2873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9" name="Picture 14">
            <a:extLst>
              <a:ext uri="{FF2B5EF4-FFF2-40B4-BE49-F238E27FC236}">
                <a16:creationId xmlns:a16="http://schemas.microsoft.com/office/drawing/2014/main" id="{6CAE40FB-9E48-246F-CF18-47B6E933803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3" y="5049838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90" name="Picture 11">
            <a:extLst>
              <a:ext uri="{FF2B5EF4-FFF2-40B4-BE49-F238E27FC236}">
                <a16:creationId xmlns:a16="http://schemas.microsoft.com/office/drawing/2014/main" id="{D8D21362-1BAD-28B3-C8DF-35C46FB348D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0" y="4852988"/>
            <a:ext cx="468313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91" name="Picture 11">
            <a:extLst>
              <a:ext uri="{FF2B5EF4-FFF2-40B4-BE49-F238E27FC236}">
                <a16:creationId xmlns:a16="http://schemas.microsoft.com/office/drawing/2014/main" id="{C04D91B2-AB40-688D-DB9B-31C10D7DFFA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4816475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92" name="Picture 12">
            <a:extLst>
              <a:ext uri="{FF2B5EF4-FFF2-40B4-BE49-F238E27FC236}">
                <a16:creationId xmlns:a16="http://schemas.microsoft.com/office/drawing/2014/main" id="{51029992-E5DB-B52E-06C4-EAB40D38C24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5148263"/>
            <a:ext cx="468312" cy="287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93" name="AutoShape 20">
            <a:extLst>
              <a:ext uri="{FF2B5EF4-FFF2-40B4-BE49-F238E27FC236}">
                <a16:creationId xmlns:a16="http://schemas.microsoft.com/office/drawing/2014/main" id="{C6300CC4-E5DA-0A61-CB6A-A664A07BD716}"/>
              </a:ext>
            </a:extLst>
          </p:cNvPr>
          <p:cNvSpPr>
            <a:spLocks noChangeArrowheads="1"/>
          </p:cNvSpPr>
          <p:nvPr/>
        </p:nvSpPr>
        <p:spPr bwMode="auto">
          <a:xfrm rot="5994527">
            <a:off x="5220494" y="-623094"/>
            <a:ext cx="2808288" cy="4537075"/>
          </a:xfrm>
          <a:prstGeom prst="curvedRightArrow">
            <a:avLst>
              <a:gd name="adj1" fmla="val 6500"/>
              <a:gd name="adj2" fmla="val 38812"/>
              <a:gd name="adj3" fmla="val 45032"/>
            </a:avLst>
          </a:prstGeom>
          <a:solidFill>
            <a:srgbClr val="FFCCFF"/>
          </a:solidFill>
          <a:ln w="5715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494" name="Rectangle 18">
            <a:extLst>
              <a:ext uri="{FF2B5EF4-FFF2-40B4-BE49-F238E27FC236}">
                <a16:creationId xmlns:a16="http://schemas.microsoft.com/office/drawing/2014/main" id="{9EFF30C4-7E96-2DFD-B123-6E673D615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4813"/>
            <a:ext cx="91440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b="1">
                <a:solidFill>
                  <a:schemeClr val="tx2"/>
                </a:solidFill>
              </a:rPr>
              <a:t>Bottiglia magnetica: collaborazione globale</a:t>
            </a:r>
            <a:endParaRPr lang="en-US" altLang="it-IT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B835AEAD-065E-4464-8E08-85E26BF90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0175" y="0"/>
            <a:ext cx="8751888" cy="1819275"/>
          </a:xfrm>
        </p:spPr>
        <p:txBody>
          <a:bodyPr/>
          <a:lstStyle/>
          <a:p>
            <a:r>
              <a:rPr lang="it-IT" altLang="it-IT" sz="3600">
                <a:solidFill>
                  <a:srgbClr val="FF0000"/>
                </a:solidFill>
              </a:rPr>
              <a:t>Il primo</a:t>
            </a:r>
            <a:r>
              <a:rPr lang="pl-PL" altLang="it-IT" sz="3600">
                <a:solidFill>
                  <a:srgbClr val="FF0000"/>
                </a:solidFill>
              </a:rPr>
              <a:t> </a:t>
            </a:r>
            <a:r>
              <a:rPr lang="en-GB" altLang="it-IT" sz="3600">
                <a:solidFill>
                  <a:srgbClr val="FF0000"/>
                </a:solidFill>
              </a:rPr>
              <a:t>“calcolatore”</a:t>
            </a:r>
            <a:br>
              <a:rPr lang="en-GB" altLang="it-IT" sz="3600">
                <a:solidFill>
                  <a:srgbClr val="FF0000"/>
                </a:solidFill>
              </a:rPr>
            </a:br>
            <a:r>
              <a:rPr lang="en-GB" altLang="it-IT" sz="3600">
                <a:solidFill>
                  <a:srgbClr val="FF0000"/>
                </a:solidFill>
              </a:rPr>
              <a:t>abacus</a:t>
            </a:r>
          </a:p>
        </p:txBody>
      </p:sp>
      <p:pic>
        <p:nvPicPr>
          <p:cNvPr id="20483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A090C1A6-4F4B-149F-561C-C70DC548EF6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916113"/>
            <a:ext cx="5935662" cy="2617787"/>
          </a:xfrm>
        </p:spPr>
      </p:pic>
      <p:pic>
        <p:nvPicPr>
          <p:cNvPr id="20484" name="Content Placeholder 11" descr="A picture containing abacus, object&#10;&#10;Description automatically generated">
            <a:extLst>
              <a:ext uri="{FF2B5EF4-FFF2-40B4-BE49-F238E27FC236}">
                <a16:creationId xmlns:a16="http://schemas.microsoft.com/office/drawing/2014/main" id="{7B8C67BA-B0AF-3891-B23C-DDD1A5C1E0B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2050" y="3389313"/>
            <a:ext cx="3922713" cy="261778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665A63-498A-C1D8-C954-20734C9C9A67}"/>
              </a:ext>
            </a:extLst>
          </p:cNvPr>
          <p:cNvSpPr txBox="1"/>
          <p:nvPr/>
        </p:nvSpPr>
        <p:spPr>
          <a:xfrm>
            <a:off x="0" y="5630863"/>
            <a:ext cx="6191250" cy="4397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750" dirty="0">
                <a:hlinkClick r:id="rId4"/>
              </a:rPr>
              <a:t>https://www.mathworks.com/matlabcentral/cody/problems/136-read-a-soroban-abacus</a:t>
            </a:r>
            <a:br>
              <a:rPr lang="en-GB" sz="750" dirty="0"/>
            </a:br>
            <a:r>
              <a:rPr lang="en-GB" sz="750" dirty="0">
                <a:hlinkClick r:id="rId5"/>
              </a:rPr>
              <a:t>https://www.timetoast.com/timelines/history-of-computing-3d3c1f17-0835-4f69-8182-223e5166c4aa</a:t>
            </a:r>
            <a:br>
              <a:rPr lang="en-GB" sz="750" dirty="0"/>
            </a:br>
            <a:endParaRPr lang="en-GB" sz="750" dirty="0"/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>
            <a:extLst>
              <a:ext uri="{FF2B5EF4-FFF2-40B4-BE49-F238E27FC236}">
                <a16:creationId xmlns:a16="http://schemas.microsoft.com/office/drawing/2014/main" id="{3ABF3FC9-7ACA-3D64-64BC-B58336A303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749425" y="158750"/>
            <a:ext cx="8535988" cy="1573213"/>
          </a:xfrm>
        </p:spPr>
        <p:txBody>
          <a:bodyPr anchor="t"/>
          <a:lstStyle/>
          <a:p>
            <a:r>
              <a:rPr lang="en-GB" altLang="it-IT" sz="4000">
                <a:solidFill>
                  <a:srgbClr val="002060"/>
                </a:solidFill>
              </a:rPr>
              <a:t>La “Pascalina” 1642</a:t>
            </a:r>
          </a:p>
        </p:txBody>
      </p:sp>
      <p:pic>
        <p:nvPicPr>
          <p:cNvPr id="21507" name="Content Placeholder 14" descr="A picture containing text, box, container&#10;&#10;Description automatically generated">
            <a:extLst>
              <a:ext uri="{FF2B5EF4-FFF2-40B4-BE49-F238E27FC236}">
                <a16:creationId xmlns:a16="http://schemas.microsoft.com/office/drawing/2014/main" id="{CB6A83F2-E3B7-92F4-BD73-9EA7166701B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450" y="1698625"/>
            <a:ext cx="4694238" cy="3128963"/>
          </a:xfrm>
        </p:spPr>
      </p:pic>
      <p:sp>
        <p:nvSpPr>
          <p:cNvPr id="21508" name="Content Placeholder 5">
            <a:extLst>
              <a:ext uri="{FF2B5EF4-FFF2-40B4-BE49-F238E27FC236}">
                <a16:creationId xmlns:a16="http://schemas.microsoft.com/office/drawing/2014/main" id="{ACDBC17B-59E9-BFCF-9CCA-CF7C5046DC32}"/>
              </a:ext>
            </a:extLst>
          </p:cNvPr>
          <p:cNvSpPr txBox="1">
            <a:spLocks/>
          </p:cNvSpPr>
          <p:nvPr/>
        </p:nvSpPr>
        <p:spPr bwMode="auto">
          <a:xfrm>
            <a:off x="3898900" y="1104900"/>
            <a:ext cx="2195513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it-IT" sz="15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CB2776-A96B-6DD8-1BD7-289A156F3FA8}"/>
              </a:ext>
            </a:extLst>
          </p:cNvPr>
          <p:cNvSpPr txBox="1">
            <a:spLocks/>
          </p:cNvSpPr>
          <p:nvPr/>
        </p:nvSpPr>
        <p:spPr>
          <a:xfrm>
            <a:off x="147638" y="6483350"/>
            <a:ext cx="6191250" cy="554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750" dirty="0">
                <a:hlinkClick r:id="rId3"/>
              </a:rPr>
              <a:t>https://en.wikipedia.org/wiki/Pascal%27s_calculator</a:t>
            </a:r>
            <a:endParaRPr lang="en-GB" sz="750" dirty="0"/>
          </a:p>
          <a:p>
            <a:pPr>
              <a:defRPr/>
            </a:pPr>
            <a:r>
              <a:rPr lang="en-GB" sz="750" dirty="0">
                <a:hlinkClick r:id="rId4"/>
              </a:rPr>
              <a:t>https://en.wikipedia.org/wiki/Stepped_reckoner</a:t>
            </a:r>
            <a:endParaRPr lang="en-GB" sz="750" dirty="0"/>
          </a:p>
          <a:p>
            <a:pPr>
              <a:defRPr/>
            </a:pPr>
            <a:endParaRPr lang="en-GB" sz="750" dirty="0"/>
          </a:p>
          <a:p>
            <a:pPr>
              <a:defRPr/>
            </a:pPr>
            <a:endParaRPr lang="en-GB" sz="750" dirty="0"/>
          </a:p>
        </p:txBody>
      </p:sp>
      <p:sp>
        <p:nvSpPr>
          <p:cNvPr id="21510" name="Content Placeholder 6">
            <a:extLst>
              <a:ext uri="{FF2B5EF4-FFF2-40B4-BE49-F238E27FC236}">
                <a16:creationId xmlns:a16="http://schemas.microsoft.com/office/drawing/2014/main" id="{762135C5-6EDE-442A-D7E7-901DD57A6815}"/>
              </a:ext>
            </a:extLst>
          </p:cNvPr>
          <p:cNvSpPr txBox="1">
            <a:spLocks/>
          </p:cNvSpPr>
          <p:nvPr/>
        </p:nvSpPr>
        <p:spPr bwMode="auto">
          <a:xfrm>
            <a:off x="38100" y="4994275"/>
            <a:ext cx="4999038" cy="176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000"/>
              <a:t>I numeri sono stati inseriti manipolando i quadranti
Poteva solo eseguire addizioni e sottrazioni</a:t>
            </a:r>
            <a:r>
              <a:rPr lang="it-IT" altLang="it-IT" sz="1500"/>
              <a:t>.
</a:t>
            </a:r>
            <a:endParaRPr lang="en-GB" altLang="it-IT" sz="1500"/>
          </a:p>
        </p:txBody>
      </p:sp>
      <p:pic>
        <p:nvPicPr>
          <p:cNvPr id="21511" name="Picture 2">
            <a:extLst>
              <a:ext uri="{FF2B5EF4-FFF2-40B4-BE49-F238E27FC236}">
                <a16:creationId xmlns:a16="http://schemas.microsoft.com/office/drawing/2014/main" id="{1A3838D1-40A0-F51B-C2BA-B3DE8FCDA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525" y="174625"/>
            <a:ext cx="384175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4">
            <a:extLst>
              <a:ext uri="{FF2B5EF4-FFF2-40B4-BE49-F238E27FC236}">
                <a16:creationId xmlns:a16="http://schemas.microsoft.com/office/drawing/2014/main" id="{0CCDAE88-F01E-9E31-93A9-8045102DC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8" y="3425825"/>
            <a:ext cx="3843337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>
            <a:extLst>
              <a:ext uri="{FF2B5EF4-FFF2-40B4-BE49-F238E27FC236}">
                <a16:creationId xmlns:a16="http://schemas.microsoft.com/office/drawing/2014/main" id="{7E0B18F9-5D0D-C6F8-B117-0F8D0C1EF4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07175" cy="1143000"/>
          </a:xfrm>
        </p:spPr>
        <p:txBody>
          <a:bodyPr/>
          <a:lstStyle/>
          <a:p>
            <a:r>
              <a:rPr lang="it-IT" altLang="it-IT"/>
              <a:t>Il meccanismo di Anticitera</a:t>
            </a:r>
          </a:p>
        </p:txBody>
      </p:sp>
      <p:sp>
        <p:nvSpPr>
          <p:cNvPr id="22531" name="CasellaDiTesto 7">
            <a:extLst>
              <a:ext uri="{FF2B5EF4-FFF2-40B4-BE49-F238E27FC236}">
                <a16:creationId xmlns:a16="http://schemas.microsoft.com/office/drawing/2014/main" id="{3719CAA0-19DC-CFB7-A7DD-696B9E481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08725"/>
            <a:ext cx="6607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400">
                <a:hlinkClick r:id="rId2"/>
              </a:rPr>
              <a:t>https://www.youtube.com/watch?v=v_pCeQGtEnA</a:t>
            </a:r>
            <a:endParaRPr lang="it-IT" altLang="it-IT" sz="1400"/>
          </a:p>
          <a:p>
            <a:r>
              <a:rPr lang="it-IT" altLang="it-IT" sz="1400"/>
              <a:t>https://it.wikipedia.org/wiki/Macchina_di_Anticitera</a:t>
            </a:r>
          </a:p>
        </p:txBody>
      </p:sp>
      <p:pic>
        <p:nvPicPr>
          <p:cNvPr id="22532" name="Picture 4">
            <a:extLst>
              <a:ext uri="{FF2B5EF4-FFF2-40B4-BE49-F238E27FC236}">
                <a16:creationId xmlns:a16="http://schemas.microsoft.com/office/drawing/2014/main" id="{CC3BE5B6-B569-7D0F-E76B-9D3A6CA58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06563"/>
            <a:ext cx="3616325" cy="364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CasellaDiTesto 8">
            <a:extLst>
              <a:ext uri="{FF2B5EF4-FFF2-40B4-BE49-F238E27FC236}">
                <a16:creationId xmlns:a16="http://schemas.microsoft.com/office/drawing/2014/main" id="{87F42207-98E3-68F8-C60C-B7C812571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5397500"/>
            <a:ext cx="660558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Il primo calcolatore analogico</a:t>
            </a:r>
          </a:p>
          <a:p>
            <a:r>
              <a:rPr lang="it-IT" altLang="it-IT"/>
              <a:t>23/12/178 a.C.</a:t>
            </a:r>
          </a:p>
          <a:p>
            <a:r>
              <a:rPr lang="it-IT" altLang="it-IT"/>
              <a:t>&gt;2 mila caratteri, equinozi, fasi lunari, eclissi, giochi olimpici</a:t>
            </a:r>
          </a:p>
        </p:txBody>
      </p:sp>
      <p:pic>
        <p:nvPicPr>
          <p:cNvPr id="22534" name="Picture 8">
            <a:extLst>
              <a:ext uri="{FF2B5EF4-FFF2-40B4-BE49-F238E27FC236}">
                <a16:creationId xmlns:a16="http://schemas.microsoft.com/office/drawing/2014/main" id="{8821DFC8-9A0D-9FE9-7DBC-367824DE4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409575"/>
            <a:ext cx="20955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>
            <a:extLst>
              <a:ext uri="{FF2B5EF4-FFF2-40B4-BE49-F238E27FC236}">
                <a16:creationId xmlns:a16="http://schemas.microsoft.com/office/drawing/2014/main" id="{AF13E2AC-6E46-33BD-1957-B56A6B2DB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Che cos’è la realtà aumentata</a:t>
            </a:r>
          </a:p>
        </p:txBody>
      </p:sp>
      <p:sp>
        <p:nvSpPr>
          <p:cNvPr id="23555" name="CasellaDiTesto 3">
            <a:extLst>
              <a:ext uri="{FF2B5EF4-FFF2-40B4-BE49-F238E27FC236}">
                <a16:creationId xmlns:a16="http://schemas.microsoft.com/office/drawing/2014/main" id="{7012728B-D26B-FFC3-A997-82C41F36A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585913"/>
            <a:ext cx="88201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>
                <a:solidFill>
                  <a:srgbClr val="202122"/>
                </a:solidFill>
              </a:rPr>
              <a:t>Per </a:t>
            </a:r>
            <a:r>
              <a:rPr lang="it-IT" altLang="it-IT" b="1">
                <a:solidFill>
                  <a:srgbClr val="202122"/>
                </a:solidFill>
              </a:rPr>
              <a:t>realtà aumentata</a:t>
            </a:r>
            <a:r>
              <a:rPr lang="it-IT" altLang="it-IT">
                <a:solidFill>
                  <a:srgbClr val="202122"/>
                </a:solidFill>
              </a:rPr>
              <a:t> (abbreviato </a:t>
            </a:r>
            <a:r>
              <a:rPr lang="it-IT" altLang="it-IT" b="1">
                <a:solidFill>
                  <a:srgbClr val="202122"/>
                </a:solidFill>
              </a:rPr>
              <a:t>RA</a:t>
            </a:r>
            <a:r>
              <a:rPr lang="it-IT" altLang="it-IT">
                <a:solidFill>
                  <a:srgbClr val="202122"/>
                </a:solidFill>
              </a:rPr>
              <a:t> o </a:t>
            </a:r>
            <a:r>
              <a:rPr lang="it-IT" altLang="it-IT" b="1">
                <a:solidFill>
                  <a:srgbClr val="202122"/>
                </a:solidFill>
              </a:rPr>
              <a:t>AR</a:t>
            </a:r>
            <a:r>
              <a:rPr lang="it-IT" altLang="it-IT">
                <a:solidFill>
                  <a:srgbClr val="202122"/>
                </a:solidFill>
              </a:rPr>
              <a:t> dall'inglese </a:t>
            </a:r>
            <a:r>
              <a:rPr lang="it-IT" altLang="it-IT" i="1">
                <a:solidFill>
                  <a:srgbClr val="202122"/>
                </a:solidFill>
              </a:rPr>
              <a:t>augmented reality</a:t>
            </a:r>
            <a:r>
              <a:rPr lang="it-IT" altLang="it-IT">
                <a:solidFill>
                  <a:srgbClr val="202122"/>
                </a:solidFill>
              </a:rPr>
              <a:t>), o </a:t>
            </a:r>
            <a:r>
              <a:rPr lang="it-IT" altLang="it-IT" b="1">
                <a:solidFill>
                  <a:srgbClr val="202122"/>
                </a:solidFill>
              </a:rPr>
              <a:t>realtà mediata dall'elaboratore</a:t>
            </a:r>
            <a:r>
              <a:rPr lang="it-IT" altLang="it-IT">
                <a:solidFill>
                  <a:srgbClr val="202122"/>
                </a:solidFill>
              </a:rPr>
              <a:t>, si intende l'arricchimento della percezione sensoriale umana mediante informazioni, in genere manipolate e convogliate elettronicamente, che non sarebbero percepibili con i cinque sensi.</a:t>
            </a:r>
            <a:r>
              <a:rPr lang="it-IT" altLang="it-IT" baseline="30000">
                <a:solidFill>
                  <a:srgbClr val="0645AD"/>
                </a:solidFill>
                <a:hlinkClick r:id="rId2"/>
              </a:rPr>
              <a:t>[1]</a:t>
            </a:r>
            <a:endParaRPr lang="it-IT" altLang="it-IT" baseline="30000">
              <a:solidFill>
                <a:srgbClr val="0645AD"/>
              </a:solidFill>
            </a:endParaRPr>
          </a:p>
          <a:p>
            <a:endParaRPr lang="it-IT" altLang="it-IT" baseline="30000">
              <a:solidFill>
                <a:srgbClr val="0645AD"/>
              </a:solidFill>
            </a:endParaRPr>
          </a:p>
          <a:p>
            <a:endParaRPr lang="it-IT" altLang="it-IT">
              <a:solidFill>
                <a:srgbClr val="202122"/>
              </a:solidFill>
            </a:endParaRPr>
          </a:p>
          <a:p>
            <a:r>
              <a:rPr lang="it-IT" altLang="it-IT">
                <a:solidFill>
                  <a:srgbClr val="202122"/>
                </a:solidFill>
              </a:rPr>
              <a:t>Il </a:t>
            </a:r>
            <a:r>
              <a:rPr lang="it-IT" altLang="it-IT">
                <a:solidFill>
                  <a:srgbClr val="0645AD"/>
                </a:solidFill>
                <a:hlinkClick r:id="rId3" tooltip="Cruscotto"/>
              </a:rPr>
              <a:t>cruscotto</a:t>
            </a:r>
            <a:r>
              <a:rPr lang="it-IT" altLang="it-IT">
                <a:solidFill>
                  <a:srgbClr val="202122"/>
                </a:solidFill>
              </a:rPr>
              <a:t> dell'automobile, l'esplorazione della città puntando lo </a:t>
            </a:r>
            <a:r>
              <a:rPr lang="it-IT" altLang="it-IT">
                <a:solidFill>
                  <a:srgbClr val="0645AD"/>
                </a:solidFill>
                <a:hlinkClick r:id="rId4" tooltip="Smartphone"/>
              </a:rPr>
              <a:t>smartphone</a:t>
            </a:r>
            <a:r>
              <a:rPr lang="it-IT" altLang="it-IT">
                <a:solidFill>
                  <a:srgbClr val="202122"/>
                </a:solidFill>
              </a:rPr>
              <a:t> o la </a:t>
            </a:r>
            <a:r>
              <a:rPr lang="it-IT" altLang="it-IT">
                <a:solidFill>
                  <a:srgbClr val="0645AD"/>
                </a:solidFill>
                <a:hlinkClick r:id="rId5" tooltip="Chirurgia robotica"/>
              </a:rPr>
              <a:t>chirurgia robotica</a:t>
            </a:r>
            <a:r>
              <a:rPr lang="it-IT" altLang="it-IT">
                <a:solidFill>
                  <a:srgbClr val="202122"/>
                </a:solidFill>
              </a:rPr>
              <a:t> a distanza sono tutti esempi di realtà aumentata.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B282A53-6740-DF55-9592-08B52C04A63E}"/>
              </a:ext>
            </a:extLst>
          </p:cNvPr>
          <p:cNvSpPr txBox="1"/>
          <p:nvPr/>
        </p:nvSpPr>
        <p:spPr>
          <a:xfrm>
            <a:off x="323528" y="4256368"/>
            <a:ext cx="836327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555555"/>
                </a:solidFill>
                <a:effectLst/>
                <a:latin typeface="Poppins" panose="00000500000000000000" pitchFamily="2" charset="0"/>
              </a:rPr>
              <a:t>l’utilizzo della Realtà Aumentata e/o della Realtà Virtuale sono una possibilità riservata, per motivi di investimenti economici, solo a grandi aziende e multinazionali. Almeno per adesso… Secondo una recente ricerca di Deloitte, </a:t>
            </a:r>
            <a:r>
              <a:rPr lang="it-IT" b="1" i="0" dirty="0">
                <a:solidFill>
                  <a:srgbClr val="555555"/>
                </a:solidFill>
                <a:effectLst/>
                <a:latin typeface="Poppins" panose="00000500000000000000" pitchFamily="2" charset="0"/>
              </a:rPr>
              <a:t>poco meno del 90% delle aziende</a:t>
            </a:r>
            <a:r>
              <a:rPr lang="it-IT" b="0" i="0" dirty="0">
                <a:solidFill>
                  <a:srgbClr val="555555"/>
                </a:solidFill>
                <a:effectLst/>
                <a:latin typeface="Poppins" panose="00000500000000000000" pitchFamily="2" charset="0"/>
              </a:rPr>
              <a:t> con un fatturato annuo compreso tra 100 milioni e 1 miliardo di dollari utilizza già la tecnologia della realtà aumentata, o quella della realtà virtuale.</a:t>
            </a:r>
          </a:p>
          <a:p>
            <a:r>
              <a:rPr lang="it-IT" sz="1000" dirty="0"/>
              <a:t>https://www.italiaonline.it/risorse/realta-aumentata-funzionamento-e-applicazioni-pratiche-2208#:~:text=La%20Realt%C3%A0%20Aumentata%20%C3%A8%20la,5%20sensi%20e%20dall'intelletto.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>
            <a:extLst>
              <a:ext uri="{FF2B5EF4-FFF2-40B4-BE49-F238E27FC236}">
                <a16:creationId xmlns:a16="http://schemas.microsoft.com/office/drawing/2014/main" id="{6350205D-CF6D-B3FB-5D81-648BC6C531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25400"/>
            <a:ext cx="8229600" cy="1143000"/>
          </a:xfrm>
        </p:spPr>
        <p:txBody>
          <a:bodyPr/>
          <a:lstStyle/>
          <a:p>
            <a:pPr algn="l"/>
            <a:r>
              <a:rPr lang="it-IT" altLang="it-IT"/>
              <a:t>Il cruscotto</a:t>
            </a:r>
          </a:p>
        </p:txBody>
      </p:sp>
      <p:sp>
        <p:nvSpPr>
          <p:cNvPr id="24579" name="CasellaDiTesto 2">
            <a:extLst>
              <a:ext uri="{FF2B5EF4-FFF2-40B4-BE49-F238E27FC236}">
                <a16:creationId xmlns:a16="http://schemas.microsoft.com/office/drawing/2014/main" id="{8632EC83-505D-82DB-9E61-F920119ECD1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692275" y="969963"/>
            <a:ext cx="799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400"/>
              <a:t>Come viene misurata la velocità dell’automobile?</a:t>
            </a:r>
          </a:p>
        </p:txBody>
      </p:sp>
      <p:pic>
        <p:nvPicPr>
          <p:cNvPr id="24580" name="Immagine 4">
            <a:extLst>
              <a:ext uri="{FF2B5EF4-FFF2-40B4-BE49-F238E27FC236}">
                <a16:creationId xmlns:a16="http://schemas.microsoft.com/office/drawing/2014/main" id="{F2E81887-60C0-FE67-06F7-EBAACEA78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09713"/>
            <a:ext cx="3657600" cy="239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Immagine 6">
            <a:extLst>
              <a:ext uri="{FF2B5EF4-FFF2-40B4-BE49-F238E27FC236}">
                <a16:creationId xmlns:a16="http://schemas.microsoft.com/office/drawing/2014/main" id="{6CFF34A1-50EF-1991-9D6D-02B74868F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09713"/>
            <a:ext cx="3852863" cy="236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magine 8">
            <a:extLst>
              <a:ext uri="{FF2B5EF4-FFF2-40B4-BE49-F238E27FC236}">
                <a16:creationId xmlns:a16="http://schemas.microsoft.com/office/drawing/2014/main" id="{132A77F1-0DFC-5D69-2FBF-5CBB6C5B6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4090988"/>
            <a:ext cx="325755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CasellaDiTesto 9">
            <a:extLst>
              <a:ext uri="{FF2B5EF4-FFF2-40B4-BE49-F238E27FC236}">
                <a16:creationId xmlns:a16="http://schemas.microsoft.com/office/drawing/2014/main" id="{446BC278-715E-0B87-3200-D56236871F8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233863" y="3975100"/>
            <a:ext cx="7991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400"/>
              <a:t>oppure…</a:t>
            </a:r>
          </a:p>
        </p:txBody>
      </p:sp>
      <p:pic>
        <p:nvPicPr>
          <p:cNvPr id="24584" name="Immagine 11">
            <a:extLst>
              <a:ext uri="{FF2B5EF4-FFF2-40B4-BE49-F238E27FC236}">
                <a16:creationId xmlns:a16="http://schemas.microsoft.com/office/drawing/2014/main" id="{A3BC62E5-6DA8-1E43-44F8-FF3ABB646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913" y="4075113"/>
            <a:ext cx="3328987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>
            <a:extLst>
              <a:ext uri="{FF2B5EF4-FFF2-40B4-BE49-F238E27FC236}">
                <a16:creationId xmlns:a16="http://schemas.microsoft.com/office/drawing/2014/main" id="{BB1CE5A0-AA9B-F190-1F2E-32FC9F16BF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7813" y="17463"/>
            <a:ext cx="8229600" cy="1143000"/>
          </a:xfrm>
        </p:spPr>
        <p:txBody>
          <a:bodyPr/>
          <a:lstStyle/>
          <a:p>
            <a:r>
              <a:rPr lang="it-IT" altLang="it-IT" sz="4000"/>
              <a:t>Realtà virtuale vs. realtà aumentata</a:t>
            </a:r>
          </a:p>
        </p:txBody>
      </p:sp>
      <p:sp>
        <p:nvSpPr>
          <p:cNvPr id="25603" name="CasellaDiTesto 3">
            <a:extLst>
              <a:ext uri="{FF2B5EF4-FFF2-40B4-BE49-F238E27FC236}">
                <a16:creationId xmlns:a16="http://schemas.microsoft.com/office/drawing/2014/main" id="{D3B3DA7C-803C-634F-D3DF-7D3352CED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13" y="1160463"/>
            <a:ext cx="8496300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200">
                <a:latin typeface="Segoe UI Web (West European)"/>
              </a:rPr>
              <a:t>Tornando all'argomento, come si possono caratterizzare le due tecnologie? La realtà virtuale (VR) consente all'utente di muoversi in un ambiente illusorio e completamente digitalizzato e di avere limitate opportunità di movimento intorno a questo spazio immaginario. Ciò è possibile grazie all'uso di attrezzature speciali dotate di sensori e telecamere in grado di riprodurre il modo e la direzione del movimento dell'utente. La realtà aumentata (AR), a sua volta, è una tecnologia che utilizza anche attrezzature specializzate e, con il suo aiuto, integra la realtà circostante con elementi aggiuntivi. L'apparecchiatura utilizzata dall'AR (di solito occhiali o un dispositivo mobile) viene utilizzata per imporre ulteriori immagini o informazioni sulla realtà che ci circonda.</a:t>
            </a:r>
            <a:endParaRPr lang="it-IT" altLang="it-IT" sz="2200"/>
          </a:p>
        </p:txBody>
      </p:sp>
      <p:sp>
        <p:nvSpPr>
          <p:cNvPr id="25604" name="CasellaDiTesto 5">
            <a:extLst>
              <a:ext uri="{FF2B5EF4-FFF2-40B4-BE49-F238E27FC236}">
                <a16:creationId xmlns:a16="http://schemas.microsoft.com/office/drawing/2014/main" id="{A92E379A-E27D-63EA-7A52-335990CF0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434013"/>
            <a:ext cx="8497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400"/>
              <a:t>«Realtà virtuale» potrebbe essere del tutto immaginaria</a:t>
            </a:r>
          </a:p>
          <a:p>
            <a:r>
              <a:rPr lang="it-IT" altLang="it-IT" sz="2400"/>
              <a:t>Realtà aumentata corrisponde al mondo reale, e lo arricchisce con tecnologie virtuali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>
            <a:extLst>
              <a:ext uri="{FF2B5EF4-FFF2-40B4-BE49-F238E27FC236}">
                <a16:creationId xmlns:a16="http://schemas.microsoft.com/office/drawing/2014/main" id="{3AED8EF0-96B2-38D0-C667-50C8CB561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5783"/>
            <a:ext cx="8229600" cy="1143000"/>
          </a:xfrm>
        </p:spPr>
        <p:txBody>
          <a:bodyPr/>
          <a:lstStyle/>
          <a:p>
            <a:r>
              <a:rPr lang="it-IT" altLang="it-IT" sz="3600" dirty="0"/>
              <a:t>https://mergeedu.com/</a:t>
            </a:r>
          </a:p>
        </p:txBody>
      </p:sp>
      <p:pic>
        <p:nvPicPr>
          <p:cNvPr id="3" name="main-top">
            <a:hlinkClick r:id="" action="ppaction://media"/>
            <a:extLst>
              <a:ext uri="{FF2B5EF4-FFF2-40B4-BE49-F238E27FC236}">
                <a16:creationId xmlns:a16="http://schemas.microsoft.com/office/drawing/2014/main" id="{7BB5D38C-17EF-29B3-94D4-9A40876C3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1144588"/>
            <a:ext cx="5445125" cy="544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A07D087-AC64-34D7-675A-CC3868DB413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Toruń – cit</a:t>
            </a:r>
            <a:r>
              <a:rPr lang="it-IT" altLang="it-IT" sz="3600"/>
              <a:t>à medioevale</a:t>
            </a:r>
            <a:r>
              <a:rPr lang="pl-PL" altLang="it-IT" sz="3600"/>
              <a:t> (*1227)</a:t>
            </a:r>
            <a:endParaRPr lang="en-AU" altLang="it-IT" sz="3600"/>
          </a:p>
        </p:txBody>
      </p:sp>
      <p:sp>
        <p:nvSpPr>
          <p:cNvPr id="8195" name="Text Box 5">
            <a:extLst>
              <a:ext uri="{FF2B5EF4-FFF2-40B4-BE49-F238E27FC236}">
                <a16:creationId xmlns:a16="http://schemas.microsoft.com/office/drawing/2014/main" id="{0F428A5E-C4E8-EA8E-02CD-876EEB3E8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516563"/>
            <a:ext cx="484822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Ordine religioso tedesco (di crociati) </a:t>
            </a:r>
            <a:r>
              <a:rPr lang="pl-PL" altLang="it-IT" sz="2200">
                <a:solidFill>
                  <a:schemeClr val="accent2"/>
                </a:solidFill>
              </a:rPr>
              <a:t>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8196" name="Picture 6">
            <a:extLst>
              <a:ext uri="{FF2B5EF4-FFF2-40B4-BE49-F238E27FC236}">
                <a16:creationId xmlns:a16="http://schemas.microsoft.com/office/drawing/2014/main" id="{7E90E9D6-AC90-CEEE-A336-EAB6B92B4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133600"/>
            <a:ext cx="90741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>
            <a:extLst>
              <a:ext uri="{FF2B5EF4-FFF2-40B4-BE49-F238E27FC236}">
                <a16:creationId xmlns:a16="http://schemas.microsoft.com/office/drawing/2014/main" id="{CE833CF5-0280-72AC-345A-B6C5423C40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Minecraft</a:t>
            </a:r>
          </a:p>
        </p:txBody>
      </p:sp>
      <p:pic>
        <p:nvPicPr>
          <p:cNvPr id="27651" name="Immagine 3">
            <a:extLst>
              <a:ext uri="{FF2B5EF4-FFF2-40B4-BE49-F238E27FC236}">
                <a16:creationId xmlns:a16="http://schemas.microsoft.com/office/drawing/2014/main" id="{4C2970D7-F0AB-C21F-7661-618AEADA2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66813"/>
            <a:ext cx="8636000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CasellaDiTesto 5">
            <a:extLst>
              <a:ext uri="{FF2B5EF4-FFF2-40B4-BE49-F238E27FC236}">
                <a16:creationId xmlns:a16="http://schemas.microsoft.com/office/drawing/2014/main" id="{90F513E3-91B3-8E9D-170F-89DDC1664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6211888"/>
            <a:ext cx="8890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https://theconversation.com/five-digital-games-to-help-your-childs-development-183483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B36D4E7A-7FA1-428E-A3C5-087EB51593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1750"/>
            <a:ext cx="8229600" cy="1143000"/>
          </a:xfrm>
        </p:spPr>
        <p:txBody>
          <a:bodyPr/>
          <a:lstStyle/>
          <a:p>
            <a:r>
              <a:rPr lang="it-IT" altLang="it-IT"/>
              <a:t>Mario &amp; Luigi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F3DE85C9-7D78-746F-3ED8-403783D6B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8" y="1009650"/>
            <a:ext cx="59912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CasellaDiTesto 5">
            <a:extLst>
              <a:ext uri="{FF2B5EF4-FFF2-40B4-BE49-F238E27FC236}">
                <a16:creationId xmlns:a16="http://schemas.microsoft.com/office/drawing/2014/main" id="{37E856C9-3D79-E269-8886-A05375FC8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121400"/>
            <a:ext cx="73263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https://newatlas.com/games/nintendo-switch-mario-kart-live-home-circuit/#gallery:1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54402092-E8FD-1960-24B7-1BEE89195E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Con solo due personaggi, con semplice grafica e musica, ma «favoloso»</a:t>
            </a:r>
          </a:p>
        </p:txBody>
      </p:sp>
      <p:pic>
        <p:nvPicPr>
          <p:cNvPr id="4" name="SMB 1-2 Infinite 1-Ups with Koopa &amp; Lift (Demonstration TAS)">
            <a:hlinkClick r:id="" action="ppaction://media"/>
            <a:extLst>
              <a:ext uri="{FF2B5EF4-FFF2-40B4-BE49-F238E27FC236}">
                <a16:creationId xmlns:a16="http://schemas.microsoft.com/office/drawing/2014/main" id="{FD2A3976-5F43-C9C4-7D17-BD01F58A8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1628775"/>
            <a:ext cx="52197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>
            <a:extLst>
              <a:ext uri="{FF2B5EF4-FFF2-40B4-BE49-F238E27FC236}">
                <a16:creationId xmlns:a16="http://schemas.microsoft.com/office/drawing/2014/main" id="{008F53B1-6A40-78D8-AD48-8BA3078AEE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, e stranamente, si trasforma nella «realtà reale»</a:t>
            </a:r>
          </a:p>
        </p:txBody>
      </p:sp>
      <p:pic>
        <p:nvPicPr>
          <p:cNvPr id="30723" name="Immagine 5">
            <a:extLst>
              <a:ext uri="{FF2B5EF4-FFF2-40B4-BE49-F238E27FC236}">
                <a16:creationId xmlns:a16="http://schemas.microsoft.com/office/drawing/2014/main" id="{C4CD584F-D578-24E7-1047-2E8347E25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3513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>
            <a:extLst>
              <a:ext uri="{FF2B5EF4-FFF2-40B4-BE49-F238E27FC236}">
                <a16:creationId xmlns:a16="http://schemas.microsoft.com/office/drawing/2014/main" id="{E7F90A77-6D7A-C0AB-69AC-688555EF0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163"/>
            <a:ext cx="8229600" cy="1143000"/>
          </a:xfrm>
        </p:spPr>
        <p:txBody>
          <a:bodyPr/>
          <a:lstStyle/>
          <a:p>
            <a:r>
              <a:rPr lang="it-IT" altLang="it-IT" sz="3600"/>
              <a:t>e anche dei «grandi» </a:t>
            </a:r>
          </a:p>
        </p:txBody>
      </p:sp>
      <p:pic>
        <p:nvPicPr>
          <p:cNvPr id="31747" name="Immagine 5" descr="Immagine che contiene giocattolo&#10;&#10;Descrizione generata automaticamente">
            <a:extLst>
              <a:ext uri="{FF2B5EF4-FFF2-40B4-BE49-F238E27FC236}">
                <a16:creationId xmlns:a16="http://schemas.microsoft.com/office/drawing/2014/main" id="{463735D7-5453-8587-54C0-DDF016138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908050"/>
            <a:ext cx="508317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Immagine 8" descr="Immagine che contiene interni, tavolo da lavoro&#10;&#10;Descrizione generata automaticamente">
            <a:extLst>
              <a:ext uri="{FF2B5EF4-FFF2-40B4-BE49-F238E27FC236}">
                <a16:creationId xmlns:a16="http://schemas.microsoft.com/office/drawing/2014/main" id="{4943AC8D-C52F-0A2D-725F-AE32DBB72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841750"/>
            <a:ext cx="5083175" cy="285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Content Placeholder 102">
            <a:extLst>
              <a:ext uri="{FF2B5EF4-FFF2-40B4-BE49-F238E27FC236}">
                <a16:creationId xmlns:a16="http://schemas.microsoft.com/office/drawing/2014/main" id="{76903523-C70B-AD21-C0C7-F48A082188B2}"/>
              </a:ext>
            </a:extLst>
          </p:cNvPr>
          <p:cNvPicPr>
            <a:picLocks noGrp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57175" y="0"/>
            <a:ext cx="9793288" cy="6983413"/>
          </a:xfrm>
        </p:spPr>
      </p:pic>
      <p:sp>
        <p:nvSpPr>
          <p:cNvPr id="32771" name="Title 3">
            <a:extLst>
              <a:ext uri="{FF2B5EF4-FFF2-40B4-BE49-F238E27FC236}">
                <a16:creationId xmlns:a16="http://schemas.microsoft.com/office/drawing/2014/main" id="{312190C8-4EBE-A7BC-D243-D2B0392ECF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5562600"/>
            <a:ext cx="7604125" cy="1384300"/>
          </a:xfrm>
        </p:spPr>
        <p:txBody>
          <a:bodyPr/>
          <a:lstStyle/>
          <a:p>
            <a:r>
              <a:rPr lang="pl-PL" altLang="en-US" sz="1800">
                <a:latin typeface="Calibri" panose="020F0502020204030204" pitchFamily="34" charset="0"/>
                <a:cs typeface="Calibri" panose="020F0502020204030204" pitchFamily="34" charset="0"/>
              </a:rPr>
              <a:t>Google Glasses</a:t>
            </a:r>
            <a:br>
              <a:rPr lang="pl-PL" altLang="en-US" sz="18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en-US" sz="180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https://www.wordstream.com/blog/ws/2014/05/21/google-glass-sweepstakes</a:t>
            </a:r>
            <a:br>
              <a:rPr lang="pl-PL" altLang="en-US" sz="180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altLang="en-US" sz="180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altLang="en-US" sz="180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alt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2" name="Pole tekstowe 1">
            <a:extLst>
              <a:ext uri="{FF2B5EF4-FFF2-40B4-BE49-F238E27FC236}">
                <a16:creationId xmlns:a16="http://schemas.microsoft.com/office/drawing/2014/main" id="{CA2C4C94-3891-4CF2-E1EF-C3119D11A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609600"/>
            <a:ext cx="3429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it-IT" sz="2400"/>
              <a:t>glasses allow you to obtain information in real time</a:t>
            </a:r>
            <a:endParaRPr lang="pl-PL" altLang="it-IT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3">
            <a:extLst>
              <a:ext uri="{FF2B5EF4-FFF2-40B4-BE49-F238E27FC236}">
                <a16:creationId xmlns:a16="http://schemas.microsoft.com/office/drawing/2014/main" id="{FC19A2CA-A482-5A00-46ED-EB387DF779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5" name="Content Placeholder 4">
            <a:extLst>
              <a:ext uri="{FF2B5EF4-FFF2-40B4-BE49-F238E27FC236}">
                <a16:creationId xmlns:a16="http://schemas.microsoft.com/office/drawing/2014/main" id="{C7AF0B65-1F43-F288-8DD4-8ADB156E87D8}"/>
              </a:ext>
            </a:extLst>
          </p:cNvPr>
          <p:cNvSpPr>
            <a:spLocks noGrp="1" noChangeArrowheads="1"/>
          </p:cNvSpPr>
          <p:nvPr>
            <p:ph sz="half" idx="3"/>
          </p:nvPr>
        </p:nvSpPr>
        <p:spPr>
          <a:xfrm>
            <a:off x="5514975" y="1482725"/>
            <a:ext cx="2011363" cy="4689475"/>
          </a:xfrm>
        </p:spPr>
        <p:txBody>
          <a:bodyPr/>
          <a:lstStyle/>
          <a:p>
            <a:endParaRPr lang="en-US" alt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796" name="Content Placeholder 103">
            <a:extLst>
              <a:ext uri="{FF2B5EF4-FFF2-40B4-BE49-F238E27FC236}">
                <a16:creationId xmlns:a16="http://schemas.microsoft.com/office/drawing/2014/main" id="{71969083-032E-1820-589B-E3DED13E5A7E}"/>
              </a:ext>
            </a:extLst>
          </p:cNvPr>
          <p:cNvPicPr>
            <a:picLocks noGrp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19088" y="0"/>
            <a:ext cx="9652001" cy="6811963"/>
          </a:xfrm>
        </p:spPr>
      </p:pic>
      <p:sp>
        <p:nvSpPr>
          <p:cNvPr id="33797" name="Title 3">
            <a:extLst>
              <a:ext uri="{FF2B5EF4-FFF2-40B4-BE49-F238E27FC236}">
                <a16:creationId xmlns:a16="http://schemas.microsoft.com/office/drawing/2014/main" id="{DB6C2FD0-FC04-A6DC-74F7-094229B1B9D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447800" y="5562600"/>
            <a:ext cx="76041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>
                <a:latin typeface="Calibri" panose="020F0502020204030204" pitchFamily="34" charset="0"/>
                <a:cs typeface="Calibri" panose="020F0502020204030204" pitchFamily="34" charset="0"/>
              </a:rPr>
              <a:t>Google Glasseshttps://www.wordstream.com/blog/ws/2014/05/21/google-glass-sweepstakes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>
            <a:extLst>
              <a:ext uri="{FF2B5EF4-FFF2-40B4-BE49-F238E27FC236}">
                <a16:creationId xmlns:a16="http://schemas.microsoft.com/office/drawing/2014/main" id="{8F334305-EDB9-133F-DC39-BCBE0E884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19" name="Content Placeholder 4">
            <a:extLst>
              <a:ext uri="{FF2B5EF4-FFF2-40B4-BE49-F238E27FC236}">
                <a16:creationId xmlns:a16="http://schemas.microsoft.com/office/drawing/2014/main" id="{14D03332-5C01-003D-5F7B-A0F1F8E136FA}"/>
              </a:ext>
            </a:extLst>
          </p:cNvPr>
          <p:cNvSpPr>
            <a:spLocks noGrp="1" noChangeArrowheads="1"/>
          </p:cNvSpPr>
          <p:nvPr>
            <p:ph sz="half" idx="3"/>
          </p:nvPr>
        </p:nvSpPr>
        <p:spPr>
          <a:xfrm>
            <a:off x="5514975" y="1482725"/>
            <a:ext cx="2011363" cy="4689475"/>
          </a:xfrm>
        </p:spPr>
        <p:txBody>
          <a:bodyPr/>
          <a:lstStyle/>
          <a:p>
            <a:endParaRPr lang="en-US" alt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820" name="Content Placeholder 104">
            <a:extLst>
              <a:ext uri="{FF2B5EF4-FFF2-40B4-BE49-F238E27FC236}">
                <a16:creationId xmlns:a16="http://schemas.microsoft.com/office/drawing/2014/main" id="{1268DC76-7DB1-A86F-184B-DE067014FB27}"/>
              </a:ext>
            </a:extLst>
          </p:cNvPr>
          <p:cNvPicPr>
            <a:picLocks noGrp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8100"/>
            <a:ext cx="9369425" cy="7016750"/>
          </a:xfrm>
        </p:spPr>
      </p:pic>
      <p:sp>
        <p:nvSpPr>
          <p:cNvPr id="34821" name="Title 3">
            <a:extLst>
              <a:ext uri="{FF2B5EF4-FFF2-40B4-BE49-F238E27FC236}">
                <a16:creationId xmlns:a16="http://schemas.microsoft.com/office/drawing/2014/main" id="{16F92CE0-0A16-FBA5-AEC1-DCBAD14153A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04800" y="6172200"/>
            <a:ext cx="76041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>
                <a:latin typeface="Calibri" panose="020F0502020204030204" pitchFamily="34" charset="0"/>
                <a:cs typeface="Calibri" panose="020F0502020204030204" pitchFamily="34" charset="0"/>
              </a:rPr>
              <a:t>Google Glasseshttps://www.wordstream.com/blog/ws/2014/05/21/google-glass-sweepstakes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>
            <a:extLst>
              <a:ext uri="{FF2B5EF4-FFF2-40B4-BE49-F238E27FC236}">
                <a16:creationId xmlns:a16="http://schemas.microsoft.com/office/drawing/2014/main" id="{661E89E6-2D6B-CD13-88AF-A3325803032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27050" y="400884"/>
            <a:ext cx="7953375" cy="1107996"/>
          </a:xfrm>
        </p:spPr>
        <p:txBody>
          <a:bodyPr/>
          <a:lstStyle/>
          <a:p>
            <a:r>
              <a:rPr lang="pl-PL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2) Type of problem: Difficulties with conceptual differentiation</a:t>
            </a:r>
          </a:p>
        </p:txBody>
      </p:sp>
      <p:sp>
        <p:nvSpPr>
          <p:cNvPr id="35843" name="Podtytuł 2">
            <a:extLst>
              <a:ext uri="{FF2B5EF4-FFF2-40B4-BE49-F238E27FC236}">
                <a16:creationId xmlns:a16="http://schemas.microsoft.com/office/drawing/2014/main" id="{5C73A583-95C3-C90B-E6F7-25C93C6A7D02}"/>
              </a:ext>
            </a:extLst>
          </p:cNvPr>
          <p:cNvSpPr>
            <a:spLocks noGrp="1" noChangeArrowheads="1"/>
          </p:cNvSpPr>
          <p:nvPr>
            <p:ph type="subTitle" idx="4"/>
          </p:nvPr>
        </p:nvSpPr>
        <p:spPr>
          <a:xfrm>
            <a:off x="412750" y="1600200"/>
            <a:ext cx="8181975" cy="1551194"/>
          </a:xfrm>
        </p:spPr>
        <p:txBody>
          <a:bodyPr/>
          <a:lstStyle/>
          <a:p>
            <a:r>
              <a:rPr lang="pl-PL" altLang="en-US" sz="2400" dirty="0"/>
              <a:t>The above type of difficulty applies to children who are unable to differentiate between colors, shapes and sizes. </a:t>
            </a:r>
          </a:p>
          <a:p>
            <a:r>
              <a:rPr lang="pl-PL" altLang="en-US" sz="2400" dirty="0"/>
              <a:t>Recommended tasks include the activities of sorting or pointing to items that meet specific conditions. </a:t>
            </a:r>
          </a:p>
        </p:txBody>
      </p:sp>
      <p:pic>
        <p:nvPicPr>
          <p:cNvPr id="35844" name="Obraz 4">
            <a:extLst>
              <a:ext uri="{FF2B5EF4-FFF2-40B4-BE49-F238E27FC236}">
                <a16:creationId xmlns:a16="http://schemas.microsoft.com/office/drawing/2014/main" id="{9CA699DB-2E33-5308-DC7E-ABF12C386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72" y="3645061"/>
            <a:ext cx="4198938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Obraz 5">
            <a:extLst>
              <a:ext uri="{FF2B5EF4-FFF2-40B4-BE49-F238E27FC236}">
                <a16:creationId xmlns:a16="http://schemas.microsoft.com/office/drawing/2014/main" id="{D78A3CE8-FCC8-5242-AE21-66168A335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010" y="3645061"/>
            <a:ext cx="45847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>
            <a:extLst>
              <a:ext uri="{FF2B5EF4-FFF2-40B4-BE49-F238E27FC236}">
                <a16:creationId xmlns:a16="http://schemas.microsoft.com/office/drawing/2014/main" id="{351206D7-E2D9-87FD-F859-69B3DBA194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Vantaggi della didattica virtuale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65B2576-AAFC-6E29-E7C0-7208F307E37C}"/>
              </a:ext>
            </a:extLst>
          </p:cNvPr>
          <p:cNvSpPr txBox="1"/>
          <p:nvPr/>
        </p:nvSpPr>
        <p:spPr>
          <a:xfrm>
            <a:off x="34925" y="1450975"/>
            <a:ext cx="8804275" cy="5724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sz="2200" dirty="0"/>
              <a:t>Coinvolge le percezione motoria e sensoriale – la cognizione è indiretta ma vicina alla cognizione diretta, cioè con gli oggetti reali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sz="2200" dirty="0"/>
              <a:t>Imparare attraverso le emozioni, esperienza in contatto diretto con gli oggetti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sz="2200" dirty="0"/>
              <a:t>Possibilità di usare le nozioni acquisiti in precedenza per risolvere problemi nuovi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sz="2200" dirty="0"/>
              <a:t>Conoscenze interdisciplinari e complesse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sz="2200" dirty="0"/>
              <a:t>Abilità d’interpretare le nozioni, confrontare diverse soluzioni dello stesso problema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sz="2200" dirty="0"/>
              <a:t>Acquisizione delle capacità e la possibilità di confronto delle nozioni con la prattica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sz="2200" dirty="0"/>
              <a:t>Acquisizione delle nozioni attraverso relazioni sociali e relazioni al programma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sz="2200" dirty="0"/>
              <a:t>Visione olistica di oggetti e loro parti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sz="2200" dirty="0"/>
              <a:t>La doppia codifica – verbale e visiva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 eaLnBrk="1" hangingPunct="1"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C81F59F-FF32-1372-2F52-5107410189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1889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Toruń – cit</a:t>
            </a:r>
            <a:r>
              <a:rPr lang="it-IT" altLang="it-IT" sz="3600"/>
              <a:t>à della cattedrali </a:t>
            </a:r>
            <a:endParaRPr lang="en-AU" altLang="it-IT" sz="360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6CD90060-2BB0-F768-4AAD-3D3DB9FDA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294481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Ch</a:t>
            </a:r>
            <a:r>
              <a:rPr lang="it-IT" altLang="it-IT" sz="2200">
                <a:solidFill>
                  <a:schemeClr val="accent2"/>
                </a:solidFill>
              </a:rPr>
              <a:t>iesa</a:t>
            </a:r>
            <a:r>
              <a:rPr lang="pl-PL" altLang="it-IT" sz="2200">
                <a:solidFill>
                  <a:schemeClr val="accent2"/>
                </a:solidFill>
              </a:rPr>
              <a:t> S.S. </a:t>
            </a:r>
            <a:r>
              <a:rPr lang="it-IT" altLang="it-IT" sz="2200">
                <a:solidFill>
                  <a:schemeClr val="accent2"/>
                </a:solidFill>
              </a:rPr>
              <a:t>Giovanni</a:t>
            </a:r>
            <a:r>
              <a:rPr lang="pl-PL" altLang="it-IT" sz="2200">
                <a:solidFill>
                  <a:schemeClr val="accent2"/>
                </a:solidFill>
              </a:rPr>
              <a:t>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2F92DD16-A388-5E10-7344-5E2659069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373688"/>
            <a:ext cx="24288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Chiesa SS. Maria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(Ascensione)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65787543-56D3-18C7-DA85-654BB883D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589588"/>
            <a:ext cx="26162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Chiesa S. Giacomo</a:t>
            </a: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641EE1B4-2E24-60F5-ABA5-CAD633E17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916113"/>
            <a:ext cx="2462213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847FFE86-4609-11E9-A57D-B2535605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6447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21F11A7A-6A74-A17D-296F-96BDBDB0A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133600"/>
            <a:ext cx="25384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>
            <a:extLst>
              <a:ext uri="{FF2B5EF4-FFF2-40B4-BE49-F238E27FC236}">
                <a16:creationId xmlns:a16="http://schemas.microsoft.com/office/drawing/2014/main" id="{B1C9270D-0B1A-92D5-F243-2992F3E410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Components of smartphone</a:t>
            </a:r>
          </a:p>
        </p:txBody>
      </p:sp>
      <p:pic>
        <p:nvPicPr>
          <p:cNvPr id="37891" name="Immagine 3">
            <a:extLst>
              <a:ext uri="{FF2B5EF4-FFF2-40B4-BE49-F238E27FC236}">
                <a16:creationId xmlns:a16="http://schemas.microsoft.com/office/drawing/2014/main" id="{027AC90F-B49D-70D6-DF5B-A2926336B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0975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>
            <a:extLst>
              <a:ext uri="{FF2B5EF4-FFF2-40B4-BE49-F238E27FC236}">
                <a16:creationId xmlns:a16="http://schemas.microsoft.com/office/drawing/2014/main" id="{C9602A7E-FDFF-E7C7-C91D-A408A20988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Smartphones &amp; AR</a:t>
            </a:r>
          </a:p>
        </p:txBody>
      </p:sp>
      <p:pic>
        <p:nvPicPr>
          <p:cNvPr id="38915" name="Immagine 3">
            <a:extLst>
              <a:ext uri="{FF2B5EF4-FFF2-40B4-BE49-F238E27FC236}">
                <a16:creationId xmlns:a16="http://schemas.microsoft.com/office/drawing/2014/main" id="{31EE4789-0541-93D5-D292-AFBB1532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1417638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A4B8C794-1B0F-42D7-5997-73E7D67BD8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AR in games</a:t>
            </a:r>
          </a:p>
        </p:txBody>
      </p:sp>
      <p:pic>
        <p:nvPicPr>
          <p:cNvPr id="39939" name="Immagine 6">
            <a:extLst>
              <a:ext uri="{FF2B5EF4-FFF2-40B4-BE49-F238E27FC236}">
                <a16:creationId xmlns:a16="http://schemas.microsoft.com/office/drawing/2014/main" id="{8A3688EE-0DEE-7128-CA14-82073EC28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8900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1">
            <a:extLst>
              <a:ext uri="{FF2B5EF4-FFF2-40B4-BE49-F238E27FC236}">
                <a16:creationId xmlns:a16="http://schemas.microsoft.com/office/drawing/2014/main" id="{4217A9BD-24AB-669A-167E-40396861AF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AR in games</a:t>
            </a:r>
          </a:p>
        </p:txBody>
      </p:sp>
      <p:pic>
        <p:nvPicPr>
          <p:cNvPr id="40963" name="Immagine 3">
            <a:extLst>
              <a:ext uri="{FF2B5EF4-FFF2-40B4-BE49-F238E27FC236}">
                <a16:creationId xmlns:a16="http://schemas.microsoft.com/office/drawing/2014/main" id="{3CE5EBD2-070C-254E-B34C-9EAAE160F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>
            <a:extLst>
              <a:ext uri="{FF2B5EF4-FFF2-40B4-BE49-F238E27FC236}">
                <a16:creationId xmlns:a16="http://schemas.microsoft.com/office/drawing/2014/main" id="{A798D427-9385-1C74-8929-99C42E2289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/>
              <a:t>AR in educazione</a:t>
            </a:r>
          </a:p>
        </p:txBody>
      </p:sp>
      <p:pic>
        <p:nvPicPr>
          <p:cNvPr id="41987" name="Immagine 3">
            <a:extLst>
              <a:ext uri="{FF2B5EF4-FFF2-40B4-BE49-F238E27FC236}">
                <a16:creationId xmlns:a16="http://schemas.microsoft.com/office/drawing/2014/main" id="{C916A3C0-50FE-B267-BE7D-308B7071F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8838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CasellaDiTesto 4">
            <a:extLst>
              <a:ext uri="{FF2B5EF4-FFF2-40B4-BE49-F238E27FC236}">
                <a16:creationId xmlns:a16="http://schemas.microsoft.com/office/drawing/2014/main" id="{5BFDC1E9-88D1-0EC8-30B1-2AB13D2DC01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00113" y="6213475"/>
            <a:ext cx="4202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Un vulcano in classe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olo 1">
            <a:extLst>
              <a:ext uri="{FF2B5EF4-FFF2-40B4-BE49-F238E27FC236}">
                <a16:creationId xmlns:a16="http://schemas.microsoft.com/office/drawing/2014/main" id="{38E45025-6368-DD1E-250C-56D6EA13A0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964613" cy="1143000"/>
          </a:xfrm>
        </p:spPr>
        <p:txBody>
          <a:bodyPr/>
          <a:lstStyle/>
          <a:p>
            <a:pPr eaLnBrk="1" hangingPunct="1"/>
            <a:r>
              <a:rPr lang="it-IT" altLang="it-IT" sz="3200"/>
              <a:t>Gli oggetti virtuali nel mondo reale: Peter Rabbit</a:t>
            </a:r>
          </a:p>
        </p:txBody>
      </p:sp>
      <p:sp>
        <p:nvSpPr>
          <p:cNvPr id="43011" name="CasellaDiTesto 4">
            <a:extLst>
              <a:ext uri="{FF2B5EF4-FFF2-40B4-BE49-F238E27FC236}">
                <a16:creationId xmlns:a16="http://schemas.microsoft.com/office/drawing/2014/main" id="{816E6051-6B41-C7E6-AB59-8E3DB7A9ACC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79388" y="5657850"/>
            <a:ext cx="8785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Bisogna rispettare la prospettiva, illuminazione, mutua occlusione etc.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D’altra parte, tutte queste tecniche sono state già sviluppate per i cartoni «animati»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https://www.youtube.com/watch?v=euGHcnyUo84</a:t>
            </a:r>
          </a:p>
        </p:txBody>
      </p:sp>
      <p:pic>
        <p:nvPicPr>
          <p:cNvPr id="43012" name="Immagine 3">
            <a:extLst>
              <a:ext uri="{FF2B5EF4-FFF2-40B4-BE49-F238E27FC236}">
                <a16:creationId xmlns:a16="http://schemas.microsoft.com/office/drawing/2014/main" id="{DD04A3D0-C3B3-8C31-03B7-7AB92534D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1347788"/>
            <a:ext cx="6410325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olo 1">
            <a:extLst>
              <a:ext uri="{FF2B5EF4-FFF2-40B4-BE49-F238E27FC236}">
                <a16:creationId xmlns:a16="http://schemas.microsoft.com/office/drawing/2014/main" id="{92A55320-829F-8851-F909-70BB270BF0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5400"/>
            <a:ext cx="8229600" cy="1143000"/>
          </a:xfrm>
        </p:spPr>
        <p:txBody>
          <a:bodyPr/>
          <a:lstStyle/>
          <a:p>
            <a:pPr algn="l" eaLnBrk="1" hangingPunct="1"/>
            <a:r>
              <a:rPr lang="it-IT" altLang="it-IT" sz="3600"/>
              <a:t>Una sovrapposizione del mondo reale</a:t>
            </a:r>
          </a:p>
        </p:txBody>
      </p:sp>
      <p:pic>
        <p:nvPicPr>
          <p:cNvPr id="44035" name="Immagine 3">
            <a:extLst>
              <a:ext uri="{FF2B5EF4-FFF2-40B4-BE49-F238E27FC236}">
                <a16:creationId xmlns:a16="http://schemas.microsoft.com/office/drawing/2014/main" id="{A358172C-0CF6-52E3-2BED-498D5BA40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7763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CasellaDiTesto 7">
            <a:extLst>
              <a:ext uri="{FF2B5EF4-FFF2-40B4-BE49-F238E27FC236}">
                <a16:creationId xmlns:a16="http://schemas.microsoft.com/office/drawing/2014/main" id="{06833789-53CA-98D8-FC18-59BDFDDB5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30963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Istruzioni «d’uso»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1">
            <a:extLst>
              <a:ext uri="{FF2B5EF4-FFF2-40B4-BE49-F238E27FC236}">
                <a16:creationId xmlns:a16="http://schemas.microsoft.com/office/drawing/2014/main" id="{7D844DDC-E2F5-6431-4AC8-A94ABAF6EC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Che cosa sono multi-media</a:t>
            </a:r>
          </a:p>
        </p:txBody>
      </p:sp>
      <p:sp>
        <p:nvSpPr>
          <p:cNvPr id="45059" name="CasellaDiTesto 3">
            <a:extLst>
              <a:ext uri="{FF2B5EF4-FFF2-40B4-BE49-F238E27FC236}">
                <a16:creationId xmlns:a16="http://schemas.microsoft.com/office/drawing/2014/main" id="{A9A36B7C-BC36-8361-B6AF-837A78CB1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1417638"/>
            <a:ext cx="8821737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202122"/>
                </a:solidFill>
              </a:rPr>
              <a:t>Mediare vuol dire «essere in mezzo»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rgbClr val="20212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202122"/>
                </a:solidFill>
              </a:rPr>
              <a:t>Media sono gli intermediari tra il processo di presentazione (insegnamento) e percezione (apprendimento).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rgbClr val="20212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202122"/>
                </a:solidFill>
              </a:rPr>
              <a:t>Le forme MM nella didattica sono tante, e ne compaiono sempre nuove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20212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202122"/>
              </a:solidFill>
            </a:endParaRPr>
          </a:p>
        </p:txBody>
      </p:sp>
      <p:pic>
        <p:nvPicPr>
          <p:cNvPr id="45060" name="Immagine 4">
            <a:extLst>
              <a:ext uri="{FF2B5EF4-FFF2-40B4-BE49-F238E27FC236}">
                <a16:creationId xmlns:a16="http://schemas.microsoft.com/office/drawing/2014/main" id="{CD425079-7018-950A-900A-704EAB509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3933825"/>
            <a:ext cx="3976688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Immagine 6">
            <a:extLst>
              <a:ext uri="{FF2B5EF4-FFF2-40B4-BE49-F238E27FC236}">
                <a16:creationId xmlns:a16="http://schemas.microsoft.com/office/drawing/2014/main" id="{EE77781C-841B-E4A2-117B-69C663989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88" y="3933825"/>
            <a:ext cx="3729037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CasellaDiTesto 7">
            <a:extLst>
              <a:ext uri="{FF2B5EF4-FFF2-40B4-BE49-F238E27FC236}">
                <a16:creationId xmlns:a16="http://schemas.microsoft.com/office/drawing/2014/main" id="{9748D4E7-631C-781D-3D40-011A49515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763" y="6002338"/>
            <a:ext cx="8820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20212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rgbClr val="202122"/>
                </a:solidFill>
              </a:rPr>
              <a:t>Indonesia, 40 mila anni fa                     Bloombos Cave, Sud Africa, 80 mila anni fa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>
            <a:extLst>
              <a:ext uri="{FF2B5EF4-FFF2-40B4-BE49-F238E27FC236}">
                <a16:creationId xmlns:a16="http://schemas.microsoft.com/office/drawing/2014/main" id="{9E94A319-FC5E-3986-38BB-6670BE644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11974" name="Rectangle 6">
            <a:extLst>
              <a:ext uri="{FF2B5EF4-FFF2-40B4-BE49-F238E27FC236}">
                <a16:creationId xmlns:a16="http://schemas.microsoft.com/office/drawing/2014/main" id="{5672C6D2-6554-76C1-E774-BD651723B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4400" dirty="0"/>
              <a:t>4 form</a:t>
            </a:r>
            <a:r>
              <a:rPr lang="it-IT" altLang="it-IT" sz="4400" dirty="0"/>
              <a:t>e</a:t>
            </a:r>
            <a:r>
              <a:rPr lang="pl-PL" altLang="it-IT" sz="4400" dirty="0"/>
              <a:t> multimedial</a:t>
            </a:r>
            <a:r>
              <a:rPr lang="it-IT" altLang="it-IT" sz="4400" dirty="0"/>
              <a:t>i</a:t>
            </a:r>
            <a:endParaRPr lang="en-US" altLang="it-IT" sz="44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23C7F8-36C7-4966-8E2E-6DCCF710E429}"/>
              </a:ext>
            </a:extLst>
          </p:cNvPr>
          <p:cNvSpPr txBox="1"/>
          <p:nvPr/>
        </p:nvSpPr>
        <p:spPr>
          <a:xfrm flipH="1">
            <a:off x="161925" y="1303338"/>
            <a:ext cx="8820150" cy="4894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400" dirty="0"/>
              <a:t>Generalmente si possono distinguere seguenti forme multimediali nella trasmissione computerizzata d’informazione: </a:t>
            </a:r>
          </a:p>
          <a:p>
            <a:pPr eaLnBrk="1" hangingPunct="1">
              <a:defRPr/>
            </a:pPr>
            <a:endParaRPr lang="it-IT" sz="2400" dirty="0"/>
          </a:p>
          <a:p>
            <a:pPr marL="342900" indent="-342900" eaLnBrk="1" hangingPunct="1">
              <a:buFontTx/>
              <a:buChar char="-"/>
              <a:defRPr/>
            </a:pPr>
            <a:r>
              <a:rPr lang="it-IT" sz="2400" dirty="0"/>
              <a:t>Singoli oggetti (foto, filmati, schemi, testi etc.)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it-IT" sz="2400" dirty="0"/>
              <a:t>Percorsi didattici, collezioni 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it-IT" sz="2400" dirty="0"/>
              <a:t>Enciclopedie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it-IT" sz="2400" dirty="0"/>
              <a:t>Libri di testo multimediali</a:t>
            </a:r>
          </a:p>
          <a:p>
            <a:pPr marL="342900" indent="-342900" eaLnBrk="1" hangingPunct="1">
              <a:buFontTx/>
              <a:buChar char="-"/>
              <a:defRPr/>
            </a:pPr>
            <a:endParaRPr lang="it-IT" sz="2400" dirty="0"/>
          </a:p>
          <a:p>
            <a:pPr eaLnBrk="1" hangingPunct="1">
              <a:defRPr/>
            </a:pPr>
            <a:r>
              <a:rPr lang="it-IT" sz="2400" dirty="0"/>
              <a:t>Tra i mezzi multimediali, i.e. i modi di presentazione d’informazione si distinguono: 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it-IT" sz="2400" dirty="0"/>
              <a:t>Foto, quadri, schizzi, schemi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it-IT" sz="2400" dirty="0"/>
              <a:t>Filmati, animazioni, animazioni 3D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it-IT" sz="2400" dirty="0"/>
              <a:t>Narrazione, musica, suoni 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9BA6BF7E-F9DF-3407-809E-64FDC1D18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48131" name="Picture 4">
            <a:extLst>
              <a:ext uri="{FF2B5EF4-FFF2-40B4-BE49-F238E27FC236}">
                <a16:creationId xmlns:a16="http://schemas.microsoft.com/office/drawing/2014/main" id="{58E26BFA-8D64-C2F2-87CC-E9A944BB7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1143000"/>
            <a:ext cx="7921625" cy="291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7093" name="Rectangle 5">
            <a:extLst>
              <a:ext uri="{FF2B5EF4-FFF2-40B4-BE49-F238E27FC236}">
                <a16:creationId xmlns:a16="http://schemas.microsoft.com/office/drawing/2014/main" id="{95570C6A-8C86-290E-2E06-0201B5AE9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0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4400" dirty="0"/>
              <a:t>1.</a:t>
            </a:r>
            <a:r>
              <a:rPr lang="it-IT" altLang="it-IT" sz="4400" dirty="0"/>
              <a:t>1.</a:t>
            </a:r>
            <a:r>
              <a:rPr lang="pl-PL" altLang="it-IT" sz="4400" dirty="0"/>
              <a:t> </a:t>
            </a:r>
            <a:r>
              <a:rPr lang="it-IT" altLang="it-IT" sz="4400" dirty="0"/>
              <a:t>Singoli oggetti</a:t>
            </a:r>
            <a:endParaRPr lang="en-US" altLang="it-IT" sz="4400" dirty="0"/>
          </a:p>
        </p:txBody>
      </p:sp>
      <p:sp>
        <p:nvSpPr>
          <p:cNvPr id="48133" name="CasellaDiTesto 1">
            <a:extLst>
              <a:ext uri="{FF2B5EF4-FFF2-40B4-BE49-F238E27FC236}">
                <a16:creationId xmlns:a16="http://schemas.microsoft.com/office/drawing/2014/main" id="{1F6C6006-60D2-8F17-7026-E029C6F9BBC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11188" y="6486525"/>
            <a:ext cx="7921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G. Karwasz, A. Okoniewska</a:t>
            </a:r>
            <a:r>
              <a:rPr lang="it-IT" altLang="it-IT" sz="1400" i="1"/>
              <a:t>, Fisica e giocattoli</a:t>
            </a:r>
            <a:r>
              <a:rPr lang="it-IT" altLang="it-IT" sz="1400"/>
              <a:t>, CD-Rom, PAP, Slupsk, 2006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8F7352-6506-CAFA-1B83-1E7C89B3680F}"/>
              </a:ext>
            </a:extLst>
          </p:cNvPr>
          <p:cNvSpPr txBox="1"/>
          <p:nvPr/>
        </p:nvSpPr>
        <p:spPr>
          <a:xfrm flipH="1">
            <a:off x="452438" y="4116388"/>
            <a:ext cx="7921625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400" dirty="0"/>
              <a:t>Immagini: 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fotografia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schema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video snap shot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schizzo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etc.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08E517F-1F58-F99A-8399-E2DC2B9C45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Toruń – Nicolaus Copernicus born (1473)</a:t>
            </a:r>
            <a:endParaRPr lang="en-AU" altLang="it-IT" sz="320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D60CC83F-2E6E-F94D-828A-7FD45B566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" y="4510088"/>
            <a:ext cx="35591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N. Copernicus (1473-1543)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0737BD9F-D3AC-7429-43D2-2B36475D4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043488"/>
            <a:ext cx="36671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House of Copernicus father,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rich merchant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A5919B11-18C9-2602-4EAD-053505475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300663"/>
            <a:ext cx="251618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Lucas Watzenrode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(Nicolaus’ uncle,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Bishop)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947797B9-0E1F-A0BB-A5D4-FD7EBB98CDF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237490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>
            <a:extLst>
              <a:ext uri="{FF2B5EF4-FFF2-40B4-BE49-F238E27FC236}">
                <a16:creationId xmlns:a16="http://schemas.microsoft.com/office/drawing/2014/main" id="{ECEB85D8-D6B6-AB47-5104-8E2D7FD24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700213"/>
            <a:ext cx="2484437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>
            <a:extLst>
              <a:ext uri="{FF2B5EF4-FFF2-40B4-BE49-F238E27FC236}">
                <a16:creationId xmlns:a16="http://schemas.microsoft.com/office/drawing/2014/main" id="{04E28CEF-F90F-14C4-750B-10EB5ADB0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425" y="2060575"/>
            <a:ext cx="22447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F473A834-F2B4-944B-E209-25A1B49A9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949943D2-5A3B-EF14-9FAE-2047BDAF8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0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4400" dirty="0"/>
              <a:t>1.</a:t>
            </a:r>
            <a:r>
              <a:rPr lang="it-IT" altLang="it-IT" sz="4400" dirty="0"/>
              <a:t>2.</a:t>
            </a:r>
            <a:r>
              <a:rPr lang="pl-PL" altLang="it-IT" sz="4400" dirty="0"/>
              <a:t> </a:t>
            </a:r>
            <a:r>
              <a:rPr lang="it-IT" altLang="it-IT" sz="4400" dirty="0"/>
              <a:t>Singoli oggetti</a:t>
            </a:r>
            <a:endParaRPr lang="en-US" altLang="it-IT" sz="4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ED92491-9FCB-EE2D-EA34-07A9D6298A62}"/>
              </a:ext>
            </a:extLst>
          </p:cNvPr>
          <p:cNvSpPr txBox="1"/>
          <p:nvPr/>
        </p:nvSpPr>
        <p:spPr>
          <a:xfrm flipH="1">
            <a:off x="249238" y="3459163"/>
            <a:ext cx="78454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400" dirty="0"/>
              <a:t>Video: 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filmati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animazioni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cartoni animati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«realtà» virtuale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dirty="0"/>
              <a:t>realtà aumentata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b="1" dirty="0"/>
              <a:t>mappe animate delle battaglie</a:t>
            </a:r>
          </a:p>
          <a:p>
            <a:pPr eaLnBrk="1" hangingPunct="1">
              <a:defRPr/>
            </a:pPr>
            <a:r>
              <a:rPr lang="it-IT" sz="2400" dirty="0"/>
              <a:t>Alessandro Barbiero, Battaglia di Canne</a:t>
            </a:r>
          </a:p>
          <a:p>
            <a:pPr eaLnBrk="1" hangingPunct="1">
              <a:defRPr/>
            </a:pPr>
            <a:r>
              <a:rPr lang="it-IT" sz="2400" dirty="0"/>
              <a:t>https://www.youtube.com/watch?v=0KOxdc9-FT4</a:t>
            </a:r>
          </a:p>
        </p:txBody>
      </p:sp>
      <p:pic>
        <p:nvPicPr>
          <p:cNvPr id="50181" name="Immagine 3">
            <a:extLst>
              <a:ext uri="{FF2B5EF4-FFF2-40B4-BE49-F238E27FC236}">
                <a16:creationId xmlns:a16="http://schemas.microsoft.com/office/drawing/2014/main" id="{A9D9845E-DB89-9E49-9FE7-E9B377394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992188"/>
            <a:ext cx="8402637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B6E79DB5-08A0-E740-0E61-9ED4961CA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3BD2822C-0344-1EC9-8125-1C4AB46B6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0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4400" dirty="0"/>
              <a:t>1.</a:t>
            </a:r>
            <a:r>
              <a:rPr lang="it-IT" altLang="it-IT" sz="4400" dirty="0"/>
              <a:t>2.</a:t>
            </a:r>
            <a:r>
              <a:rPr lang="pl-PL" altLang="it-IT" sz="4400" dirty="0"/>
              <a:t> </a:t>
            </a:r>
            <a:r>
              <a:rPr lang="it-IT" altLang="it-IT" sz="4400" dirty="0"/>
              <a:t>Singoli oggetti</a:t>
            </a:r>
            <a:endParaRPr lang="en-US" altLang="it-IT" sz="4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8DA1F42-974E-553B-B5BB-52D06F5D2F4A}"/>
              </a:ext>
            </a:extLst>
          </p:cNvPr>
          <p:cNvSpPr txBox="1"/>
          <p:nvPr/>
        </p:nvSpPr>
        <p:spPr>
          <a:xfrm flipH="1">
            <a:off x="182563" y="5732463"/>
            <a:ext cx="3025775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it-IT" sz="2400" dirty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sz="2400" b="1" dirty="0"/>
              <a:t>simulazioni</a:t>
            </a:r>
            <a:r>
              <a:rPr lang="it-IT" sz="2400" dirty="0"/>
              <a:t> </a:t>
            </a:r>
          </a:p>
        </p:txBody>
      </p:sp>
      <p:pic>
        <p:nvPicPr>
          <p:cNvPr id="52229" name="Immagine 4">
            <a:extLst>
              <a:ext uri="{FF2B5EF4-FFF2-40B4-BE49-F238E27FC236}">
                <a16:creationId xmlns:a16="http://schemas.microsoft.com/office/drawing/2014/main" id="{F2981665-2E0A-8D2A-F6C0-04BCEC56B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8838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C647FAB7-64C9-F13C-0003-22BD6989B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54275" name="Picture 4">
            <a:extLst>
              <a:ext uri="{FF2B5EF4-FFF2-40B4-BE49-F238E27FC236}">
                <a16:creationId xmlns:a16="http://schemas.microsoft.com/office/drawing/2014/main" id="{F3EC155A-C159-1B3B-6863-04D663335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1665288"/>
            <a:ext cx="781843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9141" name="Rectangle 5">
            <a:extLst>
              <a:ext uri="{FF2B5EF4-FFF2-40B4-BE49-F238E27FC236}">
                <a16:creationId xmlns:a16="http://schemas.microsoft.com/office/drawing/2014/main" id="{F51FE7D7-6F1E-82BB-114F-4B7F95227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4400" dirty="0"/>
              <a:t>2. </a:t>
            </a:r>
            <a:r>
              <a:rPr lang="it-IT" altLang="it-IT" sz="4400" dirty="0"/>
              <a:t>Guide turistiche e atlanti</a:t>
            </a:r>
            <a:endParaRPr lang="en-US" altLang="it-IT" sz="4400" dirty="0"/>
          </a:p>
        </p:txBody>
      </p:sp>
      <p:sp>
        <p:nvSpPr>
          <p:cNvPr id="54277" name="CasellaDiTesto 1">
            <a:extLst>
              <a:ext uri="{FF2B5EF4-FFF2-40B4-BE49-F238E27FC236}">
                <a16:creationId xmlns:a16="http://schemas.microsoft.com/office/drawing/2014/main" id="{0613C16B-3CF9-6609-1E27-1D22736B6EB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27088" y="5435600"/>
            <a:ext cx="792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Atlante del Rinascimento Italiano, Persec s.r.l., Italia, 1998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25A10E53-90B7-E2EF-B9E4-6445287C9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21188" name="Rectangle 4">
            <a:extLst>
              <a:ext uri="{FF2B5EF4-FFF2-40B4-BE49-F238E27FC236}">
                <a16:creationId xmlns:a16="http://schemas.microsoft.com/office/drawing/2014/main" id="{7ACB6C3D-633B-A0F0-47BA-44DB36441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4400" dirty="0"/>
              <a:t>2</a:t>
            </a:r>
            <a:r>
              <a:rPr lang="it-IT" altLang="it-IT" sz="4400" dirty="0"/>
              <a:t>. Guide e atlanti</a:t>
            </a:r>
            <a:endParaRPr lang="en-US" altLang="it-IT" sz="4400" dirty="0"/>
          </a:p>
        </p:txBody>
      </p:sp>
      <p:pic>
        <p:nvPicPr>
          <p:cNvPr id="56324" name="Picture 5">
            <a:extLst>
              <a:ext uri="{FF2B5EF4-FFF2-40B4-BE49-F238E27FC236}">
                <a16:creationId xmlns:a16="http://schemas.microsoft.com/office/drawing/2014/main" id="{A9CC9A75-37B7-088A-78CC-D9F4A4F06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570038"/>
            <a:ext cx="8123237" cy="371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5" name="CasellaDiTesto 1">
            <a:extLst>
              <a:ext uri="{FF2B5EF4-FFF2-40B4-BE49-F238E27FC236}">
                <a16:creationId xmlns:a16="http://schemas.microsoft.com/office/drawing/2014/main" id="{2B4F21CD-1E17-07FD-4A02-BED2D62A085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27088" y="5435600"/>
            <a:ext cx="792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«Venezia» Italia Bella Multimedia Albo, Dreamware Production, 1995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7F673D56-A672-D129-94A1-D778405AB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728EC384-52C7-8069-F2A9-95BC7CFF9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4000" dirty="0"/>
              <a:t>3. Enc</a:t>
            </a:r>
            <a:r>
              <a:rPr lang="it-IT" altLang="it-IT" sz="4000" dirty="0" err="1"/>
              <a:t>iclopedie</a:t>
            </a:r>
            <a:r>
              <a:rPr lang="it-IT" altLang="it-IT" sz="4000" dirty="0"/>
              <a:t> generali e  tematiche</a:t>
            </a:r>
            <a:endParaRPr lang="en-US" altLang="it-IT" sz="4000" dirty="0"/>
          </a:p>
        </p:txBody>
      </p:sp>
      <p:pic>
        <p:nvPicPr>
          <p:cNvPr id="58372" name="Picture 5">
            <a:extLst>
              <a:ext uri="{FF2B5EF4-FFF2-40B4-BE49-F238E27FC236}">
                <a16:creationId xmlns:a16="http://schemas.microsoft.com/office/drawing/2014/main" id="{19919F47-A7A4-E9F2-6746-A3231CE6E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1665288"/>
            <a:ext cx="776763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3" name="CasellaDiTesto 1">
            <a:extLst>
              <a:ext uri="{FF2B5EF4-FFF2-40B4-BE49-F238E27FC236}">
                <a16:creationId xmlns:a16="http://schemas.microsoft.com/office/drawing/2014/main" id="{AA459C1A-92F6-CAE2-8330-6113067B737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93750" y="5589588"/>
            <a:ext cx="7921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«Gli Ucelli» Enciclopedia Mutlimediale, Dorling Kindersley, 1998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5">
            <a:extLst>
              <a:ext uri="{FF2B5EF4-FFF2-40B4-BE49-F238E27FC236}">
                <a16:creationId xmlns:a16="http://schemas.microsoft.com/office/drawing/2014/main" id="{AFFB8B1A-A913-8F2E-E37D-016E3E21A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" y="1366838"/>
            <a:ext cx="7512050" cy="3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D466D33F-DA43-5E79-21B1-8A8079DC8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889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3600" dirty="0"/>
              <a:t>3. Enc</a:t>
            </a:r>
            <a:r>
              <a:rPr lang="it-IT" altLang="it-IT" sz="3600" dirty="0" err="1"/>
              <a:t>iclopedie</a:t>
            </a:r>
            <a:r>
              <a:rPr lang="it-IT" altLang="it-IT" sz="3600" dirty="0"/>
              <a:t> generali e tematiche</a:t>
            </a:r>
            <a:endParaRPr lang="en-US" altLang="it-IT" sz="3600" dirty="0"/>
          </a:p>
        </p:txBody>
      </p:sp>
      <p:sp>
        <p:nvSpPr>
          <p:cNvPr id="60420" name="CasellaDiTesto 2">
            <a:extLst>
              <a:ext uri="{FF2B5EF4-FFF2-40B4-BE49-F238E27FC236}">
                <a16:creationId xmlns:a16="http://schemas.microsoft.com/office/drawing/2014/main" id="{A96534EE-BF59-815E-65EE-9D5D677B0AF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30213" y="5354638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«La grande pittura Italiana» DeAgostini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La ricchezza di contenuti, di modi di navigazione e l’eccezionale forma grafica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trasforma questa enciclopedia in un vero libro di testo di riferimento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240A4B98-E27A-AC7F-740B-A36168BDE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62467" name="Picture 5">
            <a:extLst>
              <a:ext uri="{FF2B5EF4-FFF2-40B4-BE49-F238E27FC236}">
                <a16:creationId xmlns:a16="http://schemas.microsoft.com/office/drawing/2014/main" id="{059371A8-44F1-D27A-6388-D10EFBEEF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84288"/>
            <a:ext cx="7921625" cy="428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8" name="CasellaDiTesto 1">
            <a:extLst>
              <a:ext uri="{FF2B5EF4-FFF2-40B4-BE49-F238E27FC236}">
                <a16:creationId xmlns:a16="http://schemas.microsoft.com/office/drawing/2014/main" id="{D996FFCB-3FD8-068C-71A5-F1AF7CC9E01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3850" y="5597525"/>
            <a:ext cx="8229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U. Amaldi, F, Tibione «Fisica interattiva. Meccanica» Zanichelli, 1997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Un eccezionale, conciso, efficiente libro multimediale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9565F82-0451-CB50-6699-061FB3AD9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it-IT" sz="4000" dirty="0"/>
              <a:t>4. I libri di testo </a:t>
            </a:r>
            <a:r>
              <a:rPr lang="en-US" altLang="it-IT" sz="4000" dirty="0" err="1"/>
              <a:t>multimediali</a:t>
            </a:r>
            <a:endParaRPr lang="en-US" altLang="it-IT" sz="4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56F4E036-5C17-7F17-F376-7A9C16F4F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3" y="2057400"/>
            <a:ext cx="614045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4460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000">
                <a:solidFill>
                  <a:srgbClr val="FFFF66"/>
                </a:solidFill>
                <a:latin typeface="Comic Sans MS" panose="030F0702030302020204" pitchFamily="66" charset="0"/>
              </a:rPr>
              <a:t>Multimedia in Physics: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000">
                <a:solidFill>
                  <a:srgbClr val="FFFF66"/>
                </a:solidFill>
                <a:latin typeface="Comic Sans MS" panose="030F0702030302020204" pitchFamily="66" charset="0"/>
              </a:rPr>
              <a:t>Video Clips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400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240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latin typeface="Comic Sans MS" panose="030F0702030302020204" pitchFamily="66" charset="0"/>
              </a:rPr>
              <a:t>Grzegorz Karwasz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omic Sans MS" panose="030F0702030302020204" pitchFamily="66" charset="0"/>
              </a:rPr>
              <a:t>Cattedra della Didattica di Fisica</a:t>
            </a:r>
            <a:endParaRPr lang="pl-PL" altLang="it-IT" sz="240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omic Sans MS" panose="030F0702030302020204" pitchFamily="66" charset="0"/>
              </a:rPr>
              <a:t>Università Nicolao Copernico, Torun</a:t>
            </a:r>
            <a:endParaRPr lang="pl-PL" altLang="it-IT" sz="1800"/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DE11DB8F-4CC7-B7A3-EC8A-96951933C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/>
            </a:endParaRPr>
          </a:p>
        </p:txBody>
      </p:sp>
    </p:spTree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56598C06-C6D8-348C-B5ED-D129458D6F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Il papero bevitore</a:t>
            </a:r>
            <a:r>
              <a:rPr lang="pl-PL" altLang="it-IT"/>
              <a:t> (0)</a:t>
            </a:r>
            <a:endParaRPr lang="en-US" altLang="it-IT"/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AA254E58-C04F-949C-09C3-7DC52318107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542925"/>
          </a:xfrm>
        </p:spPr>
        <p:txBody>
          <a:bodyPr/>
          <a:lstStyle/>
          <a:p>
            <a:pPr eaLnBrk="1" hangingPunct="1"/>
            <a:r>
              <a:rPr lang="pl-PL" altLang="it-IT" sz="2800"/>
              <a:t>„</a:t>
            </a:r>
            <a:r>
              <a:rPr lang="it-IT" altLang="it-IT" sz="2800"/>
              <a:t>Questo deve essere un </a:t>
            </a:r>
            <a:r>
              <a:rPr lang="pl-PL" altLang="it-IT" sz="2800"/>
              <a:t>perpetuum mobile”</a:t>
            </a:r>
            <a:endParaRPr lang="en-US" altLang="it-IT" sz="2800"/>
          </a:p>
        </p:txBody>
      </p:sp>
      <p:sp>
        <p:nvSpPr>
          <p:cNvPr id="217095" name="Rectangle 7">
            <a:extLst>
              <a:ext uri="{FF2B5EF4-FFF2-40B4-BE49-F238E27FC236}">
                <a16:creationId xmlns:a16="http://schemas.microsoft.com/office/drawing/2014/main" id="{C7B78014-E490-7071-88F6-FBAC61700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dirty="0"/>
              <a:t>„</a:t>
            </a:r>
            <a:r>
              <a:rPr lang="it-IT" altLang="it-IT" dirty="0"/>
              <a:t>Questo papero si muove da solo</a:t>
            </a:r>
            <a:r>
              <a:rPr lang="pl-PL" altLang="it-IT" dirty="0"/>
              <a:t>”</a:t>
            </a:r>
            <a:endParaRPr lang="en-US" altLang="it-IT" dirty="0"/>
          </a:p>
        </p:txBody>
      </p:sp>
      <p:sp>
        <p:nvSpPr>
          <p:cNvPr id="66565" name="Text Box 9">
            <a:extLst>
              <a:ext uri="{FF2B5EF4-FFF2-40B4-BE49-F238E27FC236}">
                <a16:creationId xmlns:a16="http://schemas.microsoft.com/office/drawing/2014/main" id="{5373F6DA-154E-445E-055F-744682750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6130925"/>
            <a:ext cx="226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000">
                <a:latin typeface="Arial Unicode MS"/>
                <a:ea typeface="Arial Unicode MS"/>
                <a:cs typeface="Arial Unicode MS"/>
              </a:rPr>
              <a:t>©</a:t>
            </a:r>
            <a:r>
              <a:rPr lang="pl-PL" altLang="it-IT" sz="1000">
                <a:latin typeface="Arial Unicode MS"/>
              </a:rPr>
              <a:t> G. Karwasz 1998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000">
                <a:latin typeface="Arial Unicode MS"/>
              </a:rPr>
              <a:t>Koncepcja, doświadczenie, video GK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000">
                <a:latin typeface="Arial Unicode MS"/>
              </a:rPr>
              <a:t>Czyta: Piotr P. Karwasz</a:t>
            </a:r>
            <a:endParaRPr lang="en-US" altLang="it-IT" sz="1000">
              <a:latin typeface="Arial Unicode MS"/>
            </a:endParaRPr>
          </a:p>
        </p:txBody>
      </p:sp>
      <p:pic>
        <p:nvPicPr>
          <p:cNvPr id="217108" name="ASX.AVI">
            <a:hlinkClick r:id="" action="ppaction://media"/>
            <a:extLst>
              <a:ext uri="{FF2B5EF4-FFF2-40B4-BE49-F238E27FC236}">
                <a16:creationId xmlns:a16="http://schemas.microsoft.com/office/drawing/2014/main" id="{52D00941-84E7-024E-508F-93B4D6F7B71F}"/>
              </a:ext>
            </a:extLst>
          </p:cNvPr>
          <p:cNvPicPr>
            <a:picLocks noGrp="1" noRot="1" noChangeAspect="1" noChangeArrowheads="1"/>
          </p:cNvPicPr>
          <p:nvPr>
            <p:ph type="media" sz="half" idx="2"/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6300" y="2481263"/>
            <a:ext cx="3048000" cy="2286000"/>
          </a:xfrm>
        </p:spPr>
      </p:pic>
      <p:pic>
        <p:nvPicPr>
          <p:cNvPr id="2" name="ASX.mp4">
            <a:hlinkClick r:id="" action="ppaction://media"/>
            <a:extLst>
              <a:ext uri="{FF2B5EF4-FFF2-40B4-BE49-F238E27FC236}">
                <a16:creationId xmlns:a16="http://schemas.microsoft.com/office/drawing/2014/main" id="{1B09A027-190E-F3D2-ABAF-DD5AB4AE1668}"/>
              </a:ext>
            </a:extLst>
          </p:cNvPr>
          <p:cNvPicPr>
            <a:picLocks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2097088"/>
            <a:ext cx="366077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7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71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108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7108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olo 1">
            <a:extLst>
              <a:ext uri="{FF2B5EF4-FFF2-40B4-BE49-F238E27FC236}">
                <a16:creationId xmlns:a16="http://schemas.microsoft.com/office/drawing/2014/main" id="{5DEB90DC-557E-6DC1-2DBC-53B58F5763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Regioni d’Italia</a:t>
            </a:r>
          </a:p>
        </p:txBody>
      </p:sp>
      <p:pic>
        <p:nvPicPr>
          <p:cNvPr id="67587" name="Immagine 3">
            <a:extLst>
              <a:ext uri="{FF2B5EF4-FFF2-40B4-BE49-F238E27FC236}">
                <a16:creationId xmlns:a16="http://schemas.microsoft.com/office/drawing/2014/main" id="{1184D61C-EA5E-D5E2-53F1-81067AD52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094" y="1844824"/>
            <a:ext cx="5665812" cy="42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EC20795-56FF-8185-FDC7-5E19C3CD12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Nicola</a:t>
            </a:r>
            <a:r>
              <a:rPr lang="it-IT" altLang="it-IT" sz="3600"/>
              <a:t>o</a:t>
            </a:r>
            <a:r>
              <a:rPr lang="pl-PL" altLang="it-IT" sz="3600"/>
              <a:t> Copernic</a:t>
            </a:r>
            <a:r>
              <a:rPr lang="it-IT" altLang="it-IT" sz="3600"/>
              <a:t>o</a:t>
            </a:r>
            <a:r>
              <a:rPr lang="pl-PL" altLang="it-IT" sz="3600"/>
              <a:t> – </a:t>
            </a:r>
            <a:r>
              <a:rPr lang="it-IT" altLang="it-IT" sz="3600"/>
              <a:t>un bravo </a:t>
            </a:r>
            <a:r>
              <a:rPr lang="pl-PL" altLang="it-IT" sz="3600"/>
              <a:t> student</a:t>
            </a:r>
            <a:r>
              <a:rPr lang="it-IT" altLang="it-IT" sz="3600"/>
              <a:t>e</a:t>
            </a:r>
            <a:endParaRPr lang="en-AU" altLang="it-IT" sz="3600"/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C3EB5B13-6AA9-B44F-B69C-63C8EA523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941888"/>
            <a:ext cx="29178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Cracovia</a:t>
            </a:r>
            <a:r>
              <a:rPr lang="pl-PL" altLang="it-IT" sz="2200">
                <a:solidFill>
                  <a:schemeClr val="accent2"/>
                </a:solidFill>
              </a:rPr>
              <a:t> (1492-1496)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2A9BE70C-E019-E557-B283-1167AAECB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300663"/>
            <a:ext cx="283845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Bologna (1496-1500)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>
                <a:solidFill>
                  <a:schemeClr val="accent2"/>
                </a:solidFill>
              </a:rPr>
              <a:t>Torre degli Asinelli</a:t>
            </a: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B044BDB4-BC8C-C12F-2859-EEAC46750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5300663"/>
            <a:ext cx="28194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Padova (1501-1503)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Basilico di </a:t>
            </a:r>
            <a:r>
              <a:rPr lang="pl-PL" altLang="it-IT" sz="2200">
                <a:solidFill>
                  <a:schemeClr val="accent2"/>
                </a:solidFill>
              </a:rPr>
              <a:t>S. Antonio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1270" name="Picture 6">
            <a:extLst>
              <a:ext uri="{FF2B5EF4-FFF2-40B4-BE49-F238E27FC236}">
                <a16:creationId xmlns:a16="http://schemas.microsoft.com/office/drawing/2014/main" id="{ABF4C8BF-744A-167B-F471-AEA52C5A0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07645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>
            <a:extLst>
              <a:ext uri="{FF2B5EF4-FFF2-40B4-BE49-F238E27FC236}">
                <a16:creationId xmlns:a16="http://schemas.microsoft.com/office/drawing/2014/main" id="{C918BEB8-D446-4CA1-8DCE-F55251035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08050"/>
            <a:ext cx="2867025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0">
            <a:extLst>
              <a:ext uri="{FF2B5EF4-FFF2-40B4-BE49-F238E27FC236}">
                <a16:creationId xmlns:a16="http://schemas.microsoft.com/office/drawing/2014/main" id="{DE03A9A0-87FD-1B36-17F6-1C84695B6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557338"/>
            <a:ext cx="259397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olo 1">
            <a:extLst>
              <a:ext uri="{FF2B5EF4-FFF2-40B4-BE49-F238E27FC236}">
                <a16:creationId xmlns:a16="http://schemas.microsoft.com/office/drawing/2014/main" id="{3753086E-8052-E7E8-E8D6-CD554F5472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Piemonte, Liguria, Lombardia</a:t>
            </a:r>
          </a:p>
        </p:txBody>
      </p:sp>
      <p:pic>
        <p:nvPicPr>
          <p:cNvPr id="68611" name="Immagine 3">
            <a:extLst>
              <a:ext uri="{FF2B5EF4-FFF2-40B4-BE49-F238E27FC236}">
                <a16:creationId xmlns:a16="http://schemas.microsoft.com/office/drawing/2014/main" id="{418F4638-B9AB-B986-96F1-D0A1686BD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1890713"/>
            <a:ext cx="5284788" cy="396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olo 1">
            <a:extLst>
              <a:ext uri="{FF2B5EF4-FFF2-40B4-BE49-F238E27FC236}">
                <a16:creationId xmlns:a16="http://schemas.microsoft.com/office/drawing/2014/main" id="{422106E0-22F5-7401-CF0B-F119DEAF22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57250"/>
            <a:ext cx="7886700" cy="993775"/>
          </a:xfrm>
        </p:spPr>
        <p:txBody>
          <a:bodyPr/>
          <a:lstStyle/>
          <a:p>
            <a:r>
              <a:rPr lang="it-IT" altLang="it-IT"/>
              <a:t>Pompei virtual tour (DeAgostini multimedia)</a:t>
            </a:r>
          </a:p>
        </p:txBody>
      </p:sp>
      <p:pic>
        <p:nvPicPr>
          <p:cNvPr id="69635" name="Immagine 3">
            <a:extLst>
              <a:ext uri="{FF2B5EF4-FFF2-40B4-BE49-F238E27FC236}">
                <a16:creationId xmlns:a16="http://schemas.microsoft.com/office/drawing/2014/main" id="{229DD9ED-0AAD-388C-45AF-D40127B51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19433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CasellaDiTesto 8">
            <a:extLst>
              <a:ext uri="{FF2B5EF4-FFF2-40B4-BE49-F238E27FC236}">
                <a16:creationId xmlns:a16="http://schemas.microsoft.com/office/drawing/2014/main" id="{11DC38C0-F635-FA69-E2F2-F07984D86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7" y="5539581"/>
            <a:ext cx="71215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Il Ministero dei Beni Culturali Ambientali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Sovraintendenza Archeologica di Pompei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DeAgostini Multimedia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olo 1">
            <a:extLst>
              <a:ext uri="{FF2B5EF4-FFF2-40B4-BE49-F238E27FC236}">
                <a16:creationId xmlns:a16="http://schemas.microsoft.com/office/drawing/2014/main" id="{1653081C-7D5B-C537-FCF5-B21F25BCE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57250"/>
            <a:ext cx="7886700" cy="993775"/>
          </a:xfrm>
        </p:spPr>
        <p:txBody>
          <a:bodyPr/>
          <a:lstStyle/>
          <a:p>
            <a:r>
              <a:rPr lang="it-IT" altLang="it-IT"/>
              <a:t>Pompei virtual tour (DeAgostini multimedia)</a:t>
            </a:r>
          </a:p>
        </p:txBody>
      </p:sp>
      <p:pic>
        <p:nvPicPr>
          <p:cNvPr id="70659" name="Immagine 5">
            <a:extLst>
              <a:ext uri="{FF2B5EF4-FFF2-40B4-BE49-F238E27FC236}">
                <a16:creationId xmlns:a16="http://schemas.microsoft.com/office/drawing/2014/main" id="{F3724E38-84B0-AB64-2F2E-4C5A683BA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216" y="2044700"/>
            <a:ext cx="5062537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" name="CasellaDiTesto 6">
            <a:extLst>
              <a:ext uri="{FF2B5EF4-FFF2-40B4-BE49-F238E27FC236}">
                <a16:creationId xmlns:a16="http://schemas.microsoft.com/office/drawing/2014/main" id="{9492C060-2DE2-87B2-A639-B1B986ECF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16" y="6035676"/>
            <a:ext cx="7119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Navigazione: diversi (e complementari) modi di accedere alle informazioni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olo 1">
            <a:extLst>
              <a:ext uri="{FF2B5EF4-FFF2-40B4-BE49-F238E27FC236}">
                <a16:creationId xmlns:a16="http://schemas.microsoft.com/office/drawing/2014/main" id="{8EA686B9-8886-650A-A1DE-5D748B987F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57250"/>
            <a:ext cx="7886700" cy="993775"/>
          </a:xfrm>
        </p:spPr>
        <p:txBody>
          <a:bodyPr/>
          <a:lstStyle/>
          <a:p>
            <a:r>
              <a:rPr lang="it-IT" altLang="it-IT"/>
              <a:t>Pompei virtual tour (DeAgostini multimedia)</a:t>
            </a:r>
          </a:p>
        </p:txBody>
      </p:sp>
      <p:sp>
        <p:nvSpPr>
          <p:cNvPr id="71683" name="CasellaDiTesto 2">
            <a:extLst>
              <a:ext uri="{FF2B5EF4-FFF2-40B4-BE49-F238E27FC236}">
                <a16:creationId xmlns:a16="http://schemas.microsoft.com/office/drawing/2014/main" id="{DD3BF092-A396-9089-139F-8BCF33FC6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146" y="6237312"/>
            <a:ext cx="705440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Gli esempi della pittura romana sono molto rari</a:t>
            </a:r>
          </a:p>
        </p:txBody>
      </p:sp>
      <p:pic>
        <p:nvPicPr>
          <p:cNvPr id="71684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E65A0A43-204E-3C13-C5DE-50A4E7EEC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78856"/>
            <a:ext cx="4972050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olo 1">
            <a:extLst>
              <a:ext uri="{FF2B5EF4-FFF2-40B4-BE49-F238E27FC236}">
                <a16:creationId xmlns:a16="http://schemas.microsoft.com/office/drawing/2014/main" id="{E05ED9F8-E2DE-11EF-2B48-ECF034AC83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57250"/>
            <a:ext cx="7886700" cy="993775"/>
          </a:xfrm>
        </p:spPr>
        <p:txBody>
          <a:bodyPr/>
          <a:lstStyle/>
          <a:p>
            <a:r>
              <a:rPr lang="it-IT" altLang="it-IT"/>
              <a:t>Pompei virtual tour (DeAgostini multimedia)</a:t>
            </a:r>
          </a:p>
        </p:txBody>
      </p:sp>
      <p:sp>
        <p:nvSpPr>
          <p:cNvPr id="72707" name="CasellaDiTesto 2">
            <a:extLst>
              <a:ext uri="{FF2B5EF4-FFF2-40B4-BE49-F238E27FC236}">
                <a16:creationId xmlns:a16="http://schemas.microsoft.com/office/drawing/2014/main" id="{93AD78DA-8E88-137D-D445-4A074EB54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7" y="6027555"/>
            <a:ext cx="7121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Titoli di coda</a:t>
            </a:r>
          </a:p>
        </p:txBody>
      </p:sp>
      <p:pic>
        <p:nvPicPr>
          <p:cNvPr id="72708" name="Immagine 4">
            <a:extLst>
              <a:ext uri="{FF2B5EF4-FFF2-40B4-BE49-F238E27FC236}">
                <a16:creationId xmlns:a16="http://schemas.microsoft.com/office/drawing/2014/main" id="{EA4165C2-504B-E514-EA78-240227D00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12963"/>
            <a:ext cx="518477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9626D842-EF86-EDDB-1485-9F3507D70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7416800" cy="21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5400" i="1">
                <a:solidFill>
                  <a:srgbClr val="002060"/>
                </a:solidFill>
              </a:rPr>
              <a:t>Insegnare STEAM </a:t>
            </a:r>
          </a:p>
          <a:p>
            <a:r>
              <a:rPr lang="it-IT" altLang="it-IT" sz="5400" i="1">
                <a:solidFill>
                  <a:srgbClr val="002060"/>
                </a:solidFill>
              </a:rPr>
              <a:t>con la realtà aumentata</a:t>
            </a:r>
          </a:p>
          <a:p>
            <a:endParaRPr lang="pl-PL" altLang="it-IT" sz="2800">
              <a:solidFill>
                <a:srgbClr val="FF0000"/>
              </a:solidFill>
            </a:endParaRPr>
          </a:p>
        </p:txBody>
      </p:sp>
      <p:sp>
        <p:nvSpPr>
          <p:cNvPr id="3075" name="Text Box 7">
            <a:extLst>
              <a:ext uri="{FF2B5EF4-FFF2-40B4-BE49-F238E27FC236}">
                <a16:creationId xmlns:a16="http://schemas.microsoft.com/office/drawing/2014/main" id="{461A7CD9-63D4-9019-8984-E34E8EA9E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662238"/>
            <a:ext cx="7385050" cy="181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2800">
                <a:solidFill>
                  <a:srgbClr val="002060"/>
                </a:solidFill>
              </a:rPr>
              <a:t>Grzegorz Karwasz</a:t>
            </a:r>
          </a:p>
          <a:p>
            <a:endParaRPr lang="pl-PL" altLang="it-IT" sz="2800">
              <a:solidFill>
                <a:srgbClr val="002060"/>
              </a:solidFill>
            </a:endParaRPr>
          </a:p>
          <a:p>
            <a:endParaRPr lang="it-IT" altLang="it-IT" sz="2800" i="1">
              <a:solidFill>
                <a:srgbClr val="002060"/>
              </a:solidFill>
            </a:endParaRPr>
          </a:p>
          <a:p>
            <a:r>
              <a:rPr lang="it-IT" altLang="it-IT" sz="2800" i="1">
                <a:solidFill>
                  <a:srgbClr val="002060"/>
                </a:solidFill>
              </a:rPr>
              <a:t>Lezione 4: Matematica – regina delle scienze</a:t>
            </a:r>
            <a:endParaRPr lang="pl-PL" altLang="it-IT" sz="2800" i="1">
              <a:solidFill>
                <a:srgbClr val="002060"/>
              </a:solidFill>
            </a:endParaRPr>
          </a:p>
        </p:txBody>
      </p:sp>
      <p:sp>
        <p:nvSpPr>
          <p:cNvPr id="3076" name="CasellaDiTesto 2">
            <a:extLst>
              <a:ext uri="{FF2B5EF4-FFF2-40B4-BE49-F238E27FC236}">
                <a16:creationId xmlns:a16="http://schemas.microsoft.com/office/drawing/2014/main" id="{D339FA8D-103C-3007-E049-8646A1E6C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" y="4846638"/>
            <a:ext cx="73850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400" dirty="0">
                <a:solidFill>
                  <a:srgbClr val="009900"/>
                </a:solidFill>
              </a:rPr>
              <a:t>«La matematica è il nostro sesto senso: un modo simbolico per descrivere la realtà»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432A111-17C8-46E7-FBF8-946DDDF9ED0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692150"/>
            <a:ext cx="4462463" cy="1470025"/>
          </a:xfrm>
        </p:spPr>
        <p:txBody>
          <a:bodyPr anchor="ctr"/>
          <a:lstStyle/>
          <a:p>
            <a:pPr eaLnBrk="1" hangingPunct="1"/>
            <a:r>
              <a:rPr lang="it-IT" altLang="it-IT" sz="4400"/>
              <a:t>Quadratura</a:t>
            </a:r>
            <a:br>
              <a:rPr lang="it-IT" altLang="it-IT" sz="4400"/>
            </a:br>
            <a:r>
              <a:rPr lang="it-IT" altLang="it-IT" sz="4400"/>
              <a:t>del cerchio</a:t>
            </a:r>
            <a:endParaRPr lang="en-AU" altLang="it-IT" sz="44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B09A80F-82B2-9415-D7B9-D9666DFB6E4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-71438" y="2781300"/>
            <a:ext cx="4859338" cy="1752600"/>
          </a:xfrm>
        </p:spPr>
        <p:txBody>
          <a:bodyPr/>
          <a:lstStyle/>
          <a:p>
            <a:pPr eaLnBrk="1" hangingPunct="1"/>
            <a:r>
              <a:rPr lang="pl-PL" altLang="it-IT" sz="3200"/>
              <a:t>Grzegorz Karwasz</a:t>
            </a:r>
            <a:endParaRPr lang="en-AU" altLang="it-IT" sz="3200"/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0120A144-5769-DE8D-8E82-3F8C59DB4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695825"/>
            <a:ext cx="30298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dirty="0"/>
              <a:t>T</a:t>
            </a:r>
            <a:r>
              <a:rPr lang="it-IT" altLang="it-IT" sz="2400" dirty="0" err="1"/>
              <a:t>rento</a:t>
            </a:r>
            <a:r>
              <a:rPr lang="pl-PL" altLang="it-IT" sz="2400" dirty="0"/>
              <a:t>, 3.14 15:92:6</a:t>
            </a:r>
            <a:endParaRPr lang="en-AU" altLang="it-IT" sz="2400" dirty="0"/>
          </a:p>
        </p:txBody>
      </p:sp>
      <p:pic>
        <p:nvPicPr>
          <p:cNvPr id="5125" name="Picture 5">
            <a:extLst>
              <a:ext uri="{FF2B5EF4-FFF2-40B4-BE49-F238E27FC236}">
                <a16:creationId xmlns:a16="http://schemas.microsoft.com/office/drawing/2014/main" id="{D25A300C-91CA-041C-79C1-03E2DDDD3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33375"/>
            <a:ext cx="3597275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6">
            <a:extLst>
              <a:ext uri="{FF2B5EF4-FFF2-40B4-BE49-F238E27FC236}">
                <a16:creationId xmlns:a16="http://schemas.microsoft.com/office/drawing/2014/main" id="{4C9CE4DC-6C66-32E8-FBEB-ED8BE26A7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805488"/>
            <a:ext cx="75882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</a:rPr>
              <a:t>Una lezione di matematica può essere interattiva </a:t>
            </a:r>
            <a:r>
              <a:rPr lang="pl-PL" altLang="it-IT" sz="2400" b="1" dirty="0">
                <a:solidFill>
                  <a:srgbClr val="FF0000"/>
                </a:solidFill>
              </a:rPr>
              <a:t>?</a:t>
            </a:r>
            <a:endParaRPr lang="en-AU" alt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C81AB04-2EDD-9E70-3C50-7BE2EAB7DF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Già 5 mila anni fa...</a:t>
            </a:r>
            <a:endParaRPr lang="en-AU" altLang="it-IT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DF68CAD-C515-9630-3C54-71A7B5259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z="2200"/>
              <a:t>nel antico Egitto (e anche in Mesopotamia) l’uomo ha inventato la matematica; bisognava in modo equilibrato dividere gli appezzamenti lungo Nilo (per poter calcolare le tasse) e costruire le piramidi). </a:t>
            </a:r>
            <a:endParaRPr lang="en-AU" altLang="it-IT" sz="2200"/>
          </a:p>
        </p:txBody>
      </p:sp>
      <p:pic>
        <p:nvPicPr>
          <p:cNvPr id="9220" name="Picture 6" descr="ilustracja">
            <a:extLst>
              <a:ext uri="{FF2B5EF4-FFF2-40B4-BE49-F238E27FC236}">
                <a16:creationId xmlns:a16="http://schemas.microsoft.com/office/drawing/2014/main" id="{5B56A0E9-7029-0924-200B-BD4648470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84538"/>
            <a:ext cx="3840163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8">
            <a:extLst>
              <a:ext uri="{FF2B5EF4-FFF2-40B4-BE49-F238E27FC236}">
                <a16:creationId xmlns:a16="http://schemas.microsoft.com/office/drawing/2014/main" id="{AA414D34-5CB3-799D-73E0-DB494B2C8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141663"/>
            <a:ext cx="3738562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9">
            <a:extLst>
              <a:ext uri="{FF2B5EF4-FFF2-40B4-BE49-F238E27FC236}">
                <a16:creationId xmlns:a16="http://schemas.microsoft.com/office/drawing/2014/main" id="{B7DA92E9-1D27-8AB6-64D0-239455952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969000"/>
            <a:ext cx="8059737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/>
              <a:t>https://upload.wikimedia.org/wikipedia/commons/6/62/Ziggarut_of_Ur_-_M.Lubinski.jpg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687CE33-C462-4A62-B4F7-92C7199664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5300" y="549275"/>
            <a:ext cx="8229600" cy="1143000"/>
          </a:xfrm>
        </p:spPr>
        <p:txBody>
          <a:bodyPr/>
          <a:lstStyle/>
          <a:p>
            <a:pPr algn="l" eaLnBrk="1" hangingPunct="1"/>
            <a:r>
              <a:rPr lang="pl-PL" altLang="it-IT" sz="3600" dirty="0"/>
              <a:t>Papir</a:t>
            </a:r>
            <a:r>
              <a:rPr lang="it-IT" altLang="it-IT" sz="3600" dirty="0"/>
              <a:t>o</a:t>
            </a:r>
            <a:r>
              <a:rPr lang="pl-PL" altLang="it-IT" sz="3600" dirty="0"/>
              <a:t> Rhind</a:t>
            </a:r>
            <a:br>
              <a:rPr lang="pl-PL" altLang="it-IT" sz="3600" dirty="0"/>
            </a:br>
            <a:r>
              <a:rPr lang="pl-PL" altLang="it-IT" sz="3600" dirty="0"/>
              <a:t>(</a:t>
            </a:r>
            <a:r>
              <a:rPr lang="en-US" altLang="it-IT" sz="3600" dirty="0"/>
              <a:t>~</a:t>
            </a:r>
            <a:r>
              <a:rPr lang="pl-PL" altLang="it-IT" sz="3600" dirty="0"/>
              <a:t>1550 </a:t>
            </a:r>
            <a:r>
              <a:rPr lang="it-IT" altLang="it-IT" sz="3600" dirty="0"/>
              <a:t>a.C.</a:t>
            </a:r>
            <a:r>
              <a:rPr lang="pl-PL" altLang="it-IT" sz="3600" dirty="0"/>
              <a:t>)</a:t>
            </a:r>
            <a:endParaRPr lang="en-AU" altLang="it-IT" sz="3600" dirty="0"/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87DEB8E7-F7FE-4A4D-FAE4-3C86A43FC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56325"/>
            <a:ext cx="497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Unknown - British Museum, EA10057, Public Domain, https://commons.wikimedia.org/w/index.php?curid=144957</a:t>
            </a:r>
          </a:p>
        </p:txBody>
      </p:sp>
      <p:sp>
        <p:nvSpPr>
          <p:cNvPr id="10244" name="AutoShape 5" descr="V = \frac{1}{3} h(a^2 + a b +b^2).">
            <a:extLst>
              <a:ext uri="{FF2B5EF4-FFF2-40B4-BE49-F238E27FC236}">
                <a16:creationId xmlns:a16="http://schemas.microsoft.com/office/drawing/2014/main" id="{A495F6BF-FD34-26EC-AAD1-8F983B7D35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5" name="AutoShape 6" descr="V = \frac{1}{3} h(a^2 + a b +b^2).">
            <a:extLst>
              <a:ext uri="{FF2B5EF4-FFF2-40B4-BE49-F238E27FC236}">
                <a16:creationId xmlns:a16="http://schemas.microsoft.com/office/drawing/2014/main" id="{6533F91A-AF8F-FB32-5252-7B6FEA508F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638F82A7-DB1A-5225-83AA-62AD4AFF8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60928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7" name="AutoShape 8" descr="V = \frac{1}{3} h(a^2 + a b +b^2).">
            <a:extLst>
              <a:ext uri="{FF2B5EF4-FFF2-40B4-BE49-F238E27FC236}">
                <a16:creationId xmlns:a16="http://schemas.microsoft.com/office/drawing/2014/main" id="{D98E4598-2EB8-1322-290A-24CBF9C2CA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8" name="Rectangle 9">
            <a:extLst>
              <a:ext uri="{FF2B5EF4-FFF2-40B4-BE49-F238E27FC236}">
                <a16:creationId xmlns:a16="http://schemas.microsoft.com/office/drawing/2014/main" id="{AA7DD772-37FB-5EDC-9C99-7F3C69B2F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6237288"/>
            <a:ext cx="3913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Stumps - wikimedia, CC BY-SA 3.0, https://commons.wikimedia.org/w/index.php?curid=4997129</a:t>
            </a:r>
          </a:p>
        </p:txBody>
      </p:sp>
      <p:sp>
        <p:nvSpPr>
          <p:cNvPr id="10249" name="Text Box 11">
            <a:extLst>
              <a:ext uri="{FF2B5EF4-FFF2-40B4-BE49-F238E27FC236}">
                <a16:creationId xmlns:a16="http://schemas.microsoft.com/office/drawing/2014/main" id="{B709F38F-1C49-4214-4FD6-A181B8834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2173288"/>
            <a:ext cx="341632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/>
              <a:t>Addizione di frazioni</a:t>
            </a:r>
            <a:endParaRPr lang="pl-PL" altLang="it-IT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dirty="0"/>
              <a:t>2/15 = 1/10 + 1/30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/>
              <a:t>Superficie del triangolo</a:t>
            </a:r>
            <a:r>
              <a:rPr lang="pl-PL" altLang="it-IT" sz="2400" dirty="0"/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 dirty="0"/>
              <a:t>P</a:t>
            </a:r>
            <a:r>
              <a:rPr lang="pl-PL" altLang="it-IT" sz="2400" dirty="0"/>
              <a:t>=1/2 </a:t>
            </a:r>
            <a:r>
              <a:rPr lang="pl-PL" altLang="it-IT" sz="2400" i="1" dirty="0"/>
              <a:t>a∙h</a:t>
            </a:r>
          </a:p>
        </p:txBody>
      </p:sp>
      <p:pic>
        <p:nvPicPr>
          <p:cNvPr id="10250" name="Picture 12">
            <a:extLst>
              <a:ext uri="{FF2B5EF4-FFF2-40B4-BE49-F238E27FC236}">
                <a16:creationId xmlns:a16="http://schemas.microsoft.com/office/drawing/2014/main" id="{9A190C48-9AE0-C40E-8A42-B2C882FF5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475" y="434975"/>
            <a:ext cx="5083175" cy="63468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1" name="AutoShape 14">
            <a:extLst>
              <a:ext uri="{FF2B5EF4-FFF2-40B4-BE49-F238E27FC236}">
                <a16:creationId xmlns:a16="http://schemas.microsoft.com/office/drawing/2014/main" id="{147365B3-D41B-1E76-D093-DD7944D1D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3860800"/>
            <a:ext cx="1800225" cy="1727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52" name="Line 15">
            <a:extLst>
              <a:ext uri="{FF2B5EF4-FFF2-40B4-BE49-F238E27FC236}">
                <a16:creationId xmlns:a16="http://schemas.microsoft.com/office/drawing/2014/main" id="{E7C1CAB7-C2BC-D98B-313E-27483417B19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0175" y="3933825"/>
            <a:ext cx="0" cy="15827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53" name="Line 16">
            <a:extLst>
              <a:ext uri="{FF2B5EF4-FFF2-40B4-BE49-F238E27FC236}">
                <a16:creationId xmlns:a16="http://schemas.microsoft.com/office/drawing/2014/main" id="{E058CEF2-40FF-3F8B-E01C-6AF90D2A5F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5589588"/>
            <a:ext cx="172878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54" name="Text Box 17">
            <a:extLst>
              <a:ext uri="{FF2B5EF4-FFF2-40B4-BE49-F238E27FC236}">
                <a16:creationId xmlns:a16="http://schemas.microsoft.com/office/drawing/2014/main" id="{43B7A4E4-2B31-139D-57F2-0C2EEC435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522446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a</a:t>
            </a:r>
            <a:endParaRPr lang="en-AU" altLang="it-IT" sz="1800" i="1"/>
          </a:p>
        </p:txBody>
      </p:sp>
      <p:sp>
        <p:nvSpPr>
          <p:cNvPr id="10255" name="Text Box 19">
            <a:extLst>
              <a:ext uri="{FF2B5EF4-FFF2-40B4-BE49-F238E27FC236}">
                <a16:creationId xmlns:a16="http://schemas.microsoft.com/office/drawing/2014/main" id="{EB4E8839-ECAA-D67A-90B8-DF8331149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1138" y="4600575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h</a:t>
            </a:r>
            <a:endParaRPr lang="en-AU" altLang="it-IT" sz="1800" i="1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C9B13C0-3718-354B-A8CA-7D721A71C1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La proporzione aurea</a:t>
            </a:r>
            <a:endParaRPr lang="en-AU" altLang="it-IT" dirty="0"/>
          </a:p>
        </p:txBody>
      </p:sp>
      <p:sp>
        <p:nvSpPr>
          <p:cNvPr id="37891" name="Text Box 4">
            <a:extLst>
              <a:ext uri="{FF2B5EF4-FFF2-40B4-BE49-F238E27FC236}">
                <a16:creationId xmlns:a16="http://schemas.microsoft.com/office/drawing/2014/main" id="{67DEEB6A-8880-5F00-4132-4BBDC0B2D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461125"/>
            <a:ext cx="8372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Steve Swayne - File:O Partenon de Atenas.jpg, originally posted to Flickr as The Parthenon Athens, CC BY 2.0, https://commons.wikimedia.org/w/index.php?curid=17065839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9306C5F6-41BB-90A2-6102-D108D104A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5598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6">
            <a:extLst>
              <a:ext uri="{FF2B5EF4-FFF2-40B4-BE49-F238E27FC236}">
                <a16:creationId xmlns:a16="http://schemas.microsoft.com/office/drawing/2014/main" id="{E9FB7FE7-6352-2F3C-AEAA-1062734F2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4150" y="1412875"/>
            <a:ext cx="3454400" cy="21605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7894" name="Rectangle 7">
            <a:extLst>
              <a:ext uri="{FF2B5EF4-FFF2-40B4-BE49-F238E27FC236}">
                <a16:creationId xmlns:a16="http://schemas.microsoft.com/office/drawing/2014/main" id="{EFE3D02D-523E-E05F-E1A1-F6B882A10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1412875"/>
            <a:ext cx="2159000" cy="2160588"/>
          </a:xfrm>
          <a:prstGeom prst="rect">
            <a:avLst/>
          </a:prstGeom>
          <a:solidFill>
            <a:schemeClr val="accent1">
              <a:alpha val="72156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7895" name="Text Box 8">
            <a:extLst>
              <a:ext uri="{FF2B5EF4-FFF2-40B4-BE49-F238E27FC236}">
                <a16:creationId xmlns:a16="http://schemas.microsoft.com/office/drawing/2014/main" id="{82CE90C9-618F-F43F-C5EB-93C0F053C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2420938"/>
            <a:ext cx="1371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a/b = (a-b)b</a:t>
            </a:r>
            <a:endParaRPr lang="en-AU" altLang="it-IT" sz="1800"/>
          </a:p>
        </p:txBody>
      </p:sp>
      <p:sp>
        <p:nvSpPr>
          <p:cNvPr id="37896" name="Text Box 9">
            <a:extLst>
              <a:ext uri="{FF2B5EF4-FFF2-40B4-BE49-F238E27FC236}">
                <a16:creationId xmlns:a16="http://schemas.microsoft.com/office/drawing/2014/main" id="{F350AD7C-B142-8CB6-4AF2-5686AF652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4076700"/>
            <a:ext cx="2347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/>
              <a:t>a/b=</a:t>
            </a:r>
            <a:r>
              <a:rPr lang="el-GR" altLang="it-IT" sz="2400"/>
              <a:t>Φ</a:t>
            </a:r>
            <a:r>
              <a:rPr lang="pl-PL" altLang="it-IT" sz="2400"/>
              <a:t>=(1+√5)/2</a:t>
            </a:r>
          </a:p>
        </p:txBody>
      </p:sp>
      <p:pic>
        <p:nvPicPr>
          <p:cNvPr id="56330" name="Picture 10">
            <a:extLst>
              <a:ext uri="{FF2B5EF4-FFF2-40B4-BE49-F238E27FC236}">
                <a16:creationId xmlns:a16="http://schemas.microsoft.com/office/drawing/2014/main" id="{AEF06FB5-0825-4787-DDA8-B0154B798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624807"/>
            <a:ext cx="626427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F6BE8BB-3F62-0878-6C14-D87F21B22E3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-242888"/>
            <a:ext cx="8928100" cy="1470026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Look into sky: Moon and planets are moving!</a:t>
            </a:r>
            <a:r>
              <a:rPr lang="pl-PL" altLang="it-IT" sz="3600"/>
              <a:t> </a:t>
            </a:r>
            <a:endParaRPr lang="en-AU" altLang="it-IT" sz="360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9AD05C86-2A89-CC5F-552E-98D8340DA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229225"/>
            <a:ext cx="41814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Jupiter, Venus and Moon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Bamberg, Germany, 25.03.2012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DBE27BC0-40FF-9C6F-6192-ABA336507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6092825"/>
            <a:ext cx="25955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Trento, Italy, 26.03.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1269" name="Picture 5">
            <a:extLst>
              <a:ext uri="{FF2B5EF4-FFF2-40B4-BE49-F238E27FC236}">
                <a16:creationId xmlns:a16="http://schemas.microsoft.com/office/drawing/2014/main" id="{54C1992D-E6F6-CE2D-7975-BA9560EFC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8413"/>
            <a:ext cx="5256213" cy="394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4D03B54B-B7B3-DA41-943B-5811D9062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844675"/>
            <a:ext cx="3114675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7">
            <a:extLst>
              <a:ext uri="{FF2B5EF4-FFF2-40B4-BE49-F238E27FC236}">
                <a16:creationId xmlns:a16="http://schemas.microsoft.com/office/drawing/2014/main" id="{BE0F281D-86C2-206E-E1D8-A4B342B64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1347788"/>
            <a:ext cx="4679950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>
            <a:extLst>
              <a:ext uri="{FF2B5EF4-FFF2-40B4-BE49-F238E27FC236}">
                <a16:creationId xmlns:a16="http://schemas.microsoft.com/office/drawing/2014/main" id="{7E36D432-AB91-7F2A-ABF9-2224DDD7F9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La matematica è bella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CE802BB7-B130-F5D4-77B7-27E62A519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4321175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 Box 5">
            <a:extLst>
              <a:ext uri="{FF2B5EF4-FFF2-40B4-BE49-F238E27FC236}">
                <a16:creationId xmlns:a16="http://schemas.microsoft.com/office/drawing/2014/main" id="{8FA80166-4145-9A59-D009-F6D763320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5100"/>
            <a:ext cx="4062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/>
              <a:t>http://www.hotel-r.net/im/hotel/de/rosa-6.gif</a:t>
            </a:r>
          </a:p>
        </p:txBody>
      </p:sp>
      <p:sp>
        <p:nvSpPr>
          <p:cNvPr id="38918" name="Text Box 6">
            <a:extLst>
              <a:ext uri="{FF2B5EF4-FFF2-40B4-BE49-F238E27FC236}">
                <a16:creationId xmlns:a16="http://schemas.microsoft.com/office/drawing/2014/main" id="{2C1B6A6C-A210-2366-3BCB-06F8A05DA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975" y="5516563"/>
            <a:ext cx="47720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The </a:t>
            </a:r>
            <a:r>
              <a:rPr lang="en-AU" altLang="it-IT" sz="1400">
                <a:hlinkClick r:id="rId4" tooltip="Hopf fibration"/>
              </a:rPr>
              <a:t>Hopf fibration</a:t>
            </a:r>
            <a:r>
              <a:rPr lang="en-AU" altLang="it-IT" sz="1400"/>
              <a:t> of the 3-sphere, by </a:t>
            </a:r>
            <a:r>
              <a:rPr lang="en-AU" altLang="it-IT" sz="1400">
                <a:hlinkClick r:id="rId5" tooltip="Villarceau circles"/>
              </a:rPr>
              <a:t>Villarceau circles</a:t>
            </a:r>
            <a:r>
              <a:rPr lang="en-AU" altLang="it-IT" sz="1400"/>
              <a:t>, over the </a:t>
            </a:r>
            <a:r>
              <a:rPr lang="en-AU" altLang="it-IT" sz="1400">
                <a:hlinkClick r:id="rId6" tooltip="Complex projective line"/>
              </a:rPr>
              <a:t>complex projective line</a:t>
            </a:r>
            <a:r>
              <a:rPr lang="en-AU" altLang="it-IT" sz="1400"/>
              <a:t> with its </a:t>
            </a:r>
            <a:r>
              <a:rPr lang="en-AU" altLang="it-IT" sz="1400">
                <a:hlinkClick r:id="rId7" tooltip="Fubini–Study metric"/>
              </a:rPr>
              <a:t>Fubini–Study metric</a:t>
            </a:r>
            <a:r>
              <a:rPr lang="en-AU" altLang="it-IT" sz="1400"/>
              <a:t> (three parallels are shown). The identity </a:t>
            </a:r>
            <a:r>
              <a:rPr lang="en-AU" altLang="it-IT" sz="1400" i="1"/>
              <a:t>S</a:t>
            </a:r>
            <a:r>
              <a:rPr lang="en-AU" altLang="it-IT" sz="1400"/>
              <a:t>3(1)/</a:t>
            </a:r>
            <a:r>
              <a:rPr lang="en-AU" altLang="it-IT" sz="1400" i="1"/>
              <a:t>S</a:t>
            </a:r>
            <a:r>
              <a:rPr lang="en-AU" altLang="it-IT" sz="1400"/>
              <a:t>2(1) = π/2 </a:t>
            </a:r>
            <a:r>
              <a:rPr lang="en-AU" altLang="it-IT" sz="1400">
                <a:hlinkClick r:id="rId8" tooltip="Fubini–Study metric"/>
              </a:rPr>
              <a:t>is a consequence</a:t>
            </a:r>
            <a:r>
              <a:rPr lang="en-AU" altLang="it-IT" sz="1600"/>
              <a:t>.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F4A573-CF9F-8100-2EC2-AB2BEA1C72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AE5329-C8F8-BC27-7980-7E63A6B65B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2927D49-916F-3EB9-2C9D-0B3FA2FEF5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Aristot</a:t>
            </a:r>
            <a:r>
              <a:rPr lang="it-IT" altLang="it-IT" sz="3200"/>
              <a:t>e</a:t>
            </a:r>
            <a:r>
              <a:rPr lang="pl-PL" altLang="it-IT" sz="3200"/>
              <a:t>le (384-322 </a:t>
            </a:r>
            <a:r>
              <a:rPr lang="it-IT" altLang="it-IT" sz="3200"/>
              <a:t>a.C.</a:t>
            </a:r>
            <a:r>
              <a:rPr lang="pl-PL" altLang="it-IT" sz="3200"/>
              <a:t>) </a:t>
            </a:r>
            <a:endParaRPr lang="en-AU" altLang="it-IT" sz="360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8C253B-2667-61CF-21BC-1631FD8E2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7593013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Gli oggetti cadono</a:t>
            </a:r>
            <a:r>
              <a:rPr lang="pl-PL" altLang="it-IT" sz="2200">
                <a:solidFill>
                  <a:schemeClr val="accent2"/>
                </a:solidFill>
              </a:rPr>
              <a:t>, </a:t>
            </a:r>
            <a:r>
              <a:rPr lang="it-IT" altLang="it-IT" sz="2200">
                <a:solidFill>
                  <a:schemeClr val="accent2"/>
                </a:solidFill>
              </a:rPr>
              <a:t>perché sono pesanti</a:t>
            </a:r>
            <a:r>
              <a:rPr lang="pl-PL" altLang="it-IT" sz="2200">
                <a:solidFill>
                  <a:schemeClr val="accent2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e il posto </a:t>
            </a:r>
            <a:r>
              <a:rPr lang="pl-PL" altLang="it-IT" sz="2200" i="1">
                <a:solidFill>
                  <a:schemeClr val="accent2"/>
                </a:solidFill>
              </a:rPr>
              <a:t>natural</a:t>
            </a:r>
            <a:r>
              <a:rPr lang="it-IT" altLang="it-IT" sz="2200" i="1">
                <a:solidFill>
                  <a:schemeClr val="accent2"/>
                </a:solidFill>
              </a:rPr>
              <a:t>e</a:t>
            </a:r>
            <a:r>
              <a:rPr lang="pl-PL" altLang="it-IT" sz="2200" i="1">
                <a:solidFill>
                  <a:schemeClr val="accent2"/>
                </a:solidFill>
              </a:rPr>
              <a:t> </a:t>
            </a:r>
            <a:r>
              <a:rPr lang="it-IT" altLang="it-IT" sz="2200">
                <a:solidFill>
                  <a:schemeClr val="accent2"/>
                </a:solidFill>
              </a:rPr>
              <a:t>di oggetti pesanti è il centro della Terra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Allora oggetti cadono, per andare verso il centro della Terra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 ancora una volta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Sì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r>
              <a:rPr lang="it-IT" altLang="it-IT" sz="2200">
                <a:solidFill>
                  <a:schemeClr val="accent2"/>
                </a:solidFill>
              </a:rPr>
              <a:t>Gli oggetti vanno verso il centro della Terra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FAA9FC9C-BEC0-B2D3-E81E-BEE4D83A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50A0274B-BA39-1CBC-B807-65ED3750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17488"/>
            <a:ext cx="2982912" cy="2081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4CC97338-22FA-2D56-C9DE-6E596DA170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23850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/>
              <a:t>É l’energia che muove le cose</a:t>
            </a:r>
            <a:endParaRPr lang="en-AU" altLang="it-IT" sz="360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ED35983-9547-B328-CB2A-3C3BB4B18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2320925"/>
            <a:ext cx="48609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hanno mangiato gli uccelli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Palline</a:t>
            </a:r>
            <a:r>
              <a:rPr lang="pl-PL" altLang="it-IT" sz="2200">
                <a:solidFill>
                  <a:schemeClr val="accent2"/>
                </a:solidFill>
              </a:rPr>
              <a:t>? No! </a:t>
            </a: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F22F9A3-BDF8-A658-3DF1-2D49A9B7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911725"/>
            <a:ext cx="4110037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le papere camminano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gli abbiamo fornito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1270" name="Picture 9">
            <a:extLst>
              <a:ext uri="{FF2B5EF4-FFF2-40B4-BE49-F238E27FC236}">
                <a16:creationId xmlns:a16="http://schemas.microsoft.com/office/drawing/2014/main" id="{3EDE0047-18D8-616B-CFF0-C9BC85F26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40259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>
            <a:extLst>
              <a:ext uri="{FF2B5EF4-FFF2-40B4-BE49-F238E27FC236}">
                <a16:creationId xmlns:a16="http://schemas.microsoft.com/office/drawing/2014/main" id="{67B64983-9671-6B0E-B67F-4AA7F7C7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29829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94300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Tutti gli oggetti cadono con la stessa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„velocit</a:t>
            </a:r>
            <a:r>
              <a:rPr lang="it-IT" altLang="it-IT" sz="2200">
                <a:solidFill>
                  <a:schemeClr val="accent2"/>
                </a:solidFill>
              </a:rPr>
              <a:t>à</a:t>
            </a:r>
            <a:r>
              <a:rPr lang="pl-PL" altLang="it-IT" sz="2200">
                <a:solidFill>
                  <a:schemeClr val="accent2"/>
                </a:solidFill>
              </a:rPr>
              <a:t>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Forse faceva cadere i sassi dalla torre 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di Pisa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Torre era pendente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già in quel tempo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94300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Tutti gli oggetti cadono con la stessa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„velocit</a:t>
            </a:r>
            <a:r>
              <a:rPr lang="it-IT" altLang="it-IT" sz="2200">
                <a:solidFill>
                  <a:schemeClr val="accent2"/>
                </a:solidFill>
              </a:rPr>
              <a:t>à</a:t>
            </a:r>
            <a:r>
              <a:rPr lang="pl-PL" altLang="it-IT" sz="2200">
                <a:solidFill>
                  <a:schemeClr val="accent2"/>
                </a:solidFill>
              </a:rPr>
              <a:t>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Forse faceva cadere i sassi dalla torre 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di Pisa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Torre era pendente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già in quel tempo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make experiment on Moon</a:t>
            </a:r>
            <a:endParaRPr lang="en-AU" altLang="it-IT" sz="360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708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„This is an old experiment by Galileo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hammer and this is a feather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35099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He said that all objects fall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with the same velocity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31369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Let’s try which falls first!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44938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36788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Apollo 17 (1971)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47402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They fall together. Galileo was rigth!”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5186035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b="1" dirty="0"/>
              <a:t>Che bel suono!</a:t>
            </a:r>
            <a:endParaRPr lang="pl-PL" altLang="it-IT" sz="5400" b="1" dirty="0">
              <a:latin typeface="Arial" panose="020B0604020202020204" pitchFamily="34" charset="0"/>
            </a:endParaRP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 dirty="0">
                <a:solidFill>
                  <a:srgbClr val="FF0000"/>
                </a:solidFill>
              </a:rPr>
              <a:t>Suono, tono, armonia</a:t>
            </a:r>
            <a:endParaRPr lang="it-IT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>
                <a:solidFill>
                  <a:srgbClr val="FF0000"/>
                </a:solidFill>
              </a:rPr>
              <a:t>S</a:t>
            </a:r>
            <a:r>
              <a:rPr lang="it-IT" altLang="it-IT" sz="2800">
                <a:solidFill>
                  <a:srgbClr val="FF0000"/>
                </a:solidFill>
                <a:latin typeface="Arial" panose="020B0604020202020204" pitchFamily="34" charset="0"/>
              </a:rPr>
              <a:t>trumenti </a:t>
            </a:r>
            <a:r>
              <a:rPr lang="it-IT" altLang="it-IT" sz="2800" dirty="0">
                <a:solidFill>
                  <a:srgbClr val="FF0000"/>
                </a:solidFill>
                <a:latin typeface="Arial" panose="020B0604020202020204" pitchFamily="34" charset="0"/>
              </a:rPr>
              <a:t>musicali</a:t>
            </a:r>
          </a:p>
          <a:p>
            <a:r>
              <a:rPr lang="it-IT" altLang="it-IT" sz="2800" dirty="0">
                <a:solidFill>
                  <a:srgbClr val="FF0000"/>
                </a:solidFill>
              </a:rPr>
              <a:t>Harmonia Mundi</a:t>
            </a:r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698139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con la realtà aumentata</a:t>
            </a: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>
                <a:solidFill>
                  <a:srgbClr val="002060"/>
                </a:solidFill>
                <a:latin typeface="Arial" panose="020B0604020202020204" pitchFamily="34" charset="0"/>
              </a:rPr>
              <a:t>Lezione 5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F1EE982-FADF-40D6-A98B-DCF5F1017B1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2286000" cy="1143000"/>
          </a:xfrm>
        </p:spPr>
        <p:txBody>
          <a:bodyPr anchor="ctr"/>
          <a:lstStyle/>
          <a:p>
            <a:r>
              <a:rPr lang="it-IT" altLang="it-IT" sz="4400" dirty="0"/>
              <a:t>Suoni</a:t>
            </a:r>
            <a:endParaRPr lang="pl-PL" altLang="it-IT" sz="4400" dirty="0"/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D671A53E-2302-4BE8-BABE-47FFD34CA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828800"/>
            <a:ext cx="2943225" cy="13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1" name="Text Box 5">
            <a:extLst>
              <a:ext uri="{FF2B5EF4-FFF2-40B4-BE49-F238E27FC236}">
                <a16:creationId xmlns:a16="http://schemas.microsoft.com/office/drawing/2014/main" id="{2A1C42A6-D887-462C-B3E7-7E5E3258B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733" y="1981200"/>
            <a:ext cx="31742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2400" dirty="0"/>
              <a:t>Suoni, cioè vibrazioni</a:t>
            </a:r>
            <a:r>
              <a:rPr lang="it-IT" altLang="it-IT" sz="2400" dirty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45064" name="Picture 8">
            <a:extLst>
              <a:ext uri="{FF2B5EF4-FFF2-40B4-BE49-F238E27FC236}">
                <a16:creationId xmlns:a16="http://schemas.microsoft.com/office/drawing/2014/main" id="{AF867124-B6D3-4F02-81C5-037625FBE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931" y="3882338"/>
            <a:ext cx="1493350" cy="199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5" name="Picture 9">
            <a:extLst>
              <a:ext uri="{FF2B5EF4-FFF2-40B4-BE49-F238E27FC236}">
                <a16:creationId xmlns:a16="http://schemas.microsoft.com/office/drawing/2014/main" id="{A1A27000-C6E7-4221-84F9-98E4028A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52800"/>
            <a:ext cx="29464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" name="RURY">
            <a:hlinkClick r:id="" action="ppaction://media"/>
            <a:extLst>
              <a:ext uri="{FF2B5EF4-FFF2-40B4-BE49-F238E27FC236}">
                <a16:creationId xmlns:a16="http://schemas.microsoft.com/office/drawing/2014/main" id="{F6DC403A-9684-4589-9B0A-95D917182E2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83931" y="1728562"/>
            <a:ext cx="1384301" cy="13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" name="DZWON">
            <a:hlinkClick r:id="" action="ppaction://media"/>
            <a:extLst>
              <a:ext uri="{FF2B5EF4-FFF2-40B4-BE49-F238E27FC236}">
                <a16:creationId xmlns:a16="http://schemas.microsoft.com/office/drawing/2014/main" id="{A7A44F8B-AC58-47D7-BDB1-B1046F82FBB5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80312" y="3745137"/>
            <a:ext cx="1291828" cy="129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9" name="DWON2">
            <a:hlinkClick r:id="" action="ppaction://media"/>
            <a:extLst>
              <a:ext uri="{FF2B5EF4-FFF2-40B4-BE49-F238E27FC236}">
                <a16:creationId xmlns:a16="http://schemas.microsoft.com/office/drawing/2014/main" id="{CD429126-79F0-4E20-97BF-5ADB72BF84CD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20831" y="5251120"/>
            <a:ext cx="1410789" cy="141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0" name="VIVALDI">
            <a:hlinkClick r:id="" action="ppaction://media"/>
            <a:extLst>
              <a:ext uri="{FF2B5EF4-FFF2-40B4-BE49-F238E27FC236}">
                <a16:creationId xmlns:a16="http://schemas.microsoft.com/office/drawing/2014/main" id="{F903803D-AE51-4D52-8C6E-83E48C7FAFB7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1514445" y="5457825"/>
            <a:ext cx="1410790" cy="141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6" fill="hold"/>
                                        <p:tgtEl>
                                          <p:spTgt spid="450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24" fill="hold"/>
                                        <p:tgtEl>
                                          <p:spTgt spid="45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5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24" fill="hold"/>
                                        <p:tgtEl>
                                          <p:spTgt spid="450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9"/>
                  </p:tgtEl>
                </p:cond>
              </p:nextCondLst>
            </p:seq>
            <p:audio>
              <p:cMediaNode mute="1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5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325" fill="hold"/>
                                        <p:tgtEl>
                                          <p:spTgt spid="450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7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70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2C6AC7BE-C3E8-4A87-884C-E2588BBD9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149725"/>
            <a:ext cx="3595687" cy="207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7" name="Picture 3">
            <a:extLst>
              <a:ext uri="{FF2B5EF4-FFF2-40B4-BE49-F238E27FC236}">
                <a16:creationId xmlns:a16="http://schemas.microsoft.com/office/drawing/2014/main" id="{DADA3103-6B24-4C91-BAA3-7772E1E97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149725"/>
            <a:ext cx="3709987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8" name="Picture 4">
            <a:extLst>
              <a:ext uri="{FF2B5EF4-FFF2-40B4-BE49-F238E27FC236}">
                <a16:creationId xmlns:a16="http://schemas.microsoft.com/office/drawing/2014/main" id="{963E8154-4E1D-464A-BA4C-17E0E7735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96975"/>
            <a:ext cx="3657600" cy="271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9" name="Rectangle 5">
            <a:extLst>
              <a:ext uri="{FF2B5EF4-FFF2-40B4-BE49-F238E27FC236}">
                <a16:creationId xmlns:a16="http://schemas.microsoft.com/office/drawing/2014/main" id="{D698015A-F457-4E50-BAB3-3A1285A91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99" y="1524000"/>
            <a:ext cx="4271963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Un’infinità di suoni può essere creata negli strumenti a </a:t>
            </a:r>
            <a:r>
              <a:rPr lang="pl-PL" altLang="it-IT" sz="2400" dirty="0"/>
              <a:t>„</a:t>
            </a:r>
            <a:r>
              <a:rPr lang="it-IT" altLang="it-IT" sz="2400" dirty="0"/>
              <a:t>fiato</a:t>
            </a:r>
            <a:r>
              <a:rPr lang="pl-PL" altLang="it-IT" sz="2400" dirty="0"/>
              <a:t>”: tr</a:t>
            </a:r>
            <a:r>
              <a:rPr lang="it-IT" altLang="it-IT" sz="2400" dirty="0" err="1"/>
              <a:t>ombe</a:t>
            </a:r>
            <a:r>
              <a:rPr lang="pl-PL" altLang="it-IT" sz="2400" dirty="0"/>
              <a:t>,  </a:t>
            </a:r>
            <a:r>
              <a:rPr lang="it-IT" altLang="it-IT" sz="2400" dirty="0"/>
              <a:t>corni, </a:t>
            </a:r>
            <a:r>
              <a:rPr lang="pl-PL" altLang="it-IT" sz="2400" dirty="0"/>
              <a:t> </a:t>
            </a:r>
            <a:r>
              <a:rPr lang="it-IT" altLang="it-IT" sz="2400" dirty="0"/>
              <a:t>tromboni</a:t>
            </a:r>
            <a:r>
              <a:rPr lang="pl-PL" altLang="it-IT" sz="2400" dirty="0"/>
              <a:t>, tub</a:t>
            </a:r>
            <a:r>
              <a:rPr lang="it-IT" altLang="it-IT" sz="2400" dirty="0"/>
              <a:t>e</a:t>
            </a:r>
            <a:r>
              <a:rPr lang="pl-PL" altLang="it-IT" sz="2400" dirty="0"/>
              <a:t>…</a:t>
            </a:r>
            <a:endParaRPr lang="pl-PL" altLang="it-IT" dirty="0"/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7507C02D-875E-47BB-8767-D29E5EED6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4724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chemeClr val="accent2"/>
                </a:solidFill>
                <a:latin typeface="Tahoma" panose="020B0604030504040204" pitchFamily="34" charset="0"/>
              </a:rPr>
              <a:t>Le trombe</a:t>
            </a:r>
            <a:endParaRPr lang="pl-PL" altLang="it-IT" sz="3200" dirty="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1A0A7212-749F-45C9-8C1F-17F2D01BB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4163" y="6400800"/>
            <a:ext cx="4006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La VIllette, Paris, Foto Maria Karwasz</a:t>
            </a:r>
            <a:endParaRPr lang="en-AU" altLang="it-IT"/>
          </a:p>
        </p:txBody>
      </p:sp>
      <p:pic>
        <p:nvPicPr>
          <p:cNvPr id="62472" name="AIDA-TRA">
            <a:hlinkClick r:id="" action="ppaction://media"/>
            <a:extLst>
              <a:ext uri="{FF2B5EF4-FFF2-40B4-BE49-F238E27FC236}">
                <a16:creationId xmlns:a16="http://schemas.microsoft.com/office/drawing/2014/main" id="{BDCFCEB6-34AF-4B6A-9F66-FE413509184A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163092" y="2732839"/>
            <a:ext cx="1489870" cy="148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4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1" fill="hold"/>
                                        <p:tgtEl>
                                          <p:spTgt spid="624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472"/>
                  </p:tgtEl>
                </p:cond>
              </p:nextCondLst>
            </p:seq>
            <p:audio>
              <p:cMediaNode vol="9697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7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5601841-C323-667B-206B-6A366DF3008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5288" y="-242888"/>
            <a:ext cx="8532812" cy="1470026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Nicola</a:t>
            </a:r>
            <a:r>
              <a:rPr lang="it-IT" altLang="it-IT" sz="3200"/>
              <a:t>o</a:t>
            </a:r>
            <a:r>
              <a:rPr lang="pl-PL" altLang="it-IT" sz="3200"/>
              <a:t> Copernic</a:t>
            </a:r>
            <a:r>
              <a:rPr lang="it-IT" altLang="it-IT" sz="3200"/>
              <a:t>o:</a:t>
            </a:r>
            <a:br>
              <a:rPr lang="it-IT" altLang="it-IT" sz="3200"/>
            </a:br>
            <a:r>
              <a:rPr lang="it-IT" altLang="it-IT" sz="3200"/>
              <a:t>è la Terra a ruotare</a:t>
            </a:r>
            <a:r>
              <a:rPr lang="pl-PL" altLang="it-IT" sz="3600"/>
              <a:t> </a:t>
            </a:r>
            <a:endParaRPr lang="en-AU" altLang="it-IT" sz="360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70DF9FCE-9304-AB7D-D1B4-2ADABCE88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5589588"/>
            <a:ext cx="334168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Monument</a:t>
            </a:r>
            <a:r>
              <a:rPr lang="it-IT" altLang="it-IT" sz="2200">
                <a:solidFill>
                  <a:schemeClr val="accent2"/>
                </a:solidFill>
              </a:rPr>
              <a:t>o di Copernico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Toruń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004B3EA5-056B-F8B3-340E-F4F0933E9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84313"/>
            <a:ext cx="3541713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5">
            <a:extLst>
              <a:ext uri="{FF2B5EF4-FFF2-40B4-BE49-F238E27FC236}">
                <a16:creationId xmlns:a16="http://schemas.microsoft.com/office/drawing/2014/main" id="{C7C10A61-F1EF-4AA7-8526-CF8786C37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2174875"/>
            <a:ext cx="4414838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„H</a:t>
            </a:r>
            <a:r>
              <a:rPr lang="it-IT" altLang="it-IT" sz="2200">
                <a:solidFill>
                  <a:schemeClr val="accent2"/>
                </a:solidFill>
              </a:rPr>
              <a:t>a fermato il Sole e il cielo</a:t>
            </a:r>
            <a:r>
              <a:rPr lang="pl-PL" altLang="it-IT" sz="2200">
                <a:solidFill>
                  <a:schemeClr val="accent2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ha mosso la Terra</a:t>
            </a:r>
            <a:r>
              <a:rPr lang="pl-PL" altLang="it-IT" sz="2200">
                <a:solidFill>
                  <a:schemeClr val="accent2"/>
                </a:solidFill>
              </a:rPr>
              <a:t>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>
                <a:solidFill>
                  <a:schemeClr val="accent2"/>
                </a:solidFill>
              </a:rPr>
              <a:t>Terrae motor, solis caelique stator</a:t>
            </a:r>
            <a:endParaRPr lang="en-AU" altLang="it-IT" sz="2200"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1109892A-11C8-4986-8FC8-A2DFDDA49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Qual è l’armonia dell’Universo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A626ACEB-E29F-4B1F-8DF3-787637819B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6526" y="1265238"/>
            <a:ext cx="8893174" cy="4525962"/>
          </a:xfrm>
        </p:spPr>
        <p:txBody>
          <a:bodyPr/>
          <a:lstStyle/>
          <a:p>
            <a:pPr marL="609600" indent="-609600"/>
            <a:r>
              <a:rPr lang="it-IT" altLang="it-IT" sz="2400" dirty="0">
                <a:solidFill>
                  <a:schemeClr val="accent2"/>
                </a:solidFill>
              </a:rPr>
              <a:t>Ascoltiamo tre concerti di Mozart per fiati </a:t>
            </a:r>
          </a:p>
          <a:p>
            <a:pPr marL="0" indent="0">
              <a:buNone/>
            </a:pPr>
            <a:r>
              <a:rPr lang="pl-PL" altLang="it-IT" sz="2400" dirty="0">
                <a:solidFill>
                  <a:schemeClr val="accent2"/>
                </a:solidFill>
              </a:rPr>
              <a:t> (Concertos pour intruments </a:t>
            </a:r>
            <a:r>
              <a:rPr lang="en-US" altLang="it-IT" sz="2400" dirty="0">
                <a:solidFill>
                  <a:schemeClr val="accent2"/>
                </a:solidFill>
              </a:rPr>
              <a:t>à</a:t>
            </a:r>
            <a:r>
              <a:rPr lang="pl-PL" altLang="it-IT" sz="2400" dirty="0">
                <a:solidFill>
                  <a:schemeClr val="accent2"/>
                </a:solidFill>
              </a:rPr>
              <a:t> vents)</a:t>
            </a:r>
          </a:p>
          <a:p>
            <a:pPr marL="609600" indent="-609600">
              <a:buFontTx/>
              <a:buAutoNum type="arabicParenR"/>
            </a:pPr>
            <a:r>
              <a:rPr lang="pl-PL" altLang="it-IT" sz="2400" dirty="0">
                <a:hlinkClick r:id="rId2"/>
              </a:rPr>
              <a:t>Konzert f</a:t>
            </a:r>
            <a:r>
              <a:rPr lang="en-US" altLang="it-IT" sz="2400" dirty="0">
                <a:hlinkClick r:id="rId2"/>
              </a:rPr>
              <a:t>ü</a:t>
            </a:r>
            <a:r>
              <a:rPr lang="pl-PL" altLang="it-IT" sz="2400" dirty="0">
                <a:hlinkClick r:id="rId2"/>
              </a:rPr>
              <a:t>r Oboe und Orchester C-Dur KV 314</a:t>
            </a:r>
            <a:r>
              <a:rPr lang="it-IT" altLang="it-IT" sz="2400" dirty="0">
                <a:hlinkClick r:id="rId2"/>
              </a:rPr>
              <a:t> </a:t>
            </a:r>
            <a:r>
              <a:rPr lang="it-IT" altLang="it-IT" sz="2400" dirty="0"/>
              <a:t>(1’31’’)</a:t>
            </a:r>
            <a:endParaRPr lang="pl-PL" altLang="it-IT" sz="2400" dirty="0"/>
          </a:p>
          <a:p>
            <a:pPr marL="609600" indent="-609600">
              <a:buFontTx/>
              <a:buAutoNum type="arabicParenR"/>
            </a:pPr>
            <a:r>
              <a:rPr lang="pl-PL" altLang="it-IT" sz="2400" dirty="0">
                <a:hlinkClick r:id="rId3"/>
              </a:rPr>
              <a:t>Konzert f</a:t>
            </a:r>
            <a:r>
              <a:rPr lang="en-US" altLang="it-IT" sz="2400" dirty="0">
                <a:hlinkClick r:id="rId3"/>
              </a:rPr>
              <a:t>ü</a:t>
            </a:r>
            <a:r>
              <a:rPr lang="pl-PL" altLang="it-IT" sz="2400" dirty="0">
                <a:hlinkClick r:id="rId3"/>
              </a:rPr>
              <a:t>r Klarinette und Orchestre A-dur, KV 622</a:t>
            </a:r>
            <a:r>
              <a:rPr lang="it-IT" altLang="it-IT" sz="2400" dirty="0">
                <a:hlinkClick r:id="rId3"/>
              </a:rPr>
              <a:t> </a:t>
            </a:r>
            <a:r>
              <a:rPr lang="it-IT" altLang="it-IT" sz="2400" dirty="0"/>
              <a:t>(1’54’’)</a:t>
            </a:r>
            <a:endParaRPr lang="pl-PL" altLang="it-IT" sz="2400" dirty="0"/>
          </a:p>
          <a:p>
            <a:pPr marL="609600" indent="-609600">
              <a:buFontTx/>
              <a:buAutoNum type="arabicParenR"/>
            </a:pPr>
            <a:r>
              <a:rPr lang="pl-PL" altLang="it-IT" sz="2400" dirty="0">
                <a:hlinkClick r:id="rId4"/>
              </a:rPr>
              <a:t>Konzert f</a:t>
            </a:r>
            <a:r>
              <a:rPr lang="en-US" altLang="it-IT" sz="2400" dirty="0">
                <a:hlinkClick r:id="rId4"/>
              </a:rPr>
              <a:t>ü</a:t>
            </a:r>
            <a:r>
              <a:rPr lang="pl-PL" altLang="it-IT" sz="2400" dirty="0">
                <a:hlinkClick r:id="rId4"/>
              </a:rPr>
              <a:t>r Fagott und Orchester B-dur, KV 191 </a:t>
            </a:r>
            <a:r>
              <a:rPr lang="it-IT" altLang="it-IT" sz="2400" dirty="0"/>
              <a:t>(1’08’’)</a:t>
            </a:r>
            <a:endParaRPr lang="en-AU" altLang="it-IT" sz="2400" dirty="0"/>
          </a:p>
        </p:txBody>
      </p:sp>
      <p:pic>
        <p:nvPicPr>
          <p:cNvPr id="83972" name="Picture 4">
            <a:hlinkClick r:id="rId2"/>
            <a:extLst>
              <a:ext uri="{FF2B5EF4-FFF2-40B4-BE49-F238E27FC236}">
                <a16:creationId xmlns:a16="http://schemas.microsoft.com/office/drawing/2014/main" id="{93F39570-36D8-4520-AAC8-1F34D9E9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3644900"/>
            <a:ext cx="2916238" cy="1892300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4" name="WordArt 6">
            <a:extLst>
              <a:ext uri="{FF2B5EF4-FFF2-40B4-BE49-F238E27FC236}">
                <a16:creationId xmlns:a16="http://schemas.microsoft.com/office/drawing/2014/main" id="{0FEC6A76-C12C-43F7-A359-616097268F5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3850" y="5949950"/>
            <a:ext cx="864076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Quale musica fu l’armonia dell’Universo</a:t>
            </a:r>
            <a:r>
              <a:rPr lang="pl-PL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?</a:t>
            </a:r>
            <a:endParaRPr lang="it-IT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3975" name="Text Box 7">
            <a:extLst>
              <a:ext uri="{FF2B5EF4-FFF2-40B4-BE49-F238E27FC236}">
                <a16:creationId xmlns:a16="http://schemas.microsoft.com/office/drawing/2014/main" id="{C5B00EF6-3142-4782-8CCE-8A812FFE9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613525"/>
            <a:ext cx="80057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sz="1000">
                <a:hlinkClick r:id="rId6"/>
              </a:rPr>
              <a:t>http://zim.wikia.com/wiki/File:Oboe.jpg</a:t>
            </a:r>
            <a:r>
              <a:rPr lang="pl-PL" altLang="it-IT" sz="1000"/>
              <a:t>     </a:t>
            </a:r>
            <a:r>
              <a:rPr lang="pl-PL" altLang="it-IT" sz="1000">
                <a:hlinkClick r:id="rId7"/>
              </a:rPr>
              <a:t>https://www.allegromusique.fr/cours-de-clarinette</a:t>
            </a:r>
            <a:r>
              <a:rPr lang="pl-PL" altLang="it-IT" sz="1000"/>
              <a:t>   </a:t>
            </a:r>
            <a:r>
              <a:rPr lang="pl-PL" altLang="it-IT" sz="1000">
                <a:hlinkClick r:id="rId8"/>
              </a:rPr>
              <a:t>https://www.academiehamme.be/muziek-fagot</a:t>
            </a:r>
            <a:r>
              <a:rPr lang="pl-PL" altLang="it-IT" sz="1000"/>
              <a:t>  </a:t>
            </a:r>
            <a:endParaRPr lang="en-AU" altLang="it-IT" sz="1000"/>
          </a:p>
        </p:txBody>
      </p:sp>
      <p:pic>
        <p:nvPicPr>
          <p:cNvPr id="83976" name="Picture 8">
            <a:hlinkClick r:id="rId3"/>
            <a:extLst>
              <a:ext uri="{FF2B5EF4-FFF2-40B4-BE49-F238E27FC236}">
                <a16:creationId xmlns:a16="http://schemas.microsoft.com/office/drawing/2014/main" id="{3F75109F-4066-46CC-BCB5-3D838B25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3644900"/>
            <a:ext cx="2808288" cy="1900238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7" name="Picture 9">
            <a:hlinkClick r:id="rId4"/>
            <a:extLst>
              <a:ext uri="{FF2B5EF4-FFF2-40B4-BE49-F238E27FC236}">
                <a16:creationId xmlns:a16="http://schemas.microsoft.com/office/drawing/2014/main" id="{386489FE-C20F-467F-879D-03EF1677A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3644900"/>
            <a:ext cx="2952750" cy="1952625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636" y="1214438"/>
            <a:ext cx="5580374" cy="2285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4050" i="1" dirty="0">
                <a:solidFill>
                  <a:srgbClr val="002060"/>
                </a:solidFill>
              </a:rPr>
              <a:t>Insegnare STEAM </a:t>
            </a:r>
          </a:p>
          <a:p>
            <a:r>
              <a:rPr lang="it-IT" altLang="it-IT" sz="4050" i="1" dirty="0">
                <a:solidFill>
                  <a:srgbClr val="002060"/>
                </a:solidFill>
              </a:rPr>
              <a:t>con la didattica digitale </a:t>
            </a:r>
          </a:p>
          <a:p>
            <a:r>
              <a:rPr lang="it-IT" altLang="it-IT" sz="4050" i="1" dirty="0">
                <a:solidFill>
                  <a:srgbClr val="002060"/>
                </a:solidFill>
              </a:rPr>
              <a:t>e la realtà aumentata</a:t>
            </a:r>
          </a:p>
          <a:p>
            <a:endParaRPr lang="pl-PL" altLang="it-IT" sz="2100" dirty="0">
              <a:solidFill>
                <a:srgbClr val="FF0000"/>
              </a:solidFill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2" y="3495049"/>
            <a:ext cx="397897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100" dirty="0">
                <a:solidFill>
                  <a:srgbClr val="002060"/>
                </a:solidFill>
              </a:rPr>
              <a:t>Grzegorz Karwasz</a:t>
            </a:r>
          </a:p>
          <a:p>
            <a:endParaRPr lang="pl-PL" altLang="it-IT" sz="2100" dirty="0">
              <a:solidFill>
                <a:srgbClr val="002060"/>
              </a:solidFill>
            </a:endParaRPr>
          </a:p>
          <a:p>
            <a:endParaRPr lang="it-IT" altLang="it-IT" sz="2100" i="1" dirty="0">
              <a:solidFill>
                <a:srgbClr val="002060"/>
              </a:solidFill>
            </a:endParaRPr>
          </a:p>
          <a:p>
            <a:r>
              <a:rPr lang="it-IT" altLang="it-IT" sz="2100" i="1" dirty="0">
                <a:solidFill>
                  <a:srgbClr val="002060"/>
                </a:solidFill>
              </a:rPr>
              <a:t>Lezione 7: La fisica e i giocattoli</a:t>
            </a:r>
            <a:endParaRPr lang="pl-PL" altLang="it-IT" sz="21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>
            <a:extLst>
              <a:ext uri="{FF2B5EF4-FFF2-40B4-BE49-F238E27FC236}">
                <a16:creationId xmlns:a16="http://schemas.microsoft.com/office/drawing/2014/main" id="{934FEA0A-E571-EAAA-3B4F-38F0A74430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5900" y="441721"/>
            <a:ext cx="6172200" cy="85725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Che cosa è la fisica?</a:t>
            </a:r>
          </a:p>
        </p:txBody>
      </p:sp>
      <p:pic>
        <p:nvPicPr>
          <p:cNvPr id="4099" name="Immagine 4">
            <a:extLst>
              <a:ext uri="{FF2B5EF4-FFF2-40B4-BE49-F238E27FC236}">
                <a16:creationId xmlns:a16="http://schemas.microsoft.com/office/drawing/2014/main" id="{BFB70582-6583-3D39-7CBC-8C8774F6E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1754981"/>
            <a:ext cx="6515100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CasellaDiTesto 5">
            <a:extLst>
              <a:ext uri="{FF2B5EF4-FFF2-40B4-BE49-F238E27FC236}">
                <a16:creationId xmlns:a16="http://schemas.microsoft.com/office/drawing/2014/main" id="{BE770837-B1B0-9774-2634-A9BBBCA43A2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681289" y="5472114"/>
            <a:ext cx="245030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650"/>
              <a:t>dydaktyka.fizyka.umk.pl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DEC0C798-6CBB-F97B-5460-25A7649981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5900" y="1031081"/>
            <a:ext cx="6172200" cy="85725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La fisica e giocattoli</a:t>
            </a:r>
          </a:p>
        </p:txBody>
      </p:sp>
      <p:sp>
        <p:nvSpPr>
          <p:cNvPr id="5123" name="CasellaDiTesto 5">
            <a:extLst>
              <a:ext uri="{FF2B5EF4-FFF2-40B4-BE49-F238E27FC236}">
                <a16:creationId xmlns:a16="http://schemas.microsoft.com/office/drawing/2014/main" id="{E8BF5C5A-A5A9-87C2-E6EE-1332D490A0B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681287" y="5472114"/>
            <a:ext cx="448270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650"/>
              <a:t>dydaktyka.fizyka.umk.pl/zabawki1</a:t>
            </a:r>
          </a:p>
        </p:txBody>
      </p:sp>
      <p:pic>
        <p:nvPicPr>
          <p:cNvPr id="5124" name="Immagine 3">
            <a:extLst>
              <a:ext uri="{FF2B5EF4-FFF2-40B4-BE49-F238E27FC236}">
                <a16:creationId xmlns:a16="http://schemas.microsoft.com/office/drawing/2014/main" id="{B0B34BE9-F47F-86A1-CC4C-C7B50C574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061" y="1721645"/>
            <a:ext cx="6669881" cy="375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980B25-1684-F9DA-28FE-32DC9466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Fisica e giocattoli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7087C03-FFD8-9B60-D316-5D1F1EE3C9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1594905"/>
            <a:ext cx="7594226" cy="4269668"/>
          </a:xfrm>
          <a:prstGeom prst="rect">
            <a:avLst/>
          </a:prstGeom>
        </p:spPr>
      </p:pic>
      <p:pic>
        <p:nvPicPr>
          <p:cNvPr id="11" name="wanka">
            <a:hlinkClick r:id="" action="ppaction://media"/>
            <a:extLst>
              <a:ext uri="{FF2B5EF4-FFF2-40B4-BE49-F238E27FC236}">
                <a16:creationId xmlns:a16="http://schemas.microsoft.com/office/drawing/2014/main" id="{9E8F262E-FD5A-7418-25AB-1704CB61FF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28800" y="3198468"/>
            <a:ext cx="1448921" cy="106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9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636" y="1214438"/>
            <a:ext cx="5609228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4050" i="1" dirty="0">
                <a:solidFill>
                  <a:srgbClr val="002060"/>
                </a:solidFill>
              </a:rPr>
              <a:t>Insegnare STEAM </a:t>
            </a:r>
          </a:p>
          <a:p>
            <a:r>
              <a:rPr lang="it-IT" altLang="it-IT" sz="4050" i="1" dirty="0">
                <a:solidFill>
                  <a:srgbClr val="002060"/>
                </a:solidFill>
              </a:rPr>
              <a:t>con la realtà aumentata</a:t>
            </a:r>
          </a:p>
          <a:p>
            <a:endParaRPr lang="pl-PL" altLang="it-IT" sz="2100" dirty="0">
              <a:solidFill>
                <a:srgbClr val="FF0000"/>
              </a:solidFill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495049"/>
            <a:ext cx="510742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100" dirty="0">
                <a:solidFill>
                  <a:srgbClr val="002060"/>
                </a:solidFill>
              </a:rPr>
              <a:t>Grzegorz Karwasz</a:t>
            </a:r>
          </a:p>
          <a:p>
            <a:endParaRPr lang="pl-PL" altLang="it-IT" sz="2100" dirty="0">
              <a:solidFill>
                <a:srgbClr val="002060"/>
              </a:solidFill>
            </a:endParaRPr>
          </a:p>
          <a:p>
            <a:endParaRPr lang="it-IT" altLang="it-IT" sz="2100" i="1" dirty="0">
              <a:solidFill>
                <a:srgbClr val="002060"/>
              </a:solidFill>
            </a:endParaRPr>
          </a:p>
          <a:p>
            <a:r>
              <a:rPr lang="it-IT" altLang="it-IT" sz="2100" i="1" dirty="0">
                <a:solidFill>
                  <a:srgbClr val="002060"/>
                </a:solidFill>
              </a:rPr>
              <a:t>Lezione 8: Computer-</a:t>
            </a:r>
            <a:r>
              <a:rPr lang="it-IT" altLang="it-IT" sz="2100" i="1" dirty="0" err="1">
                <a:solidFill>
                  <a:srgbClr val="002060"/>
                </a:solidFill>
              </a:rPr>
              <a:t>guided</a:t>
            </a:r>
            <a:r>
              <a:rPr lang="it-IT" altLang="it-IT" sz="2100" i="1" dirty="0">
                <a:solidFill>
                  <a:srgbClr val="002060"/>
                </a:solidFill>
              </a:rPr>
              <a:t> </a:t>
            </a:r>
            <a:r>
              <a:rPr lang="it-IT" altLang="it-IT" sz="2100" i="1" dirty="0" err="1">
                <a:solidFill>
                  <a:srgbClr val="002060"/>
                </a:solidFill>
              </a:rPr>
              <a:t>experiments</a:t>
            </a:r>
            <a:endParaRPr lang="pl-PL" altLang="it-IT" sz="21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FC1519-237E-4882-4988-0E2D5E6CA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857251"/>
            <a:ext cx="7886700" cy="994172"/>
          </a:xfrm>
        </p:spPr>
        <p:txBody>
          <a:bodyPr/>
          <a:lstStyle/>
          <a:p>
            <a:r>
              <a:rPr lang="it-IT" sz="3600" dirty="0"/>
              <a:t>Partiamo dalla fine, cioè da Android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787EB00-4411-FCED-0DC4-744F172F0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420888"/>
            <a:ext cx="7520940" cy="422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8851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4AF810FA-46FE-F0B5-4D8F-F868BEC9830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1520" y="83343"/>
            <a:ext cx="8079606" cy="1102519"/>
          </a:xfrm>
          <a:noFill/>
          <a:ln/>
        </p:spPr>
        <p:txBody>
          <a:bodyPr anchor="ctr"/>
          <a:lstStyle/>
          <a:p>
            <a:r>
              <a:rPr lang="pl-PL" altLang="it-IT" sz="3200" dirty="0"/>
              <a:t>Laboratori</a:t>
            </a:r>
            <a:r>
              <a:rPr lang="it-IT" altLang="it-IT" sz="3200" dirty="0"/>
              <a:t>o di fisica via computer</a:t>
            </a:r>
            <a:r>
              <a:rPr lang="pl-PL" altLang="it-IT" sz="3200" dirty="0"/>
              <a:t> (Uni Udine)</a:t>
            </a:r>
            <a:endParaRPr lang="en-US" altLang="it-IT" sz="3200" dirty="0"/>
          </a:p>
        </p:txBody>
      </p:sp>
      <p:pic>
        <p:nvPicPr>
          <p:cNvPr id="115715" name="Picture 3">
            <a:extLst>
              <a:ext uri="{FF2B5EF4-FFF2-40B4-BE49-F238E27FC236}">
                <a16:creationId xmlns:a16="http://schemas.microsoft.com/office/drawing/2014/main" id="{0D7827CA-A483-05E2-5F46-75989E1C2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1863329"/>
            <a:ext cx="5076825" cy="3808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39777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30" name="Picture 14" descr="bipolar transistor construction">
            <a:extLst>
              <a:ext uri="{FF2B5EF4-FFF2-40B4-BE49-F238E27FC236}">
                <a16:creationId xmlns:a16="http://schemas.microsoft.com/office/drawing/2014/main" id="{0CA101E1-A28D-D268-8329-B0BD3BAB1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7" y="1754982"/>
            <a:ext cx="3671888" cy="363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818" name="Rectangle 2">
            <a:extLst>
              <a:ext uri="{FF2B5EF4-FFF2-40B4-BE49-F238E27FC236}">
                <a16:creationId xmlns:a16="http://schemas.microsoft.com/office/drawing/2014/main" id="{4C4C83CC-12AF-FBC7-2A8B-8EDEEC8C18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94235" y="185737"/>
            <a:ext cx="5829300" cy="1102519"/>
          </a:xfrm>
        </p:spPr>
        <p:txBody>
          <a:bodyPr anchor="ctr"/>
          <a:lstStyle/>
          <a:p>
            <a:r>
              <a:rPr lang="pl-PL" altLang="it-IT" sz="3600" dirty="0"/>
              <a:t>Transient-resistor</a:t>
            </a:r>
            <a:endParaRPr lang="en-US" altLang="it-IT" sz="3600" dirty="0"/>
          </a:p>
        </p:txBody>
      </p:sp>
      <p:sp>
        <p:nvSpPr>
          <p:cNvPr id="162820" name="Line 4">
            <a:extLst>
              <a:ext uri="{FF2B5EF4-FFF2-40B4-BE49-F238E27FC236}">
                <a16:creationId xmlns:a16="http://schemas.microsoft.com/office/drawing/2014/main" id="{7DF0E055-3FA8-69F5-509D-E76D573C5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92104" y="2078831"/>
            <a:ext cx="0" cy="70127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2821" name="Line 5">
            <a:extLst>
              <a:ext uri="{FF2B5EF4-FFF2-40B4-BE49-F238E27FC236}">
                <a16:creationId xmlns:a16="http://schemas.microsoft.com/office/drawing/2014/main" id="{9FF4A2BB-8655-F8AD-A317-39F2BB111D1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00450" y="2078831"/>
            <a:ext cx="0" cy="70127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2822" name="Text Box 6">
            <a:extLst>
              <a:ext uri="{FF2B5EF4-FFF2-40B4-BE49-F238E27FC236}">
                <a16:creationId xmlns:a16="http://schemas.microsoft.com/office/drawing/2014/main" id="{B84FD94A-E95A-3ABD-D96E-7970F98C1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2170" y="4779170"/>
            <a:ext cx="25699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>
                <a:solidFill>
                  <a:srgbClr val="FF0000"/>
                </a:solidFill>
              </a:rPr>
              <a:t>Junction C-B polarized </a:t>
            </a:r>
          </a:p>
          <a:p>
            <a:r>
              <a:rPr lang="pl-PL" altLang="it-IT">
                <a:solidFill>
                  <a:srgbClr val="FF0000"/>
                </a:solidFill>
              </a:rPr>
              <a:t>„inversely”</a:t>
            </a:r>
            <a:endParaRPr lang="en-US" altLang="it-IT">
              <a:solidFill>
                <a:srgbClr val="FF0000"/>
              </a:solidFill>
            </a:endParaRPr>
          </a:p>
        </p:txBody>
      </p:sp>
      <p:sp>
        <p:nvSpPr>
          <p:cNvPr id="162823" name="Text Box 7">
            <a:extLst>
              <a:ext uri="{FF2B5EF4-FFF2-40B4-BE49-F238E27FC236}">
                <a16:creationId xmlns:a16="http://schemas.microsoft.com/office/drawing/2014/main" id="{7FC8F966-076C-737C-DB04-AD48B8C12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2" y="2672954"/>
            <a:ext cx="20104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>
                <a:solidFill>
                  <a:srgbClr val="FF0000"/>
                </a:solidFill>
              </a:rPr>
              <a:t>Base thin (50 </a:t>
            </a:r>
            <a:r>
              <a:rPr lang="el-GR" altLang="it-IT">
                <a:solidFill>
                  <a:srgbClr val="FF0000"/>
                </a:solidFill>
              </a:rPr>
              <a:t>μ</a:t>
            </a:r>
            <a:r>
              <a:rPr lang="pl-PL" altLang="it-IT">
                <a:solidFill>
                  <a:srgbClr val="FF0000"/>
                </a:solidFill>
              </a:rPr>
              <a:t>m)</a:t>
            </a:r>
            <a:endParaRPr lang="el-GR" altLang="it-IT">
              <a:solidFill>
                <a:srgbClr val="FF0000"/>
              </a:solidFill>
            </a:endParaRPr>
          </a:p>
        </p:txBody>
      </p:sp>
      <p:sp>
        <p:nvSpPr>
          <p:cNvPr id="162825" name="Text Box 9">
            <a:extLst>
              <a:ext uri="{FF2B5EF4-FFF2-40B4-BE49-F238E27FC236}">
                <a16:creationId xmlns:a16="http://schemas.microsoft.com/office/drawing/2014/main" id="{BF9CA211-78C6-5B2E-8633-9EF9991A4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4235" y="5373292"/>
            <a:ext cx="4019049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>
                <a:solidFill>
                  <a:srgbClr val="FF0000"/>
                </a:solidFill>
              </a:rPr>
              <a:t>Injection of carriers into Base:</a:t>
            </a:r>
          </a:p>
          <a:p>
            <a:r>
              <a:rPr lang="pl-PL" altLang="it-IT">
                <a:solidFill>
                  <a:srgbClr val="FF0000"/>
                </a:solidFill>
              </a:rPr>
              <a:t>in E-C circuit the current starts to flow</a:t>
            </a:r>
            <a:endParaRPr lang="en-US" altLang="it-IT">
              <a:solidFill>
                <a:srgbClr val="FF0000"/>
              </a:solidFill>
            </a:endParaRPr>
          </a:p>
        </p:txBody>
      </p:sp>
      <p:sp>
        <p:nvSpPr>
          <p:cNvPr id="162826" name="Line 10">
            <a:extLst>
              <a:ext uri="{FF2B5EF4-FFF2-40B4-BE49-F238E27FC236}">
                <a16:creationId xmlns:a16="http://schemas.microsoft.com/office/drawing/2014/main" id="{AB3C417F-09E6-D534-E751-4E001DCE11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5410" y="4346972"/>
            <a:ext cx="270272" cy="3238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62832" name="Picture 16" descr="common base configuration">
            <a:extLst>
              <a:ext uri="{FF2B5EF4-FFF2-40B4-BE49-F238E27FC236}">
                <a16:creationId xmlns:a16="http://schemas.microsoft.com/office/drawing/2014/main" id="{DC309FB6-9F1E-CA83-B32E-9B0FBA834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423" y="3158728"/>
            <a:ext cx="2350294" cy="121443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2824" name="Line 8">
            <a:extLst>
              <a:ext uri="{FF2B5EF4-FFF2-40B4-BE49-F238E27FC236}">
                <a16:creationId xmlns:a16="http://schemas.microsoft.com/office/drawing/2014/main" id="{36B27D1A-C037-45B4-D533-5FBDA44D44A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00789" y="4185047"/>
            <a:ext cx="378619" cy="4857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2833" name="Rectangle 17">
            <a:extLst>
              <a:ext uri="{FF2B5EF4-FFF2-40B4-BE49-F238E27FC236}">
                <a16:creationId xmlns:a16="http://schemas.microsoft.com/office/drawing/2014/main" id="{081C78DF-93E6-147D-DBAB-50BAFDE4C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6" y="5426869"/>
            <a:ext cx="3095719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sz="900"/>
              <a:t>https://www.electronics-tutorials.ws/transistor/tran_1.html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D9EC9A38-879B-6D74-6130-F360A4D92B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Didactical packages</a:t>
            </a:r>
            <a:endParaRPr lang="en-AU" altLang="it-IT" sz="3600" dirty="0"/>
          </a:p>
        </p:txBody>
      </p:sp>
      <p:pic>
        <p:nvPicPr>
          <p:cNvPr id="137220" name="Picture 4">
            <a:extLst>
              <a:ext uri="{FF2B5EF4-FFF2-40B4-BE49-F238E27FC236}">
                <a16:creationId xmlns:a16="http://schemas.microsoft.com/office/drawing/2014/main" id="{300CE652-A610-4F43-0972-72548B3BA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1863329"/>
            <a:ext cx="6434138" cy="3761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E1B4E547-87F4-7914-9757-838EBA2853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Il sistema di Copernico</a:t>
            </a:r>
            <a:r>
              <a:rPr lang="pl-PL" altLang="it-IT" sz="3200"/>
              <a:t>: </a:t>
            </a:r>
            <a:br>
              <a:rPr lang="it-IT" altLang="it-IT" sz="3200"/>
            </a:br>
            <a:r>
              <a:rPr lang="it-IT" altLang="it-IT" sz="3200"/>
              <a:t>i pianeti ruotano attorno il Sole </a:t>
            </a:r>
            <a:endParaRPr lang="en-AU" altLang="it-IT" sz="360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023D55C7-490B-0C44-8F99-ECE77A727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017963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Mercur</a:t>
            </a:r>
            <a:r>
              <a:rPr lang="it-IT" altLang="it-IT" sz="2200">
                <a:solidFill>
                  <a:schemeClr val="accent2"/>
                </a:solidFill>
              </a:rPr>
              <a:t>io</a:t>
            </a:r>
            <a:r>
              <a:rPr lang="pl-PL" altLang="it-IT" sz="2200">
                <a:solidFill>
                  <a:schemeClr val="accent2"/>
                </a:solidFill>
              </a:rPr>
              <a:t>: - 1 orbit</a:t>
            </a:r>
            <a:r>
              <a:rPr lang="it-IT" altLang="it-IT" sz="2200">
                <a:solidFill>
                  <a:schemeClr val="accent2"/>
                </a:solidFill>
              </a:rPr>
              <a:t>a</a:t>
            </a:r>
            <a:r>
              <a:rPr lang="pl-PL" altLang="it-IT" sz="2200">
                <a:solidFill>
                  <a:schemeClr val="accent2"/>
                </a:solidFill>
              </a:rPr>
              <a:t> in 90 </a:t>
            </a:r>
            <a:r>
              <a:rPr lang="it-IT" altLang="it-IT" sz="2200">
                <a:solidFill>
                  <a:schemeClr val="accent2"/>
                </a:solidFill>
              </a:rPr>
              <a:t>giorni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Ven</a:t>
            </a:r>
            <a:r>
              <a:rPr lang="it-IT" altLang="it-IT" sz="2200">
                <a:solidFill>
                  <a:schemeClr val="accent2"/>
                </a:solidFill>
              </a:rPr>
              <a:t>ere</a:t>
            </a:r>
            <a:r>
              <a:rPr lang="pl-PL" altLang="it-IT" sz="2200">
                <a:solidFill>
                  <a:schemeClr val="accent2"/>
                </a:solidFill>
              </a:rPr>
              <a:t>: - 1 orbit</a:t>
            </a:r>
            <a:r>
              <a:rPr lang="it-IT" altLang="it-IT" sz="2200">
                <a:solidFill>
                  <a:schemeClr val="accent2"/>
                </a:solidFill>
              </a:rPr>
              <a:t>a</a:t>
            </a:r>
            <a:r>
              <a:rPr lang="pl-PL" altLang="it-IT" sz="2200">
                <a:solidFill>
                  <a:schemeClr val="accent2"/>
                </a:solidFill>
              </a:rPr>
              <a:t> in 9 m</a:t>
            </a:r>
            <a:r>
              <a:rPr lang="it-IT" altLang="it-IT" sz="2200">
                <a:solidFill>
                  <a:schemeClr val="accent2"/>
                </a:solidFill>
              </a:rPr>
              <a:t>esi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Mar</a:t>
            </a:r>
            <a:r>
              <a:rPr lang="it-IT" altLang="it-IT" sz="2200">
                <a:solidFill>
                  <a:schemeClr val="accent2"/>
                </a:solidFill>
              </a:rPr>
              <a:t>te</a:t>
            </a:r>
            <a:r>
              <a:rPr lang="pl-PL" altLang="it-IT" sz="2200">
                <a:solidFill>
                  <a:schemeClr val="accent2"/>
                </a:solidFill>
              </a:rPr>
              <a:t>: - 1 orbit</a:t>
            </a:r>
            <a:r>
              <a:rPr lang="it-IT" altLang="it-IT" sz="2200">
                <a:solidFill>
                  <a:schemeClr val="accent2"/>
                </a:solidFill>
              </a:rPr>
              <a:t>a</a:t>
            </a:r>
            <a:r>
              <a:rPr lang="pl-PL" altLang="it-IT" sz="2200">
                <a:solidFill>
                  <a:schemeClr val="accent2"/>
                </a:solidFill>
              </a:rPr>
              <a:t> in 2 </a:t>
            </a:r>
            <a:r>
              <a:rPr lang="it-IT" altLang="it-IT" sz="2200">
                <a:solidFill>
                  <a:schemeClr val="accent2"/>
                </a:solidFill>
              </a:rPr>
              <a:t>anni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Giove</a:t>
            </a:r>
            <a:r>
              <a:rPr lang="pl-PL" altLang="it-IT" sz="2200">
                <a:solidFill>
                  <a:schemeClr val="accent2"/>
                </a:solidFill>
              </a:rPr>
              <a:t>: 1 o</a:t>
            </a:r>
            <a:r>
              <a:rPr lang="it-IT" altLang="it-IT" sz="2200">
                <a:solidFill>
                  <a:schemeClr val="accent2"/>
                </a:solidFill>
              </a:rPr>
              <a:t>rbita</a:t>
            </a:r>
            <a:r>
              <a:rPr lang="pl-PL" altLang="it-IT" sz="2200">
                <a:solidFill>
                  <a:schemeClr val="accent2"/>
                </a:solidFill>
              </a:rPr>
              <a:t> in 11 </a:t>
            </a:r>
            <a:r>
              <a:rPr lang="it-IT" altLang="it-IT" sz="2200">
                <a:solidFill>
                  <a:schemeClr val="accent2"/>
                </a:solidFill>
              </a:rPr>
              <a:t>anni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Saturn</a:t>
            </a:r>
            <a:r>
              <a:rPr lang="it-IT" altLang="it-IT" sz="2200">
                <a:solidFill>
                  <a:schemeClr val="accent2"/>
                </a:solidFill>
              </a:rPr>
              <a:t>o</a:t>
            </a:r>
            <a:r>
              <a:rPr lang="pl-PL" altLang="it-IT" sz="2200">
                <a:solidFill>
                  <a:schemeClr val="accent2"/>
                </a:solidFill>
              </a:rPr>
              <a:t>: 1 orbit</a:t>
            </a:r>
            <a:r>
              <a:rPr lang="it-IT" altLang="it-IT" sz="2200">
                <a:solidFill>
                  <a:schemeClr val="accent2"/>
                </a:solidFill>
              </a:rPr>
              <a:t>a</a:t>
            </a:r>
            <a:r>
              <a:rPr lang="pl-PL" altLang="it-IT" sz="2200">
                <a:solidFill>
                  <a:schemeClr val="accent2"/>
                </a:solidFill>
              </a:rPr>
              <a:t> in 30 </a:t>
            </a:r>
            <a:r>
              <a:rPr lang="it-IT" altLang="it-IT" sz="2200">
                <a:solidFill>
                  <a:schemeClr val="accent2"/>
                </a:solidFill>
              </a:rPr>
              <a:t>anni</a:t>
            </a:r>
            <a:endParaRPr lang="pl-PL" altLang="it-IT" sz="2200">
              <a:solidFill>
                <a:schemeClr val="accent2"/>
              </a:solidFill>
            </a:endParaRPr>
          </a:p>
        </p:txBody>
      </p:sp>
      <p:pic>
        <p:nvPicPr>
          <p:cNvPr id="14340" name="Picture 5">
            <a:extLst>
              <a:ext uri="{FF2B5EF4-FFF2-40B4-BE49-F238E27FC236}">
                <a16:creationId xmlns:a16="http://schemas.microsoft.com/office/drawing/2014/main" id="{A2AFCB91-12F2-1340-AD43-67BD9F569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041525"/>
            <a:ext cx="4267200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94D36A6C-64B3-9806-3836-F04B402188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7848871" cy="857250"/>
          </a:xfrm>
        </p:spPr>
        <p:txBody>
          <a:bodyPr/>
          <a:lstStyle/>
          <a:p>
            <a:r>
              <a:rPr lang="pl-PL" altLang="it-IT" sz="3600" dirty="0">
                <a:solidFill>
                  <a:schemeClr val="accent2"/>
                </a:solidFill>
              </a:rPr>
              <a:t>From measurement to representation</a:t>
            </a:r>
          </a:p>
        </p:txBody>
      </p:sp>
      <p:pic>
        <p:nvPicPr>
          <p:cNvPr id="131075" name="Obraz 10">
            <a:extLst>
              <a:ext uri="{FF2B5EF4-FFF2-40B4-BE49-F238E27FC236}">
                <a16:creationId xmlns:a16="http://schemas.microsoft.com/office/drawing/2014/main" id="{1820D9C1-A691-B356-8257-25C167F9E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67" y="1863330"/>
            <a:ext cx="1578769" cy="242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076" name="Obraz 13">
            <a:extLst>
              <a:ext uri="{FF2B5EF4-FFF2-40B4-BE49-F238E27FC236}">
                <a16:creationId xmlns:a16="http://schemas.microsoft.com/office/drawing/2014/main" id="{3F07D159-808A-83E1-50D1-1C9D4D4B2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32" y="2294335"/>
            <a:ext cx="2093119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077" name="Obraz 16">
            <a:extLst>
              <a:ext uri="{FF2B5EF4-FFF2-40B4-BE49-F238E27FC236}">
                <a16:creationId xmlns:a16="http://schemas.microsoft.com/office/drawing/2014/main" id="{CA759F3B-735E-2990-0235-C8F03DC3A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972" y="2349105"/>
            <a:ext cx="2114550" cy="326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078" name="Text Box 6">
            <a:extLst>
              <a:ext uri="{FF2B5EF4-FFF2-40B4-BE49-F238E27FC236}">
                <a16:creationId xmlns:a16="http://schemas.microsoft.com/office/drawing/2014/main" id="{43808BF2-0F24-FCDF-8203-315FEE6D3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8048" y="1754982"/>
            <a:ext cx="20313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>
                <a:solidFill>
                  <a:srgbClr val="FF0000"/>
                </a:solidFill>
              </a:rPr>
              <a:t>3rd law of Newton</a:t>
            </a:r>
            <a:endParaRPr lang="en-AU" altLang="it-IT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68DD48AB-887F-F957-2A68-6D7D1E7E03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altLang="it-IT" sz="3000"/>
              <a:t>From a real experiment to its mathematical abstraction </a:t>
            </a:r>
          </a:p>
        </p:txBody>
      </p:sp>
      <p:pic>
        <p:nvPicPr>
          <p:cNvPr id="225283" name="Picture 3" descr="254a">
            <a:extLst>
              <a:ext uri="{FF2B5EF4-FFF2-40B4-BE49-F238E27FC236}">
                <a16:creationId xmlns:a16="http://schemas.microsoft.com/office/drawing/2014/main" id="{071BAE04-B7B4-868C-8D5D-1CAEC6480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085" y="1532230"/>
            <a:ext cx="5058543" cy="379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3" name="Text Box 5">
            <a:extLst>
              <a:ext uri="{FF2B5EF4-FFF2-40B4-BE49-F238E27FC236}">
                <a16:creationId xmlns:a16="http://schemas.microsoft.com/office/drawing/2014/main" id="{39F0958D-9ED8-BCF6-D8AD-19C08C851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862" y="5661422"/>
            <a:ext cx="30274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/>
              <a:t>VIII LO Toruń, fot. J. Kosicki</a:t>
            </a:r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644905-A6FD-93EA-CB83-1A2E3A426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/>
              <a:t>Relatività generale</a:t>
            </a:r>
          </a:p>
        </p:txBody>
      </p:sp>
      <p:pic>
        <p:nvPicPr>
          <p:cNvPr id="3" name="DSCN0649">
            <a:hlinkClick r:id="" action="ppaction://media"/>
            <a:extLst>
              <a:ext uri="{FF2B5EF4-FFF2-40B4-BE49-F238E27FC236}">
                <a16:creationId xmlns:a16="http://schemas.microsoft.com/office/drawing/2014/main" id="{A97F4618-3E8F-EBCD-61FF-73B397B2B4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8417" y="1127015"/>
            <a:ext cx="3465550" cy="2599163"/>
          </a:xfrm>
          <a:prstGeom prst="rect">
            <a:avLst/>
          </a:prstGeom>
        </p:spPr>
      </p:pic>
      <p:pic>
        <p:nvPicPr>
          <p:cNvPr id="4" name="lejek_a">
            <a:hlinkClick r:id="" action="ppaction://media"/>
            <a:extLst>
              <a:ext uri="{FF2B5EF4-FFF2-40B4-BE49-F238E27FC236}">
                <a16:creationId xmlns:a16="http://schemas.microsoft.com/office/drawing/2014/main" id="{0ADD0FC0-818E-1A92-5F96-3CFCCB61C2C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92080" y="1111776"/>
            <a:ext cx="3068320" cy="2301240"/>
          </a:xfrm>
          <a:prstGeom prst="rect">
            <a:avLst/>
          </a:prstGeom>
        </p:spPr>
      </p:pic>
      <p:pic>
        <p:nvPicPr>
          <p:cNvPr id="5" name="lejek-ng1">
            <a:hlinkClick r:id="" action="ppaction://media"/>
            <a:extLst>
              <a:ext uri="{FF2B5EF4-FFF2-40B4-BE49-F238E27FC236}">
                <a16:creationId xmlns:a16="http://schemas.microsoft.com/office/drawing/2014/main" id="{155D2077-CF90-379F-ABEB-AA2B5F0F9C9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6320" y="4053049"/>
            <a:ext cx="3487647" cy="2673863"/>
          </a:xfrm>
          <a:prstGeom prst="rect">
            <a:avLst/>
          </a:prstGeom>
        </p:spPr>
      </p:pic>
      <p:pic>
        <p:nvPicPr>
          <p:cNvPr id="7" name="lejzw.2">
            <a:hlinkClick r:id="" action="ppaction://media"/>
            <a:extLst>
              <a:ext uri="{FF2B5EF4-FFF2-40B4-BE49-F238E27FC236}">
                <a16:creationId xmlns:a16="http://schemas.microsoft.com/office/drawing/2014/main" id="{7B38C9DB-8B5E-8290-B0C5-6D3A9FE1D9BD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776769" y="4028248"/>
            <a:ext cx="3565151" cy="267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8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C8BE1F-788A-E0E2-5B26-2B9615B3A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dimensioni dell’atomo</a:t>
            </a:r>
          </a:p>
        </p:txBody>
      </p:sp>
      <p:pic>
        <p:nvPicPr>
          <p:cNvPr id="4" name="atom2">
            <a:hlinkClick r:id="" action="ppaction://media"/>
            <a:extLst>
              <a:ext uri="{FF2B5EF4-FFF2-40B4-BE49-F238E27FC236}">
                <a16:creationId xmlns:a16="http://schemas.microsoft.com/office/drawing/2014/main" id="{CE07AEE1-F821-323C-222B-D531DD6DDF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2286000"/>
            <a:ext cx="3048000" cy="2286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DA0904E-61AE-4E04-4881-8294DF15A92B}"/>
              </a:ext>
            </a:extLst>
          </p:cNvPr>
          <p:cNvSpPr txBox="1"/>
          <p:nvPr/>
        </p:nvSpPr>
        <p:spPr>
          <a:xfrm>
            <a:off x="971600" y="5255696"/>
            <a:ext cx="66247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Due strategie didattiche:</a:t>
            </a:r>
          </a:p>
          <a:p>
            <a:pPr marL="342900" indent="-342900">
              <a:buAutoNum type="arabicPeriod"/>
            </a:pPr>
            <a:r>
              <a:rPr lang="it-IT" dirty="0"/>
              <a:t>Iper-costruttivismo (scoprire insieme, usando le risorse disponibili, in primo luogo le proprie teste)</a:t>
            </a:r>
          </a:p>
          <a:p>
            <a:pPr marL="342900" indent="-342900">
              <a:buAutoNum type="arabicPeriod"/>
            </a:pPr>
            <a:r>
              <a:rPr lang="it-IT" dirty="0"/>
              <a:t>Neo-realismo (far toccare tutto che si può e anche che non si può </a:t>
            </a:r>
          </a:p>
        </p:txBody>
      </p:sp>
    </p:spTree>
    <p:extLst>
      <p:ext uri="{BB962C8B-B14F-4D97-AF65-F5344CB8AC3E}">
        <p14:creationId xmlns:p14="http://schemas.microsoft.com/office/powerpoint/2010/main" val="285403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503163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10: </a:t>
            </a:r>
            <a:r>
              <a:rPr lang="it-IT" altLang="it-IT" sz="2800" i="1" dirty="0" err="1">
                <a:solidFill>
                  <a:srgbClr val="002060"/>
                </a:solidFill>
                <a:latin typeface="Arial" panose="020B0604020202020204" pitchFamily="34" charset="0"/>
              </a:rPr>
              <a:t>Augmented</a:t>
            </a:r>
            <a:r>
              <a:rPr lang="it-IT" altLang="it-IT" sz="2800" i="1">
                <a:solidFill>
                  <a:srgbClr val="002060"/>
                </a:solidFill>
                <a:latin typeface="Arial" panose="020B0604020202020204" pitchFamily="34" charset="0"/>
              </a:rPr>
              <a:t> reality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B257CC-ABC9-F92D-C111-8F4A6DB8E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/>
              <a:t>Microsoft: HoloLens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B30956B-79AC-77BE-272C-C7456529EC72}"/>
              </a:ext>
            </a:extLst>
          </p:cNvPr>
          <p:cNvSpPr txBox="1"/>
          <p:nvPr/>
        </p:nvSpPr>
        <p:spPr>
          <a:xfrm>
            <a:off x="457200" y="6021288"/>
            <a:ext cx="77768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2"/>
              </a:rPr>
              <a:t>https://www.youtube.com/watch?v=uIHPPtPBgHk</a:t>
            </a:r>
            <a:endParaRPr lang="it-IT" dirty="0"/>
          </a:p>
          <a:p>
            <a:r>
              <a:rPr lang="en-US" b="1" dirty="0"/>
              <a:t>HoloLens 2 AR Headset: On Stage Live Demonstration</a:t>
            </a:r>
          </a:p>
          <a:p>
            <a:endParaRPr lang="it-IT" dirty="0"/>
          </a:p>
        </p:txBody>
      </p:sp>
      <p:pic>
        <p:nvPicPr>
          <p:cNvPr id="1026" name="Obraz 4">
            <a:extLst>
              <a:ext uri="{FF2B5EF4-FFF2-40B4-BE49-F238E27FC236}">
                <a16:creationId xmlns:a16="http://schemas.microsoft.com/office/drawing/2014/main" id="{C96D420D-556F-009C-3464-FD23BC169539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1751" r="35056" b="22786"/>
          <a:stretch>
            <a:fillRect/>
          </a:stretch>
        </p:blipFill>
        <p:spPr bwMode="auto">
          <a:xfrm>
            <a:off x="1033264" y="1346606"/>
            <a:ext cx="7200800" cy="416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31687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7E16957-1497-2861-A1D7-3A625F51A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138"/>
            <a:ext cx="9144000" cy="5140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ACF4AA6-690A-DF69-8FA2-F0B65506C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24" y="-13672"/>
            <a:ext cx="8229600" cy="1143000"/>
          </a:xfrm>
        </p:spPr>
        <p:txBody>
          <a:bodyPr/>
          <a:lstStyle/>
          <a:p>
            <a:r>
              <a:rPr lang="it-IT" dirty="0"/>
              <a:t>Giochi nel </a:t>
            </a:r>
            <a:r>
              <a:rPr lang="it-IT" dirty="0" err="1"/>
              <a:t>Metaverso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8AB89D5-6D65-3C0E-B9FD-68811CB3E965}"/>
              </a:ext>
            </a:extLst>
          </p:cNvPr>
          <p:cNvSpPr txBox="1"/>
          <p:nvPr/>
        </p:nvSpPr>
        <p:spPr>
          <a:xfrm>
            <a:off x="437024" y="6121697"/>
            <a:ext cx="8455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https://www.punto-informatico.it/giochi-metaverso-per-guadagnare-migliori/#h271218-0</a:t>
            </a:r>
          </a:p>
        </p:txBody>
      </p:sp>
    </p:spTree>
    <p:extLst>
      <p:ext uri="{BB962C8B-B14F-4D97-AF65-F5344CB8AC3E}">
        <p14:creationId xmlns:p14="http://schemas.microsoft.com/office/powerpoint/2010/main" val="354111226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0F049F-942B-CEBE-DD28-07862BC7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un robot umanoide</a:t>
            </a:r>
          </a:p>
        </p:txBody>
      </p:sp>
      <p:pic>
        <p:nvPicPr>
          <p:cNvPr id="6" name="Immagine 5" descr="Immagine che contiene automazione&#10;&#10;Descrizione generata automaticamente">
            <a:extLst>
              <a:ext uri="{FF2B5EF4-FFF2-40B4-BE49-F238E27FC236}">
                <a16:creationId xmlns:a16="http://schemas.microsoft.com/office/drawing/2014/main" id="{56B562C8-D625-6E81-D377-292815A59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9144000" cy="258438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40B113D-2B6D-46D8-0042-3F662CC45E6B}"/>
              </a:ext>
            </a:extLst>
          </p:cNvPr>
          <p:cNvSpPr txBox="1"/>
          <p:nvPr/>
        </p:nvSpPr>
        <p:spPr>
          <a:xfrm>
            <a:off x="899592" y="52292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inmoov.fr</a:t>
            </a:r>
          </a:p>
        </p:txBody>
      </p:sp>
    </p:spTree>
    <p:extLst>
      <p:ext uri="{BB962C8B-B14F-4D97-AF65-F5344CB8AC3E}">
        <p14:creationId xmlns:p14="http://schemas.microsoft.com/office/powerpoint/2010/main" val="314795237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F26083-B726-E7EA-A856-286AA481D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VR Ocean Aquarium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B7F64FA-9F20-99C4-DAB2-F3E9A01CE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1388686"/>
            <a:ext cx="722947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4232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613719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11: </a:t>
            </a:r>
            <a:r>
              <a:rPr lang="it-IT" altLang="it-IT" sz="2800" i="1" dirty="0">
                <a:solidFill>
                  <a:srgbClr val="002060"/>
                </a:solidFill>
              </a:rPr>
              <a:t>Intelligenza artificiale (AI)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87B766E-6962-FFCB-7166-62DC56769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Duomo di Trento (1212-1321)</a:t>
            </a:r>
          </a:p>
        </p:txBody>
      </p:sp>
      <p:pic>
        <p:nvPicPr>
          <p:cNvPr id="15363" name="Picture 4">
            <a:extLst>
              <a:ext uri="{FF2B5EF4-FFF2-40B4-BE49-F238E27FC236}">
                <a16:creationId xmlns:a16="http://schemas.microsoft.com/office/drawing/2014/main" id="{559843D0-D3DC-6198-CE42-311CBA7AA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7561263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5">
            <a:extLst>
              <a:ext uri="{FF2B5EF4-FFF2-40B4-BE49-F238E27FC236}">
                <a16:creationId xmlns:a16="http://schemas.microsoft.com/office/drawing/2014/main" id="{E664DA14-02EF-2EC2-0C34-C55FE832D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876925"/>
            <a:ext cx="2965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Adamo d”Arogno, da Como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Fontana di Nettuno (1767)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091E54-3BFC-5400-9638-14A139346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808"/>
            <a:ext cx="8229600" cy="1143000"/>
          </a:xfrm>
        </p:spPr>
        <p:txBody>
          <a:bodyPr/>
          <a:lstStyle/>
          <a:p>
            <a:r>
              <a:rPr lang="it-IT" sz="3600" dirty="0"/>
              <a:t>La quarta rivoluzione industriale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44B7309-FDE4-287A-A574-E353750EC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052058"/>
            <a:ext cx="7272808" cy="542571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B58875F-5BE7-2B46-588B-BE080888DE75}"/>
              </a:ext>
            </a:extLst>
          </p:cNvPr>
          <p:cNvSpPr txBox="1"/>
          <p:nvPr/>
        </p:nvSpPr>
        <p:spPr>
          <a:xfrm>
            <a:off x="309384" y="6413541"/>
            <a:ext cx="8820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https://toplink.weforum.org/knowledge/explore/4th-industrial-revolution</a:t>
            </a:r>
          </a:p>
        </p:txBody>
      </p:sp>
    </p:spTree>
    <p:extLst>
      <p:ext uri="{BB962C8B-B14F-4D97-AF65-F5344CB8AC3E}">
        <p14:creationId xmlns:p14="http://schemas.microsoft.com/office/powerpoint/2010/main" val="242037364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3A39A-5D17-181E-9908-C6D6F0B35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470"/>
            <a:ext cx="8229600" cy="1143000"/>
          </a:xfrm>
        </p:spPr>
        <p:txBody>
          <a:bodyPr/>
          <a:lstStyle/>
          <a:p>
            <a:r>
              <a:rPr lang="it-IT" sz="3600" dirty="0"/>
              <a:t>Musica creata dalla 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29D51F2-451D-D405-EC10-CE4A184BBA75}"/>
              </a:ext>
            </a:extLst>
          </p:cNvPr>
          <p:cNvSpPr txBox="1"/>
          <p:nvPr/>
        </p:nvSpPr>
        <p:spPr>
          <a:xfrm>
            <a:off x="164826" y="6237312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https://magenta.github.io/listen-to-transformer/#a1_69756.mid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B5B1105-077A-9D5F-F16C-4F2D4866C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68" y="1237336"/>
            <a:ext cx="8637033" cy="485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3562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7D8E8-E688-A846-92E4-042CE58D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Google </a:t>
            </a:r>
            <a:r>
              <a:rPr lang="it-IT" sz="3600" dirty="0" err="1"/>
              <a:t>Deap</a:t>
            </a:r>
            <a:r>
              <a:rPr lang="it-IT" sz="3600" dirty="0"/>
              <a:t> Dream Generator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35C593-39AB-610B-EF87-10481A7B51D0}"/>
              </a:ext>
            </a:extLst>
          </p:cNvPr>
          <p:cNvSpPr txBox="1"/>
          <p:nvPr/>
        </p:nvSpPr>
        <p:spPr>
          <a:xfrm>
            <a:off x="1115616" y="57416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https://deepdreamgenerator.com/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984F13-24D1-7573-CB5E-C11870423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2" y="1119187"/>
            <a:ext cx="734377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9013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6C74BF-15A2-460D-C498-3B1363195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46374"/>
            <a:ext cx="8229600" cy="1143000"/>
          </a:xfrm>
        </p:spPr>
        <p:txBody>
          <a:bodyPr/>
          <a:lstStyle/>
          <a:p>
            <a:r>
              <a:rPr lang="it-IT" dirty="0" err="1"/>
              <a:t>Compressorhead</a:t>
            </a:r>
            <a:endParaRPr lang="it-IT" dirty="0"/>
          </a:p>
        </p:txBody>
      </p:sp>
      <p:pic>
        <p:nvPicPr>
          <p:cNvPr id="4" name="Compressorhead Ace of Spades - YouTube-1">
            <a:hlinkClick r:id="" action="ppaction://media"/>
            <a:extLst>
              <a:ext uri="{FF2B5EF4-FFF2-40B4-BE49-F238E27FC236}">
                <a16:creationId xmlns:a16="http://schemas.microsoft.com/office/drawing/2014/main" id="{575DE37C-03E4-A541-48B9-278AC56088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420" y="846138"/>
            <a:ext cx="6845932" cy="385083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8F47A83-80E9-FE7F-94EA-55885D21031E}"/>
              </a:ext>
            </a:extLst>
          </p:cNvPr>
          <p:cNvSpPr txBox="1"/>
          <p:nvPr/>
        </p:nvSpPr>
        <p:spPr>
          <a:xfrm>
            <a:off x="70992" y="5012713"/>
            <a:ext cx="907300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1" dirty="0"/>
              <a:t>Mega-</a:t>
            </a:r>
            <a:r>
              <a:rPr lang="en-US" sz="1400" b="1" dirty="0" err="1"/>
              <a:t>Wattson</a:t>
            </a:r>
            <a:r>
              <a:rPr lang="en-US" sz="1400" dirty="0"/>
              <a:t> - Lead singer; voiced by </a:t>
            </a:r>
            <a:r>
              <a:rPr lang="en-US" sz="1400" dirty="0">
                <a:hlinkClick r:id="rId5" tooltip="John Wright (musician)"/>
              </a:rPr>
              <a:t>John Wright</a:t>
            </a:r>
            <a:r>
              <a:rPr lang="en-US" sz="1400" dirty="0"/>
              <a:t>. It was built in 2017.</a:t>
            </a:r>
            <a:r>
              <a:rPr lang="en-US" sz="1400" baseline="30000" dirty="0">
                <a:hlinkClick r:id="rId6"/>
              </a:rPr>
              <a:t>[18]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1" dirty="0"/>
              <a:t>Fingers</a:t>
            </a:r>
            <a:r>
              <a:rPr lang="en-US" sz="1400" dirty="0"/>
              <a:t> - Lead guitarist; It is equipped with two hands, with a total of 78 fingers. It was built in 2009.</a:t>
            </a:r>
            <a:r>
              <a:rPr lang="en-US" sz="1400" baseline="30000" dirty="0">
                <a:hlinkClick r:id="rId7"/>
              </a:rPr>
              <a:t>[20]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1" dirty="0" err="1"/>
              <a:t>Hellgå</a:t>
            </a:r>
            <a:r>
              <a:rPr lang="en-US" sz="1400" b="1" dirty="0"/>
              <a:t> </a:t>
            </a:r>
            <a:r>
              <a:rPr lang="en-US" sz="1400" b="1" dirty="0" err="1"/>
              <a:t>Tarr</a:t>
            </a:r>
            <a:r>
              <a:rPr lang="en-US" sz="1400" dirty="0"/>
              <a:t> - Rhythm guitarist and backup singer; It was built in 2017.</a:t>
            </a:r>
            <a:r>
              <a:rPr lang="en-US" sz="1400" baseline="30000" dirty="0">
                <a:hlinkClick r:id="rId8"/>
              </a:rPr>
              <a:t>[19]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1" dirty="0"/>
              <a:t>Bones</a:t>
            </a:r>
            <a:r>
              <a:rPr lang="en-US" sz="1400" dirty="0"/>
              <a:t> - Bassist; It has two hands, each with four individual fingers, and is mounted on a platform equipped with caterpillar tracks that allows it to move around onstage. It was built in 2012.</a:t>
            </a:r>
            <a:r>
              <a:rPr lang="en-US" sz="1400" baseline="30000" dirty="0">
                <a:hlinkClick r:id="rId7"/>
              </a:rPr>
              <a:t>[20]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1" dirty="0" err="1"/>
              <a:t>Stickboy</a:t>
            </a:r>
            <a:r>
              <a:rPr lang="en-US" sz="1400" dirty="0"/>
              <a:t> - Drummer; It has four arms to which the sticks are secured, and two legs that play the </a:t>
            </a:r>
            <a:r>
              <a:rPr lang="en-US" sz="1400" dirty="0">
                <a:hlinkClick r:id="rId9" tooltip="Kick drum"/>
              </a:rPr>
              <a:t>kick drum</a:t>
            </a:r>
            <a:r>
              <a:rPr lang="en-US" sz="1400" dirty="0"/>
              <a:t>. Its head has several metal protrusions that resemble a </a:t>
            </a:r>
            <a:r>
              <a:rPr lang="en-US" sz="1400" dirty="0">
                <a:hlinkClick r:id="rId10" tooltip="Mohawk hairstyle"/>
              </a:rPr>
              <a:t>Mohawk hairstyle</a:t>
            </a:r>
            <a:r>
              <a:rPr lang="en-US" sz="1400" dirty="0"/>
              <a:t>. It was built in 2007.</a:t>
            </a:r>
            <a:r>
              <a:rPr lang="en-US" sz="1400" baseline="30000" dirty="0">
                <a:hlinkClick r:id="rId7"/>
              </a:rPr>
              <a:t>[20]</a:t>
            </a:r>
            <a:r>
              <a:rPr lang="en-US" sz="1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Junior</a:t>
            </a:r>
            <a:r>
              <a:rPr lang="en-US" sz="1400" dirty="0"/>
              <a:t> - An "assistant" to the drummer that operates the </a:t>
            </a:r>
            <a:r>
              <a:rPr lang="en-US" sz="1400" dirty="0">
                <a:hlinkClick r:id="rId11" tooltip="Hi-hat"/>
              </a:rPr>
              <a:t>hi-hat</a:t>
            </a:r>
            <a:r>
              <a:rPr lang="en-US" sz="1400" dirty="0"/>
              <a:t> cymbal; It was built in 2007.</a:t>
            </a:r>
            <a:r>
              <a:rPr lang="en-US" sz="1400" baseline="30000" dirty="0">
                <a:hlinkClick r:id="rId7"/>
              </a:rPr>
              <a:t>[20]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504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54AABC-03C0-BDDC-60A6-3DC458035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68"/>
            <a:ext cx="8229600" cy="1143000"/>
          </a:xfrm>
        </p:spPr>
        <p:txBody>
          <a:bodyPr/>
          <a:lstStyle/>
          <a:p>
            <a:r>
              <a:rPr lang="it-IT" dirty="0" err="1"/>
              <a:t>Hatsune</a:t>
            </a:r>
            <a:r>
              <a:rPr lang="it-IT" dirty="0"/>
              <a:t> </a:t>
            </a:r>
            <a:r>
              <a:rPr lang="it-IT" dirty="0" err="1"/>
              <a:t>Miku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FEBA2FC-D983-844C-3C6B-460D9172D2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37" r="-5115"/>
          <a:stretch/>
        </p:blipFill>
        <p:spPr>
          <a:xfrm>
            <a:off x="276964" y="858505"/>
            <a:ext cx="8712000" cy="514099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4232808-078A-75B4-021D-DA1B84B3D963}"/>
              </a:ext>
            </a:extLst>
          </p:cNvPr>
          <p:cNvSpPr txBox="1"/>
          <p:nvPr/>
        </p:nvSpPr>
        <p:spPr>
          <a:xfrm>
            <a:off x="899592" y="5999495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100 mila brani, scritti da tanti compositori del tutto il mondo, concerti in «vivo»</a:t>
            </a:r>
          </a:p>
          <a:p>
            <a:r>
              <a:rPr lang="it-IT" dirty="0"/>
              <a:t>Milioni di fan, fa da introduzione ai concerti di Lady </a:t>
            </a:r>
            <a:r>
              <a:rPr lang="it-IT" dirty="0" err="1"/>
              <a:t>Gaga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24E6C6B-7D3B-4886-CD11-BB86F7544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185" y="3068960"/>
            <a:ext cx="3406309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4884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B4A259-EE88-7424-29BE-A7BC200F8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36912"/>
            <a:ext cx="8229600" cy="1143000"/>
          </a:xfrm>
        </p:spPr>
        <p:txBody>
          <a:bodyPr/>
          <a:lstStyle/>
          <a:p>
            <a:r>
              <a:rPr lang="it-IT" dirty="0"/>
              <a:t>e anche tante altre cose,</a:t>
            </a:r>
            <a:br>
              <a:rPr lang="it-IT" dirty="0"/>
            </a:br>
            <a:r>
              <a:rPr lang="it-IT" dirty="0"/>
              <a:t>secondo le richieste/ esigenze</a:t>
            </a:r>
            <a:br>
              <a:rPr lang="it-IT" dirty="0"/>
            </a:br>
            <a:r>
              <a:rPr lang="it-IT" dirty="0"/>
              <a:t>dell’illustre pubblico…</a:t>
            </a:r>
          </a:p>
        </p:txBody>
      </p:sp>
    </p:spTree>
    <p:extLst>
      <p:ext uri="{BB962C8B-B14F-4D97-AF65-F5344CB8AC3E}">
        <p14:creationId xmlns:p14="http://schemas.microsoft.com/office/powerpoint/2010/main" val="186955198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9540</TotalTime>
  <Words>2917</Words>
  <Application>Microsoft Office PowerPoint</Application>
  <PresentationFormat>Presentazione su schermo (4:3)</PresentationFormat>
  <Paragraphs>443</Paragraphs>
  <Slides>95</Slides>
  <Notes>22</Notes>
  <HiddenSlides>0</HiddenSlides>
  <MMClips>14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95</vt:i4>
      </vt:variant>
    </vt:vector>
  </HeadingPairs>
  <TitlesOfParts>
    <vt:vector size="107" baseType="lpstr">
      <vt:lpstr>Arial</vt:lpstr>
      <vt:lpstr>Arial Black</vt:lpstr>
      <vt:lpstr>Arial Unicode MS</vt:lpstr>
      <vt:lpstr>Calibri</vt:lpstr>
      <vt:lpstr>Century Gothic</vt:lpstr>
      <vt:lpstr>Comic Sans MS</vt:lpstr>
      <vt:lpstr>Poppins</vt:lpstr>
      <vt:lpstr>Segoe UI Web (West European)</vt:lpstr>
      <vt:lpstr>Tahoma</vt:lpstr>
      <vt:lpstr>Times New Roman</vt:lpstr>
      <vt:lpstr>Wingdings</vt:lpstr>
      <vt:lpstr>Projekt domyślny</vt:lpstr>
      <vt:lpstr>Presentazione standard di PowerPoint</vt:lpstr>
      <vt:lpstr>Toruń – cità medioevale (*1227)</vt:lpstr>
      <vt:lpstr>Toruń – cità della cattedrali </vt:lpstr>
      <vt:lpstr>Toruń – Nicolaus Copernicus born (1473)</vt:lpstr>
      <vt:lpstr>Nicolao Copernico – un bravo  studente</vt:lpstr>
      <vt:lpstr>Look into sky: Moon and planets are moving! </vt:lpstr>
      <vt:lpstr>Nicolao Copernico: è la Terra a ruotare </vt:lpstr>
      <vt:lpstr>Il sistema di Copernico:  i pianeti ruotano attorno il Sole </vt:lpstr>
      <vt:lpstr>Duomo di Trento (1212-1321)</vt:lpstr>
      <vt:lpstr>Nettuno di Danzica (1633)</vt:lpstr>
      <vt:lpstr>Reattore termonucleare</vt:lpstr>
      <vt:lpstr>Presentazione standard di PowerPoint</vt:lpstr>
      <vt:lpstr>Il primo “calcolatore” abacus</vt:lpstr>
      <vt:lpstr>La “Pascalina” 1642</vt:lpstr>
      <vt:lpstr>Il meccanismo di Anticitera</vt:lpstr>
      <vt:lpstr>Che cos’è la realtà aumentata</vt:lpstr>
      <vt:lpstr>Il cruscotto</vt:lpstr>
      <vt:lpstr>Realtà virtuale vs. realtà aumentata</vt:lpstr>
      <vt:lpstr>https://mergeedu.com/</vt:lpstr>
      <vt:lpstr>Minecraft</vt:lpstr>
      <vt:lpstr>Mario &amp; Luigi</vt:lpstr>
      <vt:lpstr>Con solo due personaggi, con semplice grafica e musica, ma «favoloso»</vt:lpstr>
      <vt:lpstr>, e stranamente, si trasforma nella «realtà reale»</vt:lpstr>
      <vt:lpstr>e anche dei «grandi» </vt:lpstr>
      <vt:lpstr>Google Glasses https://www.wordstream.com/blog/ws/2014/05/21/google-glass-sweepstakes   </vt:lpstr>
      <vt:lpstr>Presentazione standard di PowerPoint</vt:lpstr>
      <vt:lpstr>Presentazione standard di PowerPoint</vt:lpstr>
      <vt:lpstr>2) Type of problem: Difficulties with conceptual differentiation</vt:lpstr>
      <vt:lpstr>Vantaggi della didattica virtuale</vt:lpstr>
      <vt:lpstr>Components of smartphone</vt:lpstr>
      <vt:lpstr>Smartphones &amp; AR</vt:lpstr>
      <vt:lpstr>AR in games</vt:lpstr>
      <vt:lpstr>AR in games</vt:lpstr>
      <vt:lpstr>AR in educazione</vt:lpstr>
      <vt:lpstr>Gli oggetti virtuali nel mondo reale: Peter Rabbit</vt:lpstr>
      <vt:lpstr>Una sovrapposizione del mondo reale</vt:lpstr>
      <vt:lpstr>Che cosa sono multi-media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papero bevitore (0)</vt:lpstr>
      <vt:lpstr>Regioni d’Italia</vt:lpstr>
      <vt:lpstr>Piemonte, Liguria, Lombardia</vt:lpstr>
      <vt:lpstr>Pompei virtual tour (DeAgostini multimedia)</vt:lpstr>
      <vt:lpstr>Pompei virtual tour (DeAgostini multimedia)</vt:lpstr>
      <vt:lpstr>Pompei virtual tour (DeAgostini multimedia)</vt:lpstr>
      <vt:lpstr>Pompei virtual tour (DeAgostini multimedia)</vt:lpstr>
      <vt:lpstr>Presentazione standard di PowerPoint</vt:lpstr>
      <vt:lpstr>Quadratura del cerchio</vt:lpstr>
      <vt:lpstr>Già 5 mila anni fa...</vt:lpstr>
      <vt:lpstr>Papiro Rhind (~1550 a.C.)</vt:lpstr>
      <vt:lpstr>La proporzione aurea</vt:lpstr>
      <vt:lpstr>La matematica è bella</vt:lpstr>
      <vt:lpstr>Physics is Fun: Why do objects fall?</vt:lpstr>
      <vt:lpstr>Aristotele (384-322 a.C.) </vt:lpstr>
      <vt:lpstr>É l’energia che muove le cose</vt:lpstr>
      <vt:lpstr>Galileo (1564-1642)</vt:lpstr>
      <vt:lpstr>Galileo (1564-1642)</vt:lpstr>
      <vt:lpstr>Now we make experiment on Moon</vt:lpstr>
      <vt:lpstr>Presentazione standard di PowerPoint</vt:lpstr>
      <vt:lpstr>Suoni</vt:lpstr>
      <vt:lpstr>Presentazione standard di PowerPoint</vt:lpstr>
      <vt:lpstr>Qual è l’armonia dell’Universo?</vt:lpstr>
      <vt:lpstr>Presentazione standard di PowerPoint</vt:lpstr>
      <vt:lpstr>Che cosa è la fisica?</vt:lpstr>
      <vt:lpstr>La fisica e giocattoli</vt:lpstr>
      <vt:lpstr>Fisica e giocattoli</vt:lpstr>
      <vt:lpstr>Presentazione standard di PowerPoint</vt:lpstr>
      <vt:lpstr>Partiamo dalla fine, cioè da Android</vt:lpstr>
      <vt:lpstr>Laboratorio di fisica via computer (Uni Udine)</vt:lpstr>
      <vt:lpstr>Transient-resistor</vt:lpstr>
      <vt:lpstr>Didactical packages</vt:lpstr>
      <vt:lpstr>From measurement to representation</vt:lpstr>
      <vt:lpstr>From a real experiment to its mathematical abstraction </vt:lpstr>
      <vt:lpstr>Relatività generale</vt:lpstr>
      <vt:lpstr>Le dimensioni dell’atomo</vt:lpstr>
      <vt:lpstr>Presentazione standard di PowerPoint</vt:lpstr>
      <vt:lpstr>Microsoft: HoloLens</vt:lpstr>
      <vt:lpstr>Giochi nel Metaverso</vt:lpstr>
      <vt:lpstr>… un robot umanoide</vt:lpstr>
      <vt:lpstr>VR Ocean Aquarium</vt:lpstr>
      <vt:lpstr>Presentazione standard di PowerPoint</vt:lpstr>
      <vt:lpstr>La quarta rivoluzione industriale</vt:lpstr>
      <vt:lpstr>Musica creata dalla IA</vt:lpstr>
      <vt:lpstr>Google Deap Dream Generator</vt:lpstr>
      <vt:lpstr>Compressorhead</vt:lpstr>
      <vt:lpstr>Hatsune Miku</vt:lpstr>
      <vt:lpstr>e anche tante altre cose, secondo le richieste/ esigenze dell’illustre pubblico…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97</cp:revision>
  <cp:lastPrinted>2022-10-04T19:25:29Z</cp:lastPrinted>
  <dcterms:created xsi:type="dcterms:W3CDTF">2019-04-23T16:37:35Z</dcterms:created>
  <dcterms:modified xsi:type="dcterms:W3CDTF">2022-10-12T08:55:48Z</dcterms:modified>
</cp:coreProperties>
</file>