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321" r:id="rId2"/>
    <p:sldId id="275" r:id="rId3"/>
    <p:sldId id="293" r:id="rId4"/>
    <p:sldId id="261" r:id="rId5"/>
    <p:sldId id="288" r:id="rId6"/>
    <p:sldId id="276" r:id="rId7"/>
    <p:sldId id="277" r:id="rId8"/>
    <p:sldId id="278" r:id="rId9"/>
    <p:sldId id="294" r:id="rId10"/>
    <p:sldId id="279" r:id="rId11"/>
    <p:sldId id="289" r:id="rId12"/>
    <p:sldId id="290" r:id="rId13"/>
    <p:sldId id="262" r:id="rId14"/>
    <p:sldId id="263" r:id="rId15"/>
    <p:sldId id="282" r:id="rId16"/>
    <p:sldId id="300" r:id="rId17"/>
    <p:sldId id="291" r:id="rId18"/>
    <p:sldId id="298" r:id="rId19"/>
    <p:sldId id="283" r:id="rId20"/>
    <p:sldId id="297" r:id="rId21"/>
    <p:sldId id="284" r:id="rId22"/>
    <p:sldId id="322" r:id="rId23"/>
    <p:sldId id="273" r:id="rId24"/>
    <p:sldId id="323" r:id="rId25"/>
    <p:sldId id="285" r:id="rId26"/>
    <p:sldId id="299" r:id="rId27"/>
    <p:sldId id="286" r:id="rId28"/>
    <p:sldId id="287" r:id="rId29"/>
    <p:sldId id="372" r:id="rId30"/>
    <p:sldId id="257" r:id="rId31"/>
    <p:sldId id="295" r:id="rId32"/>
    <p:sldId id="303" r:id="rId33"/>
    <p:sldId id="304" r:id="rId34"/>
    <p:sldId id="272" r:id="rId35"/>
    <p:sldId id="301" r:id="rId36"/>
    <p:sldId id="306" r:id="rId37"/>
    <p:sldId id="373" r:id="rId38"/>
    <p:sldId id="374" r:id="rId39"/>
    <p:sldId id="307" r:id="rId40"/>
    <p:sldId id="266" r:id="rId41"/>
    <p:sldId id="302" r:id="rId42"/>
    <p:sldId id="308" r:id="rId43"/>
    <p:sldId id="345" r:id="rId44"/>
    <p:sldId id="334" r:id="rId45"/>
    <p:sldId id="347" r:id="rId46"/>
    <p:sldId id="335" r:id="rId47"/>
    <p:sldId id="364" r:id="rId48"/>
    <p:sldId id="336" r:id="rId49"/>
    <p:sldId id="361" r:id="rId50"/>
    <p:sldId id="367" r:id="rId51"/>
    <p:sldId id="368" r:id="rId52"/>
    <p:sldId id="362" r:id="rId53"/>
    <p:sldId id="369" r:id="rId54"/>
    <p:sldId id="296" r:id="rId55"/>
    <p:sldId id="352" r:id="rId56"/>
    <p:sldId id="353" r:id="rId57"/>
    <p:sldId id="355" r:id="rId58"/>
    <p:sldId id="354" r:id="rId59"/>
    <p:sldId id="371" r:id="rId60"/>
    <p:sldId id="325" r:id="rId61"/>
    <p:sldId id="330" r:id="rId62"/>
    <p:sldId id="326" r:id="rId63"/>
    <p:sldId id="327" r:id="rId64"/>
    <p:sldId id="328" r:id="rId65"/>
    <p:sldId id="324" r:id="rId66"/>
    <p:sldId id="329" r:id="rId67"/>
    <p:sldId id="358" r:id="rId68"/>
    <p:sldId id="375" r:id="rId69"/>
    <p:sldId id="376" r:id="rId70"/>
    <p:sldId id="370" r:id="rId71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8" autoAdjust="0"/>
    <p:restoredTop sz="97292" autoAdjust="0"/>
  </p:normalViewPr>
  <p:slideViewPr>
    <p:cSldViewPr>
      <p:cViewPr varScale="1">
        <p:scale>
          <a:sx n="69" d="100"/>
          <a:sy n="69" d="100"/>
        </p:scale>
        <p:origin x="4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20AF00A-DFEA-4D28-8759-8DDB2BBEDB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23D9C-E12D-4848-A6B4-7603F1334CE1}" type="slidenum">
              <a:rPr lang="pl-PL" altLang="it-IT"/>
              <a:pPr/>
              <a:t>7</a:t>
            </a:fld>
            <a:endParaRPr lang="pl-PL" altLang="it-IT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80EB97C7-9036-43B1-9B35-5365F20D90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D895ED1-E278-4173-AD05-9A7FB67D0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2248EC-6B86-47CC-831F-03AEEEB1BC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64D85-991E-4592-BBA8-298AE3CF59D2}" type="slidenum">
              <a:rPr lang="pl-PL" altLang="it-IT"/>
              <a:pPr/>
              <a:t>8</a:t>
            </a:fld>
            <a:endParaRPr lang="pl-PL" altLang="it-IT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48469A4-B459-4A2A-A7FB-B6E0A1A11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71E17E2-E2B2-43EE-A0BD-968A78F45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49D7DD9-1303-4618-BC91-94AE430106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BC39AB-1303-4568-BF44-6C5ED8AA05B7}" type="slidenum">
              <a:rPr lang="en-AU" altLang="it-IT"/>
              <a:pPr/>
              <a:t>22</a:t>
            </a:fld>
            <a:endParaRPr lang="en-AU" altLang="it-IT"/>
          </a:p>
        </p:txBody>
      </p:sp>
      <p:sp>
        <p:nvSpPr>
          <p:cNvPr id="109570" name="Symbol zastępczy obrazu slajdu 1">
            <a:extLst>
              <a:ext uri="{FF2B5EF4-FFF2-40B4-BE49-F238E27FC236}">
                <a16:creationId xmlns:a16="http://schemas.microsoft.com/office/drawing/2014/main" id="{AE252BE2-0219-4DF5-86F1-78AFF5500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Symbol zastępczy notatek 2">
            <a:extLst>
              <a:ext uri="{FF2B5EF4-FFF2-40B4-BE49-F238E27FC236}">
                <a16:creationId xmlns:a16="http://schemas.microsoft.com/office/drawing/2014/main" id="{4EE7C83C-C058-41E6-9D7D-427869790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109572" name="Symbol zastępczy numeru slajdu 3">
            <a:extLst>
              <a:ext uri="{FF2B5EF4-FFF2-40B4-BE49-F238E27FC236}">
                <a16:creationId xmlns:a16="http://schemas.microsoft.com/office/drawing/2014/main" id="{D584C31D-3B01-4412-9052-BC6C6D0F59F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9C708163-84DA-4037-8152-617A138B9FBE}" type="slidenum">
              <a:rPr lang="en-US" altLang="it-IT" sz="1200">
                <a:latin typeface="Calibri" panose="020F0502020204030204" pitchFamily="34" charset="0"/>
              </a:rPr>
              <a:pPr algn="r"/>
              <a:t>22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0D91FD-F8DE-471C-92C8-40C013CF20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DA5E9A-8C0D-4E34-BC2A-222A5F7B335B}" type="slidenum">
              <a:rPr lang="en-AU" altLang="it-IT"/>
              <a:pPr/>
              <a:t>24</a:t>
            </a:fld>
            <a:endParaRPr lang="en-AU" altLang="it-IT"/>
          </a:p>
        </p:txBody>
      </p:sp>
      <p:sp>
        <p:nvSpPr>
          <p:cNvPr id="111618" name="Symbol zastępczy obrazu slajdu 1">
            <a:extLst>
              <a:ext uri="{FF2B5EF4-FFF2-40B4-BE49-F238E27FC236}">
                <a16:creationId xmlns:a16="http://schemas.microsoft.com/office/drawing/2014/main" id="{9D405526-38D3-4ED9-8F39-DBC3A06222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Symbol zastępczy notatek 2">
            <a:extLst>
              <a:ext uri="{FF2B5EF4-FFF2-40B4-BE49-F238E27FC236}">
                <a16:creationId xmlns:a16="http://schemas.microsoft.com/office/drawing/2014/main" id="{7F5EB7B0-DDB6-430A-B9F3-49A9CEA1E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111620" name="Symbol zastępczy numeru slajdu 3">
            <a:extLst>
              <a:ext uri="{FF2B5EF4-FFF2-40B4-BE49-F238E27FC236}">
                <a16:creationId xmlns:a16="http://schemas.microsoft.com/office/drawing/2014/main" id="{F6CA4875-CBC6-45B9-A55C-6673EB97275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873B8609-F45C-483C-9C16-DD9AFA6DFB4C}" type="slidenum">
              <a:rPr lang="en-US" altLang="it-IT" sz="1200">
                <a:latin typeface="Calibri" panose="020F0502020204030204" pitchFamily="34" charset="0"/>
              </a:rPr>
              <a:pPr algn="r"/>
              <a:t>24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B4A929-44A0-4120-8A0C-8555CF2408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4E042-E679-4D45-976A-03D8C9EF0E56}" type="slidenum">
              <a:rPr lang="pl-PL" altLang="it-IT"/>
              <a:pPr/>
              <a:t>26</a:t>
            </a:fld>
            <a:endParaRPr lang="pl-PL" altLang="it-IT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2A896BA9-9F8E-4968-A2EE-2E17DA11B8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8BAE09D6-34D6-4601-BF28-BAA2B0877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9426A61-37DC-4742-BF4E-444E8CD0B4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EF3981-8FDB-426B-BD13-58C864D4291B}" type="slidenum">
              <a:rPr lang="pl-PL" altLang="it-IT"/>
              <a:pPr/>
              <a:t>34</a:t>
            </a:fld>
            <a:endParaRPr lang="pl-PL" altLang="it-IT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496BC75B-4201-4E7C-990B-A2D918E63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5405768-4373-4914-B248-7B5EBB611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6A87D-11F1-40E7-8A11-E56A840860BF}" type="slidenum">
              <a:rPr lang="pl-PL" altLang="it-IT" smtClean="0"/>
              <a:pPr/>
              <a:t>37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4784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93FAA8-0837-47E9-95A8-DDB724902A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FE8AB5-238F-45A2-801E-33A7FC1F17D4}" type="slidenum">
              <a:rPr lang="en-AU" altLang="it-IT"/>
              <a:pPr/>
              <a:t>61</a:t>
            </a:fld>
            <a:endParaRPr lang="en-AU" altLang="it-IT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B67C1116-F8D4-493A-A52B-ADC99DA3CC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43BBA2B1-6E8A-4430-BD54-B4DE9B2FD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3" Type="http://schemas.microsoft.com/office/2007/relationships/media" Target="../media/media11.WAV"/><Relationship Id="rId7" Type="http://schemas.microsoft.com/office/2007/relationships/media" Target="../media/media13.WAV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19.png"/><Relationship Id="rId5" Type="http://schemas.microsoft.com/office/2007/relationships/media" Target="../media/media12.WAV"/><Relationship Id="rId10" Type="http://schemas.openxmlformats.org/officeDocument/2006/relationships/image" Target="../media/image5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media" Target="../media/media16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audio" Target="../media/media17.WAV"/><Relationship Id="rId11" Type="http://schemas.openxmlformats.org/officeDocument/2006/relationships/image" Target="../media/image26.png"/><Relationship Id="rId5" Type="http://schemas.microsoft.com/office/2007/relationships/media" Target="../media/media17.WAV"/><Relationship Id="rId10" Type="http://schemas.openxmlformats.org/officeDocument/2006/relationships/image" Target="../media/image25.jpeg"/><Relationship Id="rId4" Type="http://schemas.openxmlformats.org/officeDocument/2006/relationships/audio" Target="../media/media16.WAV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slideLayout" Target="../slideLayouts/slideLayout1.xml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video" Target="../media/media23.mp4"/><Relationship Id="rId17" Type="http://schemas.openxmlformats.org/officeDocument/2006/relationships/image" Target="../media/image29.png"/><Relationship Id="rId2" Type="http://schemas.openxmlformats.org/officeDocument/2006/relationships/audio" Target="../media/media18.WAV"/><Relationship Id="rId16" Type="http://schemas.openxmlformats.org/officeDocument/2006/relationships/image" Target="../media/image28.png"/><Relationship Id="rId1" Type="http://schemas.microsoft.com/office/2007/relationships/media" Target="../media/media18.WAV"/><Relationship Id="rId6" Type="http://schemas.openxmlformats.org/officeDocument/2006/relationships/video" Target="../media/media20.mp4"/><Relationship Id="rId11" Type="http://schemas.microsoft.com/office/2007/relationships/media" Target="../media/media23.mp4"/><Relationship Id="rId5" Type="http://schemas.microsoft.com/office/2007/relationships/media" Target="../media/media20.mp4"/><Relationship Id="rId15" Type="http://schemas.openxmlformats.org/officeDocument/2006/relationships/image" Target="../media/image27.png"/><Relationship Id="rId10" Type="http://schemas.openxmlformats.org/officeDocument/2006/relationships/video" Target="../media/media22.mp4"/><Relationship Id="rId4" Type="http://schemas.openxmlformats.org/officeDocument/2006/relationships/audio" Target="../media/media19.WAV"/><Relationship Id="rId9" Type="http://schemas.microsoft.com/office/2007/relationships/media" Target="../media/media22.mp4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5.mp4"/><Relationship Id="rId7" Type="http://schemas.openxmlformats.org/officeDocument/2006/relationships/slideLayout" Target="../slideLayouts/slideLayout1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6" Type="http://schemas.openxmlformats.org/officeDocument/2006/relationships/video" Target="../media/media26.mp4"/><Relationship Id="rId5" Type="http://schemas.microsoft.com/office/2007/relationships/media" Target="../media/media26.mp4"/><Relationship Id="rId10" Type="http://schemas.openxmlformats.org/officeDocument/2006/relationships/image" Target="../media/image32.png"/><Relationship Id="rId4" Type="http://schemas.openxmlformats.org/officeDocument/2006/relationships/video" Target="../media/media25.mp4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audio" Target="../media/media27.WAV"/><Relationship Id="rId7" Type="http://schemas.openxmlformats.org/officeDocument/2006/relationships/oleObject" Target="../embeddings/oleObject2.bin"/><Relationship Id="rId2" Type="http://schemas.microsoft.com/office/2007/relationships/media" Target="../media/media27.WAV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28.WAV"/><Relationship Id="rId10" Type="http://schemas.openxmlformats.org/officeDocument/2006/relationships/image" Target="../media/image5.png"/><Relationship Id="rId4" Type="http://schemas.microsoft.com/office/2007/relationships/media" Target="../media/media28.WAV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0.mp4"/><Relationship Id="rId7" Type="http://schemas.openxmlformats.org/officeDocument/2006/relationships/image" Target="../media/image36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0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5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cousticstoday.org/supplementary-text-violinacoustics-colin-e-gough/" TargetMode="External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5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image" Target="../media/image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3.jpeg"/><Relationship Id="rId5" Type="http://schemas.microsoft.com/office/2007/relationships/media" Target="../media/media3.WAV"/><Relationship Id="rId10" Type="http://schemas.openxmlformats.org/officeDocument/2006/relationships/image" Target="../media/image2.jpe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PGFs7n6n3-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6.WAV"/><Relationship Id="rId13" Type="http://schemas.microsoft.com/office/2007/relationships/media" Target="../media/media39.WAV"/><Relationship Id="rId18" Type="http://schemas.openxmlformats.org/officeDocument/2006/relationships/image" Target="../media/image50.jpeg"/><Relationship Id="rId3" Type="http://schemas.microsoft.com/office/2007/relationships/media" Target="../media/media34.WAV"/><Relationship Id="rId21" Type="http://schemas.openxmlformats.org/officeDocument/2006/relationships/image" Target="../media/image52.png"/><Relationship Id="rId7" Type="http://schemas.microsoft.com/office/2007/relationships/media" Target="../media/media36.WAV"/><Relationship Id="rId12" Type="http://schemas.openxmlformats.org/officeDocument/2006/relationships/audio" Target="../media/media38.WAV"/><Relationship Id="rId17" Type="http://schemas.openxmlformats.org/officeDocument/2006/relationships/slideLayout" Target="../slideLayouts/slideLayout1.xml"/><Relationship Id="rId2" Type="http://schemas.openxmlformats.org/officeDocument/2006/relationships/audio" Target="../media/media33.WAV"/><Relationship Id="rId16" Type="http://schemas.openxmlformats.org/officeDocument/2006/relationships/audio" Target="../media/media40.WAV"/><Relationship Id="rId20" Type="http://schemas.openxmlformats.org/officeDocument/2006/relationships/image" Target="../media/image51.jpeg"/><Relationship Id="rId1" Type="http://schemas.microsoft.com/office/2007/relationships/media" Target="../media/media33.WAV"/><Relationship Id="rId6" Type="http://schemas.openxmlformats.org/officeDocument/2006/relationships/audio" Target="../media/media35.WAV"/><Relationship Id="rId11" Type="http://schemas.microsoft.com/office/2007/relationships/media" Target="../media/media38.WAV"/><Relationship Id="rId5" Type="http://schemas.microsoft.com/office/2007/relationships/media" Target="../media/media35.WAV"/><Relationship Id="rId15" Type="http://schemas.microsoft.com/office/2007/relationships/media" Target="../media/media40.WAV"/><Relationship Id="rId10" Type="http://schemas.openxmlformats.org/officeDocument/2006/relationships/audio" Target="../media/media37.WAV"/><Relationship Id="rId19" Type="http://schemas.openxmlformats.org/officeDocument/2006/relationships/image" Target="../media/image5.png"/><Relationship Id="rId4" Type="http://schemas.openxmlformats.org/officeDocument/2006/relationships/audio" Target="../media/media34.WAV"/><Relationship Id="rId9" Type="http://schemas.microsoft.com/office/2007/relationships/media" Target="../media/media37.WAV"/><Relationship Id="rId14" Type="http://schemas.openxmlformats.org/officeDocument/2006/relationships/audio" Target="../media/media39.WAV"/><Relationship Id="rId22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57.png"/><Relationship Id="rId3" Type="http://schemas.microsoft.com/office/2007/relationships/media" Target="../media/media41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56.png"/><Relationship Id="rId2" Type="http://schemas.openxmlformats.org/officeDocument/2006/relationships/audio" Target="file:///C:\Wystawy\Wyklady_UMK\Ucho_2019\WAS4.WAV" TargetMode="External"/><Relationship Id="rId1" Type="http://schemas.openxmlformats.org/officeDocument/2006/relationships/audio" Target="file:///C:\Wystawy\Wyklady_UMK\Ucho_2019\WAS1.WAV" TargetMode="External"/><Relationship Id="rId6" Type="http://schemas.openxmlformats.org/officeDocument/2006/relationships/video" Target="../media/media42.mp4"/><Relationship Id="rId11" Type="http://schemas.openxmlformats.org/officeDocument/2006/relationships/image" Target="../media/image19.png"/><Relationship Id="rId5" Type="http://schemas.microsoft.com/office/2007/relationships/media" Target="../media/media42.mp4"/><Relationship Id="rId10" Type="http://schemas.openxmlformats.org/officeDocument/2006/relationships/image" Target="../media/image55.jpeg"/><Relationship Id="rId4" Type="http://schemas.openxmlformats.org/officeDocument/2006/relationships/video" Target="../media/media41.mp4"/><Relationship Id="rId9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jpeg"/><Relationship Id="rId3" Type="http://schemas.microsoft.com/office/2007/relationships/media" Target="../media/media3.WAV"/><Relationship Id="rId7" Type="http://schemas.openxmlformats.org/officeDocument/2006/relationships/slideLayout" Target="../slideLayouts/slideLayout2.xml"/><Relationship Id="rId12" Type="http://schemas.openxmlformats.org/officeDocument/2006/relationships/hyperlink" Target="../../../Wystawy/Wyklady_UMK/graz/PASCO/pasco10_file/Dzwon2.wav" TargetMode="External"/><Relationship Id="rId17" Type="http://schemas.openxmlformats.org/officeDocument/2006/relationships/image" Target="../media/image63.jpeg"/><Relationship Id="rId2" Type="http://schemas.openxmlformats.org/officeDocument/2006/relationships/audio" Target="../media/media43.WAV"/><Relationship Id="rId16" Type="http://schemas.openxmlformats.org/officeDocument/2006/relationships/hyperlink" Target="../../../Wystawy/Wyklady_UMK/graz/PASCO/pasco10_file/Dzwona.wav" TargetMode="External"/><Relationship Id="rId1" Type="http://schemas.microsoft.com/office/2007/relationships/media" Target="../media/media43.WAV"/><Relationship Id="rId6" Type="http://schemas.openxmlformats.org/officeDocument/2006/relationships/audio" Target="../media/media44.WAV"/><Relationship Id="rId11" Type="http://schemas.openxmlformats.org/officeDocument/2006/relationships/image" Target="../media/image60.jpeg"/><Relationship Id="rId5" Type="http://schemas.microsoft.com/office/2007/relationships/media" Target="../media/media44.WAV"/><Relationship Id="rId15" Type="http://schemas.openxmlformats.org/officeDocument/2006/relationships/image" Target="../media/image62.jpeg"/><Relationship Id="rId10" Type="http://schemas.openxmlformats.org/officeDocument/2006/relationships/hyperlink" Target="../../../Wystawy/Wyklady_UMK/graz/PASCO/pasco10_file/Dzwon1.wav" TargetMode="External"/><Relationship Id="rId4" Type="http://schemas.openxmlformats.org/officeDocument/2006/relationships/audio" Target="../media/media3.WAV"/><Relationship Id="rId9" Type="http://schemas.openxmlformats.org/officeDocument/2006/relationships/image" Target="../media/image59.jpeg"/><Relationship Id="rId1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6.WAV"/><Relationship Id="rId7" Type="http://schemas.openxmlformats.org/officeDocument/2006/relationships/image" Target="../media/image65.png"/><Relationship Id="rId2" Type="http://schemas.openxmlformats.org/officeDocument/2006/relationships/video" Target="../media/media45.mp4"/><Relationship Id="rId1" Type="http://schemas.microsoft.com/office/2007/relationships/media" Target="../media/media45.mp4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6.WAV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vmc.com/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Narz%C4%85d_Cortieg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vmc.com/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oleObject" Target="../embeddings/oleObject3.bin"/><Relationship Id="rId7" Type="http://schemas.openxmlformats.org/officeDocument/2006/relationships/image" Target="../media/image7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2.png"/><Relationship Id="rId4" Type="http://schemas.openxmlformats.org/officeDocument/2006/relationships/image" Target="../media/image70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jpeg"/><Relationship Id="rId3" Type="http://schemas.microsoft.com/office/2007/relationships/media" Target="../media/media3.WAV"/><Relationship Id="rId7" Type="http://schemas.openxmlformats.org/officeDocument/2006/relationships/slideLayout" Target="../slideLayouts/slideLayout2.xml"/><Relationship Id="rId12" Type="http://schemas.openxmlformats.org/officeDocument/2006/relationships/hyperlink" Target="../../../Wystawy/Wyklady_UMK/graz/PASCO/pasco10_file/Dzwon2.wav" TargetMode="External"/><Relationship Id="rId17" Type="http://schemas.openxmlformats.org/officeDocument/2006/relationships/image" Target="../media/image63.jpeg"/><Relationship Id="rId2" Type="http://schemas.openxmlformats.org/officeDocument/2006/relationships/audio" Target="../media/media43.WAV"/><Relationship Id="rId16" Type="http://schemas.openxmlformats.org/officeDocument/2006/relationships/hyperlink" Target="../../../Wystawy/Wyklady_UMK/graz/PASCO/pasco10_file/Dzwona.wav" TargetMode="External"/><Relationship Id="rId1" Type="http://schemas.microsoft.com/office/2007/relationships/media" Target="../media/media43.WAV"/><Relationship Id="rId6" Type="http://schemas.openxmlformats.org/officeDocument/2006/relationships/audio" Target="../media/media44.WAV"/><Relationship Id="rId11" Type="http://schemas.openxmlformats.org/officeDocument/2006/relationships/image" Target="../media/image60.jpeg"/><Relationship Id="rId5" Type="http://schemas.microsoft.com/office/2007/relationships/media" Target="../media/media44.WAV"/><Relationship Id="rId15" Type="http://schemas.openxmlformats.org/officeDocument/2006/relationships/image" Target="../media/image62.jpeg"/><Relationship Id="rId10" Type="http://schemas.openxmlformats.org/officeDocument/2006/relationships/hyperlink" Target="../../../Wystawy/Wyklady_UMK/graz/PASCO/pasco10_file/Dzwon1.wav" TargetMode="External"/><Relationship Id="rId4" Type="http://schemas.openxmlformats.org/officeDocument/2006/relationships/audio" Target="../media/media3.WAV"/><Relationship Id="rId9" Type="http://schemas.openxmlformats.org/officeDocument/2006/relationships/image" Target="../media/image59.jpeg"/><Relationship Id="rId1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olly.phys.msu.su/~zeld/oscill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lab.pap.edu.pl/~rajch/burza/green-square/fourier.html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tragicocomedia.files.wordpress.com/2015/11/solar-system.jpg" TargetMode="External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hyperlink" Target="http://antwrp.gsfc.nasa.gov/apod/ap05042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6.jpeg"/><Relationship Id="rId5" Type="http://schemas.openxmlformats.org/officeDocument/2006/relationships/image" Target="../media/image94.wmf"/><Relationship Id="rId4" Type="http://schemas.openxmlformats.org/officeDocument/2006/relationships/oleObject" Target="../embeddings/oleObject5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gi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Orbital_resonance" TargetMode="External"/><Relationship Id="rId5" Type="http://schemas.openxmlformats.org/officeDocument/2006/relationships/hyperlink" Target="https://it.wikipedia.org/wiki/Risonanza_orbitale" TargetMode="External"/><Relationship Id="rId4" Type="http://schemas.openxmlformats.org/officeDocument/2006/relationships/image" Target="../media/image10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media5.WAV"/><Relationship Id="rId7" Type="http://schemas.openxmlformats.org/officeDocument/2006/relationships/image" Target="../media/image9.wmf"/><Relationship Id="rId2" Type="http://schemas.microsoft.com/office/2007/relationships/media" Target="../media/media5.WAV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ademiehamme.be/muziek-fagot" TargetMode="External"/><Relationship Id="rId3" Type="http://schemas.openxmlformats.org/officeDocument/2006/relationships/hyperlink" Target="https://www.youtube.com/watch?v=0Bh-4_uObuo" TargetMode="External"/><Relationship Id="rId7" Type="http://schemas.openxmlformats.org/officeDocument/2006/relationships/hyperlink" Target="https://www.allegromusique.fr/cours-de-clarinette" TargetMode="External"/><Relationship Id="rId2" Type="http://schemas.openxmlformats.org/officeDocument/2006/relationships/hyperlink" Target="https://www.youtube.com/watch?v=eDrVtXPpu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im.wikia.com/wiki/File:Oboe.jpg" TargetMode="External"/><Relationship Id="rId5" Type="http://schemas.openxmlformats.org/officeDocument/2006/relationships/image" Target="../media/image113.jpeg"/><Relationship Id="rId10" Type="http://schemas.openxmlformats.org/officeDocument/2006/relationships/image" Target="../media/image115.jpeg"/><Relationship Id="rId4" Type="http://schemas.openxmlformats.org/officeDocument/2006/relationships/hyperlink" Target="https://www.youtube.com/watch?v=kQgLCsbaDk8" TargetMode="External"/><Relationship Id="rId9" Type="http://schemas.openxmlformats.org/officeDocument/2006/relationships/image" Target="../media/image11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media" Target="../media/media7.WAV"/><Relationship Id="rId7" Type="http://schemas.openxmlformats.org/officeDocument/2006/relationships/image" Target="../media/image1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../media/media7.WAV"/><Relationship Id="rId9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9.mp4"/><Relationship Id="rId7" Type="http://schemas.openxmlformats.org/officeDocument/2006/relationships/image" Target="../media/image1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9.mp4"/><Relationship Id="rId9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mo-international.com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hyperlink" Target="https://www.atlasobscura.com/articles/ben-franklin-singing-bowl-glass-armoni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518603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b="1" dirty="0"/>
              <a:t>Che bel suono!</a:t>
            </a:r>
            <a:endParaRPr lang="pl-PL" altLang="it-IT" sz="5400" b="1" dirty="0">
              <a:latin typeface="Arial" panose="020B0604020202020204" pitchFamily="34" charset="0"/>
            </a:endParaRP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 dirty="0">
                <a:solidFill>
                  <a:srgbClr val="FF0000"/>
                </a:solidFill>
              </a:rPr>
              <a:t>Suono, tono, armonia</a:t>
            </a:r>
            <a:endParaRPr lang="it-IT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Istrumenti musicali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Harmonia </a:t>
            </a:r>
            <a:r>
              <a:rPr lang="it-IT" altLang="it-IT" sz="2800" dirty="0" err="1">
                <a:solidFill>
                  <a:srgbClr val="FF0000"/>
                </a:solidFill>
              </a:rPr>
              <a:t>Mundis</a:t>
            </a:r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464101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in chiave</a:t>
            </a: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Interdisciplinare</a:t>
            </a: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2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C5F9540-8863-4219-B6F2-5CF785079B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6931025" cy="1143000"/>
          </a:xfrm>
        </p:spPr>
        <p:txBody>
          <a:bodyPr anchor="ctr"/>
          <a:lstStyle/>
          <a:p>
            <a:r>
              <a:rPr lang="pl-PL" altLang="it-IT" sz="3600" dirty="0"/>
              <a:t>I</a:t>
            </a:r>
            <a:r>
              <a:rPr lang="it-IT" altLang="it-IT" sz="3600" dirty="0"/>
              <a:t>strumenti a fiato</a:t>
            </a:r>
            <a:endParaRPr lang="pl-PL" altLang="it-IT" sz="3600" dirty="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FB6E70EE-4F9F-4E77-8F54-6510F01DA96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1295400"/>
            <a:ext cx="6400800" cy="17526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it-IT" altLang="it-IT" dirty="0"/>
              <a:t>Suoni possono essere creati con dei tubi, vasi, fischietti. Ogni bottiglia può suonare. </a:t>
            </a:r>
            <a:r>
              <a:rPr lang="pl-PL" altLang="it-IT" dirty="0"/>
              <a:t> </a:t>
            </a:r>
          </a:p>
          <a:p>
            <a:pPr algn="l">
              <a:lnSpc>
                <a:spcPct val="80000"/>
              </a:lnSpc>
            </a:pPr>
            <a:endParaRPr lang="pl-PL" altLang="it-IT" dirty="0"/>
          </a:p>
          <a:p>
            <a:pPr algn="l">
              <a:lnSpc>
                <a:spcPct val="80000"/>
              </a:lnSpc>
            </a:pPr>
            <a:r>
              <a:rPr lang="pl-PL" altLang="it-IT" dirty="0"/>
              <a:t>„</a:t>
            </a:r>
            <a:r>
              <a:rPr lang="it-IT" altLang="it-IT" dirty="0"/>
              <a:t>l’altezza</a:t>
            </a:r>
            <a:r>
              <a:rPr lang="pl-PL" altLang="it-IT" dirty="0"/>
              <a:t> </a:t>
            </a:r>
            <a:r>
              <a:rPr lang="it-IT" altLang="it-IT" dirty="0"/>
              <a:t>del suono (</a:t>
            </a:r>
            <a:r>
              <a:rPr lang="it-IT" altLang="it-IT" i="1" dirty="0"/>
              <a:t>pitch</a:t>
            </a:r>
            <a:r>
              <a:rPr lang="it-IT" altLang="it-IT" dirty="0"/>
              <a:t> in inglese, frequenza per il fisico) dipende, in prima approssimazione dalla lunghezza del tubo. </a:t>
            </a:r>
            <a:endParaRPr lang="pl-PL" altLang="it-IT" sz="3200" dirty="0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6A9B8A3D-1556-4B54-B0C4-D6D478F84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573463"/>
            <a:ext cx="6400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>
                <a:solidFill>
                  <a:schemeClr val="accent2"/>
                </a:solidFill>
              </a:rPr>
              <a:t>Ma l’altezza dipende anche dalla forza del</a:t>
            </a:r>
            <a:r>
              <a:rPr lang="pl-PL" altLang="it-IT" sz="2400" dirty="0">
                <a:solidFill>
                  <a:schemeClr val="accent2"/>
                </a:solidFill>
              </a:rPr>
              <a:t> „</a:t>
            </a:r>
            <a:r>
              <a:rPr lang="it-IT" altLang="it-IT" sz="2400" dirty="0">
                <a:solidFill>
                  <a:schemeClr val="accent2"/>
                </a:solidFill>
              </a:rPr>
              <a:t>fiato</a:t>
            </a:r>
            <a:r>
              <a:rPr lang="pl-PL" altLang="it-IT" sz="2400" dirty="0">
                <a:solidFill>
                  <a:schemeClr val="accent2"/>
                </a:solidFill>
              </a:rPr>
              <a:t>” 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La potenza (come quantità fisica) dipende da</a:t>
            </a:r>
            <a:br>
              <a:rPr lang="pl-PL" altLang="it-IT" sz="2400" dirty="0">
                <a:solidFill>
                  <a:schemeClr val="accent2"/>
                </a:solidFill>
              </a:rPr>
            </a:br>
            <a:r>
              <a:rPr lang="pl-PL" altLang="it-IT" sz="2400" i="1" dirty="0">
                <a:solidFill>
                  <a:schemeClr val="accent2"/>
                </a:solidFill>
              </a:rPr>
              <a:t>P </a:t>
            </a:r>
            <a:r>
              <a:rPr lang="pl-PL" altLang="it-IT" sz="2400" dirty="0">
                <a:solidFill>
                  <a:schemeClr val="accent2"/>
                </a:solidFill>
              </a:rPr>
              <a:t>= ½ </a:t>
            </a:r>
            <a:r>
              <a:rPr lang="pl-PL" altLang="it-IT" sz="2400" i="1" dirty="0">
                <a:solidFill>
                  <a:schemeClr val="accent2"/>
                </a:solidFill>
              </a:rPr>
              <a:t>v ρ ω</a:t>
            </a:r>
            <a:r>
              <a:rPr lang="pl-PL" altLang="it-IT" sz="2400" baseline="30000" dirty="0">
                <a:solidFill>
                  <a:schemeClr val="accent2"/>
                </a:solidFill>
              </a:rPr>
              <a:t>2 </a:t>
            </a:r>
            <a:r>
              <a:rPr lang="pl-PL" altLang="it-IT" sz="2400" i="1" dirty="0">
                <a:solidFill>
                  <a:schemeClr val="accent2"/>
                </a:solidFill>
              </a:rPr>
              <a:t>A</a:t>
            </a:r>
            <a:r>
              <a:rPr lang="pl-PL" altLang="it-IT" sz="2400" baseline="30000" dirty="0">
                <a:solidFill>
                  <a:schemeClr val="accent2"/>
                </a:solidFill>
              </a:rPr>
              <a:t>2</a:t>
            </a:r>
            <a:endParaRPr lang="it-IT" altLang="it-IT" sz="2400" dirty="0">
              <a:solidFill>
                <a:schemeClr val="accent2"/>
              </a:solidFill>
            </a:endParaRP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>
                <a:solidFill>
                  <a:schemeClr val="accent2"/>
                </a:solidFill>
              </a:rPr>
              <a:t>dove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pl-PL" altLang="it-IT" sz="2400" i="1" dirty="0">
                <a:solidFill>
                  <a:schemeClr val="accent2"/>
                </a:solidFill>
              </a:rPr>
              <a:t>v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sta per la velocità del suono (340 m/s nell’aria)</a:t>
            </a:r>
            <a:r>
              <a:rPr lang="pl-PL" altLang="it-IT" sz="2400" dirty="0">
                <a:solidFill>
                  <a:schemeClr val="accent2"/>
                </a:solidFill>
              </a:rPr>
              <a:t>, </a:t>
            </a:r>
            <a:r>
              <a:rPr lang="pl-PL" altLang="it-IT" sz="2400" i="1" dirty="0">
                <a:solidFill>
                  <a:schemeClr val="accent2"/>
                </a:solidFill>
              </a:rPr>
              <a:t>ρ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è la densità del gas, </a:t>
            </a:r>
            <a:r>
              <a:rPr lang="pl-PL" altLang="it-IT" sz="2400" i="1" dirty="0">
                <a:solidFill>
                  <a:schemeClr val="accent2"/>
                </a:solidFill>
              </a:rPr>
              <a:t>ω</a:t>
            </a:r>
            <a:r>
              <a:rPr lang="pl-PL" altLang="it-IT" sz="2400" dirty="0">
                <a:solidFill>
                  <a:schemeClr val="accent2"/>
                </a:solidFill>
              </a:rPr>
              <a:t> –</a:t>
            </a:r>
            <a:r>
              <a:rPr lang="it-IT" altLang="it-IT" sz="2400" dirty="0">
                <a:solidFill>
                  <a:schemeClr val="accent2"/>
                </a:solidFill>
              </a:rPr>
              <a:t> è la frequenza del suono, </a:t>
            </a:r>
            <a:r>
              <a:rPr lang="pl-PL" altLang="it-IT" sz="2400" i="1" dirty="0">
                <a:solidFill>
                  <a:schemeClr val="accent2"/>
                </a:solidFill>
              </a:rPr>
              <a:t>A</a:t>
            </a:r>
            <a:r>
              <a:rPr lang="pl-PL" altLang="it-IT" sz="2400" dirty="0">
                <a:solidFill>
                  <a:schemeClr val="accent2"/>
                </a:solidFill>
              </a:rPr>
              <a:t> – amp</a:t>
            </a:r>
            <a:r>
              <a:rPr lang="it-IT" altLang="it-IT" sz="2400" dirty="0" err="1">
                <a:solidFill>
                  <a:schemeClr val="accent2"/>
                </a:solidFill>
              </a:rPr>
              <a:t>iezza</a:t>
            </a:r>
            <a:r>
              <a:rPr lang="it-IT" altLang="it-IT" sz="2400" dirty="0">
                <a:solidFill>
                  <a:schemeClr val="accent2"/>
                </a:solidFill>
              </a:rPr>
              <a:t> dell’onda</a:t>
            </a:r>
            <a:r>
              <a:rPr lang="pl-PL" altLang="it-IT" dirty="0"/>
              <a:t> 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endParaRPr lang="pl-PL" altLang="it-IT" dirty="0"/>
          </a:p>
        </p:txBody>
      </p:sp>
      <p:pic>
        <p:nvPicPr>
          <p:cNvPr id="51205" name="BUT1">
            <a:hlinkClick r:id="" action="ppaction://media"/>
            <a:extLst>
              <a:ext uri="{FF2B5EF4-FFF2-40B4-BE49-F238E27FC236}">
                <a16:creationId xmlns:a16="http://schemas.microsoft.com/office/drawing/2014/main" id="{F8FE9953-AF6C-44A4-A47A-4ACD707FA83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343441" y="252373"/>
            <a:ext cx="1308101" cy="130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>
            <a:hlinkClick r:id="" action="ppaction://media"/>
            <a:extLst>
              <a:ext uri="{FF2B5EF4-FFF2-40B4-BE49-F238E27FC236}">
                <a16:creationId xmlns:a16="http://schemas.microsoft.com/office/drawing/2014/main" id="{00B874BD-E13A-4DCD-9A6B-14E866B9739A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92375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7">
            <a:hlinkClick r:id="" action="ppaction://media"/>
            <a:extLst>
              <a:ext uri="{FF2B5EF4-FFF2-40B4-BE49-F238E27FC236}">
                <a16:creationId xmlns:a16="http://schemas.microsoft.com/office/drawing/2014/main" id="{FB7E18DD-85C3-4BC2-AC7F-01ED41770A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3573463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>
            <a:hlinkClick r:id="" action="ppaction://media"/>
            <a:extLst>
              <a:ext uri="{FF2B5EF4-FFF2-40B4-BE49-F238E27FC236}">
                <a16:creationId xmlns:a16="http://schemas.microsoft.com/office/drawing/2014/main" id="{B5CA2A0A-9C78-480A-9356-52A0817B4F4D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868863"/>
            <a:ext cx="473075" cy="4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" fill="hold"/>
                                        <p:tgtEl>
                                          <p:spTgt spid="51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4" fill="hold"/>
                                        <p:tgtEl>
                                          <p:spTgt spid="51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49" fill="hold"/>
                                        <p:tgtEl>
                                          <p:spTgt spid="512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87" fill="hold"/>
                                        <p:tgtEl>
                                          <p:spTgt spid="51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2C6AC7BE-C3E8-4A87-884C-E2588BBD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3595687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7" name="Picture 3">
            <a:extLst>
              <a:ext uri="{FF2B5EF4-FFF2-40B4-BE49-F238E27FC236}">
                <a16:creationId xmlns:a16="http://schemas.microsoft.com/office/drawing/2014/main" id="{DADA3103-6B24-4C91-BAA3-7772E1E97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149725"/>
            <a:ext cx="370998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8" name="Picture 4">
            <a:extLst>
              <a:ext uri="{FF2B5EF4-FFF2-40B4-BE49-F238E27FC236}">
                <a16:creationId xmlns:a16="http://schemas.microsoft.com/office/drawing/2014/main" id="{963E8154-4E1D-464A-BA4C-17E0E773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657600" cy="27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Rectangle 5">
            <a:extLst>
              <a:ext uri="{FF2B5EF4-FFF2-40B4-BE49-F238E27FC236}">
                <a16:creationId xmlns:a16="http://schemas.microsoft.com/office/drawing/2014/main" id="{D698015A-F457-4E50-BAB3-3A1285A9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" y="1524000"/>
            <a:ext cx="4271963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Un’infinità di suoni può essere creata negli strumenti a </a:t>
            </a:r>
            <a:r>
              <a:rPr lang="pl-PL" altLang="it-IT" sz="2400" dirty="0"/>
              <a:t>„</a:t>
            </a:r>
            <a:r>
              <a:rPr lang="it-IT" altLang="it-IT" sz="2400" dirty="0"/>
              <a:t>fiato</a:t>
            </a:r>
            <a:r>
              <a:rPr lang="pl-PL" altLang="it-IT" sz="2400" dirty="0"/>
              <a:t>”: tr</a:t>
            </a:r>
            <a:r>
              <a:rPr lang="it-IT" altLang="it-IT" sz="2400" dirty="0" err="1"/>
              <a:t>ombe</a:t>
            </a:r>
            <a:r>
              <a:rPr lang="pl-PL" altLang="it-IT" sz="2400" dirty="0"/>
              <a:t>,  </a:t>
            </a:r>
            <a:r>
              <a:rPr lang="it-IT" altLang="it-IT" sz="2400" dirty="0"/>
              <a:t>corni, </a:t>
            </a:r>
            <a:r>
              <a:rPr lang="pl-PL" altLang="it-IT" sz="2400" dirty="0"/>
              <a:t> </a:t>
            </a:r>
            <a:r>
              <a:rPr lang="it-IT" altLang="it-IT" sz="2400" dirty="0"/>
              <a:t>tromboni</a:t>
            </a:r>
            <a:r>
              <a:rPr lang="pl-PL" altLang="it-IT" sz="2400" dirty="0"/>
              <a:t>, tub</a:t>
            </a:r>
            <a:r>
              <a:rPr lang="it-IT" altLang="it-IT" sz="2400" dirty="0"/>
              <a:t>e</a:t>
            </a:r>
            <a:r>
              <a:rPr lang="pl-PL" altLang="it-IT" sz="2400" dirty="0"/>
              <a:t>…</a:t>
            </a:r>
            <a:endParaRPr lang="pl-PL" altLang="it-IT" dirty="0"/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7507C02D-875E-47BB-8767-D29E5EED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4724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2"/>
                </a:solidFill>
                <a:latin typeface="Tahoma" panose="020B0604030504040204" pitchFamily="34" charset="0"/>
              </a:rPr>
              <a:t>Le trombe</a:t>
            </a:r>
            <a:endParaRPr lang="pl-PL" altLang="it-IT" sz="32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1A0A7212-749F-45C9-8C1F-17F2D01B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163" y="6400800"/>
            <a:ext cx="4006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La VIllette, Paris, Foto Maria Karwasz</a:t>
            </a:r>
            <a:endParaRPr lang="en-AU" altLang="it-IT"/>
          </a:p>
        </p:txBody>
      </p:sp>
      <p:pic>
        <p:nvPicPr>
          <p:cNvPr id="62472" name="AIDA-TRA">
            <a:hlinkClick r:id="" action="ppaction://media"/>
            <a:extLst>
              <a:ext uri="{FF2B5EF4-FFF2-40B4-BE49-F238E27FC236}">
                <a16:creationId xmlns:a16="http://schemas.microsoft.com/office/drawing/2014/main" id="{BDCFCEB6-34AF-4B6A-9F66-FE413509184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163092" y="2732839"/>
            <a:ext cx="1489870" cy="148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1" fill="hold"/>
                                        <p:tgtEl>
                                          <p:spTgt spid="624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72"/>
                  </p:tgtEl>
                </p:cond>
              </p:nextCondLst>
            </p:seq>
            <p:audio>
              <p:cMediaNode vol="9697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7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9A641182-8BE4-4574-88C9-357D28C38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524000"/>
            <a:ext cx="388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Il suono di ogni strumento è diverso</a:t>
            </a:r>
            <a:r>
              <a:rPr lang="pl-PL" altLang="it-IT" sz="2400" dirty="0"/>
              <a:t>: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in questo modo il nostro orecchio lo riconosce </a:t>
            </a:r>
            <a:r>
              <a:rPr lang="pl-PL" altLang="it-IT" sz="2400" dirty="0"/>
              <a:t> </a:t>
            </a:r>
            <a:endParaRPr lang="pl-PL" altLang="it-IT" dirty="0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ABABA961-DE8D-4EE0-96C2-143898876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73628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Flauti</a:t>
            </a:r>
            <a:r>
              <a:rPr lang="pl-PL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, </a:t>
            </a:r>
            <a:r>
              <a:rPr lang="it-IT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pifferi, flauto di Pan etc. </a:t>
            </a:r>
            <a:endParaRPr lang="pl-PL" altLang="it-IT" sz="36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pic>
        <p:nvPicPr>
          <p:cNvPr id="63492" name="Picture 4">
            <a:extLst>
              <a:ext uri="{FF2B5EF4-FFF2-40B4-BE49-F238E27FC236}">
                <a16:creationId xmlns:a16="http://schemas.microsoft.com/office/drawing/2014/main" id="{00FEA0EC-C5F2-430D-BFF9-B6EC253FE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12015"/>
            <a:ext cx="1981200" cy="195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4" name="Picture 6">
            <a:extLst>
              <a:ext uri="{FF2B5EF4-FFF2-40B4-BE49-F238E27FC236}">
                <a16:creationId xmlns:a16="http://schemas.microsoft.com/office/drawing/2014/main" id="{CA0E52BE-B8C2-4C82-B7B5-D94472E8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44" y="3286091"/>
            <a:ext cx="1941865" cy="310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6" name="Picture 8">
            <a:extLst>
              <a:ext uri="{FF2B5EF4-FFF2-40B4-BE49-F238E27FC236}">
                <a16:creationId xmlns:a16="http://schemas.microsoft.com/office/drawing/2014/main" id="{C89A8F0D-932C-400F-ADE2-03036BC10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8" y="3286091"/>
            <a:ext cx="1656683" cy="31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7" name="FLUTE-1">
            <a:hlinkClick r:id="" action="ppaction://media"/>
            <a:extLst>
              <a:ext uri="{FF2B5EF4-FFF2-40B4-BE49-F238E27FC236}">
                <a16:creationId xmlns:a16="http://schemas.microsoft.com/office/drawing/2014/main" id="{42F84F99-9AD7-4AED-9714-1546C44E131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119093" y="3337128"/>
            <a:ext cx="3724822" cy="305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8" name="BACH-FLE">
            <a:hlinkClick r:id="" action="ppaction://media"/>
            <a:extLst>
              <a:ext uri="{FF2B5EF4-FFF2-40B4-BE49-F238E27FC236}">
                <a16:creationId xmlns:a16="http://schemas.microsoft.com/office/drawing/2014/main" id="{95C4A5CC-1ADD-4190-A540-8D36793299EB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3510719" y="3787011"/>
            <a:ext cx="1218380" cy="121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9" name="FLETNIA">
            <a:hlinkClick r:id="" action="ppaction://media"/>
            <a:extLst>
              <a:ext uri="{FF2B5EF4-FFF2-40B4-BE49-F238E27FC236}">
                <a16:creationId xmlns:a16="http://schemas.microsoft.com/office/drawing/2014/main" id="{C91DC43E-C344-490B-BAB6-82A4487C28E1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888955" y="1341436"/>
            <a:ext cx="1401763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34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34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349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3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097" fill="hold"/>
                                        <p:tgtEl>
                                          <p:spTgt spid="634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4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58" fill="hold"/>
                                        <p:tgtEl>
                                          <p:spTgt spid="634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9EC3B2C-D78C-4AD3-A4B8-695B0E3BCA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19113" y="338138"/>
            <a:ext cx="3519487" cy="838200"/>
          </a:xfrm>
        </p:spPr>
        <p:txBody>
          <a:bodyPr anchor="ctr"/>
          <a:lstStyle/>
          <a:p>
            <a:pPr algn="l"/>
            <a:r>
              <a:rPr lang="it-IT" altLang="it-IT" sz="3600" dirty="0"/>
              <a:t>Flauto aperto</a:t>
            </a:r>
            <a:endParaRPr lang="pl-PL" altLang="it-IT" sz="3600" dirty="0"/>
          </a:p>
        </p:txBody>
      </p:sp>
      <p:grpSp>
        <p:nvGrpSpPr>
          <p:cNvPr id="12291" name="Group 3">
            <a:extLst>
              <a:ext uri="{FF2B5EF4-FFF2-40B4-BE49-F238E27FC236}">
                <a16:creationId xmlns:a16="http://schemas.microsoft.com/office/drawing/2014/main" id="{F3C4CD9B-7B71-46F3-8004-89F707ED5402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2781300"/>
            <a:ext cx="3352800" cy="3040063"/>
            <a:chOff x="960" y="1152"/>
            <a:chExt cx="2112" cy="1915"/>
          </a:xfrm>
        </p:grpSpPr>
        <p:grpSp>
          <p:nvGrpSpPr>
            <p:cNvPr id="12292" name="Group 4">
              <a:extLst>
                <a:ext uri="{FF2B5EF4-FFF2-40B4-BE49-F238E27FC236}">
                  <a16:creationId xmlns:a16="http://schemas.microsoft.com/office/drawing/2014/main" id="{8ED01DD9-6233-47AD-AC7C-D0242B1AF0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0" y="1152"/>
              <a:ext cx="2102" cy="347"/>
              <a:chOff x="970" y="1152"/>
              <a:chExt cx="2102" cy="347"/>
            </a:xfrm>
          </p:grpSpPr>
          <p:sp>
            <p:nvSpPr>
              <p:cNvPr id="12293" name="Line 5">
                <a:extLst>
                  <a:ext uri="{FF2B5EF4-FFF2-40B4-BE49-F238E27FC236}">
                    <a16:creationId xmlns:a16="http://schemas.microsoft.com/office/drawing/2014/main" id="{85FBA382-D7FB-4A2D-827C-01BFAF6BF7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8" y="1224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294" name="Line 6">
                <a:extLst>
                  <a:ext uri="{FF2B5EF4-FFF2-40B4-BE49-F238E27FC236}">
                    <a16:creationId xmlns:a16="http://schemas.microsoft.com/office/drawing/2014/main" id="{487DFBD6-A488-442D-9A9F-06AB299E8E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6" y="1431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295" name="Group 7">
                <a:extLst>
                  <a:ext uri="{FF2B5EF4-FFF2-40B4-BE49-F238E27FC236}">
                    <a16:creationId xmlns:a16="http://schemas.microsoft.com/office/drawing/2014/main" id="{7452938B-E7CF-401B-9F8F-AA1966F1B2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0" y="1152"/>
                <a:ext cx="2084" cy="176"/>
                <a:chOff x="2729" y="2820"/>
                <a:chExt cx="6451" cy="402"/>
              </a:xfrm>
            </p:grpSpPr>
            <p:sp>
              <p:nvSpPr>
                <p:cNvPr id="12296" name="Freeform 8">
                  <a:extLst>
                    <a:ext uri="{FF2B5EF4-FFF2-40B4-BE49-F238E27FC236}">
                      <a16:creationId xmlns:a16="http://schemas.microsoft.com/office/drawing/2014/main" id="{B070BB12-6F45-479C-B0DC-85F250B55C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0" y="2846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297" name="Freeform 9">
                  <a:extLst>
                    <a:ext uri="{FF2B5EF4-FFF2-40B4-BE49-F238E27FC236}">
                      <a16:creationId xmlns:a16="http://schemas.microsoft.com/office/drawing/2014/main" id="{8FDF20B7-7419-4F0B-BA2C-631589719F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729" y="2820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2298" name="Group 10">
                <a:extLst>
                  <a:ext uri="{FF2B5EF4-FFF2-40B4-BE49-F238E27FC236}">
                    <a16:creationId xmlns:a16="http://schemas.microsoft.com/office/drawing/2014/main" id="{62BD6658-E91F-4CB8-A360-9CD96F1F6B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983" y="1323"/>
                <a:ext cx="2084" cy="176"/>
                <a:chOff x="2729" y="2820"/>
                <a:chExt cx="6451" cy="402"/>
              </a:xfrm>
            </p:grpSpPr>
            <p:sp>
              <p:nvSpPr>
                <p:cNvPr id="12299" name="Freeform 11">
                  <a:extLst>
                    <a:ext uri="{FF2B5EF4-FFF2-40B4-BE49-F238E27FC236}">
                      <a16:creationId xmlns:a16="http://schemas.microsoft.com/office/drawing/2014/main" id="{F40CE676-97DB-45EF-84EE-6942481B0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0" y="2846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00" name="Freeform 12">
                  <a:extLst>
                    <a:ext uri="{FF2B5EF4-FFF2-40B4-BE49-F238E27FC236}">
                      <a16:creationId xmlns:a16="http://schemas.microsoft.com/office/drawing/2014/main" id="{892B3941-6FAF-46BA-BE27-0DB45F4D35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729" y="2820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12301" name="Group 13">
              <a:extLst>
                <a:ext uri="{FF2B5EF4-FFF2-40B4-BE49-F238E27FC236}">
                  <a16:creationId xmlns:a16="http://schemas.microsoft.com/office/drawing/2014/main" id="{B799EACD-830F-4C01-A57D-0B55A7BDF3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5"/>
              <a:ext cx="2096" cy="365"/>
              <a:chOff x="960" y="1925"/>
              <a:chExt cx="2096" cy="365"/>
            </a:xfrm>
          </p:grpSpPr>
          <p:sp>
            <p:nvSpPr>
              <p:cNvPr id="12302" name="Line 14">
                <a:extLst>
                  <a:ext uri="{FF2B5EF4-FFF2-40B4-BE49-F238E27FC236}">
                    <a16:creationId xmlns:a16="http://schemas.microsoft.com/office/drawing/2014/main" id="{A58B7E9F-02DB-46FA-82CC-2AAAD4340B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2" y="2005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3" name="Line 15">
                <a:extLst>
                  <a:ext uri="{FF2B5EF4-FFF2-40B4-BE49-F238E27FC236}">
                    <a16:creationId xmlns:a16="http://schemas.microsoft.com/office/drawing/2014/main" id="{3EC3A7C8-0D8F-42EA-99CE-F13BC3788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212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4" name="Freeform 16">
                <a:extLst>
                  <a:ext uri="{FF2B5EF4-FFF2-40B4-BE49-F238E27FC236}">
                    <a16:creationId xmlns:a16="http://schemas.microsoft.com/office/drawing/2014/main" id="{1BA96E92-B272-4EC0-B540-BF72EFBB9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0" y="2106"/>
                <a:ext cx="1044" cy="184"/>
              </a:xfrm>
              <a:custGeom>
                <a:avLst/>
                <a:gdLst>
                  <a:gd name="T0" fmla="*/ 0 w 3232"/>
                  <a:gd name="T1" fmla="*/ 0 h 420"/>
                  <a:gd name="T2" fmla="*/ 503 w 3232"/>
                  <a:gd name="T3" fmla="*/ 210 h 420"/>
                  <a:gd name="T4" fmla="*/ 1080 w 3232"/>
                  <a:gd name="T5" fmla="*/ 367 h 420"/>
                  <a:gd name="T6" fmla="*/ 1590 w 3232"/>
                  <a:gd name="T7" fmla="*/ 420 h 420"/>
                  <a:gd name="T8" fmla="*/ 1995 w 3232"/>
                  <a:gd name="T9" fmla="*/ 397 h 420"/>
                  <a:gd name="T10" fmla="*/ 2318 w 3232"/>
                  <a:gd name="T11" fmla="*/ 337 h 420"/>
                  <a:gd name="T12" fmla="*/ 2580 w 3232"/>
                  <a:gd name="T13" fmla="*/ 270 h 420"/>
                  <a:gd name="T14" fmla="*/ 2910 w 3232"/>
                  <a:gd name="T15" fmla="*/ 157 h 420"/>
                  <a:gd name="T16" fmla="*/ 3232 w 3232"/>
                  <a:gd name="T17" fmla="*/ 1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2" h="420">
                    <a:moveTo>
                      <a:pt x="0" y="0"/>
                    </a:moveTo>
                    <a:lnTo>
                      <a:pt x="503" y="210"/>
                    </a:lnTo>
                    <a:lnTo>
                      <a:pt x="1080" y="367"/>
                    </a:lnTo>
                    <a:lnTo>
                      <a:pt x="1590" y="420"/>
                    </a:lnTo>
                    <a:lnTo>
                      <a:pt x="1995" y="397"/>
                    </a:lnTo>
                    <a:lnTo>
                      <a:pt x="2318" y="337"/>
                    </a:lnTo>
                    <a:lnTo>
                      <a:pt x="2580" y="270"/>
                    </a:lnTo>
                    <a:lnTo>
                      <a:pt x="2910" y="157"/>
                    </a:lnTo>
                    <a:lnTo>
                      <a:pt x="3232" y="1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5" name="Freeform 17">
                <a:extLst>
                  <a:ext uri="{FF2B5EF4-FFF2-40B4-BE49-F238E27FC236}">
                    <a16:creationId xmlns:a16="http://schemas.microsoft.com/office/drawing/2014/main" id="{6B0384E3-BAA9-4D1B-A55C-88A801B6F41E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85" y="1925"/>
                <a:ext cx="1044" cy="184"/>
              </a:xfrm>
              <a:custGeom>
                <a:avLst/>
                <a:gdLst>
                  <a:gd name="T0" fmla="*/ 0 w 3232"/>
                  <a:gd name="T1" fmla="*/ 0 h 420"/>
                  <a:gd name="T2" fmla="*/ 503 w 3232"/>
                  <a:gd name="T3" fmla="*/ 210 h 420"/>
                  <a:gd name="T4" fmla="*/ 1080 w 3232"/>
                  <a:gd name="T5" fmla="*/ 367 h 420"/>
                  <a:gd name="T6" fmla="*/ 1590 w 3232"/>
                  <a:gd name="T7" fmla="*/ 420 h 420"/>
                  <a:gd name="T8" fmla="*/ 1995 w 3232"/>
                  <a:gd name="T9" fmla="*/ 397 h 420"/>
                  <a:gd name="T10" fmla="*/ 2318 w 3232"/>
                  <a:gd name="T11" fmla="*/ 337 h 420"/>
                  <a:gd name="T12" fmla="*/ 2580 w 3232"/>
                  <a:gd name="T13" fmla="*/ 270 h 420"/>
                  <a:gd name="T14" fmla="*/ 2910 w 3232"/>
                  <a:gd name="T15" fmla="*/ 157 h 420"/>
                  <a:gd name="T16" fmla="*/ 3232 w 3232"/>
                  <a:gd name="T17" fmla="*/ 1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2" h="420">
                    <a:moveTo>
                      <a:pt x="0" y="0"/>
                    </a:moveTo>
                    <a:lnTo>
                      <a:pt x="503" y="210"/>
                    </a:lnTo>
                    <a:lnTo>
                      <a:pt x="1080" y="367"/>
                    </a:lnTo>
                    <a:lnTo>
                      <a:pt x="1590" y="420"/>
                    </a:lnTo>
                    <a:lnTo>
                      <a:pt x="1995" y="397"/>
                    </a:lnTo>
                    <a:lnTo>
                      <a:pt x="2318" y="337"/>
                    </a:lnTo>
                    <a:lnTo>
                      <a:pt x="2580" y="270"/>
                    </a:lnTo>
                    <a:lnTo>
                      <a:pt x="2910" y="157"/>
                    </a:lnTo>
                    <a:lnTo>
                      <a:pt x="3232" y="1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6" name="Freeform 18">
                <a:extLst>
                  <a:ext uri="{FF2B5EF4-FFF2-40B4-BE49-F238E27FC236}">
                    <a16:creationId xmlns:a16="http://schemas.microsoft.com/office/drawing/2014/main" id="{CF406338-FCAA-4CCD-9E85-420ABF3CB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" y="1936"/>
                <a:ext cx="519" cy="177"/>
              </a:xfrm>
              <a:custGeom>
                <a:avLst/>
                <a:gdLst>
                  <a:gd name="T0" fmla="*/ 0 w 1605"/>
                  <a:gd name="T1" fmla="*/ 0 h 405"/>
                  <a:gd name="T2" fmla="*/ 315 w 1605"/>
                  <a:gd name="T3" fmla="*/ 23 h 405"/>
                  <a:gd name="T4" fmla="*/ 502 w 1605"/>
                  <a:gd name="T5" fmla="*/ 52 h 405"/>
                  <a:gd name="T6" fmla="*/ 735 w 1605"/>
                  <a:gd name="T7" fmla="*/ 90 h 405"/>
                  <a:gd name="T8" fmla="*/ 1050 w 1605"/>
                  <a:gd name="T9" fmla="*/ 188 h 405"/>
                  <a:gd name="T10" fmla="*/ 1328 w 1605"/>
                  <a:gd name="T11" fmla="*/ 285 h 405"/>
                  <a:gd name="T12" fmla="*/ 1605 w 1605"/>
                  <a:gd name="T13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5" h="405">
                    <a:moveTo>
                      <a:pt x="0" y="0"/>
                    </a:moveTo>
                    <a:lnTo>
                      <a:pt x="315" y="23"/>
                    </a:lnTo>
                    <a:lnTo>
                      <a:pt x="502" y="52"/>
                    </a:lnTo>
                    <a:lnTo>
                      <a:pt x="735" y="90"/>
                    </a:lnTo>
                    <a:lnTo>
                      <a:pt x="1050" y="188"/>
                    </a:lnTo>
                    <a:lnTo>
                      <a:pt x="1328" y="285"/>
                    </a:lnTo>
                    <a:lnTo>
                      <a:pt x="1605" y="405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7" name="Freeform 19">
                <a:extLst>
                  <a:ext uri="{FF2B5EF4-FFF2-40B4-BE49-F238E27FC236}">
                    <a16:creationId xmlns:a16="http://schemas.microsoft.com/office/drawing/2014/main" id="{35C59CDE-60E0-46FF-9976-BDCBA7AD9FB1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74" y="2103"/>
                <a:ext cx="519" cy="177"/>
              </a:xfrm>
              <a:custGeom>
                <a:avLst/>
                <a:gdLst>
                  <a:gd name="T0" fmla="*/ 0 w 1605"/>
                  <a:gd name="T1" fmla="*/ 0 h 405"/>
                  <a:gd name="T2" fmla="*/ 315 w 1605"/>
                  <a:gd name="T3" fmla="*/ 23 h 405"/>
                  <a:gd name="T4" fmla="*/ 502 w 1605"/>
                  <a:gd name="T5" fmla="*/ 52 h 405"/>
                  <a:gd name="T6" fmla="*/ 735 w 1605"/>
                  <a:gd name="T7" fmla="*/ 90 h 405"/>
                  <a:gd name="T8" fmla="*/ 1050 w 1605"/>
                  <a:gd name="T9" fmla="*/ 188 h 405"/>
                  <a:gd name="T10" fmla="*/ 1328 w 1605"/>
                  <a:gd name="T11" fmla="*/ 285 h 405"/>
                  <a:gd name="T12" fmla="*/ 1605 w 1605"/>
                  <a:gd name="T13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5" h="405">
                    <a:moveTo>
                      <a:pt x="0" y="0"/>
                    </a:moveTo>
                    <a:lnTo>
                      <a:pt x="315" y="23"/>
                    </a:lnTo>
                    <a:lnTo>
                      <a:pt x="502" y="52"/>
                    </a:lnTo>
                    <a:lnTo>
                      <a:pt x="735" y="90"/>
                    </a:lnTo>
                    <a:lnTo>
                      <a:pt x="1050" y="188"/>
                    </a:lnTo>
                    <a:lnTo>
                      <a:pt x="1328" y="285"/>
                    </a:lnTo>
                    <a:lnTo>
                      <a:pt x="1605" y="405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08" name="Group 20">
                <a:extLst>
                  <a:ext uri="{FF2B5EF4-FFF2-40B4-BE49-F238E27FC236}">
                    <a16:creationId xmlns:a16="http://schemas.microsoft.com/office/drawing/2014/main" id="{216BEA21-EB12-4B96-B6B7-4BDE2D672A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26" y="1934"/>
                <a:ext cx="521" cy="345"/>
                <a:chOff x="2741" y="4613"/>
                <a:chExt cx="1611" cy="788"/>
              </a:xfrm>
            </p:grpSpPr>
            <p:sp>
              <p:nvSpPr>
                <p:cNvPr id="12309" name="Freeform 21">
                  <a:extLst>
                    <a:ext uri="{FF2B5EF4-FFF2-40B4-BE49-F238E27FC236}">
                      <a16:creationId xmlns:a16="http://schemas.microsoft.com/office/drawing/2014/main" id="{61422525-140C-4D70-BE8D-67B929D922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7" y="4613"/>
                  <a:ext cx="1605" cy="405"/>
                </a:xfrm>
                <a:custGeom>
                  <a:avLst/>
                  <a:gdLst>
                    <a:gd name="T0" fmla="*/ 0 w 1605"/>
                    <a:gd name="T1" fmla="*/ 0 h 405"/>
                    <a:gd name="T2" fmla="*/ 315 w 1605"/>
                    <a:gd name="T3" fmla="*/ 23 h 405"/>
                    <a:gd name="T4" fmla="*/ 502 w 1605"/>
                    <a:gd name="T5" fmla="*/ 52 h 405"/>
                    <a:gd name="T6" fmla="*/ 735 w 1605"/>
                    <a:gd name="T7" fmla="*/ 90 h 405"/>
                    <a:gd name="T8" fmla="*/ 1050 w 1605"/>
                    <a:gd name="T9" fmla="*/ 188 h 405"/>
                    <a:gd name="T10" fmla="*/ 1328 w 1605"/>
                    <a:gd name="T11" fmla="*/ 285 h 405"/>
                    <a:gd name="T12" fmla="*/ 1605 w 1605"/>
                    <a:gd name="T13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5" h="405">
                      <a:moveTo>
                        <a:pt x="0" y="0"/>
                      </a:moveTo>
                      <a:lnTo>
                        <a:pt x="315" y="23"/>
                      </a:lnTo>
                      <a:lnTo>
                        <a:pt x="502" y="52"/>
                      </a:lnTo>
                      <a:lnTo>
                        <a:pt x="735" y="90"/>
                      </a:lnTo>
                      <a:lnTo>
                        <a:pt x="1050" y="188"/>
                      </a:lnTo>
                      <a:lnTo>
                        <a:pt x="1328" y="285"/>
                      </a:lnTo>
                      <a:lnTo>
                        <a:pt x="1605" y="405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0" name="Freeform 22">
                  <a:extLst>
                    <a:ext uri="{FF2B5EF4-FFF2-40B4-BE49-F238E27FC236}">
                      <a16:creationId xmlns:a16="http://schemas.microsoft.com/office/drawing/2014/main" id="{9121696B-82F4-4456-946A-C052A871F8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1" y="4996"/>
                  <a:ext cx="1605" cy="405"/>
                </a:xfrm>
                <a:custGeom>
                  <a:avLst/>
                  <a:gdLst>
                    <a:gd name="T0" fmla="*/ 0 w 1605"/>
                    <a:gd name="T1" fmla="*/ 0 h 405"/>
                    <a:gd name="T2" fmla="*/ 315 w 1605"/>
                    <a:gd name="T3" fmla="*/ 23 h 405"/>
                    <a:gd name="T4" fmla="*/ 502 w 1605"/>
                    <a:gd name="T5" fmla="*/ 52 h 405"/>
                    <a:gd name="T6" fmla="*/ 735 w 1605"/>
                    <a:gd name="T7" fmla="*/ 90 h 405"/>
                    <a:gd name="T8" fmla="*/ 1050 w 1605"/>
                    <a:gd name="T9" fmla="*/ 188 h 405"/>
                    <a:gd name="T10" fmla="*/ 1328 w 1605"/>
                    <a:gd name="T11" fmla="*/ 285 h 405"/>
                    <a:gd name="T12" fmla="*/ 1605 w 1605"/>
                    <a:gd name="T13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5" h="405">
                      <a:moveTo>
                        <a:pt x="0" y="0"/>
                      </a:moveTo>
                      <a:lnTo>
                        <a:pt x="315" y="23"/>
                      </a:lnTo>
                      <a:lnTo>
                        <a:pt x="502" y="52"/>
                      </a:lnTo>
                      <a:lnTo>
                        <a:pt x="735" y="90"/>
                      </a:lnTo>
                      <a:lnTo>
                        <a:pt x="1050" y="188"/>
                      </a:lnTo>
                      <a:lnTo>
                        <a:pt x="1328" y="285"/>
                      </a:lnTo>
                      <a:lnTo>
                        <a:pt x="1605" y="405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12311" name="Group 23">
              <a:extLst>
                <a:ext uri="{FF2B5EF4-FFF2-40B4-BE49-F238E27FC236}">
                  <a16:creationId xmlns:a16="http://schemas.microsoft.com/office/drawing/2014/main" id="{C0B956EB-1AC7-4A51-A8E7-65189E8E57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3" y="2721"/>
              <a:ext cx="2096" cy="346"/>
              <a:chOff x="973" y="2721"/>
              <a:chExt cx="2096" cy="346"/>
            </a:xfrm>
          </p:grpSpPr>
          <p:sp>
            <p:nvSpPr>
              <p:cNvPr id="12312" name="Line 24">
                <a:extLst>
                  <a:ext uri="{FF2B5EF4-FFF2-40B4-BE49-F238E27FC236}">
                    <a16:creationId xmlns:a16="http://schemas.microsoft.com/office/drawing/2014/main" id="{56135B08-B5E8-4531-9C2E-BB710E628B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" y="2794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3" name="Line 25">
                <a:extLst>
                  <a:ext uri="{FF2B5EF4-FFF2-40B4-BE49-F238E27FC236}">
                    <a16:creationId xmlns:a16="http://schemas.microsoft.com/office/drawing/2014/main" id="{CFF919BF-36CC-45C3-B2DE-3E7A1CAAA8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3" y="3001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14" name="Group 26">
                <a:extLst>
                  <a:ext uri="{FF2B5EF4-FFF2-40B4-BE49-F238E27FC236}">
                    <a16:creationId xmlns:a16="http://schemas.microsoft.com/office/drawing/2014/main" id="{E7A7C7EA-B6BF-4424-8880-E8FDFF645C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5" y="2729"/>
                <a:ext cx="347" cy="338"/>
                <a:chOff x="2745" y="6428"/>
                <a:chExt cx="1073" cy="773"/>
              </a:xfrm>
            </p:grpSpPr>
            <p:sp>
              <p:nvSpPr>
                <p:cNvPr id="12315" name="Freeform 27">
                  <a:extLst>
                    <a:ext uri="{FF2B5EF4-FFF2-40B4-BE49-F238E27FC236}">
                      <a16:creationId xmlns:a16="http://schemas.microsoft.com/office/drawing/2014/main" id="{9978D6CB-E2AB-413D-A664-61C5445A54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5" y="6428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6" name="Freeform 28">
                  <a:extLst>
                    <a:ext uri="{FF2B5EF4-FFF2-40B4-BE49-F238E27FC236}">
                      <a16:creationId xmlns:a16="http://schemas.microsoft.com/office/drawing/2014/main" id="{A4A6E7C1-BE73-468D-97B8-F457B8A122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5" y="6819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2317" name="Group 29">
                <a:extLst>
                  <a:ext uri="{FF2B5EF4-FFF2-40B4-BE49-F238E27FC236}">
                    <a16:creationId xmlns:a16="http://schemas.microsoft.com/office/drawing/2014/main" id="{539EBDBE-A504-4A85-9034-9A9509A208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716" y="2721"/>
                <a:ext cx="347" cy="338"/>
                <a:chOff x="2745" y="6428"/>
                <a:chExt cx="1073" cy="773"/>
              </a:xfrm>
            </p:grpSpPr>
            <p:sp>
              <p:nvSpPr>
                <p:cNvPr id="12318" name="Freeform 30">
                  <a:extLst>
                    <a:ext uri="{FF2B5EF4-FFF2-40B4-BE49-F238E27FC236}">
                      <a16:creationId xmlns:a16="http://schemas.microsoft.com/office/drawing/2014/main" id="{A80D1320-65A7-42F1-89B8-2B049F533A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5" y="6428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9" name="Freeform 31">
                  <a:extLst>
                    <a:ext uri="{FF2B5EF4-FFF2-40B4-BE49-F238E27FC236}">
                      <a16:creationId xmlns:a16="http://schemas.microsoft.com/office/drawing/2014/main" id="{22A9D909-9C19-4536-AA38-4FDAD829C7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5" y="6819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2320" name="Freeform 32">
                <a:extLst>
                  <a:ext uri="{FF2B5EF4-FFF2-40B4-BE49-F238E27FC236}">
                    <a16:creationId xmlns:a16="http://schemas.microsoft.com/office/drawing/2014/main" id="{9CD9B690-4240-4212-83BB-106AEEB04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2732"/>
                <a:ext cx="1382" cy="328"/>
              </a:xfrm>
              <a:custGeom>
                <a:avLst/>
                <a:gdLst>
                  <a:gd name="T0" fmla="*/ 0 w 4275"/>
                  <a:gd name="T1" fmla="*/ 375 h 750"/>
                  <a:gd name="T2" fmla="*/ 165 w 4275"/>
                  <a:gd name="T3" fmla="*/ 278 h 750"/>
                  <a:gd name="T4" fmla="*/ 368 w 4275"/>
                  <a:gd name="T5" fmla="*/ 173 h 750"/>
                  <a:gd name="T6" fmla="*/ 623 w 4275"/>
                  <a:gd name="T7" fmla="*/ 75 h 750"/>
                  <a:gd name="T8" fmla="*/ 810 w 4275"/>
                  <a:gd name="T9" fmla="*/ 23 h 750"/>
                  <a:gd name="T10" fmla="*/ 1080 w 4275"/>
                  <a:gd name="T11" fmla="*/ 0 h 750"/>
                  <a:gd name="T12" fmla="*/ 1343 w 4275"/>
                  <a:gd name="T13" fmla="*/ 30 h 750"/>
                  <a:gd name="T14" fmla="*/ 1553 w 4275"/>
                  <a:gd name="T15" fmla="*/ 68 h 750"/>
                  <a:gd name="T16" fmla="*/ 1748 w 4275"/>
                  <a:gd name="T17" fmla="*/ 150 h 750"/>
                  <a:gd name="T18" fmla="*/ 1913 w 4275"/>
                  <a:gd name="T19" fmla="*/ 225 h 750"/>
                  <a:gd name="T20" fmla="*/ 2145 w 4275"/>
                  <a:gd name="T21" fmla="*/ 360 h 750"/>
                  <a:gd name="T22" fmla="*/ 2453 w 4275"/>
                  <a:gd name="T23" fmla="*/ 533 h 750"/>
                  <a:gd name="T24" fmla="*/ 2655 w 4275"/>
                  <a:gd name="T25" fmla="*/ 638 h 750"/>
                  <a:gd name="T26" fmla="*/ 2843 w 4275"/>
                  <a:gd name="T27" fmla="*/ 705 h 750"/>
                  <a:gd name="T28" fmla="*/ 3173 w 4275"/>
                  <a:gd name="T29" fmla="*/ 750 h 750"/>
                  <a:gd name="T30" fmla="*/ 3450 w 4275"/>
                  <a:gd name="T31" fmla="*/ 735 h 750"/>
                  <a:gd name="T32" fmla="*/ 3683 w 4275"/>
                  <a:gd name="T33" fmla="*/ 675 h 750"/>
                  <a:gd name="T34" fmla="*/ 3900 w 4275"/>
                  <a:gd name="T35" fmla="*/ 593 h 750"/>
                  <a:gd name="T36" fmla="*/ 4058 w 4275"/>
                  <a:gd name="T37" fmla="*/ 510 h 750"/>
                  <a:gd name="T38" fmla="*/ 4275 w 4275"/>
                  <a:gd name="T39" fmla="*/ 368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75" h="750">
                    <a:moveTo>
                      <a:pt x="0" y="375"/>
                    </a:moveTo>
                    <a:lnTo>
                      <a:pt x="165" y="278"/>
                    </a:lnTo>
                    <a:lnTo>
                      <a:pt x="368" y="173"/>
                    </a:lnTo>
                    <a:lnTo>
                      <a:pt x="623" y="75"/>
                    </a:lnTo>
                    <a:lnTo>
                      <a:pt x="810" y="23"/>
                    </a:lnTo>
                    <a:lnTo>
                      <a:pt x="1080" y="0"/>
                    </a:lnTo>
                    <a:lnTo>
                      <a:pt x="1343" y="30"/>
                    </a:lnTo>
                    <a:lnTo>
                      <a:pt x="1553" y="68"/>
                    </a:lnTo>
                    <a:lnTo>
                      <a:pt x="1748" y="150"/>
                    </a:lnTo>
                    <a:lnTo>
                      <a:pt x="1913" y="225"/>
                    </a:lnTo>
                    <a:lnTo>
                      <a:pt x="2145" y="360"/>
                    </a:lnTo>
                    <a:lnTo>
                      <a:pt x="2453" y="533"/>
                    </a:lnTo>
                    <a:lnTo>
                      <a:pt x="2655" y="638"/>
                    </a:lnTo>
                    <a:lnTo>
                      <a:pt x="2843" y="705"/>
                    </a:lnTo>
                    <a:lnTo>
                      <a:pt x="3173" y="750"/>
                    </a:lnTo>
                    <a:lnTo>
                      <a:pt x="3450" y="735"/>
                    </a:lnTo>
                    <a:lnTo>
                      <a:pt x="3683" y="675"/>
                    </a:lnTo>
                    <a:lnTo>
                      <a:pt x="3900" y="593"/>
                    </a:lnTo>
                    <a:lnTo>
                      <a:pt x="4058" y="510"/>
                    </a:lnTo>
                    <a:lnTo>
                      <a:pt x="4275" y="36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21" name="Freeform 33">
                <a:extLst>
                  <a:ext uri="{FF2B5EF4-FFF2-40B4-BE49-F238E27FC236}">
                    <a16:creationId xmlns:a16="http://schemas.microsoft.com/office/drawing/2014/main" id="{BB4E887C-7952-4A8A-9174-97C545927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725"/>
                <a:ext cx="1389" cy="335"/>
              </a:xfrm>
              <a:custGeom>
                <a:avLst/>
                <a:gdLst>
                  <a:gd name="T0" fmla="*/ 0 w 4299"/>
                  <a:gd name="T1" fmla="*/ 391 h 766"/>
                  <a:gd name="T2" fmla="*/ 142 w 4299"/>
                  <a:gd name="T3" fmla="*/ 481 h 766"/>
                  <a:gd name="T4" fmla="*/ 390 w 4299"/>
                  <a:gd name="T5" fmla="*/ 609 h 766"/>
                  <a:gd name="T6" fmla="*/ 607 w 4299"/>
                  <a:gd name="T7" fmla="*/ 676 h 766"/>
                  <a:gd name="T8" fmla="*/ 817 w 4299"/>
                  <a:gd name="T9" fmla="*/ 759 h 766"/>
                  <a:gd name="T10" fmla="*/ 1072 w 4299"/>
                  <a:gd name="T11" fmla="*/ 766 h 766"/>
                  <a:gd name="T12" fmla="*/ 1372 w 4299"/>
                  <a:gd name="T13" fmla="*/ 729 h 766"/>
                  <a:gd name="T14" fmla="*/ 1577 w 4299"/>
                  <a:gd name="T15" fmla="*/ 682 h 766"/>
                  <a:gd name="T16" fmla="*/ 1772 w 4299"/>
                  <a:gd name="T17" fmla="*/ 600 h 766"/>
                  <a:gd name="T18" fmla="*/ 1950 w 4299"/>
                  <a:gd name="T19" fmla="*/ 496 h 766"/>
                  <a:gd name="T20" fmla="*/ 2145 w 4299"/>
                  <a:gd name="T21" fmla="*/ 376 h 766"/>
                  <a:gd name="T22" fmla="*/ 2347 w 4299"/>
                  <a:gd name="T23" fmla="*/ 271 h 766"/>
                  <a:gd name="T24" fmla="*/ 2679 w 4299"/>
                  <a:gd name="T25" fmla="*/ 112 h 766"/>
                  <a:gd name="T26" fmla="*/ 2867 w 4299"/>
                  <a:gd name="T27" fmla="*/ 45 h 766"/>
                  <a:gd name="T28" fmla="*/ 3197 w 4299"/>
                  <a:gd name="T29" fmla="*/ 0 h 766"/>
                  <a:gd name="T30" fmla="*/ 3474 w 4299"/>
                  <a:gd name="T31" fmla="*/ 15 h 766"/>
                  <a:gd name="T32" fmla="*/ 3707 w 4299"/>
                  <a:gd name="T33" fmla="*/ 75 h 766"/>
                  <a:gd name="T34" fmla="*/ 3924 w 4299"/>
                  <a:gd name="T35" fmla="*/ 157 h 766"/>
                  <a:gd name="T36" fmla="*/ 4082 w 4299"/>
                  <a:gd name="T37" fmla="*/ 240 h 766"/>
                  <a:gd name="T38" fmla="*/ 4299 w 4299"/>
                  <a:gd name="T39" fmla="*/ 382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99" h="766">
                    <a:moveTo>
                      <a:pt x="0" y="391"/>
                    </a:moveTo>
                    <a:lnTo>
                      <a:pt x="142" y="481"/>
                    </a:lnTo>
                    <a:lnTo>
                      <a:pt x="390" y="609"/>
                    </a:lnTo>
                    <a:lnTo>
                      <a:pt x="607" y="676"/>
                    </a:lnTo>
                    <a:lnTo>
                      <a:pt x="817" y="759"/>
                    </a:lnTo>
                    <a:lnTo>
                      <a:pt x="1072" y="766"/>
                    </a:lnTo>
                    <a:lnTo>
                      <a:pt x="1372" y="729"/>
                    </a:lnTo>
                    <a:lnTo>
                      <a:pt x="1577" y="682"/>
                    </a:lnTo>
                    <a:lnTo>
                      <a:pt x="1772" y="600"/>
                    </a:lnTo>
                    <a:lnTo>
                      <a:pt x="1950" y="496"/>
                    </a:lnTo>
                    <a:lnTo>
                      <a:pt x="2145" y="376"/>
                    </a:lnTo>
                    <a:lnTo>
                      <a:pt x="2347" y="271"/>
                    </a:lnTo>
                    <a:lnTo>
                      <a:pt x="2679" y="112"/>
                    </a:lnTo>
                    <a:lnTo>
                      <a:pt x="2867" y="45"/>
                    </a:lnTo>
                    <a:lnTo>
                      <a:pt x="3197" y="0"/>
                    </a:lnTo>
                    <a:lnTo>
                      <a:pt x="3474" y="15"/>
                    </a:lnTo>
                    <a:lnTo>
                      <a:pt x="3707" y="75"/>
                    </a:lnTo>
                    <a:lnTo>
                      <a:pt x="3924" y="157"/>
                    </a:lnTo>
                    <a:lnTo>
                      <a:pt x="4082" y="240"/>
                    </a:lnTo>
                    <a:lnTo>
                      <a:pt x="4299" y="382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2322" name="Text Box 34">
            <a:extLst>
              <a:ext uri="{FF2B5EF4-FFF2-40B4-BE49-F238E27FC236}">
                <a16:creationId xmlns:a16="http://schemas.microsoft.com/office/drawing/2014/main" id="{570143AF-9C4B-49CD-8245-7A5A1584C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3" y="1052513"/>
            <a:ext cx="5940425" cy="1254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it-IT" altLang="it-IT" sz="2000" dirty="0"/>
              <a:t>Nel flauto aperto, i </a:t>
            </a:r>
            <a:r>
              <a:rPr lang="pl-PL" altLang="it-IT" sz="2000" dirty="0"/>
              <a:t>„</a:t>
            </a:r>
            <a:r>
              <a:rPr lang="it-IT" altLang="it-IT" sz="2000" dirty="0"/>
              <a:t>nodi</a:t>
            </a:r>
            <a:r>
              <a:rPr lang="pl-PL" altLang="it-IT" sz="2000" dirty="0"/>
              <a:t>” </a:t>
            </a:r>
            <a:r>
              <a:rPr lang="it-IT" altLang="it-IT" sz="2000" dirty="0"/>
              <a:t>dell’onda acustica </a:t>
            </a:r>
            <a:r>
              <a:rPr lang="it-IT" altLang="it-IT" sz="2000" i="1" dirty="0"/>
              <a:t>stazionaria</a:t>
            </a:r>
            <a:r>
              <a:rPr lang="pl-PL" altLang="it-IT" sz="2000" dirty="0"/>
              <a:t> </a:t>
            </a:r>
            <a:r>
              <a:rPr lang="it-IT" altLang="it-IT" sz="2000" dirty="0"/>
              <a:t>si trovano all’interno del tubo: le frequenze di suoni sono come i numeri naturali </a:t>
            </a:r>
            <a:r>
              <a:rPr lang="pl-PL" altLang="it-IT" sz="2000" dirty="0"/>
              <a:t>1:2:3 (1:2 </a:t>
            </a:r>
            <a:r>
              <a:rPr lang="it-IT" altLang="it-IT" sz="2000" dirty="0"/>
              <a:t>costituisce </a:t>
            </a:r>
            <a:r>
              <a:rPr lang="pl-PL" altLang="it-IT" sz="2000" dirty="0"/>
              <a:t>„</a:t>
            </a:r>
            <a:r>
              <a:rPr lang="it-IT" altLang="it-IT" sz="2000" dirty="0"/>
              <a:t>un’</a:t>
            </a:r>
            <a:r>
              <a:rPr lang="pl-PL" altLang="it-IT" sz="2000" dirty="0"/>
              <a:t>o</a:t>
            </a:r>
            <a:r>
              <a:rPr lang="it-IT" altLang="it-IT" sz="2000" dirty="0"/>
              <a:t>t</a:t>
            </a:r>
            <a:r>
              <a:rPr lang="pl-PL" altLang="it-IT" sz="2000" dirty="0"/>
              <a:t>ta</a:t>
            </a:r>
            <a:r>
              <a:rPr lang="it-IT" altLang="it-IT" sz="2000" dirty="0"/>
              <a:t>v</a:t>
            </a:r>
            <a:r>
              <a:rPr lang="pl-PL" altLang="it-IT" sz="2000" dirty="0"/>
              <a:t>a”)</a:t>
            </a:r>
            <a:endParaRPr lang="pl-PL" altLang="it-IT" sz="1200" dirty="0">
              <a:latin typeface="Times New Roman" panose="02020603050405020304" pitchFamily="18" charset="0"/>
            </a:endParaRPr>
          </a:p>
        </p:txBody>
      </p:sp>
      <p:pic>
        <p:nvPicPr>
          <p:cNvPr id="12323" name="OTW1">
            <a:hlinkClick r:id="" action="ppaction://media"/>
            <a:extLst>
              <a:ext uri="{FF2B5EF4-FFF2-40B4-BE49-F238E27FC236}">
                <a16:creationId xmlns:a16="http://schemas.microsoft.com/office/drawing/2014/main" id="{2E762C9F-0154-4481-B911-224AF4F801B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845910" y="2559050"/>
            <a:ext cx="858838" cy="8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4" name="ZAM1">
            <a:hlinkClick r:id="" action="ppaction://media"/>
            <a:extLst>
              <a:ext uri="{FF2B5EF4-FFF2-40B4-BE49-F238E27FC236}">
                <a16:creationId xmlns:a16="http://schemas.microsoft.com/office/drawing/2014/main" id="{FD12CCD0-8D2F-42AC-9FA7-2AD28D50EF47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783329" y="3691334"/>
            <a:ext cx="991289" cy="99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5" name="OTW1">
            <a:hlinkClick r:id="" action="ppaction://media"/>
            <a:extLst>
              <a:ext uri="{FF2B5EF4-FFF2-40B4-BE49-F238E27FC236}">
                <a16:creationId xmlns:a16="http://schemas.microsoft.com/office/drawing/2014/main" id="{C19C9F68-FCC2-4D80-9829-7BB5638A55A1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156325" y="28575"/>
            <a:ext cx="2663825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6" name="OTW3">
            <a:hlinkClick r:id="" action="ppaction://media"/>
            <a:extLst>
              <a:ext uri="{FF2B5EF4-FFF2-40B4-BE49-F238E27FC236}">
                <a16:creationId xmlns:a16="http://schemas.microsoft.com/office/drawing/2014/main" id="{44D9531A-A3E3-4DDA-8E23-11D02D2ED0F9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783329" y="4952129"/>
            <a:ext cx="1053980" cy="105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7" name="OTW2">
            <a:hlinkClick r:id="" action="ppaction://media"/>
            <a:extLst>
              <a:ext uri="{FF2B5EF4-FFF2-40B4-BE49-F238E27FC236}">
                <a16:creationId xmlns:a16="http://schemas.microsoft.com/office/drawing/2014/main" id="{032A163D-DBAC-4557-9093-BC745C317E24}"/>
              </a:ext>
            </a:extLst>
          </p:cNvPr>
          <p:cNvPicPr>
            <a:picLocks noChangeAspect="1" noChangeArrowheads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6156325" y="2306638"/>
            <a:ext cx="2663825" cy="215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8" name="OTW3">
            <a:hlinkClick r:id="" action="ppaction://media"/>
            <a:extLst>
              <a:ext uri="{FF2B5EF4-FFF2-40B4-BE49-F238E27FC236}">
                <a16:creationId xmlns:a16="http://schemas.microsoft.com/office/drawing/2014/main" id="{6F626AE0-A4CA-42A1-AF5E-EE30E6D58220}"/>
              </a:ext>
            </a:extLst>
          </p:cNvPr>
          <p:cNvPicPr>
            <a:picLocks noChangeAspect="1" noChangeArrowheads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156325" y="4589463"/>
            <a:ext cx="2665413" cy="21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" fill="hold"/>
                                        <p:tgtEl>
                                          <p:spTgt spid="123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374" fill="hold"/>
                                        <p:tgtEl>
                                          <p:spTgt spid="12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3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2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36" fill="hold"/>
                                        <p:tgtEl>
                                          <p:spTgt spid="123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6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3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23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7"/>
                  </p:tgtEl>
                </p:cond>
              </p:nextCondLst>
            </p:seq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7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3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8"/>
                  </p:tgtEl>
                </p:cond>
              </p:nextCondLst>
            </p:seq>
            <p:vide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7B61D43-8B60-415A-A110-6E9C3ECD9D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4114800" cy="1143000"/>
          </a:xfrm>
        </p:spPr>
        <p:txBody>
          <a:bodyPr anchor="ctr"/>
          <a:lstStyle/>
          <a:p>
            <a:pPr algn="l"/>
            <a:r>
              <a:rPr lang="it-IT" altLang="it-IT" sz="3600" dirty="0"/>
              <a:t>Flauto chiuso</a:t>
            </a:r>
            <a:endParaRPr lang="pl-PL" altLang="it-IT" sz="3600" dirty="0"/>
          </a:p>
        </p:txBody>
      </p:sp>
      <p:sp>
        <p:nvSpPr>
          <p:cNvPr id="13315" name="Line 3">
            <a:extLst>
              <a:ext uri="{FF2B5EF4-FFF2-40B4-BE49-F238E27FC236}">
                <a16:creationId xmlns:a16="http://schemas.microsoft.com/office/drawing/2014/main" id="{DC64F968-4DFF-4945-9E53-F27EFBE1B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2457450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331D3418-1E97-4859-B404-32AE0CEBBA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9375" y="2008188"/>
            <a:ext cx="273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56CF8493-747E-4C97-BF16-E021D86BB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6700" y="1998663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18" name="Group 6">
            <a:extLst>
              <a:ext uri="{FF2B5EF4-FFF2-40B4-BE49-F238E27FC236}">
                <a16:creationId xmlns:a16="http://schemas.microsoft.com/office/drawing/2014/main" id="{1A5EB76C-A3E0-4ABC-BECC-0D9ED8E6D8E0}"/>
              </a:ext>
            </a:extLst>
          </p:cNvPr>
          <p:cNvGrpSpPr>
            <a:grpSpLocks/>
          </p:cNvGrpSpPr>
          <p:nvPr/>
        </p:nvGrpSpPr>
        <p:grpSpPr bwMode="auto">
          <a:xfrm>
            <a:off x="1331913" y="1773238"/>
            <a:ext cx="2746375" cy="930275"/>
            <a:chOff x="2137" y="7827"/>
            <a:chExt cx="2800" cy="830"/>
          </a:xfrm>
        </p:grpSpPr>
        <p:sp>
          <p:nvSpPr>
            <p:cNvPr id="13319" name="Freeform 7">
              <a:extLst>
                <a:ext uri="{FF2B5EF4-FFF2-40B4-BE49-F238E27FC236}">
                  <a16:creationId xmlns:a16="http://schemas.microsoft.com/office/drawing/2014/main" id="{491534D0-EDD9-494A-88A3-CB1F81C0F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" y="7827"/>
              <a:ext cx="2790" cy="410"/>
            </a:xfrm>
            <a:custGeom>
              <a:avLst/>
              <a:gdLst>
                <a:gd name="T0" fmla="*/ 2790 w 2790"/>
                <a:gd name="T1" fmla="*/ 410 h 410"/>
                <a:gd name="T2" fmla="*/ 1130 w 2790"/>
                <a:gd name="T3" fmla="*/ 90 h 410"/>
                <a:gd name="T4" fmla="*/ 0 w 2790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0" h="410">
                  <a:moveTo>
                    <a:pt x="2790" y="410"/>
                  </a:moveTo>
                  <a:cubicBezTo>
                    <a:pt x="2512" y="355"/>
                    <a:pt x="1595" y="158"/>
                    <a:pt x="1130" y="90"/>
                  </a:cubicBezTo>
                  <a:cubicBezTo>
                    <a:pt x="665" y="22"/>
                    <a:pt x="235" y="19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0" name="Freeform 8">
              <a:extLst>
                <a:ext uri="{FF2B5EF4-FFF2-40B4-BE49-F238E27FC236}">
                  <a16:creationId xmlns:a16="http://schemas.microsoft.com/office/drawing/2014/main" id="{090B927B-9082-4F3E-ACAF-4B22A88828A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147" y="8247"/>
              <a:ext cx="2790" cy="410"/>
            </a:xfrm>
            <a:custGeom>
              <a:avLst/>
              <a:gdLst>
                <a:gd name="T0" fmla="*/ 2790 w 2790"/>
                <a:gd name="T1" fmla="*/ 410 h 410"/>
                <a:gd name="T2" fmla="*/ 1130 w 2790"/>
                <a:gd name="T3" fmla="*/ 90 h 410"/>
                <a:gd name="T4" fmla="*/ 0 w 2790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0" h="410">
                  <a:moveTo>
                    <a:pt x="2790" y="410"/>
                  </a:moveTo>
                  <a:cubicBezTo>
                    <a:pt x="2512" y="355"/>
                    <a:pt x="1595" y="158"/>
                    <a:pt x="1130" y="90"/>
                  </a:cubicBezTo>
                  <a:cubicBezTo>
                    <a:pt x="665" y="22"/>
                    <a:pt x="235" y="19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21" name="Line 9">
            <a:extLst>
              <a:ext uri="{FF2B5EF4-FFF2-40B4-BE49-F238E27FC236}">
                <a16:creationId xmlns:a16="http://schemas.microsoft.com/office/drawing/2014/main" id="{A009184A-588D-46AC-BAE9-C39D74B77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3867150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2" name="Line 10">
            <a:extLst>
              <a:ext uri="{FF2B5EF4-FFF2-40B4-BE49-F238E27FC236}">
                <a16:creationId xmlns:a16="http://schemas.microsoft.com/office/drawing/2014/main" id="{3F2F969A-CB14-4047-9BB2-7342BB5E08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9375" y="3417888"/>
            <a:ext cx="273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id="{4EECC60B-59F0-413D-9E7B-E36C195C8B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6700" y="3408363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4" name="Freeform 12">
            <a:extLst>
              <a:ext uri="{FF2B5EF4-FFF2-40B4-BE49-F238E27FC236}">
                <a16:creationId xmlns:a16="http://schemas.microsoft.com/office/drawing/2014/main" id="{1BB30E7D-3B6D-4477-9FCC-E00AD8E90CA1}"/>
              </a:ext>
            </a:extLst>
          </p:cNvPr>
          <p:cNvSpPr>
            <a:spLocks/>
          </p:cNvSpPr>
          <p:nvPr/>
        </p:nvSpPr>
        <p:spPr bwMode="auto">
          <a:xfrm>
            <a:off x="2225675" y="3278188"/>
            <a:ext cx="1838325" cy="344487"/>
          </a:xfrm>
          <a:custGeom>
            <a:avLst/>
            <a:gdLst>
              <a:gd name="T0" fmla="*/ 1875 w 1875"/>
              <a:gd name="T1" fmla="*/ 307 h 307"/>
              <a:gd name="T2" fmla="*/ 885 w 1875"/>
              <a:gd name="T3" fmla="*/ 0 h 307"/>
              <a:gd name="T4" fmla="*/ 0 w 1875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5" h="307">
                <a:moveTo>
                  <a:pt x="1875" y="307"/>
                </a:moveTo>
                <a:cubicBezTo>
                  <a:pt x="1710" y="256"/>
                  <a:pt x="1197" y="0"/>
                  <a:pt x="885" y="0"/>
                </a:cubicBezTo>
                <a:cubicBezTo>
                  <a:pt x="573" y="0"/>
                  <a:pt x="185" y="243"/>
                  <a:pt x="0" y="30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5" name="Freeform 13">
            <a:extLst>
              <a:ext uri="{FF2B5EF4-FFF2-40B4-BE49-F238E27FC236}">
                <a16:creationId xmlns:a16="http://schemas.microsoft.com/office/drawing/2014/main" id="{DA364FC2-4A4E-4C2A-BC5E-B62E2392A815}"/>
              </a:ext>
            </a:extLst>
          </p:cNvPr>
          <p:cNvSpPr>
            <a:spLocks/>
          </p:cNvSpPr>
          <p:nvPr/>
        </p:nvSpPr>
        <p:spPr bwMode="auto">
          <a:xfrm flipV="1">
            <a:off x="2236788" y="3627438"/>
            <a:ext cx="1838325" cy="344487"/>
          </a:xfrm>
          <a:custGeom>
            <a:avLst/>
            <a:gdLst>
              <a:gd name="T0" fmla="*/ 1875 w 1875"/>
              <a:gd name="T1" fmla="*/ 307 h 307"/>
              <a:gd name="T2" fmla="*/ 885 w 1875"/>
              <a:gd name="T3" fmla="*/ 0 h 307"/>
              <a:gd name="T4" fmla="*/ 0 w 1875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5" h="307">
                <a:moveTo>
                  <a:pt x="1875" y="307"/>
                </a:moveTo>
                <a:cubicBezTo>
                  <a:pt x="1710" y="256"/>
                  <a:pt x="1197" y="0"/>
                  <a:pt x="885" y="0"/>
                </a:cubicBezTo>
                <a:cubicBezTo>
                  <a:pt x="573" y="0"/>
                  <a:pt x="185" y="243"/>
                  <a:pt x="0" y="30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6" name="Freeform 14">
            <a:extLst>
              <a:ext uri="{FF2B5EF4-FFF2-40B4-BE49-F238E27FC236}">
                <a16:creationId xmlns:a16="http://schemas.microsoft.com/office/drawing/2014/main" id="{686A163F-87B9-413A-9EC5-1AE3DF0D03A2}"/>
              </a:ext>
            </a:extLst>
          </p:cNvPr>
          <p:cNvSpPr>
            <a:spLocks/>
          </p:cNvSpPr>
          <p:nvPr/>
        </p:nvSpPr>
        <p:spPr bwMode="auto">
          <a:xfrm>
            <a:off x="1295400" y="3275013"/>
            <a:ext cx="947738" cy="336550"/>
          </a:xfrm>
          <a:custGeom>
            <a:avLst/>
            <a:gdLst>
              <a:gd name="T0" fmla="*/ 966 w 966"/>
              <a:gd name="T1" fmla="*/ 300 h 300"/>
              <a:gd name="T2" fmla="*/ 423 w 966"/>
              <a:gd name="T3" fmla="*/ 63 h 300"/>
              <a:gd name="T4" fmla="*/ 0 w 966"/>
              <a:gd name="T5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6" h="300">
                <a:moveTo>
                  <a:pt x="966" y="300"/>
                </a:moveTo>
                <a:cubicBezTo>
                  <a:pt x="876" y="261"/>
                  <a:pt x="584" y="113"/>
                  <a:pt x="423" y="63"/>
                </a:cubicBezTo>
                <a:cubicBezTo>
                  <a:pt x="262" y="13"/>
                  <a:pt x="88" y="13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7" name="Freeform 15">
            <a:extLst>
              <a:ext uri="{FF2B5EF4-FFF2-40B4-BE49-F238E27FC236}">
                <a16:creationId xmlns:a16="http://schemas.microsoft.com/office/drawing/2014/main" id="{BED48B9B-70A3-454B-AE69-F1B6F5D65C9A}"/>
              </a:ext>
            </a:extLst>
          </p:cNvPr>
          <p:cNvSpPr>
            <a:spLocks/>
          </p:cNvSpPr>
          <p:nvPr/>
        </p:nvSpPr>
        <p:spPr bwMode="auto">
          <a:xfrm flipV="1">
            <a:off x="1311275" y="3621088"/>
            <a:ext cx="947738" cy="336550"/>
          </a:xfrm>
          <a:custGeom>
            <a:avLst/>
            <a:gdLst>
              <a:gd name="T0" fmla="*/ 966 w 966"/>
              <a:gd name="T1" fmla="*/ 300 h 300"/>
              <a:gd name="T2" fmla="*/ 423 w 966"/>
              <a:gd name="T3" fmla="*/ 63 h 300"/>
              <a:gd name="T4" fmla="*/ 0 w 966"/>
              <a:gd name="T5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6" h="300">
                <a:moveTo>
                  <a:pt x="966" y="300"/>
                </a:moveTo>
                <a:cubicBezTo>
                  <a:pt x="876" y="261"/>
                  <a:pt x="584" y="113"/>
                  <a:pt x="423" y="63"/>
                </a:cubicBezTo>
                <a:cubicBezTo>
                  <a:pt x="262" y="13"/>
                  <a:pt x="88" y="13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8" name="Line 16">
            <a:extLst>
              <a:ext uri="{FF2B5EF4-FFF2-40B4-BE49-F238E27FC236}">
                <a16:creationId xmlns:a16="http://schemas.microsoft.com/office/drawing/2014/main" id="{4788938E-46C3-4E39-9F86-401E6C78C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5084763"/>
            <a:ext cx="27352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9" name="Line 17">
            <a:extLst>
              <a:ext uri="{FF2B5EF4-FFF2-40B4-BE49-F238E27FC236}">
                <a16:creationId xmlns:a16="http://schemas.microsoft.com/office/drawing/2014/main" id="{B63B87B1-C8F0-4CB6-A7A3-8AB18EC2C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2550" y="4638675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0" name="Line 18">
            <a:extLst>
              <a:ext uri="{FF2B5EF4-FFF2-40B4-BE49-F238E27FC236}">
                <a16:creationId xmlns:a16="http://schemas.microsoft.com/office/drawing/2014/main" id="{0C90AC4B-9769-4D48-82EF-C43797483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4629150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1" name="Freeform 19">
            <a:extLst>
              <a:ext uri="{FF2B5EF4-FFF2-40B4-BE49-F238E27FC236}">
                <a16:creationId xmlns:a16="http://schemas.microsoft.com/office/drawing/2014/main" id="{43496B46-675A-40B0-82AF-B5CA2533AFC0}"/>
              </a:ext>
            </a:extLst>
          </p:cNvPr>
          <p:cNvSpPr>
            <a:spLocks/>
          </p:cNvSpPr>
          <p:nvPr/>
        </p:nvSpPr>
        <p:spPr bwMode="auto">
          <a:xfrm>
            <a:off x="2974975" y="4722813"/>
            <a:ext cx="1085850" cy="152400"/>
          </a:xfrm>
          <a:custGeom>
            <a:avLst/>
            <a:gdLst>
              <a:gd name="T0" fmla="*/ 1107 w 1107"/>
              <a:gd name="T1" fmla="*/ 122 h 137"/>
              <a:gd name="T2" fmla="*/ 558 w 1107"/>
              <a:gd name="T3" fmla="*/ 2 h 137"/>
              <a:gd name="T4" fmla="*/ 0 w 110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7" h="137">
                <a:moveTo>
                  <a:pt x="1107" y="122"/>
                </a:moveTo>
                <a:cubicBezTo>
                  <a:pt x="1016" y="102"/>
                  <a:pt x="742" y="0"/>
                  <a:pt x="558" y="2"/>
                </a:cubicBezTo>
                <a:cubicBezTo>
                  <a:pt x="374" y="4"/>
                  <a:pt x="116" y="109"/>
                  <a:pt x="0" y="1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2" name="Freeform 20">
            <a:extLst>
              <a:ext uri="{FF2B5EF4-FFF2-40B4-BE49-F238E27FC236}">
                <a16:creationId xmlns:a16="http://schemas.microsoft.com/office/drawing/2014/main" id="{58A832DC-DEC4-433B-B506-9FCFEFEF77CF}"/>
              </a:ext>
            </a:extLst>
          </p:cNvPr>
          <p:cNvSpPr>
            <a:spLocks/>
          </p:cNvSpPr>
          <p:nvPr/>
        </p:nvSpPr>
        <p:spPr bwMode="auto">
          <a:xfrm flipV="1">
            <a:off x="2976563" y="4845050"/>
            <a:ext cx="1084262" cy="153988"/>
          </a:xfrm>
          <a:custGeom>
            <a:avLst/>
            <a:gdLst>
              <a:gd name="T0" fmla="*/ 1107 w 1107"/>
              <a:gd name="T1" fmla="*/ 122 h 137"/>
              <a:gd name="T2" fmla="*/ 558 w 1107"/>
              <a:gd name="T3" fmla="*/ 2 h 137"/>
              <a:gd name="T4" fmla="*/ 0 w 110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7" h="137">
                <a:moveTo>
                  <a:pt x="1107" y="122"/>
                </a:moveTo>
                <a:cubicBezTo>
                  <a:pt x="1016" y="102"/>
                  <a:pt x="742" y="0"/>
                  <a:pt x="558" y="2"/>
                </a:cubicBezTo>
                <a:cubicBezTo>
                  <a:pt x="374" y="4"/>
                  <a:pt x="116" y="109"/>
                  <a:pt x="0" y="1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33" name="Group 21">
            <a:extLst>
              <a:ext uri="{FF2B5EF4-FFF2-40B4-BE49-F238E27FC236}">
                <a16:creationId xmlns:a16="http://schemas.microsoft.com/office/drawing/2014/main" id="{55B75B6E-1324-400F-ACD0-2E796F5CBC11}"/>
              </a:ext>
            </a:extLst>
          </p:cNvPr>
          <p:cNvGrpSpPr>
            <a:grpSpLocks/>
          </p:cNvGrpSpPr>
          <p:nvPr/>
        </p:nvGrpSpPr>
        <p:grpSpPr bwMode="auto">
          <a:xfrm>
            <a:off x="1930400" y="4719638"/>
            <a:ext cx="1087438" cy="276225"/>
            <a:chOff x="3682" y="11092"/>
            <a:chExt cx="1108" cy="247"/>
          </a:xfrm>
        </p:grpSpPr>
        <p:sp>
          <p:nvSpPr>
            <p:cNvPr id="13334" name="Freeform 22">
              <a:extLst>
                <a:ext uri="{FF2B5EF4-FFF2-40B4-BE49-F238E27FC236}">
                  <a16:creationId xmlns:a16="http://schemas.microsoft.com/office/drawing/2014/main" id="{CEE0AC54-95C9-4D1E-9271-647326FF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11092"/>
              <a:ext cx="1107" cy="137"/>
            </a:xfrm>
            <a:custGeom>
              <a:avLst/>
              <a:gdLst>
                <a:gd name="T0" fmla="*/ 1107 w 1107"/>
                <a:gd name="T1" fmla="*/ 122 h 137"/>
                <a:gd name="T2" fmla="*/ 558 w 1107"/>
                <a:gd name="T3" fmla="*/ 2 h 137"/>
                <a:gd name="T4" fmla="*/ 0 w 110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7" h="137">
                  <a:moveTo>
                    <a:pt x="1107" y="122"/>
                  </a:moveTo>
                  <a:cubicBezTo>
                    <a:pt x="1016" y="102"/>
                    <a:pt x="742" y="0"/>
                    <a:pt x="558" y="2"/>
                  </a:cubicBezTo>
                  <a:cubicBezTo>
                    <a:pt x="374" y="4"/>
                    <a:pt x="116" y="109"/>
                    <a:pt x="0" y="13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Freeform 23">
              <a:extLst>
                <a:ext uri="{FF2B5EF4-FFF2-40B4-BE49-F238E27FC236}">
                  <a16:creationId xmlns:a16="http://schemas.microsoft.com/office/drawing/2014/main" id="{430CC08E-EA22-46EE-A866-A9F54F2DD87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683" y="11202"/>
              <a:ext cx="1107" cy="137"/>
            </a:xfrm>
            <a:custGeom>
              <a:avLst/>
              <a:gdLst>
                <a:gd name="T0" fmla="*/ 1107 w 1107"/>
                <a:gd name="T1" fmla="*/ 122 h 137"/>
                <a:gd name="T2" fmla="*/ 558 w 1107"/>
                <a:gd name="T3" fmla="*/ 2 h 137"/>
                <a:gd name="T4" fmla="*/ 0 w 110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7" h="137">
                  <a:moveTo>
                    <a:pt x="1107" y="122"/>
                  </a:moveTo>
                  <a:cubicBezTo>
                    <a:pt x="1016" y="102"/>
                    <a:pt x="742" y="0"/>
                    <a:pt x="558" y="2"/>
                  </a:cubicBezTo>
                  <a:cubicBezTo>
                    <a:pt x="374" y="4"/>
                    <a:pt x="116" y="109"/>
                    <a:pt x="0" y="13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36" name="Freeform 24">
            <a:extLst>
              <a:ext uri="{FF2B5EF4-FFF2-40B4-BE49-F238E27FC236}">
                <a16:creationId xmlns:a16="http://schemas.microsoft.com/office/drawing/2014/main" id="{14A70F61-DB5A-43CC-84B1-58B3538977FF}"/>
              </a:ext>
            </a:extLst>
          </p:cNvPr>
          <p:cNvSpPr>
            <a:spLocks/>
          </p:cNvSpPr>
          <p:nvPr/>
        </p:nvSpPr>
        <p:spPr bwMode="auto">
          <a:xfrm>
            <a:off x="1381125" y="4695825"/>
            <a:ext cx="569913" cy="153988"/>
          </a:xfrm>
          <a:custGeom>
            <a:avLst/>
            <a:gdLst>
              <a:gd name="T0" fmla="*/ 582 w 582"/>
              <a:gd name="T1" fmla="*/ 136 h 136"/>
              <a:gd name="T2" fmla="*/ 264 w 582"/>
              <a:gd name="T3" fmla="*/ 22 h 136"/>
              <a:gd name="T4" fmla="*/ 0 w 582"/>
              <a:gd name="T5" fmla="*/ 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136">
                <a:moveTo>
                  <a:pt x="582" y="136"/>
                </a:moveTo>
                <a:cubicBezTo>
                  <a:pt x="529" y="117"/>
                  <a:pt x="361" y="44"/>
                  <a:pt x="264" y="22"/>
                </a:cubicBezTo>
                <a:cubicBezTo>
                  <a:pt x="167" y="0"/>
                  <a:pt x="55" y="5"/>
                  <a:pt x="0" y="1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7" name="Freeform 25">
            <a:extLst>
              <a:ext uri="{FF2B5EF4-FFF2-40B4-BE49-F238E27FC236}">
                <a16:creationId xmlns:a16="http://schemas.microsoft.com/office/drawing/2014/main" id="{262EE03B-1A01-4FCE-9500-656B246D2D38}"/>
              </a:ext>
            </a:extLst>
          </p:cNvPr>
          <p:cNvSpPr>
            <a:spLocks/>
          </p:cNvSpPr>
          <p:nvPr/>
        </p:nvSpPr>
        <p:spPr bwMode="auto">
          <a:xfrm flipV="1">
            <a:off x="1381125" y="4864100"/>
            <a:ext cx="569913" cy="152400"/>
          </a:xfrm>
          <a:custGeom>
            <a:avLst/>
            <a:gdLst>
              <a:gd name="T0" fmla="*/ 582 w 582"/>
              <a:gd name="T1" fmla="*/ 136 h 136"/>
              <a:gd name="T2" fmla="*/ 264 w 582"/>
              <a:gd name="T3" fmla="*/ 22 h 136"/>
              <a:gd name="T4" fmla="*/ 0 w 582"/>
              <a:gd name="T5" fmla="*/ 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136">
                <a:moveTo>
                  <a:pt x="582" y="136"/>
                </a:moveTo>
                <a:cubicBezTo>
                  <a:pt x="529" y="117"/>
                  <a:pt x="361" y="44"/>
                  <a:pt x="264" y="22"/>
                </a:cubicBezTo>
                <a:cubicBezTo>
                  <a:pt x="167" y="0"/>
                  <a:pt x="55" y="5"/>
                  <a:pt x="0" y="1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3338" name="ZAM0">
            <a:hlinkClick r:id="" action="ppaction://media"/>
            <a:extLst>
              <a:ext uri="{FF2B5EF4-FFF2-40B4-BE49-F238E27FC236}">
                <a16:creationId xmlns:a16="http://schemas.microsoft.com/office/drawing/2014/main" id="{7D2810BA-B310-4729-8526-AC91D8235C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237037" y="1696005"/>
            <a:ext cx="2580992" cy="208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9" name="ZAM1">
            <a:hlinkClick r:id="" action="ppaction://media"/>
            <a:extLst>
              <a:ext uri="{FF2B5EF4-FFF2-40B4-BE49-F238E27FC236}">
                <a16:creationId xmlns:a16="http://schemas.microsoft.com/office/drawing/2014/main" id="{79C2A1BE-4FF9-4B43-B596-103EA4350D1D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6553200" y="3657600"/>
            <a:ext cx="2378075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ZAM2">
            <a:hlinkClick r:id="" action="ppaction://media"/>
            <a:extLst>
              <a:ext uri="{FF2B5EF4-FFF2-40B4-BE49-F238E27FC236}">
                <a16:creationId xmlns:a16="http://schemas.microsoft.com/office/drawing/2014/main" id="{EE55C8C9-4A2F-497C-A72A-DA07E2E3611B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191000" y="4800600"/>
            <a:ext cx="2301875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41" name="Text Box 29">
            <a:extLst>
              <a:ext uri="{FF2B5EF4-FFF2-40B4-BE49-F238E27FC236}">
                <a16:creationId xmlns:a16="http://schemas.microsoft.com/office/drawing/2014/main" id="{C0E4ACDB-17F4-4343-9D14-4B1E652A5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90" y="61484"/>
            <a:ext cx="5369059" cy="16446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it-IT" altLang="it-IT" sz="2000" dirty="0"/>
              <a:t>Nel flauto chiuso </a:t>
            </a:r>
            <a:r>
              <a:rPr lang="pl-PL" altLang="it-IT" sz="2000" dirty="0"/>
              <a:t>„</a:t>
            </a:r>
            <a:r>
              <a:rPr lang="it-IT" altLang="it-IT" sz="2000" dirty="0"/>
              <a:t>i nodi</a:t>
            </a:r>
            <a:r>
              <a:rPr lang="pl-PL" altLang="it-IT" sz="2000" dirty="0"/>
              <a:t>” </a:t>
            </a:r>
            <a:r>
              <a:rPr lang="it-IT" altLang="it-IT" sz="2000" dirty="0"/>
              <a:t>dell’onda acustica si trovano nel punto di chiusura. Per motivi «geometrici» le frequenze create sono nei rapporti </a:t>
            </a:r>
            <a:r>
              <a:rPr lang="pl-PL" altLang="it-IT" sz="2000" dirty="0"/>
              <a:t>1:3:5 – </a:t>
            </a:r>
            <a:r>
              <a:rPr lang="it-IT" altLang="it-IT" sz="2000" dirty="0"/>
              <a:t>l’armonia del tono è diversa.</a:t>
            </a:r>
            <a:endParaRPr lang="it-IT" altLang="it-IT" sz="2000" dirty="0">
              <a:latin typeface="Times New Roman" panose="02020603050405020304" pitchFamily="18" charset="0"/>
            </a:endParaRPr>
          </a:p>
          <a:p>
            <a:pPr eaLnBrk="0" hangingPunct="0"/>
            <a:endParaRPr lang="pl-PL" altLang="it-IT" sz="2000" dirty="0">
              <a:latin typeface="Times New Roman" panose="02020603050405020304" pitchFamily="18" charset="0"/>
            </a:endParaRPr>
          </a:p>
          <a:p>
            <a:pPr eaLnBrk="0" hangingPunct="0"/>
            <a:endParaRPr lang="pl-PL" altLang="it-IT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3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3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3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3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40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4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D32337B1-1CD5-4088-A800-03B2910244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4" y="185738"/>
            <a:ext cx="5130155" cy="1143000"/>
          </a:xfrm>
        </p:spPr>
        <p:txBody>
          <a:bodyPr anchor="ctr"/>
          <a:lstStyle/>
          <a:p>
            <a:r>
              <a:rPr lang="it-IT" altLang="it-IT" sz="4400" dirty="0">
                <a:cs typeface="Times New Roman" panose="02020603050405020304" pitchFamily="18" charset="0"/>
              </a:rPr>
              <a:t>Strumenti a corda</a:t>
            </a:r>
            <a:r>
              <a:rPr lang="pl-PL" altLang="it-IT" sz="4400" dirty="0"/>
              <a:t> </a:t>
            </a:r>
          </a:p>
        </p:txBody>
      </p:sp>
      <p:grpSp>
        <p:nvGrpSpPr>
          <p:cNvPr id="55299" name="Group 3">
            <a:extLst>
              <a:ext uri="{FF2B5EF4-FFF2-40B4-BE49-F238E27FC236}">
                <a16:creationId xmlns:a16="http://schemas.microsoft.com/office/drawing/2014/main" id="{585D6144-5ADB-473D-B056-A6E81869DED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3132138" cy="2625725"/>
            <a:chOff x="1667" y="2276"/>
            <a:chExt cx="3950" cy="3308"/>
          </a:xfrm>
        </p:grpSpPr>
        <p:grpSp>
          <p:nvGrpSpPr>
            <p:cNvPr id="55300" name="Group 4">
              <a:extLst>
                <a:ext uri="{FF2B5EF4-FFF2-40B4-BE49-F238E27FC236}">
                  <a16:creationId xmlns:a16="http://schemas.microsoft.com/office/drawing/2014/main" id="{DFFBE7F1-C199-4906-8AE2-9F2D18F13B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2" y="2276"/>
              <a:ext cx="3888" cy="958"/>
              <a:chOff x="1692" y="2276"/>
              <a:chExt cx="3888" cy="958"/>
            </a:xfrm>
          </p:grpSpPr>
          <p:sp>
            <p:nvSpPr>
              <p:cNvPr id="55301" name="Line 5">
                <a:extLst>
                  <a:ext uri="{FF2B5EF4-FFF2-40B4-BE49-F238E27FC236}">
                    <a16:creationId xmlns:a16="http://schemas.microsoft.com/office/drawing/2014/main" id="{AE183DCF-8D38-4C7B-AA53-C00176E85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7" y="2751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55302" name="Group 6">
                <a:extLst>
                  <a:ext uri="{FF2B5EF4-FFF2-40B4-BE49-F238E27FC236}">
                    <a16:creationId xmlns:a16="http://schemas.microsoft.com/office/drawing/2014/main" id="{BD49B2AC-724B-4491-8805-3D0AE933C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92" y="2276"/>
                <a:ext cx="3862" cy="958"/>
                <a:chOff x="1692" y="2212"/>
                <a:chExt cx="3862" cy="1074"/>
              </a:xfrm>
            </p:grpSpPr>
            <p:sp>
              <p:nvSpPr>
                <p:cNvPr id="55303" name="Freeform 7">
                  <a:extLst>
                    <a:ext uri="{FF2B5EF4-FFF2-40B4-BE49-F238E27FC236}">
                      <a16:creationId xmlns:a16="http://schemas.microsoft.com/office/drawing/2014/main" id="{1583C626-0213-4224-9B8B-C44092A0AE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0" y="2212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5304" name="Freeform 8">
                  <a:extLst>
                    <a:ext uri="{FF2B5EF4-FFF2-40B4-BE49-F238E27FC236}">
                      <a16:creationId xmlns:a16="http://schemas.microsoft.com/office/drawing/2014/main" id="{0BCB05B0-3B4B-47AC-85FD-F9EFA2885B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692" y="2760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55305" name="Group 9">
              <a:extLst>
                <a:ext uri="{FF2B5EF4-FFF2-40B4-BE49-F238E27FC236}">
                  <a16:creationId xmlns:a16="http://schemas.microsoft.com/office/drawing/2014/main" id="{B38A3100-5752-4737-9F84-CDA8B6C202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3695"/>
              <a:ext cx="3896" cy="821"/>
              <a:chOff x="1701" y="3695"/>
              <a:chExt cx="3896" cy="821"/>
            </a:xfrm>
          </p:grpSpPr>
          <p:grpSp>
            <p:nvGrpSpPr>
              <p:cNvPr id="55306" name="Group 10">
                <a:extLst>
                  <a:ext uri="{FF2B5EF4-FFF2-40B4-BE49-F238E27FC236}">
                    <a16:creationId xmlns:a16="http://schemas.microsoft.com/office/drawing/2014/main" id="{D96C186F-E36A-4501-BA6B-52FA575912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3698"/>
                <a:ext cx="1938" cy="818"/>
                <a:chOff x="1692" y="2212"/>
                <a:chExt cx="3862" cy="1074"/>
              </a:xfrm>
            </p:grpSpPr>
            <p:sp>
              <p:nvSpPr>
                <p:cNvPr id="55307" name="Freeform 11">
                  <a:extLst>
                    <a:ext uri="{FF2B5EF4-FFF2-40B4-BE49-F238E27FC236}">
                      <a16:creationId xmlns:a16="http://schemas.microsoft.com/office/drawing/2014/main" id="{81CB8855-2457-4F81-9A26-186BD77D96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0" y="2212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5308" name="Freeform 12">
                  <a:extLst>
                    <a:ext uri="{FF2B5EF4-FFF2-40B4-BE49-F238E27FC236}">
                      <a16:creationId xmlns:a16="http://schemas.microsoft.com/office/drawing/2014/main" id="{66112184-7DBA-4F53-B223-E2423913A1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692" y="2760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55309" name="Freeform 13">
                <a:extLst>
                  <a:ext uri="{FF2B5EF4-FFF2-40B4-BE49-F238E27FC236}">
                    <a16:creationId xmlns:a16="http://schemas.microsoft.com/office/drawing/2014/main" id="{A97DD86D-112C-47B0-BFEB-D2CE43747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8" y="3695"/>
                <a:ext cx="1929" cy="401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0" name="Freeform 14">
                <a:extLst>
                  <a:ext uri="{FF2B5EF4-FFF2-40B4-BE49-F238E27FC236}">
                    <a16:creationId xmlns:a16="http://schemas.microsoft.com/office/drawing/2014/main" id="{E746A5FF-8510-4E21-B996-C0EBDE225D36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659" y="4112"/>
                <a:ext cx="1929" cy="401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1" name="Line 15">
                <a:extLst>
                  <a:ext uri="{FF2B5EF4-FFF2-40B4-BE49-F238E27FC236}">
                    <a16:creationId xmlns:a16="http://schemas.microsoft.com/office/drawing/2014/main" id="{ADABD7B4-F18C-4F9D-8CC7-E14D04651B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5" y="4096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5312" name="Group 16">
              <a:extLst>
                <a:ext uri="{FF2B5EF4-FFF2-40B4-BE49-F238E27FC236}">
                  <a16:creationId xmlns:a16="http://schemas.microsoft.com/office/drawing/2014/main" id="{0B02973B-56F5-4B78-9F8A-EEF7A4E9C9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7" y="4942"/>
              <a:ext cx="3950" cy="642"/>
              <a:chOff x="1667" y="4942"/>
              <a:chExt cx="3950" cy="642"/>
            </a:xfrm>
          </p:grpSpPr>
          <p:sp>
            <p:nvSpPr>
              <p:cNvPr id="55313" name="Freeform 17">
                <a:extLst>
                  <a:ext uri="{FF2B5EF4-FFF2-40B4-BE49-F238E27FC236}">
                    <a16:creationId xmlns:a16="http://schemas.microsoft.com/office/drawing/2014/main" id="{D13AEEE1-ECA0-4CB0-9BFC-892B1403B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4953"/>
                <a:ext cx="1304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4" name="Freeform 18">
                <a:extLst>
                  <a:ext uri="{FF2B5EF4-FFF2-40B4-BE49-F238E27FC236}">
                    <a16:creationId xmlns:a16="http://schemas.microsoft.com/office/drawing/2014/main" id="{A009F787-B625-41E3-9DA6-6BE96A1EC0B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674" y="5275"/>
                <a:ext cx="1304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5" name="Freeform 19">
                <a:extLst>
                  <a:ext uri="{FF2B5EF4-FFF2-40B4-BE49-F238E27FC236}">
                    <a16:creationId xmlns:a16="http://schemas.microsoft.com/office/drawing/2014/main" id="{7FF1B175-90C5-4AEB-88A3-CC6CF88830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4" y="4942"/>
                <a:ext cx="1305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6" name="Freeform 20">
                <a:extLst>
                  <a:ext uri="{FF2B5EF4-FFF2-40B4-BE49-F238E27FC236}">
                    <a16:creationId xmlns:a16="http://schemas.microsoft.com/office/drawing/2014/main" id="{D6BD1336-F0BE-4FB5-866D-AEF02A55854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988" y="5264"/>
                <a:ext cx="1305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7" name="Freeform 21">
                <a:extLst>
                  <a:ext uri="{FF2B5EF4-FFF2-40B4-BE49-F238E27FC236}">
                    <a16:creationId xmlns:a16="http://schemas.microsoft.com/office/drawing/2014/main" id="{B392DBF4-99AB-4929-9121-519E16DA4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3" y="4947"/>
                <a:ext cx="1304" cy="310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8" name="Freeform 22">
                <a:extLst>
                  <a:ext uri="{FF2B5EF4-FFF2-40B4-BE49-F238E27FC236}">
                    <a16:creationId xmlns:a16="http://schemas.microsoft.com/office/drawing/2014/main" id="{17AC63F5-324B-419A-AD51-B557CF1E82A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07" y="5269"/>
                <a:ext cx="1304" cy="310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9" name="Line 23">
                <a:extLst>
                  <a:ext uri="{FF2B5EF4-FFF2-40B4-BE49-F238E27FC236}">
                    <a16:creationId xmlns:a16="http://schemas.microsoft.com/office/drawing/2014/main" id="{9AE9FBB0-12C6-413C-BDE7-A52881CE9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7" y="5279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55320" name="Rectangle 24">
            <a:extLst>
              <a:ext uri="{FF2B5EF4-FFF2-40B4-BE49-F238E27FC236}">
                <a16:creationId xmlns:a16="http://schemas.microsoft.com/office/drawing/2014/main" id="{7BA047F4-6994-4F95-AFB4-3196365AE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3243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aphicFrame>
        <p:nvGraphicFramePr>
          <p:cNvPr id="55321" name="Object 25">
            <a:extLst>
              <a:ext uri="{FF2B5EF4-FFF2-40B4-BE49-F238E27FC236}">
                <a16:creationId xmlns:a16="http://schemas.microsoft.com/office/drawing/2014/main" id="{00E958D9-E488-428D-9DF8-F2F05D51F4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2971800"/>
          <a:ext cx="2024063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5" r:id="rId7" imgW="698500" imgH="368300" progId="Equation.3">
                  <p:embed/>
                </p:oleObj>
              </mc:Choice>
              <mc:Fallback>
                <p:oleObj r:id="rId7" imgW="698500" imgH="368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971800"/>
                        <a:ext cx="2024063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2" name="Text Box 26">
            <a:extLst>
              <a:ext uri="{FF2B5EF4-FFF2-40B4-BE49-F238E27FC236}">
                <a16:creationId xmlns:a16="http://schemas.microsoft.com/office/drawing/2014/main" id="{676BC333-35FE-4564-AF8C-0971E0788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214" y="542676"/>
            <a:ext cx="3757613" cy="132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/>
            <a:r>
              <a:rPr lang="it-IT" altLang="it-IT" sz="2000" dirty="0">
                <a:latin typeface="+mj-lt"/>
              </a:rPr>
              <a:t>La frequenza della corda dipende dalla forza di tensione </a:t>
            </a:r>
            <a:r>
              <a:rPr lang="it-IT" altLang="it-IT" sz="2000" i="1" dirty="0">
                <a:latin typeface="+mj-lt"/>
              </a:rPr>
              <a:t>F</a:t>
            </a:r>
            <a:r>
              <a:rPr lang="it-IT" altLang="it-IT" sz="2000" dirty="0">
                <a:latin typeface="+mj-lt"/>
              </a:rPr>
              <a:t>, dalla densità lineare </a:t>
            </a:r>
            <a:r>
              <a:rPr lang="pl-PL" altLang="it-IT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pl-PL" alt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>
                <a:latin typeface="+mj-lt"/>
                <a:cs typeface="Times New Roman" panose="02020603050405020304" pitchFamily="18" charset="0"/>
              </a:rPr>
              <a:t>e dalla lunghezza della corda </a:t>
            </a:r>
            <a:r>
              <a:rPr lang="it-IT" altLang="it-IT" sz="2000" i="1" dirty="0">
                <a:latin typeface="+mj-lt"/>
                <a:cs typeface="Times New Roman" panose="02020603050405020304" pitchFamily="18" charset="0"/>
              </a:rPr>
              <a:t>l</a:t>
            </a:r>
            <a:r>
              <a:rPr lang="it-IT" altLang="it-IT" sz="2000" dirty="0">
                <a:latin typeface="+mj-lt"/>
                <a:cs typeface="Times New Roman" panose="02020603050405020304" pitchFamily="18" charset="0"/>
              </a:rPr>
              <a:t>. L’equazione derivò Newton, ma osservò Vincenzo Galileo. </a:t>
            </a: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323" name="Picture 27">
            <a:extLst>
              <a:ext uri="{FF2B5EF4-FFF2-40B4-BE49-F238E27FC236}">
                <a16:creationId xmlns:a16="http://schemas.microsoft.com/office/drawing/2014/main" id="{7767504B-8BBB-4E16-BC2B-62A83872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19400"/>
            <a:ext cx="21209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4" name="TICO-TIC">
            <a:hlinkClick r:id="" action="ppaction://media"/>
            <a:extLst>
              <a:ext uri="{FF2B5EF4-FFF2-40B4-BE49-F238E27FC236}">
                <a16:creationId xmlns:a16="http://schemas.microsoft.com/office/drawing/2014/main" id="{506C8D34-6D42-4C27-B6C9-3BF7E52AD2D8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942389" y="4555333"/>
            <a:ext cx="1270099" cy="127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5" name="DEBUSSY">
            <a:hlinkClick r:id="" action="ppaction://media"/>
            <a:extLst>
              <a:ext uri="{FF2B5EF4-FFF2-40B4-BE49-F238E27FC236}">
                <a16:creationId xmlns:a16="http://schemas.microsoft.com/office/drawing/2014/main" id="{B0D98D45-A07B-47EC-BDA4-F1E8E1BA86F1}"/>
              </a:ext>
            </a:extLst>
          </p:cNvPr>
          <p:cNvPicPr>
            <a:picLocks noChangeAspect="1" noChangeArrowheads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3263639" y="4462281"/>
            <a:ext cx="1396999" cy="139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0" fill="hold"/>
                                        <p:tgtEl>
                                          <p:spTgt spid="55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2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53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599" fill="hold"/>
                                        <p:tgtEl>
                                          <p:spTgt spid="55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2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2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9BA47EB-3F72-4CA1-BFF6-8EE6F8806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7146"/>
            <a:ext cx="8229600" cy="1143000"/>
          </a:xfrm>
        </p:spPr>
        <p:txBody>
          <a:bodyPr/>
          <a:lstStyle/>
          <a:p>
            <a:r>
              <a:rPr lang="it-IT" altLang="it-IT" sz="3500" dirty="0"/>
              <a:t>Ogni strumento, anzi, oggetto, ha il suo suono caratteristico </a:t>
            </a:r>
            <a:endParaRPr lang="pl-PL" altLang="it-IT" sz="35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45A69C-7DBC-4C6D-9A84-437D05DE3529}"/>
              </a:ext>
            </a:extLst>
          </p:cNvPr>
          <p:cNvSpPr txBox="1"/>
          <p:nvPr/>
        </p:nvSpPr>
        <p:spPr>
          <a:xfrm>
            <a:off x="207758" y="5412730"/>
            <a:ext cx="8479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 ‘visualizzazioni’ dello </a:t>
            </a:r>
            <a:r>
              <a:rPr lang="it-IT" sz="2400" i="1" dirty="0"/>
              <a:t>spettro</a:t>
            </a:r>
            <a:r>
              <a:rPr lang="it-IT" sz="2400" dirty="0"/>
              <a:t> permettono di capire queste differenze: a parte la frequenza dominante appaiono altre, in armonia (se alle distanze uguali) o in </a:t>
            </a:r>
            <a:r>
              <a:rPr lang="it-IT" sz="2400" i="1" dirty="0"/>
              <a:t>cacofonia</a:t>
            </a:r>
            <a:r>
              <a:rPr lang="it-IT" sz="2400" dirty="0"/>
              <a:t>.  </a:t>
            </a:r>
          </a:p>
        </p:txBody>
      </p:sp>
      <p:pic>
        <p:nvPicPr>
          <p:cNvPr id="5" name="VIOL">
            <a:hlinkClick r:id="" action="ppaction://media"/>
            <a:extLst>
              <a:ext uri="{FF2B5EF4-FFF2-40B4-BE49-F238E27FC236}">
                <a16:creationId xmlns:a16="http://schemas.microsoft.com/office/drawing/2014/main" id="{781D486F-70DF-42E1-8FA7-A8653459BE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6994" y="1902399"/>
            <a:ext cx="4180133" cy="3420109"/>
          </a:xfrm>
          <a:prstGeom prst="rect">
            <a:avLst/>
          </a:prstGeom>
        </p:spPr>
      </p:pic>
      <p:pic>
        <p:nvPicPr>
          <p:cNvPr id="6" name="VIO">
            <a:hlinkClick r:id="" action="ppaction://media"/>
            <a:extLst>
              <a:ext uri="{FF2B5EF4-FFF2-40B4-BE49-F238E27FC236}">
                <a16:creationId xmlns:a16="http://schemas.microsoft.com/office/drawing/2014/main" id="{D8981CAF-614C-42EB-89A5-D79F8A08E70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6875" y="1902399"/>
            <a:ext cx="4180132" cy="3420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FB53883D-C32F-4A1A-AAEF-78841D76B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l"/>
            <a:r>
              <a:rPr lang="pl-PL" altLang="it-IT" sz="4000" dirty="0"/>
              <a:t>Pitagora z Samo</a:t>
            </a:r>
            <a:br>
              <a:rPr lang="pl-PL" altLang="it-IT" sz="4000" dirty="0"/>
            </a:br>
            <a:r>
              <a:rPr lang="pl-PL" altLang="it-IT" sz="4000" dirty="0"/>
              <a:t>„</a:t>
            </a:r>
            <a:r>
              <a:rPr lang="en-AU" altLang="it-IT" sz="2400" dirty="0"/>
              <a:t>il </a:t>
            </a:r>
            <a:r>
              <a:rPr lang="en-AU" altLang="it-IT" sz="2400" dirty="0" err="1"/>
              <a:t>numero</a:t>
            </a:r>
            <a:r>
              <a:rPr lang="en-AU" altLang="it-IT" sz="2400" dirty="0"/>
              <a:t> è </a:t>
            </a:r>
            <a:r>
              <a:rPr lang="en-AU" altLang="it-IT" sz="2400" dirty="0" err="1"/>
              <a:t>l’essenza</a:t>
            </a:r>
            <a:r>
              <a:rPr lang="en-AU" altLang="it-IT" sz="2400" dirty="0"/>
              <a:t> di </a:t>
            </a:r>
            <a:r>
              <a:rPr lang="en-AU" altLang="it-IT" sz="2400" dirty="0" err="1"/>
              <a:t>tutto</a:t>
            </a:r>
            <a:r>
              <a:rPr lang="pl-PL" altLang="it-IT" sz="2400" dirty="0"/>
              <a:t>” [wiki.pl]</a:t>
            </a:r>
            <a:r>
              <a:rPr lang="en-AU" altLang="it-IT" sz="4000" dirty="0"/>
              <a:t> 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332A83C9-FC62-417B-90D1-A64F24FCBF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064500" cy="2735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Fu</a:t>
            </a:r>
            <a:r>
              <a:rPr lang="pl-PL" altLang="it-IT" sz="2800" dirty="0"/>
              <a:t> Pitagora</a:t>
            </a:r>
            <a:r>
              <a:rPr lang="it-IT" altLang="it-IT" sz="2800" dirty="0"/>
              <a:t> a notare che i suoni </a:t>
            </a:r>
            <a:r>
              <a:rPr lang="pl-PL" altLang="it-IT" sz="2800" dirty="0"/>
              <a:t>„p</a:t>
            </a:r>
            <a:r>
              <a:rPr lang="it-IT" altLang="it-IT" sz="2800" dirty="0" err="1"/>
              <a:t>iacevoli</a:t>
            </a:r>
            <a:r>
              <a:rPr lang="pl-PL" altLang="it-IT" sz="2800" dirty="0"/>
              <a:t>” </a:t>
            </a:r>
            <a:r>
              <a:rPr lang="it-IT" altLang="it-IT" sz="2800" dirty="0"/>
              <a:t>corrispondono alle corde di cui lunghezze sono come i rapporti di numeri naturali</a:t>
            </a:r>
            <a:r>
              <a:rPr lang="pl-PL" altLang="it-IT" sz="2800" dirty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1:2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 C</a:t>
            </a:r>
            <a:r>
              <a:rPr lang="pl-PL" altLang="it-IT" sz="2800" baseline="30000" dirty="0"/>
              <a:t>2</a:t>
            </a:r>
            <a:r>
              <a:rPr lang="pl-PL" altLang="it-IT" sz="2800" dirty="0"/>
              <a:t>) o</a:t>
            </a:r>
            <a:r>
              <a:rPr lang="it-IT" altLang="it-IT" sz="2800" dirty="0" err="1"/>
              <a:t>ttava</a:t>
            </a:r>
            <a:r>
              <a:rPr lang="pl-PL" altLang="it-IT" sz="2800" dirty="0"/>
              <a:t>),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2:3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</a:t>
            </a:r>
            <a:r>
              <a:rPr lang="it-IT" altLang="it-IT" sz="2800" dirty="0"/>
              <a:t> </a:t>
            </a:r>
            <a:r>
              <a:rPr lang="pl-PL" altLang="it-IT" sz="2800" dirty="0"/>
              <a:t>G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 </a:t>
            </a:r>
            <a:r>
              <a:rPr lang="it-IT" altLang="it-IT" sz="2800" dirty="0"/>
              <a:t>quinta</a:t>
            </a:r>
            <a:r>
              <a:rPr lang="pl-PL" altLang="it-IT" sz="2800" dirty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3:4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</a:t>
            </a:r>
            <a:r>
              <a:rPr lang="it-IT" altLang="it-IT" sz="2800" dirty="0"/>
              <a:t> </a:t>
            </a:r>
            <a:r>
              <a:rPr lang="pl-PL" altLang="it-IT" sz="2800" dirty="0"/>
              <a:t>F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 </a:t>
            </a:r>
            <a:r>
              <a:rPr lang="it-IT" altLang="it-IT" sz="2800" dirty="0"/>
              <a:t>quarta</a:t>
            </a:r>
            <a:r>
              <a:rPr lang="pl-PL" altLang="it-IT" sz="2800" dirty="0"/>
              <a:t>)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923E5167-CDA7-4FEF-843F-700D9793E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62" y="3357564"/>
            <a:ext cx="3414188" cy="273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8" name="Text Box 6">
            <a:extLst>
              <a:ext uri="{FF2B5EF4-FFF2-40B4-BE49-F238E27FC236}">
                <a16:creationId xmlns:a16="http://schemas.microsoft.com/office/drawing/2014/main" id="{03726074-F870-43DD-8F5A-8EC6C9EBD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6632575"/>
            <a:ext cx="779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800">
                <a:ea typeface="Arial Unicode MS" pitchFamily="34" charset="-128"/>
              </a:rPr>
              <a:t>By Oryginalnym przesyłającym był Galilea z niemieckiej Wikipedii - Na Commons przeniesiono z de.wikipedia.(Tekst oryginalny: „Fotografiert am 30.03.2005”), CC BY-SA 3.0, https://commons.wikimedia.org/w/index.php?curid=171958</a:t>
            </a:r>
            <a:endParaRPr lang="en-AU" altLang="it-IT" sz="800">
              <a:ea typeface="Arial Unicode MS" pitchFamily="34" charset="-128"/>
            </a:endParaRPr>
          </a:p>
        </p:txBody>
      </p:sp>
      <p:pic>
        <p:nvPicPr>
          <p:cNvPr id="64519" name="Picture 7">
            <a:extLst>
              <a:ext uri="{FF2B5EF4-FFF2-40B4-BE49-F238E27FC236}">
                <a16:creationId xmlns:a16="http://schemas.microsoft.com/office/drawing/2014/main" id="{68B0DD62-AC6E-4482-8E42-696210EB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5250"/>
            <a:ext cx="1490662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VIOL">
            <a:hlinkClick r:id="" action="ppaction://media"/>
            <a:extLst>
              <a:ext uri="{FF2B5EF4-FFF2-40B4-BE49-F238E27FC236}">
                <a16:creationId xmlns:a16="http://schemas.microsoft.com/office/drawing/2014/main" id="{D88B12DD-3FB2-4A0F-B5BF-8BD1142B5BE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483768" y="4936988"/>
            <a:ext cx="1369198" cy="13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" fill="hold"/>
                                        <p:tgtEl>
                                          <p:spTgt spid="645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D428624D-A602-4C74-B9C8-A8F65C1CC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A che cosa serve la ‘scatola’ risonante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pic>
        <p:nvPicPr>
          <p:cNvPr id="72708" name="Picture 4">
            <a:extLst>
              <a:ext uri="{FF2B5EF4-FFF2-40B4-BE49-F238E27FC236}">
                <a16:creationId xmlns:a16="http://schemas.microsoft.com/office/drawing/2014/main" id="{21104644-B7B4-4B4D-B40B-8B4C11D29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9" y="1285875"/>
            <a:ext cx="7417196" cy="392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09" name="Text Box 5">
            <a:extLst>
              <a:ext uri="{FF2B5EF4-FFF2-40B4-BE49-F238E27FC236}">
                <a16:creationId xmlns:a16="http://schemas.microsoft.com/office/drawing/2014/main" id="{B9DE9B0A-624B-4965-A6C8-8CC00C149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22" y="5221228"/>
            <a:ext cx="85786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A cambiare una fievole vibrazione della corda alla onda d’urto</a:t>
            </a:r>
          </a:p>
          <a:p>
            <a:r>
              <a:rPr lang="it-IT" altLang="it-IT" sz="2400" dirty="0"/>
              <a:t>creata da una superficie piatta e grande (vedasi Aristotele) </a:t>
            </a:r>
            <a:endParaRPr lang="en-AU" altLang="it-IT" sz="2400" dirty="0"/>
          </a:p>
        </p:txBody>
      </p:sp>
      <p:sp>
        <p:nvSpPr>
          <p:cNvPr id="72710" name="Text Box 6">
            <a:extLst>
              <a:ext uri="{FF2B5EF4-FFF2-40B4-BE49-F238E27FC236}">
                <a16:creationId xmlns:a16="http://schemas.microsoft.com/office/drawing/2014/main" id="{A81F384D-32B2-4103-9254-C3C835834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949950"/>
            <a:ext cx="7918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J.E. McLennan, </a:t>
            </a:r>
            <a:r>
              <a:rPr lang="pl-PL" altLang="it-IT" i="1"/>
              <a:t>The Violin (as I understand it)</a:t>
            </a:r>
          </a:p>
          <a:p>
            <a:r>
              <a:rPr lang="en-AU" altLang="it-IT">
                <a:hlinkClick r:id="rId3"/>
              </a:rPr>
              <a:t>https://acousticstoday.org/supplementary-text-violinacoustics-colin-e-gough/</a:t>
            </a:r>
            <a:r>
              <a:rPr lang="en-AU" altLang="it-IT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298EA2B8-D6BB-4241-99F9-5D6FCA3953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304800"/>
            <a:ext cx="6821760" cy="914400"/>
          </a:xfrm>
        </p:spPr>
        <p:txBody>
          <a:bodyPr anchor="ctr"/>
          <a:lstStyle/>
          <a:p>
            <a:r>
              <a:rPr lang="it-IT" altLang="it-IT" sz="3600" dirty="0"/>
              <a:t>Suoni di una barra metallica</a:t>
            </a:r>
            <a:endParaRPr lang="pl-PL" altLang="it-IT" sz="3600" dirty="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4DD381ED-AB69-4898-B5E6-4A628BD9F66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1447800"/>
            <a:ext cx="7467600" cy="1752600"/>
          </a:xfrm>
        </p:spPr>
        <p:txBody>
          <a:bodyPr/>
          <a:lstStyle/>
          <a:p>
            <a:pPr algn="l"/>
            <a:r>
              <a:rPr lang="it-IT" altLang="it-IT" dirty="0"/>
              <a:t>Una barra metallica può generare diversi suoni, che dipendono dal modo di ‘percussione’. </a:t>
            </a:r>
            <a:endParaRPr lang="pl-PL" altLang="it-IT" sz="3200" dirty="0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9386678A-59A7-4AC2-B806-CE5BB3B0F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113" y="2327759"/>
            <a:ext cx="38862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/>
              <a:t>In questa registrazione, la barra fu strofinata in modo tale di creare un’onda che propaga lungo la barra </a:t>
            </a:r>
            <a:endParaRPr lang="pl-PL" altLang="it-IT" sz="2200" dirty="0"/>
          </a:p>
        </p:txBody>
      </p:sp>
      <p:sp>
        <p:nvSpPr>
          <p:cNvPr id="56325" name="Line 5">
            <a:extLst>
              <a:ext uri="{FF2B5EF4-FFF2-40B4-BE49-F238E27FC236}">
                <a16:creationId xmlns:a16="http://schemas.microsoft.com/office/drawing/2014/main" id="{46FD733D-4ADE-49AD-A280-B60C5006F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0" y="3849688"/>
            <a:ext cx="3324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6326" name="Group 6">
            <a:extLst>
              <a:ext uri="{FF2B5EF4-FFF2-40B4-BE49-F238E27FC236}">
                <a16:creationId xmlns:a16="http://schemas.microsoft.com/office/drawing/2014/main" id="{94220E99-D0CC-4E5E-AB69-46721F6D473B}"/>
              </a:ext>
            </a:extLst>
          </p:cNvPr>
          <p:cNvGrpSpPr>
            <a:grpSpLocks/>
          </p:cNvGrpSpPr>
          <p:nvPr/>
        </p:nvGrpSpPr>
        <p:grpSpPr bwMode="auto">
          <a:xfrm>
            <a:off x="1006475" y="3563938"/>
            <a:ext cx="3308350" cy="279400"/>
            <a:chOff x="2729" y="2820"/>
            <a:chExt cx="6451" cy="402"/>
          </a:xfrm>
        </p:grpSpPr>
        <p:sp>
          <p:nvSpPr>
            <p:cNvPr id="56327" name="Freeform 7">
              <a:extLst>
                <a:ext uri="{FF2B5EF4-FFF2-40B4-BE49-F238E27FC236}">
                  <a16:creationId xmlns:a16="http://schemas.microsoft.com/office/drawing/2014/main" id="{53A0BE6A-10DA-4B3B-86FA-0B014630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2846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28" name="Freeform 8">
              <a:extLst>
                <a:ext uri="{FF2B5EF4-FFF2-40B4-BE49-F238E27FC236}">
                  <a16:creationId xmlns:a16="http://schemas.microsoft.com/office/drawing/2014/main" id="{CA5D9555-A3A0-47DB-B5DE-17F2DF541C8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9" y="2820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6329" name="Group 9">
            <a:extLst>
              <a:ext uri="{FF2B5EF4-FFF2-40B4-BE49-F238E27FC236}">
                <a16:creationId xmlns:a16="http://schemas.microsoft.com/office/drawing/2014/main" id="{DDC534BC-5701-4B06-8E5E-3B7D5952311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027113" y="3835400"/>
            <a:ext cx="3308350" cy="279400"/>
            <a:chOff x="2729" y="2820"/>
            <a:chExt cx="6451" cy="402"/>
          </a:xfrm>
        </p:grpSpPr>
        <p:sp>
          <p:nvSpPr>
            <p:cNvPr id="56330" name="Freeform 10">
              <a:extLst>
                <a:ext uri="{FF2B5EF4-FFF2-40B4-BE49-F238E27FC236}">
                  <a16:creationId xmlns:a16="http://schemas.microsoft.com/office/drawing/2014/main" id="{74C55C3B-CE39-4D0B-A6A6-1A482BE46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2846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1" name="Freeform 11">
              <a:extLst>
                <a:ext uri="{FF2B5EF4-FFF2-40B4-BE49-F238E27FC236}">
                  <a16:creationId xmlns:a16="http://schemas.microsoft.com/office/drawing/2014/main" id="{24AC0F42-A1E0-4F52-8519-B70BAF4E4A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9" y="2820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32" name="Line 12">
            <a:extLst>
              <a:ext uri="{FF2B5EF4-FFF2-40B4-BE49-F238E27FC236}">
                <a16:creationId xmlns:a16="http://schemas.microsoft.com/office/drawing/2014/main" id="{54284A60-5C69-47D9-BAB6-5C818C62C7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1238" y="4676775"/>
            <a:ext cx="3324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6333" name="Group 13">
            <a:extLst>
              <a:ext uri="{FF2B5EF4-FFF2-40B4-BE49-F238E27FC236}">
                <a16:creationId xmlns:a16="http://schemas.microsoft.com/office/drawing/2014/main" id="{33F94C32-271C-4179-B091-EE71AE243CEB}"/>
              </a:ext>
            </a:extLst>
          </p:cNvPr>
          <p:cNvGrpSpPr>
            <a:grpSpLocks/>
          </p:cNvGrpSpPr>
          <p:nvPr/>
        </p:nvGrpSpPr>
        <p:grpSpPr bwMode="auto">
          <a:xfrm>
            <a:off x="1014413" y="4416425"/>
            <a:ext cx="550862" cy="536575"/>
            <a:chOff x="2745" y="6428"/>
            <a:chExt cx="1073" cy="773"/>
          </a:xfrm>
        </p:grpSpPr>
        <p:sp>
          <p:nvSpPr>
            <p:cNvPr id="56334" name="Freeform 14">
              <a:extLst>
                <a:ext uri="{FF2B5EF4-FFF2-40B4-BE49-F238E27FC236}">
                  <a16:creationId xmlns:a16="http://schemas.microsoft.com/office/drawing/2014/main" id="{0E68CB5F-974F-4A3A-808F-DEF1C67CB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6428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5" name="Freeform 15">
              <a:extLst>
                <a:ext uri="{FF2B5EF4-FFF2-40B4-BE49-F238E27FC236}">
                  <a16:creationId xmlns:a16="http://schemas.microsoft.com/office/drawing/2014/main" id="{1CF39B1D-8ED1-49AF-B8BD-DE80C7A504A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745" y="6819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6336" name="Group 16">
            <a:extLst>
              <a:ext uri="{FF2B5EF4-FFF2-40B4-BE49-F238E27FC236}">
                <a16:creationId xmlns:a16="http://schemas.microsoft.com/office/drawing/2014/main" id="{032443BD-576E-4D02-B8AF-3A7C0DB1BFA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778250" y="4403725"/>
            <a:ext cx="550863" cy="536575"/>
            <a:chOff x="2745" y="6428"/>
            <a:chExt cx="1073" cy="773"/>
          </a:xfrm>
        </p:grpSpPr>
        <p:sp>
          <p:nvSpPr>
            <p:cNvPr id="56337" name="Freeform 17">
              <a:extLst>
                <a:ext uri="{FF2B5EF4-FFF2-40B4-BE49-F238E27FC236}">
                  <a16:creationId xmlns:a16="http://schemas.microsoft.com/office/drawing/2014/main" id="{16C98336-6861-4184-9244-3398237B8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6428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8" name="Freeform 18">
              <a:extLst>
                <a:ext uri="{FF2B5EF4-FFF2-40B4-BE49-F238E27FC236}">
                  <a16:creationId xmlns:a16="http://schemas.microsoft.com/office/drawing/2014/main" id="{E8449C1C-B5ED-4A11-8DD8-223BC284CD3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745" y="6819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39" name="Freeform 19">
            <a:extLst>
              <a:ext uri="{FF2B5EF4-FFF2-40B4-BE49-F238E27FC236}">
                <a16:creationId xmlns:a16="http://schemas.microsoft.com/office/drawing/2014/main" id="{6FDA7715-E7B5-4727-8EEF-6F86355041DE}"/>
              </a:ext>
            </a:extLst>
          </p:cNvPr>
          <p:cNvSpPr>
            <a:spLocks/>
          </p:cNvSpPr>
          <p:nvPr/>
        </p:nvSpPr>
        <p:spPr bwMode="auto">
          <a:xfrm>
            <a:off x="1568450" y="4421188"/>
            <a:ext cx="2193925" cy="520700"/>
          </a:xfrm>
          <a:custGeom>
            <a:avLst/>
            <a:gdLst>
              <a:gd name="T0" fmla="*/ 0 w 4275"/>
              <a:gd name="T1" fmla="*/ 375 h 750"/>
              <a:gd name="T2" fmla="*/ 165 w 4275"/>
              <a:gd name="T3" fmla="*/ 278 h 750"/>
              <a:gd name="T4" fmla="*/ 368 w 4275"/>
              <a:gd name="T5" fmla="*/ 173 h 750"/>
              <a:gd name="T6" fmla="*/ 623 w 4275"/>
              <a:gd name="T7" fmla="*/ 75 h 750"/>
              <a:gd name="T8" fmla="*/ 810 w 4275"/>
              <a:gd name="T9" fmla="*/ 23 h 750"/>
              <a:gd name="T10" fmla="*/ 1080 w 4275"/>
              <a:gd name="T11" fmla="*/ 0 h 750"/>
              <a:gd name="T12" fmla="*/ 1343 w 4275"/>
              <a:gd name="T13" fmla="*/ 30 h 750"/>
              <a:gd name="T14" fmla="*/ 1553 w 4275"/>
              <a:gd name="T15" fmla="*/ 68 h 750"/>
              <a:gd name="T16" fmla="*/ 1748 w 4275"/>
              <a:gd name="T17" fmla="*/ 150 h 750"/>
              <a:gd name="T18" fmla="*/ 1913 w 4275"/>
              <a:gd name="T19" fmla="*/ 225 h 750"/>
              <a:gd name="T20" fmla="*/ 2145 w 4275"/>
              <a:gd name="T21" fmla="*/ 360 h 750"/>
              <a:gd name="T22" fmla="*/ 2453 w 4275"/>
              <a:gd name="T23" fmla="*/ 533 h 750"/>
              <a:gd name="T24" fmla="*/ 2655 w 4275"/>
              <a:gd name="T25" fmla="*/ 638 h 750"/>
              <a:gd name="T26" fmla="*/ 2843 w 4275"/>
              <a:gd name="T27" fmla="*/ 705 h 750"/>
              <a:gd name="T28" fmla="*/ 3173 w 4275"/>
              <a:gd name="T29" fmla="*/ 750 h 750"/>
              <a:gd name="T30" fmla="*/ 3450 w 4275"/>
              <a:gd name="T31" fmla="*/ 735 h 750"/>
              <a:gd name="T32" fmla="*/ 3683 w 4275"/>
              <a:gd name="T33" fmla="*/ 675 h 750"/>
              <a:gd name="T34" fmla="*/ 3900 w 4275"/>
              <a:gd name="T35" fmla="*/ 593 h 750"/>
              <a:gd name="T36" fmla="*/ 4058 w 4275"/>
              <a:gd name="T37" fmla="*/ 510 h 750"/>
              <a:gd name="T38" fmla="*/ 4275 w 4275"/>
              <a:gd name="T39" fmla="*/ 368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275" h="750">
                <a:moveTo>
                  <a:pt x="0" y="375"/>
                </a:moveTo>
                <a:lnTo>
                  <a:pt x="165" y="278"/>
                </a:lnTo>
                <a:lnTo>
                  <a:pt x="368" y="173"/>
                </a:lnTo>
                <a:lnTo>
                  <a:pt x="623" y="75"/>
                </a:lnTo>
                <a:lnTo>
                  <a:pt x="810" y="23"/>
                </a:lnTo>
                <a:lnTo>
                  <a:pt x="1080" y="0"/>
                </a:lnTo>
                <a:lnTo>
                  <a:pt x="1343" y="30"/>
                </a:lnTo>
                <a:lnTo>
                  <a:pt x="1553" y="68"/>
                </a:lnTo>
                <a:lnTo>
                  <a:pt x="1748" y="150"/>
                </a:lnTo>
                <a:lnTo>
                  <a:pt x="1913" y="225"/>
                </a:lnTo>
                <a:lnTo>
                  <a:pt x="2145" y="360"/>
                </a:lnTo>
                <a:lnTo>
                  <a:pt x="2453" y="533"/>
                </a:lnTo>
                <a:lnTo>
                  <a:pt x="2655" y="638"/>
                </a:lnTo>
                <a:lnTo>
                  <a:pt x="2843" y="705"/>
                </a:lnTo>
                <a:lnTo>
                  <a:pt x="3173" y="750"/>
                </a:lnTo>
                <a:lnTo>
                  <a:pt x="3450" y="735"/>
                </a:lnTo>
                <a:lnTo>
                  <a:pt x="3683" y="675"/>
                </a:lnTo>
                <a:lnTo>
                  <a:pt x="3900" y="593"/>
                </a:lnTo>
                <a:lnTo>
                  <a:pt x="4058" y="510"/>
                </a:lnTo>
                <a:lnTo>
                  <a:pt x="4275" y="368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6340" name="Freeform 20">
            <a:extLst>
              <a:ext uri="{FF2B5EF4-FFF2-40B4-BE49-F238E27FC236}">
                <a16:creationId xmlns:a16="http://schemas.microsoft.com/office/drawing/2014/main" id="{6762C09D-A400-40D7-97DF-FE70EAC93AB5}"/>
              </a:ext>
            </a:extLst>
          </p:cNvPr>
          <p:cNvSpPr>
            <a:spLocks/>
          </p:cNvSpPr>
          <p:nvPr/>
        </p:nvSpPr>
        <p:spPr bwMode="auto">
          <a:xfrm>
            <a:off x="1573213" y="4410075"/>
            <a:ext cx="2205037" cy="531813"/>
          </a:xfrm>
          <a:custGeom>
            <a:avLst/>
            <a:gdLst>
              <a:gd name="T0" fmla="*/ 0 w 4299"/>
              <a:gd name="T1" fmla="*/ 391 h 766"/>
              <a:gd name="T2" fmla="*/ 142 w 4299"/>
              <a:gd name="T3" fmla="*/ 481 h 766"/>
              <a:gd name="T4" fmla="*/ 390 w 4299"/>
              <a:gd name="T5" fmla="*/ 609 h 766"/>
              <a:gd name="T6" fmla="*/ 607 w 4299"/>
              <a:gd name="T7" fmla="*/ 676 h 766"/>
              <a:gd name="T8" fmla="*/ 817 w 4299"/>
              <a:gd name="T9" fmla="*/ 759 h 766"/>
              <a:gd name="T10" fmla="*/ 1072 w 4299"/>
              <a:gd name="T11" fmla="*/ 766 h 766"/>
              <a:gd name="T12" fmla="*/ 1372 w 4299"/>
              <a:gd name="T13" fmla="*/ 729 h 766"/>
              <a:gd name="T14" fmla="*/ 1577 w 4299"/>
              <a:gd name="T15" fmla="*/ 682 h 766"/>
              <a:gd name="T16" fmla="*/ 1772 w 4299"/>
              <a:gd name="T17" fmla="*/ 600 h 766"/>
              <a:gd name="T18" fmla="*/ 1950 w 4299"/>
              <a:gd name="T19" fmla="*/ 496 h 766"/>
              <a:gd name="T20" fmla="*/ 2145 w 4299"/>
              <a:gd name="T21" fmla="*/ 376 h 766"/>
              <a:gd name="T22" fmla="*/ 2347 w 4299"/>
              <a:gd name="T23" fmla="*/ 271 h 766"/>
              <a:gd name="T24" fmla="*/ 2679 w 4299"/>
              <a:gd name="T25" fmla="*/ 112 h 766"/>
              <a:gd name="T26" fmla="*/ 2867 w 4299"/>
              <a:gd name="T27" fmla="*/ 45 h 766"/>
              <a:gd name="T28" fmla="*/ 3197 w 4299"/>
              <a:gd name="T29" fmla="*/ 0 h 766"/>
              <a:gd name="T30" fmla="*/ 3474 w 4299"/>
              <a:gd name="T31" fmla="*/ 15 h 766"/>
              <a:gd name="T32" fmla="*/ 3707 w 4299"/>
              <a:gd name="T33" fmla="*/ 75 h 766"/>
              <a:gd name="T34" fmla="*/ 3924 w 4299"/>
              <a:gd name="T35" fmla="*/ 157 h 766"/>
              <a:gd name="T36" fmla="*/ 4082 w 4299"/>
              <a:gd name="T37" fmla="*/ 240 h 766"/>
              <a:gd name="T38" fmla="*/ 4299 w 4299"/>
              <a:gd name="T39" fmla="*/ 382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299" h="766">
                <a:moveTo>
                  <a:pt x="0" y="391"/>
                </a:moveTo>
                <a:lnTo>
                  <a:pt x="142" y="481"/>
                </a:lnTo>
                <a:lnTo>
                  <a:pt x="390" y="609"/>
                </a:lnTo>
                <a:lnTo>
                  <a:pt x="607" y="676"/>
                </a:lnTo>
                <a:lnTo>
                  <a:pt x="817" y="759"/>
                </a:lnTo>
                <a:lnTo>
                  <a:pt x="1072" y="766"/>
                </a:lnTo>
                <a:lnTo>
                  <a:pt x="1372" y="729"/>
                </a:lnTo>
                <a:lnTo>
                  <a:pt x="1577" y="682"/>
                </a:lnTo>
                <a:lnTo>
                  <a:pt x="1772" y="600"/>
                </a:lnTo>
                <a:lnTo>
                  <a:pt x="1950" y="496"/>
                </a:lnTo>
                <a:lnTo>
                  <a:pt x="2145" y="376"/>
                </a:lnTo>
                <a:lnTo>
                  <a:pt x="2347" y="271"/>
                </a:lnTo>
                <a:lnTo>
                  <a:pt x="2679" y="112"/>
                </a:lnTo>
                <a:lnTo>
                  <a:pt x="2867" y="45"/>
                </a:lnTo>
                <a:lnTo>
                  <a:pt x="3197" y="0"/>
                </a:lnTo>
                <a:lnTo>
                  <a:pt x="3474" y="15"/>
                </a:lnTo>
                <a:lnTo>
                  <a:pt x="3707" y="75"/>
                </a:lnTo>
                <a:lnTo>
                  <a:pt x="3924" y="157"/>
                </a:lnTo>
                <a:lnTo>
                  <a:pt x="4082" y="240"/>
                </a:lnTo>
                <a:lnTo>
                  <a:pt x="4299" y="382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" name="ROD-0001">
            <a:hlinkClick r:id="" action="ppaction://media"/>
            <a:extLst>
              <a:ext uri="{FF2B5EF4-FFF2-40B4-BE49-F238E27FC236}">
                <a16:creationId xmlns:a16="http://schemas.microsoft.com/office/drawing/2014/main" id="{5E984ACE-2E23-4F3D-B9B1-1BE386F91D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8376" y="3781237"/>
            <a:ext cx="3422650" cy="276444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F1EE982-FADF-40D6-A98B-DCF5F1017B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2286000" cy="1143000"/>
          </a:xfrm>
        </p:spPr>
        <p:txBody>
          <a:bodyPr anchor="ctr"/>
          <a:lstStyle/>
          <a:p>
            <a:r>
              <a:rPr lang="it-IT" altLang="it-IT" sz="4400" dirty="0"/>
              <a:t>Suoni</a:t>
            </a:r>
            <a:endParaRPr lang="pl-PL" altLang="it-IT" sz="4400" dirty="0"/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D671A53E-2302-4BE8-BABE-47FFD34CA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2943225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 Box 5">
            <a:extLst>
              <a:ext uri="{FF2B5EF4-FFF2-40B4-BE49-F238E27FC236}">
                <a16:creationId xmlns:a16="http://schemas.microsoft.com/office/drawing/2014/main" id="{2A1C42A6-D887-462C-B3E7-7E5E3258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733" y="1981200"/>
            <a:ext cx="31742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dirty="0"/>
              <a:t>Suoni, cioè vibrazioni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5064" name="Picture 8">
            <a:extLst>
              <a:ext uri="{FF2B5EF4-FFF2-40B4-BE49-F238E27FC236}">
                <a16:creationId xmlns:a16="http://schemas.microsoft.com/office/drawing/2014/main" id="{AF867124-B6D3-4F02-81C5-037625FBE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931" y="3882338"/>
            <a:ext cx="1493350" cy="19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>
            <a:extLst>
              <a:ext uri="{FF2B5EF4-FFF2-40B4-BE49-F238E27FC236}">
                <a16:creationId xmlns:a16="http://schemas.microsoft.com/office/drawing/2014/main" id="{A1A27000-C6E7-4221-84F9-98E4028A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52800"/>
            <a:ext cx="29464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" name="RURY">
            <a:hlinkClick r:id="" action="ppaction://media"/>
            <a:extLst>
              <a:ext uri="{FF2B5EF4-FFF2-40B4-BE49-F238E27FC236}">
                <a16:creationId xmlns:a16="http://schemas.microsoft.com/office/drawing/2014/main" id="{F6DC403A-9684-4589-9B0A-95D917182E2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83931" y="1728562"/>
            <a:ext cx="1384301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" name="DZWON">
            <a:hlinkClick r:id="" action="ppaction://media"/>
            <a:extLst>
              <a:ext uri="{FF2B5EF4-FFF2-40B4-BE49-F238E27FC236}">
                <a16:creationId xmlns:a16="http://schemas.microsoft.com/office/drawing/2014/main" id="{A7A44F8B-AC58-47D7-BDB1-B1046F82FBB5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80312" y="3745137"/>
            <a:ext cx="1291828" cy="12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9" name="DWON2">
            <a:hlinkClick r:id="" action="ppaction://media"/>
            <a:extLst>
              <a:ext uri="{FF2B5EF4-FFF2-40B4-BE49-F238E27FC236}">
                <a16:creationId xmlns:a16="http://schemas.microsoft.com/office/drawing/2014/main" id="{CD429126-79F0-4E20-97BF-5ADB72BF84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20831" y="5251120"/>
            <a:ext cx="1410789" cy="14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0" name="VIVALDI">
            <a:hlinkClick r:id="" action="ppaction://media"/>
            <a:extLst>
              <a:ext uri="{FF2B5EF4-FFF2-40B4-BE49-F238E27FC236}">
                <a16:creationId xmlns:a16="http://schemas.microsoft.com/office/drawing/2014/main" id="{F903803D-AE51-4D52-8C6E-83E48C7FAFB7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514445" y="5457825"/>
            <a:ext cx="1410790" cy="141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6" fill="hold"/>
                                        <p:tgtEl>
                                          <p:spTgt spid="450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24" fill="hold"/>
                                        <p:tgtEl>
                                          <p:spTgt spid="45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24" fill="hold"/>
                                        <p:tgtEl>
                                          <p:spTgt spid="45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9"/>
                  </p:tgtEl>
                </p:cond>
              </p:nextCondLst>
            </p:seq>
            <p:audio>
              <p:cMediaNode mute="1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5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325" fill="hold"/>
                                        <p:tgtEl>
                                          <p:spTgt spid="450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7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7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D58ECEC6-2584-4DC3-816E-DB4C336E2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Perché violino suona e non viola, e perché non li piace di suonare con li pianoforte</a:t>
            </a:r>
            <a:r>
              <a:rPr lang="pl-PL" altLang="it-IT" sz="3200" dirty="0"/>
              <a:t>?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3D5A3C53-26C9-4AFE-9999-61894E672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67014" y="4371181"/>
            <a:ext cx="8229600" cy="649288"/>
          </a:xfrm>
        </p:spPr>
        <p:txBody>
          <a:bodyPr/>
          <a:lstStyle/>
          <a:p>
            <a:r>
              <a:rPr lang="pl-PL" altLang="it-IT" sz="1800" dirty="0">
                <a:hlinkClick r:id="rId2"/>
              </a:rPr>
              <a:t>https://www.youtube.com/watch?v=PGFs7n6n3-8</a:t>
            </a:r>
            <a:r>
              <a:rPr lang="pl-PL" altLang="it-IT" dirty="0"/>
              <a:t> </a:t>
            </a:r>
          </a:p>
        </p:txBody>
      </p:sp>
      <p:sp>
        <p:nvSpPr>
          <p:cNvPr id="71684" name="Text Box 4">
            <a:extLst>
              <a:ext uri="{FF2B5EF4-FFF2-40B4-BE49-F238E27FC236}">
                <a16:creationId xmlns:a16="http://schemas.microsoft.com/office/drawing/2014/main" id="{86FCA7CB-421B-45E9-930C-9FD19BF9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16650"/>
            <a:ext cx="68103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dirty="0"/>
              <a:t>Ludwig van Beethoven, Sonata No.5 in F, Op. 24</a:t>
            </a:r>
            <a:r>
              <a:rPr lang="it-IT" altLang="it-IT" dirty="0"/>
              <a:t> (11’39’’)</a:t>
            </a:r>
            <a:endParaRPr lang="pl-PL" altLang="it-IT" dirty="0"/>
          </a:p>
          <a:p>
            <a:r>
              <a:rPr lang="pl-PL" altLang="it-IT" dirty="0"/>
              <a:t>Anne Sophie Mutter, Lambert Orkis</a:t>
            </a:r>
          </a:p>
        </p:txBody>
      </p:sp>
      <p:pic>
        <p:nvPicPr>
          <p:cNvPr id="71685" name="Picture 5">
            <a:hlinkClick r:id="rId2"/>
            <a:extLst>
              <a:ext uri="{FF2B5EF4-FFF2-40B4-BE49-F238E27FC236}">
                <a16:creationId xmlns:a16="http://schemas.microsoft.com/office/drawing/2014/main" id="{59917E4F-6D2E-4437-BBBE-1355A3D43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5184775" cy="292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6" name="Rectangle 6">
            <a:extLst>
              <a:ext uri="{FF2B5EF4-FFF2-40B4-BE49-F238E27FC236}">
                <a16:creationId xmlns:a16="http://schemas.microsoft.com/office/drawing/2014/main" id="{358DB5BE-1C5F-4C20-AD15-296ED17CC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700213"/>
            <a:ext cx="3960813" cy="27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 dirty="0"/>
              <a:t>Violino</a:t>
            </a:r>
            <a:r>
              <a:rPr lang="pl-PL" altLang="it-IT" sz="2400" b="1" dirty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400" dirty="0"/>
              <a:t>2:1 (C</a:t>
            </a:r>
            <a:r>
              <a:rPr lang="pl-PL" altLang="it-IT" sz="2400" baseline="-25000" dirty="0"/>
              <a:t>5</a:t>
            </a:r>
            <a:r>
              <a:rPr lang="pl-PL" altLang="it-IT" sz="2400" dirty="0"/>
              <a:t>: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</a:t>
            </a:r>
            <a:r>
              <a:rPr lang="it-IT" altLang="it-IT" sz="2400" dirty="0"/>
              <a:t> ottava</a:t>
            </a:r>
            <a:r>
              <a:rPr lang="pl-PL" altLang="it-IT" sz="2400" dirty="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quinta</a:t>
            </a:r>
            <a:r>
              <a:rPr lang="pl-PL" altLang="it-IT" sz="2400" dirty="0"/>
              <a:t> (G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 3:2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quarta</a:t>
            </a:r>
            <a:r>
              <a:rPr lang="pl-PL" altLang="it-IT" sz="2400" dirty="0"/>
              <a:t> (F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 4:3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 dirty="0"/>
              <a:t>Pianoforte</a:t>
            </a:r>
            <a:endParaRPr lang="pl-PL" altLang="it-IT" sz="24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quinta</a:t>
            </a:r>
            <a:r>
              <a:rPr lang="pl-PL" altLang="it-IT" sz="2400" dirty="0"/>
              <a:t>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:G</a:t>
            </a:r>
            <a:r>
              <a:rPr lang="pl-PL" altLang="it-IT" sz="2400" baseline="-25000" dirty="0"/>
              <a:t>4 </a:t>
            </a:r>
            <a:r>
              <a:rPr lang="pl-PL" altLang="it-IT" sz="2400" dirty="0"/>
              <a:t>1.4983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quarta</a:t>
            </a:r>
            <a:r>
              <a:rPr lang="pl-PL" altLang="it-IT" sz="2400" dirty="0"/>
              <a:t> F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1.3345</a:t>
            </a:r>
            <a:r>
              <a:rPr lang="pl-PL" altLang="it-IT" sz="28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E02D2C43-A15B-488E-916D-F195DA81F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74478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La scala musicale di </a:t>
            </a:r>
            <a:r>
              <a:rPr lang="pl-PL" altLang="it-IT" sz="2400" dirty="0"/>
              <a:t>„</a:t>
            </a:r>
            <a:r>
              <a:rPr lang="it-IT" altLang="it-IT" sz="2400" dirty="0"/>
              <a:t>equi-tempra</a:t>
            </a:r>
            <a:r>
              <a:rPr lang="pl-PL" altLang="it-IT" sz="2400" dirty="0"/>
              <a:t>”</a:t>
            </a:r>
            <a:r>
              <a:rPr lang="it-IT" altLang="it-IT" sz="2400" dirty="0"/>
              <a:t>:</a:t>
            </a:r>
            <a:r>
              <a:rPr lang="pl-PL" altLang="it-IT" sz="2400" dirty="0"/>
              <a:t>  (C</a:t>
            </a:r>
            <a:r>
              <a:rPr lang="pl-PL" altLang="it-IT" sz="2400" baseline="-25000" dirty="0"/>
              <a:t>1</a:t>
            </a:r>
            <a:r>
              <a:rPr lang="pl-PL" altLang="it-IT" sz="2400" dirty="0"/>
              <a:t>: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#)  </a:t>
            </a:r>
            <a:r>
              <a:rPr lang="pl-PL" altLang="it-IT" sz="2400" baseline="30000" dirty="0"/>
              <a:t>12</a:t>
            </a:r>
            <a:r>
              <a:rPr lang="pl-PL" altLang="it-IT" sz="2400" dirty="0"/>
              <a:t>√2:1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5FCD9CD-0549-491D-A95A-2B2A08CC359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399" y="152400"/>
            <a:ext cx="5235577" cy="1143000"/>
          </a:xfrm>
        </p:spPr>
        <p:txBody>
          <a:bodyPr anchor="ctr"/>
          <a:lstStyle/>
          <a:p>
            <a:r>
              <a:rPr lang="it-IT" altLang="it-IT" sz="3600" dirty="0"/>
              <a:t>La musica del diavolo</a:t>
            </a:r>
            <a:endParaRPr lang="pl-PL" altLang="it-IT" sz="3600" dirty="0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4E32960-9CAC-4D5A-A837-51DE7F7629C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50825" y="1268413"/>
            <a:ext cx="3505200" cy="22098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it-IT" altLang="it-IT" sz="2200" dirty="0"/>
              <a:t>In questo libro si Salmi, del XII secolo, la musica di tamburi è considerata diabolica. </a:t>
            </a:r>
          </a:p>
          <a:p>
            <a:pPr algn="l">
              <a:lnSpc>
                <a:spcPct val="90000"/>
              </a:lnSpc>
            </a:pPr>
            <a:r>
              <a:rPr lang="it-IT" altLang="it-IT" sz="2200" dirty="0"/>
              <a:t>Le condizioni matematiche per le vibrazioni delle membrane sono diverse che per le corde e flauti.</a:t>
            </a:r>
            <a:r>
              <a:rPr lang="pl-PL" altLang="it-IT" dirty="0"/>
              <a:t> </a:t>
            </a:r>
            <a:r>
              <a:rPr lang="it-IT" altLang="it-IT" dirty="0"/>
              <a:t> </a:t>
            </a:r>
            <a:endParaRPr lang="pl-PL" altLang="it-IT" sz="3200" dirty="0"/>
          </a:p>
        </p:txBody>
      </p:sp>
      <p:pic>
        <p:nvPicPr>
          <p:cNvPr id="57348" name="Picture 4">
            <a:extLst>
              <a:ext uri="{FF2B5EF4-FFF2-40B4-BE49-F238E27FC236}">
                <a16:creationId xmlns:a16="http://schemas.microsoft.com/office/drawing/2014/main" id="{2FF7EF27-9446-4890-A17B-6ED3D4F51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43000"/>
            <a:ext cx="4075113" cy="521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B9549E9A-F02F-4004-8C0F-328DF841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34" y="3962400"/>
            <a:ext cx="1515216" cy="95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>
            <a:extLst>
              <a:ext uri="{FF2B5EF4-FFF2-40B4-BE49-F238E27FC236}">
                <a16:creationId xmlns:a16="http://schemas.microsoft.com/office/drawing/2014/main" id="{FCD06B84-AFF5-463A-9629-0A2B95F6D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962400"/>
            <a:ext cx="1504950" cy="9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1" name="Picture 7">
            <a:extLst>
              <a:ext uri="{FF2B5EF4-FFF2-40B4-BE49-F238E27FC236}">
                <a16:creationId xmlns:a16="http://schemas.microsoft.com/office/drawing/2014/main" id="{36B46A36-887D-4560-9E26-DBD6E264C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216849"/>
            <a:ext cx="1784350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2" name="Picture 8">
            <a:extLst>
              <a:ext uri="{FF2B5EF4-FFF2-40B4-BE49-F238E27FC236}">
                <a16:creationId xmlns:a16="http://schemas.microsoft.com/office/drawing/2014/main" id="{C183CEB3-208A-4184-9AB4-3909904DA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227638"/>
            <a:ext cx="2209800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3" name="Text Box 9">
            <a:extLst>
              <a:ext uri="{FF2B5EF4-FFF2-40B4-BE49-F238E27FC236}">
                <a16:creationId xmlns:a16="http://schemas.microsoft.com/office/drawing/2014/main" id="{FB6105ED-F707-4E87-BF8F-EE70EDEAF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521450"/>
            <a:ext cx="6477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600">
                <a:latin typeface="Times New Roman" panose="02020603050405020304" pitchFamily="18" charset="0"/>
              </a:rPr>
              <a:t>Psalm book from Reims cathedral, now in St John’s College, Cambridge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>
            <a:extLst>
              <a:ext uri="{FF2B5EF4-FFF2-40B4-BE49-F238E27FC236}">
                <a16:creationId xmlns:a16="http://schemas.microsoft.com/office/drawing/2014/main" id="{826AB047-F8CB-4C8A-9CC7-CBDA7A391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927" y="348007"/>
            <a:ext cx="52116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Una rana, quasi africana</a:t>
            </a:r>
            <a:endParaRPr lang="en-AU" altLang="it-IT" sz="36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108548" name="Picture 4">
            <a:extLst>
              <a:ext uri="{FF2B5EF4-FFF2-40B4-BE49-F238E27FC236}">
                <a16:creationId xmlns:a16="http://schemas.microsoft.com/office/drawing/2014/main" id="{D9E7F948-ABC6-4921-8453-D8231B4D4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124744"/>
            <a:ext cx="5544790" cy="37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2389E3C6-46D9-4F97-87D7-417C0DB12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73603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Il timbro è ancora diverso, persino dal tamburo: </a:t>
            </a:r>
          </a:p>
          <a:p>
            <a:r>
              <a:rPr lang="it-IT" altLang="it-IT" sz="2400" dirty="0"/>
              <a:t>è la ‘scatola cava’ in 3D a vibrare</a:t>
            </a:r>
          </a:p>
          <a:p>
            <a:r>
              <a:rPr lang="it-IT" altLang="it-IT" sz="2400" dirty="0"/>
              <a:t>L’estetica musicale varia dal continente al continente</a:t>
            </a:r>
            <a:endParaRPr lang="pl-PL" alt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20C81A8-42A5-4DA4-8EEA-6A247D491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6"/>
                </a:solidFill>
              </a:rPr>
              <a:t>Un strumento esotico, usato nelle orchestre sinfoniche </a:t>
            </a:r>
            <a:endParaRPr lang="en-AU" altLang="it-IT" sz="3600" dirty="0">
              <a:solidFill>
                <a:schemeClr val="accent6"/>
              </a:solidFill>
            </a:endParaRP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D41BD5D3-8C57-4FFD-8EF2-E6050B059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676900"/>
            <a:ext cx="47394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b="1" dirty="0">
                <a:latin typeface="Arial" panose="020B0604020202020204" pitchFamily="34" charset="0"/>
              </a:rPr>
              <a:t>Guiro, Boli</a:t>
            </a:r>
            <a:r>
              <a:rPr lang="it-IT" altLang="it-IT" sz="2800" b="1" dirty="0">
                <a:latin typeface="Arial" panose="020B0604020202020204" pitchFamily="34" charset="0"/>
              </a:rPr>
              <a:t>v</a:t>
            </a:r>
            <a:r>
              <a:rPr lang="pl-PL" altLang="it-IT" sz="2800" b="1" dirty="0">
                <a:latin typeface="Arial" panose="020B0604020202020204" pitchFamily="34" charset="0"/>
              </a:rPr>
              <a:t>ia</a:t>
            </a:r>
            <a:endParaRPr lang="it-IT" altLang="it-IT" sz="2800" b="1" dirty="0"/>
          </a:p>
          <a:p>
            <a:r>
              <a:rPr lang="en-AU" altLang="it-IT" sz="1600" dirty="0">
                <a:solidFill>
                  <a:schemeClr val="accent1"/>
                </a:solidFill>
                <a:latin typeface="Arial" panose="020B0604020202020204" pitchFamily="34" charset="0"/>
              </a:rPr>
              <a:t>http://www.hobgoblin-usa.com/bigpics/gr19011.jpg</a:t>
            </a:r>
          </a:p>
        </p:txBody>
      </p:sp>
      <p:pic>
        <p:nvPicPr>
          <p:cNvPr id="30726" name="Picture 6">
            <a:extLst>
              <a:ext uri="{FF2B5EF4-FFF2-40B4-BE49-F238E27FC236}">
                <a16:creationId xmlns:a16="http://schemas.microsoft.com/office/drawing/2014/main" id="{0464C3D5-5A57-4D89-BD83-375269472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73183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id="{ABEAD10A-D342-4C31-AC96-68E42DC08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32656"/>
            <a:ext cx="75713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 dirty="0" err="1">
                <a:solidFill>
                  <a:schemeClr val="accent4"/>
                </a:solidFill>
              </a:rPr>
              <a:t>Emu</a:t>
            </a:r>
            <a:r>
              <a:rPr lang="it-IT" altLang="it-IT" sz="3600" dirty="0">
                <a:solidFill>
                  <a:schemeClr val="accent4"/>
                </a:solidFill>
              </a:rPr>
              <a:t> </a:t>
            </a:r>
            <a:r>
              <a:rPr lang="it-IT" altLang="it-IT" sz="3600" dirty="0" err="1">
                <a:solidFill>
                  <a:schemeClr val="accent4"/>
                </a:solidFill>
              </a:rPr>
              <a:t>caller</a:t>
            </a:r>
            <a:r>
              <a:rPr lang="it-IT" altLang="it-IT" sz="3600" dirty="0">
                <a:solidFill>
                  <a:schemeClr val="accent4"/>
                </a:solidFill>
              </a:rPr>
              <a:t> – uno scherzo aborigeno</a:t>
            </a:r>
            <a:endParaRPr lang="en-AU" altLang="it-IT" sz="360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110596" name="Picture 4">
            <a:extLst>
              <a:ext uri="{FF2B5EF4-FFF2-40B4-BE49-F238E27FC236}">
                <a16:creationId xmlns:a16="http://schemas.microsoft.com/office/drawing/2014/main" id="{7B524696-7E66-4570-9D84-65699286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536700"/>
            <a:ext cx="482600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8590EB9-E601-410B-814F-75ECD285E4D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343400" cy="1143000"/>
          </a:xfrm>
        </p:spPr>
        <p:txBody>
          <a:bodyPr anchor="ctr"/>
          <a:lstStyle/>
          <a:p>
            <a:r>
              <a:rPr lang="it-IT" altLang="it-IT" sz="4000" dirty="0"/>
              <a:t>Suoni di un temporale</a:t>
            </a:r>
            <a:endParaRPr lang="pl-PL" altLang="it-IT" sz="4000" dirty="0"/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CD6E4121-D75E-4D77-BF41-B7A492CFD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2209800" cy="14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SMALL1">
            <a:hlinkClick r:id="" action="ppaction://media"/>
            <a:extLst>
              <a:ext uri="{FF2B5EF4-FFF2-40B4-BE49-F238E27FC236}">
                <a16:creationId xmlns:a16="http://schemas.microsoft.com/office/drawing/2014/main" id="{909D0D1C-C07B-433A-B014-907130DC6CB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930524" y="1557418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3" name="SMALL2">
            <a:hlinkClick r:id="" action="ppaction://media"/>
            <a:extLst>
              <a:ext uri="{FF2B5EF4-FFF2-40B4-BE49-F238E27FC236}">
                <a16:creationId xmlns:a16="http://schemas.microsoft.com/office/drawing/2014/main" id="{3A7D021E-8AFB-4886-88CE-956C6001D9A4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940969" y="1515269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4" name="SMALL3">
            <a:hlinkClick r:id="" action="ppaction://media"/>
            <a:extLst>
              <a:ext uri="{FF2B5EF4-FFF2-40B4-BE49-F238E27FC236}">
                <a16:creationId xmlns:a16="http://schemas.microsoft.com/office/drawing/2014/main" id="{657C5F94-F5B9-4EA2-8BF7-E98F6D7C6F22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52656" y="2640846"/>
            <a:ext cx="1020843" cy="102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5" name="SMALL4">
            <a:hlinkClick r:id="" action="ppaction://media"/>
            <a:extLst>
              <a:ext uri="{FF2B5EF4-FFF2-40B4-BE49-F238E27FC236}">
                <a16:creationId xmlns:a16="http://schemas.microsoft.com/office/drawing/2014/main" id="{D95BE506-64F5-4B4D-92B6-6670BD6C3C8C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902076" y="2619851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>
            <a:extLst>
              <a:ext uri="{FF2B5EF4-FFF2-40B4-BE49-F238E27FC236}">
                <a16:creationId xmlns:a16="http://schemas.microsoft.com/office/drawing/2014/main" id="{32C3179A-2B06-4AE8-A842-77C4BFD22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38600"/>
            <a:ext cx="2133600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9" name="BIG3">
            <a:hlinkClick r:id="" action="ppaction://media"/>
            <a:extLst>
              <a:ext uri="{FF2B5EF4-FFF2-40B4-BE49-F238E27FC236}">
                <a16:creationId xmlns:a16="http://schemas.microsoft.com/office/drawing/2014/main" id="{2B02FCF7-3502-446D-B957-EC6D6EA65877}"/>
              </a:ext>
            </a:extLst>
          </p:cNvPr>
          <p:cNvPicPr>
            <a:picLocks noChangeAspect="1" noChangeArrowheads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07191" y="4825682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0" name="BIG1">
            <a:hlinkClick r:id="" action="ppaction://media"/>
            <a:extLst>
              <a:ext uri="{FF2B5EF4-FFF2-40B4-BE49-F238E27FC236}">
                <a16:creationId xmlns:a16="http://schemas.microsoft.com/office/drawing/2014/main" id="{CC5EB182-05B5-4CF8-9941-00288FE695A7}"/>
              </a:ext>
            </a:extLst>
          </p:cNvPr>
          <p:cNvPicPr>
            <a:picLocks noChangeAspect="1" noChangeArrowheads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798937" y="3713163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1" name="BIG2">
            <a:hlinkClick r:id="" action="ppaction://media"/>
            <a:extLst>
              <a:ext uri="{FF2B5EF4-FFF2-40B4-BE49-F238E27FC236}">
                <a16:creationId xmlns:a16="http://schemas.microsoft.com/office/drawing/2014/main" id="{BF64AFFB-F167-46A7-943E-B6DBE5911207}"/>
              </a:ext>
            </a:extLst>
          </p:cNvPr>
          <p:cNvPicPr>
            <a:picLocks noChangeAspect="1" noChangeArrowheads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78276" y="3682682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2" name="BIG4">
            <a:hlinkClick r:id="" action="ppaction://media"/>
            <a:extLst>
              <a:ext uri="{FF2B5EF4-FFF2-40B4-BE49-F238E27FC236}">
                <a16:creationId xmlns:a16="http://schemas.microsoft.com/office/drawing/2014/main" id="{631EDA1D-63AF-4E9E-8927-42B6588EB89D}"/>
              </a:ext>
            </a:extLst>
          </p:cNvPr>
          <p:cNvPicPr>
            <a:picLocks noChangeAspect="1" noChangeArrowheads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95046" y="4843978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8" name="Picture 20">
            <a:extLst>
              <a:ext uri="{FF2B5EF4-FFF2-40B4-BE49-F238E27FC236}">
                <a16:creationId xmlns:a16="http://schemas.microsoft.com/office/drawing/2014/main" id="{B8464D93-099F-4438-A71F-048754807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3505200"/>
            <a:ext cx="3925888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90" name="Picture 22">
            <a:extLst>
              <a:ext uri="{FF2B5EF4-FFF2-40B4-BE49-F238E27FC236}">
                <a16:creationId xmlns:a16="http://schemas.microsoft.com/office/drawing/2014/main" id="{18CEC46B-AD97-43BF-A763-BF56AE915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60350"/>
            <a:ext cx="3925888" cy="31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3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4" fill="hold"/>
                                        <p:tgtEl>
                                          <p:spTgt spid="583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48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8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86" fill="hold"/>
                                        <p:tgtEl>
                                          <p:spTgt spid="58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686" fill="hold"/>
                                        <p:tgtEl>
                                          <p:spTgt spid="583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061" fill="hold"/>
                                        <p:tgtEl>
                                          <p:spTgt spid="583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9"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8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6560" fill="hold"/>
                                        <p:tgtEl>
                                          <p:spTgt spid="583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0"/>
                  </p:tgtEl>
                </p:cond>
              </p:nextCondLst>
            </p:seq>
            <p:audio>
              <p:cMediaNode vol="10000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8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999" fill="hold"/>
                                        <p:tgtEl>
                                          <p:spTgt spid="583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1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998" fill="hold"/>
                                        <p:tgtEl>
                                          <p:spTgt spid="58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2"/>
                  </p:tgtEl>
                </p:cond>
              </p:nextCondLst>
            </p:seq>
            <p:audio>
              <p:cMediaNode vol="10000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34A44209-81C5-4E9F-B1A0-46D6C81B80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550" y="0"/>
            <a:ext cx="7029450" cy="762000"/>
          </a:xfrm>
        </p:spPr>
        <p:txBody>
          <a:bodyPr anchor="ctr"/>
          <a:lstStyle/>
          <a:p>
            <a:pPr algn="l"/>
            <a:r>
              <a:rPr lang="pl-PL" altLang="it-IT" sz="3600" dirty="0"/>
              <a:t>Mu</a:t>
            </a:r>
            <a:r>
              <a:rPr lang="it-IT" altLang="it-IT" sz="3600" dirty="0"/>
              <a:t>sica sulla bacinella (di bronzo)</a:t>
            </a:r>
            <a:endParaRPr lang="pl-PL" altLang="it-IT" sz="3600" dirty="0"/>
          </a:p>
        </p:txBody>
      </p:sp>
      <p:pic>
        <p:nvPicPr>
          <p:cNvPr id="75782" name="Picture 6">
            <a:extLst>
              <a:ext uri="{FF2B5EF4-FFF2-40B4-BE49-F238E27FC236}">
                <a16:creationId xmlns:a16="http://schemas.microsoft.com/office/drawing/2014/main" id="{A3C1C7AE-89AF-4309-A64A-A2357D7DF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3167062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3" name="Picture 7">
            <a:extLst>
              <a:ext uri="{FF2B5EF4-FFF2-40B4-BE49-F238E27FC236}">
                <a16:creationId xmlns:a16="http://schemas.microsoft.com/office/drawing/2014/main" id="{97D52077-CDBB-4101-83B9-B07248F72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836613"/>
            <a:ext cx="2663825" cy="261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4" name="WAS1.WAV">
            <a:hlinkClick r:id="" action="ppaction://media"/>
            <a:extLst>
              <a:ext uri="{FF2B5EF4-FFF2-40B4-BE49-F238E27FC236}">
                <a16:creationId xmlns:a16="http://schemas.microsoft.com/office/drawing/2014/main" id="{7AE509E9-A4AA-409C-B71F-8346C65F6781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84467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6" name="WAS4.WAV">
            <a:hlinkClick r:id="" action="ppaction://media"/>
            <a:extLst>
              <a:ext uri="{FF2B5EF4-FFF2-40B4-BE49-F238E27FC236}">
                <a16:creationId xmlns:a16="http://schemas.microsoft.com/office/drawing/2014/main" id="{19F38DFF-0964-4ACC-BF11-D57C435C7FE0}"/>
              </a:ext>
            </a:extLst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989138"/>
            <a:ext cx="54927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7" name="WAS1">
            <a:hlinkClick r:id="" action="ppaction://media"/>
            <a:extLst>
              <a:ext uri="{FF2B5EF4-FFF2-40B4-BE49-F238E27FC236}">
                <a16:creationId xmlns:a16="http://schemas.microsoft.com/office/drawing/2014/main" id="{ACAC1FDC-4119-4CB6-AA2F-1F9048E9B5A4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68313" y="3644900"/>
            <a:ext cx="3743325" cy="301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8" name="WAS2">
            <a:hlinkClick r:id="" action="ppaction://media"/>
            <a:extLst>
              <a:ext uri="{FF2B5EF4-FFF2-40B4-BE49-F238E27FC236}">
                <a16:creationId xmlns:a16="http://schemas.microsoft.com/office/drawing/2014/main" id="{84264B34-7409-40E2-943C-0B67D6CEF589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5076825" y="3644900"/>
            <a:ext cx="3671888" cy="29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57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57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57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57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57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57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7"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57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57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8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EACA08A-BD82-4B9D-B058-76B3AD4BF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9063"/>
            <a:ext cx="5059363" cy="914400"/>
          </a:xfrm>
        </p:spPr>
        <p:txBody>
          <a:bodyPr/>
          <a:lstStyle/>
          <a:p>
            <a:r>
              <a:rPr lang="it-IT" altLang="it-IT" sz="4000" dirty="0"/>
              <a:t>Campanelli dolorosi</a:t>
            </a:r>
            <a:endParaRPr lang="pl-PL" altLang="it-IT" sz="40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4AB9D81-6771-4175-A539-7D91E27D9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8313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9876BDE6-88F8-47D0-82F4-A38A2E3E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>
            <a:extLst>
              <a:ext uri="{FF2B5EF4-FFF2-40B4-BE49-F238E27FC236}">
                <a16:creationId xmlns:a16="http://schemas.microsoft.com/office/drawing/2014/main" id="{5C35CF67-6E32-4D60-B5A7-645E06532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>
            <a:extLst>
              <a:ext uri="{FF2B5EF4-FFF2-40B4-BE49-F238E27FC236}">
                <a16:creationId xmlns:a16="http://schemas.microsoft.com/office/drawing/2014/main" id="{B2014087-FB9F-4F08-A35A-E0D2EAD2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9" name="Picture 7">
            <a:extLst>
              <a:ext uri="{FF2B5EF4-FFF2-40B4-BE49-F238E27FC236}">
                <a16:creationId xmlns:a16="http://schemas.microsoft.com/office/drawing/2014/main" id="{35ECBF90-3C64-4A15-A8CD-D0F87F82E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>
            <a:extLst>
              <a:ext uri="{FF2B5EF4-FFF2-40B4-BE49-F238E27FC236}">
                <a16:creationId xmlns:a16="http://schemas.microsoft.com/office/drawing/2014/main" id="{B3A66605-0200-4D13-A2F5-135E4DF7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>
            <a:extLst>
              <a:ext uri="{FF2B5EF4-FFF2-40B4-BE49-F238E27FC236}">
                <a16:creationId xmlns:a16="http://schemas.microsoft.com/office/drawing/2014/main" id="{2E28E0D6-F89A-4747-9C32-FF6984B74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>
            <a:extLst>
              <a:ext uri="{FF2B5EF4-FFF2-40B4-BE49-F238E27FC236}">
                <a16:creationId xmlns:a16="http://schemas.microsoft.com/office/drawing/2014/main" id="{A60D75F3-41E2-4450-A020-EE1F7B40D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3" name="Picture 11">
            <a:extLst>
              <a:ext uri="{FF2B5EF4-FFF2-40B4-BE49-F238E27FC236}">
                <a16:creationId xmlns:a16="http://schemas.microsoft.com/office/drawing/2014/main" id="{B265463B-315C-4F76-9164-AC5156A4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4" name="Picture 12">
            <a:extLst>
              <a:ext uri="{FF2B5EF4-FFF2-40B4-BE49-F238E27FC236}">
                <a16:creationId xmlns:a16="http://schemas.microsoft.com/office/drawing/2014/main" id="{B7638D95-83D8-40CE-B663-9DEE46AA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5" name="Picture 13">
            <a:extLst>
              <a:ext uri="{FF2B5EF4-FFF2-40B4-BE49-F238E27FC236}">
                <a16:creationId xmlns:a16="http://schemas.microsoft.com/office/drawing/2014/main" id="{1F223B91-8343-44AD-993B-83F2EE60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981075"/>
            <a:ext cx="4464050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6" name="Picture 14" descr="dzwonek">
            <a:hlinkClick r:id="rId10"/>
            <a:extLst>
              <a:ext uri="{FF2B5EF4-FFF2-40B4-BE49-F238E27FC236}">
                <a16:creationId xmlns:a16="http://schemas.microsoft.com/office/drawing/2014/main" id="{0E2775D6-B224-40A5-A5B1-DE2C441F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1481137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7" name="Picture 15" descr="dzw">
            <a:hlinkClick r:id="rId12"/>
            <a:extLst>
              <a:ext uri="{FF2B5EF4-FFF2-40B4-BE49-F238E27FC236}">
                <a16:creationId xmlns:a16="http://schemas.microsoft.com/office/drawing/2014/main" id="{4D4BA272-F965-499A-A994-721AFF7A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3997528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8" name="DWON1">
            <a:hlinkClick r:id="" action="ppaction://media"/>
            <a:extLst>
              <a:ext uri="{FF2B5EF4-FFF2-40B4-BE49-F238E27FC236}">
                <a16:creationId xmlns:a16="http://schemas.microsoft.com/office/drawing/2014/main" id="{36294356-244A-4A60-92A1-FDCD5299D8C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400901" y="1334146"/>
            <a:ext cx="1492251" cy="149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9" name="DWON2">
            <a:hlinkClick r:id="" action="ppaction://media"/>
            <a:extLst>
              <a:ext uri="{FF2B5EF4-FFF2-40B4-BE49-F238E27FC236}">
                <a16:creationId xmlns:a16="http://schemas.microsoft.com/office/drawing/2014/main" id="{E5DED7C5-4EC5-41F1-BC8B-F304D6C55606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389459" y="3802958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10" name="Rectangle 18">
            <a:extLst>
              <a:ext uri="{FF2B5EF4-FFF2-40B4-BE49-F238E27FC236}">
                <a16:creationId xmlns:a16="http://schemas.microsoft.com/office/drawing/2014/main" id="{CF7A812B-8C6A-4EF0-90BF-415E1317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411" name="Picture 19">
            <a:extLst>
              <a:ext uri="{FF2B5EF4-FFF2-40B4-BE49-F238E27FC236}">
                <a16:creationId xmlns:a16="http://schemas.microsoft.com/office/drawing/2014/main" id="{8AAA6D6C-7665-4F9A-A242-FB286E4D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2" name="Picture 20">
            <a:extLst>
              <a:ext uri="{FF2B5EF4-FFF2-40B4-BE49-F238E27FC236}">
                <a16:creationId xmlns:a16="http://schemas.microsoft.com/office/drawing/2014/main" id="{765D67FF-4501-4538-9AE0-948AAB77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3" name="Picture 21">
            <a:extLst>
              <a:ext uri="{FF2B5EF4-FFF2-40B4-BE49-F238E27FC236}">
                <a16:creationId xmlns:a16="http://schemas.microsoft.com/office/drawing/2014/main" id="{4B1575DD-AF7D-4E36-A576-938D9EFE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4" name="Picture 22">
            <a:extLst>
              <a:ext uri="{FF2B5EF4-FFF2-40B4-BE49-F238E27FC236}">
                <a16:creationId xmlns:a16="http://schemas.microsoft.com/office/drawing/2014/main" id="{7944F188-995E-4886-9BE9-6E6292646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5" name="Picture 23">
            <a:extLst>
              <a:ext uri="{FF2B5EF4-FFF2-40B4-BE49-F238E27FC236}">
                <a16:creationId xmlns:a16="http://schemas.microsoft.com/office/drawing/2014/main" id="{3A765858-C233-4EB8-90FB-FD5B57F3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6" name="Picture 24">
            <a:extLst>
              <a:ext uri="{FF2B5EF4-FFF2-40B4-BE49-F238E27FC236}">
                <a16:creationId xmlns:a16="http://schemas.microsoft.com/office/drawing/2014/main" id="{564E7D50-DC45-463A-958E-CCF90983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7" name="Picture 25">
            <a:extLst>
              <a:ext uri="{FF2B5EF4-FFF2-40B4-BE49-F238E27FC236}">
                <a16:creationId xmlns:a16="http://schemas.microsoft.com/office/drawing/2014/main" id="{AE88D421-BB12-4F69-AC6B-947B909A3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8" name="Picture 26">
            <a:extLst>
              <a:ext uri="{FF2B5EF4-FFF2-40B4-BE49-F238E27FC236}">
                <a16:creationId xmlns:a16="http://schemas.microsoft.com/office/drawing/2014/main" id="{BD17E6F7-736F-48B2-8C43-EE14152B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9" name="Picture 27">
            <a:extLst>
              <a:ext uri="{FF2B5EF4-FFF2-40B4-BE49-F238E27FC236}">
                <a16:creationId xmlns:a16="http://schemas.microsoft.com/office/drawing/2014/main" id="{8DB118A4-3972-441D-BB74-D81335837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22713"/>
            <a:ext cx="4368800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0" name="Picture 28" descr="dzwonki">
            <a:hlinkClick r:id="rId16"/>
            <a:extLst>
              <a:ext uri="{FF2B5EF4-FFF2-40B4-BE49-F238E27FC236}">
                <a16:creationId xmlns:a16="http://schemas.microsoft.com/office/drawing/2014/main" id="{27C48184-2BCD-4DB3-8852-FD41ED53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73" y="2063749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1" name="DZWONA">
            <a:hlinkClick r:id="" action="ppaction://media"/>
            <a:extLst>
              <a:ext uri="{FF2B5EF4-FFF2-40B4-BE49-F238E27FC236}">
                <a16:creationId xmlns:a16="http://schemas.microsoft.com/office/drawing/2014/main" id="{81869C63-605D-4E3B-AF0E-B961AD6F5DB3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7402115" y="3629027"/>
            <a:ext cx="1504951" cy="14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F73AB0F-8818-4DCE-BDDC-A80B816E790A}"/>
              </a:ext>
            </a:extLst>
          </p:cNvPr>
          <p:cNvSpPr txBox="1"/>
          <p:nvPr/>
        </p:nvSpPr>
        <p:spPr>
          <a:xfrm>
            <a:off x="168275" y="5613524"/>
            <a:ext cx="2854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Due frequenze vicine messe insieme danno una impressione ‘dolorosa’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4" fill="hold"/>
                                        <p:tgtEl>
                                          <p:spTgt spid="59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8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24" fill="hold"/>
                                        <p:tgtEl>
                                          <p:spTgt spid="59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9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311" fill="hold"/>
                                        <p:tgtEl>
                                          <p:spTgt spid="594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21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2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678FA739-A21E-4FEE-97BF-D5A90B4FB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Adesso siamo pronti per ascoltare una cascata (di suoni)</a:t>
            </a:r>
            <a:endParaRPr lang="pl-PL" altLang="it-IT" sz="3600" dirty="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BA28E3F0-7418-4B46-AA5D-A02315D52A4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400" dirty="0"/>
              <a:t>	</a:t>
            </a:r>
            <a:r>
              <a:rPr lang="it-IT" altLang="it-IT" sz="2400" dirty="0"/>
              <a:t>Il rumore </a:t>
            </a:r>
            <a:r>
              <a:rPr lang="pl-PL" altLang="it-IT" sz="2400" dirty="0"/>
              <a:t>„</a:t>
            </a:r>
            <a:r>
              <a:rPr lang="it-IT" altLang="it-IT" sz="2400" dirty="0"/>
              <a:t>bianco</a:t>
            </a:r>
            <a:r>
              <a:rPr lang="pl-PL" altLang="it-IT" sz="2400" dirty="0"/>
              <a:t>”</a:t>
            </a:r>
            <a:r>
              <a:rPr lang="it-IT" altLang="it-IT" sz="2400" dirty="0"/>
              <a:t>, diversamente dalla </a:t>
            </a:r>
            <a:r>
              <a:rPr lang="pl-PL" altLang="it-IT" sz="2400" dirty="0"/>
              <a:t>„</a:t>
            </a:r>
            <a:r>
              <a:rPr lang="it-IT" altLang="it-IT" sz="2400" dirty="0"/>
              <a:t>musica da spumante</a:t>
            </a:r>
            <a:r>
              <a:rPr lang="pl-PL" altLang="it-IT" sz="2400" dirty="0"/>
              <a:t>” </a:t>
            </a:r>
            <a:r>
              <a:rPr lang="it-IT" altLang="it-IT" sz="2400" dirty="0"/>
              <a:t>ha un largo spettro di frequenze</a:t>
            </a:r>
            <a:r>
              <a:rPr lang="pl-PL" altLang="it-IT" sz="2400" dirty="0"/>
              <a:t>. </a:t>
            </a:r>
          </a:p>
          <a:p>
            <a:pPr>
              <a:buFontTx/>
              <a:buNone/>
            </a:pPr>
            <a:r>
              <a:rPr lang="it-IT" altLang="it-IT" sz="2400" dirty="0"/>
              <a:t>Una cascata è un buon esempio</a:t>
            </a:r>
            <a:r>
              <a:rPr lang="pl-PL" altLang="it-IT" sz="2400" dirty="0"/>
              <a:t>. 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B3377BAE-0878-48C2-93E1-4ACE4E246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05263"/>
            <a:ext cx="32400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3" name="CHOPIN">
            <a:hlinkClick r:id="" action="ppaction://media"/>
            <a:extLst>
              <a:ext uri="{FF2B5EF4-FFF2-40B4-BE49-F238E27FC236}">
                <a16:creationId xmlns:a16="http://schemas.microsoft.com/office/drawing/2014/main" id="{4DF97853-7350-4E62-A1CC-091578DC83C7}"/>
              </a:ext>
            </a:extLst>
          </p:cNvPr>
          <p:cNvPicPr>
            <a:picLocks noGrp="1" noChangeAspect="1" noChangeArrowheads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4427538" y="2565400"/>
            <a:ext cx="4537075" cy="371157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5" name="CHOPIN">
            <a:hlinkClick r:id="" action="ppaction://media"/>
            <a:extLst>
              <a:ext uri="{FF2B5EF4-FFF2-40B4-BE49-F238E27FC236}">
                <a16:creationId xmlns:a16="http://schemas.microsoft.com/office/drawing/2014/main" id="{A862636B-75CF-45F2-92F8-0C3034570AB2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696075" y="908720"/>
            <a:ext cx="1295152" cy="129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04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3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04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0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38" fill="hold"/>
                                        <p:tgtEl>
                                          <p:spTgt spid="604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2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91605F-7002-40AA-8F62-9DB4498B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33932D-CB7A-4583-8F01-44736CAC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it-IT" sz="2400" dirty="0"/>
              <a:t>Il concetto di un’onda appartiene al vocabolario comune</a:t>
            </a:r>
          </a:p>
          <a:p>
            <a:r>
              <a:rPr lang="it-IT" sz="2400" dirty="0"/>
              <a:t>Anche il suono è un’onda, che propaga in aria (eppure in acqua, pezzo di bronzo etc.)</a:t>
            </a:r>
          </a:p>
          <a:p>
            <a:r>
              <a:rPr lang="it-IT" sz="2400" dirty="0"/>
              <a:t>Ogni suono è diverso: per l’altezza (</a:t>
            </a:r>
            <a:r>
              <a:rPr lang="it-IT" sz="2400" i="1" dirty="0"/>
              <a:t>pitch</a:t>
            </a:r>
            <a:r>
              <a:rPr lang="it-IT" sz="2400" dirty="0"/>
              <a:t>), ampiezza (‘forza’, meglio – la potenza) e il timbro, cioè il suo </a:t>
            </a:r>
            <a:r>
              <a:rPr lang="it-IT" sz="2400" i="1" dirty="0"/>
              <a:t>spettro</a:t>
            </a:r>
            <a:endParaRPr lang="it-IT" sz="2400" dirty="0"/>
          </a:p>
          <a:p>
            <a:r>
              <a:rPr lang="it-IT" sz="2400" dirty="0"/>
              <a:t>Con qualche semplice applicazione per il telefonino e/o computer possiamo visualizzare le onde acustiche.</a:t>
            </a:r>
          </a:p>
          <a:p>
            <a:r>
              <a:rPr lang="it-IT" sz="2400" dirty="0"/>
              <a:t>Il concetto d’armonia musicale (nostra, i.e. occidentale) dobbiamo a Pitagora (e Vincenzo Galileo) </a:t>
            </a:r>
          </a:p>
          <a:p>
            <a:r>
              <a:rPr lang="it-IT" sz="2400" dirty="0"/>
              <a:t>Insegnamento della musica arricchisce la personalità del bambino/ adolescente e lo introduca a un impegno personalizzato.</a:t>
            </a:r>
          </a:p>
        </p:txBody>
      </p:sp>
    </p:spTree>
    <p:extLst>
      <p:ext uri="{BB962C8B-B14F-4D97-AF65-F5344CB8AC3E}">
        <p14:creationId xmlns:p14="http://schemas.microsoft.com/office/powerpoint/2010/main" val="1801042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127A8EF-94E7-4C0E-B36B-9CE7404F6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46465"/>
            <a:ext cx="8229601" cy="1143000"/>
          </a:xfrm>
        </p:spPr>
        <p:txBody>
          <a:bodyPr/>
          <a:lstStyle/>
          <a:p>
            <a:r>
              <a:rPr lang="it-IT" altLang="it-IT" sz="3600" dirty="0"/>
              <a:t>«L’udito</a:t>
            </a:r>
            <a:r>
              <a:rPr lang="it-IT" altLang="it-IT" sz="2400" dirty="0"/>
              <a:t>»  </a:t>
            </a:r>
            <a:r>
              <a:rPr lang="it-IT" altLang="it-IT" sz="2800" dirty="0"/>
              <a:t>Aristotele, </a:t>
            </a:r>
            <a:r>
              <a:rPr lang="pl-PL" altLang="it-IT" sz="2800" i="1" dirty="0"/>
              <a:t>De Anima, </a:t>
            </a:r>
            <a:r>
              <a:rPr lang="pl-PL" altLang="it-IT" sz="2800" dirty="0"/>
              <a:t>419b, 5-20 </a:t>
            </a:r>
            <a:br>
              <a:rPr lang="en-AU" altLang="it-IT" sz="4000" dirty="0"/>
            </a:br>
            <a:endParaRPr lang="en-AU" altLang="it-IT" sz="3600" dirty="0"/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692460F-EA92-4CE1-A96B-48F6598A8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486" y="717965"/>
            <a:ext cx="8893175" cy="54292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200" dirty="0"/>
              <a:t>Veniamo ora a trattare anzitutto del suono e dell’udito. Il suono c’è in aria in duplice azione: l’uno e un atto e l’altro potenza. Alcune cose diciamo infatti che non hanno suono, ed esempio la spugna e la lana, mentre altre sì, come il bronzo e i corpi duri e lisci, e ciò perché possono risuonare, ovvero produrre un suono in atto fra loro e l’udito. </a:t>
            </a:r>
          </a:p>
          <a:p>
            <a:pPr>
              <a:lnSpc>
                <a:spcPct val="90000"/>
              </a:lnSpc>
            </a:pPr>
            <a:endParaRPr lang="pl-PL" altLang="it-IT" sz="2200" dirty="0"/>
          </a:p>
          <a:p>
            <a:pPr>
              <a:lnSpc>
                <a:spcPct val="90000"/>
              </a:lnSpc>
            </a:pPr>
            <a:r>
              <a:rPr lang="it-IT" altLang="it-IT" sz="2200" dirty="0"/>
              <a:t>Il suono in atto è sempre prodotto dall’urto di qualcosa             contro qualcosa e in qualcosa, perché ciò che lo                    produce è una percussione. </a:t>
            </a:r>
            <a:r>
              <a:rPr lang="pl-PL" altLang="it-IT" sz="2200" dirty="0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sz="2200" dirty="0"/>
              <a:t>Come s’è detto, il suono non è la percussione di due oggetti qualsiasi. Infatti la lana, se viene battuta, non emette alcun suono, ed invece il bronzo e i corpi lisci e cavi sì: il bronzo perché è liscio, mentre i corpi cavi, con la ripercussione, producono molti colpi dopo il primo, giacché l’aria che è stata mossa non può uscire.</a:t>
            </a:r>
            <a:endParaRPr lang="pl-PL" altLang="it-IT" sz="2200" dirty="0"/>
          </a:p>
          <a:p>
            <a:pPr>
              <a:lnSpc>
                <a:spcPct val="90000"/>
              </a:lnSpc>
            </a:pPr>
            <a:r>
              <a:rPr lang="it-IT" altLang="it-IT" sz="2200" dirty="0"/>
              <a:t>Inoltre il suono è udito nell’aria ed anche (ma di meno) nell’acqua. Non è però l’aria né l’acqua la causa principale del suono, ma deve prodursi un urto dei corpi solidi l’uno contro l’altro e contro l’aria. </a:t>
            </a:r>
            <a:r>
              <a:rPr lang="pl-PL" altLang="it-IT" sz="2400" dirty="0"/>
              <a:t> </a:t>
            </a:r>
          </a:p>
        </p:txBody>
      </p:sp>
      <p:pic>
        <p:nvPicPr>
          <p:cNvPr id="67589" name="Picture 5">
            <a:extLst>
              <a:ext uri="{FF2B5EF4-FFF2-40B4-BE49-F238E27FC236}">
                <a16:creationId xmlns:a16="http://schemas.microsoft.com/office/drawing/2014/main" id="{BAD42950-5135-47B7-B736-639126961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94" y="2286888"/>
            <a:ext cx="1224136" cy="159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E02E928-9053-4966-B681-8FBC61E15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6"/>
                </a:solidFill>
              </a:rPr>
              <a:t>I delfini (e le balene) parlano in dialetti locali </a:t>
            </a:r>
            <a:endParaRPr lang="en-AU" altLang="it-IT" sz="3600" dirty="0">
              <a:solidFill>
                <a:schemeClr val="accent6"/>
              </a:solidFill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952B1EE-16F8-4153-977D-B86C400A6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256338"/>
            <a:ext cx="680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800" b="1">
                <a:solidFill>
                  <a:schemeClr val="accent1"/>
                </a:solidFill>
                <a:latin typeface="Arial" panose="020B0604020202020204" pitchFamily="34" charset="0"/>
              </a:rPr>
              <a:t>Dialekty wielorybów</a:t>
            </a:r>
            <a:r>
              <a:rPr lang="pl-PL" altLang="it-IT" sz="18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AU" altLang="it-IT" sz="1800">
                <a:solidFill>
                  <a:schemeClr val="accent1"/>
                </a:solidFill>
                <a:latin typeface="Arial" panose="020B0604020202020204" pitchFamily="34" charset="0"/>
              </a:rPr>
              <a:t>http://physics.aps.org/synopsis-for/10.1103/PhysRevE.93.022138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2913FBE3-164D-4AEC-8F67-43BBDA502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841500"/>
            <a:ext cx="6348413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ADD93A7E-0D6C-42F7-9E50-AB686A601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5222875"/>
            <a:ext cx="5734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000">
                <a:latin typeface="Arial" panose="020B0604020202020204" pitchFamily="34" charset="0"/>
              </a:rPr>
              <a:t>https://www.youtube.com/watch?v=GqteBewLJzk</a:t>
            </a:r>
          </a:p>
          <a:p>
            <a:r>
              <a:rPr lang="en-AU" altLang="it-IT" sz="2000">
                <a:latin typeface="Arial" panose="020B0604020202020204" pitchFamily="34" charset="0"/>
              </a:rPr>
              <a:t>https://www.youtube.com/watch?v=Y-dmGhxyfpc</a:t>
            </a:r>
          </a:p>
        </p:txBody>
      </p:sp>
    </p:spTree>
    <p:extLst>
      <p:ext uri="{BB962C8B-B14F-4D97-AF65-F5344CB8AC3E}">
        <p14:creationId xmlns:p14="http://schemas.microsoft.com/office/powerpoint/2010/main" val="4008638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FA72A72F-9DDD-4C0B-94BB-378E92F75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8900"/>
            <a:ext cx="9144000" cy="1143000"/>
          </a:xfrm>
        </p:spPr>
        <p:txBody>
          <a:bodyPr/>
          <a:lstStyle/>
          <a:p>
            <a:r>
              <a:rPr lang="pl-PL" altLang="it-IT" sz="3200" dirty="0"/>
              <a:t>A</a:t>
            </a:r>
            <a:r>
              <a:rPr lang="it-IT" altLang="it-IT" sz="3200" dirty="0" err="1"/>
              <a:t>ncora</a:t>
            </a:r>
            <a:r>
              <a:rPr lang="it-IT" altLang="it-IT" sz="3200" dirty="0"/>
              <a:t> non sappiamo come funziona il nostro orecchio</a:t>
            </a:r>
            <a:endParaRPr lang="en-AU" altLang="it-IT" sz="3200" dirty="0"/>
          </a:p>
        </p:txBody>
      </p:sp>
      <p:pic>
        <p:nvPicPr>
          <p:cNvPr id="69642" name="Picture 10">
            <a:extLst>
              <a:ext uri="{FF2B5EF4-FFF2-40B4-BE49-F238E27FC236}">
                <a16:creationId xmlns:a16="http://schemas.microsoft.com/office/drawing/2014/main" id="{3D098E21-C072-46F2-9A90-ADE8D8892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04900"/>
            <a:ext cx="861060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43" name="Text Box 11">
            <a:extLst>
              <a:ext uri="{FF2B5EF4-FFF2-40B4-BE49-F238E27FC236}">
                <a16:creationId xmlns:a16="http://schemas.microsoft.com/office/drawing/2014/main" id="{EFFC7864-5623-4557-968F-8B4100130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6491288"/>
            <a:ext cx="1381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© GK, 2005</a:t>
            </a:r>
            <a:endParaRPr lang="en-AU" alt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44A940C6-9DBB-4AF5-A8C2-A569848AE9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8900"/>
            <a:ext cx="9144000" cy="1143000"/>
          </a:xfrm>
        </p:spPr>
        <p:txBody>
          <a:bodyPr/>
          <a:lstStyle/>
          <a:p>
            <a:r>
              <a:rPr lang="it-IT" altLang="it-IT" sz="3500" dirty="0"/>
              <a:t>In che modo l’orecchio distingue le singole componenti di frequenze?</a:t>
            </a:r>
            <a:endParaRPr lang="en-AU" altLang="it-IT" sz="3500" dirty="0"/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A0358C9-29F8-4586-9FBD-50A892C55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1249349"/>
            <a:ext cx="5616302" cy="37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5" name="Text Box 5">
            <a:extLst>
              <a:ext uri="{FF2B5EF4-FFF2-40B4-BE49-F238E27FC236}">
                <a16:creationId xmlns:a16="http://schemas.microsoft.com/office/drawing/2014/main" id="{65948AED-6B2C-4547-BEB3-6B536F870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176838"/>
            <a:ext cx="87677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dirty="0"/>
              <a:t>Sul poster didattico </a:t>
            </a:r>
            <a:r>
              <a:rPr lang="pl-PL" altLang="it-IT" dirty="0"/>
              <a:t>„</a:t>
            </a:r>
            <a:r>
              <a:rPr lang="it-IT" altLang="it-IT" dirty="0"/>
              <a:t>Suona tutto</a:t>
            </a:r>
            <a:r>
              <a:rPr lang="pl-PL" altLang="it-IT" dirty="0"/>
              <a:t>” (</a:t>
            </a:r>
            <a:r>
              <a:rPr lang="it-IT" altLang="it-IT" dirty="0"/>
              <a:t>e con l’ausilio di diversi ‘gadget’ sperimentali) mostriamo, che ogni oggetto vibra con la sua frequenza caratteristica, detta anche ‘risonante’. In altre parole gli oggetti cominciano a vibrare, quando la frequenza esterna corrisponde alla loro propria. </a:t>
            </a:r>
            <a:endParaRPr lang="pl-PL" altLang="it-IT" dirty="0"/>
          </a:p>
          <a:p>
            <a:r>
              <a:rPr lang="it-IT" altLang="it-IT" dirty="0"/>
              <a:t>L’a</a:t>
            </a:r>
            <a:r>
              <a:rPr lang="pl-PL" altLang="it-IT" dirty="0"/>
              <a:t>nalizator</a:t>
            </a:r>
            <a:r>
              <a:rPr lang="it-IT" altLang="it-IT" dirty="0"/>
              <a:t>e di </a:t>
            </a:r>
            <a:r>
              <a:rPr lang="pl-PL" altLang="it-IT" dirty="0"/>
              <a:t>Helhmoltza </a:t>
            </a:r>
            <a:r>
              <a:rPr lang="it-IT" altLang="it-IT" dirty="0"/>
              <a:t>è fatto da un insieme delle sfere cave, con un soffietto per avvicinare il proprio orecchio. </a:t>
            </a:r>
            <a:r>
              <a:rPr lang="pl-PL" altLang="it-IT" dirty="0"/>
              <a:t> </a:t>
            </a:r>
            <a:endParaRPr lang="en-AU" altLang="it-IT" dirty="0"/>
          </a:p>
        </p:txBody>
      </p:sp>
      <p:sp>
        <p:nvSpPr>
          <p:cNvPr id="81926" name="Line 6">
            <a:extLst>
              <a:ext uri="{FF2B5EF4-FFF2-40B4-BE49-F238E27FC236}">
                <a16:creationId xmlns:a16="http://schemas.microsoft.com/office/drawing/2014/main" id="{3D19BF5E-8E32-43EC-9500-012F3E03EB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9975" y="3284538"/>
            <a:ext cx="431800" cy="27368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33F7D23B-C973-41A9-95C0-62824D64E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06513"/>
            <a:ext cx="5545137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7" name="Rectangle 3">
            <a:extLst>
              <a:ext uri="{FF2B5EF4-FFF2-40B4-BE49-F238E27FC236}">
                <a16:creationId xmlns:a16="http://schemas.microsoft.com/office/drawing/2014/main" id="{E731C928-8E06-4660-8222-C33FF3FEE8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E l’orecchio come fa un’analisi simile</a:t>
            </a:r>
            <a:r>
              <a:rPr lang="pl-PL" altLang="it-IT" sz="3600" dirty="0"/>
              <a:t>?</a:t>
            </a:r>
          </a:p>
        </p:txBody>
      </p:sp>
      <p:sp>
        <p:nvSpPr>
          <p:cNvPr id="82948" name="Rectangle 4">
            <a:extLst>
              <a:ext uri="{FF2B5EF4-FFF2-40B4-BE49-F238E27FC236}">
                <a16:creationId xmlns:a16="http://schemas.microsoft.com/office/drawing/2014/main" id="{59EACF9F-82FE-4A02-90B4-C059A94E3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021388"/>
            <a:ext cx="4941888" cy="3651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pl-PL" altLang="it-IT" sz="2400"/>
              <a:t>I</a:t>
            </a:r>
            <a:r>
              <a:rPr lang="en-AU" altLang="it-IT" sz="2400" dirty="0"/>
              <a:t>mage courtesy of </a:t>
            </a:r>
            <a:r>
              <a:rPr lang="en-AU" altLang="it-IT" sz="2400" dirty="0">
                <a:hlinkClick r:id="rId3"/>
              </a:rPr>
              <a:t>www.myvmc.com</a:t>
            </a:r>
            <a:r>
              <a:rPr lang="en-AU" altLang="it-IT" dirty="0"/>
              <a:t>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15F62CE-C774-4765-99C2-55924494BD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r>
              <a:rPr lang="it-IT" altLang="it-IT" sz="3200" dirty="0"/>
              <a:t>L’orecchio: un supercomputer della comunicazione</a:t>
            </a:r>
            <a:endParaRPr lang="en-AU" altLang="it-IT" sz="3200" dirty="0"/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72458B60-DAA2-45CB-B732-E2BF46802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73688"/>
            <a:ext cx="87852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1200"/>
              <a:t>1. Przychłonka (perylimfa); 2. Śródchłonka (endolimfa), 3. Błona pokrywająca(nakrywkowa); 4. Narząd Cortiego: 5. Komórki zmysłowe wewnętrzne, 6. Komórki zmysłowe (włoskowate) zewnętrzne, 7. Komórki filarowe wewnętrzne, 8. Komórki filarowe zewnętrzne, 9. Komórki falangowe (wew. i zew.), 10. Komórki Hansena, 11. Komórki Bordera(le.)i Klaudiusza(pr.), 12. Błona podstawna, 13. Przewód ślimakowy (</a:t>
            </a:r>
            <a:r>
              <a:rPr lang="pl-PL" altLang="it-IT" sz="1200" i="1"/>
              <a:t>ductus cochlearis</a:t>
            </a:r>
            <a:r>
              <a:rPr lang="pl-PL" altLang="it-IT" sz="1200"/>
              <a:t>), a. Schody środkowe (</a:t>
            </a:r>
            <a:r>
              <a:rPr lang="pl-PL" altLang="it-IT" sz="1200" i="1"/>
              <a:t>scala media</a:t>
            </a:r>
            <a:r>
              <a:rPr lang="pl-PL" altLang="it-IT" sz="1200"/>
              <a:t>), 14. Tunel wewnętrzny (Cortiego), 15. Bruzda spiralna wewnętrzna, 16. Schody bębenka, 17. Blaszka spiralna kostna, 18. Gałąź nerwu słuchowego (czaszkowego VIII), 19. Włókno odprowadzające, 20. Włókno doprowadzające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2EB267E2-A942-4FCB-A6C8-F407591F0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6475413"/>
            <a:ext cx="556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dirty="0">
                <a:hlinkClick r:id="rId3"/>
              </a:rPr>
              <a:t>https://pl.wikipedia.org/wiki/Narz%C4%85d_Cortiego</a:t>
            </a:r>
            <a:r>
              <a:rPr lang="en-AU" altLang="it-IT" dirty="0"/>
              <a:t> </a:t>
            </a:r>
            <a:endParaRPr lang="pl-PL" altLang="it-IT"/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FCF5103D-EB97-4A4E-94C5-ABE5DF4C4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09869"/>
            <a:ext cx="6336431" cy="415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4" name="Text Box 6">
            <a:extLst>
              <a:ext uri="{FF2B5EF4-FFF2-40B4-BE49-F238E27FC236}">
                <a16:creationId xmlns:a16="http://schemas.microsoft.com/office/drawing/2014/main" id="{AC6412C8-CCE0-4F80-91F6-2CC107B91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87" y="1143000"/>
            <a:ext cx="9075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L’organo di </a:t>
            </a:r>
            <a:r>
              <a:rPr lang="pl-PL" altLang="it-IT" sz="2400" dirty="0"/>
              <a:t>Corti</a:t>
            </a:r>
            <a:r>
              <a:rPr lang="it-IT" altLang="it-IT" sz="2400" dirty="0"/>
              <a:t> nell’orecchio costituisce un analizzatore di suoni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10B97DAA-6D9F-4CC2-B621-BE140982C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2513"/>
            <a:ext cx="4175125" cy="379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Rectangle 3">
            <a:extLst>
              <a:ext uri="{FF2B5EF4-FFF2-40B4-BE49-F238E27FC236}">
                <a16:creationId xmlns:a16="http://schemas.microsoft.com/office/drawing/2014/main" id="{57250929-1DA0-4129-B37F-B011E6002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L’orecchio: strumento dell’udito </a:t>
            </a:r>
            <a:endParaRPr lang="pl-PL" altLang="it-IT" sz="3600" dirty="0"/>
          </a:p>
        </p:txBody>
      </p:sp>
      <p:sp>
        <p:nvSpPr>
          <p:cNvPr id="79876" name="Rectangle 4">
            <a:extLst>
              <a:ext uri="{FF2B5EF4-FFF2-40B4-BE49-F238E27FC236}">
                <a16:creationId xmlns:a16="http://schemas.microsoft.com/office/drawing/2014/main" id="{BF9F06F1-E9BE-485E-915A-32647B1E2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308725"/>
            <a:ext cx="4941888" cy="3651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pl-PL" altLang="it-IT" sz="2400"/>
              <a:t>I</a:t>
            </a:r>
            <a:r>
              <a:rPr lang="en-AU" altLang="it-IT" sz="2400" dirty="0"/>
              <a:t>mage courtesy of </a:t>
            </a:r>
            <a:r>
              <a:rPr lang="en-AU" altLang="it-IT" sz="2400" dirty="0">
                <a:hlinkClick r:id="rId3"/>
              </a:rPr>
              <a:t>www.myvmc.com</a:t>
            </a:r>
            <a:r>
              <a:rPr lang="en-AU" altLang="it-IT" dirty="0"/>
              <a:t> </a:t>
            </a:r>
          </a:p>
        </p:txBody>
      </p:sp>
      <p:sp>
        <p:nvSpPr>
          <p:cNvPr id="79877" name="Text Box 5">
            <a:extLst>
              <a:ext uri="{FF2B5EF4-FFF2-40B4-BE49-F238E27FC236}">
                <a16:creationId xmlns:a16="http://schemas.microsoft.com/office/drawing/2014/main" id="{977A0D78-964B-4046-82D7-0DE59915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1023938"/>
            <a:ext cx="4356100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200" dirty="0"/>
              <a:t>Lo strumento dell’udito non è ne timpano ne gli ossicini. Loro servono solo di trasformare le vibrazioni dell’aria in vibrazioni del liquido nell’orecchio interno.</a:t>
            </a:r>
          </a:p>
          <a:p>
            <a:r>
              <a:rPr lang="it-IT" altLang="it-IT" sz="2200" dirty="0"/>
              <a:t>L’analisi delle componenti armoniche (cioè dello ‘spettro’) viene fatta nell’organo di Corti – una serie di caverne sempre più piccole, con dei terminali (peli) nervosi. </a:t>
            </a:r>
            <a:endParaRPr lang="pl-PL" altLang="it-IT" sz="2200" dirty="0"/>
          </a:p>
          <a:p>
            <a:endParaRPr lang="pl-PL" altLang="it-IT" sz="2200" dirty="0"/>
          </a:p>
          <a:p>
            <a:endParaRPr lang="en-AU" altLang="it-IT" sz="2200" dirty="0"/>
          </a:p>
        </p:txBody>
      </p:sp>
      <p:sp>
        <p:nvSpPr>
          <p:cNvPr id="79878" name="Text Box 6">
            <a:extLst>
              <a:ext uri="{FF2B5EF4-FFF2-40B4-BE49-F238E27FC236}">
                <a16:creationId xmlns:a16="http://schemas.microsoft.com/office/drawing/2014/main" id="{2CC1B384-741A-45E3-AD29-F3F50F25F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864100"/>
            <a:ext cx="8624887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/>
              <a:t>Queste caverne fanno l’analisi dello spettro, nello stesso modo come il programma del computer che stiamo usando. Nel gergo scientifico si dice, che fanno ‘l’analisi di Fourier’. </a:t>
            </a:r>
            <a:r>
              <a:rPr lang="pl-PL" altLang="it-IT" sz="2000" dirty="0"/>
              <a:t> </a:t>
            </a:r>
          </a:p>
          <a:p>
            <a:endParaRPr lang="en-AU" altLang="it-IT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>
            <a:extLst>
              <a:ext uri="{FF2B5EF4-FFF2-40B4-BE49-F238E27FC236}">
                <a16:creationId xmlns:a16="http://schemas.microsoft.com/office/drawing/2014/main" id="{BBF7C02C-2D61-4786-BFC4-5114943C3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L’analisi di Fourier</a:t>
            </a:r>
            <a:endParaRPr lang="pl-PL" altLang="it-IT" sz="3600" dirty="0"/>
          </a:p>
        </p:txBody>
      </p:sp>
      <p:graphicFrame>
        <p:nvGraphicFramePr>
          <p:cNvPr id="85000" name="Object 8">
            <a:extLst>
              <a:ext uri="{FF2B5EF4-FFF2-40B4-BE49-F238E27FC236}">
                <a16:creationId xmlns:a16="http://schemas.microsoft.com/office/drawing/2014/main" id="{09A7F0F8-4BC7-4018-8166-7CC46EE53CED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4356100" y="1773238"/>
          <a:ext cx="3960813" cy="233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43" r:id="rId3" imgW="2387600" imgH="1409700" progId="Equation.3">
                  <p:embed/>
                </p:oleObj>
              </mc:Choice>
              <mc:Fallback>
                <p:oleObj r:id="rId3" imgW="2387600" imgH="14097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773238"/>
                        <a:ext cx="3960813" cy="23383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>
            <a:extLst>
              <a:ext uri="{FF2B5EF4-FFF2-40B4-BE49-F238E27FC236}">
                <a16:creationId xmlns:a16="http://schemas.microsoft.com/office/drawing/2014/main" id="{10DFC4F8-D6DD-4761-BD9A-7964F5D5B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08050"/>
            <a:ext cx="862488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/>
              <a:t>L’idea è semplice: paragonare la forma dell’onda con semplici funzioni (</a:t>
            </a:r>
            <a:r>
              <a:rPr lang="it-IT" altLang="it-IT" sz="2000" i="1" dirty="0" err="1"/>
              <a:t>sinus</a:t>
            </a:r>
            <a:r>
              <a:rPr lang="it-IT" altLang="it-IT" sz="2000" dirty="0"/>
              <a:t>): se la forma corrisponde, nello spettro si trova la frequenza provata.</a:t>
            </a:r>
            <a:r>
              <a:rPr lang="pl-PL" altLang="it-IT" sz="2000" dirty="0"/>
              <a:t> </a:t>
            </a:r>
          </a:p>
          <a:p>
            <a:endParaRPr lang="en-AU" altLang="it-IT" dirty="0"/>
          </a:p>
        </p:txBody>
      </p:sp>
      <p:pic>
        <p:nvPicPr>
          <p:cNvPr id="84999" name="Picture 7">
            <a:extLst>
              <a:ext uri="{FF2B5EF4-FFF2-40B4-BE49-F238E27FC236}">
                <a16:creationId xmlns:a16="http://schemas.microsoft.com/office/drawing/2014/main" id="{488B1E20-6FF9-4BF5-88E0-2D55F6A9B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55775"/>
            <a:ext cx="3816350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5002" name="Object 10">
            <a:extLst>
              <a:ext uri="{FF2B5EF4-FFF2-40B4-BE49-F238E27FC236}">
                <a16:creationId xmlns:a16="http://schemas.microsoft.com/office/drawing/2014/main" id="{20DE25EC-2F82-43CE-9596-01391F8720A0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39750" y="4365625"/>
          <a:ext cx="3600450" cy="207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44" name="Równanie" r:id="rId6" imgW="1676160" imgH="965160" progId="Equation.3">
                  <p:embed/>
                </p:oleObj>
              </mc:Choice>
              <mc:Fallback>
                <p:oleObj name="Równanie" r:id="rId6" imgW="1676160" imgH="965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365625"/>
                        <a:ext cx="3600450" cy="20732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004" name="Picture 12">
            <a:extLst>
              <a:ext uri="{FF2B5EF4-FFF2-40B4-BE49-F238E27FC236}">
                <a16:creationId xmlns:a16="http://schemas.microsoft.com/office/drawing/2014/main" id="{5DBDEDC0-9092-4004-A1AB-8719ED03C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292600"/>
            <a:ext cx="1946275" cy="237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53387-6CAE-4891-B483-664879E1F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Toni ‘armoniosi’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5433CE-C194-46F3-B319-33ECF210D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293" y="1166018"/>
            <a:ext cx="5278819" cy="4525963"/>
          </a:xfrm>
        </p:spPr>
        <p:txBody>
          <a:bodyPr/>
          <a:lstStyle/>
          <a:p>
            <a:r>
              <a:rPr lang="it-IT" sz="2000" dirty="0"/>
              <a:t>L’armonia ‘matematica’, cioè 1:2:4:5 ci piace particolarmente. La chiamo ‘Pitagorea’ visto, che appartiene alla cultura greca</a:t>
            </a:r>
          </a:p>
          <a:p>
            <a:r>
              <a:rPr lang="it-IT" sz="2000" dirty="0"/>
              <a:t>Tuttavia, sembra che il canone dell’armonia in altre culture non è lo stesso </a:t>
            </a:r>
          </a:p>
          <a:p>
            <a:r>
              <a:rPr lang="it-IT" sz="2000" dirty="0"/>
              <a:t>Il flautista etrusco suonava su due flauti, vuol dire – il flauto poteva avere solo 5 fori</a:t>
            </a:r>
          </a:p>
          <a:p>
            <a:r>
              <a:rPr lang="it-IT" sz="2000" dirty="0"/>
              <a:t>Simile era il flauto fatto da una costola animale nella cultura paleozoica 17 mila anni fa</a:t>
            </a:r>
          </a:p>
          <a:p>
            <a:r>
              <a:rPr lang="it-IT" sz="2000" dirty="0"/>
              <a:t>Il flauto tradizionale coreano ancora oggi ha la stessa costruzione</a:t>
            </a:r>
          </a:p>
        </p:txBody>
      </p:sp>
      <p:pic>
        <p:nvPicPr>
          <p:cNvPr id="91138" name="Picture 2" descr="TARQUINIA - MUSEO Nazionale - Tomba Del Triclinio - Flautista - Nv - Fg EUR  4,00 - PicClick IT">
            <a:extLst>
              <a:ext uri="{FF2B5EF4-FFF2-40B4-BE49-F238E27FC236}">
                <a16:creationId xmlns:a16="http://schemas.microsoft.com/office/drawing/2014/main" id="{1AFF1756-0EDF-4F1E-A835-C2F684A4C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74983"/>
            <a:ext cx="28765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C73B7B6-CDA7-49E2-B93F-7E61A02BA9CD}"/>
              </a:ext>
            </a:extLst>
          </p:cNvPr>
          <p:cNvSpPr txBox="1"/>
          <p:nvPr/>
        </p:nvSpPr>
        <p:spPr>
          <a:xfrm>
            <a:off x="4355976" y="635252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https://www.picclickimg.com/d/l400/pict/324833069878_/189Pittura-Etrusca-Flautista-Tarquinia-Tomba-Dei.jpg</a:t>
            </a:r>
          </a:p>
        </p:txBody>
      </p:sp>
    </p:spTree>
    <p:extLst>
      <p:ext uri="{BB962C8B-B14F-4D97-AF65-F5344CB8AC3E}">
        <p14:creationId xmlns:p14="http://schemas.microsoft.com/office/powerpoint/2010/main" val="2203598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EACA08A-BD82-4B9D-B058-76B3AD4BF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9063"/>
            <a:ext cx="5059363" cy="914400"/>
          </a:xfrm>
        </p:spPr>
        <p:txBody>
          <a:bodyPr/>
          <a:lstStyle/>
          <a:p>
            <a:r>
              <a:rPr lang="it-IT" altLang="it-IT" sz="4000" dirty="0"/>
              <a:t>Campanelli dolorosi</a:t>
            </a:r>
            <a:endParaRPr lang="pl-PL" altLang="it-IT" sz="40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4AB9D81-6771-4175-A539-7D91E27D9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8313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9876BDE6-88F8-47D0-82F4-A38A2E3E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>
            <a:extLst>
              <a:ext uri="{FF2B5EF4-FFF2-40B4-BE49-F238E27FC236}">
                <a16:creationId xmlns:a16="http://schemas.microsoft.com/office/drawing/2014/main" id="{5C35CF67-6E32-4D60-B5A7-645E06532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>
            <a:extLst>
              <a:ext uri="{FF2B5EF4-FFF2-40B4-BE49-F238E27FC236}">
                <a16:creationId xmlns:a16="http://schemas.microsoft.com/office/drawing/2014/main" id="{B2014087-FB9F-4F08-A35A-E0D2EAD2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9" name="Picture 7">
            <a:extLst>
              <a:ext uri="{FF2B5EF4-FFF2-40B4-BE49-F238E27FC236}">
                <a16:creationId xmlns:a16="http://schemas.microsoft.com/office/drawing/2014/main" id="{35ECBF90-3C64-4A15-A8CD-D0F87F82E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>
            <a:extLst>
              <a:ext uri="{FF2B5EF4-FFF2-40B4-BE49-F238E27FC236}">
                <a16:creationId xmlns:a16="http://schemas.microsoft.com/office/drawing/2014/main" id="{B3A66605-0200-4D13-A2F5-135E4DF7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>
            <a:extLst>
              <a:ext uri="{FF2B5EF4-FFF2-40B4-BE49-F238E27FC236}">
                <a16:creationId xmlns:a16="http://schemas.microsoft.com/office/drawing/2014/main" id="{2E28E0D6-F89A-4747-9C32-FF6984B74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>
            <a:extLst>
              <a:ext uri="{FF2B5EF4-FFF2-40B4-BE49-F238E27FC236}">
                <a16:creationId xmlns:a16="http://schemas.microsoft.com/office/drawing/2014/main" id="{A60D75F3-41E2-4450-A020-EE1F7B40D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3" name="Picture 11">
            <a:extLst>
              <a:ext uri="{FF2B5EF4-FFF2-40B4-BE49-F238E27FC236}">
                <a16:creationId xmlns:a16="http://schemas.microsoft.com/office/drawing/2014/main" id="{B265463B-315C-4F76-9164-AC5156A4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4" name="Picture 12">
            <a:extLst>
              <a:ext uri="{FF2B5EF4-FFF2-40B4-BE49-F238E27FC236}">
                <a16:creationId xmlns:a16="http://schemas.microsoft.com/office/drawing/2014/main" id="{B7638D95-83D8-40CE-B663-9DEE46AA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5" name="Picture 13">
            <a:extLst>
              <a:ext uri="{FF2B5EF4-FFF2-40B4-BE49-F238E27FC236}">
                <a16:creationId xmlns:a16="http://schemas.microsoft.com/office/drawing/2014/main" id="{1F223B91-8343-44AD-993B-83F2EE60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981075"/>
            <a:ext cx="4464050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6" name="Picture 14" descr="dzwonek">
            <a:hlinkClick r:id="rId10"/>
            <a:extLst>
              <a:ext uri="{FF2B5EF4-FFF2-40B4-BE49-F238E27FC236}">
                <a16:creationId xmlns:a16="http://schemas.microsoft.com/office/drawing/2014/main" id="{0E2775D6-B224-40A5-A5B1-DE2C441F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1481137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7" name="Picture 15" descr="dzw">
            <a:hlinkClick r:id="rId12"/>
            <a:extLst>
              <a:ext uri="{FF2B5EF4-FFF2-40B4-BE49-F238E27FC236}">
                <a16:creationId xmlns:a16="http://schemas.microsoft.com/office/drawing/2014/main" id="{4D4BA272-F965-499A-A994-721AFF7A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3997528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8" name="DWON1">
            <a:hlinkClick r:id="" action="ppaction://media"/>
            <a:extLst>
              <a:ext uri="{FF2B5EF4-FFF2-40B4-BE49-F238E27FC236}">
                <a16:creationId xmlns:a16="http://schemas.microsoft.com/office/drawing/2014/main" id="{36294356-244A-4A60-92A1-FDCD5299D8C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400901" y="1334146"/>
            <a:ext cx="1492251" cy="149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9" name="DWON2">
            <a:hlinkClick r:id="" action="ppaction://media"/>
            <a:extLst>
              <a:ext uri="{FF2B5EF4-FFF2-40B4-BE49-F238E27FC236}">
                <a16:creationId xmlns:a16="http://schemas.microsoft.com/office/drawing/2014/main" id="{E5DED7C5-4EC5-41F1-BC8B-F304D6C55606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389459" y="3802958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10" name="Rectangle 18">
            <a:extLst>
              <a:ext uri="{FF2B5EF4-FFF2-40B4-BE49-F238E27FC236}">
                <a16:creationId xmlns:a16="http://schemas.microsoft.com/office/drawing/2014/main" id="{CF7A812B-8C6A-4EF0-90BF-415E1317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411" name="Picture 19">
            <a:extLst>
              <a:ext uri="{FF2B5EF4-FFF2-40B4-BE49-F238E27FC236}">
                <a16:creationId xmlns:a16="http://schemas.microsoft.com/office/drawing/2014/main" id="{8AAA6D6C-7665-4F9A-A242-FB286E4D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2" name="Picture 20">
            <a:extLst>
              <a:ext uri="{FF2B5EF4-FFF2-40B4-BE49-F238E27FC236}">
                <a16:creationId xmlns:a16="http://schemas.microsoft.com/office/drawing/2014/main" id="{765D67FF-4501-4538-9AE0-948AAB77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3" name="Picture 21">
            <a:extLst>
              <a:ext uri="{FF2B5EF4-FFF2-40B4-BE49-F238E27FC236}">
                <a16:creationId xmlns:a16="http://schemas.microsoft.com/office/drawing/2014/main" id="{4B1575DD-AF7D-4E36-A576-938D9EFE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4" name="Picture 22">
            <a:extLst>
              <a:ext uri="{FF2B5EF4-FFF2-40B4-BE49-F238E27FC236}">
                <a16:creationId xmlns:a16="http://schemas.microsoft.com/office/drawing/2014/main" id="{7944F188-995E-4886-9BE9-6E6292646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5" name="Picture 23">
            <a:extLst>
              <a:ext uri="{FF2B5EF4-FFF2-40B4-BE49-F238E27FC236}">
                <a16:creationId xmlns:a16="http://schemas.microsoft.com/office/drawing/2014/main" id="{3A765858-C233-4EB8-90FB-FD5B57F3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6" name="Picture 24">
            <a:extLst>
              <a:ext uri="{FF2B5EF4-FFF2-40B4-BE49-F238E27FC236}">
                <a16:creationId xmlns:a16="http://schemas.microsoft.com/office/drawing/2014/main" id="{564E7D50-DC45-463A-958E-CCF90983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7" name="Picture 25">
            <a:extLst>
              <a:ext uri="{FF2B5EF4-FFF2-40B4-BE49-F238E27FC236}">
                <a16:creationId xmlns:a16="http://schemas.microsoft.com/office/drawing/2014/main" id="{AE88D421-BB12-4F69-AC6B-947B909A3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8" name="Picture 26">
            <a:extLst>
              <a:ext uri="{FF2B5EF4-FFF2-40B4-BE49-F238E27FC236}">
                <a16:creationId xmlns:a16="http://schemas.microsoft.com/office/drawing/2014/main" id="{BD17E6F7-736F-48B2-8C43-EE14152B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9" name="Picture 27">
            <a:extLst>
              <a:ext uri="{FF2B5EF4-FFF2-40B4-BE49-F238E27FC236}">
                <a16:creationId xmlns:a16="http://schemas.microsoft.com/office/drawing/2014/main" id="{8DB118A4-3972-441D-BB74-D81335837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22713"/>
            <a:ext cx="4368800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0" name="Picture 28" descr="dzwonki">
            <a:hlinkClick r:id="rId16"/>
            <a:extLst>
              <a:ext uri="{FF2B5EF4-FFF2-40B4-BE49-F238E27FC236}">
                <a16:creationId xmlns:a16="http://schemas.microsoft.com/office/drawing/2014/main" id="{27C48184-2BCD-4DB3-8852-FD41ED53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73" y="2063749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1" name="DZWONA">
            <a:hlinkClick r:id="" action="ppaction://media"/>
            <a:extLst>
              <a:ext uri="{FF2B5EF4-FFF2-40B4-BE49-F238E27FC236}">
                <a16:creationId xmlns:a16="http://schemas.microsoft.com/office/drawing/2014/main" id="{81869C63-605D-4E3B-AF0E-B961AD6F5DB3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7402115" y="3629027"/>
            <a:ext cx="1504951" cy="14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5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4" fill="hold"/>
                                        <p:tgtEl>
                                          <p:spTgt spid="59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8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24" fill="hold"/>
                                        <p:tgtEl>
                                          <p:spTgt spid="59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9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311" fill="hold"/>
                                        <p:tgtEl>
                                          <p:spTgt spid="594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21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21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>
            <a:extLst>
              <a:ext uri="{FF2B5EF4-FFF2-40B4-BE49-F238E27FC236}">
                <a16:creationId xmlns:a16="http://schemas.microsoft.com/office/drawing/2014/main" id="{5E222198-B38C-439B-9706-67E41EF00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332656"/>
            <a:ext cx="729615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69" name="Text Box 5">
            <a:extLst>
              <a:ext uri="{FF2B5EF4-FFF2-40B4-BE49-F238E27FC236}">
                <a16:creationId xmlns:a16="http://schemas.microsoft.com/office/drawing/2014/main" id="{F81DF41B-C9C5-4CF3-BF29-A6E194A4F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6359525"/>
            <a:ext cx="658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G. Karwasz, </a:t>
            </a:r>
            <a:r>
              <a:rPr lang="pl-PL" altLang="it-IT" i="1"/>
              <a:t>On the Track of Modern Physics</a:t>
            </a:r>
            <a:r>
              <a:rPr lang="pl-PL" altLang="it-IT"/>
              <a:t>, Uni Trento, 2004</a:t>
            </a:r>
            <a:endParaRPr lang="en-AU" alt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72D87A0-1A6B-4207-B8CC-331CEE2E14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4724400" cy="1143000"/>
          </a:xfrm>
        </p:spPr>
        <p:txBody>
          <a:bodyPr anchor="ctr"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Suona tutto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68FE190E-6E3F-4736-AA50-D6A16373D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4" y="981075"/>
            <a:ext cx="8785671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2"/>
            <a:r>
              <a:rPr lang="it-IT" altLang="it-IT" sz="2400" dirty="0"/>
              <a:t>Il suono di diversi ‘strumenti’ varia. I suono dipende anche dal modo di ‘suonare’. </a:t>
            </a:r>
            <a:r>
              <a:rPr lang="pl-PL" altLang="it-IT" sz="2400" dirty="0"/>
              <a:t> </a:t>
            </a:r>
          </a:p>
          <a:p>
            <a:pPr lvl="2"/>
            <a:endParaRPr lang="pl-PL" altLang="it-IT" sz="2400" dirty="0"/>
          </a:p>
          <a:p>
            <a:pPr lvl="2">
              <a:buFont typeface="Symbol" panose="05050102010706020507" pitchFamily="18" charset="2"/>
              <a:buChar char="·"/>
            </a:pPr>
            <a:r>
              <a:rPr lang="it-IT" altLang="it-IT" sz="2400" dirty="0"/>
              <a:t> Da dove viene la differenze che i certi suoni sono piacevoli e altri sgradevoli? Certi acuti altri ottusi</a:t>
            </a:r>
            <a:r>
              <a:rPr lang="pl-PL" altLang="it-IT" sz="2400" dirty="0"/>
              <a:t>? </a:t>
            </a:r>
            <a:endParaRPr lang="it-IT" altLang="it-IT" sz="2400" dirty="0"/>
          </a:p>
          <a:p>
            <a:pPr lvl="2">
              <a:buFont typeface="Symbol" panose="05050102010706020507" pitchFamily="18" charset="2"/>
              <a:buNone/>
            </a:pPr>
            <a:endParaRPr lang="pl-PL" altLang="it-IT" sz="2400" dirty="0"/>
          </a:p>
          <a:p>
            <a:pPr lvl="2"/>
            <a:r>
              <a:rPr lang="pl-PL" altLang="it-IT" sz="2400" dirty="0">
                <a:cs typeface="Times New Roman" panose="02020603050405020304" pitchFamily="18" charset="0"/>
              </a:rPr>
              <a:t>· </a:t>
            </a:r>
            <a:r>
              <a:rPr lang="it-IT" altLang="it-IT" sz="2400" dirty="0">
                <a:cs typeface="Times New Roman" panose="02020603050405020304" pitchFamily="18" charset="0"/>
              </a:rPr>
              <a:t>Possiamo vedere queste differenze ‘con occhi propri’</a:t>
            </a:r>
            <a:r>
              <a:rPr lang="pl-PL" altLang="it-IT" sz="2400" dirty="0"/>
              <a:t>?</a:t>
            </a:r>
          </a:p>
          <a:p>
            <a:pPr lvl="2"/>
            <a:endParaRPr lang="it-IT" altLang="it-IT" sz="2200" dirty="0"/>
          </a:p>
          <a:p>
            <a:endParaRPr lang="pl-PL" altLang="it-IT" sz="1400" dirty="0">
              <a:latin typeface="Times New Roman" panose="02020603050405020304" pitchFamily="18" charset="0"/>
            </a:endParaRP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3950DF00-53BC-44B1-9880-5E662ACA7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57600"/>
            <a:ext cx="4603750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5">
            <a:extLst>
              <a:ext uri="{FF2B5EF4-FFF2-40B4-BE49-F238E27FC236}">
                <a16:creationId xmlns:a16="http://schemas.microsoft.com/office/drawing/2014/main" id="{11B6CF29-305E-478C-B184-E8EE4988B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37607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freeware </a:t>
            </a:r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  <a:hlinkClick r:id="rId3"/>
              </a:rPr>
              <a:t>Oscilloscope 2.51</a:t>
            </a:r>
            <a:endParaRPr lang="en-US" altLang="it-IT" sz="2000" i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(K. </a:t>
            </a:r>
            <a:r>
              <a:rPr lang="en-US" altLang="it-IT" sz="20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Zeldovich</a:t>
            </a:r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). </a:t>
            </a:r>
          </a:p>
          <a:p>
            <a:r>
              <a:rPr lang="pl-PL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„</a:t>
            </a:r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The program allows visualization </a:t>
            </a: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of registered sounds and </a:t>
            </a: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their </a:t>
            </a:r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  <a:hlinkClick r:id="rId4"/>
              </a:rPr>
              <a:t>Fourier analysis</a:t>
            </a:r>
            <a:r>
              <a:rPr lang="pl-PL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”</a:t>
            </a:r>
            <a:r>
              <a:rPr lang="it-IT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3">
            <a:extLst>
              <a:ext uri="{FF2B5EF4-FFF2-40B4-BE49-F238E27FC236}">
                <a16:creationId xmlns:a16="http://schemas.microsoft.com/office/drawing/2014/main" id="{77CF56B9-9836-4774-A7F9-A3D9BACBE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688"/>
            <a:ext cx="8985250" cy="618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2">
            <a:extLst>
              <a:ext uri="{FF2B5EF4-FFF2-40B4-BE49-F238E27FC236}">
                <a16:creationId xmlns:a16="http://schemas.microsoft.com/office/drawing/2014/main" id="{AAB1BD64-4119-44CC-824A-6001E3B23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9975" y="-57150"/>
            <a:ext cx="5327650" cy="9080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it-IT" sz="3000"/>
              <a:t>Temperatura: analisi di Fourier</a:t>
            </a:r>
          </a:p>
        </p:txBody>
      </p:sp>
      <p:sp>
        <p:nvSpPr>
          <p:cNvPr id="113668" name="Line 4">
            <a:extLst>
              <a:ext uri="{FF2B5EF4-FFF2-40B4-BE49-F238E27FC236}">
                <a16:creationId xmlns:a16="http://schemas.microsoft.com/office/drawing/2014/main" id="{A2F34497-DDB2-4599-A96A-47A8B3170F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4750" y="4221163"/>
            <a:ext cx="0" cy="1368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669" name="CasellaDiTesto 1">
            <a:extLst>
              <a:ext uri="{FF2B5EF4-FFF2-40B4-BE49-F238E27FC236}">
                <a16:creationId xmlns:a16="http://schemas.microsoft.com/office/drawing/2014/main" id="{171A66B7-4ADE-47D3-BB93-059E2750F14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419475" y="4675188"/>
            <a:ext cx="4491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i="0"/>
              <a:t>‘Piove sempre di domenica’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BBA3C080-6191-4B83-85BD-F5494C85D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4000" dirty="0"/>
              <a:t>L</a:t>
            </a:r>
            <a:r>
              <a:rPr lang="it-IT" altLang="it-IT" sz="4000" dirty="0" err="1"/>
              <a:t>etteratura</a:t>
            </a:r>
            <a:endParaRPr lang="en-AU" altLang="it-IT" sz="4000" dirty="0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41AB7BD1-2699-4CB4-A97C-535B65423D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it-IT" altLang="it-IT" sz="2000" dirty="0"/>
              <a:t>Oscillazioni: dydaktyka.fizyka.umk.pl/zabawki1/files/</a:t>
            </a:r>
            <a:r>
              <a:rPr lang="it-IT" altLang="it-IT" sz="2000" dirty="0" err="1"/>
              <a:t>mech</a:t>
            </a:r>
            <a:r>
              <a:rPr lang="it-IT" altLang="it-IT" sz="2000" dirty="0"/>
              <a:t>/sprezyna_sch_big-it.html</a:t>
            </a:r>
            <a:r>
              <a:rPr lang="pl-PL" altLang="it-IT" sz="2000" dirty="0"/>
              <a:t>. </a:t>
            </a:r>
          </a:p>
          <a:p>
            <a:pPr marL="609600" indent="-609600">
              <a:buFontTx/>
              <a:buAutoNum type="arabicPeriod"/>
            </a:pPr>
            <a:r>
              <a:rPr lang="it-IT" altLang="it-IT" sz="2000" dirty="0"/>
              <a:t>Tout </a:t>
            </a:r>
            <a:r>
              <a:rPr lang="it-IT" altLang="it-IT" sz="2000" dirty="0" err="1"/>
              <a:t>tremble</a:t>
            </a:r>
            <a:endParaRPr lang="it-IT" altLang="it-IT" sz="2000" dirty="0"/>
          </a:p>
          <a:p>
            <a:pPr marL="0" indent="0">
              <a:buNone/>
            </a:pPr>
            <a:r>
              <a:rPr lang="en-AU" altLang="it-IT" sz="2000" dirty="0"/>
              <a:t>http://dydaktyka.fizyka.umk.pl/Physics_is_fun/posters/fourier6-fr.ppt</a:t>
            </a:r>
          </a:p>
          <a:p>
            <a:pPr marL="609600" indent="-609600">
              <a:buFontTx/>
              <a:buAutoNum type="arabicPeriod"/>
            </a:pPr>
            <a:endParaRPr lang="pl-PL" altLang="it-IT" sz="2000" dirty="0"/>
          </a:p>
          <a:p>
            <a:pPr marL="609600" indent="-609600">
              <a:buFontTx/>
              <a:buNone/>
            </a:pPr>
            <a:endParaRPr lang="en-AU" altLang="it-IT" sz="2000" dirty="0"/>
          </a:p>
        </p:txBody>
      </p:sp>
      <p:sp>
        <p:nvSpPr>
          <p:cNvPr id="80900" name="Text Box 4">
            <a:extLst>
              <a:ext uri="{FF2B5EF4-FFF2-40B4-BE49-F238E27FC236}">
                <a16:creationId xmlns:a16="http://schemas.microsoft.com/office/drawing/2014/main" id="{EB208D22-F5B2-4952-99EA-032E540C6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425" y="5629275"/>
            <a:ext cx="38843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800" dirty="0"/>
              <a:t>Grazie per l’attenzione</a:t>
            </a:r>
            <a:r>
              <a:rPr lang="pl-PL" altLang="it-IT" sz="2800" dirty="0"/>
              <a:t>!</a:t>
            </a:r>
            <a:endParaRPr lang="en-AU" altLang="it-IT" sz="2800" dirty="0"/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id="{CE12226E-E8F9-4DE4-B13F-62F68AB8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329363"/>
            <a:ext cx="4124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Muzyka © Soliton – Muzyka i Edukacja</a:t>
            </a:r>
            <a:endParaRPr lang="en-AU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8EF1E96B-8693-4C32-945A-B4CEBF4EA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3" y="41857"/>
            <a:ext cx="8528705" cy="640175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BB44994-463D-45A4-92ED-64D36853BB50}"/>
              </a:ext>
            </a:extLst>
          </p:cNvPr>
          <p:cNvSpPr txBox="1"/>
          <p:nvPr/>
        </p:nvSpPr>
        <p:spPr>
          <a:xfrm>
            <a:off x="179512" y="6443616"/>
            <a:ext cx="7992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http://dydaktyka.fizyka.umk.pl/Physics_is_fun/posters/ita-harmon5.ppt</a:t>
            </a:r>
          </a:p>
        </p:txBody>
      </p:sp>
    </p:spTree>
    <p:extLst>
      <p:ext uri="{BB962C8B-B14F-4D97-AF65-F5344CB8AC3E}">
        <p14:creationId xmlns:p14="http://schemas.microsoft.com/office/powerpoint/2010/main" val="21835288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C523791B-F73A-4F6A-A8EE-10A0D64013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r>
              <a:rPr lang="it-IT" altLang="it-IT" sz="3200" dirty="0"/>
              <a:t>Il modello di Copernico (1543)</a:t>
            </a:r>
            <a:r>
              <a:rPr lang="pl-PL" altLang="it-IT" sz="3200" dirty="0"/>
              <a:t>: </a:t>
            </a:r>
            <a:br>
              <a:rPr lang="pl-PL" altLang="it-IT" sz="3200" dirty="0"/>
            </a:br>
            <a:r>
              <a:rPr lang="it-IT" altLang="it-IT" sz="3200" dirty="0"/>
              <a:t>sei pianeti attorno il Sole</a:t>
            </a:r>
            <a:endParaRPr lang="en-AU" altLang="it-IT" sz="3200" dirty="0"/>
          </a:p>
        </p:txBody>
      </p:sp>
      <p:sp>
        <p:nvSpPr>
          <p:cNvPr id="107523" name="Text Box 3">
            <a:extLst>
              <a:ext uri="{FF2B5EF4-FFF2-40B4-BE49-F238E27FC236}">
                <a16:creationId xmlns:a16="http://schemas.microsoft.com/office/drawing/2014/main" id="{B4B23500-9106-45B7-AD81-6187D47C8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4868863"/>
            <a:ext cx="401744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200" dirty="0">
                <a:solidFill>
                  <a:schemeClr val="accent2"/>
                </a:solidFill>
              </a:rPr>
              <a:t>Mer</a:t>
            </a:r>
            <a:r>
              <a:rPr lang="it-IT" altLang="it-IT" sz="2200" dirty="0">
                <a:solidFill>
                  <a:schemeClr val="accent2"/>
                </a:solidFill>
              </a:rPr>
              <a:t>curio</a:t>
            </a:r>
            <a:r>
              <a:rPr lang="pl-PL" altLang="it-IT" sz="2200" dirty="0">
                <a:solidFill>
                  <a:schemeClr val="accent2"/>
                </a:solidFill>
              </a:rPr>
              <a:t>: - 1 orbita </a:t>
            </a:r>
            <a:r>
              <a:rPr lang="it-IT" altLang="it-IT" sz="2200" dirty="0">
                <a:solidFill>
                  <a:schemeClr val="accent2"/>
                </a:solidFill>
              </a:rPr>
              <a:t>in </a:t>
            </a:r>
            <a:r>
              <a:rPr lang="pl-PL" altLang="it-IT" sz="2200" dirty="0">
                <a:solidFill>
                  <a:schemeClr val="accent2"/>
                </a:solidFill>
              </a:rPr>
              <a:t>90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Venere</a:t>
            </a:r>
            <a:r>
              <a:rPr lang="pl-PL" altLang="it-IT" sz="2200" dirty="0">
                <a:solidFill>
                  <a:schemeClr val="accent2"/>
                </a:solidFill>
              </a:rPr>
              <a:t>: - 1 orbita </a:t>
            </a:r>
            <a:r>
              <a:rPr lang="it-IT" altLang="it-IT" sz="2200" dirty="0">
                <a:solidFill>
                  <a:schemeClr val="accent2"/>
                </a:solidFill>
              </a:rPr>
              <a:t>in </a:t>
            </a:r>
            <a:r>
              <a:rPr lang="pl-PL" altLang="it-IT" sz="2200" dirty="0">
                <a:solidFill>
                  <a:schemeClr val="accent2"/>
                </a:solidFill>
              </a:rPr>
              <a:t>9 m</a:t>
            </a:r>
            <a:r>
              <a:rPr lang="it-IT" altLang="it-IT" sz="2200" dirty="0" err="1">
                <a:solidFill>
                  <a:schemeClr val="accent2"/>
                </a:solidFill>
              </a:rPr>
              <a:t>esi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pl-PL" altLang="it-IT" sz="2200" dirty="0">
                <a:solidFill>
                  <a:schemeClr val="accent2"/>
                </a:solidFill>
              </a:rPr>
              <a:t>Mar</a:t>
            </a:r>
            <a:r>
              <a:rPr lang="it-IT" altLang="it-IT" sz="2200" dirty="0">
                <a:solidFill>
                  <a:schemeClr val="accent2"/>
                </a:solidFill>
              </a:rPr>
              <a:t>te</a:t>
            </a:r>
            <a:r>
              <a:rPr lang="pl-PL" altLang="it-IT" sz="2200" dirty="0">
                <a:solidFill>
                  <a:schemeClr val="accent2"/>
                </a:solidFill>
              </a:rPr>
              <a:t>: - 1 orbita </a:t>
            </a:r>
            <a:r>
              <a:rPr lang="it-IT" altLang="it-IT" sz="2200" dirty="0">
                <a:solidFill>
                  <a:schemeClr val="accent2"/>
                </a:solidFill>
              </a:rPr>
              <a:t>in </a:t>
            </a:r>
            <a:r>
              <a:rPr lang="pl-PL" altLang="it-IT" sz="2200" dirty="0">
                <a:solidFill>
                  <a:schemeClr val="accent2"/>
                </a:solidFill>
              </a:rPr>
              <a:t>2 </a:t>
            </a:r>
            <a:r>
              <a:rPr lang="it-IT" altLang="it-IT" sz="2200" dirty="0">
                <a:solidFill>
                  <a:schemeClr val="accent2"/>
                </a:solidFill>
              </a:rPr>
              <a:t>anni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Giove</a:t>
            </a:r>
            <a:r>
              <a:rPr lang="pl-PL" altLang="it-IT" sz="2200" dirty="0">
                <a:solidFill>
                  <a:schemeClr val="accent2"/>
                </a:solidFill>
              </a:rPr>
              <a:t>: 1 orbita </a:t>
            </a:r>
            <a:r>
              <a:rPr lang="it-IT" altLang="it-IT" sz="2200" dirty="0">
                <a:solidFill>
                  <a:schemeClr val="accent2"/>
                </a:solidFill>
              </a:rPr>
              <a:t>in</a:t>
            </a:r>
            <a:r>
              <a:rPr lang="pl-PL" altLang="it-IT" sz="2200" dirty="0">
                <a:solidFill>
                  <a:schemeClr val="accent2"/>
                </a:solidFill>
              </a:rPr>
              <a:t> 11 </a:t>
            </a:r>
            <a:r>
              <a:rPr lang="it-IT" altLang="it-IT" sz="2200" dirty="0">
                <a:solidFill>
                  <a:schemeClr val="accent2"/>
                </a:solidFill>
              </a:rPr>
              <a:t>anni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pl-PL" altLang="it-IT" sz="2200" dirty="0">
                <a:solidFill>
                  <a:schemeClr val="accent2"/>
                </a:solidFill>
              </a:rPr>
              <a:t>Saturn</a:t>
            </a:r>
            <a:r>
              <a:rPr lang="it-IT" altLang="it-IT" sz="2200" dirty="0">
                <a:solidFill>
                  <a:schemeClr val="accent2"/>
                </a:solidFill>
              </a:rPr>
              <a:t>o</a:t>
            </a:r>
            <a:r>
              <a:rPr lang="pl-PL" altLang="it-IT" sz="2200" dirty="0">
                <a:solidFill>
                  <a:schemeClr val="accent2"/>
                </a:solidFill>
              </a:rPr>
              <a:t>: 1 orbita </a:t>
            </a:r>
            <a:r>
              <a:rPr lang="it-IT" altLang="it-IT" sz="2200" dirty="0" err="1">
                <a:solidFill>
                  <a:schemeClr val="accent2"/>
                </a:solidFill>
              </a:rPr>
              <a:t>im</a:t>
            </a:r>
            <a:r>
              <a:rPr lang="pl-PL" altLang="it-IT" sz="2200" dirty="0">
                <a:solidFill>
                  <a:schemeClr val="accent2"/>
                </a:solidFill>
              </a:rPr>
              <a:t> 30 </a:t>
            </a:r>
            <a:r>
              <a:rPr lang="it-IT" altLang="it-IT" sz="2200" dirty="0">
                <a:solidFill>
                  <a:schemeClr val="accent2"/>
                </a:solidFill>
              </a:rPr>
              <a:t>anni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12BEE030-5589-4C00-95C8-79D5F5097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557338"/>
            <a:ext cx="3240088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077E1DAC-6811-4182-A21A-C53F883BB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3959225" cy="305911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7" name="Text Box 7">
            <a:extLst>
              <a:ext uri="{FF2B5EF4-FFF2-40B4-BE49-F238E27FC236}">
                <a16:creationId xmlns:a16="http://schemas.microsoft.com/office/drawing/2014/main" id="{82DA2165-5A1F-433A-875B-846D8ACB3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196" y="4724400"/>
            <a:ext cx="420480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400" dirty="0">
                <a:solidFill>
                  <a:schemeClr val="accent2"/>
                </a:solidFill>
              </a:rPr>
              <a:t>T</a:t>
            </a:r>
            <a:r>
              <a:rPr lang="it-IT" altLang="it-IT" sz="2400" dirty="0">
                <a:solidFill>
                  <a:schemeClr val="accent2"/>
                </a:solidFill>
              </a:rPr>
              <a:t>re moti della Terra</a:t>
            </a:r>
            <a:r>
              <a:rPr lang="pl-PL" altLang="it-IT" sz="2400" dirty="0">
                <a:solidFill>
                  <a:schemeClr val="accent2"/>
                </a:solidFill>
              </a:rPr>
              <a:t>:</a:t>
            </a:r>
          </a:p>
          <a:p>
            <a:pPr>
              <a:buFontTx/>
              <a:buAutoNum type="arabicParenR"/>
            </a:pPr>
            <a:r>
              <a:rPr lang="it-IT" altLang="it-IT" sz="2400" dirty="0">
                <a:solidFill>
                  <a:schemeClr val="accent2"/>
                </a:solidFill>
              </a:rPr>
              <a:t>rotazione</a:t>
            </a:r>
            <a:endParaRPr lang="pl-PL" altLang="it-IT" sz="2400" dirty="0">
              <a:solidFill>
                <a:schemeClr val="accent2"/>
              </a:solidFill>
            </a:endParaRPr>
          </a:p>
          <a:p>
            <a:pPr>
              <a:buFontTx/>
              <a:buAutoNum type="arabicParenR"/>
            </a:pPr>
            <a:r>
              <a:rPr lang="it-IT" altLang="it-IT" sz="2400" dirty="0">
                <a:solidFill>
                  <a:schemeClr val="accent2"/>
                </a:solidFill>
              </a:rPr>
              <a:t>Rivoluzione attorno il Sole</a:t>
            </a:r>
          </a:p>
          <a:p>
            <a:pPr>
              <a:buFontTx/>
              <a:buAutoNum type="arabicParenR"/>
            </a:pPr>
            <a:r>
              <a:rPr lang="it-IT" altLang="it-IT" sz="2400" dirty="0">
                <a:solidFill>
                  <a:schemeClr val="accent2"/>
                </a:solidFill>
              </a:rPr>
              <a:t>La ‘precessione’ dell’asse</a:t>
            </a:r>
            <a:endParaRPr lang="en-AU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33C73A8A-3852-4762-8F88-57B8C5BFE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Johannes Kepler</a:t>
            </a:r>
            <a:r>
              <a:rPr lang="it-IT" altLang="it-IT" sz="3200" dirty="0"/>
              <a:t> (1619)</a:t>
            </a:r>
            <a:r>
              <a:rPr lang="pl-PL" altLang="it-IT" sz="3200" dirty="0"/>
              <a:t>: Harmoni</a:t>
            </a:r>
            <a:r>
              <a:rPr lang="it-IT" altLang="it-IT" sz="3200" dirty="0"/>
              <a:t>ce</a:t>
            </a:r>
            <a:r>
              <a:rPr lang="pl-PL" altLang="it-IT" sz="3200" dirty="0"/>
              <a:t> Mundi</a:t>
            </a:r>
            <a:endParaRPr lang="en-AU" altLang="it-IT" sz="3200" dirty="0"/>
          </a:p>
        </p:txBody>
      </p:sp>
      <p:pic>
        <p:nvPicPr>
          <p:cNvPr id="96259" name="Picture 3">
            <a:extLst>
              <a:ext uri="{FF2B5EF4-FFF2-40B4-BE49-F238E27FC236}">
                <a16:creationId xmlns:a16="http://schemas.microsoft.com/office/drawing/2014/main" id="{61B136AA-90B9-470B-9284-F80C0D0F5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268413"/>
            <a:ext cx="8604250" cy="45974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0" name="Text Box 4">
            <a:extLst>
              <a:ext uri="{FF2B5EF4-FFF2-40B4-BE49-F238E27FC236}">
                <a16:creationId xmlns:a16="http://schemas.microsoft.com/office/drawing/2014/main" id="{A39EA4B0-4054-4555-A222-F36FFD5EA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329363"/>
            <a:ext cx="687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/>
              <a:t>http://uebergreifen.blogspot.com/2012/10/coltrane-and-kepler.html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90F82415-C41E-4110-A49E-53FC92CA4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Sfere di Platone</a:t>
            </a:r>
            <a:r>
              <a:rPr lang="pl-PL" altLang="it-IT" sz="3600" dirty="0"/>
              <a:t> (</a:t>
            </a:r>
            <a:r>
              <a:rPr lang="it-IT" altLang="it-IT" sz="3600" dirty="0"/>
              <a:t>o di </a:t>
            </a:r>
            <a:r>
              <a:rPr lang="pl-PL" altLang="it-IT" sz="3600" dirty="0"/>
              <a:t>Pitagor</a:t>
            </a:r>
            <a:r>
              <a:rPr lang="it-IT" altLang="it-IT" sz="3600" dirty="0"/>
              <a:t>a</a:t>
            </a:r>
            <a:r>
              <a:rPr lang="pl-PL" altLang="it-IT" sz="3600" dirty="0"/>
              <a:t>)</a:t>
            </a:r>
            <a:endParaRPr lang="en-AU" altLang="it-IT" sz="3600" dirty="0"/>
          </a:p>
        </p:txBody>
      </p:sp>
      <p:pic>
        <p:nvPicPr>
          <p:cNvPr id="109571" name="Picture 3">
            <a:extLst>
              <a:ext uri="{FF2B5EF4-FFF2-40B4-BE49-F238E27FC236}">
                <a16:creationId xmlns:a16="http://schemas.microsoft.com/office/drawing/2014/main" id="{13F9A64D-8124-4785-B0C1-E5176E1EE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8050"/>
            <a:ext cx="7272337" cy="571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2" name="Rectangle 4">
            <a:extLst>
              <a:ext uri="{FF2B5EF4-FFF2-40B4-BE49-F238E27FC236}">
                <a16:creationId xmlns:a16="http://schemas.microsoft.com/office/drawing/2014/main" id="{FD76D2DC-1D8A-435A-8C6D-A1D7CF9DA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6223000"/>
            <a:ext cx="3740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>
                <a:solidFill>
                  <a:schemeClr val="accent2"/>
                </a:solidFill>
              </a:rPr>
              <a:t>https://joedubs.com/platonic-solids/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204E7472-42D0-464B-97E3-6E0D4E266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Johannes Kepler: </a:t>
            </a:r>
            <a:r>
              <a:rPr lang="it-IT" altLang="it-IT" sz="3600" dirty="0">
                <a:solidFill>
                  <a:schemeClr val="accent2"/>
                </a:solidFill>
              </a:rPr>
              <a:t>A</a:t>
            </a:r>
            <a:r>
              <a:rPr lang="pl-PL" altLang="it-IT" sz="3600" dirty="0">
                <a:solidFill>
                  <a:schemeClr val="accent2"/>
                </a:solidFill>
              </a:rPr>
              <a:t>rmonia </a:t>
            </a:r>
            <a:r>
              <a:rPr lang="it-IT" altLang="it-IT" sz="3600" dirty="0">
                <a:solidFill>
                  <a:schemeClr val="accent2"/>
                </a:solidFill>
              </a:rPr>
              <a:t>delle s</a:t>
            </a:r>
            <a:r>
              <a:rPr lang="pl-PL" altLang="it-IT" sz="3600" dirty="0">
                <a:solidFill>
                  <a:schemeClr val="accent2"/>
                </a:solidFill>
              </a:rPr>
              <a:t>fer</a:t>
            </a:r>
            <a:r>
              <a:rPr lang="it-IT" altLang="it-IT" sz="3600" dirty="0">
                <a:solidFill>
                  <a:schemeClr val="accent2"/>
                </a:solidFill>
              </a:rPr>
              <a:t>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97283" name="Text Box 3">
            <a:extLst>
              <a:ext uri="{FF2B5EF4-FFF2-40B4-BE49-F238E27FC236}">
                <a16:creationId xmlns:a16="http://schemas.microsoft.com/office/drawing/2014/main" id="{514654E2-CD36-4386-8735-8EEFD04DB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329363"/>
            <a:ext cx="517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/>
              <a:t>http://www.keplersdiscovery.com/Harmonies.html</a:t>
            </a:r>
          </a:p>
        </p:txBody>
      </p:sp>
      <p:pic>
        <p:nvPicPr>
          <p:cNvPr id="97284" name="Picture 4">
            <a:extLst>
              <a:ext uri="{FF2B5EF4-FFF2-40B4-BE49-F238E27FC236}">
                <a16:creationId xmlns:a16="http://schemas.microsoft.com/office/drawing/2014/main" id="{C462FB84-4D03-4423-B5FC-7B0A0A6F5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60575"/>
            <a:ext cx="3468687" cy="38163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5" name="Text Box 5">
            <a:extLst>
              <a:ext uri="{FF2B5EF4-FFF2-40B4-BE49-F238E27FC236}">
                <a16:creationId xmlns:a16="http://schemas.microsoft.com/office/drawing/2014/main" id="{59D50206-95F3-438E-A7B7-AEE30CBEA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412875"/>
            <a:ext cx="427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400"/>
              <a:t>„Mysterium Cosmographicum”</a:t>
            </a:r>
            <a:endParaRPr lang="en-AU" altLang="it-IT" sz="2400"/>
          </a:p>
        </p:txBody>
      </p:sp>
      <p:sp>
        <p:nvSpPr>
          <p:cNvPr id="97287" name="Text Box 7">
            <a:extLst>
              <a:ext uri="{FF2B5EF4-FFF2-40B4-BE49-F238E27FC236}">
                <a16:creationId xmlns:a16="http://schemas.microsoft.com/office/drawing/2014/main" id="{3BD93A57-810E-4916-BB44-EF9856962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924175"/>
            <a:ext cx="3240088" cy="249299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2400" dirty="0">
                <a:solidFill>
                  <a:srgbClr val="FF0000"/>
                </a:solidFill>
              </a:rPr>
              <a:t>Kepler</a:t>
            </a:r>
            <a:r>
              <a:rPr lang="it-IT" altLang="it-IT" sz="2400" dirty="0">
                <a:solidFill>
                  <a:srgbClr val="FF0000"/>
                </a:solidFill>
              </a:rPr>
              <a:t>o</a:t>
            </a:r>
            <a:r>
              <a:rPr lang="pl-PL" altLang="it-IT" sz="2400" dirty="0">
                <a:solidFill>
                  <a:srgbClr val="FF0000"/>
                </a:solidFill>
              </a:rPr>
              <a:t> (1610):</a:t>
            </a:r>
          </a:p>
          <a:p>
            <a:endParaRPr lang="pl-PL" altLang="it-IT" sz="2400" dirty="0">
              <a:solidFill>
                <a:srgbClr val="FF0000"/>
              </a:solidFill>
            </a:endParaRPr>
          </a:p>
          <a:p>
            <a:r>
              <a:rPr lang="pl-PL" altLang="it-IT" sz="2400" b="1" dirty="0">
                <a:solidFill>
                  <a:srgbClr val="FF0000"/>
                </a:solidFill>
              </a:rPr>
              <a:t>R</a:t>
            </a:r>
            <a:r>
              <a:rPr lang="pl-PL" altLang="it-IT" sz="2400" b="1" baseline="30000" dirty="0">
                <a:solidFill>
                  <a:srgbClr val="FF0000"/>
                </a:solidFill>
              </a:rPr>
              <a:t>3</a:t>
            </a:r>
            <a:r>
              <a:rPr lang="pl-PL" altLang="it-IT" sz="2400" b="1" dirty="0">
                <a:solidFill>
                  <a:srgbClr val="FF0000"/>
                </a:solidFill>
              </a:rPr>
              <a:t>/T</a:t>
            </a:r>
            <a:r>
              <a:rPr lang="pl-PL" altLang="it-IT" sz="2400" b="1" baseline="30000" dirty="0">
                <a:solidFill>
                  <a:srgbClr val="FF0000"/>
                </a:solidFill>
              </a:rPr>
              <a:t>2</a:t>
            </a:r>
            <a:r>
              <a:rPr lang="pl-PL" altLang="it-IT" sz="2400" b="1" dirty="0">
                <a:solidFill>
                  <a:srgbClr val="FF0000"/>
                </a:solidFill>
              </a:rPr>
              <a:t> = const</a:t>
            </a:r>
          </a:p>
          <a:p>
            <a:endParaRPr lang="pl-PL" altLang="it-IT" sz="2400" b="1" dirty="0">
              <a:solidFill>
                <a:srgbClr val="FF0000"/>
              </a:solidFill>
            </a:endParaRPr>
          </a:p>
          <a:p>
            <a:r>
              <a:rPr lang="it-IT" altLang="it-IT" sz="2000" dirty="0"/>
              <a:t>con</a:t>
            </a:r>
            <a:r>
              <a:rPr lang="pl-PL" altLang="it-IT" sz="2000" dirty="0"/>
              <a:t> </a:t>
            </a:r>
            <a:r>
              <a:rPr lang="pl-PL" altLang="it-IT" sz="2000" i="1" dirty="0"/>
              <a:t>R</a:t>
            </a:r>
            <a:r>
              <a:rPr lang="pl-PL" altLang="it-IT" sz="2000" dirty="0"/>
              <a:t> </a:t>
            </a:r>
            <a:r>
              <a:rPr lang="it-IT" altLang="it-IT" sz="2000" dirty="0"/>
              <a:t>distanza del pianeta dal Sole </a:t>
            </a:r>
            <a:r>
              <a:rPr lang="pl-PL" altLang="it-IT" sz="2000" dirty="0"/>
              <a:t> </a:t>
            </a:r>
          </a:p>
          <a:p>
            <a:r>
              <a:rPr lang="it-IT" altLang="it-IT" sz="2000" dirty="0"/>
              <a:t>e</a:t>
            </a:r>
            <a:r>
              <a:rPr lang="pl-PL" altLang="it-IT" sz="2000" dirty="0"/>
              <a:t> </a:t>
            </a:r>
            <a:r>
              <a:rPr lang="pl-PL" altLang="it-IT" sz="2000" i="1" dirty="0"/>
              <a:t>T </a:t>
            </a:r>
            <a:r>
              <a:rPr lang="pl-PL" altLang="it-IT" sz="2000" dirty="0"/>
              <a:t>– </a:t>
            </a:r>
            <a:r>
              <a:rPr lang="it-IT" altLang="it-IT" sz="2000" dirty="0"/>
              <a:t>periodo di rivoluzione </a:t>
            </a:r>
            <a:endParaRPr lang="en-AU" altLang="it-IT" sz="2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3069B1A7-A3E9-462B-A413-CB037C717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it-IT" altLang="it-IT" sz="3200" dirty="0"/>
              <a:t>Come Keplero sapeva quanto distano i pianeti (in confronto con la distanza Terra – Sole)?</a:t>
            </a:r>
            <a:endParaRPr lang="en-AU" altLang="it-IT" sz="3200" dirty="0"/>
          </a:p>
        </p:txBody>
      </p:sp>
      <p:sp>
        <p:nvSpPr>
          <p:cNvPr id="143363" name="Text Box 3">
            <a:extLst>
              <a:ext uri="{FF2B5EF4-FFF2-40B4-BE49-F238E27FC236}">
                <a16:creationId xmlns:a16="http://schemas.microsoft.com/office/drawing/2014/main" id="{1F251D74-8539-4CDE-AF6D-1D29D92DD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412875"/>
            <a:ext cx="799306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200" dirty="0"/>
              <a:t>Dalle dimensioni del </a:t>
            </a:r>
            <a:r>
              <a:rPr lang="pl-PL" altLang="it-IT" sz="2200" dirty="0"/>
              <a:t>„</a:t>
            </a:r>
            <a:r>
              <a:rPr lang="it-IT" altLang="it-IT" sz="2200" dirty="0"/>
              <a:t>nodo</a:t>
            </a:r>
            <a:r>
              <a:rPr lang="pl-PL" altLang="it-IT" sz="2200" dirty="0"/>
              <a:t>” </a:t>
            </a:r>
            <a:r>
              <a:rPr lang="it-IT" altLang="it-IT" sz="2200" dirty="0"/>
              <a:t>disegnato sul cielo dal pianeta</a:t>
            </a:r>
            <a:endParaRPr lang="pl-PL" altLang="it-IT" sz="2200" dirty="0"/>
          </a:p>
          <a:p>
            <a:r>
              <a:rPr lang="pl-PL" altLang="it-IT" sz="2200" dirty="0"/>
              <a:t>O</a:t>
            </a:r>
            <a:r>
              <a:rPr lang="it-IT" altLang="it-IT" sz="2200" dirty="0" err="1"/>
              <a:t>vviamente</a:t>
            </a:r>
            <a:r>
              <a:rPr lang="it-IT" altLang="it-IT" sz="2200" dirty="0"/>
              <a:t>, questo nodo è apparente</a:t>
            </a:r>
            <a:r>
              <a:rPr lang="pl-PL" altLang="it-IT" sz="2200" dirty="0"/>
              <a:t>.</a:t>
            </a:r>
          </a:p>
          <a:p>
            <a:endParaRPr lang="en-AU" altLang="it-IT" sz="2200" dirty="0"/>
          </a:p>
        </p:txBody>
      </p:sp>
      <p:pic>
        <p:nvPicPr>
          <p:cNvPr id="143364" name="Picture 4">
            <a:extLst>
              <a:ext uri="{FF2B5EF4-FFF2-40B4-BE49-F238E27FC236}">
                <a16:creationId xmlns:a16="http://schemas.microsoft.com/office/drawing/2014/main" id="{7056B627-E1CB-484C-8F5B-843FDD03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92375"/>
            <a:ext cx="3700462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65" name="Oval 5">
            <a:extLst>
              <a:ext uri="{FF2B5EF4-FFF2-40B4-BE49-F238E27FC236}">
                <a16:creationId xmlns:a16="http://schemas.microsoft.com/office/drawing/2014/main" id="{23ECA6DC-974A-43EE-B883-BBBDD5C34B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5963" y="4437063"/>
            <a:ext cx="1439862" cy="1439862"/>
          </a:xfrm>
          <a:prstGeom prst="ellips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6" name="Oval 6">
            <a:extLst>
              <a:ext uri="{FF2B5EF4-FFF2-40B4-BE49-F238E27FC236}">
                <a16:creationId xmlns:a16="http://schemas.microsoft.com/office/drawing/2014/main" id="{096C78DF-5DC5-4A5E-B17C-47D10C6EF5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43663" y="5084763"/>
            <a:ext cx="179387" cy="1793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7" name="Oval 7">
            <a:extLst>
              <a:ext uri="{FF2B5EF4-FFF2-40B4-BE49-F238E27FC236}">
                <a16:creationId xmlns:a16="http://schemas.microsoft.com/office/drawing/2014/main" id="{349D3C91-2D7E-48C8-AB86-E16DC454F7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04025" y="4437063"/>
            <a:ext cx="179388" cy="1793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8" name="Oval 8">
            <a:extLst>
              <a:ext uri="{FF2B5EF4-FFF2-40B4-BE49-F238E27FC236}">
                <a16:creationId xmlns:a16="http://schemas.microsoft.com/office/drawing/2014/main" id="{2A0DD0A8-357C-4FAE-98A6-58CCC129A9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43663" y="4365625"/>
            <a:ext cx="179387" cy="1793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9" name="Oval 9">
            <a:extLst>
              <a:ext uri="{FF2B5EF4-FFF2-40B4-BE49-F238E27FC236}">
                <a16:creationId xmlns:a16="http://schemas.microsoft.com/office/drawing/2014/main" id="{42A6E059-F84E-4478-8F05-CCBDA4A441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49963" y="4449763"/>
            <a:ext cx="179387" cy="1793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0" name="Oval 10">
            <a:extLst>
              <a:ext uri="{FF2B5EF4-FFF2-40B4-BE49-F238E27FC236}">
                <a16:creationId xmlns:a16="http://schemas.microsoft.com/office/drawing/2014/main" id="{753A1BE1-3055-4F9A-B319-D96BC98CA2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92950" y="4797425"/>
            <a:ext cx="179388" cy="1793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1" name="Oval 11">
            <a:extLst>
              <a:ext uri="{FF2B5EF4-FFF2-40B4-BE49-F238E27FC236}">
                <a16:creationId xmlns:a16="http://schemas.microsoft.com/office/drawing/2014/main" id="{0BF0B76A-91B4-4E25-9960-F0B4C5A6F8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35600" y="4078288"/>
            <a:ext cx="2159000" cy="2159000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2" name="Oval 12">
            <a:extLst>
              <a:ext uri="{FF2B5EF4-FFF2-40B4-BE49-F238E27FC236}">
                <a16:creationId xmlns:a16="http://schemas.microsoft.com/office/drawing/2014/main" id="{192278FA-89CE-4229-AE4E-3C61691572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19925" y="4149725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3" name="Oval 13">
            <a:extLst>
              <a:ext uri="{FF2B5EF4-FFF2-40B4-BE49-F238E27FC236}">
                <a16:creationId xmlns:a16="http://schemas.microsoft.com/office/drawing/2014/main" id="{ADC7C6CB-9806-477D-8A43-9D84984C7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70688" y="4030663"/>
            <a:ext cx="179387" cy="1793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4" name="Oval 14">
            <a:extLst>
              <a:ext uri="{FF2B5EF4-FFF2-40B4-BE49-F238E27FC236}">
                <a16:creationId xmlns:a16="http://schemas.microsoft.com/office/drawing/2014/main" id="{FEAF3807-5987-4B74-BDA3-5C2636FAD1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00813" y="4005263"/>
            <a:ext cx="179387" cy="1793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5" name="Oval 15">
            <a:extLst>
              <a:ext uri="{FF2B5EF4-FFF2-40B4-BE49-F238E27FC236}">
                <a16:creationId xmlns:a16="http://schemas.microsoft.com/office/drawing/2014/main" id="{D9629717-2292-439F-9FB1-6D8FA8347F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23000" y="4019550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6" name="Oval 16">
            <a:extLst>
              <a:ext uri="{FF2B5EF4-FFF2-40B4-BE49-F238E27FC236}">
                <a16:creationId xmlns:a16="http://schemas.microsoft.com/office/drawing/2014/main" id="{A5C96C08-D32F-44FA-98B9-758AB294DC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4388" y="5157788"/>
            <a:ext cx="179387" cy="1793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7" name="Oval 17">
            <a:extLst>
              <a:ext uri="{FF2B5EF4-FFF2-40B4-BE49-F238E27FC236}">
                <a16:creationId xmlns:a16="http://schemas.microsoft.com/office/drawing/2014/main" id="{8777AEC2-F64B-4FCD-8B03-25A77B5BF5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35825" y="4365625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8" name="Oval 18">
            <a:extLst>
              <a:ext uri="{FF2B5EF4-FFF2-40B4-BE49-F238E27FC236}">
                <a16:creationId xmlns:a16="http://schemas.microsoft.com/office/drawing/2014/main" id="{82E02E27-250F-4BD5-B348-CBD7E5F64E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4076700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9" name="Oval 19">
            <a:extLst>
              <a:ext uri="{FF2B5EF4-FFF2-40B4-BE49-F238E27FC236}">
                <a16:creationId xmlns:a16="http://schemas.microsoft.com/office/drawing/2014/main" id="{81979807-8CD0-4FCA-98AF-EF99271616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5963" y="4724400"/>
            <a:ext cx="179387" cy="1793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94" name="Line 34">
            <a:extLst>
              <a:ext uri="{FF2B5EF4-FFF2-40B4-BE49-F238E27FC236}">
                <a16:creationId xmlns:a16="http://schemas.microsoft.com/office/drawing/2014/main" id="{46B733C4-4179-4BD0-989B-CFB0C966EF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2781300"/>
            <a:ext cx="287337" cy="16573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5" name="Line 35">
            <a:extLst>
              <a:ext uri="{FF2B5EF4-FFF2-40B4-BE49-F238E27FC236}">
                <a16:creationId xmlns:a16="http://schemas.microsoft.com/office/drawing/2014/main" id="{49AC72D9-01D9-4849-A569-EC1C83A48B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92950" y="2781300"/>
            <a:ext cx="71438" cy="200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6" name="Line 36">
            <a:extLst>
              <a:ext uri="{FF2B5EF4-FFF2-40B4-BE49-F238E27FC236}">
                <a16:creationId xmlns:a16="http://schemas.microsoft.com/office/drawing/2014/main" id="{0C33DF48-10FD-4F2D-9443-ACBFDC9499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04025" y="2781300"/>
            <a:ext cx="73025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7" name="Line 37">
            <a:extLst>
              <a:ext uri="{FF2B5EF4-FFF2-40B4-BE49-F238E27FC236}">
                <a16:creationId xmlns:a16="http://schemas.microsoft.com/office/drawing/2014/main" id="{804A16F1-3B1A-4F39-B734-BE36FDF365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5350" y="2801938"/>
            <a:ext cx="266700" cy="2414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8" name="Line 38">
            <a:extLst>
              <a:ext uri="{FF2B5EF4-FFF2-40B4-BE49-F238E27FC236}">
                <a16:creationId xmlns:a16="http://schemas.microsoft.com/office/drawing/2014/main" id="{D0B3BC84-E40A-4865-895E-86DD28E84E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56325" y="2781300"/>
            <a:ext cx="815975" cy="1728788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9" name="Line 39">
            <a:extLst>
              <a:ext uri="{FF2B5EF4-FFF2-40B4-BE49-F238E27FC236}">
                <a16:creationId xmlns:a16="http://schemas.microsoft.com/office/drawing/2014/main" id="{F1EDC7DE-8F16-47A6-A818-B2362495DB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2781300"/>
            <a:ext cx="649288" cy="2016125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00" name="AutoShape 40">
            <a:extLst>
              <a:ext uri="{FF2B5EF4-FFF2-40B4-BE49-F238E27FC236}">
                <a16:creationId xmlns:a16="http://schemas.microsoft.com/office/drawing/2014/main" id="{0A8D5BCE-64D2-4102-9D39-FF03376B21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08850" y="2133600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1" name="AutoShape 41">
            <a:extLst>
              <a:ext uri="{FF2B5EF4-FFF2-40B4-BE49-F238E27FC236}">
                <a16:creationId xmlns:a16="http://schemas.microsoft.com/office/drawing/2014/main" id="{0AE5A28C-D96E-4869-9E63-BCD04751D2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48488" y="1989138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2" name="AutoShape 42">
            <a:extLst>
              <a:ext uri="{FF2B5EF4-FFF2-40B4-BE49-F238E27FC236}">
                <a16:creationId xmlns:a16="http://schemas.microsoft.com/office/drawing/2014/main" id="{F127E2E9-3814-4352-86BC-D93709CC06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4888" y="2205038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3" name="AutoShape 43">
            <a:extLst>
              <a:ext uri="{FF2B5EF4-FFF2-40B4-BE49-F238E27FC236}">
                <a16:creationId xmlns:a16="http://schemas.microsoft.com/office/drawing/2014/main" id="{D97CE807-A935-41A5-BF1F-3222C272D2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5963" y="1916113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4" name="AutoShape 44">
            <a:extLst>
              <a:ext uri="{FF2B5EF4-FFF2-40B4-BE49-F238E27FC236}">
                <a16:creationId xmlns:a16="http://schemas.microsoft.com/office/drawing/2014/main" id="{939F65FC-AC65-45F3-9369-11ED1A0AAD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96188" y="1916113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5" name="AutoShape 45">
            <a:extLst>
              <a:ext uri="{FF2B5EF4-FFF2-40B4-BE49-F238E27FC236}">
                <a16:creationId xmlns:a16="http://schemas.microsoft.com/office/drawing/2014/main" id="{C3FAEB78-6BED-4DFD-BBC0-56AC72D805E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11863" y="4652963"/>
            <a:ext cx="1008062" cy="976312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3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3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3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3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3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3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3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3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3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43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38A86BAE-68EF-4ACD-8FF7-8744DF91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8113"/>
            <a:ext cx="8229600" cy="1143000"/>
          </a:xfrm>
        </p:spPr>
        <p:txBody>
          <a:bodyPr/>
          <a:lstStyle/>
          <a:p>
            <a:r>
              <a:rPr lang="pl-PL" altLang="it-IT" sz="3600" dirty="0"/>
              <a:t>Johannes Kepler: </a:t>
            </a:r>
            <a:r>
              <a:rPr lang="it-IT" altLang="it-IT" sz="3600" dirty="0"/>
              <a:t>le tre leggi sono molto meglio dell’armonia delle sfere</a:t>
            </a:r>
            <a:endParaRPr lang="en-AU" altLang="it-IT" sz="3600" dirty="0"/>
          </a:p>
        </p:txBody>
      </p:sp>
      <p:pic>
        <p:nvPicPr>
          <p:cNvPr id="98307" name="Picture 3">
            <a:extLst>
              <a:ext uri="{FF2B5EF4-FFF2-40B4-BE49-F238E27FC236}">
                <a16:creationId xmlns:a16="http://schemas.microsoft.com/office/drawing/2014/main" id="{66D8935B-67D7-46DB-922A-1B7214E7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8" y="2852738"/>
            <a:ext cx="4392612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09" name="Text Box 5">
            <a:extLst>
              <a:ext uri="{FF2B5EF4-FFF2-40B4-BE49-F238E27FC236}">
                <a16:creationId xmlns:a16="http://schemas.microsoft.com/office/drawing/2014/main" id="{64873A09-A772-4932-97D9-571E93EFC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4813" y="2498596"/>
            <a:ext cx="30107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/>
              <a:t>Disegno della ragazza della scuola media</a:t>
            </a:r>
            <a:endParaRPr lang="en-AU" altLang="it-IT" sz="1200" dirty="0"/>
          </a:p>
        </p:txBody>
      </p:sp>
      <p:sp>
        <p:nvSpPr>
          <p:cNvPr id="98308" name="Text Box 4">
            <a:extLst>
              <a:ext uri="{FF2B5EF4-FFF2-40B4-BE49-F238E27FC236}">
                <a16:creationId xmlns:a16="http://schemas.microsoft.com/office/drawing/2014/main" id="{D790FF07-A37C-449F-B1A6-46A0038DD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81113"/>
            <a:ext cx="8656537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200" b="1" dirty="0"/>
              <a:t>I </a:t>
            </a:r>
            <a:r>
              <a:rPr lang="it-IT" altLang="it-IT" sz="2200" b="1" dirty="0"/>
              <a:t>Legge</a:t>
            </a:r>
            <a:r>
              <a:rPr lang="pl-PL" altLang="it-IT" sz="2200" b="1" dirty="0"/>
              <a:t>:</a:t>
            </a:r>
            <a:r>
              <a:rPr lang="pl-PL" altLang="it-IT" sz="2200" dirty="0"/>
              <a:t> 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I pi</a:t>
            </a:r>
            <a:r>
              <a:rPr lang="pl-PL" altLang="it-IT" sz="2200" dirty="0">
                <a:solidFill>
                  <a:schemeClr val="accent2"/>
                </a:solidFill>
              </a:rPr>
              <a:t>anet</a:t>
            </a:r>
            <a:r>
              <a:rPr lang="it-IT" altLang="it-IT" sz="2200" dirty="0">
                <a:solidFill>
                  <a:schemeClr val="accent2"/>
                </a:solidFill>
              </a:rPr>
              <a:t>i girano attorno il Sole sulle orbite </a:t>
            </a:r>
            <a:r>
              <a:rPr lang="it-IT" altLang="it-IT" sz="2200" dirty="0" err="1">
                <a:solidFill>
                  <a:schemeClr val="accent2"/>
                </a:solidFill>
              </a:rPr>
              <a:t>elittiche</a:t>
            </a:r>
            <a:r>
              <a:rPr lang="pl-PL" altLang="it-IT" sz="2200" dirty="0">
                <a:solidFill>
                  <a:schemeClr val="accent2"/>
                </a:solidFill>
              </a:rPr>
              <a:t>. 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Il Sole si trova in uno di due fuochi dall’elisse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  <a:r>
              <a:rPr lang="pl-PL" altLang="it-IT" sz="2200" dirty="0"/>
              <a:t> (</a:t>
            </a:r>
            <a:r>
              <a:rPr lang="it-IT" altLang="it-IT" sz="2200" dirty="0"/>
              <a:t>Non al centro</a:t>
            </a:r>
            <a:r>
              <a:rPr lang="pl-PL" altLang="it-IT" sz="2200" dirty="0"/>
              <a:t>!)</a:t>
            </a:r>
          </a:p>
          <a:p>
            <a:endParaRPr lang="pl-PL" altLang="it-IT" sz="2200" dirty="0"/>
          </a:p>
          <a:p>
            <a:r>
              <a:rPr lang="pl-PL" altLang="it-IT" sz="2200" b="1" dirty="0"/>
              <a:t>II </a:t>
            </a:r>
            <a:r>
              <a:rPr lang="it-IT" altLang="it-IT" sz="2200" b="1" dirty="0"/>
              <a:t>Legge</a:t>
            </a:r>
            <a:r>
              <a:rPr lang="pl-PL" altLang="it-IT" sz="2200" b="1" dirty="0"/>
              <a:t>: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Il raggio </a:t>
            </a: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guida</a:t>
            </a:r>
            <a:r>
              <a:rPr lang="pl-PL" altLang="it-IT" sz="2200" dirty="0">
                <a:solidFill>
                  <a:schemeClr val="accent2"/>
                </a:solidFill>
              </a:rPr>
              <a:t>” </a:t>
            </a:r>
            <a:r>
              <a:rPr lang="it-IT" altLang="it-IT" sz="2200" dirty="0">
                <a:solidFill>
                  <a:schemeClr val="accent2"/>
                </a:solidFill>
              </a:rPr>
              <a:t>del pianeta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nei tempi uguali disegna 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superfici uguali 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pl-PL" altLang="it-IT" sz="2200" dirty="0"/>
              <a:t>(</a:t>
            </a:r>
            <a:r>
              <a:rPr lang="it-IT" altLang="it-IT" sz="2200" dirty="0"/>
              <a:t>cioè il pianeta gira più </a:t>
            </a:r>
          </a:p>
          <a:p>
            <a:r>
              <a:rPr lang="it-IT" altLang="it-IT" sz="2200" dirty="0"/>
              <a:t>velocemente quando è più vicina </a:t>
            </a:r>
          </a:p>
          <a:p>
            <a:r>
              <a:rPr lang="it-IT" altLang="it-IT" sz="2200" dirty="0"/>
              <a:t>al Sole</a:t>
            </a:r>
            <a:r>
              <a:rPr lang="pl-PL" altLang="it-IT" sz="2200" dirty="0"/>
              <a:t>)</a:t>
            </a:r>
          </a:p>
          <a:p>
            <a:endParaRPr lang="it-IT" altLang="it-IT" sz="2200" dirty="0"/>
          </a:p>
          <a:p>
            <a:endParaRPr lang="pl-PL" altLang="it-IT" sz="2200" dirty="0"/>
          </a:p>
          <a:p>
            <a:r>
              <a:rPr lang="pl-PL" altLang="it-IT" sz="2200" b="1" dirty="0"/>
              <a:t>III </a:t>
            </a:r>
            <a:r>
              <a:rPr lang="it-IT" altLang="it-IT" sz="2200" b="1" dirty="0"/>
              <a:t>Legge:</a:t>
            </a:r>
            <a:r>
              <a:rPr lang="pl-PL" altLang="it-IT" sz="2200" b="1" dirty="0"/>
              <a:t>  </a:t>
            </a:r>
          </a:p>
          <a:p>
            <a:r>
              <a:rPr lang="it-IT" altLang="it-IT" sz="2200" dirty="0"/>
              <a:t>I cubi (i.e. le terze potenze) delle distanze dal Sole </a:t>
            </a:r>
            <a:r>
              <a:rPr lang="it-IT" altLang="it-IT" sz="2200" i="1" dirty="0"/>
              <a:t>R</a:t>
            </a:r>
            <a:r>
              <a:rPr lang="it-IT" altLang="it-IT" sz="2200" i="1" baseline="30000" dirty="0"/>
              <a:t>3</a:t>
            </a:r>
            <a:r>
              <a:rPr lang="it-IT" altLang="it-IT" sz="2200" i="1" dirty="0"/>
              <a:t> </a:t>
            </a:r>
            <a:r>
              <a:rPr lang="it-IT" altLang="it-IT" sz="2200" dirty="0"/>
              <a:t>stanno come</a:t>
            </a:r>
            <a:r>
              <a:rPr lang="pl-PL" altLang="it-IT" sz="2200" dirty="0"/>
              <a:t> </a:t>
            </a:r>
          </a:p>
          <a:p>
            <a:r>
              <a:rPr lang="it-IT" altLang="it-IT" sz="2200" dirty="0"/>
              <a:t>I quadrati di tempi di rivoluzione </a:t>
            </a:r>
            <a:r>
              <a:rPr lang="it-IT" altLang="it-IT" sz="2200" i="1" dirty="0"/>
              <a:t>T</a:t>
            </a:r>
            <a:r>
              <a:rPr lang="it-IT" altLang="it-IT" sz="2200" baseline="30000" dirty="0"/>
              <a:t>2</a:t>
            </a:r>
            <a:r>
              <a:rPr lang="pl-PL" altLang="it-IT" sz="2200" dirty="0"/>
              <a:t>.  </a:t>
            </a:r>
            <a:endParaRPr lang="en-AU" altLang="it-IT" sz="2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AB367C9A-E3A5-4002-8920-EE7F8F650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650" y="188913"/>
            <a:ext cx="8769350" cy="1143000"/>
          </a:xfrm>
        </p:spPr>
        <p:txBody>
          <a:bodyPr/>
          <a:lstStyle/>
          <a:p>
            <a:r>
              <a:rPr lang="it-IT" altLang="it-IT" sz="3200" dirty="0"/>
              <a:t>E quali sono le distanze </a:t>
            </a:r>
            <a:r>
              <a:rPr lang="pl-PL" altLang="it-IT" sz="3200" dirty="0"/>
              <a:t>„</a:t>
            </a:r>
            <a:r>
              <a:rPr lang="it-IT" altLang="it-IT" sz="3200" dirty="0"/>
              <a:t>vere</a:t>
            </a:r>
            <a:r>
              <a:rPr lang="pl-PL" altLang="it-IT" sz="3200" dirty="0"/>
              <a:t>” </a:t>
            </a:r>
            <a:br>
              <a:rPr lang="pl-PL" altLang="it-IT" sz="3200" dirty="0"/>
            </a:br>
            <a:r>
              <a:rPr lang="it-IT" altLang="it-IT" sz="3200" dirty="0"/>
              <a:t>dei pianeti dal Sole</a:t>
            </a:r>
            <a:r>
              <a:rPr lang="pl-PL" altLang="it-IT" sz="3200" dirty="0"/>
              <a:t>?</a:t>
            </a:r>
            <a:endParaRPr lang="en-AU" altLang="it-IT" sz="3200" dirty="0"/>
          </a:p>
        </p:txBody>
      </p:sp>
      <p:sp>
        <p:nvSpPr>
          <p:cNvPr id="137222" name="Text Box 6">
            <a:extLst>
              <a:ext uri="{FF2B5EF4-FFF2-40B4-BE49-F238E27FC236}">
                <a16:creationId xmlns:a16="http://schemas.microsoft.com/office/drawing/2014/main" id="{644BDF58-8E44-4854-BFB9-C71B79B95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893" y="1491047"/>
            <a:ext cx="490390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Oggi le conosciamo con grande precisione </a:t>
            </a:r>
            <a:endParaRPr lang="pl-PL" altLang="it-IT" dirty="0"/>
          </a:p>
          <a:p>
            <a:r>
              <a:rPr lang="it-IT" altLang="it-IT" dirty="0"/>
              <a:t>dai transiti del Venere ‘davanti’ il Sole</a:t>
            </a:r>
            <a:endParaRPr lang="pl-PL" altLang="it-IT" dirty="0"/>
          </a:p>
          <a:p>
            <a:endParaRPr lang="pl-PL" altLang="it-IT" dirty="0"/>
          </a:p>
          <a:p>
            <a:r>
              <a:rPr lang="pl-PL" altLang="it-IT" dirty="0"/>
              <a:t>(Znana jest zależność zwana Titusa-Bodego)</a:t>
            </a:r>
          </a:p>
          <a:p>
            <a:endParaRPr lang="pl-PL" altLang="it-IT" dirty="0"/>
          </a:p>
          <a:p>
            <a:endParaRPr lang="pl-PL" altLang="it-IT" dirty="0"/>
          </a:p>
          <a:p>
            <a:endParaRPr lang="pl-PL" altLang="it-IT" dirty="0"/>
          </a:p>
          <a:p>
            <a:endParaRPr lang="en-AU" altLang="it-IT" dirty="0"/>
          </a:p>
        </p:txBody>
      </p:sp>
      <p:sp>
        <p:nvSpPr>
          <p:cNvPr id="137227" name="Text Box 11">
            <a:extLst>
              <a:ext uri="{FF2B5EF4-FFF2-40B4-BE49-F238E27FC236}">
                <a16:creationId xmlns:a16="http://schemas.microsoft.com/office/drawing/2014/main" id="{DBE7F50F-38D9-4D46-8EC6-7B17DF1F7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239" y="2635635"/>
            <a:ext cx="474200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l-PL" altLang="it-IT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Ma il sottoscritto propone un’altra regola</a:t>
            </a:r>
            <a:endParaRPr lang="pl-PL" altLang="it-IT" sz="2000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Mer</a:t>
            </a:r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curio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  3/8 </a:t>
            </a: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Venere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:    3/4</a:t>
            </a: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Terra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:     3/3 (1 a. u. =150 mln km)</a:t>
            </a: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Mar</a:t>
            </a:r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te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:       3/2</a:t>
            </a: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…              3</a:t>
            </a: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Giove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       5  (powinno być 6)</a:t>
            </a: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Saturn</a:t>
            </a:r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o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     10  (powinno być 12)</a:t>
            </a:r>
          </a:p>
          <a:p>
            <a:endParaRPr lang="pl-PL" altLang="it-IT" sz="2000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it-IT" altLang="it-IT" dirty="0">
                <a:solidFill>
                  <a:schemeClr val="accent2"/>
                </a:solidFill>
                <a:ea typeface="Arial Unicode MS" pitchFamily="34" charset="-128"/>
              </a:rPr>
              <a:t>Da dove risultano queste distanze</a:t>
            </a:r>
            <a:r>
              <a:rPr lang="pl-PL" altLang="it-IT" dirty="0">
                <a:solidFill>
                  <a:schemeClr val="accent2"/>
                </a:solidFill>
                <a:ea typeface="Arial Unicode MS" pitchFamily="34" charset="-128"/>
              </a:rPr>
              <a:t>? </a:t>
            </a:r>
            <a:endParaRPr lang="it-IT" altLang="it-IT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it-IT" altLang="it-IT" dirty="0">
                <a:solidFill>
                  <a:schemeClr val="accent2"/>
                </a:solidFill>
                <a:ea typeface="Arial Unicode MS" pitchFamily="34" charset="-128"/>
              </a:rPr>
              <a:t>Dalla primordiale, ruotante ‘pizza’ cosmica</a:t>
            </a:r>
          </a:p>
          <a:p>
            <a:r>
              <a:rPr lang="it-IT" altLang="it-IT" dirty="0">
                <a:solidFill>
                  <a:schemeClr val="accent2"/>
                </a:solidFill>
                <a:ea typeface="Arial Unicode MS" pitchFamily="34" charset="-128"/>
              </a:rPr>
              <a:t>(ipotesi di Kant e Lamarck, XVIII sec.)</a:t>
            </a:r>
            <a:endParaRPr lang="pl-PL" altLang="it-IT" dirty="0">
              <a:solidFill>
                <a:schemeClr val="accent2"/>
              </a:solidFill>
              <a:ea typeface="Arial Unicode MS" pitchFamily="34" charset="-128"/>
            </a:endParaRPr>
          </a:p>
          <a:p>
            <a:endParaRPr lang="en-AU" altLang="it-IT" dirty="0"/>
          </a:p>
        </p:txBody>
      </p:sp>
      <p:pic>
        <p:nvPicPr>
          <p:cNvPr id="137228" name="Picture 12">
            <a:extLst>
              <a:ext uri="{FF2B5EF4-FFF2-40B4-BE49-F238E27FC236}">
                <a16:creationId xmlns:a16="http://schemas.microsoft.com/office/drawing/2014/main" id="{BF3C6411-82AC-441B-B7DC-E4028B0A0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89138"/>
            <a:ext cx="33115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7229" name="Text Box 13">
            <a:extLst>
              <a:ext uri="{FF2B5EF4-FFF2-40B4-BE49-F238E27FC236}">
                <a16:creationId xmlns:a16="http://schemas.microsoft.com/office/drawing/2014/main" id="{7CCF4194-CFC2-4735-958A-03601FBCB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5538788"/>
            <a:ext cx="24191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600" dirty="0"/>
              <a:t>6/6/2012</a:t>
            </a:r>
          </a:p>
          <a:p>
            <a:r>
              <a:rPr lang="pl-PL" altLang="it-IT" sz="1600" dirty="0"/>
              <a:t>Cristian Lavarian, Trento</a:t>
            </a:r>
            <a:endParaRPr lang="en-AU" altLang="it-IT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355078B-4412-4DB2-94DD-A659183DB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pl-PL" altLang="it-IT" sz="3600" dirty="0"/>
              <a:t>C</a:t>
            </a:r>
            <a:r>
              <a:rPr lang="it-IT" altLang="it-IT" sz="3600" dirty="0"/>
              <a:t>he cosa sentiamo</a:t>
            </a:r>
            <a:endParaRPr lang="pl-PL" altLang="it-IT" sz="3600" dirty="0"/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62A8AD3F-2277-461F-91C9-C3A84E37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37" y="804628"/>
            <a:ext cx="5490443" cy="421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4" name="Text Box 4">
            <a:extLst>
              <a:ext uri="{FF2B5EF4-FFF2-40B4-BE49-F238E27FC236}">
                <a16:creationId xmlns:a16="http://schemas.microsoft.com/office/drawing/2014/main" id="{1C331EBC-7D96-428C-8491-5C573F08D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545178"/>
            <a:ext cx="65642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 dirty="0"/>
              <a:t>G. Karwasz, G. Osiński, Trygonometria akustyczna, Matematyka w Szkole, 2007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DF5764F-CE2F-4F94-89A2-B5BC32ADD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45" y="5026748"/>
            <a:ext cx="854775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400" dirty="0"/>
              <a:t>L’onda acustica, in prima approssimazione, è una sinusoide – «una curva serpente»</a:t>
            </a:r>
          </a:p>
          <a:p>
            <a:r>
              <a:rPr lang="it-IT" altLang="it-IT" sz="2400" dirty="0"/>
              <a:t>Queste curve, ossia diversi toni, possono avere diverse ampiezze, cioè intensità e diverse frequenze: a</a:t>
            </a:r>
            <a:r>
              <a:rPr lang="it-IT" altLang="it-IT" sz="2400" baseline="30000" dirty="0"/>
              <a:t>1</a:t>
            </a:r>
            <a:r>
              <a:rPr lang="it-IT" altLang="it-IT" sz="2400" dirty="0"/>
              <a:t>, a</a:t>
            </a:r>
            <a:r>
              <a:rPr lang="it-IT" altLang="it-IT" sz="2400" baseline="30000" dirty="0"/>
              <a:t>2</a:t>
            </a:r>
            <a:r>
              <a:rPr lang="it-IT" altLang="it-IT" sz="2400" dirty="0"/>
              <a:t> etc.  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8F867805-37F7-493B-82E2-E8EBD543B0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Il nostro sistema Solare è (pressa poco) fatto così 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D9053E92-F0BB-4763-A3E1-4DD009657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altLang="it-IT" sz="2400"/>
              <a:t>Kopernik: „Saturn jest daleko, a do gwiazd stałych jest jeszcze dużo dalej”</a:t>
            </a:r>
            <a:endParaRPr lang="en-AU" altLang="it-IT" sz="2400"/>
          </a:p>
        </p:txBody>
      </p:sp>
      <p:pic>
        <p:nvPicPr>
          <p:cNvPr id="147460" name="Picture 4">
            <a:extLst>
              <a:ext uri="{FF2B5EF4-FFF2-40B4-BE49-F238E27FC236}">
                <a16:creationId xmlns:a16="http://schemas.microsoft.com/office/drawing/2014/main" id="{C6EBB51B-F950-4CE4-88C8-72370A523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61" name="Text Box 5">
            <a:extLst>
              <a:ext uri="{FF2B5EF4-FFF2-40B4-BE49-F238E27FC236}">
                <a16:creationId xmlns:a16="http://schemas.microsoft.com/office/drawing/2014/main" id="{7664ED1F-77D1-42BA-A420-74135194B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6256338"/>
            <a:ext cx="711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hlinkClick r:id="rId3"/>
              </a:rPr>
              <a:t>https://tragicocomedia.files.wordpress.com/2015/11/solar-system.jpg</a:t>
            </a:r>
            <a:endParaRPr lang="en-AU" altLang="it-IT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20D100B-82CF-4893-8CB9-CCEEE72689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694" y="147637"/>
            <a:ext cx="8964612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Leggi di Keplero derivano dalla legge di </a:t>
            </a:r>
            <a:r>
              <a:rPr lang="pl-PL" altLang="it-IT" sz="3200" dirty="0">
                <a:solidFill>
                  <a:schemeClr val="accent2"/>
                </a:solidFill>
              </a:rPr>
              <a:t>Newton</a:t>
            </a:r>
            <a:r>
              <a:rPr lang="it-IT" altLang="it-IT" sz="3200" dirty="0">
                <a:solidFill>
                  <a:schemeClr val="accent2"/>
                </a:solidFill>
              </a:rPr>
              <a:t>. E questa, dalle </a:t>
            </a:r>
            <a:r>
              <a:rPr lang="pl-PL" altLang="it-IT" sz="3200" dirty="0">
                <a:solidFill>
                  <a:schemeClr val="accent2"/>
                </a:solidFill>
              </a:rPr>
              <a:t>geometri</a:t>
            </a:r>
            <a:r>
              <a:rPr lang="it-IT" altLang="it-IT" sz="3200" dirty="0">
                <a:solidFill>
                  <a:schemeClr val="accent2"/>
                </a:solidFill>
              </a:rPr>
              <a:t>a</a:t>
            </a:r>
            <a:r>
              <a:rPr lang="pl-PL" altLang="it-IT" sz="3200" dirty="0">
                <a:solidFill>
                  <a:schemeClr val="accent2"/>
                </a:solidFill>
              </a:rPr>
              <a:t> (3D) </a:t>
            </a:r>
            <a:r>
              <a:rPr lang="it-IT" altLang="it-IT" sz="3200" dirty="0">
                <a:solidFill>
                  <a:schemeClr val="accent2"/>
                </a:solidFill>
              </a:rPr>
              <a:t>dello spazio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FAB3A87-B3C7-4ECF-A0C5-B00A49596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sz="3000" dirty="0"/>
              <a:t>La superfice della sfera</a:t>
            </a:r>
            <a:r>
              <a:rPr lang="pl-PL" altLang="it-IT" sz="3000" dirty="0"/>
              <a:t> </a:t>
            </a:r>
            <a:r>
              <a:rPr lang="pl-PL" altLang="it-IT" sz="3000" i="1" dirty="0">
                <a:solidFill>
                  <a:srgbClr val="FF0000"/>
                </a:solidFill>
              </a:rPr>
              <a:t>P</a:t>
            </a:r>
            <a:r>
              <a:rPr lang="pl-PL" altLang="it-IT" sz="3000" dirty="0">
                <a:solidFill>
                  <a:srgbClr val="FF0000"/>
                </a:solidFill>
              </a:rPr>
              <a:t> = 4</a:t>
            </a:r>
            <a:r>
              <a:rPr lang="el-GR" altLang="it-IT" sz="3000" dirty="0">
                <a:solidFill>
                  <a:srgbClr val="FF0000"/>
                </a:solidFill>
              </a:rPr>
              <a:t>π</a:t>
            </a:r>
            <a:r>
              <a:rPr lang="pl-PL" altLang="it-IT" sz="3000" i="1" dirty="0">
                <a:solidFill>
                  <a:srgbClr val="FF0000"/>
                </a:solidFill>
              </a:rPr>
              <a:t>R</a:t>
            </a:r>
            <a:r>
              <a:rPr lang="pl-PL" altLang="it-IT" sz="3000" baseline="30000" dirty="0">
                <a:solidFill>
                  <a:srgbClr val="FF0000"/>
                </a:solidFill>
              </a:rPr>
              <a:t>2</a:t>
            </a:r>
            <a:endParaRPr lang="el-GR" altLang="it-IT" sz="3000" dirty="0">
              <a:solidFill>
                <a:srgbClr val="FF0000"/>
              </a:solidFill>
            </a:endParaRPr>
          </a:p>
        </p:txBody>
      </p:sp>
      <p:pic>
        <p:nvPicPr>
          <p:cNvPr id="53252" name="Picture 4">
            <a:extLst>
              <a:ext uri="{FF2B5EF4-FFF2-40B4-BE49-F238E27FC236}">
                <a16:creationId xmlns:a16="http://schemas.microsoft.com/office/drawing/2014/main" id="{AC9CC6DD-CEAB-4B4E-BA99-187E4D022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268413"/>
            <a:ext cx="2735262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3" name="Text Box 5">
            <a:extLst>
              <a:ext uri="{FF2B5EF4-FFF2-40B4-BE49-F238E27FC236}">
                <a16:creationId xmlns:a16="http://schemas.microsoft.com/office/drawing/2014/main" id="{D637EAF2-F3C2-46E3-AC91-51A064081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" y="4797425"/>
            <a:ext cx="7050328" cy="205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l-PL" altLang="it-IT" sz="2400" dirty="0"/>
          </a:p>
          <a:p>
            <a:pPr>
              <a:lnSpc>
                <a:spcPct val="110000"/>
              </a:lnSpc>
            </a:pPr>
            <a:r>
              <a:rPr lang="it-IT" altLang="it-IT" sz="2400" dirty="0"/>
              <a:t>La forza elettrostatica </a:t>
            </a:r>
            <a:r>
              <a:rPr lang="pl-PL" altLang="it-IT" sz="2400" dirty="0"/>
              <a:t>(Coulomb) </a:t>
            </a:r>
            <a:r>
              <a:rPr lang="pl-PL" altLang="it-IT" sz="2400" i="1" dirty="0"/>
              <a:t>F </a:t>
            </a:r>
            <a:r>
              <a:rPr lang="pl-PL" altLang="it-IT" sz="2400" dirty="0"/>
              <a:t>= </a:t>
            </a:r>
            <a:r>
              <a:rPr lang="pl-PL" altLang="it-IT" sz="2400" i="1" dirty="0"/>
              <a:t>Qq</a:t>
            </a:r>
            <a:r>
              <a:rPr lang="pl-PL" altLang="it-IT" sz="2400" dirty="0"/>
              <a:t>/(</a:t>
            </a:r>
            <a:r>
              <a:rPr lang="el-GR" altLang="it-IT" sz="2400" dirty="0"/>
              <a:t>ε</a:t>
            </a:r>
            <a:r>
              <a:rPr lang="pl-PL" altLang="it-IT" sz="2400" baseline="-25000" dirty="0"/>
              <a:t>0</a:t>
            </a:r>
            <a:r>
              <a:rPr lang="pl-PL" altLang="it-IT" sz="2400" dirty="0"/>
              <a:t> 4</a:t>
            </a:r>
            <a:r>
              <a:rPr lang="el-GR" altLang="it-IT" sz="2400" dirty="0"/>
              <a:t>π</a:t>
            </a:r>
            <a:r>
              <a:rPr lang="pl-PL" altLang="it-IT" sz="2400" i="1" dirty="0"/>
              <a:t>R</a:t>
            </a:r>
            <a:r>
              <a:rPr lang="pl-PL" altLang="it-IT" sz="2400" baseline="30000" dirty="0"/>
              <a:t>2</a:t>
            </a:r>
            <a:r>
              <a:rPr lang="pl-PL" altLang="it-IT" sz="2400" dirty="0"/>
              <a:t>)</a:t>
            </a:r>
          </a:p>
          <a:p>
            <a:pPr>
              <a:lnSpc>
                <a:spcPct val="110000"/>
              </a:lnSpc>
            </a:pPr>
            <a:r>
              <a:rPr lang="it-IT" altLang="it-IT" sz="2400" dirty="0"/>
              <a:t>La forza di gravità </a:t>
            </a:r>
            <a:r>
              <a:rPr lang="pl-PL" altLang="it-IT" sz="2400" dirty="0"/>
              <a:t>(Newton) </a:t>
            </a:r>
            <a:r>
              <a:rPr lang="pl-PL" altLang="it-IT" sz="2400" i="1" dirty="0"/>
              <a:t>F</a:t>
            </a:r>
            <a:r>
              <a:rPr lang="pl-PL" altLang="it-IT" sz="2400" dirty="0"/>
              <a:t>=</a:t>
            </a:r>
            <a:r>
              <a:rPr lang="pl-PL" altLang="it-IT" sz="2400" i="1" dirty="0"/>
              <a:t>GMm</a:t>
            </a:r>
            <a:r>
              <a:rPr lang="pl-PL" altLang="it-IT" sz="2400" dirty="0"/>
              <a:t>/</a:t>
            </a:r>
            <a:r>
              <a:rPr lang="pl-PL" altLang="it-IT" sz="2400" i="1" dirty="0"/>
              <a:t>R</a:t>
            </a:r>
            <a:r>
              <a:rPr lang="pl-PL" altLang="it-IT" sz="2400" i="1" baseline="30000" dirty="0"/>
              <a:t>2</a:t>
            </a:r>
          </a:p>
          <a:p>
            <a:pPr>
              <a:lnSpc>
                <a:spcPct val="110000"/>
              </a:lnSpc>
            </a:pPr>
            <a:r>
              <a:rPr lang="it-IT" altLang="it-IT" sz="2400" dirty="0"/>
              <a:t>Le leggi sono così, perché le dimensioni </a:t>
            </a:r>
          </a:p>
          <a:p>
            <a:pPr>
              <a:lnSpc>
                <a:spcPct val="110000"/>
              </a:lnSpc>
            </a:pPr>
            <a:r>
              <a:rPr lang="it-IT" altLang="it-IT" sz="2400" dirty="0"/>
              <a:t>dell’Universo sono tre. </a:t>
            </a:r>
            <a:endParaRPr lang="el-GR" altLang="it-IT" sz="2400" dirty="0"/>
          </a:p>
        </p:txBody>
      </p:sp>
      <p:pic>
        <p:nvPicPr>
          <p:cNvPr id="53254" name="Picture 6">
            <a:extLst>
              <a:ext uri="{FF2B5EF4-FFF2-40B4-BE49-F238E27FC236}">
                <a16:creationId xmlns:a16="http://schemas.microsoft.com/office/drawing/2014/main" id="{0414C9CE-5021-455D-BC3F-9E1676BE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1336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7">
            <a:extLst>
              <a:ext uri="{FF2B5EF4-FFF2-40B4-BE49-F238E27FC236}">
                <a16:creationId xmlns:a16="http://schemas.microsoft.com/office/drawing/2014/main" id="{3BAAB4BD-9218-4AE4-89FD-9695EB0F0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2105025"/>
            <a:ext cx="2268538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>
            <a:extLst>
              <a:ext uri="{FF2B5EF4-FFF2-40B4-BE49-F238E27FC236}">
                <a16:creationId xmlns:a16="http://schemas.microsoft.com/office/drawing/2014/main" id="{0B63EF31-492F-4A61-BD8A-674F2073C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8" y="4217988"/>
            <a:ext cx="1806575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7" name="Text Box 9">
            <a:extLst>
              <a:ext uri="{FF2B5EF4-FFF2-40B4-BE49-F238E27FC236}">
                <a16:creationId xmlns:a16="http://schemas.microsoft.com/office/drawing/2014/main" id="{281BFD61-C7D6-4CDF-92C5-196E76691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81525"/>
            <a:ext cx="3486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dydaktyka.fizyka.umk/pl/zabawki</a:t>
            </a:r>
            <a:endParaRPr lang="en-AU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C284DCED-2532-4C9C-AB46-EFD790B71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19658"/>
            <a:ext cx="8785225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Volendo, le leggi di Keplero si può derivare dalla legge di Newton</a:t>
            </a:r>
            <a:r>
              <a:rPr lang="pl-PL" altLang="it-IT" sz="3200" dirty="0">
                <a:solidFill>
                  <a:schemeClr val="accent2"/>
                </a:solidFill>
              </a:rPr>
              <a:t>…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pic>
        <p:nvPicPr>
          <p:cNvPr id="140295" name="Picture 7">
            <a:extLst>
              <a:ext uri="{FF2B5EF4-FFF2-40B4-BE49-F238E27FC236}">
                <a16:creationId xmlns:a16="http://schemas.microsoft.com/office/drawing/2014/main" id="{206EBE40-26FE-4E50-B04B-D464F08B3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268413"/>
            <a:ext cx="151130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8" name="Rectangle 10">
            <a:extLst>
              <a:ext uri="{FF2B5EF4-FFF2-40B4-BE49-F238E27FC236}">
                <a16:creationId xmlns:a16="http://schemas.microsoft.com/office/drawing/2014/main" id="{E1876105-C7C1-48CB-A3ED-3950E0537C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51847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Forza di gravità</a:t>
            </a:r>
            <a:r>
              <a:rPr lang="pl-PL" altLang="it-IT" sz="2000" dirty="0"/>
              <a:t> (Newtona) </a:t>
            </a:r>
            <a:r>
              <a:rPr lang="pl-PL" altLang="it-IT" sz="2000" i="1" dirty="0"/>
              <a:t>F</a:t>
            </a:r>
            <a:r>
              <a:rPr lang="pl-PL" altLang="it-IT" sz="2000" baseline="-25000" dirty="0"/>
              <a:t>G</a:t>
            </a:r>
            <a:r>
              <a:rPr lang="pl-PL" altLang="it-IT" sz="2000" i="1" dirty="0"/>
              <a:t> </a:t>
            </a:r>
            <a:r>
              <a:rPr lang="pl-PL" altLang="it-IT" sz="2000" dirty="0"/>
              <a:t>= </a:t>
            </a:r>
            <a:r>
              <a:rPr lang="pl-PL" altLang="it-IT" sz="2000" i="1" dirty="0"/>
              <a:t>GMm</a:t>
            </a:r>
            <a:r>
              <a:rPr lang="pl-PL" altLang="it-IT" sz="2000" dirty="0"/>
              <a:t>/</a:t>
            </a:r>
            <a:r>
              <a:rPr lang="pl-PL" altLang="it-IT" sz="2000" i="1" dirty="0"/>
              <a:t>R</a:t>
            </a:r>
            <a:r>
              <a:rPr lang="pl-PL" altLang="it-IT" sz="2000" i="1" baseline="30000" dirty="0"/>
              <a:t>2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l-PL" altLang="it-IT" sz="2000" i="1" baseline="30000" dirty="0"/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Forza centrifuga</a:t>
            </a:r>
            <a:r>
              <a:rPr lang="pl-PL" altLang="it-IT" sz="2000" dirty="0"/>
              <a:t> </a:t>
            </a:r>
            <a:r>
              <a:rPr lang="pl-PL" altLang="it-IT" sz="2000" i="1" dirty="0"/>
              <a:t>F</a:t>
            </a:r>
            <a:r>
              <a:rPr lang="pl-PL" altLang="it-IT" sz="2000" baseline="-25000" dirty="0"/>
              <a:t>c</a:t>
            </a:r>
            <a:r>
              <a:rPr lang="pl-PL" altLang="it-IT" sz="2000" dirty="0"/>
              <a:t> = </a:t>
            </a:r>
            <a:r>
              <a:rPr lang="pl-PL" altLang="it-IT" sz="2000" i="1" dirty="0"/>
              <a:t>mv</a:t>
            </a:r>
            <a:r>
              <a:rPr lang="pl-PL" altLang="it-IT" sz="2000" i="1" baseline="30000" dirty="0"/>
              <a:t>2</a:t>
            </a:r>
            <a:r>
              <a:rPr lang="pl-PL" altLang="it-IT" sz="2000" dirty="0"/>
              <a:t>/</a:t>
            </a:r>
            <a:r>
              <a:rPr lang="pl-PL" altLang="it-IT" sz="2000" i="1" dirty="0"/>
              <a:t>R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Confrontiamo queste due forze</a:t>
            </a:r>
            <a:r>
              <a:rPr lang="pl-PL" altLang="it-IT" sz="2000" dirty="0"/>
              <a:t> </a:t>
            </a:r>
            <a:r>
              <a:rPr lang="pl-PL" altLang="it-IT" sz="2000" i="1" dirty="0"/>
              <a:t>F</a:t>
            </a:r>
            <a:r>
              <a:rPr lang="pl-PL" altLang="it-IT" sz="2000" baseline="-25000" dirty="0"/>
              <a:t>c</a:t>
            </a:r>
            <a:r>
              <a:rPr lang="pl-PL" altLang="it-IT" sz="2000" dirty="0"/>
              <a:t>=</a:t>
            </a:r>
            <a:r>
              <a:rPr lang="pl-PL" altLang="it-IT" sz="2000" i="1" dirty="0"/>
              <a:t>F</a:t>
            </a:r>
            <a:r>
              <a:rPr lang="pl-PL" altLang="it-IT" sz="2000" i="1" baseline="-25000" dirty="0"/>
              <a:t>G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pl-PL" altLang="it-IT" sz="2000" dirty="0"/>
              <a:t>	(</a:t>
            </a:r>
            <a:r>
              <a:rPr lang="it-IT" altLang="it-IT" sz="2000" dirty="0"/>
              <a:t>la causa del modo circolare è la gravità</a:t>
            </a:r>
            <a:endParaRPr lang="pl-PL" altLang="it-IT" sz="2000" dirty="0"/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Il pianeta nel periodo di rivoluzione </a:t>
            </a:r>
            <a:r>
              <a:rPr lang="pl-PL" altLang="it-IT" sz="2000" i="1" dirty="0"/>
              <a:t>T</a:t>
            </a:r>
            <a:r>
              <a:rPr lang="pl-PL" altLang="it-IT" sz="2000" dirty="0"/>
              <a:t> </a:t>
            </a:r>
            <a:r>
              <a:rPr lang="it-IT" altLang="it-IT" sz="2000" dirty="0"/>
              <a:t>descrive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una circonferenza </a:t>
            </a:r>
            <a:r>
              <a:rPr lang="pl-PL" altLang="it-IT" sz="2000" dirty="0"/>
              <a:t>(2</a:t>
            </a:r>
            <a:r>
              <a:rPr lang="el-GR" altLang="it-IT" sz="2000" dirty="0"/>
              <a:t>π</a:t>
            </a:r>
            <a:r>
              <a:rPr lang="pl-PL" altLang="it-IT" sz="2000" i="1" dirty="0"/>
              <a:t>R</a:t>
            </a:r>
            <a:r>
              <a:rPr lang="pl-PL" altLang="it-IT" sz="2000" dirty="0"/>
              <a:t>),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pl-PL" altLang="it-IT" sz="2000" dirty="0"/>
              <a:t>	</a:t>
            </a:r>
            <a:r>
              <a:rPr lang="it-IT" altLang="it-IT" sz="2000" dirty="0"/>
              <a:t>cioè la sua velocità lineare è uguale a </a:t>
            </a:r>
            <a:r>
              <a:rPr lang="pl-PL" altLang="it-IT" sz="2000" i="1" dirty="0"/>
              <a:t>v</a:t>
            </a:r>
            <a:r>
              <a:rPr lang="pl-PL" altLang="it-IT" sz="2000" dirty="0"/>
              <a:t> = 2</a:t>
            </a:r>
            <a:r>
              <a:rPr lang="el-GR" altLang="it-IT" sz="2000" dirty="0"/>
              <a:t>π</a:t>
            </a:r>
            <a:r>
              <a:rPr lang="pl-PL" altLang="it-IT" sz="2000" i="1" dirty="0"/>
              <a:t>R</a:t>
            </a:r>
            <a:r>
              <a:rPr lang="pl-PL" altLang="it-IT" sz="2000" dirty="0"/>
              <a:t>/</a:t>
            </a:r>
            <a:r>
              <a:rPr lang="pl-PL" altLang="it-IT" sz="2000" i="1" dirty="0"/>
              <a:t>T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Nella espressione delle forze </a:t>
            </a:r>
            <a:r>
              <a:rPr lang="pl-PL" altLang="it-IT" sz="2000" i="1" dirty="0"/>
              <a:t>m</a:t>
            </a:r>
            <a:r>
              <a:rPr lang="pl-PL" altLang="it-IT" sz="2000" dirty="0"/>
              <a:t> </a:t>
            </a:r>
            <a:r>
              <a:rPr lang="it-IT" altLang="it-IT" sz="2000" dirty="0"/>
              <a:t>si riduce </a:t>
            </a:r>
            <a:r>
              <a:rPr lang="pl-PL" altLang="it-IT" sz="2000" dirty="0"/>
              <a:t>(</a:t>
            </a:r>
            <a:r>
              <a:rPr lang="it-IT" altLang="it-IT" sz="2000" dirty="0"/>
              <a:t>la </a:t>
            </a:r>
            <a:r>
              <a:rPr lang="pl-PL" altLang="it-IT" sz="2000" dirty="0"/>
              <a:t>mas</a:t>
            </a:r>
            <a:r>
              <a:rPr lang="it-IT" altLang="it-IT" sz="2000" dirty="0"/>
              <a:t>s</a:t>
            </a:r>
            <a:r>
              <a:rPr lang="pl-PL" altLang="it-IT" sz="2000" dirty="0"/>
              <a:t>a </a:t>
            </a:r>
            <a:r>
              <a:rPr lang="it-IT" altLang="it-IT" sz="2000" dirty="0"/>
              <a:t>del pianeta non importa)</a:t>
            </a:r>
            <a:endParaRPr lang="pl-PL" altLang="it-IT" sz="2000" dirty="0"/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pl-PL" altLang="it-IT" sz="2000" dirty="0"/>
              <a:t>ot</a:t>
            </a:r>
            <a:r>
              <a:rPr lang="it-IT" altLang="it-IT" sz="2000" dirty="0"/>
              <a:t>teniamo</a:t>
            </a:r>
            <a:r>
              <a:rPr lang="pl-PL" altLang="it-IT" sz="2000" dirty="0"/>
              <a:t> (2</a:t>
            </a:r>
            <a:r>
              <a:rPr lang="el-GR" altLang="it-IT" sz="2000" dirty="0"/>
              <a:t>π</a:t>
            </a:r>
            <a:r>
              <a:rPr lang="pl-PL" altLang="it-IT" sz="2000" i="1" dirty="0"/>
              <a:t>R</a:t>
            </a:r>
            <a:r>
              <a:rPr lang="pl-PL" altLang="it-IT" sz="2000" dirty="0"/>
              <a:t> / T)</a:t>
            </a:r>
            <a:r>
              <a:rPr lang="pl-PL" altLang="it-IT" sz="2000" baseline="30000" dirty="0"/>
              <a:t>2</a:t>
            </a:r>
            <a:r>
              <a:rPr lang="pl-PL" altLang="it-IT" sz="2000" dirty="0"/>
              <a:t> = </a:t>
            </a:r>
            <a:r>
              <a:rPr lang="pl-PL" altLang="it-IT" sz="2000" i="1" dirty="0"/>
              <a:t>GM/R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l-PL" altLang="it-IT" sz="2000" dirty="0"/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/>
              <a:t>cioè </a:t>
            </a:r>
            <a:r>
              <a:rPr lang="pl-PL" altLang="it-IT" sz="2000" dirty="0"/>
              <a:t> 		</a:t>
            </a:r>
            <a:r>
              <a:rPr lang="pl-PL" altLang="it-IT" sz="2000" i="1" dirty="0"/>
              <a:t>R</a:t>
            </a:r>
            <a:r>
              <a:rPr lang="pl-PL" altLang="it-IT" sz="2000" baseline="30000" dirty="0"/>
              <a:t>3</a:t>
            </a:r>
            <a:r>
              <a:rPr lang="pl-PL" altLang="it-IT" sz="2000" dirty="0"/>
              <a:t>/T</a:t>
            </a:r>
            <a:r>
              <a:rPr lang="pl-PL" altLang="it-IT" sz="2000" baseline="30000" dirty="0"/>
              <a:t>2</a:t>
            </a:r>
            <a:r>
              <a:rPr lang="pl-PL" altLang="it-IT" sz="2000" dirty="0"/>
              <a:t> = </a:t>
            </a:r>
            <a:r>
              <a:rPr lang="pl-PL" altLang="it-IT" sz="2000" i="1" dirty="0"/>
              <a:t>GM</a:t>
            </a:r>
            <a:r>
              <a:rPr lang="pl-PL" altLang="it-IT" sz="2000" dirty="0"/>
              <a:t>/ 4</a:t>
            </a:r>
            <a:r>
              <a:rPr lang="el-GR" altLang="it-IT" sz="2000" dirty="0"/>
              <a:t>π</a:t>
            </a:r>
            <a:r>
              <a:rPr lang="pl-PL" altLang="it-IT" sz="2000" baseline="30000" dirty="0"/>
              <a:t>2</a:t>
            </a:r>
            <a:r>
              <a:rPr lang="pl-PL" altLang="it-IT" sz="2000" dirty="0"/>
              <a:t>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l-PL" altLang="it-IT" sz="2000" dirty="0"/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pl-PL" altLang="it-IT" sz="2400" dirty="0"/>
              <a:t> i</a:t>
            </a:r>
            <a:r>
              <a:rPr lang="it-IT" altLang="it-IT" sz="2400" dirty="0"/>
              <a:t>n altre parole</a:t>
            </a:r>
            <a:r>
              <a:rPr lang="pl-PL" altLang="it-IT" sz="2400" dirty="0"/>
              <a:t>: </a:t>
            </a:r>
            <a:r>
              <a:rPr lang="pl-PL" altLang="it-IT" sz="2400" i="1" dirty="0"/>
              <a:t>R</a:t>
            </a:r>
            <a:r>
              <a:rPr lang="pl-PL" altLang="it-IT" sz="2400" baseline="30000" dirty="0"/>
              <a:t>3</a:t>
            </a:r>
            <a:r>
              <a:rPr lang="pl-PL" altLang="it-IT" sz="2400" dirty="0"/>
              <a:t>/T</a:t>
            </a:r>
            <a:r>
              <a:rPr lang="pl-PL" altLang="it-IT" sz="2400" baseline="30000" dirty="0"/>
              <a:t>2</a:t>
            </a:r>
            <a:r>
              <a:rPr lang="pl-PL" altLang="it-IT" sz="2400" dirty="0"/>
              <a:t> = const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/>
              <a:t>Per tutti pianeti (attorno il Sole) vige la stessa dipendenza</a:t>
            </a:r>
            <a:r>
              <a:rPr lang="pl-PL" altLang="it-IT" sz="2400" dirty="0"/>
              <a:t>!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l-PL" altLang="it-IT" sz="2400" dirty="0"/>
          </a:p>
          <a:p>
            <a:pPr>
              <a:lnSpc>
                <a:spcPct val="90000"/>
              </a:lnSpc>
              <a:buFontTx/>
              <a:buNone/>
            </a:pPr>
            <a:endParaRPr lang="pl-PL" altLang="it-IT" sz="2400" dirty="0"/>
          </a:p>
          <a:p>
            <a:pPr>
              <a:lnSpc>
                <a:spcPct val="90000"/>
              </a:lnSpc>
            </a:pPr>
            <a:endParaRPr lang="en-AU" alt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0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0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0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0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0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0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0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0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0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0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0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0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40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40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40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40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40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40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40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40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40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0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0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0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402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402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402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40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40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40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402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402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402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8D9AE0A-5E23-4E35-8A7E-EF9D35A37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La matematica governa il mondo: anche le galassie hanno una forma matematica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09ECEDE7-9663-4EF8-83E7-0E00D60D7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00800"/>
            <a:ext cx="661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200">
                <a:hlinkClick r:id="rId2"/>
              </a:rPr>
              <a:t>http://antwrp.gsfc.nasa.gov/apod/ap050428.html</a:t>
            </a:r>
            <a:endParaRPr lang="pl-PL" altLang="it-IT" sz="1200"/>
          </a:p>
          <a:p>
            <a:r>
              <a:rPr lang="en-AU" altLang="it-IT" sz="1200"/>
              <a:t>https://www.daringgourmet.com/wp-content/uploads/2013/06/Sunflower-public-domain-4-sm.jpg</a:t>
            </a:r>
          </a:p>
        </p:txBody>
      </p:sp>
      <p:pic>
        <p:nvPicPr>
          <p:cNvPr id="30727" name="Picture 7">
            <a:extLst>
              <a:ext uri="{FF2B5EF4-FFF2-40B4-BE49-F238E27FC236}">
                <a16:creationId xmlns:a16="http://schemas.microsoft.com/office/drawing/2014/main" id="{B25FC5A2-0DDA-4C77-9545-C18BEC86D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12875"/>
            <a:ext cx="4535487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>
            <a:extLst>
              <a:ext uri="{FF2B5EF4-FFF2-40B4-BE49-F238E27FC236}">
                <a16:creationId xmlns:a16="http://schemas.microsoft.com/office/drawing/2014/main" id="{CBB5F62E-C153-4076-9925-086652A2F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652963"/>
            <a:ext cx="2592388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>
            <a:extLst>
              <a:ext uri="{FF2B5EF4-FFF2-40B4-BE49-F238E27FC236}">
                <a16:creationId xmlns:a16="http://schemas.microsoft.com/office/drawing/2014/main" id="{4B001ED3-1A08-483A-ABBA-7384F63E4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0" y="1412875"/>
            <a:ext cx="3095625" cy="309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1" name="Text Box 11">
            <a:extLst>
              <a:ext uri="{FF2B5EF4-FFF2-40B4-BE49-F238E27FC236}">
                <a16:creationId xmlns:a16="http://schemas.microsoft.com/office/drawing/2014/main" id="{C5C26DEF-DAB1-4A67-A970-A5D733840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868863"/>
            <a:ext cx="54737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2400" i="1" dirty="0"/>
              <a:t>r </a:t>
            </a:r>
            <a:r>
              <a:rPr lang="pl-PL" altLang="it-IT" sz="2400" dirty="0"/>
              <a:t>= </a:t>
            </a:r>
            <a:r>
              <a:rPr lang="pl-PL" altLang="it-IT" sz="2400" i="1" dirty="0"/>
              <a:t>a </a:t>
            </a:r>
            <a:r>
              <a:rPr lang="pl-PL" altLang="it-IT" sz="2400" dirty="0"/>
              <a:t>e</a:t>
            </a:r>
            <a:r>
              <a:rPr lang="pl-PL" altLang="it-IT" sz="2400" i="1" baseline="30000" dirty="0"/>
              <a:t>b</a:t>
            </a:r>
            <a:r>
              <a:rPr lang="el-GR" altLang="it-IT" sz="2400" i="1" baseline="30000" dirty="0"/>
              <a:t>θ</a:t>
            </a:r>
            <a:r>
              <a:rPr lang="pl-PL" altLang="it-IT" sz="2400" i="1" dirty="0"/>
              <a:t> ,</a:t>
            </a:r>
            <a:r>
              <a:rPr lang="pl-PL" altLang="it-IT" sz="2400" dirty="0"/>
              <a:t> </a:t>
            </a:r>
            <a:r>
              <a:rPr lang="it-IT" altLang="it-IT" sz="2400" dirty="0"/>
              <a:t>con</a:t>
            </a:r>
            <a:r>
              <a:rPr lang="pl-PL" altLang="it-IT" sz="2400" dirty="0"/>
              <a:t> </a:t>
            </a:r>
            <a:r>
              <a:rPr lang="pl-PL" altLang="it-IT" sz="2400" i="1" dirty="0"/>
              <a:t>e </a:t>
            </a:r>
            <a:r>
              <a:rPr lang="pl-PL" altLang="it-IT" sz="2400" dirty="0"/>
              <a:t>= 2,7183…</a:t>
            </a:r>
          </a:p>
          <a:p>
            <a:endParaRPr lang="pl-PL" altLang="it-IT" sz="2400" i="1" baseline="30000" dirty="0"/>
          </a:p>
          <a:p>
            <a:r>
              <a:rPr lang="it-IT" altLang="it-IT" sz="2000" dirty="0"/>
              <a:t>Il raggio cresce </a:t>
            </a:r>
            <a:r>
              <a:rPr lang="pl-PL" altLang="it-IT" sz="2000" dirty="0"/>
              <a:t>„</a:t>
            </a:r>
            <a:r>
              <a:rPr lang="it-IT" altLang="it-IT" sz="2000" dirty="0"/>
              <a:t>tot</a:t>
            </a:r>
            <a:r>
              <a:rPr lang="pl-PL" altLang="it-IT" sz="2000" dirty="0"/>
              <a:t>”</a:t>
            </a:r>
            <a:r>
              <a:rPr lang="it-IT" altLang="it-IT" sz="2000" dirty="0"/>
              <a:t> volte con ogni giro </a:t>
            </a:r>
            <a:r>
              <a:rPr lang="pl-PL" altLang="it-IT" sz="2000" dirty="0"/>
              <a:t> </a:t>
            </a:r>
            <a:endParaRPr lang="el-GR" altLang="it-IT" sz="2000" dirty="0"/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C156430B-5FDA-431D-A474-0854409D3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149725"/>
            <a:ext cx="292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>
                <a:solidFill>
                  <a:srgbClr val="FFFF00"/>
                </a:solidFill>
                <a:ea typeface="Arial Unicode MS" pitchFamily="34" charset="-128"/>
              </a:rPr>
              <a:t>Galaktyka „Whirpool” M51</a:t>
            </a:r>
            <a:r>
              <a:rPr lang="pl-PL" altLang="it-IT"/>
              <a:t>	</a:t>
            </a:r>
            <a:endParaRPr lang="en-AU" altLang="it-IT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376FC74-460A-4B1C-9911-A827B0E289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L’equazione più bella dell’Universo</a:t>
            </a:r>
            <a:r>
              <a:rPr lang="pl-PL" altLang="it-IT" sz="3600" dirty="0">
                <a:solidFill>
                  <a:schemeClr val="accent2"/>
                </a:solidFill>
              </a:rPr>
              <a:t>*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47108" name="Picture 4">
            <a:extLst>
              <a:ext uri="{FF2B5EF4-FFF2-40B4-BE49-F238E27FC236}">
                <a16:creationId xmlns:a16="http://schemas.microsoft.com/office/drawing/2014/main" id="{B8473861-7972-473A-BD1D-77DE2100A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7109" name="Object 5">
            <a:extLst>
              <a:ext uri="{FF2B5EF4-FFF2-40B4-BE49-F238E27FC236}">
                <a16:creationId xmlns:a16="http://schemas.microsoft.com/office/drawing/2014/main" id="{C5D50139-E409-461C-840B-B4828D390168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364163" y="3357563"/>
          <a:ext cx="2954337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8" name="Równanie" r:id="rId4" imgW="723600" imgH="393480" progId="Equation.3">
                  <p:embed/>
                </p:oleObj>
              </mc:Choice>
              <mc:Fallback>
                <p:oleObj name="Równanie" r:id="rId4" imgW="723600" imgH="393480" progId="Equation.3">
                  <p:embed/>
                  <p:pic>
                    <p:nvPicPr>
                      <p:cNvPr id="47109" name="Object 5">
                        <a:extLst>
                          <a:ext uri="{FF2B5EF4-FFF2-40B4-BE49-F238E27FC236}">
                            <a16:creationId xmlns:a16="http://schemas.microsoft.com/office/drawing/2014/main" id="{C5D50139-E409-461C-840B-B4828D3901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357563"/>
                        <a:ext cx="2954337" cy="16065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1" name="Text Box 7">
            <a:extLst>
              <a:ext uri="{FF2B5EF4-FFF2-40B4-BE49-F238E27FC236}">
                <a16:creationId xmlns:a16="http://schemas.microsoft.com/office/drawing/2014/main" id="{3E001827-E855-474D-ABFA-2B27167CC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661025"/>
            <a:ext cx="7965899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La g</a:t>
            </a:r>
            <a:r>
              <a:rPr lang="pl-PL" altLang="it-IT" sz="2400" dirty="0"/>
              <a:t>eometria </a:t>
            </a:r>
            <a:r>
              <a:rPr lang="it-IT" altLang="it-IT" sz="2400" dirty="0"/>
              <a:t>dello spazio-tempo dipende dalla materia </a:t>
            </a:r>
          </a:p>
          <a:p>
            <a:r>
              <a:rPr lang="it-IT" altLang="it-IT" sz="2400" dirty="0"/>
              <a:t>(la massa + l’energia)</a:t>
            </a:r>
            <a:endParaRPr lang="pl-PL" altLang="it-IT" sz="2400" dirty="0"/>
          </a:p>
          <a:p>
            <a:r>
              <a:rPr lang="pl-PL" altLang="it-IT" sz="2000" dirty="0"/>
              <a:t>* </a:t>
            </a:r>
            <a:r>
              <a:rPr lang="it-IT" altLang="it-IT" sz="2000" dirty="0"/>
              <a:t>L’equazione senza la componente </a:t>
            </a:r>
            <a:r>
              <a:rPr lang="pl-PL" altLang="it-IT" sz="2000" dirty="0"/>
              <a:t>„</a:t>
            </a:r>
            <a:r>
              <a:rPr lang="it-IT" altLang="it-IT" sz="2000" dirty="0"/>
              <a:t>cosmologica</a:t>
            </a:r>
            <a:r>
              <a:rPr lang="pl-PL" altLang="it-IT" sz="2000" dirty="0"/>
              <a:t>”</a:t>
            </a:r>
            <a:endParaRPr lang="en-AU" altLang="it-IT" sz="2000" dirty="0"/>
          </a:p>
        </p:txBody>
      </p:sp>
      <p:pic>
        <p:nvPicPr>
          <p:cNvPr id="47113" name="Picture 9">
            <a:extLst>
              <a:ext uri="{FF2B5EF4-FFF2-40B4-BE49-F238E27FC236}">
                <a16:creationId xmlns:a16="http://schemas.microsoft.com/office/drawing/2014/main" id="{5976E690-D0C5-4CC0-BF81-8F7F0790F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8"/>
          <a:stretch>
            <a:fillRect/>
          </a:stretch>
        </p:blipFill>
        <p:spPr bwMode="auto">
          <a:xfrm>
            <a:off x="5292725" y="1412875"/>
            <a:ext cx="3059113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E9029CA0-53B9-43D9-9AE2-989D5975946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r>
              <a:rPr lang="it-IT" altLang="it-IT" sz="3600" dirty="0"/>
              <a:t>Esiste una armonia nel sistema Solare</a:t>
            </a:r>
            <a:r>
              <a:rPr lang="pl-PL" altLang="it-IT" sz="3600" dirty="0"/>
              <a:t>? </a:t>
            </a:r>
            <a:endParaRPr lang="en-AU" altLang="it-IT" sz="3600" dirty="0"/>
          </a:p>
        </p:txBody>
      </p:sp>
      <p:sp>
        <p:nvSpPr>
          <p:cNvPr id="125955" name="Text Box 3">
            <a:extLst>
              <a:ext uri="{FF2B5EF4-FFF2-40B4-BE49-F238E27FC236}">
                <a16:creationId xmlns:a16="http://schemas.microsoft.com/office/drawing/2014/main" id="{8E4855AC-67F6-4045-A6C2-E9958F62D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521008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200" dirty="0">
                <a:solidFill>
                  <a:schemeClr val="accent2"/>
                </a:solidFill>
              </a:rPr>
              <a:t>Terra</a:t>
            </a:r>
            <a:r>
              <a:rPr lang="pl-PL" altLang="it-IT" sz="2200" dirty="0">
                <a:solidFill>
                  <a:schemeClr val="accent2"/>
                </a:solidFill>
              </a:rPr>
              <a:t>: - 1 rota</a:t>
            </a:r>
            <a:r>
              <a:rPr lang="it-IT" altLang="it-IT" sz="2200" dirty="0">
                <a:solidFill>
                  <a:schemeClr val="accent2"/>
                </a:solidFill>
              </a:rPr>
              <a:t>zione</a:t>
            </a:r>
            <a:r>
              <a:rPr lang="pl-PL" altLang="it-IT" sz="2200" dirty="0">
                <a:solidFill>
                  <a:schemeClr val="accent2"/>
                </a:solidFill>
              </a:rPr>
              <a:t> in 24 </a:t>
            </a:r>
            <a:r>
              <a:rPr lang="it-IT" altLang="it-IT" sz="2200" dirty="0">
                <a:solidFill>
                  <a:schemeClr val="accent2"/>
                </a:solidFill>
              </a:rPr>
              <a:t>ore</a:t>
            </a:r>
            <a:r>
              <a:rPr lang="pl-PL" altLang="it-IT" sz="2200" dirty="0">
                <a:solidFill>
                  <a:schemeClr val="accent2"/>
                </a:solidFill>
              </a:rPr>
              <a:t> (=1 </a:t>
            </a:r>
            <a:r>
              <a:rPr lang="it-IT" altLang="it-IT" sz="2200" dirty="0">
                <a:solidFill>
                  <a:schemeClr val="accent2"/>
                </a:solidFill>
              </a:rPr>
              <a:t>giorno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</a:p>
          <a:p>
            <a:r>
              <a:rPr lang="pl-PL" altLang="it-IT" sz="2200" dirty="0">
                <a:solidFill>
                  <a:schemeClr val="accent2"/>
                </a:solidFill>
              </a:rPr>
              <a:t>    - 1 orbit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in 365</a:t>
            </a:r>
            <a:r>
              <a:rPr lang="it-IT" altLang="it-IT" sz="2200" dirty="0">
                <a:solidFill>
                  <a:schemeClr val="accent2"/>
                </a:solidFill>
              </a:rPr>
              <a:t>,25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r>
              <a:rPr lang="pl-PL" altLang="it-IT" sz="2200" dirty="0">
                <a:solidFill>
                  <a:schemeClr val="accent2"/>
                </a:solidFill>
              </a:rPr>
              <a:t> (=1 </a:t>
            </a:r>
            <a:r>
              <a:rPr lang="it-IT" altLang="it-IT" sz="2200" dirty="0">
                <a:solidFill>
                  <a:schemeClr val="accent2"/>
                </a:solidFill>
              </a:rPr>
              <a:t>anno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Luna</a:t>
            </a:r>
            <a:r>
              <a:rPr lang="pl-PL" altLang="it-IT" sz="2200" dirty="0">
                <a:solidFill>
                  <a:schemeClr val="accent2"/>
                </a:solidFill>
              </a:rPr>
              <a:t>: - 1 orbit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in 28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r>
              <a:rPr lang="pl-PL" altLang="it-IT" sz="2200" dirty="0">
                <a:solidFill>
                  <a:schemeClr val="accent2"/>
                </a:solidFill>
              </a:rPr>
              <a:t> (≈ 1 m</a:t>
            </a:r>
            <a:r>
              <a:rPr lang="it-IT" altLang="it-IT" sz="2200" dirty="0">
                <a:solidFill>
                  <a:schemeClr val="accent2"/>
                </a:solidFill>
              </a:rPr>
              <a:t>ese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pl-PL" altLang="it-IT" sz="2200" dirty="0">
                <a:solidFill>
                  <a:schemeClr val="accent2"/>
                </a:solidFill>
              </a:rPr>
              <a:t>         - </a:t>
            </a:r>
            <a:r>
              <a:rPr lang="it-IT" altLang="it-IT" sz="2200" dirty="0">
                <a:solidFill>
                  <a:schemeClr val="accent2"/>
                </a:solidFill>
              </a:rPr>
              <a:t>1 </a:t>
            </a:r>
            <a:r>
              <a:rPr lang="pl-PL" altLang="it-IT" sz="2200" dirty="0">
                <a:solidFill>
                  <a:schemeClr val="accent2"/>
                </a:solidFill>
              </a:rPr>
              <a:t>rota</a:t>
            </a:r>
            <a:r>
              <a:rPr lang="it-IT" altLang="it-IT" sz="2200" dirty="0">
                <a:solidFill>
                  <a:schemeClr val="accent2"/>
                </a:solidFill>
              </a:rPr>
              <a:t>zione</a:t>
            </a:r>
            <a:r>
              <a:rPr lang="pl-PL" altLang="it-IT" sz="2200" dirty="0">
                <a:solidFill>
                  <a:schemeClr val="accent2"/>
                </a:solidFill>
              </a:rPr>
              <a:t> in 28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Sole</a:t>
            </a:r>
            <a:r>
              <a:rPr lang="pl-PL" altLang="it-IT" sz="2200" dirty="0">
                <a:solidFill>
                  <a:schemeClr val="accent2"/>
                </a:solidFill>
              </a:rPr>
              <a:t>: - 1 rota</a:t>
            </a:r>
            <a:r>
              <a:rPr lang="it-IT" altLang="it-IT" sz="2200" dirty="0">
                <a:solidFill>
                  <a:schemeClr val="accent2"/>
                </a:solidFill>
              </a:rPr>
              <a:t>zione </a:t>
            </a:r>
            <a:r>
              <a:rPr lang="pl-PL" altLang="it-IT" sz="2200" dirty="0">
                <a:solidFill>
                  <a:schemeClr val="accent2"/>
                </a:solidFill>
              </a:rPr>
              <a:t>in 25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25956" name="Picture 4">
            <a:extLst>
              <a:ext uri="{FF2B5EF4-FFF2-40B4-BE49-F238E27FC236}">
                <a16:creationId xmlns:a16="http://schemas.microsoft.com/office/drawing/2014/main" id="{D7BC61F8-9984-4CFA-96AC-932C7E362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00213"/>
            <a:ext cx="271621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7" name="Text Box 5">
            <a:extLst>
              <a:ext uri="{FF2B5EF4-FFF2-40B4-BE49-F238E27FC236}">
                <a16:creationId xmlns:a16="http://schemas.microsoft.com/office/drawing/2014/main" id="{085AAB48-7B3B-4C02-9B8E-D079F7A69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81" y="5452685"/>
            <a:ext cx="88665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800" dirty="0">
                <a:solidFill>
                  <a:srgbClr val="FF0000"/>
                </a:solidFill>
              </a:rPr>
              <a:t>Rotazione e rivoluzione della Luna sono sincronizzate.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Si parla della </a:t>
            </a:r>
            <a:r>
              <a:rPr lang="it-IT" altLang="it-IT" sz="2800" i="1" dirty="0">
                <a:solidFill>
                  <a:srgbClr val="FF0000"/>
                </a:solidFill>
              </a:rPr>
              <a:t>risonanza</a:t>
            </a:r>
            <a:r>
              <a:rPr lang="it-IT" altLang="it-IT" sz="2800" dirty="0">
                <a:solidFill>
                  <a:srgbClr val="FF0000"/>
                </a:solidFill>
              </a:rPr>
              <a:t> 1:1</a:t>
            </a:r>
            <a:endParaRPr lang="it-IT" altLang="it-IT" sz="2800" i="1" dirty="0">
              <a:solidFill>
                <a:srgbClr val="FF0000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E618E0-F14F-4042-A6D6-3984E2459FDB}"/>
              </a:ext>
            </a:extLst>
          </p:cNvPr>
          <p:cNvSpPr txBox="1"/>
          <p:nvPr/>
        </p:nvSpPr>
        <p:spPr>
          <a:xfrm>
            <a:off x="6084889" y="3601660"/>
            <a:ext cx="2716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Lo spettacolo interattivo</a:t>
            </a:r>
          </a:p>
          <a:p>
            <a:r>
              <a:rPr lang="it-IT" dirty="0"/>
              <a:t>‘Il sistema Solare’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F614A7F2-67D0-46EC-A838-A592A76356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r>
              <a:rPr lang="it-IT" altLang="it-IT" sz="3600" dirty="0"/>
              <a:t>Giove e suoi satelliti (quelli di Galileo</a:t>
            </a:r>
            <a:r>
              <a:rPr lang="pl-PL" altLang="it-IT" sz="3600" dirty="0"/>
              <a:t>)</a:t>
            </a:r>
            <a:endParaRPr lang="en-AU" altLang="it-IT" sz="3600" dirty="0"/>
          </a:p>
        </p:txBody>
      </p:sp>
      <p:sp>
        <p:nvSpPr>
          <p:cNvPr id="126981" name="Text Box 5">
            <a:extLst>
              <a:ext uri="{FF2B5EF4-FFF2-40B4-BE49-F238E27FC236}">
                <a16:creationId xmlns:a16="http://schemas.microsoft.com/office/drawing/2014/main" id="{83184016-CC98-4158-888F-9A2E3F17F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83250"/>
            <a:ext cx="79624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600" dirty="0">
                <a:solidFill>
                  <a:srgbClr val="FF0000"/>
                </a:solidFill>
              </a:rPr>
              <a:t>Le tre lune vicine a Giove rimangono nella risonanza</a:t>
            </a:r>
            <a:endParaRPr lang="en-AU" altLang="it-IT" sz="2600" dirty="0">
              <a:solidFill>
                <a:srgbClr val="FF0000"/>
              </a:solidFill>
            </a:endParaRPr>
          </a:p>
        </p:txBody>
      </p:sp>
      <p:pic>
        <p:nvPicPr>
          <p:cNvPr id="126983" name="Picture 7">
            <a:extLst>
              <a:ext uri="{FF2B5EF4-FFF2-40B4-BE49-F238E27FC236}">
                <a16:creationId xmlns:a16="http://schemas.microsoft.com/office/drawing/2014/main" id="{B4C29546-04F9-43CD-B5C5-4C812BEA58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89138"/>
            <a:ext cx="4537075" cy="305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4" name="Rectangle 8">
            <a:extLst>
              <a:ext uri="{FF2B5EF4-FFF2-40B4-BE49-F238E27FC236}">
                <a16:creationId xmlns:a16="http://schemas.microsoft.com/office/drawing/2014/main" id="{8B3B31EE-6269-4CD2-AE08-F9DAC99D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5157788"/>
            <a:ext cx="467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/>
              <a:t>https://en.wikipedia.org/wiki/Galilean_moons</a:t>
            </a:r>
          </a:p>
        </p:txBody>
      </p:sp>
      <p:pic>
        <p:nvPicPr>
          <p:cNvPr id="126986" name="Picture 10">
            <a:extLst>
              <a:ext uri="{FF2B5EF4-FFF2-40B4-BE49-F238E27FC236}">
                <a16:creationId xmlns:a16="http://schemas.microsoft.com/office/drawing/2014/main" id="{D2623611-B180-4F13-A30B-CF85A7B69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20955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A7D4E25C-6F2A-4AE0-85F2-0D22759FB4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4226" y="-122650"/>
            <a:ext cx="8928100" cy="1470025"/>
          </a:xfrm>
        </p:spPr>
        <p:txBody>
          <a:bodyPr anchor="ctr"/>
          <a:lstStyle/>
          <a:p>
            <a:r>
              <a:rPr lang="it-IT" altLang="it-IT" sz="3600" dirty="0"/>
              <a:t>La risonanza Giove </a:t>
            </a:r>
            <a:r>
              <a:rPr lang="pl-PL" altLang="it-IT" sz="3600" dirty="0"/>
              <a:t>↔ Pallas </a:t>
            </a:r>
            <a:endParaRPr lang="en-AU" altLang="it-IT" sz="3600" dirty="0"/>
          </a:p>
        </p:txBody>
      </p:sp>
      <p:pic>
        <p:nvPicPr>
          <p:cNvPr id="129029" name="Picture 5">
            <a:extLst>
              <a:ext uri="{FF2B5EF4-FFF2-40B4-BE49-F238E27FC236}">
                <a16:creationId xmlns:a16="http://schemas.microsoft.com/office/drawing/2014/main" id="{FD0C4E02-E9C8-48E0-AEE9-E52C28B7C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172" y="3227916"/>
            <a:ext cx="2755838" cy="240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1" name="Picture 7">
            <a:extLst>
              <a:ext uri="{FF2B5EF4-FFF2-40B4-BE49-F238E27FC236}">
                <a16:creationId xmlns:a16="http://schemas.microsoft.com/office/drawing/2014/main" id="{0BFB1F8F-7C20-44D8-92B3-2C3266428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885825"/>
            <a:ext cx="3759816" cy="512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3" name="Picture 9">
            <a:extLst>
              <a:ext uri="{FF2B5EF4-FFF2-40B4-BE49-F238E27FC236}">
                <a16:creationId xmlns:a16="http://schemas.microsoft.com/office/drawing/2014/main" id="{6A908E3B-34C9-4BF6-B1F1-C8FA1A62C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13" y="919022"/>
            <a:ext cx="20955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34" name="Text Box 10">
            <a:extLst>
              <a:ext uri="{FF2B5EF4-FFF2-40B4-BE49-F238E27FC236}">
                <a16:creationId xmlns:a16="http://schemas.microsoft.com/office/drawing/2014/main" id="{6535DB4E-5F0D-4DDC-9B86-673D0C8C4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513" y="2821835"/>
            <a:ext cx="22813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Diametro</a:t>
            </a:r>
            <a:r>
              <a:rPr lang="pl-PL" altLang="it-IT" dirty="0"/>
              <a:t> = 1/3 </a:t>
            </a:r>
            <a:r>
              <a:rPr lang="it-IT" altLang="it-IT" dirty="0"/>
              <a:t>Luna</a:t>
            </a:r>
            <a:endParaRPr lang="en-AU" altLang="it-IT" dirty="0"/>
          </a:p>
        </p:txBody>
      </p:sp>
      <p:sp>
        <p:nvSpPr>
          <p:cNvPr id="129035" name="Text Box 11">
            <a:extLst>
              <a:ext uri="{FF2B5EF4-FFF2-40B4-BE49-F238E27FC236}">
                <a16:creationId xmlns:a16="http://schemas.microsoft.com/office/drawing/2014/main" id="{A616D8BB-C4A9-4610-856D-3480E4334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513" y="5742356"/>
            <a:ext cx="17876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R</a:t>
            </a:r>
            <a:r>
              <a:rPr lang="it-IT" altLang="it-IT" dirty="0" err="1"/>
              <a:t>isonanza</a:t>
            </a:r>
            <a:r>
              <a:rPr lang="pl-PL" altLang="it-IT" dirty="0"/>
              <a:t> 18:7</a:t>
            </a:r>
            <a:endParaRPr lang="en-AU" alt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3C212A2-449A-4F03-818B-48283180B446}"/>
              </a:ext>
            </a:extLst>
          </p:cNvPr>
          <p:cNvSpPr txBox="1"/>
          <p:nvPr/>
        </p:nvSpPr>
        <p:spPr>
          <a:xfrm>
            <a:off x="200172" y="6118751"/>
            <a:ext cx="7612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5"/>
              </a:rPr>
              <a:t>https://it.wikipedia.org/wiki/Risonanza_orbitale</a:t>
            </a:r>
            <a:endParaRPr lang="it-IT" dirty="0"/>
          </a:p>
          <a:p>
            <a:r>
              <a:rPr lang="it-IT" dirty="0">
                <a:hlinkClick r:id="rId6"/>
              </a:rPr>
              <a:t>https://en.wikipedia.org/wiki/Orbital_resonance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B4EDCEAF-5BE4-4135-91EF-FCBEADAAB1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4"/>
            <a:ext cx="4356100" cy="647700"/>
          </a:xfrm>
        </p:spPr>
        <p:txBody>
          <a:bodyPr anchor="ctr"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Pluto - C</a:t>
            </a:r>
            <a:r>
              <a:rPr lang="it-IT" altLang="it-IT" sz="3600" dirty="0" err="1">
                <a:solidFill>
                  <a:schemeClr val="accent2"/>
                </a:solidFill>
              </a:rPr>
              <a:t>aronte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28005" name="Text Box 5">
            <a:extLst>
              <a:ext uri="{FF2B5EF4-FFF2-40B4-BE49-F238E27FC236}">
                <a16:creationId xmlns:a16="http://schemas.microsoft.com/office/drawing/2014/main" id="{A6F80910-1DBF-4000-A957-53AFB78F1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4791789"/>
            <a:ext cx="8853706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600" dirty="0">
                <a:solidFill>
                  <a:srgbClr val="FF0000"/>
                </a:solidFill>
              </a:rPr>
              <a:t>Doppia risonanza </a:t>
            </a:r>
            <a:r>
              <a:rPr lang="pl-PL" altLang="it-IT" sz="2600" dirty="0">
                <a:solidFill>
                  <a:srgbClr val="FF0000"/>
                </a:solidFill>
              </a:rPr>
              <a:t>Pluto – C</a:t>
            </a:r>
            <a:r>
              <a:rPr lang="it-IT" altLang="it-IT" sz="2600" dirty="0" err="1">
                <a:solidFill>
                  <a:srgbClr val="FF0000"/>
                </a:solidFill>
              </a:rPr>
              <a:t>aronte</a:t>
            </a:r>
            <a:r>
              <a:rPr lang="it-IT" altLang="it-IT" sz="2600" dirty="0">
                <a:solidFill>
                  <a:srgbClr val="FF0000"/>
                </a:solidFill>
              </a:rPr>
              <a:t>: loro periodi di rotazione</a:t>
            </a:r>
          </a:p>
          <a:p>
            <a:r>
              <a:rPr lang="it-IT" altLang="it-IT" sz="2600" dirty="0">
                <a:solidFill>
                  <a:srgbClr val="FF0000"/>
                </a:solidFill>
              </a:rPr>
              <a:t>sono identici e uguali al periodo della (mutua) rivoluzione.</a:t>
            </a:r>
          </a:p>
          <a:p>
            <a:r>
              <a:rPr lang="it-IT" altLang="it-IT" sz="2600" dirty="0">
                <a:solidFill>
                  <a:srgbClr val="FF0000"/>
                </a:solidFill>
              </a:rPr>
              <a:t>Anche le lune più piccole (Stige, Cerbero, Idra, Notte) </a:t>
            </a:r>
          </a:p>
          <a:p>
            <a:r>
              <a:rPr lang="it-IT" altLang="it-IT" sz="2600" dirty="0">
                <a:solidFill>
                  <a:srgbClr val="FF0000"/>
                </a:solidFill>
              </a:rPr>
              <a:t>ruotano con i periodi ‘pressa poco’ sincronizzati</a:t>
            </a:r>
            <a:endParaRPr lang="it-IT" altLang="it-IT" sz="2800" dirty="0">
              <a:solidFill>
                <a:srgbClr val="FF0000"/>
              </a:solidFill>
            </a:endParaRPr>
          </a:p>
          <a:p>
            <a:endParaRPr lang="en-AU" altLang="it-IT" sz="2800" dirty="0">
              <a:solidFill>
                <a:srgbClr val="FF0000"/>
              </a:solidFill>
            </a:endParaRPr>
          </a:p>
        </p:txBody>
      </p:sp>
      <p:pic>
        <p:nvPicPr>
          <p:cNvPr id="128007" name="Picture 7">
            <a:extLst>
              <a:ext uri="{FF2B5EF4-FFF2-40B4-BE49-F238E27FC236}">
                <a16:creationId xmlns:a16="http://schemas.microsoft.com/office/drawing/2014/main" id="{CB5ED3AF-7F4D-4527-A6B8-44031804D7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107" y="200026"/>
            <a:ext cx="403225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8" name="Rectangle 8">
            <a:extLst>
              <a:ext uri="{FF2B5EF4-FFF2-40B4-BE49-F238E27FC236}">
                <a16:creationId xmlns:a16="http://schemas.microsoft.com/office/drawing/2014/main" id="{7FBCE6E4-D392-4418-9058-2E9AF948C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07" y="6481956"/>
            <a:ext cx="47243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dirty="0"/>
              <a:t>https://en.wikipedia.org/wiki/Moons_of_Pluto</a:t>
            </a:r>
          </a:p>
        </p:txBody>
      </p:sp>
      <p:pic>
        <p:nvPicPr>
          <p:cNvPr id="128009" name="Picture 9">
            <a:extLst>
              <a:ext uri="{FF2B5EF4-FFF2-40B4-BE49-F238E27FC236}">
                <a16:creationId xmlns:a16="http://schemas.microsoft.com/office/drawing/2014/main" id="{68B0DE9B-C04C-47BC-93BF-C05A82029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6" y="1044577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4">
            <a:extLst>
              <a:ext uri="{FF2B5EF4-FFF2-40B4-BE49-F238E27FC236}">
                <a16:creationId xmlns:a16="http://schemas.microsoft.com/office/drawing/2014/main" id="{D69F8741-22BB-4F6A-9A03-B2E903E89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107" y="2391447"/>
            <a:ext cx="4066103" cy="228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4AB50B-DA4B-4E3D-8F8E-F462B488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9971"/>
            <a:ext cx="8229600" cy="1143000"/>
          </a:xfrm>
        </p:spPr>
        <p:txBody>
          <a:bodyPr/>
          <a:lstStyle/>
          <a:p>
            <a:r>
              <a:rPr lang="it-IT" sz="3500" dirty="0"/>
              <a:t>Sistema Solare: armonie e risonanze</a:t>
            </a:r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5901488A-E0AB-4020-997B-3E07B7891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3865"/>
            <a:ext cx="9144000" cy="486554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3732DD-82F7-4C28-A422-5625C2DB4E20}"/>
              </a:ext>
            </a:extLst>
          </p:cNvPr>
          <p:cNvSpPr txBox="1"/>
          <p:nvPr/>
        </p:nvSpPr>
        <p:spPr>
          <a:xfrm>
            <a:off x="0" y="6344863"/>
            <a:ext cx="8388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http://dydaktyka.fizyka.umk.pl/Physics_is_fun/posters/ita-harmon5.ppt</a:t>
            </a:r>
          </a:p>
        </p:txBody>
      </p:sp>
    </p:spTree>
    <p:extLst>
      <p:ext uri="{BB962C8B-B14F-4D97-AF65-F5344CB8AC3E}">
        <p14:creationId xmlns:p14="http://schemas.microsoft.com/office/powerpoint/2010/main" val="1690476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72388AC-C0AB-4F21-A7BF-6BF0EA37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95400"/>
            <a:ext cx="8153400" cy="396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5D7EEB2-9A1B-461D-8520-D4DC8C3BE09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304800"/>
            <a:ext cx="3505200" cy="914400"/>
          </a:xfrm>
        </p:spPr>
        <p:txBody>
          <a:bodyPr anchor="ctr"/>
          <a:lstStyle/>
          <a:p>
            <a:r>
              <a:rPr lang="it-IT" altLang="it-IT" sz="3600" dirty="0"/>
              <a:t>Onda sonora</a:t>
            </a:r>
            <a:endParaRPr lang="pl-PL" altLang="it-IT" sz="3600" dirty="0"/>
          </a:p>
        </p:txBody>
      </p:sp>
      <p:pic>
        <p:nvPicPr>
          <p:cNvPr id="46084" name="Picture 4">
            <a:extLst>
              <a:ext uri="{FF2B5EF4-FFF2-40B4-BE49-F238E27FC236}">
                <a16:creationId xmlns:a16="http://schemas.microsoft.com/office/drawing/2014/main" id="{399B703C-7BDA-43D0-B22F-D31A6087F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2419350"/>
            <a:ext cx="3276600" cy="265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Line 5">
            <a:extLst>
              <a:ext uri="{FF2B5EF4-FFF2-40B4-BE49-F238E27FC236}">
                <a16:creationId xmlns:a16="http://schemas.microsoft.com/office/drawing/2014/main" id="{950EBE50-7F56-40E4-80BB-62E3F3630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2895600"/>
            <a:ext cx="6223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086" name="Text Box 6">
            <a:extLst>
              <a:ext uri="{FF2B5EF4-FFF2-40B4-BE49-F238E27FC236}">
                <a16:creationId xmlns:a16="http://schemas.microsoft.com/office/drawing/2014/main" id="{1762E8C3-44A8-4858-8CE1-BCAB36D8D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524000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>
                <a:solidFill>
                  <a:schemeClr val="accent1"/>
                </a:solidFill>
                <a:latin typeface="Times New Roman" panose="02020603050405020304" pitchFamily="18" charset="0"/>
              </a:rPr>
              <a:t>The fundamental quantity describing a simple sounds – a monocromatic sine wave are the frequency, length and velocity of propagation</a:t>
            </a:r>
            <a:r>
              <a:rPr lang="pl-PL" altLang="it-IT">
                <a:solidFill>
                  <a:schemeClr val="accent1"/>
                </a:solidFill>
                <a:latin typeface="Times New Roman" panose="02020603050405020304" pitchFamily="18" charset="0"/>
              </a:rPr>
              <a:t>.</a:t>
            </a:r>
            <a:endParaRPr lang="pl-PL" altLang="it-IT" sz="120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7" name="Line 7">
            <a:extLst>
              <a:ext uri="{FF2B5EF4-FFF2-40B4-BE49-F238E27FC236}">
                <a16:creationId xmlns:a16="http://schemas.microsoft.com/office/drawing/2014/main" id="{C55795CE-C787-49D1-B8C1-659739B91B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2667000"/>
            <a:ext cx="0" cy="10668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8" name="Line 8">
            <a:extLst>
              <a:ext uri="{FF2B5EF4-FFF2-40B4-BE49-F238E27FC236}">
                <a16:creationId xmlns:a16="http://schemas.microsoft.com/office/drawing/2014/main" id="{AFC83395-9D71-46E1-BA37-4F2CFC1731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2667000"/>
            <a:ext cx="0" cy="10668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46089" name="Object 9">
            <a:extLst>
              <a:ext uri="{FF2B5EF4-FFF2-40B4-BE49-F238E27FC236}">
                <a16:creationId xmlns:a16="http://schemas.microsoft.com/office/drawing/2014/main" id="{1B5EB576-54E8-44DF-B113-8C0262B6B7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2514600"/>
          <a:ext cx="1066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6" name="Equation" r:id="rId6" imgW="457200" imgH="381000" progId="Equation.3">
                  <p:embed/>
                </p:oleObj>
              </mc:Choice>
              <mc:Fallback>
                <p:oleObj name="Equation" r:id="rId6" imgW="457200" imgH="381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514600"/>
                        <a:ext cx="1066800" cy="889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Text Box 10">
            <a:extLst>
              <a:ext uri="{FF2B5EF4-FFF2-40B4-BE49-F238E27FC236}">
                <a16:creationId xmlns:a16="http://schemas.microsoft.com/office/drawing/2014/main" id="{2C5AA4A4-5F15-44FA-8CA7-9AA6098E4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2473325"/>
            <a:ext cx="350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400">
                <a:solidFill>
                  <a:schemeClr val="bg1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</a:t>
            </a: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46091" name="Picture 11">
            <a:extLst>
              <a:ext uri="{FF2B5EF4-FFF2-40B4-BE49-F238E27FC236}">
                <a16:creationId xmlns:a16="http://schemas.microsoft.com/office/drawing/2014/main" id="{D2463855-A3B0-4F73-8E4F-E399E5340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505200"/>
            <a:ext cx="484505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6" name="AS">
            <a:hlinkClick r:id="" action="ppaction://media"/>
            <a:extLst>
              <a:ext uri="{FF2B5EF4-FFF2-40B4-BE49-F238E27FC236}">
                <a16:creationId xmlns:a16="http://schemas.microsoft.com/office/drawing/2014/main" id="{4FD63188-2755-4F4A-8512-8AD949807CE1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1782763" y="5382410"/>
            <a:ext cx="1183705" cy="118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0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311" fill="hold"/>
                                        <p:tgtEl>
                                          <p:spTgt spid="460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9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96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4F692BA8-1D05-47A2-9829-E4DA1D794E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La distribuzione delle galassie nell’Universo segue uno schema particolare </a:t>
            </a:r>
            <a:r>
              <a:rPr lang="pl-PL" altLang="it-IT" sz="3200" dirty="0">
                <a:solidFill>
                  <a:schemeClr val="accent2"/>
                </a:solidFill>
              </a:rPr>
              <a:t>(matemat</a:t>
            </a:r>
            <a:r>
              <a:rPr lang="it-IT" altLang="it-IT" sz="3200" dirty="0" err="1">
                <a:solidFill>
                  <a:schemeClr val="accent2"/>
                </a:solidFill>
              </a:rPr>
              <a:t>ico</a:t>
            </a:r>
            <a:r>
              <a:rPr lang="pl-PL" altLang="it-IT" sz="3200" dirty="0">
                <a:solidFill>
                  <a:schemeClr val="accent2"/>
                </a:solidFill>
              </a:rPr>
              <a:t>?)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pic>
        <p:nvPicPr>
          <p:cNvPr id="84996" name="Picture 4">
            <a:extLst>
              <a:ext uri="{FF2B5EF4-FFF2-40B4-BE49-F238E27FC236}">
                <a16:creationId xmlns:a16="http://schemas.microsoft.com/office/drawing/2014/main" id="{D1FCAE9C-1570-4C9B-8D43-BB61317A3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430338"/>
            <a:ext cx="8496300" cy="519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1D301EB2-0306-470D-BE56-3C66A327E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596063"/>
            <a:ext cx="417671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it-IT" sz="1400"/>
              <a:t>A. Casas Gonzales, La materia oscura, RBA, 2018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6C8EB5E1-6601-48B9-BDA5-7095DDBFF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57225"/>
            <a:ext cx="9074150" cy="567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5" name="Picture 3">
            <a:extLst>
              <a:ext uri="{FF2B5EF4-FFF2-40B4-BE49-F238E27FC236}">
                <a16:creationId xmlns:a16="http://schemas.microsoft.com/office/drawing/2014/main" id="{7F241E43-E843-474A-A8C7-852C489F0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04788"/>
            <a:ext cx="2663825" cy="162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16" name="Rectangle 4">
            <a:extLst>
              <a:ext uri="{FF2B5EF4-FFF2-40B4-BE49-F238E27FC236}">
                <a16:creationId xmlns:a16="http://schemas.microsoft.com/office/drawing/2014/main" id="{D03EE467-2106-42D5-9358-481D52BA9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25" y="6381750"/>
            <a:ext cx="6553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en-US" altLang="it-IT" sz="1400">
                <a:latin typeface="Times New Roman" panose="02020603050405020304" pitchFamily="18" charset="0"/>
              </a:rPr>
              <a:t>Hogan, Jenny, Nature</a:t>
            </a:r>
            <a:r>
              <a:rPr lang="en-US" altLang="it-IT" sz="1400" b="1">
                <a:latin typeface="Times New Roman" panose="02020603050405020304" pitchFamily="18" charset="0"/>
              </a:rPr>
              <a:t>:</a:t>
            </a:r>
            <a:r>
              <a:rPr lang="en-US" altLang="it-IT" sz="1400">
                <a:latin typeface="Times New Roman" panose="02020603050405020304" pitchFamily="18" charset="0"/>
              </a:rPr>
              <a:t>Volume 448(7151), 19 July 2007, pp 240-245, “Unseen Universe”</a:t>
            </a:r>
          </a:p>
        </p:txBody>
      </p:sp>
      <p:sp>
        <p:nvSpPr>
          <p:cNvPr id="90117" name="Text Box 5">
            <a:extLst>
              <a:ext uri="{FF2B5EF4-FFF2-40B4-BE49-F238E27FC236}">
                <a16:creationId xmlns:a16="http://schemas.microsoft.com/office/drawing/2014/main" id="{DDE32AFE-A501-4260-98F6-29680AE8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0"/>
            <a:ext cx="3435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it-IT" sz="3600" b="1">
                <a:solidFill>
                  <a:srgbClr val="FFFF00"/>
                </a:solidFill>
              </a:rPr>
              <a:t>Fingers of God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4E84891B-853F-4A60-AF71-9491C8C3A0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/>
              <a:t>La distribuzione delle galassie corrisponde alla temperatura del ‘brodo’ di plasma primordiale </a:t>
            </a:r>
            <a:endParaRPr lang="en-AU" altLang="it-IT" sz="3600" dirty="0"/>
          </a:p>
        </p:txBody>
      </p:sp>
      <p:pic>
        <p:nvPicPr>
          <p:cNvPr id="86020" name="Picture 4">
            <a:extLst>
              <a:ext uri="{FF2B5EF4-FFF2-40B4-BE49-F238E27FC236}">
                <a16:creationId xmlns:a16="http://schemas.microsoft.com/office/drawing/2014/main" id="{C2415473-3D9D-48D8-A589-761E3B8C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44675"/>
            <a:ext cx="8116887" cy="385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1" name="Text Box 5">
            <a:extLst>
              <a:ext uri="{FF2B5EF4-FFF2-40B4-BE49-F238E27FC236}">
                <a16:creationId xmlns:a16="http://schemas.microsoft.com/office/drawing/2014/main" id="{E32004A9-40F2-47EC-A94F-F8243212D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59690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5F2B24B-4DE0-47E8-AE8D-4611AF2351A6}"/>
              </a:ext>
            </a:extLst>
          </p:cNvPr>
          <p:cNvSpPr txBox="1"/>
          <p:nvPr/>
        </p:nvSpPr>
        <p:spPr>
          <a:xfrm>
            <a:off x="430531" y="5784334"/>
            <a:ext cx="8713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 altre parole, la struttura odierna dell’Universo, poteva, ipoteticamente,</a:t>
            </a:r>
          </a:p>
          <a:p>
            <a:r>
              <a:rPr lang="it-IT" sz="2000" dirty="0"/>
              <a:t>essersi determinata in primi istanti, in un volume (cavità?) piccolo 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2186300A-FF8C-4A04-A820-634CF4539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/>
              <a:t>Questa distribuzione mostra un certo schema, simile alle posizioni di nodi nel flauto</a:t>
            </a:r>
            <a:endParaRPr lang="en-AU" altLang="it-IT" sz="3600" dirty="0"/>
          </a:p>
        </p:txBody>
      </p:sp>
      <p:pic>
        <p:nvPicPr>
          <p:cNvPr id="87045" name="Picture 5">
            <a:extLst>
              <a:ext uri="{FF2B5EF4-FFF2-40B4-BE49-F238E27FC236}">
                <a16:creationId xmlns:a16="http://schemas.microsoft.com/office/drawing/2014/main" id="{C01874B1-8501-44E3-AF0C-B7B56372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12875"/>
            <a:ext cx="6697663" cy="511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6" name="Text Box 6">
            <a:extLst>
              <a:ext uri="{FF2B5EF4-FFF2-40B4-BE49-F238E27FC236}">
                <a16:creationId xmlns:a16="http://schemas.microsoft.com/office/drawing/2014/main" id="{8585780D-233B-417F-B900-746C10A70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6491288"/>
            <a:ext cx="606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A. Casas Gonzales, La materia oscura, RBA Milano. 2018</a:t>
            </a:r>
            <a:endParaRPr lang="en-AU" altLang="it-IT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BD974F52-1352-44AA-A327-3A4CE6C84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/>
              <a:t>Possiamo fare l’analisi armonica di questa distribuzione (i.e. la trasformata di Fourier) </a:t>
            </a:r>
            <a:endParaRPr lang="en-AU" altLang="it-IT" sz="3600" dirty="0"/>
          </a:p>
        </p:txBody>
      </p:sp>
      <p:sp>
        <p:nvSpPr>
          <p:cNvPr id="88068" name="Text Box 4">
            <a:extLst>
              <a:ext uri="{FF2B5EF4-FFF2-40B4-BE49-F238E27FC236}">
                <a16:creationId xmlns:a16="http://schemas.microsoft.com/office/drawing/2014/main" id="{4C5BAE2B-2298-4E68-B3CD-325DEFAAB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6491288"/>
            <a:ext cx="606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A. Casas Gonzales, La materia oscura, RBA Milano. 2018</a:t>
            </a:r>
            <a:endParaRPr lang="en-AU" altLang="it-IT"/>
          </a:p>
        </p:txBody>
      </p:sp>
      <p:pic>
        <p:nvPicPr>
          <p:cNvPr id="88069" name="Picture 5">
            <a:extLst>
              <a:ext uri="{FF2B5EF4-FFF2-40B4-BE49-F238E27FC236}">
                <a16:creationId xmlns:a16="http://schemas.microsoft.com/office/drawing/2014/main" id="{592CDC25-3C9C-4824-B497-4C59AA0E9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557338"/>
            <a:ext cx="5807075" cy="465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1109892A-11C8-4986-8FC8-A2DFDDA49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Qual è l’armonia dell’Universo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A626ACEB-E29F-4B1F-8DF3-787637819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6526" y="1265238"/>
            <a:ext cx="8893174" cy="4525962"/>
          </a:xfrm>
        </p:spPr>
        <p:txBody>
          <a:bodyPr/>
          <a:lstStyle/>
          <a:p>
            <a:pPr marL="609600" indent="-609600"/>
            <a:r>
              <a:rPr lang="it-IT" altLang="it-IT" sz="2400" dirty="0">
                <a:solidFill>
                  <a:schemeClr val="accent2"/>
                </a:solidFill>
              </a:rPr>
              <a:t>Ascoltiamo tre concerti di Mozart per fiati </a:t>
            </a:r>
          </a:p>
          <a:p>
            <a:pPr marL="0" indent="0">
              <a:buNone/>
            </a:pPr>
            <a:r>
              <a:rPr lang="pl-PL" altLang="it-IT" sz="2400" dirty="0">
                <a:solidFill>
                  <a:schemeClr val="accent2"/>
                </a:solidFill>
              </a:rPr>
              <a:t> (Concertos pour intruments </a:t>
            </a:r>
            <a:r>
              <a:rPr lang="en-US" altLang="it-IT" sz="2400" dirty="0">
                <a:solidFill>
                  <a:schemeClr val="accent2"/>
                </a:solidFill>
              </a:rPr>
              <a:t>à</a:t>
            </a:r>
            <a:r>
              <a:rPr lang="pl-PL" altLang="it-IT" sz="2400" dirty="0">
                <a:solidFill>
                  <a:schemeClr val="accent2"/>
                </a:solidFill>
              </a:rPr>
              <a:t> vents)</a:t>
            </a:r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2"/>
              </a:rPr>
              <a:t>Konzert f</a:t>
            </a:r>
            <a:r>
              <a:rPr lang="en-US" altLang="it-IT" sz="2400" dirty="0">
                <a:hlinkClick r:id="rId2"/>
              </a:rPr>
              <a:t>ü</a:t>
            </a:r>
            <a:r>
              <a:rPr lang="pl-PL" altLang="it-IT" sz="2400" dirty="0">
                <a:hlinkClick r:id="rId2"/>
              </a:rPr>
              <a:t>r Oboe und Orchester C-Dur KV 314</a:t>
            </a:r>
            <a:r>
              <a:rPr lang="it-IT" altLang="it-IT" sz="2400" dirty="0">
                <a:hlinkClick r:id="rId2"/>
              </a:rPr>
              <a:t> </a:t>
            </a:r>
            <a:r>
              <a:rPr lang="it-IT" altLang="it-IT" sz="2400" dirty="0"/>
              <a:t>(1’31’’)</a:t>
            </a:r>
            <a:endParaRPr lang="pl-PL" altLang="it-IT" sz="2400" dirty="0"/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3"/>
              </a:rPr>
              <a:t>Konzert f</a:t>
            </a:r>
            <a:r>
              <a:rPr lang="en-US" altLang="it-IT" sz="2400" dirty="0">
                <a:hlinkClick r:id="rId3"/>
              </a:rPr>
              <a:t>ü</a:t>
            </a:r>
            <a:r>
              <a:rPr lang="pl-PL" altLang="it-IT" sz="2400" dirty="0">
                <a:hlinkClick r:id="rId3"/>
              </a:rPr>
              <a:t>r Klarinette und Orchestre A-dur, KV 622</a:t>
            </a:r>
            <a:r>
              <a:rPr lang="it-IT" altLang="it-IT" sz="2400" dirty="0">
                <a:hlinkClick r:id="rId3"/>
              </a:rPr>
              <a:t> </a:t>
            </a:r>
            <a:r>
              <a:rPr lang="it-IT" altLang="it-IT" sz="2400" dirty="0"/>
              <a:t>(1’54’’)</a:t>
            </a:r>
            <a:endParaRPr lang="pl-PL" altLang="it-IT" sz="2400" dirty="0"/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4"/>
              </a:rPr>
              <a:t>Konzert f</a:t>
            </a:r>
            <a:r>
              <a:rPr lang="en-US" altLang="it-IT" sz="2400" dirty="0">
                <a:hlinkClick r:id="rId4"/>
              </a:rPr>
              <a:t>ü</a:t>
            </a:r>
            <a:r>
              <a:rPr lang="pl-PL" altLang="it-IT" sz="2400" dirty="0">
                <a:hlinkClick r:id="rId4"/>
              </a:rPr>
              <a:t>r Fagott und Orchester B-dur, KV 191 </a:t>
            </a:r>
            <a:r>
              <a:rPr lang="it-IT" altLang="it-IT" sz="2400" dirty="0"/>
              <a:t>(1’08’’)</a:t>
            </a:r>
            <a:endParaRPr lang="en-AU" altLang="it-IT" sz="2400" dirty="0"/>
          </a:p>
        </p:txBody>
      </p:sp>
      <p:pic>
        <p:nvPicPr>
          <p:cNvPr id="83972" name="Picture 4">
            <a:hlinkClick r:id="rId2"/>
            <a:extLst>
              <a:ext uri="{FF2B5EF4-FFF2-40B4-BE49-F238E27FC236}">
                <a16:creationId xmlns:a16="http://schemas.microsoft.com/office/drawing/2014/main" id="{93F39570-36D8-4520-AAC8-1F34D9E9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644900"/>
            <a:ext cx="2916238" cy="1892300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4" name="WordArt 6">
            <a:extLst>
              <a:ext uri="{FF2B5EF4-FFF2-40B4-BE49-F238E27FC236}">
                <a16:creationId xmlns:a16="http://schemas.microsoft.com/office/drawing/2014/main" id="{0FEC6A76-C12C-43F7-A359-616097268F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3850" y="5949950"/>
            <a:ext cx="86407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Quale musica fu l’armonia dell’Universo</a:t>
            </a:r>
            <a:r>
              <a:rPr lang="pl-PL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?</a:t>
            </a:r>
            <a:endParaRPr lang="it-IT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3975" name="Text Box 7">
            <a:extLst>
              <a:ext uri="{FF2B5EF4-FFF2-40B4-BE49-F238E27FC236}">
                <a16:creationId xmlns:a16="http://schemas.microsoft.com/office/drawing/2014/main" id="{C5B00EF6-3142-4782-8CCE-8A812FFE9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613525"/>
            <a:ext cx="80057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000">
                <a:hlinkClick r:id="rId6"/>
              </a:rPr>
              <a:t>http://zim.wikia.com/wiki/File:Oboe.jpg</a:t>
            </a:r>
            <a:r>
              <a:rPr lang="pl-PL" altLang="it-IT" sz="1000"/>
              <a:t>     </a:t>
            </a:r>
            <a:r>
              <a:rPr lang="pl-PL" altLang="it-IT" sz="1000">
                <a:hlinkClick r:id="rId7"/>
              </a:rPr>
              <a:t>https://www.allegromusique.fr/cours-de-clarinette</a:t>
            </a:r>
            <a:r>
              <a:rPr lang="pl-PL" altLang="it-IT" sz="1000"/>
              <a:t>   </a:t>
            </a:r>
            <a:r>
              <a:rPr lang="pl-PL" altLang="it-IT" sz="1000">
                <a:hlinkClick r:id="rId8"/>
              </a:rPr>
              <a:t>https://www.academiehamme.be/muziek-fagot</a:t>
            </a:r>
            <a:r>
              <a:rPr lang="pl-PL" altLang="it-IT" sz="1000"/>
              <a:t>  </a:t>
            </a:r>
            <a:endParaRPr lang="en-AU" altLang="it-IT" sz="1000"/>
          </a:p>
        </p:txBody>
      </p:sp>
      <p:pic>
        <p:nvPicPr>
          <p:cNvPr id="83976" name="Picture 8">
            <a:hlinkClick r:id="rId3"/>
            <a:extLst>
              <a:ext uri="{FF2B5EF4-FFF2-40B4-BE49-F238E27FC236}">
                <a16:creationId xmlns:a16="http://schemas.microsoft.com/office/drawing/2014/main" id="{3F75109F-4066-46CC-BCB5-3D838B25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3644900"/>
            <a:ext cx="2808288" cy="1900238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7" name="Picture 9">
            <a:hlinkClick r:id="rId4"/>
            <a:extLst>
              <a:ext uri="{FF2B5EF4-FFF2-40B4-BE49-F238E27FC236}">
                <a16:creationId xmlns:a16="http://schemas.microsoft.com/office/drawing/2014/main" id="{386489FE-C20F-467F-879D-03EF1677A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3644900"/>
            <a:ext cx="2952750" cy="1952625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34EE0114-1863-41DA-909D-7E47C0648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600" dirty="0"/>
              <a:t>Di che strumento è questa musica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89091" name="Text Box 3">
            <a:extLst>
              <a:ext uri="{FF2B5EF4-FFF2-40B4-BE49-F238E27FC236}">
                <a16:creationId xmlns:a16="http://schemas.microsoft.com/office/drawing/2014/main" id="{A83E4013-12BE-44DA-821D-4E750E5E8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6338245"/>
            <a:ext cx="872546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600" dirty="0">
                <a:solidFill>
                  <a:srgbClr val="FF0000"/>
                </a:solidFill>
              </a:rPr>
              <a:t>Buon Dio suonava il clarinetto quando creava il mondo?</a:t>
            </a:r>
            <a:endParaRPr lang="en-AU" altLang="it-IT" sz="2600" dirty="0">
              <a:solidFill>
                <a:srgbClr val="FF0000"/>
              </a:solidFill>
            </a:endParaRPr>
          </a:p>
        </p:txBody>
      </p:sp>
      <p:pic>
        <p:nvPicPr>
          <p:cNvPr id="89092" name="Picture 4">
            <a:extLst>
              <a:ext uri="{FF2B5EF4-FFF2-40B4-BE49-F238E27FC236}">
                <a16:creationId xmlns:a16="http://schemas.microsoft.com/office/drawing/2014/main" id="{208A5D39-7BC8-47EB-BFA3-98A14C523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3527425" cy="283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3" name="Picture 5">
            <a:extLst>
              <a:ext uri="{FF2B5EF4-FFF2-40B4-BE49-F238E27FC236}">
                <a16:creationId xmlns:a16="http://schemas.microsoft.com/office/drawing/2014/main" id="{31819B4B-8F9A-4507-B5E0-7D9CCA5DD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3384550" cy="2289175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>
            <a:extLst>
              <a:ext uri="{FF2B5EF4-FFF2-40B4-BE49-F238E27FC236}">
                <a16:creationId xmlns:a16="http://schemas.microsoft.com/office/drawing/2014/main" id="{FD381837-3D8B-4545-A60F-9CD41B5A0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557338"/>
            <a:ext cx="4789487" cy="4024312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60EC02F5-637B-4FB4-AC4C-7A61D4B6D8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„</a:t>
            </a:r>
            <a:r>
              <a:rPr lang="it-IT" altLang="it-IT" sz="3600" dirty="0">
                <a:solidFill>
                  <a:schemeClr val="accent2"/>
                </a:solidFill>
              </a:rPr>
              <a:t>Dio è matematico</a:t>
            </a:r>
            <a:r>
              <a:rPr lang="pl-PL" altLang="it-IT" sz="3600" dirty="0">
                <a:solidFill>
                  <a:schemeClr val="accent2"/>
                </a:solidFill>
              </a:rPr>
              <a:t>” </a:t>
            </a:r>
            <a:br>
              <a:rPr lang="pl-PL" altLang="it-IT" sz="3600" dirty="0">
                <a:solidFill>
                  <a:schemeClr val="accent2"/>
                </a:solidFill>
              </a:rPr>
            </a:br>
            <a:r>
              <a:rPr lang="it-IT" altLang="it-IT" sz="3600" dirty="0">
                <a:solidFill>
                  <a:schemeClr val="accent2"/>
                </a:solidFill>
              </a:rPr>
              <a:t>E magari anche musicista</a:t>
            </a:r>
            <a:r>
              <a:rPr lang="pl-PL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133123" name="Picture 3">
            <a:extLst>
              <a:ext uri="{FF2B5EF4-FFF2-40B4-BE49-F238E27FC236}">
                <a16:creationId xmlns:a16="http://schemas.microsoft.com/office/drawing/2014/main" id="{06B394CE-1891-4DA8-A735-DC184E2C9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3511550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24" name="Picture 4">
            <a:extLst>
              <a:ext uri="{FF2B5EF4-FFF2-40B4-BE49-F238E27FC236}">
                <a16:creationId xmlns:a16="http://schemas.microsoft.com/office/drawing/2014/main" id="{32C11119-2E07-4FB4-B7CD-92FD137DC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1557338"/>
            <a:ext cx="3541712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25" name="Text Box 5">
            <a:extLst>
              <a:ext uri="{FF2B5EF4-FFF2-40B4-BE49-F238E27FC236}">
                <a16:creationId xmlns:a16="http://schemas.microsoft.com/office/drawing/2014/main" id="{3AE70704-B70E-4EDB-A10C-86DF940F5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6329363"/>
            <a:ext cx="161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Bible Moralis</a:t>
            </a:r>
            <a:r>
              <a:rPr lang="en-US" altLang="it-IT"/>
              <a:t>é</a:t>
            </a:r>
          </a:p>
        </p:txBody>
      </p:sp>
      <p:sp>
        <p:nvSpPr>
          <p:cNvPr id="133126" name="Text Box 6">
            <a:extLst>
              <a:ext uri="{FF2B5EF4-FFF2-40B4-BE49-F238E27FC236}">
                <a16:creationId xmlns:a16="http://schemas.microsoft.com/office/drawing/2014/main" id="{62452CB3-BC4C-467E-8D38-F4CD73E3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6329363"/>
            <a:ext cx="2582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Cattedrale di </a:t>
            </a:r>
            <a:r>
              <a:rPr lang="pl-PL" altLang="it-IT" dirty="0"/>
              <a:t> Monreale</a:t>
            </a:r>
            <a:endParaRPr lang="en-AU" altLang="it-IT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63C4F-4E2F-474F-9C37-F00AE77C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Indicazioni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62365-04CE-41EE-919E-A9059F64D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Abbiamo mostrato, che i suoni e la musica porta una miriade di argomenti inter-disciplinari di: fisica, matematica, percezione umana, costruzione di strumenti musicali etc.</a:t>
            </a:r>
          </a:p>
          <a:p>
            <a:r>
              <a:rPr lang="it-IT" sz="2200" dirty="0"/>
              <a:t>Anche i musicisti ‘professionisti’ non sono consci di tutti questi risvolti ‘collaterali’</a:t>
            </a:r>
          </a:p>
          <a:p>
            <a:r>
              <a:rPr lang="it-IT" sz="2200" dirty="0"/>
              <a:t>Lo stato moderno della musica è frutto di millenni di esperienza e di tentativi </a:t>
            </a:r>
          </a:p>
          <a:p>
            <a:r>
              <a:rPr lang="it-IT" sz="2200" dirty="0"/>
              <a:t>Per bambini – il gioco musicale, e in particolare un gioco interattivo e in gruppo, con suoni, toni, grida, sussurri, può essere un valido divertimento</a:t>
            </a:r>
          </a:p>
          <a:p>
            <a:r>
              <a:rPr lang="it-IT" sz="2200" dirty="0"/>
              <a:t>Volendo approfondire il lato matematico, si arriva alla interferenza delle funzioni trigonometriche e la trasformazione di Fourier. </a:t>
            </a:r>
          </a:p>
        </p:txBody>
      </p:sp>
    </p:spTree>
    <p:extLst>
      <p:ext uri="{BB962C8B-B14F-4D97-AF65-F5344CB8AC3E}">
        <p14:creationId xmlns:p14="http://schemas.microsoft.com/office/powerpoint/2010/main" val="31904993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63C4F-4E2F-474F-9C37-F00AE77C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Indicazioni prattiche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62365-04CE-41EE-919E-A9059F64D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Assicurarsi una piccola collezione di oggetti ‘suonati’</a:t>
            </a:r>
          </a:p>
          <a:p>
            <a:r>
              <a:rPr lang="it-IT" sz="2200" dirty="0"/>
              <a:t>Trovare un’applicazione per analisi armonica (spettrale, Fourier) per il proprio telefonino</a:t>
            </a:r>
          </a:p>
          <a:p>
            <a:r>
              <a:rPr lang="it-IT" sz="2200" dirty="0"/>
              <a:t>Sperimentare un semplice concerto nella classe</a:t>
            </a:r>
          </a:p>
          <a:p>
            <a:r>
              <a:rPr lang="it-IT" sz="2200" dirty="0"/>
              <a:t>Invitare un musicista (violino, chitarra, clarinetto) di raccontare perché il suo strumento ha la voce più bella al mondo</a:t>
            </a:r>
          </a:p>
          <a:p>
            <a:r>
              <a:rPr lang="it-IT" sz="2200" dirty="0"/>
              <a:t>Sviluppare la cultura musicale, portando </a:t>
            </a:r>
            <a:r>
              <a:rPr lang="it-IT" sz="2200" dirty="0" err="1"/>
              <a:t>ognittanto</a:t>
            </a:r>
            <a:r>
              <a:rPr lang="it-IT" sz="2200" dirty="0"/>
              <a:t> qualche ‘pezzo’ in classe: Marcia trionfale di Aida, </a:t>
            </a:r>
            <a:r>
              <a:rPr lang="it-IT" sz="2200" dirty="0" err="1"/>
              <a:t>Moonligth</a:t>
            </a:r>
            <a:r>
              <a:rPr lang="it-IT" sz="2200" dirty="0"/>
              <a:t> Sonata di Beethoven etc. </a:t>
            </a:r>
          </a:p>
          <a:p>
            <a:r>
              <a:rPr lang="it-IT" sz="2200" dirty="0"/>
              <a:t>Non aver paura di scherzare in modo inter-disciplinare: in questo modo si aprono i orizzonti di immaginazione creativa  </a:t>
            </a:r>
          </a:p>
        </p:txBody>
      </p:sp>
    </p:spTree>
    <p:extLst>
      <p:ext uri="{BB962C8B-B14F-4D97-AF65-F5344CB8AC3E}">
        <p14:creationId xmlns:p14="http://schemas.microsoft.com/office/powerpoint/2010/main" val="424827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D12CA2F6-4C0B-431B-97EE-9170A1D34B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66738" y="371475"/>
            <a:ext cx="5661446" cy="762000"/>
          </a:xfrm>
        </p:spPr>
        <p:txBody>
          <a:bodyPr anchor="ctr"/>
          <a:lstStyle/>
          <a:p>
            <a:pPr algn="l"/>
            <a:r>
              <a:rPr lang="it-IT" altLang="it-IT" sz="3600" dirty="0"/>
              <a:t>La musica con le bollicine</a:t>
            </a:r>
            <a:endParaRPr lang="pl-PL" altLang="it-IT" sz="3600" dirty="0"/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B154BE10-2609-4B15-A6EF-353ADB0AA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7200"/>
            <a:ext cx="16478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Text Box 4">
            <a:extLst>
              <a:ext uri="{FF2B5EF4-FFF2-40B4-BE49-F238E27FC236}">
                <a16:creationId xmlns:a16="http://schemas.microsoft.com/office/drawing/2014/main" id="{0C2FA033-6248-4540-8D75-B57EEDD6E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59436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it-IT" sz="2400"/>
              <a:t>W praktyce, wytworzenie „czystego” dźwięku, tzn. o jednej tylko częstotliwości, nie jest proste. </a:t>
            </a:r>
          </a:p>
          <a:p>
            <a:pPr>
              <a:spcBef>
                <a:spcPct val="50000"/>
              </a:spcBef>
            </a:pPr>
            <a:r>
              <a:rPr lang="pl-PL" altLang="it-IT" sz="2400"/>
              <a:t>O dziwo, monochromatyczne dźwięki wytwarzają kieliszki.</a:t>
            </a:r>
            <a:r>
              <a:rPr lang="pl-PL" altLang="it-IT" sz="2400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 </a:t>
            </a:r>
            <a:r>
              <a:rPr lang="pl-PL" altLang="it-IT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9EEE7183-A3C2-4122-8AD5-59E026FC8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505200"/>
            <a:ext cx="5943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altLang="it-IT" sz="240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pl-PL" altLang="it-IT" sz="2400"/>
              <a:t>Od czego zależy ta częstotliwość?</a:t>
            </a:r>
          </a:p>
          <a:p>
            <a:pPr>
              <a:spcBef>
                <a:spcPct val="50000"/>
              </a:spcBef>
            </a:pP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47110" name="Picture 6">
            <a:extLst>
              <a:ext uri="{FF2B5EF4-FFF2-40B4-BE49-F238E27FC236}">
                <a16:creationId xmlns:a16="http://schemas.microsoft.com/office/drawing/2014/main" id="{A1F37287-34AA-4C1D-8296-99471CF65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61" y="4624388"/>
            <a:ext cx="2800351" cy="210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KONIAK1">
            <a:hlinkClick r:id="" action="ppaction://media"/>
            <a:extLst>
              <a:ext uri="{FF2B5EF4-FFF2-40B4-BE49-F238E27FC236}">
                <a16:creationId xmlns:a16="http://schemas.microsoft.com/office/drawing/2014/main" id="{D59A34C2-E974-4AFA-9729-47E9618AF17B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364089" y="3260959"/>
            <a:ext cx="3548448" cy="291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3" name="AS-DUD">
            <a:hlinkClick r:id="" action="ppaction://media"/>
            <a:extLst>
              <a:ext uri="{FF2B5EF4-FFF2-40B4-BE49-F238E27FC236}">
                <a16:creationId xmlns:a16="http://schemas.microsoft.com/office/drawing/2014/main" id="{D3B453F9-547E-4BAD-9AB6-CC9AB6EA5268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3575012" y="4624388"/>
            <a:ext cx="1399381" cy="13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7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7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2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11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7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61" fill="hold"/>
                                        <p:tgtEl>
                                          <p:spTgt spid="47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3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3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D24740C9-8A9B-4BC8-BB2B-7E8AF5D12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Le</a:t>
            </a:r>
            <a:r>
              <a:rPr lang="it-IT" altLang="it-IT" sz="3600" dirty="0" err="1"/>
              <a:t>tteratura</a:t>
            </a:r>
            <a:endParaRPr lang="en-AU" altLang="it-IT" sz="3600" dirty="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24CED350-78BA-4F9D-A289-FE0A01F64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18477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pl-PL" altLang="it-IT" sz="2400" dirty="0"/>
          </a:p>
          <a:p>
            <a:pPr>
              <a:lnSpc>
                <a:spcPct val="80000"/>
              </a:lnSpc>
            </a:pPr>
            <a:r>
              <a:rPr lang="pl-PL" altLang="it-IT" sz="2400" dirty="0"/>
              <a:t>Rosa Maria Ros, </a:t>
            </a:r>
            <a:r>
              <a:rPr lang="pl-PL" altLang="it-IT" sz="2400" i="1" dirty="0"/>
              <a:t>La m</a:t>
            </a:r>
            <a:r>
              <a:rPr lang="en-US" altLang="it-IT" sz="2400" i="1" dirty="0"/>
              <a:t>ú</a:t>
            </a:r>
            <a:r>
              <a:rPr lang="pl-PL" altLang="it-IT" sz="2400" i="1" dirty="0"/>
              <a:t>sica de las esferas. Astronomia y matem</a:t>
            </a:r>
            <a:r>
              <a:rPr lang="en-US" altLang="it-IT" sz="2400" i="1" dirty="0"/>
              <a:t>á</a:t>
            </a:r>
            <a:r>
              <a:rPr lang="pl-PL" altLang="it-IT" sz="2400" i="1" dirty="0"/>
              <a:t>ticas</a:t>
            </a:r>
            <a:r>
              <a:rPr lang="pl-PL" altLang="it-IT" sz="2400" dirty="0"/>
              <a:t>, RBA, Barcelona 2010</a:t>
            </a:r>
          </a:p>
          <a:p>
            <a:pPr>
              <a:lnSpc>
                <a:spcPct val="80000"/>
              </a:lnSpc>
            </a:pPr>
            <a:r>
              <a:rPr lang="pl-PL" altLang="it-IT" sz="2400" dirty="0"/>
              <a:t>Fernando Corbal</a:t>
            </a:r>
            <a:r>
              <a:rPr lang="en-US" altLang="it-IT" sz="2400" dirty="0"/>
              <a:t>á</a:t>
            </a:r>
            <a:r>
              <a:rPr lang="pl-PL" altLang="it-IT" sz="2400" dirty="0"/>
              <a:t>n. </a:t>
            </a:r>
            <a:r>
              <a:rPr lang="it-IT" altLang="it-IT" sz="2400" i="1" dirty="0"/>
              <a:t>Proporzione aurea. Il </a:t>
            </a:r>
            <a:r>
              <a:rPr lang="it-IT" altLang="it-IT" sz="2400" i="1" dirty="0" err="1"/>
              <a:t>linguagio</a:t>
            </a:r>
            <a:r>
              <a:rPr lang="it-IT" altLang="it-IT" sz="2400" i="1" dirty="0"/>
              <a:t> matematico della bellezza</a:t>
            </a:r>
            <a:r>
              <a:rPr lang="pl-PL" altLang="it-IT" sz="2400" dirty="0"/>
              <a:t>. RBA, 2010</a:t>
            </a:r>
          </a:p>
          <a:p>
            <a:pPr>
              <a:lnSpc>
                <a:spcPct val="80000"/>
              </a:lnSpc>
            </a:pPr>
            <a:r>
              <a:rPr lang="pl-PL" altLang="it-IT" sz="2400" dirty="0"/>
              <a:t>John D. Barrow, </a:t>
            </a:r>
            <a:r>
              <a:rPr lang="it-IT" altLang="it-IT" sz="2400" dirty="0"/>
              <a:t>John D. </a:t>
            </a:r>
            <a:r>
              <a:rPr lang="it-IT" alt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Canillo</a:t>
            </a:r>
            <a:r>
              <a:rPr lang="it-IT" alt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0" i="1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numeri dell'universo. Le costanti di natura e la teoria del tutto</a:t>
            </a:r>
            <a:r>
              <a:rPr lang="it-IT" sz="2400" b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Mondadori 2004</a:t>
            </a:r>
            <a:endParaRPr lang="it-IT" sz="2400" b="0" i="1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it-IT" sz="2400" dirty="0"/>
              <a:t>A. Casas Gonzales</a:t>
            </a:r>
            <a:r>
              <a:rPr lang="pl-PL" altLang="it-IT" sz="2400" i="1" dirty="0"/>
              <a:t>, La materia oscura</a:t>
            </a:r>
            <a:r>
              <a:rPr lang="pl-PL" altLang="it-IT" sz="2400" dirty="0"/>
              <a:t>, RBA, 2018</a:t>
            </a:r>
          </a:p>
          <a:p>
            <a:pPr>
              <a:lnSpc>
                <a:spcPct val="80000"/>
              </a:lnSpc>
            </a:pPr>
            <a:r>
              <a:rPr lang="pl-PL" altLang="it-IT" sz="2400" dirty="0"/>
              <a:t>R. Corcho Orrit, </a:t>
            </a:r>
            <a:r>
              <a:rPr lang="pl-PL" altLang="it-IT" sz="2400" i="1" dirty="0"/>
              <a:t>Galileo. Il metodo scientifico. La natura si scrive in formule</a:t>
            </a:r>
            <a:r>
              <a:rPr lang="pl-PL" altLang="it-IT" sz="2400" dirty="0"/>
              <a:t>, RBA Milano, 2012</a:t>
            </a:r>
            <a:endParaRPr lang="en-AU" altLang="it-IT" sz="2400" dirty="0"/>
          </a:p>
          <a:p>
            <a:pPr>
              <a:lnSpc>
                <a:spcPct val="80000"/>
              </a:lnSpc>
            </a:pPr>
            <a:r>
              <a:rPr lang="pl-PL" altLang="it-IT" sz="2400" dirty="0"/>
              <a:t>G. Karwasz, </a:t>
            </a:r>
            <a:r>
              <a:rPr lang="it-IT" altLang="it-IT" sz="2400" i="1" dirty="0" err="1"/>
              <a:t>L’as</a:t>
            </a:r>
            <a:r>
              <a:rPr lang="pl-PL" altLang="it-IT" sz="2400" i="1" dirty="0"/>
              <a:t>tronomia </a:t>
            </a:r>
            <a:r>
              <a:rPr lang="it-IT" altLang="it-IT" sz="2400" i="1" dirty="0"/>
              <a:t>per bambini</a:t>
            </a:r>
            <a:r>
              <a:rPr lang="pl-PL" altLang="it-IT" sz="2400" dirty="0"/>
              <a:t>, Publicat 2016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5840EE7-A08D-4CA9-8766-FE2D80846D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550" y="0"/>
            <a:ext cx="7029450" cy="762000"/>
          </a:xfrm>
        </p:spPr>
        <p:txBody>
          <a:bodyPr anchor="ctr"/>
          <a:lstStyle/>
          <a:p>
            <a:pPr algn="l"/>
            <a:r>
              <a:rPr lang="pl-PL" altLang="it-IT" sz="3600"/>
              <a:t>Muzyka na szklankach i miskach</a:t>
            </a:r>
          </a:p>
        </p:txBody>
      </p:sp>
      <p:pic>
        <p:nvPicPr>
          <p:cNvPr id="49155" name="AS">
            <a:hlinkClick r:id="" action="ppaction://media"/>
            <a:extLst>
              <a:ext uri="{FF2B5EF4-FFF2-40B4-BE49-F238E27FC236}">
                <a16:creationId xmlns:a16="http://schemas.microsoft.com/office/drawing/2014/main" id="{B5846BCA-018B-45C7-A8B8-9FC9D7673C14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29284" y="3290888"/>
            <a:ext cx="4175125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BRANDY2">
            <a:hlinkClick r:id="" action="ppaction://media"/>
            <a:extLst>
              <a:ext uri="{FF2B5EF4-FFF2-40B4-BE49-F238E27FC236}">
                <a16:creationId xmlns:a16="http://schemas.microsoft.com/office/drawing/2014/main" id="{A879BCD5-8F70-40C5-9578-027FECF4E827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787900" y="3213100"/>
            <a:ext cx="3529013" cy="344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5">
            <a:extLst>
              <a:ext uri="{FF2B5EF4-FFF2-40B4-BE49-F238E27FC236}">
                <a16:creationId xmlns:a16="http://schemas.microsoft.com/office/drawing/2014/main" id="{19F15713-38BE-42AE-A6FB-FA54E6941A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908050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9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621BF2D-E3EE-4A90-8834-4D0B91E77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GlassHarmonika</a:t>
            </a:r>
            <a:endParaRPr lang="en-AU" altLang="it-IT" sz="3600"/>
          </a:p>
        </p:txBody>
      </p:sp>
      <p:pic>
        <p:nvPicPr>
          <p:cNvPr id="68612" name="Picture 4">
            <a:extLst>
              <a:ext uri="{FF2B5EF4-FFF2-40B4-BE49-F238E27FC236}">
                <a16:creationId xmlns:a16="http://schemas.microsoft.com/office/drawing/2014/main" id="{9803C43B-63E4-4231-92C0-1491A849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481806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3" name="Text Box 5">
            <a:extLst>
              <a:ext uri="{FF2B5EF4-FFF2-40B4-BE49-F238E27FC236}">
                <a16:creationId xmlns:a16="http://schemas.microsoft.com/office/drawing/2014/main" id="{7E62548B-4B88-4F99-A378-03359372D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6099175"/>
            <a:ext cx="8299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>
                <a:hlinkClick r:id="rId3"/>
              </a:rPr>
              <a:t>http://www.mimo-international.com</a:t>
            </a:r>
            <a:r>
              <a:rPr lang="en-AU" altLang="it-IT"/>
              <a:t> </a:t>
            </a:r>
            <a:endParaRPr lang="pl-PL" altLang="it-IT"/>
          </a:p>
          <a:p>
            <a:r>
              <a:rPr lang="en-AU" altLang="it-IT">
                <a:hlinkClick r:id="rId4"/>
              </a:rPr>
              <a:t>https://www.atlasobscura.com/articles/ben-franklin-singing-bowl-glass-armonica</a:t>
            </a:r>
            <a:r>
              <a:rPr lang="en-AU" altLang="it-IT"/>
              <a:t> </a:t>
            </a:r>
          </a:p>
        </p:txBody>
      </p:sp>
      <p:pic>
        <p:nvPicPr>
          <p:cNvPr id="68615" name="Picture 7" descr="A glass armonica from the 18th century.">
            <a:extLst>
              <a:ext uri="{FF2B5EF4-FFF2-40B4-BE49-F238E27FC236}">
                <a16:creationId xmlns:a16="http://schemas.microsoft.com/office/drawing/2014/main" id="{4296DA50-48E9-4C8F-A122-AC1B737BD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420938"/>
            <a:ext cx="4895850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3736</Words>
  <Application>Microsoft Office PowerPoint</Application>
  <PresentationFormat>Presentazione su schermo (4:3)</PresentationFormat>
  <Paragraphs>364</Paragraphs>
  <Slides>70</Slides>
  <Notes>9</Notes>
  <HiddenSlides>0</HiddenSlides>
  <MMClips>52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70</vt:i4>
      </vt:variant>
    </vt:vector>
  </HeadingPairs>
  <TitlesOfParts>
    <vt:vector size="80" baseType="lpstr">
      <vt:lpstr>Arial</vt:lpstr>
      <vt:lpstr>Arial Black</vt:lpstr>
      <vt:lpstr>Calibri</vt:lpstr>
      <vt:lpstr>Symbol</vt:lpstr>
      <vt:lpstr>Tahoma</vt:lpstr>
      <vt:lpstr>Times New Roman</vt:lpstr>
      <vt:lpstr>Projekt domyślny</vt:lpstr>
      <vt:lpstr>Equation</vt:lpstr>
      <vt:lpstr>Equation.3</vt:lpstr>
      <vt:lpstr>Równanie</vt:lpstr>
      <vt:lpstr>Presentazione standard di PowerPoint</vt:lpstr>
      <vt:lpstr>Suoni</vt:lpstr>
      <vt:lpstr>«L’udito»  Aristotele, De Anima, 419b, 5-20  </vt:lpstr>
      <vt:lpstr>Suona tutto</vt:lpstr>
      <vt:lpstr>Che cosa sentiamo</vt:lpstr>
      <vt:lpstr>Onda sonora</vt:lpstr>
      <vt:lpstr>La musica con le bollicine</vt:lpstr>
      <vt:lpstr>Muzyka na szklankach i miskach</vt:lpstr>
      <vt:lpstr>GlassHarmonika</vt:lpstr>
      <vt:lpstr>Istrumenti a fiato</vt:lpstr>
      <vt:lpstr>Presentazione standard di PowerPoint</vt:lpstr>
      <vt:lpstr>Presentazione standard di PowerPoint</vt:lpstr>
      <vt:lpstr>Flauto aperto</vt:lpstr>
      <vt:lpstr>Flauto chiuso</vt:lpstr>
      <vt:lpstr>Strumenti a corda </vt:lpstr>
      <vt:lpstr>Ogni strumento, anzi, oggetto, ha il suo suono caratteristico </vt:lpstr>
      <vt:lpstr>Pitagora z Samo „il numero è l’essenza di tutto” [wiki.pl] </vt:lpstr>
      <vt:lpstr>A che cosa serve la ‘scatola’ risonante?</vt:lpstr>
      <vt:lpstr>Suoni di una barra metallica</vt:lpstr>
      <vt:lpstr>Perché violino suona e non viola, e perché non li piace di suonare con li pianoforte?</vt:lpstr>
      <vt:lpstr>La musica del diavolo</vt:lpstr>
      <vt:lpstr>Presentazione standard di PowerPoint</vt:lpstr>
      <vt:lpstr>Un strumento esotico, usato nelle orchestre sinfoniche </vt:lpstr>
      <vt:lpstr>Presentazione standard di PowerPoint</vt:lpstr>
      <vt:lpstr>Suoni di un temporale</vt:lpstr>
      <vt:lpstr>Musica sulla bacinella (di bronzo)</vt:lpstr>
      <vt:lpstr>Campanelli dolorosi</vt:lpstr>
      <vt:lpstr>Adesso siamo pronti per ascoltare una cascata (di suoni)</vt:lpstr>
      <vt:lpstr>Conclusioni</vt:lpstr>
      <vt:lpstr>I delfini (e le balene) parlano in dialetti locali </vt:lpstr>
      <vt:lpstr>Ancora non sappiamo come funziona il nostro orecchio</vt:lpstr>
      <vt:lpstr>In che modo l’orecchio distingue le singole componenti di frequenze?</vt:lpstr>
      <vt:lpstr>E l’orecchio come fa un’analisi simile?</vt:lpstr>
      <vt:lpstr>L’orecchio: un supercomputer della comunicazione</vt:lpstr>
      <vt:lpstr>L’orecchio: strumento dell’udito </vt:lpstr>
      <vt:lpstr>L’analisi di Fourier</vt:lpstr>
      <vt:lpstr>Toni ‘armoniosi’</vt:lpstr>
      <vt:lpstr>Campanelli dolorosi</vt:lpstr>
      <vt:lpstr>Presentazione standard di PowerPoint</vt:lpstr>
      <vt:lpstr>Temperatura: analisi di Fourier</vt:lpstr>
      <vt:lpstr>Letteratura</vt:lpstr>
      <vt:lpstr>Presentazione standard di PowerPoint</vt:lpstr>
      <vt:lpstr>Il modello di Copernico (1543):  sei pianeti attorno il Sole</vt:lpstr>
      <vt:lpstr>Johannes Kepler (1619): Harmonice Mundi</vt:lpstr>
      <vt:lpstr>Sfere di Platone (o di Pitagora)</vt:lpstr>
      <vt:lpstr>Johannes Kepler: Armonia delle sfere</vt:lpstr>
      <vt:lpstr>Come Keplero sapeva quanto distano i pianeti (in confronto con la distanza Terra – Sole)?</vt:lpstr>
      <vt:lpstr>Johannes Kepler: le tre leggi sono molto meglio dell’armonia delle sfere</vt:lpstr>
      <vt:lpstr>E quali sono le distanze „vere”  dei pianeti dal Sole?</vt:lpstr>
      <vt:lpstr>Il nostro sistema Solare è (pressa poco) fatto così </vt:lpstr>
      <vt:lpstr>Leggi di Keplero derivano dalla legge di Newton. E questa, dalle geometria (3D) dello spazio</vt:lpstr>
      <vt:lpstr>Volendo, le leggi di Keplero si può derivare dalla legge di Newton…</vt:lpstr>
      <vt:lpstr>La matematica governa il mondo: anche le galassie hanno una forma matematica </vt:lpstr>
      <vt:lpstr>L’equazione più bella dell’Universo*</vt:lpstr>
      <vt:lpstr>Esiste una armonia nel sistema Solare? </vt:lpstr>
      <vt:lpstr>Giove e suoi satelliti (quelli di Galileo)</vt:lpstr>
      <vt:lpstr>La risonanza Giove ↔ Pallas </vt:lpstr>
      <vt:lpstr>Pluto - Caronte</vt:lpstr>
      <vt:lpstr>Sistema Solare: armonie e risonanze</vt:lpstr>
      <vt:lpstr>La distribuzione delle galassie nell’Universo segue uno schema particolare (matematico?) </vt:lpstr>
      <vt:lpstr>Presentazione standard di PowerPoint</vt:lpstr>
      <vt:lpstr>La distribuzione delle galassie corrisponde alla temperatura del ‘brodo’ di plasma primordiale </vt:lpstr>
      <vt:lpstr>Questa distribuzione mostra un certo schema, simile alle posizioni di nodi nel flauto</vt:lpstr>
      <vt:lpstr>Possiamo fare l’analisi armonica di questa distribuzione (i.e. la trasformata di Fourier) </vt:lpstr>
      <vt:lpstr>Qual è l’armonia dell’Universo?</vt:lpstr>
      <vt:lpstr>Di che strumento è questa musica?</vt:lpstr>
      <vt:lpstr>„Dio è matematico”  E magari anche musicista?</vt:lpstr>
      <vt:lpstr>Indicazioni didattiche</vt:lpstr>
      <vt:lpstr>Indicazioni prattiche</vt:lpstr>
      <vt:lpstr>Letteratura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50</cp:revision>
  <dcterms:created xsi:type="dcterms:W3CDTF">2019-04-23T16:37:35Z</dcterms:created>
  <dcterms:modified xsi:type="dcterms:W3CDTF">2022-04-02T18:44:32Z</dcterms:modified>
</cp:coreProperties>
</file>