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355" r:id="rId3"/>
    <p:sldId id="356" r:id="rId4"/>
    <p:sldId id="313" r:id="rId5"/>
    <p:sldId id="321" r:id="rId6"/>
    <p:sldId id="340" r:id="rId7"/>
    <p:sldId id="344" r:id="rId8"/>
    <p:sldId id="323" r:id="rId9"/>
    <p:sldId id="322" r:id="rId10"/>
    <p:sldId id="368" r:id="rId11"/>
    <p:sldId id="349" r:id="rId12"/>
    <p:sldId id="365" r:id="rId13"/>
    <p:sldId id="351" r:id="rId14"/>
    <p:sldId id="366" r:id="rId15"/>
    <p:sldId id="367" r:id="rId16"/>
    <p:sldId id="358" r:id="rId17"/>
    <p:sldId id="357" r:id="rId18"/>
    <p:sldId id="361" r:id="rId19"/>
    <p:sldId id="360" r:id="rId20"/>
    <p:sldId id="324" r:id="rId21"/>
    <p:sldId id="325" r:id="rId22"/>
    <p:sldId id="326" r:id="rId23"/>
    <p:sldId id="327" r:id="rId24"/>
    <p:sldId id="328" r:id="rId25"/>
    <p:sldId id="329" r:id="rId26"/>
    <p:sldId id="330" r:id="rId27"/>
    <p:sldId id="332" r:id="rId28"/>
    <p:sldId id="334" r:id="rId29"/>
    <p:sldId id="335" r:id="rId30"/>
    <p:sldId id="336" r:id="rId31"/>
    <p:sldId id="337" r:id="rId32"/>
    <p:sldId id="338" r:id="rId33"/>
    <p:sldId id="347" r:id="rId34"/>
    <p:sldId id="348" r:id="rId35"/>
    <p:sldId id="359" r:id="rId36"/>
    <p:sldId id="362" r:id="rId37"/>
    <p:sldId id="363" r:id="rId38"/>
    <p:sldId id="364" r:id="rId39"/>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4" autoAdjust="0"/>
    <p:restoredTop sz="94660"/>
  </p:normalViewPr>
  <p:slideViewPr>
    <p:cSldViewPr>
      <p:cViewPr varScale="1">
        <p:scale>
          <a:sx n="48" d="100"/>
          <a:sy n="48" d="100"/>
        </p:scale>
        <p:origin x="768"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05.04.2025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youtube.com/watch?v=PanqoHa_B6c" TargetMode="External"/><Relationship Id="rId7" Type="http://schemas.openxmlformats.org/officeDocument/2006/relationships/image" Target="../media/image7.gif"/><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n.wikipedia.org/wiki/Schrodinger_equation" TargetMode="External"/><Relationship Id="rId7" Type="http://schemas.openxmlformats.org/officeDocument/2006/relationships/image" Target="../media/image12.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ole tekstowe 3">
            <a:extLst>
              <a:ext uri="{FF2B5EF4-FFF2-40B4-BE49-F238E27FC236}">
                <a16:creationId xmlns:a16="http://schemas.microsoft.com/office/drawing/2014/main" id="{5BED724A-3485-7940-7F5A-C1210D39F81A}"/>
              </a:ext>
            </a:extLst>
          </p:cNvPr>
          <p:cNvSpPr txBox="1">
            <a:spLocks noChangeArrowheads="1"/>
          </p:cNvSpPr>
          <p:nvPr/>
        </p:nvSpPr>
        <p:spPr bwMode="auto">
          <a:xfrm>
            <a:off x="107950" y="412750"/>
            <a:ext cx="8928100" cy="62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1800"/>
          </a:p>
          <a:p>
            <a:pPr>
              <a:spcBef>
                <a:spcPct val="0"/>
              </a:spcBef>
              <a:spcAft>
                <a:spcPts val="600"/>
              </a:spcAft>
              <a:buFontTx/>
              <a:buNone/>
            </a:pPr>
            <a:r>
              <a:rPr lang="pl-PL" altLang="en-US" sz="1600"/>
              <a:t>Bacon za wyjątkowo bezużyteczne narzędzie nauki uznał sylogizm. Zdaniem Bacona trzeba operować doświadczeniem, a nie założeniami. Metodzie sylogizmu Bacon przeciwstawia indukcję – stopniowe uogólnianie wiedzy, zamiast natychmiastowego układania ogólnych twierdzeń na podstawie danych zmysłowych. Właśnie dlatego Bacon twierdził, że „umysłowi ludzkiemu nie trzeba skrzydeł, lecz ołowiu”.</a:t>
            </a:r>
          </a:p>
          <a:p>
            <a:pPr>
              <a:spcBef>
                <a:spcPct val="0"/>
              </a:spcBef>
              <a:spcAft>
                <a:spcPts val="600"/>
              </a:spcAft>
              <a:buFontTx/>
              <a:buNone/>
            </a:pPr>
            <a:r>
              <a:rPr lang="pl-PL" altLang="en-US" sz="1600"/>
              <a:t>Bacon nie negował znaczenia rozumu w poznaniu. Rozum i zmysły muszą ze sobą współpra-cować. Taka współpraca daje pewność wiedzy.</a:t>
            </a:r>
          </a:p>
          <a:p>
            <a:pPr>
              <a:spcBef>
                <a:spcPct val="0"/>
              </a:spcBef>
              <a:spcAft>
                <a:spcPts val="600"/>
              </a:spcAft>
              <a:buFontTx/>
              <a:buNone/>
            </a:pPr>
            <a:r>
              <a:rPr lang="pl-PL" altLang="en-US" sz="1600" b="1"/>
              <a:t>Teoria złudzeń</a:t>
            </a:r>
          </a:p>
          <a:p>
            <a:pPr>
              <a:spcBef>
                <a:spcPct val="0"/>
              </a:spcBef>
              <a:buFontTx/>
              <a:buNone/>
            </a:pPr>
            <a:r>
              <a:rPr lang="pl-PL" altLang="en-US" sz="1600"/>
              <a:t>Bacon uważał, że umysł ludzki jest podległy różnego rodzaju złudzeniom (łac.</a:t>
            </a:r>
            <a:r>
              <a:rPr lang="pl-PL" altLang="en-US" sz="1600" i="1"/>
              <a:t> idola </a:t>
            </a:r>
            <a:r>
              <a:rPr lang="pl-PL" altLang="en-US" sz="1600"/>
              <a:t>z gr. eídōlon 'widmo; obraz') i warunkiem reformy nauki jest wyzwolenie umysłu od owych błędów i złudzeń[. Wyróżnił on cztery rodzaje takich złudzeń (jest to tzw. teoria idoli):</a:t>
            </a:r>
          </a:p>
          <a:p>
            <a:pPr>
              <a:spcBef>
                <a:spcPct val="0"/>
              </a:spcBef>
              <a:buFontTx/>
              <a:buNone/>
            </a:pPr>
            <a:r>
              <a:rPr lang="pl-PL" altLang="en-US" sz="1600"/>
              <a:t>1. złudzenia plemienne (</a:t>
            </a:r>
            <a:r>
              <a:rPr lang="pl-PL" altLang="en-US" sz="1600" i="1"/>
              <a:t>idola tribus</a:t>
            </a:r>
            <a:r>
              <a:rPr lang="pl-PL" altLang="en-US" sz="1600"/>
              <a:t>) – wynikające z natury ludzkiej i wspólne wszystkim ludziom; należy do nich antropomorfizm i doszukiwanie się celowości w świecie; </a:t>
            </a:r>
          </a:p>
          <a:p>
            <a:pPr>
              <a:spcBef>
                <a:spcPct val="0"/>
              </a:spcBef>
              <a:buFontTx/>
              <a:buNone/>
            </a:pPr>
            <a:r>
              <a:rPr lang="pl-PL" altLang="en-US" sz="1600"/>
              <a:t>2. złudzenia jaskini </a:t>
            </a:r>
            <a:r>
              <a:rPr lang="pl-PL" altLang="en-US" sz="1600" i="1"/>
              <a:t>(idola specus</a:t>
            </a:r>
            <a:r>
              <a:rPr lang="pl-PL" altLang="en-US" sz="1600"/>
              <a:t>), tak nazwane przez aluzję do platońskiej alegorii jaskini] – przesądy jednostek, spowodowane przez indywidualny wpływ wychowania i środowiska;</a:t>
            </a:r>
          </a:p>
          <a:p>
            <a:pPr>
              <a:spcBef>
                <a:spcPct val="0"/>
              </a:spcBef>
              <a:buFontTx/>
              <a:buNone/>
            </a:pPr>
            <a:r>
              <a:rPr lang="pl-PL" altLang="en-US" sz="1600"/>
              <a:t>3. złudzenia rynku (</a:t>
            </a:r>
            <a:r>
              <a:rPr lang="pl-PL" altLang="en-US" sz="1600" i="1"/>
              <a:t>idola fori</a:t>
            </a:r>
            <a:r>
              <a:rPr lang="pl-PL" altLang="en-US" sz="1600"/>
              <a:t>) – powodowane przez niedokładność, nieadekwatność i wieloznaczność pojęć, niedoskonałość języka; „zły i niezręczny dobór wyrazów w dziwny sposób krępuje umysł. I ani definicje, ani objaśnienia, którymi uczeni w niektórych sprawach zwykle zabezpieczają się i bronią, żadną miarą nie poprawiają stanu rzeczy.” </a:t>
            </a:r>
          </a:p>
          <a:p>
            <a:pPr>
              <a:spcBef>
                <a:spcPct val="0"/>
              </a:spcBef>
              <a:buFontTx/>
              <a:buNone/>
            </a:pPr>
            <a:r>
              <a:rPr lang="pl-PL" altLang="en-US" sz="1600"/>
              <a:t>4. złudzenia teatru (</a:t>
            </a:r>
            <a:r>
              <a:rPr lang="pl-PL" altLang="en-US" sz="1600" i="1"/>
              <a:t>idola theatri</a:t>
            </a:r>
            <a:r>
              <a:rPr lang="pl-PL" altLang="en-US" sz="1600"/>
              <a:t>) – powodowane przez błędne spekulacje filozoficzne, których wyniki są przyjmowane na mocy autorytetu. </a:t>
            </a:r>
          </a:p>
          <a:p>
            <a:pPr>
              <a:spcBef>
                <a:spcPct val="0"/>
              </a:spcBef>
              <a:buFontTx/>
              <a:buNone/>
            </a:pPr>
            <a:endParaRPr lang="pl-PL" altLang="en-US" sz="1400"/>
          </a:p>
          <a:p>
            <a:pPr>
              <a:spcBef>
                <a:spcPct val="0"/>
              </a:spcBef>
              <a:buFontTx/>
              <a:buNone/>
            </a:pPr>
            <a:r>
              <a:rPr lang="pl-PL" altLang="en-US" sz="1400"/>
              <a:t>https://pl.wikipedia.org/wiki/Francis_Bacon_(filozof)</a:t>
            </a:r>
          </a:p>
        </p:txBody>
      </p:sp>
      <p:sp>
        <p:nvSpPr>
          <p:cNvPr id="12291" name="pole tekstowe 4">
            <a:extLst>
              <a:ext uri="{FF2B5EF4-FFF2-40B4-BE49-F238E27FC236}">
                <a16:creationId xmlns:a16="http://schemas.microsoft.com/office/drawing/2014/main" id="{5156638B-DE2C-B890-43F9-82A0F4E910CB}"/>
              </a:ext>
            </a:extLst>
          </p:cNvPr>
          <p:cNvSpPr txBox="1">
            <a:spLocks noChangeArrowheads="1"/>
          </p:cNvSpPr>
          <p:nvPr/>
        </p:nvSpPr>
        <p:spPr bwMode="auto">
          <a:xfrm>
            <a:off x="1908175" y="84138"/>
            <a:ext cx="57880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a:t>Sylogizm i złudzenia poznania </a:t>
            </a:r>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a:t>
            </a:r>
            <a:r>
              <a:rPr lang="pl-PL" altLang="it-IT" sz="1800" u="sng" dirty="0"/>
              <a:t>doświadczenia</a:t>
            </a:r>
            <a:r>
              <a:rPr lang="pl-PL" altLang="it-IT" sz="1800" dirty="0"/>
              <a:t>,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85072-BC3D-1671-B5BA-D3535349ECB8}"/>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CD36E80F-2DCD-466C-5291-740EDE3CA14B}"/>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istnienie materii</a:t>
            </a:r>
          </a:p>
        </p:txBody>
      </p:sp>
      <p:sp>
        <p:nvSpPr>
          <p:cNvPr id="7171" name="Rectangle 3">
            <a:extLst>
              <a:ext uri="{FF2B5EF4-FFF2-40B4-BE49-F238E27FC236}">
                <a16:creationId xmlns:a16="http://schemas.microsoft.com/office/drawing/2014/main" id="{7F837998-65F2-A283-E6DC-C873C50FAA8D}"/>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a:t>
            </a:r>
          </a:p>
          <a:p>
            <a:pPr eaLnBrk="1" hangingPunct="1">
              <a:buFontTx/>
              <a:buNone/>
            </a:pPr>
            <a:endParaRPr lang="pl-PL" altLang="it-IT" sz="1800" dirty="0"/>
          </a:p>
          <a:p>
            <a:pPr eaLnBrk="1" hangingPunct="1">
              <a:buFontTx/>
              <a:buNone/>
            </a:pPr>
            <a:r>
              <a:rPr lang="pl-PL" altLang="it-IT" sz="1800" dirty="0"/>
              <a:t>]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3014939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F64C8-A423-7A6A-A0A5-A09758C83FA9}"/>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73DD5008-AAC2-5652-CC2C-0E978A8D4C3F}"/>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C5011F1F-F77E-9586-30D1-879C9CFA4CD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en-US" sz="1900" noProof="0" dirty="0"/>
              <a:t>„So Berkeley has claimed that matter is unintelligible. We cannot imagine anything like it any more than we can observe it, and the invocation of abstract ideas by means of which we may think of the unimaginable involves absurdity.  […] Matter can be vaguely intelligible as a tool or instrument of God. […] Physics cannot explain why certain pulsations of air cause heard sound or why in certain physical conditions we see one </a:t>
            </a:r>
            <a:r>
              <a:rPr lang="en-US" sz="1900" noProof="0" dirty="0" err="1"/>
              <a:t>colour</a:t>
            </a:r>
            <a:r>
              <a:rPr lang="en-US" sz="1900" noProof="0" dirty="0"/>
              <a:t> rather than another, or indeed, why we see any </a:t>
            </a:r>
            <a:r>
              <a:rPr lang="en-US" sz="1900" noProof="0" dirty="0" err="1"/>
              <a:t>coulour</a:t>
            </a:r>
            <a:r>
              <a:rPr lang="en-US" sz="1900" noProof="0" dirty="0"/>
              <a:t> at all.  </a:t>
            </a:r>
            <a:r>
              <a:rPr lang="en-US" sz="1900" b="1" noProof="0" dirty="0"/>
              <a:t>[Completely wrong]</a:t>
            </a:r>
            <a:endParaRPr lang="en-US" sz="1900" noProof="0" dirty="0"/>
          </a:p>
          <a:p>
            <a:pPr eaLnBrk="1" hangingPunct="1">
              <a:spcBef>
                <a:spcPts val="600"/>
              </a:spcBef>
              <a:buFontTx/>
              <a:buNone/>
            </a:pPr>
            <a:r>
              <a:rPr lang="en-US" sz="1900" noProof="0" dirty="0"/>
              <a:t>So on all counts it seems clear to Berkeley in the ontology of Locke, Newton and their associates matter was indefensible and superfluous. They themselves were ready t</a:t>
            </a:r>
            <a:r>
              <a:rPr lang="pl-PL" sz="1900" noProof="0" dirty="0"/>
              <a:t>o</a:t>
            </a:r>
            <a:r>
              <a:rPr lang="en-US" sz="1900" noProof="0" dirty="0"/>
              <a:t> admit that mater without God yielded no satisfactory explanation of the world. So Berkeley claims that a complete account of the world can be given in terms of the remainder of the Newtonian ontology – God, finite spirits and their ideas. In the famous formulation of this doctrine Berkeley said that to exist is either to perceive (</a:t>
            </a:r>
            <a:r>
              <a:rPr lang="en-US" sz="1900" i="1" noProof="0" dirty="0" err="1"/>
              <a:t>percipere</a:t>
            </a:r>
            <a:r>
              <a:rPr lang="en-US" sz="1900" i="1" noProof="0" dirty="0"/>
              <a:t>), </a:t>
            </a:r>
            <a:r>
              <a:rPr lang="en-US" sz="1900" noProof="0" dirty="0"/>
              <a:t>which constitutes the existence of spirits, or to be perceived (</a:t>
            </a:r>
            <a:r>
              <a:rPr lang="en-US" sz="1900" i="1" noProof="0" dirty="0"/>
              <a:t>percipi</a:t>
            </a:r>
            <a:r>
              <a:rPr lang="en-US" sz="1900" noProof="0" dirty="0"/>
              <a:t>), which constitutes the existence of inanimate, of ideas. The perceived objects of the mind which have no existence independent of the mind. So the world is ultimately spiritual; there is nothing beyond minds and their contents. </a:t>
            </a:r>
            <a:endParaRPr lang="pl-PL" sz="1900" noProof="0" dirty="0"/>
          </a:p>
          <a:p>
            <a:pPr eaLnBrk="1" hangingPunct="1">
              <a:spcBef>
                <a:spcPts val="600"/>
              </a:spcBef>
              <a:buNone/>
            </a:pPr>
            <a:r>
              <a:rPr lang="pl-PL" sz="1900" noProof="0" dirty="0"/>
              <a:t>J. O. </a:t>
            </a:r>
            <a:r>
              <a:rPr lang="pl-PL" sz="1900" noProof="0" dirty="0" err="1"/>
              <a:t>Urmson</a:t>
            </a:r>
            <a:r>
              <a:rPr lang="pl-PL" sz="1900" noProof="0" dirty="0"/>
              <a:t>, </a:t>
            </a:r>
            <a:r>
              <a:rPr lang="pl-PL" sz="1900" i="1" noProof="0" dirty="0"/>
              <a:t>Berkeley. Pas</a:t>
            </a:r>
            <a:r>
              <a:rPr lang="pl-PL" sz="1900" i="1" dirty="0"/>
              <a:t>t </a:t>
            </a:r>
            <a:r>
              <a:rPr lang="pl-PL" sz="1900" i="1"/>
              <a:t>Masters</a:t>
            </a:r>
            <a:r>
              <a:rPr lang="pl-PL" sz="1900" i="1" dirty="0"/>
              <a:t>. </a:t>
            </a:r>
            <a:r>
              <a:rPr lang="pl-PL" sz="1900" dirty="0"/>
              <a:t>Oxford University Press, 1982, str. 32-33.</a:t>
            </a:r>
            <a:endParaRPr lang="en-US" sz="1900" noProof="0" dirty="0"/>
          </a:p>
          <a:p>
            <a:pPr eaLnBrk="1" hangingPunct="1">
              <a:spcBef>
                <a:spcPts val="600"/>
              </a:spcBef>
              <a:buFontTx/>
              <a:buNone/>
            </a:pPr>
            <a:endParaRPr lang="en-US" sz="1900" noProof="0" dirty="0"/>
          </a:p>
          <a:p>
            <a:pPr eaLnBrk="1" hangingPunct="1">
              <a:buFontTx/>
              <a:buNone/>
            </a:pPr>
            <a:endParaRPr lang="en-US" sz="1900" noProof="0" dirty="0"/>
          </a:p>
          <a:p>
            <a:pPr eaLnBrk="1" hangingPunct="1">
              <a:buFontTx/>
              <a:buNone/>
            </a:pPr>
            <a:endParaRPr lang="en-US" sz="1900" noProof="0" dirty="0"/>
          </a:p>
        </p:txBody>
      </p:sp>
    </p:spTree>
    <p:extLst>
      <p:ext uri="{BB962C8B-B14F-4D97-AF65-F5344CB8AC3E}">
        <p14:creationId xmlns:p14="http://schemas.microsoft.com/office/powerpoint/2010/main" val="370468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537BD-D995-B2E1-5E56-90B6895D5B95}"/>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0D897635-8F01-6FA1-F362-A9E443ABB18D}"/>
              </a:ext>
            </a:extLst>
          </p:cNvPr>
          <p:cNvSpPr>
            <a:spLocks noGrp="1" noChangeArrowheads="1"/>
          </p:cNvSpPr>
          <p:nvPr>
            <p:ph type="title"/>
          </p:nvPr>
        </p:nvSpPr>
        <p:spPr>
          <a:xfrm>
            <a:off x="0" y="-26988"/>
            <a:ext cx="9144000" cy="863601"/>
          </a:xfrm>
        </p:spPr>
        <p:txBody>
          <a:bodyPr/>
          <a:lstStyle/>
          <a:p>
            <a:pPr eaLnBrk="1" hangingPunct="1"/>
            <a:r>
              <a:rPr lang="en-US" sz="3200" noProof="0" dirty="0">
                <a:ea typeface="Arial Unicode MS" pitchFamily="34" charset="-128"/>
              </a:rPr>
              <a:t>Berkeley: immaterialism</a:t>
            </a:r>
          </a:p>
        </p:txBody>
      </p:sp>
      <p:sp>
        <p:nvSpPr>
          <p:cNvPr id="7171" name="Rectangle 3">
            <a:extLst>
              <a:ext uri="{FF2B5EF4-FFF2-40B4-BE49-F238E27FC236}">
                <a16:creationId xmlns:a16="http://schemas.microsoft.com/office/drawing/2014/main" id="{097EBB41-40FE-884F-7B81-AA25632D69F8}"/>
              </a:ext>
            </a:extLst>
          </p:cNvPr>
          <p:cNvSpPr>
            <a:spLocks noGrp="1" noChangeArrowheads="1"/>
          </p:cNvSpPr>
          <p:nvPr>
            <p:ph type="body" idx="1"/>
          </p:nvPr>
        </p:nvSpPr>
        <p:spPr>
          <a:xfrm>
            <a:off x="89694" y="836612"/>
            <a:ext cx="9054306" cy="6021388"/>
          </a:xfrm>
        </p:spPr>
        <p:txBody>
          <a:bodyPr/>
          <a:lstStyle/>
          <a:p>
            <a:pPr eaLnBrk="1" hangingPunct="1">
              <a:spcBef>
                <a:spcPts val="600"/>
              </a:spcBef>
              <a:buFontTx/>
              <a:buNone/>
            </a:pPr>
            <a:r>
              <a:rPr lang="pl-PL" sz="1900" dirty="0"/>
              <a:t>Berkeley twierdził więc, że materia jest niepoznawalna. Nie możemy sobie jej wyobrazić w większym stopniu niż sama możność jej obserwacji, a odwoływanie się do abstrakcyjnych idei, za pomocą których możemy myśleć o tym, co niewyobrażalne, pociąga za sobą niedorzeczność.  […] Materia może być ogólnikowo zrozumiała jako narzędzie lub instrument Boga. […] Fizyka nie jest w stanie wyjaśnić, dlaczego pewne wibracje powietrza wywołują słyszalny dźwięk, dlaczego w pewnych warunkach fizycznych widzimy taki, a nie inny kolor, ani dlaczego w ogóle widzimy jakąkolwiek barwę</a:t>
            </a:r>
            <a:r>
              <a:rPr lang="pl-PL" sz="1900" b="1" dirty="0"/>
              <a:t>.  [Całkowicie błędnie]</a:t>
            </a:r>
            <a:r>
              <a:rPr lang="pl-PL" sz="1900" dirty="0"/>
              <a:t>
Tak więc pod każdym względem dla Berkeleya wydaje się jasne, że w ontologii </a:t>
            </a:r>
            <a:r>
              <a:rPr lang="pl-PL" sz="1900" dirty="0" err="1"/>
              <a:t>Locke'a</a:t>
            </a:r>
            <a:r>
              <a:rPr lang="pl-PL" sz="1900" dirty="0"/>
              <a:t>, Newtona i ich naśladowców nie można obronić istnienia materii: jest ona zbyteczna. Oni sami byli gotowi przyznać, że materia bez Boga nie daje zadowalającego wyjaśnienia świata. Berkeley twierdzi więc, że pełne wyjaśnienie świata można przedstawić w kategoriach pozostałej części ontologii newtonowskiej – Boga, skończonych duchów i ich idei. W słynnym sformułowaniu tej doktryny Berkeley powiedział, że istnieć to albo postrzegać (</a:t>
            </a:r>
            <a:r>
              <a:rPr lang="pl-PL" sz="1900" i="1" dirty="0" err="1"/>
              <a:t>percipere</a:t>
            </a:r>
            <a:r>
              <a:rPr lang="pl-PL" sz="1900" dirty="0"/>
              <a:t>), co stanowi istnienie duchów, albo być postrzeganym (</a:t>
            </a:r>
            <a:r>
              <a:rPr lang="pl-PL" sz="1900" i="1" dirty="0" err="1"/>
              <a:t>percipi</a:t>
            </a:r>
            <a:r>
              <a:rPr lang="pl-PL" sz="1900" dirty="0"/>
              <a:t>), co konstytuuje istnienie rzeczy nieożywionych, czyli idei. Te postrzegane idee są przedmioty umysłu, które nie mają istnienia niezależnego od umysłu. Tak więc świat jest ostatecznie duchowy; nie ma nic poza umysłami i ich zawartością.</a:t>
            </a:r>
          </a:p>
          <a:p>
            <a:pPr eaLnBrk="1" hangingPunct="1">
              <a:spcBef>
                <a:spcPts val="600"/>
              </a:spcBef>
              <a:buFontTx/>
              <a:buNone/>
            </a:pPr>
            <a:r>
              <a:rPr lang="pl-PL" sz="1900" noProof="0" dirty="0"/>
              <a:t>J. O. </a:t>
            </a:r>
            <a:r>
              <a:rPr lang="pl-PL" sz="1900" noProof="0" dirty="0" err="1"/>
              <a:t>Urmson</a:t>
            </a:r>
            <a:r>
              <a:rPr lang="pl-PL" sz="1900" noProof="0" dirty="0"/>
              <a:t>, </a:t>
            </a:r>
            <a:r>
              <a:rPr lang="pl-PL" sz="1900" i="1" noProof="0" dirty="0"/>
              <a:t>Berkeley. Pas</a:t>
            </a:r>
            <a:r>
              <a:rPr lang="pl-PL" sz="1900" i="1" dirty="0"/>
              <a:t>t </a:t>
            </a:r>
            <a:r>
              <a:rPr lang="pl-PL" sz="1900" i="1" dirty="0" err="1"/>
              <a:t>Masters</a:t>
            </a:r>
            <a:r>
              <a:rPr lang="pl-PL" sz="1900" i="1" dirty="0"/>
              <a:t>. </a:t>
            </a:r>
            <a:r>
              <a:rPr lang="pl-PL" sz="1900" dirty="0"/>
              <a:t>Oxford University Press, 1982, str. 32-33.</a:t>
            </a:r>
            <a:endParaRPr lang="en-US" sz="1900" noProof="0" dirty="0"/>
          </a:p>
          <a:p>
            <a:pPr eaLnBrk="1" hangingPunct="1">
              <a:buFontTx/>
              <a:buNone/>
            </a:pPr>
            <a:endParaRPr lang="en-US" sz="1900" noProof="0" dirty="0"/>
          </a:p>
        </p:txBody>
      </p:sp>
    </p:spTree>
    <p:extLst>
      <p:ext uri="{BB962C8B-B14F-4D97-AF65-F5344CB8AC3E}">
        <p14:creationId xmlns:p14="http://schemas.microsoft.com/office/powerpoint/2010/main" val="3484694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780" dirty="0"/>
              <a:t>Mimo zaznaczonych niejasności Husserl wielokrotnie wprost podkreśla, że </a:t>
            </a:r>
            <a:r>
              <a:rPr lang="pl-PL" sz="1780" i="1" dirty="0"/>
              <a:t>warunkiem istnienia świata </a:t>
            </a:r>
            <a:r>
              <a:rPr lang="pl-PL" sz="1780" dirty="0"/>
              <a:t>jest istnienie czystej świadomości i nie jakiej bądź, lecz właśnie takiej, w której występują mnogości aktów jednozgodnie konstytuujące składniki świata i świat jako całość. „</a:t>
            </a:r>
            <a:r>
              <a:rPr lang="pl-PL" sz="1780" dirty="0" err="1"/>
              <a:t>Streichen</a:t>
            </a:r>
            <a:r>
              <a:rPr lang="pl-PL" sz="1780" dirty="0"/>
              <a:t> wir </a:t>
            </a:r>
            <a:r>
              <a:rPr lang="pl-PL" sz="1780" dirty="0" err="1"/>
              <a:t>das</a:t>
            </a:r>
            <a:r>
              <a:rPr lang="pl-PL" sz="1780" dirty="0"/>
              <a:t> </a:t>
            </a:r>
            <a:r>
              <a:rPr lang="pl-PL" sz="1780" dirty="0" err="1"/>
              <a:t>Bewusststein</a:t>
            </a:r>
            <a:r>
              <a:rPr lang="pl-PL" sz="1780" dirty="0"/>
              <a:t>, </a:t>
            </a:r>
            <a:r>
              <a:rPr lang="pl-PL" sz="1780" dirty="0" err="1"/>
              <a:t>so</a:t>
            </a:r>
            <a:r>
              <a:rPr lang="pl-PL" sz="1780" dirty="0"/>
              <a:t> </a:t>
            </a:r>
            <a:r>
              <a:rPr lang="pl-PL" sz="1780" dirty="0" err="1"/>
              <a:t>strichen</a:t>
            </a:r>
            <a:r>
              <a:rPr lang="pl-PL" sz="1780" dirty="0"/>
              <a:t> wir </a:t>
            </a:r>
            <a:r>
              <a:rPr lang="pl-PL" sz="1780" dirty="0" err="1"/>
              <a:t>die</a:t>
            </a:r>
            <a:r>
              <a:rPr lang="pl-PL" sz="1780" dirty="0"/>
              <a:t> </a:t>
            </a:r>
            <a:r>
              <a:rPr lang="pl-PL" sz="1780" dirty="0" err="1"/>
              <a:t>Welt</a:t>
            </a:r>
            <a:r>
              <a:rPr lang="pl-PL" sz="1780" dirty="0"/>
              <a:t>” – oto zwrot, którego Husserl niejednokrotnie używał w swych wykładach. Wydaje się, że to nic innego nie znaczy – wobec jednocześnie głoszonej transcendencji świata – jak tylko, że świat realny jest egzystencjalnie </a:t>
            </a:r>
            <a:r>
              <a:rPr lang="pl-PL" sz="1780" spc="150" dirty="0"/>
              <a:t>zależny</a:t>
            </a:r>
            <a:r>
              <a:rPr lang="pl-PL" sz="1780" dirty="0"/>
              <a:t> od czystej świadomości. Przy tym odwrotnie świadomość nie ma być zależna w bycie od świata realnego. (str. 173) </a:t>
            </a:r>
          </a:p>
          <a:p>
            <a:endParaRPr lang="pl-PL" sz="1780" dirty="0"/>
          </a:p>
          <a:p>
            <a:r>
              <a:rPr lang="pl-PL" sz="1780" dirty="0"/>
              <a:t>Gdy więc ostatecznie zestawimy podane przeze mnie określenie stanowiska, które tu nazwałem „idealistycznym kreacjonizmem zależnościowym” […] Husserl stwierdza </a:t>
            </a:r>
            <a:r>
              <a:rPr lang="pl-PL" sz="1780" spc="150" dirty="0"/>
              <a:t>absolutne istnienie </a:t>
            </a:r>
            <a:r>
              <a:rPr lang="pl-PL" sz="1780" dirty="0"/>
              <a:t>czystej świadomości i względne w stosunku do świadomości</a:t>
            </a:r>
            <a:r>
              <a:rPr lang="pl-PL" sz="1780" spc="150" dirty="0"/>
              <a:t> istnienie </a:t>
            </a:r>
            <a:r>
              <a:rPr lang="pl-PL" sz="1780" dirty="0"/>
              <a:t>świata realnego (str. 174)</a:t>
            </a:r>
          </a:p>
          <a:p>
            <a:r>
              <a:rPr lang="pl-PL" sz="1780" dirty="0"/>
              <a:t>Tak np. u Berkeleya motyw teologiczny sprawia, że „rzeczy” są pojęte jako idee Boga i przyczyniają się zarazem do tego, iż moment pochodzenia świata rzeczy z aktów świadomości skończonej zostaje w ten sposób osłabiony. (str. 177)</a:t>
            </a:r>
          </a:p>
          <a:p>
            <a:pPr marL="0" indent="0" algn="r">
              <a:buNone/>
            </a:pPr>
            <a:r>
              <a:rPr lang="pl-PL" sz="1780" i="1" dirty="0"/>
              <a:t>Spór o istnienie świata</a:t>
            </a:r>
            <a:r>
              <a:rPr lang="pl-PL" sz="1780" dirty="0"/>
              <a:t>, t. I, Kraków 1947</a:t>
            </a:r>
          </a:p>
          <a:p>
            <a:pPr>
              <a:spcBef>
                <a:spcPts val="0"/>
              </a:spcBef>
            </a:pPr>
            <a:r>
              <a:rPr lang="pl-PL" sz="1780" dirty="0">
                <a:solidFill>
                  <a:schemeClr val="accent6"/>
                </a:solidFill>
              </a:rPr>
              <a:t>Reasumując: Berkeley uważa świat za ideę w umyśle Boga </a:t>
            </a:r>
          </a:p>
          <a:p>
            <a:r>
              <a:rPr lang="pl-PL" sz="1780" dirty="0">
                <a:solidFill>
                  <a:schemeClr val="accent6"/>
                </a:solidFill>
              </a:rPr>
              <a:t>Husserl – jako warunkiem istnienia świata przywołuje świadomość (człowieka) a najlepiej więcej niż jednego (= solipsyzm zbiorowy) </a:t>
            </a:r>
            <a:endParaRPr lang="en-US" sz="1780" dirty="0">
              <a:solidFill>
                <a:schemeClr val="accent6"/>
              </a:solidFill>
            </a:endParaRP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251520" y="320040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subiektywnymi,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własne życzenia (wewnętrzne).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E355-49D0-2CDC-4BAE-91B0A6ADD5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7B87A8-912D-E42C-C2FD-21DE3D039C09}"/>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6F3A9DE3-5C06-4752-F3BE-C8FCB1EABB89}"/>
              </a:ext>
            </a:extLst>
          </p:cNvPr>
          <p:cNvSpPr txBox="1"/>
          <p:nvPr/>
        </p:nvSpPr>
        <p:spPr>
          <a:xfrm>
            <a:off x="249694" y="5860028"/>
            <a:ext cx="4146038" cy="1472198"/>
          </a:xfrm>
          <a:prstGeom prst="rect">
            <a:avLst/>
          </a:prstGeom>
          <a:noFill/>
        </p:spPr>
        <p:txBody>
          <a:bodyPr wrap="square" rtlCol="0">
            <a:spAutoFit/>
          </a:bodyPr>
          <a:lstStyle/>
          <a:p>
            <a:pPr algn="l">
              <a:spcAft>
                <a:spcPts val="750"/>
              </a:spcAft>
              <a:buNone/>
            </a:pPr>
            <a:r>
              <a:rPr lang="pl-PL" sz="1200" i="0" dirty="0" err="1">
                <a:solidFill>
                  <a:srgbClr val="131314"/>
                </a:solidFill>
                <a:effectLst/>
                <a:latin typeface="var(--nova-font-family-display)"/>
              </a:rPr>
              <a:t>Cris</a:t>
            </a:r>
            <a:r>
              <a:rPr lang="pl-PL" sz="1200" i="0" dirty="0">
                <a:solidFill>
                  <a:srgbClr val="131314"/>
                </a:solidFill>
                <a:effectLst/>
                <a:latin typeface="var(--nova-font-family-display)"/>
              </a:rPr>
              <a:t> </a:t>
            </a:r>
            <a:r>
              <a:rPr lang="pl-PL" sz="1200" i="0" dirty="0" err="1">
                <a:solidFill>
                  <a:srgbClr val="131314"/>
                </a:solidFill>
                <a:effectLst/>
                <a:latin typeface="var(--nova-font-family-display)"/>
              </a:rPr>
              <a:t>Shore</a:t>
            </a:r>
            <a:r>
              <a:rPr lang="pl-PL" sz="1200" i="0" dirty="0">
                <a:solidFill>
                  <a:srgbClr val="131314"/>
                </a:solidFill>
                <a:effectLst/>
                <a:latin typeface="var(--nova-font-family-display)"/>
              </a:rPr>
              <a:t>, </a:t>
            </a:r>
            <a:r>
              <a:rPr lang="en-AU" sz="1200" i="1" dirty="0">
                <a:solidFill>
                  <a:srgbClr val="131314"/>
                </a:solidFill>
                <a:effectLst/>
                <a:latin typeface="var(--nova-font-family-display)"/>
              </a:rPr>
              <a:t>The Crown as Proxy for the State? Opening up the Black Box of Constitutional Monarchy</a:t>
            </a:r>
            <a:r>
              <a:rPr lang="pl-PL" sz="1200" i="1" dirty="0">
                <a:solidFill>
                  <a:srgbClr val="131314"/>
                </a:solidFill>
                <a:effectLst/>
                <a:latin typeface="var(--nova-font-family-display)"/>
              </a:rPr>
              <a:t>, </a:t>
            </a:r>
            <a:r>
              <a:rPr lang="en-AU" sz="1200" b="0" i="0" dirty="0">
                <a:solidFill>
                  <a:srgbClr val="131314"/>
                </a:solidFill>
                <a:effectLst/>
                <a:latin typeface="var(--nova-font-family-sans-serif)"/>
              </a:rPr>
              <a:t>July 2018</a:t>
            </a:r>
            <a:r>
              <a:rPr lang="pl-PL" sz="1200" b="0" i="0" dirty="0">
                <a:solidFill>
                  <a:srgbClr val="131314"/>
                </a:solidFill>
                <a:effectLst/>
                <a:latin typeface="var(--nova-font-family-sans-serif)"/>
              </a:rPr>
              <a:t>, </a:t>
            </a:r>
            <a:r>
              <a:rPr lang="en-AU" sz="1200" b="0" i="0" u="sng" dirty="0">
                <a:solidFill>
                  <a:srgbClr val="131314"/>
                </a:solidFill>
                <a:effectLst/>
                <a:latin typeface="inherit"/>
              </a:rPr>
              <a:t>The Round Table</a:t>
            </a:r>
            <a:r>
              <a:rPr lang="en-AU" sz="1200" b="0" i="0" dirty="0">
                <a:solidFill>
                  <a:srgbClr val="131314"/>
                </a:solidFill>
                <a:effectLst/>
                <a:latin typeface="var(--nova-font-family-sans-serif)"/>
              </a:rPr>
              <a:t> 107(4):1-16</a:t>
            </a:r>
            <a:r>
              <a:rPr lang="pl-PL" sz="1200" b="0" i="0" dirty="0">
                <a:solidFill>
                  <a:srgbClr val="131314"/>
                </a:solidFill>
                <a:effectLst/>
                <a:latin typeface="var(--nova-font-family-sans-serif)"/>
              </a:rPr>
              <a:t>. </a:t>
            </a:r>
            <a:r>
              <a:rPr lang="en-AU" sz="1200" b="0" i="0" dirty="0">
                <a:solidFill>
                  <a:srgbClr val="131314"/>
                </a:solidFill>
                <a:effectLst/>
                <a:latin typeface="var(--nova-font-family-sans-serif)"/>
              </a:rPr>
              <a:t>DOI:</a:t>
            </a:r>
            <a:r>
              <a:rPr lang="pl-PL" sz="1200" dirty="0">
                <a:solidFill>
                  <a:srgbClr val="131314"/>
                </a:solidFill>
                <a:latin typeface="var(--nova-font-family-sans-serif)"/>
              </a:rPr>
              <a:t> </a:t>
            </a:r>
            <a:r>
              <a:rPr lang="en-AU" sz="1200" b="0" i="0" dirty="0">
                <a:solidFill>
                  <a:srgbClr val="131314"/>
                </a:solidFill>
                <a:effectLst/>
                <a:latin typeface="inherit"/>
              </a:rPr>
              <a:t>10.1080/00358533.2018.1494686</a:t>
            </a:r>
            <a:r>
              <a:rPr lang="pl-PL" sz="1200" b="0" i="0" dirty="0">
                <a:solidFill>
                  <a:srgbClr val="131314"/>
                </a:solidFill>
                <a:effectLst/>
                <a:latin typeface="inherit"/>
              </a:rPr>
              <a:t> https://www.researchgate.net/publication/326653028_</a:t>
            </a:r>
            <a:endParaRPr lang="en-AU" sz="1200" b="0" i="0" dirty="0">
              <a:solidFill>
                <a:srgbClr val="131314"/>
              </a:solidFill>
              <a:effectLst/>
              <a:latin typeface="var(--nova-font-family-sans-serif)"/>
            </a:endParaRPr>
          </a:p>
          <a:p>
            <a:pPr>
              <a:spcAft>
                <a:spcPts val="600"/>
              </a:spcAft>
            </a:pPr>
            <a:r>
              <a:rPr lang="pl-PL" sz="1200" dirty="0"/>
              <a:t>  </a:t>
            </a:r>
            <a:endParaRPr lang="pl-PL" sz="1200" b="1" dirty="0"/>
          </a:p>
          <a:p>
            <a:pPr>
              <a:spcAft>
                <a:spcPts val="600"/>
              </a:spcAft>
            </a:pPr>
            <a:endParaRPr lang="en-US" b="1" dirty="0"/>
          </a:p>
        </p:txBody>
      </p:sp>
      <p:pic>
        <p:nvPicPr>
          <p:cNvPr id="6" name="Obraz 5" descr="Obraz zawierający tekst, szkic, rysowanie, plakat&#10;&#10;Zawartość wygenerowana przez sztuczną inteligencję może być niepoprawna.">
            <a:extLst>
              <a:ext uri="{FF2B5EF4-FFF2-40B4-BE49-F238E27FC236}">
                <a16:creationId xmlns:a16="http://schemas.microsoft.com/office/drawing/2014/main" id="{819F695A-897D-E1F5-03F1-4DDA1F678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5" y="809188"/>
            <a:ext cx="3146900" cy="4951450"/>
          </a:xfrm>
          <a:prstGeom prst="rect">
            <a:avLst/>
          </a:prstGeom>
        </p:spPr>
      </p:pic>
    </p:spTree>
    <p:extLst>
      <p:ext uri="{BB962C8B-B14F-4D97-AF65-F5344CB8AC3E}">
        <p14:creationId xmlns:p14="http://schemas.microsoft.com/office/powerpoint/2010/main" val="1957367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01703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endParaRPr lang="pl-PL" b="1" dirty="0"/>
          </a:p>
          <a:p>
            <a:pPr>
              <a:spcAft>
                <a:spcPts val="600"/>
              </a:spcAft>
            </a:pPr>
            <a:r>
              <a:rPr lang="pl-PL" dirty="0">
                <a:solidFill>
                  <a:schemeClr val="accent6"/>
                </a:solidFill>
              </a:rPr>
              <a:t>Filozofia Hobbesa wynika z </a:t>
            </a:r>
            <a:r>
              <a:rPr lang="pl-PL" i="1" dirty="0">
                <a:solidFill>
                  <a:schemeClr val="accent6"/>
                </a:solidFill>
              </a:rPr>
              <a:t>tamtych</a:t>
            </a:r>
            <a:r>
              <a:rPr lang="pl-PL" dirty="0">
                <a:solidFill>
                  <a:schemeClr val="accent6"/>
                </a:solidFill>
              </a:rPr>
              <a:t> czasów: supremacji Kościoła Anglikańskiego, po latach niepewności religijnej. Odmiennie niż żyjący nieco później Izaak newton,  Newton, który odwoływał się do Boga, Hobbes odwołuje się do państwa, niekoniecznie  „korony” angielskiej, jako decydenta również w kwestiach moralnych.</a:t>
            </a:r>
          </a:p>
          <a:p>
            <a:pPr>
              <a:spcAft>
                <a:spcPts val="600"/>
              </a:spcAft>
            </a:pPr>
            <a:r>
              <a:rPr lang="pl-PL" dirty="0">
                <a:solidFill>
                  <a:schemeClr val="accent6"/>
                </a:solidFill>
              </a:rPr>
              <a:t>Otwiera tym drogę do współczesnego państwa, jako umowy społecznej, gwarantowanej przez konstytucję (np. Amerykańska, 1772) </a:t>
            </a:r>
          </a:p>
          <a:p>
            <a:pPr>
              <a:spcAft>
                <a:spcPts val="600"/>
              </a:spcAft>
            </a:pPr>
            <a:r>
              <a:rPr lang="pl-PL" dirty="0">
                <a:solidFill>
                  <a:schemeClr val="accent6"/>
                </a:solidFill>
              </a:rPr>
              <a:t>Stwarza warunki do emigracji do kraju pluralizmu religijnego, z podkreśleniem </a:t>
            </a:r>
            <a:r>
              <a:rPr lang="pl-PL" i="1" dirty="0">
                <a:solidFill>
                  <a:schemeClr val="accent6"/>
                </a:solidFill>
              </a:rPr>
              <a:t>religijnego</a:t>
            </a:r>
            <a:r>
              <a:rPr lang="pl-PL" dirty="0">
                <a:solidFill>
                  <a:schemeClr val="accent6"/>
                </a:solidFill>
              </a:rPr>
              <a:t>, ale też drogę do współczesnego </a:t>
            </a:r>
            <a:r>
              <a:rPr lang="pl-PL" i="1" dirty="0">
                <a:solidFill>
                  <a:schemeClr val="accent6"/>
                </a:solidFill>
              </a:rPr>
              <a:t>relatywizmu</a:t>
            </a:r>
            <a:r>
              <a:rPr lang="pl-PL" dirty="0">
                <a:solidFill>
                  <a:schemeClr val="accent6"/>
                </a:solidFill>
              </a:rPr>
              <a:t> etycznego. </a:t>
            </a:r>
          </a:p>
          <a:p>
            <a:pPr>
              <a:spcAft>
                <a:spcPts val="600"/>
              </a:spcAft>
            </a:pPr>
            <a:r>
              <a:rPr lang="pl-PL" dirty="0">
                <a:solidFill>
                  <a:schemeClr val="accent6"/>
                </a:solidFill>
              </a:rPr>
              <a:t>Co więcej, przesunięcie </a:t>
            </a:r>
            <a:r>
              <a:rPr lang="pl-PL" i="1" dirty="0">
                <a:solidFill>
                  <a:schemeClr val="accent6"/>
                </a:solidFill>
              </a:rPr>
              <a:t>wolności</a:t>
            </a:r>
            <a:r>
              <a:rPr lang="pl-PL" dirty="0">
                <a:solidFill>
                  <a:schemeClr val="accent6"/>
                </a:solidFill>
              </a:rPr>
              <a:t> ze sfery sumienia (tj. indywidualnej odpowiedzialności transcendentalnej) do wolności działania („to co nie jest zabronione jest dozwolone”) otwiera drogę do współczesnego – indywidualnego i globalnego </a:t>
            </a:r>
            <a:r>
              <a:rPr lang="pl-PL" i="1" dirty="0" err="1">
                <a:solidFill>
                  <a:schemeClr val="accent6"/>
                </a:solidFill>
              </a:rPr>
              <a:t>konsumizmu</a:t>
            </a:r>
            <a:r>
              <a:rPr lang="pl-PL" i="1" dirty="0">
                <a:solidFill>
                  <a:schemeClr val="accent6"/>
                </a:solidFill>
              </a:rPr>
              <a:t> </a:t>
            </a:r>
            <a:r>
              <a:rPr lang="pl-PL"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str. 52 – 53, tłumaczenie dość swobodne 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837E3E-BC9C-6C4C-BE6F-25C71504F771}"/>
              </a:ext>
            </a:extLst>
          </p:cNvPr>
          <p:cNvSpPr>
            <a:spLocks noGrp="1"/>
          </p:cNvSpPr>
          <p:nvPr>
            <p:ph type="title"/>
          </p:nvPr>
        </p:nvSpPr>
        <p:spPr/>
        <p:txBody>
          <a:bodyPr/>
          <a:lstStyle/>
          <a:p>
            <a:r>
              <a:rPr lang="pl-PL" sz="3600" dirty="0"/>
              <a:t>Oj, dana, dana, nie ma szatana, </a:t>
            </a:r>
            <a:endParaRPr lang="en-US" sz="3600" dirty="0"/>
          </a:p>
        </p:txBody>
      </p:sp>
      <p:sp>
        <p:nvSpPr>
          <p:cNvPr id="3" name="pole tekstowe 2">
            <a:extLst>
              <a:ext uri="{FF2B5EF4-FFF2-40B4-BE49-F238E27FC236}">
                <a16:creationId xmlns:a16="http://schemas.microsoft.com/office/drawing/2014/main" id="{448C4570-D773-AF50-E013-26C6E8BA45F2}"/>
              </a:ext>
            </a:extLst>
          </p:cNvPr>
          <p:cNvSpPr txBox="1"/>
          <p:nvPr/>
        </p:nvSpPr>
        <p:spPr>
          <a:xfrm>
            <a:off x="241176" y="1196752"/>
            <a:ext cx="8661648" cy="4893647"/>
          </a:xfrm>
          <a:prstGeom prst="rect">
            <a:avLst/>
          </a:prstGeom>
          <a:noFill/>
        </p:spPr>
        <p:txBody>
          <a:bodyPr wrap="square" rtlCol="0">
            <a:spAutoFit/>
          </a:bodyPr>
          <a:lstStyle/>
          <a:p>
            <a:r>
              <a:rPr lang="pl-PL" sz="2400" dirty="0"/>
              <a:t>A świat realny jest </a:t>
            </a:r>
            <a:r>
              <a:rPr lang="pl-PL" sz="2400" strike="sngStrike" dirty="0"/>
              <a:t>poznawalny</a:t>
            </a:r>
          </a:p>
          <a:p>
            <a:endParaRPr lang="pl-PL" sz="2400" dirty="0"/>
          </a:p>
          <a:p>
            <a:r>
              <a:rPr lang="pl-PL" sz="2000" dirty="0"/>
              <a:t>A świat realny jest namacalny</a:t>
            </a:r>
          </a:p>
          <a:p>
            <a:endParaRPr lang="pl-PL" sz="2000" dirty="0"/>
          </a:p>
          <a:p>
            <a:r>
              <a:rPr lang="pl-PL" sz="2000" dirty="0"/>
              <a:t>Czyli odwieczna kontrowersja między realizmem a </a:t>
            </a:r>
            <a:r>
              <a:rPr lang="pl-PL" sz="2000" strike="dblStrike" dirty="0"/>
              <a:t>idealizmem</a:t>
            </a:r>
          </a:p>
          <a:p>
            <a:r>
              <a:rPr lang="pl-PL" sz="2000" dirty="0"/>
              <a:t>solipsyzmem („świat znika, kiedy ja zamknę, choćby na chwilę, oczy”</a:t>
            </a:r>
          </a:p>
          <a:p>
            <a:endParaRPr lang="pl-PL" sz="2000" dirty="0"/>
          </a:p>
          <a:p>
            <a:endParaRPr lang="pl-PL" sz="2000" dirty="0"/>
          </a:p>
          <a:p>
            <a:endParaRPr lang="pl-PL" sz="2000" dirty="0"/>
          </a:p>
          <a:p>
            <a:endParaRPr lang="pl-PL" sz="2000" dirty="0"/>
          </a:p>
          <a:p>
            <a:endParaRPr lang="pl-PL" sz="2000" dirty="0"/>
          </a:p>
          <a:p>
            <a:endParaRPr lang="pl-PL" sz="2000" dirty="0"/>
          </a:p>
          <a:p>
            <a:r>
              <a:rPr lang="pl-PL" sz="2000" dirty="0"/>
              <a:t>Życie, radość, ból, choroba, cierpienie, śmierć, zmartwychwstania, życie wieczne  (03.04.2025)</a:t>
            </a:r>
          </a:p>
          <a:p>
            <a:endParaRPr lang="en-US" sz="2400" dirty="0"/>
          </a:p>
        </p:txBody>
      </p:sp>
    </p:spTree>
    <p:extLst>
      <p:ext uri="{BB962C8B-B14F-4D97-AF65-F5344CB8AC3E}">
        <p14:creationId xmlns:p14="http://schemas.microsoft.com/office/powerpoint/2010/main" val="3009065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73D65394-C21C-E373-D555-EA49D6A0EE29}"/>
              </a:ext>
            </a:extLst>
          </p:cNvPr>
          <p:cNvSpPr txBox="1"/>
          <p:nvPr/>
        </p:nvSpPr>
        <p:spPr>
          <a:xfrm>
            <a:off x="333243" y="6237312"/>
            <a:ext cx="8477514" cy="369332"/>
          </a:xfrm>
          <a:prstGeom prst="rect">
            <a:avLst/>
          </a:prstGeom>
          <a:noFill/>
        </p:spPr>
        <p:txBody>
          <a:bodyPr wrap="none" rtlCol="0">
            <a:spAutoFit/>
          </a:bodyPr>
          <a:lstStyle/>
          <a:p>
            <a:r>
              <a:rPr lang="en-US" dirty="0"/>
              <a:t>https://liryka-liryka.blogspot.com/2014/11/nie-ma-szatana-agnieszka-osiecka.html</a:t>
            </a:r>
          </a:p>
        </p:txBody>
      </p:sp>
      <p:pic>
        <p:nvPicPr>
          <p:cNvPr id="4" name="Obraz 3">
            <a:extLst>
              <a:ext uri="{FF2B5EF4-FFF2-40B4-BE49-F238E27FC236}">
                <a16:creationId xmlns:a16="http://schemas.microsoft.com/office/drawing/2014/main" id="{CE2E17B5-21F1-55F1-B155-16655614454C}"/>
              </a:ext>
            </a:extLst>
          </p:cNvPr>
          <p:cNvPicPr>
            <a:picLocks noChangeAspect="1"/>
          </p:cNvPicPr>
          <p:nvPr/>
        </p:nvPicPr>
        <p:blipFill>
          <a:blip r:embed="rId2"/>
          <a:stretch>
            <a:fillRect/>
          </a:stretch>
        </p:blipFill>
        <p:spPr>
          <a:xfrm>
            <a:off x="584997" y="251356"/>
            <a:ext cx="7974006" cy="5832648"/>
          </a:xfrm>
          <a:prstGeom prst="rect">
            <a:avLst/>
          </a:prstGeom>
        </p:spPr>
      </p:pic>
    </p:spTree>
    <p:extLst>
      <p:ext uri="{BB962C8B-B14F-4D97-AF65-F5344CB8AC3E}">
        <p14:creationId xmlns:p14="http://schemas.microsoft.com/office/powerpoint/2010/main" val="3664944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D1C07-74E0-DD70-39FE-C2E9B78B6BF9}"/>
              </a:ext>
            </a:extLst>
          </p:cNvPr>
          <p:cNvSpPr>
            <a:spLocks noGrp="1"/>
          </p:cNvSpPr>
          <p:nvPr>
            <p:ph type="title"/>
          </p:nvPr>
        </p:nvSpPr>
        <p:spPr/>
        <p:txBody>
          <a:bodyPr/>
          <a:lstStyle/>
          <a:p>
            <a:r>
              <a:rPr lang="pl-PL" sz="3600" dirty="0"/>
              <a:t>Fizyk, ekonomista mówi</a:t>
            </a:r>
            <a:endParaRPr lang="en-US" sz="3600" dirty="0"/>
          </a:p>
        </p:txBody>
      </p:sp>
      <p:sp>
        <p:nvSpPr>
          <p:cNvPr id="3" name="pole tekstowe 2">
            <a:extLst>
              <a:ext uri="{FF2B5EF4-FFF2-40B4-BE49-F238E27FC236}">
                <a16:creationId xmlns:a16="http://schemas.microsoft.com/office/drawing/2014/main" id="{3743232E-DAE4-91D5-6255-D5A88BFC99FC}"/>
              </a:ext>
            </a:extLst>
          </p:cNvPr>
          <p:cNvSpPr txBox="1"/>
          <p:nvPr/>
        </p:nvSpPr>
        <p:spPr>
          <a:xfrm>
            <a:off x="611561" y="1448672"/>
            <a:ext cx="8532440" cy="4401205"/>
          </a:xfrm>
          <a:prstGeom prst="rect">
            <a:avLst/>
          </a:prstGeom>
          <a:noFill/>
        </p:spPr>
        <p:txBody>
          <a:bodyPr wrap="square" rtlCol="0">
            <a:spAutoFit/>
          </a:bodyPr>
          <a:lstStyle/>
          <a:p>
            <a:pPr marL="342900" indent="-342900">
              <a:buFont typeface="Arial" panose="020B0604020202020204" pitchFamily="34" charset="0"/>
              <a:buChar char="•"/>
            </a:pPr>
            <a:r>
              <a:rPr lang="pl-PL" sz="2000" dirty="0"/>
              <a:t>Że wszystkie zjawiska mają swoje przyczyny </a:t>
            </a:r>
          </a:p>
          <a:p>
            <a:pPr marL="342900" indent="-342900">
              <a:buFont typeface="Arial" panose="020B0604020202020204" pitchFamily="34" charset="0"/>
              <a:buChar char="•"/>
            </a:pPr>
            <a:r>
              <a:rPr lang="pl-PL" sz="2000" dirty="0"/>
              <a:t>niekoniecznie oczywiste, więc naukowcy mają zajęcie</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W świecie człowieka, to człowiek jest zazwyczaj przyczyną </a:t>
            </a:r>
            <a:r>
              <a:rPr lang="pl-PL" sz="2000" i="1" dirty="0"/>
              <a:t>sprawczą</a:t>
            </a:r>
          </a:p>
          <a:p>
            <a:pPr marL="342900" indent="-342900">
              <a:buFont typeface="Arial" panose="020B0604020202020204" pitchFamily="34" charset="0"/>
              <a:buChar char="•"/>
            </a:pPr>
            <a:endParaRPr lang="pl-PL" sz="2000" i="1" dirty="0"/>
          </a:p>
          <a:p>
            <a:pPr marL="342900" indent="-342900">
              <a:buFont typeface="Arial" panose="020B0604020202020204" pitchFamily="34" charset="0"/>
              <a:buChar char="•"/>
            </a:pPr>
            <a:r>
              <a:rPr lang="pl-PL" sz="2000" dirty="0"/>
              <a:t>Przyczyny działają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Myśl jest jednak wytworem nie tylko </a:t>
            </a:r>
            <a:r>
              <a:rPr lang="pl-PL" sz="2000" dirty="0" err="1"/>
              <a:t>pojedycznego</a:t>
            </a:r>
            <a:r>
              <a:rPr lang="pl-PL" sz="2000" dirty="0"/>
              <a:t> człowieka, ale przede wszystkim </a:t>
            </a:r>
            <a:r>
              <a:rPr lang="pl-PL" sz="2000" i="1" dirty="0"/>
              <a:t>warunków brzegowych</a:t>
            </a:r>
            <a:endParaRPr lang="pl-PL" sz="2000" dirty="0"/>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Filozofia, w szczególności, „rzutuje”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Dzisiejszy scjentyzm, relatywizm moralny, oraz beztroska, może wynikać z myśli nawet 300 </a:t>
            </a:r>
            <a:r>
              <a:rPr lang="pl-PL" sz="2000"/>
              <a:t>lat temu…</a:t>
            </a:r>
            <a:endParaRPr lang="en-US" sz="2000" dirty="0"/>
          </a:p>
        </p:txBody>
      </p:sp>
    </p:spTree>
    <p:extLst>
      <p:ext uri="{BB962C8B-B14F-4D97-AF65-F5344CB8AC3E}">
        <p14:creationId xmlns:p14="http://schemas.microsoft.com/office/powerpoint/2010/main" val="319590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16901</TotalTime>
  <Words>6980</Words>
  <Application>Microsoft Office PowerPoint</Application>
  <PresentationFormat>Pokaz na ekranie (4:3)</PresentationFormat>
  <Paragraphs>289</Paragraphs>
  <Slides>38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38</vt:i4>
      </vt:variant>
    </vt:vector>
  </HeadingPairs>
  <TitlesOfParts>
    <vt:vector size="46" baseType="lpstr">
      <vt:lpstr>Arial</vt:lpstr>
      <vt:lpstr>Arial Unicode MS</vt:lpstr>
      <vt:lpstr>Calibri</vt:lpstr>
      <vt:lpstr>inherit</vt:lpstr>
      <vt:lpstr>Times New Roman</vt:lpstr>
      <vt:lpstr>var(--nova-font-family-display)</vt:lpstr>
      <vt:lpstr>var(--nova-font-family-sans-serif)</vt:lpstr>
      <vt:lpstr>Projekt domyślny</vt:lpstr>
      <vt:lpstr>Filozofia przyrody</vt:lpstr>
      <vt:lpstr>Tom McLeish:  Czym jest nauka?</vt:lpstr>
      <vt:lpstr>Robert Grossateste (1175-1253)</vt:lpstr>
      <vt:lpstr>Roger Bacon (c.a.1214-1294)</vt:lpstr>
      <vt:lpstr>Ockham: koniec scholastyki</vt:lpstr>
      <vt:lpstr>Ockham: krytyka filozofii tradycyjnej</vt:lpstr>
      <vt:lpstr>Ockham: krytyka zasady przyczynowości</vt:lpstr>
      <vt:lpstr>Francis Bacon (1561-1626)</vt:lpstr>
      <vt:lpstr>F. Bacon: Filozofia naturalna a teologia</vt:lpstr>
      <vt:lpstr>Prezentacja programu PowerPoint</vt:lpstr>
      <vt:lpstr>John Locke i jego empiryzm</vt:lpstr>
      <vt:lpstr>John Locke: istnienie materii</vt:lpstr>
      <vt:lpstr>Berkeley (1685-1753): radykalny empiryzm</vt:lpstr>
      <vt:lpstr>Berkeley: immaterialism</vt:lpstr>
      <vt:lpstr>Berkeley: immaterialism</vt:lpstr>
      <vt:lpstr>Husserl: Fenomenologia</vt:lpstr>
      <vt:lpstr>Thomas Hobbes (1588-1679): „Lewiatan”</vt:lpstr>
      <vt:lpstr>Thomas Hobbes (1588-1679): „Lewiatan”</vt:lpstr>
      <vt:lpstr>Thomas Hobbes (1588-1679): „Lewiatan”</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Karl Popper: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Prezentacja programu PowerPoint</vt:lpstr>
      <vt:lpstr>Oj, dana, dana, nie ma szatana, </vt:lpstr>
      <vt:lpstr>Prezentacja programu PowerPoint</vt:lpstr>
      <vt:lpstr>Fizyk, ekonomista mówi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135</cp:revision>
  <dcterms:created xsi:type="dcterms:W3CDTF">2023-10-19T19:15:12Z</dcterms:created>
  <dcterms:modified xsi:type="dcterms:W3CDTF">2025-04-06T09:50:43Z</dcterms:modified>
</cp:coreProperties>
</file>