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78" r:id="rId2"/>
    <p:sldId id="485" r:id="rId3"/>
    <p:sldId id="293" r:id="rId4"/>
    <p:sldId id="295" r:id="rId5"/>
    <p:sldId id="298" r:id="rId6"/>
    <p:sldId id="297" r:id="rId7"/>
    <p:sldId id="257" r:id="rId8"/>
    <p:sldId id="299" r:id="rId9"/>
    <p:sldId id="300" r:id="rId10"/>
    <p:sldId id="261" r:id="rId11"/>
    <p:sldId id="301" r:id="rId12"/>
    <p:sldId id="457" r:id="rId13"/>
    <p:sldId id="334" r:id="rId14"/>
    <p:sldId id="493" r:id="rId15"/>
    <p:sldId id="470" r:id="rId16"/>
    <p:sldId id="486" r:id="rId17"/>
    <p:sldId id="487" r:id="rId18"/>
    <p:sldId id="282" r:id="rId19"/>
    <p:sldId id="488" r:id="rId20"/>
    <p:sldId id="492" r:id="rId21"/>
    <p:sldId id="306" r:id="rId22"/>
    <p:sldId id="307" r:id="rId23"/>
    <p:sldId id="494" r:id="rId24"/>
    <p:sldId id="315" r:id="rId25"/>
    <p:sldId id="265" r:id="rId26"/>
    <p:sldId id="273" r:id="rId27"/>
    <p:sldId id="271" r:id="rId28"/>
    <p:sldId id="272" r:id="rId29"/>
    <p:sldId id="275" r:id="rId30"/>
    <p:sldId id="280" r:id="rId31"/>
    <p:sldId id="281" r:id="rId32"/>
    <p:sldId id="267" r:id="rId33"/>
    <p:sldId id="266" r:id="rId34"/>
    <p:sldId id="303" r:id="rId35"/>
    <p:sldId id="316" r:id="rId36"/>
    <p:sldId id="270" r:id="rId37"/>
    <p:sldId id="263" r:id="rId38"/>
    <p:sldId id="284" r:id="rId39"/>
    <p:sldId id="283" r:id="rId40"/>
    <p:sldId id="268" r:id="rId41"/>
    <p:sldId id="279" r:id="rId42"/>
    <p:sldId id="286" r:id="rId43"/>
    <p:sldId id="259" r:id="rId44"/>
    <p:sldId id="262" r:id="rId45"/>
    <p:sldId id="277" r:id="rId46"/>
    <p:sldId id="287" r:id="rId47"/>
    <p:sldId id="290" r:id="rId48"/>
    <p:sldId id="291" r:id="rId49"/>
    <p:sldId id="256" r:id="rId50"/>
    <p:sldId id="276" r:id="rId51"/>
    <p:sldId id="285" r:id="rId52"/>
    <p:sldId id="309" r:id="rId53"/>
  </p:sldIdLst>
  <p:sldSz cx="9144000" cy="6858000" type="screen4x3"/>
  <p:notesSz cx="7102475" cy="10233025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8000"/>
    <a:srgbClr val="33CCFF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10" autoAdjust="0"/>
    <p:restoredTop sz="94718" autoAdjust="0"/>
  </p:normalViewPr>
  <p:slideViewPr>
    <p:cSldViewPr>
      <p:cViewPr varScale="1">
        <p:scale>
          <a:sx n="65" d="100"/>
          <a:sy n="65" d="100"/>
        </p:scale>
        <p:origin x="75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58.91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2:00.56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2:02.75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0 1 24575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2:04.35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0:17.59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05.32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24575,'2395'0'0,"-2371"1"0,-1 2 0,0 0 0,26 8 0,-22-5 0,48 5 0,395-7 0,-241-7 0,-197 3 0,186 6 0,-181-2 0,-1 1 0,0 2 0,70 22 0,-84-22 0,1-1 0,0-1 0,0-1 0,43 2 0,99-8 0,-62-1 0,2761 3 0,-2852 0-341,-1 0 0,0-1-1,21-5 1,-8-2-6485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12.67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40 24575,'13'-1'0,"0"-1"0,0 0 0,-1-1 0,16-4 0,27-7 0,58 5 0,179 8 0,-130 3 0,464-2 0,-589 2 0,0 2 0,42 9 0,-39-6 0,62 4 0,131-12 0,78 3 0,-184 16 0,-84-11 0,70 5 0,28-14 0,71 4 0,-98 15 0,20 1 0,-5-18 0,-83-2 0,0 3 0,-1 1 0,66 12 0,-47-4 0,-1-2 0,1-3 0,104-6 0,59 3 0,-109 15 0,-79-9 0,64 3 0,622-9 0,-350-5 0,3274 3 0,-3604-2 0,73-14 0,27-1 0,242 15 0,-202 3 0,-149-3 0,1-1 0,44-11 0,-41 6 0,63-4 0,600 11 0,-339 3 0,3281-2 0,-3623 2 0,1 0 0,-1 1 0,30 9 0,-26-6 0,50 6 0,199-10 54,-147-3-1473,-96 1-5407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15.95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24575,'1475'0'0,"-1465"0"-273,1 1 0,0 0 0,0 0 0,12 3 0,0 4-6553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F636B413-1839-2905-B413-31E78CEFCC0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D079021C-D48D-D874-8A20-74F27BD746A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24E6985C-A520-9709-CE23-C681D61ECF4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989" name="Rectangle 5">
            <a:extLst>
              <a:ext uri="{FF2B5EF4-FFF2-40B4-BE49-F238E27FC236}">
                <a16:creationId xmlns:a16="http://schemas.microsoft.com/office/drawing/2014/main" id="{FDDED93F-7E55-C3C5-E5A9-A622B2DC2EF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 noProof="0"/>
              <a:t>Kliknij, aby edytować style wzorca tekstu</a:t>
            </a:r>
          </a:p>
          <a:p>
            <a:pPr lvl="1"/>
            <a:r>
              <a:rPr lang="pl-PL" altLang="it-IT" noProof="0"/>
              <a:t>Drugi poziom</a:t>
            </a:r>
          </a:p>
          <a:p>
            <a:pPr lvl="2"/>
            <a:r>
              <a:rPr lang="pl-PL" altLang="it-IT" noProof="0"/>
              <a:t>Trzeci poziom</a:t>
            </a:r>
          </a:p>
          <a:p>
            <a:pPr lvl="3"/>
            <a:r>
              <a:rPr lang="pl-PL" altLang="it-IT" noProof="0"/>
              <a:t>Czwarty poziom</a:t>
            </a:r>
          </a:p>
          <a:p>
            <a:pPr lvl="4"/>
            <a:r>
              <a:rPr lang="pl-PL" altLang="it-IT" noProof="0"/>
              <a:t>Piąty poziom</a:t>
            </a:r>
          </a:p>
        </p:txBody>
      </p:sp>
      <p:sp>
        <p:nvSpPr>
          <p:cNvPr id="41990" name="Rectangle 6">
            <a:extLst>
              <a:ext uri="{FF2B5EF4-FFF2-40B4-BE49-F238E27FC236}">
                <a16:creationId xmlns:a16="http://schemas.microsoft.com/office/drawing/2014/main" id="{2A52DF03-A0F1-F2F2-0859-93FCC2B80B1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91" name="Rectangle 7">
            <a:extLst>
              <a:ext uri="{FF2B5EF4-FFF2-40B4-BE49-F238E27FC236}">
                <a16:creationId xmlns:a16="http://schemas.microsoft.com/office/drawing/2014/main" id="{804F685C-2E55-0E6A-CDA1-0C6C2F57CE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 smtClean="0"/>
            </a:lvl1pPr>
          </a:lstStyle>
          <a:p>
            <a:pPr>
              <a:defRPr/>
            </a:pPr>
            <a:fld id="{C67502D7-3D2B-43C1-8C00-6E0746E3F87E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7B17803E-2DC0-8D24-9AB0-F84EC62060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C9D4046-6546-42A3-B3A1-56F3720B970D}" type="slidenum">
              <a:rPr lang="pl-PL" altLang="it-IT"/>
              <a:pPr/>
              <a:t>21</a:t>
            </a:fld>
            <a:endParaRPr lang="pl-PL" altLang="it-IT"/>
          </a:p>
        </p:txBody>
      </p:sp>
      <p:sp>
        <p:nvSpPr>
          <p:cNvPr id="13315" name="Rectangle 7">
            <a:extLst>
              <a:ext uri="{FF2B5EF4-FFF2-40B4-BE49-F238E27FC236}">
                <a16:creationId xmlns:a16="http://schemas.microsoft.com/office/drawing/2014/main" id="{8CD93FFF-CFFA-60D2-CC5B-6316108362D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4313" y="9721850"/>
            <a:ext cx="3078162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63" indent="-309563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50" indent="-2476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550" indent="-2476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850" indent="-2476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860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432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004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576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58F2E9D4-88BD-484A-8A72-B898DD9D195D}" type="slidenum">
              <a:rPr lang="en-GB" altLang="it-IT" sz="1300">
                <a:ea typeface="MS PGothic" panose="020B0600070205080204" pitchFamily="34" charset="-128"/>
              </a:rPr>
              <a:pPr algn="r"/>
              <a:t>21</a:t>
            </a:fld>
            <a:endParaRPr lang="en-GB" altLang="it-IT" sz="1300">
              <a:ea typeface="MS PGothic" panose="020B0600070205080204" pitchFamily="34" charset="-128"/>
            </a:endParaRPr>
          </a:p>
        </p:txBody>
      </p:sp>
      <p:sp>
        <p:nvSpPr>
          <p:cNvPr id="13316" name="Rectangle 2">
            <a:extLst>
              <a:ext uri="{FF2B5EF4-FFF2-40B4-BE49-F238E27FC236}">
                <a16:creationId xmlns:a16="http://schemas.microsoft.com/office/drawing/2014/main" id="{F57C57E2-8175-7D43-EE28-E345C76F50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7" name="Rectangle 3">
            <a:extLst>
              <a:ext uri="{FF2B5EF4-FFF2-40B4-BE49-F238E27FC236}">
                <a16:creationId xmlns:a16="http://schemas.microsoft.com/office/drawing/2014/main" id="{8C617A7C-2791-F976-917E-A79E3A05C7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7738" y="4860925"/>
            <a:ext cx="5207000" cy="46053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816DA354-85F0-1289-34DF-DE7612D5FA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E701AB1-885F-47BD-97DB-BF3059F39EFD}" type="slidenum">
              <a:rPr lang="pl-PL" altLang="it-IT"/>
              <a:pPr/>
              <a:t>46</a:t>
            </a:fld>
            <a:endParaRPr lang="pl-PL" altLang="it-IT"/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B29DA661-9513-9713-5610-1E611B0A64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FB81FC91-0CD6-E372-4228-F388C5A62A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7738" y="4860925"/>
            <a:ext cx="5207000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87142D2E-AFD4-76D2-25DA-5AF1BF0C92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A067AC1-EF2A-4DFC-85A7-4391B1D13259}" type="slidenum">
              <a:rPr lang="pl-PL" altLang="it-IT"/>
              <a:pPr/>
              <a:t>47</a:t>
            </a:fld>
            <a:endParaRPr lang="pl-PL" altLang="it-IT"/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EBAFA625-EA57-0F53-564F-5D67B5469D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53BEA002-D9C7-4FA3-48CC-B7230D18FE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7738" y="4860925"/>
            <a:ext cx="5207000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0355848F-8860-9DB8-77E2-BACE83BFB0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2C463C1-929A-4B19-A283-E6713640850A}" type="slidenum">
              <a:rPr lang="pl-PL" altLang="it-IT"/>
              <a:pPr/>
              <a:t>48</a:t>
            </a:fld>
            <a:endParaRPr lang="pl-PL" altLang="it-IT"/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C77DC7A8-0477-68A1-8887-56F464CB7E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63518A52-4561-B8AF-E946-F627282E60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7738" y="4860925"/>
            <a:ext cx="5207000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FCA8BB5-CEA7-F917-A2DA-051D926F3E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465F31E-8CBE-8AB0-7362-59E1F4CBB6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245CF8F-238C-A82C-8D37-C90B0EE70F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5BC3FE-61BF-4ED9-A79D-C9499CC0388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594403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569D654-67A4-9829-9268-9881F4A497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0D28E3A-0AD3-4352-C2A4-B3C8C70E29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2BFF493-C00C-42AD-636F-8CBDF95BDE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8ABD2F-E916-493A-A6CA-DCBFBE83EE94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89447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66B5C8-78D5-BA82-0CE4-8A29D6E2FA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C492718-A6D5-6966-11A4-EAD3E0D3AE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22E058C-8175-D257-E9AA-0D3BE86AB0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734EB9-3E3F-4198-9F8A-A314882A438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988273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EB9B600-25FC-4997-FB88-119AC48A13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27E1F92-CFA2-E01D-6162-F0AED67934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10CDC81-2068-4F1D-B78B-D2E6A195EA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58FFC-4263-4BFB-AE61-E5B204DA2F79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71304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8BF026B-0BA7-7FB6-6568-4CC08CA2A6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95DDDCB-162F-02E9-6AFD-60D15B6F3C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E7A75A3-BFB4-9FFD-B30A-C6863981E0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416FFF-A96E-4F8A-9377-14CBA000D8A8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700080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47F46E-DCC1-4E60-10CE-D78CAD2D28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7AA618-EDD5-807C-E324-F0A2C2509C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E2C023A-C67E-F722-5A92-CBFDD75960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B2DED1-62AA-4DA4-8223-230E804A077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931731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F2BA7B0-B6F7-DFC7-BC1A-110A139899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0AD0615-3DA3-027C-34DF-DF174D32BF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0E6BBF9-F408-E1F2-5321-1E568E6AAB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646E7-BFA3-49E9-B3A6-EEB91AE10A86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755548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B414B0F-3167-9154-89CA-790C0A8E6D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476F531-2D00-1C57-D057-264A7ED57B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234C155-0914-A002-E9CF-51CDC87C13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6D0D38-E73C-4CCA-883B-30D4349B33E4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228048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11D548B-4109-C712-C60E-ABF9AAFBF8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66BE170-5019-23BA-7258-68F63699DC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ED8A721-61EA-5468-EEA3-BBF52920E8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23F7AA-FC03-48E1-A9A3-E0528981F8AB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553448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5AE84B-EF5F-F44E-81FA-F94FB336DD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533777-B892-BFD5-5D0F-A143850BC4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E0A217-17C6-53ED-94A2-B5C38C87D6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32A7FF-DE12-48CC-9F04-49A21DD251B8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189764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02DEE85-404F-9EF4-67A3-446451E31D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9C5F4C0-2C30-AB53-692E-494523D0FD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5419EE-E820-E68E-7587-F6D9A3AC46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587D18-AC90-4788-A0E2-DDEBEA6F048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930961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8FD4FFA-DD0D-EE2B-6F75-D7C94D7238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3BF2BCC-CFC4-CED3-E2EE-FF98B6FFC6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8F6D3A8-3505-3CDA-672C-B2F4BEBBB90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1C61B47-2055-A4A4-86CA-8144B33A9BE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DB6EABA-896A-9350-9EFA-D3A32BA3F12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764740C5-2581-4CF2-BE31-EA433903AFD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karwasz@fizyka.umk.pl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customXml" Target="../ink/ink1.xml"/><Relationship Id="rId5" Type="http://schemas.openxmlformats.org/officeDocument/2006/relationships/image" Target="../media/image20.png"/><Relationship Id="rId10" Type="http://schemas.openxmlformats.org/officeDocument/2006/relationships/customXml" Target="../ink/ink4.xml"/><Relationship Id="rId4" Type="http://schemas.openxmlformats.org/officeDocument/2006/relationships/image" Target="../media/image19.png"/><Relationship Id="rId9" Type="http://schemas.openxmlformats.org/officeDocument/2006/relationships/customXml" Target="../ink/ink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customXml" Target="../ink/ink5.xml"/><Relationship Id="rId7" Type="http://schemas.openxmlformats.org/officeDocument/2006/relationships/customXml" Target="../ink/ink7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customXml" Target="../ink/ink6.xml"/><Relationship Id="rId10" Type="http://schemas.openxmlformats.org/officeDocument/2006/relationships/image" Target="../media/image40.png"/><Relationship Id="rId4" Type="http://schemas.openxmlformats.org/officeDocument/2006/relationships/image" Target="../media/image350.png"/><Relationship Id="rId9" Type="http://schemas.openxmlformats.org/officeDocument/2006/relationships/customXml" Target="../ink/ink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4.png"/><Relationship Id="rId7" Type="http://schemas.openxmlformats.org/officeDocument/2006/relationships/image" Target="../media/image42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37.png"/><Relationship Id="rId10" Type="http://schemas.openxmlformats.org/officeDocument/2006/relationships/image" Target="../media/image45.png"/><Relationship Id="rId4" Type="http://schemas.openxmlformats.org/officeDocument/2006/relationships/image" Target="../media/image36.png"/><Relationship Id="rId9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emf"/><Relationship Id="rId7" Type="http://schemas.openxmlformats.org/officeDocument/2006/relationships/image" Target="../media/image74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4.png"/><Relationship Id="rId4" Type="http://schemas.openxmlformats.org/officeDocument/2006/relationships/image" Target="../media/image103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F3C2CCBE-4ED2-87E4-6AA9-1D45275F4FD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188" y="692150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5400" b="1">
                <a:solidFill>
                  <a:schemeClr val="bg1"/>
                </a:solidFill>
              </a:rPr>
              <a:t>In principio…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73462075-AAA7-1B9F-625E-157291F0A7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412" y="2169549"/>
            <a:ext cx="7920038" cy="3385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2200" dirty="0">
                <a:solidFill>
                  <a:srgbClr val="FFFF00"/>
                </a:solidFill>
              </a:rPr>
              <a:t>Grzegorz Karwasz</a:t>
            </a:r>
          </a:p>
          <a:p>
            <a:pPr eaLnBrk="1" hangingPunct="1"/>
            <a:r>
              <a:rPr lang="pl-PL" altLang="it-IT" sz="2200" dirty="0">
                <a:solidFill>
                  <a:srgbClr val="FFFF00"/>
                </a:solidFill>
              </a:rPr>
              <a:t>Professor in Experimental Physics</a:t>
            </a:r>
          </a:p>
          <a:p>
            <a:pPr eaLnBrk="1" hangingPunct="1"/>
            <a:endParaRPr lang="pl-PL" altLang="it-IT" sz="2200" i="1" dirty="0">
              <a:solidFill>
                <a:srgbClr val="FFFF00"/>
              </a:solidFill>
            </a:endParaRPr>
          </a:p>
          <a:p>
            <a:pPr eaLnBrk="1" hangingPunct="1"/>
            <a:r>
              <a:rPr lang="pl-PL" altLang="it-IT" sz="2200" i="1" dirty="0">
                <a:solidFill>
                  <a:srgbClr val="FFFF00"/>
                </a:solidFill>
              </a:rPr>
              <a:t>Instytut Fizyki, Universita’ Nicolao Copernico, Torun, Polonia</a:t>
            </a:r>
          </a:p>
          <a:p>
            <a:pPr eaLnBrk="1" hangingPunct="1"/>
            <a:r>
              <a:rPr lang="pl-PL" altLang="it-IT" sz="2200" i="1" dirty="0">
                <a:solidFill>
                  <a:srgbClr val="FFFF00"/>
                </a:solidFill>
              </a:rPr>
              <a:t>Dipartimento di Fisica, Universita’ di Trento</a:t>
            </a:r>
          </a:p>
          <a:p>
            <a:pPr eaLnBrk="1" hangingPunct="1"/>
            <a:endParaRPr lang="pl-PL" altLang="it-IT" sz="2200" i="1" dirty="0">
              <a:solidFill>
                <a:srgbClr val="FFFF00"/>
              </a:solidFill>
            </a:endParaRPr>
          </a:p>
          <a:p>
            <a:pPr eaLnBrk="1" hangingPunct="1"/>
            <a:r>
              <a:rPr lang="pl-PL" altLang="it-IT" sz="2200" dirty="0">
                <a:solidFill>
                  <a:srgbClr val="FFFF00"/>
                </a:solidFill>
                <a:hlinkClick r:id="rId2"/>
              </a:rPr>
              <a:t>karwasz@fizyka.umk.pl</a:t>
            </a:r>
            <a:endParaRPr lang="it-IT" altLang="it-IT" sz="2200" dirty="0">
              <a:solidFill>
                <a:srgbClr val="FFFF00"/>
              </a:solidFill>
            </a:endParaRPr>
          </a:p>
          <a:p>
            <a:pPr eaLnBrk="1" hangingPunct="1"/>
            <a:endParaRPr lang="it-IT" altLang="it-IT" sz="2800" dirty="0">
              <a:solidFill>
                <a:srgbClr val="FFFF00"/>
              </a:solidFill>
            </a:endParaRPr>
          </a:p>
          <a:p>
            <a:pPr eaLnBrk="1" hangingPunct="1"/>
            <a:r>
              <a:rPr lang="it-IT" altLang="it-IT" sz="3200" dirty="0">
                <a:solidFill>
                  <a:srgbClr val="FFFF00"/>
                </a:solidFill>
              </a:rPr>
              <a:t>dydaktyka.fizyka.umk.pl</a:t>
            </a:r>
            <a:endParaRPr lang="pl-PL" altLang="it-IT" sz="3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3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6EC20795-56FF-8185-FDC7-5E19C3CD12C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4213" y="0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3600" dirty="0"/>
              <a:t>Nicola</a:t>
            </a:r>
            <a:r>
              <a:rPr lang="it-IT" altLang="it-IT" sz="3600" dirty="0"/>
              <a:t>o</a:t>
            </a:r>
            <a:r>
              <a:rPr lang="pl-PL" altLang="it-IT" sz="3600" dirty="0"/>
              <a:t> Copernic</a:t>
            </a:r>
            <a:r>
              <a:rPr lang="it-IT" altLang="it-IT" sz="3600" dirty="0"/>
              <a:t>o</a:t>
            </a:r>
            <a:r>
              <a:rPr lang="pl-PL" altLang="it-IT" sz="3600" dirty="0"/>
              <a:t> – </a:t>
            </a:r>
            <a:r>
              <a:rPr lang="it-IT" altLang="it-IT" sz="3600"/>
              <a:t>un bravo (?) </a:t>
            </a:r>
            <a:r>
              <a:rPr lang="pl-PL" altLang="it-IT" sz="3600" dirty="0"/>
              <a:t> student</a:t>
            </a:r>
            <a:r>
              <a:rPr lang="it-IT" altLang="it-IT" sz="3600" dirty="0"/>
              <a:t>e</a:t>
            </a:r>
            <a:endParaRPr lang="en-AU" altLang="it-IT" sz="3600" dirty="0"/>
          </a:p>
        </p:txBody>
      </p:sp>
      <p:sp>
        <p:nvSpPr>
          <p:cNvPr id="11267" name="Text Box 3">
            <a:extLst>
              <a:ext uri="{FF2B5EF4-FFF2-40B4-BE49-F238E27FC236}">
                <a16:creationId xmlns:a16="http://schemas.microsoft.com/office/drawing/2014/main" id="{C3EB5B13-6AA9-B44F-B69C-63C8EA523D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4941888"/>
            <a:ext cx="2917786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Cracovia</a:t>
            </a:r>
            <a:r>
              <a:rPr lang="pl-PL" altLang="it-IT" sz="2200" dirty="0">
                <a:solidFill>
                  <a:schemeClr val="accent2"/>
                </a:solidFill>
              </a:rPr>
              <a:t> (1492-1496)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Cattedrale SS. Maria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11268" name="Text Box 4">
            <a:extLst>
              <a:ext uri="{FF2B5EF4-FFF2-40B4-BE49-F238E27FC236}">
                <a16:creationId xmlns:a16="http://schemas.microsoft.com/office/drawing/2014/main" id="{2A9BE70C-E019-E557-B283-1167AAECB1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1188" y="5235349"/>
            <a:ext cx="2838450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Bologna (1496-1500)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2200" dirty="0">
                <a:solidFill>
                  <a:schemeClr val="accent2"/>
                </a:solidFill>
              </a:rPr>
              <a:t>Torre </a:t>
            </a:r>
            <a:r>
              <a:rPr lang="en-AU" altLang="it-IT" sz="2200" dirty="0" err="1">
                <a:solidFill>
                  <a:schemeClr val="accent2"/>
                </a:solidFill>
              </a:rPr>
              <a:t>degli</a:t>
            </a:r>
            <a:r>
              <a:rPr lang="en-AU" altLang="it-IT" sz="2200" dirty="0">
                <a:solidFill>
                  <a:schemeClr val="accent2"/>
                </a:solidFill>
              </a:rPr>
              <a:t> </a:t>
            </a:r>
            <a:r>
              <a:rPr lang="en-AU" altLang="it-IT" sz="2200" dirty="0" err="1">
                <a:solidFill>
                  <a:schemeClr val="accent2"/>
                </a:solidFill>
              </a:rPr>
              <a:t>Asinelli</a:t>
            </a: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11269" name="Text Box 5">
            <a:extLst>
              <a:ext uri="{FF2B5EF4-FFF2-40B4-BE49-F238E27FC236}">
                <a16:creationId xmlns:a16="http://schemas.microsoft.com/office/drawing/2014/main" id="{B044BDB4-BC8C-C12F-2859-EEAC46750C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4888" y="5300663"/>
            <a:ext cx="2819400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Padova (1501-1503)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Basilica di </a:t>
            </a:r>
            <a:r>
              <a:rPr lang="pl-PL" altLang="it-IT" sz="2200" dirty="0">
                <a:solidFill>
                  <a:schemeClr val="accent2"/>
                </a:solidFill>
              </a:rPr>
              <a:t>S. Antonio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1270" name="Picture 6">
            <a:extLst>
              <a:ext uri="{FF2B5EF4-FFF2-40B4-BE49-F238E27FC236}">
                <a16:creationId xmlns:a16="http://schemas.microsoft.com/office/drawing/2014/main" id="{ABF4C8BF-744A-167B-F471-AEA52C5A0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341438"/>
            <a:ext cx="2076450" cy="367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9">
            <a:extLst>
              <a:ext uri="{FF2B5EF4-FFF2-40B4-BE49-F238E27FC236}">
                <a16:creationId xmlns:a16="http://schemas.microsoft.com/office/drawing/2014/main" id="{C918BEB8-D446-4CA1-8DCE-F55251035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908050"/>
            <a:ext cx="2867025" cy="410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10">
            <a:extLst>
              <a:ext uri="{FF2B5EF4-FFF2-40B4-BE49-F238E27FC236}">
                <a16:creationId xmlns:a16="http://schemas.microsoft.com/office/drawing/2014/main" id="{DE03A9A0-87FD-1B36-17F6-1C84695B6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1557338"/>
            <a:ext cx="2593975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AF2A9633-4ACC-DC1B-5DC5-2105958BC35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95288" y="-242888"/>
            <a:ext cx="8532812" cy="1470026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Nicola</a:t>
            </a:r>
            <a:r>
              <a:rPr lang="it-IT" altLang="it-IT" sz="3200" dirty="0"/>
              <a:t>o</a:t>
            </a:r>
            <a:r>
              <a:rPr lang="pl-PL" altLang="it-IT" sz="3200" dirty="0"/>
              <a:t> Copernic</a:t>
            </a:r>
            <a:r>
              <a:rPr lang="it-IT" altLang="it-IT" sz="3200" dirty="0"/>
              <a:t>o</a:t>
            </a:r>
            <a:r>
              <a:rPr lang="pl-PL" altLang="it-IT" sz="3200" dirty="0"/>
              <a:t>: </a:t>
            </a:r>
            <a:r>
              <a:rPr lang="it-IT" altLang="it-IT" sz="3200" dirty="0"/>
              <a:t>la Terra si muove</a:t>
            </a:r>
            <a:r>
              <a:rPr lang="pl-PL" altLang="it-IT" sz="3600" dirty="0"/>
              <a:t> </a:t>
            </a:r>
            <a:endParaRPr lang="en-AU" altLang="it-IT" sz="3600" dirty="0"/>
          </a:p>
        </p:txBody>
      </p:sp>
      <p:sp>
        <p:nvSpPr>
          <p:cNvPr id="10243" name="Text Box 3">
            <a:extLst>
              <a:ext uri="{FF2B5EF4-FFF2-40B4-BE49-F238E27FC236}">
                <a16:creationId xmlns:a16="http://schemas.microsoft.com/office/drawing/2014/main" id="{2B02930B-99DD-D0CE-EE77-0B1B84145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363" y="5589588"/>
            <a:ext cx="29987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2200">
                <a:solidFill>
                  <a:schemeClr val="accent2"/>
                </a:solidFill>
              </a:rPr>
              <a:t>Copernicus Monument</a:t>
            </a:r>
          </a:p>
          <a:p>
            <a:pPr eaLnBrk="1" hangingPunct="1"/>
            <a:r>
              <a:rPr lang="pl-PL" altLang="it-IT" sz="2200">
                <a:solidFill>
                  <a:schemeClr val="accent2"/>
                </a:solidFill>
              </a:rPr>
              <a:t>Toruń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0244" name="Picture 4">
            <a:extLst>
              <a:ext uri="{FF2B5EF4-FFF2-40B4-BE49-F238E27FC236}">
                <a16:creationId xmlns:a16="http://schemas.microsoft.com/office/drawing/2014/main" id="{B4DBF23C-ABA8-1F3E-7FF5-256260B5AD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484313"/>
            <a:ext cx="3541713" cy="472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 Box 5">
            <a:extLst>
              <a:ext uri="{FF2B5EF4-FFF2-40B4-BE49-F238E27FC236}">
                <a16:creationId xmlns:a16="http://schemas.microsoft.com/office/drawing/2014/main" id="{8ACC24FF-168E-15E0-E9DE-8C872198D2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50" y="2174875"/>
            <a:ext cx="4469493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2200" dirty="0">
                <a:solidFill>
                  <a:schemeClr val="accent2"/>
                </a:solidFill>
              </a:rPr>
              <a:t>„H</a:t>
            </a:r>
            <a:r>
              <a:rPr lang="it-IT" altLang="it-IT" sz="2200" dirty="0">
                <a:solidFill>
                  <a:schemeClr val="accent2"/>
                </a:solidFill>
              </a:rPr>
              <a:t>a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>
                <a:solidFill>
                  <a:schemeClr val="accent2"/>
                </a:solidFill>
              </a:rPr>
              <a:t>fermato il Sole e il cielo</a:t>
            </a:r>
            <a:r>
              <a:rPr lang="pl-PL" altLang="it-IT" sz="2200" dirty="0">
                <a:solidFill>
                  <a:schemeClr val="accent2"/>
                </a:solidFill>
              </a:rPr>
              <a:t>”</a:t>
            </a:r>
          </a:p>
          <a:p>
            <a:pPr eaLnBrk="1" hangingPunct="1"/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/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/>
            <a:r>
              <a:rPr lang="pl-PL" altLang="it-IT" sz="2200" i="1" dirty="0">
                <a:solidFill>
                  <a:schemeClr val="accent2"/>
                </a:solidFill>
              </a:rPr>
              <a:t>Terrae motor, solis caelique stator</a:t>
            </a:r>
            <a:endParaRPr lang="en-AU" altLang="it-IT" sz="2200" i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A4EFFDB9-45BA-837B-09BC-DE6B309CBF3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/>
          <a:lstStyle/>
          <a:p>
            <a:r>
              <a:rPr lang="it-IT" altLang="it-IT" sz="3600" dirty="0">
                <a:solidFill>
                  <a:srgbClr val="FFFF00"/>
                </a:solidFill>
              </a:rPr>
              <a:t>Il si</a:t>
            </a:r>
            <a:r>
              <a:rPr lang="pl-PL" altLang="it-IT" sz="3600" dirty="0">
                <a:solidFill>
                  <a:srgbClr val="FFFF00"/>
                </a:solidFill>
              </a:rPr>
              <a:t>stem</a:t>
            </a:r>
            <a:r>
              <a:rPr lang="it-IT" altLang="it-IT" sz="3600" dirty="0">
                <a:solidFill>
                  <a:srgbClr val="FFFF00"/>
                </a:solidFill>
              </a:rPr>
              <a:t>a Copernicano: i pianeti girano attorno il Sole </a:t>
            </a:r>
            <a:endParaRPr lang="en-AU" altLang="it-IT" sz="3600" dirty="0">
              <a:solidFill>
                <a:srgbClr val="FFFF00"/>
              </a:solidFill>
            </a:endParaRPr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id="{298E0C93-59C8-AA18-D8C3-2E1B2DB487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4157663" cy="38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FF00"/>
                </a:solidFill>
              </a:rPr>
              <a:t>Mer</a:t>
            </a:r>
            <a:r>
              <a:rPr lang="it-IT" altLang="it-IT" sz="2200">
                <a:solidFill>
                  <a:srgbClr val="FFFF00"/>
                </a:solidFill>
              </a:rPr>
              <a:t>curio</a:t>
            </a:r>
            <a:r>
              <a:rPr lang="pl-PL" altLang="it-IT" sz="2200">
                <a:solidFill>
                  <a:srgbClr val="FFFF00"/>
                </a:solidFill>
              </a:rPr>
              <a:t>: - 1 orbita </a:t>
            </a:r>
            <a:r>
              <a:rPr lang="it-IT" altLang="it-IT" sz="2200">
                <a:solidFill>
                  <a:srgbClr val="FFFF00"/>
                </a:solidFill>
              </a:rPr>
              <a:t>in 90 giorni</a:t>
            </a: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FF00"/>
                </a:solidFill>
              </a:rPr>
              <a:t>Venere</a:t>
            </a:r>
            <a:r>
              <a:rPr lang="pl-PL" altLang="it-IT" sz="2200">
                <a:solidFill>
                  <a:srgbClr val="FFFF00"/>
                </a:solidFill>
              </a:rPr>
              <a:t>: - 1 orbita </a:t>
            </a:r>
            <a:r>
              <a:rPr lang="it-IT" altLang="it-IT" sz="2200">
                <a:solidFill>
                  <a:srgbClr val="FFFF00"/>
                </a:solidFill>
              </a:rPr>
              <a:t>in </a:t>
            </a:r>
            <a:r>
              <a:rPr lang="pl-PL" altLang="it-IT" sz="2200">
                <a:solidFill>
                  <a:srgbClr val="FFFF00"/>
                </a:solidFill>
              </a:rPr>
              <a:t>9 m</a:t>
            </a:r>
            <a:r>
              <a:rPr lang="it-IT" altLang="it-IT" sz="2200">
                <a:solidFill>
                  <a:srgbClr val="FFFF00"/>
                </a:solidFill>
              </a:rPr>
              <a:t>esi</a:t>
            </a: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FF00"/>
                </a:solidFill>
              </a:rPr>
              <a:t>Terra:</a:t>
            </a:r>
            <a:r>
              <a:rPr lang="pl-PL" altLang="it-IT" sz="2200">
                <a:solidFill>
                  <a:srgbClr val="FFFF00"/>
                </a:solidFill>
              </a:rPr>
              <a:t> 1 orbita </a:t>
            </a:r>
            <a:r>
              <a:rPr lang="it-IT" altLang="it-IT" sz="2200">
                <a:solidFill>
                  <a:srgbClr val="FFFF00"/>
                </a:solidFill>
              </a:rPr>
              <a:t>in 1 anno</a:t>
            </a: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FF00"/>
                </a:solidFill>
              </a:rPr>
              <a:t>Mar</a:t>
            </a:r>
            <a:r>
              <a:rPr lang="it-IT" altLang="it-IT" sz="2200">
                <a:solidFill>
                  <a:srgbClr val="FFFF00"/>
                </a:solidFill>
              </a:rPr>
              <a:t>te</a:t>
            </a:r>
            <a:r>
              <a:rPr lang="pl-PL" altLang="it-IT" sz="2200">
                <a:solidFill>
                  <a:srgbClr val="FFFF00"/>
                </a:solidFill>
              </a:rPr>
              <a:t>: - 1 orbita </a:t>
            </a:r>
            <a:r>
              <a:rPr lang="it-IT" altLang="it-IT" sz="2200">
                <a:solidFill>
                  <a:srgbClr val="FFFF00"/>
                </a:solidFill>
              </a:rPr>
              <a:t>in 2 anni</a:t>
            </a: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FF00"/>
                </a:solidFill>
              </a:rPr>
              <a:t>Giove</a:t>
            </a:r>
            <a:r>
              <a:rPr lang="pl-PL" altLang="it-IT" sz="2200">
                <a:solidFill>
                  <a:srgbClr val="FFFF00"/>
                </a:solidFill>
              </a:rPr>
              <a:t>: 1 orbita</a:t>
            </a:r>
            <a:r>
              <a:rPr lang="it-IT" altLang="it-IT" sz="2200">
                <a:solidFill>
                  <a:srgbClr val="FFFF00"/>
                </a:solidFill>
              </a:rPr>
              <a:t> in</a:t>
            </a:r>
            <a:r>
              <a:rPr lang="pl-PL" altLang="it-IT" sz="2200">
                <a:solidFill>
                  <a:srgbClr val="FFFF00"/>
                </a:solidFill>
              </a:rPr>
              <a:t> 11 </a:t>
            </a:r>
            <a:r>
              <a:rPr lang="it-IT" altLang="it-IT" sz="2200">
                <a:solidFill>
                  <a:srgbClr val="FFFF00"/>
                </a:solidFill>
              </a:rPr>
              <a:t>anni</a:t>
            </a: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FF00"/>
                </a:solidFill>
              </a:rPr>
              <a:t>Saturn</a:t>
            </a:r>
            <a:r>
              <a:rPr lang="it-IT" altLang="it-IT" sz="2200">
                <a:solidFill>
                  <a:srgbClr val="FFFF00"/>
                </a:solidFill>
              </a:rPr>
              <a:t>o</a:t>
            </a:r>
            <a:r>
              <a:rPr lang="pl-PL" altLang="it-IT" sz="2200">
                <a:solidFill>
                  <a:srgbClr val="FFFF00"/>
                </a:solidFill>
              </a:rPr>
              <a:t>: 1 orbita </a:t>
            </a:r>
            <a:r>
              <a:rPr lang="it-IT" altLang="it-IT" sz="2200">
                <a:solidFill>
                  <a:srgbClr val="FFFF00"/>
                </a:solidFill>
              </a:rPr>
              <a:t>in</a:t>
            </a:r>
            <a:r>
              <a:rPr lang="pl-PL" altLang="it-IT" sz="2200">
                <a:solidFill>
                  <a:srgbClr val="FFFF00"/>
                </a:solidFill>
              </a:rPr>
              <a:t> 30 </a:t>
            </a:r>
            <a:r>
              <a:rPr lang="it-IT" altLang="it-IT" sz="2200">
                <a:solidFill>
                  <a:srgbClr val="FFFF00"/>
                </a:solidFill>
              </a:rPr>
              <a:t>anni</a:t>
            </a:r>
            <a:endParaRPr lang="pl-PL" altLang="it-IT" sz="2200">
              <a:solidFill>
                <a:srgbClr val="FFFF00"/>
              </a:solidFill>
            </a:endParaRPr>
          </a:p>
        </p:txBody>
      </p:sp>
      <p:pic>
        <p:nvPicPr>
          <p:cNvPr id="203780" name="Picture 4">
            <a:extLst>
              <a:ext uri="{FF2B5EF4-FFF2-40B4-BE49-F238E27FC236}">
                <a16:creationId xmlns:a16="http://schemas.microsoft.com/office/drawing/2014/main" id="{F84216C9-F178-6D33-B749-469359D38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613" y="1658938"/>
            <a:ext cx="4356100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039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203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3081C6-55D1-296A-D2E6-A6CA4BA21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Solar-scope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E16A123-38BC-9F93-2E35-BCAF7232D019}"/>
              </a:ext>
            </a:extLst>
          </p:cNvPr>
          <p:cNvSpPr txBox="1"/>
          <p:nvPr/>
        </p:nvSpPr>
        <p:spPr>
          <a:xfrm>
            <a:off x="683568" y="6247949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https://www.solarsystemscope.com</a:t>
            </a:r>
          </a:p>
        </p:txBody>
      </p:sp>
      <p:pic>
        <p:nvPicPr>
          <p:cNvPr id="5" name="Solar System Scope - Online Model of Solar System and Night ">
            <a:hlinkClick r:id="" action="ppaction://media"/>
            <a:extLst>
              <a:ext uri="{FF2B5EF4-FFF2-40B4-BE49-F238E27FC236}">
                <a16:creationId xmlns:a16="http://schemas.microsoft.com/office/drawing/2014/main" id="{FEE26783-ACDF-C71B-2680-B3942DAFBB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9512" y="1417638"/>
            <a:ext cx="6786500" cy="381740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D969ACC-3AFF-44D7-ECC7-EC7078E791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4607" y="102658"/>
            <a:ext cx="1989393" cy="141763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A24500AF-EB5E-FDA2-BB9D-50D6FFB5C0D0}"/>
                  </a:ext>
                </a:extLst>
              </p14:cNvPr>
              <p14:cNvContentPartPr/>
              <p14:nvPr/>
            </p14:nvContentPartPr>
            <p14:xfrm>
              <a:off x="861151" y="5512930"/>
              <a:ext cx="360" cy="36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A24500AF-EB5E-FDA2-BB9D-50D6FFB5C0D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56831" y="550861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32C217FE-ACA7-E9FF-0208-8BA3483E7B5D}"/>
                  </a:ext>
                </a:extLst>
              </p14:cNvPr>
              <p14:cNvContentPartPr/>
              <p14:nvPr/>
            </p14:nvContentPartPr>
            <p14:xfrm>
              <a:off x="529951" y="5234290"/>
              <a:ext cx="360" cy="360"/>
            </p14:xfrm>
          </p:contentPart>
        </mc:Choice>
        <mc:Fallback xmlns=""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32C217FE-ACA7-E9FF-0208-8BA3483E7B5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25631" y="522997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30717750-5E80-82B3-6555-4358E215B0D8}"/>
                  </a:ext>
                </a:extLst>
              </p14:cNvPr>
              <p14:cNvContentPartPr/>
              <p14:nvPr/>
            </p14:nvContentPartPr>
            <p14:xfrm>
              <a:off x="808591" y="5353450"/>
              <a:ext cx="360" cy="36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30717750-5E80-82B3-6555-4358E215B0D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04271" y="534913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04A6A3AA-A983-EE4C-121E-ACAB152598B7}"/>
                  </a:ext>
                </a:extLst>
              </p14:cNvPr>
              <p14:cNvContentPartPr/>
              <p14:nvPr/>
            </p14:nvContentPartPr>
            <p14:xfrm>
              <a:off x="2729911" y="6387370"/>
              <a:ext cx="360" cy="36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04A6A3AA-A983-EE4C-121E-ACAB152598B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25591" y="6383050"/>
                <a:ext cx="9000" cy="9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7963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D53DD39F-E88D-72C0-D5F4-4CC847F4825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05780" y="290512"/>
            <a:ext cx="8242684" cy="1470025"/>
          </a:xfrm>
        </p:spPr>
        <p:txBody>
          <a:bodyPr anchor="ctr"/>
          <a:lstStyle/>
          <a:p>
            <a:pPr algn="l" eaLnBrk="1" hangingPunct="1"/>
            <a:br>
              <a:rPr lang="it-IT" altLang="it-IT" sz="3600" dirty="0"/>
            </a:br>
            <a:r>
              <a:rPr lang="pl-PL" altLang="it-IT" sz="3600" dirty="0"/>
              <a:t>Galileo Galilei (część I)</a:t>
            </a:r>
            <a:br>
              <a:rPr lang="pl-PL" altLang="it-IT" sz="3600" dirty="0"/>
            </a:br>
            <a:r>
              <a:rPr lang="pl-PL" altLang="it-IT" sz="3600" dirty="0"/>
              <a:t>«</a:t>
            </a:r>
            <a:r>
              <a:rPr lang="it-IT" altLang="it-IT" sz="3600" dirty="0"/>
              <a:t>La fisica è scesa dal cielo sulla terra con il piano inclinato di Galileo»</a:t>
            </a:r>
            <a:r>
              <a:rPr lang="pl-PL" altLang="it-IT" sz="3600" dirty="0"/>
              <a:t>*</a:t>
            </a:r>
            <a:endParaRPr lang="pl-PL" altLang="it-IT" sz="3600" dirty="0">
              <a:solidFill>
                <a:schemeClr val="accent2"/>
              </a:solidFill>
            </a:endParaRP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8BFAAC0D-8673-895E-3590-961F450FB7A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8708" y="4263232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 dirty="0"/>
              <a:t>Grzegorz Karwasz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Division</a:t>
            </a:r>
            <a:r>
              <a:rPr lang="it-IT" altLang="it-IT" i="1" dirty="0"/>
              <a:t>e della Didattica di Fisica</a:t>
            </a:r>
            <a:endParaRPr lang="pl-PL" altLang="it-IT" i="1" dirty="0"/>
          </a:p>
          <a:p>
            <a:pPr eaLnBrk="1" hangingPunct="1">
              <a:lnSpc>
                <a:spcPct val="80000"/>
              </a:lnSpc>
            </a:pPr>
            <a:r>
              <a:rPr lang="it-IT" altLang="it-IT" i="1" dirty="0">
                <a:solidFill>
                  <a:srgbClr val="FF0000"/>
                </a:solidFill>
              </a:rPr>
              <a:t>Università di </a:t>
            </a:r>
            <a:r>
              <a:rPr lang="pl-PL" altLang="it-IT" i="1" dirty="0">
                <a:solidFill>
                  <a:srgbClr val="FF0000"/>
                </a:solidFill>
              </a:rPr>
              <a:t>Nicola</a:t>
            </a:r>
            <a:r>
              <a:rPr lang="it-IT" altLang="it-IT" i="1" dirty="0">
                <a:solidFill>
                  <a:srgbClr val="FF0000"/>
                </a:solidFill>
              </a:rPr>
              <a:t>o</a:t>
            </a:r>
            <a:r>
              <a:rPr lang="pl-PL" altLang="it-IT" i="1" dirty="0">
                <a:solidFill>
                  <a:srgbClr val="FF0000"/>
                </a:solidFill>
              </a:rPr>
              <a:t> Copernic</a:t>
            </a:r>
            <a:r>
              <a:rPr lang="it-IT" altLang="it-IT" i="1" dirty="0">
                <a:solidFill>
                  <a:srgbClr val="FF0000"/>
                </a:solidFill>
              </a:rPr>
              <a:t>o</a:t>
            </a:r>
            <a:endParaRPr lang="pl-PL" altLang="it-IT" i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Toruń, </a:t>
            </a:r>
            <a:r>
              <a:rPr lang="it-IT" altLang="it-IT" i="1" dirty="0"/>
              <a:t>Polonia</a:t>
            </a:r>
            <a:endParaRPr lang="pl-PL" altLang="it-IT" i="1" dirty="0"/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91EAEE5F-A090-0C1F-9B9E-3C9F7832E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594769"/>
            <a:ext cx="2705100" cy="215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254B646-00CF-253B-46A8-8485635FD08B}"/>
              </a:ext>
            </a:extLst>
          </p:cNvPr>
          <p:cNvSpPr txBox="1"/>
          <p:nvPr/>
        </p:nvSpPr>
        <p:spPr>
          <a:xfrm>
            <a:off x="323528" y="6088559"/>
            <a:ext cx="813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E. M. Rogers, </a:t>
            </a:r>
            <a:r>
              <a:rPr lang="it-IT" sz="2000" i="1" dirty="0" err="1"/>
              <a:t>Physics</a:t>
            </a:r>
            <a:r>
              <a:rPr lang="it-IT" sz="2000" i="1" dirty="0"/>
              <a:t> for </a:t>
            </a:r>
            <a:r>
              <a:rPr lang="it-IT" sz="2000" i="1" dirty="0" err="1"/>
              <a:t>Inquiring</a:t>
            </a:r>
            <a:r>
              <a:rPr lang="it-IT" sz="2000" i="1" dirty="0"/>
              <a:t> Minds, Oxford, 1960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2919823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1B1D42-76B6-83E7-AD4F-C5B8EBD3A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2847"/>
            <a:ext cx="8229600" cy="1143000"/>
          </a:xfrm>
        </p:spPr>
        <p:txBody>
          <a:bodyPr/>
          <a:lstStyle/>
          <a:p>
            <a:r>
              <a:rPr lang="it-IT" sz="3600" dirty="0" err="1"/>
              <a:t>Ojciec</a:t>
            </a:r>
            <a:r>
              <a:rPr lang="it-IT" sz="3600" dirty="0"/>
              <a:t> </a:t>
            </a:r>
            <a:r>
              <a:rPr lang="it-IT" sz="3600" dirty="0" err="1"/>
              <a:t>nowoczesnej</a:t>
            </a:r>
            <a:r>
              <a:rPr lang="it-IT" sz="3600" dirty="0"/>
              <a:t> </a:t>
            </a:r>
            <a:r>
              <a:rPr lang="it-IT" sz="3600" dirty="0" err="1"/>
              <a:t>nauki</a:t>
            </a:r>
            <a:endParaRPr lang="it-IT" sz="36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D027157-DAEC-712B-B735-AF15CC28F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33" y="1052736"/>
            <a:ext cx="8940934" cy="524259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5EA40290-9CA8-D697-8999-C7D3883C615D}"/>
                  </a:ext>
                </a:extLst>
              </p14:cNvPr>
              <p14:cNvContentPartPr/>
              <p14:nvPr/>
            </p14:nvContentPartPr>
            <p14:xfrm>
              <a:off x="5711431" y="4028202"/>
              <a:ext cx="360" cy="36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5EA40290-9CA8-D697-8999-C7D3883C615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07111" y="402388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9FA54088-7FFF-F303-ED26-9D8997D1C067}"/>
                  </a:ext>
                </a:extLst>
              </p14:cNvPr>
              <p14:cNvContentPartPr/>
              <p14:nvPr/>
            </p14:nvContentPartPr>
            <p14:xfrm>
              <a:off x="3127351" y="3458682"/>
              <a:ext cx="2577600" cy="4176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9FA54088-7FFF-F303-ED26-9D8997D1C06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23031" y="3454362"/>
                <a:ext cx="2586240" cy="5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78E456A3-B5E9-7F4A-B216-92085402DFEE}"/>
                  </a:ext>
                </a:extLst>
              </p14:cNvPr>
              <p14:cNvContentPartPr/>
              <p14:nvPr/>
            </p14:nvContentPartPr>
            <p14:xfrm>
              <a:off x="291631" y="3669642"/>
              <a:ext cx="5604480" cy="6840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78E456A3-B5E9-7F4A-B216-92085402DFE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7311" y="3665322"/>
                <a:ext cx="5613120" cy="7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0FAC16FA-CF52-1130-DF44-D49CA651FE1E}"/>
                  </a:ext>
                </a:extLst>
              </p14:cNvPr>
              <p14:cNvContentPartPr/>
              <p14:nvPr/>
            </p14:nvContentPartPr>
            <p14:xfrm>
              <a:off x="212071" y="3935682"/>
              <a:ext cx="563400" cy="5760"/>
            </p14:xfrm>
          </p:contentPart>
        </mc:Choice>
        <mc:Fallback xmlns=""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0FAC16FA-CF52-1130-DF44-D49CA651FE1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07751" y="3931362"/>
                <a:ext cx="572040" cy="14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319213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C0D5662D-74F9-AACE-3D6C-83AEE040D00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Galileo (1564-1642)</a:t>
            </a:r>
            <a:endParaRPr lang="en-AU" altLang="it-IT" sz="3600"/>
          </a:p>
        </p:txBody>
      </p:sp>
      <p:sp>
        <p:nvSpPr>
          <p:cNvPr id="17411" name="Text Box 3">
            <a:extLst>
              <a:ext uri="{FF2B5EF4-FFF2-40B4-BE49-F238E27FC236}">
                <a16:creationId xmlns:a16="http://schemas.microsoft.com/office/drawing/2014/main" id="{C636C22E-FC59-BBB5-9A62-4624FC0F33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5194300" cy="3478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Tutti gli oggetti cadono con la stessa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„velocit</a:t>
            </a:r>
            <a:r>
              <a:rPr lang="it-IT" altLang="it-IT" sz="2200">
                <a:solidFill>
                  <a:schemeClr val="accent2"/>
                </a:solidFill>
              </a:rPr>
              <a:t>à</a:t>
            </a:r>
            <a:r>
              <a:rPr lang="pl-PL" altLang="it-IT" sz="2200">
                <a:solidFill>
                  <a:schemeClr val="accent2"/>
                </a:solidFill>
              </a:rPr>
              <a:t>”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Forse faceva cadere i sassi dalla torre 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di Pisa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</p:txBody>
      </p:sp>
      <p:pic>
        <p:nvPicPr>
          <p:cNvPr id="17412" name="Picture 4">
            <a:extLst>
              <a:ext uri="{FF2B5EF4-FFF2-40B4-BE49-F238E27FC236}">
                <a16:creationId xmlns:a16="http://schemas.microsoft.com/office/drawing/2014/main" id="{7694656C-14AD-B1B2-C6BA-43E4B7E5F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341438"/>
            <a:ext cx="2752725" cy="486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>
            <a:extLst>
              <a:ext uri="{FF2B5EF4-FFF2-40B4-BE49-F238E27FC236}">
                <a16:creationId xmlns:a16="http://schemas.microsoft.com/office/drawing/2014/main" id="{BD427913-C1CD-01D8-18DE-8D269F29E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3500438"/>
            <a:ext cx="2103438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 Box 6">
            <a:extLst>
              <a:ext uri="{FF2B5EF4-FFF2-40B4-BE49-F238E27FC236}">
                <a16:creationId xmlns:a16="http://schemas.microsoft.com/office/drawing/2014/main" id="{67B992CE-F835-2AD7-6AEC-EB3E4BB39C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4264025"/>
            <a:ext cx="3043237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La Torre era pendente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già in quel tempo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7504D97F-D071-6B1B-56B2-619F17FEE13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Galileo Galilei:</a:t>
            </a:r>
            <a:endParaRPr lang="en-AU" altLang="it-IT" sz="3600"/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2D527466-6FD7-3F19-DCD2-6DC24272EF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5113337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„</a:t>
            </a:r>
            <a:r>
              <a:rPr lang="it-IT" altLang="it-IT" sz="2200">
                <a:solidFill>
                  <a:schemeClr val="accent2"/>
                </a:solidFill>
              </a:rPr>
              <a:t>Che cosa succede se facciamo cadere il sasso pesante con il sasso leggero</a:t>
            </a:r>
            <a:r>
              <a:rPr lang="pl-PL" altLang="it-IT" sz="2200">
                <a:solidFill>
                  <a:schemeClr val="accent2"/>
                </a:solidFill>
              </a:rPr>
              <a:t>?” </a:t>
            </a:r>
          </a:p>
        </p:txBody>
      </p:sp>
      <p:pic>
        <p:nvPicPr>
          <p:cNvPr id="18436" name="Picture 6">
            <a:extLst>
              <a:ext uri="{FF2B5EF4-FFF2-40B4-BE49-F238E27FC236}">
                <a16:creationId xmlns:a16="http://schemas.microsoft.com/office/drawing/2014/main" id="{2204858A-C480-9ADC-C5A9-3C85ED0D2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357563"/>
            <a:ext cx="1873250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7">
            <a:extLst>
              <a:ext uri="{FF2B5EF4-FFF2-40B4-BE49-F238E27FC236}">
                <a16:creationId xmlns:a16="http://schemas.microsoft.com/office/drawing/2014/main" id="{FB2966C9-C8FC-FDBA-7CAF-881876B77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744913"/>
            <a:ext cx="1223962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Line 8">
            <a:extLst>
              <a:ext uri="{FF2B5EF4-FFF2-40B4-BE49-F238E27FC236}">
                <a16:creationId xmlns:a16="http://schemas.microsoft.com/office/drawing/2014/main" id="{773BF9C5-6178-9CEE-B53C-44BAF99BE1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1913" y="4724400"/>
            <a:ext cx="0" cy="1223963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39" name="Line 9">
            <a:extLst>
              <a:ext uri="{FF2B5EF4-FFF2-40B4-BE49-F238E27FC236}">
                <a16:creationId xmlns:a16="http://schemas.microsoft.com/office/drawing/2014/main" id="{92AFAC19-10B7-A291-4AA7-C9AADDEBEC52}"/>
              </a:ext>
            </a:extLst>
          </p:cNvPr>
          <p:cNvSpPr>
            <a:spLocks noChangeShapeType="1"/>
          </p:cNvSpPr>
          <p:nvPr/>
        </p:nvSpPr>
        <p:spPr bwMode="auto">
          <a:xfrm>
            <a:off x="3059113" y="4652963"/>
            <a:ext cx="0" cy="576262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40" name="Text Box 10">
            <a:extLst>
              <a:ext uri="{FF2B5EF4-FFF2-40B4-BE49-F238E27FC236}">
                <a16:creationId xmlns:a16="http://schemas.microsoft.com/office/drawing/2014/main" id="{12C8EA98-BDAD-51DC-3844-644796AC1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6188" y="3616325"/>
            <a:ext cx="3513137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Il sasso più pesante cade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più velocemente del sasso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leggero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C24C771F-C7D8-399A-3151-B3511D59DC3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Galileo Galilei:</a:t>
            </a:r>
            <a:endParaRPr lang="en-AU" altLang="it-IT" sz="3600"/>
          </a:p>
        </p:txBody>
      </p:sp>
      <p:sp>
        <p:nvSpPr>
          <p:cNvPr id="19459" name="Text Box 3">
            <a:extLst>
              <a:ext uri="{FF2B5EF4-FFF2-40B4-BE49-F238E27FC236}">
                <a16:creationId xmlns:a16="http://schemas.microsoft.com/office/drawing/2014/main" id="{C0CBB202-F460-4653-8A5F-7575B19E5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557338"/>
            <a:ext cx="5113337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„</a:t>
            </a:r>
            <a:r>
              <a:rPr lang="it-IT" altLang="it-IT" sz="2200">
                <a:solidFill>
                  <a:schemeClr val="accent2"/>
                </a:solidFill>
              </a:rPr>
              <a:t>Adesso leghiamo insieme il sasso pesante con il sasso leggero.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Che cosa succede</a:t>
            </a:r>
            <a:r>
              <a:rPr lang="pl-PL" altLang="it-IT" sz="2200">
                <a:solidFill>
                  <a:schemeClr val="accent2"/>
                </a:solidFill>
              </a:rPr>
              <a:t>?” </a:t>
            </a:r>
          </a:p>
        </p:txBody>
      </p:sp>
      <p:pic>
        <p:nvPicPr>
          <p:cNvPr id="19460" name="Picture 4">
            <a:extLst>
              <a:ext uri="{FF2B5EF4-FFF2-40B4-BE49-F238E27FC236}">
                <a16:creationId xmlns:a16="http://schemas.microsoft.com/office/drawing/2014/main" id="{E51822B8-C8C7-3915-EE39-18537759E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997200"/>
            <a:ext cx="1873250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Line 6">
            <a:extLst>
              <a:ext uri="{FF2B5EF4-FFF2-40B4-BE49-F238E27FC236}">
                <a16:creationId xmlns:a16="http://schemas.microsoft.com/office/drawing/2014/main" id="{C3BB56C4-826D-86E4-482F-A2E91D618351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1913" y="4365625"/>
            <a:ext cx="0" cy="1223963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2" name="Line 7">
            <a:extLst>
              <a:ext uri="{FF2B5EF4-FFF2-40B4-BE49-F238E27FC236}">
                <a16:creationId xmlns:a16="http://schemas.microsoft.com/office/drawing/2014/main" id="{D9BC79A9-72DE-6EC9-5F60-B724610256BB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5000" y="4033838"/>
            <a:ext cx="0" cy="576262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3" name="Text Box 8">
            <a:extLst>
              <a:ext uri="{FF2B5EF4-FFF2-40B4-BE49-F238E27FC236}">
                <a16:creationId xmlns:a16="http://schemas.microsoft.com/office/drawing/2014/main" id="{52AA1F86-C0D7-55E9-4CCC-2904B74F9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949950"/>
            <a:ext cx="5507038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Il sasso pesante cade insieme col leggero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9464" name="Picture 12">
            <a:extLst>
              <a:ext uri="{FF2B5EF4-FFF2-40B4-BE49-F238E27FC236}">
                <a16:creationId xmlns:a16="http://schemas.microsoft.com/office/drawing/2014/main" id="{E2A02252-B32B-292B-4A7B-E70CF076A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141663"/>
            <a:ext cx="1223962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5" name="Text Box 13">
            <a:extLst>
              <a:ext uri="{FF2B5EF4-FFF2-40B4-BE49-F238E27FC236}">
                <a16:creationId xmlns:a16="http://schemas.microsoft.com/office/drawing/2014/main" id="{D3517A0D-7F35-7AA4-53A8-2C74BA833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8075" y="3255963"/>
            <a:ext cx="34766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+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9466" name="Text Box 14">
            <a:extLst>
              <a:ext uri="{FF2B5EF4-FFF2-40B4-BE49-F238E27FC236}">
                <a16:creationId xmlns:a16="http://schemas.microsoft.com/office/drawing/2014/main" id="{A80B0A6F-9D3F-3426-C128-88033B9C9A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213100"/>
            <a:ext cx="3476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=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9467" name="Line 16">
            <a:extLst>
              <a:ext uri="{FF2B5EF4-FFF2-40B4-BE49-F238E27FC236}">
                <a16:creationId xmlns:a16="http://schemas.microsoft.com/office/drawing/2014/main" id="{E4B4C089-8306-23DB-2342-99AF249869B9}"/>
              </a:ext>
            </a:extLst>
          </p:cNvPr>
          <p:cNvSpPr>
            <a:spLocks noChangeShapeType="1"/>
          </p:cNvSpPr>
          <p:nvPr/>
        </p:nvSpPr>
        <p:spPr bwMode="auto">
          <a:xfrm>
            <a:off x="2555875" y="4724400"/>
            <a:ext cx="0" cy="1008063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8" name="Text Box 17">
            <a:extLst>
              <a:ext uri="{FF2B5EF4-FFF2-40B4-BE49-F238E27FC236}">
                <a16:creationId xmlns:a16="http://schemas.microsoft.com/office/drawing/2014/main" id="{DD58C0C0-F273-8104-E53B-F59291F5D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5013325"/>
            <a:ext cx="3476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=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9469" name="Text Box 18">
            <a:extLst>
              <a:ext uri="{FF2B5EF4-FFF2-40B4-BE49-F238E27FC236}">
                <a16:creationId xmlns:a16="http://schemas.microsoft.com/office/drawing/2014/main" id="{70DD4C21-8FC3-A64E-43D9-3F8D1F413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3284538"/>
            <a:ext cx="33972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9470" name="Picture 19">
            <a:extLst>
              <a:ext uri="{FF2B5EF4-FFF2-40B4-BE49-F238E27FC236}">
                <a16:creationId xmlns:a16="http://schemas.microsoft.com/office/drawing/2014/main" id="{E5DC002D-775B-6359-8128-12CD8E37D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2781300"/>
            <a:ext cx="1800225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1" name="Line 20">
            <a:extLst>
              <a:ext uri="{FF2B5EF4-FFF2-40B4-BE49-F238E27FC236}">
                <a16:creationId xmlns:a16="http://schemas.microsoft.com/office/drawing/2014/main" id="{3805BE87-540B-829B-2D75-77144E23A5FF}"/>
              </a:ext>
            </a:extLst>
          </p:cNvPr>
          <p:cNvSpPr>
            <a:spLocks noChangeShapeType="1"/>
          </p:cNvSpPr>
          <p:nvPr/>
        </p:nvSpPr>
        <p:spPr bwMode="auto">
          <a:xfrm>
            <a:off x="4932363" y="4221163"/>
            <a:ext cx="0" cy="1512887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1E45C29-BEA6-0D69-6B71-81867EE9985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50825" y="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Now we make experiment on Moon</a:t>
            </a:r>
            <a:endParaRPr lang="en-AU" altLang="it-IT" sz="3600"/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D9808C73-44EE-9456-4F1B-33A1E85B9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062163"/>
            <a:ext cx="470852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„This is an old experiment by Galileo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5129F2D7-CD73-836A-C904-95F904FD9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713" y="4265613"/>
            <a:ext cx="484981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This is a hammer and this is a feather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6629" name="Text Box 6">
            <a:extLst>
              <a:ext uri="{FF2B5EF4-FFF2-40B4-BE49-F238E27FC236}">
                <a16:creationId xmlns:a16="http://schemas.microsoft.com/office/drawing/2014/main" id="{AE398570-F968-C7BD-4119-11BBB3343E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413" y="2897188"/>
            <a:ext cx="350996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He said that all objects fall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with the same velocity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6630" name="Text Box 7">
            <a:extLst>
              <a:ext uri="{FF2B5EF4-FFF2-40B4-BE49-F238E27FC236}">
                <a16:creationId xmlns:a16="http://schemas.microsoft.com/office/drawing/2014/main" id="{2080F90D-1671-89BB-A802-BA5C95176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029200"/>
            <a:ext cx="31369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Let’s try which falls first!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6631" name="Picture 8">
            <a:extLst>
              <a:ext uri="{FF2B5EF4-FFF2-40B4-BE49-F238E27FC236}">
                <a16:creationId xmlns:a16="http://schemas.microsoft.com/office/drawing/2014/main" id="{E2C49A9C-6B06-84D3-4DA4-D9B6085A2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913" y="1256508"/>
            <a:ext cx="3887787" cy="291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32" name="Text Box 9">
            <a:extLst>
              <a:ext uri="{FF2B5EF4-FFF2-40B4-BE49-F238E27FC236}">
                <a16:creationId xmlns:a16="http://schemas.microsoft.com/office/drawing/2014/main" id="{9C909931-E828-AEF1-615F-84D681CA6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268413"/>
            <a:ext cx="225734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Apollo 1</a:t>
            </a:r>
            <a:r>
              <a:rPr lang="it-IT" altLang="it-IT" sz="2200" dirty="0">
                <a:solidFill>
                  <a:schemeClr val="accent2"/>
                </a:solidFill>
              </a:rPr>
              <a:t>5</a:t>
            </a:r>
            <a:r>
              <a:rPr lang="pl-PL" altLang="it-IT" sz="2200" dirty="0">
                <a:solidFill>
                  <a:schemeClr val="accent2"/>
                </a:solidFill>
              </a:rPr>
              <a:t> (1971)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6633" name="Text Box 10">
            <a:extLst>
              <a:ext uri="{FF2B5EF4-FFF2-40B4-BE49-F238E27FC236}">
                <a16:creationId xmlns:a16="http://schemas.microsoft.com/office/drawing/2014/main" id="{8E61755E-55D0-5ED8-4B09-8A26858D3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" y="5805488"/>
            <a:ext cx="474027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They fall together. Galileo was rigth!”</a:t>
            </a:r>
            <a:endParaRPr lang="en-AU" altLang="it-IT" sz="22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>
            <a:extLst>
              <a:ext uri="{FF2B5EF4-FFF2-40B4-BE49-F238E27FC236}">
                <a16:creationId xmlns:a16="http://schemas.microsoft.com/office/drawing/2014/main" id="{DAFD7952-915E-4C13-3ED3-1A1EDF788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6725"/>
            <a:ext cx="9109075" cy="512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CasellaDiTesto 1">
            <a:extLst>
              <a:ext uri="{FF2B5EF4-FFF2-40B4-BE49-F238E27FC236}">
                <a16:creationId xmlns:a16="http://schemas.microsoft.com/office/drawing/2014/main" id="{50589074-134F-7AE5-3C05-7754FFEF7DBB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84213" y="188913"/>
            <a:ext cx="804545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4000" dirty="0">
                <a:solidFill>
                  <a:srgbClr val="FFFF00"/>
                </a:solidFill>
              </a:rPr>
              <a:t>Nicola Copernico: «Che cos’è più bello del cielo</a:t>
            </a:r>
            <a:r>
              <a:rPr lang="pl-PL" altLang="it-IT" sz="4000" dirty="0">
                <a:solidFill>
                  <a:srgbClr val="FFFF00"/>
                </a:solidFill>
              </a:rPr>
              <a:t>?</a:t>
            </a:r>
            <a:r>
              <a:rPr lang="it-IT" altLang="it-IT" sz="3600" dirty="0">
                <a:solidFill>
                  <a:srgbClr val="FFFF00"/>
                </a:solidFill>
              </a:rPr>
              <a:t>»</a:t>
            </a:r>
          </a:p>
        </p:txBody>
      </p:sp>
      <p:sp>
        <p:nvSpPr>
          <p:cNvPr id="4100" name="Text Box 6">
            <a:extLst>
              <a:ext uri="{FF2B5EF4-FFF2-40B4-BE49-F238E27FC236}">
                <a16:creationId xmlns:a16="http://schemas.microsoft.com/office/drawing/2014/main" id="{929AC768-CE8B-D647-2E0E-166D709C9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2425" y="6165304"/>
            <a:ext cx="4946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chemeClr val="bg1"/>
                </a:solidFill>
              </a:rPr>
              <a:t>„Nebulosa” di Barnard (costellazione di Orione)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1E45C29-BEA6-0D69-6B71-81867EE9985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-353754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Galileo </a:t>
            </a:r>
            <a:r>
              <a:rPr lang="pl-PL" altLang="it-IT" sz="3200" dirty="0"/>
              <a:t>experiment on Moon</a:t>
            </a:r>
            <a:endParaRPr lang="en-AU" altLang="it-IT" sz="3600" dirty="0"/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D9808C73-44EE-9456-4F1B-33A1E85B9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062163"/>
            <a:ext cx="249299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chemeClr val="accent2"/>
                </a:solidFill>
              </a:rPr>
              <a:t>„</a:t>
            </a:r>
            <a:r>
              <a:rPr lang="it-IT" altLang="it-IT" sz="1800" dirty="0" err="1">
                <a:solidFill>
                  <a:schemeClr val="accent2"/>
                </a:solidFill>
              </a:rPr>
              <a:t>then</a:t>
            </a:r>
            <a:r>
              <a:rPr lang="it-IT" altLang="it-IT" sz="1800" dirty="0">
                <a:solidFill>
                  <a:schemeClr val="accent2"/>
                </a:solidFill>
              </a:rPr>
              <a:t> a </a:t>
            </a:r>
            <a:r>
              <a:rPr lang="it-IT" altLang="it-IT" sz="1800" dirty="0" err="1">
                <a:solidFill>
                  <a:schemeClr val="accent2"/>
                </a:solidFill>
              </a:rPr>
              <a:t>demonstration</a:t>
            </a:r>
            <a:r>
              <a:rPr lang="it-IT" altLang="it-IT" sz="1800" dirty="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chemeClr val="accent2"/>
                </a:solidFill>
              </a:rPr>
              <a:t>of a </a:t>
            </a:r>
            <a:r>
              <a:rPr lang="it-IT" altLang="it-IT" sz="1800" dirty="0" err="1">
                <a:solidFill>
                  <a:schemeClr val="accent2"/>
                </a:solidFill>
              </a:rPr>
              <a:t>classical</a:t>
            </a:r>
            <a:endParaRPr lang="it-IT" altLang="it-IT" sz="18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 err="1">
                <a:solidFill>
                  <a:schemeClr val="accent2"/>
                </a:solidFill>
              </a:rPr>
              <a:t>experiment</a:t>
            </a:r>
            <a:endParaRPr lang="en-AU" altLang="it-IT" sz="1800" dirty="0">
              <a:solidFill>
                <a:schemeClr val="accent2"/>
              </a:solidFill>
            </a:endParaRPr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5129F2D7-CD73-836A-C904-95F904FD9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204" y="4488061"/>
            <a:ext cx="8271073" cy="2277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In my left hand I have a feather, in my right hand I have a hammer.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One of the reasons that we got here today was because of a gentleman named Galileo,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a long time ago. He made a rather significant discovery about falling objects in gravity field. And we thought what would be the best place to confirm his findings than the Moon.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IN" altLang="it-IT" sz="16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So we will try it here for you. […]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I will drop two of them, and </a:t>
            </a:r>
            <a:r>
              <a:rPr lang="en-IN" altLang="it-IT" sz="1600" dirty="0" err="1">
                <a:solidFill>
                  <a:schemeClr val="accent2"/>
                </a:solidFill>
              </a:rPr>
              <a:t>hopely</a:t>
            </a:r>
            <a:r>
              <a:rPr lang="en-IN" altLang="it-IT" sz="1600" dirty="0">
                <a:solidFill>
                  <a:schemeClr val="accent2"/>
                </a:solidFill>
              </a:rPr>
              <a:t>, they will come to the ground at the same time.  Ù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And that it!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1400" dirty="0">
              <a:solidFill>
                <a:schemeClr val="accent2"/>
              </a:solidFill>
            </a:endParaRPr>
          </a:p>
        </p:txBody>
      </p:sp>
      <p:sp>
        <p:nvSpPr>
          <p:cNvPr id="26632" name="Text Box 9">
            <a:extLst>
              <a:ext uri="{FF2B5EF4-FFF2-40B4-BE49-F238E27FC236}">
                <a16:creationId xmlns:a16="http://schemas.microsoft.com/office/drawing/2014/main" id="{9C909931-E828-AEF1-615F-84D681CA6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268413"/>
            <a:ext cx="225734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Apollo 1</a:t>
            </a:r>
            <a:r>
              <a:rPr lang="it-IT" altLang="it-IT" sz="2200" dirty="0">
                <a:solidFill>
                  <a:schemeClr val="accent2"/>
                </a:solidFill>
              </a:rPr>
              <a:t>5</a:t>
            </a:r>
            <a:r>
              <a:rPr lang="pl-PL" altLang="it-IT" sz="2200" dirty="0">
                <a:solidFill>
                  <a:schemeClr val="accent2"/>
                </a:solidFill>
              </a:rPr>
              <a:t> (1971)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" name="apollo15-galileo_LV-1998-00046_512kb">
            <a:hlinkClick r:id="" action="ppaction://media"/>
            <a:extLst>
              <a:ext uri="{FF2B5EF4-FFF2-40B4-BE49-F238E27FC236}">
                <a16:creationId xmlns:a16="http://schemas.microsoft.com/office/drawing/2014/main" id="{47145A3D-A3AF-576C-5230-D4D383DB1F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70202" y="625475"/>
            <a:ext cx="4849811" cy="363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42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4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Tokamak_Cutaway_Baseline_Nov10">
            <a:extLst>
              <a:ext uri="{FF2B5EF4-FFF2-40B4-BE49-F238E27FC236}">
                <a16:creationId xmlns:a16="http://schemas.microsoft.com/office/drawing/2014/main" id="{100EE7DB-3264-6296-4197-96A6F546E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3141663"/>
            <a:ext cx="4711700" cy="351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3">
            <a:extLst>
              <a:ext uri="{FF2B5EF4-FFF2-40B4-BE49-F238E27FC236}">
                <a16:creationId xmlns:a16="http://schemas.microsoft.com/office/drawing/2014/main" id="{85D02EDA-3559-6AC9-3F11-1B1A1C66208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27075" y="-3175"/>
            <a:ext cx="7693025" cy="471488"/>
          </a:xfrm>
        </p:spPr>
        <p:txBody>
          <a:bodyPr/>
          <a:lstStyle/>
          <a:p>
            <a:pPr eaLnBrk="1" hangingPunct="1"/>
            <a:r>
              <a:rPr lang="pl-PL" altLang="it-IT" sz="3600"/>
              <a:t>Reattore termonucleare</a:t>
            </a:r>
            <a:endParaRPr lang="en-US" altLang="it-IT" sz="3600"/>
          </a:p>
        </p:txBody>
      </p:sp>
      <p:pic>
        <p:nvPicPr>
          <p:cNvPr id="12292" name="Picture 2" descr="REACTOR1">
            <a:extLst>
              <a:ext uri="{FF2B5EF4-FFF2-40B4-BE49-F238E27FC236}">
                <a16:creationId xmlns:a16="http://schemas.microsoft.com/office/drawing/2014/main" id="{50F538DB-2517-2024-E29C-2154E9A3A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77" t="91368" r="51743" b="1192"/>
          <a:stretch>
            <a:fillRect/>
          </a:stretch>
        </p:blipFill>
        <p:spPr bwMode="auto">
          <a:xfrm>
            <a:off x="2555875" y="6438900"/>
            <a:ext cx="57785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>
            <a:extLst>
              <a:ext uri="{FF2B5EF4-FFF2-40B4-BE49-F238E27FC236}">
                <a16:creationId xmlns:a16="http://schemas.microsoft.com/office/drawing/2014/main" id="{8B3391FE-7587-F5C0-8179-B59E344FA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92150"/>
            <a:ext cx="5040313" cy="229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>
            <a:extLst>
              <a:ext uri="{FF2B5EF4-FFF2-40B4-BE49-F238E27FC236}">
                <a16:creationId xmlns:a16="http://schemas.microsoft.com/office/drawing/2014/main" id="{B25B3713-4424-9F62-46EB-B76EAE450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549275"/>
            <a:ext cx="1866900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Text Box 7">
            <a:extLst>
              <a:ext uri="{FF2B5EF4-FFF2-40B4-BE49-F238E27FC236}">
                <a16:creationId xmlns:a16="http://schemas.microsoft.com/office/drawing/2014/main" id="{E3A8D764-5839-73B5-1992-20CC9AADFE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4581525"/>
            <a:ext cx="1123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/>
              <a:t>Reattore </a:t>
            </a:r>
          </a:p>
          <a:p>
            <a:pPr eaLnBrk="1" hangingPunct="1"/>
            <a:r>
              <a:rPr lang="pl-PL" altLang="it-IT"/>
              <a:t>ITER</a:t>
            </a:r>
          </a:p>
        </p:txBody>
      </p:sp>
      <p:sp>
        <p:nvSpPr>
          <p:cNvPr id="12296" name="Text Box 8">
            <a:extLst>
              <a:ext uri="{FF2B5EF4-FFF2-40B4-BE49-F238E27FC236}">
                <a16:creationId xmlns:a16="http://schemas.microsoft.com/office/drawing/2014/main" id="{8DC31F51-8BD3-AD1E-B1FB-8576AC2DD7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9563" y="3213100"/>
            <a:ext cx="16970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2400"/>
              <a:t>150 mln </a:t>
            </a:r>
            <a:r>
              <a:rPr lang="en-US" altLang="it-IT" sz="2400"/>
              <a:t>°</a:t>
            </a:r>
            <a:r>
              <a:rPr lang="pl-PL" altLang="it-IT" sz="2400"/>
              <a:t>C</a:t>
            </a:r>
            <a:endParaRPr lang="en-US" altLang="it-IT" sz="2400"/>
          </a:p>
        </p:txBody>
      </p:sp>
    </p:spTree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map_iter_partners">
            <a:extLst>
              <a:ext uri="{FF2B5EF4-FFF2-40B4-BE49-F238E27FC236}">
                <a16:creationId xmlns:a16="http://schemas.microsoft.com/office/drawing/2014/main" id="{AACBAB9A-E099-A1FD-44ED-35ED17E95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2388"/>
            <a:ext cx="91440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AutoShape 3">
            <a:extLst>
              <a:ext uri="{FF2B5EF4-FFF2-40B4-BE49-F238E27FC236}">
                <a16:creationId xmlns:a16="http://schemas.microsoft.com/office/drawing/2014/main" id="{27111177-2D0D-77C7-11AA-E5706BCA3C3C}"/>
              </a:ext>
            </a:extLst>
          </p:cNvPr>
          <p:cNvSpPr>
            <a:spLocks noChangeArrowheads="1"/>
          </p:cNvSpPr>
          <p:nvPr/>
        </p:nvSpPr>
        <p:spPr bwMode="auto">
          <a:xfrm rot="-2956627">
            <a:off x="7739856" y="3266282"/>
            <a:ext cx="576263" cy="863600"/>
          </a:xfrm>
          <a:prstGeom prst="curvedRightArrow">
            <a:avLst>
              <a:gd name="adj1" fmla="val 20287"/>
              <a:gd name="adj2" fmla="val 72281"/>
              <a:gd name="adj3" fmla="val 33333"/>
            </a:avLst>
          </a:prstGeom>
          <a:solidFill>
            <a:srgbClr val="FFFF66"/>
          </a:solidFill>
          <a:ln w="28575">
            <a:solidFill>
              <a:srgbClr val="CC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it-IT" sz="2400" b="1"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4340" name="AutoShape 4">
            <a:extLst>
              <a:ext uri="{FF2B5EF4-FFF2-40B4-BE49-F238E27FC236}">
                <a16:creationId xmlns:a16="http://schemas.microsoft.com/office/drawing/2014/main" id="{C39DBC90-71C0-1943-3FE5-FCF1F2BDCE15}"/>
              </a:ext>
            </a:extLst>
          </p:cNvPr>
          <p:cNvSpPr>
            <a:spLocks noChangeArrowheads="1"/>
          </p:cNvSpPr>
          <p:nvPr/>
        </p:nvSpPr>
        <p:spPr bwMode="auto">
          <a:xfrm rot="3169758">
            <a:off x="8720138" y="2574925"/>
            <a:ext cx="292100" cy="955675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17694720 60000 65536"/>
              <a:gd name="T11" fmla="*/ 5898240 60000 65536"/>
              <a:gd name="T12" fmla="*/ 5898240 60000 65536"/>
              <a:gd name="T13" fmla="*/ 5898240 60000 65536"/>
              <a:gd name="T14" fmla="*/ 0 60000 65536"/>
              <a:gd name="T15" fmla="*/ 0 w 21600"/>
              <a:gd name="T16" fmla="*/ 8310 h 21600"/>
              <a:gd name="T17" fmla="*/ 611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5662" y="14285"/>
                </a:moveTo>
                <a:lnTo>
                  <a:pt x="21600" y="8310"/>
                </a:lnTo>
                <a:lnTo>
                  <a:pt x="18630" y="8310"/>
                </a:lnTo>
                <a:cubicBezTo>
                  <a:pt x="18630" y="3721"/>
                  <a:pt x="14430" y="0"/>
                  <a:pt x="9250" y="0"/>
                </a:cubicBezTo>
                <a:cubicBezTo>
                  <a:pt x="4141" y="0"/>
                  <a:pt x="0" y="3799"/>
                  <a:pt x="0" y="8485"/>
                </a:cubicBezTo>
                <a:lnTo>
                  <a:pt x="0" y="21600"/>
                </a:lnTo>
                <a:lnTo>
                  <a:pt x="6110" y="21600"/>
                </a:lnTo>
                <a:lnTo>
                  <a:pt x="6110" y="8310"/>
                </a:lnTo>
                <a:cubicBezTo>
                  <a:pt x="6110" y="6947"/>
                  <a:pt x="7362" y="5842"/>
                  <a:pt x="8907" y="5842"/>
                </a:cubicBezTo>
                <a:lnTo>
                  <a:pt x="9725" y="5842"/>
                </a:lnTo>
                <a:cubicBezTo>
                  <a:pt x="11269" y="5842"/>
                  <a:pt x="12520" y="6947"/>
                  <a:pt x="12520" y="8310"/>
                </a:cubicBezTo>
                <a:lnTo>
                  <a:pt x="9725" y="8310"/>
                </a:lnTo>
                <a:lnTo>
                  <a:pt x="15662" y="14285"/>
                </a:lnTo>
                <a:close/>
              </a:path>
            </a:pathLst>
          </a:custGeom>
          <a:solidFill>
            <a:srgbClr val="0099CC"/>
          </a:solidFill>
          <a:ln w="28575" algn="ctr">
            <a:solidFill>
              <a:srgbClr val="CC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14341" name="AutoShape 5">
            <a:extLst>
              <a:ext uri="{FF2B5EF4-FFF2-40B4-BE49-F238E27FC236}">
                <a16:creationId xmlns:a16="http://schemas.microsoft.com/office/drawing/2014/main" id="{41251603-0F46-E954-F932-F79DF8E06D28}"/>
              </a:ext>
            </a:extLst>
          </p:cNvPr>
          <p:cNvSpPr>
            <a:spLocks noChangeArrowheads="1"/>
          </p:cNvSpPr>
          <p:nvPr/>
        </p:nvSpPr>
        <p:spPr bwMode="auto">
          <a:xfrm rot="-2151619">
            <a:off x="8524875" y="3351213"/>
            <a:ext cx="576263" cy="360362"/>
          </a:xfrm>
          <a:prstGeom prst="curvedUpArrow">
            <a:avLst>
              <a:gd name="adj1" fmla="val 31982"/>
              <a:gd name="adj2" fmla="val 63965"/>
              <a:gd name="adj3" fmla="val 33333"/>
            </a:avLst>
          </a:prstGeom>
          <a:solidFill>
            <a:srgbClr val="FFCCFF"/>
          </a:solidFill>
          <a:ln w="28575">
            <a:solidFill>
              <a:srgbClr val="CC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it-IT" sz="2400" b="1"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4342" name="AutoShape 6">
            <a:extLst>
              <a:ext uri="{FF2B5EF4-FFF2-40B4-BE49-F238E27FC236}">
                <a16:creationId xmlns:a16="http://schemas.microsoft.com/office/drawing/2014/main" id="{BCAC1753-133F-3F2F-602E-AE8B5F5CD5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713" y="2257425"/>
            <a:ext cx="3240087" cy="576263"/>
          </a:xfrm>
          <a:prstGeom prst="curvedDownArrow">
            <a:avLst>
              <a:gd name="adj1" fmla="val 42976"/>
              <a:gd name="adj2" fmla="val 245181"/>
              <a:gd name="adj3" fmla="val 30579"/>
            </a:avLst>
          </a:prstGeom>
          <a:solidFill>
            <a:srgbClr val="0099CC"/>
          </a:solidFill>
          <a:ln w="28575">
            <a:solidFill>
              <a:srgbClr val="CC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it-IT" sz="2400" b="1"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4343" name="AutoShape 7">
            <a:extLst>
              <a:ext uri="{FF2B5EF4-FFF2-40B4-BE49-F238E27FC236}">
                <a16:creationId xmlns:a16="http://schemas.microsoft.com/office/drawing/2014/main" id="{1C8DDC5C-FEF0-2FB2-1C8B-47ECEBCF6786}"/>
              </a:ext>
            </a:extLst>
          </p:cNvPr>
          <p:cNvSpPr>
            <a:spLocks noChangeArrowheads="1"/>
          </p:cNvSpPr>
          <p:nvPr/>
        </p:nvSpPr>
        <p:spPr bwMode="auto">
          <a:xfrm rot="3805573">
            <a:off x="5226050" y="2017713"/>
            <a:ext cx="895350" cy="2070100"/>
          </a:xfrm>
          <a:prstGeom prst="curvedLeftArrow">
            <a:avLst>
              <a:gd name="adj1" fmla="val 22853"/>
              <a:gd name="adj2" fmla="val 69094"/>
              <a:gd name="adj3" fmla="val 33333"/>
            </a:avLst>
          </a:prstGeom>
          <a:solidFill>
            <a:srgbClr val="990099"/>
          </a:solidFill>
          <a:ln w="28575">
            <a:solidFill>
              <a:srgbClr val="CC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it-IT" sz="2400" b="1"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4344" name="AutoShape 8">
            <a:extLst>
              <a:ext uri="{FF2B5EF4-FFF2-40B4-BE49-F238E27FC236}">
                <a16:creationId xmlns:a16="http://schemas.microsoft.com/office/drawing/2014/main" id="{6E69D6BE-E7EE-9045-3256-A8313633D7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2636838"/>
            <a:ext cx="144463" cy="188912"/>
          </a:xfrm>
          <a:prstGeom prst="irregularSeal1">
            <a:avLst/>
          </a:prstGeom>
          <a:solidFill>
            <a:schemeClr val="accent1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it-IT" sz="1800" b="1">
              <a:solidFill>
                <a:srgbClr val="00FF00"/>
              </a:solidFill>
              <a:ea typeface="MS PGothic" panose="020B0600070205080204" pitchFamily="34" charset="-128"/>
            </a:endParaRPr>
          </a:p>
        </p:txBody>
      </p:sp>
      <p:sp>
        <p:nvSpPr>
          <p:cNvPr id="14345" name="Text Box 9">
            <a:extLst>
              <a:ext uri="{FF2B5EF4-FFF2-40B4-BE49-F238E27FC236}">
                <a16:creationId xmlns:a16="http://schemas.microsoft.com/office/drawing/2014/main" id="{4E20CA8D-91A8-6F0A-5312-B5ED718D47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4486275"/>
            <a:ext cx="1339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800" b="1" u="sng">
                <a:solidFill>
                  <a:srgbClr val="CC3300"/>
                </a:solidFill>
                <a:ea typeface="MS PGothic" panose="020B0600070205080204" pitchFamily="34" charset="-128"/>
              </a:rPr>
              <a:t>Conductor</a:t>
            </a:r>
            <a:endParaRPr lang="en-GB" altLang="it-IT" sz="1800" b="1" u="sng">
              <a:solidFill>
                <a:srgbClr val="CC3300"/>
              </a:solidFill>
              <a:ea typeface="MS PGothic" panose="020B0600070205080204" pitchFamily="34" charset="-128"/>
            </a:endParaRPr>
          </a:p>
        </p:txBody>
      </p:sp>
      <p:sp>
        <p:nvSpPr>
          <p:cNvPr id="14346" name="AutoShape 10">
            <a:extLst>
              <a:ext uri="{FF2B5EF4-FFF2-40B4-BE49-F238E27FC236}">
                <a16:creationId xmlns:a16="http://schemas.microsoft.com/office/drawing/2014/main" id="{1012BD29-1248-625C-A686-7D99601AF2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8850" y="4633913"/>
            <a:ext cx="431800" cy="117475"/>
          </a:xfrm>
          <a:prstGeom prst="curvedUpArrow">
            <a:avLst>
              <a:gd name="adj1" fmla="val 73514"/>
              <a:gd name="adj2" fmla="val 147027"/>
              <a:gd name="adj3" fmla="val 33333"/>
            </a:avLst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it-IT" sz="1800" b="1">
              <a:solidFill>
                <a:srgbClr val="CC3300"/>
              </a:solidFill>
              <a:ea typeface="MS PGothic" panose="020B0600070205080204" pitchFamily="34" charset="-128"/>
            </a:endParaRPr>
          </a:p>
        </p:txBody>
      </p:sp>
      <p:sp>
        <p:nvSpPr>
          <p:cNvPr id="14347" name="Text Box 11">
            <a:extLst>
              <a:ext uri="{FF2B5EF4-FFF2-40B4-BE49-F238E27FC236}">
                <a16:creationId xmlns:a16="http://schemas.microsoft.com/office/drawing/2014/main" id="{15AABC35-8F46-B51F-58DF-B758DA4C58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4778375"/>
            <a:ext cx="10080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it-IT" sz="1800" b="1">
                <a:solidFill>
                  <a:srgbClr val="E6E100"/>
                </a:solidFill>
                <a:ea typeface="MS PGothic" panose="020B0600070205080204" pitchFamily="34" charset="-128"/>
              </a:rPr>
              <a:t>China</a:t>
            </a:r>
            <a:endParaRPr lang="en-GB" altLang="it-IT" sz="1800" b="1">
              <a:solidFill>
                <a:srgbClr val="E6E100"/>
              </a:solidFill>
              <a:ea typeface="MS PGothic" panose="020B0600070205080204" pitchFamily="34" charset="-128"/>
            </a:endParaRPr>
          </a:p>
        </p:txBody>
      </p:sp>
      <p:sp>
        <p:nvSpPr>
          <p:cNvPr id="14348" name="Text Box 12">
            <a:extLst>
              <a:ext uri="{FF2B5EF4-FFF2-40B4-BE49-F238E27FC236}">
                <a16:creationId xmlns:a16="http://schemas.microsoft.com/office/drawing/2014/main" id="{B181C333-3856-FCEC-E442-F8079C31EE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5065713"/>
            <a:ext cx="17287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it-IT" sz="1800" b="1">
                <a:solidFill>
                  <a:srgbClr val="0066FF"/>
                </a:solidFill>
                <a:ea typeface="MS PGothic" panose="020B0600070205080204" pitchFamily="34" charset="-128"/>
              </a:rPr>
              <a:t>South Korea</a:t>
            </a:r>
            <a:endParaRPr lang="en-GB" altLang="it-IT" sz="1800" b="1">
              <a:solidFill>
                <a:srgbClr val="0066FF"/>
              </a:solidFill>
              <a:ea typeface="MS PGothic" panose="020B0600070205080204" pitchFamily="34" charset="-128"/>
            </a:endParaRPr>
          </a:p>
        </p:txBody>
      </p:sp>
      <p:sp>
        <p:nvSpPr>
          <p:cNvPr id="14349" name="Text Box 13">
            <a:extLst>
              <a:ext uri="{FF2B5EF4-FFF2-40B4-BE49-F238E27FC236}">
                <a16:creationId xmlns:a16="http://schemas.microsoft.com/office/drawing/2014/main" id="{D4ABCBEA-954E-6833-4CDD-93F38789E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5348288"/>
            <a:ext cx="10080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it-IT" sz="1800" b="1">
                <a:solidFill>
                  <a:srgbClr val="FF66CC"/>
                </a:solidFill>
                <a:ea typeface="MS PGothic" panose="020B0600070205080204" pitchFamily="34" charset="-128"/>
              </a:rPr>
              <a:t>Japan</a:t>
            </a:r>
            <a:endParaRPr lang="en-GB" altLang="it-IT" sz="1800" b="1">
              <a:solidFill>
                <a:srgbClr val="FF66CC"/>
              </a:solidFill>
              <a:ea typeface="MS PGothic" panose="020B0600070205080204" pitchFamily="34" charset="-128"/>
            </a:endParaRPr>
          </a:p>
        </p:txBody>
      </p:sp>
      <p:sp>
        <p:nvSpPr>
          <p:cNvPr id="14350" name="Text Box 14">
            <a:extLst>
              <a:ext uri="{FF2B5EF4-FFF2-40B4-BE49-F238E27FC236}">
                <a16:creationId xmlns:a16="http://schemas.microsoft.com/office/drawing/2014/main" id="{34F779A3-2AE2-E547-C8E0-950B881ABB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5708650"/>
            <a:ext cx="10080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it-IT" sz="1800" b="1">
                <a:solidFill>
                  <a:srgbClr val="990099"/>
                </a:solidFill>
                <a:ea typeface="MS PGothic" panose="020B0600070205080204" pitchFamily="34" charset="-128"/>
              </a:rPr>
              <a:t>Russia</a:t>
            </a:r>
            <a:endParaRPr lang="en-GB" altLang="it-IT" sz="1800" b="1">
              <a:solidFill>
                <a:srgbClr val="990099"/>
              </a:solidFill>
              <a:ea typeface="MS PGothic" panose="020B0600070205080204" pitchFamily="34" charset="-128"/>
            </a:endParaRPr>
          </a:p>
        </p:txBody>
      </p:sp>
      <p:sp>
        <p:nvSpPr>
          <p:cNvPr id="14351" name="Text Box 15">
            <a:extLst>
              <a:ext uri="{FF2B5EF4-FFF2-40B4-BE49-F238E27FC236}">
                <a16:creationId xmlns:a16="http://schemas.microsoft.com/office/drawing/2014/main" id="{D3E6D7A8-3E25-1BEC-8E85-2BA9975BE5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6067425"/>
            <a:ext cx="19446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it-IT" sz="1800" b="1">
                <a:solidFill>
                  <a:srgbClr val="0066FF"/>
                </a:solidFill>
                <a:ea typeface="MS PGothic" panose="020B0600070205080204" pitchFamily="34" charset="-128"/>
              </a:rPr>
              <a:t>United States</a:t>
            </a:r>
            <a:endParaRPr lang="en-GB" altLang="it-IT" sz="1800" b="1">
              <a:solidFill>
                <a:srgbClr val="0066FF"/>
              </a:solidFill>
              <a:ea typeface="MS PGothic" panose="020B0600070205080204" pitchFamily="34" charset="-128"/>
            </a:endParaRPr>
          </a:p>
        </p:txBody>
      </p:sp>
      <p:sp>
        <p:nvSpPr>
          <p:cNvPr id="14352" name="AutoShape 16">
            <a:extLst>
              <a:ext uri="{FF2B5EF4-FFF2-40B4-BE49-F238E27FC236}">
                <a16:creationId xmlns:a16="http://schemas.microsoft.com/office/drawing/2014/main" id="{542A75ED-F26D-FEAD-2E76-0540710821B0}"/>
              </a:ext>
            </a:extLst>
          </p:cNvPr>
          <p:cNvSpPr>
            <a:spLocks noChangeArrowheads="1"/>
          </p:cNvSpPr>
          <p:nvPr/>
        </p:nvSpPr>
        <p:spPr bwMode="auto">
          <a:xfrm rot="2105749">
            <a:off x="5148263" y="2690813"/>
            <a:ext cx="358775" cy="574675"/>
          </a:xfrm>
          <a:prstGeom prst="curvedLeftArrow">
            <a:avLst>
              <a:gd name="adj1" fmla="val 32035"/>
              <a:gd name="adj2" fmla="val 64071"/>
              <a:gd name="adj3" fmla="val 33333"/>
            </a:avLst>
          </a:prstGeom>
          <a:solidFill>
            <a:srgbClr val="0033CC"/>
          </a:solidFill>
          <a:ln w="28575">
            <a:solidFill>
              <a:srgbClr val="CC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it-IT" sz="2400" b="1"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4353" name="Text Box 17">
            <a:extLst>
              <a:ext uri="{FF2B5EF4-FFF2-40B4-BE49-F238E27FC236}">
                <a16:creationId xmlns:a16="http://schemas.microsoft.com/office/drawing/2014/main" id="{F0EF184C-7E45-29DC-40FB-83842F3D0C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3138" y="6429375"/>
            <a:ext cx="11525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it-IT" sz="1800" b="1">
                <a:solidFill>
                  <a:srgbClr val="0033CC"/>
                </a:solidFill>
                <a:ea typeface="MS PGothic" panose="020B0600070205080204" pitchFamily="34" charset="-128"/>
              </a:rPr>
              <a:t>Europe</a:t>
            </a:r>
            <a:endParaRPr lang="en-GB" altLang="it-IT" sz="1800" b="1">
              <a:solidFill>
                <a:srgbClr val="0033CC"/>
              </a:solidFill>
              <a:ea typeface="MS PGothic" panose="020B0600070205080204" pitchFamily="34" charset="-128"/>
            </a:endParaRPr>
          </a:p>
        </p:txBody>
      </p:sp>
      <p:sp>
        <p:nvSpPr>
          <p:cNvPr id="14354" name="Text Box 18">
            <a:extLst>
              <a:ext uri="{FF2B5EF4-FFF2-40B4-BE49-F238E27FC236}">
                <a16:creationId xmlns:a16="http://schemas.microsoft.com/office/drawing/2014/main" id="{23326FE7-42E2-2171-24E6-C18C24D72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486275"/>
            <a:ext cx="958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800" b="1" u="sng">
                <a:solidFill>
                  <a:schemeClr val="folHlink"/>
                </a:solidFill>
                <a:ea typeface="MS PGothic" panose="020B0600070205080204" pitchFamily="34" charset="-128"/>
              </a:rPr>
              <a:t>TF Coil</a:t>
            </a:r>
            <a:endParaRPr lang="en-GB" altLang="it-IT" sz="1800" b="1" u="sng">
              <a:solidFill>
                <a:schemeClr val="folHlink"/>
              </a:solidFill>
              <a:ea typeface="MS PGothic" panose="020B0600070205080204" pitchFamily="34" charset="-128"/>
            </a:endParaRPr>
          </a:p>
        </p:txBody>
      </p:sp>
      <p:sp>
        <p:nvSpPr>
          <p:cNvPr id="14355" name="AutoShape 19">
            <a:extLst>
              <a:ext uri="{FF2B5EF4-FFF2-40B4-BE49-F238E27FC236}">
                <a16:creationId xmlns:a16="http://schemas.microsoft.com/office/drawing/2014/main" id="{1BA67379-CC98-D725-1C8E-7A781B792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2400" y="4611688"/>
            <a:ext cx="431800" cy="117475"/>
          </a:xfrm>
          <a:prstGeom prst="curvedUpArrow">
            <a:avLst>
              <a:gd name="adj1" fmla="val 73514"/>
              <a:gd name="adj2" fmla="val 147027"/>
              <a:gd name="adj3" fmla="val 33333"/>
            </a:avLst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it-IT" sz="1800" b="1">
              <a:solidFill>
                <a:srgbClr val="339933"/>
              </a:solidFill>
              <a:ea typeface="MS PGothic" panose="020B0600070205080204" pitchFamily="34" charset="-128"/>
            </a:endParaRPr>
          </a:p>
        </p:txBody>
      </p:sp>
      <p:sp>
        <p:nvSpPr>
          <p:cNvPr id="14356" name="Text Box 21">
            <a:extLst>
              <a:ext uri="{FF2B5EF4-FFF2-40B4-BE49-F238E27FC236}">
                <a16:creationId xmlns:a16="http://schemas.microsoft.com/office/drawing/2014/main" id="{30773E10-0837-7694-3F81-C74C49090D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4778375"/>
            <a:ext cx="10080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it-IT" sz="1800" b="1">
                <a:solidFill>
                  <a:srgbClr val="FF66CC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Japan</a:t>
            </a:r>
            <a:endParaRPr lang="en-GB" altLang="it-IT" sz="1800" b="1">
              <a:solidFill>
                <a:srgbClr val="FF66CC"/>
              </a:solidFill>
              <a:latin typeface="Comic Sans MS" panose="030F0702030302020204" pitchFamily="66" charset="0"/>
              <a:ea typeface="MS PGothic" panose="020B0600070205080204" pitchFamily="34" charset="-128"/>
            </a:endParaRPr>
          </a:p>
        </p:txBody>
      </p:sp>
      <p:sp>
        <p:nvSpPr>
          <p:cNvPr id="14357" name="AutoShape 22">
            <a:extLst>
              <a:ext uri="{FF2B5EF4-FFF2-40B4-BE49-F238E27FC236}">
                <a16:creationId xmlns:a16="http://schemas.microsoft.com/office/drawing/2014/main" id="{CFF1693F-5621-F6EF-38A3-AF8387F52E8F}"/>
              </a:ext>
            </a:extLst>
          </p:cNvPr>
          <p:cNvSpPr>
            <a:spLocks noChangeArrowheads="1"/>
          </p:cNvSpPr>
          <p:nvPr/>
        </p:nvSpPr>
        <p:spPr bwMode="auto">
          <a:xfrm rot="-3215497">
            <a:off x="3963988" y="2651125"/>
            <a:ext cx="574675" cy="942975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8080" y="9299"/>
                </a:moveTo>
                <a:cubicBezTo>
                  <a:pt x="17368" y="5844"/>
                  <a:pt x="14327" y="3366"/>
                  <a:pt x="10800" y="3366"/>
                </a:cubicBezTo>
                <a:cubicBezTo>
                  <a:pt x="6694" y="3366"/>
                  <a:pt x="3366" y="6694"/>
                  <a:pt x="3366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5924" y="0"/>
                  <a:pt x="20342" y="3600"/>
                  <a:pt x="21377" y="8619"/>
                </a:cubicBezTo>
                <a:lnTo>
                  <a:pt x="24021" y="8074"/>
                </a:lnTo>
                <a:lnTo>
                  <a:pt x="20614" y="13252"/>
                </a:lnTo>
                <a:lnTo>
                  <a:pt x="15436" y="9844"/>
                </a:lnTo>
                <a:lnTo>
                  <a:pt x="18080" y="9299"/>
                </a:lnTo>
                <a:close/>
              </a:path>
            </a:pathLst>
          </a:custGeom>
          <a:solidFill>
            <a:srgbClr val="0033CC"/>
          </a:solidFill>
          <a:ln w="38100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14358" name="Text Box 23">
            <a:extLst>
              <a:ext uri="{FF2B5EF4-FFF2-40B4-BE49-F238E27FC236}">
                <a16:creationId xmlns:a16="http://schemas.microsoft.com/office/drawing/2014/main" id="{15306828-2615-01B8-3701-3CB9BBF42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113" y="4486275"/>
            <a:ext cx="1619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800" b="1" u="sng">
                <a:solidFill>
                  <a:srgbClr val="CC9900"/>
                </a:solidFill>
                <a:ea typeface="MS PGothic" panose="020B0600070205080204" pitchFamily="34" charset="-128"/>
              </a:rPr>
              <a:t>TF coil cases</a:t>
            </a:r>
            <a:endParaRPr lang="en-GB" altLang="it-IT" sz="1800" b="1" u="sng">
              <a:solidFill>
                <a:srgbClr val="CC9900"/>
              </a:solidFill>
              <a:ea typeface="MS PGothic" panose="020B0600070205080204" pitchFamily="34" charset="-128"/>
            </a:endParaRPr>
          </a:p>
        </p:txBody>
      </p:sp>
      <p:sp>
        <p:nvSpPr>
          <p:cNvPr id="14359" name="AutoShape 24">
            <a:extLst>
              <a:ext uri="{FF2B5EF4-FFF2-40B4-BE49-F238E27FC236}">
                <a16:creationId xmlns:a16="http://schemas.microsoft.com/office/drawing/2014/main" id="{6A2C4D79-46BB-1FD2-386A-57D1118D9E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7100" y="4611688"/>
            <a:ext cx="431800" cy="117475"/>
          </a:xfrm>
          <a:prstGeom prst="curvedUpArrow">
            <a:avLst>
              <a:gd name="adj1" fmla="val 73514"/>
              <a:gd name="adj2" fmla="val 147027"/>
              <a:gd name="adj3" fmla="val 33333"/>
            </a:avLst>
          </a:prstGeom>
          <a:noFill/>
          <a:ln w="28575">
            <a:solidFill>
              <a:srgbClr val="CC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it-IT" sz="1800" b="1">
              <a:solidFill>
                <a:srgbClr val="CC9900"/>
              </a:solidFill>
              <a:ea typeface="MS PGothic" panose="020B0600070205080204" pitchFamily="34" charset="-128"/>
            </a:endParaRPr>
          </a:p>
        </p:txBody>
      </p:sp>
      <p:sp>
        <p:nvSpPr>
          <p:cNvPr id="14360" name="AutoShape 25">
            <a:extLst>
              <a:ext uri="{FF2B5EF4-FFF2-40B4-BE49-F238E27FC236}">
                <a16:creationId xmlns:a16="http://schemas.microsoft.com/office/drawing/2014/main" id="{E3172889-CD19-0D25-298A-A91697E43EE0}"/>
              </a:ext>
            </a:extLst>
          </p:cNvPr>
          <p:cNvSpPr>
            <a:spLocks noChangeArrowheads="1"/>
          </p:cNvSpPr>
          <p:nvPr/>
        </p:nvSpPr>
        <p:spPr bwMode="auto">
          <a:xfrm rot="5954568">
            <a:off x="5975350" y="1501776"/>
            <a:ext cx="720725" cy="4679950"/>
          </a:xfrm>
          <a:prstGeom prst="curvedLeftArrow">
            <a:avLst>
              <a:gd name="adj1" fmla="val 28078"/>
              <a:gd name="adj2" fmla="val 157946"/>
              <a:gd name="adj3" fmla="val 32815"/>
            </a:avLst>
          </a:prstGeom>
          <a:solidFill>
            <a:srgbClr val="FFCCFF"/>
          </a:solidFill>
          <a:ln w="38100">
            <a:solidFill>
              <a:srgbClr val="CC99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it-IT" sz="2400" b="1"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4361" name="Text Box 26">
            <a:extLst>
              <a:ext uri="{FF2B5EF4-FFF2-40B4-BE49-F238E27FC236}">
                <a16:creationId xmlns:a16="http://schemas.microsoft.com/office/drawing/2014/main" id="{58033165-9975-824B-A96D-EB8745461A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138" y="4778375"/>
            <a:ext cx="10080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it-IT" sz="1800" b="1">
                <a:solidFill>
                  <a:srgbClr val="FF66CC"/>
                </a:solidFill>
                <a:ea typeface="MS PGothic" panose="020B0600070205080204" pitchFamily="34" charset="-128"/>
              </a:rPr>
              <a:t>Japan</a:t>
            </a:r>
            <a:endParaRPr lang="en-GB" altLang="it-IT" sz="1800" b="1">
              <a:solidFill>
                <a:srgbClr val="FF66CC"/>
              </a:solidFill>
              <a:ea typeface="MS PGothic" panose="020B0600070205080204" pitchFamily="34" charset="-128"/>
            </a:endParaRPr>
          </a:p>
        </p:txBody>
      </p:sp>
      <p:sp>
        <p:nvSpPr>
          <p:cNvPr id="14362" name="Text Box 27">
            <a:extLst>
              <a:ext uri="{FF2B5EF4-FFF2-40B4-BE49-F238E27FC236}">
                <a16:creationId xmlns:a16="http://schemas.microsoft.com/office/drawing/2014/main" id="{360F77F6-09A7-C21D-3773-E9D135BF1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065713"/>
            <a:ext cx="11525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it-IT" sz="1800" b="1">
                <a:solidFill>
                  <a:srgbClr val="0033CC"/>
                </a:solidFill>
                <a:ea typeface="MS PGothic" panose="020B0600070205080204" pitchFamily="34" charset="-128"/>
              </a:rPr>
              <a:t>Europe</a:t>
            </a:r>
            <a:endParaRPr lang="en-GB" altLang="it-IT" sz="1800" b="1">
              <a:solidFill>
                <a:srgbClr val="0033CC"/>
              </a:solidFill>
              <a:ea typeface="MS PGothic" panose="020B0600070205080204" pitchFamily="34" charset="-128"/>
            </a:endParaRPr>
          </a:p>
        </p:txBody>
      </p:sp>
      <p:grpSp>
        <p:nvGrpSpPr>
          <p:cNvPr id="14363" name="Group 28">
            <a:extLst>
              <a:ext uri="{FF2B5EF4-FFF2-40B4-BE49-F238E27FC236}">
                <a16:creationId xmlns:a16="http://schemas.microsoft.com/office/drawing/2014/main" id="{16693901-02E7-EAC8-D7E9-8939E3F6CEE9}"/>
              </a:ext>
            </a:extLst>
          </p:cNvPr>
          <p:cNvGrpSpPr>
            <a:grpSpLocks/>
          </p:cNvGrpSpPr>
          <p:nvPr/>
        </p:nvGrpSpPr>
        <p:grpSpPr bwMode="auto">
          <a:xfrm>
            <a:off x="1714500" y="4491038"/>
            <a:ext cx="3122613" cy="2232025"/>
            <a:chOff x="1079" y="2840"/>
            <a:chExt cx="2449" cy="1315"/>
          </a:xfrm>
        </p:grpSpPr>
        <p:pic>
          <p:nvPicPr>
            <p:cNvPr id="14375" name="Picture 29">
              <a:extLst>
                <a:ext uri="{FF2B5EF4-FFF2-40B4-BE49-F238E27FC236}">
                  <a16:creationId xmlns:a16="http://schemas.microsoft.com/office/drawing/2014/main" id="{F8AAD130-FCAC-6D09-6EC1-84B552D18E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9" y="2840"/>
              <a:ext cx="1266" cy="13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76" name="Picture 30">
              <a:extLst>
                <a:ext uri="{FF2B5EF4-FFF2-40B4-BE49-F238E27FC236}">
                  <a16:creationId xmlns:a16="http://schemas.microsoft.com/office/drawing/2014/main" id="{CA6E4BF4-215B-1A3C-F301-7459BF2468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3158"/>
              <a:ext cx="1224" cy="9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4364" name="Picture 10">
            <a:extLst>
              <a:ext uri="{FF2B5EF4-FFF2-40B4-BE49-F238E27FC236}">
                <a16:creationId xmlns:a16="http://schemas.microsoft.com/office/drawing/2014/main" id="{3A05CE3B-EC77-36A9-3769-9461D1865621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225" y="5748338"/>
            <a:ext cx="468313" cy="287337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65" name="Picture 12">
            <a:extLst>
              <a:ext uri="{FF2B5EF4-FFF2-40B4-BE49-F238E27FC236}">
                <a16:creationId xmlns:a16="http://schemas.microsoft.com/office/drawing/2014/main" id="{D612DC51-B26C-ED13-E0FF-4DAB599205A2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225" y="6469063"/>
            <a:ext cx="468313" cy="287337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66" name="Picture 13">
            <a:extLst>
              <a:ext uri="{FF2B5EF4-FFF2-40B4-BE49-F238E27FC236}">
                <a16:creationId xmlns:a16="http://schemas.microsoft.com/office/drawing/2014/main" id="{25530F70-B72B-7D9F-3C37-2B3E77CB9C54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225" y="6105525"/>
            <a:ext cx="468313" cy="2889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67" name="Picture 11">
            <a:extLst>
              <a:ext uri="{FF2B5EF4-FFF2-40B4-BE49-F238E27FC236}">
                <a16:creationId xmlns:a16="http://schemas.microsoft.com/office/drawing/2014/main" id="{9CD38C4E-7310-E4B8-6E69-BC6F241B082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813" y="5386388"/>
            <a:ext cx="469900" cy="2889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68" name="Picture 15">
            <a:extLst>
              <a:ext uri="{FF2B5EF4-FFF2-40B4-BE49-F238E27FC236}">
                <a16:creationId xmlns:a16="http://schemas.microsoft.com/office/drawing/2014/main" id="{0ECCCD87-36DB-804C-7674-33155A756773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575" y="4711700"/>
            <a:ext cx="468313" cy="287338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69" name="Picture 14">
            <a:extLst>
              <a:ext uri="{FF2B5EF4-FFF2-40B4-BE49-F238E27FC236}">
                <a16:creationId xmlns:a16="http://schemas.microsoft.com/office/drawing/2014/main" id="{92149077-8422-C43D-7CB2-9301A908A456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813" y="5049838"/>
            <a:ext cx="469900" cy="2889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70" name="Picture 11">
            <a:extLst>
              <a:ext uri="{FF2B5EF4-FFF2-40B4-BE49-F238E27FC236}">
                <a16:creationId xmlns:a16="http://schemas.microsoft.com/office/drawing/2014/main" id="{2629B9B7-58F1-E541-0712-2BF2693A687A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750" y="4852988"/>
            <a:ext cx="468313" cy="2889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71" name="Picture 11">
            <a:extLst>
              <a:ext uri="{FF2B5EF4-FFF2-40B4-BE49-F238E27FC236}">
                <a16:creationId xmlns:a16="http://schemas.microsoft.com/office/drawing/2014/main" id="{79E94627-A323-5F09-65F0-AB8AC81D3358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888" y="4816475"/>
            <a:ext cx="469900" cy="2889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72" name="Picture 12">
            <a:extLst>
              <a:ext uri="{FF2B5EF4-FFF2-40B4-BE49-F238E27FC236}">
                <a16:creationId xmlns:a16="http://schemas.microsoft.com/office/drawing/2014/main" id="{32C74C10-4703-504E-5065-502B1A158B10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888" y="5148263"/>
            <a:ext cx="468312" cy="287337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73" name="AutoShape 20">
            <a:extLst>
              <a:ext uri="{FF2B5EF4-FFF2-40B4-BE49-F238E27FC236}">
                <a16:creationId xmlns:a16="http://schemas.microsoft.com/office/drawing/2014/main" id="{C09FB8FB-45AE-992F-2B49-897E6C42932E}"/>
              </a:ext>
            </a:extLst>
          </p:cNvPr>
          <p:cNvSpPr>
            <a:spLocks noChangeArrowheads="1"/>
          </p:cNvSpPr>
          <p:nvPr/>
        </p:nvSpPr>
        <p:spPr bwMode="auto">
          <a:xfrm rot="5994527">
            <a:off x="5220494" y="-623094"/>
            <a:ext cx="2808288" cy="4537075"/>
          </a:xfrm>
          <a:prstGeom prst="curvedRightArrow">
            <a:avLst>
              <a:gd name="adj1" fmla="val 6500"/>
              <a:gd name="adj2" fmla="val 38812"/>
              <a:gd name="adj3" fmla="val 45032"/>
            </a:avLst>
          </a:prstGeom>
          <a:solidFill>
            <a:srgbClr val="FFCCFF"/>
          </a:solidFill>
          <a:ln w="57150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it-IT" sz="2400" b="1"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4374" name="Rectangle 18">
            <a:extLst>
              <a:ext uri="{FF2B5EF4-FFF2-40B4-BE49-F238E27FC236}">
                <a16:creationId xmlns:a16="http://schemas.microsoft.com/office/drawing/2014/main" id="{F94D592C-32F2-F132-FF17-CF442950FB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4813"/>
            <a:ext cx="9144000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b="1">
                <a:solidFill>
                  <a:schemeClr val="tx2"/>
                </a:solidFill>
              </a:rPr>
              <a:t>Bottiglia magnetica: collaborazione globale</a:t>
            </a:r>
            <a:endParaRPr lang="en-US" altLang="it-IT" b="1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16" name="Picture 2060" descr="air,fire,water,earth">
            <a:extLst>
              <a:ext uri="{FF2B5EF4-FFF2-40B4-BE49-F238E27FC236}">
                <a16:creationId xmlns:a16="http://schemas.microsoft.com/office/drawing/2014/main" id="{C5BA5AD8-E161-1DD5-7B15-92CCE6C7D0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057400"/>
            <a:ext cx="4724400" cy="3738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6" name="Rectangle 2050">
            <a:extLst>
              <a:ext uri="{FF2B5EF4-FFF2-40B4-BE49-F238E27FC236}">
                <a16:creationId xmlns:a16="http://schemas.microsoft.com/office/drawing/2014/main" id="{5CCDD5EB-56D0-D39B-4FC9-4DE97ADDEF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533400"/>
          </a:xfrm>
        </p:spPr>
        <p:txBody>
          <a:bodyPr/>
          <a:lstStyle/>
          <a:p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Ju</a:t>
            </a:r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ż</a:t>
            </a:r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 staro</a:t>
            </a:r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ż</a:t>
            </a:r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ytni Grecy…</a:t>
            </a:r>
          </a:p>
        </p:txBody>
      </p:sp>
      <p:sp>
        <p:nvSpPr>
          <p:cNvPr id="47107" name="Rectangle 2051">
            <a:extLst>
              <a:ext uri="{FF2B5EF4-FFF2-40B4-BE49-F238E27FC236}">
                <a16:creationId xmlns:a16="http://schemas.microsoft.com/office/drawing/2014/main" id="{76AC97A1-8D28-51E0-136E-FFB45EA952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838200"/>
            <a:ext cx="56388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400" dirty="0">
                <a:cs typeface="Times New Roman" panose="02020603050405020304" pitchFamily="18" charset="0"/>
              </a:rPr>
              <a:t>... si chiedevano,
- di cosa è fatto l'Universo
- E cosa lo mantiene intero?</a:t>
            </a:r>
            <a:endParaRPr lang="it-IT" altLang="it-IT" sz="2400" dirty="0"/>
          </a:p>
        </p:txBody>
      </p:sp>
      <p:pic>
        <p:nvPicPr>
          <p:cNvPr id="47114" name="Picture 2058">
            <a:extLst>
              <a:ext uri="{FF2B5EF4-FFF2-40B4-BE49-F238E27FC236}">
                <a16:creationId xmlns:a16="http://schemas.microsoft.com/office/drawing/2014/main" id="{EB23950C-C1F3-2B4D-2BCB-037ECB2FB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352800"/>
            <a:ext cx="1296988" cy="1303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17" name="Text Box 2061">
            <a:extLst>
              <a:ext uri="{FF2B5EF4-FFF2-40B4-BE49-F238E27FC236}">
                <a16:creationId xmlns:a16="http://schemas.microsoft.com/office/drawing/2014/main" id="{24F43FAD-4C1E-ADC8-57CF-EBDE2C8A08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953000"/>
            <a:ext cx="317484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400" dirty="0">
                <a:latin typeface="Tahoma" panose="020B0604030504040204" pitchFamily="34" charset="0"/>
              </a:rPr>
              <a:t>Platone ↔ Democrito 
-Divisibile? 
-Atomico?</a:t>
            </a:r>
            <a:endParaRPr lang="it-IT" altLang="it-IT" sz="2400" b="1" dirty="0">
              <a:solidFill>
                <a:srgbClr val="FF3300"/>
              </a:solidFill>
              <a:latin typeface="Tahoma" panose="020B0604030504040204" pitchFamily="34" charset="0"/>
            </a:endParaRPr>
          </a:p>
        </p:txBody>
      </p:sp>
      <p:sp>
        <p:nvSpPr>
          <p:cNvPr id="47118" name="Rectangle 2062">
            <a:extLst>
              <a:ext uri="{FF2B5EF4-FFF2-40B4-BE49-F238E27FC236}">
                <a16:creationId xmlns:a16="http://schemas.microsoft.com/office/drawing/2014/main" id="{8193038F-E6AF-AC9F-6EE9-752BBFF209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0313" y="6321425"/>
            <a:ext cx="4083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800"/>
              <a:t>http://www.ifj.edu.pl/edukacja/things.html</a:t>
            </a:r>
          </a:p>
        </p:txBody>
      </p:sp>
      <p:pic>
        <p:nvPicPr>
          <p:cNvPr id="47119" name="Picture 2063">
            <a:extLst>
              <a:ext uri="{FF2B5EF4-FFF2-40B4-BE49-F238E27FC236}">
                <a16:creationId xmlns:a16="http://schemas.microsoft.com/office/drawing/2014/main" id="{2B92A60E-9239-0911-7905-3C97C3812C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14400"/>
            <a:ext cx="262255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7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7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7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B2FD5F8B-38C4-B143-9F8C-F67AFAF289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31913" y="333375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/>
              <a:t>Creare un mondo?</a:t>
            </a:r>
          </a:p>
        </p:txBody>
      </p:sp>
      <p:pic>
        <p:nvPicPr>
          <p:cNvPr id="88067" name="Picture 3">
            <a:extLst>
              <a:ext uri="{FF2B5EF4-FFF2-40B4-BE49-F238E27FC236}">
                <a16:creationId xmlns:a16="http://schemas.microsoft.com/office/drawing/2014/main" id="{6C7CCDC8-D6BF-95C3-F5EF-A949A2CE5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1325"/>
            <a:ext cx="2700338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68" name="Picture 4">
            <a:extLst>
              <a:ext uri="{FF2B5EF4-FFF2-40B4-BE49-F238E27FC236}">
                <a16:creationId xmlns:a16="http://schemas.microsoft.com/office/drawing/2014/main" id="{3F98F924-BE65-05B5-6461-CD91250217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23000"/>
            <a:ext cx="91440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69" name="Picture 5">
            <a:extLst>
              <a:ext uri="{FF2B5EF4-FFF2-40B4-BE49-F238E27FC236}">
                <a16:creationId xmlns:a16="http://schemas.microsoft.com/office/drawing/2014/main" id="{612200D0-102A-12BD-A1AB-BD67AEDC0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2997200"/>
            <a:ext cx="1712913" cy="342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70" name="Picture 6">
            <a:extLst>
              <a:ext uri="{FF2B5EF4-FFF2-40B4-BE49-F238E27FC236}">
                <a16:creationId xmlns:a16="http://schemas.microsoft.com/office/drawing/2014/main" id="{9C4C8890-1178-F375-5484-103B07DE7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852738"/>
            <a:ext cx="360045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71" name="Picture 7">
            <a:extLst>
              <a:ext uri="{FF2B5EF4-FFF2-40B4-BE49-F238E27FC236}">
                <a16:creationId xmlns:a16="http://schemas.microsoft.com/office/drawing/2014/main" id="{25F24BEF-2769-D9DD-79FE-1F700F251E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5013325"/>
            <a:ext cx="144145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72" name="Picture 8">
            <a:extLst>
              <a:ext uri="{FF2B5EF4-FFF2-40B4-BE49-F238E27FC236}">
                <a16:creationId xmlns:a16="http://schemas.microsoft.com/office/drawing/2014/main" id="{1BDBB8FD-FE4D-9774-2915-46CD76E027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1738313"/>
            <a:ext cx="273685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88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88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88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8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88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88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3" dur="1000"/>
                                        <p:tgtEl>
                                          <p:spTgt spid="88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03001817-3971-9074-2786-E602BEB5B2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31913" y="333375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/>
              <a:t>Creare un mondo?</a:t>
            </a:r>
          </a:p>
        </p:txBody>
      </p:sp>
      <p:grpSp>
        <p:nvGrpSpPr>
          <p:cNvPr id="18435" name="Group 13">
            <a:extLst>
              <a:ext uri="{FF2B5EF4-FFF2-40B4-BE49-F238E27FC236}">
                <a16:creationId xmlns:a16="http://schemas.microsoft.com/office/drawing/2014/main" id="{628E434C-B067-4FEF-4289-4437072C5556}"/>
              </a:ext>
            </a:extLst>
          </p:cNvPr>
          <p:cNvGrpSpPr>
            <a:grpSpLocks/>
          </p:cNvGrpSpPr>
          <p:nvPr/>
        </p:nvGrpSpPr>
        <p:grpSpPr bwMode="auto">
          <a:xfrm>
            <a:off x="0" y="1484313"/>
            <a:ext cx="5076825" cy="3587750"/>
            <a:chOff x="0" y="663"/>
            <a:chExt cx="3198" cy="2260"/>
          </a:xfrm>
        </p:grpSpPr>
        <p:pic>
          <p:nvPicPr>
            <p:cNvPr id="18437" name="Picture 3">
              <a:extLst>
                <a:ext uri="{FF2B5EF4-FFF2-40B4-BE49-F238E27FC236}">
                  <a16:creationId xmlns:a16="http://schemas.microsoft.com/office/drawing/2014/main" id="{A0D78524-A6A5-A34F-4F20-742809803C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63"/>
              <a:ext cx="979" cy="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38" name="Picture 4">
              <a:extLst>
                <a:ext uri="{FF2B5EF4-FFF2-40B4-BE49-F238E27FC236}">
                  <a16:creationId xmlns:a16="http://schemas.microsoft.com/office/drawing/2014/main" id="{A27A74F7-6EBD-07C8-7230-9850D5EC9F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" y="2688"/>
              <a:ext cx="3159" cy="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39" name="Picture 5">
              <a:extLst>
                <a:ext uri="{FF2B5EF4-FFF2-40B4-BE49-F238E27FC236}">
                  <a16:creationId xmlns:a16="http://schemas.microsoft.com/office/drawing/2014/main" id="{AB4DD9B5-A11B-13F4-077C-E52375ADF4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9" y="1516"/>
              <a:ext cx="621" cy="1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40" name="Picture 6">
              <a:extLst>
                <a:ext uri="{FF2B5EF4-FFF2-40B4-BE49-F238E27FC236}">
                  <a16:creationId xmlns:a16="http://schemas.microsoft.com/office/drawing/2014/main" id="{25EFDCD3-6CE6-0A10-1301-D067BD40FD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" y="1434"/>
              <a:ext cx="1305" cy="1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41" name="Picture 7">
              <a:extLst>
                <a:ext uri="{FF2B5EF4-FFF2-40B4-BE49-F238E27FC236}">
                  <a16:creationId xmlns:a16="http://schemas.microsoft.com/office/drawing/2014/main" id="{04CC0EB3-D080-98FD-7C8B-8227F10C21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8" y="2262"/>
              <a:ext cx="523" cy="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42" name="Picture 8">
              <a:extLst>
                <a:ext uri="{FF2B5EF4-FFF2-40B4-BE49-F238E27FC236}">
                  <a16:creationId xmlns:a16="http://schemas.microsoft.com/office/drawing/2014/main" id="{43761326-D1FD-96E0-9859-CAD78B8EB3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3" y="1050"/>
              <a:ext cx="992" cy="5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372" name="Text Box 12">
            <a:extLst>
              <a:ext uri="{FF2B5EF4-FFF2-40B4-BE49-F238E27FC236}">
                <a16:creationId xmlns:a16="http://schemas.microsoft.com/office/drawing/2014/main" id="{8B16D73E-C2D3-AEC6-5602-DBE6193730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6325" y="2333625"/>
            <a:ext cx="2382838" cy="329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pl-PL" altLang="it-IT" sz="2800"/>
              <a:t>1.Il Sole</a:t>
            </a:r>
          </a:p>
          <a:p>
            <a:pPr eaLnBrk="1" hangingPunct="1">
              <a:lnSpc>
                <a:spcPct val="125000"/>
              </a:lnSpc>
            </a:pPr>
            <a:r>
              <a:rPr lang="pl-PL" altLang="it-IT" sz="2800"/>
              <a:t>2. La Terra</a:t>
            </a:r>
          </a:p>
          <a:p>
            <a:pPr eaLnBrk="1" hangingPunct="1">
              <a:lnSpc>
                <a:spcPct val="125000"/>
              </a:lnSpc>
            </a:pPr>
            <a:r>
              <a:rPr lang="pl-PL" altLang="it-IT" sz="2800"/>
              <a:t>3. Un’albero</a:t>
            </a:r>
          </a:p>
          <a:p>
            <a:pPr eaLnBrk="1" hangingPunct="1">
              <a:lnSpc>
                <a:spcPct val="125000"/>
              </a:lnSpc>
            </a:pPr>
            <a:r>
              <a:rPr lang="pl-PL" altLang="it-IT" sz="2800"/>
              <a:t>4. Una casa</a:t>
            </a:r>
          </a:p>
          <a:p>
            <a:pPr eaLnBrk="1" hangingPunct="1">
              <a:lnSpc>
                <a:spcPct val="125000"/>
              </a:lnSpc>
            </a:pPr>
            <a:r>
              <a:rPr lang="pl-PL" altLang="it-IT" sz="2800"/>
              <a:t>5. L’Uomo</a:t>
            </a:r>
          </a:p>
          <a:p>
            <a:pPr eaLnBrk="1" hangingPunct="1">
              <a:lnSpc>
                <a:spcPct val="125000"/>
              </a:lnSpc>
            </a:pPr>
            <a:r>
              <a:rPr lang="pl-PL" altLang="it-IT" sz="2800"/>
              <a:t>6. Una nuvola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 Box 3">
            <a:extLst>
              <a:ext uri="{FF2B5EF4-FFF2-40B4-BE49-F238E27FC236}">
                <a16:creationId xmlns:a16="http://schemas.microsoft.com/office/drawing/2014/main" id="{B3E2C603-5405-AC72-6ADC-ED306059DA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2009775"/>
            <a:ext cx="6124575" cy="393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2800">
                <a:solidFill>
                  <a:srgbClr val="003300"/>
                </a:solidFill>
              </a:rPr>
              <a:t>In principio Dio cre</a:t>
            </a:r>
            <a:r>
              <a:rPr lang="en-US" altLang="it-IT" sz="2800">
                <a:solidFill>
                  <a:srgbClr val="003300"/>
                </a:solidFill>
              </a:rPr>
              <a:t>ò</a:t>
            </a:r>
            <a:r>
              <a:rPr lang="pl-PL" altLang="it-IT" sz="2800">
                <a:solidFill>
                  <a:srgbClr val="003300"/>
                </a:solidFill>
              </a:rPr>
              <a:t> il cielo e la terra. </a:t>
            </a:r>
          </a:p>
          <a:p>
            <a:pPr eaLnBrk="1" hangingPunct="1"/>
            <a:r>
              <a:rPr lang="pl-PL" altLang="it-IT" sz="2800">
                <a:solidFill>
                  <a:srgbClr val="003300"/>
                </a:solidFill>
              </a:rPr>
              <a:t>Il mondo era vuoto e deserto, </a:t>
            </a:r>
          </a:p>
          <a:p>
            <a:pPr eaLnBrk="1" hangingPunct="1"/>
            <a:r>
              <a:rPr lang="pl-PL" altLang="it-IT" sz="2800">
                <a:solidFill>
                  <a:srgbClr val="003300"/>
                </a:solidFill>
              </a:rPr>
              <a:t>le tenebre coprivano gli abissi</a:t>
            </a:r>
          </a:p>
          <a:p>
            <a:pPr eaLnBrk="1" hangingPunct="1"/>
            <a:r>
              <a:rPr lang="pl-PL" altLang="it-IT" sz="2800">
                <a:solidFill>
                  <a:srgbClr val="003300"/>
                </a:solidFill>
              </a:rPr>
              <a:t>e un vento impetuoso soffiava </a:t>
            </a:r>
          </a:p>
          <a:p>
            <a:pPr eaLnBrk="1" hangingPunct="1"/>
            <a:r>
              <a:rPr lang="pl-PL" altLang="it-IT" sz="2800">
                <a:solidFill>
                  <a:srgbClr val="003300"/>
                </a:solidFill>
              </a:rPr>
              <a:t>	su tutte le acque.</a:t>
            </a:r>
          </a:p>
          <a:p>
            <a:pPr eaLnBrk="1" hangingPunct="1"/>
            <a:r>
              <a:rPr lang="pl-PL" altLang="it-IT" sz="2800">
                <a:solidFill>
                  <a:srgbClr val="003300"/>
                </a:solidFill>
              </a:rPr>
              <a:t>Dio disse:</a:t>
            </a:r>
          </a:p>
          <a:p>
            <a:pPr eaLnBrk="1" hangingPunct="1"/>
            <a:r>
              <a:rPr lang="pl-PL" altLang="it-IT" sz="2800">
                <a:solidFill>
                  <a:srgbClr val="003300"/>
                </a:solidFill>
              </a:rPr>
              <a:t>„Vi sia la luce!”</a:t>
            </a:r>
          </a:p>
          <a:p>
            <a:pPr eaLnBrk="1" hangingPunct="1"/>
            <a:r>
              <a:rPr lang="pl-PL" altLang="it-IT" sz="2800">
                <a:solidFill>
                  <a:srgbClr val="003300"/>
                </a:solidFill>
              </a:rPr>
              <a:t>Dio vide che la luce era bella </a:t>
            </a:r>
          </a:p>
          <a:p>
            <a:pPr eaLnBrk="1" hangingPunct="1"/>
            <a:r>
              <a:rPr lang="pl-PL" altLang="it-IT" sz="2800">
                <a:solidFill>
                  <a:srgbClr val="003300"/>
                </a:solidFill>
              </a:rPr>
              <a:t>e separ</a:t>
            </a:r>
            <a:r>
              <a:rPr lang="en-US" altLang="it-IT" sz="2800">
                <a:solidFill>
                  <a:srgbClr val="003300"/>
                </a:solidFill>
              </a:rPr>
              <a:t>ò</a:t>
            </a:r>
            <a:r>
              <a:rPr lang="pl-PL" altLang="it-IT" sz="2800">
                <a:solidFill>
                  <a:srgbClr val="003300"/>
                </a:solidFill>
              </a:rPr>
              <a:t> la luce dalle tenebre.</a:t>
            </a:r>
            <a:endParaRPr lang="en-US" altLang="it-IT" sz="2800">
              <a:solidFill>
                <a:srgbClr val="003300"/>
              </a:solidFill>
            </a:endParaRPr>
          </a:p>
        </p:txBody>
      </p:sp>
      <p:sp>
        <p:nvSpPr>
          <p:cNvPr id="19459" name="Rectangle 4">
            <a:extLst>
              <a:ext uri="{FF2B5EF4-FFF2-40B4-BE49-F238E27FC236}">
                <a16:creationId xmlns:a16="http://schemas.microsoft.com/office/drawing/2014/main" id="{CA6F1BEF-ADC2-5FA3-0A91-826FB793BE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47625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it-IT" sz="4400"/>
              <a:t>„Un racconto semplificato”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3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>
            <a:extLst>
              <a:ext uri="{FF2B5EF4-FFF2-40B4-BE49-F238E27FC236}">
                <a16:creationId xmlns:a16="http://schemas.microsoft.com/office/drawing/2014/main" id="{42E8CDC8-D1E1-0165-50A8-80E407F0EB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412875"/>
            <a:ext cx="5235575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2800">
                <a:solidFill>
                  <a:srgbClr val="FFFF00"/>
                </a:solidFill>
              </a:rPr>
              <a:t>cre</a:t>
            </a:r>
            <a:r>
              <a:rPr lang="en-US" altLang="it-IT" sz="2800">
                <a:solidFill>
                  <a:srgbClr val="FFFF00"/>
                </a:solidFill>
              </a:rPr>
              <a:t>ò</a:t>
            </a:r>
            <a:r>
              <a:rPr lang="pl-PL" altLang="it-IT" sz="2800">
                <a:solidFill>
                  <a:srgbClr val="FFFF00"/>
                </a:solidFill>
              </a:rPr>
              <a:t> il  cielo e la </a:t>
            </a:r>
            <a:r>
              <a:rPr lang="pl-PL" altLang="it-IT" sz="2800" i="1">
                <a:solidFill>
                  <a:srgbClr val="FFFF00"/>
                </a:solidFill>
              </a:rPr>
              <a:t>terra</a:t>
            </a:r>
            <a:r>
              <a:rPr lang="pl-PL" altLang="it-IT" sz="2800">
                <a:solidFill>
                  <a:srgbClr val="FFFF00"/>
                </a:solidFill>
              </a:rPr>
              <a:t>, (?)</a:t>
            </a:r>
          </a:p>
          <a:p>
            <a:pPr eaLnBrk="1" hangingPunct="1"/>
            <a:r>
              <a:rPr lang="pl-PL" altLang="it-IT" sz="2800" i="1">
                <a:solidFill>
                  <a:srgbClr val="FFFF00"/>
                </a:solidFill>
              </a:rPr>
              <a:t>tenebre</a:t>
            </a:r>
            <a:r>
              <a:rPr lang="pl-PL" altLang="it-IT" sz="2800">
                <a:solidFill>
                  <a:srgbClr val="FFFF00"/>
                </a:solidFill>
              </a:rPr>
              <a:t> sugli abissi, (?)</a:t>
            </a:r>
          </a:p>
          <a:p>
            <a:pPr eaLnBrk="1" hangingPunct="1"/>
            <a:r>
              <a:rPr lang="pl-PL" altLang="it-IT" sz="2800">
                <a:solidFill>
                  <a:srgbClr val="FFFF00"/>
                </a:solidFill>
              </a:rPr>
              <a:t>vento impetuoso sulle </a:t>
            </a:r>
            <a:r>
              <a:rPr lang="pl-PL" altLang="it-IT" sz="2800" i="1">
                <a:solidFill>
                  <a:srgbClr val="FFFF00"/>
                </a:solidFill>
              </a:rPr>
              <a:t>acque</a:t>
            </a:r>
            <a:r>
              <a:rPr lang="pl-PL" altLang="it-IT" sz="2800">
                <a:solidFill>
                  <a:srgbClr val="FFFF00"/>
                </a:solidFill>
              </a:rPr>
              <a:t> (?)</a:t>
            </a:r>
          </a:p>
        </p:txBody>
      </p:sp>
      <p:pic>
        <p:nvPicPr>
          <p:cNvPr id="20483" name="Picture 6">
            <a:extLst>
              <a:ext uri="{FF2B5EF4-FFF2-40B4-BE49-F238E27FC236}">
                <a16:creationId xmlns:a16="http://schemas.microsoft.com/office/drawing/2014/main" id="{596F9588-67AB-4A02-B872-B99416226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2924175"/>
            <a:ext cx="511175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Rectangle 8">
            <a:extLst>
              <a:ext uri="{FF2B5EF4-FFF2-40B4-BE49-F238E27FC236}">
                <a16:creationId xmlns:a16="http://schemas.microsoft.com/office/drawing/2014/main" id="{2FE49F4D-4D16-292D-A483-7B81294F15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26035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it-IT" sz="4400">
                <a:solidFill>
                  <a:schemeClr val="bg1"/>
                </a:solidFill>
              </a:rPr>
              <a:t>„Un racconto semplificato” (10 </a:t>
            </a:r>
          </a:p>
        </p:txBody>
      </p:sp>
      <p:sp>
        <p:nvSpPr>
          <p:cNvPr id="20485" name="Text Box 9">
            <a:extLst>
              <a:ext uri="{FF2B5EF4-FFF2-40B4-BE49-F238E27FC236}">
                <a16:creationId xmlns:a16="http://schemas.microsoft.com/office/drawing/2014/main" id="{502FD252-6B3D-A073-4D28-195E1F9D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9200" y="6256338"/>
            <a:ext cx="2762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>
                <a:solidFill>
                  <a:schemeClr val="bg1"/>
                </a:solidFill>
              </a:rPr>
              <a:t>La Capella Sistina, Roma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F31B323F-FF48-17F8-B93D-E22FFF420D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>
                <a:solidFill>
                  <a:schemeClr val="bg1"/>
                </a:solidFill>
              </a:rPr>
              <a:t>„Un racconto semplificato” (1)</a:t>
            </a:r>
          </a:p>
        </p:txBody>
      </p:sp>
      <p:sp>
        <p:nvSpPr>
          <p:cNvPr id="21507" name="Text Box 4">
            <a:extLst>
              <a:ext uri="{FF2B5EF4-FFF2-40B4-BE49-F238E27FC236}">
                <a16:creationId xmlns:a16="http://schemas.microsoft.com/office/drawing/2014/main" id="{079E804B-BC19-97AC-A5C2-E9EB28037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989138"/>
            <a:ext cx="3244850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3200">
                <a:solidFill>
                  <a:srgbClr val="FFFF00"/>
                </a:solidFill>
                <a:latin typeface="Arial Narrow" panose="020B0606020202030204" pitchFamily="34" charset="0"/>
              </a:rPr>
              <a:t>Dio vide </a:t>
            </a:r>
          </a:p>
          <a:p>
            <a:pPr eaLnBrk="1" hangingPunct="1"/>
            <a:r>
              <a:rPr lang="pl-PL" altLang="it-IT" sz="3200">
                <a:solidFill>
                  <a:srgbClr val="FFFF00"/>
                </a:solidFill>
                <a:latin typeface="Arial Narrow" panose="020B0606020202030204" pitchFamily="34" charset="0"/>
              </a:rPr>
              <a:t>che la luce era bella </a:t>
            </a:r>
          </a:p>
          <a:p>
            <a:pPr eaLnBrk="1" hangingPunct="1"/>
            <a:r>
              <a:rPr lang="pl-PL" altLang="it-IT" sz="3200">
                <a:solidFill>
                  <a:srgbClr val="FFFF00"/>
                </a:solidFill>
                <a:latin typeface="Arial Narrow" panose="020B0606020202030204" pitchFamily="34" charset="0"/>
              </a:rPr>
              <a:t>e </a:t>
            </a:r>
            <a:r>
              <a:rPr lang="pl-PL" altLang="it-IT" sz="3200">
                <a:solidFill>
                  <a:srgbClr val="FF0000"/>
                </a:solidFill>
                <a:latin typeface="Arial Narrow" panose="020B0606020202030204" pitchFamily="34" charset="0"/>
              </a:rPr>
              <a:t>separ</a:t>
            </a:r>
            <a:r>
              <a:rPr lang="en-US" altLang="it-IT" sz="3200">
                <a:solidFill>
                  <a:srgbClr val="FF0000"/>
                </a:solidFill>
                <a:latin typeface="Arial Narrow" panose="020B0606020202030204" pitchFamily="34" charset="0"/>
              </a:rPr>
              <a:t>ò</a:t>
            </a:r>
            <a:r>
              <a:rPr lang="pl-PL" altLang="it-IT" sz="3200">
                <a:solidFill>
                  <a:srgbClr val="FFFF00"/>
                </a:solidFill>
                <a:latin typeface="Arial Narrow" panose="020B0606020202030204" pitchFamily="34" charset="0"/>
              </a:rPr>
              <a:t> la luce </a:t>
            </a:r>
          </a:p>
          <a:p>
            <a:pPr eaLnBrk="1" hangingPunct="1"/>
            <a:r>
              <a:rPr lang="pl-PL" altLang="it-IT" sz="3200">
                <a:solidFill>
                  <a:srgbClr val="FFFF00"/>
                </a:solidFill>
                <a:latin typeface="Arial Narrow" panose="020B0606020202030204" pitchFamily="34" charset="0"/>
              </a:rPr>
              <a:t>dalle tenebre</a:t>
            </a:r>
            <a:r>
              <a:rPr lang="pl-PL" altLang="it-IT">
                <a:latin typeface="Arial Narrow" panose="020B0606020202030204" pitchFamily="34" charset="0"/>
              </a:rPr>
              <a:t> </a:t>
            </a:r>
            <a:endParaRPr lang="pl-PL" altLang="it-IT" sz="2800">
              <a:solidFill>
                <a:srgbClr val="FFFF00"/>
              </a:solidFill>
              <a:latin typeface="Arial Narrow" panose="020B0606020202030204" pitchFamily="34" charset="0"/>
            </a:endParaRPr>
          </a:p>
        </p:txBody>
      </p:sp>
      <p:pic>
        <p:nvPicPr>
          <p:cNvPr id="21508" name="Picture 5">
            <a:extLst>
              <a:ext uri="{FF2B5EF4-FFF2-40B4-BE49-F238E27FC236}">
                <a16:creationId xmlns:a16="http://schemas.microsoft.com/office/drawing/2014/main" id="{B589A3B0-8F83-7885-AB08-41E332092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1844675"/>
            <a:ext cx="5329238" cy="438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09" name="Text Box 7">
            <a:extLst>
              <a:ext uri="{FF2B5EF4-FFF2-40B4-BE49-F238E27FC236}">
                <a16:creationId xmlns:a16="http://schemas.microsoft.com/office/drawing/2014/main" id="{CE36299E-3593-BEFD-8CDF-9D01709678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6325" y="6329363"/>
            <a:ext cx="3917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>
                <a:solidFill>
                  <a:schemeClr val="bg1"/>
                </a:solidFill>
              </a:rPr>
              <a:t>La Cattedrale di San Marco, Venezia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D94B19D5-5848-4491-6977-493E4F386C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333375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>
                <a:solidFill>
                  <a:schemeClr val="bg1"/>
                </a:solidFill>
              </a:rPr>
              <a:t>„Un racconto semplificato” (2)</a:t>
            </a:r>
          </a:p>
        </p:txBody>
      </p:sp>
      <p:pic>
        <p:nvPicPr>
          <p:cNvPr id="22531" name="Picture 5">
            <a:extLst>
              <a:ext uri="{FF2B5EF4-FFF2-40B4-BE49-F238E27FC236}">
                <a16:creationId xmlns:a16="http://schemas.microsoft.com/office/drawing/2014/main" id="{85CDFE8A-BC70-0544-2CDC-EC637D0BC0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1452563"/>
            <a:ext cx="5113338" cy="4751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2" name="Text Box 6">
            <a:extLst>
              <a:ext uri="{FF2B5EF4-FFF2-40B4-BE49-F238E27FC236}">
                <a16:creationId xmlns:a16="http://schemas.microsoft.com/office/drawing/2014/main" id="{6C32EAC8-176C-111C-F5C2-D112ECBDA3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205038"/>
            <a:ext cx="3281363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3200">
                <a:solidFill>
                  <a:srgbClr val="FFFF00"/>
                </a:solidFill>
                <a:latin typeface="Arial Narrow" panose="020B0606020202030204" pitchFamily="34" charset="0"/>
              </a:rPr>
              <a:t>Dio fece una grande </a:t>
            </a:r>
          </a:p>
          <a:p>
            <a:pPr eaLnBrk="1" hangingPunct="1"/>
            <a:r>
              <a:rPr lang="pl-PL" altLang="it-IT" sz="3200">
                <a:solidFill>
                  <a:srgbClr val="FFFF00"/>
                </a:solidFill>
                <a:latin typeface="Arial Narrow" panose="020B0606020202030204" pitchFamily="34" charset="0"/>
              </a:rPr>
              <a:t>volta e separ</a:t>
            </a:r>
            <a:r>
              <a:rPr lang="en-US" altLang="it-IT" sz="3200">
                <a:solidFill>
                  <a:srgbClr val="FFFF00"/>
                </a:solidFill>
                <a:latin typeface="Arial Narrow" panose="020B0606020202030204" pitchFamily="34" charset="0"/>
              </a:rPr>
              <a:t>ò</a:t>
            </a:r>
            <a:r>
              <a:rPr lang="pl-PL" altLang="it-IT" sz="3200">
                <a:solidFill>
                  <a:srgbClr val="FFFF00"/>
                </a:solidFill>
                <a:latin typeface="Arial Narrow" panose="020B0606020202030204" pitchFamily="34" charset="0"/>
              </a:rPr>
              <a:t> </a:t>
            </a:r>
          </a:p>
          <a:p>
            <a:pPr eaLnBrk="1" hangingPunct="1"/>
            <a:r>
              <a:rPr lang="pl-PL" altLang="it-IT" sz="3200">
                <a:solidFill>
                  <a:srgbClr val="FFFF00"/>
                </a:solidFill>
                <a:latin typeface="Arial Narrow" panose="020B0606020202030204" pitchFamily="34" charset="0"/>
              </a:rPr>
              <a:t>le acque di sotto </a:t>
            </a:r>
          </a:p>
          <a:p>
            <a:pPr eaLnBrk="1" hangingPunct="1"/>
            <a:r>
              <a:rPr lang="pl-PL" altLang="it-IT" sz="3200">
                <a:solidFill>
                  <a:srgbClr val="FFFF00"/>
                </a:solidFill>
                <a:latin typeface="Arial Narrow" panose="020B0606020202030204" pitchFamily="34" charset="0"/>
              </a:rPr>
              <a:t>dalle acque di sopra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7EAE6AC-FB28-96D9-389B-B47920F10B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3600"/>
              <a:t>Duomo di Trento (1212-1321)</a:t>
            </a:r>
          </a:p>
        </p:txBody>
      </p:sp>
      <p:pic>
        <p:nvPicPr>
          <p:cNvPr id="4099" name="Picture 4">
            <a:extLst>
              <a:ext uri="{FF2B5EF4-FFF2-40B4-BE49-F238E27FC236}">
                <a16:creationId xmlns:a16="http://schemas.microsoft.com/office/drawing/2014/main" id="{D2BA5F3A-6FCA-B41F-E079-D3F81A13C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96975"/>
            <a:ext cx="7561263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5">
            <a:extLst>
              <a:ext uri="{FF2B5EF4-FFF2-40B4-BE49-F238E27FC236}">
                <a16:creationId xmlns:a16="http://schemas.microsoft.com/office/drawing/2014/main" id="{D592E289-9FB4-9951-CB53-AF359C0692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5876925"/>
            <a:ext cx="29654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/>
              <a:t>Adamo d”Arogno, da Como</a:t>
            </a:r>
          </a:p>
          <a:p>
            <a:pPr eaLnBrk="1" hangingPunct="1"/>
            <a:r>
              <a:rPr lang="pl-PL" altLang="it-IT"/>
              <a:t>Fontana di Nettuno (1767)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1903ED14-5A6E-DFEA-58AE-77A36EF0BA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333375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>
                <a:solidFill>
                  <a:schemeClr val="bg1"/>
                </a:solidFill>
              </a:rPr>
              <a:t>„Un racconto semplificato” (3)</a:t>
            </a:r>
          </a:p>
        </p:txBody>
      </p:sp>
      <p:sp>
        <p:nvSpPr>
          <p:cNvPr id="23555" name="Text Box 4">
            <a:extLst>
              <a:ext uri="{FF2B5EF4-FFF2-40B4-BE49-F238E27FC236}">
                <a16:creationId xmlns:a16="http://schemas.microsoft.com/office/drawing/2014/main" id="{D67E42C7-E219-964F-2A09-1CD74DB6D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205038"/>
            <a:ext cx="3894138" cy="399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3200">
                <a:solidFill>
                  <a:srgbClr val="FFFF00"/>
                </a:solidFill>
                <a:latin typeface="Arial Narrow" panose="020B0606020202030204" pitchFamily="34" charset="0"/>
              </a:rPr>
              <a:t>Dio disse:</a:t>
            </a:r>
          </a:p>
          <a:p>
            <a:pPr eaLnBrk="1" hangingPunct="1"/>
            <a:r>
              <a:rPr lang="pl-PL" altLang="it-IT" sz="3200">
                <a:solidFill>
                  <a:srgbClr val="FFFF00"/>
                </a:solidFill>
                <a:latin typeface="Arial Narrow" panose="020B0606020202030204" pitchFamily="34" charset="0"/>
              </a:rPr>
              <a:t>„Siano raccolte in un</a:t>
            </a:r>
          </a:p>
          <a:p>
            <a:pPr eaLnBrk="1" hangingPunct="1"/>
            <a:r>
              <a:rPr lang="pl-PL" altLang="it-IT" sz="3200">
                <a:solidFill>
                  <a:srgbClr val="FFFF00"/>
                </a:solidFill>
                <a:latin typeface="Arial Narrow" panose="020B0606020202030204" pitchFamily="34" charset="0"/>
              </a:rPr>
              <a:t>luogo le acque che sono </a:t>
            </a:r>
          </a:p>
          <a:p>
            <a:pPr eaLnBrk="1" hangingPunct="1"/>
            <a:r>
              <a:rPr lang="pl-PL" altLang="it-IT" sz="3200">
                <a:solidFill>
                  <a:srgbClr val="FFFF00"/>
                </a:solidFill>
                <a:latin typeface="Arial Narrow" panose="020B0606020202030204" pitchFamily="34" charset="0"/>
              </a:rPr>
              <a:t>sotto il cielo e appaia </a:t>
            </a:r>
          </a:p>
          <a:p>
            <a:pPr eaLnBrk="1" hangingPunct="1"/>
            <a:r>
              <a:rPr lang="pl-PL" altLang="it-IT" sz="3200">
                <a:solidFill>
                  <a:srgbClr val="FFFF00"/>
                </a:solidFill>
                <a:latin typeface="Arial Narrow" panose="020B0606020202030204" pitchFamily="34" charset="0"/>
              </a:rPr>
              <a:t>asciuto. Dio chiam</a:t>
            </a:r>
            <a:r>
              <a:rPr lang="en-US" altLang="it-IT" sz="3200">
                <a:solidFill>
                  <a:srgbClr val="FFFF00"/>
                </a:solidFill>
                <a:latin typeface="Arial Narrow" panose="020B0606020202030204" pitchFamily="34" charset="0"/>
              </a:rPr>
              <a:t>ò</a:t>
            </a:r>
            <a:r>
              <a:rPr lang="pl-PL" altLang="it-IT" sz="3200">
                <a:solidFill>
                  <a:srgbClr val="FFFF00"/>
                </a:solidFill>
                <a:latin typeface="Arial Narrow" panose="020B0606020202030204" pitchFamily="34" charset="0"/>
              </a:rPr>
              <a:t> </a:t>
            </a:r>
          </a:p>
          <a:p>
            <a:pPr eaLnBrk="1" hangingPunct="1"/>
            <a:r>
              <a:rPr lang="pl-PL" altLang="it-IT" sz="3200">
                <a:solidFill>
                  <a:srgbClr val="FFFF00"/>
                </a:solidFill>
                <a:latin typeface="Arial Narrow" panose="020B0606020202030204" pitchFamily="34" charset="0"/>
              </a:rPr>
              <a:t>Terra e chiam</a:t>
            </a:r>
            <a:r>
              <a:rPr lang="en-US" altLang="it-IT" sz="3200">
                <a:solidFill>
                  <a:srgbClr val="FFFF00"/>
                </a:solidFill>
                <a:latin typeface="Arial Narrow" panose="020B0606020202030204" pitchFamily="34" charset="0"/>
              </a:rPr>
              <a:t>ò</a:t>
            </a:r>
            <a:r>
              <a:rPr lang="pl-PL" altLang="it-IT" sz="3200">
                <a:solidFill>
                  <a:srgbClr val="FFFF00"/>
                </a:solidFill>
                <a:latin typeface="Arial Narrow" panose="020B0606020202030204" pitchFamily="34" charset="0"/>
              </a:rPr>
              <a:t> le acque </a:t>
            </a:r>
          </a:p>
          <a:p>
            <a:pPr eaLnBrk="1" hangingPunct="1"/>
            <a:r>
              <a:rPr lang="pl-PL" altLang="it-IT" sz="3200">
                <a:solidFill>
                  <a:srgbClr val="FFFF00"/>
                </a:solidFill>
                <a:latin typeface="Arial Narrow" panose="020B0606020202030204" pitchFamily="34" charset="0"/>
              </a:rPr>
              <a:t>Mare. </a:t>
            </a:r>
          </a:p>
          <a:p>
            <a:pPr eaLnBrk="1" hangingPunct="1"/>
            <a:r>
              <a:rPr lang="pl-PL" altLang="it-IT" sz="3200">
                <a:solidFill>
                  <a:srgbClr val="FFFF00"/>
                </a:solidFill>
                <a:latin typeface="Arial Narrow" panose="020B0606020202030204" pitchFamily="34" charset="0"/>
              </a:rPr>
              <a:t>E Dio vide che era bello.</a:t>
            </a:r>
          </a:p>
        </p:txBody>
      </p:sp>
      <p:pic>
        <p:nvPicPr>
          <p:cNvPr id="23556" name="Picture 5">
            <a:extLst>
              <a:ext uri="{FF2B5EF4-FFF2-40B4-BE49-F238E27FC236}">
                <a16:creationId xmlns:a16="http://schemas.microsoft.com/office/drawing/2014/main" id="{35074358-574D-36D3-7AC1-3E6250AFA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1268413"/>
            <a:ext cx="3917950" cy="5300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C53282F7-46D5-D1FE-C3CA-E8464F7B05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>
                <a:solidFill>
                  <a:schemeClr val="bg1"/>
                </a:solidFill>
              </a:rPr>
              <a:t>„Un racconto semplificato” (4)</a:t>
            </a:r>
          </a:p>
        </p:txBody>
      </p:sp>
      <p:sp>
        <p:nvSpPr>
          <p:cNvPr id="24579" name="Text Box 3">
            <a:extLst>
              <a:ext uri="{FF2B5EF4-FFF2-40B4-BE49-F238E27FC236}">
                <a16:creationId xmlns:a16="http://schemas.microsoft.com/office/drawing/2014/main" id="{D2011BB5-AA4F-AACC-F85C-F59DE77BB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205038"/>
            <a:ext cx="3800475" cy="350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3200">
                <a:solidFill>
                  <a:srgbClr val="FFFF00"/>
                </a:solidFill>
                <a:latin typeface="Arial Narrow" panose="020B0606020202030204" pitchFamily="34" charset="0"/>
              </a:rPr>
              <a:t>Dio disse:</a:t>
            </a:r>
          </a:p>
          <a:p>
            <a:pPr eaLnBrk="1" hangingPunct="1"/>
            <a:r>
              <a:rPr lang="pl-PL" altLang="it-IT" sz="3200">
                <a:solidFill>
                  <a:srgbClr val="FFFF00"/>
                </a:solidFill>
                <a:latin typeface="Arial Narrow" panose="020B0606020202030204" pitchFamily="34" charset="0"/>
              </a:rPr>
              <a:t>„Via siano luci nella </a:t>
            </a:r>
          </a:p>
          <a:p>
            <a:pPr eaLnBrk="1" hangingPunct="1"/>
            <a:r>
              <a:rPr lang="pl-PL" altLang="it-IT" sz="3200">
                <a:solidFill>
                  <a:srgbClr val="FFFF00"/>
                </a:solidFill>
                <a:latin typeface="Arial Narrow" panose="020B0606020202030204" pitchFamily="34" charset="0"/>
              </a:rPr>
              <a:t>volta del cielo per </a:t>
            </a:r>
          </a:p>
          <a:p>
            <a:pPr eaLnBrk="1" hangingPunct="1"/>
            <a:r>
              <a:rPr lang="pl-PL" altLang="it-IT" sz="3200">
                <a:solidFill>
                  <a:srgbClr val="FFFF00"/>
                </a:solidFill>
                <a:latin typeface="Arial Narrow" panose="020B0606020202030204" pitchFamily="34" charset="0"/>
              </a:rPr>
              <a:t>distinguere il giorno</a:t>
            </a:r>
          </a:p>
          <a:p>
            <a:pPr eaLnBrk="1" hangingPunct="1"/>
            <a:r>
              <a:rPr lang="pl-PL" altLang="it-IT" sz="3200">
                <a:solidFill>
                  <a:srgbClr val="FFFF00"/>
                </a:solidFill>
                <a:latin typeface="Arial Narrow" panose="020B0606020202030204" pitchFamily="34" charset="0"/>
              </a:rPr>
              <a:t>dalla notte. […]</a:t>
            </a:r>
          </a:p>
          <a:p>
            <a:pPr eaLnBrk="1" hangingPunct="1"/>
            <a:endParaRPr lang="pl-PL" altLang="it-IT" sz="3200">
              <a:solidFill>
                <a:srgbClr val="FFFF00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pl-PL" altLang="it-IT" sz="3200">
                <a:solidFill>
                  <a:srgbClr val="FFFF00"/>
                </a:solidFill>
                <a:latin typeface="Arial Narrow" panose="020B0606020202030204" pitchFamily="34" charset="0"/>
              </a:rPr>
              <a:t>E Dio vide che era bello.</a:t>
            </a:r>
          </a:p>
        </p:txBody>
      </p:sp>
      <p:pic>
        <p:nvPicPr>
          <p:cNvPr id="24580" name="Picture 6">
            <a:extLst>
              <a:ext uri="{FF2B5EF4-FFF2-40B4-BE49-F238E27FC236}">
                <a16:creationId xmlns:a16="http://schemas.microsoft.com/office/drawing/2014/main" id="{C6DA6209-9DA2-E244-3DD0-50F5C2FD8C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052513"/>
            <a:ext cx="3978275" cy="525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581" name="Text Box 7">
            <a:extLst>
              <a:ext uri="{FF2B5EF4-FFF2-40B4-BE49-F238E27FC236}">
                <a16:creationId xmlns:a16="http://schemas.microsoft.com/office/drawing/2014/main" id="{C62467EC-3031-B0E9-663E-94C06D43F7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4388" y="6503988"/>
            <a:ext cx="2635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>
                <a:solidFill>
                  <a:schemeClr val="bg1"/>
                </a:solidFill>
              </a:rPr>
              <a:t>Monreale, La Cattedrale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963C7636-329E-867E-5F0E-62485344174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188" y="692150"/>
            <a:ext cx="8137525" cy="1470025"/>
          </a:xfrm>
        </p:spPr>
        <p:txBody>
          <a:bodyPr anchor="ctr"/>
          <a:lstStyle/>
          <a:p>
            <a:pPr eaLnBrk="1" hangingPunct="1"/>
            <a:r>
              <a:rPr lang="pl-PL" altLang="it-IT" sz="4800" b="1">
                <a:solidFill>
                  <a:schemeClr val="bg1"/>
                </a:solidFill>
              </a:rPr>
              <a:t>„Fisica” = Natura  (materia)</a:t>
            </a:r>
          </a:p>
        </p:txBody>
      </p:sp>
      <p:sp>
        <p:nvSpPr>
          <p:cNvPr id="18436" name="Text Box 4">
            <a:extLst>
              <a:ext uri="{FF2B5EF4-FFF2-40B4-BE49-F238E27FC236}">
                <a16:creationId xmlns:a16="http://schemas.microsoft.com/office/drawing/2014/main" id="{1766CFD9-BB20-5F62-D81C-CD39AABB39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6575" y="2349500"/>
            <a:ext cx="6067425" cy="307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4000" b="1">
                <a:solidFill>
                  <a:srgbClr val="FFFF00"/>
                </a:solidFill>
              </a:rPr>
              <a:t>4. Atomo</a:t>
            </a:r>
          </a:p>
          <a:p>
            <a:pPr eaLnBrk="1" hangingPunct="1"/>
            <a:r>
              <a:rPr lang="pl-PL" altLang="it-IT" sz="4000" b="1">
                <a:solidFill>
                  <a:srgbClr val="FFFF00"/>
                </a:solidFill>
              </a:rPr>
              <a:t>3. Nucleosintesi</a:t>
            </a:r>
          </a:p>
          <a:p>
            <a:pPr eaLnBrk="1" hangingPunct="1"/>
            <a:r>
              <a:rPr lang="pl-PL" altLang="it-IT" sz="4000" b="1">
                <a:solidFill>
                  <a:srgbClr val="FFFF00"/>
                </a:solidFill>
              </a:rPr>
              <a:t>2. Radazione di fondo</a:t>
            </a:r>
          </a:p>
          <a:p>
            <a:pPr eaLnBrk="1" hangingPunct="1"/>
            <a:r>
              <a:rPr lang="pl-PL" altLang="it-IT" sz="4000" b="1">
                <a:solidFill>
                  <a:srgbClr val="FFFF00"/>
                </a:solidFill>
              </a:rPr>
              <a:t>1. Particelle „elementari</a:t>
            </a:r>
            <a:r>
              <a:rPr lang="pl-PL" altLang="it-IT" sz="2800">
                <a:solidFill>
                  <a:srgbClr val="FFFF00"/>
                </a:solidFill>
              </a:rPr>
              <a:t>”</a:t>
            </a:r>
          </a:p>
          <a:p>
            <a:pPr eaLnBrk="1" hangingPunct="1"/>
            <a:endParaRPr lang="pl-PL" altLang="it-IT"/>
          </a:p>
          <a:p>
            <a:pPr eaLnBrk="1" hangingPunct="1">
              <a:buFontTx/>
              <a:buChar char="•"/>
            </a:pPr>
            <a:endParaRPr lang="pl-PL" alt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3EB1B835-E7F8-F3CF-E75A-5ED8D39CBA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>
                <a:solidFill>
                  <a:schemeClr val="bg1"/>
                </a:solidFill>
              </a:rPr>
              <a:t>„A-tomo, elettrone, nucleo, …</a:t>
            </a:r>
          </a:p>
        </p:txBody>
      </p:sp>
      <p:pic>
        <p:nvPicPr>
          <p:cNvPr id="26627" name="Picture 4">
            <a:extLst>
              <a:ext uri="{FF2B5EF4-FFF2-40B4-BE49-F238E27FC236}">
                <a16:creationId xmlns:a16="http://schemas.microsoft.com/office/drawing/2014/main" id="{7DDDC897-BA1E-A00B-6675-CEA41D4C87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57563"/>
            <a:ext cx="2232025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8">
            <a:extLst>
              <a:ext uri="{FF2B5EF4-FFF2-40B4-BE49-F238E27FC236}">
                <a16:creationId xmlns:a16="http://schemas.microsoft.com/office/drawing/2014/main" id="{21E54019-7E81-42A1-49B9-CD70BE247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5013325"/>
            <a:ext cx="2952750" cy="166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4" name="Picture 10">
            <a:extLst>
              <a:ext uri="{FF2B5EF4-FFF2-40B4-BE49-F238E27FC236}">
                <a16:creationId xmlns:a16="http://schemas.microsoft.com/office/drawing/2014/main" id="{CD320EC7-E9FA-18BB-3B02-5421E7CA12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412875"/>
            <a:ext cx="30480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5" name="Picture 11">
            <a:extLst>
              <a:ext uri="{FF2B5EF4-FFF2-40B4-BE49-F238E27FC236}">
                <a16:creationId xmlns:a16="http://schemas.microsoft.com/office/drawing/2014/main" id="{37C49928-7249-E618-E63A-2FA6D0929A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276475"/>
            <a:ext cx="30480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6" name="Picture 12">
            <a:extLst>
              <a:ext uri="{FF2B5EF4-FFF2-40B4-BE49-F238E27FC236}">
                <a16:creationId xmlns:a16="http://schemas.microsoft.com/office/drawing/2014/main" id="{75F077A3-1C70-96C8-4B6B-53E602324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3357563"/>
            <a:ext cx="30480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32" name="Text Box 13">
            <a:extLst>
              <a:ext uri="{FF2B5EF4-FFF2-40B4-BE49-F238E27FC236}">
                <a16:creationId xmlns:a16="http://schemas.microsoft.com/office/drawing/2014/main" id="{E0BDCFBE-3599-B2AF-7698-5CD4B8CEA3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805488"/>
            <a:ext cx="49403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2800">
                <a:solidFill>
                  <a:schemeClr val="bg1"/>
                </a:solidFill>
              </a:rPr>
              <a:t>0,000 000 000 000 000 001 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751EE221-CC8A-3412-9F0A-DE439FD633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>
                <a:solidFill>
                  <a:schemeClr val="bg1"/>
                </a:solidFill>
              </a:rPr>
              <a:t>Protone, neutrone…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386F3E73-476C-8D73-BA6C-E0A6CF520C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8307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it-IT"/>
          </a:p>
        </p:txBody>
      </p:sp>
      <p:sp>
        <p:nvSpPr>
          <p:cNvPr id="27652" name="Rectangle 4">
            <a:extLst>
              <a:ext uri="{FF2B5EF4-FFF2-40B4-BE49-F238E27FC236}">
                <a16:creationId xmlns:a16="http://schemas.microsoft.com/office/drawing/2014/main" id="{8E9E6DB5-F717-343F-9D5A-CBD67A6E5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4463" y="5046663"/>
            <a:ext cx="6259512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it-IT">
                <a:solidFill>
                  <a:srgbClr val="FFFF00"/>
                </a:solidFill>
              </a:rPr>
              <a:t>Isospin=1/2 </a:t>
            </a:r>
            <a:br>
              <a:rPr lang="en-US" altLang="it-IT">
                <a:solidFill>
                  <a:srgbClr val="FFFF00"/>
                </a:solidFill>
              </a:rPr>
            </a:br>
            <a:r>
              <a:rPr lang="en-US" altLang="it-IT">
                <a:solidFill>
                  <a:srgbClr val="FFFF00"/>
                </a:solidFill>
              </a:rPr>
              <a:t>Mass </a:t>
            </a:r>
            <a:r>
              <a:rPr lang="en-US" altLang="it-IT" i="1">
                <a:solidFill>
                  <a:srgbClr val="FFFF00"/>
                </a:solidFill>
              </a:rPr>
              <a:t>m</a:t>
            </a:r>
            <a:r>
              <a:rPr lang="en-US" altLang="it-IT">
                <a:solidFill>
                  <a:srgbClr val="FFFF00"/>
                </a:solidFill>
              </a:rPr>
              <a:t>=939.56563 ±0.00028 MeV (a bit more than proton) </a:t>
            </a:r>
            <a:br>
              <a:rPr lang="en-US" altLang="it-IT">
                <a:solidFill>
                  <a:srgbClr val="FFFF00"/>
                </a:solidFill>
              </a:rPr>
            </a:br>
            <a:r>
              <a:rPr lang="en-US" altLang="it-IT">
                <a:solidFill>
                  <a:srgbClr val="FFFF00"/>
                </a:solidFill>
              </a:rPr>
              <a:t>Electric momentum </a:t>
            </a:r>
            <a:r>
              <a:rPr lang="en-US" altLang="it-IT" i="1">
                <a:solidFill>
                  <a:srgbClr val="FFFF00"/>
                </a:solidFill>
              </a:rPr>
              <a:t>D</a:t>
            </a:r>
            <a:r>
              <a:rPr lang="en-US" altLang="it-IT">
                <a:solidFill>
                  <a:srgbClr val="FFFF00"/>
                </a:solidFill>
              </a:rPr>
              <a:t>&lt; 12x10-26 </a:t>
            </a:r>
            <a:r>
              <a:rPr lang="en-US" altLang="it-IT" i="1">
                <a:solidFill>
                  <a:srgbClr val="FFFF00"/>
                </a:solidFill>
              </a:rPr>
              <a:t>e</a:t>
            </a:r>
            <a:r>
              <a:rPr lang="en-US" altLang="it-IT">
                <a:solidFill>
                  <a:srgbClr val="FFFF00"/>
                </a:solidFill>
              </a:rPr>
              <a:t>cm </a:t>
            </a:r>
            <a:br>
              <a:rPr lang="en-US" altLang="it-IT">
                <a:solidFill>
                  <a:srgbClr val="FFFF00"/>
                </a:solidFill>
              </a:rPr>
            </a:br>
            <a:r>
              <a:rPr lang="en-US" altLang="it-IT">
                <a:solidFill>
                  <a:srgbClr val="FFFF00"/>
                </a:solidFill>
              </a:rPr>
              <a:t>Magnetic momentum m= -1,91304275±0,000000456 </a:t>
            </a:r>
            <a:r>
              <a:rPr lang="el-GR" altLang="it-IT">
                <a:solidFill>
                  <a:srgbClr val="FFFF00"/>
                </a:solidFill>
              </a:rPr>
              <a:t>μ</a:t>
            </a:r>
            <a:r>
              <a:rPr lang="en-US" altLang="it-IT" i="1">
                <a:solidFill>
                  <a:srgbClr val="FFFF00"/>
                </a:solidFill>
              </a:rPr>
              <a:t>B</a:t>
            </a:r>
            <a:br>
              <a:rPr lang="en-US" altLang="it-IT">
                <a:solidFill>
                  <a:srgbClr val="FFFF00"/>
                </a:solidFill>
              </a:rPr>
            </a:br>
            <a:r>
              <a:rPr lang="en-US" altLang="it-IT">
                <a:solidFill>
                  <a:srgbClr val="FFFF00"/>
                </a:solidFill>
              </a:rPr>
              <a:t>Electric charge </a:t>
            </a:r>
            <a:r>
              <a:rPr lang="en-US" altLang="it-IT" i="1">
                <a:solidFill>
                  <a:srgbClr val="FFFF00"/>
                </a:solidFill>
              </a:rPr>
              <a:t>q</a:t>
            </a:r>
            <a:r>
              <a:rPr lang="en-US" altLang="it-IT">
                <a:solidFill>
                  <a:srgbClr val="FFFF00"/>
                </a:solidFill>
              </a:rPr>
              <a:t>=(-0,4±1,1)x10-21 </a:t>
            </a:r>
            <a:r>
              <a:rPr lang="en-US" altLang="it-IT" i="1">
                <a:solidFill>
                  <a:srgbClr val="FFFF00"/>
                </a:solidFill>
              </a:rPr>
              <a:t>e</a:t>
            </a:r>
            <a:r>
              <a:rPr lang="en-US" altLang="it-IT">
                <a:solidFill>
                  <a:srgbClr val="FFFF00"/>
                </a:solidFill>
              </a:rPr>
              <a:t> (read: zero!) </a:t>
            </a:r>
            <a:br>
              <a:rPr lang="en-US" altLang="it-IT">
                <a:solidFill>
                  <a:srgbClr val="FFFF00"/>
                </a:solidFill>
              </a:rPr>
            </a:br>
            <a:r>
              <a:rPr lang="en-US" altLang="it-IT">
                <a:solidFill>
                  <a:srgbClr val="FFFF00"/>
                </a:solidFill>
              </a:rPr>
              <a:t>Lifetime t=888,65 ± 3,5 s (= academic quarter!)</a:t>
            </a:r>
            <a:r>
              <a:rPr lang="en-US" altLang="it-IT"/>
              <a:t> </a:t>
            </a:r>
          </a:p>
        </p:txBody>
      </p:sp>
      <p:sp>
        <p:nvSpPr>
          <p:cNvPr id="27653" name="Rectangle 5">
            <a:extLst>
              <a:ext uri="{FF2B5EF4-FFF2-40B4-BE49-F238E27FC236}">
                <a16:creationId xmlns:a16="http://schemas.microsoft.com/office/drawing/2014/main" id="{0D2DA473-739D-465E-EF63-32677DBA1C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1138" y="2276475"/>
            <a:ext cx="6392862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>
                <a:solidFill>
                  <a:srgbClr val="FFFF00"/>
                </a:solidFill>
              </a:rPr>
              <a:t>Isospin=1/2 </a:t>
            </a:r>
            <a:br>
              <a:rPr lang="en-US" altLang="it-IT">
                <a:solidFill>
                  <a:srgbClr val="FFFF00"/>
                </a:solidFill>
              </a:rPr>
            </a:br>
            <a:r>
              <a:rPr lang="en-US" altLang="it-IT">
                <a:solidFill>
                  <a:srgbClr val="FFFF00"/>
                </a:solidFill>
              </a:rPr>
              <a:t>Mass </a:t>
            </a:r>
            <a:r>
              <a:rPr lang="en-US" altLang="it-IT" i="1">
                <a:solidFill>
                  <a:srgbClr val="FFFF00"/>
                </a:solidFill>
              </a:rPr>
              <a:t>m</a:t>
            </a:r>
            <a:r>
              <a:rPr lang="en-US" altLang="it-IT">
                <a:solidFill>
                  <a:srgbClr val="FFFF00"/>
                </a:solidFill>
              </a:rPr>
              <a:t>=938.27231 ±0.00028 MeV (=1836 electron masses) </a:t>
            </a:r>
            <a:br>
              <a:rPr lang="en-US" altLang="it-IT">
                <a:solidFill>
                  <a:srgbClr val="FFFF00"/>
                </a:solidFill>
              </a:rPr>
            </a:br>
            <a:r>
              <a:rPr lang="en-US" altLang="it-IT">
                <a:solidFill>
                  <a:srgbClr val="FFFF00"/>
                </a:solidFill>
              </a:rPr>
              <a:t>Electric momentum </a:t>
            </a:r>
            <a:r>
              <a:rPr lang="en-US" altLang="it-IT" i="1">
                <a:solidFill>
                  <a:srgbClr val="FFFF00"/>
                </a:solidFill>
              </a:rPr>
              <a:t>D</a:t>
            </a:r>
            <a:r>
              <a:rPr lang="en-US" altLang="it-IT">
                <a:solidFill>
                  <a:srgbClr val="FFFF00"/>
                </a:solidFill>
              </a:rPr>
              <a:t>= (-3,7±6,3)x10-23 </a:t>
            </a:r>
            <a:r>
              <a:rPr lang="en-US" altLang="it-IT" i="1">
                <a:solidFill>
                  <a:srgbClr val="FFFF00"/>
                </a:solidFill>
              </a:rPr>
              <a:t>e </a:t>
            </a:r>
            <a:r>
              <a:rPr lang="en-US" altLang="it-IT">
                <a:solidFill>
                  <a:srgbClr val="FFFF00"/>
                </a:solidFill>
              </a:rPr>
              <a:t>cm </a:t>
            </a:r>
            <a:br>
              <a:rPr lang="en-US" altLang="it-IT">
                <a:solidFill>
                  <a:srgbClr val="FFFF00"/>
                </a:solidFill>
              </a:rPr>
            </a:br>
            <a:r>
              <a:rPr lang="en-US" altLang="it-IT">
                <a:solidFill>
                  <a:srgbClr val="FFFF00"/>
                </a:solidFill>
              </a:rPr>
              <a:t>Magnetic momentum m= 2,792847386 ± 0,000000066 </a:t>
            </a:r>
            <a:r>
              <a:rPr lang="el-GR" altLang="it-IT">
                <a:solidFill>
                  <a:srgbClr val="FFFF00"/>
                </a:solidFill>
              </a:rPr>
              <a:t>μ</a:t>
            </a:r>
            <a:r>
              <a:rPr lang="en-US" altLang="it-IT" i="1">
                <a:solidFill>
                  <a:srgbClr val="FFFF00"/>
                </a:solidFill>
              </a:rPr>
              <a:t>B</a:t>
            </a:r>
            <a:r>
              <a:rPr lang="en-US" altLang="it-IT">
                <a:solidFill>
                  <a:srgbClr val="FFFF00"/>
                </a:solidFill>
              </a:rPr>
              <a:t> </a:t>
            </a:r>
            <a:br>
              <a:rPr lang="en-US" altLang="it-IT">
                <a:solidFill>
                  <a:srgbClr val="FFFF00"/>
                </a:solidFill>
              </a:rPr>
            </a:br>
            <a:r>
              <a:rPr lang="en-US" altLang="it-IT">
                <a:solidFill>
                  <a:srgbClr val="FFFF00"/>
                </a:solidFill>
              </a:rPr>
              <a:t>Lifetime t=1,6x1025 yr (&gt;&gt;age of the Universe =14,5x109 yr)</a:t>
            </a:r>
            <a:endParaRPr lang="pl-PL" altLang="it-IT">
              <a:solidFill>
                <a:srgbClr val="FFFF00"/>
              </a:solidFill>
            </a:endParaRPr>
          </a:p>
        </p:txBody>
      </p:sp>
      <p:pic>
        <p:nvPicPr>
          <p:cNvPr id="27654" name="Picture 6">
            <a:extLst>
              <a:ext uri="{FF2B5EF4-FFF2-40B4-BE49-F238E27FC236}">
                <a16:creationId xmlns:a16="http://schemas.microsoft.com/office/drawing/2014/main" id="{3F55E3BA-FC19-ED6E-42AB-DCD7BA576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341438"/>
            <a:ext cx="2365375" cy="242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5" name="Picture 7">
            <a:extLst>
              <a:ext uri="{FF2B5EF4-FFF2-40B4-BE49-F238E27FC236}">
                <a16:creationId xmlns:a16="http://schemas.microsoft.com/office/drawing/2014/main" id="{CEADAD01-747C-636E-839D-83FA81626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076700"/>
            <a:ext cx="2395537" cy="2411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496" name="Picture 8">
            <a:extLst>
              <a:ext uri="{FF2B5EF4-FFF2-40B4-BE49-F238E27FC236}">
                <a16:creationId xmlns:a16="http://schemas.microsoft.com/office/drawing/2014/main" id="{F6F4493E-3769-7CBB-B73A-7FBD9FF96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1341438"/>
            <a:ext cx="6192838" cy="368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3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C6360951-6E4F-3483-D02F-FBE090F330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>
                <a:solidFill>
                  <a:srgbClr val="FFFF00"/>
                </a:solidFill>
              </a:rPr>
              <a:t>i „quark”</a:t>
            </a:r>
          </a:p>
        </p:txBody>
      </p:sp>
      <p:graphicFrame>
        <p:nvGraphicFramePr>
          <p:cNvPr id="90115" name="Object 3">
            <a:extLst>
              <a:ext uri="{FF2B5EF4-FFF2-40B4-BE49-F238E27FC236}">
                <a16:creationId xmlns:a16="http://schemas.microsoft.com/office/drawing/2014/main" id="{934003B6-F522-74AE-D6CC-F65CCC5D6F37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395288" y="3438525"/>
          <a:ext cx="8229600" cy="341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9010019" imgH="3742986" progId="Word.Document.8">
                  <p:embed/>
                </p:oleObj>
              </mc:Choice>
              <mc:Fallback>
                <p:oleObj name="Document" r:id="rId2" imgW="9010019" imgH="3742986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8081" r="9573"/>
                      <a:stretch>
                        <a:fillRect/>
                      </a:stretch>
                    </p:blipFill>
                    <p:spPr bwMode="auto">
                      <a:xfrm>
                        <a:off x="395288" y="3438525"/>
                        <a:ext cx="8229600" cy="341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0116" name="Picture 4">
            <a:extLst>
              <a:ext uri="{FF2B5EF4-FFF2-40B4-BE49-F238E27FC236}">
                <a16:creationId xmlns:a16="http://schemas.microsoft.com/office/drawing/2014/main" id="{66478289-03EA-68A6-D09C-2B4150CBFE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341438"/>
            <a:ext cx="2322513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0117" name="Picture 5">
            <a:extLst>
              <a:ext uri="{FF2B5EF4-FFF2-40B4-BE49-F238E27FC236}">
                <a16:creationId xmlns:a16="http://schemas.microsoft.com/office/drawing/2014/main" id="{70FA7DA4-3837-0172-913D-1AD8A70CA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284538"/>
            <a:ext cx="3063875" cy="220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0118" name="Picture 6">
            <a:extLst>
              <a:ext uri="{FF2B5EF4-FFF2-40B4-BE49-F238E27FC236}">
                <a16:creationId xmlns:a16="http://schemas.microsoft.com/office/drawing/2014/main" id="{311E7C4F-1477-7E05-A6ED-282B2BDD0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268413"/>
            <a:ext cx="800100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0119" name="Picture 7">
            <a:extLst>
              <a:ext uri="{FF2B5EF4-FFF2-40B4-BE49-F238E27FC236}">
                <a16:creationId xmlns:a16="http://schemas.microsoft.com/office/drawing/2014/main" id="{27E5DBA3-C837-39F3-A313-E59BCB4BC9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708275"/>
            <a:ext cx="4156075" cy="324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0120" name="Picture 8">
            <a:extLst>
              <a:ext uri="{FF2B5EF4-FFF2-40B4-BE49-F238E27FC236}">
                <a16:creationId xmlns:a16="http://schemas.microsoft.com/office/drawing/2014/main" id="{FE9D58A2-62AC-6C9D-2119-36506B31DA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628775"/>
            <a:ext cx="1277937" cy="77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0121" name="Picture 9">
            <a:extLst>
              <a:ext uri="{FF2B5EF4-FFF2-40B4-BE49-F238E27FC236}">
                <a16:creationId xmlns:a16="http://schemas.microsoft.com/office/drawing/2014/main" id="{E222B30A-7AB0-EEEF-ED31-64EE44EA2A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981075"/>
            <a:ext cx="8280400" cy="561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0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0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0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0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0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0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90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90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90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2" dur="500"/>
                                        <p:tgtEl>
                                          <p:spTgt spid="90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87C304F5-79E1-095A-CC41-8D92E48C32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4000">
                <a:solidFill>
                  <a:srgbClr val="FFFF00"/>
                </a:solidFill>
              </a:rPr>
              <a:t>Stelle, galassie, polveri cosmiche…</a:t>
            </a:r>
          </a:p>
        </p:txBody>
      </p:sp>
      <p:pic>
        <p:nvPicPr>
          <p:cNvPr id="29699" name="Picture 3">
            <a:extLst>
              <a:ext uri="{FF2B5EF4-FFF2-40B4-BE49-F238E27FC236}">
                <a16:creationId xmlns:a16="http://schemas.microsoft.com/office/drawing/2014/main" id="{03DC9B43-F733-E203-98BF-F85256A8A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1341438"/>
            <a:ext cx="2952750" cy="220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>
            <a:extLst>
              <a:ext uri="{FF2B5EF4-FFF2-40B4-BE49-F238E27FC236}">
                <a16:creationId xmlns:a16="http://schemas.microsoft.com/office/drawing/2014/main" id="{2356C0D3-1A80-034D-E552-2310F1FF8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813" y="3860800"/>
            <a:ext cx="2363787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5">
            <a:extLst>
              <a:ext uri="{FF2B5EF4-FFF2-40B4-BE49-F238E27FC236}">
                <a16:creationId xmlns:a16="http://schemas.microsoft.com/office/drawing/2014/main" id="{C765C2F2-0754-27BB-19FC-B5C5CD81E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3860800"/>
            <a:ext cx="3671887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7">
            <a:extLst>
              <a:ext uri="{FF2B5EF4-FFF2-40B4-BE49-F238E27FC236}">
                <a16:creationId xmlns:a16="http://schemas.microsoft.com/office/drawing/2014/main" id="{90171ACC-427C-572A-2A3E-4F30138CD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341438"/>
            <a:ext cx="2160587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8">
            <a:extLst>
              <a:ext uri="{FF2B5EF4-FFF2-40B4-BE49-F238E27FC236}">
                <a16:creationId xmlns:a16="http://schemas.microsoft.com/office/drawing/2014/main" id="{34E36F60-69BF-37CE-0AAC-7B677A1FD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373188"/>
            <a:ext cx="3049587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4" name="Text Box 9">
            <a:extLst>
              <a:ext uri="{FF2B5EF4-FFF2-40B4-BE49-F238E27FC236}">
                <a16:creationId xmlns:a16="http://schemas.microsoft.com/office/drawing/2014/main" id="{1302AD35-A72E-5E67-ABE9-173F609179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949950"/>
            <a:ext cx="68230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2800">
                <a:solidFill>
                  <a:schemeClr val="bg1"/>
                </a:solidFill>
              </a:rPr>
              <a:t>1,000 000 000 000 000 000 000 000 00 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97F718C9-4095-6933-B5C4-2D00D5E702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>
                <a:solidFill>
                  <a:srgbClr val="FFFF00"/>
                </a:solidFill>
              </a:rPr>
              <a:t>Espansione dell’Universo</a:t>
            </a:r>
          </a:p>
        </p:txBody>
      </p:sp>
      <p:pic>
        <p:nvPicPr>
          <p:cNvPr id="30723" name="Picture 33">
            <a:extLst>
              <a:ext uri="{FF2B5EF4-FFF2-40B4-BE49-F238E27FC236}">
                <a16:creationId xmlns:a16="http://schemas.microsoft.com/office/drawing/2014/main" id="{4DDDE2CB-D510-6745-419F-66F68E716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908050"/>
            <a:ext cx="4741862" cy="594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96" name="Picture 32">
            <a:extLst>
              <a:ext uri="{FF2B5EF4-FFF2-40B4-BE49-F238E27FC236}">
                <a16:creationId xmlns:a16="http://schemas.microsoft.com/office/drawing/2014/main" id="{E87AA53D-8714-1E87-015E-288542CAB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788" y="908050"/>
            <a:ext cx="5256212" cy="394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40389318-E44E-4CC8-115F-DC08EDAEA3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>
                <a:solidFill>
                  <a:srgbClr val="FFFF00"/>
                </a:solidFill>
              </a:rPr>
              <a:t>Raffreddamento dell’Universo</a:t>
            </a:r>
          </a:p>
        </p:txBody>
      </p:sp>
      <p:pic>
        <p:nvPicPr>
          <p:cNvPr id="31747" name="Picture 3">
            <a:extLst>
              <a:ext uri="{FF2B5EF4-FFF2-40B4-BE49-F238E27FC236}">
                <a16:creationId xmlns:a16="http://schemas.microsoft.com/office/drawing/2014/main" id="{DAB8A9AF-D625-5E1D-0AF9-059EC26DE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981075"/>
            <a:ext cx="5256212" cy="309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4" name="Picture 4">
            <a:extLst>
              <a:ext uri="{FF2B5EF4-FFF2-40B4-BE49-F238E27FC236}">
                <a16:creationId xmlns:a16="http://schemas.microsoft.com/office/drawing/2014/main" id="{B5A06EDC-6936-86C1-2064-1413B3149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57563"/>
            <a:ext cx="8154987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5">
            <a:extLst>
              <a:ext uri="{FF2B5EF4-FFF2-40B4-BE49-F238E27FC236}">
                <a16:creationId xmlns:a16="http://schemas.microsoft.com/office/drawing/2014/main" id="{A4C0B3A5-77EF-F652-263F-408CF83CB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8" y="4513263"/>
            <a:ext cx="8137525" cy="244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846" name="Line 6">
            <a:extLst>
              <a:ext uri="{FF2B5EF4-FFF2-40B4-BE49-F238E27FC236}">
                <a16:creationId xmlns:a16="http://schemas.microsoft.com/office/drawing/2014/main" id="{476F3588-438C-968C-3DCC-CBC76C83582E}"/>
              </a:ext>
            </a:extLst>
          </p:cNvPr>
          <p:cNvSpPr>
            <a:spLocks noChangeShapeType="1"/>
          </p:cNvSpPr>
          <p:nvPr/>
        </p:nvSpPr>
        <p:spPr bwMode="auto">
          <a:xfrm>
            <a:off x="2843213" y="4149725"/>
            <a:ext cx="1441450" cy="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5847" name="Line 7">
            <a:extLst>
              <a:ext uri="{FF2B5EF4-FFF2-40B4-BE49-F238E27FC236}">
                <a16:creationId xmlns:a16="http://schemas.microsoft.com/office/drawing/2014/main" id="{678DAFF1-DB8A-1CC7-862A-698449ED1973}"/>
              </a:ext>
            </a:extLst>
          </p:cNvPr>
          <p:cNvSpPr>
            <a:spLocks noChangeShapeType="1"/>
          </p:cNvSpPr>
          <p:nvPr/>
        </p:nvSpPr>
        <p:spPr bwMode="auto">
          <a:xfrm>
            <a:off x="5219700" y="4941888"/>
            <a:ext cx="1728788" cy="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3AEB1C85-5378-71BF-034F-739162AEEF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>
                <a:solidFill>
                  <a:srgbClr val="FFFF00"/>
                </a:solidFill>
              </a:rPr>
              <a:t>radiazione „fossile”</a:t>
            </a:r>
          </a:p>
        </p:txBody>
      </p:sp>
      <p:pic>
        <p:nvPicPr>
          <p:cNvPr id="34821" name="Picture 5">
            <a:extLst>
              <a:ext uri="{FF2B5EF4-FFF2-40B4-BE49-F238E27FC236}">
                <a16:creationId xmlns:a16="http://schemas.microsoft.com/office/drawing/2014/main" id="{824782A0-CDB0-B96C-C783-006C60E36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00213"/>
            <a:ext cx="4206875" cy="2103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2" name="Picture 6">
            <a:extLst>
              <a:ext uri="{FF2B5EF4-FFF2-40B4-BE49-F238E27FC236}">
                <a16:creationId xmlns:a16="http://schemas.microsoft.com/office/drawing/2014/main" id="{5E55B076-EA69-110F-2FE6-829B9BBDFD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628775"/>
            <a:ext cx="3024187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3" name="Picture 11">
            <a:extLst>
              <a:ext uri="{FF2B5EF4-FFF2-40B4-BE49-F238E27FC236}">
                <a16:creationId xmlns:a16="http://schemas.microsoft.com/office/drawing/2014/main" id="{ADFF87E2-679B-5003-A92B-30810D1E6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076700"/>
            <a:ext cx="7777162" cy="207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341A6663-5659-8DF2-2BD6-485C8B1788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3600"/>
              <a:t>Nettuno di Danzica (1633)</a:t>
            </a:r>
          </a:p>
        </p:txBody>
      </p:sp>
      <p:pic>
        <p:nvPicPr>
          <p:cNvPr id="5123" name="Picture 3">
            <a:extLst>
              <a:ext uri="{FF2B5EF4-FFF2-40B4-BE49-F238E27FC236}">
                <a16:creationId xmlns:a16="http://schemas.microsoft.com/office/drawing/2014/main" id="{CC2C6780-FD1A-1485-A0DB-D578AAE29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412875"/>
            <a:ext cx="7345363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000DB94-DA0C-7C3C-122C-66F381A0DE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>
                <a:solidFill>
                  <a:srgbClr val="FFFF00"/>
                </a:solidFill>
              </a:rPr>
              <a:t>Sole = stella riciclata</a:t>
            </a:r>
          </a:p>
        </p:txBody>
      </p:sp>
      <p:pic>
        <p:nvPicPr>
          <p:cNvPr id="33795" name="Picture 7">
            <a:extLst>
              <a:ext uri="{FF2B5EF4-FFF2-40B4-BE49-F238E27FC236}">
                <a16:creationId xmlns:a16="http://schemas.microsoft.com/office/drawing/2014/main" id="{24FBCE51-AB84-4D2F-4665-41DD58323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429000"/>
            <a:ext cx="4175125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6" name="Picture 9">
            <a:extLst>
              <a:ext uri="{FF2B5EF4-FFF2-40B4-BE49-F238E27FC236}">
                <a16:creationId xmlns:a16="http://schemas.microsoft.com/office/drawing/2014/main" id="{751424B1-38CC-019C-BCEA-4EF4DD205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125538"/>
            <a:ext cx="2089150" cy="208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7" name="Picture 10">
            <a:extLst>
              <a:ext uri="{FF2B5EF4-FFF2-40B4-BE49-F238E27FC236}">
                <a16:creationId xmlns:a16="http://schemas.microsoft.com/office/drawing/2014/main" id="{93DFA549-DBB2-C2B0-5F40-21ED62B9F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196975"/>
            <a:ext cx="2087563" cy="208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11">
            <a:extLst>
              <a:ext uri="{FF2B5EF4-FFF2-40B4-BE49-F238E27FC236}">
                <a16:creationId xmlns:a16="http://schemas.microsoft.com/office/drawing/2014/main" id="{57670A50-D414-888B-F108-265D5DA4C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1196975"/>
            <a:ext cx="2087563" cy="198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8" name="Text Box 12">
            <a:extLst>
              <a:ext uri="{FF2B5EF4-FFF2-40B4-BE49-F238E27FC236}">
                <a16:creationId xmlns:a16="http://schemas.microsoft.com/office/drawing/2014/main" id="{8C3D7BE3-901C-D984-B095-145D5DD8F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363" y="3933825"/>
            <a:ext cx="3927475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2800">
                <a:solidFill>
                  <a:srgbClr val="FFFF00"/>
                </a:solidFill>
              </a:rPr>
              <a:t>Universo: 13,5 mld anni</a:t>
            </a:r>
          </a:p>
          <a:p>
            <a:pPr eaLnBrk="1" hangingPunct="1"/>
            <a:endParaRPr lang="pl-PL" altLang="it-IT" sz="2800">
              <a:solidFill>
                <a:srgbClr val="FFFF00"/>
              </a:solidFill>
            </a:endParaRPr>
          </a:p>
          <a:p>
            <a:pPr eaLnBrk="1" hangingPunct="1"/>
            <a:r>
              <a:rPr lang="pl-PL" altLang="it-IT" sz="2800">
                <a:solidFill>
                  <a:srgbClr val="FFFF00"/>
                </a:solidFill>
              </a:rPr>
              <a:t>Sistema solare: 4,5 mld</a:t>
            </a:r>
          </a:p>
        </p:txBody>
      </p:sp>
      <p:sp>
        <p:nvSpPr>
          <p:cNvPr id="19469" name="Line 13">
            <a:extLst>
              <a:ext uri="{FF2B5EF4-FFF2-40B4-BE49-F238E27FC236}">
                <a16:creationId xmlns:a16="http://schemas.microsoft.com/office/drawing/2014/main" id="{2680953C-AFCA-B717-D2C2-8314EF998291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6308725"/>
            <a:ext cx="2160588" cy="0"/>
          </a:xfrm>
          <a:prstGeom prst="line">
            <a:avLst/>
          </a:prstGeom>
          <a:noFill/>
          <a:ln w="31750">
            <a:solidFill>
              <a:srgbClr val="00FF00"/>
            </a:solidFill>
            <a:round/>
            <a:headEnd type="oval" w="lg" len="lg"/>
            <a:tailEnd type="oval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9470" name="Line 14">
            <a:extLst>
              <a:ext uri="{FF2B5EF4-FFF2-40B4-BE49-F238E27FC236}">
                <a16:creationId xmlns:a16="http://schemas.microsoft.com/office/drawing/2014/main" id="{BAF20B87-589D-28E1-5C9B-C24277AF3E01}"/>
              </a:ext>
            </a:extLst>
          </p:cNvPr>
          <p:cNvSpPr>
            <a:spLocks noChangeShapeType="1"/>
          </p:cNvSpPr>
          <p:nvPr/>
        </p:nvSpPr>
        <p:spPr bwMode="auto">
          <a:xfrm>
            <a:off x="2987675" y="6308725"/>
            <a:ext cx="2160588" cy="0"/>
          </a:xfrm>
          <a:prstGeom prst="line">
            <a:avLst/>
          </a:prstGeom>
          <a:noFill/>
          <a:ln w="31750">
            <a:solidFill>
              <a:srgbClr val="00FF00"/>
            </a:solidFill>
            <a:round/>
            <a:headEnd type="oval" w="lg" len="lg"/>
            <a:tailEnd type="oval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9471" name="Line 15">
            <a:extLst>
              <a:ext uri="{FF2B5EF4-FFF2-40B4-BE49-F238E27FC236}">
                <a16:creationId xmlns:a16="http://schemas.microsoft.com/office/drawing/2014/main" id="{84914B20-8CB7-7603-CF06-5FFB0B3B0DE5}"/>
              </a:ext>
            </a:extLst>
          </p:cNvPr>
          <p:cNvSpPr>
            <a:spLocks noChangeShapeType="1"/>
          </p:cNvSpPr>
          <p:nvPr/>
        </p:nvSpPr>
        <p:spPr bwMode="auto">
          <a:xfrm>
            <a:off x="6372225" y="6308725"/>
            <a:ext cx="2160588" cy="0"/>
          </a:xfrm>
          <a:prstGeom prst="line">
            <a:avLst/>
          </a:prstGeom>
          <a:noFill/>
          <a:ln w="31750">
            <a:solidFill>
              <a:srgbClr val="00FF00"/>
            </a:solidFill>
            <a:round/>
            <a:headEnd type="oval" w="lg" len="lg"/>
            <a:tailEnd type="oval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9472" name="Oval 16">
            <a:extLst>
              <a:ext uri="{FF2B5EF4-FFF2-40B4-BE49-F238E27FC236}">
                <a16:creationId xmlns:a16="http://schemas.microsoft.com/office/drawing/2014/main" id="{92B3B15E-6819-6937-7720-7E1F78D931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5949950"/>
            <a:ext cx="720725" cy="6985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10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6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3E802299-2530-AAB9-620C-14DEA6B4834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39725" y="385763"/>
            <a:ext cx="4176713" cy="1470025"/>
          </a:xfrm>
        </p:spPr>
        <p:txBody>
          <a:bodyPr anchor="ctr"/>
          <a:lstStyle/>
          <a:p>
            <a:pPr eaLnBrk="1" hangingPunct="1"/>
            <a:r>
              <a:rPr lang="pl-PL" altLang="it-IT" sz="3200">
                <a:solidFill>
                  <a:srgbClr val="FFFF00"/>
                </a:solidFill>
              </a:rPr>
              <a:t> Sistema Solare </a:t>
            </a:r>
            <a:br>
              <a:rPr lang="pl-PL" altLang="it-IT" sz="3200">
                <a:solidFill>
                  <a:srgbClr val="FFFF00"/>
                </a:solidFill>
              </a:rPr>
            </a:br>
            <a:r>
              <a:rPr lang="pl-PL" altLang="it-IT" sz="3200">
                <a:solidFill>
                  <a:srgbClr val="FFFF00"/>
                </a:solidFill>
              </a:rPr>
              <a:t>(*4,567 mld di anni fa)</a:t>
            </a:r>
          </a:p>
        </p:txBody>
      </p:sp>
      <p:pic>
        <p:nvPicPr>
          <p:cNvPr id="34819" name="Picture 3">
            <a:extLst>
              <a:ext uri="{FF2B5EF4-FFF2-40B4-BE49-F238E27FC236}">
                <a16:creationId xmlns:a16="http://schemas.microsoft.com/office/drawing/2014/main" id="{908AF153-747C-0937-4634-50F3DD446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76450"/>
            <a:ext cx="3960813" cy="237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0" name="Picture 5">
            <a:extLst>
              <a:ext uri="{FF2B5EF4-FFF2-40B4-BE49-F238E27FC236}">
                <a16:creationId xmlns:a16="http://schemas.microsoft.com/office/drawing/2014/main" id="{31C0218B-A33A-5693-21BC-E27548CFA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97425"/>
            <a:ext cx="9144000" cy="1684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1" name="Picture 7">
            <a:extLst>
              <a:ext uri="{FF2B5EF4-FFF2-40B4-BE49-F238E27FC236}">
                <a16:creationId xmlns:a16="http://schemas.microsoft.com/office/drawing/2014/main" id="{709FA8C0-53D7-417B-4757-27A8C0D37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4813"/>
            <a:ext cx="4337050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A2AA1FC3-30C1-503D-9FE6-DBBC576CF1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>
                <a:solidFill>
                  <a:schemeClr val="bg1"/>
                </a:solidFill>
              </a:rPr>
              <a:t>pianeti ? </a:t>
            </a:r>
          </a:p>
        </p:txBody>
      </p:sp>
      <p:pic>
        <p:nvPicPr>
          <p:cNvPr id="35843" name="Picture 4">
            <a:extLst>
              <a:ext uri="{FF2B5EF4-FFF2-40B4-BE49-F238E27FC236}">
                <a16:creationId xmlns:a16="http://schemas.microsoft.com/office/drawing/2014/main" id="{FAF00282-3D03-9825-1003-A8CA84AF9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12875"/>
            <a:ext cx="3792538" cy="5011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4" name="Picture 5">
            <a:extLst>
              <a:ext uri="{FF2B5EF4-FFF2-40B4-BE49-F238E27FC236}">
                <a16:creationId xmlns:a16="http://schemas.microsoft.com/office/drawing/2014/main" id="{5B5F6721-AB8A-EE0F-9763-10C9E48C8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3213100"/>
            <a:ext cx="2339975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6">
            <a:extLst>
              <a:ext uri="{FF2B5EF4-FFF2-40B4-BE49-F238E27FC236}">
                <a16:creationId xmlns:a16="http://schemas.microsoft.com/office/drawing/2014/main" id="{7C862F91-35BF-8639-5C02-BDB7D99FD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1412875"/>
            <a:ext cx="2089150" cy="207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6" name="Oval 7">
            <a:extLst>
              <a:ext uri="{FF2B5EF4-FFF2-40B4-BE49-F238E27FC236}">
                <a16:creationId xmlns:a16="http://schemas.microsoft.com/office/drawing/2014/main" id="{F04B703C-663A-D06B-49EB-2CEE3B74EC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063" y="2276475"/>
            <a:ext cx="2376487" cy="2303463"/>
          </a:xfrm>
          <a:prstGeom prst="ellipse">
            <a:avLst/>
          </a:prstGeom>
          <a:noFill/>
          <a:ln w="53975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35847" name="Oval 8">
            <a:extLst>
              <a:ext uri="{FF2B5EF4-FFF2-40B4-BE49-F238E27FC236}">
                <a16:creationId xmlns:a16="http://schemas.microsoft.com/office/drawing/2014/main" id="{49D4CD9F-5E8D-B386-7F6B-401CBBFD0F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7463" y="1817688"/>
            <a:ext cx="3311525" cy="3240087"/>
          </a:xfrm>
          <a:prstGeom prst="ellipse">
            <a:avLst/>
          </a:prstGeom>
          <a:noFill/>
          <a:ln w="539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1BE15BCC-1E54-87C0-8CD9-23726891FD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>
                <a:solidFill>
                  <a:srgbClr val="FFFF00"/>
                </a:solidFill>
              </a:rPr>
              <a:t>„Big Bang” 13,78 mld anni fa</a:t>
            </a:r>
          </a:p>
        </p:txBody>
      </p:sp>
      <p:pic>
        <p:nvPicPr>
          <p:cNvPr id="36867" name="Picture 4">
            <a:extLst>
              <a:ext uri="{FF2B5EF4-FFF2-40B4-BE49-F238E27FC236}">
                <a16:creationId xmlns:a16="http://schemas.microsoft.com/office/drawing/2014/main" id="{FF8AF6D0-F155-7F7A-044E-63DB73C83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035050"/>
            <a:ext cx="8280400" cy="582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6E40A7CB-2BCB-60B8-AD01-3CC160E232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2124075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>
                <a:solidFill>
                  <a:schemeClr val="bg1"/>
                </a:solidFill>
              </a:rPr>
              <a:t>„Big Bang”</a:t>
            </a:r>
          </a:p>
        </p:txBody>
      </p:sp>
      <p:sp>
        <p:nvSpPr>
          <p:cNvPr id="37891" name="Text Box 4">
            <a:extLst>
              <a:ext uri="{FF2B5EF4-FFF2-40B4-BE49-F238E27FC236}">
                <a16:creationId xmlns:a16="http://schemas.microsoft.com/office/drawing/2014/main" id="{21825E2C-EB18-C195-8728-6D4C24C727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052513"/>
            <a:ext cx="8459787" cy="2597150"/>
          </a:xfrm>
          <a:prstGeom prst="rect">
            <a:avLst/>
          </a:prstGeom>
          <a:noFill/>
          <a:ln w="9525">
            <a:solidFill>
              <a:srgbClr val="9933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it-IT" sz="2400">
                <a:solidFill>
                  <a:srgbClr val="FFFF00"/>
                </a:solidFill>
              </a:rPr>
              <a:t>“</a:t>
            </a:r>
            <a:r>
              <a:rPr lang="pl-PL" altLang="it-IT" sz="2400">
                <a:solidFill>
                  <a:srgbClr val="FFFF00"/>
                </a:solidFill>
              </a:rPr>
              <a:t>Se il mondo comminc</a:t>
            </a:r>
            <a:r>
              <a:rPr lang="en-US" altLang="it-IT" sz="2400">
                <a:solidFill>
                  <a:srgbClr val="FFFF00"/>
                </a:solidFill>
                <a:cs typeface="Courier New" panose="02070309020205020404" pitchFamily="49" charset="0"/>
              </a:rPr>
              <a:t>ò</a:t>
            </a:r>
            <a:r>
              <a:rPr lang="pl-PL" altLang="it-IT" sz="2400">
                <a:solidFill>
                  <a:srgbClr val="FFFF00"/>
                </a:solidFill>
                <a:cs typeface="Courier New" panose="02070309020205020404" pitchFamily="49" charset="0"/>
              </a:rPr>
              <a:t> da un singolo quanto, allora le nozioni dell spazio e del tempo non avevano nessun significato all’inzio; esse hanno acquisito un significato solo quando l’atomo iniziale si divise in un numero sufficente di quanti. Se questo sugerimento </a:t>
            </a:r>
            <a:r>
              <a:rPr lang="en-US" altLang="it-IT" sz="2400">
                <a:solidFill>
                  <a:srgbClr val="FFFF00"/>
                </a:solidFill>
                <a:cs typeface="Courier New" panose="02070309020205020404" pitchFamily="49" charset="0"/>
              </a:rPr>
              <a:t>è</a:t>
            </a:r>
            <a:r>
              <a:rPr lang="pl-PL" altLang="it-IT" sz="2400">
                <a:solidFill>
                  <a:srgbClr val="FFFF00"/>
                </a:solidFill>
                <a:cs typeface="Courier New" panose="02070309020205020404" pitchFamily="49" charset="0"/>
              </a:rPr>
              <a:t> corretto, il mondo ebbe inizio un’attimo prima dell’inizio dello spazio e del</a:t>
            </a:r>
            <a:r>
              <a:rPr lang="pl-PL" altLang="it-IT" sz="2400">
                <a:cs typeface="Courier New" panose="02070309020205020404" pitchFamily="49" charset="0"/>
              </a:rPr>
              <a:t> tempo.”</a:t>
            </a:r>
            <a:r>
              <a:rPr lang="en-US" altLang="it-IT" sz="2000">
                <a:latin typeface="Courier New" panose="02070309020205020404" pitchFamily="49" charset="0"/>
              </a:rPr>
              <a:t> </a:t>
            </a:r>
            <a:r>
              <a:rPr lang="pl-PL" altLang="it-IT" sz="2000">
                <a:solidFill>
                  <a:srgbClr val="FFFF00"/>
                </a:solidFill>
                <a:latin typeface="Courier New" panose="02070309020205020404" pitchFamily="49" charset="0"/>
              </a:rPr>
              <a:t>					</a:t>
            </a:r>
            <a:r>
              <a:rPr lang="en-GB" altLang="it-IT" sz="2000">
                <a:solidFill>
                  <a:srgbClr val="FFFF00"/>
                </a:solidFill>
                <a:latin typeface="Courier New" panose="02070309020205020404" pitchFamily="49" charset="0"/>
              </a:rPr>
              <a:t>Georges Lemaître</a:t>
            </a:r>
            <a:r>
              <a:rPr lang="en-GB" altLang="it-IT" sz="2000">
                <a:latin typeface="Courier New" panose="02070309020205020404" pitchFamily="49" charset="0"/>
              </a:rPr>
              <a:t> 	</a:t>
            </a:r>
            <a:endParaRPr lang="en-US" altLang="it-IT" sz="2000">
              <a:latin typeface="Courier New" panose="02070309020205020404" pitchFamily="49" charset="0"/>
            </a:endParaRPr>
          </a:p>
        </p:txBody>
      </p:sp>
      <p:sp>
        <p:nvSpPr>
          <p:cNvPr id="37892" name="Text Box 6">
            <a:extLst>
              <a:ext uri="{FF2B5EF4-FFF2-40B4-BE49-F238E27FC236}">
                <a16:creationId xmlns:a16="http://schemas.microsoft.com/office/drawing/2014/main" id="{6330AF02-6A23-7F9F-B49C-399B15E77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3050" y="13225463"/>
            <a:ext cx="13706475" cy="1563687"/>
          </a:xfrm>
          <a:prstGeom prst="rect">
            <a:avLst/>
          </a:prstGeom>
          <a:noFill/>
          <a:ln w="9525">
            <a:solidFill>
              <a:srgbClr val="9933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it-IT" sz="3200">
                <a:solidFill>
                  <a:srgbClr val="A50021"/>
                </a:solidFill>
                <a:latin typeface="Courier New" panose="02070309020205020404" pitchFamily="49" charset="0"/>
              </a:rPr>
              <a:t>“This is the most beautiful and satisfactory</a:t>
            </a:r>
          </a:p>
          <a:p>
            <a:r>
              <a:rPr lang="en-US" altLang="it-IT" sz="3200">
                <a:solidFill>
                  <a:srgbClr val="A50021"/>
                </a:solidFill>
                <a:latin typeface="Courier New" panose="02070309020205020404" pitchFamily="49" charset="0"/>
              </a:rPr>
              <a:t>explanation of creation to which I have ever </a:t>
            </a:r>
          </a:p>
          <a:p>
            <a:r>
              <a:rPr lang="en-US" altLang="it-IT" sz="3200">
                <a:solidFill>
                  <a:srgbClr val="A50021"/>
                </a:solidFill>
                <a:latin typeface="Courier New" panose="02070309020205020404" pitchFamily="49" charset="0"/>
              </a:rPr>
              <a:t>listened.”      		     </a:t>
            </a:r>
            <a:r>
              <a:rPr lang="en-GB" altLang="it-IT" sz="3200">
                <a:latin typeface="Courier New" panose="02070309020205020404" pitchFamily="49" charset="0"/>
              </a:rPr>
              <a:t>Albert Einstein</a:t>
            </a:r>
            <a:endParaRPr lang="en-US" altLang="it-IT" sz="3200">
              <a:latin typeface="Courier New" panose="02070309020205020404" pitchFamily="49" charset="0"/>
            </a:endParaRPr>
          </a:p>
        </p:txBody>
      </p:sp>
      <p:pic>
        <p:nvPicPr>
          <p:cNvPr id="37893" name="Picture 8">
            <a:extLst>
              <a:ext uri="{FF2B5EF4-FFF2-40B4-BE49-F238E27FC236}">
                <a16:creationId xmlns:a16="http://schemas.microsoft.com/office/drawing/2014/main" id="{FC065177-6888-26DC-6385-F85110564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716338"/>
            <a:ext cx="4033838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894" name="Rectangle 9">
            <a:extLst>
              <a:ext uri="{FF2B5EF4-FFF2-40B4-BE49-F238E27FC236}">
                <a16:creationId xmlns:a16="http://schemas.microsoft.com/office/drawing/2014/main" id="{DE32A2EE-DCA4-83F4-CB45-05BD8E84E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0563" y="4005263"/>
            <a:ext cx="5795962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2000">
                <a:solidFill>
                  <a:srgbClr val="FFFF00"/>
                </a:solidFill>
              </a:rPr>
              <a:t>“</a:t>
            </a:r>
            <a:r>
              <a:rPr lang="pl-PL" altLang="it-IT" sz="2400">
                <a:solidFill>
                  <a:srgbClr val="FFFF00"/>
                </a:solidFill>
              </a:rPr>
              <a:t>Questa </a:t>
            </a:r>
            <a:r>
              <a:rPr lang="en-US" altLang="it-IT" sz="2400">
                <a:solidFill>
                  <a:srgbClr val="FFFF00"/>
                </a:solidFill>
              </a:rPr>
              <a:t>è</a:t>
            </a:r>
            <a:r>
              <a:rPr lang="pl-PL" altLang="it-IT" sz="2400">
                <a:solidFill>
                  <a:srgbClr val="FFFF00"/>
                </a:solidFill>
              </a:rPr>
              <a:t> la pi</a:t>
            </a:r>
            <a:r>
              <a:rPr lang="en-US" altLang="it-IT" sz="2400">
                <a:solidFill>
                  <a:srgbClr val="FFFF00"/>
                </a:solidFill>
              </a:rPr>
              <a:t>ù</a:t>
            </a:r>
            <a:r>
              <a:rPr lang="pl-PL" altLang="it-IT" sz="2400">
                <a:solidFill>
                  <a:srgbClr val="FFFF00"/>
                </a:solidFill>
              </a:rPr>
              <a:t> bella e </a:t>
            </a:r>
          </a:p>
          <a:p>
            <a:pPr eaLnBrk="1" hangingPunct="1"/>
            <a:r>
              <a:rPr lang="pl-PL" altLang="it-IT" sz="2400">
                <a:solidFill>
                  <a:srgbClr val="FFFF00"/>
                </a:solidFill>
              </a:rPr>
              <a:t>convincente spiegazione della </a:t>
            </a:r>
          </a:p>
          <a:p>
            <a:pPr eaLnBrk="1" hangingPunct="1"/>
            <a:r>
              <a:rPr lang="pl-PL" altLang="it-IT" sz="2400" b="1">
                <a:solidFill>
                  <a:srgbClr val="FF0000"/>
                </a:solidFill>
              </a:rPr>
              <a:t>creazione</a:t>
            </a:r>
            <a:r>
              <a:rPr lang="pl-PL" altLang="it-IT" sz="2400">
                <a:solidFill>
                  <a:srgbClr val="FFFF00"/>
                </a:solidFill>
              </a:rPr>
              <a:t> che io abbia </a:t>
            </a:r>
          </a:p>
          <a:p>
            <a:pPr eaLnBrk="1" hangingPunct="1"/>
            <a:r>
              <a:rPr lang="pl-PL" altLang="it-IT" sz="2400">
                <a:solidFill>
                  <a:srgbClr val="FFFF00"/>
                </a:solidFill>
              </a:rPr>
              <a:t>mai sentito.” </a:t>
            </a:r>
            <a:r>
              <a:rPr lang="en-US" altLang="it-IT" sz="2400">
                <a:solidFill>
                  <a:srgbClr val="FFFF00"/>
                </a:solidFill>
              </a:rPr>
              <a:t>		    </a:t>
            </a:r>
            <a:endParaRPr lang="pl-PL" altLang="it-IT" sz="2400">
              <a:solidFill>
                <a:srgbClr val="FFFF00"/>
              </a:solidFill>
            </a:endParaRPr>
          </a:p>
          <a:p>
            <a:pPr eaLnBrk="1" hangingPunct="1"/>
            <a:r>
              <a:rPr lang="pl-PL" altLang="it-IT" sz="2400">
                <a:solidFill>
                  <a:srgbClr val="FFFF00"/>
                </a:solidFill>
              </a:rPr>
              <a:t>			</a:t>
            </a:r>
            <a:r>
              <a:rPr lang="en-US" altLang="it-IT" sz="2400">
                <a:solidFill>
                  <a:srgbClr val="FFFF00"/>
                </a:solidFill>
              </a:rPr>
              <a:t> </a:t>
            </a:r>
            <a:endParaRPr lang="pl-PL" altLang="it-IT" sz="2400">
              <a:solidFill>
                <a:srgbClr val="FFFF00"/>
              </a:solidFill>
            </a:endParaRPr>
          </a:p>
          <a:p>
            <a:pPr eaLnBrk="1" hangingPunct="1"/>
            <a:r>
              <a:rPr lang="en-GB" altLang="it-IT" sz="2400">
                <a:solidFill>
                  <a:srgbClr val="FFFF00"/>
                </a:solidFill>
              </a:rPr>
              <a:t>Albert Einstein</a:t>
            </a:r>
            <a:endParaRPr lang="pl-PL" altLang="it-IT" sz="2400">
              <a:solidFill>
                <a:srgbClr val="FFFF00"/>
              </a:solidFill>
            </a:endParaRPr>
          </a:p>
        </p:txBody>
      </p:sp>
      <p:sp>
        <p:nvSpPr>
          <p:cNvPr id="10250" name="Line 10">
            <a:extLst>
              <a:ext uri="{FF2B5EF4-FFF2-40B4-BE49-F238E27FC236}">
                <a16:creationId xmlns:a16="http://schemas.microsoft.com/office/drawing/2014/main" id="{3666A6A5-CB7E-5024-5CE9-BFBE4EFB954E}"/>
              </a:ext>
            </a:extLst>
          </p:cNvPr>
          <p:cNvSpPr>
            <a:spLocks noChangeShapeType="1"/>
          </p:cNvSpPr>
          <p:nvPr/>
        </p:nvSpPr>
        <p:spPr bwMode="auto">
          <a:xfrm>
            <a:off x="684213" y="620713"/>
            <a:ext cx="28797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0251" name="Text Box 11">
            <a:extLst>
              <a:ext uri="{FF2B5EF4-FFF2-40B4-BE49-F238E27FC236}">
                <a16:creationId xmlns:a16="http://schemas.microsoft.com/office/drawing/2014/main" id="{B37D20D5-1EA6-F7E2-FC6B-CF694B543A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4663" y="211138"/>
            <a:ext cx="27511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4000" b="1">
                <a:solidFill>
                  <a:srgbClr val="FF0000"/>
                </a:solidFill>
              </a:rPr>
              <a:t>il principio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1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ABC57ABC-5540-96FD-1869-6184F0CFD09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0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4400">
                <a:solidFill>
                  <a:schemeClr val="bg1"/>
                </a:solidFill>
              </a:rPr>
              <a:t>Fisica: riassunto </a:t>
            </a:r>
          </a:p>
        </p:txBody>
      </p:sp>
      <p:sp>
        <p:nvSpPr>
          <p:cNvPr id="28675" name="Text Box 3">
            <a:extLst>
              <a:ext uri="{FF2B5EF4-FFF2-40B4-BE49-F238E27FC236}">
                <a16:creationId xmlns:a16="http://schemas.microsoft.com/office/drawing/2014/main" id="{65254D1C-7DC6-88D9-B3BD-CF30261416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2636838"/>
            <a:ext cx="5888037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FF0000"/>
              </a:buClr>
            </a:pPr>
            <a:r>
              <a:rPr lang="pl-PL" altLang="it-IT" sz="2800">
                <a:solidFill>
                  <a:srgbClr val="FF0000"/>
                </a:solidFill>
              </a:rPr>
              <a:t>0</a:t>
            </a:r>
            <a:r>
              <a:rPr lang="pl-PL" altLang="it-IT" sz="2800">
                <a:solidFill>
                  <a:srgbClr val="FFFF00"/>
                </a:solidFill>
              </a:rPr>
              <a:t>.  (3 min) formazione della materia </a:t>
            </a:r>
          </a:p>
          <a:p>
            <a:pPr eaLnBrk="1" hangingPunct="1"/>
            <a:endParaRPr lang="pl-PL" altLang="it-IT" sz="2800"/>
          </a:p>
        </p:txBody>
      </p:sp>
      <p:sp>
        <p:nvSpPr>
          <p:cNvPr id="28676" name="Line 4">
            <a:extLst>
              <a:ext uri="{FF2B5EF4-FFF2-40B4-BE49-F238E27FC236}">
                <a16:creationId xmlns:a16="http://schemas.microsoft.com/office/drawing/2014/main" id="{D86D0491-B069-EAD2-68A5-006DE0A0F614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2420938"/>
            <a:ext cx="2663825" cy="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8917" name="Text Box 5">
            <a:extLst>
              <a:ext uri="{FF2B5EF4-FFF2-40B4-BE49-F238E27FC236}">
                <a16:creationId xmlns:a16="http://schemas.microsoft.com/office/drawing/2014/main" id="{6A4443A7-530A-40E1-BCA5-6231ED33FC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2060575"/>
            <a:ext cx="30464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3200">
                <a:solidFill>
                  <a:srgbClr val="FF0000"/>
                </a:solidFill>
              </a:rPr>
              <a:t>Momento „zero”</a:t>
            </a:r>
          </a:p>
        </p:txBody>
      </p:sp>
      <p:sp>
        <p:nvSpPr>
          <p:cNvPr id="28680" name="Text Box 8">
            <a:extLst>
              <a:ext uri="{FF2B5EF4-FFF2-40B4-BE49-F238E27FC236}">
                <a16:creationId xmlns:a16="http://schemas.microsoft.com/office/drawing/2014/main" id="{A8425544-C04F-83A3-EE7C-CEDC57929E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557588"/>
            <a:ext cx="6305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FF0000"/>
              </a:buClr>
            </a:pPr>
            <a:r>
              <a:rPr lang="pl-PL" altLang="it-IT" sz="2800">
                <a:solidFill>
                  <a:srgbClr val="FF0000"/>
                </a:solidFill>
              </a:rPr>
              <a:t>1.</a:t>
            </a:r>
            <a:r>
              <a:rPr lang="pl-PL" altLang="it-IT" sz="2800">
                <a:solidFill>
                  <a:srgbClr val="FFFF00"/>
                </a:solidFill>
              </a:rPr>
              <a:t>  (380 mila anni) comparsa della luce</a:t>
            </a:r>
            <a:endParaRPr lang="pl-PL" altLang="it-IT" sz="2800"/>
          </a:p>
        </p:txBody>
      </p:sp>
      <p:sp>
        <p:nvSpPr>
          <p:cNvPr id="28679" name="Text Box 7">
            <a:extLst>
              <a:ext uri="{FF2B5EF4-FFF2-40B4-BE49-F238E27FC236}">
                <a16:creationId xmlns:a16="http://schemas.microsoft.com/office/drawing/2014/main" id="{A9DD201D-FE4A-F5EB-8AE5-97740EDC91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484313"/>
            <a:ext cx="82280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2800">
                <a:solidFill>
                  <a:srgbClr val="FFFF00"/>
                </a:solidFill>
              </a:rPr>
              <a:t>-1. nozioni del „tempo” e „spazio” non hanno senso</a:t>
            </a:r>
            <a:endParaRPr lang="pl-PL" altLang="it-IT"/>
          </a:p>
        </p:txBody>
      </p:sp>
      <p:sp>
        <p:nvSpPr>
          <p:cNvPr id="28684" name="Text Box 12">
            <a:extLst>
              <a:ext uri="{FF2B5EF4-FFF2-40B4-BE49-F238E27FC236}">
                <a16:creationId xmlns:a16="http://schemas.microsoft.com/office/drawing/2014/main" id="{0C043E49-7040-BF65-E9CF-C3C575AC3C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484813"/>
            <a:ext cx="6700837" cy="137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FF0000"/>
              </a:buClr>
            </a:pPr>
            <a:r>
              <a:rPr lang="pl-PL" altLang="it-IT" sz="2800">
                <a:solidFill>
                  <a:srgbClr val="FF0000"/>
                </a:solidFill>
              </a:rPr>
              <a:t>4.</a:t>
            </a:r>
            <a:r>
              <a:rPr lang="pl-PL" altLang="it-IT" sz="2800">
                <a:solidFill>
                  <a:srgbClr val="FFFF00"/>
                </a:solidFill>
              </a:rPr>
              <a:t>  (9 miliardi=4/6) formazione del Sole </a:t>
            </a:r>
          </a:p>
          <a:p>
            <a:pPr eaLnBrk="1" hangingPunct="1">
              <a:buClr>
                <a:srgbClr val="FF0000"/>
              </a:buClr>
              <a:buFontTx/>
              <a:buChar char="•"/>
            </a:pPr>
            <a:endParaRPr lang="pl-PL" altLang="it-IT" sz="2800"/>
          </a:p>
          <a:p>
            <a:pPr eaLnBrk="1" hangingPunct="1">
              <a:buFontTx/>
              <a:buChar char="•"/>
            </a:pPr>
            <a:endParaRPr lang="pl-PL" altLang="it-IT" sz="2800"/>
          </a:p>
        </p:txBody>
      </p:sp>
      <p:sp>
        <p:nvSpPr>
          <p:cNvPr id="28682" name="Text Box 10">
            <a:extLst>
              <a:ext uri="{FF2B5EF4-FFF2-40B4-BE49-F238E27FC236}">
                <a16:creationId xmlns:a16="http://schemas.microsoft.com/office/drawing/2014/main" id="{88AA54D4-E20B-B90B-44A0-53D041AAA6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581525"/>
            <a:ext cx="48006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FF0000"/>
              </a:buClr>
            </a:pPr>
            <a:r>
              <a:rPr lang="pl-PL" altLang="it-IT" sz="2800">
                <a:solidFill>
                  <a:srgbClr val="FF0000"/>
                </a:solidFill>
              </a:rPr>
              <a:t>2.</a:t>
            </a:r>
            <a:r>
              <a:rPr lang="pl-PL" altLang="it-IT" sz="2800">
                <a:solidFill>
                  <a:srgbClr val="FFFF00"/>
                </a:solidFill>
              </a:rPr>
              <a:t>  (180 milioni anni) galassie</a:t>
            </a:r>
          </a:p>
          <a:p>
            <a:pPr eaLnBrk="1" hangingPunct="1"/>
            <a:endParaRPr lang="pl-PL" altLang="it-IT" sz="2800"/>
          </a:p>
        </p:txBody>
      </p:sp>
      <p:pic>
        <p:nvPicPr>
          <p:cNvPr id="28687" name="Picture 15">
            <a:extLst>
              <a:ext uri="{FF2B5EF4-FFF2-40B4-BE49-F238E27FC236}">
                <a16:creationId xmlns:a16="http://schemas.microsoft.com/office/drawing/2014/main" id="{7EEFC866-1E3F-1BB1-E828-5E281ED9D0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565400"/>
            <a:ext cx="13589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8" name="Picture 16">
            <a:extLst>
              <a:ext uri="{FF2B5EF4-FFF2-40B4-BE49-F238E27FC236}">
                <a16:creationId xmlns:a16="http://schemas.microsoft.com/office/drawing/2014/main" id="{3BC8BBC6-2BE8-BB4C-4E78-E328F4520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3429000"/>
            <a:ext cx="1979612" cy="110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89" name="Picture 17">
            <a:extLst>
              <a:ext uri="{FF2B5EF4-FFF2-40B4-BE49-F238E27FC236}">
                <a16:creationId xmlns:a16="http://schemas.microsoft.com/office/drawing/2014/main" id="{899C1717-9D21-4452-6CFC-4D009ECE5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4149725"/>
            <a:ext cx="1882775" cy="123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0" name="Picture 18">
            <a:extLst>
              <a:ext uri="{FF2B5EF4-FFF2-40B4-BE49-F238E27FC236}">
                <a16:creationId xmlns:a16="http://schemas.microsoft.com/office/drawing/2014/main" id="{17AFF32C-CD27-FBDB-11FD-D8934C0B4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013325"/>
            <a:ext cx="1589088" cy="184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10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8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8" dur="10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8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8" dur="10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8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/>
      <p:bldP spid="28680" grpId="0"/>
      <p:bldP spid="28679" grpId="0"/>
      <p:bldP spid="28684" grpId="0"/>
      <p:bldP spid="2868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EE20ADB9-6ACC-F0F4-5B93-5D6A543D37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it-IT" sz="3600">
                <a:solidFill>
                  <a:srgbClr val="0066FF"/>
                </a:solidFill>
              </a:rPr>
              <a:t>Dark matter, dark energy…</a:t>
            </a:r>
            <a:endParaRPr lang="pl-PL" altLang="it-IT" sz="3600">
              <a:solidFill>
                <a:srgbClr val="0066FF"/>
              </a:solidFill>
            </a:endParaRP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AC1FAA17-95F7-C04E-477A-EE67B13874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" y="5305425"/>
            <a:ext cx="664845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it-IT" sz="2400">
                <a:solidFill>
                  <a:schemeClr val="bg1"/>
                </a:solidFill>
                <a:latin typeface="Times New Roman" panose="02020603050405020304" pitchFamily="18" charset="0"/>
              </a:rPr>
              <a:t>The universe is mostly composed of </a:t>
            </a:r>
            <a:r>
              <a:rPr lang="pl-PL" altLang="it-IT" sz="2400" b="1">
                <a:solidFill>
                  <a:schemeClr val="bg1"/>
                </a:solidFill>
                <a:latin typeface="Times New Roman" panose="02020603050405020304" pitchFamily="18" charset="0"/>
              </a:rPr>
              <a:t>dark energy</a:t>
            </a:r>
            <a:r>
              <a:rPr lang="pl-PL" altLang="it-IT" sz="2400">
                <a:solidFill>
                  <a:schemeClr val="bg1"/>
                </a:solidFill>
                <a:latin typeface="Times New Roman" panose="02020603050405020304" pitchFamily="18" charset="0"/>
              </a:rPr>
              <a:t> and </a:t>
            </a:r>
            <a:r>
              <a:rPr lang="pl-PL" altLang="it-IT" sz="2400" b="1">
                <a:solidFill>
                  <a:schemeClr val="bg1"/>
                </a:solidFill>
                <a:latin typeface="Times New Roman" panose="02020603050405020304" pitchFamily="18" charset="0"/>
              </a:rPr>
              <a:t>dark matter</a:t>
            </a:r>
            <a:r>
              <a:rPr lang="pl-PL" altLang="it-IT" sz="2400">
                <a:solidFill>
                  <a:schemeClr val="bg1"/>
                </a:solidFill>
                <a:latin typeface="Times New Roman" panose="02020603050405020304" pitchFamily="18" charset="0"/>
              </a:rPr>
              <a:t>, both of which are poorly understood at present. Only ≈4% of the universe is ordinary matter, a relatively small perturbation</a:t>
            </a:r>
            <a:r>
              <a:rPr lang="pl-PL" altLang="it-IT" sz="2400">
                <a:latin typeface="Times New Roman" panose="02020603050405020304" pitchFamily="18" charset="0"/>
              </a:rPr>
              <a:t>. </a:t>
            </a:r>
          </a:p>
        </p:txBody>
      </p:sp>
      <p:pic>
        <p:nvPicPr>
          <p:cNvPr id="39940" name="Picture 4">
            <a:extLst>
              <a:ext uri="{FF2B5EF4-FFF2-40B4-BE49-F238E27FC236}">
                <a16:creationId xmlns:a16="http://schemas.microsoft.com/office/drawing/2014/main" id="{46DE8E9F-6FF6-E68D-CFB2-1F33F5373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836613"/>
            <a:ext cx="6300788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5">
            <a:extLst>
              <a:ext uri="{FF2B5EF4-FFF2-40B4-BE49-F238E27FC236}">
                <a16:creationId xmlns:a16="http://schemas.microsoft.com/office/drawing/2014/main" id="{DE4B8FAE-97C6-90E2-E7FD-B3A17B79E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873125"/>
            <a:ext cx="1954212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>
            <a:extLst>
              <a:ext uri="{FF2B5EF4-FFF2-40B4-BE49-F238E27FC236}">
                <a16:creationId xmlns:a16="http://schemas.microsoft.com/office/drawing/2014/main" id="{E420C073-EDFD-1CE2-AD1D-E089AD294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57225"/>
            <a:ext cx="9074150" cy="567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987" name="Picture 3">
            <a:extLst>
              <a:ext uri="{FF2B5EF4-FFF2-40B4-BE49-F238E27FC236}">
                <a16:creationId xmlns:a16="http://schemas.microsoft.com/office/drawing/2014/main" id="{051CFC41-3641-B7BD-563A-694EF2844B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04788"/>
            <a:ext cx="2663825" cy="162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8" name="Rectangle 4">
            <a:extLst>
              <a:ext uri="{FF2B5EF4-FFF2-40B4-BE49-F238E27FC236}">
                <a16:creationId xmlns:a16="http://schemas.microsoft.com/office/drawing/2014/main" id="{1218532A-B1E9-E772-36A0-10318BF735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6125" y="6381750"/>
            <a:ext cx="6553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30000"/>
              </a:spcBef>
            </a:pPr>
            <a:r>
              <a:rPr lang="en-US" altLang="it-IT" sz="1400">
                <a:latin typeface="Times New Roman" panose="02020603050405020304" pitchFamily="18" charset="0"/>
              </a:rPr>
              <a:t>Hogan, Jenny, Nature</a:t>
            </a:r>
            <a:r>
              <a:rPr lang="en-US" altLang="it-IT" sz="1400" b="1">
                <a:latin typeface="Times New Roman" panose="02020603050405020304" pitchFamily="18" charset="0"/>
              </a:rPr>
              <a:t>:</a:t>
            </a:r>
            <a:r>
              <a:rPr lang="en-US" altLang="it-IT" sz="1400">
                <a:latin typeface="Times New Roman" panose="02020603050405020304" pitchFamily="18" charset="0"/>
              </a:rPr>
              <a:t>Volume 448(7151), 19 July 2007, pp 240-245, “Unseen Universe”</a:t>
            </a:r>
          </a:p>
        </p:txBody>
      </p:sp>
      <p:sp>
        <p:nvSpPr>
          <p:cNvPr id="41989" name="Text Box 5">
            <a:extLst>
              <a:ext uri="{FF2B5EF4-FFF2-40B4-BE49-F238E27FC236}">
                <a16:creationId xmlns:a16="http://schemas.microsoft.com/office/drawing/2014/main" id="{C9A0DE36-8995-7C13-CDED-74B5E7694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600" y="0"/>
            <a:ext cx="3435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it-IT" sz="3600" b="1">
                <a:solidFill>
                  <a:srgbClr val="FFFF00"/>
                </a:solidFill>
              </a:rPr>
              <a:t>Fingers of God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>
            <a:extLst>
              <a:ext uri="{FF2B5EF4-FFF2-40B4-BE49-F238E27FC236}">
                <a16:creationId xmlns:a16="http://schemas.microsoft.com/office/drawing/2014/main" id="{3C9E19AE-199F-6B56-9A57-B9E909B2E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565400"/>
            <a:ext cx="4610100" cy="320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035" name="Text Box 3">
            <a:extLst>
              <a:ext uri="{FF2B5EF4-FFF2-40B4-BE49-F238E27FC236}">
                <a16:creationId xmlns:a16="http://schemas.microsoft.com/office/drawing/2014/main" id="{231FDDBB-3AD0-4E97-C7B0-705A54DF36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914400"/>
            <a:ext cx="7862887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it-IT" sz="2400">
                <a:solidFill>
                  <a:schemeClr val="bg1"/>
                </a:solidFill>
              </a:rPr>
              <a:t>La Terra, per quanto sia grande la sfera, nient’e’ rispetto </a:t>
            </a:r>
          </a:p>
          <a:p>
            <a:r>
              <a:rPr lang="pl-PL" altLang="it-IT" sz="2400">
                <a:solidFill>
                  <a:schemeClr val="bg1"/>
                </a:solidFill>
              </a:rPr>
              <a:t>alla grandezza del cielo, di cui limiti non sappiamo, </a:t>
            </a:r>
          </a:p>
          <a:p>
            <a:pPr eaLnBrk="1" hangingPunct="1"/>
            <a:r>
              <a:rPr lang="pl-PL" altLang="it-IT" sz="2400">
                <a:solidFill>
                  <a:schemeClr val="bg1"/>
                </a:solidFill>
              </a:rPr>
              <a:t>e probabilmente saper neanche</a:t>
            </a:r>
            <a:r>
              <a:rPr lang="pl-PL" altLang="it-IT" sz="2400" i="1">
                <a:solidFill>
                  <a:schemeClr val="bg1"/>
                </a:solidFill>
              </a:rPr>
              <a:t> non possiamo</a:t>
            </a:r>
            <a:r>
              <a:rPr lang="pl-PL" altLang="it-IT" sz="2400"/>
              <a:t> </a:t>
            </a:r>
            <a:r>
              <a:rPr lang="pl-PL" altLang="it-IT" sz="2400">
                <a:solidFill>
                  <a:schemeClr val="bg1"/>
                </a:solidFill>
              </a:rPr>
              <a:t>…</a:t>
            </a:r>
          </a:p>
        </p:txBody>
      </p:sp>
      <p:sp>
        <p:nvSpPr>
          <p:cNvPr id="44036" name="Text Box 4">
            <a:extLst>
              <a:ext uri="{FF2B5EF4-FFF2-40B4-BE49-F238E27FC236}">
                <a16:creationId xmlns:a16="http://schemas.microsoft.com/office/drawing/2014/main" id="{098EFAE0-8302-9522-15E6-A3FEF4A991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725" y="5848350"/>
            <a:ext cx="320198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it-IT" sz="2400">
                <a:solidFill>
                  <a:schemeClr val="bg1"/>
                </a:solidFill>
              </a:rPr>
              <a:t>So, che non so niente</a:t>
            </a:r>
          </a:p>
          <a:p>
            <a:r>
              <a:rPr lang="pl-PL" altLang="it-IT" sz="2400">
                <a:solidFill>
                  <a:schemeClr val="bg1"/>
                </a:solidFill>
              </a:rPr>
              <a:t>(Socrate 470-399 a.C)</a:t>
            </a:r>
          </a:p>
        </p:txBody>
      </p:sp>
      <p:sp>
        <p:nvSpPr>
          <p:cNvPr id="44037" name="Text Box 5">
            <a:extLst>
              <a:ext uri="{FF2B5EF4-FFF2-40B4-BE49-F238E27FC236}">
                <a16:creationId xmlns:a16="http://schemas.microsoft.com/office/drawing/2014/main" id="{562C661A-6BC4-916E-4611-89FDAA2701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087563"/>
            <a:ext cx="65103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it-IT" sz="2000">
                <a:solidFill>
                  <a:schemeClr val="bg1"/>
                </a:solidFill>
                <a:latin typeface="Times New Roman" panose="02020603050405020304" pitchFamily="18" charset="0"/>
              </a:rPr>
              <a:t>Nicolaus Copernicus, </a:t>
            </a:r>
            <a:r>
              <a:rPr lang="en-US" altLang="it-IT" sz="2000" i="1">
                <a:solidFill>
                  <a:schemeClr val="bg1"/>
                </a:solidFill>
                <a:latin typeface="Times New Roman" panose="02020603050405020304" pitchFamily="18" charset="0"/>
              </a:rPr>
              <a:t>De revolutionibus,</a:t>
            </a:r>
            <a:r>
              <a:rPr lang="en-US" altLang="it-IT" sz="2000">
                <a:solidFill>
                  <a:schemeClr val="bg1"/>
                </a:solidFill>
                <a:latin typeface="Times New Roman" panose="02020603050405020304" pitchFamily="18" charset="0"/>
              </a:rPr>
              <a:t> Norimberga, 1543</a:t>
            </a:r>
          </a:p>
        </p:txBody>
      </p:sp>
      <p:pic>
        <p:nvPicPr>
          <p:cNvPr id="44038" name="Picture 6">
            <a:extLst>
              <a:ext uri="{FF2B5EF4-FFF2-40B4-BE49-F238E27FC236}">
                <a16:creationId xmlns:a16="http://schemas.microsoft.com/office/drawing/2014/main" id="{01B7ADC2-CE7D-FBC8-9F51-6DB0F05A9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565400"/>
            <a:ext cx="2441575" cy="325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9" name="Text Box 7">
            <a:extLst>
              <a:ext uri="{FF2B5EF4-FFF2-40B4-BE49-F238E27FC236}">
                <a16:creationId xmlns:a16="http://schemas.microsoft.com/office/drawing/2014/main" id="{98E8E6F7-6C07-DD7B-75BA-6CC92E792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188913"/>
            <a:ext cx="5010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3600">
                <a:solidFill>
                  <a:srgbClr val="FFFF00"/>
                </a:solidFill>
              </a:rPr>
              <a:t>I limiti del nostro sapere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D043EE50-E1FA-6B92-A5E6-5308B3640AE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188" y="260350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5400" b="1">
                <a:solidFill>
                  <a:schemeClr val="bg1"/>
                </a:solidFill>
              </a:rPr>
              <a:t>In principio…</a:t>
            </a:r>
          </a:p>
        </p:txBody>
      </p:sp>
      <p:pic>
        <p:nvPicPr>
          <p:cNvPr id="46083" name="Picture 6">
            <a:extLst>
              <a:ext uri="{FF2B5EF4-FFF2-40B4-BE49-F238E27FC236}">
                <a16:creationId xmlns:a16="http://schemas.microsoft.com/office/drawing/2014/main" id="{B58C755C-D1AC-A9F7-5692-07EFA4747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4714875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2" name="Text Box 4">
            <a:extLst>
              <a:ext uri="{FF2B5EF4-FFF2-40B4-BE49-F238E27FC236}">
                <a16:creationId xmlns:a16="http://schemas.microsoft.com/office/drawing/2014/main" id="{F969FAE3-C06F-CA9A-9649-167E0817DB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076700"/>
            <a:ext cx="4083050" cy="265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FF0000"/>
              </a:buClr>
            </a:pPr>
            <a:r>
              <a:rPr lang="pl-PL" altLang="it-IT" sz="2800" b="1">
                <a:solidFill>
                  <a:srgbClr val="003300"/>
                </a:solidFill>
                <a:latin typeface="Arial Narrow" panose="020B0606020202030204" pitchFamily="34" charset="0"/>
              </a:rPr>
              <a:t>0.  formazione della materia </a:t>
            </a:r>
          </a:p>
          <a:p>
            <a:pPr eaLnBrk="1" hangingPunct="1">
              <a:buClr>
                <a:srgbClr val="FF0000"/>
              </a:buClr>
            </a:pPr>
            <a:r>
              <a:rPr lang="pl-PL" altLang="it-IT" sz="2800" b="1">
                <a:solidFill>
                  <a:srgbClr val="003300"/>
                </a:solidFill>
                <a:latin typeface="Arial Narrow" panose="020B0606020202030204" pitchFamily="34" charset="0"/>
              </a:rPr>
              <a:t>1.  comparsa della luce</a:t>
            </a:r>
          </a:p>
          <a:p>
            <a:pPr eaLnBrk="1" hangingPunct="1">
              <a:buClr>
                <a:srgbClr val="FF0000"/>
              </a:buClr>
            </a:pPr>
            <a:r>
              <a:rPr lang="pl-PL" altLang="it-IT" sz="2800" b="1">
                <a:solidFill>
                  <a:srgbClr val="003300"/>
                </a:solidFill>
                <a:latin typeface="Arial Narrow" panose="020B0606020202030204" pitchFamily="34" charset="0"/>
              </a:rPr>
              <a:t>2.  prime galassie</a:t>
            </a:r>
          </a:p>
          <a:p>
            <a:pPr eaLnBrk="1" hangingPunct="1">
              <a:buClr>
                <a:srgbClr val="FF0000"/>
              </a:buClr>
            </a:pPr>
            <a:r>
              <a:rPr lang="pl-PL" altLang="it-IT" sz="2800" b="1">
                <a:solidFill>
                  <a:srgbClr val="003300"/>
                </a:solidFill>
                <a:latin typeface="Arial Narrow" panose="020B0606020202030204" pitchFamily="34" charset="0"/>
              </a:rPr>
              <a:t>3.  formazione della Terra</a:t>
            </a:r>
          </a:p>
          <a:p>
            <a:pPr eaLnBrk="1" hangingPunct="1">
              <a:buClr>
                <a:srgbClr val="FF0000"/>
              </a:buClr>
              <a:buFontTx/>
              <a:buChar char="•"/>
            </a:pPr>
            <a:endParaRPr lang="pl-PL" altLang="it-IT" sz="2800" b="1">
              <a:solidFill>
                <a:srgbClr val="003300"/>
              </a:solidFill>
              <a:latin typeface="Arial Narrow" panose="020B0606020202030204" pitchFamily="34" charset="0"/>
            </a:endParaRPr>
          </a:p>
          <a:p>
            <a:pPr eaLnBrk="1" hangingPunct="1">
              <a:buFontTx/>
              <a:buChar char="•"/>
            </a:pPr>
            <a:endParaRPr lang="pl-PL" altLang="it-IT" sz="2800"/>
          </a:p>
        </p:txBody>
      </p:sp>
      <p:pic>
        <p:nvPicPr>
          <p:cNvPr id="46085" name="Picture 7">
            <a:extLst>
              <a:ext uri="{FF2B5EF4-FFF2-40B4-BE49-F238E27FC236}">
                <a16:creationId xmlns:a16="http://schemas.microsoft.com/office/drawing/2014/main" id="{1C4D1956-E80B-682A-8C69-4FFC532FBF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0"/>
            <a:ext cx="49323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Text Box 8">
            <a:extLst>
              <a:ext uri="{FF2B5EF4-FFF2-40B4-BE49-F238E27FC236}">
                <a16:creationId xmlns:a16="http://schemas.microsoft.com/office/drawing/2014/main" id="{12BECF40-9E1B-462B-A0B6-F193FCA1BF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8613" y="4076700"/>
            <a:ext cx="5162550" cy="265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FF0000"/>
              </a:buClr>
            </a:pPr>
            <a:r>
              <a:rPr lang="pl-PL" altLang="it-IT" sz="2800" b="1">
                <a:solidFill>
                  <a:srgbClr val="FF0000"/>
                </a:solidFill>
                <a:latin typeface="Arial Narrow" panose="020B0606020202030204" pitchFamily="34" charset="0"/>
              </a:rPr>
              <a:t>0.  Dio cre</a:t>
            </a:r>
            <a:r>
              <a:rPr lang="en-US" altLang="it-IT" sz="2800" b="1">
                <a:solidFill>
                  <a:srgbClr val="FF0000"/>
                </a:solidFill>
                <a:latin typeface="Arial Narrow" panose="020B0606020202030204" pitchFamily="34" charset="0"/>
              </a:rPr>
              <a:t>ò</a:t>
            </a:r>
            <a:r>
              <a:rPr lang="pl-PL" altLang="it-IT" sz="2800" b="1">
                <a:solidFill>
                  <a:srgbClr val="FF0000"/>
                </a:solidFill>
                <a:latin typeface="Arial Narrow" panose="020B0606020202030204" pitchFamily="34" charset="0"/>
              </a:rPr>
              <a:t> il cielo e la „terra” </a:t>
            </a:r>
          </a:p>
          <a:p>
            <a:pPr eaLnBrk="1" hangingPunct="1">
              <a:buClr>
                <a:srgbClr val="FF0000"/>
              </a:buClr>
            </a:pPr>
            <a:r>
              <a:rPr lang="pl-PL" altLang="it-IT" sz="2800" b="1">
                <a:solidFill>
                  <a:srgbClr val="FF0000"/>
                </a:solidFill>
                <a:latin typeface="Arial Narrow" panose="020B0606020202030204" pitchFamily="34" charset="0"/>
              </a:rPr>
              <a:t>1.  Dio disse „Fiat lux”!</a:t>
            </a:r>
          </a:p>
          <a:p>
            <a:pPr eaLnBrk="1" hangingPunct="1">
              <a:buClr>
                <a:srgbClr val="FF0000"/>
              </a:buClr>
            </a:pPr>
            <a:r>
              <a:rPr lang="pl-PL" altLang="it-IT" sz="2800" b="1">
                <a:solidFill>
                  <a:srgbClr val="FF0000"/>
                </a:solidFill>
                <a:latin typeface="Arial Narrow" panose="020B0606020202030204" pitchFamily="34" charset="0"/>
              </a:rPr>
              <a:t>2.  Dio chiam</a:t>
            </a:r>
            <a:r>
              <a:rPr lang="en-US" altLang="it-IT" sz="2800" b="1">
                <a:solidFill>
                  <a:srgbClr val="FF0000"/>
                </a:solidFill>
                <a:latin typeface="Arial Narrow" panose="020B0606020202030204" pitchFamily="34" charset="0"/>
              </a:rPr>
              <a:t>ò</a:t>
            </a:r>
            <a:r>
              <a:rPr lang="pl-PL" altLang="it-IT" sz="2800" b="1">
                <a:solidFill>
                  <a:srgbClr val="FF0000"/>
                </a:solidFill>
                <a:latin typeface="Arial Narrow" panose="020B0606020202030204" pitchFamily="34" charset="0"/>
              </a:rPr>
              <a:t> la grande volta Cielo</a:t>
            </a:r>
          </a:p>
          <a:p>
            <a:pPr eaLnBrk="1" hangingPunct="1">
              <a:buClr>
                <a:srgbClr val="FF0000"/>
              </a:buClr>
            </a:pPr>
            <a:r>
              <a:rPr lang="pl-PL" altLang="it-IT" sz="2800" b="1">
                <a:solidFill>
                  <a:srgbClr val="FF0000"/>
                </a:solidFill>
                <a:latin typeface="Arial Narrow" panose="020B0606020202030204" pitchFamily="34" charset="0"/>
              </a:rPr>
              <a:t>3. Dio chiam</a:t>
            </a:r>
            <a:r>
              <a:rPr lang="en-US" altLang="it-IT" sz="2800" b="1">
                <a:solidFill>
                  <a:srgbClr val="FF0000"/>
                </a:solidFill>
                <a:latin typeface="Arial Narrow" panose="020B0606020202030204" pitchFamily="34" charset="0"/>
              </a:rPr>
              <a:t>ò</a:t>
            </a:r>
            <a:r>
              <a:rPr lang="pl-PL" altLang="it-IT" sz="2800" b="1">
                <a:solidFill>
                  <a:srgbClr val="FF0000"/>
                </a:solidFill>
                <a:latin typeface="Arial Narrow" panose="020B0606020202030204" pitchFamily="34" charset="0"/>
              </a:rPr>
              <a:t> l’asciutto Terra</a:t>
            </a:r>
          </a:p>
          <a:p>
            <a:pPr eaLnBrk="1" hangingPunct="1">
              <a:buClr>
                <a:srgbClr val="FF0000"/>
              </a:buClr>
              <a:buFontTx/>
              <a:buChar char="•"/>
            </a:pPr>
            <a:endParaRPr lang="pl-PL" altLang="it-IT" sz="2800" b="1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eaLnBrk="1" hangingPunct="1">
              <a:buFontTx/>
              <a:buChar char="•"/>
            </a:pPr>
            <a:endParaRPr lang="pl-PL" altLang="it-IT" sz="2800"/>
          </a:p>
        </p:txBody>
      </p:sp>
      <p:sp>
        <p:nvSpPr>
          <p:cNvPr id="2057" name="Rectangle 9">
            <a:extLst>
              <a:ext uri="{FF2B5EF4-FFF2-40B4-BE49-F238E27FC236}">
                <a16:creationId xmlns:a16="http://schemas.microsoft.com/office/drawing/2014/main" id="{D777700C-06ED-7497-C402-BCE020D02F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it-IT" sz="5400" b="1"/>
              <a:t>In principio…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3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2" grpId="0"/>
      <p:bldP spid="2056" grpId="0"/>
      <p:bldP spid="205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A1898C18-3D89-1261-D5AB-86AB8A0F6DE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188" y="549275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3600"/>
              <a:t>Toruń – cita’ medievale (*1227)</a:t>
            </a:r>
            <a:endParaRPr lang="en-AU" altLang="it-IT" sz="3600"/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id="{81E50D53-82B4-2973-A9F4-ACC71F7308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516563"/>
            <a:ext cx="80502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2200">
                <a:solidFill>
                  <a:schemeClr val="accent2"/>
                </a:solidFill>
              </a:rPr>
              <a:t>Ordine religioso della Casa Teutonica di S.ssma Maria Vergine 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5432DCD9-EAE9-3BA7-6B11-AE3F100B0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2133600"/>
            <a:ext cx="9074150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9BC1AE4E-DBCB-86A8-798E-85D6986D359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0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5400" b="1">
                <a:solidFill>
                  <a:schemeClr val="bg1"/>
                </a:solidFill>
              </a:rPr>
              <a:t>In principio…</a:t>
            </a:r>
          </a:p>
        </p:txBody>
      </p:sp>
      <p:sp>
        <p:nvSpPr>
          <p:cNvPr id="47107" name="Text Box 3">
            <a:extLst>
              <a:ext uri="{FF2B5EF4-FFF2-40B4-BE49-F238E27FC236}">
                <a16:creationId xmlns:a16="http://schemas.microsoft.com/office/drawing/2014/main" id="{009B0F72-4296-7859-0B8C-1488BEE547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475" y="258445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it-IT"/>
          </a:p>
        </p:txBody>
      </p:sp>
      <p:sp>
        <p:nvSpPr>
          <p:cNvPr id="27652" name="Text Box 4">
            <a:extLst>
              <a:ext uri="{FF2B5EF4-FFF2-40B4-BE49-F238E27FC236}">
                <a16:creationId xmlns:a16="http://schemas.microsoft.com/office/drawing/2014/main" id="{8568378C-B421-38BB-DAD0-FBEFE552E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484313"/>
            <a:ext cx="4605338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2400">
                <a:solidFill>
                  <a:srgbClr val="FFFF00"/>
                </a:solidFill>
                <a:latin typeface="Arial Narrow" panose="020B0606020202030204" pitchFamily="34" charset="0"/>
              </a:rPr>
              <a:t>In principio Dio cre</a:t>
            </a:r>
            <a:r>
              <a:rPr lang="en-US" altLang="it-IT" sz="2400">
                <a:solidFill>
                  <a:srgbClr val="FFFF00"/>
                </a:solidFill>
                <a:latin typeface="Arial Narrow" panose="020B0606020202030204" pitchFamily="34" charset="0"/>
              </a:rPr>
              <a:t>ò</a:t>
            </a:r>
            <a:r>
              <a:rPr lang="pl-PL" altLang="it-IT" sz="2400">
                <a:solidFill>
                  <a:srgbClr val="FFFF00"/>
                </a:solidFill>
                <a:latin typeface="Arial Narrow" panose="020B0606020202030204" pitchFamily="34" charset="0"/>
              </a:rPr>
              <a:t> il cielo e la terra. </a:t>
            </a:r>
          </a:p>
          <a:p>
            <a:pPr eaLnBrk="1" hangingPunct="1"/>
            <a:r>
              <a:rPr lang="pl-PL" altLang="it-IT" sz="2400">
                <a:solidFill>
                  <a:srgbClr val="FFFF00"/>
                </a:solidFill>
                <a:latin typeface="Arial Narrow" panose="020B0606020202030204" pitchFamily="34" charset="0"/>
              </a:rPr>
              <a:t>La terra era una massa </a:t>
            </a:r>
            <a:r>
              <a:rPr lang="pl-PL" altLang="it-IT" sz="2400" i="1">
                <a:solidFill>
                  <a:srgbClr val="FFFF00"/>
                </a:solidFill>
                <a:latin typeface="Arial Narrow" panose="020B0606020202030204" pitchFamily="34" charset="0"/>
              </a:rPr>
              <a:t>senza forma</a:t>
            </a:r>
          </a:p>
          <a:p>
            <a:pPr eaLnBrk="1" hangingPunct="1"/>
            <a:r>
              <a:rPr lang="pl-PL" altLang="it-IT" sz="2400">
                <a:solidFill>
                  <a:srgbClr val="FFFF00"/>
                </a:solidFill>
                <a:latin typeface="Arial Narrow" panose="020B0606020202030204" pitchFamily="34" charset="0"/>
              </a:rPr>
              <a:t>e vuota; le tenebre ricoprivano l’abisso, </a:t>
            </a:r>
          </a:p>
          <a:p>
            <a:pPr eaLnBrk="1" hangingPunct="1"/>
            <a:r>
              <a:rPr lang="pl-PL" altLang="it-IT" sz="2400">
                <a:solidFill>
                  <a:srgbClr val="FFFF00"/>
                </a:solidFill>
                <a:latin typeface="Arial Narrow" panose="020B0606020202030204" pitchFamily="34" charset="0"/>
              </a:rPr>
              <a:t>e sulle acqua </a:t>
            </a:r>
            <a:r>
              <a:rPr lang="pl-PL" altLang="it-IT" sz="2400" i="1">
                <a:solidFill>
                  <a:srgbClr val="FF0000"/>
                </a:solidFill>
                <a:latin typeface="Arial Narrow" panose="020B0606020202030204" pitchFamily="34" charset="0"/>
              </a:rPr>
              <a:t>aleggiava</a:t>
            </a:r>
            <a:r>
              <a:rPr lang="pl-PL" altLang="it-IT" sz="2400">
                <a:solidFill>
                  <a:srgbClr val="FF0000"/>
                </a:solidFill>
                <a:latin typeface="Arial Narrow" panose="020B0606020202030204" pitchFamily="34" charset="0"/>
              </a:rPr>
              <a:t> lo Spirito di Dio</a:t>
            </a:r>
          </a:p>
        </p:txBody>
      </p:sp>
      <p:pic>
        <p:nvPicPr>
          <p:cNvPr id="27653" name="Picture 5">
            <a:extLst>
              <a:ext uri="{FF2B5EF4-FFF2-40B4-BE49-F238E27FC236}">
                <a16:creationId xmlns:a16="http://schemas.microsoft.com/office/drawing/2014/main" id="{E8E670DE-3A3B-4CB3-1126-00EDF63DAF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700213"/>
            <a:ext cx="4356100" cy="406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54" name="Text Box 6">
            <a:extLst>
              <a:ext uri="{FF2B5EF4-FFF2-40B4-BE49-F238E27FC236}">
                <a16:creationId xmlns:a16="http://schemas.microsoft.com/office/drawing/2014/main" id="{CCAC3EAC-ED4B-DFAE-F63A-61C1C300BD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3068638"/>
            <a:ext cx="4398963" cy="337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2400">
                <a:solidFill>
                  <a:srgbClr val="FFFF00"/>
                </a:solidFill>
                <a:latin typeface="Arial Narrow" panose="020B0606020202030204" pitchFamily="34" charset="0"/>
              </a:rPr>
              <a:t>In principio era il </a:t>
            </a:r>
            <a:r>
              <a:rPr lang="pl-PL" altLang="it-IT" sz="2400">
                <a:solidFill>
                  <a:srgbClr val="FF0000"/>
                </a:solidFill>
                <a:latin typeface="Arial Narrow" panose="020B0606020202030204" pitchFamily="34" charset="0"/>
              </a:rPr>
              <a:t>Verbo</a:t>
            </a:r>
            <a:r>
              <a:rPr lang="pl-PL" altLang="it-IT" sz="2400">
                <a:solidFill>
                  <a:srgbClr val="FFFF00"/>
                </a:solidFill>
                <a:latin typeface="Arial Narrow" panose="020B0606020202030204" pitchFamily="34" charset="0"/>
              </a:rPr>
              <a:t>, e il Verbo</a:t>
            </a:r>
          </a:p>
          <a:p>
            <a:pPr eaLnBrk="1" hangingPunct="1"/>
            <a:r>
              <a:rPr lang="pl-PL" altLang="it-IT" sz="2400">
                <a:solidFill>
                  <a:srgbClr val="FFFF00"/>
                </a:solidFill>
                <a:latin typeface="Arial Narrow" panose="020B0606020202030204" pitchFamily="34" charset="0"/>
              </a:rPr>
              <a:t>era </a:t>
            </a:r>
            <a:r>
              <a:rPr lang="pl-PL" altLang="it-IT" sz="2400">
                <a:solidFill>
                  <a:srgbClr val="FF0000"/>
                </a:solidFill>
                <a:latin typeface="Arial Narrow" panose="020B0606020202030204" pitchFamily="34" charset="0"/>
              </a:rPr>
              <a:t>presso Dio</a:t>
            </a:r>
            <a:r>
              <a:rPr lang="pl-PL" altLang="it-IT" sz="2400">
                <a:solidFill>
                  <a:srgbClr val="FFFF00"/>
                </a:solidFill>
                <a:latin typeface="Arial Narrow" panose="020B0606020202030204" pitchFamily="34" charset="0"/>
              </a:rPr>
              <a:t>, e il </a:t>
            </a:r>
            <a:r>
              <a:rPr lang="pl-PL" altLang="it-IT" sz="2400">
                <a:solidFill>
                  <a:srgbClr val="FF0000"/>
                </a:solidFill>
                <a:latin typeface="Arial Narrow" panose="020B0606020202030204" pitchFamily="34" charset="0"/>
              </a:rPr>
              <a:t>Verbo era Dio</a:t>
            </a:r>
            <a:r>
              <a:rPr lang="pl-PL" altLang="it-IT" sz="2400">
                <a:solidFill>
                  <a:srgbClr val="FFFF00"/>
                </a:solidFill>
                <a:latin typeface="Arial Narrow" panose="020B0606020202030204" pitchFamily="34" charset="0"/>
              </a:rPr>
              <a:t>. </a:t>
            </a:r>
          </a:p>
          <a:p>
            <a:pPr eaLnBrk="1" hangingPunct="1"/>
            <a:r>
              <a:rPr lang="pl-PL" altLang="it-IT" sz="2400">
                <a:solidFill>
                  <a:srgbClr val="FFFF00"/>
                </a:solidFill>
                <a:latin typeface="Arial Narrow" panose="020B0606020202030204" pitchFamily="34" charset="0"/>
              </a:rPr>
              <a:t>Egli era in principio presso Dio. </a:t>
            </a:r>
          </a:p>
          <a:p>
            <a:pPr eaLnBrk="1" hangingPunct="1"/>
            <a:r>
              <a:rPr lang="pl-PL" altLang="it-IT" sz="2400">
                <a:solidFill>
                  <a:srgbClr val="FFFF00"/>
                </a:solidFill>
                <a:latin typeface="Arial Narrow" panose="020B0606020202030204" pitchFamily="34" charset="0"/>
              </a:rPr>
              <a:t>Tutto </a:t>
            </a:r>
            <a:r>
              <a:rPr lang="en-US" altLang="it-IT" sz="2400">
                <a:solidFill>
                  <a:srgbClr val="FFFF00"/>
                </a:solidFill>
                <a:latin typeface="Arial Narrow" panose="020B0606020202030204" pitchFamily="34" charset="0"/>
              </a:rPr>
              <a:t>è</a:t>
            </a:r>
            <a:r>
              <a:rPr lang="pl-PL" altLang="it-IT" sz="2400">
                <a:solidFill>
                  <a:srgbClr val="FFFF00"/>
                </a:solidFill>
                <a:latin typeface="Arial Narrow" panose="020B0606020202030204" pitchFamily="34" charset="0"/>
              </a:rPr>
              <a:t> stato fatto per mezzo di lui, </a:t>
            </a:r>
          </a:p>
          <a:p>
            <a:pPr eaLnBrk="1" hangingPunct="1"/>
            <a:r>
              <a:rPr lang="pl-PL" altLang="it-IT" sz="2400">
                <a:solidFill>
                  <a:srgbClr val="FFFF00"/>
                </a:solidFill>
                <a:latin typeface="Arial Narrow" panose="020B0606020202030204" pitchFamily="34" charset="0"/>
              </a:rPr>
              <a:t>e senza di lui, nepuure una delle cose</a:t>
            </a:r>
          </a:p>
          <a:p>
            <a:pPr eaLnBrk="1" hangingPunct="1"/>
            <a:r>
              <a:rPr lang="pl-PL" altLang="it-IT" sz="2400">
                <a:solidFill>
                  <a:srgbClr val="FFFF00"/>
                </a:solidFill>
                <a:latin typeface="Arial Narrow" panose="020B0606020202030204" pitchFamily="34" charset="0"/>
              </a:rPr>
              <a:t>create stata fatta. In lui era la vita, </a:t>
            </a:r>
          </a:p>
          <a:p>
            <a:pPr eaLnBrk="1" hangingPunct="1"/>
            <a:r>
              <a:rPr lang="pl-PL" altLang="it-IT" sz="2400">
                <a:solidFill>
                  <a:srgbClr val="FFFF00"/>
                </a:solidFill>
                <a:latin typeface="Arial Narrow" panose="020B0606020202030204" pitchFamily="34" charset="0"/>
              </a:rPr>
              <a:t>e la vita era la luce degli uomini. </a:t>
            </a:r>
          </a:p>
          <a:p>
            <a:pPr eaLnBrk="1" hangingPunct="1"/>
            <a:r>
              <a:rPr lang="pl-PL" altLang="it-IT" sz="2400">
                <a:solidFill>
                  <a:srgbClr val="FFFF00"/>
                </a:solidFill>
                <a:latin typeface="Arial Narrow" panose="020B0606020202030204" pitchFamily="34" charset="0"/>
              </a:rPr>
              <a:t>E la luce risplende fra le tenebre; </a:t>
            </a:r>
          </a:p>
          <a:p>
            <a:pPr eaLnBrk="1" hangingPunct="1"/>
            <a:r>
              <a:rPr lang="pl-PL" altLang="it-IT" sz="2400">
                <a:solidFill>
                  <a:srgbClr val="FFFF00"/>
                </a:solidFill>
                <a:latin typeface="Arial Narrow" panose="020B0606020202030204" pitchFamily="34" charset="0"/>
              </a:rPr>
              <a:t>Ma le tenebre non l‘hanno ricevuta. </a:t>
            </a:r>
            <a:endParaRPr lang="pl-PL" altLang="it-IT" sz="240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47111" name="Line 7">
            <a:extLst>
              <a:ext uri="{FF2B5EF4-FFF2-40B4-BE49-F238E27FC236}">
                <a16:creationId xmlns:a16="http://schemas.microsoft.com/office/drawing/2014/main" id="{AAC07229-98A9-CD3A-2906-1674C04C688A}"/>
              </a:ext>
            </a:extLst>
          </p:cNvPr>
          <p:cNvSpPr>
            <a:spLocks noChangeShapeType="1"/>
          </p:cNvSpPr>
          <p:nvPr/>
        </p:nvSpPr>
        <p:spPr bwMode="auto">
          <a:xfrm>
            <a:off x="323850" y="3068638"/>
            <a:ext cx="4248150" cy="0"/>
          </a:xfrm>
          <a:prstGeom prst="line">
            <a:avLst/>
          </a:prstGeom>
          <a:noFill/>
          <a:ln w="1905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  <p:bldP spid="2765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3">
            <a:extLst>
              <a:ext uri="{FF2B5EF4-FFF2-40B4-BE49-F238E27FC236}">
                <a16:creationId xmlns:a16="http://schemas.microsoft.com/office/drawing/2014/main" id="{5E16F3CB-2BC9-2A06-BC47-75E43A4188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475" y="258445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it-IT"/>
          </a:p>
        </p:txBody>
      </p:sp>
      <p:pic>
        <p:nvPicPr>
          <p:cNvPr id="36869" name="Picture 5">
            <a:extLst>
              <a:ext uri="{FF2B5EF4-FFF2-40B4-BE49-F238E27FC236}">
                <a16:creationId xmlns:a16="http://schemas.microsoft.com/office/drawing/2014/main" id="{1FF4C036-668C-DF5C-DF25-1CE3BDF7F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523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EFD9E16E-C2D2-3552-C3FA-770757FB35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3600">
                <a:solidFill>
                  <a:srgbClr val="FFFF00"/>
                </a:solidFill>
              </a:rPr>
              <a:t>Che cos’e’ piu’ bello del cielo!</a:t>
            </a:r>
          </a:p>
        </p:txBody>
      </p:sp>
      <p:pic>
        <p:nvPicPr>
          <p:cNvPr id="49155" name="Picture 4">
            <a:extLst>
              <a:ext uri="{FF2B5EF4-FFF2-40B4-BE49-F238E27FC236}">
                <a16:creationId xmlns:a16="http://schemas.microsoft.com/office/drawing/2014/main" id="{EFA73984-1670-DD77-8A35-A48725E76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700213"/>
            <a:ext cx="4284662" cy="428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6" name="Text Box 5">
            <a:extLst>
              <a:ext uri="{FF2B5EF4-FFF2-40B4-BE49-F238E27FC236}">
                <a16:creationId xmlns:a16="http://schemas.microsoft.com/office/drawing/2014/main" id="{0CB4A9F3-A16E-1ED3-809C-4B1E845F15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700213"/>
            <a:ext cx="4392613" cy="421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>
                <a:solidFill>
                  <a:schemeClr val="bg1"/>
                </a:solidFill>
              </a:rPr>
              <a:t>Domattina (domenica 27 febbraio 2022), a partire dalle ore 5:45, guardando verso *sud-est*, un gruppo di corpi celesti saranno vicini e facilmente riconoscibili ad occhio nudo (Luna, Venere e Marte).</a:t>
            </a:r>
          </a:p>
          <a:p>
            <a:pPr eaLnBrk="1" hangingPunct="1"/>
            <a:endParaRPr lang="pl-PL" altLang="it-IT">
              <a:solidFill>
                <a:schemeClr val="bg1"/>
              </a:solidFill>
            </a:endParaRPr>
          </a:p>
          <a:p>
            <a:pPr eaLnBrk="1" hangingPunct="1"/>
            <a:r>
              <a:rPr lang="pl-PL" altLang="it-IT">
                <a:solidFill>
                  <a:schemeClr val="bg1"/>
                </a:solidFill>
              </a:rPr>
              <a:t>Altri (Saturno e Mercurio) saranno più difficili da osservare perché immersi nel chiarore del Sole (ancora sotto l'orizzonte).</a:t>
            </a:r>
          </a:p>
          <a:p>
            <a:pPr eaLnBrk="1" hangingPunct="1"/>
            <a:endParaRPr lang="pl-PL" altLang="it-IT">
              <a:solidFill>
                <a:schemeClr val="bg1"/>
              </a:solidFill>
            </a:endParaRPr>
          </a:p>
          <a:p>
            <a:pPr eaLnBrk="1" hangingPunct="1"/>
            <a:r>
              <a:rPr lang="pl-PL" altLang="it-IT">
                <a:solidFill>
                  <a:schemeClr val="bg1"/>
                </a:solidFill>
              </a:rPr>
              <a:t>Plutone è riportato solo per curiosità.</a:t>
            </a:r>
          </a:p>
          <a:p>
            <a:pPr eaLnBrk="1" hangingPunct="1"/>
            <a:endParaRPr lang="pl-PL" altLang="it-IT">
              <a:solidFill>
                <a:schemeClr val="bg1"/>
              </a:solidFill>
            </a:endParaRPr>
          </a:p>
          <a:p>
            <a:pPr eaLnBrk="1" hangingPunct="1"/>
            <a:r>
              <a:rPr lang="pl-PL" altLang="it-IT">
                <a:solidFill>
                  <a:schemeClr val="bg1"/>
                </a:solidFill>
              </a:rPr>
              <a:t>Cieli sereni!</a:t>
            </a:r>
          </a:p>
          <a:p>
            <a:pPr eaLnBrk="1" hangingPunct="1"/>
            <a:r>
              <a:rPr lang="pl-PL" altLang="it-IT">
                <a:solidFill>
                  <a:schemeClr val="bg1"/>
                </a:solidFill>
              </a:rPr>
              <a:t>Vittorio.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ED86CC03-8692-2087-66A3-B35D4D9EC39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404813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3600"/>
              <a:t>Physics is Fun:</a:t>
            </a:r>
            <a:br>
              <a:rPr lang="pl-PL" altLang="it-IT" sz="3600"/>
            </a:br>
            <a:r>
              <a:rPr lang="pl-PL" altLang="it-IT" sz="3600"/>
              <a:t>Why do objects fall?</a:t>
            </a:r>
            <a:endParaRPr lang="en-AU" altLang="it-IT" sz="3600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FABB165A-2CAF-E415-51E2-D900315342D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31913" y="2492375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/>
              <a:t>Grzegorz Karwasz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/>
              <a:t>Didactics of Physics Division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>
                <a:solidFill>
                  <a:srgbClr val="FF0000"/>
                </a:solidFill>
              </a:rPr>
              <a:t>Nicolaus Copernicus University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/>
              <a:t>Toruń, Poland</a:t>
            </a:r>
          </a:p>
          <a:p>
            <a:pPr eaLnBrk="1" hangingPunct="1">
              <a:lnSpc>
                <a:spcPct val="80000"/>
              </a:lnSpc>
            </a:pPr>
            <a:endParaRPr lang="pl-PL" altLang="it-IT" sz="3200"/>
          </a:p>
          <a:p>
            <a:pPr eaLnBrk="1" hangingPunct="1">
              <a:lnSpc>
                <a:spcPct val="80000"/>
              </a:lnSpc>
            </a:pPr>
            <a:r>
              <a:rPr lang="en-AU" altLang="it-IT" sz="3200"/>
              <a:t>송미영</a:t>
            </a:r>
            <a:endParaRPr lang="pl-PL" altLang="it-IT" sz="3200"/>
          </a:p>
          <a:p>
            <a:pPr eaLnBrk="1" hangingPunct="1"/>
            <a:r>
              <a:rPr lang="en-AU" altLang="it-IT" sz="2000" b="1"/>
              <a:t>선임 연구원</a:t>
            </a:r>
          </a:p>
          <a:p>
            <a:pPr eaLnBrk="1" hangingPunct="1"/>
            <a:r>
              <a:rPr lang="en-AU" altLang="it-IT" sz="2000" b="1"/>
              <a:t>플라즈마물성데이터 센터</a:t>
            </a:r>
          </a:p>
          <a:p>
            <a:pPr eaLnBrk="1" hangingPunct="1"/>
            <a:r>
              <a:rPr lang="en-AU" altLang="it-IT" sz="2000" b="1"/>
              <a:t>플라즈마물성연구팀 / 원천기술연구부/</a:t>
            </a:r>
          </a:p>
          <a:p>
            <a:pPr eaLnBrk="1" hangingPunct="1"/>
            <a:r>
              <a:rPr lang="en-AU" altLang="it-IT" sz="2000" b="1"/>
              <a:t>플라즈마기술연구센터 /국가핵융합연구소</a:t>
            </a:r>
            <a:r>
              <a:rPr lang="en-AU" altLang="it-IT" sz="3200"/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AFC66A52-7B0B-92AA-3DFA-3290D32AD9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-242888"/>
            <a:ext cx="8229600" cy="1143001"/>
          </a:xfrm>
        </p:spPr>
        <p:txBody>
          <a:bodyPr/>
          <a:lstStyle/>
          <a:p>
            <a:r>
              <a:rPr lang="pl-PL" altLang="it-IT" sz="3600"/>
              <a:t>Gunsan, 15.09.2016</a:t>
            </a:r>
            <a:endParaRPr lang="en-AU" altLang="it-IT" sz="3600"/>
          </a:p>
        </p:txBody>
      </p:sp>
      <p:pic>
        <p:nvPicPr>
          <p:cNvPr id="3075" name="Picture 3">
            <a:extLst>
              <a:ext uri="{FF2B5EF4-FFF2-40B4-BE49-F238E27FC236}">
                <a16:creationId xmlns:a16="http://schemas.microsoft.com/office/drawing/2014/main" id="{2981AE46-FE42-E715-C4FB-26DE86FAD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620713"/>
            <a:ext cx="4932363" cy="388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FA3236B6-DC7A-FC48-9C95-0DF3392C2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701925"/>
            <a:ext cx="4679950" cy="397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52DC18AF-5CBC-41CA-320C-FC7FDE1AC93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188" y="188913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3600" dirty="0"/>
              <a:t>Toruń – cit</a:t>
            </a:r>
            <a:r>
              <a:rPr lang="it-IT" altLang="it-IT" sz="3600" dirty="0"/>
              <a:t>à</a:t>
            </a:r>
            <a:r>
              <a:rPr lang="pl-PL" altLang="it-IT" sz="3600" dirty="0"/>
              <a:t> </a:t>
            </a:r>
            <a:r>
              <a:rPr lang="it-IT" altLang="it-IT" sz="3600" dirty="0"/>
              <a:t>delle cattedrali</a:t>
            </a:r>
            <a:endParaRPr lang="en-AU" altLang="it-IT" sz="3600" dirty="0"/>
          </a:p>
        </p:txBody>
      </p:sp>
      <p:sp>
        <p:nvSpPr>
          <p:cNvPr id="8195" name="Text Box 3">
            <a:extLst>
              <a:ext uri="{FF2B5EF4-FFF2-40B4-BE49-F238E27FC236}">
                <a16:creationId xmlns:a16="http://schemas.microsoft.com/office/drawing/2014/main" id="{52A1093C-DC1A-919C-9121-0B21816902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300663"/>
            <a:ext cx="2945037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2200" dirty="0">
                <a:solidFill>
                  <a:schemeClr val="accent2"/>
                </a:solidFill>
              </a:rPr>
              <a:t>C</a:t>
            </a:r>
            <a:r>
              <a:rPr lang="it-IT" altLang="it-IT" sz="2200" dirty="0" err="1">
                <a:solidFill>
                  <a:schemeClr val="accent2"/>
                </a:solidFill>
              </a:rPr>
              <a:t>hiesa</a:t>
            </a:r>
            <a:r>
              <a:rPr lang="pl-PL" altLang="it-IT" sz="2200" dirty="0">
                <a:solidFill>
                  <a:schemeClr val="accent2"/>
                </a:solidFill>
              </a:rPr>
              <a:t> S.S. Giovanni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8196" name="Text Box 4">
            <a:extLst>
              <a:ext uri="{FF2B5EF4-FFF2-40B4-BE49-F238E27FC236}">
                <a16:creationId xmlns:a16="http://schemas.microsoft.com/office/drawing/2014/main" id="{043BD09F-CD47-B6BC-A7C9-8FE53A251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5373688"/>
            <a:ext cx="219322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2200" dirty="0">
                <a:solidFill>
                  <a:schemeClr val="accent2"/>
                </a:solidFill>
              </a:rPr>
              <a:t>C</a:t>
            </a:r>
            <a:r>
              <a:rPr lang="it-IT" altLang="it-IT" sz="2200" dirty="0" err="1">
                <a:solidFill>
                  <a:schemeClr val="accent2"/>
                </a:solidFill>
              </a:rPr>
              <a:t>hiesa</a:t>
            </a:r>
            <a:r>
              <a:rPr lang="pl-PL" altLang="it-IT" sz="2200" dirty="0">
                <a:solidFill>
                  <a:schemeClr val="accent2"/>
                </a:solidFill>
              </a:rPr>
              <a:t> S. Mar</a:t>
            </a:r>
            <a:r>
              <a:rPr lang="it-IT" altLang="it-IT" sz="2200" dirty="0" err="1">
                <a:solidFill>
                  <a:schemeClr val="accent2"/>
                </a:solidFill>
              </a:rPr>
              <a:t>ia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/>
            <a:r>
              <a:rPr lang="pl-PL" altLang="it-IT" sz="2200" dirty="0">
                <a:solidFill>
                  <a:schemeClr val="accent2"/>
                </a:solidFill>
              </a:rPr>
              <a:t>(Ascens</a:t>
            </a:r>
            <a:r>
              <a:rPr lang="it-IT" altLang="it-IT" sz="2200" dirty="0">
                <a:solidFill>
                  <a:schemeClr val="accent2"/>
                </a:solidFill>
              </a:rPr>
              <a:t>ione</a:t>
            </a:r>
            <a:r>
              <a:rPr lang="pl-PL" altLang="it-IT" sz="2200" dirty="0">
                <a:solidFill>
                  <a:schemeClr val="accent2"/>
                </a:solidFill>
              </a:rPr>
              <a:t>)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8197" name="Text Box 5">
            <a:extLst>
              <a:ext uri="{FF2B5EF4-FFF2-40B4-BE49-F238E27FC236}">
                <a16:creationId xmlns:a16="http://schemas.microsoft.com/office/drawing/2014/main" id="{12710094-7FD8-0CFB-2576-15CE679ADE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6688" y="5589588"/>
            <a:ext cx="261642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2200" dirty="0">
                <a:solidFill>
                  <a:schemeClr val="accent2"/>
                </a:solidFill>
              </a:rPr>
              <a:t>Ch</a:t>
            </a:r>
            <a:r>
              <a:rPr lang="it-IT" altLang="it-IT" sz="2200" dirty="0" err="1">
                <a:solidFill>
                  <a:schemeClr val="accent2"/>
                </a:solidFill>
              </a:rPr>
              <a:t>iesa</a:t>
            </a:r>
            <a:r>
              <a:rPr lang="pl-PL" altLang="it-IT" sz="2200" dirty="0">
                <a:solidFill>
                  <a:schemeClr val="accent2"/>
                </a:solidFill>
              </a:rPr>
              <a:t> S. </a:t>
            </a:r>
            <a:r>
              <a:rPr lang="it-IT" altLang="it-IT" sz="2200" dirty="0">
                <a:solidFill>
                  <a:schemeClr val="accent2"/>
                </a:solidFill>
              </a:rPr>
              <a:t>Giacomo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8198" name="Picture 6">
            <a:extLst>
              <a:ext uri="{FF2B5EF4-FFF2-40B4-BE49-F238E27FC236}">
                <a16:creationId xmlns:a16="http://schemas.microsoft.com/office/drawing/2014/main" id="{63A18D06-A521-C19E-4A3E-BA3DD316A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1916113"/>
            <a:ext cx="2462213" cy="328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>
            <a:extLst>
              <a:ext uri="{FF2B5EF4-FFF2-40B4-BE49-F238E27FC236}">
                <a16:creationId xmlns:a16="http://schemas.microsoft.com/office/drawing/2014/main" id="{83E24EA6-2573-6D4A-B82E-72454BE02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341438"/>
            <a:ext cx="2644775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8">
            <a:extLst>
              <a:ext uri="{FF2B5EF4-FFF2-40B4-BE49-F238E27FC236}">
                <a16:creationId xmlns:a16="http://schemas.microsoft.com/office/drawing/2014/main" id="{7AF63E8A-7A8B-16BB-FDD3-C00B90AAA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2133600"/>
            <a:ext cx="2538413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2714FDA1-5F94-1BAC-9E08-02C8F914C33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188" y="-171450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Toruń – </a:t>
            </a:r>
            <a:r>
              <a:rPr lang="it-IT" altLang="it-IT" sz="3200" dirty="0"/>
              <a:t>città di </a:t>
            </a:r>
            <a:r>
              <a:rPr lang="pl-PL" altLang="it-IT" sz="3200" dirty="0"/>
              <a:t>Nicola</a:t>
            </a:r>
            <a:r>
              <a:rPr lang="it-IT" altLang="it-IT" sz="3200" dirty="0"/>
              <a:t>o</a:t>
            </a:r>
            <a:r>
              <a:rPr lang="pl-PL" altLang="it-IT" sz="3200" dirty="0"/>
              <a:t> Copernic</a:t>
            </a:r>
            <a:r>
              <a:rPr lang="it-IT" altLang="it-IT" sz="3200" dirty="0"/>
              <a:t>o</a:t>
            </a:r>
            <a:r>
              <a:rPr lang="pl-PL" altLang="it-IT" sz="3200" dirty="0"/>
              <a:t> 1473)</a:t>
            </a:r>
            <a:endParaRPr lang="en-AU" altLang="it-IT" sz="3200" dirty="0"/>
          </a:p>
        </p:txBody>
      </p:sp>
      <p:sp>
        <p:nvSpPr>
          <p:cNvPr id="9219" name="Text Box 3">
            <a:extLst>
              <a:ext uri="{FF2B5EF4-FFF2-40B4-BE49-F238E27FC236}">
                <a16:creationId xmlns:a16="http://schemas.microsoft.com/office/drawing/2014/main" id="{E7532DA6-28DF-F61E-F063-06D38402E4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00" y="4510088"/>
            <a:ext cx="355917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2200">
                <a:solidFill>
                  <a:schemeClr val="accent2"/>
                </a:solidFill>
              </a:rPr>
              <a:t>N. Copernicus (1473-1543)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C22481CB-500C-A16A-3F5E-8BB7E8C4DE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5043488"/>
            <a:ext cx="366712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2200">
                <a:solidFill>
                  <a:schemeClr val="accent2"/>
                </a:solidFill>
              </a:rPr>
              <a:t>House of Copernicus father,</a:t>
            </a:r>
          </a:p>
          <a:p>
            <a:pPr eaLnBrk="1" hangingPunct="1"/>
            <a:r>
              <a:rPr lang="pl-PL" altLang="it-IT" sz="2200">
                <a:solidFill>
                  <a:schemeClr val="accent2"/>
                </a:solidFill>
              </a:rPr>
              <a:t>rich merchant</a:t>
            </a:r>
          </a:p>
          <a:p>
            <a:pPr eaLnBrk="1" hangingPunct="1"/>
            <a:endParaRPr lang="pl-PL" altLang="it-IT" sz="2200">
              <a:solidFill>
                <a:schemeClr val="accent2"/>
              </a:solidFill>
            </a:endParaRPr>
          </a:p>
          <a:p>
            <a:pPr eaLnBrk="1" hangingPunct="1"/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9221" name="Text Box 5">
            <a:extLst>
              <a:ext uri="{FF2B5EF4-FFF2-40B4-BE49-F238E27FC236}">
                <a16:creationId xmlns:a16="http://schemas.microsoft.com/office/drawing/2014/main" id="{0E47653D-4491-601F-782F-37803A71CB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6688" y="5300663"/>
            <a:ext cx="2516187" cy="109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2200">
                <a:solidFill>
                  <a:schemeClr val="accent2"/>
                </a:solidFill>
              </a:rPr>
              <a:t>Lucas Watzenrode</a:t>
            </a:r>
          </a:p>
          <a:p>
            <a:pPr eaLnBrk="1" hangingPunct="1"/>
            <a:r>
              <a:rPr lang="pl-PL" altLang="it-IT" sz="2200">
                <a:solidFill>
                  <a:schemeClr val="accent2"/>
                </a:solidFill>
              </a:rPr>
              <a:t>(Nicolaus’ uncle,</a:t>
            </a:r>
          </a:p>
          <a:p>
            <a:pPr eaLnBrk="1" hangingPunct="1"/>
            <a:r>
              <a:rPr lang="pl-PL" altLang="it-IT" sz="2200">
                <a:solidFill>
                  <a:schemeClr val="accent2"/>
                </a:solidFill>
              </a:rPr>
              <a:t>Bishop)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9222" name="Picture 6">
            <a:extLst>
              <a:ext uri="{FF2B5EF4-FFF2-40B4-BE49-F238E27FC236}">
                <a16:creationId xmlns:a16="http://schemas.microsoft.com/office/drawing/2014/main" id="{48DB6F76-7C58-7C8E-3DBC-4E1F9D1B5B59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268413"/>
            <a:ext cx="2374900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>
            <a:extLst>
              <a:ext uri="{FF2B5EF4-FFF2-40B4-BE49-F238E27FC236}">
                <a16:creationId xmlns:a16="http://schemas.microsoft.com/office/drawing/2014/main" id="{7A61990B-240C-A626-DBB2-631A121C16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700213"/>
            <a:ext cx="2484437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8">
            <a:extLst>
              <a:ext uri="{FF2B5EF4-FFF2-40B4-BE49-F238E27FC236}">
                <a16:creationId xmlns:a16="http://schemas.microsoft.com/office/drawing/2014/main" id="{28C9EC5B-44D1-91AF-8AC1-A1F981EFE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425" y="2060575"/>
            <a:ext cx="2244725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7806</TotalTime>
  <Words>1798</Words>
  <Application>Microsoft Office PowerPoint</Application>
  <PresentationFormat>Presentazione su schermo (4:3)</PresentationFormat>
  <Paragraphs>286</Paragraphs>
  <Slides>52</Slides>
  <Notes>4</Notes>
  <HiddenSlides>0</HiddenSlides>
  <MMClips>2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52</vt:i4>
      </vt:variant>
    </vt:vector>
  </HeadingPairs>
  <TitlesOfParts>
    <vt:vector size="61" baseType="lpstr">
      <vt:lpstr>Arial</vt:lpstr>
      <vt:lpstr>Arial Narrow</vt:lpstr>
      <vt:lpstr>Century Gothic</vt:lpstr>
      <vt:lpstr>Comic Sans MS</vt:lpstr>
      <vt:lpstr>Courier New</vt:lpstr>
      <vt:lpstr>Tahoma</vt:lpstr>
      <vt:lpstr>Times New Roman</vt:lpstr>
      <vt:lpstr>Projekt domyślny</vt:lpstr>
      <vt:lpstr>Document</vt:lpstr>
      <vt:lpstr>In principio…</vt:lpstr>
      <vt:lpstr>Presentazione standard di PowerPoint</vt:lpstr>
      <vt:lpstr>Duomo di Trento (1212-1321)</vt:lpstr>
      <vt:lpstr>Nettuno di Danzica (1633)</vt:lpstr>
      <vt:lpstr>Toruń – cita’ medievale (*1227)</vt:lpstr>
      <vt:lpstr>Physics is Fun: Why do objects fall?</vt:lpstr>
      <vt:lpstr>Gunsan, 15.09.2016</vt:lpstr>
      <vt:lpstr>Toruń – cità delle cattedrali</vt:lpstr>
      <vt:lpstr>Toruń – città di Nicolao Copernico 1473)</vt:lpstr>
      <vt:lpstr>Nicolao Copernico – un bravo (?)  studente</vt:lpstr>
      <vt:lpstr>Nicolao Copernico: la Terra si muove </vt:lpstr>
      <vt:lpstr>Il sistema Copernicano: i pianeti girano attorno il Sole </vt:lpstr>
      <vt:lpstr>Solar-scope</vt:lpstr>
      <vt:lpstr> Galileo Galilei (część I) «La fisica è scesa dal cielo sulla terra con il piano inclinato di Galileo»*</vt:lpstr>
      <vt:lpstr>Ojciec nowoczesnej nauki</vt:lpstr>
      <vt:lpstr>Galileo (1564-1642)</vt:lpstr>
      <vt:lpstr>Galileo Galilei:</vt:lpstr>
      <vt:lpstr>Galileo Galilei:</vt:lpstr>
      <vt:lpstr>Now we make experiment on Moon</vt:lpstr>
      <vt:lpstr>Galileo experiment on Moon</vt:lpstr>
      <vt:lpstr>Reattore termonucleare</vt:lpstr>
      <vt:lpstr>Presentazione standard di PowerPoint</vt:lpstr>
      <vt:lpstr>Już starożytni Grecy…</vt:lpstr>
      <vt:lpstr>Creare un mondo?</vt:lpstr>
      <vt:lpstr>Creare un mondo?</vt:lpstr>
      <vt:lpstr>Presentazione standard di PowerPoint</vt:lpstr>
      <vt:lpstr>Presentazione standard di PowerPoint</vt:lpstr>
      <vt:lpstr>„Un racconto semplificato” (1)</vt:lpstr>
      <vt:lpstr>„Un racconto semplificato” (2)</vt:lpstr>
      <vt:lpstr>„Un racconto semplificato” (3)</vt:lpstr>
      <vt:lpstr>„Un racconto semplificato” (4)</vt:lpstr>
      <vt:lpstr>„Fisica” = Natura  (materia)</vt:lpstr>
      <vt:lpstr>„A-tomo, elettrone, nucleo, …</vt:lpstr>
      <vt:lpstr>Protone, neutrone…</vt:lpstr>
      <vt:lpstr>i „quark”</vt:lpstr>
      <vt:lpstr>Stelle, galassie, polveri cosmiche…</vt:lpstr>
      <vt:lpstr>Espansione dell’Universo</vt:lpstr>
      <vt:lpstr>Raffreddamento dell’Universo</vt:lpstr>
      <vt:lpstr>radiazione „fossile”</vt:lpstr>
      <vt:lpstr>Sole = stella riciclata</vt:lpstr>
      <vt:lpstr> Sistema Solare  (*4,567 mld di anni fa)</vt:lpstr>
      <vt:lpstr>pianeti ? </vt:lpstr>
      <vt:lpstr>„Big Bang” 13,78 mld anni fa</vt:lpstr>
      <vt:lpstr>„Big Bang”</vt:lpstr>
      <vt:lpstr>Fisica: riassunto </vt:lpstr>
      <vt:lpstr>Dark matter, dark energy…</vt:lpstr>
      <vt:lpstr>Presentazione standard di PowerPoint</vt:lpstr>
      <vt:lpstr>Presentazione standard di PowerPoint</vt:lpstr>
      <vt:lpstr>In principio…</vt:lpstr>
      <vt:lpstr>In principio…</vt:lpstr>
      <vt:lpstr>Presentazione standard di PowerPoint</vt:lpstr>
      <vt:lpstr>Che cos’e’ piu’ bello del cielo!</vt:lpstr>
    </vt:vector>
  </TitlesOfParts>
  <Company>PAP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principio…</dc:title>
  <dc:creator>GK</dc:creator>
  <cp:lastModifiedBy>Maria Karwasz</cp:lastModifiedBy>
  <cp:revision>104</cp:revision>
  <dcterms:created xsi:type="dcterms:W3CDTF">2006-02-09T22:46:12Z</dcterms:created>
  <dcterms:modified xsi:type="dcterms:W3CDTF">2023-10-01T19:31:11Z</dcterms:modified>
</cp:coreProperties>
</file>