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310" r:id="rId2"/>
    <p:sldId id="485" r:id="rId3"/>
    <p:sldId id="260" r:id="rId4"/>
    <p:sldId id="491" r:id="rId5"/>
    <p:sldId id="456" r:id="rId6"/>
    <p:sldId id="336" r:id="rId7"/>
    <p:sldId id="487" r:id="rId8"/>
    <p:sldId id="339" r:id="rId9"/>
    <p:sldId id="306" r:id="rId10"/>
    <p:sldId id="457" r:id="rId11"/>
    <p:sldId id="334" r:id="rId12"/>
    <p:sldId id="256" r:id="rId13"/>
    <p:sldId id="470" r:id="rId14"/>
    <p:sldId id="502" r:id="rId15"/>
    <p:sldId id="267" r:id="rId16"/>
    <p:sldId id="268" r:id="rId17"/>
    <p:sldId id="273" r:id="rId18"/>
    <p:sldId id="270" r:id="rId19"/>
    <p:sldId id="271" r:id="rId20"/>
    <p:sldId id="276" r:id="rId21"/>
    <p:sldId id="504" r:id="rId22"/>
    <p:sldId id="308" r:id="rId23"/>
    <p:sldId id="503" r:id="rId24"/>
    <p:sldId id="309" r:id="rId25"/>
    <p:sldId id="468" r:id="rId26"/>
    <p:sldId id="467" r:id="rId27"/>
    <p:sldId id="275" r:id="rId28"/>
    <p:sldId id="274" r:id="rId29"/>
    <p:sldId id="277" r:id="rId30"/>
    <p:sldId id="278" r:id="rId31"/>
    <p:sldId id="505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9" r:id="rId40"/>
    <p:sldId id="290" r:id="rId41"/>
    <p:sldId id="291" r:id="rId42"/>
    <p:sldId id="492" r:id="rId43"/>
    <p:sldId id="494" r:id="rId44"/>
    <p:sldId id="287" r:id="rId45"/>
    <p:sldId id="493" r:id="rId46"/>
    <p:sldId id="292" r:id="rId47"/>
    <p:sldId id="293" r:id="rId48"/>
    <p:sldId id="294" r:id="rId49"/>
    <p:sldId id="298" r:id="rId50"/>
    <p:sldId id="297" r:id="rId51"/>
    <p:sldId id="299" r:id="rId52"/>
    <p:sldId id="507" r:id="rId53"/>
    <p:sldId id="300" r:id="rId54"/>
    <p:sldId id="476" r:id="rId55"/>
    <p:sldId id="477" r:id="rId56"/>
    <p:sldId id="301" r:id="rId57"/>
    <p:sldId id="303" r:id="rId58"/>
    <p:sldId id="302" r:id="rId59"/>
    <p:sldId id="304" r:id="rId60"/>
    <p:sldId id="501" r:id="rId61"/>
    <p:sldId id="506" r:id="rId62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60" d="100"/>
          <a:sy n="60" d="100"/>
        </p:scale>
        <p:origin x="102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4.png"/><Relationship Id="rId10" Type="http://schemas.openxmlformats.org/officeDocument/2006/relationships/customXml" Target="../ink/ink4.xml"/><Relationship Id="rId4" Type="http://schemas.openxmlformats.org/officeDocument/2006/relationships/image" Target="../media/image23.png"/><Relationship Id="rId9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1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2.png"/><Relationship Id="rId5" Type="http://schemas.microsoft.com/office/2007/relationships/media" Target="../media/media8.mp4"/><Relationship Id="rId10" Type="http://schemas.openxmlformats.org/officeDocument/2006/relationships/image" Target="../media/image41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it.wikipedia.org/wiki/Cristoforo_Colombo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8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pl-PL" altLang="it-IT" sz="3600" dirty="0">
                <a:solidFill>
                  <a:srgbClr val="FFFF00"/>
                </a:solidFill>
              </a:rPr>
              <a:t>System kopernikański: planety krążą wokół Słońca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756902"/>
            <a:ext cx="529638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Merkury: - 1 orbita w ciągu 90 dni
Wenus: - 1 okrążenie w ciągu 9 miesięcy
Ziemia: 1 orbita w ciągu 1 roku
Mars: - 1 orbita w ciągu 2 lat
Jowisz: 1 orbita w ciągu 11 lat
Saturn: 1 orbita w ciągu 30 lat</a:t>
            </a: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pl-PL" altLang="it-IT" sz="3600" dirty="0"/>
              <a:t>Galileo Galilei (część I)</a:t>
            </a:r>
            <a:br>
              <a:rPr lang="pl-PL" altLang="it-IT" sz="3600" dirty="0"/>
            </a:br>
            <a:r>
              <a:rPr lang="pl-PL" altLang="it-IT" sz="3600" dirty="0"/>
              <a:t>"Fizyka zstąpiła z nieba na ziemię po r</a:t>
            </a:r>
            <a:r>
              <a:rPr lang="pl-PL" altLang="it-IT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pl-PL" altLang="it-IT" sz="3600" dirty="0"/>
              <a:t>wni pochyłej Galileusza"*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 err="1"/>
              <a:t>Ojciec</a:t>
            </a:r>
            <a:r>
              <a:rPr lang="it-IT" sz="3600" dirty="0"/>
              <a:t> </a:t>
            </a:r>
            <a:r>
              <a:rPr lang="it-IT" sz="3600" dirty="0" err="1"/>
              <a:t>nowoczesnej</a:t>
            </a:r>
            <a:r>
              <a:rPr lang="it-IT" sz="3600" dirty="0"/>
              <a:t> </a:t>
            </a:r>
            <a:r>
              <a:rPr lang="it-IT" sz="3600" dirty="0" err="1"/>
              <a:t>nauki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Interaktywna</a:t>
            </a:r>
            <a:r>
              <a:rPr lang="it-IT" sz="3600" dirty="0"/>
              <a:t> </a:t>
            </a:r>
            <a:r>
              <a:rPr lang="it-IT" sz="3600" dirty="0" err="1"/>
              <a:t>wystawa</a:t>
            </a:r>
            <a:r>
              <a:rPr lang="it-IT" sz="3600" dirty="0"/>
              <a:t>: «Z </a:t>
            </a:r>
            <a:r>
              <a:rPr lang="it-IT" sz="3600" dirty="0" err="1"/>
              <a:t>gòrki</a:t>
            </a:r>
            <a:r>
              <a:rPr lang="it-IT" sz="3600" dirty="0"/>
              <a:t> </a:t>
            </a:r>
            <a:r>
              <a:rPr lang="it-IT" sz="3600" dirty="0" err="1"/>
              <a:t>na</a:t>
            </a:r>
            <a:r>
              <a:rPr lang="it-IT" sz="3600" dirty="0"/>
              <a:t> </a:t>
            </a:r>
            <a:r>
              <a:rPr lang="it-IT" sz="3600" dirty="0" err="1"/>
              <a:t>pazurki</a:t>
            </a:r>
            <a:r>
              <a:rPr lang="it-IT" sz="3600" dirty="0"/>
              <a:t> »(UMK,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/>
              <a:t>«</a:t>
            </a:r>
            <a:r>
              <a:rPr lang="it-IT" sz="2200" dirty="0" err="1"/>
              <a:t>Dlaczego</a:t>
            </a:r>
            <a:r>
              <a:rPr lang="it-IT" sz="2200" dirty="0"/>
              <a:t> </a:t>
            </a:r>
            <a:r>
              <a:rPr lang="pl-PL" sz="2200" dirty="0"/>
              <a:t>obiekty </a:t>
            </a:r>
            <a:r>
              <a:rPr lang="it-IT" sz="2200" dirty="0" err="1"/>
              <a:t>zsuwaj</a:t>
            </a:r>
            <a:r>
              <a:rPr lang="pl-PL" sz="2200" dirty="0"/>
              <a:t>ą się, innymi słowy – wszystko </a:t>
            </a:r>
            <a:r>
              <a:rPr lang="it-IT" sz="2200" dirty="0"/>
              <a:t>o </a:t>
            </a:r>
            <a:r>
              <a:rPr lang="it-IT" sz="2200" dirty="0" err="1"/>
              <a:t>ròwni</a:t>
            </a:r>
            <a:r>
              <a:rPr lang="pl-PL" sz="2200" dirty="0"/>
              <a:t> pochyłej Galileusza, lub – jak energia potencjalna jest przekształcana w energię kinetyczną i jak można się z tym bawić"</a:t>
            </a:r>
            <a:endParaRPr lang="it-IT" sz="22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Dlaczego przedmioty spadają na ziemię?</a:t>
            </a:r>
            <a:endParaRPr lang="en-AU" altLang="it-IT" sz="3600" dirty="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9302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Ponieważ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istnieje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4651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przyciąganie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ziemskie</a:t>
            </a:r>
            <a:r>
              <a:rPr lang="it-IT" altLang="it-IT" sz="2200" dirty="0">
                <a:solidFill>
                  <a:schemeClr val="accent2"/>
                </a:solidFill>
              </a:rPr>
              <a:t>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5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czym jest przyciąganie ziemskie? To grawitacja.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5440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Nie powiedzieliśmy zbyt wiele: masło jest zrobione z masła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Aristot</a:t>
            </a:r>
            <a:r>
              <a:rPr lang="it-IT" altLang="it-IT" sz="3200" dirty="0"/>
              <a:t>e</a:t>
            </a:r>
            <a:r>
              <a:rPr lang="pl-PL" altLang="it-IT" sz="3200" dirty="0"/>
              <a:t>le</a:t>
            </a:r>
            <a:r>
              <a:rPr lang="it-IT" altLang="it-IT" sz="3200" dirty="0"/>
              <a:t>s</a:t>
            </a:r>
            <a:r>
              <a:rPr lang="pl-PL" altLang="it-IT" sz="3200" dirty="0"/>
              <a:t> (384-322 </a:t>
            </a:r>
            <a:r>
              <a:rPr lang="it-IT" altLang="it-IT" sz="3200" dirty="0"/>
              <a:t>a.C.</a:t>
            </a:r>
            <a:r>
              <a:rPr lang="pl-PL" altLang="it-IT" sz="3200" dirty="0"/>
              <a:t>) </a:t>
            </a:r>
            <a:endParaRPr lang="en-AU" altLang="it-IT" sz="3600" dirty="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06502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Obiekty spadają, ponieważ są ciężkie,
a naturalnym miejscem ciężkich przedmiotów jest środek Ziemi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Obiekty spadają, gdyż dążą do środka Ziemi
Spróbujmy!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
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Tak! Obiekty dążą do środka Ziemi!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43556" y="-56564"/>
            <a:ext cx="5220072" cy="1470025"/>
          </a:xfrm>
        </p:spPr>
        <p:txBody>
          <a:bodyPr anchor="ctr"/>
          <a:lstStyle/>
          <a:p>
            <a:pPr eaLnBrk="1" hangingPunct="1"/>
            <a:r>
              <a:rPr lang="pl-PL" altLang="it-IT" sz="2800" dirty="0"/>
              <a:t>Czy piłka może sama podskoczyć w g</a:t>
            </a:r>
            <a:r>
              <a:rPr lang="pl-PL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órę</a:t>
            </a:r>
            <a:r>
              <a:rPr lang="pl-PL" altLang="it-IT" sz="2800" dirty="0"/>
              <a:t>?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26645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Obejrzyjmy ten film!
I jeszcze raz...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1933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było oszustwo. 
</a:t>
            </a:r>
            <a:r>
              <a:rPr lang="it-IT" altLang="it-IT" sz="2200" dirty="0">
                <a:solidFill>
                  <a:schemeClr val="accent2"/>
                </a:solidFill>
              </a:rPr>
              <a:t>F</a:t>
            </a:r>
            <a:r>
              <a:rPr lang="pl-PL" altLang="it-IT" sz="2200" dirty="0">
                <a:solidFill>
                  <a:schemeClr val="accent2"/>
                </a:solidFill>
              </a:rPr>
              <a:t>ilm został odwrócony...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Czy obiekty mogą </a:t>
            </a:r>
            <a:r>
              <a:rPr lang="it-IT" altLang="it-IT" sz="3200" dirty="0" err="1"/>
              <a:t>podskoczy</a:t>
            </a:r>
            <a:r>
              <a:rPr lang="pl-PL" altLang="it-IT" sz="3200" dirty="0"/>
              <a:t>ć w górę?</a:t>
            </a:r>
            <a:endParaRPr lang="en-AU" altLang="it-IT" sz="3600" dirty="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6925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 pomyśleć razem: Po</a:t>
            </a:r>
            <a:r>
              <a:rPr lang="it-IT" altLang="it-IT" sz="2200" dirty="0" err="1">
                <a:solidFill>
                  <a:schemeClr val="accent2"/>
                </a:solidFill>
              </a:rPr>
              <a:t>dskocz</a:t>
            </a:r>
            <a:r>
              <a:rPr lang="pl-PL" altLang="it-IT" sz="2200" dirty="0">
                <a:solidFill>
                  <a:schemeClr val="accent2"/>
                </a:solidFill>
              </a:rPr>
              <a:t>!
(Nazywa się to tele-kinesi i ktoś w to wierzy)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65197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Nie, to nie działa. Może ktoś pomyślał "nie skacz"?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673985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działa. Sama piłka nie może podskoczyć!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Mam</a:t>
            </a:r>
            <a:r>
              <a:rPr lang="it-IT" altLang="it-IT" sz="3200" dirty="0"/>
              <a:t> </a:t>
            </a:r>
            <a:r>
              <a:rPr lang="it-IT" altLang="it-IT" sz="3200" dirty="0" err="1"/>
              <a:t>magiczną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kulę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7294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zróbmy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40349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Magia, magia: </a:t>
            </a:r>
            <a:r>
              <a:rPr lang="it-IT" altLang="it-IT" sz="2200" dirty="0">
                <a:solidFill>
                  <a:schemeClr val="accent2"/>
                </a:solidFill>
              </a:rPr>
              <a:t>le</a:t>
            </a:r>
            <a:r>
              <a:rPr lang="pl-PL" altLang="it-IT" sz="2200" dirty="0">
                <a:solidFill>
                  <a:schemeClr val="accent2"/>
                </a:solidFill>
              </a:rPr>
              <a:t>ć w górę!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Teraz wróć!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</a:t>
            </a:r>
            <a:r>
              <a:rPr lang="it-IT" altLang="it-IT" sz="2200" dirty="0">
                <a:solidFill>
                  <a:schemeClr val="accent2"/>
                </a:solidFill>
              </a:rPr>
              <a:t>o</a:t>
            </a:r>
            <a:r>
              <a:rPr lang="pl-PL" altLang="it-IT" sz="2200" dirty="0">
                <a:solidFill>
                  <a:schemeClr val="accent2"/>
                </a:solidFill>
              </a:rPr>
              <a:t>! Wstecz!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40591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Widziałeś? Magia. Prawdziwa?</a:t>
            </a: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4000" dirty="0">
                <a:solidFill>
                  <a:srgbClr val="FFFF00"/>
                </a:solidFill>
              </a:rPr>
              <a:t>Mikołaj Kopernik: "Cóż jest piękniejszego niż niebo?"</a:t>
            </a:r>
            <a:endParaRPr lang="it-IT" altLang="it-IT" sz="3600" dirty="0">
              <a:solidFill>
                <a:srgbClr val="FFFF00"/>
              </a:solidFill>
            </a:endParaRP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mówię do tej gumowej piłki: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33233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Skocz</a:t>
            </a:r>
            <a:r>
              <a:rPr lang="it-IT" altLang="it-IT" sz="2200" dirty="0">
                <a:solidFill>
                  <a:schemeClr val="accent2"/>
                </a:solidFill>
              </a:rPr>
              <a:t> do </a:t>
            </a:r>
            <a:r>
              <a:rPr lang="it-IT" altLang="it-IT" sz="2200" dirty="0" err="1">
                <a:solidFill>
                  <a:schemeClr val="accent2"/>
                </a:solidFill>
              </a:rPr>
              <a:t>sufitu</a:t>
            </a:r>
            <a:r>
              <a:rPr lang="it-IT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 err="1">
                <a:solidFill>
                  <a:schemeClr val="accent2"/>
                </a:solidFill>
              </a:rPr>
              <a:t>Uwaga</a:t>
            </a:r>
            <a:r>
              <a:rPr lang="it-IT" altLang="it-IT" sz="2200" dirty="0">
                <a:solidFill>
                  <a:schemeClr val="accent2"/>
                </a:solidFill>
              </a:rPr>
              <a:t>)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4269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err="1">
                <a:solidFill>
                  <a:schemeClr val="accent2"/>
                </a:solidFill>
              </a:rPr>
              <a:t>Widziałeś</a:t>
            </a:r>
            <a:r>
              <a:rPr lang="it-IT" altLang="it-IT" sz="2000" dirty="0">
                <a:solidFill>
                  <a:schemeClr val="accent2"/>
                </a:solidFill>
              </a:rPr>
              <a:t>?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8" y="4262567"/>
            <a:ext cx="35722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Teraz możemy skakać razem!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Ponieważ?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Bo mamy energię!</a:t>
            </a:r>
            <a:endParaRPr lang="en-AU" altLang="it-IT" sz="20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https://karwasz.edu.pl/pl/krotkie-lekcje/#Zderzenia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 energia</a:t>
            </a:r>
            <a:r>
              <a:rPr lang="it-IT" altLang="it-IT" sz="3600" dirty="0"/>
              <a:t> </a:t>
            </a:r>
            <a:r>
              <a:rPr lang="pl-PL" altLang="it-IT" sz="3600" dirty="0"/>
              <a:t>porusza rzeczy</a:t>
            </a:r>
            <a:endParaRPr lang="en-AU" altLang="it-IT" sz="3600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30556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karmię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ptaszki</a:t>
            </a:r>
            <a:r>
              <a:rPr lang="it-IT" altLang="it-IT" sz="22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Kulk</a:t>
            </a:r>
            <a:r>
              <a:rPr lang="it-IT" altLang="it-IT" sz="2200" dirty="0">
                <a:solidFill>
                  <a:schemeClr val="accent2"/>
                </a:solidFill>
              </a:rPr>
              <a:t>ami</a:t>
            </a:r>
            <a:r>
              <a:rPr lang="pl-PL" altLang="it-IT" sz="2200" dirty="0">
                <a:solidFill>
                  <a:schemeClr val="accent2"/>
                </a:solidFill>
              </a:rPr>
              <a:t>? Nie! Energią!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385554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Dlaczego </a:t>
            </a:r>
            <a:r>
              <a:rPr lang="it-IT" altLang="it-IT" sz="2200" dirty="0" err="1">
                <a:solidFill>
                  <a:schemeClr val="accent2"/>
                </a:solidFill>
              </a:rPr>
              <a:t>kaczki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maszeruj</a:t>
            </a:r>
            <a:r>
              <a:rPr lang="pl-PL" altLang="it-IT" sz="2200" dirty="0">
                <a:solidFill>
                  <a:schemeClr val="accent2"/>
                </a:solidFill>
              </a:rPr>
              <a:t>ą? 
Ponieważ </a:t>
            </a:r>
            <a:r>
              <a:rPr lang="it-IT" altLang="it-IT" sz="2200" dirty="0" err="1">
                <a:solidFill>
                  <a:schemeClr val="accent2"/>
                </a:solidFill>
              </a:rPr>
              <a:t>dali</a:t>
            </a:r>
            <a:r>
              <a:rPr lang="pl-PL" altLang="it-IT" sz="2200" dirty="0">
                <a:solidFill>
                  <a:schemeClr val="accent2"/>
                </a:solidFill>
              </a:rPr>
              <a:t>śmy </a:t>
            </a:r>
            <a:r>
              <a:rPr lang="it-IT" altLang="it-IT" sz="2200" dirty="0" err="1">
                <a:solidFill>
                  <a:schemeClr val="accent2"/>
                </a:solidFill>
              </a:rPr>
              <a:t>im</a:t>
            </a:r>
            <a:r>
              <a:rPr lang="pl-PL" altLang="it-IT" sz="2200" dirty="0">
                <a:solidFill>
                  <a:schemeClr val="accent2"/>
                </a:solidFill>
              </a:rPr>
              <a:t> 
</a:t>
            </a:r>
            <a:r>
              <a:rPr lang="it-IT" altLang="it-IT" sz="2200" dirty="0">
                <a:solidFill>
                  <a:schemeClr val="accent2"/>
                </a:solidFill>
              </a:rPr>
              <a:t>e</a:t>
            </a:r>
            <a:r>
              <a:rPr lang="pl-PL" altLang="it-IT" sz="2200" dirty="0">
                <a:solidFill>
                  <a:schemeClr val="accent2"/>
                </a:solidFill>
              </a:rPr>
              <a:t>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Trzeba</a:t>
            </a:r>
            <a:r>
              <a:rPr lang="pl-PL" altLang="it-IT" sz="3200" dirty="0"/>
              <a:t> wykonać pracę, aby </a:t>
            </a:r>
            <a:r>
              <a:rPr lang="it-IT" altLang="it-IT" sz="3200" dirty="0" err="1"/>
              <a:t>dostarczy</a:t>
            </a:r>
            <a:r>
              <a:rPr lang="pl-PL" altLang="it-IT" sz="3200" dirty="0"/>
              <a:t>ć energi</a:t>
            </a:r>
            <a:r>
              <a:rPr lang="it-IT" altLang="it-IT" sz="3200" dirty="0"/>
              <a:t>i</a:t>
            </a:r>
            <a:endParaRPr lang="en-AU" altLang="it-IT" sz="3200" dirty="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Pajacyk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schodzi</a:t>
            </a:r>
            <a:r>
              <a:rPr lang="pl-PL" altLang="it-IT" sz="2200" dirty="0">
                <a:solidFill>
                  <a:schemeClr val="accent2"/>
                </a:solidFill>
              </a:rPr>
              <a:t>, ponieważ ma energię</a:t>
            </a: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59800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Święty Mikołaj ws</a:t>
            </a:r>
            <a:r>
              <a:rPr lang="it-IT" altLang="it-IT" sz="2200" dirty="0">
                <a:solidFill>
                  <a:schemeClr val="accent2"/>
                </a:solidFill>
              </a:rPr>
              <a:t>pina si</a:t>
            </a:r>
            <a:r>
              <a:rPr lang="pl-PL" altLang="it-IT" sz="2200" dirty="0">
                <a:solidFill>
                  <a:schemeClr val="accent2"/>
                </a:solidFill>
              </a:rPr>
              <a:t>ę, bo d</a:t>
            </a:r>
            <a:r>
              <a:rPr lang="it-IT" altLang="it-IT" sz="2200" dirty="0" err="1">
                <a:solidFill>
                  <a:schemeClr val="accent2"/>
                </a:solidFill>
              </a:rPr>
              <a:t>ostarczamy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mu </a:t>
            </a:r>
            <a:r>
              <a:rPr lang="it-IT" altLang="it-IT" sz="2200" dirty="0" err="1">
                <a:solidFill>
                  <a:schemeClr val="accent2"/>
                </a:solidFill>
              </a:rPr>
              <a:t>energii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/>
              <a:t>Pracujemy</a:t>
            </a:r>
            <a:r>
              <a:rPr lang="it-IT" altLang="it-IT" sz="3600" dirty="0"/>
              <a:t>, </a:t>
            </a:r>
            <a:r>
              <a:rPr lang="it-IT" altLang="it-IT" sz="3600" dirty="0" err="1"/>
              <a:t>aby</a:t>
            </a:r>
            <a:r>
              <a:rPr lang="it-IT" altLang="it-IT" sz="3600" dirty="0"/>
              <a:t> </a:t>
            </a:r>
            <a:r>
              <a:rPr lang="it-IT" altLang="it-IT" sz="3600" dirty="0" err="1"/>
              <a:t>dostarczać</a:t>
            </a:r>
            <a:r>
              <a:rPr lang="it-IT" altLang="it-IT" sz="3600" dirty="0"/>
              <a:t> </a:t>
            </a:r>
            <a:r>
              <a:rPr lang="it-IT" altLang="it-IT" sz="3600" dirty="0" err="1"/>
              <a:t>energię</a:t>
            </a:r>
            <a:endParaRPr lang="en-AU" altLang="it-IT" sz="3600" dirty="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2381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Obiekty skaczą (poruszają się, spadają), ponieważ mają energię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62456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kolejna magiczna kula
Muszę nad tym popracować (dostarczyć energii)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3871378"/>
            <a:ext cx="45167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możemy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powiedzieć</a:t>
            </a:r>
            <a:r>
              <a:rPr lang="it-IT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 err="1">
                <a:solidFill>
                  <a:schemeClr val="accent2"/>
                </a:solidFill>
              </a:rPr>
              <a:t>skacz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31" y="2513350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4840871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Dzięcioł </a:t>
            </a:r>
            <a:r>
              <a:rPr lang="it-IT" altLang="it-IT" sz="2200" dirty="0" err="1">
                <a:solidFill>
                  <a:schemeClr val="accent2"/>
                </a:solidFill>
              </a:rPr>
              <a:t>dziobie</a:t>
            </a:r>
            <a:r>
              <a:rPr lang="pl-PL" altLang="it-IT" sz="2200" dirty="0">
                <a:solidFill>
                  <a:schemeClr val="accent2"/>
                </a:solidFill>
              </a:rPr>
              <a:t>, jeśli damy mu energię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Jak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spadają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obiekty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02881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Już</a:t>
            </a:r>
            <a:r>
              <a:rPr lang="pl-PL" altLang="it-IT" sz="2200" dirty="0">
                <a:solidFill>
                  <a:schemeClr val="accent2"/>
                </a:solidFill>
              </a:rPr>
              <a:t> wiemy, dlaczego obiekty spadają.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Pytamy teraz, jak spadają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616707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Prawdą jest, że ciężkie przedmioty spadają  
szyb</a:t>
            </a:r>
            <a:r>
              <a:rPr lang="it-IT" altLang="it-IT" sz="2200" b="1" dirty="0" err="1">
                <a:solidFill>
                  <a:schemeClr val="accent2"/>
                </a:solidFill>
              </a:rPr>
              <a:t>ciej</a:t>
            </a:r>
            <a:r>
              <a:rPr lang="pl-PL" altLang="it-IT" sz="2200" b="1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334950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Arystoteles </a:t>
            </a:r>
            <a:r>
              <a:rPr lang="it-IT" altLang="it-IT" sz="2200" dirty="0" err="1">
                <a:solidFill>
                  <a:schemeClr val="accent2"/>
                </a:solidFill>
              </a:rPr>
              <a:t>twierdzi</a:t>
            </a:r>
            <a:r>
              <a:rPr lang="pl-PL" altLang="it-IT" sz="2200" dirty="0">
                <a:solidFill>
                  <a:schemeClr val="accent2"/>
                </a:solidFill>
              </a:rPr>
              <a:t>ł: Tak!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wózek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zjedzie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pierwszy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22" y="1907333"/>
            <a:ext cx="57534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</a:t>
            </a:r>
            <a:r>
              <a:rPr lang="it-IT" altLang="it-IT" sz="2200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ó</a:t>
            </a:r>
            <a:r>
              <a:rPr lang="it-IT" altLang="it-IT" sz="2200" dirty="0">
                <a:solidFill>
                  <a:schemeClr val="accent2"/>
                </a:solidFill>
              </a:rPr>
              <a:t>wi</a:t>
            </a:r>
            <a:r>
              <a:rPr lang="pl-PL" altLang="it-IT" sz="2200" dirty="0">
                <a:solidFill>
                  <a:schemeClr val="accent2"/>
                </a:solidFill>
              </a:rPr>
              <a:t>, że pierwszy </a:t>
            </a:r>
            <a:r>
              <a:rPr lang="it-IT" altLang="it-IT" sz="2200" dirty="0" err="1">
                <a:solidFill>
                  <a:schemeClr val="accent2"/>
                </a:solidFill>
              </a:rPr>
              <a:t>zjedzie</a:t>
            </a:r>
            <a:r>
              <a:rPr lang="pl-PL" altLang="it-IT" sz="2200" dirty="0">
                <a:solidFill>
                  <a:schemeClr val="accent2"/>
                </a:solidFill>
              </a:rPr>
              <a:t> ciężki wózek?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23572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uważa, że lekki wózek jest szybszy?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Spròbujmy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4002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Ktòry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wózek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cięższy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Europa 1453: upadek Konstantynopola (dzisiejszy Stambuł) = koniec Cesarstwa Rzymskiego (Wschodu)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Polska 1466:</a:t>
            </a:r>
            <a:br>
              <a:rPr lang="pl-PL" altLang="it-IT" dirty="0"/>
            </a:br>
            <a:r>
              <a:rPr lang="pl-PL" altLang="it-IT" dirty="0"/>
              <a:t>wojna między Niemcami a Polską: pokój toruński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wòzek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szybszy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48629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Lekki wózek rusza jako pierwszy
Ten ciężki powinien do niego dotrzeć.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1662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zadziałało...
Spróbujmy z tym lekkim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52481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nawet tak nie działa!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Jedyne wyjaśnienie, że zjeżdżają z tą samą "prędkością"</a:t>
            </a: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283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Wszystkie obiekty spadają z tym samą
"prędkoś</a:t>
            </a:r>
            <a:r>
              <a:rPr lang="it-IT" altLang="it-IT" sz="2200" dirty="0">
                <a:solidFill>
                  <a:schemeClr val="accent2"/>
                </a:solidFill>
              </a:rPr>
              <a:t>ci</a:t>
            </a:r>
            <a:r>
              <a:rPr lang="pl-PL" altLang="it-IT" sz="2200" dirty="0">
                <a:solidFill>
                  <a:schemeClr val="accent2"/>
                </a:solidFill>
              </a:rPr>
              <a:t>ą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Zapewne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zrzuca</a:t>
            </a:r>
            <a:r>
              <a:rPr lang="pl-PL" altLang="it-IT" sz="2200" dirty="0">
                <a:solidFill>
                  <a:schemeClr val="accent2"/>
                </a:solidFill>
              </a:rPr>
              <a:t>ł, kamienie z wieży 
</a:t>
            </a:r>
            <a:r>
              <a:rPr lang="it-IT" altLang="it-IT" sz="2200" dirty="0">
                <a:solidFill>
                  <a:schemeClr val="accent2"/>
                </a:solidFill>
              </a:rPr>
              <a:t>w Pizia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Wieża była pochylona 
już wtedy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"Co się stanie, jeśli upuścimy ciężki kamień z lekkim kamieniem?"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03961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ięższy kamień spada
szyb</a:t>
            </a:r>
            <a:r>
              <a:rPr lang="it-IT" altLang="it-IT" sz="2200" dirty="0" err="1">
                <a:solidFill>
                  <a:schemeClr val="accent2"/>
                </a:solidFill>
              </a:rPr>
              <a:t>ciej</a:t>
            </a:r>
            <a:r>
              <a:rPr lang="pl-PL" altLang="it-IT" sz="2200" dirty="0">
                <a:solidFill>
                  <a:schemeClr val="accent2"/>
                </a:solidFill>
              </a:rPr>
              <a:t> niż kamień
</a:t>
            </a:r>
            <a:r>
              <a:rPr lang="it-IT" altLang="it-IT" sz="2200" dirty="0" err="1">
                <a:solidFill>
                  <a:schemeClr val="accent2"/>
                </a:solidFill>
              </a:rPr>
              <a:t>lekki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"Teraz połączmy ciężki kamień z lekkim kamieniem.
Co się dzieje?"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4830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Ciężki kamień spada razem 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lekkim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spróbujmy</a:t>
            </a:r>
            <a:r>
              <a:rPr lang="it-IT" altLang="it-IT" sz="3200" dirty="0"/>
              <a:t> za </a:t>
            </a:r>
            <a:r>
              <a:rPr lang="it-IT" altLang="it-IT" sz="3200" dirty="0" err="1"/>
              <a:t>dwoma</a:t>
            </a:r>
            <a:r>
              <a:rPr lang="it-IT" altLang="it-IT" sz="3200" dirty="0"/>
              <a:t> </a:t>
            </a:r>
            <a:br>
              <a:rPr lang="it-IT" altLang="it-IT" sz="3200" dirty="0"/>
            </a:br>
            <a:r>
              <a:rPr lang="it-IT" altLang="it-IT" sz="3200" dirty="0" err="1"/>
              <a:t>piłkami</a:t>
            </a:r>
            <a:r>
              <a:rPr lang="pl-PL" altLang="it-IT" sz="3200" dirty="0"/>
              <a:t>:</a:t>
            </a:r>
            <a:endParaRPr lang="en-AU" altLang="it-IT" sz="3600" dirty="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18630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ciężką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lekką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013325"/>
            <a:ext cx="43656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jest ciężk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a </a:t>
            </a:r>
            <a:r>
              <a:rPr lang="it-IT" altLang="it-IT" sz="2200" dirty="0" err="1">
                <a:solidFill>
                  <a:schemeClr val="accent2"/>
                </a:solidFill>
              </a:rPr>
              <a:t>ta</a:t>
            </a:r>
            <a:r>
              <a:rPr lang="pl-PL" altLang="it-IT" sz="2200" dirty="0">
                <a:solidFill>
                  <a:schemeClr val="accent2"/>
                </a:solidFill>
              </a:rPr>
              <a:t> lekk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razem</a:t>
            </a:r>
            <a:r>
              <a:rPr lang="it-IT" altLang="it-IT" sz="3200" dirty="0"/>
              <a:t>:</a:t>
            </a:r>
            <a:endParaRPr lang="en-AU" altLang="it-IT" sz="3600" dirty="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3022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37785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Która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spadła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18165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Otwórz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1627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Spadają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razem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70326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Wszystkie obiekty spadają z tą samą "prędkością"!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jeszcze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</a:t>
            </a:r>
            <a:r>
              <a:rPr lang="it-IT" altLang="it-IT" sz="3200" dirty="0"/>
              <a:t>!</a:t>
            </a:r>
            <a:endParaRPr lang="en-AU" altLang="it-IT" sz="3600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88252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Przyjrzyj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26308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szybszy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Dlaczego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5315" y="3032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dwóch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kawa</a:t>
            </a:r>
            <a:r>
              <a:rPr lang="it-IT" alt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łków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papieru</a:t>
            </a:r>
            <a:endParaRPr lang="en-AU" altLang="it-IT" sz="36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7692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Jed</a:t>
            </a:r>
            <a:r>
              <a:rPr lang="it-IT" altLang="it-IT" sz="2200" dirty="0">
                <a:solidFill>
                  <a:schemeClr val="accent2"/>
                </a:solidFill>
              </a:rPr>
              <a:t>en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spada </a:t>
            </a:r>
            <a:r>
              <a:rPr lang="pl-PL" altLang="it-IT" sz="2200" dirty="0">
                <a:solidFill>
                  <a:schemeClr val="accent2"/>
                </a:solidFill>
              </a:rPr>
              <a:t>jak </a:t>
            </a:r>
            <a:r>
              <a:rPr lang="it-IT" altLang="it-IT" sz="2200" dirty="0" err="1">
                <a:solidFill>
                  <a:schemeClr val="accent2"/>
                </a:solidFill>
              </a:rPr>
              <a:t>kartka</a:t>
            </a:r>
            <a:r>
              <a:rPr lang="pl-PL" altLang="it-IT" sz="2200" dirty="0">
                <a:solidFill>
                  <a:schemeClr val="accent2"/>
                </a:solidFill>
              </a:rPr>
              <a:t>, drugi – piłka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powietrze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robi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różnicę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3238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Zróbmy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eksperyment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bez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powietrza</a:t>
            </a:r>
            <a:endParaRPr lang="en-AU" altLang="it-IT" sz="3600" dirty="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86581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Na Księżycu nie ma powietrza, ale nie możemy polecieć na Księżyc
Ale mamy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03995"/>
            <a:ext cx="532884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 tej tubie mamy monetę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i piórko.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36997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co </a:t>
            </a:r>
            <a:r>
              <a:rPr lang="it-IT" altLang="it-IT" sz="2200" dirty="0" err="1">
                <a:solidFill>
                  <a:schemeClr val="accent2"/>
                </a:solidFill>
              </a:rPr>
              <a:t>spadnie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pierwsze</a:t>
            </a:r>
            <a:r>
              <a:rPr lang="pl-PL" altLang="it-IT" sz="2200" dirty="0">
                <a:solidFill>
                  <a:schemeClr val="accent2"/>
                </a:solidFill>
              </a:rPr>
              <a:t>:
Moneta czy piórko?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14087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Jasne</a:t>
            </a:r>
            <a:r>
              <a:rPr lang="it-IT" altLang="it-IT" sz="2200" dirty="0">
                <a:solidFill>
                  <a:schemeClr val="accent2"/>
                </a:solidFill>
              </a:rPr>
              <a:t>! Moneta spada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(1451-53): </a:t>
            </a:r>
            <a:r>
              <a:rPr lang="it-IT" altLang="it-IT" dirty="0" err="1"/>
              <a:t>druk</a:t>
            </a:r>
            <a:r>
              <a:rPr lang="it-IT" altLang="it-IT" dirty="0"/>
              <a:t> </a:t>
            </a:r>
            <a:r>
              <a:rPr lang="it-IT" altLang="it-IT" dirty="0" err="1"/>
              <a:t>ruchomą</a:t>
            </a:r>
            <a:r>
              <a:rPr lang="it-IT" altLang="it-IT" dirty="0"/>
              <a:t> </a:t>
            </a:r>
            <a:r>
              <a:rPr lang="it-IT" altLang="it-IT" dirty="0" err="1"/>
              <a:t>czcionką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wypompowujemy powietrze z rury</a:t>
            </a:r>
            <a:endParaRPr lang="en-AU" altLang="it-IT" sz="3600" dirty="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9400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pompa, czekamy, aż powietrze wyjdzie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powietrze robi różnicę!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30267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I próbujemy ponownie!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6770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moneta i pióro s</a:t>
            </a:r>
            <a:r>
              <a:rPr lang="it-IT" altLang="it-IT" sz="2200" dirty="0" err="1">
                <a:solidFill>
                  <a:schemeClr val="accent2"/>
                </a:solidFill>
              </a:rPr>
              <a:t>padaj</a:t>
            </a:r>
            <a:r>
              <a:rPr lang="pl-PL" altLang="it-IT" sz="2200" dirty="0">
                <a:solidFill>
                  <a:schemeClr val="accent2"/>
                </a:solidFill>
              </a:rPr>
              <a:t>ą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robimy eksperyment na Księżycu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36125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„To stary eksperyment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młotek, a to jest piórko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58801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Powiedział, że wszystkie przedmioty spadają 
z tą samą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45895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który wypada pierwszy!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50081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Spadają razem. Galileusz </a:t>
            </a:r>
            <a:r>
              <a:rPr lang="it-IT" altLang="it-IT" sz="2200" dirty="0">
                <a:solidFill>
                  <a:schemeClr val="accent2"/>
                </a:solidFill>
              </a:rPr>
              <a:t>mia</a:t>
            </a:r>
            <a:r>
              <a:rPr lang="pl-PL" altLang="it-IT" sz="2200" dirty="0">
                <a:solidFill>
                  <a:schemeClr val="accent2"/>
                </a:solidFill>
              </a:rPr>
              <a:t>ł </a:t>
            </a:r>
            <a:r>
              <a:rPr lang="it-IT" altLang="it-IT" sz="2200" dirty="0" err="1">
                <a:solidFill>
                  <a:schemeClr val="accent2"/>
                </a:solidFill>
              </a:rPr>
              <a:t>rację</a:t>
            </a:r>
            <a:r>
              <a:rPr lang="pl-PL" altLang="it-IT" sz="2200" dirty="0">
                <a:solidFill>
                  <a:schemeClr val="accent2"/>
                </a:solidFill>
              </a:rPr>
              <a:t>!"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Kolejny</a:t>
            </a:r>
            <a:r>
              <a:rPr lang="it-IT" sz="3600" dirty="0"/>
              <a:t> </a:t>
            </a:r>
            <a:r>
              <a:rPr lang="it-IT" sz="3600" dirty="0" err="1"/>
              <a:t>eksperyment</a:t>
            </a:r>
            <a:r>
              <a:rPr lang="it-IT" sz="3600" dirty="0"/>
              <a:t> "</a:t>
            </a:r>
            <a:r>
              <a:rPr lang="it-IT" sz="3600" dirty="0" err="1"/>
              <a:t>Galileusza</a:t>
            </a:r>
            <a:r>
              <a:rPr lang="it-IT" sz="3600" dirty="0"/>
              <a:t>"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Nieważkość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1771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Jak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kosmosie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39036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Jedzenie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stacji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kosmicznej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Brak </a:t>
            </a:r>
            <a:r>
              <a:rPr lang="it-IT" altLang="it-IT" sz="3200" dirty="0" err="1"/>
              <a:t>grawitacji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Możemy to zrobić tutaj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1130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Czy wyskoczy?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12401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nasz statek kosmiczny i pilot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85366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On spada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787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Misiek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Sprawdzamy to ponownie</a:t>
            </a:r>
            <a:endParaRPr lang="en-AU" altLang="it-IT" sz="3600" dirty="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Woda i kubek spadają razem!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38" y="691192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774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woda wypływa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2627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Woda w kubku jest </a:t>
            </a:r>
            <a:r>
              <a:rPr lang="it-IT" altLang="it-IT" sz="2200" dirty="0">
                <a:solidFill>
                  <a:schemeClr val="accent2"/>
                </a:solidFill>
              </a:rPr>
              <a:t>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Ale statek kosmiczny na orbicie?</a:t>
            </a:r>
            <a:endParaRPr lang="en-AU" altLang="it-IT" sz="3600" dirty="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04198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Tak, </a:t>
            </a: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1400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pl-PL" altLang="it-IT" sz="2200" dirty="0">
                <a:solidFill>
                  <a:schemeClr val="accent2"/>
                </a:solidFill>
              </a:rPr>
              <a:t> 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r>
              <a:rPr lang="pl-PL" altLang="it-IT" sz="2200" dirty="0">
                <a:solidFill>
                  <a:schemeClr val="accent2"/>
                </a:solidFill>
              </a:rPr>
              <a:t>, a nie spada?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182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jest to ciągły spadek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>
                <a:solidFill>
                  <a:schemeClr val="accent2"/>
                </a:solidFill>
              </a:rPr>
              <a:t>Jak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spadają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obiekty</a:t>
            </a:r>
            <a:r>
              <a:rPr lang="it-IT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posłuchajmy tej małej piłki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1553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Porusza się ze stałą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Posłuchaj</a:t>
            </a:r>
            <a:r>
              <a:rPr lang="it-IT" altLang="it-IT" sz="3200" dirty="0"/>
              <a:t> </a:t>
            </a:r>
            <a:r>
              <a:rPr lang="it-IT" altLang="it-IT" sz="3200" dirty="0" err="1"/>
              <a:t>teraz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60860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zaczyna się powoli, a następnie szybciej.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3647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81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większego  pochył</a:t>
            </a:r>
            <a:r>
              <a:rPr lang="it-IT" altLang="it-IT" sz="3200" dirty="0"/>
              <a:t>u</a:t>
            </a:r>
            <a:r>
              <a:rPr lang="pl-PL" altLang="it-IT" sz="3200" dirty="0"/>
              <a:t>...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0826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filmu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52644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Jak daleko są dzwony? Równy, prawda?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28223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obejrzyjmy</a:t>
            </a:r>
            <a:r>
              <a:rPr lang="it-IT" altLang="it-IT" sz="2200" dirty="0">
                <a:solidFill>
                  <a:schemeClr val="accent2"/>
                </a:solidFill>
              </a:rPr>
              <a:t>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</a:t>
            </a:r>
            <a:r>
              <a:rPr lang="it-IT" altLang="it-IT" sz="3200" dirty="0"/>
              <a:t>j </a:t>
            </a:r>
            <a:r>
              <a:rPr lang="it-IT" altLang="it-IT" sz="3200" dirty="0" err="1"/>
              <a:t>ròwni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Mierzymy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odległości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01693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Odległości to 1 : 3 : 5 : 7 (buty), czyli </a:t>
            </a:r>
            <a:r>
              <a:rPr lang="it-IT" altLang="it-IT" sz="2200" dirty="0" err="1">
                <a:solidFill>
                  <a:schemeClr val="accent2"/>
                </a:solidFill>
              </a:rPr>
              <a:t>kolejne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liczby nieparzyste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53807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Takie jest prawo odkryte przez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Wyprzedzając wszystko inne, należy wziąć pod uwagę, że ruch potomków grobu nie jest jednolity, ale zaczynając od bezruchu, stale przyspieszają; efekt znany i obserwowany przez wszystkich, z wyjątkiem przedmowy współczesnego autora, który, nie mówiąc o przyspieszeniu, czyni go równym. Ale to powszechne poznanie jest bezużyteczne, gdy nie wiemy, w jakim stopniu dokonuje się ten wzrost prędkości, wniosek, który dotychczas był ignorowany przez wszystkich filozofów, a po raz pierwszy znaleziony i wykazany przez akademika, naszego wspólnego przyjaciela: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PRZYJACIEL: który w niektórych swoich pismach jeszcze nie opublikowanych, ale w zaufaniu pokazanym mi i innym swoim przyjaciołom, pokazuje, jak przyspieszenie właściwego ruchu poważnego odbywa się zgodnie z nieparzystymi liczbami ab unitate, to znaczy zaznaczonymi, które i ile równych czasów są potrzebne, jeśli po raz pierwszy, opuszczając meble z ciszy, minie taką przestrzeń,  Jak na przykład trzcina, w drugiej połowie przejdzie trzy trzciny, w trzeciej pięć, w czwartej siedem, a więc zgodnie z kolejnymi liczbami wąsów, co w sumie jest tym samym, co stwierdzenie, że przestrzenie mijane przez meble, poczynając od ciszy, mają między sobą proporcję duplikatów tego, co mają czasy i które takie przestrzenie są mierzone,  Albo chcemy powiedzieć, że prze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byte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latin typeface="+mj-lt"/>
                <a:ea typeface="Times New Roman" panose="02020603050405020304" pitchFamily="18" charset="0"/>
              </a:rPr>
              <a:t>odleglosci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są między nimi jak kwadraty czasu.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Kolejne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liczby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nieparzyste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52261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 err="1">
                <a:solidFill>
                  <a:schemeClr val="accent2"/>
                </a:solidFill>
              </a:rPr>
              <a:t>gdzie</a:t>
            </a:r>
            <a:r>
              <a:rPr lang="it-IT" altLang="it-IT" sz="2200" dirty="0">
                <a:solidFill>
                  <a:schemeClr val="accent2"/>
                </a:solidFill>
              </a:rPr>
              <a:t> a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przyspieszeniem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516359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Energia (kinetyczna i potencjalna):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jest masą, v – prędkością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=mgh, g – jest przyspieszeniem  
	grawitacj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, h – wysokoś</a:t>
            </a:r>
            <a:r>
              <a:rPr lang="it-IT" altLang="it-IT" sz="2200" dirty="0" err="1">
                <a:solidFill>
                  <a:schemeClr val="accent2"/>
                </a:solidFill>
              </a:rPr>
              <a:t>cia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853" y="1988840"/>
            <a:ext cx="3297697" cy="35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4316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Pęd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it-IT" altLang="it-IT" sz="3200" dirty="0"/>
              <a:t> </a:t>
            </a:r>
            <a:r>
              <a:rPr lang="pl-PL" altLang="it-IT" sz="3200" dirty="0"/>
              <a:t>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127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 </a:t>
            </a:r>
            <a:r>
              <a:rPr lang="it-IT" altLang="it-IT" sz="2200" dirty="0" err="1">
                <a:solidFill>
                  <a:schemeClr val="accent2"/>
                </a:solidFill>
              </a:rPr>
              <a:t>pędu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 err="1">
                <a:solidFill>
                  <a:srgbClr val="0033CC"/>
                </a:solidFill>
              </a:rPr>
              <a:t>Szukaj</a:t>
            </a:r>
            <a:r>
              <a:rPr lang="it-IT" altLang="it-IT" sz="3200" dirty="0">
                <a:solidFill>
                  <a:srgbClr val="0033CC"/>
                </a:solidFill>
              </a:rPr>
              <a:t> </a:t>
            </a:r>
            <a:r>
              <a:rPr lang="it-IT" altLang="it-IT" sz="3200" dirty="0" err="1">
                <a:solidFill>
                  <a:srgbClr val="0033CC"/>
                </a:solidFill>
              </a:rPr>
              <a:t>Księżyca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Wenus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Jowisza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pl-PL" sz="2400" dirty="0"/>
              <a:t>Wprowadził metodę naukową: nie "metafizykę", ale uważną, skrupulatną, systematyczną i zaprojektowaną obserwację natury.
Obserwacja przeprowadzona za pomocą prostych i powtarzalnych eksperymentów
Uzupełniony rozumowaniem, które ma tendencję do eliminowania czynników wtórnych (tj. staje się rozumowaniem abstrakcyjnym).
W ten sposób Galileusz stworzył metodę, którą dziś chciałyby stosować wszystkie nauki, od biologii po psychologię.
Wkrótce, wkrótce, opis Galileusza w słowach został uzupełniony wzorami matematycznymi: "Natura opisuje się za pomocą matematyki".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Następnego dnia sprawdź, gdzie jestem teraz</a:t>
            </a:r>
            <a:endParaRPr lang="it-IT" altLang="it-IT" sz="32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Tego samego dnia godzinę później
Większe powiększenie</a:t>
            </a:r>
            <a:endParaRPr lang="it-IT" altLang="it-IT" sz="2200" dirty="0">
              <a:solidFill>
                <a:srgbClr val="FFFF00"/>
              </a:solidFill>
            </a:endParaRP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FF00"/>
                </a:solidFill>
              </a:rPr>
              <a:t>Zauważ, że nieoświetlony Księżyc nie jest całkowicie ciemny: jest oświetlony przez Ziemię, która na tym etapie widziana z Księżyca znajduje się w "Pleni-ziemi"</a:t>
            </a:r>
            <a:endParaRPr lang="it-IT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6116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3200" dirty="0">
                <a:solidFill>
                  <a:srgbClr val="0033CC"/>
                </a:solidFill>
              </a:rPr>
              <a:t>Ptolemeusz (151-212): Słońce i gwiazdy </a:t>
            </a:r>
            <a:r>
              <a:rPr lang="it-IT" altLang="it-IT" sz="3200" dirty="0" err="1">
                <a:solidFill>
                  <a:srgbClr val="0033CC"/>
                </a:solidFill>
              </a:rPr>
              <a:t>kr</a:t>
            </a:r>
            <a:r>
              <a:rPr lang="pl-PL" altLang="it-IT" sz="3200" dirty="0">
                <a:solidFill>
                  <a:srgbClr val="0033CC"/>
                </a:solidFill>
              </a:rPr>
              <a:t>ążą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9408</TotalTime>
  <Words>2284</Words>
  <Application>Microsoft Office PowerPoint</Application>
  <PresentationFormat>Presentazione su schermo (4:3)</PresentationFormat>
  <Paragraphs>270</Paragraphs>
  <Slides>61</Slides>
  <Notes>0</Notes>
  <HiddenSlides>0</HiddenSlides>
  <MMClips>13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5" baseType="lpstr">
      <vt:lpstr>Arial</vt:lpstr>
      <vt:lpstr>Calibri</vt:lpstr>
      <vt:lpstr>Times New Roman</vt:lpstr>
      <vt:lpstr>Projekt domyślny</vt:lpstr>
      <vt:lpstr>Physics is Fun: Why do objects fall?</vt:lpstr>
      <vt:lpstr>Presentazione standard di PowerPoint</vt:lpstr>
      <vt:lpstr>Presentazione standard di PowerPoint</vt:lpstr>
      <vt:lpstr>Presentazione standard di PowerPoint</vt:lpstr>
      <vt:lpstr>Co zrobił Kopernik?</vt:lpstr>
      <vt:lpstr>Szukaj Księżyca, Wenus, Jowisza</vt:lpstr>
      <vt:lpstr>Następnego dnia sprawdź, gdzie jestem teraz</vt:lpstr>
      <vt:lpstr>Presentazione standard di PowerPoint</vt:lpstr>
      <vt:lpstr>Presentazione standard di PowerPoint</vt:lpstr>
      <vt:lpstr>System kopernikański: planety krążą wokół Słońca</vt:lpstr>
      <vt:lpstr>Solar-scope</vt:lpstr>
      <vt:lpstr> Galileo Galilei (część I) "Fizyka zstąpiła z nieba na ziemię po równi pochyłej Galileusza"*</vt:lpstr>
      <vt:lpstr>Ojciec nowoczesnej nauki</vt:lpstr>
      <vt:lpstr>Interaktywna wystawa: «Z gòrki na pazurki »(UMK, 2007)</vt:lpstr>
      <vt:lpstr>Dlaczego przedmioty spadają na ziemię?</vt:lpstr>
      <vt:lpstr>Aristoteles (384-322 a.C.) </vt:lpstr>
      <vt:lpstr>Czy piłka może sama podskoczyć w górę?</vt:lpstr>
      <vt:lpstr>Czy obiekty mogą podskoczyć w górę?</vt:lpstr>
      <vt:lpstr>Mam magiczną kulę...</vt:lpstr>
      <vt:lpstr>Teraz mówię do tej gumowej piłki:</vt:lpstr>
      <vt:lpstr>«Collisioni»</vt:lpstr>
      <vt:lpstr>To energia porusza rzeczy</vt:lpstr>
      <vt:lpstr>«Energia è una magia»</vt:lpstr>
      <vt:lpstr>Trzeba wykonać pracę, aby dostarczyć energii</vt:lpstr>
      <vt:lpstr>Il Babbo Natale</vt:lpstr>
      <vt:lpstr>Il Babbo Natale alpinista</vt:lpstr>
      <vt:lpstr>Pracujemy, aby dostarczać energię</vt:lpstr>
      <vt:lpstr>Jak spadają obiekty?</vt:lpstr>
      <vt:lpstr>Który wózek zjedzie pierwszy?</vt:lpstr>
      <vt:lpstr>Który wòzek jest szybszy?</vt:lpstr>
      <vt:lpstr>La corsa delle macchine</vt:lpstr>
      <vt:lpstr>Galileo (1564-1642)</vt:lpstr>
      <vt:lpstr>Galileo Galilei:</vt:lpstr>
      <vt:lpstr>Galileo Galilei:</vt:lpstr>
      <vt:lpstr>Teraz spróbujmy za dwoma  piłkami:</vt:lpstr>
      <vt:lpstr>Teraz razem:</vt:lpstr>
      <vt:lpstr>Spróbujmy jeszcze raz!</vt:lpstr>
      <vt:lpstr>Spróbujmy dwóch kawałków papieru</vt:lpstr>
      <vt:lpstr>Zróbmy eksperyment bez powietrza</vt:lpstr>
      <vt:lpstr>Teraz wypompowujemy powietrze z rury</vt:lpstr>
      <vt:lpstr>Teraz robimy eksperyment na Księżycu</vt:lpstr>
      <vt:lpstr>Galileo experiment on Moon</vt:lpstr>
      <vt:lpstr>Kolejny eksperyment "Galileusza"</vt:lpstr>
      <vt:lpstr>Nieważkość?</vt:lpstr>
      <vt:lpstr>Brak grawitacji?</vt:lpstr>
      <vt:lpstr>Możemy to zrobić tutaj</vt:lpstr>
      <vt:lpstr>Sprawdzamy to ponownie</vt:lpstr>
      <vt:lpstr>Ale statek kosmiczny na orbicie?</vt:lpstr>
      <vt:lpstr>Jak spadają obiekty?</vt:lpstr>
      <vt:lpstr>Posłuchaj teraz...</vt:lpstr>
      <vt:lpstr>Spróbujmy trochę większego  pochyłu...</vt:lpstr>
      <vt:lpstr>Spróbujmy trochę większej ròwni</vt:lpstr>
      <vt:lpstr>Mierzymy odległości</vt:lpstr>
      <vt:lpstr>«Il Saggiatore»</vt:lpstr>
      <vt:lpstr>«Il Saggiatore»</vt:lpstr>
      <vt:lpstr>Kolejne liczby nieparzyste</vt:lpstr>
      <vt:lpstr>Prawa zachowania (1)</vt:lpstr>
      <vt:lpstr>Leggi di conservazione (2)</vt:lpstr>
      <vt:lpstr>Prawa zachowania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146</cp:revision>
  <dcterms:created xsi:type="dcterms:W3CDTF">2016-08-29T05:07:43Z</dcterms:created>
  <dcterms:modified xsi:type="dcterms:W3CDTF">2023-08-31T20:35:43Z</dcterms:modified>
</cp:coreProperties>
</file>