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sldIdLst>
    <p:sldId id="310" r:id="rId2"/>
    <p:sldId id="485" r:id="rId3"/>
    <p:sldId id="260" r:id="rId4"/>
    <p:sldId id="491" r:id="rId5"/>
    <p:sldId id="456" r:id="rId6"/>
    <p:sldId id="336" r:id="rId7"/>
    <p:sldId id="487" r:id="rId8"/>
    <p:sldId id="339" r:id="rId9"/>
    <p:sldId id="306" r:id="rId10"/>
    <p:sldId id="457" r:id="rId11"/>
    <p:sldId id="334" r:id="rId12"/>
    <p:sldId id="256" r:id="rId13"/>
    <p:sldId id="470" r:id="rId14"/>
    <p:sldId id="502" r:id="rId15"/>
    <p:sldId id="267" r:id="rId16"/>
    <p:sldId id="268" r:id="rId17"/>
    <p:sldId id="273" r:id="rId18"/>
    <p:sldId id="270" r:id="rId19"/>
    <p:sldId id="271" r:id="rId20"/>
    <p:sldId id="276" r:id="rId21"/>
    <p:sldId id="504" r:id="rId22"/>
    <p:sldId id="308" r:id="rId23"/>
    <p:sldId id="503" r:id="rId24"/>
    <p:sldId id="309" r:id="rId25"/>
    <p:sldId id="468" r:id="rId26"/>
    <p:sldId id="467" r:id="rId27"/>
    <p:sldId id="275" r:id="rId28"/>
    <p:sldId id="274" r:id="rId29"/>
    <p:sldId id="277" r:id="rId30"/>
    <p:sldId id="278" r:id="rId31"/>
    <p:sldId id="505" r:id="rId32"/>
    <p:sldId id="508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9" r:id="rId41"/>
    <p:sldId id="290" r:id="rId42"/>
    <p:sldId id="291" r:id="rId43"/>
    <p:sldId id="492" r:id="rId44"/>
    <p:sldId id="494" r:id="rId45"/>
    <p:sldId id="287" r:id="rId46"/>
    <p:sldId id="493" r:id="rId47"/>
    <p:sldId id="292" r:id="rId48"/>
    <p:sldId id="293" r:id="rId49"/>
    <p:sldId id="294" r:id="rId50"/>
    <p:sldId id="298" r:id="rId51"/>
    <p:sldId id="297" r:id="rId52"/>
    <p:sldId id="299" r:id="rId53"/>
    <p:sldId id="507" r:id="rId54"/>
    <p:sldId id="300" r:id="rId55"/>
    <p:sldId id="476" r:id="rId56"/>
    <p:sldId id="477" r:id="rId57"/>
    <p:sldId id="301" r:id="rId58"/>
    <p:sldId id="303" r:id="rId59"/>
    <p:sldId id="302" r:id="rId60"/>
    <p:sldId id="304" r:id="rId61"/>
    <p:sldId id="501" r:id="rId62"/>
    <p:sldId id="506" r:id="rId63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08" autoAdjust="0"/>
    <p:restoredTop sz="94660"/>
  </p:normalViewPr>
  <p:slideViewPr>
    <p:cSldViewPr>
      <p:cViewPr varScale="1">
        <p:scale>
          <a:sx n="81" d="100"/>
          <a:sy n="81" d="100"/>
        </p:scale>
        <p:origin x="9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58.9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29.13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3.07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4.61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6.40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7.58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8.96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0.0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1.9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7.3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8.6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0.5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9.6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2.7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4.3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0:17.5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05.3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24575,'2395'0'0,"-2371"1"0,-1 2 0,0 0 0,26 8 0,-22-5 0,48 5 0,395-7 0,-241-7 0,-197 3 0,186 6 0,-181-2 0,-1 1 0,0 2 0,70 22 0,-84-22 0,1-1 0,0-1 0,0-1 0,43 2 0,99-8 0,-62-1 0,2761 3 0,-2852 0-341,-1 0 0,0-1-1,21-5 1,-8-2-6485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12.67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40 24575,'13'-1'0,"0"-1"0,0 0 0,-1-1 0,16-4 0,27-7 0,58 5 0,179 8 0,-130 3 0,464-2 0,-589 2 0,0 2 0,42 9 0,-39-6 0,62 4 0,131-12 0,78 3 0,-184 16 0,-84-11 0,70 5 0,28-14 0,71 4 0,-98 15 0,20 1 0,-5-18 0,-83-2 0,0 3 0,-1 1 0,66 12 0,-47-4 0,-1-2 0,1-3 0,104-6 0,59 3 0,-109 15 0,-79-9 0,64 3 0,622-9 0,-350-5 0,3274 3 0,-3604-2 0,73-14 0,27-1 0,242 15 0,-202 3 0,-149-3 0,1-1 0,44-11 0,-41 6 0,63-4 0,600 11 0,-339 3 0,3281-2 0,-3623 2 0,1 0 0,-1 1 0,30 9 0,-26-6 0,50 6 0,199-10 54,-147-3-1473,-96 1-5407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15.9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24575,'1475'0'0,"-1465"0"-273,1 1 0,0 0 0,0 0 0,12 3 0,0 4-6553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27.5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FED79-2EC2-4710-9381-B405CB68E341}" type="datetimeFigureOut">
              <a:rPr lang="it-IT" smtClean="0"/>
              <a:t>02/11/2022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A4E6B-0DBC-42F4-9022-0FFD2B1B4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3851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4CA440-2922-4251-6AA4-2B8807B440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E3845-6740-8168-FD93-B0F47CF0FE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D56A121-3A76-4453-4822-3B7352AED3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DF1C2-0DBC-41B2-B5D4-DAD31ADCD73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761456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15D316-16F7-DFA4-17F5-3601AA3057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B596ED-FE08-4C68-F5C4-6D5366407F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09AF96-AF49-62B6-446B-77419864AB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0DADF-7A27-4C76-9BD5-81CB5DB1EA8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92065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B3FB16-5574-4A39-A0AA-AA5580DCFE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429C29-DBB0-1846-F9B0-C573A3E081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83E517-CA83-A9EE-21FB-8989E2F2DF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FD569-7D1F-4800-A593-41FD8D4D8C2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7378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6E09B5-AEA8-E58F-FF3A-5C140BF0B6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C3B9B7-ED7E-ADD0-1CD3-0263A5EA1B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6118F24-0B73-9466-A742-41E4550C90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3982C-DE59-4003-BE67-822B6C2B8521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35311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5BAC3A-E1D9-8EBE-35AD-1306C2BE05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BE2689-D70A-3FA8-CA25-48A1760BA0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A6736B-7C2A-DF95-12D2-651EA87C1C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73A74-A549-47A2-A74D-BB9CCC46300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507989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431391-8E8E-2CFD-9841-86F9902625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60971F-9F22-0EE1-9801-A1F9DC7C89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A6B6D3-425D-861E-6859-1152B78666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B97E7-7DD5-4C1D-B6C0-9F0A9F1FCD73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07875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641E643-34EB-85E8-5C19-5E36B3B80F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ECF477C-3ACC-ED88-212F-BB03448BD1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3AAA95F-FDB1-AB01-B448-E7D3245BB6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1E75D-E213-4CF7-9CBE-3C4E0463334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443196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1DD0DB9-D7EF-5825-E3B7-333919CACC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0792284-FAC9-8681-A03B-8D30E4A43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25607EC-6036-C96A-E73A-C030B69B32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4FB3C-68ED-4AD6-B0F4-60562F7199F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42926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F741FAA-F046-344D-1D97-BD1CDF65ED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9E096A1-E43D-C851-CD1C-4CE8E8C306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421F41-EF6D-252D-78D7-3BA6277594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BC341-E36B-47C1-A29B-70EF06B8996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075707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6BAC2F-B6BD-7BBD-69B6-A518FF17BF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F97415-E9D7-7FF6-0BA3-BD4A17BFEC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D23691-8A95-8193-CF56-D1CBA91EF5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BB8CA-239C-460B-9598-4A0461788FAB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824957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BCEC3A-F5FB-786F-8D10-F5608B2C6B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E2C28D-2D63-DBF1-0735-412FE46EC2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9DC15F-3704-9E26-FADD-0A11BF2C0C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E7194-7294-4F4F-8B7B-FEDD511BA78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70115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AA6BCBC-85FC-4C2F-728A-33B0F0053C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6740E32-03DE-1BBF-DF8E-F1ABC4B27E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56A18D3-54AD-0DB7-2AC9-88B6039A769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712AFE1-9832-F054-1A39-709093D625B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5EECCDA-A0F9-B9B6-70BB-6A1EDF4A544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86E54AE-CD12-4DA4-AF5B-AACED80129E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customXml" Target="../ink/ink1.xml"/><Relationship Id="rId5" Type="http://schemas.openxmlformats.org/officeDocument/2006/relationships/image" Target="../media/image24.png"/><Relationship Id="rId10" Type="http://schemas.openxmlformats.org/officeDocument/2006/relationships/customXml" Target="../ink/ink4.xml"/><Relationship Id="rId4" Type="http://schemas.openxmlformats.org/officeDocument/2006/relationships/image" Target="../media/image23.png"/><Relationship Id="rId9" Type="http://schemas.openxmlformats.org/officeDocument/2006/relationships/customXml" Target="../ink/ink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customXml" Target="../ink/ink5.xml"/><Relationship Id="rId7" Type="http://schemas.openxmlformats.org/officeDocument/2006/relationships/customXml" Target="../ink/ink7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customXml" Target="../ink/ink6.xml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customXml" Target="../ink/ink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customXml" Target="../ink/ink11.xml"/><Relationship Id="rId18" Type="http://schemas.openxmlformats.org/officeDocument/2006/relationships/customXml" Target="../ink/ink16.xml"/><Relationship Id="rId3" Type="http://schemas.microsoft.com/office/2007/relationships/media" Target="../media/media3.wmv"/><Relationship Id="rId21" Type="http://schemas.openxmlformats.org/officeDocument/2006/relationships/customXml" Target="../ink/ink19.xml"/><Relationship Id="rId7" Type="http://schemas.openxmlformats.org/officeDocument/2006/relationships/slideLayout" Target="../slideLayouts/slideLayout1.xml"/><Relationship Id="rId12" Type="http://schemas.openxmlformats.org/officeDocument/2006/relationships/customXml" Target="../ink/ink10.xml"/><Relationship Id="rId17" Type="http://schemas.openxmlformats.org/officeDocument/2006/relationships/customXml" Target="../ink/ink15.xml"/><Relationship Id="rId2" Type="http://schemas.openxmlformats.org/officeDocument/2006/relationships/video" Target="../media/media2.wmv"/><Relationship Id="rId16" Type="http://schemas.openxmlformats.org/officeDocument/2006/relationships/customXml" Target="../ink/ink14.xml"/><Relationship Id="rId20" Type="http://schemas.openxmlformats.org/officeDocument/2006/relationships/customXml" Target="../ink/ink18.xml"/><Relationship Id="rId1" Type="http://schemas.microsoft.com/office/2007/relationships/media" Target="../media/media2.wmv"/><Relationship Id="rId6" Type="http://schemas.openxmlformats.org/officeDocument/2006/relationships/video" Target="../media/media4.mp4"/><Relationship Id="rId11" Type="http://schemas.openxmlformats.org/officeDocument/2006/relationships/image" Target="../media/image35.png"/><Relationship Id="rId5" Type="http://schemas.microsoft.com/office/2007/relationships/media" Target="../media/media4.mp4"/><Relationship Id="rId15" Type="http://schemas.openxmlformats.org/officeDocument/2006/relationships/customXml" Target="../ink/ink13.xml"/><Relationship Id="rId10" Type="http://schemas.openxmlformats.org/officeDocument/2006/relationships/customXml" Target="../ink/ink9.xml"/><Relationship Id="rId19" Type="http://schemas.openxmlformats.org/officeDocument/2006/relationships/customXml" Target="../ink/ink17.xml"/><Relationship Id="rId4" Type="http://schemas.openxmlformats.org/officeDocument/2006/relationships/video" Target="../media/media3.wmv"/><Relationship Id="rId9" Type="http://schemas.openxmlformats.org/officeDocument/2006/relationships/image" Target="../media/image31.png"/><Relationship Id="rId14" Type="http://schemas.openxmlformats.org/officeDocument/2006/relationships/customXml" Target="../ink/ink12.xml"/><Relationship Id="rId22" Type="http://schemas.openxmlformats.org/officeDocument/2006/relationships/customXml" Target="../ink/ink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6" Type="http://schemas.openxmlformats.org/officeDocument/2006/relationships/image" Target="../media/image36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microsoft.com/office/2007/relationships/media" Target="../media/media7.mp4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43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video" Target="../media/media8.mp4"/><Relationship Id="rId11" Type="http://schemas.openxmlformats.org/officeDocument/2006/relationships/image" Target="../media/image42.png"/><Relationship Id="rId5" Type="http://schemas.microsoft.com/office/2007/relationships/media" Target="../media/media8.mp4"/><Relationship Id="rId10" Type="http://schemas.openxmlformats.org/officeDocument/2006/relationships/image" Target="../media/image41.png"/><Relationship Id="rId4" Type="http://schemas.openxmlformats.org/officeDocument/2006/relationships/video" Target="../media/media7.mp4"/><Relationship Id="rId9" Type="http://schemas.openxmlformats.org/officeDocument/2006/relationships/hyperlink" Target="http://dydaktyka.fizyka.umk.pl/zabawki1/files/mech/pileczki-it.html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wmv"/><Relationship Id="rId1" Type="http://schemas.microsoft.com/office/2007/relationships/media" Target="../media/media10.wmv"/><Relationship Id="rId4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Stampa_a_caratteri_mobili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hyperlink" Target="https://it.wikipedia.org/wiki/Cristoforo_Colombo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7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2.wmv"/><Relationship Id="rId1" Type="http://schemas.microsoft.com/office/2007/relationships/media" Target="../media/media12.wmv"/><Relationship Id="rId4" Type="http://schemas.openxmlformats.org/officeDocument/2006/relationships/image" Target="../media/image7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3.wmv"/><Relationship Id="rId1" Type="http://schemas.microsoft.com/office/2007/relationships/media" Target="../media/media13.wmv"/><Relationship Id="rId4" Type="http://schemas.openxmlformats.org/officeDocument/2006/relationships/image" Target="../media/image7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4.wmv"/><Relationship Id="rId1" Type="http://schemas.microsoft.com/office/2007/relationships/media" Target="../media/media14.wmv"/><Relationship Id="rId4" Type="http://schemas.openxmlformats.org/officeDocument/2006/relationships/image" Target="../media/image8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://dydaktyka.fizyka.umk.pl/zabawki1/index-it.html" TargetMode="External"/><Relationship Id="rId7" Type="http://schemas.openxmlformats.org/officeDocument/2006/relationships/hyperlink" Target="http://dydaktyka.fizyka.umk.pl/nowa_strona/?q=node/77" TargetMode="External"/><Relationship Id="rId2" Type="http://schemas.openxmlformats.org/officeDocument/2006/relationships/hyperlink" Target="https://staging.karwasz.edu.pl/it/brevi-lezion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racneeditrice.it/aracneweb/index.php/pubblicazione.html?item=9788825529555" TargetMode="External"/><Relationship Id="rId5" Type="http://schemas.openxmlformats.org/officeDocument/2006/relationships/hyperlink" Target="http://dydaktyka.fizyka.umk.pl/nowa_strona/?q=node/864" TargetMode="External"/><Relationship Id="rId4" Type="http://schemas.openxmlformats.org/officeDocument/2006/relationships/hyperlink" Target="http://dydaktyka.fizyka.umk.pl/Physics_is_fun/html/posters-it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1F4A573-CF9F-8100-2EC2-AB2BEA1C726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/>
              <a:t>Physics is Fun:</a:t>
            </a:r>
            <a:br>
              <a:rPr lang="pl-PL" altLang="it-IT" sz="3600"/>
            </a:br>
            <a:r>
              <a:rPr lang="pl-PL" altLang="it-IT" sz="3600"/>
              <a:t>Why do objects fall?</a:t>
            </a:r>
            <a:endParaRPr lang="en-AU" altLang="it-IT" sz="360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FAE5329-C8F8-BC27-7980-7E63A6B65B3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31913" y="2492375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/>
              <a:t>Didactics of Physics Division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>
                <a:solidFill>
                  <a:srgbClr val="FF0000"/>
                </a:solidFill>
              </a:rPr>
              <a:t>Nicolaus Copernicus University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/>
              <a:t>Toruń, Poland</a:t>
            </a:r>
          </a:p>
          <a:p>
            <a:pPr eaLnBrk="1" hangingPunct="1">
              <a:lnSpc>
                <a:spcPct val="80000"/>
              </a:lnSpc>
            </a:pPr>
            <a:endParaRPr lang="pl-PL" altLang="it-IT" sz="3200"/>
          </a:p>
          <a:p>
            <a:pPr eaLnBrk="1" hangingPunct="1">
              <a:lnSpc>
                <a:spcPct val="80000"/>
              </a:lnSpc>
            </a:pPr>
            <a:r>
              <a:rPr lang="en-AU" altLang="it-IT" sz="3200"/>
              <a:t>송미영</a:t>
            </a:r>
            <a:endParaRPr lang="pl-PL" altLang="it-IT" sz="3200"/>
          </a:p>
          <a:p>
            <a:pPr eaLnBrk="1" hangingPunct="1"/>
            <a:r>
              <a:rPr lang="en-AU" altLang="it-IT" sz="2000" b="1"/>
              <a:t>선임 연구원</a:t>
            </a:r>
          </a:p>
          <a:p>
            <a:pPr eaLnBrk="1" hangingPunct="1"/>
            <a:r>
              <a:rPr lang="en-AU" altLang="it-IT" sz="2000" b="1"/>
              <a:t>플라즈마물성데이터 센터</a:t>
            </a:r>
          </a:p>
          <a:p>
            <a:pPr eaLnBrk="1" hangingPunct="1"/>
            <a:r>
              <a:rPr lang="en-AU" altLang="it-IT" sz="2000" b="1"/>
              <a:t>플라즈마물성연구팀 / 원천기술연구부/</a:t>
            </a:r>
          </a:p>
          <a:p>
            <a:pPr eaLnBrk="1" hangingPunct="1"/>
            <a:r>
              <a:rPr lang="en-AU" altLang="it-IT" sz="2000" b="1"/>
              <a:t>플라즈마기술연구센터 /국가핵융합연구소</a:t>
            </a:r>
            <a:r>
              <a:rPr lang="en-AU" altLang="it-IT" sz="320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4EFFDB9-45BA-837B-09BC-DE6B309CBF3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/>
          <a:lstStyle/>
          <a:p>
            <a:r>
              <a:rPr lang="it-IT" altLang="it-IT" sz="3600" dirty="0">
                <a:solidFill>
                  <a:srgbClr val="FFFF00"/>
                </a:solidFill>
              </a:rPr>
              <a:t>Il si</a:t>
            </a:r>
            <a:r>
              <a:rPr lang="pl-PL" altLang="it-IT" sz="3600" dirty="0">
                <a:solidFill>
                  <a:srgbClr val="FFFF00"/>
                </a:solidFill>
              </a:rPr>
              <a:t>stem</a:t>
            </a:r>
            <a:r>
              <a:rPr lang="it-IT" altLang="it-IT" sz="3600" dirty="0">
                <a:solidFill>
                  <a:srgbClr val="FFFF00"/>
                </a:solidFill>
              </a:rPr>
              <a:t>a Copernicano: i pianeti girano attorno il Sole </a:t>
            </a:r>
            <a:endParaRPr lang="en-AU" altLang="it-IT" sz="3600" dirty="0">
              <a:solidFill>
                <a:srgbClr val="FFFF00"/>
              </a:solidFill>
            </a:endParaRPr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298E0C93-59C8-AA18-D8C3-2E1B2DB48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4157663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FF00"/>
                </a:solidFill>
              </a:rPr>
              <a:t>Mer</a:t>
            </a:r>
            <a:r>
              <a:rPr lang="it-IT" altLang="it-IT" sz="2200">
                <a:solidFill>
                  <a:srgbClr val="FFFF00"/>
                </a:solidFill>
              </a:rPr>
              <a:t>curio</a:t>
            </a:r>
            <a:r>
              <a:rPr lang="pl-PL" altLang="it-IT" sz="2200">
                <a:solidFill>
                  <a:srgbClr val="FFFF00"/>
                </a:solidFill>
              </a:rPr>
              <a:t>: - 1 orbita </a:t>
            </a:r>
            <a:r>
              <a:rPr lang="it-IT" altLang="it-IT" sz="2200">
                <a:solidFill>
                  <a:srgbClr val="FFFF00"/>
                </a:solidFill>
              </a:rPr>
              <a:t>in 90 giorni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Venere</a:t>
            </a:r>
            <a:r>
              <a:rPr lang="pl-PL" altLang="it-IT" sz="2200">
                <a:solidFill>
                  <a:srgbClr val="FFFF00"/>
                </a:solidFill>
              </a:rPr>
              <a:t>: - 1 orbita </a:t>
            </a:r>
            <a:r>
              <a:rPr lang="it-IT" altLang="it-IT" sz="2200">
                <a:solidFill>
                  <a:srgbClr val="FFFF00"/>
                </a:solidFill>
              </a:rPr>
              <a:t>in </a:t>
            </a:r>
            <a:r>
              <a:rPr lang="pl-PL" altLang="it-IT" sz="2200">
                <a:solidFill>
                  <a:srgbClr val="FFFF00"/>
                </a:solidFill>
              </a:rPr>
              <a:t>9 m</a:t>
            </a:r>
            <a:r>
              <a:rPr lang="it-IT" altLang="it-IT" sz="2200">
                <a:solidFill>
                  <a:srgbClr val="FFFF00"/>
                </a:solidFill>
              </a:rPr>
              <a:t>esi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Terra:</a:t>
            </a:r>
            <a:r>
              <a:rPr lang="pl-PL" altLang="it-IT" sz="2200">
                <a:solidFill>
                  <a:srgbClr val="FFFF00"/>
                </a:solidFill>
              </a:rPr>
              <a:t> 1 orbita </a:t>
            </a:r>
            <a:r>
              <a:rPr lang="it-IT" altLang="it-IT" sz="2200">
                <a:solidFill>
                  <a:srgbClr val="FFFF00"/>
                </a:solidFill>
              </a:rPr>
              <a:t>in 1 anno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FF00"/>
                </a:solidFill>
              </a:rPr>
              <a:t>Mar</a:t>
            </a:r>
            <a:r>
              <a:rPr lang="it-IT" altLang="it-IT" sz="2200">
                <a:solidFill>
                  <a:srgbClr val="FFFF00"/>
                </a:solidFill>
              </a:rPr>
              <a:t>te</a:t>
            </a:r>
            <a:r>
              <a:rPr lang="pl-PL" altLang="it-IT" sz="2200">
                <a:solidFill>
                  <a:srgbClr val="FFFF00"/>
                </a:solidFill>
              </a:rPr>
              <a:t>: - 1 orbita </a:t>
            </a:r>
            <a:r>
              <a:rPr lang="it-IT" altLang="it-IT" sz="2200">
                <a:solidFill>
                  <a:srgbClr val="FFFF00"/>
                </a:solidFill>
              </a:rPr>
              <a:t>in 2 anni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Giove</a:t>
            </a:r>
            <a:r>
              <a:rPr lang="pl-PL" altLang="it-IT" sz="2200">
                <a:solidFill>
                  <a:srgbClr val="FFFF00"/>
                </a:solidFill>
              </a:rPr>
              <a:t>: 1 orbita</a:t>
            </a:r>
            <a:r>
              <a:rPr lang="it-IT" altLang="it-IT" sz="2200">
                <a:solidFill>
                  <a:srgbClr val="FFFF00"/>
                </a:solidFill>
              </a:rPr>
              <a:t> in</a:t>
            </a:r>
            <a:r>
              <a:rPr lang="pl-PL" altLang="it-IT" sz="2200">
                <a:solidFill>
                  <a:srgbClr val="FFFF00"/>
                </a:solidFill>
              </a:rPr>
              <a:t> 11 </a:t>
            </a:r>
            <a:r>
              <a:rPr lang="it-IT" altLang="it-IT" sz="2200">
                <a:solidFill>
                  <a:srgbClr val="FFFF00"/>
                </a:solidFill>
              </a:rPr>
              <a:t>anni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FF00"/>
                </a:solidFill>
              </a:rPr>
              <a:t>Saturn</a:t>
            </a:r>
            <a:r>
              <a:rPr lang="it-IT" altLang="it-IT" sz="2200">
                <a:solidFill>
                  <a:srgbClr val="FFFF00"/>
                </a:solidFill>
              </a:rPr>
              <a:t>o</a:t>
            </a:r>
            <a:r>
              <a:rPr lang="pl-PL" altLang="it-IT" sz="2200">
                <a:solidFill>
                  <a:srgbClr val="FFFF00"/>
                </a:solidFill>
              </a:rPr>
              <a:t>: 1 orbita </a:t>
            </a:r>
            <a:r>
              <a:rPr lang="it-IT" altLang="it-IT" sz="2200">
                <a:solidFill>
                  <a:srgbClr val="FFFF00"/>
                </a:solidFill>
              </a:rPr>
              <a:t>in</a:t>
            </a:r>
            <a:r>
              <a:rPr lang="pl-PL" altLang="it-IT" sz="2200">
                <a:solidFill>
                  <a:srgbClr val="FFFF00"/>
                </a:solidFill>
              </a:rPr>
              <a:t> 30 </a:t>
            </a:r>
            <a:r>
              <a:rPr lang="it-IT" altLang="it-IT" sz="2200">
                <a:solidFill>
                  <a:srgbClr val="FFFF00"/>
                </a:solidFill>
              </a:rPr>
              <a:t>anni</a:t>
            </a:r>
            <a:endParaRPr lang="pl-PL" altLang="it-IT" sz="2200">
              <a:solidFill>
                <a:srgbClr val="FFFF00"/>
              </a:solidFill>
            </a:endParaRPr>
          </a:p>
        </p:txBody>
      </p:sp>
      <p:pic>
        <p:nvPicPr>
          <p:cNvPr id="203780" name="Picture 4">
            <a:extLst>
              <a:ext uri="{FF2B5EF4-FFF2-40B4-BE49-F238E27FC236}">
                <a16:creationId xmlns:a16="http://schemas.microsoft.com/office/drawing/2014/main" id="{F84216C9-F178-6D33-B749-469359D38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613" y="1658938"/>
            <a:ext cx="435610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039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203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3081C6-55D1-296A-D2E6-A6CA4BA21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Solar-scope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E16A123-38BC-9F93-2E35-BCAF7232D019}"/>
              </a:ext>
            </a:extLst>
          </p:cNvPr>
          <p:cNvSpPr txBox="1"/>
          <p:nvPr/>
        </p:nvSpPr>
        <p:spPr>
          <a:xfrm>
            <a:off x="683568" y="6247949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https://www.solarsystemscope.com</a:t>
            </a:r>
          </a:p>
        </p:txBody>
      </p:sp>
      <p:pic>
        <p:nvPicPr>
          <p:cNvPr id="5" name="Solar System Scope - Online Model of Solar System and Night ">
            <a:hlinkClick r:id="" action="ppaction://media"/>
            <a:extLst>
              <a:ext uri="{FF2B5EF4-FFF2-40B4-BE49-F238E27FC236}">
                <a16:creationId xmlns:a16="http://schemas.microsoft.com/office/drawing/2014/main" id="{FEE26783-ACDF-C71B-2680-B3942DAFBB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2" y="1417638"/>
            <a:ext cx="6786500" cy="381740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D969ACC-3AFF-44D7-ECC7-EC7078E791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607" y="102658"/>
            <a:ext cx="1989393" cy="14176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A24500AF-EB5E-FDA2-BB9D-50D6FFB5C0D0}"/>
                  </a:ext>
                </a:extLst>
              </p14:cNvPr>
              <p14:cNvContentPartPr/>
              <p14:nvPr/>
            </p14:nvContentPartPr>
            <p14:xfrm>
              <a:off x="861151" y="5512930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A24500AF-EB5E-FDA2-BB9D-50D6FFB5C0D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6831" y="550861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32C217FE-ACA7-E9FF-0208-8BA3483E7B5D}"/>
                  </a:ext>
                </a:extLst>
              </p14:cNvPr>
              <p14:cNvContentPartPr/>
              <p14:nvPr/>
            </p14:nvContentPartPr>
            <p14:xfrm>
              <a:off x="529951" y="5234290"/>
              <a:ext cx="360" cy="3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32C217FE-ACA7-E9FF-0208-8BA3483E7B5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5631" y="522997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30717750-5E80-82B3-6555-4358E215B0D8}"/>
                  </a:ext>
                </a:extLst>
              </p14:cNvPr>
              <p14:cNvContentPartPr/>
              <p14:nvPr/>
            </p14:nvContentPartPr>
            <p14:xfrm>
              <a:off x="808591" y="5353450"/>
              <a:ext cx="360" cy="3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30717750-5E80-82B3-6555-4358E215B0D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4271" y="534913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04A6A3AA-A983-EE4C-121E-ACAB152598B7}"/>
                  </a:ext>
                </a:extLst>
              </p14:cNvPr>
              <p14:cNvContentPartPr/>
              <p14:nvPr/>
            </p14:nvContentPartPr>
            <p14:xfrm>
              <a:off x="2729911" y="6387370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04A6A3AA-A983-EE4C-121E-ACAB152598B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25591" y="6383050"/>
                <a:ext cx="9000" cy="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96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53DD39F-E88D-72C0-D5F4-4CC847F4825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05780" y="290512"/>
            <a:ext cx="7772400" cy="1470025"/>
          </a:xfrm>
        </p:spPr>
        <p:txBody>
          <a:bodyPr anchor="ctr"/>
          <a:lstStyle/>
          <a:p>
            <a:pPr algn="l" eaLnBrk="1" hangingPunct="1"/>
            <a:br>
              <a:rPr lang="it-IT" altLang="it-IT" sz="3600" dirty="0"/>
            </a:br>
            <a:r>
              <a:rPr lang="it-IT" altLang="it-IT" sz="3600" dirty="0"/>
              <a:t>Galileo Galilei (Parte I)</a:t>
            </a:r>
            <a:br>
              <a:rPr lang="it-IT" altLang="it-IT" sz="3600" dirty="0"/>
            </a:br>
            <a:r>
              <a:rPr lang="it-IT" altLang="it-IT" sz="3600" dirty="0">
                <a:solidFill>
                  <a:schemeClr val="accent2"/>
                </a:solidFill>
              </a:rPr>
              <a:t>«La fisica è scesa dal cielo alla terra sul piano inclinato di Galileo»* 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BFAAC0D-8673-895E-3590-961F450FB7A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8708" y="4263232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dirty="0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Division</a:t>
            </a:r>
            <a:r>
              <a:rPr lang="it-IT" altLang="it-IT" i="1" dirty="0"/>
              <a:t>e della Didattica di Fisica</a:t>
            </a:r>
            <a:endParaRPr lang="pl-PL" altLang="it-IT" i="1" dirty="0"/>
          </a:p>
          <a:p>
            <a:pPr eaLnBrk="1" hangingPunct="1">
              <a:lnSpc>
                <a:spcPct val="80000"/>
              </a:lnSpc>
            </a:pPr>
            <a:r>
              <a:rPr lang="it-IT" altLang="it-IT" i="1" dirty="0">
                <a:solidFill>
                  <a:srgbClr val="FF0000"/>
                </a:solidFill>
              </a:rPr>
              <a:t>Università di </a:t>
            </a:r>
            <a:r>
              <a:rPr lang="pl-PL" altLang="it-IT" i="1" dirty="0">
                <a:solidFill>
                  <a:srgbClr val="FF0000"/>
                </a:solidFill>
              </a:rPr>
              <a:t>Nicola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r>
              <a:rPr lang="pl-PL" altLang="it-IT" i="1" dirty="0">
                <a:solidFill>
                  <a:srgbClr val="FF0000"/>
                </a:solidFill>
              </a:rPr>
              <a:t> Copernic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endParaRPr lang="pl-PL" altLang="it-IT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Toruń, </a:t>
            </a:r>
            <a:r>
              <a:rPr lang="it-IT" altLang="it-IT" i="1" dirty="0"/>
              <a:t>Polonia</a:t>
            </a:r>
            <a:endParaRPr lang="pl-PL" altLang="it-IT" i="1" dirty="0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91EAEE5F-A090-0C1F-9B9E-3C9F7832E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594769"/>
            <a:ext cx="2705100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54B646-00CF-253B-46A8-8485635FD08B}"/>
              </a:ext>
            </a:extLst>
          </p:cNvPr>
          <p:cNvSpPr txBox="1"/>
          <p:nvPr/>
        </p:nvSpPr>
        <p:spPr>
          <a:xfrm>
            <a:off x="323528" y="6088559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E. M. Rogers, </a:t>
            </a:r>
            <a:r>
              <a:rPr lang="it-IT" sz="2000" i="1" dirty="0" err="1"/>
              <a:t>Physics</a:t>
            </a:r>
            <a:r>
              <a:rPr lang="it-IT" sz="2000" i="1" dirty="0"/>
              <a:t> for </a:t>
            </a:r>
            <a:r>
              <a:rPr lang="it-IT" sz="2000" i="1" dirty="0" err="1"/>
              <a:t>Inquiring</a:t>
            </a:r>
            <a:r>
              <a:rPr lang="it-IT" sz="2000" i="1" dirty="0"/>
              <a:t> Minds, Oxford, 1960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291982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1B1D42-76B6-83E7-AD4F-C5B8EBD3A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2847"/>
            <a:ext cx="8229600" cy="1143000"/>
          </a:xfrm>
        </p:spPr>
        <p:txBody>
          <a:bodyPr/>
          <a:lstStyle/>
          <a:p>
            <a:r>
              <a:rPr lang="it-IT" sz="3600" dirty="0"/>
              <a:t>Padre della scienza moderna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D027157-DAEC-712B-B735-AF15CC28F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33" y="1052736"/>
            <a:ext cx="8940934" cy="524259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5EA40290-9CA8-D697-8999-C7D3883C615D}"/>
                  </a:ext>
                </a:extLst>
              </p14:cNvPr>
              <p14:cNvContentPartPr/>
              <p14:nvPr/>
            </p14:nvContentPartPr>
            <p14:xfrm>
              <a:off x="5711431" y="4028202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5EA40290-9CA8-D697-8999-C7D3883C615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07111" y="40238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9FA54088-7FFF-F303-ED26-9D8997D1C067}"/>
                  </a:ext>
                </a:extLst>
              </p14:cNvPr>
              <p14:cNvContentPartPr/>
              <p14:nvPr/>
            </p14:nvContentPartPr>
            <p14:xfrm>
              <a:off x="3127351" y="3458682"/>
              <a:ext cx="2577600" cy="417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9FA54088-7FFF-F303-ED26-9D8997D1C06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23031" y="3454362"/>
                <a:ext cx="2586240" cy="5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78E456A3-B5E9-7F4A-B216-92085402DFEE}"/>
                  </a:ext>
                </a:extLst>
              </p14:cNvPr>
              <p14:cNvContentPartPr/>
              <p14:nvPr/>
            </p14:nvContentPartPr>
            <p14:xfrm>
              <a:off x="291631" y="3669642"/>
              <a:ext cx="5604480" cy="6840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78E456A3-B5E9-7F4A-B216-92085402DFE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7311" y="3665322"/>
                <a:ext cx="5613120" cy="7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0FAC16FA-CF52-1130-DF44-D49CA651FE1E}"/>
                  </a:ext>
                </a:extLst>
              </p14:cNvPr>
              <p14:cNvContentPartPr/>
              <p14:nvPr/>
            </p14:nvContentPartPr>
            <p14:xfrm>
              <a:off x="212071" y="3935682"/>
              <a:ext cx="563400" cy="576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0FAC16FA-CF52-1130-DF44-D49CA651FE1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07751" y="3931362"/>
                <a:ext cx="572040" cy="14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31921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A954A9-8524-4B02-1666-3E6D4BC7F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Mostra interattiva: «</a:t>
            </a:r>
            <a:r>
              <a:rPr lang="it-IT" sz="3600" dirty="0" err="1"/>
              <a:t>Going</a:t>
            </a:r>
            <a:r>
              <a:rPr lang="it-IT" sz="3600" dirty="0"/>
              <a:t> downhill» (UMK, 2007)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4333E6-E3C3-7F33-2E3B-717981B7F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pPr marL="0" indent="0">
              <a:buNone/>
            </a:pPr>
            <a:r>
              <a:rPr lang="it-IT" sz="2200" dirty="0"/>
              <a:t>«Perché oggetti scivolano, in altre parole – tutto sul piano inclinato di Galileo, ovvero – come l’energia potenziale si trasforma in energia cinetica, e come uno può divertirsi con questo»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410A4F6-B39A-F767-51BA-D7EAEAC86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852936"/>
            <a:ext cx="7267575" cy="260032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925A8D8-FD13-6700-688C-5372FC9E5112}"/>
              </a:ext>
            </a:extLst>
          </p:cNvPr>
          <p:cNvSpPr txBox="1"/>
          <p:nvPr/>
        </p:nvSpPr>
        <p:spPr>
          <a:xfrm>
            <a:off x="457200" y="5513636"/>
            <a:ext cx="713913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http://dydaktyka.fizyka.umk.pl/pazurki/galileo.html</a:t>
            </a:r>
          </a:p>
        </p:txBody>
      </p:sp>
    </p:spTree>
    <p:extLst>
      <p:ext uri="{BB962C8B-B14F-4D97-AF65-F5344CB8AC3E}">
        <p14:creationId xmlns:p14="http://schemas.microsoft.com/office/powerpoint/2010/main" val="1179400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56B637E5-8001-7122-301B-60D28B778D1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Perché gli oggetti cadono per terra</a:t>
            </a:r>
            <a:r>
              <a:rPr lang="pl-PL" altLang="it-IT" sz="3200"/>
              <a:t>? </a:t>
            </a:r>
            <a:endParaRPr lang="en-AU" altLang="it-IT" sz="3600"/>
          </a:p>
        </p:txBody>
      </p:sp>
      <p:sp>
        <p:nvSpPr>
          <p:cNvPr id="4099" name="Text Box 3">
            <a:extLst>
              <a:ext uri="{FF2B5EF4-FFF2-40B4-BE49-F238E27FC236}">
                <a16:creationId xmlns:a16="http://schemas.microsoft.com/office/drawing/2014/main" id="{B0362090-EFB7-0AD9-7EA1-320609159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2820988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Perché c’è la gravità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id="{C08516FA-433F-00B2-8FC6-58AC916AC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141663"/>
            <a:ext cx="307340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Che cosa è la gravità</a:t>
            </a:r>
            <a:r>
              <a:rPr lang="pl-PL" altLang="it-IT" sz="2200">
                <a:solidFill>
                  <a:schemeClr val="accent2"/>
                </a:solidFill>
              </a:rPr>
              <a:t>? </a:t>
            </a:r>
            <a:endParaRPr lang="en-AU" altLang="it-IT" sz="2200" b="1">
              <a:solidFill>
                <a:schemeClr val="accent2"/>
              </a:solidFill>
            </a:endParaRPr>
          </a:p>
        </p:txBody>
      </p:sp>
      <p:sp>
        <p:nvSpPr>
          <p:cNvPr id="4101" name="Text Box 5">
            <a:extLst>
              <a:ext uri="{FF2B5EF4-FFF2-40B4-BE49-F238E27FC236}">
                <a16:creationId xmlns:a16="http://schemas.microsoft.com/office/drawing/2014/main" id="{A2AF97FE-5618-98AF-B489-48787E8BF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3975100"/>
            <a:ext cx="328930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È l’attrazione della Terra.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4102" name="Text Box 6">
            <a:extLst>
              <a:ext uri="{FF2B5EF4-FFF2-40B4-BE49-F238E27FC236}">
                <a16:creationId xmlns:a16="http://schemas.microsoft.com/office/drawing/2014/main" id="{DBADCCD2-5F44-87CD-6290-16E23ACA0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4797425"/>
            <a:ext cx="664845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Ma che cosa è l’attrazione della Terra</a:t>
            </a:r>
            <a:r>
              <a:rPr lang="pl-PL" altLang="it-IT" sz="2200">
                <a:solidFill>
                  <a:schemeClr val="accent2"/>
                </a:solidFill>
              </a:rPr>
              <a:t>? </a:t>
            </a:r>
            <a:r>
              <a:rPr lang="it-IT" altLang="it-IT" sz="2200">
                <a:solidFill>
                  <a:schemeClr val="accent2"/>
                </a:solidFill>
              </a:rPr>
              <a:t>È la gravità.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4103" name="Text Box 7">
            <a:extLst>
              <a:ext uri="{FF2B5EF4-FFF2-40B4-BE49-F238E27FC236}">
                <a16:creationId xmlns:a16="http://schemas.microsoft.com/office/drawing/2014/main" id="{4CBAD147-E71D-EEB3-8594-6AE9E4F11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661025"/>
            <a:ext cx="675005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0000"/>
                </a:solidFill>
              </a:rPr>
              <a:t>Non abbiamo detto granché</a:t>
            </a:r>
            <a:r>
              <a:rPr lang="pl-PL" altLang="it-IT" sz="2200">
                <a:solidFill>
                  <a:srgbClr val="FF0000"/>
                </a:solidFill>
              </a:rPr>
              <a:t>: </a:t>
            </a:r>
            <a:r>
              <a:rPr lang="it-IT" altLang="it-IT" sz="2200">
                <a:solidFill>
                  <a:srgbClr val="FF0000"/>
                </a:solidFill>
              </a:rPr>
              <a:t>il burro è fatto di burro</a:t>
            </a:r>
            <a:endParaRPr lang="en-AU" altLang="it-IT" sz="2200">
              <a:solidFill>
                <a:srgbClr val="FF0000"/>
              </a:solidFill>
            </a:endParaRPr>
          </a:p>
        </p:txBody>
      </p:sp>
      <p:pic>
        <p:nvPicPr>
          <p:cNvPr id="4104" name="Picture 8">
            <a:extLst>
              <a:ext uri="{FF2B5EF4-FFF2-40B4-BE49-F238E27FC236}">
                <a16:creationId xmlns:a16="http://schemas.microsoft.com/office/drawing/2014/main" id="{FB1C67DC-6FAD-1279-F99A-29BDB10F0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557338"/>
            <a:ext cx="30257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2927D49-916F-3EB9-2C9D-0B3FA2FEF5A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Aristot</a:t>
            </a:r>
            <a:r>
              <a:rPr lang="it-IT" altLang="it-IT" sz="3200"/>
              <a:t>e</a:t>
            </a:r>
            <a:r>
              <a:rPr lang="pl-PL" altLang="it-IT" sz="3200"/>
              <a:t>le (384-322 </a:t>
            </a:r>
            <a:r>
              <a:rPr lang="it-IT" altLang="it-IT" sz="3200"/>
              <a:t>a.C.</a:t>
            </a:r>
            <a:r>
              <a:rPr lang="pl-PL" altLang="it-IT" sz="3200"/>
              <a:t>) </a:t>
            </a:r>
            <a:endParaRPr lang="en-AU" altLang="it-IT" sz="3600"/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818C253B-2667-61CF-21BC-1631FD8E2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460625"/>
            <a:ext cx="7593013" cy="347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Gli oggetti cadono</a:t>
            </a:r>
            <a:r>
              <a:rPr lang="pl-PL" altLang="it-IT" sz="2200">
                <a:solidFill>
                  <a:schemeClr val="accent2"/>
                </a:solidFill>
              </a:rPr>
              <a:t>, </a:t>
            </a:r>
            <a:r>
              <a:rPr lang="it-IT" altLang="it-IT" sz="2200">
                <a:solidFill>
                  <a:schemeClr val="accent2"/>
                </a:solidFill>
              </a:rPr>
              <a:t>perché sono pesanti</a:t>
            </a:r>
            <a:r>
              <a:rPr lang="pl-PL" altLang="it-IT" sz="2200">
                <a:solidFill>
                  <a:schemeClr val="accent2"/>
                </a:solidFill>
              </a:rPr>
              <a:t>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e il posto </a:t>
            </a:r>
            <a:r>
              <a:rPr lang="pl-PL" altLang="it-IT" sz="2200" i="1">
                <a:solidFill>
                  <a:schemeClr val="accent2"/>
                </a:solidFill>
              </a:rPr>
              <a:t>natural</a:t>
            </a:r>
            <a:r>
              <a:rPr lang="it-IT" altLang="it-IT" sz="2200" i="1">
                <a:solidFill>
                  <a:schemeClr val="accent2"/>
                </a:solidFill>
              </a:rPr>
              <a:t>e</a:t>
            </a:r>
            <a:r>
              <a:rPr lang="pl-PL" altLang="it-IT" sz="2200" i="1">
                <a:solidFill>
                  <a:schemeClr val="accent2"/>
                </a:solidFill>
              </a:rPr>
              <a:t> </a:t>
            </a:r>
            <a:r>
              <a:rPr lang="it-IT" altLang="it-IT" sz="2200">
                <a:solidFill>
                  <a:schemeClr val="accent2"/>
                </a:solidFill>
              </a:rPr>
              <a:t>di oggetti pesanti è il centro della Terra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Allora oggetti cadono, per andare verso il centro della Terra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Proviamolo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Proviamolo ancora una volta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Sì</a:t>
            </a:r>
            <a:r>
              <a:rPr lang="pl-PL" altLang="it-IT" sz="2200">
                <a:solidFill>
                  <a:schemeClr val="accent2"/>
                </a:solidFill>
              </a:rPr>
              <a:t>! </a:t>
            </a:r>
            <a:r>
              <a:rPr lang="it-IT" altLang="it-IT" sz="2200">
                <a:solidFill>
                  <a:schemeClr val="accent2"/>
                </a:solidFill>
              </a:rPr>
              <a:t>Gli oggetti vanno verso il centro della Terra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</p:txBody>
      </p:sp>
      <p:pic>
        <p:nvPicPr>
          <p:cNvPr id="6148" name="Picture 5">
            <a:extLst>
              <a:ext uri="{FF2B5EF4-FFF2-40B4-BE49-F238E27FC236}">
                <a16:creationId xmlns:a16="http://schemas.microsoft.com/office/drawing/2014/main" id="{FAA9FC9C-BEC0-B2D3-E81E-BEE4D83A4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260350"/>
            <a:ext cx="17748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B06C70C-9121-ECC3-925A-24EBD8A2990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220072" cy="1470025"/>
          </a:xfrm>
        </p:spPr>
        <p:txBody>
          <a:bodyPr anchor="ctr"/>
          <a:lstStyle/>
          <a:p>
            <a:pPr eaLnBrk="1" hangingPunct="1"/>
            <a:r>
              <a:rPr lang="it-IT" altLang="it-IT" sz="2800" dirty="0"/>
              <a:t>Una pallina può saltare in alto</a:t>
            </a:r>
            <a:r>
              <a:rPr lang="pl-PL" altLang="it-IT" sz="2800" dirty="0"/>
              <a:t>? </a:t>
            </a:r>
            <a:endParaRPr lang="en-AU" altLang="it-IT" sz="2800" dirty="0"/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70C5EBFE-3756-D85C-0C2C-6F53EA77B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638" y="1333037"/>
            <a:ext cx="349807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Guardiamo questo filmato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E ancora</a:t>
            </a:r>
            <a:r>
              <a:rPr lang="pl-PL" altLang="it-IT" sz="2200" dirty="0">
                <a:solidFill>
                  <a:schemeClr val="accent2"/>
                </a:solidFill>
              </a:rPr>
              <a:t>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6E7EBC1F-8CC9-DEE1-68F8-65E4FC941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300663"/>
            <a:ext cx="346601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No! </a:t>
            </a:r>
            <a:r>
              <a:rPr lang="it-IT" altLang="it-IT" sz="2200" dirty="0">
                <a:solidFill>
                  <a:schemeClr val="accent2"/>
                </a:solidFill>
              </a:rPr>
              <a:t>Era un inganno</a:t>
            </a:r>
            <a:r>
              <a:rPr lang="pl-PL" altLang="it-IT" sz="2200" dirty="0">
                <a:solidFill>
                  <a:schemeClr val="accent2"/>
                </a:solidFill>
              </a:rPr>
              <a:t>. 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Il filmato è stato invertito</a:t>
            </a:r>
            <a:r>
              <a:rPr lang="pl-PL" altLang="it-IT" sz="2200" dirty="0">
                <a:solidFill>
                  <a:schemeClr val="accent2"/>
                </a:solidFill>
              </a:rPr>
              <a:t>...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4" name="Rectangle 8">
            <a:extLst>
              <a:ext uri="{FF2B5EF4-FFF2-40B4-BE49-F238E27FC236}">
                <a16:creationId xmlns:a16="http://schemas.microsoft.com/office/drawing/2014/main" id="{050B8E07-F028-B646-2B2B-3AD2B521C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88" y="6570663"/>
            <a:ext cx="40163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 dirty="0">
                <a:solidFill>
                  <a:schemeClr val="accent2"/>
                </a:solidFill>
              </a:rPr>
              <a:t>http://dydaktyka.fizyka.umk.pl/nowa_strona/?q=node/171</a:t>
            </a:r>
          </a:p>
        </p:txBody>
      </p:sp>
      <p:pic>
        <p:nvPicPr>
          <p:cNvPr id="5" name="Kula_piasek4_back">
            <a:hlinkClick r:id="" action="ppaction://media"/>
            <a:extLst>
              <a:ext uri="{FF2B5EF4-FFF2-40B4-BE49-F238E27FC236}">
                <a16:creationId xmlns:a16="http://schemas.microsoft.com/office/drawing/2014/main" id="{A433CFA3-66D6-22ED-169F-E10B6592D7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92080" y="188912"/>
            <a:ext cx="3657600" cy="2743200"/>
          </a:xfrm>
          <a:prstGeom prst="rect">
            <a:avLst/>
          </a:prstGeom>
        </p:spPr>
      </p:pic>
      <p:pic>
        <p:nvPicPr>
          <p:cNvPr id="6" name="Kula_piasek4">
            <a:hlinkClick r:id="" action="ppaction://media"/>
            <a:extLst>
              <a:ext uri="{FF2B5EF4-FFF2-40B4-BE49-F238E27FC236}">
                <a16:creationId xmlns:a16="http://schemas.microsoft.com/office/drawing/2014/main" id="{F3915C29-ADAF-D61D-78B2-A37E2A6EE9A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92080" y="3212976"/>
            <a:ext cx="3657600" cy="2743200"/>
          </a:xfrm>
          <a:prstGeom prst="rect">
            <a:avLst/>
          </a:prstGeom>
        </p:spPr>
      </p:pic>
      <p:pic>
        <p:nvPicPr>
          <p:cNvPr id="7" name="Kula_piasek4_back_zwolnienie (4)">
            <a:hlinkClick r:id="" action="ppaction://media"/>
            <a:extLst>
              <a:ext uri="{FF2B5EF4-FFF2-40B4-BE49-F238E27FC236}">
                <a16:creationId xmlns:a16="http://schemas.microsoft.com/office/drawing/2014/main" id="{2EC089E3-8BCC-D2CB-60DD-D1C9ABEADA7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31951" y="2095624"/>
            <a:ext cx="3429000" cy="27432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14EA224E-3565-A6F1-7B61-E5DFA24E5FA3}"/>
                  </a:ext>
                </a:extLst>
              </p14:cNvPr>
              <p14:cNvContentPartPr/>
              <p14:nvPr/>
            </p14:nvContentPartPr>
            <p14:xfrm>
              <a:off x="5512711" y="2769642"/>
              <a:ext cx="360" cy="36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14EA224E-3565-A6F1-7B61-E5DFA24E5FA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508391" y="276532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2DF9EF16-372E-DB9B-E205-704B583B002F}"/>
                  </a:ext>
                </a:extLst>
              </p14:cNvPr>
              <p14:cNvContentPartPr/>
              <p14:nvPr/>
            </p14:nvContentPartPr>
            <p14:xfrm>
              <a:off x="5446471" y="3034602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2DF9EF16-372E-DB9B-E205-704B583B002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442151" y="30302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BFE03AE6-A2B4-F8E5-B731-68551A7C99A4}"/>
                  </a:ext>
                </a:extLst>
              </p14:cNvPr>
              <p14:cNvContentPartPr/>
              <p14:nvPr/>
            </p14:nvContentPartPr>
            <p14:xfrm>
              <a:off x="1245631" y="5101722"/>
              <a:ext cx="360" cy="36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BFE03AE6-A2B4-F8E5-B731-68551A7C99A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41311" y="509740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5CBD813A-ED0B-602F-A63E-29C44157BC0F}"/>
                  </a:ext>
                </a:extLst>
              </p14:cNvPr>
              <p14:cNvContentPartPr/>
              <p14:nvPr/>
            </p14:nvContentPartPr>
            <p14:xfrm>
              <a:off x="1470631" y="4730922"/>
              <a:ext cx="360" cy="3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5CBD813A-ED0B-602F-A63E-29C44157BC0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66311" y="472660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05699EA0-6904-747C-8F78-89C65887CA99}"/>
                  </a:ext>
                </a:extLst>
              </p14:cNvPr>
              <p14:cNvContentPartPr/>
              <p14:nvPr/>
            </p14:nvContentPartPr>
            <p14:xfrm>
              <a:off x="1205671" y="5327082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05699EA0-6904-747C-8F78-89C65887CA9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01351" y="5322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AEB8A959-8618-4674-E0FC-688179999BFA}"/>
                  </a:ext>
                </a:extLst>
              </p14:cNvPr>
              <p14:cNvContentPartPr/>
              <p14:nvPr/>
            </p14:nvContentPartPr>
            <p14:xfrm>
              <a:off x="1258591" y="5181282"/>
              <a:ext cx="360" cy="36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AEB8A959-8618-4674-E0FC-688179999BF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54271" y="51769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AB39BF61-7EF2-21A0-DC41-BA09F5AC306E}"/>
                  </a:ext>
                </a:extLst>
              </p14:cNvPr>
              <p14:cNvContentPartPr/>
              <p14:nvPr/>
            </p14:nvContentPartPr>
            <p14:xfrm>
              <a:off x="5751031" y="5870682"/>
              <a:ext cx="360" cy="360"/>
            </p14:xfrm>
          </p:contentPart>
        </mc:Choice>
        <mc:Fallback xmlns=""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AB39BF61-7EF2-21A0-DC41-BA09F5AC306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46711" y="58663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4FC920AF-7630-FF1C-356F-A13C0A529272}"/>
                  </a:ext>
                </a:extLst>
              </p14:cNvPr>
              <p14:cNvContentPartPr/>
              <p14:nvPr/>
            </p14:nvContentPartPr>
            <p14:xfrm>
              <a:off x="5552671" y="6109002"/>
              <a:ext cx="360" cy="360"/>
            </p14:xfrm>
          </p:contentPart>
        </mc:Choice>
        <mc:Fallback xmlns=""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4FC920AF-7630-FF1C-356F-A13C0A52927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548351" y="61046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3CAA0FF3-C486-35BB-ECF9-7908841F00DE}"/>
                  </a:ext>
                </a:extLst>
              </p14:cNvPr>
              <p14:cNvContentPartPr/>
              <p14:nvPr/>
            </p14:nvContentPartPr>
            <p14:xfrm>
              <a:off x="5790991" y="5831082"/>
              <a:ext cx="360" cy="360"/>
            </p14:xfrm>
          </p:contentPart>
        </mc:Choice>
        <mc:Fallback xmlns=""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id="{3CAA0FF3-C486-35BB-ECF9-7908841F00D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86671" y="5826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DB5C9161-510E-C0F8-3ACB-40B24109F817}"/>
                  </a:ext>
                </a:extLst>
              </p14:cNvPr>
              <p14:cNvContentPartPr/>
              <p14:nvPr/>
            </p14:nvContentPartPr>
            <p14:xfrm>
              <a:off x="5790991" y="5831082"/>
              <a:ext cx="360" cy="36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DB5C9161-510E-C0F8-3ACB-40B24109F81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86671" y="5826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499D96A3-2B86-B2CF-87A9-30E625D3B025}"/>
                  </a:ext>
                </a:extLst>
              </p14:cNvPr>
              <p14:cNvContentPartPr/>
              <p14:nvPr/>
            </p14:nvContentPartPr>
            <p14:xfrm>
              <a:off x="2278831" y="5433282"/>
              <a:ext cx="360" cy="36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499D96A3-2B86-B2CF-87A9-30E625D3B02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274511" y="54289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C88314CC-B51A-E017-F36D-FEA2128EBDA2}"/>
                  </a:ext>
                </a:extLst>
              </p14:cNvPr>
              <p14:cNvContentPartPr/>
              <p14:nvPr/>
            </p14:nvContentPartPr>
            <p14:xfrm>
              <a:off x="1576831" y="5247882"/>
              <a:ext cx="360" cy="360"/>
            </p14:xfrm>
          </p:contentPart>
        </mc:Choice>
        <mc:Fallback xmlns=""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C88314CC-B51A-E017-F36D-FEA2128EBDA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572511" y="5243562"/>
                <a:ext cx="9000" cy="9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0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9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F6ADD986-2B8F-B3A6-BD0E-F5158D4A3A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6372225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Possono gli oggetti saltare in su</a:t>
            </a:r>
            <a:r>
              <a:rPr lang="pl-PL" altLang="it-IT" sz="3200"/>
              <a:t>? </a:t>
            </a:r>
            <a:endParaRPr lang="en-AU" altLang="it-IT" sz="3600"/>
          </a:p>
        </p:txBody>
      </p:sp>
      <p:sp>
        <p:nvSpPr>
          <p:cNvPr id="8195" name="Text Box 3">
            <a:extLst>
              <a:ext uri="{FF2B5EF4-FFF2-40B4-BE49-F238E27FC236}">
                <a16:creationId xmlns:a16="http://schemas.microsoft.com/office/drawing/2014/main" id="{99503F52-17BE-AFC0-AE0F-414EA9DD6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6872288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Proviamo di pensare insieme</a:t>
            </a:r>
            <a:r>
              <a:rPr lang="pl-PL" altLang="it-IT" sz="2200">
                <a:solidFill>
                  <a:schemeClr val="accent2"/>
                </a:solidFill>
              </a:rPr>
              <a:t>: </a:t>
            </a:r>
            <a:r>
              <a:rPr lang="it-IT" altLang="it-IT" sz="2200">
                <a:solidFill>
                  <a:schemeClr val="accent2"/>
                </a:solidFill>
              </a:rPr>
              <a:t>Salta!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(</a:t>
            </a:r>
            <a:r>
              <a:rPr lang="it-IT" altLang="it-IT" sz="2200">
                <a:solidFill>
                  <a:schemeClr val="accent2"/>
                </a:solidFill>
              </a:rPr>
              <a:t>Si chiama la</a:t>
            </a:r>
            <a:r>
              <a:rPr lang="pl-PL" altLang="it-IT" sz="2200">
                <a:solidFill>
                  <a:schemeClr val="accent2"/>
                </a:solidFill>
              </a:rPr>
              <a:t> tele-kinesi, </a:t>
            </a:r>
            <a:r>
              <a:rPr lang="it-IT" altLang="it-IT" sz="2200">
                <a:solidFill>
                  <a:schemeClr val="accent2"/>
                </a:solidFill>
              </a:rPr>
              <a:t>e qualcuno ci crede sopra</a:t>
            </a:r>
            <a:r>
              <a:rPr lang="pl-PL" altLang="it-IT" sz="2200">
                <a:solidFill>
                  <a:schemeClr val="accent2"/>
                </a:solidFill>
              </a:rPr>
              <a:t>)</a:t>
            </a:r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8AC66262-4981-6B1E-18A1-D5B38BA9A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500438"/>
            <a:ext cx="7989887" cy="178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No, non funziona</a:t>
            </a:r>
            <a:r>
              <a:rPr lang="pl-PL" altLang="it-IT" sz="2200">
                <a:solidFill>
                  <a:schemeClr val="accent2"/>
                </a:solidFill>
              </a:rPr>
              <a:t>. </a:t>
            </a:r>
            <a:r>
              <a:rPr lang="it-IT" altLang="it-IT" sz="2200">
                <a:solidFill>
                  <a:schemeClr val="accent2"/>
                </a:solidFill>
              </a:rPr>
              <a:t>Magari qualcuno ha pensato «non saltare»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Riproviamo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541B0ECF-0446-66B6-CC04-8838D04E1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89588"/>
            <a:ext cx="739140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No! non funziona. La palla da sola non può saltare in su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8198" name="Picture 7">
            <a:extLst>
              <a:ext uri="{FF2B5EF4-FFF2-40B4-BE49-F238E27FC236}">
                <a16:creationId xmlns:a16="http://schemas.microsoft.com/office/drawing/2014/main" id="{91BACE7D-01A4-DDF0-20D1-6C25F1122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76250"/>
            <a:ext cx="259238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1DBA228-4030-C9B6-D484-0BFCAA02A6B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2700" y="188913"/>
            <a:ext cx="471614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Ho una palla magica...</a:t>
            </a:r>
            <a:r>
              <a:rPr lang="pl-PL" altLang="it-IT" sz="3200" dirty="0"/>
              <a:t> </a:t>
            </a:r>
            <a:endParaRPr lang="en-AU" altLang="it-IT" sz="3600" dirty="0"/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997350D0-EB86-EA01-0E4F-7CAC2B24C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3732213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Adesso facciamo una magia</a:t>
            </a:r>
            <a:endParaRPr lang="pl-PL" altLang="it-IT" sz="2200">
              <a:solidFill>
                <a:schemeClr val="accent2"/>
              </a:solidFill>
            </a:endParaRP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FB752604-2FF2-09C1-0033-34F862972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3040063"/>
            <a:ext cx="3151187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Magia, magia</a:t>
            </a:r>
            <a:r>
              <a:rPr lang="pl-PL" altLang="it-IT" sz="2200" dirty="0">
                <a:solidFill>
                  <a:schemeClr val="accent2"/>
                </a:solidFill>
              </a:rPr>
              <a:t>: </a:t>
            </a:r>
            <a:r>
              <a:rPr lang="it-IT" altLang="it-IT" sz="2200" dirty="0">
                <a:solidFill>
                  <a:schemeClr val="accent2"/>
                </a:solidFill>
              </a:rPr>
              <a:t>vai in su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Adesso torna indietro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Su</a:t>
            </a:r>
            <a:r>
              <a:rPr lang="pl-PL" altLang="it-IT" sz="2200" dirty="0">
                <a:solidFill>
                  <a:schemeClr val="accent2"/>
                </a:solidFill>
              </a:rPr>
              <a:t>! </a:t>
            </a:r>
            <a:r>
              <a:rPr lang="it-IT" altLang="it-IT" sz="2200" dirty="0">
                <a:solidFill>
                  <a:schemeClr val="accent2"/>
                </a:solidFill>
              </a:rPr>
              <a:t>Indietro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FE4DE034-AA7B-58C8-A7BE-8EB5DB36A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888" y="5445125"/>
            <a:ext cx="360045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Avete visto</a:t>
            </a:r>
            <a:r>
              <a:rPr lang="pl-PL" altLang="it-IT" sz="2200" dirty="0">
                <a:solidFill>
                  <a:schemeClr val="accent2"/>
                </a:solidFill>
              </a:rPr>
              <a:t>? </a:t>
            </a:r>
            <a:r>
              <a:rPr lang="it-IT" altLang="it-IT" sz="2200" dirty="0">
                <a:solidFill>
                  <a:schemeClr val="accent2"/>
                </a:solidFill>
              </a:rPr>
              <a:t>Magico. Vero</a:t>
            </a:r>
            <a:r>
              <a:rPr lang="pl-PL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9222" name="Picture 8">
            <a:extLst>
              <a:ext uri="{FF2B5EF4-FFF2-40B4-BE49-F238E27FC236}">
                <a16:creationId xmlns:a16="http://schemas.microsoft.com/office/drawing/2014/main" id="{F3992EEC-4FC5-438A-8E2A-0321DCE9B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712" y="386010"/>
            <a:ext cx="1397444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10">
            <a:extLst>
              <a:ext uri="{FF2B5EF4-FFF2-40B4-BE49-F238E27FC236}">
                <a16:creationId xmlns:a16="http://schemas.microsoft.com/office/drawing/2014/main" id="{FC7CC8D7-FF19-07D3-B973-9B26D7BD9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080" y="386010"/>
            <a:ext cx="3168277" cy="1645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8">
            <a:extLst>
              <a:ext uri="{FF2B5EF4-FFF2-40B4-BE49-F238E27FC236}">
                <a16:creationId xmlns:a16="http://schemas.microsoft.com/office/drawing/2014/main" id="{8C2AB132-58EA-4E5B-AA77-DA8339144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6237312"/>
            <a:ext cx="38246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 dirty="0">
                <a:solidFill>
                  <a:schemeClr val="accent2"/>
                </a:solidFill>
              </a:rPr>
              <a:t>Piotr </a:t>
            </a:r>
            <a:r>
              <a:rPr lang="en-AU" altLang="it-IT" sz="1200" dirty="0" err="1">
                <a:solidFill>
                  <a:schemeClr val="accent2"/>
                </a:solidFill>
              </a:rPr>
              <a:t>Karbowski</a:t>
            </a:r>
            <a:r>
              <a:rPr lang="en-AU" altLang="it-IT" sz="1200" dirty="0">
                <a:solidFill>
                  <a:schemeClr val="accent2"/>
                </a:solidFill>
              </a:rPr>
              <a:t> (anni 2,5), Torun, </a:t>
            </a:r>
            <a:r>
              <a:rPr lang="en-AU" altLang="it-IT" sz="1200" dirty="0" err="1">
                <a:solidFill>
                  <a:schemeClr val="accent2"/>
                </a:solidFill>
              </a:rPr>
              <a:t>Aprile</a:t>
            </a:r>
            <a:r>
              <a:rPr lang="en-AU" altLang="it-IT" sz="1200" dirty="0">
                <a:solidFill>
                  <a:schemeClr val="accent2"/>
                </a:solidFill>
              </a:rPr>
              <a:t> 2007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 dirty="0" err="1">
                <a:solidFill>
                  <a:schemeClr val="accent2"/>
                </a:solidFill>
              </a:rPr>
              <a:t>Mostra</a:t>
            </a:r>
            <a:r>
              <a:rPr lang="en-AU" altLang="it-IT" sz="1200" dirty="0">
                <a:solidFill>
                  <a:schemeClr val="accent2"/>
                </a:solidFill>
              </a:rPr>
              <a:t>: GK e collaborator, </a:t>
            </a:r>
            <a:r>
              <a:rPr lang="en-AU" altLang="it-IT" sz="1200" dirty="0" err="1">
                <a:solidFill>
                  <a:schemeClr val="accent2"/>
                </a:solidFill>
              </a:rPr>
              <a:t>foto</a:t>
            </a:r>
            <a:r>
              <a:rPr lang="en-AU" altLang="it-IT" sz="1200" dirty="0">
                <a:solidFill>
                  <a:schemeClr val="accent2"/>
                </a:solidFill>
              </a:rPr>
              <a:t> e </a:t>
            </a:r>
            <a:r>
              <a:rPr lang="en-AU" altLang="it-IT" sz="1200" dirty="0" err="1">
                <a:solidFill>
                  <a:schemeClr val="accent2"/>
                </a:solidFill>
              </a:rPr>
              <a:t>filmato</a:t>
            </a:r>
            <a:r>
              <a:rPr lang="en-AU" altLang="it-IT" sz="1200" dirty="0">
                <a:solidFill>
                  <a:schemeClr val="accent2"/>
                </a:solidFill>
              </a:rPr>
              <a:t> K. </a:t>
            </a:r>
            <a:r>
              <a:rPr lang="en-AU" altLang="it-IT" sz="1200" dirty="0" err="1">
                <a:solidFill>
                  <a:schemeClr val="accent2"/>
                </a:solidFill>
              </a:rPr>
              <a:t>Sluzewski</a:t>
            </a:r>
            <a:endParaRPr lang="en-AU" altLang="it-IT" sz="1200" dirty="0">
              <a:solidFill>
                <a:schemeClr val="accent2"/>
              </a:solidFill>
            </a:endParaRPr>
          </a:p>
        </p:txBody>
      </p:sp>
      <p:pic>
        <p:nvPicPr>
          <p:cNvPr id="3" name="z_gorki_jak_najnizej">
            <a:hlinkClick r:id="" action="ppaction://media"/>
            <a:extLst>
              <a:ext uri="{FF2B5EF4-FFF2-40B4-BE49-F238E27FC236}">
                <a16:creationId xmlns:a16="http://schemas.microsoft.com/office/drawing/2014/main" id="{3864195E-4027-4E4B-4D7A-828DDEFC44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63982" y="2701925"/>
            <a:ext cx="365760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>
            <a:extLst>
              <a:ext uri="{FF2B5EF4-FFF2-40B4-BE49-F238E27FC236}">
                <a16:creationId xmlns:a16="http://schemas.microsoft.com/office/drawing/2014/main" id="{DAFD7952-915E-4C13-3ED3-1A1EDF788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6725"/>
            <a:ext cx="9109075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CasellaDiTesto 1">
            <a:extLst>
              <a:ext uri="{FF2B5EF4-FFF2-40B4-BE49-F238E27FC236}">
                <a16:creationId xmlns:a16="http://schemas.microsoft.com/office/drawing/2014/main" id="{50589074-134F-7AE5-3C05-7754FFEF7DB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84213" y="188913"/>
            <a:ext cx="80454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4000" dirty="0">
                <a:solidFill>
                  <a:srgbClr val="FFFF00"/>
                </a:solidFill>
              </a:rPr>
              <a:t>Nicola Copernico: «Che cos’è più bello del cielo</a:t>
            </a:r>
            <a:r>
              <a:rPr lang="pl-PL" altLang="it-IT" sz="4000" dirty="0">
                <a:solidFill>
                  <a:srgbClr val="FFFF00"/>
                </a:solidFill>
              </a:rPr>
              <a:t>?</a:t>
            </a:r>
            <a:r>
              <a:rPr lang="it-IT" altLang="it-IT" sz="3600" dirty="0">
                <a:solidFill>
                  <a:srgbClr val="FFFF00"/>
                </a:solidFill>
              </a:rPr>
              <a:t>»</a:t>
            </a:r>
          </a:p>
        </p:txBody>
      </p:sp>
      <p:sp>
        <p:nvSpPr>
          <p:cNvPr id="4100" name="Text Box 6">
            <a:extLst>
              <a:ext uri="{FF2B5EF4-FFF2-40B4-BE49-F238E27FC236}">
                <a16:creationId xmlns:a16="http://schemas.microsoft.com/office/drawing/2014/main" id="{929AC768-CE8B-D647-2E0E-166D709C9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2425" y="6165304"/>
            <a:ext cx="4946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chemeClr val="bg1"/>
                </a:solidFill>
              </a:rPr>
              <a:t>„Nebulosa” di Barnard (costellazione di Orione)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B37ABF0-13F9-A9E0-3206-5732C22553E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435610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Adesso dico a questa pallina di gomma:</a:t>
            </a:r>
            <a:r>
              <a:rPr lang="pl-PL" altLang="it-IT" sz="3200" dirty="0"/>
              <a:t> </a:t>
            </a:r>
            <a:endParaRPr lang="en-AU" altLang="it-IT" sz="3600" dirty="0"/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B2AD2BBF-68AE-7372-B614-056E6BB77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2" y="1426691"/>
            <a:ext cx="4244975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Salta fino al soffitto</a:t>
            </a:r>
            <a:r>
              <a:rPr lang="pl-PL" altLang="it-IT" sz="2200" dirty="0">
                <a:solidFill>
                  <a:schemeClr val="accent2"/>
                </a:solidFill>
              </a:rPr>
              <a:t>! (</a:t>
            </a:r>
            <a:r>
              <a:rPr lang="it-IT" altLang="it-IT" sz="2200" dirty="0">
                <a:solidFill>
                  <a:schemeClr val="accent2"/>
                </a:solidFill>
              </a:rPr>
              <a:t>Attenzione</a:t>
            </a:r>
            <a:r>
              <a:rPr lang="pl-PL" altLang="it-IT" sz="2200" dirty="0">
                <a:solidFill>
                  <a:schemeClr val="accent2"/>
                </a:solidFill>
              </a:rPr>
              <a:t>)</a:t>
            </a:r>
          </a:p>
        </p:txBody>
      </p:sp>
      <p:sp>
        <p:nvSpPr>
          <p:cNvPr id="10244" name="Text Box 4">
            <a:extLst>
              <a:ext uri="{FF2B5EF4-FFF2-40B4-BE49-F238E27FC236}">
                <a16:creationId xmlns:a16="http://schemas.microsoft.com/office/drawing/2014/main" id="{1DA5C025-2090-BF0E-4A53-6EF24EAF1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892" y="3471724"/>
            <a:ext cx="11576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>
                <a:solidFill>
                  <a:schemeClr val="accent2"/>
                </a:solidFill>
              </a:rPr>
              <a:t>Avete visto?</a:t>
            </a:r>
            <a:endParaRPr lang="pl-PL" altLang="it-IT" sz="1400" dirty="0">
              <a:solidFill>
                <a:schemeClr val="accent2"/>
              </a:solidFill>
            </a:endParaRP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0E13DA95-ED65-E11C-5B11-527C16A66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605" y="3964636"/>
            <a:ext cx="329609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solidFill>
                  <a:schemeClr val="accent2"/>
                </a:solidFill>
              </a:rPr>
              <a:t>Adesso possiamo saltare insieme</a:t>
            </a:r>
            <a:r>
              <a:rPr lang="pl-PL" altLang="it-IT" sz="16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solidFill>
                  <a:schemeClr val="accent2"/>
                </a:solidFill>
              </a:rPr>
              <a:t>Perché</a:t>
            </a:r>
            <a:r>
              <a:rPr lang="pl-PL" altLang="it-IT" sz="1600" dirty="0">
                <a:solidFill>
                  <a:schemeClr val="accent2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solidFill>
                  <a:schemeClr val="accent2"/>
                </a:solidFill>
              </a:rPr>
              <a:t>Perché abbiamo energia</a:t>
            </a:r>
            <a:r>
              <a:rPr lang="pl-PL" altLang="it-IT" sz="1600" dirty="0">
                <a:solidFill>
                  <a:schemeClr val="accent2"/>
                </a:solidFill>
              </a:rPr>
              <a:t>!</a:t>
            </a:r>
            <a:endParaRPr lang="en-AU" altLang="it-IT" sz="1600" dirty="0">
              <a:solidFill>
                <a:schemeClr val="accent2"/>
              </a:solidFill>
            </a:endParaRPr>
          </a:p>
        </p:txBody>
      </p:sp>
      <p:pic>
        <p:nvPicPr>
          <p:cNvPr id="10246" name="Picture 6">
            <a:extLst>
              <a:ext uri="{FF2B5EF4-FFF2-40B4-BE49-F238E27FC236}">
                <a16:creationId xmlns:a16="http://schemas.microsoft.com/office/drawing/2014/main" id="{BECFC8D5-40E2-3864-6935-DE9DA4968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689" y="1903716"/>
            <a:ext cx="1102520" cy="147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17C09CE-D3B9-0833-E432-CB764028033A}"/>
              </a:ext>
            </a:extLst>
          </p:cNvPr>
          <p:cNvSpPr txBox="1"/>
          <p:nvPr/>
        </p:nvSpPr>
        <p:spPr>
          <a:xfrm>
            <a:off x="195487" y="6145867"/>
            <a:ext cx="64624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hlinkClick r:id="rId9"/>
              </a:rPr>
              <a:t>http://dydaktyka.fizyka.umk.pl/zabawki1/files/mech/pileczki-it.html</a:t>
            </a:r>
            <a:endParaRPr lang="it-IT" sz="1400" dirty="0"/>
          </a:p>
          <a:p>
            <a:r>
              <a:rPr lang="it-IT" sz="1400" dirty="0"/>
              <a:t>Attore: dr </a:t>
            </a:r>
            <a:r>
              <a:rPr lang="it-IT" sz="1400" dirty="0" err="1"/>
              <a:t>Tomasz</a:t>
            </a:r>
            <a:r>
              <a:rPr lang="it-IT" sz="1400" dirty="0"/>
              <a:t> </a:t>
            </a:r>
            <a:r>
              <a:rPr lang="it-IT" sz="1400" dirty="0" err="1"/>
              <a:t>Wroblewski</a:t>
            </a:r>
            <a:r>
              <a:rPr lang="it-IT" sz="1400" dirty="0"/>
              <a:t>; filmato: </a:t>
            </a:r>
            <a:r>
              <a:rPr lang="it-IT" sz="1400" dirty="0" err="1"/>
              <a:t>mgr</a:t>
            </a:r>
            <a:r>
              <a:rPr lang="it-IT" sz="1400" dirty="0"/>
              <a:t> Andrzej </a:t>
            </a:r>
            <a:r>
              <a:rPr lang="it-IT" sz="1400" dirty="0" err="1"/>
              <a:t>Krzysztofowicz</a:t>
            </a:r>
            <a:endParaRPr lang="it-IT" sz="1400" dirty="0"/>
          </a:p>
        </p:txBody>
      </p:sp>
      <p:pic>
        <p:nvPicPr>
          <p:cNvPr id="4" name="superpilki-a-slow">
            <a:hlinkClick r:id="" action="ppaction://media"/>
            <a:extLst>
              <a:ext uri="{FF2B5EF4-FFF2-40B4-BE49-F238E27FC236}">
                <a16:creationId xmlns:a16="http://schemas.microsoft.com/office/drawing/2014/main" id="{1EB7BD0F-89E6-413F-1D0D-6248EEB47B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52120" y="188913"/>
            <a:ext cx="1752600" cy="2286000"/>
          </a:xfrm>
          <a:prstGeom prst="rect">
            <a:avLst/>
          </a:prstGeom>
        </p:spPr>
      </p:pic>
      <p:pic>
        <p:nvPicPr>
          <p:cNvPr id="5" name="superpilki-b-slow">
            <a:hlinkClick r:id="" action="ppaction://media"/>
            <a:extLst>
              <a:ext uri="{FF2B5EF4-FFF2-40B4-BE49-F238E27FC236}">
                <a16:creationId xmlns:a16="http://schemas.microsoft.com/office/drawing/2014/main" id="{2D530DD2-7752-8594-B3F6-CBF3F1E9866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901513" y="2939828"/>
            <a:ext cx="1752600" cy="2286000"/>
          </a:xfrm>
          <a:prstGeom prst="rect">
            <a:avLst/>
          </a:prstGeom>
        </p:spPr>
      </p:pic>
      <p:pic>
        <p:nvPicPr>
          <p:cNvPr id="6" name="superpilki-b">
            <a:hlinkClick r:id="" action="ppaction://media"/>
            <a:extLst>
              <a:ext uri="{FF2B5EF4-FFF2-40B4-BE49-F238E27FC236}">
                <a16:creationId xmlns:a16="http://schemas.microsoft.com/office/drawing/2014/main" id="{27CFB5D9-C17B-1823-3F3D-2F9F0F440BB2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67787" y="2939828"/>
            <a:ext cx="17526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3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91DBF0-CF5E-B141-96EA-6166BBFC0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280"/>
            <a:ext cx="5482952" cy="1143000"/>
          </a:xfrm>
        </p:spPr>
        <p:txBody>
          <a:bodyPr/>
          <a:lstStyle/>
          <a:p>
            <a:r>
              <a:rPr lang="it-IT" sz="3600" dirty="0"/>
              <a:t>«Collisioni»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2285920-5406-B352-0807-A6E6DDF19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217280"/>
            <a:ext cx="6797944" cy="441531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D22A657-890D-07CC-7E03-8E9701445355}"/>
              </a:ext>
            </a:extLst>
          </p:cNvPr>
          <p:cNvSpPr txBox="1"/>
          <p:nvPr/>
        </p:nvSpPr>
        <p:spPr>
          <a:xfrm>
            <a:off x="179512" y="5805264"/>
            <a:ext cx="77048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https://staging.karwasz.edu.pl/it/brevi-lezioni/</a:t>
            </a:r>
          </a:p>
          <a:p>
            <a:r>
              <a:rPr lang="it-IT" dirty="0"/>
              <a:t>https://youtu.be/UIur8oF2N5g</a:t>
            </a:r>
          </a:p>
        </p:txBody>
      </p:sp>
    </p:spTree>
    <p:extLst>
      <p:ext uri="{BB962C8B-B14F-4D97-AF65-F5344CB8AC3E}">
        <p14:creationId xmlns:p14="http://schemas.microsoft.com/office/powerpoint/2010/main" val="21415442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>
            <a:extLst>
              <a:ext uri="{FF2B5EF4-FFF2-40B4-BE49-F238E27FC236}">
                <a16:creationId xmlns:a16="http://schemas.microsoft.com/office/drawing/2014/main" id="{50A0274B-BA39-1CBC-B807-65ED37509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338" y="217488"/>
            <a:ext cx="2982912" cy="2081212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Rectangle 2">
            <a:extLst>
              <a:ext uri="{FF2B5EF4-FFF2-40B4-BE49-F238E27FC236}">
                <a16:creationId xmlns:a16="http://schemas.microsoft.com/office/drawing/2014/main" id="{4CC97338-22FA-2D56-C9DE-6E596DA1705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323850" y="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600"/>
              <a:t>É l’energia che muove le cose</a:t>
            </a:r>
            <a:endParaRPr lang="en-AU" altLang="it-IT" sz="3600"/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3ED35983-9547-B328-CB2A-3C3BB4B18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2613" y="2320925"/>
            <a:ext cx="4860925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Che cosa hanno mangiato gli uccelli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Palline</a:t>
            </a:r>
            <a:r>
              <a:rPr lang="pl-PL" altLang="it-IT" sz="2200">
                <a:solidFill>
                  <a:schemeClr val="accent2"/>
                </a:solidFill>
              </a:rPr>
              <a:t>? No! </a:t>
            </a:r>
            <a:r>
              <a:rPr lang="it-IT" altLang="it-IT" sz="2200">
                <a:solidFill>
                  <a:schemeClr val="accent2"/>
                </a:solidFill>
              </a:rPr>
              <a:t>L’energia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1269" name="Text Box 5">
            <a:extLst>
              <a:ext uri="{FF2B5EF4-FFF2-40B4-BE49-F238E27FC236}">
                <a16:creationId xmlns:a16="http://schemas.microsoft.com/office/drawing/2014/main" id="{9F22F9A3-BDF8-A658-3DF1-2D49A9B72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4911725"/>
            <a:ext cx="4110037" cy="144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Perché le papere camminano</a:t>
            </a:r>
            <a:r>
              <a:rPr lang="pl-PL" altLang="it-IT" sz="2200">
                <a:solidFill>
                  <a:schemeClr val="accent2"/>
                </a:solidFill>
              </a:rPr>
              <a:t>?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Perché gli abbiamo fornito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l’energia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1270" name="Picture 9">
            <a:extLst>
              <a:ext uri="{FF2B5EF4-FFF2-40B4-BE49-F238E27FC236}">
                <a16:creationId xmlns:a16="http://schemas.microsoft.com/office/drawing/2014/main" id="{3EDE0047-18D8-616B-CFF0-C9BC85F26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221163"/>
            <a:ext cx="4025900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0">
            <a:extLst>
              <a:ext uri="{FF2B5EF4-FFF2-40B4-BE49-F238E27FC236}">
                <a16:creationId xmlns:a16="http://schemas.microsoft.com/office/drawing/2014/main" id="{67B64983-9671-6B0E-B67F-4AA7F7C74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628775"/>
            <a:ext cx="2982912" cy="308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91DBF0-CF5E-B141-96EA-6166BBFC0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280"/>
            <a:ext cx="5482952" cy="1143000"/>
          </a:xfrm>
        </p:spPr>
        <p:txBody>
          <a:bodyPr/>
          <a:lstStyle/>
          <a:p>
            <a:r>
              <a:rPr lang="it-IT" sz="3600" dirty="0"/>
              <a:t>«Energia è una magia»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F95FFF2-8390-6C0E-D8CA-2258B5AA9324}"/>
              </a:ext>
            </a:extLst>
          </p:cNvPr>
          <p:cNvSpPr txBox="1"/>
          <p:nvPr/>
        </p:nvSpPr>
        <p:spPr>
          <a:xfrm>
            <a:off x="323528" y="6152475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https://youtu.be/n0nc7x2MMSc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B196EA8-7236-6F90-F7BC-ECB496ECA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412776"/>
            <a:ext cx="7143086" cy="430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7115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A0E8F31-3DEB-A639-D7D6-2A0BB39706F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3883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Bisogna fare il lavoro, per fornire l’energia</a:t>
            </a:r>
            <a:endParaRPr lang="en-AU" altLang="it-IT" sz="3200"/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EC262BA8-5023-3A1B-E38F-F776C2362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484313"/>
            <a:ext cx="6213475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Il pupazzo scende giù perché possiede l’energia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</p:txBody>
      </p:sp>
      <p:sp>
        <p:nvSpPr>
          <p:cNvPr id="12292" name="Text Box 8">
            <a:extLst>
              <a:ext uri="{FF2B5EF4-FFF2-40B4-BE49-F238E27FC236}">
                <a16:creationId xmlns:a16="http://schemas.microsoft.com/office/drawing/2014/main" id="{40DD3B2E-D3B2-D802-F3F4-D3FD2F30E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8" y="5159375"/>
            <a:ext cx="58039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Il Babbo Natale sale, perché li diamo energia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2293" name="Picture 9">
            <a:extLst>
              <a:ext uri="{FF2B5EF4-FFF2-40B4-BE49-F238E27FC236}">
                <a16:creationId xmlns:a16="http://schemas.microsoft.com/office/drawing/2014/main" id="{BCF05DAF-4010-1AAD-0797-802E79E42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989" y="2254250"/>
            <a:ext cx="2174261" cy="3296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0">
            <a:extLst>
              <a:ext uri="{FF2B5EF4-FFF2-40B4-BE49-F238E27FC236}">
                <a16:creationId xmlns:a16="http://schemas.microsoft.com/office/drawing/2014/main" id="{565D239D-2B36-062D-5000-C4EAAB68D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060575"/>
            <a:ext cx="3616325" cy="265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65F6F3-6CBD-EE10-69C8-EF0C7953A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Babbo Natale</a:t>
            </a:r>
          </a:p>
        </p:txBody>
      </p:sp>
      <p:pic>
        <p:nvPicPr>
          <p:cNvPr id="3" name="mikolaj">
            <a:hlinkClick r:id="" action="ppaction://media"/>
            <a:extLst>
              <a:ext uri="{FF2B5EF4-FFF2-40B4-BE49-F238E27FC236}">
                <a16:creationId xmlns:a16="http://schemas.microsoft.com/office/drawing/2014/main" id="{C4E557C5-5425-9731-150F-B710335BA7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6774" y="1452661"/>
            <a:ext cx="4830452" cy="362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1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D97C52-BB0D-AE56-5F17-47E5A53DF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017"/>
            <a:ext cx="8229600" cy="1143000"/>
          </a:xfrm>
        </p:spPr>
        <p:txBody>
          <a:bodyPr/>
          <a:lstStyle/>
          <a:p>
            <a:r>
              <a:rPr lang="it-IT" sz="3600" dirty="0"/>
              <a:t>Il Babbo Natale alpinista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628399E-FB9D-1959-AB99-D92487848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14" y="1124744"/>
            <a:ext cx="7434572" cy="520642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C647C568-A93A-DF46-7CB5-142D96B9F569}"/>
              </a:ext>
            </a:extLst>
          </p:cNvPr>
          <p:cNvSpPr txBox="1"/>
          <p:nvPr/>
        </p:nvSpPr>
        <p:spPr>
          <a:xfrm>
            <a:off x="611560" y="6177283"/>
            <a:ext cx="53285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http://dydaktyka.fizyka.umk.pl/zabawki1/files/mech/mikolaj-it.html</a:t>
            </a:r>
          </a:p>
        </p:txBody>
      </p:sp>
    </p:spTree>
    <p:extLst>
      <p:ext uri="{BB962C8B-B14F-4D97-AF65-F5344CB8AC3E}">
        <p14:creationId xmlns:p14="http://schemas.microsoft.com/office/powerpoint/2010/main" val="33370575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A81A274D-3186-6F0C-646A-8EB9735C7FB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600"/>
              <a:t>Lavoriamo, per fornire l’energia</a:t>
            </a:r>
            <a:endParaRPr lang="en-AU" altLang="it-IT" sz="3600"/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92F51502-4308-09AB-3477-AF8CE99CB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8051800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tx2"/>
                </a:solidFill>
              </a:rPr>
              <a:t>O</a:t>
            </a:r>
            <a:r>
              <a:rPr lang="it-IT" altLang="it-IT" sz="2200" dirty="0" err="1">
                <a:solidFill>
                  <a:schemeClr val="tx2"/>
                </a:solidFill>
              </a:rPr>
              <a:t>ggetti</a:t>
            </a:r>
            <a:r>
              <a:rPr lang="it-IT" altLang="it-IT" sz="2200" dirty="0">
                <a:solidFill>
                  <a:schemeClr val="tx2"/>
                </a:solidFill>
              </a:rPr>
              <a:t> saltano (si muovono, cadono) perché hanno l’energia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3316" name="Text Box 4">
            <a:extLst>
              <a:ext uri="{FF2B5EF4-FFF2-40B4-BE49-F238E27FC236}">
                <a16:creationId xmlns:a16="http://schemas.microsoft.com/office/drawing/2014/main" id="{A12A26F5-D921-2A53-5C4E-CBA398B1A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0" y="2843733"/>
            <a:ext cx="4991100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Questa è un’altra palla magica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Devo lavorarci sopra (fornire l’energia)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9E4F3B97-6D75-DD17-9641-597981439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119301"/>
            <a:ext cx="4468812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Adesso possiamo dire: salta in su!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3318" name="Picture 7">
            <a:extLst>
              <a:ext uri="{FF2B5EF4-FFF2-40B4-BE49-F238E27FC236}">
                <a16:creationId xmlns:a16="http://schemas.microsoft.com/office/drawing/2014/main" id="{D03923B5-066D-319A-BB4A-A8336A156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162" y="2514599"/>
            <a:ext cx="134143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 Box 10">
            <a:extLst>
              <a:ext uri="{FF2B5EF4-FFF2-40B4-BE49-F238E27FC236}">
                <a16:creationId xmlns:a16="http://schemas.microsoft.com/office/drawing/2014/main" id="{BACC6C87-0852-94C3-84F2-1AA0337C3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6510" y="4726496"/>
            <a:ext cx="4970463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Il picchio picchia, se li diamo l’energia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3320" name="Picture 11">
            <a:extLst>
              <a:ext uri="{FF2B5EF4-FFF2-40B4-BE49-F238E27FC236}">
                <a16:creationId xmlns:a16="http://schemas.microsoft.com/office/drawing/2014/main" id="{95CEEC0D-4B15-6C69-06A4-36B926938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644900"/>
            <a:ext cx="2365375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E29A8C1-EFBD-D3E5-CF01-1AE22BC4C895}"/>
              </a:ext>
            </a:extLst>
          </p:cNvPr>
          <p:cNvSpPr txBox="1"/>
          <p:nvPr/>
        </p:nvSpPr>
        <p:spPr>
          <a:xfrm>
            <a:off x="308768" y="5853754"/>
            <a:ext cx="47712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http://dydaktyka.fizyka.umk.pl/zabawki1/files/mech/dropper-it.html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88A4BD8D-113C-4600-5AF4-A48E5B9F93E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Come gli oggetti cadono</a:t>
            </a:r>
            <a:r>
              <a:rPr lang="pl-PL" altLang="it-IT" sz="3200"/>
              <a:t>? </a:t>
            </a:r>
            <a:endParaRPr lang="en-AU" altLang="it-IT" sz="3600"/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A963218D-AD2D-B55C-89A3-D50242E1D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427662" cy="144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Adesso sappiamo </a:t>
            </a:r>
            <a:r>
              <a:rPr lang="it-IT" altLang="it-IT" sz="2200" i="1">
                <a:solidFill>
                  <a:schemeClr val="accent2"/>
                </a:solidFill>
              </a:rPr>
              <a:t>perché </a:t>
            </a:r>
            <a:r>
              <a:rPr lang="it-IT" altLang="it-IT" sz="2200">
                <a:solidFill>
                  <a:schemeClr val="accent2"/>
                </a:solidFill>
              </a:rPr>
              <a:t>oggetti cadono</a:t>
            </a:r>
            <a:r>
              <a:rPr lang="pl-PL" altLang="it-IT" sz="2200">
                <a:solidFill>
                  <a:schemeClr val="accent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Chiediamo adesso, come cadono</a:t>
            </a:r>
            <a:r>
              <a:rPr lang="pl-PL" altLang="it-IT" sz="220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4340" name="Text Box 5">
            <a:extLst>
              <a:ext uri="{FF2B5EF4-FFF2-40B4-BE49-F238E27FC236}">
                <a16:creationId xmlns:a16="http://schemas.microsoft.com/office/drawing/2014/main" id="{31104AC8-424B-7E86-6CB1-DC74C6AA1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149725"/>
            <a:ext cx="5529262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chemeClr val="accent2"/>
                </a:solidFill>
              </a:rPr>
              <a:t>Vero che gli oggetti pesanti cadono più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chemeClr val="accent2"/>
                </a:solidFill>
              </a:rPr>
              <a:t>velocemente</a:t>
            </a:r>
            <a:r>
              <a:rPr lang="pl-PL" altLang="it-IT" sz="2200" b="1">
                <a:solidFill>
                  <a:schemeClr val="accent2"/>
                </a:solidFill>
              </a:rPr>
              <a:t>?</a:t>
            </a:r>
            <a:endParaRPr lang="en-AU" altLang="it-IT" sz="2200" b="1">
              <a:solidFill>
                <a:schemeClr val="accent2"/>
              </a:solidFill>
            </a:endParaRPr>
          </a:p>
        </p:txBody>
      </p:sp>
      <p:pic>
        <p:nvPicPr>
          <p:cNvPr id="14341" name="Picture 6">
            <a:extLst>
              <a:ext uri="{FF2B5EF4-FFF2-40B4-BE49-F238E27FC236}">
                <a16:creationId xmlns:a16="http://schemas.microsoft.com/office/drawing/2014/main" id="{42BB3244-8D21-8AD5-251D-D0119290C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260350"/>
            <a:ext cx="17748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7">
            <a:extLst>
              <a:ext uri="{FF2B5EF4-FFF2-40B4-BE49-F238E27FC236}">
                <a16:creationId xmlns:a16="http://schemas.microsoft.com/office/drawing/2014/main" id="{8A5C0675-B1E7-8050-E061-0E7A08D2C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5343525"/>
            <a:ext cx="2757487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Aristot</a:t>
            </a:r>
            <a:r>
              <a:rPr lang="it-IT" altLang="it-IT" sz="2200">
                <a:solidFill>
                  <a:schemeClr val="accent2"/>
                </a:solidFill>
              </a:rPr>
              <a:t>e</a:t>
            </a:r>
            <a:r>
              <a:rPr lang="pl-PL" altLang="it-IT" sz="2200">
                <a:solidFill>
                  <a:schemeClr val="accent2"/>
                </a:solidFill>
              </a:rPr>
              <a:t>le </a:t>
            </a:r>
            <a:r>
              <a:rPr lang="it-IT" altLang="it-IT" sz="2200">
                <a:solidFill>
                  <a:schemeClr val="accent2"/>
                </a:solidFill>
              </a:rPr>
              <a:t>diceva</a:t>
            </a:r>
            <a:r>
              <a:rPr lang="pl-PL" altLang="it-IT" sz="2200">
                <a:solidFill>
                  <a:schemeClr val="accent2"/>
                </a:solidFill>
              </a:rPr>
              <a:t>: </a:t>
            </a:r>
            <a:r>
              <a:rPr lang="it-IT" altLang="it-IT" sz="2200">
                <a:solidFill>
                  <a:schemeClr val="accent2"/>
                </a:solidFill>
              </a:rPr>
              <a:t>Sì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4343" name="Picture 8">
            <a:extLst>
              <a:ext uri="{FF2B5EF4-FFF2-40B4-BE49-F238E27FC236}">
                <a16:creationId xmlns:a16="http://schemas.microsoft.com/office/drawing/2014/main" id="{169CBEAC-4328-CBD6-F3AA-4B1FCB030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538" y="2871788"/>
            <a:ext cx="1827212" cy="362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937DE23D-B491-E2E6-5182-8BEC53BD5AF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277813" y="130175"/>
            <a:ext cx="7308851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Quale carello scende per primo</a:t>
            </a:r>
            <a:r>
              <a:rPr lang="pl-PL" altLang="it-IT" sz="3200"/>
              <a:t>? </a:t>
            </a:r>
            <a:endParaRPr lang="en-AU" altLang="it-IT" sz="3600"/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609234C9-8ECF-B24D-5AA9-3AC2F040D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6070600" cy="144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 dice che il primo scende il carello pesante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E23B6466-A473-B30B-4950-2C3CA1CD8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596265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 pensa che il carello leggero è più veloce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 b="1">
              <a:solidFill>
                <a:schemeClr val="accent2"/>
              </a:solidFill>
            </a:endParaRPr>
          </a:p>
        </p:txBody>
      </p:sp>
      <p:sp>
        <p:nvSpPr>
          <p:cNvPr id="15365" name="Text Box 6">
            <a:extLst>
              <a:ext uri="{FF2B5EF4-FFF2-40B4-BE49-F238E27FC236}">
                <a16:creationId xmlns:a16="http://schemas.microsoft.com/office/drawing/2014/main" id="{BA350D65-16FE-13C8-50BA-3A94BCBE5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437063"/>
            <a:ext cx="1754188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Proviamolo</a:t>
            </a:r>
            <a:r>
              <a:rPr lang="pl-PL" altLang="it-IT" sz="2200">
                <a:solidFill>
                  <a:schemeClr val="accent2"/>
                </a:solidFill>
              </a:rPr>
              <a:t>! 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5366" name="Text Box 7">
            <a:extLst>
              <a:ext uri="{FF2B5EF4-FFF2-40B4-BE49-F238E27FC236}">
                <a16:creationId xmlns:a16="http://schemas.microsoft.com/office/drawing/2014/main" id="{BC9CE1EE-B0FA-E520-B28B-802115484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5703888"/>
            <a:ext cx="3921125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Qual è il carello più pesante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5367" name="Picture 8">
            <a:extLst>
              <a:ext uri="{FF2B5EF4-FFF2-40B4-BE49-F238E27FC236}">
                <a16:creationId xmlns:a16="http://schemas.microsoft.com/office/drawing/2014/main" id="{4A63FAA8-1180-472D-B157-A58A4D4F3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363" y="4076700"/>
            <a:ext cx="323850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10">
            <a:extLst>
              <a:ext uri="{FF2B5EF4-FFF2-40B4-BE49-F238E27FC236}">
                <a16:creationId xmlns:a16="http://schemas.microsoft.com/office/drawing/2014/main" id="{04203654-02A0-E958-0333-8C34E0C6A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60350"/>
            <a:ext cx="2338388" cy="322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>
            <a:extLst>
              <a:ext uri="{FF2B5EF4-FFF2-40B4-BE49-F238E27FC236}">
                <a16:creationId xmlns:a16="http://schemas.microsoft.com/office/drawing/2014/main" id="{246A16D2-DA97-E87D-FE45-FDC4FD524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24400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pl-PL" altLang="it-IT" sz="2200" dirty="0">
                <a:solidFill>
                  <a:schemeClr val="accent2"/>
                </a:solidFill>
              </a:rPr>
              <a:t>Europe 1453: </a:t>
            </a:r>
            <a:br>
              <a:rPr lang="pl-PL" altLang="it-IT" sz="2200" dirty="0">
                <a:solidFill>
                  <a:schemeClr val="accent2"/>
                </a:solidFill>
              </a:rPr>
            </a:br>
            <a:br>
              <a:rPr lang="pl-PL" altLang="it-IT" sz="2200" dirty="0">
                <a:solidFill>
                  <a:schemeClr val="accent2"/>
                </a:solidFill>
              </a:rPr>
            </a:br>
            <a:r>
              <a:rPr lang="it-IT" altLang="it-IT" sz="2200" dirty="0">
                <a:solidFill>
                  <a:schemeClr val="accent2"/>
                </a:solidFill>
              </a:rPr>
              <a:t>caduta di </a:t>
            </a:r>
            <a:r>
              <a:rPr lang="pl-PL" altLang="it-IT" sz="2200" dirty="0">
                <a:solidFill>
                  <a:schemeClr val="accent2"/>
                </a:solidFill>
              </a:rPr>
              <a:t>Costantinopol</a:t>
            </a:r>
            <a:r>
              <a:rPr lang="it-IT" altLang="it-IT" sz="2200" dirty="0">
                <a:solidFill>
                  <a:schemeClr val="accent2"/>
                </a:solidFill>
              </a:rPr>
              <a:t>i</a:t>
            </a:r>
            <a:r>
              <a:rPr lang="pl-PL" altLang="it-IT" sz="2200" dirty="0">
                <a:solidFill>
                  <a:schemeClr val="accent2"/>
                </a:solidFill>
              </a:rPr>
              <a:t> (Instabul</a:t>
            </a:r>
            <a:r>
              <a:rPr lang="it-IT" altLang="it-IT" sz="2200" dirty="0">
                <a:solidFill>
                  <a:schemeClr val="accent2"/>
                </a:solidFill>
              </a:rPr>
              <a:t> odierna</a:t>
            </a:r>
            <a:r>
              <a:rPr lang="pl-PL" altLang="it-IT" sz="2200" dirty="0">
                <a:solidFill>
                  <a:schemeClr val="accent2"/>
                </a:solidFill>
              </a:rPr>
              <a:t>)  </a:t>
            </a:r>
            <a:br>
              <a:rPr lang="pl-PL" altLang="it-IT" sz="2200" dirty="0">
                <a:solidFill>
                  <a:schemeClr val="accent2"/>
                </a:solidFill>
              </a:rPr>
            </a:br>
            <a:br>
              <a:rPr lang="pl-PL" altLang="it-IT" sz="2200" dirty="0">
                <a:solidFill>
                  <a:schemeClr val="accent2"/>
                </a:solidFill>
              </a:rPr>
            </a:br>
            <a:r>
              <a:rPr lang="pl-PL" altLang="it-IT" sz="2200" dirty="0">
                <a:solidFill>
                  <a:schemeClr val="accent2"/>
                </a:solidFill>
              </a:rPr>
              <a:t>=</a:t>
            </a:r>
            <a:r>
              <a:rPr lang="it-IT" altLang="it-IT" sz="2200" dirty="0">
                <a:solidFill>
                  <a:schemeClr val="accent2"/>
                </a:solidFill>
              </a:rPr>
              <a:t> la fine del Impero Romano (dell’Oriente)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4247E79-6A77-A947-AC31-7DD41FEA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913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3200" dirty="0"/>
              <a:t>Che cosa succedeva in Europa/ Polonia</a:t>
            </a:r>
            <a:r>
              <a:rPr lang="pl-PL" altLang="it-IT" sz="3200" dirty="0"/>
              <a:t> </a:t>
            </a:r>
            <a:r>
              <a:rPr lang="it-IT" altLang="it-IT" sz="3200" dirty="0"/>
              <a:t>in quel tempo</a:t>
            </a:r>
            <a:r>
              <a:rPr lang="pl-PL" altLang="it-IT" sz="3200" dirty="0"/>
              <a:t>?</a:t>
            </a:r>
            <a:br>
              <a:rPr lang="pl-PL" altLang="it-IT" sz="3200" dirty="0"/>
            </a:br>
            <a:endParaRPr lang="en-AU" altLang="it-IT" sz="3200" dirty="0"/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285BEA1E-ADD3-99AD-FC02-4F89E4F3D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268413"/>
            <a:ext cx="643047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dirty="0"/>
              <a:t>Pol</a:t>
            </a:r>
            <a:r>
              <a:rPr lang="it-IT" altLang="it-IT" dirty="0" err="1"/>
              <a:t>onia</a:t>
            </a:r>
            <a:r>
              <a:rPr lang="pl-PL" altLang="it-IT" dirty="0"/>
              <a:t> 1466:</a:t>
            </a:r>
            <a:br>
              <a:rPr lang="pl-PL" altLang="it-IT" dirty="0"/>
            </a:br>
            <a:r>
              <a:rPr lang="it-IT" altLang="it-IT" dirty="0"/>
              <a:t>guerra tra la Germania e la Polonia: pace di Torun</a:t>
            </a:r>
            <a:endParaRPr lang="en-AU" altLang="it-IT" dirty="0"/>
          </a:p>
        </p:txBody>
      </p:sp>
      <p:pic>
        <p:nvPicPr>
          <p:cNvPr id="7178" name="Picture 10">
            <a:extLst>
              <a:ext uri="{FF2B5EF4-FFF2-40B4-BE49-F238E27FC236}">
                <a16:creationId xmlns:a16="http://schemas.microsoft.com/office/drawing/2014/main" id="{1065C148-0940-A83F-E9CF-83753390C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781300"/>
            <a:ext cx="4178300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9" name="Picture 11">
            <a:extLst>
              <a:ext uri="{FF2B5EF4-FFF2-40B4-BE49-F238E27FC236}">
                <a16:creationId xmlns:a16="http://schemas.microsoft.com/office/drawing/2014/main" id="{67CACEE6-FA1F-51A4-13E9-C25DECE38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92375"/>
            <a:ext cx="2376487" cy="193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A3A7C8CA-E7C0-A1D3-252C-C956473FC63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Qual è il carello più veloce</a:t>
            </a:r>
            <a:r>
              <a:rPr lang="pl-PL" altLang="it-IT" sz="3200"/>
              <a:t>? </a:t>
            </a:r>
            <a:endParaRPr lang="en-AU" altLang="it-IT" sz="3600"/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8B70FA4A-2D68-8ED9-C21A-F76B6E3F7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399235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Parte per primo il carello leggero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Questo pesante lo dovrebbe raggiungere</a:t>
            </a:r>
            <a:r>
              <a:rPr lang="pl-PL" altLang="it-IT" sz="2200" dirty="0">
                <a:solidFill>
                  <a:schemeClr val="accent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6388" name="Text Box 5">
            <a:extLst>
              <a:ext uri="{FF2B5EF4-FFF2-40B4-BE49-F238E27FC236}">
                <a16:creationId xmlns:a16="http://schemas.microsoft.com/office/drawing/2014/main" id="{1D025C65-A15F-FF4B-3925-495CEB4CA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500438"/>
            <a:ext cx="3937296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No! </a:t>
            </a:r>
            <a:r>
              <a:rPr lang="it-IT" altLang="it-IT" sz="2200" dirty="0">
                <a:solidFill>
                  <a:schemeClr val="accent2"/>
                </a:solidFill>
              </a:rPr>
              <a:t>Non ha funzionato…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Proviamo con questo leggero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6389" name="Text Box 6">
            <a:extLst>
              <a:ext uri="{FF2B5EF4-FFF2-40B4-BE49-F238E27FC236}">
                <a16:creationId xmlns:a16="http://schemas.microsoft.com/office/drawing/2014/main" id="{A625A06B-6899-9849-322A-9AC6332A4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084763"/>
            <a:ext cx="7640681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Non funzione neanche così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L’unica spiegazione che scendono con la stessa «velocità»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6390" name="Picture 8">
            <a:extLst>
              <a:ext uri="{FF2B5EF4-FFF2-40B4-BE49-F238E27FC236}">
                <a16:creationId xmlns:a16="http://schemas.microsoft.com/office/drawing/2014/main" id="{9146D6B2-262E-F933-3CB7-A32DF2A2F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557338"/>
            <a:ext cx="2890837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C6CFD5-929C-FAD0-D9F1-3A9F8175C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La corsa delle macchine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1149EB2-7D89-A076-AE6A-1B8E007BA0B5}"/>
              </a:ext>
            </a:extLst>
          </p:cNvPr>
          <p:cNvSpPr txBox="1"/>
          <p:nvPr/>
        </p:nvSpPr>
        <p:spPr>
          <a:xfrm>
            <a:off x="457200" y="6093296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https://youtu.be/OsiGEWupvog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818CE45-5399-22DB-9D26-8F9459DBA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163" y="993425"/>
            <a:ext cx="7645673" cy="509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4268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C6CFD5-929C-FAD0-D9F1-3A9F8175C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La corsa delle macchine</a:t>
            </a:r>
          </a:p>
        </p:txBody>
      </p:sp>
      <p:pic>
        <p:nvPicPr>
          <p:cNvPr id="3" name="GK_samochodziki_ciezszy_i_lzekszy_zjezdzaja_razem">
            <a:hlinkClick r:id="" action="ppaction://media"/>
            <a:extLst>
              <a:ext uri="{FF2B5EF4-FFF2-40B4-BE49-F238E27FC236}">
                <a16:creationId xmlns:a16="http://schemas.microsoft.com/office/drawing/2014/main" id="{60AA0A17-1C92-8B06-A4F5-C52E2DACEF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87116" y="1412776"/>
            <a:ext cx="5169768" cy="387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66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7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C0D5662D-74F9-AACE-3D6C-83AEE040D00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(1564-1642)</a:t>
            </a:r>
            <a:endParaRPr lang="en-AU" altLang="it-IT" sz="3600"/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C636C22E-FC59-BBB5-9A62-4624FC0F3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194300" cy="347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Tutti gli oggetti cadono con la stessa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„velocit</a:t>
            </a:r>
            <a:r>
              <a:rPr lang="it-IT" altLang="it-IT" sz="2200">
                <a:solidFill>
                  <a:schemeClr val="accent2"/>
                </a:solidFill>
              </a:rPr>
              <a:t>à</a:t>
            </a:r>
            <a:r>
              <a:rPr lang="pl-PL" altLang="it-IT" sz="2200">
                <a:solidFill>
                  <a:schemeClr val="accent2"/>
                </a:solidFill>
              </a:rPr>
              <a:t>”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Forse faceva cadere i sassi dalla torre 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di Pisa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</p:txBody>
      </p:sp>
      <p:pic>
        <p:nvPicPr>
          <p:cNvPr id="17412" name="Picture 4">
            <a:extLst>
              <a:ext uri="{FF2B5EF4-FFF2-40B4-BE49-F238E27FC236}">
                <a16:creationId xmlns:a16="http://schemas.microsoft.com/office/drawing/2014/main" id="{7694656C-14AD-B1B2-C6BA-43E4B7E5F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341438"/>
            <a:ext cx="2752725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>
            <a:extLst>
              <a:ext uri="{FF2B5EF4-FFF2-40B4-BE49-F238E27FC236}">
                <a16:creationId xmlns:a16="http://schemas.microsoft.com/office/drawing/2014/main" id="{BD427913-C1CD-01D8-18DE-8D269F29E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3500438"/>
            <a:ext cx="2103438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6">
            <a:extLst>
              <a:ext uri="{FF2B5EF4-FFF2-40B4-BE49-F238E27FC236}">
                <a16:creationId xmlns:a16="http://schemas.microsoft.com/office/drawing/2014/main" id="{67B992CE-F835-2AD7-6AEC-EB3E4BB39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4264025"/>
            <a:ext cx="3043237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La Torre era pendente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già in quel tempo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7504D97F-D071-6B1B-56B2-619F17FEE13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Galilei:</a:t>
            </a:r>
            <a:endParaRPr lang="en-AU" altLang="it-IT" sz="3600"/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2D527466-6FD7-3F19-DCD2-6DC24272E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113337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</a:t>
            </a:r>
            <a:r>
              <a:rPr lang="it-IT" altLang="it-IT" sz="2200">
                <a:solidFill>
                  <a:schemeClr val="accent2"/>
                </a:solidFill>
              </a:rPr>
              <a:t>Che cosa succede se facciamo cadere il sasso pesante con il sasso leggero</a:t>
            </a:r>
            <a:r>
              <a:rPr lang="pl-PL" altLang="it-IT" sz="2200">
                <a:solidFill>
                  <a:schemeClr val="accent2"/>
                </a:solidFill>
              </a:rPr>
              <a:t>?” </a:t>
            </a:r>
          </a:p>
        </p:txBody>
      </p:sp>
      <p:pic>
        <p:nvPicPr>
          <p:cNvPr id="18436" name="Picture 6">
            <a:extLst>
              <a:ext uri="{FF2B5EF4-FFF2-40B4-BE49-F238E27FC236}">
                <a16:creationId xmlns:a16="http://schemas.microsoft.com/office/drawing/2014/main" id="{2204858A-C480-9ADC-C5A9-3C85ED0D2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57563"/>
            <a:ext cx="187325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7">
            <a:extLst>
              <a:ext uri="{FF2B5EF4-FFF2-40B4-BE49-F238E27FC236}">
                <a16:creationId xmlns:a16="http://schemas.microsoft.com/office/drawing/2014/main" id="{FB2966C9-C8FC-FDBA-7CAF-881876B77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744913"/>
            <a:ext cx="1223962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Line 8">
            <a:extLst>
              <a:ext uri="{FF2B5EF4-FFF2-40B4-BE49-F238E27FC236}">
                <a16:creationId xmlns:a16="http://schemas.microsoft.com/office/drawing/2014/main" id="{773BF9C5-6178-9CEE-B53C-44BAF99BE1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4724400"/>
            <a:ext cx="0" cy="12239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39" name="Line 9">
            <a:extLst>
              <a:ext uri="{FF2B5EF4-FFF2-40B4-BE49-F238E27FC236}">
                <a16:creationId xmlns:a16="http://schemas.microsoft.com/office/drawing/2014/main" id="{92AFAC19-10B7-A291-4AA7-C9AADDEBEC5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9113" y="4652963"/>
            <a:ext cx="0" cy="576262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40" name="Text Box 10">
            <a:extLst>
              <a:ext uri="{FF2B5EF4-FFF2-40B4-BE49-F238E27FC236}">
                <a16:creationId xmlns:a16="http://schemas.microsoft.com/office/drawing/2014/main" id="{12C8EA98-BDAD-51DC-3844-644796AC1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188" y="3616325"/>
            <a:ext cx="3513137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Il sasso più pesante cade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più velocemente del sasso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leggero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24C771F-C7D8-399A-3151-B3511D59DC3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Galilei:</a:t>
            </a:r>
            <a:endParaRPr lang="en-AU" altLang="it-IT" sz="3600"/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C0CBB202-F460-4653-8A5F-7575B19E5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557338"/>
            <a:ext cx="5113337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</a:t>
            </a:r>
            <a:r>
              <a:rPr lang="it-IT" altLang="it-IT" sz="2200">
                <a:solidFill>
                  <a:schemeClr val="accent2"/>
                </a:solidFill>
              </a:rPr>
              <a:t>Adesso leghiamo insieme il sasso pesante con il sasso leggero.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Che cosa succede</a:t>
            </a:r>
            <a:r>
              <a:rPr lang="pl-PL" altLang="it-IT" sz="2200">
                <a:solidFill>
                  <a:schemeClr val="accent2"/>
                </a:solidFill>
              </a:rPr>
              <a:t>?” </a:t>
            </a:r>
          </a:p>
        </p:txBody>
      </p:sp>
      <p:pic>
        <p:nvPicPr>
          <p:cNvPr id="19460" name="Picture 4">
            <a:extLst>
              <a:ext uri="{FF2B5EF4-FFF2-40B4-BE49-F238E27FC236}">
                <a16:creationId xmlns:a16="http://schemas.microsoft.com/office/drawing/2014/main" id="{E51822B8-C8C7-3915-EE39-18537759E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997200"/>
            <a:ext cx="187325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Line 6">
            <a:extLst>
              <a:ext uri="{FF2B5EF4-FFF2-40B4-BE49-F238E27FC236}">
                <a16:creationId xmlns:a16="http://schemas.microsoft.com/office/drawing/2014/main" id="{C3BB56C4-826D-86E4-482F-A2E91D618351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4365625"/>
            <a:ext cx="0" cy="12239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2" name="Line 7">
            <a:extLst>
              <a:ext uri="{FF2B5EF4-FFF2-40B4-BE49-F238E27FC236}">
                <a16:creationId xmlns:a16="http://schemas.microsoft.com/office/drawing/2014/main" id="{D9BC79A9-72DE-6EC9-5F60-B724610256BB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5000" y="4033838"/>
            <a:ext cx="0" cy="576262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3" name="Text Box 8">
            <a:extLst>
              <a:ext uri="{FF2B5EF4-FFF2-40B4-BE49-F238E27FC236}">
                <a16:creationId xmlns:a16="http://schemas.microsoft.com/office/drawing/2014/main" id="{52AA1F86-C0D7-55E9-4CCC-2904B74F9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949950"/>
            <a:ext cx="5507038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Il sasso pesante cade insieme col leggero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9464" name="Picture 12">
            <a:extLst>
              <a:ext uri="{FF2B5EF4-FFF2-40B4-BE49-F238E27FC236}">
                <a16:creationId xmlns:a16="http://schemas.microsoft.com/office/drawing/2014/main" id="{E2A02252-B32B-292B-4A7B-E70CF076A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141663"/>
            <a:ext cx="1223962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5" name="Text Box 13">
            <a:extLst>
              <a:ext uri="{FF2B5EF4-FFF2-40B4-BE49-F238E27FC236}">
                <a16:creationId xmlns:a16="http://schemas.microsoft.com/office/drawing/2014/main" id="{D3517A0D-7F35-7AA4-53A8-2C74BA833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8075" y="3255963"/>
            <a:ext cx="34766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+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6" name="Text Box 14">
            <a:extLst>
              <a:ext uri="{FF2B5EF4-FFF2-40B4-BE49-F238E27FC236}">
                <a16:creationId xmlns:a16="http://schemas.microsoft.com/office/drawing/2014/main" id="{A80B0A6F-9D3F-3426-C128-88033B9C9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213100"/>
            <a:ext cx="3476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=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7" name="Line 16">
            <a:extLst>
              <a:ext uri="{FF2B5EF4-FFF2-40B4-BE49-F238E27FC236}">
                <a16:creationId xmlns:a16="http://schemas.microsoft.com/office/drawing/2014/main" id="{E4B4C089-8306-23DB-2342-99AF249869B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5875" y="4724400"/>
            <a:ext cx="0" cy="10080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8" name="Text Box 17">
            <a:extLst>
              <a:ext uri="{FF2B5EF4-FFF2-40B4-BE49-F238E27FC236}">
                <a16:creationId xmlns:a16="http://schemas.microsoft.com/office/drawing/2014/main" id="{DD58C0C0-F273-8104-E53B-F59291F5D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013325"/>
            <a:ext cx="3476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=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9" name="Text Box 18">
            <a:extLst>
              <a:ext uri="{FF2B5EF4-FFF2-40B4-BE49-F238E27FC236}">
                <a16:creationId xmlns:a16="http://schemas.microsoft.com/office/drawing/2014/main" id="{70DD4C21-8FC3-A64E-43D9-3F8D1F413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284538"/>
            <a:ext cx="3397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9470" name="Picture 19">
            <a:extLst>
              <a:ext uri="{FF2B5EF4-FFF2-40B4-BE49-F238E27FC236}">
                <a16:creationId xmlns:a16="http://schemas.microsoft.com/office/drawing/2014/main" id="{E5DC002D-775B-6359-8128-12CD8E37D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781300"/>
            <a:ext cx="1800225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1" name="Line 20">
            <a:extLst>
              <a:ext uri="{FF2B5EF4-FFF2-40B4-BE49-F238E27FC236}">
                <a16:creationId xmlns:a16="http://schemas.microsoft.com/office/drawing/2014/main" id="{3805BE87-540B-829B-2D75-77144E23A5F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2363" y="4221163"/>
            <a:ext cx="0" cy="1512887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B1C05A94-A09A-3F39-C443-A1A5C3E08A2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757238" y="261938"/>
            <a:ext cx="7308851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Adesso proviamo due palline</a:t>
            </a:r>
            <a:r>
              <a:rPr lang="pl-PL" altLang="it-IT" sz="3200"/>
              <a:t>:</a:t>
            </a:r>
            <a:endParaRPr lang="en-AU" altLang="it-IT" sz="3600"/>
          </a:p>
        </p:txBody>
      </p:sp>
      <p:sp>
        <p:nvSpPr>
          <p:cNvPr id="20483" name="Text Box 18">
            <a:extLst>
              <a:ext uri="{FF2B5EF4-FFF2-40B4-BE49-F238E27FC236}">
                <a16:creationId xmlns:a16="http://schemas.microsoft.com/office/drawing/2014/main" id="{6E4CDE1D-31C4-F30B-A849-72FEA1443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103438"/>
            <a:ext cx="2446337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pesante e leggera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0484" name="Text Box 19">
            <a:extLst>
              <a:ext uri="{FF2B5EF4-FFF2-40B4-BE49-F238E27FC236}">
                <a16:creationId xmlns:a16="http://schemas.microsoft.com/office/drawing/2014/main" id="{0DD9ADA2-2485-64BA-9A30-FFA5CA2CB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2997200"/>
            <a:ext cx="3397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0485" name="Text Box 21">
            <a:extLst>
              <a:ext uri="{FF2B5EF4-FFF2-40B4-BE49-F238E27FC236}">
                <a16:creationId xmlns:a16="http://schemas.microsoft.com/office/drawing/2014/main" id="{FC4034AC-D955-8525-10A3-0AD592FD2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3789363"/>
            <a:ext cx="2490788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Chiudete gli occhi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0486" name="Text Box 22">
            <a:extLst>
              <a:ext uri="{FF2B5EF4-FFF2-40B4-BE49-F238E27FC236}">
                <a16:creationId xmlns:a16="http://schemas.microsoft.com/office/drawing/2014/main" id="{05BD2464-3415-0D8F-E6D7-0F2D21D5A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13325"/>
            <a:ext cx="4581525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Questa e pesante e quella leggera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0487" name="Picture 23">
            <a:extLst>
              <a:ext uri="{FF2B5EF4-FFF2-40B4-BE49-F238E27FC236}">
                <a16:creationId xmlns:a16="http://schemas.microsoft.com/office/drawing/2014/main" id="{F3A85E34-C1CC-8D46-FCE3-8C843A9C9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836613"/>
            <a:ext cx="3005137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03418676-90A6-847D-8F88-54522B5427B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Adesso insieme</a:t>
            </a:r>
            <a:r>
              <a:rPr lang="pl-PL" altLang="it-IT" sz="3200"/>
              <a:t>:</a:t>
            </a:r>
            <a:endParaRPr lang="en-AU" altLang="it-IT" sz="3600"/>
          </a:p>
        </p:txBody>
      </p:sp>
      <p:pic>
        <p:nvPicPr>
          <p:cNvPr id="21507" name="Picture 3">
            <a:extLst>
              <a:ext uri="{FF2B5EF4-FFF2-40B4-BE49-F238E27FC236}">
                <a16:creationId xmlns:a16="http://schemas.microsoft.com/office/drawing/2014/main" id="{13E81E1D-8111-32FE-3686-AC65B4C55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549275"/>
            <a:ext cx="2787650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4">
            <a:extLst>
              <a:ext uri="{FF2B5EF4-FFF2-40B4-BE49-F238E27FC236}">
                <a16:creationId xmlns:a16="http://schemas.microsoft.com/office/drawing/2014/main" id="{092B7164-33C7-FBF0-1332-954724382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3151187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Ascoltate attentamente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1509" name="Text Box 5">
            <a:extLst>
              <a:ext uri="{FF2B5EF4-FFF2-40B4-BE49-F238E27FC236}">
                <a16:creationId xmlns:a16="http://schemas.microsoft.com/office/drawing/2014/main" id="{B7361186-D92B-2066-8CF7-EACA54837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565400"/>
            <a:ext cx="4110037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Quale pallina cadde per prima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1510" name="Text Box 6">
            <a:extLst>
              <a:ext uri="{FF2B5EF4-FFF2-40B4-BE49-F238E27FC236}">
                <a16:creationId xmlns:a16="http://schemas.microsoft.com/office/drawing/2014/main" id="{B1468380-A58E-5281-A21B-FEDE05DB8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2098675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</a:t>
            </a:r>
            <a:r>
              <a:rPr lang="pl-PL" altLang="it-IT" sz="2200">
                <a:solidFill>
                  <a:schemeClr val="accent2"/>
                </a:solidFill>
              </a:rPr>
              <a:t>p</a:t>
            </a:r>
            <a:r>
              <a:rPr lang="it-IT" altLang="it-IT" sz="2200">
                <a:solidFill>
                  <a:schemeClr val="accent2"/>
                </a:solidFill>
              </a:rPr>
              <a:t>rite gli occhi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1511" name="Text Box 7">
            <a:extLst>
              <a:ext uri="{FF2B5EF4-FFF2-40B4-BE49-F238E27FC236}">
                <a16:creationId xmlns:a16="http://schemas.microsoft.com/office/drawing/2014/main" id="{C500D875-F223-80FA-8871-79859AA17B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292600"/>
            <a:ext cx="2303462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Cadono insieme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1512" name="Text Box 8">
            <a:extLst>
              <a:ext uri="{FF2B5EF4-FFF2-40B4-BE49-F238E27FC236}">
                <a16:creationId xmlns:a16="http://schemas.microsoft.com/office/drawing/2014/main" id="{52068B2D-02E8-B738-DF68-D6EFBD184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" y="5478463"/>
            <a:ext cx="673735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chemeClr val="accent2"/>
                </a:solidFill>
              </a:rPr>
              <a:t>Tutti gli oggetti cadono con la stessa </a:t>
            </a:r>
            <a:r>
              <a:rPr lang="pl-PL" altLang="it-IT" sz="2200" b="1">
                <a:solidFill>
                  <a:schemeClr val="accent2"/>
                </a:solidFill>
              </a:rPr>
              <a:t>„velocit</a:t>
            </a:r>
            <a:r>
              <a:rPr lang="it-IT" altLang="it-IT" sz="2200" b="1">
                <a:solidFill>
                  <a:schemeClr val="accent2"/>
                </a:solidFill>
              </a:rPr>
              <a:t>à</a:t>
            </a:r>
            <a:r>
              <a:rPr lang="pl-PL" altLang="it-IT" sz="2200" b="1">
                <a:solidFill>
                  <a:schemeClr val="accent2"/>
                </a:solidFill>
              </a:rPr>
              <a:t>”!</a:t>
            </a:r>
            <a:endParaRPr lang="en-AU" altLang="it-IT" sz="2200" b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62E6CD20-3666-1426-5A0A-6368025B347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Riproviamo!</a:t>
            </a:r>
            <a:endParaRPr lang="en-AU" altLang="it-IT" sz="3600"/>
          </a:p>
        </p:txBody>
      </p:sp>
      <p:sp>
        <p:nvSpPr>
          <p:cNvPr id="22531" name="Text Box 4">
            <a:extLst>
              <a:ext uri="{FF2B5EF4-FFF2-40B4-BE49-F238E27FC236}">
                <a16:creationId xmlns:a16="http://schemas.microsoft.com/office/drawing/2014/main" id="{43083477-D120-5CC2-DF6B-C24970350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3186112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Guardare attentamente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2532" name="Text Box 5">
            <a:extLst>
              <a:ext uri="{FF2B5EF4-FFF2-40B4-BE49-F238E27FC236}">
                <a16:creationId xmlns:a16="http://schemas.microsoft.com/office/drawing/2014/main" id="{C943339E-75E8-236E-9710-75AD45B10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141663"/>
            <a:ext cx="3246438" cy="144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La pesante è più veloce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Perché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2533" name="Picture 12">
            <a:extLst>
              <a:ext uri="{FF2B5EF4-FFF2-40B4-BE49-F238E27FC236}">
                <a16:creationId xmlns:a16="http://schemas.microsoft.com/office/drawing/2014/main" id="{8F0010E0-5D03-225E-8124-1A484D5E9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04813"/>
            <a:ext cx="2676525" cy="561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A927484A-8723-CD0E-EE0B-189B7B98E10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Proviamo due pezzi di carta</a:t>
            </a:r>
            <a:endParaRPr lang="en-AU" altLang="it-IT" sz="3600"/>
          </a:p>
        </p:txBody>
      </p:sp>
      <p:sp>
        <p:nvSpPr>
          <p:cNvPr id="23555" name="Text Box 3">
            <a:extLst>
              <a:ext uri="{FF2B5EF4-FFF2-40B4-BE49-F238E27FC236}">
                <a16:creationId xmlns:a16="http://schemas.microsoft.com/office/drawing/2014/main" id="{CE19E1CE-CEB0-3365-9FA3-6D0A7F081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5129212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Uno come un foglio, l’altro – una pallina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3556" name="Text Box 5">
            <a:extLst>
              <a:ext uri="{FF2B5EF4-FFF2-40B4-BE49-F238E27FC236}">
                <a16:creationId xmlns:a16="http://schemas.microsoft.com/office/drawing/2014/main" id="{6E511B0F-3834-DDE9-1E40-19F49EEAA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3586162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È l’aria che fa la differenza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3557" name="Picture 8">
            <a:extLst>
              <a:ext uri="{FF2B5EF4-FFF2-40B4-BE49-F238E27FC236}">
                <a16:creationId xmlns:a16="http://schemas.microsoft.com/office/drawing/2014/main" id="{7064782B-FAD2-C211-1504-D01D19A6F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549275"/>
            <a:ext cx="2546350" cy="453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>
            <a:extLst>
              <a:ext uri="{FF2B5EF4-FFF2-40B4-BE49-F238E27FC236}">
                <a16:creationId xmlns:a16="http://schemas.microsoft.com/office/drawing/2014/main" id="{246A16D2-DA97-E87D-FE45-FDC4FD524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920" y="5195322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it-IT" altLang="it-IT" sz="2200" dirty="0">
                <a:solidFill>
                  <a:schemeClr val="accent2"/>
                </a:solidFill>
              </a:rPr>
              <a:t>Colombo 1</a:t>
            </a:r>
            <a:r>
              <a:rPr lang="pl-PL" altLang="it-IT" sz="2200" dirty="0">
                <a:solidFill>
                  <a:schemeClr val="accent2"/>
                </a:solidFill>
              </a:rPr>
              <a:t>4</a:t>
            </a:r>
            <a:r>
              <a:rPr lang="it-IT" altLang="it-IT" sz="2200" dirty="0">
                <a:solidFill>
                  <a:schemeClr val="accent2"/>
                </a:solidFill>
              </a:rPr>
              <a:t>92</a:t>
            </a:r>
            <a:r>
              <a:rPr lang="pl-PL" altLang="it-IT" sz="2200" dirty="0">
                <a:solidFill>
                  <a:schemeClr val="accent2"/>
                </a:solidFill>
              </a:rPr>
              <a:t>:</a:t>
            </a:r>
            <a:r>
              <a:rPr lang="it-IT" altLang="it-IT" sz="2200" dirty="0">
                <a:solidFill>
                  <a:schemeClr val="accent2"/>
                </a:solidFill>
              </a:rPr>
              <a:t> Scoperta dell’America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br>
              <a:rPr lang="pl-PL" altLang="it-IT" sz="2200" dirty="0">
                <a:solidFill>
                  <a:schemeClr val="accent2"/>
                </a:solidFill>
              </a:rPr>
            </a:br>
            <a:br>
              <a:rPr lang="pl-PL" altLang="it-IT" sz="2200" dirty="0">
                <a:solidFill>
                  <a:schemeClr val="accent2"/>
                </a:solidFill>
              </a:rPr>
            </a:b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4247E79-6A77-A947-AC31-7DD41FEA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913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3200" dirty="0"/>
              <a:t>Che cosa succedeva in Europa/ Polonia</a:t>
            </a:r>
            <a:r>
              <a:rPr lang="pl-PL" altLang="it-IT" sz="3200" dirty="0"/>
              <a:t> </a:t>
            </a:r>
            <a:r>
              <a:rPr lang="it-IT" altLang="it-IT" sz="3200" dirty="0"/>
              <a:t>in quel tempo</a:t>
            </a:r>
            <a:r>
              <a:rPr lang="pl-PL" altLang="it-IT" sz="3200" dirty="0"/>
              <a:t>?</a:t>
            </a:r>
            <a:br>
              <a:rPr lang="pl-PL" altLang="it-IT" sz="3200" dirty="0"/>
            </a:br>
            <a:endParaRPr lang="en-AU" altLang="it-IT" sz="3200" dirty="0"/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285BEA1E-ADD3-99AD-FC02-4F89E4F3D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268413"/>
            <a:ext cx="605967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Gutenberg (1451-53)</a:t>
            </a:r>
            <a:r>
              <a:rPr lang="pl-PL" altLang="it-IT" dirty="0"/>
              <a:t>:</a:t>
            </a:r>
            <a:r>
              <a:rPr lang="it-IT" altLang="it-IT" dirty="0"/>
              <a:t> stampa a caratteri mobili</a:t>
            </a:r>
            <a:endParaRPr lang="en-AU" altLang="it-IT" dirty="0"/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4032E9D7-AE17-E75A-3BF8-7FACA85AD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8" y="1885183"/>
            <a:ext cx="2664544" cy="350024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9C96B66-951A-B489-EF9E-D6EBE97EE1E1}"/>
              </a:ext>
            </a:extLst>
          </p:cNvPr>
          <p:cNvSpPr txBox="1"/>
          <p:nvPr/>
        </p:nvSpPr>
        <p:spPr>
          <a:xfrm>
            <a:off x="4097522" y="6115117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hlinkClick r:id="rId3"/>
              </a:rPr>
              <a:t>https://it.wikipedia.org/wiki/Stampa_a_caratteri_mobili</a:t>
            </a:r>
            <a:endParaRPr lang="it-IT" sz="1400" dirty="0"/>
          </a:p>
          <a:p>
            <a:r>
              <a:rPr lang="it-IT" sz="1400" dirty="0">
                <a:hlinkClick r:id="rId4"/>
              </a:rPr>
              <a:t>https://it.wikipedia.org/wiki/Cristoforo_Colombo</a:t>
            </a:r>
            <a:r>
              <a:rPr lang="it-IT" sz="1400" dirty="0"/>
              <a:t> </a:t>
            </a:r>
          </a:p>
        </p:txBody>
      </p:sp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CF0A678F-78F4-668D-14A0-0D1A49BBBA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19494" y="1910777"/>
            <a:ext cx="5148064" cy="344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9829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3FB74DF1-C217-5CA4-356F-9ADFFCEDC1D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809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Facciamo l’esperimento senza aria</a:t>
            </a:r>
            <a:endParaRPr lang="en-AU" altLang="it-IT" sz="3600"/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79A75538-0A08-9935-DAB4-325AD03D0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773238"/>
            <a:ext cx="7785100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Sulla Luna non c’è aria, però on possiamo andare sulla Luna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Ma abbiamo un filmato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68E312C6-7EE6-18A7-D5A8-12669272B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284538"/>
            <a:ext cx="5006975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In questo tubo abbiamo una monetina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e una piuma.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4581" name="Picture 7">
            <a:extLst>
              <a:ext uri="{FF2B5EF4-FFF2-40B4-BE49-F238E27FC236}">
                <a16:creationId xmlns:a16="http://schemas.microsoft.com/office/drawing/2014/main" id="{C6247B55-946A-D1DB-2876-D620DBEBA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492375"/>
            <a:ext cx="2473325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8">
            <a:extLst>
              <a:ext uri="{FF2B5EF4-FFF2-40B4-BE49-F238E27FC236}">
                <a16:creationId xmlns:a16="http://schemas.microsoft.com/office/drawing/2014/main" id="{853DBEB5-51D6-5F25-93B7-4F6993E6C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149725"/>
            <a:ext cx="4722812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Proviamo che cose cade per prima: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la monetina o la piuma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4583" name="Text Box 9">
            <a:extLst>
              <a:ext uri="{FF2B5EF4-FFF2-40B4-BE49-F238E27FC236}">
                <a16:creationId xmlns:a16="http://schemas.microsoft.com/office/drawing/2014/main" id="{55D2FECC-3682-A948-5853-2C7A8FDBD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157788"/>
            <a:ext cx="4770437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Chiaro! La monetina cade per prima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0FACCA7F-2019-A951-281C-90888DE54E6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252413" y="260350"/>
            <a:ext cx="7308851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Now we pump out air from tube</a:t>
            </a:r>
            <a:endParaRPr lang="en-AU" altLang="it-IT" sz="3600"/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C04DA272-B4E5-1FBB-9ADE-5162CD4C7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52832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This is a pump, we wait untill air goes out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44A15661-C2E0-EC33-0921-80E10F8FC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508500"/>
            <a:ext cx="5392738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This is the air which makes the difference!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5605" name="Picture 6">
            <a:extLst>
              <a:ext uri="{FF2B5EF4-FFF2-40B4-BE49-F238E27FC236}">
                <a16:creationId xmlns:a16="http://schemas.microsoft.com/office/drawing/2014/main" id="{B5E6078B-3021-6FD9-F8B6-9333DF26B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0" y="836613"/>
            <a:ext cx="2563813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7">
            <a:extLst>
              <a:ext uri="{FF2B5EF4-FFF2-40B4-BE49-F238E27FC236}">
                <a16:creationId xmlns:a16="http://schemas.microsoft.com/office/drawing/2014/main" id="{63CCCFBA-3316-08BC-1F02-180F218C6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852738"/>
            <a:ext cx="234473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And we try again!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5607" name="Text Box 8">
            <a:extLst>
              <a:ext uri="{FF2B5EF4-FFF2-40B4-BE49-F238E27FC236}">
                <a16:creationId xmlns:a16="http://schemas.microsoft.com/office/drawing/2014/main" id="{69E90E9D-E38F-9AFF-878F-ED0072D93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644900"/>
            <a:ext cx="44926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Now, coin and feather are together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1E45C29-BEA6-0D69-6B71-81867EE998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5" y="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Now we make experiment on Moon</a:t>
            </a:r>
            <a:endParaRPr lang="en-AU" altLang="it-IT" sz="3600"/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D9808C73-44EE-9456-4F1B-33A1E85B9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062163"/>
            <a:ext cx="47085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„This is an old experiment by Galileo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5129F2D7-CD73-836A-C904-95F904FD9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713" y="4265613"/>
            <a:ext cx="48498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This is a hammer and this is a feather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6629" name="Text Box 6">
            <a:extLst>
              <a:ext uri="{FF2B5EF4-FFF2-40B4-BE49-F238E27FC236}">
                <a16:creationId xmlns:a16="http://schemas.microsoft.com/office/drawing/2014/main" id="{AE398570-F968-C7BD-4119-11BBB3343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3" y="2897188"/>
            <a:ext cx="35099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He said that all objects fall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with the same velocity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6630" name="Text Box 7">
            <a:extLst>
              <a:ext uri="{FF2B5EF4-FFF2-40B4-BE49-F238E27FC236}">
                <a16:creationId xmlns:a16="http://schemas.microsoft.com/office/drawing/2014/main" id="{2080F90D-1671-89BB-A802-BA5C95176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029200"/>
            <a:ext cx="31369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Let’s try which falls first!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6631" name="Picture 8">
            <a:extLst>
              <a:ext uri="{FF2B5EF4-FFF2-40B4-BE49-F238E27FC236}">
                <a16:creationId xmlns:a16="http://schemas.microsoft.com/office/drawing/2014/main" id="{E2C49A9C-6B06-84D3-4DA4-D9B6085A2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13" y="1256508"/>
            <a:ext cx="3887787" cy="291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2" name="Text Box 9">
            <a:extLst>
              <a:ext uri="{FF2B5EF4-FFF2-40B4-BE49-F238E27FC236}">
                <a16:creationId xmlns:a16="http://schemas.microsoft.com/office/drawing/2014/main" id="{9C909931-E828-AEF1-615F-84D681CA6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225734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Apollo 1</a:t>
            </a:r>
            <a:r>
              <a:rPr lang="it-IT" altLang="it-IT" sz="2200" dirty="0">
                <a:solidFill>
                  <a:schemeClr val="accent2"/>
                </a:solidFill>
              </a:rPr>
              <a:t>5</a:t>
            </a:r>
            <a:r>
              <a:rPr lang="pl-PL" altLang="it-IT" sz="2200" dirty="0">
                <a:solidFill>
                  <a:schemeClr val="accent2"/>
                </a:solidFill>
              </a:rPr>
              <a:t> (1971)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6633" name="Text Box 10">
            <a:extLst>
              <a:ext uri="{FF2B5EF4-FFF2-40B4-BE49-F238E27FC236}">
                <a16:creationId xmlns:a16="http://schemas.microsoft.com/office/drawing/2014/main" id="{8E61755E-55D0-5ED8-4B09-8A26858D3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5805488"/>
            <a:ext cx="47402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They fall together. Galileo was rigth!”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1E45C29-BEA6-0D69-6B71-81867EE998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-353754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Galileo </a:t>
            </a:r>
            <a:r>
              <a:rPr lang="pl-PL" altLang="it-IT" sz="3200" dirty="0"/>
              <a:t>experiment on Moon</a:t>
            </a:r>
            <a:endParaRPr lang="en-AU" altLang="it-IT" sz="3600" dirty="0"/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D9808C73-44EE-9456-4F1B-33A1E85B9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062163"/>
            <a:ext cx="249299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chemeClr val="accent2"/>
                </a:solidFill>
              </a:rPr>
              <a:t>„</a:t>
            </a:r>
            <a:r>
              <a:rPr lang="it-IT" altLang="it-IT" sz="1800" dirty="0" err="1">
                <a:solidFill>
                  <a:schemeClr val="accent2"/>
                </a:solidFill>
              </a:rPr>
              <a:t>then</a:t>
            </a:r>
            <a:r>
              <a:rPr lang="it-IT" altLang="it-IT" sz="1800" dirty="0">
                <a:solidFill>
                  <a:schemeClr val="accent2"/>
                </a:solidFill>
              </a:rPr>
              <a:t> a </a:t>
            </a:r>
            <a:r>
              <a:rPr lang="it-IT" altLang="it-IT" sz="1800" dirty="0" err="1">
                <a:solidFill>
                  <a:schemeClr val="accent2"/>
                </a:solidFill>
              </a:rPr>
              <a:t>demonstration</a:t>
            </a:r>
            <a:r>
              <a:rPr lang="it-IT" altLang="it-IT" sz="18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chemeClr val="accent2"/>
                </a:solidFill>
              </a:rPr>
              <a:t>of a </a:t>
            </a:r>
            <a:r>
              <a:rPr lang="it-IT" altLang="it-IT" sz="1800" dirty="0" err="1">
                <a:solidFill>
                  <a:schemeClr val="accent2"/>
                </a:solidFill>
              </a:rPr>
              <a:t>classical</a:t>
            </a:r>
            <a:endParaRPr lang="it-IT" altLang="it-IT" sz="18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 err="1">
                <a:solidFill>
                  <a:schemeClr val="accent2"/>
                </a:solidFill>
              </a:rPr>
              <a:t>experiment</a:t>
            </a:r>
            <a:endParaRPr lang="en-AU" altLang="it-IT" sz="1800" dirty="0">
              <a:solidFill>
                <a:schemeClr val="accent2"/>
              </a:solidFill>
            </a:endParaRP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5129F2D7-CD73-836A-C904-95F904FD9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04" y="4488061"/>
            <a:ext cx="8271073" cy="227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In my left hand I have a feather, in my right hand I have a hammer.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One of the reasons that we got here today was because of a gentleman named Galileo,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a long time ago. He made a rather significant discovery about falling objects in gravity field. And we thought what would be the best place to confirm his findings than the Moon.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IN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So we will try it here for you. […]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I will drop two of them, and </a:t>
            </a:r>
            <a:r>
              <a:rPr lang="en-IN" altLang="it-IT" sz="1600" dirty="0" err="1">
                <a:solidFill>
                  <a:schemeClr val="accent2"/>
                </a:solidFill>
              </a:rPr>
              <a:t>hopely</a:t>
            </a:r>
            <a:r>
              <a:rPr lang="en-IN" altLang="it-IT" sz="1600" dirty="0">
                <a:solidFill>
                  <a:schemeClr val="accent2"/>
                </a:solidFill>
              </a:rPr>
              <a:t>, they will come to the ground at the same time.  Ù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And that it!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400" dirty="0">
              <a:solidFill>
                <a:schemeClr val="accent2"/>
              </a:solidFill>
            </a:endParaRPr>
          </a:p>
        </p:txBody>
      </p:sp>
      <p:sp>
        <p:nvSpPr>
          <p:cNvPr id="26632" name="Text Box 9">
            <a:extLst>
              <a:ext uri="{FF2B5EF4-FFF2-40B4-BE49-F238E27FC236}">
                <a16:creationId xmlns:a16="http://schemas.microsoft.com/office/drawing/2014/main" id="{9C909931-E828-AEF1-615F-84D681CA6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225734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Apollo 1</a:t>
            </a:r>
            <a:r>
              <a:rPr lang="it-IT" altLang="it-IT" sz="2200" dirty="0">
                <a:solidFill>
                  <a:schemeClr val="accent2"/>
                </a:solidFill>
              </a:rPr>
              <a:t>5</a:t>
            </a:r>
            <a:r>
              <a:rPr lang="pl-PL" altLang="it-IT" sz="2200" dirty="0">
                <a:solidFill>
                  <a:schemeClr val="accent2"/>
                </a:solidFill>
              </a:rPr>
              <a:t> (1971)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" name="apollo15-galileo_LV-1998-00046_512kb">
            <a:hlinkClick r:id="" action="ppaction://media"/>
            <a:extLst>
              <a:ext uri="{FF2B5EF4-FFF2-40B4-BE49-F238E27FC236}">
                <a16:creationId xmlns:a16="http://schemas.microsoft.com/office/drawing/2014/main" id="{47145A3D-A3AF-576C-5230-D4D383DB1F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70202" y="625475"/>
            <a:ext cx="4849811" cy="363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42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22CB87-A2E6-58CE-C14E-EB86754E8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Ancora un esperimento di «Galileo»</a:t>
            </a:r>
          </a:p>
        </p:txBody>
      </p:sp>
      <p:pic>
        <p:nvPicPr>
          <p:cNvPr id="3" name="Najwieksza_komora_prozniowa">
            <a:hlinkClick r:id="" action="ppaction://media"/>
            <a:extLst>
              <a:ext uri="{FF2B5EF4-FFF2-40B4-BE49-F238E27FC236}">
                <a16:creationId xmlns:a16="http://schemas.microsoft.com/office/drawing/2014/main" id="{3CD3DC16-9B64-507C-511C-DF7D80EB91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5576" y="1417638"/>
            <a:ext cx="7308304" cy="411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19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3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BDF7EFB-6771-697F-0FBB-1F53447EC16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87387" y="-161526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L’assenza di gravità</a:t>
            </a:r>
            <a:r>
              <a:rPr lang="pl-PL" altLang="it-IT" sz="3200" dirty="0"/>
              <a:t>?</a:t>
            </a:r>
            <a:endParaRPr lang="en-AU" altLang="it-IT" sz="3600" dirty="0"/>
          </a:p>
        </p:txBody>
      </p:sp>
      <p:sp>
        <p:nvSpPr>
          <p:cNvPr id="27651" name="Text Box 4">
            <a:extLst>
              <a:ext uri="{FF2B5EF4-FFF2-40B4-BE49-F238E27FC236}">
                <a16:creationId xmlns:a16="http://schemas.microsoft.com/office/drawing/2014/main" id="{7581BF84-52E0-BA69-DF38-AE6CCA26C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916113"/>
            <a:ext cx="250741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Come nello spazio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7652" name="Picture 6">
            <a:extLst>
              <a:ext uri="{FF2B5EF4-FFF2-40B4-BE49-F238E27FC236}">
                <a16:creationId xmlns:a16="http://schemas.microsoft.com/office/drawing/2014/main" id="{21086D3A-D917-477C-6573-1E44DD1DC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090863"/>
            <a:ext cx="3455988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7">
            <a:extLst>
              <a:ext uri="{FF2B5EF4-FFF2-40B4-BE49-F238E27FC236}">
                <a16:creationId xmlns:a16="http://schemas.microsoft.com/office/drawing/2014/main" id="{A545E29C-7E9F-C734-7A04-D224A5213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6092825"/>
            <a:ext cx="519271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Gagarin, first man in space (12.04.1961)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7654" name="Picture 8">
            <a:extLst>
              <a:ext uri="{FF2B5EF4-FFF2-40B4-BE49-F238E27FC236}">
                <a16:creationId xmlns:a16="http://schemas.microsoft.com/office/drawing/2014/main" id="{CA331A39-1E85-0767-4424-608BADBE2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507" y="939681"/>
            <a:ext cx="4125912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Text Box 9">
            <a:extLst>
              <a:ext uri="{FF2B5EF4-FFF2-40B4-BE49-F238E27FC236}">
                <a16:creationId xmlns:a16="http://schemas.microsoft.com/office/drawing/2014/main" id="{65AA4D5D-C8CA-1B1B-C02E-77299A51D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8507" y="3835736"/>
            <a:ext cx="453201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Mangiare nella Stazione Spaziale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BDF7EFB-6771-697F-0FBB-1F53447EC16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87387" y="-161526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L’assenza della gravità</a:t>
            </a:r>
            <a:r>
              <a:rPr lang="pl-PL" altLang="it-IT" sz="3200" dirty="0"/>
              <a:t>?</a:t>
            </a:r>
            <a:endParaRPr lang="en-AU" altLang="it-IT" sz="3600" dirty="0"/>
          </a:p>
        </p:txBody>
      </p:sp>
      <p:sp>
        <p:nvSpPr>
          <p:cNvPr id="27653" name="Text Box 7">
            <a:extLst>
              <a:ext uri="{FF2B5EF4-FFF2-40B4-BE49-F238E27FC236}">
                <a16:creationId xmlns:a16="http://schemas.microsoft.com/office/drawing/2014/main" id="{A545E29C-7E9F-C734-7A04-D224A5213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6092825"/>
            <a:ext cx="519271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Gagarin, first man in space (12.04.1961)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" name="1961 - First Man in Space (Yuri Gagarin with the Vostok 1 Rocket)">
            <a:hlinkClick r:id="" action="ppaction://media"/>
            <a:extLst>
              <a:ext uri="{FF2B5EF4-FFF2-40B4-BE49-F238E27FC236}">
                <a16:creationId xmlns:a16="http://schemas.microsoft.com/office/drawing/2014/main" id="{C6C309E5-F403-763F-03F6-37C0EB18E3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0" y="1324648"/>
            <a:ext cx="4572000" cy="3429000"/>
          </a:xfrm>
          <a:prstGeom prst="rect">
            <a:avLst/>
          </a:prstGeom>
        </p:spPr>
      </p:pic>
      <p:sp>
        <p:nvSpPr>
          <p:cNvPr id="3" name="Text Box 9">
            <a:extLst>
              <a:ext uri="{FF2B5EF4-FFF2-40B4-BE49-F238E27FC236}">
                <a16:creationId xmlns:a16="http://schemas.microsoft.com/office/drawing/2014/main" id="{B86C6CC5-12B4-12AC-E566-23F22A110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280" y="4149080"/>
            <a:ext cx="7344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2200" dirty="0">
                <a:solidFill>
                  <a:schemeClr val="accent2"/>
                </a:solidFill>
              </a:rPr>
              <a:t>4:10</a:t>
            </a:r>
          </a:p>
        </p:txBody>
      </p:sp>
    </p:spTree>
    <p:extLst>
      <p:ext uri="{BB962C8B-B14F-4D97-AF65-F5344CB8AC3E}">
        <p14:creationId xmlns:p14="http://schemas.microsoft.com/office/powerpoint/2010/main" val="268873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2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5D50E24-C3E7-8043-016A-903892A9538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We can make it here</a:t>
            </a:r>
            <a:endParaRPr lang="en-AU" altLang="it-IT" sz="3600" dirty="0"/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6DDDE68B-DC5E-B58B-F596-902D490D7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852738"/>
            <a:ext cx="232886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Will he jump out?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8676" name="Text Box 5">
            <a:extLst>
              <a:ext uri="{FF2B5EF4-FFF2-40B4-BE49-F238E27FC236}">
                <a16:creationId xmlns:a16="http://schemas.microsoft.com/office/drawing/2014/main" id="{3E282550-3846-A534-DFEB-4807A3104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3716338"/>
            <a:ext cx="18415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>
              <a:solidFill>
                <a:schemeClr val="accent2"/>
              </a:solidFill>
            </a:endParaRPr>
          </a:p>
        </p:txBody>
      </p:sp>
      <p:sp>
        <p:nvSpPr>
          <p:cNvPr id="28677" name="Text Box 6">
            <a:extLst>
              <a:ext uri="{FF2B5EF4-FFF2-40B4-BE49-F238E27FC236}">
                <a16:creationId xmlns:a16="http://schemas.microsoft.com/office/drawing/2014/main" id="{8A7040B9-B8EE-B4FB-9ADA-C61FF589C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402431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This is our space ship and pilot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8678" name="Text Box 7">
            <a:extLst>
              <a:ext uri="{FF2B5EF4-FFF2-40B4-BE49-F238E27FC236}">
                <a16:creationId xmlns:a16="http://schemas.microsoft.com/office/drawing/2014/main" id="{75D9D0E0-46AF-C947-3162-C58E663FA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221163"/>
            <a:ext cx="268763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No! he falls together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8679" name="Picture 8">
            <a:extLst>
              <a:ext uri="{FF2B5EF4-FFF2-40B4-BE49-F238E27FC236}">
                <a16:creationId xmlns:a16="http://schemas.microsoft.com/office/drawing/2014/main" id="{45160733-1182-1900-37BA-A8FB54147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76475"/>
            <a:ext cx="4383088" cy="309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 Box 9">
            <a:extLst>
              <a:ext uri="{FF2B5EF4-FFF2-40B4-BE49-F238E27FC236}">
                <a16:creationId xmlns:a16="http://schemas.microsoft.com/office/drawing/2014/main" id="{80C92A91-70FA-924B-C7D3-A4003603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589588"/>
            <a:ext cx="42275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The bear is in absence of gravity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4D7D2426-361C-436A-F564-25A6D141CA0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We check it again</a:t>
            </a:r>
            <a:endParaRPr lang="en-AU" altLang="it-IT" sz="3600"/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20F0575A-09D9-DBBC-D756-EC5F42036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453866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No! water and the cup fall together!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9700" name="Picture 4">
            <a:extLst>
              <a:ext uri="{FF2B5EF4-FFF2-40B4-BE49-F238E27FC236}">
                <a16:creationId xmlns:a16="http://schemas.microsoft.com/office/drawing/2014/main" id="{4691259E-C8E7-EE3C-9F63-6566E4DAD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620713"/>
            <a:ext cx="3048000" cy="588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Text Box 5">
            <a:extLst>
              <a:ext uri="{FF2B5EF4-FFF2-40B4-BE49-F238E27FC236}">
                <a16:creationId xmlns:a16="http://schemas.microsoft.com/office/drawing/2014/main" id="{F07F2066-B628-0AE4-E20A-2A827D5BF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26860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Now water flows out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9702" name="Text Box 6">
            <a:extLst>
              <a:ext uri="{FF2B5EF4-FFF2-40B4-BE49-F238E27FC236}">
                <a16:creationId xmlns:a16="http://schemas.microsoft.com/office/drawing/2014/main" id="{8B0A2DC7-7C2C-7DB0-710E-E087BF1BE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51435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Water in the cup is in </a:t>
            </a:r>
            <a:r>
              <a:rPr lang="pl-PL" altLang="it-IT" sz="2200" i="1">
                <a:solidFill>
                  <a:schemeClr val="accent2"/>
                </a:solidFill>
              </a:rPr>
              <a:t>absence of gravity</a:t>
            </a:r>
            <a:endParaRPr lang="en-AU" altLang="it-IT" sz="2200" i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77A0EDD-5A2B-DC40-84BB-C53A48B14A2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But spaceship on orbit?</a:t>
            </a:r>
            <a:endParaRPr lang="en-AU" altLang="it-IT" sz="3600"/>
          </a:p>
        </p:txBody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id="{66E55936-D100-C130-5AAE-CF2A767D4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25939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Yes, it goes around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30724" name="Text Box 5">
            <a:extLst>
              <a:ext uri="{FF2B5EF4-FFF2-40B4-BE49-F238E27FC236}">
                <a16:creationId xmlns:a16="http://schemas.microsoft.com/office/drawing/2014/main" id="{20165A2E-FD52-6859-9593-0FF84E432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3481388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It goes around, not falling?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30725" name="Text Box 6">
            <a:extLst>
              <a:ext uri="{FF2B5EF4-FFF2-40B4-BE49-F238E27FC236}">
                <a16:creationId xmlns:a16="http://schemas.microsoft.com/office/drawing/2014/main" id="{575B44AD-77B8-1AD3-961C-BD09C7717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30130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but it is constant falling</a:t>
            </a:r>
            <a:endParaRPr lang="en-AU" altLang="it-IT" sz="2200" i="1">
              <a:solidFill>
                <a:schemeClr val="accent2"/>
              </a:solidFill>
            </a:endParaRPr>
          </a:p>
        </p:txBody>
      </p:sp>
      <p:pic>
        <p:nvPicPr>
          <p:cNvPr id="30726" name="Picture 7">
            <a:extLst>
              <a:ext uri="{FF2B5EF4-FFF2-40B4-BE49-F238E27FC236}">
                <a16:creationId xmlns:a16="http://schemas.microsoft.com/office/drawing/2014/main" id="{715CF275-312B-0250-9E0D-9C9CE808F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04813"/>
            <a:ext cx="2397125" cy="271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Oval 8">
            <a:extLst>
              <a:ext uri="{FF2B5EF4-FFF2-40B4-BE49-F238E27FC236}">
                <a16:creationId xmlns:a16="http://schemas.microsoft.com/office/drawing/2014/main" id="{2EC34E87-A5D1-7BD0-D4F9-B4DEDD0B5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4652963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>
              <a:solidFill>
                <a:schemeClr val="accent2"/>
              </a:solidFill>
            </a:endParaRPr>
          </a:p>
        </p:txBody>
      </p:sp>
      <p:sp>
        <p:nvSpPr>
          <p:cNvPr id="30728" name="Line 9">
            <a:extLst>
              <a:ext uri="{FF2B5EF4-FFF2-40B4-BE49-F238E27FC236}">
                <a16:creationId xmlns:a16="http://schemas.microsoft.com/office/drawing/2014/main" id="{A22263BA-F001-C4A6-727E-40959BC2837A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4292600"/>
            <a:ext cx="1008063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29" name="Line 10">
            <a:extLst>
              <a:ext uri="{FF2B5EF4-FFF2-40B4-BE49-F238E27FC236}">
                <a16:creationId xmlns:a16="http://schemas.microsoft.com/office/drawing/2014/main" id="{AD3E0EDA-F0AA-08A4-C814-0A98E99542F9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1863" y="4437063"/>
            <a:ext cx="1008062" cy="2159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30" name="Line 11">
            <a:extLst>
              <a:ext uri="{FF2B5EF4-FFF2-40B4-BE49-F238E27FC236}">
                <a16:creationId xmlns:a16="http://schemas.microsoft.com/office/drawing/2014/main" id="{9F5799E5-6985-DA10-5B20-C54EBBFBEF0B}"/>
              </a:ext>
            </a:extLst>
          </p:cNvPr>
          <p:cNvSpPr>
            <a:spLocks noChangeShapeType="1"/>
          </p:cNvSpPr>
          <p:nvPr/>
        </p:nvSpPr>
        <p:spPr bwMode="auto">
          <a:xfrm>
            <a:off x="6343650" y="4610100"/>
            <a:ext cx="892175" cy="4032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C92A581-9553-245B-CC02-A5D3BA0F5F6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6388" y="-531813"/>
            <a:ext cx="8531225" cy="1470026"/>
          </a:xfrm>
        </p:spPr>
        <p:txBody>
          <a:bodyPr/>
          <a:lstStyle/>
          <a:p>
            <a:r>
              <a:rPr lang="en-AU" altLang="it-IT" sz="3600">
                <a:solidFill>
                  <a:srgbClr val="FFFF00"/>
                </a:solidFill>
              </a:rPr>
              <a:t>Che cosa ha fatto Copernico?</a:t>
            </a:r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657F2D21-8225-206A-E1AC-37F605467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412875"/>
            <a:ext cx="3541712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4">
            <a:extLst>
              <a:ext uri="{FF2B5EF4-FFF2-40B4-BE49-F238E27FC236}">
                <a16:creationId xmlns:a16="http://schemas.microsoft.com/office/drawing/2014/main" id="{ECA72934-0781-D574-55D1-02212AD60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1196975"/>
            <a:ext cx="5051425" cy="184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i="1">
                <a:solidFill>
                  <a:srgbClr val="FFFF00"/>
                </a:solidFill>
              </a:rPr>
              <a:t>Terrae motor, solis caelioque stator</a:t>
            </a:r>
            <a:r>
              <a:rPr lang="pl-PL" altLang="it-IT" sz="2400">
                <a:solidFill>
                  <a:srgbClr val="FFFF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4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2200" i="1">
              <a:solidFill>
                <a:srgbClr val="FFFF00"/>
              </a:solidFill>
            </a:endParaRPr>
          </a:p>
        </p:txBody>
      </p:sp>
      <p:pic>
        <p:nvPicPr>
          <p:cNvPr id="194566" name="Picture 6">
            <a:extLst>
              <a:ext uri="{FF2B5EF4-FFF2-40B4-BE49-F238E27FC236}">
                <a16:creationId xmlns:a16="http://schemas.microsoft.com/office/drawing/2014/main" id="{A76C006E-8BF7-DCE1-50DF-0FB61FF27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8" y="2273300"/>
            <a:ext cx="4048125" cy="390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494BDB7F-F1B5-2810-769E-2E4396E9165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6220" y="202774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600" dirty="0">
                <a:solidFill>
                  <a:schemeClr val="accent2"/>
                </a:solidFill>
              </a:rPr>
              <a:t>In che modo gli oggetti cadono</a:t>
            </a:r>
            <a:r>
              <a:rPr lang="pl-PL" altLang="it-IT" sz="3600" dirty="0">
                <a:solidFill>
                  <a:schemeClr val="accent2"/>
                </a:solidFill>
              </a:rPr>
              <a:t>?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0C7E59C8-3818-8A63-7F8F-5CBB72CCA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329128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Chiudi gli occhi e ascolta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D8BBCDF1-69E5-05D5-2ADF-C7A42F589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437491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Adesso ascoltiamo questa pallina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1749" name="Text Box 5">
            <a:extLst>
              <a:ext uri="{FF2B5EF4-FFF2-40B4-BE49-F238E27FC236}">
                <a16:creationId xmlns:a16="http://schemas.microsoft.com/office/drawing/2014/main" id="{3448A39F-80F4-B732-F6D2-4C7CEB797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412484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Come si muove questa pallina</a:t>
            </a:r>
            <a:r>
              <a:rPr lang="pl-PL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  <p:sp>
        <p:nvSpPr>
          <p:cNvPr id="31750" name="Text Box 8">
            <a:extLst>
              <a:ext uri="{FF2B5EF4-FFF2-40B4-BE49-F238E27FC236}">
                <a16:creationId xmlns:a16="http://schemas.microsoft.com/office/drawing/2014/main" id="{18E08ED5-E45A-CBA4-D2CF-F40742EAF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5056188"/>
            <a:ext cx="445346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Si muove con la </a:t>
            </a:r>
            <a:r>
              <a:rPr lang="pl-PL" altLang="it-IT" sz="2200" i="1" dirty="0">
                <a:solidFill>
                  <a:schemeClr val="accent2"/>
                </a:solidFill>
              </a:rPr>
              <a:t>velocit</a:t>
            </a:r>
            <a:r>
              <a:rPr lang="it-IT" altLang="it-IT" sz="2200" i="1" dirty="0">
                <a:solidFill>
                  <a:schemeClr val="accent2"/>
                </a:solidFill>
              </a:rPr>
              <a:t>à </a:t>
            </a:r>
            <a:r>
              <a:rPr lang="it-IT" altLang="it-IT" sz="2200" dirty="0">
                <a:solidFill>
                  <a:schemeClr val="accent2"/>
                </a:solidFill>
              </a:rPr>
              <a:t>costante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1751" name="Picture 9">
            <a:extLst>
              <a:ext uri="{FF2B5EF4-FFF2-40B4-BE49-F238E27FC236}">
                <a16:creationId xmlns:a16="http://schemas.microsoft.com/office/drawing/2014/main" id="{6FEA59C4-C6B5-65E8-6F79-81B2B3F35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844675"/>
            <a:ext cx="2754312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F7DDFA29-107D-8F39-3B5E-5693FBF2478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Ascolta adesso…</a:t>
            </a:r>
            <a:endParaRPr lang="en-AU" altLang="it-IT" sz="3600" dirty="0"/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71FB7A0F-742E-64A3-BB8B-8F2416AEB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420938"/>
            <a:ext cx="561724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Adesso, parte lentamente e poi più veloce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2772" name="Text Box 4">
            <a:extLst>
              <a:ext uri="{FF2B5EF4-FFF2-40B4-BE49-F238E27FC236}">
                <a16:creationId xmlns:a16="http://schemas.microsoft.com/office/drawing/2014/main" id="{B0D7315C-317F-43B7-0677-C96D7B28A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716338"/>
            <a:ext cx="261802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La pallina </a:t>
            </a:r>
            <a:r>
              <a:rPr lang="pl-PL" altLang="it-IT" sz="2200" i="1" dirty="0">
                <a:solidFill>
                  <a:schemeClr val="accent2"/>
                </a:solidFill>
              </a:rPr>
              <a:t>accelera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2773" name="Line 9">
            <a:extLst>
              <a:ext uri="{FF2B5EF4-FFF2-40B4-BE49-F238E27FC236}">
                <a16:creationId xmlns:a16="http://schemas.microsoft.com/office/drawing/2014/main" id="{5CD0AF96-2C65-689A-CE6F-C38CA423C310}"/>
              </a:ext>
            </a:extLst>
          </p:cNvPr>
          <p:cNvSpPr>
            <a:spLocks noChangeShapeType="1"/>
          </p:cNvSpPr>
          <p:nvPr/>
        </p:nvSpPr>
        <p:spPr bwMode="auto">
          <a:xfrm>
            <a:off x="5580063" y="1484313"/>
            <a:ext cx="0" cy="79216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2774" name="Line 10">
            <a:extLst>
              <a:ext uri="{FF2B5EF4-FFF2-40B4-BE49-F238E27FC236}">
                <a16:creationId xmlns:a16="http://schemas.microsoft.com/office/drawing/2014/main" id="{A3E02D32-C4B3-A930-825C-8B0B49EDA88E}"/>
              </a:ext>
            </a:extLst>
          </p:cNvPr>
          <p:cNvSpPr>
            <a:spLocks noChangeShapeType="1"/>
          </p:cNvSpPr>
          <p:nvPr/>
        </p:nvSpPr>
        <p:spPr bwMode="auto">
          <a:xfrm>
            <a:off x="5651500" y="3860800"/>
            <a:ext cx="0" cy="15128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32775" name="Picture 11">
            <a:extLst>
              <a:ext uri="{FF2B5EF4-FFF2-40B4-BE49-F238E27FC236}">
                <a16:creationId xmlns:a16="http://schemas.microsoft.com/office/drawing/2014/main" id="{F9A263CE-6E05-F7DE-AC3E-CD0F27FE6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638" y="1700213"/>
            <a:ext cx="2651125" cy="353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18EBABC-8B2E-23D9-C09E-8932B96A2D9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Proviamo un piano inclinato un po’ più grande…</a:t>
            </a:r>
            <a:endParaRPr lang="en-AU" altLang="it-IT" sz="3600" dirty="0"/>
          </a:p>
        </p:txBody>
      </p:sp>
      <p:sp>
        <p:nvSpPr>
          <p:cNvPr id="33795" name="Text Box 4">
            <a:extLst>
              <a:ext uri="{FF2B5EF4-FFF2-40B4-BE49-F238E27FC236}">
                <a16:creationId xmlns:a16="http://schemas.microsoft.com/office/drawing/2014/main" id="{D0795115-A8D6-F126-C35F-3F8D6DAB4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500438"/>
            <a:ext cx="222368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Ascolta il filmato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3796" name="Picture 7">
            <a:extLst>
              <a:ext uri="{FF2B5EF4-FFF2-40B4-BE49-F238E27FC236}">
                <a16:creationId xmlns:a16="http://schemas.microsoft.com/office/drawing/2014/main" id="{C91F45C3-D3F2-6730-59C8-896473DD2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557338"/>
            <a:ext cx="3979863" cy="252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8">
            <a:extLst>
              <a:ext uri="{FF2B5EF4-FFF2-40B4-BE49-F238E27FC236}">
                <a16:creationId xmlns:a16="http://schemas.microsoft.com/office/drawing/2014/main" id="{258D5CD2-3174-6EE5-6A6C-3A25D2F6F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437063"/>
            <a:ext cx="694978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 che distanza si trovano i campanelli</a:t>
            </a:r>
            <a:r>
              <a:rPr lang="pl-PL" altLang="it-IT" sz="2200" dirty="0">
                <a:solidFill>
                  <a:schemeClr val="accent2"/>
                </a:solidFill>
              </a:rPr>
              <a:t>? </a:t>
            </a:r>
            <a:r>
              <a:rPr lang="it-IT" altLang="it-IT" sz="2200" dirty="0">
                <a:solidFill>
                  <a:schemeClr val="accent2"/>
                </a:solidFill>
              </a:rPr>
              <a:t>Uguali, vero</a:t>
            </a:r>
            <a:r>
              <a:rPr lang="pl-PL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3798" name="Text Box 9">
            <a:extLst>
              <a:ext uri="{FF2B5EF4-FFF2-40B4-BE49-F238E27FC236}">
                <a16:creationId xmlns:a16="http://schemas.microsoft.com/office/drawing/2014/main" id="{856D7DAC-4657-8E20-0519-C92059F8B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400983"/>
            <a:ext cx="365356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Adesso </a:t>
            </a:r>
            <a:r>
              <a:rPr lang="it-IT" altLang="it-IT" sz="2200" i="1" dirty="0">
                <a:solidFill>
                  <a:schemeClr val="accent2"/>
                </a:solidFill>
              </a:rPr>
              <a:t>guardiamo</a:t>
            </a:r>
            <a:r>
              <a:rPr lang="it-IT" altLang="it-IT" sz="2200" dirty="0">
                <a:solidFill>
                  <a:schemeClr val="accent2"/>
                </a:solidFill>
              </a:rPr>
              <a:t> il filmato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18EBABC-8B2E-23D9-C09E-8932B96A2D9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889248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Proviamo un piano inclinato un po’ più grande…</a:t>
            </a:r>
            <a:endParaRPr lang="en-AU" altLang="it-IT" sz="3600" dirty="0"/>
          </a:p>
        </p:txBody>
      </p:sp>
      <p:pic>
        <p:nvPicPr>
          <p:cNvPr id="2" name="Rownia_Galileusza_ciemno_jasno_wszystkie_ujecia">
            <a:hlinkClick r:id="" action="ppaction://media"/>
            <a:extLst>
              <a:ext uri="{FF2B5EF4-FFF2-40B4-BE49-F238E27FC236}">
                <a16:creationId xmlns:a16="http://schemas.microsoft.com/office/drawing/2014/main" id="{4E56C0BF-6C4E-F57C-E3F2-5931280B6F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3648" y="1451179"/>
            <a:ext cx="6336704" cy="35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7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4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E0806FF2-4DE2-4036-2C5A-9465BB77E85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Misuriamo le distanze </a:t>
            </a:r>
            <a:endParaRPr lang="en-AU" altLang="it-IT" sz="3600" dirty="0"/>
          </a:p>
        </p:txBody>
      </p:sp>
      <p:sp>
        <p:nvSpPr>
          <p:cNvPr id="34819" name="Text Box 5">
            <a:extLst>
              <a:ext uri="{FF2B5EF4-FFF2-40B4-BE49-F238E27FC236}">
                <a16:creationId xmlns:a16="http://schemas.microsoft.com/office/drawing/2014/main" id="{031B5C14-E98D-639D-5922-456569838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694" y="4465199"/>
            <a:ext cx="847379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Distan</a:t>
            </a:r>
            <a:r>
              <a:rPr lang="it-IT" altLang="it-IT" sz="2200" dirty="0" err="1">
                <a:solidFill>
                  <a:schemeClr val="accent2"/>
                </a:solidFill>
              </a:rPr>
              <a:t>ze</a:t>
            </a:r>
            <a:r>
              <a:rPr lang="it-IT" altLang="it-IT" sz="2200" dirty="0">
                <a:solidFill>
                  <a:schemeClr val="accent2"/>
                </a:solidFill>
              </a:rPr>
              <a:t> sono</a:t>
            </a:r>
            <a:r>
              <a:rPr lang="pl-PL" altLang="it-IT" sz="2200" dirty="0">
                <a:solidFill>
                  <a:schemeClr val="accent2"/>
                </a:solidFill>
              </a:rPr>
              <a:t> 1 : 3 : 5 :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7</a:t>
            </a:r>
            <a:r>
              <a:rPr lang="it-IT" altLang="it-IT" sz="2200" dirty="0">
                <a:solidFill>
                  <a:schemeClr val="accent2"/>
                </a:solidFill>
              </a:rPr>
              <a:t> (scarpe)</a:t>
            </a:r>
            <a:r>
              <a:rPr lang="pl-PL" altLang="it-IT" sz="2200" dirty="0">
                <a:solidFill>
                  <a:schemeClr val="accent2"/>
                </a:solidFill>
              </a:rPr>
              <a:t>, i.e. </a:t>
            </a:r>
            <a:r>
              <a:rPr lang="it-IT" altLang="it-IT" sz="2200" dirty="0">
                <a:solidFill>
                  <a:schemeClr val="accent2"/>
                </a:solidFill>
              </a:rPr>
              <a:t>numeri dispari </a:t>
            </a:r>
            <a:r>
              <a:rPr lang="pl-PL" altLang="it-IT" sz="2200" dirty="0">
                <a:solidFill>
                  <a:schemeClr val="accent2"/>
                </a:solidFill>
              </a:rPr>
              <a:t>successiv</a:t>
            </a:r>
            <a:r>
              <a:rPr lang="it-IT" altLang="it-IT" sz="2200" dirty="0">
                <a:solidFill>
                  <a:schemeClr val="accent2"/>
                </a:solidFill>
              </a:rPr>
              <a:t>i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4820" name="Text Box 6">
            <a:extLst>
              <a:ext uri="{FF2B5EF4-FFF2-40B4-BE49-F238E27FC236}">
                <a16:creationId xmlns:a16="http://schemas.microsoft.com/office/drawing/2014/main" id="{535774AE-CB93-F229-6172-6B2478F12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373688"/>
            <a:ext cx="491031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Questa è la legge scoperta da G</a:t>
            </a:r>
            <a:r>
              <a:rPr lang="pl-PL" altLang="it-IT" sz="2200" dirty="0">
                <a:solidFill>
                  <a:schemeClr val="accent2"/>
                </a:solidFill>
              </a:rPr>
              <a:t>alileo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4821" name="Picture 8">
            <a:extLst>
              <a:ext uri="{FF2B5EF4-FFF2-40B4-BE49-F238E27FC236}">
                <a16:creationId xmlns:a16="http://schemas.microsoft.com/office/drawing/2014/main" id="{B3E05B29-FE38-998A-AD78-68C6E3B30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3427413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9">
            <a:extLst>
              <a:ext uri="{FF2B5EF4-FFF2-40B4-BE49-F238E27FC236}">
                <a16:creationId xmlns:a16="http://schemas.microsoft.com/office/drawing/2014/main" id="{58249122-42DB-E226-8657-7D9A08C98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373188"/>
            <a:ext cx="3527425" cy="264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2A7E3C-48F2-BC97-45FF-C5162AAB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«Il Saggiatore»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AA71E40-634D-59FF-8F04-8324778FACBC}"/>
              </a:ext>
            </a:extLst>
          </p:cNvPr>
          <p:cNvSpPr txBox="1"/>
          <p:nvPr/>
        </p:nvSpPr>
        <p:spPr>
          <a:xfrm>
            <a:off x="179512" y="1268760"/>
            <a:ext cx="8229600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Galileo Galilei (1617)</a:t>
            </a:r>
            <a:endParaRPr lang="it-I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pl-PL" sz="32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Avanti di ogni altra cosa, bisogna considerare come il movimento de i gravi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descendenti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  non è uniforme, ma partendosi dalla quiete vanno continuamente accelerandosi; effetto conosciuto ed osservato da tutti, fuor che dal prefato autore moderno, il quale, non parlando di accelerazione, lo fa equabile. Ma questa general cognizione è di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niun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profitto, quando non si sappia secondo quale proporzione sia fatto questo accrescimento di velocità, conclusione stata sino ai tempi nostri ignorata a tutti i filosofi, e primieramente ritrovata e dimostrata dall’Accademico, nostro comun amico: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20474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2A7E3C-48F2-BC97-45FF-C5162AAB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«Il Saggiatore»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AA71E40-634D-59FF-8F04-8324778FACBC}"/>
              </a:ext>
            </a:extLst>
          </p:cNvPr>
          <p:cNvSpPr txBox="1"/>
          <p:nvPr/>
        </p:nvSpPr>
        <p:spPr>
          <a:xfrm>
            <a:off x="171767" y="951051"/>
            <a:ext cx="8800466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32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amico: il quale, in alcuni suoi scritti non ancora pubblicati, ma in confidenza mostrati a me e ad alcuni altri amici suoi, dimostra come l’accelerazione del moto retto de i gravi si fa secondo i numeri impari </a:t>
            </a:r>
            <a:r>
              <a:rPr lang="it-IT" sz="2400" i="1" dirty="0">
                <a:effectLst/>
                <a:latin typeface="+mj-lt"/>
                <a:ea typeface="Times New Roman" panose="02020603050405020304" pitchFamily="18" charset="0"/>
              </a:rPr>
              <a:t>ab </a:t>
            </a:r>
            <a:r>
              <a:rPr lang="it-IT" sz="2400" i="1" dirty="0" err="1">
                <a:effectLst/>
                <a:latin typeface="+mj-lt"/>
                <a:ea typeface="Times New Roman" panose="02020603050405020304" pitchFamily="18" charset="0"/>
              </a:rPr>
              <a:t>unitate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, cioè che segnati quali e quanti si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voglino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tempi eguali, se nel primo tempo, partendosi il mobile dalla quiete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averà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passato un tale spazio, come per esempio, un canna, nel secondo tempo passerà tre canne, nel terzo cinque, nel quarto sette, e così conseguentemente secondo i succedenti numeri caffi, che in somma è l’istesso che il dire che gli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spazii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passati dal mobile, partendosi dalla quiete, hanno tra di loro proporzione duplicata di quella che hanno i tempi ne’ quali i tali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spazii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son misurati, o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vogliam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dire che gli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spazii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passati son tra di loro come i quadrati de’ tempi</a:t>
            </a:r>
            <a:r>
              <a:rPr lang="it-IT" sz="2800" dirty="0">
                <a:effectLst/>
                <a:latin typeface="+mj-lt"/>
                <a:ea typeface="Times New Roman" panose="02020603050405020304" pitchFamily="18" charset="0"/>
              </a:rPr>
              <a:t>. </a:t>
            </a:r>
          </a:p>
          <a:p>
            <a:pPr algn="just"/>
            <a:r>
              <a:rPr lang="it-IT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it-I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16891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D0BA73DD-FAC3-40CC-77E6-C5BAA805365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Numeri caffi successivi</a:t>
            </a:r>
            <a:endParaRPr lang="en-AU" altLang="it-IT" sz="3600" dirty="0"/>
          </a:p>
        </p:txBody>
      </p:sp>
      <p:sp>
        <p:nvSpPr>
          <p:cNvPr id="35843" name="Text Box 4">
            <a:extLst>
              <a:ext uri="{FF2B5EF4-FFF2-40B4-BE49-F238E27FC236}">
                <a16:creationId xmlns:a16="http://schemas.microsoft.com/office/drawing/2014/main" id="{559E0FE6-3CEC-4DBB-01E6-07B39AF4B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373688"/>
            <a:ext cx="31369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Science Center, Daejon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35844" name="Text Box 7">
            <a:extLst>
              <a:ext uri="{FF2B5EF4-FFF2-40B4-BE49-F238E27FC236}">
                <a16:creationId xmlns:a16="http://schemas.microsoft.com/office/drawing/2014/main" id="{631C9369-DFDA-0A39-B509-919570025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" y="2565400"/>
            <a:ext cx="480291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s</a:t>
            </a:r>
            <a:r>
              <a:rPr lang="pl-PL" altLang="it-IT" sz="2200" dirty="0">
                <a:solidFill>
                  <a:schemeClr val="accent2"/>
                </a:solidFill>
              </a:rPr>
              <a:t>= ½ </a:t>
            </a:r>
            <a:r>
              <a:rPr lang="pl-PL" altLang="it-IT" sz="2200" i="1" dirty="0">
                <a:solidFill>
                  <a:schemeClr val="accent2"/>
                </a:solidFill>
              </a:rPr>
              <a:t>at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baseline="30000" dirty="0">
                <a:solidFill>
                  <a:schemeClr val="accent2"/>
                </a:solidFill>
              </a:rPr>
              <a:t>2</a:t>
            </a:r>
            <a:r>
              <a:rPr lang="pl-PL" altLang="it-IT" sz="2200" dirty="0">
                <a:solidFill>
                  <a:schemeClr val="accent2"/>
                </a:solidFill>
              </a:rPr>
              <a:t>    </a:t>
            </a:r>
            <a:r>
              <a:rPr lang="it-IT" altLang="it-IT" sz="2200" dirty="0">
                <a:solidFill>
                  <a:schemeClr val="accent2"/>
                </a:solidFill>
              </a:rPr>
              <a:t>dove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i="1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>
                <a:solidFill>
                  <a:schemeClr val="accent2"/>
                </a:solidFill>
              </a:rPr>
              <a:t>è l’accelerazione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  <p:pic>
        <p:nvPicPr>
          <p:cNvPr id="35845" name="Picture 10">
            <a:extLst>
              <a:ext uri="{FF2B5EF4-FFF2-40B4-BE49-F238E27FC236}">
                <a16:creationId xmlns:a16="http://schemas.microsoft.com/office/drawing/2014/main" id="{54389490-827D-054A-4BA9-EEE0849FB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8" y="333375"/>
            <a:ext cx="3949700" cy="579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9AA912B8-960E-8543-0DBD-093EC4FF55C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L</a:t>
            </a:r>
            <a:r>
              <a:rPr lang="it-IT" altLang="it-IT" sz="3200" dirty="0" err="1"/>
              <a:t>eggi</a:t>
            </a:r>
            <a:r>
              <a:rPr lang="it-IT" altLang="it-IT" sz="3200" dirty="0"/>
              <a:t> di conservazione</a:t>
            </a:r>
            <a:r>
              <a:rPr lang="pl-PL" altLang="it-IT" sz="3200" dirty="0"/>
              <a:t> (1)</a:t>
            </a:r>
            <a:endParaRPr lang="en-AU" altLang="it-IT" sz="3600" dirty="0"/>
          </a:p>
        </p:txBody>
      </p:sp>
      <p:sp>
        <p:nvSpPr>
          <p:cNvPr id="36867" name="Text Box 5">
            <a:extLst>
              <a:ext uri="{FF2B5EF4-FFF2-40B4-BE49-F238E27FC236}">
                <a16:creationId xmlns:a16="http://schemas.microsoft.com/office/drawing/2014/main" id="{2D84302D-797B-E70C-2E98-C41B92E42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76475"/>
            <a:ext cx="4849404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Energ</a:t>
            </a:r>
            <a:r>
              <a:rPr lang="it-IT" altLang="it-IT" sz="2200" dirty="0" err="1">
                <a:solidFill>
                  <a:schemeClr val="accent2"/>
                </a:solidFill>
              </a:rPr>
              <a:t>ia</a:t>
            </a:r>
            <a:r>
              <a:rPr lang="pl-PL" altLang="it-IT" sz="2200" dirty="0">
                <a:solidFill>
                  <a:schemeClr val="accent2"/>
                </a:solidFill>
              </a:rPr>
              <a:t> (</a:t>
            </a:r>
            <a:r>
              <a:rPr lang="it-IT" altLang="it-IT" sz="2200" dirty="0">
                <a:solidFill>
                  <a:schemeClr val="accent2"/>
                </a:solidFill>
              </a:rPr>
              <a:t>c</a:t>
            </a:r>
            <a:r>
              <a:rPr lang="pl-PL" altLang="it-IT" sz="2200" dirty="0">
                <a:solidFill>
                  <a:schemeClr val="accent2"/>
                </a:solidFill>
              </a:rPr>
              <a:t>inetic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 and poten</a:t>
            </a:r>
            <a:r>
              <a:rPr lang="it-IT" altLang="it-IT" sz="2200" dirty="0" err="1">
                <a:solidFill>
                  <a:schemeClr val="accent2"/>
                </a:solidFill>
              </a:rPr>
              <a:t>ziale</a:t>
            </a:r>
            <a:r>
              <a:rPr lang="pl-PL" altLang="it-IT" sz="2200" dirty="0">
                <a:solidFill>
                  <a:schemeClr val="accent2"/>
                </a:solidFill>
              </a:rPr>
              <a:t>):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k</a:t>
            </a:r>
            <a:r>
              <a:rPr lang="pl-PL" altLang="it-IT" sz="2200" i="1" dirty="0">
                <a:solidFill>
                  <a:schemeClr val="accent2"/>
                </a:solidFill>
              </a:rPr>
              <a:t>=mv</a:t>
            </a:r>
            <a:r>
              <a:rPr lang="pl-PL" altLang="it-IT" sz="2200" baseline="30000" dirty="0">
                <a:solidFill>
                  <a:schemeClr val="accent2"/>
                </a:solidFill>
              </a:rPr>
              <a:t>2</a:t>
            </a:r>
            <a:r>
              <a:rPr lang="pl-PL" altLang="it-IT" sz="2200" dirty="0">
                <a:solidFill>
                  <a:schemeClr val="accent2"/>
                </a:solidFill>
              </a:rPr>
              <a:t>,   </a:t>
            </a:r>
            <a:r>
              <a:rPr lang="pl-PL" altLang="it-IT" sz="2200" i="1" dirty="0">
                <a:solidFill>
                  <a:schemeClr val="accent2"/>
                </a:solidFill>
              </a:rPr>
              <a:t>m</a:t>
            </a:r>
            <a:r>
              <a:rPr lang="pl-PL" altLang="it-IT" sz="2200" dirty="0">
                <a:solidFill>
                  <a:schemeClr val="accent2"/>
                </a:solidFill>
              </a:rPr>
              <a:t> – </a:t>
            </a:r>
            <a:r>
              <a:rPr lang="it-IT" altLang="it-IT" sz="2200" dirty="0">
                <a:solidFill>
                  <a:schemeClr val="accent2"/>
                </a:solidFill>
              </a:rPr>
              <a:t>è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>
                <a:solidFill>
                  <a:schemeClr val="accent2"/>
                </a:solidFill>
              </a:rPr>
              <a:t>la </a:t>
            </a:r>
            <a:r>
              <a:rPr lang="pl-PL" altLang="it-IT" sz="2200" dirty="0">
                <a:solidFill>
                  <a:schemeClr val="accent2"/>
                </a:solidFill>
              </a:rPr>
              <a:t>mass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, </a:t>
            </a:r>
            <a:r>
              <a:rPr lang="pl-PL" altLang="it-IT" sz="2200" i="1" dirty="0">
                <a:solidFill>
                  <a:schemeClr val="accent2"/>
                </a:solidFill>
              </a:rPr>
              <a:t>v</a:t>
            </a:r>
            <a:r>
              <a:rPr lang="pl-PL" altLang="it-IT" sz="2200" dirty="0">
                <a:solidFill>
                  <a:schemeClr val="accent2"/>
                </a:solidFill>
              </a:rPr>
              <a:t> - velocit</a:t>
            </a:r>
            <a:r>
              <a:rPr lang="it-IT" altLang="it-IT" sz="2200" dirty="0">
                <a:solidFill>
                  <a:schemeClr val="accent2"/>
                </a:solidFill>
              </a:rPr>
              <a:t>à</a:t>
            </a:r>
            <a:endParaRPr lang="pl-PL" altLang="it-IT" sz="2200" i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p</a:t>
            </a:r>
            <a:r>
              <a:rPr lang="pl-PL" altLang="it-IT" sz="2200" dirty="0">
                <a:solidFill>
                  <a:schemeClr val="accent2"/>
                </a:solidFill>
              </a:rPr>
              <a:t>=</a:t>
            </a:r>
            <a:r>
              <a:rPr lang="pl-PL" altLang="it-IT" sz="2200" i="1" dirty="0">
                <a:solidFill>
                  <a:schemeClr val="accent2"/>
                </a:solidFill>
              </a:rPr>
              <a:t>mgh</a:t>
            </a:r>
            <a:r>
              <a:rPr lang="pl-PL" altLang="it-IT" sz="2200" dirty="0">
                <a:solidFill>
                  <a:schemeClr val="accent2"/>
                </a:solidFill>
              </a:rPr>
              <a:t>, </a:t>
            </a:r>
            <a:r>
              <a:rPr lang="pl-PL" altLang="it-IT" sz="2200" i="1" dirty="0">
                <a:solidFill>
                  <a:schemeClr val="accent2"/>
                </a:solidFill>
              </a:rPr>
              <a:t>g</a:t>
            </a:r>
            <a:r>
              <a:rPr lang="pl-PL" altLang="it-IT" sz="2200" dirty="0">
                <a:solidFill>
                  <a:schemeClr val="accent2"/>
                </a:solidFill>
              </a:rPr>
              <a:t> – </a:t>
            </a:r>
            <a:r>
              <a:rPr lang="it-IT" altLang="it-IT" sz="2200" dirty="0">
                <a:solidFill>
                  <a:schemeClr val="accent2"/>
                </a:solidFill>
              </a:rPr>
              <a:t>è l’accelerazione di 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	</a:t>
            </a:r>
            <a:r>
              <a:rPr lang="it-IT" altLang="it-IT" sz="2200" dirty="0">
                <a:solidFill>
                  <a:schemeClr val="accent2"/>
                </a:solidFill>
              </a:rPr>
              <a:t>gravità</a:t>
            </a:r>
            <a:r>
              <a:rPr lang="pl-PL" altLang="it-IT" sz="2200" dirty="0">
                <a:solidFill>
                  <a:schemeClr val="accent2"/>
                </a:solidFill>
              </a:rPr>
              <a:t>,  </a:t>
            </a:r>
            <a:r>
              <a:rPr lang="pl-PL" altLang="it-IT" sz="2200" i="1" dirty="0">
                <a:solidFill>
                  <a:schemeClr val="accent2"/>
                </a:solidFill>
              </a:rPr>
              <a:t>h</a:t>
            </a:r>
            <a:r>
              <a:rPr lang="pl-PL" altLang="it-IT" sz="2200" dirty="0">
                <a:solidFill>
                  <a:schemeClr val="accent2"/>
                </a:solidFill>
              </a:rPr>
              <a:t> – </a:t>
            </a:r>
            <a:r>
              <a:rPr lang="it-IT" altLang="it-IT" sz="2200" dirty="0">
                <a:solidFill>
                  <a:schemeClr val="accent2"/>
                </a:solidFill>
              </a:rPr>
              <a:t>altezza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p</a:t>
            </a:r>
            <a:r>
              <a:rPr lang="pl-PL" altLang="it-IT" sz="2200" dirty="0">
                <a:solidFill>
                  <a:schemeClr val="accent2"/>
                </a:solidFill>
              </a:rPr>
              <a:t> ↔  </a:t>
            </a: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k</a:t>
            </a:r>
            <a:endParaRPr lang="pl-PL" altLang="it-IT" sz="2200" i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i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6868" name="Picture 7">
            <a:extLst>
              <a:ext uri="{FF2B5EF4-FFF2-40B4-BE49-F238E27FC236}">
                <a16:creationId xmlns:a16="http://schemas.microsoft.com/office/drawing/2014/main" id="{2E051932-4711-2D25-400F-EB2D258CE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557338"/>
            <a:ext cx="3697287" cy="399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8">
            <a:extLst>
              <a:ext uri="{FF2B5EF4-FFF2-40B4-BE49-F238E27FC236}">
                <a16:creationId xmlns:a16="http://schemas.microsoft.com/office/drawing/2014/main" id="{3F364396-F81E-EF63-5020-EA8111BDA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5661025"/>
            <a:ext cx="23288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Newton’s craddle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EE04F1B9-66F1-69A3-B956-E1B8FBE87DC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L</a:t>
            </a:r>
            <a:r>
              <a:rPr lang="it-IT" altLang="it-IT" sz="3200" dirty="0" err="1"/>
              <a:t>eggi</a:t>
            </a:r>
            <a:r>
              <a:rPr lang="it-IT" altLang="it-IT" sz="3200" dirty="0"/>
              <a:t> di conservazione</a:t>
            </a:r>
            <a:r>
              <a:rPr lang="pl-PL" altLang="it-IT" sz="3200" dirty="0"/>
              <a:t> (2)</a:t>
            </a:r>
            <a:endParaRPr lang="en-AU" altLang="it-IT" sz="3600" dirty="0"/>
          </a:p>
        </p:txBody>
      </p:sp>
      <p:sp>
        <p:nvSpPr>
          <p:cNvPr id="37891" name="Text Box 3">
            <a:extLst>
              <a:ext uri="{FF2B5EF4-FFF2-40B4-BE49-F238E27FC236}">
                <a16:creationId xmlns:a16="http://schemas.microsoft.com/office/drawing/2014/main" id="{FD2D1F6A-87EC-80F5-FCBF-44FA3D80E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5805488"/>
            <a:ext cx="366959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E</a:t>
            </a:r>
            <a:r>
              <a:rPr lang="it-IT" altLang="it-IT" sz="2200" dirty="0">
                <a:solidFill>
                  <a:schemeClr val="accent2"/>
                </a:solidFill>
              </a:rPr>
              <a:t>sperimento con il cannone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7892" name="Picture 6">
            <a:extLst>
              <a:ext uri="{FF2B5EF4-FFF2-40B4-BE49-F238E27FC236}">
                <a16:creationId xmlns:a16="http://schemas.microsoft.com/office/drawing/2014/main" id="{F7123871-8B93-2BDA-A66D-1C68DD611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908050"/>
            <a:ext cx="3448050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ext Box 7">
            <a:extLst>
              <a:ext uri="{FF2B5EF4-FFF2-40B4-BE49-F238E27FC236}">
                <a16:creationId xmlns:a16="http://schemas.microsoft.com/office/drawing/2014/main" id="{8BAD86D2-D5EE-962D-7D22-46B71128FA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679700"/>
            <a:ext cx="351410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Quantità di moto</a:t>
            </a:r>
            <a:r>
              <a:rPr lang="pl-PL" altLang="it-IT" sz="2200" dirty="0">
                <a:solidFill>
                  <a:schemeClr val="accent2"/>
                </a:solidFill>
              </a:rPr>
              <a:t> (</a:t>
            </a:r>
            <a:r>
              <a:rPr lang="pl-PL" altLang="it-IT" sz="2200" i="1" dirty="0">
                <a:solidFill>
                  <a:schemeClr val="accent2"/>
                </a:solidFill>
              </a:rPr>
              <a:t>impetus</a:t>
            </a:r>
            <a:r>
              <a:rPr lang="pl-PL" altLang="it-IT" sz="2200" dirty="0">
                <a:solidFill>
                  <a:schemeClr val="accent2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i="1" dirty="0">
                <a:solidFill>
                  <a:schemeClr val="accent2"/>
                </a:solidFill>
              </a:rPr>
              <a:t>p</a:t>
            </a:r>
            <a:r>
              <a:rPr lang="pl-PL" altLang="it-IT" sz="2200" b="1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= </a:t>
            </a:r>
            <a:r>
              <a:rPr lang="pl-PL" altLang="it-IT" sz="2200" i="1" dirty="0">
                <a:solidFill>
                  <a:schemeClr val="accent2"/>
                </a:solidFill>
              </a:rPr>
              <a:t>m</a:t>
            </a:r>
            <a:r>
              <a:rPr lang="pl-PL" altLang="it-IT" sz="2200" b="1" i="1" dirty="0">
                <a:solidFill>
                  <a:schemeClr val="accent2"/>
                </a:solidFill>
              </a:rPr>
              <a:t>v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7894" name="Picture 8">
            <a:extLst>
              <a:ext uri="{FF2B5EF4-FFF2-40B4-BE49-F238E27FC236}">
                <a16:creationId xmlns:a16="http://schemas.microsoft.com/office/drawing/2014/main" id="{03A3BD2E-C7D2-42D2-552D-6DC664369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508500"/>
            <a:ext cx="2160587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34B1C710-3A45-2345-70DB-93A297BB13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8888" y="188913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rgbClr val="0033CC"/>
                </a:solidFill>
              </a:rPr>
              <a:t>Cerca la Luna, Venere</a:t>
            </a:r>
            <a:r>
              <a:rPr lang="pl-PL" altLang="it-IT" sz="3200">
                <a:solidFill>
                  <a:srgbClr val="0033CC"/>
                </a:solidFill>
              </a:rPr>
              <a:t>,</a:t>
            </a:r>
            <a:r>
              <a:rPr lang="it-IT" altLang="it-IT" sz="3200">
                <a:solidFill>
                  <a:srgbClr val="0033CC"/>
                </a:solidFill>
              </a:rPr>
              <a:t> Giove</a:t>
            </a:r>
            <a:r>
              <a:rPr lang="pl-PL" altLang="it-IT" sz="3200">
                <a:solidFill>
                  <a:srgbClr val="0033CC"/>
                </a:solidFill>
              </a:rPr>
              <a:t> </a:t>
            </a:r>
            <a:endParaRPr lang="en-US" altLang="it-IT" sz="3200">
              <a:solidFill>
                <a:srgbClr val="0033CC"/>
              </a:solidFill>
            </a:endParaRPr>
          </a:p>
        </p:txBody>
      </p:sp>
      <p:pic>
        <p:nvPicPr>
          <p:cNvPr id="103427" name="Picture 3">
            <a:extLst>
              <a:ext uri="{FF2B5EF4-FFF2-40B4-BE49-F238E27FC236}">
                <a16:creationId xmlns:a16="http://schemas.microsoft.com/office/drawing/2014/main" id="{1B032895-67C6-B1AC-7408-1E07298EB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0525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8" name="Picture 4">
            <a:extLst>
              <a:ext uri="{FF2B5EF4-FFF2-40B4-BE49-F238E27FC236}">
                <a16:creationId xmlns:a16="http://schemas.microsoft.com/office/drawing/2014/main" id="{7401B8D6-BFEA-A418-EDC4-32D2B9B16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76325"/>
            <a:ext cx="4337050" cy="57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 Box 5">
            <a:extLst>
              <a:ext uri="{FF2B5EF4-FFF2-40B4-BE49-F238E27FC236}">
                <a16:creationId xmlns:a16="http://schemas.microsoft.com/office/drawing/2014/main" id="{0560A4EA-45FD-C325-1526-BF6CF2443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6475" y="1331913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FFC000"/>
                </a:solidFill>
              </a:rPr>
              <a:t>Bamberg</a:t>
            </a:r>
            <a:r>
              <a:rPr lang="it-IT" altLang="it-IT" sz="1800" dirty="0">
                <a:solidFill>
                  <a:srgbClr val="FFC000"/>
                </a:solidFill>
              </a:rPr>
              <a:t>a</a:t>
            </a:r>
            <a:endParaRPr lang="pl-PL" altLang="it-IT" sz="1800" dirty="0">
              <a:solidFill>
                <a:srgbClr val="FFC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FFC000"/>
                </a:solidFill>
              </a:rPr>
              <a:t>25.03.2012</a:t>
            </a:r>
            <a:endParaRPr lang="en-US" altLang="it-IT" sz="1800" dirty="0">
              <a:solidFill>
                <a:srgbClr val="FFC000"/>
              </a:solidFill>
            </a:endParaRPr>
          </a:p>
        </p:txBody>
      </p:sp>
      <p:sp>
        <p:nvSpPr>
          <p:cNvPr id="9222" name="Text Box 6">
            <a:extLst>
              <a:ext uri="{FF2B5EF4-FFF2-40B4-BE49-F238E27FC236}">
                <a16:creationId xmlns:a16="http://schemas.microsoft.com/office/drawing/2014/main" id="{277120DD-9C8C-64D7-4568-C9374ACCD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6092825"/>
            <a:ext cx="14747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211BD08E-B283-20D5-337E-34470885849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L</a:t>
            </a:r>
            <a:r>
              <a:rPr lang="it-IT" altLang="it-IT" sz="3200" dirty="0" err="1"/>
              <a:t>eggi</a:t>
            </a:r>
            <a:r>
              <a:rPr lang="it-IT" altLang="it-IT" sz="3200" dirty="0"/>
              <a:t> di conservazione</a:t>
            </a:r>
            <a:r>
              <a:rPr lang="pl-PL" altLang="it-IT" sz="3200" dirty="0"/>
              <a:t> (3)</a:t>
            </a:r>
            <a:endParaRPr lang="en-AU" altLang="it-IT" sz="3600" dirty="0"/>
          </a:p>
        </p:txBody>
      </p:sp>
      <p:sp>
        <p:nvSpPr>
          <p:cNvPr id="38915" name="Text Box 5">
            <a:extLst>
              <a:ext uri="{FF2B5EF4-FFF2-40B4-BE49-F238E27FC236}">
                <a16:creationId xmlns:a16="http://schemas.microsoft.com/office/drawing/2014/main" id="{17E2DF8C-3B2A-5BCB-DBAE-36F4AAECB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679700"/>
            <a:ext cx="254108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Momento angolare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i="1" dirty="0">
                <a:solidFill>
                  <a:schemeClr val="accent2"/>
                </a:solidFill>
              </a:rPr>
              <a:t>L</a:t>
            </a:r>
            <a:r>
              <a:rPr lang="pl-PL" altLang="it-IT" sz="2200" b="1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= </a:t>
            </a:r>
            <a:r>
              <a:rPr lang="pl-PL" altLang="it-IT" sz="2200" i="1" dirty="0">
                <a:solidFill>
                  <a:schemeClr val="accent2"/>
                </a:solidFill>
              </a:rPr>
              <a:t>m </a:t>
            </a:r>
            <a:r>
              <a:rPr lang="pl-PL" altLang="it-IT" sz="2200" b="1" i="1" dirty="0">
                <a:solidFill>
                  <a:schemeClr val="accent2"/>
                </a:solidFill>
              </a:rPr>
              <a:t>r </a:t>
            </a:r>
            <a:r>
              <a:rPr lang="pl-PL" altLang="it-IT" sz="2200" dirty="0">
                <a:solidFill>
                  <a:schemeClr val="accent2"/>
                </a:solidFill>
              </a:rPr>
              <a:t>x</a:t>
            </a:r>
            <a:r>
              <a:rPr lang="pl-PL" altLang="it-IT" sz="2200" b="1" i="1" dirty="0">
                <a:solidFill>
                  <a:schemeClr val="accent2"/>
                </a:solidFill>
              </a:rPr>
              <a:t> v</a:t>
            </a:r>
            <a:r>
              <a:rPr lang="pl-PL" altLang="it-IT" sz="2200" dirty="0">
                <a:solidFill>
                  <a:schemeClr val="accent2"/>
                </a:solidFill>
              </a:rPr>
              <a:t> 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8916" name="Picture 7">
            <a:extLst>
              <a:ext uri="{FF2B5EF4-FFF2-40B4-BE49-F238E27FC236}">
                <a16:creationId xmlns:a16="http://schemas.microsoft.com/office/drawing/2014/main" id="{075CE48F-EC8F-7D42-47C6-5BBB1CED1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196975"/>
            <a:ext cx="30226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8">
            <a:extLst>
              <a:ext uri="{FF2B5EF4-FFF2-40B4-BE49-F238E27FC236}">
                <a16:creationId xmlns:a16="http://schemas.microsoft.com/office/drawing/2014/main" id="{67E60EE2-75E3-D2D9-A000-3E6E61A1C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652963"/>
            <a:ext cx="3251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Text Box 9">
            <a:extLst>
              <a:ext uri="{FF2B5EF4-FFF2-40B4-BE49-F238E27FC236}">
                <a16:creationId xmlns:a16="http://schemas.microsoft.com/office/drawing/2014/main" id="{FAAF22C4-A8C4-515F-8521-1C4805494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5825" y="5632450"/>
            <a:ext cx="195919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„</a:t>
            </a:r>
            <a:r>
              <a:rPr lang="it-IT" altLang="it-IT" sz="2200" dirty="0">
                <a:solidFill>
                  <a:schemeClr val="accent2"/>
                </a:solidFill>
              </a:rPr>
              <a:t>pietra </a:t>
            </a:r>
            <a:r>
              <a:rPr lang="pl-PL" altLang="it-IT" sz="2200" dirty="0">
                <a:solidFill>
                  <a:schemeClr val="accent2"/>
                </a:solidFill>
              </a:rPr>
              <a:t>celtic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”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21C1AF-97C1-BA6B-00AC-567AF2D01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Galileo Galilei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BA203F-A4D9-2983-93BB-EEE390249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1453"/>
            <a:ext cx="8229600" cy="4525963"/>
          </a:xfrm>
        </p:spPr>
        <p:txBody>
          <a:bodyPr/>
          <a:lstStyle/>
          <a:p>
            <a:r>
              <a:rPr lang="it-IT" sz="2400" dirty="0"/>
              <a:t>Ha introdotto il metodo scientifico: non una «metafisica» ma una attenta, scrupolosa, sistematica e progettata osservazione della natura.</a:t>
            </a:r>
          </a:p>
          <a:p>
            <a:r>
              <a:rPr lang="it-IT" sz="2400" dirty="0"/>
              <a:t>L’osservazione fatta via esperimenti semplici e ripetibili</a:t>
            </a:r>
          </a:p>
          <a:p>
            <a:r>
              <a:rPr lang="it-IT" sz="2400" dirty="0"/>
              <a:t>Completata con un ragionamento che tende di eleminare i fattori secondari (cioè diventa un ragionamento </a:t>
            </a:r>
            <a:r>
              <a:rPr lang="it-IT" sz="2400" i="1" dirty="0"/>
              <a:t>astratto</a:t>
            </a:r>
            <a:r>
              <a:rPr lang="it-IT" sz="2400" dirty="0"/>
              <a:t>).</a:t>
            </a:r>
          </a:p>
          <a:p>
            <a:r>
              <a:rPr lang="it-IT" sz="2400" dirty="0"/>
              <a:t>In questo modo Galileo ha creato un metodo, che oggi tutte le scienze, dalla biologia a psicologia vorrebbero applicare.</a:t>
            </a:r>
          </a:p>
          <a:p>
            <a:r>
              <a:rPr lang="it-IT" sz="2400" dirty="0"/>
              <a:t>Presto, presto, la descrizione a parole di Galileo fu completata con formule matematiche: «La natura si descrive con la matematica»</a:t>
            </a:r>
          </a:p>
        </p:txBody>
      </p:sp>
    </p:spTree>
    <p:extLst>
      <p:ext uri="{BB962C8B-B14F-4D97-AF65-F5344CB8AC3E}">
        <p14:creationId xmlns:p14="http://schemas.microsoft.com/office/powerpoint/2010/main" val="139775461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A10A90-5122-68DE-005B-E3DD73AC8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Siti con il materiale a libera disposizione (in italiano)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6BC53E-751C-9288-85E6-6E1BB87F7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/>
              <a:t>«Brevi lezioni di fisica» (video 5-7 minuti) </a:t>
            </a:r>
            <a:r>
              <a:rPr lang="it-IT" sz="2000" dirty="0">
                <a:hlinkClick r:id="rId2"/>
              </a:rPr>
              <a:t>https://staging.karwasz.edu.pl/it/brevi-lezioni/</a:t>
            </a:r>
            <a:endParaRPr lang="it-IT" sz="2000" dirty="0"/>
          </a:p>
          <a:p>
            <a:r>
              <a:rPr lang="it-IT" sz="2000" dirty="0"/>
              <a:t>«Fisica e giocattoli» (Progetto EU 2005) </a:t>
            </a:r>
            <a:r>
              <a:rPr lang="it-IT" sz="2000" dirty="0">
                <a:hlinkClick r:id="rId3"/>
              </a:rPr>
              <a:t>http://dydaktyka.fizyka.umk.pl/zabawki1/index-it.html</a:t>
            </a:r>
            <a:endParaRPr lang="it-IT" sz="2000" dirty="0"/>
          </a:p>
          <a:p>
            <a:r>
              <a:rPr lang="it-IT" sz="2000" dirty="0"/>
              <a:t>«Fisica moderna» (Progetto «</a:t>
            </a:r>
            <a:r>
              <a:rPr lang="it-IT" sz="2000" dirty="0" err="1"/>
              <a:t>Physics</a:t>
            </a:r>
            <a:r>
              <a:rPr lang="it-IT" sz="2000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 Fun») </a:t>
            </a:r>
            <a:r>
              <a:rPr lang="it-IT" sz="2000" dirty="0">
                <a:hlinkClick r:id="rId4"/>
              </a:rPr>
              <a:t>http://dydaktyka.fizyka.umk.pl/Physics_is_fun/html/posters-it.html</a:t>
            </a:r>
            <a:r>
              <a:rPr lang="it-IT" sz="2000" dirty="0"/>
              <a:t> </a:t>
            </a:r>
          </a:p>
          <a:p>
            <a:r>
              <a:rPr lang="it-IT" sz="2000" dirty="0"/>
              <a:t>«Celle all’idrogeno» (Progetto EU, materiale per insegnanti) </a:t>
            </a:r>
            <a:r>
              <a:rPr lang="it-IT" sz="2000" dirty="0">
                <a:hlinkClick r:id="rId5"/>
              </a:rPr>
              <a:t>http://dydaktyka.fizyka.umk.pl/nowa_strona/?q=node/864</a:t>
            </a:r>
            <a:r>
              <a:rPr lang="it-IT" sz="2000" dirty="0"/>
              <a:t> </a:t>
            </a:r>
          </a:p>
          <a:p>
            <a:r>
              <a:rPr lang="it-IT" sz="2000" dirty="0"/>
              <a:t>«Scienza e fede» (libro) </a:t>
            </a:r>
            <a:r>
              <a:rPr lang="it-IT" sz="2000" dirty="0">
                <a:hlinkClick r:id="rId6"/>
              </a:rPr>
              <a:t>http://www.aracneeditrice.it/aracneweb/index.php/pubblicazione.html?item=9788825529555</a:t>
            </a:r>
            <a:r>
              <a:rPr lang="it-IT" sz="2000" dirty="0"/>
              <a:t> </a:t>
            </a:r>
          </a:p>
          <a:p>
            <a:r>
              <a:rPr lang="it-IT" sz="2000" dirty="0"/>
              <a:t>Materiale vario </a:t>
            </a:r>
            <a:r>
              <a:rPr lang="it-IT" sz="2000" dirty="0">
                <a:hlinkClick r:id="rId7"/>
              </a:rPr>
              <a:t>http://dydaktyka.fizyka.umk.pl/nowa_strona/?q=node/77</a:t>
            </a:r>
            <a:r>
              <a:rPr lang="it-IT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6128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1" name="Picture 3">
            <a:extLst>
              <a:ext uri="{FF2B5EF4-FFF2-40B4-BE49-F238E27FC236}">
                <a16:creationId xmlns:a16="http://schemas.microsoft.com/office/drawing/2014/main" id="{DE80EEA1-E8E1-306D-8827-35C24C2C9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84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2" name="Picture 4">
            <a:extLst>
              <a:ext uri="{FF2B5EF4-FFF2-40B4-BE49-F238E27FC236}">
                <a16:creationId xmlns:a16="http://schemas.microsoft.com/office/drawing/2014/main" id="{83386E63-B564-DFDA-E870-3F0FA6AA3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84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3" name="Picture 5">
            <a:extLst>
              <a:ext uri="{FF2B5EF4-FFF2-40B4-BE49-F238E27FC236}">
                <a16:creationId xmlns:a16="http://schemas.microsoft.com/office/drawing/2014/main" id="{B842B1B1-2880-B453-B505-9F7BACA14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260475"/>
            <a:ext cx="4141787" cy="552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4" name="Text Box 6">
            <a:extLst>
              <a:ext uri="{FF2B5EF4-FFF2-40B4-BE49-F238E27FC236}">
                <a16:creationId xmlns:a16="http://schemas.microsoft.com/office/drawing/2014/main" id="{E795240A-07DB-0A22-7CDF-8228CF33C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4163" y="1412875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Trento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26.03.2012</a:t>
            </a:r>
            <a:endParaRPr lang="en-US" altLang="it-IT" sz="1800"/>
          </a:p>
        </p:txBody>
      </p:sp>
      <p:sp>
        <p:nvSpPr>
          <p:cNvPr id="10246" name="Text Box 7">
            <a:extLst>
              <a:ext uri="{FF2B5EF4-FFF2-40B4-BE49-F238E27FC236}">
                <a16:creationId xmlns:a16="http://schemas.microsoft.com/office/drawing/2014/main" id="{C0AC973F-751A-84D4-0ED8-2D5197B24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6237288"/>
            <a:ext cx="1474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7" name="Rectangle 2">
            <a:extLst>
              <a:ext uri="{FF2B5EF4-FFF2-40B4-BE49-F238E27FC236}">
                <a16:creationId xmlns:a16="http://schemas.microsoft.com/office/drawing/2014/main" id="{EAA09392-1FCC-8F41-E42B-267A0292A2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rgbClr val="0033CC"/>
                </a:solidFill>
              </a:rPr>
              <a:t>Il giorno dopo controlla, dove sono adesso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BB70FCBC-EF10-C008-1C88-5A1F43803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74738"/>
            <a:ext cx="8675687" cy="578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3">
            <a:extLst>
              <a:ext uri="{FF2B5EF4-FFF2-40B4-BE49-F238E27FC236}">
                <a16:creationId xmlns:a16="http://schemas.microsoft.com/office/drawing/2014/main" id="{4690E1C3-4956-4E04-66BC-A4D035BC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it-IT" sz="3600">
              <a:solidFill>
                <a:schemeClr val="accent1"/>
              </a:solidFill>
            </a:endParaRPr>
          </a:p>
        </p:txBody>
      </p:sp>
      <p:pic>
        <p:nvPicPr>
          <p:cNvPr id="107524" name="Picture 4">
            <a:extLst>
              <a:ext uri="{FF2B5EF4-FFF2-40B4-BE49-F238E27FC236}">
                <a16:creationId xmlns:a16="http://schemas.microsoft.com/office/drawing/2014/main" id="{A77A97D4-715F-7091-4C9E-F19735F01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25538"/>
            <a:ext cx="8604250" cy="573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5" name="Picture 5">
            <a:extLst>
              <a:ext uri="{FF2B5EF4-FFF2-40B4-BE49-F238E27FC236}">
                <a16:creationId xmlns:a16="http://schemas.microsoft.com/office/drawing/2014/main" id="{430A0C82-F167-E384-9C12-45BB1EAE7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312863"/>
            <a:ext cx="8316912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6">
            <a:extLst>
              <a:ext uri="{FF2B5EF4-FFF2-40B4-BE49-F238E27FC236}">
                <a16:creationId xmlns:a16="http://schemas.microsoft.com/office/drawing/2014/main" id="{7D449077-7451-D943-6C30-45EEFFD28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6216650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chemeClr val="bg1"/>
                </a:solidFill>
              </a:rPr>
              <a:t>Toruń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chemeClr val="bg1"/>
                </a:solidFill>
              </a:rPr>
              <a:t>26.03.2012</a:t>
            </a:r>
            <a:endParaRPr lang="en-US" altLang="it-IT" sz="1800">
              <a:solidFill>
                <a:schemeClr val="bg1"/>
              </a:solidFill>
            </a:endParaRPr>
          </a:p>
        </p:txBody>
      </p:sp>
      <p:sp>
        <p:nvSpPr>
          <p:cNvPr id="12295" name="Text Box 7">
            <a:extLst>
              <a:ext uri="{FF2B5EF4-FFF2-40B4-BE49-F238E27FC236}">
                <a16:creationId xmlns:a16="http://schemas.microsoft.com/office/drawing/2014/main" id="{70D835EA-B0CE-7704-D98E-06701F452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9213" y="6553200"/>
            <a:ext cx="155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K. Służewski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6" name="Rectangle 8">
            <a:extLst>
              <a:ext uri="{FF2B5EF4-FFF2-40B4-BE49-F238E27FC236}">
                <a16:creationId xmlns:a16="http://schemas.microsoft.com/office/drawing/2014/main" id="{4DE2EDEF-9B88-D005-62AA-73AFBD08B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>
                <a:solidFill>
                  <a:srgbClr val="0033CC"/>
                </a:solidFill>
              </a:rPr>
              <a:t>Sprawdź w innym miejscu na świecie, gdzie są tego samego dnia</a:t>
            </a:r>
            <a:endParaRPr lang="en-US" altLang="it-IT">
              <a:solidFill>
                <a:srgbClr val="0033CC"/>
              </a:solidFill>
            </a:endParaRPr>
          </a:p>
        </p:txBody>
      </p:sp>
      <p:sp>
        <p:nvSpPr>
          <p:cNvPr id="12297" name="CasellaDiTesto 8">
            <a:extLst>
              <a:ext uri="{FF2B5EF4-FFF2-40B4-BE49-F238E27FC236}">
                <a16:creationId xmlns:a16="http://schemas.microsoft.com/office/drawing/2014/main" id="{3A59C3C0-1E0F-59BF-D322-A39DDB3D4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347788"/>
            <a:ext cx="578008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Lo stesso giorno un’ora più tardi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Ingrandimento maggiore</a:t>
            </a:r>
          </a:p>
        </p:txBody>
      </p:sp>
      <p:sp>
        <p:nvSpPr>
          <p:cNvPr id="12298" name="CasellaDiTesto 10">
            <a:extLst>
              <a:ext uri="{FF2B5EF4-FFF2-40B4-BE49-F238E27FC236}">
                <a16:creationId xmlns:a16="http://schemas.microsoft.com/office/drawing/2014/main" id="{209DB30A-BEE5-2146-BDF6-1975437FF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5599113"/>
            <a:ext cx="5780087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rgbClr val="FFFF00"/>
                </a:solidFill>
              </a:rPr>
              <a:t>Nota che la Luna non illuminata non è del tutto buia: viene illuminata dalla Terra che in questa fase, vista dalla Luna è in «Pleni-terro»</a:t>
            </a:r>
            <a:endParaRPr lang="it-IT" altLang="it-IT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>
            <a:extLst>
              <a:ext uri="{FF2B5EF4-FFF2-40B4-BE49-F238E27FC236}">
                <a16:creationId xmlns:a16="http://schemas.microsoft.com/office/drawing/2014/main" id="{68F11C57-4E33-CBD6-DCA1-33855D7F8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852738"/>
            <a:ext cx="4797425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7" name="Picture 3">
            <a:extLst>
              <a:ext uri="{FF2B5EF4-FFF2-40B4-BE49-F238E27FC236}">
                <a16:creationId xmlns:a16="http://schemas.microsoft.com/office/drawing/2014/main" id="{64531666-4BF3-D182-9399-472E6A19B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420938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8" name="Picture 4">
            <a:extLst>
              <a:ext uri="{FF2B5EF4-FFF2-40B4-BE49-F238E27FC236}">
                <a16:creationId xmlns:a16="http://schemas.microsoft.com/office/drawing/2014/main" id="{5335D354-EA74-7B50-869F-D916DAEBD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2387600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9" name="Picture 5">
            <a:extLst>
              <a:ext uri="{FF2B5EF4-FFF2-40B4-BE49-F238E27FC236}">
                <a16:creationId xmlns:a16="http://schemas.microsoft.com/office/drawing/2014/main" id="{A76DFBDB-AAC7-1379-3094-20E870601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50" name="Text Box 6">
            <a:extLst>
              <a:ext uri="{FF2B5EF4-FFF2-40B4-BE49-F238E27FC236}">
                <a16:creationId xmlns:a16="http://schemas.microsoft.com/office/drawing/2014/main" id="{D9904C99-7234-59B2-EA18-D262CE08E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6437313"/>
            <a:ext cx="54084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dirty="0">
                <a:solidFill>
                  <a:srgbClr val="0033CC"/>
                </a:solidFill>
              </a:rPr>
              <a:t>Cattedrale SS. Maria Vergine Assunta a Torun</a:t>
            </a:r>
            <a:endParaRPr lang="en-US" altLang="it-IT" sz="2000" dirty="0">
              <a:solidFill>
                <a:srgbClr val="0033CC"/>
              </a:solidFill>
            </a:endParaRPr>
          </a:p>
          <a:p>
            <a:endParaRPr lang="en-US" altLang="it-IT" sz="2000" dirty="0">
              <a:solidFill>
                <a:srgbClr val="0033CC"/>
              </a:solidFill>
            </a:endParaRPr>
          </a:p>
        </p:txBody>
      </p:sp>
      <p:sp>
        <p:nvSpPr>
          <p:cNvPr id="57351" name="Text Box 7">
            <a:extLst>
              <a:ext uri="{FF2B5EF4-FFF2-40B4-BE49-F238E27FC236}">
                <a16:creationId xmlns:a16="http://schemas.microsoft.com/office/drawing/2014/main" id="{703553EA-9D84-963A-3965-BCECCF4A4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60350"/>
            <a:ext cx="808529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3200" dirty="0">
                <a:solidFill>
                  <a:srgbClr val="0033CC"/>
                </a:solidFill>
              </a:rPr>
              <a:t>T</a:t>
            </a:r>
            <a:r>
              <a:rPr lang="pl-PL" altLang="it-IT" sz="3200" dirty="0">
                <a:solidFill>
                  <a:srgbClr val="0033CC"/>
                </a:solidFill>
              </a:rPr>
              <a:t>oleme</a:t>
            </a:r>
            <a:r>
              <a:rPr lang="it-IT" altLang="it-IT" sz="3200" dirty="0">
                <a:solidFill>
                  <a:srgbClr val="0033CC"/>
                </a:solidFill>
              </a:rPr>
              <a:t>o</a:t>
            </a:r>
            <a:r>
              <a:rPr lang="pl-PL" altLang="it-IT" sz="3200" dirty="0">
                <a:solidFill>
                  <a:srgbClr val="0033CC"/>
                </a:solidFill>
              </a:rPr>
              <a:t> (151-212): </a:t>
            </a:r>
            <a:r>
              <a:rPr lang="it-IT" altLang="it-IT" sz="3200" dirty="0">
                <a:solidFill>
                  <a:srgbClr val="0033CC"/>
                </a:solidFill>
              </a:rPr>
              <a:t>Il </a:t>
            </a:r>
            <a:r>
              <a:rPr lang="pl-PL" altLang="it-IT" sz="3200" dirty="0">
                <a:solidFill>
                  <a:srgbClr val="0033CC"/>
                </a:solidFill>
              </a:rPr>
              <a:t>S</a:t>
            </a:r>
            <a:r>
              <a:rPr lang="it-IT" altLang="it-IT" sz="3200" dirty="0">
                <a:solidFill>
                  <a:srgbClr val="0033CC"/>
                </a:solidFill>
              </a:rPr>
              <a:t>ole e le stelle girano</a:t>
            </a:r>
            <a:endParaRPr lang="en-US" altLang="it-IT" sz="3200" dirty="0">
              <a:solidFill>
                <a:srgbClr val="0033CC"/>
              </a:solidFill>
            </a:endParaRPr>
          </a:p>
          <a:p>
            <a:endParaRPr lang="en-US" altLang="it-IT" sz="3200" dirty="0">
              <a:solidFill>
                <a:srgbClr val="0033CC"/>
              </a:solidFill>
            </a:endParaRPr>
          </a:p>
        </p:txBody>
      </p:sp>
      <p:pic>
        <p:nvPicPr>
          <p:cNvPr id="57352" name="Picture 8">
            <a:extLst>
              <a:ext uri="{FF2B5EF4-FFF2-40B4-BE49-F238E27FC236}">
                <a16:creationId xmlns:a16="http://schemas.microsoft.com/office/drawing/2014/main" id="{F9715F0B-7416-81FF-61C7-CFB081070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1125538"/>
            <a:ext cx="2552700" cy="304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9289</TotalTime>
  <Words>2439</Words>
  <Application>Microsoft Office PowerPoint</Application>
  <PresentationFormat>Presentazione su schermo (4:3)</PresentationFormat>
  <Paragraphs>338</Paragraphs>
  <Slides>62</Slides>
  <Notes>0</Notes>
  <HiddenSlides>0</HiddenSlides>
  <MMClips>14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62</vt:i4>
      </vt:variant>
    </vt:vector>
  </HeadingPairs>
  <TitlesOfParts>
    <vt:vector size="66" baseType="lpstr">
      <vt:lpstr>Arial</vt:lpstr>
      <vt:lpstr>Calibri</vt:lpstr>
      <vt:lpstr>Times New Roman</vt:lpstr>
      <vt:lpstr>Projekt domyślny</vt:lpstr>
      <vt:lpstr>Physics is Fun: Why do objects fall?</vt:lpstr>
      <vt:lpstr>Presentazione standard di PowerPoint</vt:lpstr>
      <vt:lpstr>Presentazione standard di PowerPoint</vt:lpstr>
      <vt:lpstr>Presentazione standard di PowerPoint</vt:lpstr>
      <vt:lpstr>Che cosa ha fatto Copernico?</vt:lpstr>
      <vt:lpstr>Cerca la Luna, Venere, Giove </vt:lpstr>
      <vt:lpstr>Il giorno dopo controlla, dove sono adesso</vt:lpstr>
      <vt:lpstr>Presentazione standard di PowerPoint</vt:lpstr>
      <vt:lpstr>Presentazione standard di PowerPoint</vt:lpstr>
      <vt:lpstr>Il sistema Copernicano: i pianeti girano attorno il Sole </vt:lpstr>
      <vt:lpstr>Solar-scope</vt:lpstr>
      <vt:lpstr> Galileo Galilei (Parte I) «La fisica è scesa dal cielo alla terra sul piano inclinato di Galileo»* </vt:lpstr>
      <vt:lpstr>Padre della scienza moderna</vt:lpstr>
      <vt:lpstr>Mostra interattiva: «Going downhill» (UMK, 2007)</vt:lpstr>
      <vt:lpstr>Perché gli oggetti cadono per terra? </vt:lpstr>
      <vt:lpstr>Aristotele (384-322 a.C.) </vt:lpstr>
      <vt:lpstr>Una pallina può saltare in alto? </vt:lpstr>
      <vt:lpstr>Possono gli oggetti saltare in su? </vt:lpstr>
      <vt:lpstr>Ho una palla magica... </vt:lpstr>
      <vt:lpstr>Adesso dico a questa pallina di gomma: </vt:lpstr>
      <vt:lpstr>«Collisioni»</vt:lpstr>
      <vt:lpstr>É l’energia che muove le cose</vt:lpstr>
      <vt:lpstr>«Energia è una magia»</vt:lpstr>
      <vt:lpstr>Bisogna fare il lavoro, per fornire l’energia</vt:lpstr>
      <vt:lpstr>Il Babbo Natale</vt:lpstr>
      <vt:lpstr>Il Babbo Natale alpinista</vt:lpstr>
      <vt:lpstr>Lavoriamo, per fornire l’energia</vt:lpstr>
      <vt:lpstr>Come gli oggetti cadono? </vt:lpstr>
      <vt:lpstr>Quale carello scende per primo? </vt:lpstr>
      <vt:lpstr>Qual è il carello più veloce? </vt:lpstr>
      <vt:lpstr>La corsa delle macchine</vt:lpstr>
      <vt:lpstr>La corsa delle macchine</vt:lpstr>
      <vt:lpstr>Galileo (1564-1642)</vt:lpstr>
      <vt:lpstr>Galileo Galilei:</vt:lpstr>
      <vt:lpstr>Galileo Galilei:</vt:lpstr>
      <vt:lpstr>Adesso proviamo due palline:</vt:lpstr>
      <vt:lpstr>Adesso insieme:</vt:lpstr>
      <vt:lpstr>Riproviamo!</vt:lpstr>
      <vt:lpstr>Proviamo due pezzi di carta</vt:lpstr>
      <vt:lpstr>Facciamo l’esperimento senza aria</vt:lpstr>
      <vt:lpstr>Now we pump out air from tube</vt:lpstr>
      <vt:lpstr>Now we make experiment on Moon</vt:lpstr>
      <vt:lpstr>Galileo experiment on Moon</vt:lpstr>
      <vt:lpstr>Ancora un esperimento di «Galileo»</vt:lpstr>
      <vt:lpstr>L’assenza di gravità?</vt:lpstr>
      <vt:lpstr>L’assenza della gravità?</vt:lpstr>
      <vt:lpstr>We can make it here</vt:lpstr>
      <vt:lpstr>We check it again</vt:lpstr>
      <vt:lpstr>But spaceship on orbit?</vt:lpstr>
      <vt:lpstr>In che modo gli oggetti cadono?</vt:lpstr>
      <vt:lpstr>Ascolta adesso…</vt:lpstr>
      <vt:lpstr>Proviamo un piano inclinato un po’ più grande…</vt:lpstr>
      <vt:lpstr>Proviamo un piano inclinato un po’ più grande…</vt:lpstr>
      <vt:lpstr>Misuriamo le distanze </vt:lpstr>
      <vt:lpstr>«Il Saggiatore»</vt:lpstr>
      <vt:lpstr>«Il Saggiatore»</vt:lpstr>
      <vt:lpstr>Numeri caffi successivi</vt:lpstr>
      <vt:lpstr>Leggi di conservazione (1)</vt:lpstr>
      <vt:lpstr>Leggi di conservazione (2)</vt:lpstr>
      <vt:lpstr>Leggi di conservazione (3)</vt:lpstr>
      <vt:lpstr>Galileo Galilei</vt:lpstr>
      <vt:lpstr>Siti con il materiale a libera disposizione (in italiano)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is Fun: Why do objects fall?</dc:title>
  <dc:creator>Grzegorz Krwasz</dc:creator>
  <cp:lastModifiedBy>Maria Karwasz</cp:lastModifiedBy>
  <cp:revision>135</cp:revision>
  <dcterms:created xsi:type="dcterms:W3CDTF">2016-08-29T05:07:43Z</dcterms:created>
  <dcterms:modified xsi:type="dcterms:W3CDTF">2022-11-02T14:43:48Z</dcterms:modified>
</cp:coreProperties>
</file>