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39" r:id="rId3"/>
    <p:sldId id="321" r:id="rId4"/>
    <p:sldId id="340" r:id="rId5"/>
    <p:sldId id="314" r:id="rId6"/>
    <p:sldId id="344" r:id="rId7"/>
    <p:sldId id="341" r:id="rId8"/>
    <p:sldId id="345" r:id="rId9"/>
    <p:sldId id="343" r:id="rId10"/>
    <p:sldId id="323" r:id="rId11"/>
    <p:sldId id="322" r:id="rId12"/>
    <p:sldId id="349" r:id="rId13"/>
    <p:sldId id="351" r:id="rId14"/>
    <p:sldId id="324" r:id="rId15"/>
    <p:sldId id="325" r:id="rId16"/>
    <p:sldId id="326" r:id="rId17"/>
    <p:sldId id="327" r:id="rId18"/>
    <p:sldId id="328" r:id="rId19"/>
    <p:sldId id="329" r:id="rId20"/>
    <p:sldId id="333" r:id="rId21"/>
    <p:sldId id="330" r:id="rId22"/>
    <p:sldId id="266" r:id="rId23"/>
    <p:sldId id="274" r:id="rId24"/>
    <p:sldId id="273" r:id="rId25"/>
    <p:sldId id="294" r:id="rId26"/>
    <p:sldId id="281" r:id="rId27"/>
    <p:sldId id="263" r:id="rId28"/>
    <p:sldId id="286" r:id="rId29"/>
    <p:sldId id="275" r:id="rId30"/>
    <p:sldId id="331" r:id="rId31"/>
    <p:sldId id="332" r:id="rId32"/>
    <p:sldId id="334" r:id="rId33"/>
    <p:sldId id="335" r:id="rId34"/>
    <p:sldId id="336" r:id="rId35"/>
    <p:sldId id="337" r:id="rId36"/>
    <p:sldId id="338" r:id="rId37"/>
    <p:sldId id="347" r:id="rId38"/>
    <p:sldId id="348" r:id="rId39"/>
    <p:sldId id="289" r:id="rId40"/>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17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08.01.2024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EDADA8ED-BDDB-6536-01CD-5E970DFFC1AD}"/>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A1E3AF03-7801-FEF2-CA48-A7D7B638025E}"/>
              </a:ext>
            </a:extLst>
          </p:cNvPr>
          <p:cNvSpPr>
            <a:spLocks noGrp="1" noChangeArrowheads="1"/>
          </p:cNvSpPr>
          <p:nvPr>
            <p:ph type="body" idx="1"/>
          </p:nvPr>
        </p:nvSpPr>
        <p:spPr/>
        <p:txBody>
          <a:bodyPr/>
          <a:lstStyle/>
          <a:p>
            <a:endParaRPr lang="en-AU"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B4CB5760-9E95-C8EA-C8FE-6E2ABD58163D}"/>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0D00E9A9-1673-82BE-FCCA-6D006C472B93}"/>
              </a:ext>
            </a:extLst>
          </p:cNvPr>
          <p:cNvSpPr>
            <a:spLocks noGrp="1" noChangeArrowheads="1"/>
          </p:cNvSpPr>
          <p:nvPr>
            <p:ph type="body" idx="1"/>
          </p:nvPr>
        </p:nvSpPr>
        <p:spPr/>
        <p:txBody>
          <a:bodyPr/>
          <a:lstStyle/>
          <a:p>
            <a:endParaRPr lang="en-AU" alt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youtube.com/watch?v=PanqoHa_B6c" TargetMode="External"/><Relationship Id="rId7" Type="http://schemas.openxmlformats.org/officeDocument/2006/relationships/image" Target="../media/image15.gif"/><Relationship Id="rId2" Type="http://schemas.openxmlformats.org/officeDocument/2006/relationships/image" Target="../media/image13.jpg"/><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en.wikipedia.org/wiki/Schrodinger_equation" TargetMode="External"/><Relationship Id="rId7" Type="http://schemas.openxmlformats.org/officeDocument/2006/relationships/image" Target="../media/image20.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l.wikipedia.org/wiki/William_Ockham" TargetMode="External"/><Relationship Id="rId7" Type="http://schemas.openxmlformats.org/officeDocument/2006/relationships/hyperlink" Target="https://pl.wikipedia.org/wiki/Brzytwa_Ockhama" TargetMode="External"/><Relationship Id="rId2" Type="http://schemas.openxmlformats.org/officeDocument/2006/relationships/hyperlink" Target="https://pl.wikipedia.org/wiki/Brzytwa_Ockhama#cite_note-epwn-1" TargetMode="External"/><Relationship Id="rId1" Type="http://schemas.openxmlformats.org/officeDocument/2006/relationships/slideLayout" Target="../slideLayouts/slideLayout2.xml"/><Relationship Id="rId6" Type="http://schemas.openxmlformats.org/officeDocument/2006/relationships/hyperlink" Target="https://pl.wikipedia.org/wiki/Hipoteza" TargetMode="External"/><Relationship Id="rId5" Type="http://schemas.openxmlformats.org/officeDocument/2006/relationships/hyperlink" Target="https://pl.wikipedia.org/wiki/Heurystyka_(logika)" TargetMode="External"/><Relationship Id="rId4" Type="http://schemas.openxmlformats.org/officeDocument/2006/relationships/hyperlink" Target="https://pl.wikipedia.org/wiki/Metoda_naukow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IX: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doświadczenia,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4D6AEF-7C70-9FBC-7DD7-0F6B152B9116}"/>
              </a:ext>
            </a:extLst>
          </p:cNvPr>
          <p:cNvSpPr>
            <a:spLocks noGrp="1"/>
          </p:cNvSpPr>
          <p:nvPr>
            <p:ph type="title"/>
          </p:nvPr>
        </p:nvSpPr>
        <p:spPr>
          <a:xfrm>
            <a:off x="179512" y="404664"/>
            <a:ext cx="8229600" cy="1143000"/>
          </a:xfrm>
        </p:spPr>
        <p:txBody>
          <a:bodyPr/>
          <a:lstStyle/>
          <a:p>
            <a:r>
              <a:rPr lang="pl-PL" sz="3000" dirty="0"/>
              <a:t>Od filozofii średniowiecznej do współczesnej</a:t>
            </a:r>
            <a:br>
              <a:rPr lang="pl-PL" sz="3000" dirty="0"/>
            </a:br>
            <a:r>
              <a:rPr lang="pl-PL" sz="3000" dirty="0"/>
              <a:t>Koniec scholastyki i empiryzm angielski</a:t>
            </a:r>
            <a:br>
              <a:rPr lang="pl-PL" sz="3000" dirty="0"/>
            </a:br>
            <a:endParaRPr lang="pl-PL" sz="3000" dirty="0"/>
          </a:p>
        </p:txBody>
      </p:sp>
      <p:sp>
        <p:nvSpPr>
          <p:cNvPr id="4" name="pole tekstowe 3">
            <a:extLst>
              <a:ext uri="{FF2B5EF4-FFF2-40B4-BE49-F238E27FC236}">
                <a16:creationId xmlns:a16="http://schemas.microsoft.com/office/drawing/2014/main" id="{B7446A3A-B125-BB48-1A51-3BAD36E1C3F6}"/>
              </a:ext>
            </a:extLst>
          </p:cNvPr>
          <p:cNvSpPr txBox="1"/>
          <p:nvPr/>
        </p:nvSpPr>
        <p:spPr>
          <a:xfrm>
            <a:off x="395536" y="1340768"/>
            <a:ext cx="8229600" cy="5016758"/>
          </a:xfrm>
          <a:prstGeom prst="rect">
            <a:avLst/>
          </a:prstGeom>
          <a:noFill/>
        </p:spPr>
        <p:txBody>
          <a:bodyPr wrap="square">
            <a:spAutoFit/>
          </a:bodyPr>
          <a:lstStyle/>
          <a:p>
            <a:r>
              <a:rPr lang="pl-PL" sz="2000" dirty="0"/>
              <a:t>W filozofii średniowiecznej poznaliśmy już:</a:t>
            </a:r>
          </a:p>
          <a:p>
            <a:endParaRPr lang="pl-PL" sz="2000" dirty="0"/>
          </a:p>
          <a:p>
            <a:r>
              <a:rPr lang="pl-PL" sz="2000" dirty="0"/>
              <a:t>- Św. Alberta Wielkiego, który był i botanikiem i teologiem</a:t>
            </a:r>
          </a:p>
          <a:p>
            <a:endParaRPr lang="pl-PL" sz="2000" dirty="0"/>
          </a:p>
          <a:p>
            <a:r>
              <a:rPr lang="pl-PL" sz="2000" dirty="0"/>
              <a:t>- Św. Tomasza i jego </a:t>
            </a:r>
            <a:r>
              <a:rPr lang="pl-PL" sz="2000" i="1" dirty="0"/>
              <a:t>Sumę teologiczną </a:t>
            </a:r>
            <a:r>
              <a:rPr lang="pl-PL" sz="2000" dirty="0"/>
              <a:t>i </a:t>
            </a:r>
            <a:r>
              <a:rPr lang="pl-PL" sz="2000" i="1" dirty="0"/>
              <a:t>Sumę filozoficzną</a:t>
            </a:r>
            <a:r>
              <a:rPr lang="pl-PL" sz="2000" dirty="0"/>
              <a:t>; ustosunkował się on do wszystkich prac Arystotelesa, może oprócz tych z nauk przyrodniczych</a:t>
            </a:r>
            <a:endParaRPr lang="pl-PL" sz="2000" i="1" dirty="0"/>
          </a:p>
          <a:p>
            <a:endParaRPr lang="pl-PL" sz="2000" dirty="0"/>
          </a:p>
          <a:p>
            <a:r>
              <a:rPr lang="pl-PL" sz="2000" dirty="0"/>
              <a:t>- Rogera Bacona i jego </a:t>
            </a:r>
            <a:r>
              <a:rPr lang="pl-PL" sz="2000" i="1" dirty="0"/>
              <a:t>Opus Maior – </a:t>
            </a:r>
            <a:r>
              <a:rPr lang="pl-PL" sz="2000" dirty="0"/>
              <a:t>swego rodzaju encyklopedię filozoficzno-astronomiczno-geograficzną</a:t>
            </a:r>
          </a:p>
          <a:p>
            <a:endParaRPr lang="pl-PL" sz="2000" dirty="0"/>
          </a:p>
          <a:p>
            <a:r>
              <a:rPr lang="pl-PL" sz="2000" dirty="0"/>
              <a:t>Uczonych średniowiecznych (i osiągnięć cywilizacyjno-technicznych) tego okresu było mnóstwo (odsyłamy do wykładu „Europa”)</a:t>
            </a:r>
          </a:p>
          <a:p>
            <a:endParaRPr lang="pl-PL" sz="2000" dirty="0"/>
          </a:p>
          <a:p>
            <a:r>
              <a:rPr lang="pl-PL" sz="2000" dirty="0"/>
              <a:t>W tym wykładzie omówimy ostatniego filozofa scholastyki, a jednocześnie jej krytyka: Williama Ockhama. </a:t>
            </a:r>
          </a:p>
        </p:txBody>
      </p:sp>
    </p:spTree>
    <p:extLst>
      <p:ext uri="{BB962C8B-B14F-4D97-AF65-F5344CB8AC3E}">
        <p14:creationId xmlns:p14="http://schemas.microsoft.com/office/powerpoint/2010/main" val="3642935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IX: Empiryzm (sceptycyzm) angielski, c.d.</a:t>
            </a:r>
          </a:p>
          <a:p>
            <a:pPr eaLnBrk="1" hangingPunct="1">
              <a:lnSpc>
                <a:spcPct val="80000"/>
              </a:lnSpc>
            </a:pPr>
            <a:endParaRPr lang="pl-PL" altLang="it-IT" sz="2800" dirty="0"/>
          </a:p>
          <a:p>
            <a:pPr eaLnBrk="1" hangingPunct="1">
              <a:lnSpc>
                <a:spcPct val="80000"/>
              </a:lnSpc>
            </a:pPr>
            <a:r>
              <a:rPr lang="pl-PL" altLang="it-IT" sz="2700" dirty="0">
                <a:solidFill>
                  <a:schemeClr val="bg2">
                    <a:lumMod val="75000"/>
                  </a:schemeClr>
                </a:solidFill>
              </a:rPr>
              <a:t>Przyczynowość: Ockham, F. Bacon, D. Hume, B. </a:t>
            </a:r>
            <a:r>
              <a:rPr lang="pl-PL" altLang="it-IT" sz="2700">
                <a:solidFill>
                  <a:schemeClr val="bg2">
                    <a:lumMod val="75000"/>
                  </a:schemeClr>
                </a:solidFill>
              </a:rPr>
              <a:t>Russell</a:t>
            </a:r>
            <a:endParaRPr lang="pl-PL" altLang="it-IT" sz="2800" dirty="0">
              <a:solidFill>
                <a:schemeClr val="bg2">
                  <a:lumMod val="75000"/>
                </a:schemeClr>
              </a:solidFill>
            </a:endParaRPr>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extLst>
      <p:ext uri="{BB962C8B-B14F-4D97-AF65-F5344CB8AC3E}">
        <p14:creationId xmlns:p14="http://schemas.microsoft.com/office/powerpoint/2010/main" val="2288180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ytuł 1">
            <a:extLst>
              <a:ext uri="{FF2B5EF4-FFF2-40B4-BE49-F238E27FC236}">
                <a16:creationId xmlns:a16="http://schemas.microsoft.com/office/drawing/2014/main" id="{84BA7BC4-D6BE-87F7-81B9-199B675A6A4E}"/>
              </a:ext>
            </a:extLst>
          </p:cNvPr>
          <p:cNvSpPr>
            <a:spLocks noGrp="1"/>
          </p:cNvSpPr>
          <p:nvPr>
            <p:ph type="ctrTitle"/>
          </p:nvPr>
        </p:nvSpPr>
        <p:spPr>
          <a:xfrm>
            <a:off x="323850" y="2130425"/>
            <a:ext cx="8424863" cy="1470025"/>
          </a:xfrm>
        </p:spPr>
        <p:txBody>
          <a:bodyPr/>
          <a:lstStyle/>
          <a:p>
            <a:r>
              <a:rPr lang="pl-PL" altLang="pl-PL" sz="4400" i="1" dirty="0"/>
              <a:t>La </a:t>
            </a:r>
            <a:r>
              <a:rPr lang="pl-PL" altLang="pl-PL" sz="4400" i="1" dirty="0" err="1"/>
              <a:t>tête</a:t>
            </a:r>
            <a:r>
              <a:rPr lang="pl-PL" altLang="pl-PL" sz="4400" i="1" dirty="0"/>
              <a:t> </a:t>
            </a:r>
            <a:r>
              <a:rPr lang="pl-PL" altLang="pl-PL" sz="4400" i="1" dirty="0" err="1"/>
              <a:t>bien</a:t>
            </a:r>
            <a:r>
              <a:rPr lang="pl-PL" altLang="pl-PL" sz="4400" i="1" dirty="0"/>
              <a:t> </a:t>
            </a:r>
            <a:r>
              <a:rPr lang="pl-PL" altLang="pl-PL" sz="4400" i="1" dirty="0" err="1"/>
              <a:t>faite</a:t>
            </a:r>
            <a:r>
              <a:rPr lang="pl-PL" altLang="pl-PL" sz="4400" i="1" dirty="0"/>
              <a:t>*</a:t>
            </a:r>
            <a:br>
              <a:rPr lang="pl-PL" altLang="pl-PL" sz="4400" i="1" dirty="0"/>
            </a:br>
            <a:r>
              <a:rPr lang="pl-PL" altLang="pl-PL" sz="4400" i="1" dirty="0" err="1"/>
              <a:t>Teaching</a:t>
            </a:r>
            <a:r>
              <a:rPr lang="pl-PL" altLang="pl-PL" sz="4400" i="1" dirty="0"/>
              <a:t> Science in XXI Century</a:t>
            </a:r>
            <a:endParaRPr lang="en-AU" altLang="pl-PL" sz="4400" i="1" dirty="0"/>
          </a:p>
        </p:txBody>
      </p:sp>
      <p:sp>
        <p:nvSpPr>
          <p:cNvPr id="3" name="Podtytuł 2">
            <a:extLst>
              <a:ext uri="{FF2B5EF4-FFF2-40B4-BE49-F238E27FC236}">
                <a16:creationId xmlns:a16="http://schemas.microsoft.com/office/drawing/2014/main" id="{5B894902-20D7-7F99-BE6F-FB2843109E21}"/>
              </a:ext>
            </a:extLst>
          </p:cNvPr>
          <p:cNvSpPr>
            <a:spLocks noGrp="1"/>
          </p:cNvSpPr>
          <p:nvPr>
            <p:ph type="subTitle" idx="1"/>
          </p:nvPr>
        </p:nvSpPr>
        <p:spPr/>
        <p:txBody>
          <a:bodyPr/>
          <a:lstStyle/>
          <a:p>
            <a:r>
              <a:rPr lang="pl-PL" altLang="pl-PL">
                <a:solidFill>
                  <a:srgbClr val="898989"/>
                </a:solidFill>
              </a:rPr>
              <a:t>Grzegorz Karwasz</a:t>
            </a:r>
          </a:p>
          <a:p>
            <a:r>
              <a:rPr lang="pl-PL" altLang="pl-PL">
                <a:solidFill>
                  <a:srgbClr val="898989"/>
                </a:solidFill>
              </a:rPr>
              <a:t>Zakład Dydaktyki Fizyki UMK</a:t>
            </a:r>
            <a:endParaRPr lang="en-AU" altLang="pl-PL">
              <a:solidFill>
                <a:srgbClr val="898989"/>
              </a:solidFill>
            </a:endParaRPr>
          </a:p>
        </p:txBody>
      </p:sp>
      <p:pic>
        <p:nvPicPr>
          <p:cNvPr id="13315" name="Picture 2">
            <a:extLst>
              <a:ext uri="{FF2B5EF4-FFF2-40B4-BE49-F238E27FC236}">
                <a16:creationId xmlns:a16="http://schemas.microsoft.com/office/drawing/2014/main" id="{8A19BC49-8085-8D06-DC76-3B737623B1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5">
            <a:extLst>
              <a:ext uri="{FF2B5EF4-FFF2-40B4-BE49-F238E27FC236}">
                <a16:creationId xmlns:a16="http://schemas.microsoft.com/office/drawing/2014/main" id="{791256CF-58BC-E4E5-7334-3A10A8FFA909}"/>
              </a:ext>
            </a:extLst>
          </p:cNvPr>
          <p:cNvSpPr>
            <a:spLocks noChangeArrowheads="1"/>
          </p:cNvSpPr>
          <p:nvPr/>
        </p:nvSpPr>
        <p:spPr bwMode="auto">
          <a:xfrm>
            <a:off x="395288" y="5876925"/>
            <a:ext cx="8375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a:t> *Edgar Morin, </a:t>
            </a:r>
            <a:r>
              <a:rPr lang="pl-PL" altLang="pl-PL" i="1"/>
              <a:t>La tête bien faite</a:t>
            </a:r>
            <a:r>
              <a:rPr lang="pl-PL" altLang="pl-PL"/>
              <a:t> </a:t>
            </a:r>
          </a:p>
          <a:p>
            <a:r>
              <a:rPr lang="pl-PL" altLang="pl-PL"/>
              <a:t>„</a:t>
            </a:r>
            <a:r>
              <a:rPr lang="pl-PL" altLang="pl-PL" i="1"/>
              <a:t>Głowa dobrze zrobiona. Reforma edukacji i reforma myślenia” </a:t>
            </a:r>
            <a:r>
              <a:rPr lang="pl-PL" altLang="pl-PL"/>
              <a:t>Seuil, Paris, 1999</a:t>
            </a:r>
            <a:endParaRPr lang="en-AU" altLang="pl-PL" i="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ytuł 1">
            <a:extLst>
              <a:ext uri="{FF2B5EF4-FFF2-40B4-BE49-F238E27FC236}">
                <a16:creationId xmlns:a16="http://schemas.microsoft.com/office/drawing/2014/main" id="{CBE3F070-F176-88A8-3DFF-98AB1A040AB8}"/>
              </a:ext>
            </a:extLst>
          </p:cNvPr>
          <p:cNvSpPr>
            <a:spLocks noGrp="1"/>
          </p:cNvSpPr>
          <p:nvPr>
            <p:ph type="ctrTitle"/>
          </p:nvPr>
        </p:nvSpPr>
        <p:spPr>
          <a:xfrm>
            <a:off x="247317" y="474662"/>
            <a:ext cx="8424863" cy="1470025"/>
          </a:xfrm>
        </p:spPr>
        <p:txBody>
          <a:bodyPr/>
          <a:lstStyle/>
          <a:p>
            <a:r>
              <a:rPr lang="pl-PL" altLang="pl-PL" sz="3200" dirty="0">
                <a:solidFill>
                  <a:schemeClr val="hlink"/>
                </a:solidFill>
              </a:rPr>
              <a:t>EU (2007) „</a:t>
            </a:r>
            <a:r>
              <a:rPr lang="pl-PL" altLang="pl-PL" sz="3200" dirty="0" err="1">
                <a:solidFill>
                  <a:schemeClr val="hlink"/>
                </a:solidFill>
              </a:rPr>
              <a:t>Rocards</a:t>
            </a:r>
            <a:r>
              <a:rPr lang="pl-PL" altLang="pl-PL" sz="3200" dirty="0">
                <a:solidFill>
                  <a:schemeClr val="hlink"/>
                </a:solidFill>
              </a:rPr>
              <a:t>’ Report”</a:t>
            </a:r>
            <a:endParaRPr lang="en-AU" altLang="pl-PL" sz="3200" dirty="0">
              <a:solidFill>
                <a:schemeClr val="hlink"/>
              </a:solidFill>
            </a:endParaRPr>
          </a:p>
        </p:txBody>
      </p:sp>
      <p:pic>
        <p:nvPicPr>
          <p:cNvPr id="15363" name="Picture 2">
            <a:extLst>
              <a:ext uri="{FF2B5EF4-FFF2-40B4-BE49-F238E27FC236}">
                <a16:creationId xmlns:a16="http://schemas.microsoft.com/office/drawing/2014/main" id="{DE3738E2-536D-0FEA-6C68-BBDDCE6A0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a:extLst>
              <a:ext uri="{FF2B5EF4-FFF2-40B4-BE49-F238E27FC236}">
                <a16:creationId xmlns:a16="http://schemas.microsoft.com/office/drawing/2014/main" id="{01D0D2CE-8218-2CF9-B2E2-DB87A057CF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89138"/>
            <a:ext cx="6624638"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4">
            <a:extLst>
              <a:ext uri="{FF2B5EF4-FFF2-40B4-BE49-F238E27FC236}">
                <a16:creationId xmlns:a16="http://schemas.microsoft.com/office/drawing/2014/main" id="{6381BFCF-8DB0-7E85-105A-BCEFF17CD3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ytuł 1">
            <a:extLst>
              <a:ext uri="{FF2B5EF4-FFF2-40B4-BE49-F238E27FC236}">
                <a16:creationId xmlns:a16="http://schemas.microsoft.com/office/drawing/2014/main" id="{04F5C3A2-0DDA-B62E-C3A4-5D18D64E01E7}"/>
              </a:ext>
            </a:extLst>
          </p:cNvPr>
          <p:cNvSpPr>
            <a:spLocks noGrp="1"/>
          </p:cNvSpPr>
          <p:nvPr>
            <p:ph type="ctrTitle"/>
          </p:nvPr>
        </p:nvSpPr>
        <p:spPr>
          <a:xfrm>
            <a:off x="323850" y="908051"/>
            <a:ext cx="8424863" cy="792758"/>
          </a:xfrm>
        </p:spPr>
        <p:txBody>
          <a:bodyPr/>
          <a:lstStyle/>
          <a:p>
            <a:r>
              <a:rPr lang="pl-PL" altLang="pl-PL" sz="3600" dirty="0">
                <a:solidFill>
                  <a:schemeClr val="hlink"/>
                </a:solidFill>
              </a:rPr>
              <a:t>Karl Popper: Kubłowa teoria umysłu</a:t>
            </a:r>
            <a:endParaRPr lang="en-AU" altLang="pl-PL" sz="3600" dirty="0">
              <a:solidFill>
                <a:schemeClr val="hlink"/>
              </a:solidFill>
            </a:endParaRPr>
          </a:p>
        </p:txBody>
      </p:sp>
      <p:pic>
        <p:nvPicPr>
          <p:cNvPr id="14339" name="Picture 2">
            <a:extLst>
              <a:ext uri="{FF2B5EF4-FFF2-40B4-BE49-F238E27FC236}">
                <a16:creationId xmlns:a16="http://schemas.microsoft.com/office/drawing/2014/main" id="{3442FF0F-3E42-61CC-5268-499FB5DAB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5">
            <a:extLst>
              <a:ext uri="{FF2B5EF4-FFF2-40B4-BE49-F238E27FC236}">
                <a16:creationId xmlns:a16="http://schemas.microsoft.com/office/drawing/2014/main" id="{9BA3CA3A-0890-F0CE-D2C4-7819D1BFC6DB}"/>
              </a:ext>
            </a:extLst>
          </p:cNvPr>
          <p:cNvSpPr txBox="1">
            <a:spLocks noChangeArrowheads="1"/>
          </p:cNvSpPr>
          <p:nvPr/>
        </p:nvSpPr>
        <p:spPr bwMode="auto">
          <a:xfrm>
            <a:off x="468313" y="2060575"/>
            <a:ext cx="79406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a:t>„Nasze różne zmysły są więc </a:t>
            </a:r>
            <a:r>
              <a:rPr lang="pl-PL" altLang="pl-PL" i="1"/>
              <a:t>źródłem naszej wiedzy – </a:t>
            </a:r>
            <a:r>
              <a:rPr lang="pl-PL" altLang="pl-PL"/>
              <a:t>są one źródłami albo wejściami do naszego umysłu. Teorii tej nadałem nazwę kubłowej teorii umysłu. Kubłową teorię umysłu najlepiej przedstawia poniższy rysunek.</a:t>
            </a:r>
            <a:endParaRPr lang="en-AU" altLang="pl-PL"/>
          </a:p>
        </p:txBody>
      </p:sp>
      <p:pic>
        <p:nvPicPr>
          <p:cNvPr id="14342" name="Picture 6">
            <a:extLst>
              <a:ext uri="{FF2B5EF4-FFF2-40B4-BE49-F238E27FC236}">
                <a16:creationId xmlns:a16="http://schemas.microsoft.com/office/drawing/2014/main" id="{D5A1AC21-84F3-D2F9-752F-040BA45E4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073400"/>
            <a:ext cx="2447925" cy="22987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14343" name="Text Box 7">
            <a:extLst>
              <a:ext uri="{FF2B5EF4-FFF2-40B4-BE49-F238E27FC236}">
                <a16:creationId xmlns:a16="http://schemas.microsoft.com/office/drawing/2014/main" id="{D8F7EBD6-85FA-74F2-DF3A-D54C4FAC41C2}"/>
              </a:ext>
            </a:extLst>
          </p:cNvPr>
          <p:cNvSpPr txBox="1">
            <a:spLocks noChangeArrowheads="1"/>
          </p:cNvSpPr>
          <p:nvPr/>
        </p:nvSpPr>
        <p:spPr bwMode="auto">
          <a:xfrm>
            <a:off x="250825" y="5389563"/>
            <a:ext cx="84963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a:t>„Nasz umysł jest kubłem z początku pustym albo prawie pustym, do którego wpada poprzez zmysły (albo poprzez lejek do napełniania go od góry [zwany szkołą]) materiał, który gromadzi się tam i podlega procesowi trawienia. </a:t>
            </a:r>
            <a:endParaRPr lang="en-AU" altLang="pl-PL"/>
          </a:p>
        </p:txBody>
      </p:sp>
      <p:sp>
        <p:nvSpPr>
          <p:cNvPr id="14344" name="Text Box 8">
            <a:extLst>
              <a:ext uri="{FF2B5EF4-FFF2-40B4-BE49-F238E27FC236}">
                <a16:creationId xmlns:a16="http://schemas.microsoft.com/office/drawing/2014/main" id="{6E594FF7-15A7-EB01-CE5B-24D1511A3D5B}"/>
              </a:ext>
            </a:extLst>
          </p:cNvPr>
          <p:cNvSpPr txBox="1">
            <a:spLocks noChangeArrowheads="1"/>
          </p:cNvSpPr>
          <p:nvPr/>
        </p:nvSpPr>
        <p:spPr bwMode="auto">
          <a:xfrm>
            <a:off x="87313" y="6403975"/>
            <a:ext cx="822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1600"/>
              <a:t>Karl Popper, </a:t>
            </a:r>
            <a:r>
              <a:rPr lang="pl-PL" altLang="pl-PL" sz="1600" i="1"/>
              <a:t>Wiedza obiektywna. Ewolucyjna teoria epistemologiczna</a:t>
            </a:r>
            <a:r>
              <a:rPr lang="pl-PL" altLang="pl-PL" sz="1600"/>
              <a:t>, PWN 2010, str. 81</a:t>
            </a:r>
            <a:endParaRPr lang="en-AU" altLang="pl-PL"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A5E8A15D-2DA5-7E6E-231A-C703551A5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2963" y="260350"/>
            <a:ext cx="1825625" cy="268446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55299" name="Rectangle 3">
            <a:extLst>
              <a:ext uri="{FF2B5EF4-FFF2-40B4-BE49-F238E27FC236}">
                <a16:creationId xmlns:a16="http://schemas.microsoft.com/office/drawing/2014/main" id="{8421AE46-9CA4-B357-801F-9C496259B7E5}"/>
              </a:ext>
            </a:extLst>
          </p:cNvPr>
          <p:cNvSpPr>
            <a:spLocks noGrp="1"/>
          </p:cNvSpPr>
          <p:nvPr>
            <p:ph type="title"/>
          </p:nvPr>
        </p:nvSpPr>
        <p:spPr>
          <a:xfrm>
            <a:off x="457200" y="217488"/>
            <a:ext cx="8229600" cy="1143000"/>
          </a:xfrm>
        </p:spPr>
        <p:txBody>
          <a:bodyPr/>
          <a:lstStyle/>
          <a:p>
            <a:pPr algn="l"/>
            <a:r>
              <a:rPr lang="pl-PL" altLang="pl-PL" sz="3600">
                <a:solidFill>
                  <a:schemeClr val="accent2"/>
                </a:solidFill>
              </a:rPr>
              <a:t>Edgar Morin (1999): </a:t>
            </a:r>
            <a:br>
              <a:rPr lang="pl-PL" altLang="pl-PL" sz="3600">
                <a:solidFill>
                  <a:schemeClr val="accent2"/>
                </a:solidFill>
              </a:rPr>
            </a:br>
            <a:r>
              <a:rPr lang="pl-PL" altLang="pl-PL" sz="3600">
                <a:solidFill>
                  <a:schemeClr val="accent2"/>
                </a:solidFill>
              </a:rPr>
              <a:t>„Głowa dobrze zrobiona”</a:t>
            </a:r>
            <a:r>
              <a:rPr lang="pl-PL" altLang="pl-PL" sz="4000"/>
              <a:t> </a:t>
            </a:r>
            <a:endParaRPr lang="en-AU" altLang="pl-PL" sz="4000"/>
          </a:p>
        </p:txBody>
      </p:sp>
      <p:sp>
        <p:nvSpPr>
          <p:cNvPr id="55301" name="Rectangle 5">
            <a:extLst>
              <a:ext uri="{FF2B5EF4-FFF2-40B4-BE49-F238E27FC236}">
                <a16:creationId xmlns:a16="http://schemas.microsoft.com/office/drawing/2014/main" id="{50B04CE1-ACA2-68B0-E581-BD770B10B001}"/>
              </a:ext>
            </a:extLst>
          </p:cNvPr>
          <p:cNvSpPr>
            <a:spLocks noGrp="1"/>
          </p:cNvSpPr>
          <p:nvPr>
            <p:ph type="body" idx="1"/>
          </p:nvPr>
        </p:nvSpPr>
        <p:spPr>
          <a:xfrm>
            <a:off x="0" y="1455738"/>
            <a:ext cx="9144000" cy="4525962"/>
          </a:xfrm>
        </p:spPr>
        <p:txBody>
          <a:bodyPr/>
          <a:lstStyle/>
          <a:p>
            <a:pPr>
              <a:lnSpc>
                <a:spcPct val="90000"/>
              </a:lnSpc>
            </a:pPr>
            <a:r>
              <a:rPr lang="pl-PL" altLang="pl-PL" sz="1800">
                <a:latin typeface="Arial Unicode MS" pitchFamily="34" charset="-128"/>
              </a:rPr>
              <a:t>Nasz </a:t>
            </a:r>
            <a:r>
              <a:rPr lang="pl-PL" altLang="pl-PL" sz="1800"/>
              <a:t>[</a:t>
            </a:r>
            <a:r>
              <a:rPr lang="pl-PL" altLang="pl-PL" sz="1800">
                <a:latin typeface="Arial Unicode MS" pitchFamily="34" charset="-128"/>
              </a:rPr>
              <a:t>tj. francuski</a:t>
            </a:r>
            <a:r>
              <a:rPr lang="pl-PL" altLang="pl-PL" sz="1800"/>
              <a:t>]</a:t>
            </a:r>
            <a:r>
              <a:rPr lang="pl-PL" altLang="pl-PL" sz="1800">
                <a:latin typeface="Arial Unicode MS" pitchFamily="34" charset="-128"/>
              </a:rPr>
              <a:t> uniwersytet przygotowuje na całym świecie </a:t>
            </a:r>
            <a:r>
              <a:rPr lang="pl-PL" altLang="pl-PL" sz="1800"/>
              <a:t>                               </a:t>
            </a:r>
            <a:r>
              <a:rPr lang="pl-PL" altLang="pl-PL" sz="1800">
                <a:latin typeface="Arial Unicode MS" pitchFamily="34" charset="-128"/>
              </a:rPr>
              <a:t>wielką ilość specjalist</a:t>
            </a:r>
            <a:r>
              <a:rPr lang="pl-PL" altLang="pl-PL" sz="1800"/>
              <a:t>ó</a:t>
            </a:r>
            <a:r>
              <a:rPr lang="pl-PL" altLang="pl-PL" sz="1800">
                <a:latin typeface="Arial Unicode MS" pitchFamily="34" charset="-128"/>
              </a:rPr>
              <a:t>w w ściśle i z g</a:t>
            </a:r>
            <a:r>
              <a:rPr lang="pl-PL" altLang="pl-PL" sz="1800"/>
              <a:t>ó</a:t>
            </a:r>
            <a:r>
              <a:rPr lang="pl-PL" altLang="pl-PL" sz="1800">
                <a:latin typeface="Arial Unicode MS" pitchFamily="34" charset="-128"/>
              </a:rPr>
              <a:t>ry określonych dziedzinach,</a:t>
            </a:r>
            <a:r>
              <a:rPr lang="pl-PL" altLang="pl-PL" sz="1800"/>
              <a:t>                                 </a:t>
            </a:r>
            <a:r>
              <a:rPr lang="pl-PL" altLang="pl-PL" sz="1800">
                <a:latin typeface="Arial Unicode MS" pitchFamily="34" charset="-128"/>
              </a:rPr>
              <a:t> a więc sztucznie ograniczonych, natomiast zasadnicza część </a:t>
            </a:r>
            <a:r>
              <a:rPr lang="pl-PL" altLang="pl-PL" sz="1800"/>
              <a:t>                          </a:t>
            </a:r>
            <a:r>
              <a:rPr lang="pl-PL" altLang="pl-PL" sz="1800">
                <a:latin typeface="Arial Unicode MS" pitchFamily="34" charset="-128"/>
              </a:rPr>
              <a:t>aktywności społecznej, jak nawet sam rozw</a:t>
            </a:r>
            <a:r>
              <a:rPr lang="pl-PL" altLang="pl-PL" sz="1800"/>
              <a:t>ó</a:t>
            </a:r>
            <a:r>
              <a:rPr lang="pl-PL" altLang="pl-PL" sz="1800">
                <a:latin typeface="Arial Unicode MS" pitchFamily="34" charset="-128"/>
              </a:rPr>
              <a:t>j nauki, wymaga ludzi</a:t>
            </a:r>
            <a:r>
              <a:rPr lang="pl-PL" altLang="pl-PL" sz="1800"/>
              <a:t>                                   </a:t>
            </a:r>
            <a:r>
              <a:rPr lang="pl-PL" altLang="pl-PL" sz="1800">
                <a:latin typeface="Arial Unicode MS" pitchFamily="34" charset="-128"/>
              </a:rPr>
              <a:t> o szerokim polu widzenia a jednocześnie o umiejętności </a:t>
            </a:r>
            <a:r>
              <a:rPr lang="pl-PL" altLang="pl-PL" sz="1800"/>
              <a:t>                                      </a:t>
            </a:r>
            <a:r>
              <a:rPr lang="pl-PL" altLang="pl-PL" sz="1800">
                <a:latin typeface="Arial Unicode MS" pitchFamily="34" charset="-128"/>
              </a:rPr>
              <a:t>ogniskowania uwagi na sednie problem</a:t>
            </a:r>
            <a:r>
              <a:rPr lang="pl-PL" altLang="pl-PL" sz="1800"/>
              <a:t>ó</a:t>
            </a:r>
            <a:r>
              <a:rPr lang="pl-PL" altLang="pl-PL" sz="1800">
                <a:latin typeface="Arial Unicode MS" pitchFamily="34" charset="-128"/>
              </a:rPr>
              <a:t>w - wymaga nowego </a:t>
            </a:r>
            <a:r>
              <a:rPr lang="pl-PL" altLang="pl-PL" sz="1800"/>
              <a:t>                                    </a:t>
            </a:r>
            <a:r>
              <a:rPr lang="pl-PL" altLang="pl-PL" sz="1800">
                <a:latin typeface="Arial Unicode MS" pitchFamily="34" charset="-128"/>
              </a:rPr>
              <a:t>postępu, przekraczającego tradycyjne podziały dyscyplin naukowych.   </a:t>
            </a:r>
          </a:p>
          <a:p>
            <a:pPr>
              <a:lnSpc>
                <a:spcPct val="90000"/>
              </a:lnSpc>
            </a:pPr>
            <a:r>
              <a:rPr lang="pl-PL" altLang="pl-PL" sz="1800">
                <a:latin typeface="Arial Unicode MS" pitchFamily="34" charset="-128"/>
              </a:rPr>
              <a:t>Powstaje niedopasowanie - ciągle coraz głębsze, szersze i poważniejsze </a:t>
            </a:r>
            <a:r>
              <a:rPr lang="pl-PL" altLang="pl-PL" sz="1800"/>
              <a:t>–</a:t>
            </a:r>
            <a:r>
              <a:rPr lang="pl-PL" altLang="pl-PL" sz="1800">
                <a:latin typeface="Arial Unicode MS" pitchFamily="34" charset="-128"/>
              </a:rPr>
              <a:t> pomiędzy naszą wiedzą rozczłonkowaną, oddzieloną, nieciągłą z jednej strony, a istotą problem</a:t>
            </a:r>
            <a:r>
              <a:rPr lang="pl-PL" altLang="pl-PL" sz="1800"/>
              <a:t>ó</a:t>
            </a:r>
            <a:r>
              <a:rPr lang="pl-PL" altLang="pl-PL" sz="1800">
                <a:latin typeface="Arial Unicode MS" pitchFamily="34" charset="-128"/>
              </a:rPr>
              <a:t>w, ciągle coraz bardziej poli-dyscyplinarnych, poprzecznych, wielowymiarowych, ponad-narodowych, globalnych, planetarnych  - z drugiej.  [...] </a:t>
            </a:r>
            <a:r>
              <a:rPr lang="pl-PL" altLang="pl-PL" sz="1800">
                <a:latin typeface="Arial" panose="020B0604020202020204" pitchFamily="34" charset="0"/>
              </a:rPr>
              <a:t>    </a:t>
            </a:r>
            <a:r>
              <a:rPr lang="pl-PL" altLang="pl-PL" sz="1800">
                <a:latin typeface="Arial Unicode MS" pitchFamily="34" charset="-128"/>
              </a:rPr>
              <a:t>I tak, hyper-specjalizacja uniemożliwia tak wizję globalną problem</a:t>
            </a:r>
            <a:r>
              <a:rPr lang="pl-PL" altLang="pl-PL" sz="1800"/>
              <a:t>ó</a:t>
            </a:r>
            <a:r>
              <a:rPr lang="pl-PL" altLang="pl-PL" sz="1800">
                <a:latin typeface="Arial Unicode MS" pitchFamily="34" charset="-128"/>
              </a:rPr>
              <a:t>w (kt</a:t>
            </a:r>
            <a:r>
              <a:rPr lang="pl-PL" altLang="pl-PL" sz="1800"/>
              <a:t>ó</a:t>
            </a:r>
            <a:r>
              <a:rPr lang="pl-PL" altLang="pl-PL" sz="1800">
                <a:latin typeface="Arial Unicode MS" pitchFamily="34" charset="-128"/>
              </a:rPr>
              <a:t>rą to rozczłonkowuje na pojedyncze cząstki) jak i wizję dogłębną (kt</a:t>
            </a:r>
            <a:r>
              <a:rPr lang="pl-PL" altLang="pl-PL" sz="1800"/>
              <a:t>ó</a:t>
            </a:r>
            <a:r>
              <a:rPr lang="pl-PL" altLang="pl-PL" sz="1800">
                <a:latin typeface="Arial Unicode MS" pitchFamily="34" charset="-128"/>
              </a:rPr>
              <a:t>rą to rozmywa). Natomiast problemy zasadnicze nie są </a:t>
            </a:r>
            <a:r>
              <a:rPr lang="pl-PL" altLang="pl-PL" sz="1800" u="sng">
                <a:latin typeface="Arial Unicode MS" pitchFamily="34" charset="-128"/>
              </a:rPr>
              <a:t>nigdy rozczłonkowane</a:t>
            </a:r>
            <a:r>
              <a:rPr lang="pl-PL" altLang="pl-PL" sz="1800">
                <a:latin typeface="Arial Unicode MS" pitchFamily="34" charset="-128"/>
              </a:rPr>
              <a:t>, a problemy globalne są </a:t>
            </a:r>
            <a:r>
              <a:rPr lang="pl-PL" altLang="pl-PL" sz="1800" u="sng">
                <a:latin typeface="Arial Unicode MS" pitchFamily="34" charset="-128"/>
              </a:rPr>
              <a:t>zawsze zasadnicze</a:t>
            </a:r>
            <a:r>
              <a:rPr lang="pl-PL" altLang="pl-PL" sz="1800">
                <a:latin typeface="Arial Unicode MS" pitchFamily="34" charset="-128"/>
              </a:rPr>
              <a:t>. I coraz częściej, wszystkie problemy szczeg</a:t>
            </a:r>
            <a:r>
              <a:rPr lang="pl-PL" altLang="pl-PL" sz="1800"/>
              <a:t>ó</a:t>
            </a:r>
            <a:r>
              <a:rPr lang="pl-PL" altLang="pl-PL" sz="1800">
                <a:latin typeface="Arial Unicode MS" pitchFamily="34" charset="-128"/>
              </a:rPr>
              <a:t>łowe mogą zostać sformułowane i prawidłowo rozstrzygane jedynie w ich szerszym kontekście, i sam ten kontekst musi coraz częściej być umiejscawiany w kontekście planetarnym.  </a:t>
            </a:r>
          </a:p>
          <a:p>
            <a:pPr>
              <a:lnSpc>
                <a:spcPct val="90000"/>
              </a:lnSpc>
            </a:pPr>
            <a:r>
              <a:rPr lang="pl-PL" altLang="pl-PL" sz="1800"/>
              <a:t>„</a:t>
            </a:r>
            <a:r>
              <a:rPr lang="pl-PL" altLang="pl-PL" sz="1800">
                <a:latin typeface="Arial Unicode MS" pitchFamily="34" charset="-128"/>
              </a:rPr>
              <a:t>Podejście </a:t>
            </a:r>
            <a:r>
              <a:rPr lang="pl-PL" altLang="pl-PL" sz="1800" u="sng">
                <a:latin typeface="Arial Unicode MS" pitchFamily="34" charset="-128"/>
              </a:rPr>
              <a:t>redukcjonistyczne</a:t>
            </a:r>
            <a:r>
              <a:rPr lang="pl-PL" altLang="pl-PL" sz="1800">
                <a:latin typeface="Arial Unicode MS" pitchFamily="34" charset="-128"/>
              </a:rPr>
              <a:t>, kt</a:t>
            </a:r>
            <a:r>
              <a:rPr lang="pl-PL" altLang="pl-PL" sz="1800"/>
              <a:t>ó</a:t>
            </a:r>
            <a:r>
              <a:rPr lang="pl-PL" altLang="pl-PL" sz="1800">
                <a:latin typeface="Arial Unicode MS" pitchFamily="34" charset="-128"/>
              </a:rPr>
              <a:t>re polega na poszukiwaniu szeregu czynnik</a:t>
            </a:r>
            <a:r>
              <a:rPr lang="pl-PL" altLang="pl-PL" sz="1800"/>
              <a:t>ó</a:t>
            </a:r>
            <a:r>
              <a:rPr lang="pl-PL" altLang="pl-PL" sz="1800">
                <a:latin typeface="Arial Unicode MS" pitchFamily="34" charset="-128"/>
              </a:rPr>
              <a:t>w dla zdefiniowania całości problem</a:t>
            </a:r>
            <a:r>
              <a:rPr lang="pl-PL" altLang="pl-PL" sz="1800"/>
              <a:t>ó</a:t>
            </a:r>
            <a:r>
              <a:rPr lang="pl-PL" altLang="pl-PL" sz="1800">
                <a:latin typeface="Arial Unicode MS" pitchFamily="34" charset="-128"/>
              </a:rPr>
              <a:t>w, z kt</a:t>
            </a:r>
            <a:r>
              <a:rPr lang="pl-PL" altLang="pl-PL" sz="1800"/>
              <a:t>ó</a:t>
            </a:r>
            <a:r>
              <a:rPr lang="pl-PL" altLang="pl-PL" sz="1800">
                <a:latin typeface="Arial Unicode MS" pitchFamily="34" charset="-128"/>
              </a:rPr>
              <a:t>rymi obecnie się borykamy, jest bardziej </a:t>
            </a:r>
            <a:r>
              <a:rPr lang="pl-PL" altLang="pl-PL" sz="1800" u="sng">
                <a:latin typeface="Arial Unicode MS" pitchFamily="34" charset="-128"/>
              </a:rPr>
              <a:t>problemem samym</a:t>
            </a:r>
            <a:r>
              <a:rPr lang="pl-PL" altLang="pl-PL" sz="1800">
                <a:latin typeface="Arial Unicode MS" pitchFamily="34" charset="-128"/>
              </a:rPr>
              <a:t> w sobie niż ich rozwiązaniem.</a:t>
            </a:r>
            <a:r>
              <a:rPr lang="pl-PL" altLang="pl-PL" sz="1800"/>
              <a:t>”</a:t>
            </a:r>
            <a:r>
              <a:rPr lang="pl-PL" altLang="pl-PL" sz="1800">
                <a:latin typeface="Arial Unicode MS" pitchFamily="34" charset="-128"/>
              </a:rPr>
              <a:t> </a:t>
            </a:r>
            <a:endParaRPr lang="en-AU" altLang="pl-PL" sz="1800">
              <a:latin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301">
                                            <p:txEl>
                                              <p:pRg st="0" end="0"/>
                                            </p:txEl>
                                          </p:spTgt>
                                        </p:tgtEl>
                                        <p:attrNameLst>
                                          <p:attrName>style.visibility</p:attrName>
                                        </p:attrNameLst>
                                      </p:cBhvr>
                                      <p:to>
                                        <p:strVal val="visible"/>
                                      </p:to>
                                    </p:set>
                                    <p:animEffect transition="in" filter="blinds(horizontal)">
                                      <p:cBhvr>
                                        <p:cTn id="7" dur="500"/>
                                        <p:tgtEl>
                                          <p:spTgt spid="5530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5301">
                                            <p:txEl>
                                              <p:pRg st="1" end="1"/>
                                            </p:txEl>
                                          </p:spTgt>
                                        </p:tgtEl>
                                        <p:attrNameLst>
                                          <p:attrName>style.visibility</p:attrName>
                                        </p:attrNameLst>
                                      </p:cBhvr>
                                      <p:to>
                                        <p:strVal val="visible"/>
                                      </p:to>
                                    </p:set>
                                    <p:animEffect transition="in" filter="blinds(horizontal)">
                                      <p:cBhvr>
                                        <p:cTn id="12" dur="500"/>
                                        <p:tgtEl>
                                          <p:spTgt spid="5530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5301">
                                            <p:txEl>
                                              <p:pRg st="2" end="2"/>
                                            </p:txEl>
                                          </p:spTgt>
                                        </p:tgtEl>
                                        <p:attrNameLst>
                                          <p:attrName>style.visibility</p:attrName>
                                        </p:attrNameLst>
                                      </p:cBhvr>
                                      <p:to>
                                        <p:strVal val="visible"/>
                                      </p:to>
                                    </p:set>
                                    <p:animEffect transition="in" filter="blinds(horizontal)">
                                      <p:cBhvr>
                                        <p:cTn id="17" dur="500"/>
                                        <p:tgtEl>
                                          <p:spTgt spid="5530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53750E5-4707-A0F0-22C9-FDB87D0529B5}"/>
              </a:ext>
            </a:extLst>
          </p:cNvPr>
          <p:cNvSpPr>
            <a:spLocks noGrp="1"/>
          </p:cNvSpPr>
          <p:nvPr>
            <p:ph type="title"/>
          </p:nvPr>
        </p:nvSpPr>
        <p:spPr>
          <a:xfrm>
            <a:off x="468313" y="0"/>
            <a:ext cx="8229600" cy="1143000"/>
          </a:xfrm>
        </p:spPr>
        <p:txBody>
          <a:bodyPr/>
          <a:lstStyle/>
          <a:p>
            <a:pPr algn="l"/>
            <a:r>
              <a:rPr lang="pl-PL" altLang="pl-PL" sz="3600"/>
              <a:t>Edgar Morin: „Głowa dobrze zrobiona”</a:t>
            </a:r>
            <a:r>
              <a:rPr lang="pl-PL" altLang="pl-PL" sz="4000"/>
              <a:t> </a:t>
            </a:r>
            <a:endParaRPr lang="en-AU" altLang="pl-PL" sz="4000"/>
          </a:p>
        </p:txBody>
      </p:sp>
      <p:sp>
        <p:nvSpPr>
          <p:cNvPr id="28675" name="Rectangle 3">
            <a:extLst>
              <a:ext uri="{FF2B5EF4-FFF2-40B4-BE49-F238E27FC236}">
                <a16:creationId xmlns:a16="http://schemas.microsoft.com/office/drawing/2014/main" id="{6FD294BE-342B-6853-4AB4-4EE9A1848B77}"/>
              </a:ext>
            </a:extLst>
          </p:cNvPr>
          <p:cNvSpPr>
            <a:spLocks noGrp="1"/>
          </p:cNvSpPr>
          <p:nvPr>
            <p:ph type="body" idx="1"/>
          </p:nvPr>
        </p:nvSpPr>
        <p:spPr>
          <a:xfrm>
            <a:off x="0" y="881063"/>
            <a:ext cx="8893175" cy="5805487"/>
          </a:xfrm>
        </p:spPr>
        <p:txBody>
          <a:bodyPr/>
          <a:lstStyle/>
          <a:p>
            <a:pPr>
              <a:lnSpc>
                <a:spcPct val="90000"/>
              </a:lnSpc>
            </a:pPr>
            <a:r>
              <a:rPr lang="pl-PL" altLang="pl-PL" sz="1800"/>
              <a:t>„„</a:t>
            </a:r>
            <a:r>
              <a:rPr lang="pl-PL" altLang="pl-PL" sz="1800">
                <a:latin typeface="Arial Unicode MS" pitchFamily="34" charset="-128"/>
              </a:rPr>
              <a:t>Uczymy, począwszy od szkoły podstawowej, izolowania obiekt</a:t>
            </a:r>
            <a:r>
              <a:rPr lang="pl-PL" altLang="pl-PL" sz="1800"/>
              <a:t>ó</a:t>
            </a:r>
            <a:r>
              <a:rPr lang="pl-PL" altLang="pl-PL" sz="1800">
                <a:latin typeface="Arial Unicode MS" pitchFamily="34" charset="-128"/>
              </a:rPr>
              <a:t>w (z ich środowiska) [np. spadek ciał], dzielenia dyscyplin naukowych (zamiast przyznawania się do ich solidarności), wydzielania problem</a:t>
            </a:r>
            <a:r>
              <a:rPr lang="pl-PL" altLang="pl-PL" sz="1800"/>
              <a:t>ó</a:t>
            </a:r>
            <a:r>
              <a:rPr lang="pl-PL" altLang="pl-PL" sz="1800">
                <a:latin typeface="Arial Unicode MS" pitchFamily="34" charset="-128"/>
              </a:rPr>
              <a:t>w, zamiast ich łączenia i integrowania. Dochodzi się do redukowania złożonego na proste, to znaczy oddzielania tego co jest połączone, rozkładania zamiast składania, i eliminowani</a:t>
            </a:r>
            <a:r>
              <a:rPr lang="pl-PL" altLang="pl-PL" sz="1800">
                <a:latin typeface="Arial" panose="020B0604020202020204" pitchFamily="34" charset="0"/>
              </a:rPr>
              <a:t>a</a:t>
            </a:r>
            <a:r>
              <a:rPr lang="pl-PL" altLang="pl-PL" sz="1800">
                <a:latin typeface="Arial Unicode MS" pitchFamily="34" charset="-128"/>
              </a:rPr>
              <a:t> wszystkiego, co powoduje nieporządek lub sprzeczności w naszym umyśle.</a:t>
            </a:r>
          </a:p>
          <a:p>
            <a:pPr>
              <a:lnSpc>
                <a:spcPct val="90000"/>
              </a:lnSpc>
            </a:pPr>
            <a:r>
              <a:rPr lang="pl-PL" altLang="pl-PL" sz="1800">
                <a:latin typeface="Arial Unicode MS" pitchFamily="34" charset="-128"/>
              </a:rPr>
              <a:t>W tych warunkach młodzi tracą swoje naturalne skłonności do </a:t>
            </a:r>
            <a:r>
              <a:rPr lang="pl-PL" altLang="pl-PL" sz="1800" i="1">
                <a:latin typeface="Arial Unicode MS" pitchFamily="34" charset="-128"/>
              </a:rPr>
              <a:t>kontestualizacji</a:t>
            </a:r>
            <a:r>
              <a:rPr lang="pl-PL" altLang="pl-PL" sz="1800">
                <a:latin typeface="Arial Unicode MS" pitchFamily="34" charset="-128"/>
              </a:rPr>
              <a:t> (umiejscawianie w kontekstach) wiedzy i jej integracji w większe zbiory.</a:t>
            </a:r>
            <a:r>
              <a:rPr lang="pl-PL" altLang="pl-PL" sz="1800"/>
              <a:t>”</a:t>
            </a:r>
            <a:r>
              <a:rPr lang="pl-PL" altLang="pl-PL" sz="1800">
                <a:latin typeface="Arial Unicode MS" pitchFamily="34" charset="-128"/>
              </a:rPr>
              <a:t> (s. 7)  </a:t>
            </a:r>
          </a:p>
          <a:p>
            <a:pPr>
              <a:lnSpc>
                <a:spcPct val="90000"/>
              </a:lnSpc>
            </a:pPr>
            <a:r>
              <a:rPr lang="pl-PL" altLang="pl-PL" sz="1800">
                <a:solidFill>
                  <a:srgbClr val="808080"/>
                </a:solidFill>
              </a:rPr>
              <a:t>„</a:t>
            </a:r>
            <a:r>
              <a:rPr lang="pl-PL" altLang="pl-PL" sz="1800">
                <a:solidFill>
                  <a:srgbClr val="808080"/>
                </a:solidFill>
                <a:latin typeface="Arial Unicode MS" pitchFamily="34" charset="-128"/>
              </a:rPr>
              <a:t>[...] I tak, nauka ekonomiczna jest najbardziej wyrafinowaną i sformalizowaną. Ale nawet ekonomiści nie są w stanie porozumieć się w sprawie własnych przewidywań, kt</a:t>
            </a:r>
            <a:r>
              <a:rPr lang="pl-PL" altLang="pl-PL" sz="1800">
                <a:solidFill>
                  <a:srgbClr val="808080"/>
                </a:solidFill>
              </a:rPr>
              <a:t>ó</a:t>
            </a:r>
            <a:r>
              <a:rPr lang="pl-PL" altLang="pl-PL" sz="1800">
                <a:solidFill>
                  <a:srgbClr val="808080"/>
                </a:solidFill>
                <a:latin typeface="Arial Unicode MS" pitchFamily="34" charset="-128"/>
              </a:rPr>
              <a:t>re często są błędne. Wynika to z tego, że ekonomia jest wyizolowana z innych dziedzin humanistycznych i społecznych, od kt</a:t>
            </a:r>
            <a:r>
              <a:rPr lang="pl-PL" altLang="pl-PL" sz="1800">
                <a:solidFill>
                  <a:srgbClr val="808080"/>
                </a:solidFill>
              </a:rPr>
              <a:t>ó</a:t>
            </a:r>
            <a:r>
              <a:rPr lang="pl-PL" altLang="pl-PL" sz="1800">
                <a:solidFill>
                  <a:srgbClr val="808080"/>
                </a:solidFill>
                <a:latin typeface="Arial Unicode MS" pitchFamily="34" charset="-128"/>
              </a:rPr>
              <a:t>rych są  nieseparowane. [...] Ekonomia jest coraz bardziej niezdolna do rozważania tego, co jest niemierzalne, to znaczy pasji i potrzeb ludzkich. W ten spos</a:t>
            </a:r>
            <a:r>
              <a:rPr lang="pl-PL" altLang="pl-PL" sz="1800">
                <a:solidFill>
                  <a:srgbClr val="808080"/>
                </a:solidFill>
              </a:rPr>
              <a:t>ó</a:t>
            </a:r>
            <a:r>
              <a:rPr lang="pl-PL" altLang="pl-PL" sz="1800">
                <a:solidFill>
                  <a:srgbClr val="808080"/>
                </a:solidFill>
                <a:latin typeface="Arial Unicode MS" pitchFamily="34" charset="-128"/>
              </a:rPr>
              <a:t>b ekonomia jest jednocześnie nauką najbardziej zaawansowaną matematycznie a najbardziej </a:t>
            </a:r>
            <a:r>
              <a:rPr lang="pl-PL" altLang="pl-PL" sz="1800" u="sng">
                <a:solidFill>
                  <a:srgbClr val="808080"/>
                </a:solidFill>
                <a:latin typeface="Arial Unicode MS" pitchFamily="34" charset="-128"/>
              </a:rPr>
              <a:t>zacofana</a:t>
            </a:r>
            <a:r>
              <a:rPr lang="pl-PL" altLang="pl-PL" sz="1800">
                <a:solidFill>
                  <a:srgbClr val="808080"/>
                </a:solidFill>
                <a:latin typeface="Arial Unicode MS" pitchFamily="34" charset="-128"/>
              </a:rPr>
              <a:t> pod względem ludzkim. Hayek napisał: </a:t>
            </a:r>
            <a:r>
              <a:rPr lang="pl-PL" altLang="pl-PL" sz="1800">
                <a:solidFill>
                  <a:srgbClr val="808080"/>
                </a:solidFill>
              </a:rPr>
              <a:t>„</a:t>
            </a:r>
            <a:r>
              <a:rPr lang="pl-PL" altLang="pl-PL" sz="1800">
                <a:solidFill>
                  <a:srgbClr val="808080"/>
                </a:solidFill>
                <a:latin typeface="Arial Unicode MS" pitchFamily="34" charset="-128"/>
              </a:rPr>
              <a:t>Nikt kto jest tylko ekonomistą może być wielkim ekonomistą.</a:t>
            </a:r>
            <a:r>
              <a:rPr lang="pl-PL" altLang="pl-PL" sz="1800">
                <a:solidFill>
                  <a:srgbClr val="808080"/>
                </a:solidFill>
              </a:rPr>
              <a:t>”</a:t>
            </a:r>
            <a:r>
              <a:rPr lang="pl-PL" altLang="pl-PL" sz="1800">
                <a:solidFill>
                  <a:srgbClr val="808080"/>
                </a:solidFill>
                <a:latin typeface="Arial Unicode MS" pitchFamily="34" charset="-128"/>
              </a:rPr>
              <a:t> I dodawał r</a:t>
            </a:r>
            <a:r>
              <a:rPr lang="pl-PL" altLang="pl-PL" sz="1800">
                <a:solidFill>
                  <a:srgbClr val="808080"/>
                </a:solidFill>
              </a:rPr>
              <a:t>ó</a:t>
            </a:r>
            <a:r>
              <a:rPr lang="pl-PL" altLang="pl-PL" sz="1800">
                <a:solidFill>
                  <a:srgbClr val="808080"/>
                </a:solidFill>
                <a:latin typeface="Arial Unicode MS" pitchFamily="34" charset="-128"/>
              </a:rPr>
              <a:t>wnież, że </a:t>
            </a:r>
            <a:r>
              <a:rPr lang="pl-PL" altLang="pl-PL" sz="1800">
                <a:solidFill>
                  <a:srgbClr val="808080"/>
                </a:solidFill>
              </a:rPr>
              <a:t>„</a:t>
            </a:r>
            <a:r>
              <a:rPr lang="pl-PL" altLang="pl-PL" sz="1800">
                <a:solidFill>
                  <a:srgbClr val="808080"/>
                </a:solidFill>
                <a:latin typeface="Arial Unicode MS" pitchFamily="34" charset="-128"/>
              </a:rPr>
              <a:t>ekonomista, kt</a:t>
            </a:r>
            <a:r>
              <a:rPr lang="pl-PL" altLang="pl-PL" sz="1800">
                <a:solidFill>
                  <a:srgbClr val="808080"/>
                </a:solidFill>
              </a:rPr>
              <a:t>ó</a:t>
            </a:r>
            <a:r>
              <a:rPr lang="pl-PL" altLang="pl-PL" sz="1800">
                <a:solidFill>
                  <a:srgbClr val="808080"/>
                </a:solidFill>
                <a:latin typeface="Arial Unicode MS" pitchFamily="34" charset="-128"/>
              </a:rPr>
              <a:t>ry jest jedynie ekonomistą, staje się szkodliwy i może stanowić prawdziwe niebezpieczeństwo.</a:t>
            </a:r>
            <a:r>
              <a:rPr lang="pl-PL" altLang="pl-PL" sz="1800">
                <a:solidFill>
                  <a:srgbClr val="808080"/>
                </a:solidFill>
              </a:rPr>
              <a:t>”</a:t>
            </a:r>
            <a:r>
              <a:rPr lang="pl-PL" altLang="pl-PL" sz="1800">
                <a:solidFill>
                  <a:srgbClr val="808080"/>
                </a:solidFill>
                <a:latin typeface="Arial Unicode MS" pitchFamily="34" charset="-128"/>
              </a:rPr>
              <a:t> (s.8)</a:t>
            </a:r>
            <a:endParaRPr lang="en-AU" altLang="pl-PL" sz="1800">
              <a:solidFill>
                <a:srgbClr val="808080"/>
              </a:solidFill>
              <a:latin typeface="Arial Unicode MS" pitchFamily="34" charset="-128"/>
            </a:endParaRPr>
          </a:p>
        </p:txBody>
      </p:sp>
      <p:sp>
        <p:nvSpPr>
          <p:cNvPr id="28676" name="Text Box 4">
            <a:extLst>
              <a:ext uri="{FF2B5EF4-FFF2-40B4-BE49-F238E27FC236}">
                <a16:creationId xmlns:a16="http://schemas.microsoft.com/office/drawing/2014/main" id="{3B807692-B2C5-70EB-51F1-1D98A75AB3C7}"/>
              </a:ext>
            </a:extLst>
          </p:cNvPr>
          <p:cNvSpPr txBox="1">
            <a:spLocks noChangeArrowheads="1"/>
          </p:cNvSpPr>
          <p:nvPr/>
        </p:nvSpPr>
        <p:spPr bwMode="auto">
          <a:xfrm>
            <a:off x="323850" y="6135688"/>
            <a:ext cx="64277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sz="1600"/>
              <a:t> Edgar Morin, </a:t>
            </a:r>
            <a:r>
              <a:rPr lang="pl-PL" altLang="pl-PL" sz="1600" i="1"/>
              <a:t>La tête bien faite</a:t>
            </a:r>
            <a:r>
              <a:rPr lang="pl-PL" altLang="pl-PL" sz="1600"/>
              <a:t>, (Głowa dobrze zrobiona. Reforma edukacji i reforma myślenia) Seuil, Paris, 1999 </a:t>
            </a:r>
            <a:endParaRPr lang="en-AU" altLang="pl-PL"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blinds(horizontal)">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blinds(horizontal)">
                                      <p:cBhvr>
                                        <p:cTn id="12" dur="5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blinds(horizontal)">
                                      <p:cBhvr>
                                        <p:cTn id="17" dur="500"/>
                                        <p:tgtEl>
                                          <p:spTgt spid="28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55AFA8F-0D1A-0869-AADF-BD23C0ACC95D}"/>
              </a:ext>
            </a:extLst>
          </p:cNvPr>
          <p:cNvSpPr>
            <a:spLocks noGrp="1" noChangeArrowheads="1"/>
          </p:cNvSpPr>
          <p:nvPr>
            <p:ph type="title"/>
          </p:nvPr>
        </p:nvSpPr>
        <p:spPr>
          <a:xfrm>
            <a:off x="142875" y="579438"/>
            <a:ext cx="8229600" cy="1143000"/>
          </a:xfrm>
        </p:spPr>
        <p:txBody>
          <a:bodyPr/>
          <a:lstStyle/>
          <a:p>
            <a:pPr algn="l"/>
            <a:r>
              <a:rPr lang="pl-PL" altLang="pl-PL" sz="3600">
                <a:solidFill>
                  <a:schemeClr val="accent2"/>
                </a:solidFill>
              </a:rPr>
              <a:t>Edgar Morin: „Głowa </a:t>
            </a:r>
            <a:br>
              <a:rPr lang="pl-PL" altLang="pl-PL" sz="3600">
                <a:solidFill>
                  <a:schemeClr val="accent2"/>
                </a:solidFill>
              </a:rPr>
            </a:br>
            <a:r>
              <a:rPr lang="pl-PL" altLang="pl-PL" sz="3600">
                <a:solidFill>
                  <a:schemeClr val="accent2"/>
                </a:solidFill>
              </a:rPr>
              <a:t>dobrze zrobiona”:</a:t>
            </a:r>
            <a:br>
              <a:rPr lang="pl-PL" altLang="pl-PL" sz="3600">
                <a:solidFill>
                  <a:schemeClr val="accent2"/>
                </a:solidFill>
              </a:rPr>
            </a:br>
            <a:r>
              <a:rPr lang="pl-PL" altLang="pl-PL" sz="3600">
                <a:solidFill>
                  <a:schemeClr val="accent2"/>
                </a:solidFill>
              </a:rPr>
              <a:t>wieża Babel wiedzy</a:t>
            </a:r>
            <a:r>
              <a:rPr lang="pl-PL" altLang="pl-PL" sz="4000"/>
              <a:t> </a:t>
            </a:r>
            <a:endParaRPr lang="en-AU" altLang="pl-PL" sz="4000"/>
          </a:p>
        </p:txBody>
      </p:sp>
      <p:sp>
        <p:nvSpPr>
          <p:cNvPr id="9219" name="Text Box 3">
            <a:extLst>
              <a:ext uri="{FF2B5EF4-FFF2-40B4-BE49-F238E27FC236}">
                <a16:creationId xmlns:a16="http://schemas.microsoft.com/office/drawing/2014/main" id="{256B70E9-196B-892B-7468-993E79F0769A}"/>
              </a:ext>
            </a:extLst>
          </p:cNvPr>
          <p:cNvSpPr txBox="1">
            <a:spLocks noChangeArrowheads="1"/>
          </p:cNvSpPr>
          <p:nvPr/>
        </p:nvSpPr>
        <p:spPr bwMode="auto">
          <a:xfrm>
            <a:off x="187325" y="6213475"/>
            <a:ext cx="88931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sz="1600"/>
              <a:t> Edgar Morin, </a:t>
            </a:r>
            <a:r>
              <a:rPr lang="pl-PL" altLang="pl-PL" sz="1600" i="1"/>
              <a:t>La tête bien faite</a:t>
            </a:r>
            <a:r>
              <a:rPr lang="pl-PL" altLang="pl-PL" sz="1600"/>
              <a:t>, (Głowa dobrze zrobiona. Reforma edukacji i reforma myślenia) Seuil, Paris, 1999, wyd. włoskie Raffaello Cortina, Milano, 2000, str. 9 (tłum. GK) </a:t>
            </a:r>
            <a:endParaRPr lang="en-AU" altLang="pl-PL" sz="1600"/>
          </a:p>
        </p:txBody>
      </p:sp>
      <p:pic>
        <p:nvPicPr>
          <p:cNvPr id="9220" name="Picture 4">
            <a:extLst>
              <a:ext uri="{FF2B5EF4-FFF2-40B4-BE49-F238E27FC236}">
                <a16:creationId xmlns:a16="http://schemas.microsoft.com/office/drawing/2014/main" id="{58020AA3-A2EC-8A63-7CDC-D048A8DEF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0350"/>
            <a:ext cx="4392613" cy="3213100"/>
          </a:xfrm>
          <a:prstGeom prst="rect">
            <a:avLst/>
          </a:prstGeom>
          <a:noFill/>
          <a:extLst>
            <a:ext uri="{909E8E84-426E-40DD-AFC4-6F175D3DCCD1}">
              <a14:hiddenFill xmlns:a14="http://schemas.microsoft.com/office/drawing/2010/main">
                <a:solidFill>
                  <a:srgbClr val="FFFFFF"/>
                </a:solidFill>
              </a14:hiddenFill>
            </a:ext>
          </a:extLst>
        </p:spPr>
      </p:pic>
      <p:sp>
        <p:nvSpPr>
          <p:cNvPr id="9221" name="Text Box 5">
            <a:extLst>
              <a:ext uri="{FF2B5EF4-FFF2-40B4-BE49-F238E27FC236}">
                <a16:creationId xmlns:a16="http://schemas.microsoft.com/office/drawing/2014/main" id="{15B945B5-8DBE-6E15-401C-FDDB998A2046}"/>
              </a:ext>
            </a:extLst>
          </p:cNvPr>
          <p:cNvSpPr txBox="1">
            <a:spLocks noChangeArrowheads="1"/>
          </p:cNvSpPr>
          <p:nvPr/>
        </p:nvSpPr>
        <p:spPr bwMode="auto">
          <a:xfrm>
            <a:off x="0" y="3448050"/>
            <a:ext cx="8893175"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pl-PL" altLang="pl-PL"/>
              <a:t>„Bezustanne narastanie wiedzy buduje gigantyczną wieżę Babel, hałaśliwą wieloma, niezgodnymi językami. Wieża góruje na nami, bo my nie jesteśmy w stanie górować nad naszą wiedzą. Eliot pisał: </a:t>
            </a:r>
            <a:r>
              <a:rPr lang="pl-PL" altLang="pl-PL" b="1"/>
              <a:t>Gdzie jest wiedza, którą gubimy w informacji?</a:t>
            </a:r>
          </a:p>
          <a:p>
            <a:pPr>
              <a:lnSpc>
                <a:spcPct val="90000"/>
              </a:lnSpc>
              <a:spcBef>
                <a:spcPct val="20000"/>
              </a:spcBef>
            </a:pPr>
            <a:r>
              <a:rPr lang="pl-PL" altLang="pl-PL"/>
              <a:t>Co więcej, wiedze fragmentaryczne służy jedynie zastosowaniom technicznym. Nie potrafią łączyć się, aby stać się pożywką dla myśli, która potrafi rozważać sytuację człowieka, w łonie życia, na Ziemi, na świecie, i która potrafi sprostać wielkim wyznaniom naszych czasów.</a:t>
            </a:r>
          </a:p>
          <a:p>
            <a:pPr>
              <a:lnSpc>
                <a:spcPct val="90000"/>
              </a:lnSpc>
              <a:spcBef>
                <a:spcPct val="20000"/>
              </a:spcBef>
            </a:pPr>
            <a:r>
              <a:rPr lang="pl-PL" altLang="pl-PL"/>
              <a:t>Nie jesteśmy w stanie zintegrować naszej wiedzy, aby ukierunkować nasze życie. Z tego wynika sens drugiego zdania Eliota: </a:t>
            </a:r>
            <a:r>
              <a:rPr lang="pl-PL" altLang="pl-PL" b="1"/>
              <a:t>Gdzie mądrość, którą gubimy w wiedzy? </a:t>
            </a:r>
            <a:endParaRPr lang="en-AU" altLang="pl-PL" b="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0D522C25-EE95-8F47-3E5C-B7B39E88F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a:extLst>
              <a:ext uri="{FF2B5EF4-FFF2-40B4-BE49-F238E27FC236}">
                <a16:creationId xmlns:a16="http://schemas.microsoft.com/office/drawing/2014/main" id="{2EF91DAC-A8CC-4E14-EE8C-2BED9DFF68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a:extLst>
              <a:ext uri="{FF2B5EF4-FFF2-40B4-BE49-F238E27FC236}">
                <a16:creationId xmlns:a16="http://schemas.microsoft.com/office/drawing/2014/main" id="{B48F3229-3183-9BD1-C696-E2F2161C06DA}"/>
              </a:ext>
            </a:extLst>
          </p:cNvPr>
          <p:cNvSpPr>
            <a:spLocks noChangeArrowheads="1"/>
          </p:cNvSpPr>
          <p:nvPr/>
        </p:nvSpPr>
        <p:spPr bwMode="auto">
          <a:xfrm>
            <a:off x="530225" y="4797425"/>
            <a:ext cx="86137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pl-PL" altLang="pl-PL"/>
              <a:t>(a) Zasada hyper-konstruktywizmu przypomina dojście do chaty przez pomost zbudowany na palach. (b) W neolicie wbijanie pali w dno jeziora i konstruowanie na niej chat było sposobem na zapewnienie osadzie bezpieczeństwa (Lago di Ledro, Trentino, foto MK). </a:t>
            </a:r>
          </a:p>
        </p:txBody>
      </p:sp>
      <p:sp>
        <p:nvSpPr>
          <p:cNvPr id="36869" name="Rectangle 5">
            <a:extLst>
              <a:ext uri="{FF2B5EF4-FFF2-40B4-BE49-F238E27FC236}">
                <a16:creationId xmlns:a16="http://schemas.microsoft.com/office/drawing/2014/main" id="{B0F677A7-65C3-871D-8377-E96C16F8F90F}"/>
              </a:ext>
            </a:extLst>
          </p:cNvPr>
          <p:cNvSpPr>
            <a:spLocks noGrp="1" noChangeArrowheads="1"/>
          </p:cNvSpPr>
          <p:nvPr>
            <p:ph type="title"/>
          </p:nvPr>
        </p:nvSpPr>
        <p:spPr>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600" dirty="0">
                <a:solidFill>
                  <a:schemeClr val="hlink"/>
                </a:solidFill>
              </a:rPr>
              <a:t>Strategie dydaktyczne na XXI wiek: </a:t>
            </a:r>
            <a:r>
              <a:rPr lang="pl-PL" altLang="pl-PL" sz="3600" dirty="0" err="1">
                <a:solidFill>
                  <a:schemeClr val="hlink"/>
                </a:solidFill>
              </a:rPr>
              <a:t>Hyper</a:t>
            </a:r>
            <a:r>
              <a:rPr lang="pl-PL" altLang="pl-PL" sz="3600" dirty="0">
                <a:solidFill>
                  <a:schemeClr val="hlink"/>
                </a:solidFill>
              </a:rPr>
              <a:t>-konstruktywizm</a:t>
            </a:r>
            <a:endParaRPr lang="en-US" altLang="pl-PL" sz="3600" dirty="0">
              <a:solidFill>
                <a:schemeClr val="hlink"/>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ytuł 1">
            <a:extLst>
              <a:ext uri="{FF2B5EF4-FFF2-40B4-BE49-F238E27FC236}">
                <a16:creationId xmlns:a16="http://schemas.microsoft.com/office/drawing/2014/main" id="{7EBD2FDB-C9B7-A8EB-E6DB-5AD85EF54F85}"/>
              </a:ext>
            </a:extLst>
          </p:cNvPr>
          <p:cNvSpPr>
            <a:spLocks noGrp="1"/>
          </p:cNvSpPr>
          <p:nvPr>
            <p:ph type="ctrTitle"/>
          </p:nvPr>
        </p:nvSpPr>
        <p:spPr>
          <a:xfrm>
            <a:off x="250825" y="283649"/>
            <a:ext cx="8424863" cy="1470025"/>
          </a:xfrm>
        </p:spPr>
        <p:txBody>
          <a:bodyPr/>
          <a:lstStyle/>
          <a:p>
            <a:r>
              <a:rPr lang="pl-PL" altLang="pl-PL" sz="3600" dirty="0" err="1">
                <a:solidFill>
                  <a:schemeClr val="hlink"/>
                </a:solidFill>
              </a:rPr>
              <a:t>Hyper</a:t>
            </a:r>
            <a:r>
              <a:rPr lang="pl-PL" altLang="pl-PL" sz="3600" dirty="0">
                <a:solidFill>
                  <a:schemeClr val="hlink"/>
                </a:solidFill>
              </a:rPr>
              <a:t>-konstruktywizm</a:t>
            </a:r>
            <a:endParaRPr lang="en-AU" altLang="pl-PL" sz="3600" dirty="0">
              <a:solidFill>
                <a:schemeClr val="hlink"/>
              </a:solidFill>
            </a:endParaRPr>
          </a:p>
        </p:txBody>
      </p:sp>
      <p:pic>
        <p:nvPicPr>
          <p:cNvPr id="16387" name="Picture 2">
            <a:extLst>
              <a:ext uri="{FF2B5EF4-FFF2-40B4-BE49-F238E27FC236}">
                <a16:creationId xmlns:a16="http://schemas.microsoft.com/office/drawing/2014/main" id="{72B27912-E7B1-DF0B-9066-962AAB40E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Rectangle 6">
            <a:extLst>
              <a:ext uri="{FF2B5EF4-FFF2-40B4-BE49-F238E27FC236}">
                <a16:creationId xmlns:a16="http://schemas.microsoft.com/office/drawing/2014/main" id="{5081F0A8-255A-E344-637C-38F0FDFFF624}"/>
              </a:ext>
            </a:extLst>
          </p:cNvPr>
          <p:cNvSpPr>
            <a:spLocks/>
          </p:cNvSpPr>
          <p:nvPr/>
        </p:nvSpPr>
        <p:spPr bwMode="auto">
          <a:xfrm>
            <a:off x="250825" y="1844675"/>
            <a:ext cx="88931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90000"/>
              </a:lnSpc>
            </a:pPr>
            <a:r>
              <a:rPr lang="pl-PL" altLang="pl-PL" sz="2400"/>
              <a:t>Wiadomości są powszechnie dostępne</a:t>
            </a:r>
          </a:p>
          <a:p>
            <a:pPr>
              <a:lnSpc>
                <a:spcPct val="90000"/>
              </a:lnSpc>
            </a:pPr>
            <a:r>
              <a:rPr lang="pl-PL" altLang="pl-PL" sz="2400"/>
              <a:t>Sumę wiedzy indywidualnej uważamy za dane wyjściowe</a:t>
            </a:r>
          </a:p>
          <a:p>
            <a:pPr>
              <a:lnSpc>
                <a:spcPct val="90000"/>
              </a:lnSpc>
            </a:pPr>
            <a:r>
              <a:rPr lang="pl-PL" altLang="pl-PL" sz="2400"/>
              <a:t>Nauczyciel definiuje (w sposób ukryty) cel poznawczy dla danej grupy wiekowej</a:t>
            </a:r>
          </a:p>
          <a:p>
            <a:pPr>
              <a:lnSpc>
                <a:spcPct val="90000"/>
              </a:lnSpc>
            </a:pPr>
            <a:r>
              <a:rPr lang="pl-PL" altLang="pl-PL" sz="2400"/>
              <a:t>Cel poznawczy odpowiada na określoną </a:t>
            </a:r>
            <a:r>
              <a:rPr lang="pl-PL" altLang="pl-PL" sz="2400" i="1"/>
              <a:t>kategorię </a:t>
            </a:r>
            <a:r>
              <a:rPr lang="pl-PL" altLang="pl-PL" sz="2400"/>
              <a:t>pojęciową</a:t>
            </a:r>
          </a:p>
          <a:p>
            <a:pPr>
              <a:lnSpc>
                <a:spcPct val="90000"/>
              </a:lnSpc>
            </a:pPr>
            <a:r>
              <a:rPr lang="pl-PL" altLang="pl-PL" sz="2400"/>
              <a:t>Kategorię tę nauczyciel </a:t>
            </a:r>
            <a:r>
              <a:rPr lang="pl-PL" altLang="pl-PL" sz="2400" i="1"/>
              <a:t>wywołuje</a:t>
            </a:r>
            <a:r>
              <a:rPr lang="pl-PL" altLang="pl-PL" sz="2400"/>
              <a:t> u odbiorcy</a:t>
            </a:r>
          </a:p>
          <a:p>
            <a:pPr>
              <a:lnSpc>
                <a:spcPct val="90000"/>
              </a:lnSpc>
            </a:pPr>
            <a:r>
              <a:rPr lang="pl-PL" altLang="pl-PL" sz="2400"/>
              <a:t>W zależności od stanu wiedzy grupy odbiorców nauczyciel konstruuje ścieżkę przejścia do celu</a:t>
            </a:r>
          </a:p>
          <a:p>
            <a:pPr>
              <a:lnSpc>
                <a:spcPct val="90000"/>
              </a:lnSpc>
            </a:pPr>
            <a:r>
              <a:rPr lang="pl-PL" altLang="pl-PL" sz="2400"/>
              <a:t>W konstruowaniu ścieżki dojścia nauczyciel opiera się na wiedzy dostępnej w grupie i na doświadczeniach </a:t>
            </a:r>
            <a:r>
              <a:rPr lang="pl-PL" altLang="pl-PL" sz="2400" i="1"/>
              <a:t>ad hoc</a:t>
            </a:r>
            <a:r>
              <a:rPr lang="pl-PL" altLang="pl-PL"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16390">
                                            <p:txEl>
                                              <p:pRg st="0" end="0"/>
                                            </p:txEl>
                                          </p:spTgt>
                                        </p:tgtEl>
                                        <p:attrNameLst>
                                          <p:attrName>style.visibility</p:attrName>
                                        </p:attrNameLst>
                                      </p:cBhvr>
                                      <p:to>
                                        <p:strVal val="visible"/>
                                      </p:to>
                                    </p:set>
                                    <p:anim calcmode="lin" valueType="num">
                                      <p:cBhvr additive="base">
                                        <p:cTn id="7" dur="1000" fill="hold"/>
                                        <p:tgtEl>
                                          <p:spTgt spid="16390">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63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4" fill="hold" nodeType="clickEffect">
                                  <p:stCondLst>
                                    <p:cond delay="0"/>
                                  </p:stCondLst>
                                  <p:childTnLst>
                                    <p:set>
                                      <p:cBhvr>
                                        <p:cTn id="12" dur="1" fill="hold">
                                          <p:stCondLst>
                                            <p:cond delay="0"/>
                                          </p:stCondLst>
                                        </p:cTn>
                                        <p:tgtEl>
                                          <p:spTgt spid="16390">
                                            <p:txEl>
                                              <p:pRg st="1" end="1"/>
                                            </p:txEl>
                                          </p:spTgt>
                                        </p:tgtEl>
                                        <p:attrNameLst>
                                          <p:attrName>style.visibility</p:attrName>
                                        </p:attrNameLst>
                                      </p:cBhvr>
                                      <p:to>
                                        <p:strVal val="visible"/>
                                      </p:to>
                                    </p:set>
                                    <p:anim calcmode="lin" valueType="num">
                                      <p:cBhvr additive="base">
                                        <p:cTn id="13" dur="1000" fill="hold"/>
                                        <p:tgtEl>
                                          <p:spTgt spid="16390">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639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16390">
                                            <p:txEl>
                                              <p:pRg st="2" end="2"/>
                                            </p:txEl>
                                          </p:spTgt>
                                        </p:tgtEl>
                                        <p:attrNameLst>
                                          <p:attrName>style.visibility</p:attrName>
                                        </p:attrNameLst>
                                      </p:cBhvr>
                                      <p:to>
                                        <p:strVal val="visible"/>
                                      </p:to>
                                    </p:set>
                                    <p:anim calcmode="lin" valueType="num">
                                      <p:cBhvr additive="base">
                                        <p:cTn id="19" dur="1000" fill="hold"/>
                                        <p:tgtEl>
                                          <p:spTgt spid="16390">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63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4" fill="hold" nodeType="clickEffect">
                                  <p:stCondLst>
                                    <p:cond delay="0"/>
                                  </p:stCondLst>
                                  <p:childTnLst>
                                    <p:set>
                                      <p:cBhvr>
                                        <p:cTn id="24" dur="1" fill="hold">
                                          <p:stCondLst>
                                            <p:cond delay="0"/>
                                          </p:stCondLst>
                                        </p:cTn>
                                        <p:tgtEl>
                                          <p:spTgt spid="16390">
                                            <p:txEl>
                                              <p:pRg st="3" end="3"/>
                                            </p:txEl>
                                          </p:spTgt>
                                        </p:tgtEl>
                                        <p:attrNameLst>
                                          <p:attrName>style.visibility</p:attrName>
                                        </p:attrNameLst>
                                      </p:cBhvr>
                                      <p:to>
                                        <p:strVal val="visible"/>
                                      </p:to>
                                    </p:set>
                                    <p:anim calcmode="lin" valueType="num">
                                      <p:cBhvr additive="base">
                                        <p:cTn id="25" dur="1000" fill="hold"/>
                                        <p:tgtEl>
                                          <p:spTgt spid="16390">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1639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4" fill="hold" nodeType="clickEffect">
                                  <p:stCondLst>
                                    <p:cond delay="0"/>
                                  </p:stCondLst>
                                  <p:childTnLst>
                                    <p:set>
                                      <p:cBhvr>
                                        <p:cTn id="30" dur="1" fill="hold">
                                          <p:stCondLst>
                                            <p:cond delay="0"/>
                                          </p:stCondLst>
                                        </p:cTn>
                                        <p:tgtEl>
                                          <p:spTgt spid="16390">
                                            <p:txEl>
                                              <p:pRg st="4" end="4"/>
                                            </p:txEl>
                                          </p:spTgt>
                                        </p:tgtEl>
                                        <p:attrNameLst>
                                          <p:attrName>style.visibility</p:attrName>
                                        </p:attrNameLst>
                                      </p:cBhvr>
                                      <p:to>
                                        <p:strVal val="visible"/>
                                      </p:to>
                                    </p:set>
                                    <p:anim calcmode="lin" valueType="num">
                                      <p:cBhvr additive="base">
                                        <p:cTn id="31" dur="1000" fill="hold"/>
                                        <p:tgtEl>
                                          <p:spTgt spid="16390">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1639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7" presetClass="entr" presetSubtype="4" fill="hold" nodeType="clickEffect">
                                  <p:stCondLst>
                                    <p:cond delay="0"/>
                                  </p:stCondLst>
                                  <p:childTnLst>
                                    <p:set>
                                      <p:cBhvr>
                                        <p:cTn id="36" dur="1" fill="hold">
                                          <p:stCondLst>
                                            <p:cond delay="0"/>
                                          </p:stCondLst>
                                        </p:cTn>
                                        <p:tgtEl>
                                          <p:spTgt spid="16390">
                                            <p:txEl>
                                              <p:pRg st="5" end="5"/>
                                            </p:txEl>
                                          </p:spTgt>
                                        </p:tgtEl>
                                        <p:attrNameLst>
                                          <p:attrName>style.visibility</p:attrName>
                                        </p:attrNameLst>
                                      </p:cBhvr>
                                      <p:to>
                                        <p:strVal val="visible"/>
                                      </p:to>
                                    </p:set>
                                    <p:anim calcmode="lin" valueType="num">
                                      <p:cBhvr additive="base">
                                        <p:cTn id="37" dur="1000" fill="hold"/>
                                        <p:tgtEl>
                                          <p:spTgt spid="16390">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1639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7" presetClass="entr" presetSubtype="4" fill="hold" nodeType="clickEffect">
                                  <p:stCondLst>
                                    <p:cond delay="0"/>
                                  </p:stCondLst>
                                  <p:childTnLst>
                                    <p:set>
                                      <p:cBhvr>
                                        <p:cTn id="42" dur="1" fill="hold">
                                          <p:stCondLst>
                                            <p:cond delay="0"/>
                                          </p:stCondLst>
                                        </p:cTn>
                                        <p:tgtEl>
                                          <p:spTgt spid="16390">
                                            <p:txEl>
                                              <p:pRg st="6" end="6"/>
                                            </p:txEl>
                                          </p:spTgt>
                                        </p:tgtEl>
                                        <p:attrNameLst>
                                          <p:attrName>style.visibility</p:attrName>
                                        </p:attrNameLst>
                                      </p:cBhvr>
                                      <p:to>
                                        <p:strVal val="visible"/>
                                      </p:to>
                                    </p:set>
                                    <p:anim calcmode="lin" valueType="num">
                                      <p:cBhvr additive="base">
                                        <p:cTn id="43" dur="1000" fill="hold"/>
                                        <p:tgtEl>
                                          <p:spTgt spid="16390">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1639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2">
            <a:extLst>
              <a:ext uri="{FF2B5EF4-FFF2-40B4-BE49-F238E27FC236}">
                <a16:creationId xmlns:a16="http://schemas.microsoft.com/office/drawing/2014/main" id="{2CD4DBF4-6017-92B7-BF41-7E0D8715E419}"/>
              </a:ext>
            </a:extLst>
          </p:cNvPr>
          <p:cNvGrpSpPr>
            <a:grpSpLocks/>
          </p:cNvGrpSpPr>
          <p:nvPr/>
        </p:nvGrpSpPr>
        <p:grpSpPr bwMode="auto">
          <a:xfrm>
            <a:off x="468313" y="1700213"/>
            <a:ext cx="8424862" cy="3600450"/>
            <a:chOff x="1417" y="2857"/>
            <a:chExt cx="7560" cy="3240"/>
          </a:xfrm>
        </p:grpSpPr>
        <p:pic>
          <p:nvPicPr>
            <p:cNvPr id="34819" name="Picture 3">
              <a:extLst>
                <a:ext uri="{FF2B5EF4-FFF2-40B4-BE49-F238E27FC236}">
                  <a16:creationId xmlns:a16="http://schemas.microsoft.com/office/drawing/2014/main" id="{412E661F-6CF4-9F9B-DF54-B71A61FD4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4">
              <a:extLst>
                <a:ext uri="{FF2B5EF4-FFF2-40B4-BE49-F238E27FC236}">
                  <a16:creationId xmlns:a16="http://schemas.microsoft.com/office/drawing/2014/main" id="{1C8F9BCF-9ABE-5334-5C9C-11626CEC3A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A24BA742-43AC-5EF8-4FD5-E3FCB537B0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6">
              <a:extLst>
                <a:ext uri="{FF2B5EF4-FFF2-40B4-BE49-F238E27FC236}">
                  <a16:creationId xmlns:a16="http://schemas.microsoft.com/office/drawing/2014/main" id="{B38A16D7-5645-3CFF-893C-AFD4924EF2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23" name="Rectangle 7">
            <a:extLst>
              <a:ext uri="{FF2B5EF4-FFF2-40B4-BE49-F238E27FC236}">
                <a16:creationId xmlns:a16="http://schemas.microsoft.com/office/drawing/2014/main" id="{8A6C1B77-5F2F-30E0-B184-9230C0F778FA}"/>
              </a:ext>
            </a:extLst>
          </p:cNvPr>
          <p:cNvSpPr>
            <a:spLocks noGrp="1"/>
          </p:cNvSpPr>
          <p:nvPr>
            <p:ph type="title"/>
          </p:nvPr>
        </p:nvSpPr>
        <p:spPr>
          <a:xfrm>
            <a:off x="0" y="57151"/>
            <a:ext cx="9097962" cy="1143000"/>
          </a:xfrm>
        </p:spPr>
        <p:txBody>
          <a:bodyPr/>
          <a:lstStyle/>
          <a:p>
            <a:r>
              <a:rPr lang="pl-PL" altLang="pl-PL" sz="3200" dirty="0">
                <a:solidFill>
                  <a:schemeClr val="hlink"/>
                </a:solidFill>
              </a:rPr>
              <a:t>Strategie dydaktyczne na XXI wiek: </a:t>
            </a:r>
            <a:r>
              <a:rPr lang="pl-PL" altLang="pl-PL" sz="3200" dirty="0" err="1">
                <a:solidFill>
                  <a:schemeClr val="hlink"/>
                </a:solidFill>
              </a:rPr>
              <a:t>Neo</a:t>
            </a:r>
            <a:r>
              <a:rPr lang="pl-PL" altLang="pl-PL" sz="3200" dirty="0">
                <a:solidFill>
                  <a:schemeClr val="hlink"/>
                </a:solidFill>
              </a:rPr>
              <a:t>-realizm</a:t>
            </a:r>
            <a:r>
              <a:rPr lang="pl-PL" altLang="pl-PL" sz="3200" dirty="0"/>
              <a:t> </a:t>
            </a:r>
            <a:endParaRPr lang="en-US" altLang="pl-PL" sz="3200" dirty="0"/>
          </a:p>
        </p:txBody>
      </p:sp>
      <p:sp>
        <p:nvSpPr>
          <p:cNvPr id="34824" name="Text Box 8">
            <a:extLst>
              <a:ext uri="{FF2B5EF4-FFF2-40B4-BE49-F238E27FC236}">
                <a16:creationId xmlns:a16="http://schemas.microsoft.com/office/drawing/2014/main" id="{9D415563-6FD7-D04A-4616-DA9B2E7734CD}"/>
              </a:ext>
            </a:extLst>
          </p:cNvPr>
          <p:cNvSpPr txBox="1">
            <a:spLocks noChangeArrowheads="1"/>
          </p:cNvSpPr>
          <p:nvPr/>
        </p:nvSpPr>
        <p:spPr bwMode="auto">
          <a:xfrm>
            <a:off x="158750" y="5535613"/>
            <a:ext cx="864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a:t>Wszystko, co można pokazać, należy pokazać, a nawet więcej</a:t>
            </a:r>
            <a:endParaRPr lang="en-US" altLang="pl-PL"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57681F6-EFCB-16A3-26FF-FC6D62FFD12B}"/>
              </a:ext>
            </a:extLst>
          </p:cNvPr>
          <p:cNvSpPr>
            <a:spLocks noGrp="1" noChangeArrowheads="1"/>
          </p:cNvSpPr>
          <p:nvPr>
            <p:ph type="title"/>
          </p:nvPr>
        </p:nvSpPr>
        <p:spPr>
          <a:xfrm>
            <a:off x="107505" y="-4763"/>
            <a:ext cx="6071394" cy="1143001"/>
          </a:xfrm>
        </p:spPr>
        <p:txBody>
          <a:bodyPr/>
          <a:lstStyle/>
          <a:p>
            <a:pPr eaLnBrk="1" hangingPunct="1"/>
            <a:r>
              <a:rPr lang="pl-PL" altLang="it-IT" sz="3600" dirty="0"/>
              <a:t>P.S. </a:t>
            </a:r>
            <a:r>
              <a:rPr lang="it-IT" altLang="it-IT" sz="3600" dirty="0" err="1"/>
              <a:t>Parad</a:t>
            </a:r>
            <a:r>
              <a:rPr lang="pl-PL" altLang="it-IT" sz="3600" dirty="0"/>
              <a:t>i</a:t>
            </a:r>
            <a:r>
              <a:rPr lang="it-IT" altLang="it-IT" sz="3600" dirty="0"/>
              <a:t>so riconquistato? </a:t>
            </a:r>
          </a:p>
        </p:txBody>
      </p:sp>
      <p:sp>
        <p:nvSpPr>
          <p:cNvPr id="4099" name="Rectangle 3">
            <a:extLst>
              <a:ext uri="{FF2B5EF4-FFF2-40B4-BE49-F238E27FC236}">
                <a16:creationId xmlns:a16="http://schemas.microsoft.com/office/drawing/2014/main" id="{A8238FFE-AF75-B7F6-228B-DA01FA6D880F}"/>
              </a:ext>
            </a:extLst>
          </p:cNvPr>
          <p:cNvSpPr>
            <a:spLocks noGrp="1" noChangeArrowheads="1"/>
          </p:cNvSpPr>
          <p:nvPr>
            <p:ph type="body" idx="1"/>
          </p:nvPr>
        </p:nvSpPr>
        <p:spPr>
          <a:xfrm>
            <a:off x="263525" y="1003300"/>
            <a:ext cx="8880475" cy="4525963"/>
          </a:xfrm>
        </p:spPr>
        <p:txBody>
          <a:bodyPr/>
          <a:lstStyle/>
          <a:p>
            <a:pPr marL="0" indent="0" eaLnBrk="1" hangingPunct="1">
              <a:spcBef>
                <a:spcPts val="0"/>
              </a:spcBef>
              <a:spcAft>
                <a:spcPts val="0"/>
              </a:spcAft>
              <a:buFontTx/>
              <a:buNone/>
              <a:defRPr/>
            </a:pPr>
            <a:r>
              <a:rPr lang="en-US" altLang="it-IT" sz="2000" dirty="0">
                <a:solidFill>
                  <a:schemeClr val="accent2"/>
                </a:solidFill>
              </a:rPr>
              <a:t>St. Thomas: God must exist, because there must </a:t>
            </a:r>
            <a:r>
              <a:rPr lang="pl-PL" altLang="it-IT" sz="2000" dirty="0">
                <a:solidFill>
                  <a:schemeClr val="accent2"/>
                </a:solidFill>
              </a:rPr>
              <a:t>                        </a:t>
            </a:r>
            <a:r>
              <a:rPr lang="en-US" altLang="it-IT" sz="2000" dirty="0">
                <a:solidFill>
                  <a:schemeClr val="accent2"/>
                </a:solidFill>
              </a:rPr>
              <a:t>be a supreme good</a:t>
            </a:r>
            <a:r>
              <a:rPr lang="pl-PL" altLang="it-IT" sz="2000" dirty="0">
                <a:solidFill>
                  <a:schemeClr val="accent2"/>
                </a:solidFill>
              </a:rPr>
              <a:t>.</a:t>
            </a:r>
          </a:p>
          <a:p>
            <a:pPr marL="0" indent="0" eaLnBrk="1" hangingPunct="1">
              <a:spcBef>
                <a:spcPts val="0"/>
              </a:spcBef>
              <a:spcAft>
                <a:spcPts val="0"/>
              </a:spcAft>
              <a:buFontTx/>
              <a:buNone/>
              <a:defRPr/>
            </a:pPr>
            <a:r>
              <a:rPr lang="en-US" altLang="it-IT" sz="2000" dirty="0">
                <a:solidFill>
                  <a:schemeClr val="accent2"/>
                </a:solidFill>
              </a:rPr>
              <a:t>
GK: God is </a:t>
            </a:r>
            <a:r>
              <a:rPr lang="pl-PL" altLang="it-IT" sz="2000" dirty="0">
                <a:solidFill>
                  <a:schemeClr val="accent2"/>
                </a:solidFill>
              </a:rPr>
              <a:t>better</a:t>
            </a:r>
            <a:r>
              <a:rPr lang="en-US" altLang="it-IT" sz="2000" dirty="0">
                <a:solidFill>
                  <a:schemeClr val="accent2"/>
                </a:solidFill>
              </a:rPr>
              <a:t> than the highest good, </a:t>
            </a:r>
            <a:endParaRPr lang="pl-PL" altLang="it-IT" sz="2000" dirty="0">
              <a:solidFill>
                <a:schemeClr val="accent2"/>
              </a:solidFill>
            </a:endParaRPr>
          </a:p>
          <a:p>
            <a:pPr marL="0" indent="0" eaLnBrk="1" hangingPunct="1">
              <a:spcBef>
                <a:spcPts val="0"/>
              </a:spcBef>
              <a:spcAft>
                <a:spcPts val="0"/>
              </a:spcAft>
              <a:buFontTx/>
              <a:buNone/>
              <a:defRPr/>
            </a:pPr>
            <a:r>
              <a:rPr lang="pl-PL" altLang="it-IT" sz="2000" dirty="0">
                <a:solidFill>
                  <a:schemeClr val="accent2"/>
                </a:solidFill>
              </a:rPr>
              <a:t>i.e.</a:t>
            </a:r>
            <a:r>
              <a:rPr lang="en-US" altLang="it-IT" sz="2000" dirty="0">
                <a:solidFill>
                  <a:schemeClr val="accent2"/>
                </a:solidFill>
              </a:rPr>
              <a:t>, than </a:t>
            </a:r>
            <a:r>
              <a:rPr lang="pl-PL" altLang="it-IT" sz="2000" dirty="0">
                <a:solidFill>
                  <a:schemeClr val="accent2"/>
                </a:solidFill>
              </a:rPr>
              <a:t>H</a:t>
            </a:r>
            <a:r>
              <a:rPr lang="en-US" altLang="it-IT" sz="2000" dirty="0" err="1">
                <a:solidFill>
                  <a:schemeClr val="accent2"/>
                </a:solidFill>
              </a:rPr>
              <a:t>imself</a:t>
            </a:r>
            <a:r>
              <a:rPr lang="en-US" altLang="it-IT" sz="2000" dirty="0">
                <a:solidFill>
                  <a:schemeClr val="accent2"/>
                </a:solidFill>
              </a:rPr>
              <a:t>. God is incorrigibly good </a:t>
            </a:r>
            <a:r>
              <a:rPr lang="pl-PL" altLang="it-IT" sz="2000" dirty="0">
                <a:solidFill>
                  <a:schemeClr val="accent2"/>
                </a:solidFill>
              </a:rPr>
              <a:t>and </a:t>
            </a:r>
          </a:p>
          <a:p>
            <a:pPr marL="0" indent="0" eaLnBrk="1" hangingPunct="1">
              <a:spcBef>
                <a:spcPts val="0"/>
              </a:spcBef>
              <a:spcAft>
                <a:spcPts val="0"/>
              </a:spcAft>
              <a:buFontTx/>
              <a:buNone/>
              <a:defRPr/>
            </a:pPr>
            <a:r>
              <a:rPr lang="en-US" altLang="it-IT" sz="2000" dirty="0">
                <a:solidFill>
                  <a:schemeClr val="accent2"/>
                </a:solidFill>
              </a:rPr>
              <a:t>incorrigibly </a:t>
            </a:r>
            <a:r>
              <a:rPr lang="pl-PL" altLang="it-IT" sz="2000" dirty="0">
                <a:solidFill>
                  <a:schemeClr val="accent2"/>
                </a:solidFill>
              </a:rPr>
              <a:t>„</a:t>
            </a:r>
            <a:r>
              <a:rPr lang="en-US" altLang="it-IT" sz="2000" dirty="0">
                <a:solidFill>
                  <a:schemeClr val="accent2"/>
                </a:solidFill>
              </a:rPr>
              <a:t>naïve</a:t>
            </a:r>
            <a:r>
              <a:rPr lang="pl-PL" altLang="it-IT" sz="2000" dirty="0">
                <a:solidFill>
                  <a:schemeClr val="accent2"/>
                </a:solidFill>
              </a:rPr>
              <a:t>”. </a:t>
            </a:r>
          </a:p>
          <a:p>
            <a:pPr marL="0" indent="0" eaLnBrk="1" hangingPunct="1">
              <a:spcBef>
                <a:spcPts val="0"/>
              </a:spcBef>
              <a:spcAft>
                <a:spcPts val="0"/>
              </a:spcAft>
              <a:buFontTx/>
              <a:buNone/>
              <a:defRPr/>
            </a:pPr>
            <a:r>
              <a:rPr lang="pl-PL" altLang="it-IT" sz="2000" dirty="0">
                <a:solidFill>
                  <a:schemeClr val="accent2"/>
                </a:solidFill>
              </a:rPr>
              <a:t>He is much </a:t>
            </a:r>
            <a:r>
              <a:rPr lang="pl-PL" altLang="it-IT" sz="2000" dirty="0" err="1">
                <a:solidFill>
                  <a:schemeClr val="accent2"/>
                </a:solidFill>
              </a:rPr>
              <a:t>better</a:t>
            </a:r>
            <a:r>
              <a:rPr lang="pl-PL" altLang="it-IT" sz="2000" dirty="0">
                <a:solidFill>
                  <a:schemeClr val="accent2"/>
                </a:solidFill>
              </a:rPr>
              <a:t> </a:t>
            </a:r>
            <a:r>
              <a:rPr lang="pl-PL" altLang="it-IT" sz="2000" dirty="0" err="1">
                <a:solidFill>
                  <a:schemeClr val="accent2"/>
                </a:solidFill>
              </a:rPr>
              <a:t>than</a:t>
            </a:r>
            <a:r>
              <a:rPr lang="pl-PL" altLang="it-IT" sz="2000" dirty="0">
                <a:solidFill>
                  <a:schemeClr val="accent2"/>
                </a:solidFill>
              </a:rPr>
              <a:t> he </a:t>
            </a:r>
            <a:r>
              <a:rPr lang="pl-PL" altLang="it-IT" sz="2000" dirty="0" err="1">
                <a:solidFill>
                  <a:schemeClr val="accent2"/>
                </a:solidFill>
              </a:rPr>
              <a:t>should</a:t>
            </a:r>
            <a:r>
              <a:rPr lang="pl-PL" altLang="it-IT" sz="2000" dirty="0">
                <a:solidFill>
                  <a:schemeClr val="accent2"/>
                </a:solidFill>
              </a:rPr>
              <a:t> &gt; </a:t>
            </a:r>
          </a:p>
          <a:p>
            <a:pPr marL="0" indent="0" eaLnBrk="1" hangingPunct="1">
              <a:spcBef>
                <a:spcPts val="0"/>
              </a:spcBef>
              <a:spcAft>
                <a:spcPts val="0"/>
              </a:spcAft>
              <a:buFontTx/>
              <a:buNone/>
              <a:defRPr/>
            </a:pPr>
            <a:r>
              <a:rPr lang="pl-PL" altLang="it-IT" sz="2000" dirty="0">
                <a:solidFill>
                  <a:schemeClr val="accent2"/>
                </a:solidFill>
              </a:rPr>
              <a:t>&gt; </a:t>
            </a:r>
            <a:r>
              <a:rPr lang="pl-PL" altLang="it-IT" sz="2000" dirty="0" err="1">
                <a:solidFill>
                  <a:schemeClr val="accent2"/>
                </a:solidFill>
              </a:rPr>
              <a:t>that</a:t>
            </a:r>
            <a:r>
              <a:rPr lang="pl-PL" altLang="it-IT" sz="2000" dirty="0">
                <a:solidFill>
                  <a:schemeClr val="accent2"/>
                </a:solidFill>
              </a:rPr>
              <a:t> He </a:t>
            </a:r>
            <a:r>
              <a:rPr lang="pl-PL" altLang="it-IT" sz="2000" dirty="0" err="1">
                <a:solidFill>
                  <a:schemeClr val="accent2"/>
                </a:solidFill>
              </a:rPr>
              <a:t>could</a:t>
            </a:r>
            <a:r>
              <a:rPr lang="pl-PL" altLang="it-IT" sz="2000" dirty="0">
                <a:solidFill>
                  <a:schemeClr val="accent2"/>
                </a:solidFill>
              </a:rPr>
              <a:t> &gt; </a:t>
            </a:r>
            <a:r>
              <a:rPr lang="pl-PL" altLang="it-IT" sz="2000" dirty="0" err="1">
                <a:solidFill>
                  <a:schemeClr val="accent2"/>
                </a:solidFill>
              </a:rPr>
              <a:t>than</a:t>
            </a:r>
            <a:r>
              <a:rPr lang="pl-PL" altLang="it-IT" sz="2000" dirty="0">
                <a:solidFill>
                  <a:schemeClr val="accent2"/>
                </a:solidFill>
              </a:rPr>
              <a:t> He can</a:t>
            </a:r>
          </a:p>
          <a:p>
            <a:pPr eaLnBrk="1" hangingPunct="1">
              <a:spcBef>
                <a:spcPts val="0"/>
              </a:spcBef>
              <a:spcAft>
                <a:spcPts val="0"/>
              </a:spcAft>
              <a:defRPr/>
            </a:pPr>
            <a:endParaRPr lang="pl-PL" altLang="it-IT" sz="1900" b="1" dirty="0">
              <a:solidFill>
                <a:schemeClr val="bg2">
                  <a:lumMod val="75000"/>
                </a:schemeClr>
              </a:solidFill>
            </a:endParaRPr>
          </a:p>
          <a:p>
            <a:pPr eaLnBrk="1" hangingPunct="1">
              <a:spcBef>
                <a:spcPts val="0"/>
              </a:spcBef>
              <a:spcAft>
                <a:spcPts val="0"/>
              </a:spcAft>
              <a:defRPr/>
            </a:pPr>
            <a:endParaRPr lang="pl-PL" altLang="it-IT" sz="1900" b="1" dirty="0">
              <a:solidFill>
                <a:schemeClr val="bg2">
                  <a:lumMod val="75000"/>
                </a:schemeClr>
              </a:solidFill>
            </a:endParaRPr>
          </a:p>
          <a:p>
            <a:pPr eaLnBrk="1" hangingPunct="1">
              <a:spcBef>
                <a:spcPts val="0"/>
              </a:spcBef>
              <a:spcAft>
                <a:spcPts val="0"/>
              </a:spcAft>
              <a:defRPr/>
            </a:pPr>
            <a:endParaRPr lang="pl-PL" altLang="it-IT" sz="1900" b="1" dirty="0">
              <a:solidFill>
                <a:schemeClr val="bg2">
                  <a:lumMod val="75000"/>
                </a:schemeClr>
              </a:solidFill>
            </a:endParaRPr>
          </a:p>
          <a:p>
            <a:pPr eaLnBrk="1" hangingPunct="1">
              <a:spcBef>
                <a:spcPts val="0"/>
              </a:spcBef>
              <a:spcAft>
                <a:spcPts val="0"/>
              </a:spcAft>
              <a:defRPr/>
            </a:pPr>
            <a:r>
              <a:rPr lang="pl-PL" altLang="it-IT" sz="1900" b="1" dirty="0" err="1">
                <a:solidFill>
                  <a:schemeClr val="bg2">
                    <a:lumMod val="75000"/>
                  </a:schemeClr>
                </a:solidFill>
              </a:rPr>
              <a:t>Eliminate</a:t>
            </a:r>
            <a:r>
              <a:rPr lang="pl-PL" altLang="it-IT" sz="1900" b="1" dirty="0">
                <a:solidFill>
                  <a:schemeClr val="bg2">
                    <a:lumMod val="75000"/>
                  </a:schemeClr>
                </a:solidFill>
              </a:rPr>
              <a:t> „evil”?</a:t>
            </a:r>
          </a:p>
          <a:p>
            <a:pPr eaLnBrk="1" hangingPunct="1">
              <a:spcBef>
                <a:spcPts val="0"/>
              </a:spcBef>
              <a:spcAft>
                <a:spcPts val="0"/>
              </a:spcAft>
              <a:defRPr/>
            </a:pPr>
            <a:r>
              <a:rPr lang="pl-PL" altLang="it-IT" sz="1900" dirty="0">
                <a:solidFill>
                  <a:schemeClr val="bg2">
                    <a:lumMod val="75000"/>
                  </a:schemeClr>
                </a:solidFill>
              </a:rPr>
              <a:t>But we clarified, at the begining, that „evil” in sense of St. Thomas was created </a:t>
            </a:r>
            <a:r>
              <a:rPr lang="pl-PL" altLang="it-IT" sz="1900" i="1" dirty="0">
                <a:solidFill>
                  <a:schemeClr val="bg2">
                    <a:lumMod val="75000"/>
                  </a:schemeClr>
                </a:solidFill>
              </a:rPr>
              <a:t>ex-post, </a:t>
            </a:r>
            <a:r>
              <a:rPr lang="pl-PL" altLang="it-IT" sz="1900" dirty="0">
                <a:solidFill>
                  <a:schemeClr val="bg2">
                    <a:lumMod val="75000"/>
                  </a:schemeClr>
                </a:solidFill>
              </a:rPr>
              <a:t>not „in principio”</a:t>
            </a:r>
            <a:endParaRPr lang="pl-PL" altLang="it-IT" sz="1900" i="1" dirty="0">
              <a:solidFill>
                <a:schemeClr val="bg2">
                  <a:lumMod val="75000"/>
                </a:schemeClr>
              </a:solidFill>
            </a:endParaRPr>
          </a:p>
          <a:p>
            <a:pPr eaLnBrk="1" hangingPunct="1">
              <a:spcBef>
                <a:spcPts val="0"/>
              </a:spcBef>
              <a:spcAft>
                <a:spcPts val="0"/>
              </a:spcAft>
              <a:defRPr/>
            </a:pPr>
            <a:r>
              <a:rPr lang="pl-PL" altLang="it-IT" sz="1900" dirty="0">
                <a:solidFill>
                  <a:schemeClr val="bg2">
                    <a:lumMod val="75000"/>
                  </a:schemeClr>
                </a:solidFill>
              </a:rPr>
              <a:t>So, how can we return to paradise? Eliminate that „new-born”, or „value added”, i.e  „man-produced” evil</a:t>
            </a:r>
          </a:p>
          <a:p>
            <a:pPr eaLnBrk="1" hangingPunct="1">
              <a:spcBef>
                <a:spcPts val="0"/>
              </a:spcBef>
              <a:spcAft>
                <a:spcPts val="0"/>
              </a:spcAft>
              <a:defRPr/>
            </a:pPr>
            <a:r>
              <a:rPr lang="pl-PL" altLang="it-IT" sz="1900" dirty="0">
                <a:solidFill>
                  <a:schemeClr val="bg2">
                    <a:lumMod val="75000"/>
                  </a:schemeClr>
                </a:solidFill>
              </a:rPr>
              <a:t>So, following Heller (and all others, from St Thomas to Leibniz), </a:t>
            </a:r>
            <a:r>
              <a:rPr lang="pl-PL" altLang="it-IT" sz="1900" b="1" dirty="0">
                <a:solidFill>
                  <a:schemeClr val="bg2">
                    <a:lumMod val="75000"/>
                  </a:schemeClr>
                </a:solidFill>
              </a:rPr>
              <a:t>eliminating evil from humans</a:t>
            </a:r>
            <a:r>
              <a:rPr lang="pl-PL" altLang="it-IT" sz="1900" dirty="0">
                <a:solidFill>
                  <a:schemeClr val="bg2">
                    <a:lumMod val="75000"/>
                  </a:schemeClr>
                </a:solidFill>
              </a:rPr>
              <a:t>, as a whole, would </a:t>
            </a:r>
            <a:r>
              <a:rPr lang="pl-PL" altLang="it-IT" sz="1900" b="1" dirty="0">
                <a:solidFill>
                  <a:schemeClr val="bg2">
                    <a:lumMod val="75000"/>
                  </a:schemeClr>
                </a:solidFill>
              </a:rPr>
              <a:t>bring back (us) to the paradise</a:t>
            </a:r>
            <a:r>
              <a:rPr lang="pl-PL" altLang="it-IT" sz="1900" dirty="0">
                <a:solidFill>
                  <a:schemeClr val="bg2">
                    <a:lumMod val="75000"/>
                  </a:schemeClr>
                </a:solidFill>
              </a:rPr>
              <a:t>. </a:t>
            </a:r>
          </a:p>
        </p:txBody>
      </p:sp>
      <p:pic>
        <p:nvPicPr>
          <p:cNvPr id="32773" name="Immagine 5">
            <a:extLst>
              <a:ext uri="{FF2B5EF4-FFF2-40B4-BE49-F238E27FC236}">
                <a16:creationId xmlns:a16="http://schemas.microsoft.com/office/drawing/2014/main" id="{A834E84A-98FA-B7E0-5584-55A6EDACB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0475" y="76200"/>
            <a:ext cx="2152650" cy="333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B29A2CF9-A592-96FF-923B-DA0A95B14977}"/>
              </a:ext>
            </a:extLst>
          </p:cNvPr>
          <p:cNvSpPr txBox="1"/>
          <p:nvPr/>
        </p:nvSpPr>
        <p:spPr>
          <a:xfrm>
            <a:off x="3715988" y="3626040"/>
            <a:ext cx="5721700" cy="461665"/>
          </a:xfrm>
          <a:prstGeom prst="rect">
            <a:avLst/>
          </a:prstGeom>
          <a:noFill/>
        </p:spPr>
        <p:txBody>
          <a:bodyPr wrap="square">
            <a:spAutoFit/>
          </a:bodyPr>
          <a:lstStyle/>
          <a:p>
            <a:r>
              <a:rPr lang="pl-PL" sz="2400" dirty="0">
                <a:solidFill>
                  <a:srgbClr val="FD5C03"/>
                </a:solidFill>
              </a:rPr>
              <a:t>„Ja jestem drogą, prawdą, i życiem”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89C9675-B7BD-357F-26BE-20C9FBC63053}"/>
              </a:ext>
            </a:extLst>
          </p:cNvPr>
          <p:cNvSpPr>
            <a:spLocks noGrp="1" noChangeArrowheads="1"/>
          </p:cNvSpPr>
          <p:nvPr>
            <p:ph type="title"/>
          </p:nvPr>
        </p:nvSpPr>
        <p:spPr>
          <a:xfrm>
            <a:off x="468313" y="260350"/>
            <a:ext cx="8229600" cy="1143000"/>
          </a:xfrm>
        </p:spPr>
        <p:txBody>
          <a:bodyPr/>
          <a:lstStyle/>
          <a:p>
            <a:pPr eaLnBrk="1" hangingPunct="1"/>
            <a:r>
              <a:rPr lang="pl-PL" altLang="it-IT" sz="3600">
                <a:ea typeface="Arial Unicode MS" pitchFamily="34" charset="-128"/>
              </a:rPr>
              <a:t>Brzytwa Ockhama (1290-1348) </a:t>
            </a:r>
            <a:endParaRPr lang="en-AU" altLang="it-IT" sz="3600">
              <a:ea typeface="Arial Unicode MS" pitchFamily="34" charset="-128"/>
            </a:endParaRPr>
          </a:p>
        </p:txBody>
      </p:sp>
      <p:sp>
        <p:nvSpPr>
          <p:cNvPr id="3075" name="Rectangle 3">
            <a:extLst>
              <a:ext uri="{FF2B5EF4-FFF2-40B4-BE49-F238E27FC236}">
                <a16:creationId xmlns:a16="http://schemas.microsoft.com/office/drawing/2014/main" id="{8B931E34-2DA6-3330-2651-53956BAA58A2}"/>
              </a:ext>
            </a:extLst>
          </p:cNvPr>
          <p:cNvSpPr>
            <a:spLocks noGrp="1" noChangeArrowheads="1"/>
          </p:cNvSpPr>
          <p:nvPr>
            <p:ph type="body" idx="1"/>
          </p:nvPr>
        </p:nvSpPr>
        <p:spPr>
          <a:xfrm>
            <a:off x="250825" y="1196975"/>
            <a:ext cx="8713788" cy="6119813"/>
          </a:xfrm>
        </p:spPr>
        <p:txBody>
          <a:bodyPr/>
          <a:lstStyle/>
          <a:p>
            <a:pPr eaLnBrk="1" hangingPunct="1">
              <a:buFontTx/>
              <a:buNone/>
            </a:pPr>
            <a:r>
              <a:rPr lang="pl-PL" altLang="it-IT" sz="1800" b="1" dirty="0"/>
              <a:t>Brzytwa Ockhama</a:t>
            </a:r>
            <a:r>
              <a:rPr lang="pl-PL" altLang="it-IT" sz="1800" dirty="0"/>
              <a:t> (nazywana także </a:t>
            </a:r>
            <a:r>
              <a:rPr lang="pl-PL" altLang="it-IT" sz="1800" i="1" dirty="0"/>
              <a:t>zasadą ekonomii myślenia</a:t>
            </a:r>
            <a:r>
              <a:rPr lang="pl-PL" altLang="it-IT" sz="1800" dirty="0">
                <a:hlinkClick r:id="rId2"/>
              </a:rPr>
              <a:t>[1]</a:t>
            </a:r>
            <a:r>
              <a:rPr lang="pl-PL" altLang="it-IT" sz="1800" dirty="0"/>
              <a:t>) – zasada, zgodnie z którą w wyjaśnianiu zjawisk należy dążyć do prostoty, wybierając takie wyjaśnienia, które opierają się na jak najmniejszej liczbie pojęć i założeń. Tradycyjnie wiązana jest z nazwiskiem </a:t>
            </a:r>
            <a:r>
              <a:rPr lang="pl-PL" altLang="it-IT" sz="1800" dirty="0">
                <a:hlinkClick r:id="rId3" tooltip="William Ockham"/>
              </a:rPr>
              <a:t>Williama Ockhama</a:t>
            </a:r>
            <a:r>
              <a:rPr lang="pl-PL" altLang="it-IT" sz="1800" dirty="0"/>
              <a:t>.</a:t>
            </a:r>
          </a:p>
          <a:p>
            <a:pPr eaLnBrk="1" hangingPunct="1">
              <a:buFontTx/>
              <a:buNone/>
            </a:pPr>
            <a:r>
              <a:rPr lang="pl-PL" altLang="it-IT" sz="1800" dirty="0"/>
              <a:t>W </a:t>
            </a:r>
            <a:r>
              <a:rPr lang="pl-PL" altLang="it-IT" sz="1800" dirty="0">
                <a:hlinkClick r:id="rId4" tooltip="Metoda naukowa"/>
              </a:rPr>
              <a:t>metodzie naukowej</a:t>
            </a:r>
            <a:r>
              <a:rPr lang="pl-PL" altLang="it-IT" sz="1800" dirty="0"/>
              <a:t> brzytwa Ockhama ma znaczenie </a:t>
            </a:r>
            <a:r>
              <a:rPr lang="pl-PL" altLang="it-IT" sz="1800" dirty="0">
                <a:hlinkClick r:id="rId5" tooltip="Heurystyka (logika)"/>
              </a:rPr>
              <a:t>heurystyczne</a:t>
            </a:r>
            <a:r>
              <a:rPr lang="pl-PL" altLang="it-IT" sz="1800" dirty="0"/>
              <a:t>, tzn. jest użyteczną normą postępowania, wspomagającą tworzenie modeli teoretycznych zjawisk oraz ogólną wskazówką pozwalającą ocenić prawdopodobieństwo tego, która z dostępnych teorii naukowych może okazać się bliższa rzeczywistości w przyszłości. Nie ma jednak zastosowania do oceniania prawdziwości </a:t>
            </a:r>
            <a:r>
              <a:rPr lang="pl-PL" altLang="it-IT" sz="1800" dirty="0">
                <a:hlinkClick r:id="rId6" tooltip="Hipoteza"/>
              </a:rPr>
              <a:t>hipotez</a:t>
            </a:r>
            <a:r>
              <a:rPr lang="pl-PL" altLang="it-IT" sz="1800" dirty="0"/>
              <a:t>.</a:t>
            </a:r>
          </a:p>
          <a:p>
            <a:pPr eaLnBrk="1" hangingPunct="1">
              <a:buFontTx/>
              <a:buNone/>
            </a:pPr>
            <a:r>
              <a:rPr lang="pl-PL" altLang="it-IT" sz="1800" dirty="0"/>
              <a:t>„Można natomiast wątpić, czy imiesłowom wypowiedzianym i napisanym odpowiadają w umyśle pewne pojęcia, odrębne od czasowników, a to z powodu, iż nie wydaje się, aby istniała jakaś poważna konieczność przyjmowania tak wielkiego zróżnicowania w dziedzinie pojęć pomyślanych.” (LI, R3 .str. 24)</a:t>
            </a:r>
          </a:p>
          <a:p>
            <a:pPr eaLnBrk="1" hangingPunct="1">
              <a:buFontTx/>
              <a:buNone/>
            </a:pPr>
            <a:r>
              <a:rPr lang="pl-PL" altLang="it-IT" sz="1800" dirty="0"/>
              <a:t>„Wyrażenie </a:t>
            </a:r>
            <a:r>
              <a:rPr lang="en-US" altLang="it-IT" sz="1800" dirty="0"/>
              <a:t>«</a:t>
            </a:r>
            <a:r>
              <a:rPr lang="pl-PL" altLang="it-IT" sz="1800" dirty="0"/>
              <a:t>nic</a:t>
            </a:r>
            <a:r>
              <a:rPr lang="en-US" altLang="it-IT" sz="1800" dirty="0"/>
              <a:t>»</a:t>
            </a:r>
            <a:r>
              <a:rPr lang="pl-PL" altLang="it-IT" sz="1800" dirty="0"/>
              <a:t> oznacza bowiem jaśniej to samo co wyrażenie </a:t>
            </a:r>
            <a:r>
              <a:rPr lang="en-US" altLang="it-IT" sz="1800" dirty="0"/>
              <a:t>«</a:t>
            </a:r>
            <a:r>
              <a:rPr lang="pl-PL" altLang="it-IT" sz="1800" dirty="0"/>
              <a:t>nie coś</a:t>
            </a:r>
            <a:r>
              <a:rPr lang="en-US" altLang="it-IT" sz="1800" dirty="0"/>
              <a:t>»</a:t>
            </a:r>
            <a:r>
              <a:rPr lang="pl-PL" altLang="it-IT" sz="1800" dirty="0"/>
              <a:t>, a mianowicie wszelką w ogóle rzecz i wszystko, cokolwiek jest czymś, a czemu należy zaprzeczyć, a więc nie oznacza ono żadnej w ogóle rzeczy, które miałaby swój odpowiednik znaczeniowy w umyśle.” (st. 132)</a:t>
            </a:r>
          </a:p>
          <a:p>
            <a:pPr eaLnBrk="1" hangingPunct="1">
              <a:buFontTx/>
              <a:buNone/>
            </a:pPr>
            <a:r>
              <a:rPr lang="pl-PL" altLang="it-IT" sz="1400" dirty="0">
                <a:ea typeface="Arial Unicode MS" pitchFamily="34" charset="-128"/>
                <a:hlinkClick r:id="rId7"/>
              </a:rPr>
              <a:t>https://pl.wikipedia.org/wiki/Brzytwa_Ockhama</a:t>
            </a:r>
            <a:endParaRPr lang="pl-PL" altLang="it-IT" sz="1400" dirty="0">
              <a:ea typeface="Arial Unicode MS" pitchFamily="34" charset="-128"/>
            </a:endParaRPr>
          </a:p>
          <a:p>
            <a:pPr eaLnBrk="1" hangingPunct="1">
              <a:buFontTx/>
              <a:buNone/>
            </a:pPr>
            <a:r>
              <a:rPr lang="pl-PL" altLang="it-IT" sz="1400" dirty="0">
                <a:ea typeface="Arial Unicode MS" pitchFamily="34" charset="-128"/>
              </a:rPr>
              <a:t>William Ockham, </a:t>
            </a:r>
            <a:r>
              <a:rPr lang="pl-PL" altLang="it-IT" sz="1400" i="1" dirty="0">
                <a:ea typeface="Arial Unicode MS" pitchFamily="34" charset="-128"/>
              </a:rPr>
              <a:t>Suma Logiczna</a:t>
            </a:r>
            <a:r>
              <a:rPr lang="pl-PL" altLang="it-IT" sz="1400" dirty="0">
                <a:ea typeface="Arial Unicode MS" pitchFamily="34" charset="-128"/>
              </a:rPr>
              <a:t>, PWN, Warszawa, 2010.</a:t>
            </a:r>
          </a:p>
          <a:p>
            <a:pPr eaLnBrk="1" hangingPunct="1">
              <a:buFontTx/>
              <a:buNone/>
            </a:pPr>
            <a:endParaRPr lang="pl-PL" altLang="it-IT" sz="1800" dirty="0"/>
          </a:p>
          <a:p>
            <a:pPr eaLnBrk="1" hangingPunct="1">
              <a:buFontTx/>
              <a:buNone/>
            </a:pPr>
            <a:endParaRPr lang="en-AU" altLang="it-IT"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„Suma logiczna”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9036496" cy="7078861"/>
          </a:xfrm>
          <a:prstGeom prst="rect">
            <a:avLst/>
          </a:prstGeom>
          <a:noFill/>
        </p:spPr>
        <p:txBody>
          <a:bodyPr wrap="square">
            <a:spAutoFit/>
          </a:bodyPr>
          <a:lstStyle/>
          <a:p>
            <a:pPr>
              <a:spcAft>
                <a:spcPts val="600"/>
              </a:spcAft>
            </a:pPr>
            <a:r>
              <a:rPr lang="pl-PL" dirty="0"/>
              <a:t>„Albowiem jak wśród wyrażeń wymówionych jedne z nich są nazwami </a:t>
            </a:r>
            <a:r>
              <a:rPr lang="pl-PL" dirty="0" err="1"/>
              <a:t>rzeczownikowy-mi</a:t>
            </a:r>
            <a:r>
              <a:rPr lang="pl-PL" dirty="0"/>
              <a:t>, inne czasownikami, inne znów stanowią inne części mowy, gdyż niektóre z nich są zaimkami, inne imiesłowami, inne przysłówkami, inne spójnikami inne przyimkami (s24) [Pamiętamy to z gramatyki języka polskiego, prawda? To „wina” Ockhama.]</a:t>
            </a:r>
          </a:p>
          <a:p>
            <a:pPr>
              <a:spcAft>
                <a:spcPts val="600"/>
              </a:spcAft>
            </a:pPr>
            <a:r>
              <a:rPr lang="pl-PL" dirty="0"/>
              <a:t> „I w ten sposób uważam, że zdaniem Arystotelesa same tylko nazwy są bytami „do czegoś” lub bytami relatywnymi. […] Albowiem mówiąc syn, poznaję też ojca, a mówiąc sługa, rozumiem też i pana.” (Ks. I, R. 49, str. 199, 200) [Ten sam byt występuje w wielu różnych relacjach: występowania tych relacji nie oznacza </a:t>
            </a:r>
            <a:r>
              <a:rPr lang="pl-PL" i="1" dirty="0"/>
              <a:t>mnożenia</a:t>
            </a:r>
            <a:r>
              <a:rPr lang="pl-PL" dirty="0"/>
              <a:t> bytów.]</a:t>
            </a:r>
          </a:p>
          <a:p>
            <a:pPr>
              <a:spcAft>
                <a:spcPts val="600"/>
              </a:spcAft>
            </a:pPr>
            <a:r>
              <a:rPr lang="pl-PL" dirty="0"/>
              <a:t> „Zdanie łączne lub koniunkcyjne jest to zdanie składające się z wielu zdań kategorycznych połączonych za pośrednictwem łącznika „i” lub za pośrednictwem jakiegoś innego wyrażenia równoważnego temu łącznikowi.” (Ks. II, R. 32, str. 370)    [W języku polskim nazywamy takie zdania </a:t>
            </a:r>
            <a:r>
              <a:rPr lang="pl-PL" i="1" dirty="0"/>
              <a:t>współrzędnie</a:t>
            </a:r>
            <a:r>
              <a:rPr lang="pl-PL" dirty="0"/>
              <a:t> złożone, prawda?] </a:t>
            </a:r>
          </a:p>
          <a:p>
            <a:pPr>
              <a:spcAft>
                <a:spcPts val="600"/>
              </a:spcAft>
            </a:pPr>
            <a:r>
              <a:rPr lang="pl-PL" dirty="0"/>
              <a:t>„Inne rozróżnienie konsekwencji polega na tym że pewne z nich są konsekwencjami materialnymi, a inne formalnymi. […] Konsekwencją materialną jest taka, która opiera się na treści terminów, a nie na jakim elemencie zewnętrznym, dotyczącym ogólnych właściwości zdań; taką jest na przykład konsekwencja: </a:t>
            </a:r>
            <a:r>
              <a:rPr lang="it-IT" dirty="0"/>
              <a:t>«</a:t>
            </a:r>
            <a:r>
              <a:rPr lang="it-IT" dirty="0" err="1"/>
              <a:t>Cz</a:t>
            </a:r>
            <a:r>
              <a:rPr lang="pl-PL" dirty="0" err="1"/>
              <a:t>łowiek</a:t>
            </a:r>
            <a:r>
              <a:rPr lang="pl-PL" dirty="0"/>
              <a:t> biegnie, więc Bóg istnieje, i człowiek jest osłem, więc Bóg nie istnieje</a:t>
            </a:r>
            <a:r>
              <a:rPr lang="it-IT" dirty="0"/>
              <a:t>»</a:t>
            </a:r>
            <a:r>
              <a:rPr lang="pl-PL" dirty="0"/>
              <a:t> i tym podobne.” [Dziś, w dobie tzw. sztucznej inteligencji, tego rodzaju rozważania są szczególnie pouczające.] (str. 491)</a:t>
            </a:r>
          </a:p>
          <a:p>
            <a:pPr>
              <a:spcAft>
                <a:spcPts val="600"/>
              </a:spcAft>
            </a:pPr>
            <a:r>
              <a:rPr lang="pl-PL" sz="1600" dirty="0"/>
              <a:t>Wilhelm Ockham, </a:t>
            </a:r>
            <a:r>
              <a:rPr lang="pl-PL" sz="1600" i="1" dirty="0"/>
              <a:t>Suma Logiczna</a:t>
            </a:r>
            <a:r>
              <a:rPr lang="pl-PL" sz="1600" dirty="0"/>
              <a:t>, przeł. Tadeusz Włodarczyk, PWN, Warszawa 1971</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16054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107504" y="13513"/>
            <a:ext cx="8555958" cy="1143000"/>
          </a:xfrm>
        </p:spPr>
        <p:txBody>
          <a:bodyPr/>
          <a:lstStyle/>
          <a:p>
            <a:r>
              <a:rPr lang="pl-PL" sz="3200" dirty="0"/>
              <a:t>Ockham, </a:t>
            </a:r>
            <a:r>
              <a:rPr lang="pl-PL" sz="3200" dirty="0" err="1"/>
              <a:t>Parmenides</a:t>
            </a:r>
            <a:r>
              <a:rPr lang="pl-PL" sz="3200" dirty="0"/>
              <a:t> i Lem: czy istnieje „nic”?</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14424"/>
            <a:ext cx="9036496" cy="7155805"/>
          </a:xfrm>
          <a:prstGeom prst="rect">
            <a:avLst/>
          </a:prstGeom>
          <a:noFill/>
        </p:spPr>
        <p:txBody>
          <a:bodyPr wrap="square">
            <a:spAutoFit/>
          </a:bodyPr>
          <a:lstStyle/>
          <a:p>
            <a:pPr>
              <a:spcAft>
                <a:spcPts val="600"/>
              </a:spcAft>
            </a:pPr>
            <a:r>
              <a:rPr lang="pl-PL" dirty="0"/>
              <a:t>„To rozróżnienie sugeruje Anzelm w dziele </a:t>
            </a:r>
            <a:r>
              <a:rPr lang="pl-PL" i="1" dirty="0"/>
              <a:t>O upadku Szatana</a:t>
            </a:r>
            <a:r>
              <a:rPr lang="pl-PL" dirty="0"/>
              <a:t>, gdzie mówi on w ten sposób </a:t>
            </a:r>
            <a:r>
              <a:rPr lang="it-IT" dirty="0"/>
              <a:t>«</a:t>
            </a:r>
            <a:r>
              <a:rPr lang="pl-PL" dirty="0"/>
              <a:t>Pewnym jest, że to słowo, mianowicie </a:t>
            </a:r>
            <a:r>
              <a:rPr lang="it-IT" dirty="0"/>
              <a:t>‘</a:t>
            </a:r>
            <a:r>
              <a:rPr lang="pl-PL" dirty="0"/>
              <a:t>nic</a:t>
            </a:r>
            <a:r>
              <a:rPr lang="it-IT" dirty="0"/>
              <a:t>’</a:t>
            </a:r>
            <a:r>
              <a:rPr lang="pl-PL" dirty="0"/>
              <a:t> jeśli chodzi o jego znaczenie, pod żadnym względem nie różni się od wyrażenia </a:t>
            </a:r>
            <a:r>
              <a:rPr lang="it-IT" dirty="0"/>
              <a:t>‘</a:t>
            </a:r>
            <a:r>
              <a:rPr lang="pl-PL" dirty="0"/>
              <a:t>nie coś</a:t>
            </a:r>
            <a:r>
              <a:rPr lang="it-IT" dirty="0"/>
              <a:t>.’»</a:t>
            </a:r>
          </a:p>
          <a:p>
            <a:pPr>
              <a:spcAft>
                <a:spcPts val="600"/>
              </a:spcAft>
            </a:pPr>
            <a:r>
              <a:rPr lang="pl-PL" dirty="0"/>
              <a:t>[Tu przypomina się </a:t>
            </a:r>
            <a:r>
              <a:rPr lang="pl-PL" dirty="0" err="1"/>
              <a:t>Parmenides</a:t>
            </a:r>
            <a:r>
              <a:rPr lang="pl-PL" dirty="0"/>
              <a:t>, który mówił, że byt istnieje, a nie-byt nie istnieje.] </a:t>
            </a:r>
            <a:endParaRPr lang="it-IT" dirty="0"/>
          </a:p>
          <a:p>
            <a:pPr>
              <a:spcAft>
                <a:spcPts val="600"/>
              </a:spcAft>
            </a:pPr>
            <a:r>
              <a:rPr lang="pl-PL" dirty="0"/>
              <a:t>Wyrażenie </a:t>
            </a:r>
            <a:r>
              <a:rPr lang="it-IT" dirty="0"/>
              <a:t>‘</a:t>
            </a:r>
            <a:r>
              <a:rPr lang="it-IT" dirty="0" err="1"/>
              <a:t>nic</a:t>
            </a:r>
            <a:r>
              <a:rPr lang="it-IT" dirty="0"/>
              <a:t>’</a:t>
            </a:r>
            <a:r>
              <a:rPr lang="pl-PL" dirty="0"/>
              <a:t> oznacza powiem jaśniej to samo, co wyrażenie </a:t>
            </a:r>
            <a:r>
              <a:rPr lang="it-IT" dirty="0"/>
              <a:t>‘ni</a:t>
            </a:r>
            <a:r>
              <a:rPr lang="pl-PL" dirty="0"/>
              <a:t>e coś</a:t>
            </a:r>
            <a:r>
              <a:rPr lang="it-IT" dirty="0"/>
              <a:t>’</a:t>
            </a:r>
            <a:r>
              <a:rPr lang="pl-PL" dirty="0"/>
              <a:t>, a mianowicie wszelką w ogóle rzecz i wszystko, cokolwiek jest czymś, a czemu należy zaprzeczyć, a więc nie oznacza ono żądnej w ogóle rzeczy, która miałaby swój odpowiednik znaczeniowy w umyśle. [Zwróćmy uwagę na </a:t>
            </a:r>
            <a:r>
              <a:rPr lang="it-IT" dirty="0"/>
              <a:t>«</a:t>
            </a:r>
            <a:r>
              <a:rPr lang="pl-PL" dirty="0"/>
              <a:t>odpowiednik znaczeniowy</a:t>
            </a:r>
            <a:r>
              <a:rPr lang="it-IT" dirty="0"/>
              <a:t>»</a:t>
            </a:r>
            <a:r>
              <a:rPr lang="pl-PL" dirty="0"/>
              <a:t>, jak u Kanta.] Jednak odrzucenie jakiejkolwiek rzeczy nie może być oznaczone inaczej, jak tylko łącznie z oznaczeniem tej rzeczy, której odrzucenie (zanegowanie) się oznacza, nikt bowiem nie rozumiałby, co oznacza wyrażenie </a:t>
            </a:r>
            <a:r>
              <a:rPr lang="it-IT" dirty="0"/>
              <a:t>‘</a:t>
            </a:r>
            <a:r>
              <a:rPr lang="pl-PL" dirty="0"/>
              <a:t>nie-człowiek</a:t>
            </a:r>
            <a:r>
              <a:rPr lang="it-IT" dirty="0"/>
              <a:t>’</a:t>
            </a:r>
            <a:r>
              <a:rPr lang="pl-PL" dirty="0"/>
              <a:t>, gdyby nie rozumiał, oznacza wyrażenie </a:t>
            </a:r>
            <a:r>
              <a:rPr lang="it-IT" dirty="0"/>
              <a:t>‘</a:t>
            </a:r>
            <a:r>
              <a:rPr lang="pl-PL" dirty="0"/>
              <a:t>człowiek. Stąd konieczną jest rzeczą, aby to wyrażenie </a:t>
            </a:r>
            <a:r>
              <a:rPr lang="it-IT" dirty="0"/>
              <a:t>‘</a:t>
            </a:r>
            <a:r>
              <a:rPr lang="pl-PL" dirty="0"/>
              <a:t>nie coś</a:t>
            </a:r>
            <a:r>
              <a:rPr lang="it-IT" dirty="0"/>
              <a:t>’</a:t>
            </a:r>
            <a:r>
              <a:rPr lang="pl-PL" dirty="0"/>
              <a:t>, zaprzeczając temu, co jest czymś, oznaczało to </a:t>
            </a:r>
            <a:r>
              <a:rPr lang="it-IT" dirty="0"/>
              <a:t>‘</a:t>
            </a:r>
            <a:r>
              <a:rPr lang="pl-PL" dirty="0"/>
              <a:t>coś</a:t>
            </a:r>
            <a:r>
              <a:rPr lang="it-IT" dirty="0"/>
              <a:t>’</a:t>
            </a:r>
            <a:r>
              <a:rPr lang="pl-PL" dirty="0"/>
              <a:t>. </a:t>
            </a:r>
          </a:p>
          <a:p>
            <a:pPr>
              <a:spcAft>
                <a:spcPts val="600"/>
              </a:spcAft>
            </a:pPr>
            <a:r>
              <a:rPr lang="pl-PL" dirty="0"/>
              <a:t>A dalej: </a:t>
            </a:r>
            <a:r>
              <a:rPr lang="it-IT" dirty="0"/>
              <a:t>«</a:t>
            </a:r>
            <a:r>
              <a:rPr lang="pl-PL" dirty="0"/>
              <a:t>oznacza coś przecząc, a nie oznacza twierdząc</a:t>
            </a:r>
            <a:r>
              <a:rPr lang="it-IT" dirty="0"/>
              <a:t>»</a:t>
            </a:r>
            <a:r>
              <a:rPr lang="pl-PL" dirty="0"/>
              <a:t>. I jeszcze: </a:t>
            </a:r>
            <a:r>
              <a:rPr lang="it-IT" dirty="0"/>
              <a:t>«</a:t>
            </a:r>
            <a:r>
              <a:rPr lang="pl-PL" dirty="0"/>
              <a:t>Nie jest to sprzeczne, aczkolwiek zło jest niczym, to jednak termin </a:t>
            </a:r>
            <a:r>
              <a:rPr lang="it-IT" dirty="0"/>
              <a:t>‘</a:t>
            </a:r>
            <a:r>
              <a:rPr lang="pl-PL" dirty="0"/>
              <a:t>zło</a:t>
            </a:r>
            <a:r>
              <a:rPr lang="it-IT" dirty="0"/>
              <a:t>’</a:t>
            </a:r>
            <a:r>
              <a:rPr lang="pl-PL" dirty="0"/>
              <a:t> jest terminem oznaczającym, jeśli w sensie negatywnym oznacza coś, co nie wchodzi w skład jakiejkolwiek rzeczy</a:t>
            </a:r>
            <a:r>
              <a:rPr lang="it-IT" dirty="0"/>
              <a:t>»</a:t>
            </a:r>
            <a:r>
              <a:rPr lang="pl-PL" dirty="0"/>
              <a:t>.   </a:t>
            </a:r>
          </a:p>
          <a:p>
            <a:pPr>
              <a:spcAft>
                <a:spcPts val="600"/>
              </a:spcAft>
            </a:pPr>
            <a:r>
              <a:rPr lang="pl-PL" dirty="0"/>
              <a:t>[Tu przypominam Św. Tomasza, że „zło” jest </a:t>
            </a:r>
            <a:r>
              <a:rPr lang="pl-PL" i="1" dirty="0"/>
              <a:t>brakiem</a:t>
            </a:r>
            <a:r>
              <a:rPr lang="pl-PL" dirty="0"/>
              <a:t> dobra, a nie jego zaprzeczeniem]</a:t>
            </a:r>
          </a:p>
          <a:p>
            <a:pPr>
              <a:spcAft>
                <a:spcPts val="600"/>
              </a:spcAft>
            </a:pPr>
            <a:r>
              <a:rPr lang="pl-PL" dirty="0"/>
              <a:t>(W. Ockham, </a:t>
            </a:r>
            <a:r>
              <a:rPr lang="pl-PL" i="1" dirty="0"/>
              <a:t>Suma logiczna, </a:t>
            </a:r>
            <a:r>
              <a:rPr lang="pl-PL" dirty="0"/>
              <a:t>Ks. I, R. 35, </a:t>
            </a:r>
            <a:r>
              <a:rPr lang="pl-PL" i="1" dirty="0"/>
              <a:t>Przeciwieństwa, </a:t>
            </a:r>
            <a:r>
              <a:rPr lang="pl-PL" dirty="0"/>
              <a:t>str. 132)</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657747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„Spadkobiercy” Ockhama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928992" cy="7001917"/>
          </a:xfrm>
          <a:prstGeom prst="rect">
            <a:avLst/>
          </a:prstGeom>
          <a:noFill/>
        </p:spPr>
        <p:txBody>
          <a:bodyPr wrap="square">
            <a:spAutoFit/>
          </a:bodyPr>
          <a:lstStyle/>
          <a:p>
            <a:pPr>
              <a:spcAft>
                <a:spcPts val="600"/>
              </a:spcAft>
            </a:pPr>
            <a:r>
              <a:rPr lang="pl-PL" dirty="0"/>
              <a:t>„</a:t>
            </a:r>
            <a:r>
              <a:rPr lang="pl-PL" dirty="0" err="1"/>
              <a:t>Okhamiści</a:t>
            </a:r>
            <a:r>
              <a:rPr lang="pl-PL" dirty="0"/>
              <a:t>, którzy zajmowali się przyrodoznawstwem, położyli na tym polu wybitne zasługi, najwięcej na polu fizyki, a także astronomii.. Najznakomitsi byli: Jan Buridan (1300-1362, rektor Uniwersytetu Paryskiego), Albert Saksończyk (zm. 1390 r., pierwszy rektor Uniwersytetu Wiedeńskiego i Mikołaj z </a:t>
            </a:r>
            <a:r>
              <a:rPr lang="pl-PL" dirty="0" err="1"/>
              <a:t>Oresme</a:t>
            </a:r>
            <a:r>
              <a:rPr lang="pl-PL" dirty="0"/>
              <a:t> (zm. 1382).</a:t>
            </a:r>
          </a:p>
          <a:p>
            <a:pPr>
              <a:spcAft>
                <a:spcPts val="600"/>
              </a:spcAft>
            </a:pPr>
            <a:r>
              <a:rPr lang="pl-PL" dirty="0"/>
              <a:t>Szczególnie płodna okazała się teoria „impetu”, która przeciwstawiała się aksjomatowi dynamiki Newtona: że ruch nie może trwać, jeśli nie jest podtrzymywany przez stałe działanie poruszającej siły. Przeciwnie, ruch raz rozpoczęty, trwa dalej sam. Buridan nadał teorii impetu postać ścisłą: impet jest proporcjonalny do szybkości, z jaką ciało zostało poruszone, oraz do ilość materii, jaką ciała zawiera. [Dziś </a:t>
            </a:r>
            <a:r>
              <a:rPr lang="pl-PL" i="1" dirty="0"/>
              <a:t>impet</a:t>
            </a:r>
            <a:r>
              <a:rPr lang="pl-PL" dirty="0"/>
              <a:t> nazywamy pędem, i definiujemy dokładnie tak, jak to zrobił Buridan: </a:t>
            </a:r>
            <a:r>
              <a:rPr lang="pl-PL" i="1" dirty="0"/>
              <a:t>p</a:t>
            </a:r>
            <a:r>
              <a:rPr lang="pl-PL" dirty="0"/>
              <a:t>=</a:t>
            </a:r>
            <a:r>
              <a:rPr lang="pl-PL" i="1" dirty="0"/>
              <a:t>mv</a:t>
            </a:r>
            <a:r>
              <a:rPr lang="pl-PL" dirty="0"/>
              <a:t>.] Co więcej, Buridan zastosował swą teorię również do ruchów kosmicznych. [Dzieło Buridana było w bibliotece UJ, kiedy studiował tam Kopernik: mógł je znać].</a:t>
            </a:r>
          </a:p>
          <a:p>
            <a:pPr>
              <a:spcAft>
                <a:spcPts val="600"/>
              </a:spcAft>
            </a:pPr>
            <a:r>
              <a:rPr lang="pl-PL" dirty="0"/>
              <a:t>Mikołaj z </a:t>
            </a:r>
            <a:r>
              <a:rPr lang="pl-PL" dirty="0" err="1"/>
              <a:t>Oresme</a:t>
            </a:r>
            <a:r>
              <a:rPr lang="pl-PL" dirty="0"/>
              <a:t> zrobił odkrycia w trzech dziedzinach nauki ścisłej: 1) geometrii analitycznej, 2) w teorii spadania ciał i 3) w teorii ruchu dziennego Ziemi. W pierwszej dziedzinie wyprzedził Kartezjusza, w drugiej Galileusza, w trzeciej Kopernika.</a:t>
            </a:r>
          </a:p>
          <a:p>
            <a:pPr>
              <a:spcAft>
                <a:spcPts val="600"/>
              </a:spcAft>
            </a:pPr>
            <a:r>
              <a:rPr lang="pl-PL" dirty="0"/>
              <a:t>[…] bo już od początku XIV w, sprawa była dyskutowana wśród ockhamistów paryskich […] że system astronomiczny mający Ziemię za ruchomą, a niebo gwiazd stałych za nieruchome, jest bardziej zadowalający od tradycyjnego. </a:t>
            </a:r>
            <a:r>
              <a:rPr lang="pl-PL" dirty="0" err="1"/>
              <a:t>Oresme</a:t>
            </a:r>
            <a:r>
              <a:rPr lang="pl-PL" dirty="0"/>
              <a:t> zaś wyłożył ten nowy system z niezwykłą pewnością i jasnością, godną Kopernika.” </a:t>
            </a:r>
          </a:p>
          <a:p>
            <a:pPr>
              <a:spcAft>
                <a:spcPts val="600"/>
              </a:spcAft>
            </a:pPr>
            <a:r>
              <a:rPr lang="pl-PL" dirty="0"/>
              <a:t>Wł. Tatarkiewicz, </a:t>
            </a:r>
            <a:r>
              <a:rPr lang="pl-PL" i="1" dirty="0"/>
              <a:t>Historia filozofii, </a:t>
            </a:r>
            <a:r>
              <a:rPr lang="pl-PL" dirty="0"/>
              <a:t>t. I, str. 304  </a:t>
            </a:r>
            <a:r>
              <a:rPr lang="pl-PL" dirty="0">
                <a:solidFill>
                  <a:schemeClr val="accent2"/>
                </a:solidFill>
              </a:rPr>
              <a:t>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7213561"/>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11899</TotalTime>
  <Words>7041</Words>
  <Application>Microsoft Office PowerPoint</Application>
  <PresentationFormat>Pokaz na ekranie (4:3)</PresentationFormat>
  <Paragraphs>283</Paragraphs>
  <Slides>39</Slides>
  <Notes>2</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39</vt:i4>
      </vt:variant>
    </vt:vector>
  </HeadingPairs>
  <TitlesOfParts>
    <vt:vector size="44" baseType="lpstr">
      <vt:lpstr>Arial</vt:lpstr>
      <vt:lpstr>Arial Unicode MS</vt:lpstr>
      <vt:lpstr>Calibri</vt:lpstr>
      <vt:lpstr>Times New Roman</vt:lpstr>
      <vt:lpstr>Projekt domyślny</vt:lpstr>
      <vt:lpstr>Filozofia przyrody</vt:lpstr>
      <vt:lpstr>Od filozofii średniowiecznej do współczesnej Koniec scholastyki i empiryzm angielski </vt:lpstr>
      <vt:lpstr>Ockham: koniec scholastyki</vt:lpstr>
      <vt:lpstr>Ockham: krytyka filozofii tradycyjnej</vt:lpstr>
      <vt:lpstr>Brzytwa Ockhama (1290-1348) </vt:lpstr>
      <vt:lpstr>Ockham: krytyka zasady przyczynowości</vt:lpstr>
      <vt:lpstr>Ockham: „Suma logiczna”</vt:lpstr>
      <vt:lpstr>Ockham, Parmenides i Lem: czy istnieje „nic”?</vt:lpstr>
      <vt:lpstr>„Spadkobiercy” Ockhama</vt:lpstr>
      <vt:lpstr>Francis Bacon (1561-1626)</vt:lpstr>
      <vt:lpstr>F. Bacon: Filozofia naturalna a teologia</vt:lpstr>
      <vt:lpstr>John Locke i jego empiryzm</vt:lpstr>
      <vt:lpstr>Berkeley: radykalny empiryzm</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Filozofia przyrody</vt:lpstr>
      <vt:lpstr>Karl Popper: Empiryzm należy rozumieć jako…</vt:lpstr>
      <vt:lpstr>La tête bien faite* Teaching Science in XXI Century</vt:lpstr>
      <vt:lpstr>EU (2007) „Rocards’ Report”</vt:lpstr>
      <vt:lpstr>Karl Popper: Kubłowa teoria umysłu</vt:lpstr>
      <vt:lpstr>Edgar Morin (1999):  „Głowa dobrze zrobiona” </vt:lpstr>
      <vt:lpstr>Edgar Morin: „Głowa dobrze zrobiona” </vt:lpstr>
      <vt:lpstr>Edgar Morin: „Głowa  dobrze zrobiona”: wieża Babel wiedzy </vt:lpstr>
      <vt:lpstr>Strategie dydaktyczne na XXI wiek: Hyper-konstruktywizm</vt:lpstr>
      <vt:lpstr>Hyper-konstruktywizm</vt:lpstr>
      <vt:lpstr>Strategie dydaktyczne na XXI wiek: Neo-realizm </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P.S. Paradiso riconquistato?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118</cp:revision>
  <dcterms:created xsi:type="dcterms:W3CDTF">2023-10-19T19:15:12Z</dcterms:created>
  <dcterms:modified xsi:type="dcterms:W3CDTF">2024-01-08T21:08:34Z</dcterms:modified>
</cp:coreProperties>
</file>