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560" r:id="rId3"/>
    <p:sldId id="321" r:id="rId4"/>
    <p:sldId id="370" r:id="rId5"/>
    <p:sldId id="372" r:id="rId6"/>
    <p:sldId id="511" r:id="rId7"/>
    <p:sldId id="512" r:id="rId8"/>
    <p:sldId id="413" r:id="rId9"/>
    <p:sldId id="324" r:id="rId10"/>
    <p:sldId id="513" r:id="rId11"/>
    <p:sldId id="325" r:id="rId12"/>
    <p:sldId id="326" r:id="rId13"/>
    <p:sldId id="327" r:id="rId14"/>
    <p:sldId id="514" r:id="rId15"/>
    <p:sldId id="515" r:id="rId16"/>
    <p:sldId id="328" r:id="rId17"/>
    <p:sldId id="330" r:id="rId18"/>
    <p:sldId id="526" r:id="rId19"/>
    <p:sldId id="528" r:id="rId20"/>
    <p:sldId id="335" r:id="rId21"/>
    <p:sldId id="336" r:id="rId22"/>
    <p:sldId id="337" r:id="rId23"/>
    <p:sldId id="338" r:id="rId24"/>
    <p:sldId id="482" r:id="rId25"/>
    <p:sldId id="483" r:id="rId26"/>
    <p:sldId id="484" r:id="rId27"/>
    <p:sldId id="359" r:id="rId28"/>
    <p:sldId id="329" r:id="rId29"/>
    <p:sldId id="371" r:id="rId30"/>
    <p:sldId id="364" r:id="rId31"/>
    <p:sldId id="348" r:id="rId32"/>
    <p:sldId id="561" r:id="rId33"/>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D5C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4" autoAdjust="0"/>
    <p:restoredTop sz="94660"/>
  </p:normalViewPr>
  <p:slideViewPr>
    <p:cSldViewPr>
      <p:cViewPr>
        <p:scale>
          <a:sx n="66" d="100"/>
          <a:sy n="66" d="100"/>
        </p:scale>
        <p:origin x="60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16.04.2025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ep.utm.edu/berkeley/" TargetMode="External"/><Relationship Id="rId2" Type="http://schemas.openxmlformats.org/officeDocument/2006/relationships/hyperlink" Target="https://iep.utm.edu/locke/" TargetMode="Externa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www.youtube.com/watch?v=PanqoHa_B6c" TargetMode="External"/><Relationship Id="rId7" Type="http://schemas.openxmlformats.org/officeDocument/2006/relationships/image" Target="../media/image8.gif"/><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en.wikipedia.org/wiki/Schrodinger_equation" TargetMode="External"/><Relationship Id="rId7" Type="http://schemas.openxmlformats.org/officeDocument/2006/relationships/image" Target="../media/image13.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5800" y="39191"/>
            <a:ext cx="7772400" cy="1013546"/>
          </a:xfrm>
        </p:spPr>
        <p:txBody>
          <a:bodyPr anchor="ctr"/>
          <a:lstStyle/>
          <a:p>
            <a:pPr eaLnBrk="1" hangingPunct="1"/>
            <a:r>
              <a:rPr lang="pl-PL" altLang="it-IT" sz="4400" dirty="0"/>
              <a:t>Filozofia przyrody</a:t>
            </a:r>
            <a:endParaRPr lang="en-AU" altLang="it-IT" sz="4400" dirty="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1018687"/>
            <a:ext cx="9144000" cy="2687638"/>
          </a:xfrm>
        </p:spPr>
        <p:txBody>
          <a:bodyPr/>
          <a:lstStyle/>
          <a:p>
            <a:pPr eaLnBrk="1" hangingPunct="1">
              <a:lnSpc>
                <a:spcPct val="80000"/>
              </a:lnSpc>
            </a:pPr>
            <a:r>
              <a:rPr lang="pl-PL" altLang="it-IT" sz="2800" dirty="0"/>
              <a:t>Wykład XVI: Empiryzm (sceptycyzm) angielski</a:t>
            </a:r>
          </a:p>
          <a:p>
            <a:pPr eaLnBrk="1" hangingPunct="1">
              <a:lnSpc>
                <a:spcPct val="80000"/>
              </a:lnSpc>
            </a:pPr>
            <a:r>
              <a:rPr lang="pl-PL" altLang="it-IT" sz="2800" dirty="0"/>
              <a:t>Przyczynowość: </a:t>
            </a:r>
            <a:r>
              <a:rPr lang="pl-PL" altLang="it-IT" sz="2800" dirty="0">
                <a:solidFill>
                  <a:schemeClr val="tx1">
                    <a:lumMod val="50000"/>
                    <a:lumOff val="50000"/>
                  </a:schemeClr>
                </a:solidFill>
              </a:rPr>
              <a:t>Ockham, F. Bacon, </a:t>
            </a:r>
            <a:r>
              <a:rPr lang="pl-PL" altLang="it-IT" sz="2800" dirty="0"/>
              <a:t>D. Hume, B. Russell</a:t>
            </a:r>
          </a:p>
          <a:p>
            <a:pPr eaLnBrk="1" hangingPunct="1">
              <a:lnSpc>
                <a:spcPct val="80000"/>
              </a:lnSpc>
            </a:pPr>
            <a:endParaRPr lang="pl-PL" altLang="it-IT" sz="22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algn="l" eaLnBrk="1" hangingPunct="1">
              <a:lnSpc>
                <a:spcPct val="80000"/>
              </a:lnSpc>
            </a:pPr>
            <a:endParaRPr lang="pl-PL" altLang="it-IT" sz="2400" dirty="0"/>
          </a:p>
          <a:p>
            <a:pPr algn="l" eaLnBrk="1" hangingPunct="1">
              <a:lnSpc>
                <a:spcPct val="80000"/>
              </a:lnSpc>
            </a:pPr>
            <a:r>
              <a:rPr lang="pl-PL" altLang="it-IT" sz="2400" dirty="0"/>
              <a:t>Wiek XVII i XVIII: fascynacji nauką</a:t>
            </a:r>
            <a:endParaRPr lang="pl-PL"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74403" y="5826184"/>
            <a:ext cx="880834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t>Zbiory instrumentów naukowych króla Jerzego III Hanowerskiego (1738-1820)</a:t>
            </a:r>
          </a:p>
          <a:p>
            <a:pPr eaLnBrk="1" hangingPunct="1">
              <a:spcBef>
                <a:spcPct val="0"/>
              </a:spcBef>
              <a:buFontTx/>
              <a:buNone/>
            </a:pPr>
            <a:r>
              <a:rPr lang="pl-PL" altLang="it-IT" sz="1800" i="1" dirty="0"/>
              <a:t>Science </a:t>
            </a:r>
            <a:r>
              <a:rPr lang="pl-PL" altLang="it-IT" sz="1800" i="1" dirty="0" err="1"/>
              <a:t>Museum</a:t>
            </a:r>
            <a:r>
              <a:rPr lang="pl-PL" altLang="it-IT" sz="1800" dirty="0"/>
              <a:t>, Londyn, 2007, foto Maria Karwasz</a:t>
            </a:r>
          </a:p>
          <a:p>
            <a:pPr eaLnBrk="1" hangingPunct="1">
              <a:spcBef>
                <a:spcPct val="0"/>
              </a:spcBef>
              <a:buFontTx/>
              <a:buNone/>
            </a:pPr>
            <a:r>
              <a:rPr lang="pl-PL" altLang="it-IT" sz="1800" dirty="0"/>
              <a:t>G. Karwasz i J. Kruk</a:t>
            </a:r>
            <a:r>
              <a:rPr lang="pl-PL" altLang="it-IT" sz="1800" i="1" dirty="0"/>
              <a:t>, Idee i realizacje dydaktyki interaktywnej</a:t>
            </a:r>
            <a:r>
              <a:rPr lang="pl-PL" altLang="it-IT" sz="1800" dirty="0"/>
              <a:t>, UMK, 2011, str. 138</a:t>
            </a:r>
            <a:endParaRPr lang="en-AU" altLang="it-IT" sz="1800" i="1" dirty="0"/>
          </a:p>
        </p:txBody>
      </p:sp>
      <p:pic>
        <p:nvPicPr>
          <p:cNvPr id="5" name="Obraz 4">
            <a:extLst>
              <a:ext uri="{FF2B5EF4-FFF2-40B4-BE49-F238E27FC236}">
                <a16:creationId xmlns:a16="http://schemas.microsoft.com/office/drawing/2014/main" id="{3832BE5E-52CA-D0F8-24F9-DC2AFE36972D}"/>
              </a:ext>
            </a:extLst>
          </p:cNvPr>
          <p:cNvPicPr>
            <a:picLocks noChangeAspect="1"/>
          </p:cNvPicPr>
          <p:nvPr/>
        </p:nvPicPr>
        <p:blipFill>
          <a:blip r:embed="rId2"/>
          <a:stretch>
            <a:fillRect/>
          </a:stretch>
        </p:blipFill>
        <p:spPr>
          <a:xfrm>
            <a:off x="261257" y="3737386"/>
            <a:ext cx="8621486" cy="19097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3D6856-C9FA-6C94-CF10-845C7DC3C22E}"/>
              </a:ext>
            </a:extLst>
          </p:cNvPr>
          <p:cNvSpPr>
            <a:spLocks noGrp="1"/>
          </p:cNvSpPr>
          <p:nvPr>
            <p:ph type="title"/>
          </p:nvPr>
        </p:nvSpPr>
        <p:spPr>
          <a:xfrm>
            <a:off x="394854" y="66818"/>
            <a:ext cx="8229600" cy="1143000"/>
          </a:xfrm>
        </p:spPr>
        <p:txBody>
          <a:bodyPr/>
          <a:lstStyle/>
          <a:p>
            <a:r>
              <a:rPr lang="pl-PL" sz="3600" dirty="0"/>
              <a:t>David Hume: zasada przyczynowości</a:t>
            </a:r>
            <a:endParaRPr lang="en-US" dirty="0"/>
          </a:p>
        </p:txBody>
      </p:sp>
      <p:sp>
        <p:nvSpPr>
          <p:cNvPr id="4" name="pole tekstowe 3">
            <a:extLst>
              <a:ext uri="{FF2B5EF4-FFF2-40B4-BE49-F238E27FC236}">
                <a16:creationId xmlns:a16="http://schemas.microsoft.com/office/drawing/2014/main" id="{7862AC85-EC60-A062-4E6F-405568C942D9}"/>
              </a:ext>
            </a:extLst>
          </p:cNvPr>
          <p:cNvSpPr txBox="1"/>
          <p:nvPr/>
        </p:nvSpPr>
        <p:spPr>
          <a:xfrm>
            <a:off x="125760" y="4788962"/>
            <a:ext cx="8892480" cy="1846659"/>
          </a:xfrm>
          <a:prstGeom prst="rect">
            <a:avLst/>
          </a:prstGeom>
          <a:noFill/>
        </p:spPr>
        <p:txBody>
          <a:bodyPr wrap="square">
            <a:spAutoFit/>
          </a:bodyPr>
          <a:lstStyle/>
          <a:p>
            <a:r>
              <a:rPr lang="en-AU" sz="1400" b="0" i="0" dirty="0">
                <a:solidFill>
                  <a:srgbClr val="000000"/>
                </a:solidFill>
                <a:effectLst/>
                <a:latin typeface="Georgia" panose="02040502050405020303" pitchFamily="18" charset="0"/>
              </a:rPr>
              <a:t>David Hume (1711-1776) is one of the British Empiricists of the Early Modern period, along with </a:t>
            </a:r>
            <a:r>
              <a:rPr lang="en-AU" sz="1400" b="0" i="0" u="sng" dirty="0">
                <a:solidFill>
                  <a:srgbClr val="0A5167"/>
                </a:solidFill>
                <a:effectLst/>
                <a:latin typeface="Georgia" panose="02040502050405020303" pitchFamily="18" charset="0"/>
                <a:hlinkClick r:id="rId2"/>
              </a:rPr>
              <a:t>John Locke</a:t>
            </a:r>
            <a:r>
              <a:rPr lang="en-AU" sz="1400" b="0" i="0" dirty="0">
                <a:solidFill>
                  <a:srgbClr val="000000"/>
                </a:solidFill>
                <a:effectLst/>
                <a:latin typeface="Georgia" panose="02040502050405020303" pitchFamily="18" charset="0"/>
              </a:rPr>
              <a:t> and </a:t>
            </a:r>
            <a:r>
              <a:rPr lang="en-AU" sz="1400" b="0" i="0" u="sng" dirty="0">
                <a:solidFill>
                  <a:srgbClr val="0A5167"/>
                </a:solidFill>
                <a:effectLst/>
                <a:latin typeface="Georgia" panose="02040502050405020303" pitchFamily="18" charset="0"/>
                <a:hlinkClick r:id="rId3"/>
              </a:rPr>
              <a:t>George Berkeley</a:t>
            </a:r>
            <a:r>
              <a:rPr lang="en-AU" sz="1400" b="0" i="0" dirty="0">
                <a:solidFill>
                  <a:srgbClr val="000000"/>
                </a:solidFill>
                <a:effectLst/>
                <a:latin typeface="Georgia" panose="02040502050405020303" pitchFamily="18" charset="0"/>
              </a:rPr>
              <a:t>. Although the three advocate similar empirical standards for knowledge,  that is, that there are no innate ideas and that all knowledge comes from experience, Hume is known for applying this standard rigorously to causation and necessity. Instead of taking the notion of causation for granted, Hume challenges us to consider what experience allows us to know about cause and effect.</a:t>
            </a:r>
            <a:endParaRPr lang="pl-PL" sz="1400" b="0" i="0" dirty="0">
              <a:solidFill>
                <a:srgbClr val="000000"/>
              </a:solidFill>
              <a:effectLst/>
              <a:latin typeface="Georgia" panose="02040502050405020303" pitchFamily="18" charset="0"/>
            </a:endParaRPr>
          </a:p>
          <a:p>
            <a:r>
              <a:rPr lang="en-AU" sz="1400" b="0" i="0" dirty="0">
                <a:solidFill>
                  <a:srgbClr val="000000"/>
                </a:solidFill>
                <a:effectLst/>
                <a:latin typeface="Georgia" panose="02040502050405020303" pitchFamily="18" charset="0"/>
              </a:rPr>
              <a:t>This tenuous grasp on causal efficacy helps give rise to the Problem of Induction–that we are not reasonably justified in making any inductive inference about the world. </a:t>
            </a:r>
            <a:endParaRPr lang="pl-PL" sz="1400" b="0" i="0" dirty="0">
              <a:solidFill>
                <a:srgbClr val="000000"/>
              </a:solidFill>
              <a:effectLst/>
              <a:latin typeface="Georgia" panose="02040502050405020303" pitchFamily="18" charset="0"/>
            </a:endParaRPr>
          </a:p>
          <a:p>
            <a:r>
              <a:rPr lang="pl-PL" sz="1600" dirty="0">
                <a:solidFill>
                  <a:srgbClr val="000000"/>
                </a:solidFill>
                <a:latin typeface="Georgia" panose="02040502050405020303" pitchFamily="18" charset="0"/>
              </a:rPr>
              <a:t>Internet Encyclopedia of </a:t>
            </a:r>
            <a:r>
              <a:rPr lang="pl-PL" sz="1600" dirty="0" err="1">
                <a:solidFill>
                  <a:srgbClr val="000000"/>
                </a:solidFill>
                <a:latin typeface="Georgia" panose="02040502050405020303" pitchFamily="18" charset="0"/>
              </a:rPr>
              <a:t>Philosophy</a:t>
            </a:r>
            <a:r>
              <a:rPr lang="pl-PL" sz="1600" dirty="0">
                <a:solidFill>
                  <a:srgbClr val="000000"/>
                </a:solidFill>
                <a:latin typeface="Georgia" panose="02040502050405020303" pitchFamily="18" charset="0"/>
              </a:rPr>
              <a:t>, https://iep.utm.edu/hume-causation/#H5</a:t>
            </a:r>
            <a:endParaRPr lang="en-US" sz="1600" dirty="0"/>
          </a:p>
        </p:txBody>
      </p:sp>
      <p:sp>
        <p:nvSpPr>
          <p:cNvPr id="6" name="pole tekstowe 5">
            <a:extLst>
              <a:ext uri="{FF2B5EF4-FFF2-40B4-BE49-F238E27FC236}">
                <a16:creationId xmlns:a16="http://schemas.microsoft.com/office/drawing/2014/main" id="{A97B5A20-A485-EF13-3F31-A0D62927E60C}"/>
              </a:ext>
            </a:extLst>
          </p:cNvPr>
          <p:cNvSpPr txBox="1"/>
          <p:nvPr/>
        </p:nvSpPr>
        <p:spPr>
          <a:xfrm>
            <a:off x="239452" y="1077969"/>
            <a:ext cx="8778788" cy="3600986"/>
          </a:xfrm>
          <a:prstGeom prst="rect">
            <a:avLst/>
          </a:prstGeom>
          <a:noFill/>
        </p:spPr>
        <p:txBody>
          <a:bodyPr wrap="square">
            <a:spAutoFit/>
          </a:bodyPr>
          <a:lstStyle/>
          <a:p>
            <a:r>
              <a:rPr lang="pl-PL" sz="1900" b="0" i="0" dirty="0">
                <a:solidFill>
                  <a:srgbClr val="000000"/>
                </a:solidFill>
                <a:effectLst/>
                <a:latin typeface="+mj-lt"/>
              </a:rPr>
              <a:t>David Hume (1711-1776) jest jednym z brytyjskich empirystów okresu wczesno-nowożytnego, obok Johna </a:t>
            </a:r>
            <a:r>
              <a:rPr lang="pl-PL" sz="1900" b="0" i="0" dirty="0" err="1">
                <a:solidFill>
                  <a:srgbClr val="000000"/>
                </a:solidFill>
                <a:effectLst/>
                <a:latin typeface="+mj-lt"/>
              </a:rPr>
              <a:t>Locke'a</a:t>
            </a:r>
            <a:r>
              <a:rPr lang="pl-PL" sz="1900" b="0" i="0" dirty="0">
                <a:solidFill>
                  <a:srgbClr val="000000"/>
                </a:solidFill>
                <a:effectLst/>
                <a:latin typeface="+mj-lt"/>
              </a:rPr>
              <a:t> i George'a Berkeleya. Chociaż </a:t>
            </a:r>
            <a:r>
              <a:rPr lang="pl-PL" sz="1900" dirty="0">
                <a:solidFill>
                  <a:srgbClr val="000000"/>
                </a:solidFill>
                <a:latin typeface="+mj-lt"/>
              </a:rPr>
              <a:t>wszyscy</a:t>
            </a:r>
            <a:r>
              <a:rPr lang="pl-PL" sz="1900" b="0" i="0" dirty="0">
                <a:solidFill>
                  <a:srgbClr val="000000"/>
                </a:solidFill>
                <a:effectLst/>
                <a:latin typeface="+mj-lt"/>
              </a:rPr>
              <a:t> trzej argumentują za podobnymi empirycznymi standardami wiedzy, to znaczy, że nie ma wrodzonych idei i że cała wiedza pochodzi z doświadczenia, Hume jest znany z rygorystycznego stosowania tego standardu do przyczynowości i konieczności. Zamiast przyjmować pojęcie przyczynowości za coś oczywistego, Hume rzuca nam wyzwanie, abyśmy zastanowili się, co doświadczenie pozwala nam wiedzieć o przyczynie i skutku.</a:t>
            </a:r>
          </a:p>
          <a:p>
            <a:endParaRPr lang="pl-PL" sz="1900" dirty="0">
              <a:solidFill>
                <a:srgbClr val="000000"/>
              </a:solidFill>
              <a:latin typeface="+mj-lt"/>
            </a:endParaRPr>
          </a:p>
          <a:p>
            <a:r>
              <a:rPr lang="pl-PL" sz="1900" dirty="0">
                <a:solidFill>
                  <a:srgbClr val="000000"/>
                </a:solidFill>
                <a:latin typeface="+mj-lt"/>
              </a:rPr>
              <a:t>Pytanie o konieczność związków przyczynowych rodzi pytanie o zasadność </a:t>
            </a:r>
            <a:r>
              <a:rPr lang="pl-PL" sz="1900" i="1" dirty="0">
                <a:solidFill>
                  <a:srgbClr val="000000"/>
                </a:solidFill>
                <a:latin typeface="+mj-lt"/>
              </a:rPr>
              <a:t>indukcji</a:t>
            </a:r>
            <a:r>
              <a:rPr lang="pl-PL" sz="1900" dirty="0">
                <a:solidFill>
                  <a:srgbClr val="000000"/>
                </a:solidFill>
                <a:latin typeface="+mj-lt"/>
              </a:rPr>
              <a:t> -  [być może] </a:t>
            </a:r>
            <a:r>
              <a:rPr lang="pl-PL" sz="1900" b="0" i="0" dirty="0">
                <a:solidFill>
                  <a:srgbClr val="000000"/>
                </a:solidFill>
                <a:effectLst/>
                <a:latin typeface="+mj-lt"/>
              </a:rPr>
              <a:t>nie mamy racjonalnego prawa do wyciągania jakichkolwiek indukcyjnych wniosków o świecie. </a:t>
            </a:r>
            <a:endParaRPr lang="en-US" sz="1900" dirty="0">
              <a:latin typeface="+mj-lt"/>
            </a:endParaRPr>
          </a:p>
        </p:txBody>
      </p:sp>
    </p:spTree>
    <p:extLst>
      <p:ext uri="{BB962C8B-B14F-4D97-AF65-F5344CB8AC3E}">
        <p14:creationId xmlns:p14="http://schemas.microsoft.com/office/powerpoint/2010/main" val="3383225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trójkątów,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a:t>
            </a:r>
            <a:r>
              <a:rPr lang="pl-PL" altLang="it-IT" sz="1800" i="1" dirty="0">
                <a:solidFill>
                  <a:schemeClr val="accent6"/>
                </a:solidFill>
              </a:rPr>
              <a:t>Special </a:t>
            </a:r>
            <a:r>
              <a:rPr lang="pl-PL" altLang="it-IT" sz="1800" i="1" dirty="0" err="1">
                <a:solidFill>
                  <a:schemeClr val="accent6"/>
                </a:solidFill>
              </a:rPr>
              <a:t>Divine</a:t>
            </a:r>
            <a:r>
              <a:rPr lang="pl-PL" altLang="it-IT" sz="1800" i="1" dirty="0">
                <a:solidFill>
                  <a:schemeClr val="accent6"/>
                </a:solidFill>
              </a:rPr>
              <a:t> Action</a:t>
            </a:r>
            <a:r>
              <a:rPr lang="pl-PL" altLang="it-IT" sz="1800" dirty="0">
                <a:solidFill>
                  <a:schemeClr val="accent6"/>
                </a:solidFill>
              </a:rPr>
              <a:t>,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widzieli w doświadczeniu rozwiązanie wszystkich zagadnień, on zaś w samym doświadczeniu dojrzał zagadnienie, które wymaga rozwiązania. [...]</a:t>
            </a:r>
            <a:r>
              <a:rPr lang="pl-PL" altLang="it-IT" sz="1800" i="1" dirty="0"/>
              <a:t> Jeżeli </a:t>
            </a:r>
            <a:r>
              <a:rPr lang="pl-PL" altLang="it-IT" sz="1800" dirty="0"/>
              <a:t>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a:t>
            </a:r>
            <a:r>
              <a:rPr lang="pl-PL" altLang="it-IT" sz="1800" dirty="0" err="1"/>
              <a:t>przyczy</a:t>
            </a:r>
            <a:r>
              <a:rPr lang="pl-PL" altLang="it-IT" sz="1800" dirty="0"/>
              <a:t>-nowego nie poznajemy także empirycznie: sekwencja wydarzeń nie oznacza konieczności związku przyczynowego</a:t>
            </a:r>
            <a:r>
              <a:rPr lang="pl-PL" altLang="it-IT" sz="1800" baseline="30000" dirty="0"/>
              <a:t>2)</a:t>
            </a:r>
            <a:r>
              <a:rPr lang="pl-PL" altLang="it-IT" sz="1800" dirty="0"/>
              <a:t>.”  </a:t>
            </a:r>
            <a:r>
              <a:rPr lang="pl-PL" altLang="it-IT" sz="1800" i="1" dirty="0"/>
              <a:t>(Historia,</a:t>
            </a:r>
            <a:r>
              <a:rPr lang="pl-PL" altLang="it-IT" sz="1800" dirty="0"/>
              <a: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A794750-354C-F31C-AFE6-BA4E5F03B94E}"/>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36967CEC-1BCF-D1A5-16C6-AEC17445BE36}"/>
              </a:ext>
            </a:extLst>
          </p:cNvPr>
          <p:cNvSpPr>
            <a:spLocks noGrp="1" noChangeArrowheads="1"/>
          </p:cNvSpPr>
          <p:nvPr>
            <p:ph type="title"/>
          </p:nvPr>
        </p:nvSpPr>
        <p:spPr>
          <a:xfrm>
            <a:off x="0" y="-26988"/>
            <a:ext cx="9144000" cy="863601"/>
          </a:xfrm>
        </p:spPr>
        <p:txBody>
          <a:bodyPr/>
          <a:lstStyle/>
          <a:p>
            <a:pPr eaLnBrk="1" hangingPunct="1"/>
            <a:r>
              <a:rPr lang="pl-PL" altLang="it-IT" sz="3100" dirty="0">
                <a:ea typeface="Arial Unicode MS" pitchFamily="34" charset="-128"/>
              </a:rPr>
              <a:t>F</a:t>
            </a:r>
            <a:r>
              <a:rPr lang="it-IT" altLang="it-IT" sz="3100" dirty="0">
                <a:ea typeface="Arial Unicode MS" pitchFamily="34" charset="-128"/>
              </a:rPr>
              <a:t>ondamento empirico della relazione causale</a:t>
            </a:r>
            <a:endParaRPr lang="pl-PL" altLang="it-IT" sz="3100" dirty="0">
              <a:ea typeface="Arial Unicode MS" pitchFamily="34" charset="-128"/>
            </a:endParaRPr>
          </a:p>
        </p:txBody>
      </p:sp>
      <p:sp>
        <p:nvSpPr>
          <p:cNvPr id="17411" name="Rectangle 3">
            <a:extLst>
              <a:ext uri="{FF2B5EF4-FFF2-40B4-BE49-F238E27FC236}">
                <a16:creationId xmlns:a16="http://schemas.microsoft.com/office/drawing/2014/main" id="{89AB0098-ECCD-AFFE-22C7-264E98768513}"/>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i="1" dirty="0" err="1"/>
              <a:t>Prende</a:t>
            </a:r>
            <a:r>
              <a:rPr lang="pl-PL" altLang="it-IT" sz="1800" i="1" dirty="0"/>
              <a:t> </a:t>
            </a:r>
            <a:r>
              <a:rPr lang="pl-PL" altLang="it-IT" sz="1800" i="1" dirty="0" err="1"/>
              <a:t>avvio</a:t>
            </a:r>
            <a:r>
              <a:rPr lang="pl-PL" altLang="it-IT" sz="1800" i="1" dirty="0"/>
              <a:t> la celebrę </a:t>
            </a:r>
            <a:r>
              <a:rPr lang="pl-PL" altLang="it-IT" sz="1800" i="1" dirty="0" err="1"/>
              <a:t>analisi</a:t>
            </a:r>
            <a:r>
              <a:rPr lang="pl-PL" altLang="it-IT" sz="1800" i="1" dirty="0"/>
              <a:t> </a:t>
            </a:r>
            <a:r>
              <a:rPr lang="pl-PL" altLang="it-IT" sz="1800" i="1" dirty="0" err="1"/>
              <a:t>della</a:t>
            </a:r>
            <a:r>
              <a:rPr lang="pl-PL" altLang="it-IT" sz="1800" i="1" dirty="0"/>
              <a:t> </a:t>
            </a:r>
            <a:r>
              <a:rPr lang="pl-PL" altLang="it-IT" sz="1800" i="1" dirty="0" err="1"/>
              <a:t>causalit</a:t>
            </a:r>
            <a:r>
              <a:rPr lang="it-IT" altLang="it-IT" sz="1800" i="1" dirty="0"/>
              <a:t>à, che fa di Hume uno dei grandi critici della tradizione metafisica. La trattazione ha dato e continua a dare molto filo da torcere a filosofi ed epistemologi, tanto che il problema qui considerato anche ai nostri giorni tutt’altro che risolto. I brani sono tratti da </a:t>
            </a:r>
            <a:r>
              <a:rPr lang="it-IT" altLang="it-IT" sz="1800" dirty="0"/>
              <a:t>Trattato sulla natura umana</a:t>
            </a:r>
            <a:r>
              <a:rPr lang="it-IT" altLang="it-IT" sz="1800" i="1" dirty="0"/>
              <a:t>, cit. pp.86-90, 91-92. 100-06</a:t>
            </a:r>
          </a:p>
          <a:p>
            <a:pPr eaLnBrk="1" hangingPunct="1">
              <a:buFontTx/>
              <a:buNone/>
              <a:defRPr/>
            </a:pPr>
            <a:r>
              <a:rPr lang="it-IT" altLang="it-IT" sz="1800" dirty="0"/>
              <a:t>Diamo uno sguardo a due di quegli oggetti che chiamiamo causa ed effetto […] al fine di trovare quell’impressione che produce un’idea così prodigiosa. Vedo subito che non devo cercarla in nessuna delle particolari </a:t>
            </a:r>
            <a:r>
              <a:rPr lang="it-IT" altLang="it-IT" sz="1800" i="1" dirty="0"/>
              <a:t>qualità</a:t>
            </a:r>
            <a:r>
              <a:rPr lang="it-IT" altLang="it-IT" sz="1800" dirty="0"/>
              <a:t> degli oggetti. […] L’idea di causalità deve derivare da qualche </a:t>
            </a:r>
            <a:r>
              <a:rPr lang="it-IT" altLang="it-IT" sz="1800" i="1" dirty="0"/>
              <a:t>relazione </a:t>
            </a:r>
            <a:r>
              <a:rPr lang="it-IT" altLang="it-IT" sz="1800" dirty="0"/>
              <a:t>esistente tra gli oggetti. In primo luogo ‘ devono essere </a:t>
            </a:r>
            <a:r>
              <a:rPr lang="it-IT" altLang="it-IT" sz="1800" i="1" dirty="0"/>
              <a:t>contigui</a:t>
            </a:r>
            <a:r>
              <a:rPr lang="it-IT" altLang="it-IT" sz="1800" dirty="0"/>
              <a:t>, e che niente potrebbe agire su altro se tra essi ci fosse il minimo intervallo di tempo e di spazio. […] consiste nella </a:t>
            </a:r>
            <a:r>
              <a:rPr lang="it-IT" altLang="it-IT" sz="1800" i="1" dirty="0"/>
              <a:t>priorità</a:t>
            </a:r>
            <a:r>
              <a:rPr lang="it-IT" altLang="it-IT" sz="1800" dirty="0"/>
              <a:t> di tempo della causa sull’effetto. </a:t>
            </a:r>
          </a:p>
          <a:p>
            <a:pPr eaLnBrk="1" hangingPunct="1">
              <a:buFontTx/>
              <a:buNone/>
              <a:defRPr/>
            </a:pPr>
            <a:r>
              <a:rPr lang="it-IT" altLang="it-IT" sz="1800" dirty="0"/>
              <a:t>Relazione di contiguità e di successione sono essenziali. </a:t>
            </a:r>
          </a:p>
          <a:p>
            <a:pPr eaLnBrk="1" hangingPunct="1">
              <a:buFontTx/>
              <a:buNone/>
              <a:defRPr/>
            </a:pPr>
            <a:endParaRPr lang="it-IT" altLang="it-IT" sz="1800" dirty="0"/>
          </a:p>
          <a:p>
            <a:pPr eaLnBrk="1" hangingPunct="1">
              <a:buFontTx/>
              <a:buNone/>
              <a:defRPr/>
            </a:pPr>
            <a:r>
              <a:rPr lang="it-IT" altLang="it-IT" sz="1800" dirty="0"/>
              <a:t>Nicola Abbagnano, Giovanni Fornero, </a:t>
            </a:r>
            <a:r>
              <a:rPr lang="it-IT" altLang="it-IT" sz="1800" i="1" dirty="0"/>
              <a:t>Protagonisti e testi delle filosofia, </a:t>
            </a:r>
            <a:r>
              <a:rPr lang="it-IT" altLang="it-IT" sz="1800" dirty="0"/>
              <a:t>Paravia, Torino, 1996, vol. II, p. 526-7</a:t>
            </a:r>
            <a:endParaRPr lang="pl-PL" altLang="it-IT" sz="1800" dirty="0"/>
          </a:p>
        </p:txBody>
      </p:sp>
    </p:spTree>
    <p:extLst>
      <p:ext uri="{BB962C8B-B14F-4D97-AF65-F5344CB8AC3E}">
        <p14:creationId xmlns:p14="http://schemas.microsoft.com/office/powerpoint/2010/main" val="152879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690B1-11D3-41B8-5DC1-2E0311D96459}"/>
            </a:ext>
          </a:extLst>
        </p:cNvPr>
        <p:cNvGrpSpPr/>
        <p:nvPr/>
      </p:nvGrpSpPr>
      <p:grpSpPr>
        <a:xfrm>
          <a:off x="0" y="0"/>
          <a:ext cx="0" cy="0"/>
          <a:chOff x="0" y="0"/>
          <a:chExt cx="0" cy="0"/>
        </a:xfrm>
      </p:grpSpPr>
      <p:sp>
        <p:nvSpPr>
          <p:cNvPr id="10242" name="Rectangle 2">
            <a:extLst>
              <a:ext uri="{FF2B5EF4-FFF2-40B4-BE49-F238E27FC236}">
                <a16:creationId xmlns:a16="http://schemas.microsoft.com/office/drawing/2014/main" id="{B83F18AE-B3DA-C41B-B9D5-AF85C1095464}"/>
              </a:ext>
            </a:extLst>
          </p:cNvPr>
          <p:cNvSpPr>
            <a:spLocks noGrp="1" noChangeArrowheads="1"/>
          </p:cNvSpPr>
          <p:nvPr>
            <p:ph type="title"/>
          </p:nvPr>
        </p:nvSpPr>
        <p:spPr>
          <a:xfrm>
            <a:off x="0" y="-26988"/>
            <a:ext cx="9144000" cy="863601"/>
          </a:xfrm>
        </p:spPr>
        <p:txBody>
          <a:bodyPr/>
          <a:lstStyle/>
          <a:p>
            <a:pPr eaLnBrk="1" hangingPunct="1"/>
            <a:r>
              <a:rPr lang="pl-PL" altLang="it-IT" sz="3100" dirty="0">
                <a:ea typeface="Arial Unicode MS" pitchFamily="34" charset="-128"/>
              </a:rPr>
              <a:t>Fundament empiryczny zależności przyczynowych</a:t>
            </a:r>
          </a:p>
        </p:txBody>
      </p:sp>
      <p:sp>
        <p:nvSpPr>
          <p:cNvPr id="17411" name="Rectangle 3">
            <a:extLst>
              <a:ext uri="{FF2B5EF4-FFF2-40B4-BE49-F238E27FC236}">
                <a16:creationId xmlns:a16="http://schemas.microsoft.com/office/drawing/2014/main" id="{C3FD3A05-B471-02A5-6F1F-CBA6D003DBF1}"/>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i="1" dirty="0"/>
              <a:t>Rozpoczyna się słynna analiza przyczynowości, która czyni Hume'a jednym z wielkich krytyków tradycji metafizycznej. Dyskusja ta przysporzyła i nadal sprawia wiele kłopotów filozofom i epistemologom, do tego stopnia, że problem, o którym tu mowa, nawet w naszych czasach, jest daleki od rozwiązania. Fragmenty pochodzą z </a:t>
            </a:r>
            <a:r>
              <a:rPr lang="pl-PL" altLang="it-IT" sz="1800" dirty="0"/>
              <a:t>Traktatu o naturze ludzkiej, </a:t>
            </a:r>
            <a:r>
              <a:rPr lang="it-IT" altLang="it-IT" sz="1800" i="1" dirty="0"/>
              <a:t>op. </a:t>
            </a:r>
            <a:r>
              <a:rPr lang="it-IT" altLang="it-IT" sz="1800" i="1" dirty="0" err="1"/>
              <a:t>cit</a:t>
            </a:r>
            <a:r>
              <a:rPr lang="pl-PL" altLang="it-IT" sz="1800" i="1" dirty="0"/>
              <a:t>., s. 86-90, 91-92. 100-06</a:t>
            </a:r>
            <a:r>
              <a:rPr lang="pl-PL" altLang="it-IT" sz="1900" i="1" dirty="0"/>
              <a:t>
„</a:t>
            </a:r>
            <a:r>
              <a:rPr lang="pl-PL" altLang="it-IT" sz="1900" dirty="0"/>
              <a:t>Przyjrzyjmy się dwóm z tych </a:t>
            </a:r>
            <a:r>
              <a:rPr lang="it-IT" altLang="it-IT" sz="1900" dirty="0" err="1"/>
              <a:t>obiekt</a:t>
            </a:r>
            <a:r>
              <a:rPr lang="pl-PL" altLang="it-IT" sz="1900" dirty="0"/>
              <a:t>ów, które nazywamy przyczyną i skutkiem, aby znaleźć ową moc, która wytwarza tak zdumiewającą ideę. Od razu widzę, że nie mogę jej szukać w żadnej z poszczególnych właściwości przedmiotów […] Idea przyczynowości musi wywodzić się z jakiegoś stosunku istniejącego między obiektami. Po pierwsze, muszą one przylegać do siebie: nic nie może oddziaływać na nic innego, jeśli istnieje między nimi jakiś odstęp czasu i przestrzeni. Ten atrybut oznacza też, że przyczyna musi wyprzedzać skutek. 
Zasadnicze znaczenie mają więc zależności sąsiedztwa przestrzennego i sukcesji w czasie</a:t>
            </a:r>
            <a:r>
              <a:rPr lang="it-IT" altLang="it-IT" sz="1900" dirty="0"/>
              <a:t>.</a:t>
            </a:r>
            <a:r>
              <a:rPr lang="pl-PL" altLang="it-IT" sz="1900" dirty="0"/>
              <a:t>”</a:t>
            </a:r>
            <a:r>
              <a:rPr lang="it-IT" altLang="it-IT" sz="1900" dirty="0"/>
              <a:t> </a:t>
            </a:r>
          </a:p>
          <a:p>
            <a:pPr eaLnBrk="1" hangingPunct="1">
              <a:buFontTx/>
              <a:buNone/>
              <a:defRPr/>
            </a:pPr>
            <a:r>
              <a:rPr lang="pl-PL" altLang="it-IT" sz="1900" dirty="0">
                <a:solidFill>
                  <a:schemeClr val="accent2"/>
                </a:solidFill>
              </a:rPr>
              <a:t>Obawiam się, że nie: sygnały elektromagnetyczne Maxwella (i stożek </a:t>
            </a:r>
            <a:r>
              <a:rPr lang="pl-PL" altLang="it-IT" sz="1900" dirty="0" err="1">
                <a:solidFill>
                  <a:schemeClr val="accent2"/>
                </a:solidFill>
              </a:rPr>
              <a:t>czaso</a:t>
            </a:r>
            <a:r>
              <a:rPr lang="pl-PL" altLang="it-IT" sz="1900" dirty="0">
                <a:solidFill>
                  <a:schemeClr val="accent2"/>
                </a:solidFill>
              </a:rPr>
              <a:t>-przestrzenny Minkowskiego) wskazują, że nie musi zachodzić sąsiadowanie, a jedynie zależność (dodatniego) interwału </a:t>
            </a:r>
            <a:r>
              <a:rPr lang="pl-PL" altLang="it-IT" sz="1900" dirty="0" err="1">
                <a:solidFill>
                  <a:schemeClr val="accent2"/>
                </a:solidFill>
              </a:rPr>
              <a:t>czaso</a:t>
            </a:r>
            <a:r>
              <a:rPr lang="pl-PL" altLang="it-IT" sz="1900" dirty="0">
                <a:solidFill>
                  <a:schemeClr val="accent2"/>
                </a:solidFill>
              </a:rPr>
              <a:t>-przestrzennego. A </a:t>
            </a:r>
            <a:r>
              <a:rPr lang="pl-PL" altLang="it-IT" sz="1900" dirty="0" err="1">
                <a:solidFill>
                  <a:schemeClr val="accent2"/>
                </a:solidFill>
              </a:rPr>
              <a:t>współ</a:t>
            </a:r>
            <a:r>
              <a:rPr lang="pl-PL" altLang="it-IT" sz="1900" dirty="0">
                <a:solidFill>
                  <a:schemeClr val="accent2"/>
                </a:solidFill>
              </a:rPr>
              <a:t>-czesne spekulacje kwantowo-filozoficzne mówią wręcz o </a:t>
            </a:r>
            <a:r>
              <a:rPr lang="pl-PL" altLang="it-IT" sz="1900" i="1" dirty="0" err="1">
                <a:solidFill>
                  <a:schemeClr val="accent2"/>
                </a:solidFill>
              </a:rPr>
              <a:t>Retrocausality</a:t>
            </a:r>
            <a:r>
              <a:rPr lang="pl-PL" altLang="it-IT" sz="1900" dirty="0">
                <a:solidFill>
                  <a:schemeClr val="accent2"/>
                </a:solidFill>
              </a:rPr>
              <a:t> (!)</a:t>
            </a:r>
          </a:p>
          <a:p>
            <a:pPr eaLnBrk="1" hangingPunct="1">
              <a:buFontTx/>
              <a:buNone/>
              <a:defRPr/>
            </a:pPr>
            <a:r>
              <a:rPr lang="it-IT" altLang="it-IT" sz="1400" dirty="0"/>
              <a:t>Nicola Abbagnano, Giovanni Fornero, </a:t>
            </a:r>
            <a:r>
              <a:rPr lang="it-IT" altLang="it-IT" sz="1400" i="1" dirty="0"/>
              <a:t>Protagonisti e testi delle filosofia, </a:t>
            </a:r>
            <a:r>
              <a:rPr lang="it-IT" altLang="it-IT" sz="1400" dirty="0"/>
              <a:t>Paravia, Torino, 1996, vol. II, p. 526-7</a:t>
            </a:r>
            <a:endParaRPr lang="pl-PL" altLang="it-IT" sz="1400" dirty="0"/>
          </a:p>
          <a:p>
            <a:pPr eaLnBrk="1" hangingPunct="1">
              <a:buFontTx/>
              <a:buNone/>
              <a:defRPr/>
            </a:pPr>
            <a:r>
              <a:rPr lang="pl-PL" altLang="it-IT" sz="1400" dirty="0"/>
              <a:t>https://plato.stanford.edu/entries/qm-retrocausality/</a:t>
            </a:r>
          </a:p>
        </p:txBody>
      </p:sp>
    </p:spTree>
    <p:extLst>
      <p:ext uri="{BB962C8B-B14F-4D97-AF65-F5344CB8AC3E}">
        <p14:creationId xmlns:p14="http://schemas.microsoft.com/office/powerpoint/2010/main" val="3600559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spcAft>
                <a:spcPts val="600"/>
              </a:spcAft>
            </a:pPr>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
        <p:nvSpPr>
          <p:cNvPr id="2" name="pole tekstowe 1">
            <a:extLst>
              <a:ext uri="{FF2B5EF4-FFF2-40B4-BE49-F238E27FC236}">
                <a16:creationId xmlns:a16="http://schemas.microsoft.com/office/drawing/2014/main" id="{99F4DE02-8732-A24F-A7A9-319784E0968F}"/>
              </a:ext>
            </a:extLst>
          </p:cNvPr>
          <p:cNvSpPr txBox="1"/>
          <p:nvPr/>
        </p:nvSpPr>
        <p:spPr>
          <a:xfrm>
            <a:off x="336828" y="5568260"/>
            <a:ext cx="6558206" cy="369332"/>
          </a:xfrm>
          <a:prstGeom prst="rect">
            <a:avLst/>
          </a:prstGeom>
          <a:noFill/>
        </p:spPr>
        <p:txBody>
          <a:bodyPr wrap="none" rtlCol="0">
            <a:spAutoFit/>
          </a:bodyPr>
          <a:lstStyle/>
          <a:p>
            <a:r>
              <a:rPr lang="pl-PL" b="1" dirty="0">
                <a:solidFill>
                  <a:srgbClr val="FF0000"/>
                </a:solidFill>
              </a:rPr>
              <a:t>Bez-przyczynowość ontologiczna czy tylko </a:t>
            </a:r>
            <a:r>
              <a:rPr lang="pl-PL" b="1" dirty="0" err="1">
                <a:solidFill>
                  <a:srgbClr val="FF0000"/>
                </a:solidFill>
              </a:rPr>
              <a:t>epistemiczna</a:t>
            </a:r>
            <a:r>
              <a:rPr lang="pl-PL" b="1" dirty="0">
                <a:solidFill>
                  <a:srgbClr val="FF0000"/>
                </a:solidFill>
              </a:rPr>
              <a:t>?</a:t>
            </a:r>
            <a:endParaRPr lang="en-US" b="1"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457200" y="135492"/>
            <a:ext cx="8229600" cy="1143000"/>
          </a:xfrm>
        </p:spPr>
        <p:txBody>
          <a:bodyPr/>
          <a:lstStyle/>
          <a:p>
            <a:r>
              <a:rPr lang="pl-PL" sz="3200" dirty="0"/>
              <a:t>Karl Popper (1902-1994):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784976" cy="4924425"/>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a:t>
            </a:r>
            <a:r>
              <a:rPr lang="pl-PL" sz="1900" dirty="0">
                <a:solidFill>
                  <a:schemeClr val="accent2"/>
                </a:solidFill>
              </a:rPr>
              <a:t>[my przywołujemy tu zdanie Vittorio </a:t>
            </a:r>
            <a:r>
              <a:rPr lang="pl-PL" sz="1900" dirty="0" err="1">
                <a:solidFill>
                  <a:schemeClr val="accent2"/>
                </a:solidFill>
              </a:rPr>
              <a:t>Messoriego</a:t>
            </a:r>
            <a:r>
              <a:rPr lang="pl-PL" sz="1900" dirty="0">
                <a:solidFill>
                  <a:schemeClr val="accent2"/>
                </a:solidFill>
              </a:rPr>
              <a:t> o nie-możliwości definitywnego uzasadnienia wiary]. </a:t>
            </a:r>
            <a:r>
              <a:rPr lang="pl-PL" sz="1900" dirty="0"/>
              <a:t>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a:t>
            </a:r>
            <a:r>
              <a:rPr lang="pl-PL" sz="1900" i="1" dirty="0"/>
              <a:t>egzystencjalnym</a:t>
            </a:r>
            <a:r>
              <a:rPr lang="pl-PL" sz="1900" dirty="0"/>
              <a:t> – jeśli nie są one dostatecznie uzasadnione, i przyjmować tylko te zdania, dla których mamy dostatecznie zweryfikowane dane, tj. te, które można udowodnić lub zweryfikować za pomocą danych zmysłowych.” </a:t>
            </a:r>
          </a:p>
          <a:p>
            <a:pPr>
              <a:spcAft>
                <a:spcPts val="600"/>
              </a:spcAft>
            </a:pPr>
            <a:r>
              <a:rPr lang="pl-PL" sz="1900" dirty="0"/>
              <a:t>(K. Popper, </a:t>
            </a:r>
            <a:r>
              <a:rPr lang="pl-PL" sz="1900" i="1" dirty="0"/>
              <a:t>Wiedza obiektywna</a:t>
            </a:r>
            <a:r>
              <a:rPr lang="pl-PL" sz="1900" dirty="0"/>
              <a:t>, PWN, 2012, str. 164)</a:t>
            </a:r>
          </a:p>
        </p:txBody>
      </p:sp>
    </p:spTree>
    <p:extLst>
      <p:ext uri="{BB962C8B-B14F-4D97-AF65-F5344CB8AC3E}">
        <p14:creationId xmlns:p14="http://schemas.microsoft.com/office/powerpoint/2010/main" val="408829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a:extLst>
              <a:ext uri="{FF2B5EF4-FFF2-40B4-BE49-F238E27FC236}">
                <a16:creationId xmlns:a16="http://schemas.microsoft.com/office/drawing/2014/main" id="{930B66AD-5CBC-31C5-C6EC-2EAB027C6E3C}"/>
              </a:ext>
            </a:extLst>
          </p:cNvPr>
          <p:cNvSpPr>
            <a:spLocks noGrp="1" noChangeArrowheads="1"/>
          </p:cNvSpPr>
          <p:nvPr>
            <p:ph type="title"/>
          </p:nvPr>
        </p:nvSpPr>
        <p:spPr>
          <a:xfrm>
            <a:off x="457200" y="28575"/>
            <a:ext cx="8229600" cy="808038"/>
          </a:xfrm>
        </p:spPr>
        <p:txBody>
          <a:bodyPr/>
          <a:lstStyle/>
          <a:p>
            <a:r>
              <a:rPr lang="pl-PL" altLang="pl-PL" sz="3400" dirty="0"/>
              <a:t>Bertrand Arthur Russell (1872-1970)</a:t>
            </a:r>
          </a:p>
        </p:txBody>
      </p:sp>
      <p:sp>
        <p:nvSpPr>
          <p:cNvPr id="3" name="Symbol zastępczy zawartości 2">
            <a:extLst>
              <a:ext uri="{FF2B5EF4-FFF2-40B4-BE49-F238E27FC236}">
                <a16:creationId xmlns:a16="http://schemas.microsoft.com/office/drawing/2014/main" id="{F4246316-490D-B6A3-550A-01CECEB154F4}"/>
              </a:ext>
            </a:extLst>
          </p:cNvPr>
          <p:cNvSpPr txBox="1">
            <a:spLocks noChangeArrowheads="1"/>
          </p:cNvSpPr>
          <p:nvPr/>
        </p:nvSpPr>
        <p:spPr>
          <a:xfrm>
            <a:off x="0" y="6921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800" dirty="0"/>
              <a:t>„Filozof, matematyki i myśliciel społeczny, był wnukiem Lorda Johna Russella, premiera rządu w czasach królowej Wiktorii. […] W 1916 r. został usunięty z college’u za działalność pacyfistyczną i skazany na 6 miesięcy więzienia. Po raz drugi był więziony przez 7 dni w 1961 r. w wieku 89 lat w związku z prowadzoną przez niego aktywną kampanią przeciwko zbrojeniom nuklearnym. W 1950 r. otrzymał Nagrodę Nobla w dziedzinie literatury; w uzasadnieniu określono Russella jako „jednego z najwybitniejszych rzeczników racjonalizmu i humanizmu naszych czasów oraz nieustraszonego bojownika o swobodę wypowiedzi i myślenia na Zachodzie” </a:t>
            </a:r>
          </a:p>
          <a:p>
            <a:pPr marL="0" indent="0">
              <a:buFontTx/>
              <a:buNone/>
              <a:defRPr/>
            </a:pPr>
            <a:r>
              <a:rPr lang="pl-PL" altLang="pl-PL" sz="1900" dirty="0"/>
              <a:t>W swoich głównych pracach z zakresu logiki i matematyki (1910-13, </a:t>
            </a:r>
            <a:r>
              <a:rPr lang="pl-PL" altLang="pl-PL" sz="1900" i="1" dirty="0"/>
              <a:t>Principia </a:t>
            </a:r>
            <a:r>
              <a:rPr lang="pl-PL" altLang="pl-PL" sz="1900" i="1" dirty="0" err="1"/>
              <a:t>Mathematica</a:t>
            </a:r>
            <a:r>
              <a:rPr lang="pl-PL" altLang="pl-PL" sz="1900" dirty="0"/>
              <a:t>, wspólnie z A.N. Whiteheadem) stworzył podstawy współczesnej logiki, odkrył szereg związków logicznych, wprowadził nowe teorie. Dowodził, że podstawowe terminy matematyki można zdefiniować za pomocą pojęć czysto logicznych, tak jak „lub”, „nie”, „wszelkie”, „niektóre” [te ostatnie dziś powszechnie używane i nazywane </a:t>
            </a:r>
            <a:r>
              <a:rPr lang="pl-PL" altLang="pl-PL" sz="1900" i="1" dirty="0"/>
              <a:t>kwantyfikatorami</a:t>
            </a:r>
            <a:r>
              <a:rPr lang="pl-PL" altLang="pl-PL" sz="1900" dirty="0"/>
              <a:t>]. W tym celu sformułował system logiki dostatecznie ścisły i bogaty, aby mógł objąć podstawowe twierdzenia matematyki</a:t>
            </a:r>
            <a:r>
              <a:rPr lang="pl-PL" altLang="pl-PL" sz="1900" dirty="0">
                <a:solidFill>
                  <a:schemeClr val="bg1">
                    <a:lumMod val="50000"/>
                  </a:schemeClr>
                </a:solidFill>
              </a:rPr>
              <a:t>. </a:t>
            </a:r>
          </a:p>
          <a:p>
            <a:pPr marL="0" indent="0">
              <a:buFontTx/>
              <a:buNone/>
              <a:defRPr/>
            </a:pPr>
            <a:r>
              <a:rPr lang="pl-PL" altLang="pl-PL" sz="1900" dirty="0">
                <a:solidFill>
                  <a:schemeClr val="bg1">
                    <a:lumMod val="50000"/>
                  </a:schemeClr>
                </a:solidFill>
              </a:rPr>
              <a:t>[…] W odniesieniu do religii Russell odważnie zajmował stanowisko zdecydowanie krytyczne.</a:t>
            </a:r>
            <a:r>
              <a:rPr lang="pl-PL" altLang="pl-PL" sz="1900" dirty="0"/>
              <a:t> Świat pojmował jako zbiór zdarzeń fizycznych.” </a:t>
            </a:r>
          </a:p>
          <a:p>
            <a:pPr marL="0" indent="0">
              <a:buFontTx/>
              <a:buNone/>
              <a:defRPr/>
            </a:pPr>
            <a:endParaRPr lang="pl-PL" altLang="pl-PL" sz="1600" dirty="0"/>
          </a:p>
          <a:p>
            <a:pPr marL="0" indent="0">
              <a:buFontTx/>
              <a:buNone/>
              <a:defRPr/>
            </a:pPr>
            <a:r>
              <a:rPr lang="pl-PL" altLang="pl-PL" sz="1600" dirty="0"/>
              <a:t>M. </a:t>
            </a:r>
            <a:r>
              <a:rPr lang="pl-PL" altLang="pl-PL" sz="1600" dirty="0" err="1"/>
              <a:t>Hemploliński</a:t>
            </a:r>
            <a:r>
              <a:rPr lang="pl-PL" altLang="pl-PL" sz="1600" i="1" dirty="0"/>
              <a:t>, Bertrand Russell – analiza formalna przeciwko paradoksom filozofii</a:t>
            </a:r>
            <a:r>
              <a:rPr lang="pl-PL" altLang="pl-PL" sz="1600" dirty="0"/>
              <a:t>, w: Myśli i ludzie, Filozofia XX wieku, pod red. Z. </a:t>
            </a:r>
            <a:r>
              <a:rPr lang="pl-PL" altLang="pl-PL" sz="1600" dirty="0" err="1"/>
              <a:t>Kuderowicza</a:t>
            </a:r>
            <a:r>
              <a:rPr lang="pl-PL" altLang="pl-PL" sz="1600" dirty="0"/>
              <a:t>, Wiedza Powszechna, 2002</a:t>
            </a:r>
          </a:p>
          <a:p>
            <a:pPr>
              <a:defRPr/>
            </a:pPr>
            <a:endParaRPr lang="pl-PL" altLang="pl-PL"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2FEC8525-54F4-95E1-B391-99F55E696929}"/>
              </a:ext>
            </a:extLst>
          </p:cNvPr>
          <p:cNvSpPr>
            <a:spLocks noGrp="1" noChangeArrowheads="1"/>
          </p:cNvSpPr>
          <p:nvPr>
            <p:ph type="title"/>
          </p:nvPr>
        </p:nvSpPr>
        <p:spPr>
          <a:xfrm>
            <a:off x="457200" y="28575"/>
            <a:ext cx="8229600" cy="808038"/>
          </a:xfrm>
        </p:spPr>
        <p:txBody>
          <a:bodyPr/>
          <a:lstStyle/>
          <a:p>
            <a:r>
              <a:rPr lang="pl-PL" altLang="pl-PL" sz="3600"/>
              <a:t>Russell: „brzytwa” logiczna </a:t>
            </a:r>
          </a:p>
        </p:txBody>
      </p:sp>
      <p:sp>
        <p:nvSpPr>
          <p:cNvPr id="3" name="Symbol zastępczy zawartości 2">
            <a:extLst>
              <a:ext uri="{FF2B5EF4-FFF2-40B4-BE49-F238E27FC236}">
                <a16:creationId xmlns:a16="http://schemas.microsoft.com/office/drawing/2014/main" id="{5158B947-E9A3-2072-05D9-DE7AFB95F26D}"/>
              </a:ext>
            </a:extLst>
          </p:cNvPr>
          <p:cNvSpPr txBox="1">
            <a:spLocks noChangeArrowheads="1"/>
          </p:cNvSpPr>
          <p:nvPr/>
        </p:nvSpPr>
        <p:spPr>
          <a:xfrm>
            <a:off x="0" y="836613"/>
            <a:ext cx="9144000" cy="4525962"/>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900" dirty="0">
                <a:solidFill>
                  <a:schemeClr val="bg1">
                    <a:lumMod val="50000"/>
                  </a:schemeClr>
                </a:solidFill>
              </a:rPr>
              <a:t>„Głównym narzędziem logicznym dla eliminacji paradoksów ontologicznych (zwłaszcza dotyczących przedmiotów nierealnych i bytów ogólnych) mających swe źródło w języku [por. </a:t>
            </a:r>
            <a:r>
              <a:rPr lang="pl-PL" altLang="pl-PL" sz="1900" i="1" dirty="0">
                <a:solidFill>
                  <a:schemeClr val="bg1">
                    <a:lumMod val="50000"/>
                  </a:schemeClr>
                </a:solidFill>
              </a:rPr>
              <a:t>Suma logiczna</a:t>
            </a:r>
            <a:r>
              <a:rPr lang="pl-PL" altLang="pl-PL" sz="1900" dirty="0">
                <a:solidFill>
                  <a:schemeClr val="bg1">
                    <a:lumMod val="50000"/>
                  </a:schemeClr>
                </a:solidFill>
              </a:rPr>
              <a:t>, </a:t>
            </a:r>
            <a:r>
              <a:rPr lang="pl-PL" altLang="pl-PL" sz="1900" dirty="0" err="1">
                <a:solidFill>
                  <a:schemeClr val="bg1">
                    <a:lumMod val="50000"/>
                  </a:schemeClr>
                </a:solidFill>
              </a:rPr>
              <a:t>Ochkama</a:t>
            </a:r>
            <a:r>
              <a:rPr lang="pl-PL" altLang="pl-PL" sz="1900" dirty="0">
                <a:solidFill>
                  <a:schemeClr val="bg1">
                    <a:lumMod val="50000"/>
                  </a:schemeClr>
                </a:solidFill>
              </a:rPr>
              <a:t>] jest teoria deskrypcji.  Teoria podaje sposób analizy wyrażeń językowych występujących w podmiotach zdań i uchodzących za nazwy oznaczające rzekomo określone obiekty (np. w gramatyce tzw. nazwy złożone, nazwy ogólne oraz nazwy przedmiotów nierealnych). Teoria stwierdza w ogólności, że wszelkie takie wyrażenia, nie będąc nazwami w sensie logicznym, są wyłącznie deskrypcjami określonymi lub nieokreślonymi i są całkowicie przekładalne na wyrażanie zawierające predykatory i kwantyfikatory. ” </a:t>
            </a:r>
          </a:p>
          <a:p>
            <a:pPr marL="0" indent="0">
              <a:spcBef>
                <a:spcPts val="0"/>
              </a:spcBef>
              <a:spcAft>
                <a:spcPts val="600"/>
              </a:spcAft>
              <a:buFontTx/>
              <a:buNone/>
              <a:defRPr/>
            </a:pPr>
            <a:r>
              <a:rPr lang="pl-PL" altLang="pl-PL" sz="1900" dirty="0">
                <a:solidFill>
                  <a:schemeClr val="bg1">
                    <a:lumMod val="50000"/>
                  </a:schemeClr>
                </a:solidFill>
              </a:rPr>
              <a:t>Metafizyka ta (</a:t>
            </a:r>
            <a:r>
              <a:rPr lang="pl-PL" altLang="pl-PL" sz="1900" dirty="0" err="1">
                <a:solidFill>
                  <a:schemeClr val="bg1">
                    <a:lumMod val="50000"/>
                  </a:schemeClr>
                </a:solidFill>
              </a:rPr>
              <a:t>neoheglistów</a:t>
            </a:r>
            <a:r>
              <a:rPr lang="pl-PL" altLang="pl-PL" sz="1900" dirty="0">
                <a:solidFill>
                  <a:schemeClr val="bg1">
                    <a:lumMod val="50000"/>
                  </a:schemeClr>
                </a:solidFill>
              </a:rPr>
              <a:t>, </a:t>
            </a:r>
            <a:r>
              <a:rPr lang="pl-PL" altLang="pl-PL" sz="1900" dirty="0" err="1">
                <a:solidFill>
                  <a:schemeClr val="bg1">
                    <a:lumMod val="50000"/>
                  </a:schemeClr>
                </a:solidFill>
              </a:rPr>
              <a:t>McTaggarta</a:t>
            </a:r>
            <a:r>
              <a:rPr lang="pl-PL" altLang="pl-PL" sz="1900" dirty="0">
                <a:solidFill>
                  <a:schemeClr val="bg1">
                    <a:lumMod val="50000"/>
                  </a:schemeClr>
                </a:solidFill>
              </a:rPr>
              <a:t> i Bradleya) prowadziła do odrzucenia wszelkich twierdzeń zdrowego rozsądku i nauki. W Absolucie myśl identyfikuje się z przedmiotem myślanym, doświadczanie z przedmiotem doświadczanym. [!] </a:t>
            </a:r>
          </a:p>
          <a:p>
            <a:pPr marL="0" indent="0">
              <a:spcBef>
                <a:spcPts val="0"/>
              </a:spcBef>
              <a:spcAft>
                <a:spcPts val="600"/>
              </a:spcAft>
              <a:buFontTx/>
              <a:buNone/>
              <a:defRPr/>
            </a:pPr>
            <a:r>
              <a:rPr lang="pl-PL" altLang="pl-PL" sz="1900" dirty="0"/>
              <a:t>Russell opowiedział się za realizmem. […] Poprzez analizę zdań można dokonać analizy faktów. Począwszy od 1914 zaczyna stosowań wobec swej dotychczasowej koncepcji rzeczywistości przepełnionej najrozmaitszego rodzaju bytami, brzytwę Ockhama. Tradycyjną formułę: </a:t>
            </a:r>
            <a:r>
              <a:rPr lang="pl-PL" altLang="pl-PL" sz="1900" i="1" dirty="0" err="1"/>
              <a:t>Entia</a:t>
            </a:r>
            <a:r>
              <a:rPr lang="pl-PL" altLang="pl-PL" sz="1900" i="1" dirty="0"/>
              <a:t> non </a:t>
            </a:r>
            <a:r>
              <a:rPr lang="pl-PL" altLang="pl-PL" sz="1900" i="1" dirty="0" err="1"/>
              <a:t>sunt</a:t>
            </a:r>
            <a:r>
              <a:rPr lang="pl-PL" altLang="pl-PL" sz="1900" i="1" dirty="0"/>
              <a:t> </a:t>
            </a:r>
            <a:r>
              <a:rPr lang="pl-PL" altLang="pl-PL" sz="1900" i="1" dirty="0" err="1"/>
              <a:t>multiplicanda</a:t>
            </a:r>
            <a:r>
              <a:rPr lang="pl-PL" altLang="pl-PL" sz="1900" i="1" dirty="0"/>
              <a:t> </a:t>
            </a:r>
            <a:r>
              <a:rPr lang="pl-PL" altLang="pl-PL" sz="1900" i="1" dirty="0" err="1"/>
              <a:t>praeter</a:t>
            </a:r>
            <a:r>
              <a:rPr lang="pl-PL" altLang="pl-PL" sz="1900" i="1" dirty="0"/>
              <a:t> </a:t>
            </a:r>
            <a:r>
              <a:rPr lang="pl-PL" altLang="pl-PL" sz="1900" i="1" dirty="0" err="1"/>
              <a:t>necessitatem</a:t>
            </a:r>
            <a:r>
              <a:rPr lang="pl-PL" altLang="pl-PL" sz="1900" i="1" dirty="0"/>
              <a:t>, </a:t>
            </a:r>
            <a:r>
              <a:rPr lang="pl-PL" altLang="pl-PL" sz="1900" dirty="0"/>
              <a:t>przekształcił Russell w postulat: gdziekolwiek jest to możliwe, należy zastąpić byty znane na mocy wnioskowania przez obiekty będące logicznymi konstrukcjami z przedmiotów bezpośrednio uświadamianych” (</a:t>
            </a:r>
            <a:r>
              <a:rPr lang="pl-PL" altLang="pl-PL" sz="1800" dirty="0"/>
              <a:t>M. </a:t>
            </a:r>
            <a:r>
              <a:rPr lang="pl-PL" altLang="pl-PL" sz="1800" dirty="0" err="1"/>
              <a:t>Hemploliński</a:t>
            </a:r>
            <a:r>
              <a:rPr lang="pl-PL" altLang="pl-PL" sz="1800" i="1" dirty="0"/>
              <a:t>, op. cit., </a:t>
            </a:r>
            <a:r>
              <a:rPr lang="pl-PL" altLang="pl-PL" sz="1800" dirty="0"/>
              <a:t>str. 235-8)</a:t>
            </a:r>
            <a:endParaRPr lang="pl-PL" altLang="pl-PL"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39FADE2-BD91-F66F-8459-51FC9AC491BF}"/>
              </a:ext>
            </a:extLst>
          </p:cNvPr>
          <p:cNvSpPr>
            <a:spLocks noGrp="1"/>
          </p:cNvSpPr>
          <p:nvPr>
            <p:ph type="title"/>
          </p:nvPr>
        </p:nvSpPr>
        <p:spPr>
          <a:xfrm>
            <a:off x="457200" y="0"/>
            <a:ext cx="8229600" cy="1143000"/>
          </a:xfrm>
        </p:spPr>
        <p:txBody>
          <a:bodyPr/>
          <a:lstStyle/>
          <a:p>
            <a:r>
              <a:rPr lang="pl-PL" sz="3600" dirty="0"/>
              <a:t>Sekwencja historii (</a:t>
            </a:r>
            <a:r>
              <a:rPr lang="pl-PL" sz="3600"/>
              <a:t>filozofii brytyjskiej)</a:t>
            </a:r>
            <a:endParaRPr lang="en-US" sz="3600" dirty="0"/>
          </a:p>
        </p:txBody>
      </p:sp>
      <p:pic>
        <p:nvPicPr>
          <p:cNvPr id="7" name="Obraz 6">
            <a:extLst>
              <a:ext uri="{FF2B5EF4-FFF2-40B4-BE49-F238E27FC236}">
                <a16:creationId xmlns:a16="http://schemas.microsoft.com/office/drawing/2014/main" id="{37653E8F-EE75-0072-6EE7-B835E5C0F990}"/>
              </a:ext>
            </a:extLst>
          </p:cNvPr>
          <p:cNvPicPr>
            <a:picLocks noChangeAspect="1"/>
          </p:cNvPicPr>
          <p:nvPr/>
        </p:nvPicPr>
        <p:blipFill>
          <a:blip r:embed="rId2"/>
          <a:stretch>
            <a:fillRect/>
          </a:stretch>
        </p:blipFill>
        <p:spPr>
          <a:xfrm>
            <a:off x="696345" y="1119673"/>
            <a:ext cx="7668344" cy="5335501"/>
          </a:xfrm>
          <a:prstGeom prst="rect">
            <a:avLst/>
          </a:prstGeom>
          <a:ln>
            <a:solidFill>
              <a:schemeClr val="accent1"/>
            </a:solidFill>
          </a:ln>
        </p:spPr>
      </p:pic>
    </p:spTree>
    <p:extLst>
      <p:ext uri="{BB962C8B-B14F-4D97-AF65-F5344CB8AC3E}">
        <p14:creationId xmlns:p14="http://schemas.microsoft.com/office/powerpoint/2010/main" val="2914352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GK: 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016758"/>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a:t>
            </a:r>
            <a:r>
              <a:rPr lang="pl-PL" sz="2000" dirty="0">
                <a:solidFill>
                  <a:schemeClr val="accent2"/>
                </a:solidFill>
              </a:rPr>
              <a:t>)</a:t>
            </a:r>
            <a:r>
              <a:rPr lang="pl-PL" sz="2000" i="1" dirty="0">
                <a:solidFill>
                  <a:schemeClr val="accent2"/>
                </a:solidFill>
              </a:rPr>
              <a:t>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chwilowe</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p:txBody>
      </p:sp>
    </p:spTree>
    <p:extLst>
      <p:ext uri="{BB962C8B-B14F-4D97-AF65-F5344CB8AC3E}">
        <p14:creationId xmlns:p14="http://schemas.microsoft.com/office/powerpoint/2010/main" val="2988108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Gdzie jest elektron?</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 Co to znaczy „jest”?</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Pytanie źle postawione </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5" y="4013449"/>
            <a:ext cx="9036496" cy="2616101"/>
          </a:xfrm>
          <a:prstGeom prst="rect">
            <a:avLst/>
          </a:prstGeom>
          <a:noFill/>
        </p:spPr>
        <p:txBody>
          <a:bodyPr wrap="square" rtlCol="0">
            <a:spAutoFit/>
          </a:bodyPr>
          <a:lstStyle/>
          <a:p>
            <a:r>
              <a:rPr lang="pl-PL" dirty="0"/>
              <a:t>Innymi słowy, według równania Schrödingera nie </a:t>
            </a:r>
            <a:r>
              <a:rPr lang="pl-PL" i="1" dirty="0"/>
              <a:t>wiemy</a:t>
            </a:r>
            <a:r>
              <a:rPr lang="pl-PL" dirty="0"/>
              <a:t>, gdzie znajduje się obecnie</a:t>
            </a:r>
          </a:p>
          <a:p>
            <a:pPr>
              <a:spcAft>
                <a:spcPts val="600"/>
              </a:spcAft>
            </a:pPr>
            <a:r>
              <a:rPr lang="pl-PL" dirty="0"/>
              <a:t>pojedynczy elektron; znamy jedynie </a:t>
            </a:r>
            <a:r>
              <a:rPr lang="pl-PL" i="1" dirty="0"/>
              <a:t>prawdopodobieństwo</a:t>
            </a:r>
            <a:r>
              <a:rPr lang="pl-PL" dirty="0"/>
              <a:t>, że jeżeli zmierzymy jego położenie, to wynik będzie taki, jak to wynika z rozwiązania równania Schrödingera.</a:t>
            </a:r>
          </a:p>
          <a:p>
            <a:pPr>
              <a:spcAft>
                <a:spcPts val="600"/>
              </a:spcAft>
            </a:pPr>
            <a:r>
              <a:rPr lang="pl-PL" dirty="0"/>
              <a:t>Prawdopodobieństwo to rozkład wyników, przy dużej liczbie</a:t>
            </a:r>
          </a:p>
          <a:p>
            <a:pPr>
              <a:spcAft>
                <a:spcPts val="600"/>
              </a:spcAft>
            </a:pPr>
            <a:r>
              <a:rPr lang="pl-PL" dirty="0"/>
              <a:t>Równanie </a:t>
            </a:r>
            <a:r>
              <a:rPr lang="pl-PL" dirty="0" err="1"/>
              <a:t>Schödingera</a:t>
            </a:r>
            <a:r>
              <a:rPr lang="pl-PL" dirty="0"/>
              <a:t> nie </a:t>
            </a:r>
            <a:r>
              <a:rPr lang="pl-PL" i="1" dirty="0"/>
              <a:t>opisuje</a:t>
            </a:r>
            <a:r>
              <a:rPr lang="pl-PL" dirty="0"/>
              <a:t> elektronu a jedynie podaje </a:t>
            </a:r>
            <a:r>
              <a:rPr lang="pl-PL" i="1" dirty="0"/>
              <a:t>możliwy </a:t>
            </a:r>
            <a:r>
              <a:rPr lang="pl-PL" dirty="0"/>
              <a:t>wynik </a:t>
            </a:r>
            <a:r>
              <a:rPr lang="pl-PL" i="1" dirty="0"/>
              <a:t>pomiaru </a:t>
            </a:r>
            <a:r>
              <a:rPr lang="pl-PL" dirty="0"/>
              <a:t>jego położenia (</a:t>
            </a:r>
            <a:r>
              <a:rPr lang="pl-PL" dirty="0" err="1"/>
              <a:t>credits</a:t>
            </a:r>
            <a:r>
              <a:rPr lang="pl-PL" dirty="0"/>
              <a:t>: prof. </a:t>
            </a:r>
            <a:r>
              <a:rPr lang="pl-PL" dirty="0" err="1"/>
              <a:t>Lev</a:t>
            </a:r>
            <a:r>
              <a:rPr lang="pl-PL" dirty="0"/>
              <a:t> </a:t>
            </a:r>
            <a:r>
              <a:rPr lang="pl-PL" dirty="0" err="1"/>
              <a:t>Pitaevski</a:t>
            </a:r>
            <a:r>
              <a:rPr lang="pl-PL" dirty="0"/>
              <a:t>)</a:t>
            </a:r>
            <a:endParaRPr lang="pl-PL" i="1" dirty="0"/>
          </a:p>
          <a:p>
            <a:pPr>
              <a:spcAft>
                <a:spcPts val="600"/>
              </a:spcAft>
            </a:pPr>
            <a:r>
              <a:rPr lang="pl-PL" dirty="0"/>
              <a:t>A co jest </a:t>
            </a:r>
            <a:r>
              <a:rPr lang="pl-PL" i="1" dirty="0"/>
              <a:t>przyczyną</a:t>
            </a:r>
            <a:r>
              <a:rPr lang="pl-PL" dirty="0"/>
              <a:t>, że elektron „wybiera” określoną drogę? Pytanie </a:t>
            </a:r>
            <a:r>
              <a:rPr lang="pl-PL" b="1" dirty="0"/>
              <a:t>źle postawione</a:t>
            </a:r>
            <a:r>
              <a:rPr lang="pl-PL" dirty="0"/>
              <a:t>.</a:t>
            </a:r>
          </a:p>
          <a:p>
            <a:pPr>
              <a:spcAft>
                <a:spcPts val="600"/>
              </a:spcAft>
            </a:pPr>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a:extLst>
              <a:ext uri="{FF2B5EF4-FFF2-40B4-BE49-F238E27FC236}">
                <a16:creationId xmlns:a16="http://schemas.microsoft.com/office/drawing/2014/main" id="{E6DDBE5C-D0B0-07D9-CADC-8DE9A5BF0E58}"/>
              </a:ext>
            </a:extLst>
          </p:cNvPr>
          <p:cNvSpPr>
            <a:spLocks noChangeArrowheads="1"/>
          </p:cNvSpPr>
          <p:nvPr/>
        </p:nvSpPr>
        <p:spPr bwMode="auto">
          <a:xfrm>
            <a:off x="217487" y="1001792"/>
            <a:ext cx="8709025" cy="5095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r>
              <a:rPr lang="en-US" altLang="en-US" sz="2000" dirty="0"/>
              <a:t>Denis R. Alexander</a:t>
            </a:r>
            <a:r>
              <a:rPr lang="pl-PL" altLang="en-US" sz="2000" dirty="0"/>
              <a:t> (Oxford)</a:t>
            </a:r>
          </a:p>
          <a:p>
            <a:r>
              <a:rPr lang="en-US" altLang="en-US" sz="1900" i="1" dirty="0"/>
              <a:t>Is There Purpose in Biology?</a:t>
            </a:r>
            <a:r>
              <a:rPr lang="pl-PL" altLang="en-US" sz="1900" i="1" dirty="0"/>
              <a:t> </a:t>
            </a:r>
            <a:r>
              <a:rPr lang="en-US" altLang="en-US" sz="1900" i="1" dirty="0"/>
              <a:t>The Cost of Existence and the God of Love</a:t>
            </a:r>
            <a:endParaRPr lang="pl-PL" altLang="en-US" sz="1900" i="1" dirty="0"/>
          </a:p>
          <a:p>
            <a:r>
              <a:rPr lang="en-US" altLang="en-US" sz="1900" i="1" dirty="0" err="1"/>
              <a:t>Czy</a:t>
            </a:r>
            <a:r>
              <a:rPr lang="en-US" altLang="en-US" sz="1900" i="1" dirty="0"/>
              <a:t> </a:t>
            </a:r>
            <a:r>
              <a:rPr lang="en-US" altLang="en-US" sz="1900" i="1" dirty="0" err="1"/>
              <a:t>biologia</a:t>
            </a:r>
            <a:r>
              <a:rPr lang="en-US" altLang="en-US" sz="1900" i="1" dirty="0"/>
              <a:t> ma </a:t>
            </a:r>
            <a:r>
              <a:rPr lang="en-US" altLang="en-US" sz="1900" i="1" dirty="0" err="1"/>
              <a:t>jakiś</a:t>
            </a:r>
            <a:r>
              <a:rPr lang="en-US" altLang="en-US" sz="1900" i="1" dirty="0"/>
              <a:t> cel? Koszt </a:t>
            </a:r>
            <a:r>
              <a:rPr lang="en-US" altLang="en-US" sz="1900" i="1" dirty="0" err="1"/>
              <a:t>istnienia</a:t>
            </a:r>
            <a:r>
              <a:rPr lang="en-US" altLang="en-US" sz="1900" i="1" dirty="0"/>
              <a:t> </a:t>
            </a:r>
            <a:r>
              <a:rPr lang="en-US" altLang="en-US" sz="1900" i="1" dirty="0" err="1"/>
              <a:t>i</a:t>
            </a:r>
            <a:r>
              <a:rPr lang="en-US" altLang="en-US" sz="1900" i="1" dirty="0"/>
              <a:t> </a:t>
            </a:r>
            <a:r>
              <a:rPr lang="en-US" altLang="en-US" sz="1900" i="1" dirty="0" err="1"/>
              <a:t>Bóg</a:t>
            </a:r>
            <a:r>
              <a:rPr lang="en-US" altLang="en-US" sz="1900" i="1" dirty="0"/>
              <a:t> mi</a:t>
            </a:r>
            <a:r>
              <a:rPr lang="pl-PL" altLang="en-US" sz="1900" i="1" dirty="0" err="1"/>
              <a:t>łości</a:t>
            </a:r>
            <a:endParaRPr lang="pl-PL" altLang="en-US" sz="1900" i="1" dirty="0"/>
          </a:p>
          <a:p>
            <a:endParaRPr lang="pl-PL" altLang="en-US" sz="2000" dirty="0"/>
          </a:p>
          <a:p>
            <a:r>
              <a:rPr lang="pl-PL" altLang="en-US" sz="1900" dirty="0"/>
              <a:t>[…] W każdym bądź razie, pytanie, jakie chcę podjąć w tej książce jest jedno: Czy na pewno jest faktem, jak to sugerują ci i inni komentatorzy, że biologia w ogólności, a procesy ewolucyjne w szczególności, mówią nam, że </a:t>
            </a:r>
            <a:r>
              <a:rPr lang="pl-PL" altLang="en-US" sz="1900" i="1" dirty="0"/>
              <a:t>nie mają żadnego celu</a:t>
            </a:r>
            <a:r>
              <a:rPr lang="pl-PL" altLang="en-US" sz="1900" dirty="0"/>
              <a:t>? Pytanie precyzuję  w tych dokładnie słowach. Jeśli zapytałbym: „Czy historia ewolucyjna koniecznie pokazuje, że musi być cel w biologii?” wówczas odpowiedziałbym prosto, że nie myślę, jakoby tak metafizyczna konkluzja, dotycząca pytań w zakresie celów ostatecznych mogła być wyprowadzona tak szybko z badań naukowych. Obserwacje naukowe mogłyby jedynie dać odpowiedź potwierdzającą mniej lub bardziej wiarygodną – do tego zagadnienia wrócimy później. Ale nauka sama nie ma herkulesowego zadania pokazania Celu w sensie metafizycznym. Może uczynić pewne metafizyczne ingerencje mniej potrzebnymi, ale próbowanie ustalenia metafizycznego światopoglądu opartego na nauce szybko rodzi problemy.</a:t>
            </a:r>
          </a:p>
        </p:txBody>
      </p:sp>
      <p:sp>
        <p:nvSpPr>
          <p:cNvPr id="2" name="Tytuł 1">
            <a:extLst>
              <a:ext uri="{FF2B5EF4-FFF2-40B4-BE49-F238E27FC236}">
                <a16:creationId xmlns:a16="http://schemas.microsoft.com/office/drawing/2014/main" id="{6C045825-1488-105E-BB87-84765BC792CC}"/>
              </a:ext>
            </a:extLst>
          </p:cNvPr>
          <p:cNvSpPr>
            <a:spLocks noGrp="1"/>
          </p:cNvSpPr>
          <p:nvPr>
            <p:ph type="title"/>
          </p:nvPr>
        </p:nvSpPr>
        <p:spPr>
          <a:xfrm>
            <a:off x="457200" y="0"/>
            <a:ext cx="6491064" cy="1143000"/>
          </a:xfrm>
        </p:spPr>
        <p:txBody>
          <a:bodyPr/>
          <a:lstStyle/>
          <a:p>
            <a:pPr algn="r"/>
            <a:r>
              <a:rPr lang="pl-PL" sz="3600" dirty="0"/>
              <a:t>A biologia?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806E6321-2655-4C7B-49C8-2AD2C5932039}"/>
              </a:ext>
            </a:extLst>
          </p:cNvPr>
          <p:cNvSpPr>
            <a:spLocks noChangeArrowheads="1"/>
          </p:cNvSpPr>
          <p:nvPr/>
        </p:nvSpPr>
        <p:spPr bwMode="auto">
          <a:xfrm>
            <a:off x="33131" y="510208"/>
            <a:ext cx="8709025" cy="4788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r>
              <a:rPr lang="en-US" altLang="en-US" sz="2000" dirty="0"/>
              <a:t>Denis R. Alexander</a:t>
            </a:r>
            <a:endParaRPr lang="pl-PL" altLang="en-US" sz="2000" dirty="0"/>
          </a:p>
          <a:p>
            <a:endParaRPr lang="pl-PL" altLang="en-US" sz="2000" dirty="0"/>
          </a:p>
          <a:p>
            <a:pPr>
              <a:spcAft>
                <a:spcPts val="600"/>
              </a:spcAft>
            </a:pPr>
            <a:r>
              <a:rPr lang="pl-PL" altLang="en-US" sz="2000" dirty="0"/>
              <a:t>Aby rozwikłać pytanie dalej: „Czy biologia jest koniecznie bezcelowa?” jest oczywiście ważne zapytać najpierw, co uważamy za „cel”. Pomocne jest rozróżnienie między celem przez małe „c” i Celem przez duże „C”. Odmiennie niż fizyka i chemia biologia jest pełna teleologicznego języka celów i jest tak zawsze od Arystotelesa. Bobry budują tamy, aby zabezpieczyć żeremia przed drapieżcami. Samce pawie pokazują ogon, aby przyciągnąć samice. Wielbłądy mają garby, aby magazynować pożywienie. To jest cel przez małe „c”. </a:t>
            </a:r>
          </a:p>
          <a:p>
            <a:r>
              <a:rPr lang="pl-PL" altLang="en-US" sz="2000" dirty="0"/>
              <a:t>Wszyscy biolodzy używają takiego języka zawsze ale żaden biolog nie uległby pokusie. aby wyciągać wnioski metafizyczne z użycia takiego języka. Nie zawsze tak było. Jak pokażemy w I Rozdziale, przez wiele stuleci było powszechne wyciąganie metafizycznych wniosków z celów przez małe „c”. Rozdział I opowie, jak klimat tych opinii się zmienił.</a:t>
            </a:r>
            <a:r>
              <a:rPr lang="pl-PL" altLang="en-US" dirty="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a:extLst>
              <a:ext uri="{FF2B5EF4-FFF2-40B4-BE49-F238E27FC236}">
                <a16:creationId xmlns:a16="http://schemas.microsoft.com/office/drawing/2014/main" id="{CCACC8E5-403E-3299-9352-C0A1A5DEF95D}"/>
              </a:ext>
            </a:extLst>
          </p:cNvPr>
          <p:cNvSpPr>
            <a:spLocks noChangeArrowheads="1"/>
          </p:cNvSpPr>
          <p:nvPr/>
        </p:nvSpPr>
        <p:spPr bwMode="auto">
          <a:xfrm>
            <a:off x="217487" y="404664"/>
            <a:ext cx="8709025" cy="5018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p>
            <a:r>
              <a:rPr lang="en-US" altLang="en-US" sz="2000" dirty="0"/>
              <a:t>Denis R. Alexander</a:t>
            </a:r>
            <a:endParaRPr lang="pl-PL" altLang="en-US" sz="2000" dirty="0"/>
          </a:p>
          <a:p>
            <a:endParaRPr lang="pl-PL" altLang="en-US" sz="2000" b="1" dirty="0"/>
          </a:p>
          <a:p>
            <a:r>
              <a:rPr lang="pl-PL" altLang="en-US" sz="2000" dirty="0"/>
              <a:t>W każdym przypadku, przyglądając się podanym wcześniej cytatom autorów jak </a:t>
            </a:r>
            <a:r>
              <a:rPr lang="pl-PL" altLang="en-US" sz="2000" dirty="0" err="1"/>
              <a:t>Atkins</a:t>
            </a:r>
            <a:r>
              <a:rPr lang="pl-PL" altLang="en-US" sz="2000" dirty="0"/>
              <a:t>, </a:t>
            </a:r>
            <a:r>
              <a:rPr lang="pl-PL" altLang="en-US" sz="2000" dirty="0" err="1"/>
              <a:t>Dawkins</a:t>
            </a:r>
            <a:r>
              <a:rPr lang="pl-PL" altLang="en-US" sz="2000" dirty="0"/>
              <a:t>, </a:t>
            </a:r>
            <a:r>
              <a:rPr lang="pl-PL" altLang="en-US" sz="2000" dirty="0" err="1"/>
              <a:t>Dennett</a:t>
            </a:r>
            <a:r>
              <a:rPr lang="pl-PL" altLang="en-US" sz="2000" dirty="0"/>
              <a:t> i inni, jasne jest, że negacja celów przez małe „c” nie jest tym, co mają oni  na myśli, a raczej negacja Celu, negacja ostatecznego powodu istnienia procesów biologicznych takich jak ewolucja. Kiedy </a:t>
            </a:r>
            <a:r>
              <a:rPr lang="pl-PL" altLang="en-US" sz="2000" dirty="0" err="1"/>
              <a:t>Dawkins</a:t>
            </a:r>
            <a:r>
              <a:rPr lang="pl-PL" altLang="en-US" sz="2000" dirty="0"/>
              <a:t> pisze „nie ma, na samym dnie, żadnego planu, żadnego celu…” a </a:t>
            </a:r>
            <a:r>
              <a:rPr lang="pl-PL" altLang="en-US" sz="2000" dirty="0" err="1"/>
              <a:t>Dennet</a:t>
            </a:r>
            <a:r>
              <a:rPr lang="pl-PL" altLang="en-US" sz="2000" dirty="0"/>
              <a:t> odważnie ogłasza, że „Ewolucja nie jest procesem, który został zaplanowany aby stworzyć nas”, są to już tezy metafizyczne, stwierdzenia Celów przez duże „C”. Biologia ewolucyjna sama w sobie – rozwijając myśl – czyni niemożliwym aby historia ewolucyjna, wzięta w całości, mogła mieć jakikolwiek rytm czy powód. Przypadek rządzi. Nasze własne istnienie jest szczęśliwym zbiegiem okoliczności. Sprawy mogły pójść zupełnie innym trybem. Biologia z konieczności jest bezcelowa. I to jest ten metafizyczny wniosek z faktów biologicznych, któremu moja książka rzuca wyzwanie. (s. 13-15)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1900" dirty="0">
                <a:solidFill>
                  <a:schemeClr val="accent2"/>
                </a:solidFill>
              </a:rPr>
              <a:t>W dyskusji na temat prawa przyczynowości posuwam się jeszcze dalej.   Tzw. paradoks Einsteina-</a:t>
            </a:r>
            <a:r>
              <a:rPr lang="pl-PL" altLang="it-IT" sz="1900" dirty="0" err="1">
                <a:solidFill>
                  <a:schemeClr val="accent2"/>
                </a:solidFill>
              </a:rPr>
              <a:t>Rosena</a:t>
            </a:r>
            <a:r>
              <a:rPr lang="pl-PL" altLang="it-IT" sz="1900" dirty="0">
                <a:solidFill>
                  <a:schemeClr val="accent2"/>
                </a:solidFill>
              </a:rPr>
              <a:t>-</a:t>
            </a:r>
            <a:r>
              <a:rPr lang="pl-PL" altLang="it-IT" sz="1900" dirty="0" err="1">
                <a:solidFill>
                  <a:schemeClr val="accent2"/>
                </a:solidFill>
              </a:rPr>
              <a:t>Podolsky’ego</a:t>
            </a:r>
            <a:r>
              <a:rPr lang="pl-PL" altLang="it-IT" sz="1900" dirty="0">
                <a:solidFill>
                  <a:schemeClr val="accent2"/>
                </a:solidFill>
              </a:rPr>
              <a:t> na temat korelacji dwóch fotonów na (nieskończoną) odległość, potwierdzony przez nagrodę Nobla dla Alan </a:t>
            </a:r>
            <a:r>
              <a:rPr lang="pl-PL" altLang="it-IT" sz="1900" dirty="0" err="1">
                <a:solidFill>
                  <a:schemeClr val="accent2"/>
                </a:solidFill>
              </a:rPr>
              <a:t>Aspecta</a:t>
            </a:r>
            <a:r>
              <a:rPr lang="pl-PL" altLang="it-IT" sz="1900" dirty="0">
                <a:solidFill>
                  <a:schemeClr val="accent2"/>
                </a:solidFill>
              </a:rPr>
              <a:t>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1900" dirty="0">
                <a:solidFill>
                  <a:schemeClr val="accent2"/>
                </a:solidFill>
              </a:rPr>
              <a:t>Z trojga „złego” fizycy wybierają nielokalność. </a:t>
            </a:r>
          </a:p>
          <a:p>
            <a:pPr indent="179388" algn="just">
              <a:buFontTx/>
              <a:buNone/>
            </a:pPr>
            <a:r>
              <a:rPr lang="pl-PL" altLang="it-IT" sz="1900" dirty="0">
                <a:solidFill>
                  <a:schemeClr val="accent2"/>
                </a:solidFill>
              </a:rPr>
              <a:t>Paradoks EPR, wydaje się, narusza lokalność zdarzeń, dopuszcza jakieś „nieczyste działania” na odległość, jakby umożliwiał natychmiastową propagację informacji, ale </a:t>
            </a:r>
            <a:r>
              <a:rPr lang="pl-PL" altLang="it-IT" sz="1900" b="1" dirty="0">
                <a:solidFill>
                  <a:schemeClr val="accent2"/>
                </a:solidFill>
              </a:rPr>
              <a:t>nie narusza</a:t>
            </a:r>
            <a:r>
              <a:rPr lang="pl-PL" altLang="it-IT" sz="1900" dirty="0">
                <a:solidFill>
                  <a:schemeClr val="accent2"/>
                </a:solidFill>
              </a:rPr>
              <a:t> zasady przyczynowości.</a:t>
            </a:r>
          </a:p>
          <a:p>
            <a:pPr indent="179388" algn="just">
              <a:buFontTx/>
              <a:buNone/>
            </a:pPr>
            <a:r>
              <a:rPr lang="pl-PL" altLang="it-IT" sz="1900" dirty="0">
                <a:solidFill>
                  <a:schemeClr val="accent2"/>
                </a:solidFill>
              </a:rPr>
              <a:t>Z wykładu „Duch” (i postulatów Arystotelesa), wiemy, że świat niematerialny jest nielokalny. Ale i tam zasada przyczynowości</a:t>
            </a:r>
            <a:r>
              <a:rPr lang="pl-PL" altLang="it-IT" sz="1900" b="1" dirty="0">
                <a:solidFill>
                  <a:schemeClr val="accent2"/>
                </a:solidFill>
              </a:rPr>
              <a:t>, zdaje się</a:t>
            </a:r>
            <a:r>
              <a:rPr lang="pl-PL" altLang="it-IT" sz="1900" dirty="0">
                <a:solidFill>
                  <a:schemeClr val="accent2"/>
                </a:solidFill>
              </a:rPr>
              <a:t> [z pewnością] obowiązywać.  </a:t>
            </a:r>
          </a:p>
          <a:p>
            <a:pPr indent="179388">
              <a:buFontTx/>
              <a:buNone/>
            </a:pPr>
            <a:r>
              <a:rPr lang="pl-PL" altLang="it-IT" sz="1900" b="1" dirty="0">
                <a:solidFill>
                  <a:srgbClr val="00B0F0"/>
                </a:solidFill>
              </a:rPr>
              <a:t>Modlitwa, </a:t>
            </a:r>
            <a:r>
              <a:rPr lang="pl-PL" altLang="it-IT" sz="1900" dirty="0">
                <a:solidFill>
                  <a:srgbClr val="00B0F0"/>
                </a:solidFill>
              </a:rPr>
              <a:t>jako ciąg przyczynowo- skutkowy: </a:t>
            </a:r>
            <a:r>
              <a:rPr lang="pl-PL" altLang="it-IT" sz="1900" b="1" dirty="0">
                <a:solidFill>
                  <a:srgbClr val="00B0F0"/>
                </a:solidFill>
              </a:rPr>
              <a:t>prośba → łaska Boża</a:t>
            </a:r>
            <a:r>
              <a:rPr lang="pl-PL" altLang="it-IT" sz="1900" dirty="0">
                <a:solidFill>
                  <a:srgbClr val="00B0F0"/>
                </a:solidFill>
              </a:rPr>
              <a:t> jest sposobem na naruszenie ścisłego (możliwego) determinizmu świata materialnego (!!) Mówi, </a:t>
            </a:r>
            <a:r>
              <a:rPr lang="pl-PL" altLang="it-IT" sz="1900" i="1" dirty="0">
                <a:solidFill>
                  <a:srgbClr val="00B0F0"/>
                </a:solidFill>
              </a:rPr>
              <a:t>doświadczony</a:t>
            </a:r>
            <a:r>
              <a:rPr lang="pl-PL" altLang="it-IT" sz="1900" dirty="0">
                <a:solidFill>
                  <a:srgbClr val="00B0F0"/>
                </a:solidFill>
              </a:rPr>
              <a:t> fizyk doświadczalny…</a:t>
            </a:r>
          </a:p>
          <a:p>
            <a:pPr indent="179388" algn="just">
              <a:buFontTx/>
              <a:buNone/>
            </a:pPr>
            <a:endParaRPr lang="pl-PL" altLang="pl-PL" sz="2000" dirty="0">
              <a:solidFill>
                <a:schemeClr val="accent2"/>
              </a:solidFill>
              <a:latin typeface="Times New Roman" panose="02020603050405020304" pitchFamily="18" charset="0"/>
              <a:cs typeface="Times New Roman" panose="02020603050405020304" pitchFamily="18" charset="0"/>
            </a:endParaRPr>
          </a:p>
          <a:p>
            <a:pPr indent="179388"/>
            <a:endParaRPr lang="pl-PL" altLang="pl-PL" dirty="0"/>
          </a:p>
        </p:txBody>
      </p:sp>
    </p:spTree>
    <p:extLst>
      <p:ext uri="{BB962C8B-B14F-4D97-AF65-F5344CB8AC3E}">
        <p14:creationId xmlns:p14="http://schemas.microsoft.com/office/powerpoint/2010/main" val="3148408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CB9BD86B-2ADA-0813-93B3-889002E99A4E}"/>
              </a:ext>
            </a:extLst>
          </p:cNvPr>
          <p:cNvPicPr>
            <a:picLocks noChangeAspect="1"/>
          </p:cNvPicPr>
          <p:nvPr/>
        </p:nvPicPr>
        <p:blipFill>
          <a:blip r:embed="rId2"/>
          <a:stretch>
            <a:fillRect/>
          </a:stretch>
        </p:blipFill>
        <p:spPr>
          <a:xfrm>
            <a:off x="0" y="-9305"/>
            <a:ext cx="9131627" cy="6867305"/>
          </a:xfrm>
          <a:prstGeom prst="rect">
            <a:avLst/>
          </a:prstGeom>
        </p:spPr>
      </p:pic>
      <p:pic>
        <p:nvPicPr>
          <p:cNvPr id="8" name="Obraz 7">
            <a:extLst>
              <a:ext uri="{FF2B5EF4-FFF2-40B4-BE49-F238E27FC236}">
                <a16:creationId xmlns:a16="http://schemas.microsoft.com/office/drawing/2014/main" id="{A3654BEB-DE7C-6B3B-D186-1D4DCF30C109}"/>
              </a:ext>
            </a:extLst>
          </p:cNvPr>
          <p:cNvPicPr>
            <a:picLocks noChangeAspect="1"/>
          </p:cNvPicPr>
          <p:nvPr/>
        </p:nvPicPr>
        <p:blipFill>
          <a:blip r:embed="rId3"/>
          <a:stretch>
            <a:fillRect/>
          </a:stretch>
        </p:blipFill>
        <p:spPr>
          <a:xfrm>
            <a:off x="422181" y="2996952"/>
            <a:ext cx="6092919" cy="634349"/>
          </a:xfrm>
          <a:prstGeom prst="rect">
            <a:avLst/>
          </a:prstGeom>
        </p:spPr>
      </p:pic>
    </p:spTree>
    <p:extLst>
      <p:ext uri="{BB962C8B-B14F-4D97-AF65-F5344CB8AC3E}">
        <p14:creationId xmlns:p14="http://schemas.microsoft.com/office/powerpoint/2010/main" val="2293905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a:t>
            </a:r>
          </a:p>
          <a:p>
            <a:pPr>
              <a:spcAft>
                <a:spcPts val="600"/>
              </a:spcAft>
            </a:pPr>
            <a:r>
              <a:rPr lang="pl-PL" sz="1900" dirty="0"/>
              <a:t>„Zakwestionował zasadę, na której głównie wspierały się rozumowania teologii: zasadę przyczynowości w jej tradycyjnej, od Arystotelesa pochodzącej postaci. I przez to zamknął główną drogę dowodom teologicznym. […] np. niepodobna dowieść jedności Boga, gdyż można bez-sprzecznie pomyśleć, że istnieje wiele światów, a każdy ma swojego stwórcę.</a:t>
            </a:r>
            <a:endParaRPr lang="pl-PL" altLang="it-IT" sz="1900" dirty="0">
              <a:ea typeface="Arial Unicode MS" pitchFamily="34" charset="-128"/>
            </a:endParaRPr>
          </a:p>
          <a:p>
            <a:pPr eaLnBrk="1" hangingPunct="1">
              <a:buFontTx/>
              <a:buNone/>
            </a:pPr>
            <a:r>
              <a:rPr lang="pl-PL" altLang="it-IT" sz="1900" dirty="0">
                <a:ea typeface="Arial Unicode MS" pitchFamily="34" charset="-128"/>
              </a:rPr>
              <a:t>Ockham poddaje dyskusji pojęcie „przyczyny”, wskazując, że przyczyna i efekt to dwa zjawiska oddzielne</a:t>
            </a:r>
            <a:r>
              <a:rPr lang="pl-PL" altLang="it-IT" sz="1900" dirty="0">
                <a:solidFill>
                  <a:srgbClr val="000099"/>
                </a:solidFill>
                <a:ea typeface="Arial Unicode MS" pitchFamily="34" charset="-128"/>
              </a:rPr>
              <a:t>. </a:t>
            </a:r>
            <a:r>
              <a:rPr lang="pl-PL" altLang="it-IT" sz="1900" dirty="0">
                <a:ea typeface="Arial Unicode MS" pitchFamily="34" charset="-128"/>
              </a:rPr>
              <a:t>Dyskusją tą otwiera drogę dla Hume’a. (str. 693)   </a:t>
            </a:r>
          </a:p>
          <a:p>
            <a:pPr eaLnBrk="1" hangingPunct="1">
              <a:buFontTx/>
              <a:buNone/>
            </a:pP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D1C07-74E0-DD70-39FE-C2E9B78B6BF9}"/>
              </a:ext>
            </a:extLst>
          </p:cNvPr>
          <p:cNvSpPr>
            <a:spLocks noGrp="1"/>
          </p:cNvSpPr>
          <p:nvPr>
            <p:ph type="title"/>
          </p:nvPr>
        </p:nvSpPr>
        <p:spPr/>
        <p:txBody>
          <a:bodyPr/>
          <a:lstStyle/>
          <a:p>
            <a:r>
              <a:rPr lang="pl-PL" sz="3600" dirty="0"/>
              <a:t>Fizyk, ekonomista mówi</a:t>
            </a:r>
            <a:endParaRPr lang="en-US" sz="3600" dirty="0"/>
          </a:p>
        </p:txBody>
      </p:sp>
      <p:sp>
        <p:nvSpPr>
          <p:cNvPr id="3" name="pole tekstowe 2">
            <a:extLst>
              <a:ext uri="{FF2B5EF4-FFF2-40B4-BE49-F238E27FC236}">
                <a16:creationId xmlns:a16="http://schemas.microsoft.com/office/drawing/2014/main" id="{3743232E-DAE4-91D5-6255-D5A88BFC99FC}"/>
              </a:ext>
            </a:extLst>
          </p:cNvPr>
          <p:cNvSpPr txBox="1"/>
          <p:nvPr/>
        </p:nvSpPr>
        <p:spPr>
          <a:xfrm>
            <a:off x="611561" y="1448672"/>
            <a:ext cx="8532440" cy="4708981"/>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pl-PL" sz="2000" dirty="0"/>
              <a:t>Że wszystkie zjawiska mają swoje przyczyny, które niekoniecznie są oczywiste, więc naukowcy mają zajęcie</a:t>
            </a:r>
          </a:p>
          <a:p>
            <a:pPr marL="342900" indent="-342900">
              <a:spcAft>
                <a:spcPts val="1200"/>
              </a:spcAft>
              <a:buFont typeface="Arial" panose="020B0604020202020204" pitchFamily="34" charset="0"/>
              <a:buChar char="•"/>
            </a:pPr>
            <a:r>
              <a:rPr lang="pl-PL" sz="2000" dirty="0"/>
              <a:t>Ba! Kontrowersje dotyczą zazwyczaj podawanych </a:t>
            </a:r>
            <a:r>
              <a:rPr lang="pl-PL" sz="2000" i="1" dirty="0"/>
              <a:t>przyczyn</a:t>
            </a:r>
            <a:r>
              <a:rPr lang="pl-PL" sz="2000" dirty="0"/>
              <a:t>, a nie faktów.</a:t>
            </a:r>
          </a:p>
          <a:p>
            <a:pPr marL="342900" indent="-342900">
              <a:spcAft>
                <a:spcPts val="1200"/>
              </a:spcAft>
              <a:buFont typeface="Arial" panose="020B0604020202020204" pitchFamily="34" charset="0"/>
              <a:buChar char="•"/>
            </a:pPr>
            <a:r>
              <a:rPr lang="pl-PL" sz="2000" dirty="0"/>
              <a:t>W świecie człowieka, to człowiek jest zazwyczaj przyczyną </a:t>
            </a:r>
            <a:r>
              <a:rPr lang="pl-PL" sz="2000" i="1" dirty="0"/>
              <a:t>sprawczą</a:t>
            </a:r>
          </a:p>
          <a:p>
            <a:pPr marL="342900" indent="-342900">
              <a:spcAft>
                <a:spcPts val="1200"/>
              </a:spcAft>
              <a:buFont typeface="Arial" panose="020B0604020202020204" pitchFamily="34" charset="0"/>
              <a:buChar char="•"/>
            </a:pPr>
            <a:r>
              <a:rPr lang="pl-PL" sz="2000" dirty="0"/>
              <a:t>Przyczyny działają na stulecia do przodu</a:t>
            </a:r>
          </a:p>
          <a:p>
            <a:pPr marL="342900" indent="-342900">
              <a:spcAft>
                <a:spcPts val="1200"/>
              </a:spcAft>
              <a:buFont typeface="Arial" panose="020B0604020202020204" pitchFamily="34" charset="0"/>
              <a:buChar char="•"/>
            </a:pPr>
            <a:r>
              <a:rPr lang="pl-PL" sz="2000" dirty="0"/>
              <a:t>Myśl jest jednak wytworem nie tylko </a:t>
            </a:r>
            <a:r>
              <a:rPr lang="pl-PL" sz="2000" dirty="0" err="1"/>
              <a:t>pojedycznego</a:t>
            </a:r>
            <a:r>
              <a:rPr lang="pl-PL" sz="2000" dirty="0"/>
              <a:t> człowieka, ale przede wszystkim </a:t>
            </a:r>
            <a:r>
              <a:rPr lang="pl-PL" sz="2000" i="1" dirty="0"/>
              <a:t>warunków brzegowych</a:t>
            </a:r>
            <a:endParaRPr lang="pl-PL" sz="2000" dirty="0"/>
          </a:p>
          <a:p>
            <a:pPr marL="342900" indent="-342900">
              <a:spcAft>
                <a:spcPts val="1200"/>
              </a:spcAft>
              <a:buFont typeface="Arial" panose="020B0604020202020204" pitchFamily="34" charset="0"/>
              <a:buChar char="•"/>
            </a:pPr>
            <a:r>
              <a:rPr lang="pl-PL" sz="2000" dirty="0"/>
              <a:t>Filozofia, nauka pozornie teoretyczna, „rzutuje” na zachowania społeczne na stulecia do przodu</a:t>
            </a:r>
          </a:p>
          <a:p>
            <a:pPr marL="342900" indent="-342900">
              <a:spcAft>
                <a:spcPts val="1200"/>
              </a:spcAft>
              <a:buFont typeface="Arial" panose="020B0604020202020204" pitchFamily="34" charset="0"/>
              <a:buChar char="•"/>
            </a:pPr>
            <a:r>
              <a:rPr lang="pl-PL" sz="2000" dirty="0"/>
              <a:t>Dzisiejszy scjentyzm, relatywizm moralny, oraz beztroska, może wynikać z myśli powstałych nawet 300 lat temu…</a:t>
            </a:r>
            <a:endParaRPr lang="en-US" sz="2000" dirty="0"/>
          </a:p>
        </p:txBody>
      </p:sp>
    </p:spTree>
    <p:extLst>
      <p:ext uri="{BB962C8B-B14F-4D97-AF65-F5344CB8AC3E}">
        <p14:creationId xmlns:p14="http://schemas.microsoft.com/office/powerpoint/2010/main" val="3195900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a:t>
            </a:r>
            <a:r>
              <a:rPr lang="pl-PL" sz="1900" b="1" dirty="0">
                <a:solidFill>
                  <a:schemeClr val="accent2"/>
                </a:solidFill>
              </a:rPr>
              <a:t>świat niematerialny</a:t>
            </a:r>
            <a:r>
              <a:rPr lang="pl-PL" sz="1900" dirty="0">
                <a:solidFill>
                  <a:schemeClr val="accent2"/>
                </a:solidFill>
              </a:rPr>
              <a:t>,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a:t>
            </a:r>
            <a:r>
              <a:rPr lang="pl-PL" sz="1900" dirty="0" err="1">
                <a:solidFill>
                  <a:schemeClr val="accent2"/>
                </a:solidFill>
              </a:rPr>
              <a:t>Locke</a:t>
            </a:r>
            <a:r>
              <a:rPr lang="pl-PL" sz="1900" dirty="0">
                <a:solidFill>
                  <a:schemeClr val="accent2"/>
                </a:solidFill>
              </a:rPr>
              <a:t>, Berkeley,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pPr marL="0" indent="0">
              <a:buNone/>
            </a:pPr>
            <a:r>
              <a:rPr lang="pl-PL" sz="2400" b="1" dirty="0">
                <a:solidFill>
                  <a:srgbClr val="FF0000"/>
                </a:solidFill>
              </a:rPr>
              <a:t>					Dziękuję za uwagę!</a:t>
            </a:r>
          </a:p>
          <a:p>
            <a:endParaRPr lang="pl-PL" sz="2000" dirty="0"/>
          </a:p>
        </p:txBody>
      </p:sp>
    </p:spTree>
    <p:extLst>
      <p:ext uri="{BB962C8B-B14F-4D97-AF65-F5344CB8AC3E}">
        <p14:creationId xmlns:p14="http://schemas.microsoft.com/office/powerpoint/2010/main" val="1100689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76B3628-89F6-62AC-4DD7-A66549041639}"/>
              </a:ext>
            </a:extLst>
          </p:cNvPr>
          <p:cNvSpPr>
            <a:spLocks noGrp="1"/>
          </p:cNvSpPr>
          <p:nvPr>
            <p:ph type="title"/>
          </p:nvPr>
        </p:nvSpPr>
        <p:spPr/>
        <p:txBody>
          <a:bodyPr/>
          <a:lstStyle/>
          <a:p>
            <a:r>
              <a:rPr lang="pl-PL" sz="3200" dirty="0" err="1"/>
              <a:t>Marc</a:t>
            </a:r>
            <a:r>
              <a:rPr lang="pl-PL" sz="3200" dirty="0"/>
              <a:t> Chagall (1887-1985): wielki marzyciel</a:t>
            </a:r>
            <a:endParaRPr lang="en-US" sz="3200" dirty="0"/>
          </a:p>
        </p:txBody>
      </p:sp>
      <p:pic>
        <p:nvPicPr>
          <p:cNvPr id="4" name="Obraz 3">
            <a:extLst>
              <a:ext uri="{FF2B5EF4-FFF2-40B4-BE49-F238E27FC236}">
                <a16:creationId xmlns:a16="http://schemas.microsoft.com/office/drawing/2014/main" id="{4AF1C78E-9DD7-46F4-C063-1FDFA7676E70}"/>
              </a:ext>
            </a:extLst>
          </p:cNvPr>
          <p:cNvPicPr>
            <a:picLocks noChangeAspect="1"/>
          </p:cNvPicPr>
          <p:nvPr/>
        </p:nvPicPr>
        <p:blipFill>
          <a:blip r:embed="rId2"/>
          <a:stretch>
            <a:fillRect/>
          </a:stretch>
        </p:blipFill>
        <p:spPr>
          <a:xfrm>
            <a:off x="485395" y="1415204"/>
            <a:ext cx="3602690" cy="4581128"/>
          </a:xfrm>
          <a:prstGeom prst="rect">
            <a:avLst/>
          </a:prstGeom>
        </p:spPr>
      </p:pic>
      <p:pic>
        <p:nvPicPr>
          <p:cNvPr id="6" name="Obraz 5">
            <a:extLst>
              <a:ext uri="{FF2B5EF4-FFF2-40B4-BE49-F238E27FC236}">
                <a16:creationId xmlns:a16="http://schemas.microsoft.com/office/drawing/2014/main" id="{B8FDA48B-765C-3FE4-F142-D094E1628C6C}"/>
              </a:ext>
            </a:extLst>
          </p:cNvPr>
          <p:cNvPicPr>
            <a:picLocks noChangeAspect="1"/>
          </p:cNvPicPr>
          <p:nvPr/>
        </p:nvPicPr>
        <p:blipFill>
          <a:blip r:embed="rId3"/>
          <a:stretch>
            <a:fillRect/>
          </a:stretch>
        </p:blipFill>
        <p:spPr>
          <a:xfrm>
            <a:off x="4892632" y="1417638"/>
            <a:ext cx="3495640" cy="4581128"/>
          </a:xfrm>
          <a:prstGeom prst="rect">
            <a:avLst/>
          </a:prstGeom>
        </p:spPr>
      </p:pic>
      <p:sp>
        <p:nvSpPr>
          <p:cNvPr id="7" name="pole tekstowe 6">
            <a:extLst>
              <a:ext uri="{FF2B5EF4-FFF2-40B4-BE49-F238E27FC236}">
                <a16:creationId xmlns:a16="http://schemas.microsoft.com/office/drawing/2014/main" id="{FF9F5730-82F1-E2A8-6403-0CA350BECA05}"/>
              </a:ext>
            </a:extLst>
          </p:cNvPr>
          <p:cNvSpPr txBox="1"/>
          <p:nvPr/>
        </p:nvSpPr>
        <p:spPr>
          <a:xfrm>
            <a:off x="592445" y="6126161"/>
            <a:ext cx="8094355" cy="646331"/>
          </a:xfrm>
          <a:prstGeom prst="rect">
            <a:avLst/>
          </a:prstGeom>
          <a:noFill/>
        </p:spPr>
        <p:txBody>
          <a:bodyPr wrap="square" rtlCol="0">
            <a:spAutoFit/>
          </a:bodyPr>
          <a:lstStyle/>
          <a:p>
            <a:r>
              <a:rPr lang="pl-PL" dirty="0"/>
              <a:t>Wystawa grafik biblijnych Marca Chagalla, Toruń, Krzywa Wieża, 9/10/2024 foto Maria Karwasz</a:t>
            </a:r>
            <a:endParaRPr lang="en-US" dirty="0"/>
          </a:p>
        </p:txBody>
      </p:sp>
    </p:spTree>
    <p:extLst>
      <p:ext uri="{BB962C8B-B14F-4D97-AF65-F5344CB8AC3E}">
        <p14:creationId xmlns:p14="http://schemas.microsoft.com/office/powerpoint/2010/main" val="322606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00EF40-6918-4EE6-7BC1-05DB7D5F779F}"/>
              </a:ext>
            </a:extLst>
          </p:cNvPr>
          <p:cNvSpPr>
            <a:spLocks noGrp="1"/>
          </p:cNvSpPr>
          <p:nvPr>
            <p:ph type="title"/>
          </p:nvPr>
        </p:nvSpPr>
        <p:spPr>
          <a:xfrm>
            <a:off x="457200" y="-30832"/>
            <a:ext cx="8229600" cy="1143000"/>
          </a:xfrm>
        </p:spPr>
        <p:txBody>
          <a:bodyPr/>
          <a:lstStyle/>
          <a:p>
            <a:r>
              <a:rPr lang="pl-PL" sz="3600" dirty="0"/>
              <a:t>Hobbes: Przyczyna i skutek</a:t>
            </a:r>
            <a:endParaRPr lang="en-US" sz="3600" dirty="0"/>
          </a:p>
        </p:txBody>
      </p:sp>
      <p:sp>
        <p:nvSpPr>
          <p:cNvPr id="3" name="Symbol zastępczy zawartości 2">
            <a:extLst>
              <a:ext uri="{FF2B5EF4-FFF2-40B4-BE49-F238E27FC236}">
                <a16:creationId xmlns:a16="http://schemas.microsoft.com/office/drawing/2014/main" id="{553CFDA8-030A-292B-DA34-A1F54C629FDF}"/>
              </a:ext>
            </a:extLst>
          </p:cNvPr>
          <p:cNvSpPr>
            <a:spLocks noGrp="1"/>
          </p:cNvSpPr>
          <p:nvPr>
            <p:ph idx="1"/>
          </p:nvPr>
        </p:nvSpPr>
        <p:spPr>
          <a:xfrm>
            <a:off x="352128" y="836712"/>
            <a:ext cx="8612359" cy="4525963"/>
          </a:xfrm>
        </p:spPr>
        <p:txBody>
          <a:bodyPr/>
          <a:lstStyle/>
          <a:p>
            <a:pPr marL="0" indent="0">
              <a:spcBef>
                <a:spcPts val="0"/>
              </a:spcBef>
              <a:spcAft>
                <a:spcPts val="600"/>
              </a:spcAft>
              <a:buNone/>
            </a:pPr>
            <a:r>
              <a:rPr lang="pl-PL" sz="1900" dirty="0"/>
              <a:t>„Hobbes przedstawił dwa sposoby badania przyczyn: poprzez wyjaśnienia nieznanych skutków danej przyczyny i poprzez opisywanie skutków znanych, w celu znalezienia przyczyny. Za pomocą pierwszego sposobu, polegającym na arbitralnym przyjmowaniu nazw i definicji rzeczy, starał się m.in. wyjaśnić zagadnienia linii, kątów, światła i różnych rodzajów ruchu. Drugi sposób odnosił się do tych gałęzi wiedzy, które opierają się na badaniu szczegółów, poprzez ich opis, jak np. nauki o przyrodzie i społeczeństwie. Sformułował też rozwiniętą klasyfikację rodzajów przyczyn, dzieląc je na: bezpośrednie i pośrednie, naturalny i nienaturalne, pełne i cząstkowe , a nadto na nie-</a:t>
            </a:r>
            <a:r>
              <a:rPr lang="pl-PL" sz="1900" dirty="0" err="1"/>
              <a:t>odzowne</a:t>
            </a:r>
            <a:r>
              <a:rPr lang="pl-PL" sz="1900" dirty="0"/>
              <a:t>, sprawcze i materialne.” [Roman Tokarczyk, </a:t>
            </a:r>
            <a:r>
              <a:rPr lang="pl-PL" sz="1900" i="1" dirty="0"/>
              <a:t>Hobbes</a:t>
            </a:r>
            <a:r>
              <a:rPr lang="pl-PL" sz="1900" dirty="0"/>
              <a:t>, </a:t>
            </a:r>
            <a:r>
              <a:rPr lang="pl-PL" sz="1900" i="1" dirty="0"/>
              <a:t> </a:t>
            </a:r>
            <a:r>
              <a:rPr lang="pl-PL" sz="1900" dirty="0"/>
              <a:t>WP 1987 s.41]</a:t>
            </a:r>
            <a:endParaRPr lang="pl-PL" sz="1900" dirty="0">
              <a:solidFill>
                <a:schemeClr val="accent2"/>
              </a:solidFill>
            </a:endParaRPr>
          </a:p>
          <a:p>
            <a:pPr marL="0" indent="0">
              <a:buNone/>
            </a:pPr>
            <a:r>
              <a:rPr lang="pl-PL" altLang="it-IT" sz="1900" dirty="0">
                <a:solidFill>
                  <a:srgbClr val="000099"/>
                </a:solidFill>
                <a:ea typeface="Arial Unicode MS" pitchFamily="34" charset="-128"/>
              </a:rPr>
              <a:t>W matematyce definiujemy przyczynę </a:t>
            </a:r>
            <a:r>
              <a:rPr lang="pl-PL" altLang="it-IT" sz="1900" b="1" dirty="0">
                <a:solidFill>
                  <a:srgbClr val="000099"/>
                </a:solidFill>
                <a:ea typeface="Arial Unicode MS" pitchFamily="34" charset="-128"/>
              </a:rPr>
              <a:t>konieczną</a:t>
            </a:r>
            <a:r>
              <a:rPr lang="pl-PL" altLang="it-IT" sz="1900" dirty="0">
                <a:solidFill>
                  <a:srgbClr val="000099"/>
                </a:solidFill>
                <a:ea typeface="Arial Unicode MS" pitchFamily="34" charset="-128"/>
              </a:rPr>
              <a:t> i przyczynę </a:t>
            </a:r>
            <a:r>
              <a:rPr lang="pl-PL" altLang="it-IT" sz="1900" b="1" dirty="0">
                <a:solidFill>
                  <a:srgbClr val="000099"/>
                </a:solidFill>
                <a:ea typeface="Arial Unicode MS" pitchFamily="34" charset="-128"/>
              </a:rPr>
              <a:t>dostateczną</a:t>
            </a:r>
            <a:r>
              <a:rPr lang="pl-PL" altLang="it-IT" sz="1900" dirty="0">
                <a:solidFill>
                  <a:srgbClr val="000099"/>
                </a:solidFill>
                <a:ea typeface="Arial Unicode MS" pitchFamily="34" charset="-128"/>
              </a:rPr>
              <a:t>. Ale jest to stosunkowo proste jedynie w matematyce.</a:t>
            </a:r>
            <a:endParaRPr lang="en-US" sz="1900" dirty="0"/>
          </a:p>
        </p:txBody>
      </p:sp>
      <p:pic>
        <p:nvPicPr>
          <p:cNvPr id="7" name="Obraz 6">
            <a:extLst>
              <a:ext uri="{FF2B5EF4-FFF2-40B4-BE49-F238E27FC236}">
                <a16:creationId xmlns:a16="http://schemas.microsoft.com/office/drawing/2014/main" id="{E8200ED1-9A82-6BC1-289B-4FF753D9BCF1}"/>
              </a:ext>
            </a:extLst>
          </p:cNvPr>
          <p:cNvPicPr>
            <a:picLocks noChangeAspect="1"/>
          </p:cNvPicPr>
          <p:nvPr/>
        </p:nvPicPr>
        <p:blipFill>
          <a:blip r:embed="rId2"/>
          <a:stretch>
            <a:fillRect/>
          </a:stretch>
        </p:blipFill>
        <p:spPr>
          <a:xfrm>
            <a:off x="904886" y="4929227"/>
            <a:ext cx="7168748" cy="1952856"/>
          </a:xfrm>
          <a:prstGeom prst="rect">
            <a:avLst/>
          </a:prstGeom>
        </p:spPr>
      </p:pic>
      <p:sp>
        <p:nvSpPr>
          <p:cNvPr id="8" name="pole tekstowe 7">
            <a:extLst>
              <a:ext uri="{FF2B5EF4-FFF2-40B4-BE49-F238E27FC236}">
                <a16:creationId xmlns:a16="http://schemas.microsoft.com/office/drawing/2014/main" id="{DA6F6FF0-C99C-0324-6E8A-A09B6E6FFC9A}"/>
              </a:ext>
            </a:extLst>
          </p:cNvPr>
          <p:cNvSpPr txBox="1"/>
          <p:nvPr/>
        </p:nvSpPr>
        <p:spPr>
          <a:xfrm>
            <a:off x="352129" y="5707436"/>
            <a:ext cx="8791872" cy="584775"/>
          </a:xfrm>
          <a:prstGeom prst="rect">
            <a:avLst/>
          </a:prstGeom>
          <a:noFill/>
        </p:spPr>
        <p:txBody>
          <a:bodyPr wrap="square" rtlCol="0">
            <a:spAutoFit/>
          </a:bodyPr>
          <a:lstStyle/>
          <a:p>
            <a:r>
              <a:rPr lang="pl-PL" sz="1600" dirty="0"/>
              <a:t>G. Karwasz, </a:t>
            </a:r>
            <a:r>
              <a:rPr lang="pl-PL" sz="1600" i="1" dirty="0" err="1"/>
              <a:t>Between</a:t>
            </a:r>
            <a:r>
              <a:rPr lang="pl-PL" sz="1600" i="1" dirty="0"/>
              <a:t> </a:t>
            </a:r>
            <a:r>
              <a:rPr lang="pl-PL" sz="1600" i="1" dirty="0" err="1"/>
              <a:t>Physics</a:t>
            </a:r>
            <a:r>
              <a:rPr lang="pl-PL" sz="1600" i="1" dirty="0"/>
              <a:t> and </a:t>
            </a:r>
            <a:r>
              <a:rPr lang="pl-PL" sz="1600" i="1" dirty="0" err="1"/>
              <a:t>Metaphysics</a:t>
            </a:r>
            <a:r>
              <a:rPr lang="pl-PL" sz="1600" i="1" dirty="0"/>
              <a:t>: on </a:t>
            </a:r>
            <a:r>
              <a:rPr lang="pl-PL" sz="1600" i="1" dirty="0" err="1"/>
              <a:t>Determinism</a:t>
            </a:r>
            <a:r>
              <a:rPr lang="pl-PL" sz="1600" i="1" dirty="0"/>
              <a:t>, Arrow of Time and </a:t>
            </a:r>
            <a:r>
              <a:rPr lang="pl-PL" sz="1600" i="1" dirty="0" err="1"/>
              <a:t>Causality</a:t>
            </a:r>
            <a:r>
              <a:rPr lang="pl-PL" sz="1600" i="1" dirty="0"/>
              <a:t>, </a:t>
            </a:r>
            <a:r>
              <a:rPr lang="pl-PL" sz="1600" dirty="0" err="1"/>
              <a:t>Philosophy</a:t>
            </a:r>
            <a:r>
              <a:rPr lang="pl-PL" sz="1600" dirty="0"/>
              <a:t> and </a:t>
            </a:r>
            <a:r>
              <a:rPr lang="pl-PL" sz="1600" dirty="0" err="1"/>
              <a:t>Cosmology</a:t>
            </a:r>
            <a:r>
              <a:rPr lang="pl-PL" sz="1600" dirty="0"/>
              <a:t> (</a:t>
            </a:r>
            <a:r>
              <a:rPr lang="pl-PL" sz="1600" dirty="0" err="1"/>
              <a:t>Kiev</a:t>
            </a:r>
            <a:r>
              <a:rPr lang="pl-PL" sz="1600" dirty="0"/>
              <a:t>), 2020.</a:t>
            </a:r>
            <a:endParaRPr lang="en-US" sz="1600" dirty="0"/>
          </a:p>
        </p:txBody>
      </p:sp>
    </p:spTree>
    <p:extLst>
      <p:ext uri="{BB962C8B-B14F-4D97-AF65-F5344CB8AC3E}">
        <p14:creationId xmlns:p14="http://schemas.microsoft.com/office/powerpoint/2010/main" val="892035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DE959-6031-6283-274A-431D386530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9557A6-D150-9B7D-94C0-BCA59D28D04A}"/>
              </a:ext>
            </a:extLst>
          </p:cNvPr>
          <p:cNvSpPr>
            <a:spLocks noGrp="1"/>
          </p:cNvSpPr>
          <p:nvPr>
            <p:ph type="title"/>
          </p:nvPr>
        </p:nvSpPr>
        <p:spPr>
          <a:xfrm>
            <a:off x="457200" y="-30832"/>
            <a:ext cx="8229600" cy="1143000"/>
          </a:xfrm>
        </p:spPr>
        <p:txBody>
          <a:bodyPr/>
          <a:lstStyle/>
          <a:p>
            <a:r>
              <a:rPr lang="pl-PL" sz="3600" dirty="0"/>
              <a:t>Hobbes: Filozofia przyrody</a:t>
            </a:r>
            <a:endParaRPr lang="en-US" sz="3600" dirty="0"/>
          </a:p>
        </p:txBody>
      </p:sp>
      <p:sp>
        <p:nvSpPr>
          <p:cNvPr id="3" name="Symbol zastępczy zawartości 2">
            <a:extLst>
              <a:ext uri="{FF2B5EF4-FFF2-40B4-BE49-F238E27FC236}">
                <a16:creationId xmlns:a16="http://schemas.microsoft.com/office/drawing/2014/main" id="{D514F0C2-0ECD-FEEC-99D5-3E8A9DF5473D}"/>
              </a:ext>
            </a:extLst>
          </p:cNvPr>
          <p:cNvSpPr>
            <a:spLocks noGrp="1"/>
          </p:cNvSpPr>
          <p:nvPr>
            <p:ph idx="1"/>
          </p:nvPr>
        </p:nvSpPr>
        <p:spPr>
          <a:xfrm>
            <a:off x="176064" y="1112168"/>
            <a:ext cx="8791872" cy="4525963"/>
          </a:xfrm>
        </p:spPr>
        <p:txBody>
          <a:bodyPr/>
          <a:lstStyle/>
          <a:p>
            <a:pPr marL="0" indent="0">
              <a:spcBef>
                <a:spcPts val="0"/>
              </a:spcBef>
              <a:spcAft>
                <a:spcPts val="600"/>
              </a:spcAft>
              <a:buNone/>
            </a:pPr>
            <a:r>
              <a:rPr lang="pl-PL" sz="1900" dirty="0"/>
              <a:t>„Filozofia Hobbesa, zestawiana często z przyrodnicza koncepcją Galileusza, na tym tle odsłania swój abstrakcyjny, czy wręcz metafizyczny charakter. […]    Takie zacieranie się granic tego, co filozoficzne, z tym co naukowe, wynikało być może z tego, że w owych czasach nie odróżniano jeszcze zbyt wyraźnie filozofii od nauki, często je natomiast ze sobą utożsamiano. </a:t>
            </a:r>
          </a:p>
          <a:p>
            <a:pPr marL="0" indent="0">
              <a:spcBef>
                <a:spcPts val="0"/>
              </a:spcBef>
              <a:spcAft>
                <a:spcPts val="600"/>
              </a:spcAft>
              <a:buNone/>
            </a:pPr>
            <a:r>
              <a:rPr lang="pl-PL" sz="1900" dirty="0"/>
              <a:t>Filozofia przyrody Hobbesa oparta była na racjonalistycznych założeniach, dedukcyjnej metodzie poznania i sceptycznym stosunku do wyników bez-pośredniej obserwacji przyrody przez człowieka. Jego wysiłki, zmierzające do znalezienia jednej, uniwersalnej zasady obowiązującej całą filozofię przyrody, były bliskie założeniom innych systemów </a:t>
            </a:r>
            <a:r>
              <a:rPr lang="pl-PL" sz="1900" i="1" dirty="0"/>
              <a:t>metafizycznych</a:t>
            </a:r>
            <a:r>
              <a:rPr lang="pl-PL" sz="1900" dirty="0"/>
              <a:t>. Zmierzając do całościowego ogarnięcia przyrody, na dalszym planie pozostawiał wyjaśnianie szczegółowych problemów. Była to filozofia metafizyczna, która ogólne pojęcia, adekwatne do mechanistycznie wyobrażonego systemu przyrody, usiłowała także zastosować do analiz problemów </a:t>
            </a:r>
            <a:r>
              <a:rPr lang="pl-PL" sz="1900" i="1" dirty="0"/>
              <a:t>człowieka</a:t>
            </a:r>
            <a:r>
              <a:rPr lang="pl-PL" sz="1900" dirty="0"/>
              <a:t>.” (R. Tokarczyk, </a:t>
            </a:r>
            <a:r>
              <a:rPr lang="pl-PL" sz="1900" i="1" dirty="0"/>
              <a:t>op. </a:t>
            </a:r>
            <a:r>
              <a:rPr lang="pl-PL" sz="1900" i="1" dirty="0" err="1"/>
              <a:t>cit</a:t>
            </a:r>
            <a:r>
              <a:rPr lang="pl-PL" sz="1900" i="1" dirty="0"/>
              <a:t>, </a:t>
            </a:r>
            <a:r>
              <a:rPr lang="pl-PL" sz="1900" dirty="0"/>
              <a:t>s. 47)</a:t>
            </a:r>
          </a:p>
          <a:p>
            <a:pPr marL="0" indent="0">
              <a:spcBef>
                <a:spcPts val="0"/>
              </a:spcBef>
              <a:spcAft>
                <a:spcPts val="600"/>
              </a:spcAft>
              <a:buNone/>
            </a:pPr>
            <a:endParaRPr lang="pl-PL" sz="1900" dirty="0"/>
          </a:p>
          <a:p>
            <a:pPr marL="0" indent="0">
              <a:spcBef>
                <a:spcPts val="0"/>
              </a:spcBef>
              <a:spcAft>
                <a:spcPts val="600"/>
              </a:spcAft>
              <a:buNone/>
            </a:pPr>
            <a:r>
              <a:rPr lang="pl-PL" sz="1900" dirty="0">
                <a:solidFill>
                  <a:schemeClr val="accent2"/>
                </a:solidFill>
              </a:rPr>
              <a:t>Mieliśmy już tego przykłady: Kartezjusz, który szukał zmysłu wspólnego w szyszynce, La </a:t>
            </a:r>
            <a:r>
              <a:rPr lang="pl-PL" sz="1900" dirty="0" err="1">
                <a:solidFill>
                  <a:schemeClr val="accent2"/>
                </a:solidFill>
              </a:rPr>
              <a:t>Mettrie</a:t>
            </a:r>
            <a:r>
              <a:rPr lang="pl-PL" sz="1900" dirty="0">
                <a:solidFill>
                  <a:schemeClr val="accent2"/>
                </a:solidFill>
              </a:rPr>
              <a:t> (nieco później) który pisał o </a:t>
            </a:r>
            <a:r>
              <a:rPr lang="pl-PL" sz="1900" dirty="0" err="1">
                <a:solidFill>
                  <a:schemeClr val="accent2"/>
                </a:solidFill>
              </a:rPr>
              <a:t>człowieku-maszynie</a:t>
            </a:r>
            <a:r>
              <a:rPr lang="pl-PL" sz="1900" dirty="0">
                <a:solidFill>
                  <a:schemeClr val="accent2"/>
                </a:solidFill>
              </a:rPr>
              <a:t> itd. </a:t>
            </a:r>
          </a:p>
          <a:p>
            <a:pPr marL="0" indent="0">
              <a:buNone/>
            </a:pPr>
            <a:endParaRPr lang="pl-PL" sz="1900" dirty="0"/>
          </a:p>
          <a:p>
            <a:pPr marL="0" indent="0">
              <a:buNone/>
            </a:pPr>
            <a:endParaRPr lang="pl-PL" sz="1900" dirty="0"/>
          </a:p>
        </p:txBody>
      </p:sp>
    </p:spTree>
    <p:extLst>
      <p:ext uri="{BB962C8B-B14F-4D97-AF65-F5344CB8AC3E}">
        <p14:creationId xmlns:p14="http://schemas.microsoft.com/office/powerpoint/2010/main" val="4166034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28307-1FDE-BB86-9F8A-A6D199D7862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4F2A66-A90C-ADFF-FC13-DC495C420BF8}"/>
              </a:ext>
            </a:extLst>
          </p:cNvPr>
          <p:cNvSpPr>
            <a:spLocks noGrp="1"/>
          </p:cNvSpPr>
          <p:nvPr>
            <p:ph type="title"/>
          </p:nvPr>
        </p:nvSpPr>
        <p:spPr>
          <a:xfrm>
            <a:off x="443699" y="-181596"/>
            <a:ext cx="8229600" cy="1143000"/>
          </a:xfrm>
        </p:spPr>
        <p:txBody>
          <a:bodyPr/>
          <a:lstStyle/>
          <a:p>
            <a:r>
              <a:rPr lang="pl-PL" sz="3600" dirty="0"/>
              <a:t>Hobbes: Doznania zmysłowe</a:t>
            </a:r>
            <a:endParaRPr lang="en-US" sz="3600" dirty="0"/>
          </a:p>
        </p:txBody>
      </p:sp>
      <p:sp>
        <p:nvSpPr>
          <p:cNvPr id="3" name="Symbol zastępczy zawartości 2">
            <a:extLst>
              <a:ext uri="{FF2B5EF4-FFF2-40B4-BE49-F238E27FC236}">
                <a16:creationId xmlns:a16="http://schemas.microsoft.com/office/drawing/2014/main" id="{A2F93520-A5DD-B1CB-D318-AF6764C54890}"/>
              </a:ext>
            </a:extLst>
          </p:cNvPr>
          <p:cNvSpPr>
            <a:spLocks noGrp="1"/>
          </p:cNvSpPr>
          <p:nvPr>
            <p:ph idx="1"/>
          </p:nvPr>
        </p:nvSpPr>
        <p:spPr>
          <a:xfrm>
            <a:off x="179512" y="684873"/>
            <a:ext cx="8856984" cy="4525963"/>
          </a:xfrm>
        </p:spPr>
        <p:txBody>
          <a:bodyPr/>
          <a:lstStyle/>
          <a:p>
            <a:pPr marL="0" indent="0">
              <a:spcBef>
                <a:spcPts val="0"/>
              </a:spcBef>
              <a:spcAft>
                <a:spcPts val="600"/>
              </a:spcAft>
              <a:buNone/>
            </a:pPr>
            <a:r>
              <a:rPr lang="pl-PL" sz="1900" dirty="0"/>
              <a:t>„Doznania zmysłowe i obrazy zmysłowe, wyobraźnia i wyobrażenia przez wiele lat przyciągały uwagę badawczą Hobbesa. […] Doznanie zmysłowe jest jakimś ruchem wewnętrznym w tym, kto go doznaje, powstałym wskutek jakiegoś ruchu cząstek wewnętrznych przedmiotu i przenoszonym przez środowiska do </a:t>
            </a:r>
            <a:r>
              <a:rPr lang="pl-PL" sz="1900" dirty="0" err="1"/>
              <a:t>najbar</a:t>
            </a:r>
            <a:r>
              <a:rPr lang="pl-PL" sz="1900" dirty="0"/>
              <a:t>-dziej wewnętrznej części organizmu. […] Wyobrażenia były według niego niczym więcej, jak tylko ruchami w pewnych wewnętrznych  substancjach w mózgu.” </a:t>
            </a:r>
          </a:p>
          <a:p>
            <a:pPr marL="0" indent="0">
              <a:spcBef>
                <a:spcPts val="0"/>
              </a:spcBef>
              <a:spcAft>
                <a:spcPts val="600"/>
              </a:spcAft>
              <a:buNone/>
            </a:pPr>
            <a:r>
              <a:rPr lang="pl-PL" sz="1600" dirty="0"/>
              <a:t>[1] R. Tokarczyk, </a:t>
            </a:r>
            <a:r>
              <a:rPr lang="pl-PL" sz="1600" i="1" dirty="0"/>
              <a:t>op. cit., </a:t>
            </a:r>
            <a:r>
              <a:rPr lang="pl-PL" sz="1600" dirty="0"/>
              <a:t>s. 49 [2] T. Hobbes, </a:t>
            </a:r>
            <a:r>
              <a:rPr lang="pl-PL" sz="1600" i="1" dirty="0"/>
              <a:t>Elementy </a:t>
            </a:r>
            <a:r>
              <a:rPr lang="pl-PL" sz="1600" dirty="0"/>
              <a:t>filozofii, t. I, Warszawa 1956, s. 405</a:t>
            </a:r>
          </a:p>
          <a:p>
            <a:pPr marL="0" indent="0">
              <a:spcBef>
                <a:spcPts val="0"/>
              </a:spcBef>
              <a:spcAft>
                <a:spcPts val="600"/>
              </a:spcAft>
              <a:buNone/>
            </a:pPr>
            <a:r>
              <a:rPr lang="pl-PL" sz="1900" dirty="0">
                <a:solidFill>
                  <a:schemeClr val="accent2"/>
                </a:solidFill>
              </a:rPr>
              <a:t>I znów: poszukiwania trwały/ trwają tysiąclecia: od </a:t>
            </a:r>
            <a:r>
              <a:rPr lang="pl-PL" sz="1900" i="1" dirty="0">
                <a:solidFill>
                  <a:schemeClr val="accent2"/>
                </a:solidFill>
              </a:rPr>
              <a:t>De </a:t>
            </a:r>
            <a:r>
              <a:rPr lang="pl-PL" sz="1900" i="1" dirty="0" err="1">
                <a:solidFill>
                  <a:schemeClr val="accent2"/>
                </a:solidFill>
              </a:rPr>
              <a:t>Anima</a:t>
            </a:r>
            <a:r>
              <a:rPr lang="pl-PL" sz="1900" dirty="0">
                <a:solidFill>
                  <a:schemeClr val="accent2"/>
                </a:solidFill>
              </a:rPr>
              <a:t> Arystotelesa, który pisał o powietrzu (i wodzie) jako ośrodku przenoszącym drgania akustyczne,  po współczesne </a:t>
            </a:r>
            <a:r>
              <a:rPr lang="pl-PL" sz="1900" dirty="0" err="1">
                <a:solidFill>
                  <a:schemeClr val="accent2"/>
                </a:solidFill>
              </a:rPr>
              <a:t>neuro</a:t>
            </a:r>
            <a:r>
              <a:rPr lang="pl-PL" sz="1900" dirty="0">
                <a:solidFill>
                  <a:schemeClr val="accent2"/>
                </a:solidFill>
              </a:rPr>
              <a:t>-nauki, których skrajna materialistyczna wersja uważa świadomość za serię prądów elektrycznych w mózgu  </a:t>
            </a:r>
          </a:p>
          <a:p>
            <a:pPr marL="0" indent="0">
              <a:spcBef>
                <a:spcPts val="0"/>
              </a:spcBef>
              <a:spcAft>
                <a:spcPts val="600"/>
              </a:spcAft>
              <a:buNone/>
            </a:pPr>
            <a:endParaRPr lang="pl-PL" sz="1900" dirty="0">
              <a:solidFill>
                <a:schemeClr val="accent2"/>
              </a:solidFill>
            </a:endParaRPr>
          </a:p>
          <a:p>
            <a:pPr marL="0" indent="0">
              <a:buNone/>
            </a:pPr>
            <a:endParaRPr lang="pl-PL" sz="1900" dirty="0"/>
          </a:p>
          <a:p>
            <a:pPr marL="0" indent="0">
              <a:buNone/>
            </a:pPr>
            <a:endParaRPr lang="pl-PL" sz="1900" dirty="0"/>
          </a:p>
        </p:txBody>
      </p:sp>
      <p:pic>
        <p:nvPicPr>
          <p:cNvPr id="5" name="Obraz 4">
            <a:extLst>
              <a:ext uri="{FF2B5EF4-FFF2-40B4-BE49-F238E27FC236}">
                <a16:creationId xmlns:a16="http://schemas.microsoft.com/office/drawing/2014/main" id="{A7EF7D5C-F091-6BE5-836A-4F649781938F}"/>
              </a:ext>
            </a:extLst>
          </p:cNvPr>
          <p:cNvPicPr>
            <a:picLocks noChangeAspect="1"/>
          </p:cNvPicPr>
          <p:nvPr/>
        </p:nvPicPr>
        <p:blipFill>
          <a:blip r:embed="rId2"/>
          <a:stretch>
            <a:fillRect/>
          </a:stretch>
        </p:blipFill>
        <p:spPr>
          <a:xfrm>
            <a:off x="369218" y="4135217"/>
            <a:ext cx="2841171" cy="1942088"/>
          </a:xfrm>
          <a:prstGeom prst="rect">
            <a:avLst/>
          </a:prstGeom>
        </p:spPr>
      </p:pic>
      <p:sp>
        <p:nvSpPr>
          <p:cNvPr id="6" name="pole tekstowe 5">
            <a:extLst>
              <a:ext uri="{FF2B5EF4-FFF2-40B4-BE49-F238E27FC236}">
                <a16:creationId xmlns:a16="http://schemas.microsoft.com/office/drawing/2014/main" id="{43FD02F3-941A-8D25-7DF9-69D3730A8958}"/>
              </a:ext>
            </a:extLst>
          </p:cNvPr>
          <p:cNvSpPr txBox="1"/>
          <p:nvPr/>
        </p:nvSpPr>
        <p:spPr>
          <a:xfrm>
            <a:off x="240225" y="5965448"/>
            <a:ext cx="8916031" cy="892552"/>
          </a:xfrm>
          <a:prstGeom prst="rect">
            <a:avLst/>
          </a:prstGeom>
          <a:solidFill>
            <a:schemeClr val="bg1"/>
          </a:solidFill>
        </p:spPr>
        <p:txBody>
          <a:bodyPr wrap="none" rtlCol="0">
            <a:spAutoFit/>
          </a:bodyPr>
          <a:lstStyle/>
          <a:p>
            <a:r>
              <a:rPr lang="pl-PL" sz="1600" dirty="0"/>
              <a:t>Alokacja słów: G. Karwasz, K. Wyborska, </a:t>
            </a:r>
            <a:r>
              <a:rPr lang="pl-PL" sz="1600" i="1" dirty="0"/>
              <a:t>Dydaktyka kognitywistyczna</a:t>
            </a:r>
            <a:r>
              <a:rPr lang="pl-PL" sz="1600" dirty="0"/>
              <a:t>, Fizyka w Szkole, 6/2024</a:t>
            </a:r>
          </a:p>
          <a:p>
            <a:r>
              <a:rPr lang="pl-PL" sz="1600" dirty="0"/>
              <a:t>Narząd słuchu: G. Karwasz, </a:t>
            </a:r>
            <a:r>
              <a:rPr lang="pl-PL" sz="1600" i="1" dirty="0"/>
              <a:t>Arystoteles, </a:t>
            </a:r>
            <a:r>
              <a:rPr lang="pl-PL" sz="1600" i="1" dirty="0" err="1"/>
              <a:t>Buridian</a:t>
            </a:r>
            <a:r>
              <a:rPr lang="pl-PL" sz="1600" i="1" dirty="0"/>
              <a:t>, Kartezjusz</a:t>
            </a:r>
            <a:r>
              <a:rPr lang="pl-PL" sz="1600" dirty="0"/>
              <a:t>, Fizyka w Szkole 1/2024</a:t>
            </a:r>
          </a:p>
          <a:p>
            <a:pPr algn="l"/>
            <a:r>
              <a:rPr lang="en-US" sz="1000" b="0" i="0" u="none" strike="noStrike" baseline="0" dirty="0">
                <a:latin typeface="TimesNewRomanPSMT"/>
              </a:rPr>
              <a:t>https://upload.wikimedia.org/wikipedia/commons/thumb/f/fd/Organ_of_Corti_multilingual.svg/900px-Organ_of_Corti_multilingual.svg.png; Autor:</a:t>
            </a:r>
          </a:p>
          <a:p>
            <a:pPr algn="l"/>
            <a:r>
              <a:rPr lang="en-US" sz="1000" b="0" i="0" u="none" strike="noStrike" baseline="0" dirty="0">
                <a:latin typeface="TimesNewRomanPSMT"/>
              </a:rPr>
              <a:t>https://commons.wikimedia.org/wiki/User:Jmarchn</a:t>
            </a:r>
            <a:endParaRPr lang="en-US" sz="1000" dirty="0"/>
          </a:p>
        </p:txBody>
      </p:sp>
      <p:pic>
        <p:nvPicPr>
          <p:cNvPr id="8" name="Obraz 7">
            <a:extLst>
              <a:ext uri="{FF2B5EF4-FFF2-40B4-BE49-F238E27FC236}">
                <a16:creationId xmlns:a16="http://schemas.microsoft.com/office/drawing/2014/main" id="{D9F3B514-04BA-5714-8199-D20A4505D8D5}"/>
              </a:ext>
            </a:extLst>
          </p:cNvPr>
          <p:cNvPicPr>
            <a:picLocks noChangeAspect="1"/>
          </p:cNvPicPr>
          <p:nvPr/>
        </p:nvPicPr>
        <p:blipFill>
          <a:blip r:embed="rId3"/>
          <a:stretch>
            <a:fillRect/>
          </a:stretch>
        </p:blipFill>
        <p:spPr>
          <a:xfrm>
            <a:off x="3423068" y="4135217"/>
            <a:ext cx="2700374" cy="1713445"/>
          </a:xfrm>
          <a:prstGeom prst="rect">
            <a:avLst/>
          </a:prstGeom>
        </p:spPr>
      </p:pic>
    </p:spTree>
    <p:extLst>
      <p:ext uri="{BB962C8B-B14F-4D97-AF65-F5344CB8AC3E}">
        <p14:creationId xmlns:p14="http://schemas.microsoft.com/office/powerpoint/2010/main" val="1790996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A5360-6546-0919-D022-246A0C2FCC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7F749D6-F60A-001A-92F4-9C4038871628}"/>
              </a:ext>
            </a:extLst>
          </p:cNvPr>
          <p:cNvSpPr>
            <a:spLocks noGrp="1"/>
          </p:cNvSpPr>
          <p:nvPr>
            <p:ph type="title"/>
          </p:nvPr>
        </p:nvSpPr>
        <p:spPr>
          <a:xfrm>
            <a:off x="443699" y="-181596"/>
            <a:ext cx="8229600" cy="1143000"/>
          </a:xfrm>
        </p:spPr>
        <p:txBody>
          <a:bodyPr/>
          <a:lstStyle/>
          <a:p>
            <a:r>
              <a:rPr lang="pl-PL" sz="3600" dirty="0"/>
              <a:t>Hobbes: Nominalizm</a:t>
            </a:r>
            <a:endParaRPr lang="en-US" sz="3600" dirty="0"/>
          </a:p>
        </p:txBody>
      </p:sp>
      <p:sp>
        <p:nvSpPr>
          <p:cNvPr id="3" name="Symbol zastępczy zawartości 2">
            <a:extLst>
              <a:ext uri="{FF2B5EF4-FFF2-40B4-BE49-F238E27FC236}">
                <a16:creationId xmlns:a16="http://schemas.microsoft.com/office/drawing/2014/main" id="{399DCAC8-E350-1473-6273-65D953F57879}"/>
              </a:ext>
            </a:extLst>
          </p:cNvPr>
          <p:cNvSpPr>
            <a:spLocks noGrp="1"/>
          </p:cNvSpPr>
          <p:nvPr>
            <p:ph idx="1"/>
          </p:nvPr>
        </p:nvSpPr>
        <p:spPr>
          <a:xfrm>
            <a:off x="179512" y="684873"/>
            <a:ext cx="8640960" cy="4525963"/>
          </a:xfrm>
        </p:spPr>
        <p:txBody>
          <a:bodyPr/>
          <a:lstStyle/>
          <a:p>
            <a:pPr marL="0" indent="0">
              <a:spcBef>
                <a:spcPts val="0"/>
              </a:spcBef>
              <a:spcAft>
                <a:spcPts val="600"/>
              </a:spcAft>
              <a:buNone/>
            </a:pPr>
            <a:r>
              <a:rPr lang="pl-PL" sz="1900" dirty="0"/>
              <a:t>Czy istnieją „przedmioty ogólne” czy tylko pojedyncze (szczególne)?</a:t>
            </a:r>
          </a:p>
          <a:p>
            <a:pPr marL="0" indent="0">
              <a:spcBef>
                <a:spcPts val="0"/>
              </a:spcBef>
              <a:spcAft>
                <a:spcPts val="600"/>
              </a:spcAft>
              <a:buNone/>
            </a:pPr>
            <a:r>
              <a:rPr lang="pl-PL" sz="1900" dirty="0"/>
              <a:t>„Natomiast według Hobbesa, nazwy ogólne to tylko pojęciowe </a:t>
            </a:r>
            <a:r>
              <a:rPr lang="pl-PL" sz="1900" dirty="0" err="1"/>
              <a:t>odzwiercied</a:t>
            </a:r>
            <a:r>
              <a:rPr lang="pl-PL" sz="1900" dirty="0"/>
              <a:t>-lenie </a:t>
            </a:r>
            <a:r>
              <a:rPr lang="pl-PL" sz="1900" i="1" dirty="0"/>
              <a:t>w umyśle człowieka </a:t>
            </a:r>
            <a:r>
              <a:rPr lang="pl-PL" sz="1900" dirty="0"/>
              <a:t>pewnych cech wspólnych dla określonej grupy pojedynczych rzeczy. […] Umożliwiają one myślenie, rozumowanie i liczenie bez konieczności bezpośredniej percepcji rzeczy. (s. 68-69)</a:t>
            </a:r>
          </a:p>
          <a:p>
            <a:pPr marL="0" indent="0">
              <a:spcBef>
                <a:spcPts val="0"/>
              </a:spcBef>
              <a:spcAft>
                <a:spcPts val="600"/>
              </a:spcAft>
              <a:buNone/>
            </a:pPr>
            <a:r>
              <a:rPr lang="pl-PL" sz="1900" dirty="0"/>
              <a:t>Filozof angielski konsekwentnie utrzymywał, że poza nazwami ogólnymi nie ma w świecie powszechników. Dzięki temu zyskał miano radyklanego nominalisty. Do szczególnych cech tego nominalizmu należy jego ścisły związek z empiryzmem, materializmem oraz indywidualizmem (s. 73) </a:t>
            </a:r>
          </a:p>
          <a:p>
            <a:pPr marL="0" indent="0">
              <a:spcBef>
                <a:spcPts val="0"/>
              </a:spcBef>
              <a:spcAft>
                <a:spcPts val="600"/>
              </a:spcAft>
              <a:buNone/>
            </a:pPr>
            <a:r>
              <a:rPr lang="pl-PL" sz="1600" dirty="0"/>
              <a:t>R. Tokarczyk, </a:t>
            </a:r>
            <a:r>
              <a:rPr lang="pl-PL" sz="1600" i="1" dirty="0"/>
              <a:t>op. cit., </a:t>
            </a:r>
            <a:r>
              <a:rPr lang="pl-PL" sz="1600" dirty="0"/>
              <a:t>s. 73</a:t>
            </a:r>
          </a:p>
          <a:p>
            <a:pPr marL="0" indent="0">
              <a:spcBef>
                <a:spcPts val="0"/>
              </a:spcBef>
              <a:spcAft>
                <a:spcPts val="600"/>
              </a:spcAft>
              <a:buNone/>
            </a:pPr>
            <a:r>
              <a:rPr lang="pl-PL" sz="1900" dirty="0">
                <a:solidFill>
                  <a:schemeClr val="accent2"/>
                </a:solidFill>
              </a:rPr>
              <a:t>Dyskutujemy nominalizm Hobbesa, aby przejść do ostatniego z serii empirystów angielskich, Davida Hume’a i jego krytyki </a:t>
            </a:r>
            <a:r>
              <a:rPr lang="pl-PL" sz="1900" i="1" dirty="0">
                <a:solidFill>
                  <a:schemeClr val="accent2"/>
                </a:solidFill>
              </a:rPr>
              <a:t>zasady przyczynowości</a:t>
            </a:r>
            <a:r>
              <a:rPr lang="pl-PL" sz="1900" dirty="0">
                <a:solidFill>
                  <a:schemeClr val="accent2"/>
                </a:solidFill>
              </a:rPr>
              <a:t>. </a:t>
            </a:r>
          </a:p>
          <a:p>
            <a:pPr marL="0" indent="0">
              <a:spcBef>
                <a:spcPts val="0"/>
              </a:spcBef>
              <a:spcAft>
                <a:spcPts val="600"/>
              </a:spcAft>
              <a:buNone/>
            </a:pPr>
            <a:r>
              <a:rPr lang="pl-PL" sz="1900" dirty="0">
                <a:solidFill>
                  <a:schemeClr val="accent2"/>
                </a:solidFill>
              </a:rPr>
              <a:t>Pojęcie przyczyny pochodzi, jak zwykle, od Arystotelesa.</a:t>
            </a:r>
          </a:p>
          <a:p>
            <a:pPr marL="0" indent="0">
              <a:spcBef>
                <a:spcPts val="0"/>
              </a:spcBef>
              <a:spcAft>
                <a:spcPts val="600"/>
              </a:spcAft>
              <a:buNone/>
            </a:pPr>
            <a:r>
              <a:rPr lang="pl-PL" sz="1900" dirty="0">
                <a:solidFill>
                  <a:schemeClr val="accent2"/>
                </a:solidFill>
              </a:rPr>
              <a:t>W perspektywie indywidualizmu i materializmu poszukiwanie </a:t>
            </a:r>
            <a:r>
              <a:rPr lang="pl-PL" sz="1900" i="1" dirty="0">
                <a:solidFill>
                  <a:schemeClr val="accent2"/>
                </a:solidFill>
              </a:rPr>
              <a:t>przyczyn</a:t>
            </a:r>
            <a:r>
              <a:rPr lang="pl-PL" sz="1900" dirty="0">
                <a:solidFill>
                  <a:schemeClr val="accent2"/>
                </a:solidFill>
              </a:rPr>
              <a:t>, wymagające rozumienie </a:t>
            </a:r>
            <a:r>
              <a:rPr lang="pl-PL" sz="1900" i="1" dirty="0">
                <a:solidFill>
                  <a:schemeClr val="accent2"/>
                </a:solidFill>
              </a:rPr>
              <a:t>praw</a:t>
            </a:r>
            <a:r>
              <a:rPr lang="pl-PL" sz="1900" dirty="0">
                <a:solidFill>
                  <a:schemeClr val="accent2"/>
                </a:solidFill>
              </a:rPr>
              <a:t>, operujących pojęciami </a:t>
            </a:r>
            <a:r>
              <a:rPr lang="pl-PL" sz="1900" i="1" dirty="0">
                <a:solidFill>
                  <a:schemeClr val="accent2"/>
                </a:solidFill>
              </a:rPr>
              <a:t>abstrakcyjnymi</a:t>
            </a:r>
            <a:r>
              <a:rPr lang="pl-PL" sz="1900" dirty="0">
                <a:solidFill>
                  <a:schemeClr val="accent2"/>
                </a:solidFill>
              </a:rPr>
              <a:t>, jak punkt materialny lub ruch jednostajny (Newtona) </a:t>
            </a:r>
            <a:r>
              <a:rPr lang="pl-PL" sz="1900" u="sng" dirty="0">
                <a:solidFill>
                  <a:schemeClr val="accent2"/>
                </a:solidFill>
              </a:rPr>
              <a:t>jest trudne</a:t>
            </a:r>
            <a:r>
              <a:rPr lang="pl-PL" sz="1900" dirty="0">
                <a:solidFill>
                  <a:schemeClr val="accent2"/>
                </a:solidFill>
              </a:rPr>
              <a:t>. </a:t>
            </a:r>
          </a:p>
          <a:p>
            <a:pPr marL="0" indent="0">
              <a:spcBef>
                <a:spcPts val="0"/>
              </a:spcBef>
              <a:spcAft>
                <a:spcPts val="600"/>
              </a:spcAft>
              <a:buNone/>
            </a:pPr>
            <a:endParaRPr lang="pl-PL" sz="1900" dirty="0">
              <a:solidFill>
                <a:schemeClr val="accent2"/>
              </a:solidFill>
            </a:endParaRPr>
          </a:p>
          <a:p>
            <a:pPr marL="0" indent="0">
              <a:buNone/>
            </a:pPr>
            <a:endParaRPr lang="pl-PL" sz="1900" dirty="0"/>
          </a:p>
          <a:p>
            <a:pPr marL="0" indent="0">
              <a:buNone/>
            </a:pPr>
            <a:endParaRPr lang="pl-PL" sz="1900" dirty="0"/>
          </a:p>
        </p:txBody>
      </p:sp>
    </p:spTree>
    <p:extLst>
      <p:ext uri="{BB962C8B-B14F-4D97-AF65-F5344CB8AC3E}">
        <p14:creationId xmlns:p14="http://schemas.microsoft.com/office/powerpoint/2010/main" val="3706961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CB05EDF4-CC90-101A-BB57-CD8F3D27F0CB}"/>
              </a:ext>
            </a:extLst>
          </p:cNvPr>
          <p:cNvSpPr>
            <a:spLocks noGrp="1" noChangeArrowheads="1"/>
          </p:cNvSpPr>
          <p:nvPr>
            <p:ph type="title"/>
          </p:nvPr>
        </p:nvSpPr>
        <p:spPr>
          <a:xfrm>
            <a:off x="457200" y="0"/>
            <a:ext cx="8229600" cy="1143000"/>
          </a:xfrm>
        </p:spPr>
        <p:txBody>
          <a:bodyPr/>
          <a:lstStyle/>
          <a:p>
            <a:r>
              <a:rPr lang="pl-PL" altLang="it-IT" sz="3600"/>
              <a:t>Arystoteles: cztery przyczyny</a:t>
            </a:r>
          </a:p>
        </p:txBody>
      </p:sp>
      <p:sp>
        <p:nvSpPr>
          <p:cNvPr id="20483" name="CasellaDiTesto 3">
            <a:extLst>
              <a:ext uri="{FF2B5EF4-FFF2-40B4-BE49-F238E27FC236}">
                <a16:creationId xmlns:a16="http://schemas.microsoft.com/office/drawing/2014/main" id="{1A800FF2-EFED-C1BA-228B-600235155B85}"/>
              </a:ext>
            </a:extLst>
          </p:cNvPr>
          <p:cNvSpPr txBox="1">
            <a:spLocks noChangeArrowheads="1"/>
          </p:cNvSpPr>
          <p:nvPr/>
        </p:nvSpPr>
        <p:spPr bwMode="auto">
          <a:xfrm>
            <a:off x="457200" y="908050"/>
            <a:ext cx="8507413" cy="580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spcAft>
                <a:spcPts val="300"/>
              </a:spcAft>
              <a:buFontTx/>
              <a:buNone/>
            </a:pPr>
            <a:r>
              <a:rPr lang="pl-PL" altLang="it-IT" sz="1900" dirty="0">
                <a:cs typeface="Times New Roman" panose="02020603050405020304" pitchFamily="18" charset="0"/>
              </a:rPr>
              <a:t>„W jednym przeto znaczeniu nazywa się przyczyną to, z czego coś powstaje i co trwa, np. brąz jest w tym sensie przyczyną posągu, a srebro naczynia; ponadto [przyczyną nazywa się] rodzaje, których gatunkami są brąz i srebro [dziś wiemy, że są to metale o określonym składzie chemicznym].  </a:t>
            </a:r>
            <a:r>
              <a:rPr lang="pl-PL" altLang="it-IT" sz="1900" b="1" dirty="0">
                <a:cs typeface="Times New Roman" panose="02020603050405020304" pitchFamily="18" charset="0"/>
              </a:rPr>
              <a:t>Przyczyna materialna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drugim znaczeniu nazywa się przyczyną danej rzeczy jej formę lub model, tzn. pojęcie istoty i jej rodzaj (np. dla oktawy stosunek 2:1) i w ogóle liczba oraz składniki pojęcia. </a:t>
            </a:r>
            <a:r>
              <a:rPr lang="pl-PL" altLang="it-IT" sz="1900" b="1" dirty="0">
                <a:cs typeface="Times New Roman" panose="02020603050405020304" pitchFamily="18" charset="0"/>
              </a:rPr>
              <a:t>Przyczyna formalna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trzecim znaczeniu nazywa się przyczyną źródło przemian  i spoczynku, np. człowiek dający rady jest przyczyną, ojciec jest przyczyną dziecka; ogólnie mówiąc: czynnik tworzący jest przyczyną przedmiotu wytworzonego, a czynnik zmieniający – zmiany.</a:t>
            </a:r>
            <a:r>
              <a:rPr lang="pl-PL" altLang="it-IT" sz="1900" b="1" dirty="0">
                <a:cs typeface="Times New Roman" panose="02020603050405020304" pitchFamily="18" charset="0"/>
              </a:rPr>
              <a:t> Sprawcza</a:t>
            </a:r>
            <a:endParaRPr lang="pl-PL" altLang="it-IT" sz="1900" dirty="0">
              <a:cs typeface="Times New Roman" panose="02020603050405020304" pitchFamily="18" charset="0"/>
            </a:endParaRPr>
          </a:p>
          <a:p>
            <a:pPr algn="just">
              <a:spcBef>
                <a:spcPct val="0"/>
              </a:spcBef>
              <a:spcAft>
                <a:spcPts val="300"/>
              </a:spcAft>
              <a:buFontTx/>
              <a:buNone/>
            </a:pPr>
            <a:r>
              <a:rPr lang="pl-PL" altLang="it-IT" sz="1900" dirty="0">
                <a:cs typeface="Times New Roman" panose="02020603050405020304" pitchFamily="18" charset="0"/>
              </a:rPr>
              <a:t>W czwartym wreszcie znaczeniu nazywa się przyczyną cel, czyli </a:t>
            </a:r>
            <a:r>
              <a:rPr lang="pl-PL" altLang="it-IT" sz="1900" b="1" dirty="0">
                <a:cs typeface="Times New Roman" panose="02020603050405020304" pitchFamily="18" charset="0"/>
              </a:rPr>
              <a:t>przyczynę celową</a:t>
            </a:r>
            <a:r>
              <a:rPr lang="pl-PL" altLang="it-IT" sz="1900" dirty="0">
                <a:cs typeface="Times New Roman" panose="02020603050405020304" pitchFamily="18" charset="0"/>
              </a:rPr>
              <a:t>, np. zdrowie jest przyczyną spaceru; dlaczego spacer, pytamy? „</a:t>
            </a:r>
            <a:r>
              <a:rPr lang="pl-PL" altLang="it-IT" sz="1900" b="1" dirty="0">
                <a:cs typeface="Times New Roman" panose="02020603050405020304" pitchFamily="18" charset="0"/>
              </a:rPr>
              <a:t>Ażeby spacerujący był zdrów</a:t>
            </a:r>
            <a:r>
              <a:rPr lang="pl-PL" altLang="it-IT" sz="1900" dirty="0">
                <a:cs typeface="Times New Roman" panose="02020603050405020304" pitchFamily="18" charset="0"/>
              </a:rPr>
              <a:t>.” To samo można powiedzieć o tym wszystkim, co wprawione w ruch przez rzecz różną od siebie stanowi czynnik pośredni między ruchem i celem, np. dla zdrowia: schudnięcie, przeczyszczenie, lekarstwa czy instrumenty chirurgiczne.” </a:t>
            </a:r>
            <a:r>
              <a:rPr lang="pl-PL" altLang="it-IT" sz="1900" b="1" dirty="0">
                <a:cs typeface="Times New Roman" panose="02020603050405020304" pitchFamily="18" charset="0"/>
              </a:rPr>
              <a:t>Teleologiczna</a:t>
            </a:r>
            <a:r>
              <a:rPr lang="pl-PL" altLang="it-IT" sz="1900" dirty="0">
                <a:cs typeface="Times New Roman" panose="02020603050405020304" pitchFamily="18" charset="0"/>
              </a:rPr>
              <a:t> </a:t>
            </a:r>
          </a:p>
          <a:p>
            <a:pPr algn="just">
              <a:spcBef>
                <a:spcPct val="0"/>
              </a:spcBef>
              <a:spcAft>
                <a:spcPts val="300"/>
              </a:spcAft>
              <a:buFontTx/>
              <a:buNone/>
            </a:pPr>
            <a:r>
              <a:rPr lang="pl-PL" altLang="it-IT" sz="1800" dirty="0">
                <a:cs typeface="Times New Roman" panose="02020603050405020304" pitchFamily="18" charset="0"/>
              </a:rPr>
              <a:t>(Arystoteles, </a:t>
            </a:r>
            <a:r>
              <a:rPr lang="pl-PL" altLang="it-IT" sz="1800" i="1" dirty="0">
                <a:cs typeface="Times New Roman" panose="02020603050405020304" pitchFamily="18" charset="0"/>
              </a:rPr>
              <a:t>Fizyka</a:t>
            </a:r>
            <a:r>
              <a:rPr lang="pl-PL" altLang="it-IT" sz="1800" dirty="0">
                <a:cs typeface="Times New Roman" panose="02020603050405020304" pitchFamily="18" charset="0"/>
              </a:rPr>
              <a:t>, Seria Wielcy Filozofowie, PWN 2010, str. 94)</a:t>
            </a:r>
            <a:endParaRPr lang="it-IT" altLang="it-IT" sz="1800" dirty="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David Hume (1711-1776): ostatni z „serii” </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wieku w ostatniej, najdojrzalszej fazie poddał krytyce własne swe podstawy i zachwiał nimi wykazawszy w doświadczeniu czynniki subiektywne,  i niepewności. Było to dziełem filozofii Hume’a. </a:t>
            </a:r>
          </a:p>
          <a:p>
            <a:pPr eaLnBrk="1" hangingPunct="1">
              <a:buFontTx/>
              <a:buNone/>
            </a:pPr>
            <a:r>
              <a:rPr lang="pl-PL" altLang="it-IT" sz="1800" dirty="0"/>
              <a:t>David Hume,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w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dyplomatą i zbierał sławę, którą dawniej posiał, w siódmym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19073</TotalTime>
  <Words>5403</Words>
  <Application>Microsoft Office PowerPoint</Application>
  <PresentationFormat>Pokaz na ekranie (4:3)</PresentationFormat>
  <Paragraphs>186</Paragraphs>
  <Slides>32</Slides>
  <Notes>0</Notes>
  <HiddenSlides>1</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32</vt:i4>
      </vt:variant>
    </vt:vector>
  </HeadingPairs>
  <TitlesOfParts>
    <vt:vector size="39" baseType="lpstr">
      <vt:lpstr>Arial</vt:lpstr>
      <vt:lpstr>Arial Unicode MS</vt:lpstr>
      <vt:lpstr>Calibri</vt:lpstr>
      <vt:lpstr>Georgia</vt:lpstr>
      <vt:lpstr>Times New Roman</vt:lpstr>
      <vt:lpstr>TimesNewRomanPSMT</vt:lpstr>
      <vt:lpstr>Projekt domyślny</vt:lpstr>
      <vt:lpstr>Filozofia przyrody</vt:lpstr>
      <vt:lpstr>Sekwencja historii (filozofii brytyjskiej)</vt:lpstr>
      <vt:lpstr>Ockham: koniec scholastyki</vt:lpstr>
      <vt:lpstr>Hobbes: Przyczyna i skutek</vt:lpstr>
      <vt:lpstr>Hobbes: Filozofia przyrody</vt:lpstr>
      <vt:lpstr>Hobbes: Doznania zmysłowe</vt:lpstr>
      <vt:lpstr>Hobbes: Nominalizm</vt:lpstr>
      <vt:lpstr>Arystoteles: cztery przyczyny</vt:lpstr>
      <vt:lpstr>David Hume (1711-1776): ostatni z „serii” </vt:lpstr>
      <vt:lpstr>David Hume: zasada przyczynowości</vt:lpstr>
      <vt:lpstr>David Hume: Idee i fakty</vt:lpstr>
      <vt:lpstr>David Hume: Idee i fakty – pewność?</vt:lpstr>
      <vt:lpstr>David Hume: związek przyczynowy to supozycja</vt:lpstr>
      <vt:lpstr>Fondamento empirico della relazione causale</vt:lpstr>
      <vt:lpstr>Fundament empiryczny zależności przyczynowych</vt:lpstr>
      <vt:lpstr>GK: związek przyczynowy to najważniejsze prawo, nie tylko świata materialnego</vt:lpstr>
      <vt:lpstr>Karl Popper (1902-1994): Empiryzm należy rozumieć jako…</vt:lpstr>
      <vt:lpstr>Bertrand Arthur Russell (1872-1970)</vt:lpstr>
      <vt:lpstr>Russell: „brzytwa” logiczna </vt:lpstr>
      <vt:lpstr>GK: Nasze granice poznania</vt:lpstr>
      <vt:lpstr>Gdzie jest elektron?</vt:lpstr>
      <vt:lpstr>Równanie falowe</vt:lpstr>
      <vt:lpstr>Pytanie źle postawione </vt:lpstr>
      <vt:lpstr>A biologia? </vt:lpstr>
      <vt:lpstr>Prezentacja programu PowerPoint</vt:lpstr>
      <vt:lpstr>Prezentacja programu PowerPoint</vt:lpstr>
      <vt:lpstr>Prezentacja programu PowerPoint</vt:lpstr>
      <vt:lpstr>GK: związek przyczynowy to najważniejsze prawo, nie tylko świata materialnego</vt:lpstr>
      <vt:lpstr>Prezentacja programu PowerPoint</vt:lpstr>
      <vt:lpstr>Fizyk, ekonomista mówi</vt:lpstr>
      <vt:lpstr>Podsumowanie </vt:lpstr>
      <vt:lpstr>Marc Chagall (1887-1985): wielki marzyciel</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165</cp:revision>
  <dcterms:created xsi:type="dcterms:W3CDTF">2023-10-19T19:15:12Z</dcterms:created>
  <dcterms:modified xsi:type="dcterms:W3CDTF">2025-04-16T17:51:07Z</dcterms:modified>
</cp:coreProperties>
</file>