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55" r:id="rId3"/>
    <p:sldId id="356" r:id="rId4"/>
    <p:sldId id="313" r:id="rId5"/>
    <p:sldId id="321" r:id="rId6"/>
    <p:sldId id="340" r:id="rId7"/>
    <p:sldId id="344" r:id="rId8"/>
    <p:sldId id="323" r:id="rId9"/>
    <p:sldId id="322" r:id="rId10"/>
    <p:sldId id="349" r:id="rId11"/>
    <p:sldId id="351" r:id="rId12"/>
    <p:sldId id="358" r:id="rId13"/>
    <p:sldId id="357" r:id="rId14"/>
    <p:sldId id="360" r:id="rId15"/>
    <p:sldId id="324" r:id="rId16"/>
    <p:sldId id="325" r:id="rId17"/>
    <p:sldId id="326" r:id="rId18"/>
    <p:sldId id="327" r:id="rId19"/>
    <p:sldId id="328" r:id="rId20"/>
    <p:sldId id="329" r:id="rId21"/>
    <p:sldId id="330" r:id="rId22"/>
    <p:sldId id="332" r:id="rId23"/>
    <p:sldId id="334" r:id="rId24"/>
    <p:sldId id="335" r:id="rId25"/>
    <p:sldId id="336" r:id="rId26"/>
    <p:sldId id="337" r:id="rId27"/>
    <p:sldId id="338" r:id="rId28"/>
    <p:sldId id="347" r:id="rId29"/>
    <p:sldId id="348" r:id="rId30"/>
    <p:sldId id="359" r:id="rId3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4" autoAdjust="0"/>
    <p:restoredTop sz="94660"/>
  </p:normalViewPr>
  <p:slideViewPr>
    <p:cSldViewPr>
      <p:cViewPr varScale="1">
        <p:scale>
          <a:sx n="71" d="100"/>
          <a:sy n="71" d="100"/>
        </p:scale>
        <p:origin x="72"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05.01.2025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youtube.com/watch?v=PanqoHa_B6c" TargetMode="External"/><Relationship Id="rId7" Type="http://schemas.openxmlformats.org/officeDocument/2006/relationships/image" Target="../media/image6.gif"/><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en.wikipedia.org/wiki/Schrodinger_equation" TargetMode="External"/><Relationship Id="rId7" Type="http://schemas.openxmlformats.org/officeDocument/2006/relationships/image" Target="../media/image11.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a:t>
            </a:r>
            <a:r>
              <a:rPr lang="pl-PL" altLang="it-IT" sz="1800" u="sng" dirty="0"/>
              <a:t>doświadczenia</a:t>
            </a:r>
            <a:r>
              <a:rPr lang="pl-PL" altLang="it-IT" sz="1800" dirty="0"/>
              <a:t>,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780" dirty="0"/>
              <a:t>Mimo zaznaczonych niejasności Husserl wielokrotnie wprost podkreśla, że </a:t>
            </a:r>
            <a:r>
              <a:rPr lang="pl-PL" sz="1780" i="1" dirty="0"/>
              <a:t>warunkiem istnienia świata </a:t>
            </a:r>
            <a:r>
              <a:rPr lang="pl-PL" sz="1780" dirty="0"/>
              <a:t>jest istnienie czystej świadomości i nie jakiej bądź, lecz właśnie takiej, w której występują mnogości aktów jednozgodnie konstytuujące składniki świata i świat jako całość. „</a:t>
            </a:r>
            <a:r>
              <a:rPr lang="pl-PL" sz="1780" dirty="0" err="1"/>
              <a:t>Streichen</a:t>
            </a:r>
            <a:r>
              <a:rPr lang="pl-PL" sz="1780" dirty="0"/>
              <a:t> wir </a:t>
            </a:r>
            <a:r>
              <a:rPr lang="pl-PL" sz="1780" dirty="0" err="1"/>
              <a:t>das</a:t>
            </a:r>
            <a:r>
              <a:rPr lang="pl-PL" sz="1780" dirty="0"/>
              <a:t> </a:t>
            </a:r>
            <a:r>
              <a:rPr lang="pl-PL" sz="1780" dirty="0" err="1"/>
              <a:t>Bewusststein</a:t>
            </a:r>
            <a:r>
              <a:rPr lang="pl-PL" sz="1780" dirty="0"/>
              <a:t>, </a:t>
            </a:r>
            <a:r>
              <a:rPr lang="pl-PL" sz="1780" dirty="0" err="1"/>
              <a:t>so</a:t>
            </a:r>
            <a:r>
              <a:rPr lang="pl-PL" sz="1780" dirty="0"/>
              <a:t> </a:t>
            </a:r>
            <a:r>
              <a:rPr lang="pl-PL" sz="1780" dirty="0" err="1"/>
              <a:t>strichen</a:t>
            </a:r>
            <a:r>
              <a:rPr lang="pl-PL" sz="1780" dirty="0"/>
              <a:t> wir </a:t>
            </a:r>
            <a:r>
              <a:rPr lang="pl-PL" sz="1780" dirty="0" err="1"/>
              <a:t>die</a:t>
            </a:r>
            <a:r>
              <a:rPr lang="pl-PL" sz="1780" dirty="0"/>
              <a:t> </a:t>
            </a:r>
            <a:r>
              <a:rPr lang="pl-PL" sz="1780" dirty="0" err="1"/>
              <a:t>Welt</a:t>
            </a:r>
            <a:r>
              <a:rPr lang="pl-PL" sz="1780" dirty="0"/>
              <a:t>” – oto zwrot, którego Husserl niejednokrotnie używał w swych wykładach. Wydaje się, że to nic innego nie znaczy – wobec jednocześnie głoszonej transcendencji świata – jak tylko, że świat realny jest egzystencjalnie </a:t>
            </a:r>
            <a:r>
              <a:rPr lang="pl-PL" sz="1780" spc="150" dirty="0"/>
              <a:t>zależny</a:t>
            </a:r>
            <a:r>
              <a:rPr lang="pl-PL" sz="1780" dirty="0"/>
              <a:t> od czystej świadomości. Przy tym odwrotnie świadomość nie ma być zależna w bycie od świata realnego. (str. 173) </a:t>
            </a:r>
          </a:p>
          <a:p>
            <a:endParaRPr lang="pl-PL" sz="1780" dirty="0"/>
          </a:p>
          <a:p>
            <a:r>
              <a:rPr lang="pl-PL" sz="1780" dirty="0"/>
              <a:t>Gdy więc ostatecznie zestawimy podane przeze mnie określenie stanowiska, które tu nazwałem „idealistycznym kreacjonizmem zależnościowym” […] Husserl stwierdza </a:t>
            </a:r>
            <a:r>
              <a:rPr lang="pl-PL" sz="1780" spc="150" dirty="0"/>
              <a:t>absolutne istnienie </a:t>
            </a:r>
            <a:r>
              <a:rPr lang="pl-PL" sz="1780" dirty="0"/>
              <a:t>czystej świadomości i względne w stosunku do świadomości</a:t>
            </a:r>
            <a:r>
              <a:rPr lang="pl-PL" sz="1780" spc="150" dirty="0"/>
              <a:t> istnienie </a:t>
            </a:r>
            <a:r>
              <a:rPr lang="pl-PL" sz="1780" dirty="0"/>
              <a:t>świata realnego (str. 174)</a:t>
            </a:r>
          </a:p>
          <a:p>
            <a:r>
              <a:rPr lang="pl-PL" sz="1780" dirty="0"/>
              <a:t>Tak np. u Berkeleya motyw teologiczny sprawia, że „rzeczy” są pojęte jako idee Boga i przyczyniają się zarazem do tego, iż moment pochodzenia świata rzeczy z aktów świadomości skończonej zostaje w ten sposób osłabiony. (str. 177)</a:t>
            </a:r>
          </a:p>
          <a:p>
            <a:pPr marL="0" indent="0" algn="r">
              <a:buNone/>
            </a:pPr>
            <a:r>
              <a:rPr lang="pl-PL" sz="1780" i="1" dirty="0"/>
              <a:t>Spór o istnienie świata</a:t>
            </a:r>
            <a:r>
              <a:rPr lang="pl-PL" sz="1780" dirty="0"/>
              <a:t>, t. I, Kraków 1947</a:t>
            </a:r>
          </a:p>
          <a:p>
            <a:pPr>
              <a:spcBef>
                <a:spcPts val="0"/>
              </a:spcBef>
            </a:pPr>
            <a:r>
              <a:rPr lang="pl-PL" sz="1780" dirty="0">
                <a:solidFill>
                  <a:schemeClr val="accent6"/>
                </a:solidFill>
              </a:rPr>
              <a:t>Reasumując: Berkeley uważa świat za ideę w umyśle Boga </a:t>
            </a:r>
          </a:p>
          <a:p>
            <a:r>
              <a:rPr lang="pl-PL" sz="1780" dirty="0">
                <a:solidFill>
                  <a:schemeClr val="accent6"/>
                </a:solidFill>
              </a:rPr>
              <a:t>Husserl – jako warunkiem istnienia świata przywołuje świadomość (człowieka) a najlepiej więcej niż jednego (= solipsyzm zbiorowy) </a:t>
            </a:r>
            <a:endParaRPr lang="en-US" sz="1780" dirty="0">
              <a:solidFill>
                <a:schemeClr val="accent6"/>
              </a:solidFill>
            </a:endParaRP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251520" y="320040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subiektywnymi,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własne życzenia (wewnętrzne).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01703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endParaRPr lang="pl-PL" b="1" dirty="0"/>
          </a:p>
          <a:p>
            <a:pPr>
              <a:spcAft>
                <a:spcPts val="600"/>
              </a:spcAft>
            </a:pPr>
            <a:r>
              <a:rPr lang="pl-PL" dirty="0">
                <a:solidFill>
                  <a:schemeClr val="accent6"/>
                </a:solidFill>
              </a:rPr>
              <a:t>Filozofia Hobbesa wynika z </a:t>
            </a:r>
            <a:r>
              <a:rPr lang="pl-PL" i="1" dirty="0">
                <a:solidFill>
                  <a:schemeClr val="accent6"/>
                </a:solidFill>
              </a:rPr>
              <a:t>tamtych</a:t>
            </a:r>
            <a:r>
              <a:rPr lang="pl-PL" dirty="0">
                <a:solidFill>
                  <a:schemeClr val="accent6"/>
                </a:solidFill>
              </a:rPr>
              <a:t> czasów: supremacji Kościoła Anglikańskiego, po latach niepewności religijnej. Odmiennie niż żyjący nieco później Izaak newton,  Newton, który odwoływał się do Boga, Hobbes odwołuje się do państwa, niekoniecznie  „korony” angielskiej, jako decydenta również w kwestiach moralnych.</a:t>
            </a:r>
          </a:p>
          <a:p>
            <a:pPr>
              <a:spcAft>
                <a:spcPts val="600"/>
              </a:spcAft>
            </a:pPr>
            <a:r>
              <a:rPr lang="pl-PL" dirty="0">
                <a:solidFill>
                  <a:schemeClr val="accent6"/>
                </a:solidFill>
              </a:rPr>
              <a:t>Otwiera tym drogę do współczesnego państwa, jako umowy społecznej, gwarantowanej przez konstytucję (np. Amerykańska, 1772) </a:t>
            </a:r>
          </a:p>
          <a:p>
            <a:pPr>
              <a:spcAft>
                <a:spcPts val="600"/>
              </a:spcAft>
            </a:pPr>
            <a:r>
              <a:rPr lang="pl-PL" dirty="0">
                <a:solidFill>
                  <a:schemeClr val="accent6"/>
                </a:solidFill>
              </a:rPr>
              <a:t>Stwarza warunki do emigracji do kraju pluralizmu religijnego, z podkreśleniem </a:t>
            </a:r>
            <a:r>
              <a:rPr lang="pl-PL" i="1" dirty="0">
                <a:solidFill>
                  <a:schemeClr val="accent6"/>
                </a:solidFill>
              </a:rPr>
              <a:t>religijnego</a:t>
            </a:r>
            <a:r>
              <a:rPr lang="pl-PL" dirty="0">
                <a:solidFill>
                  <a:schemeClr val="accent6"/>
                </a:solidFill>
              </a:rPr>
              <a:t>, ale też drogę do współczesnego </a:t>
            </a:r>
            <a:r>
              <a:rPr lang="pl-PL" i="1" dirty="0">
                <a:solidFill>
                  <a:schemeClr val="accent6"/>
                </a:solidFill>
              </a:rPr>
              <a:t>relatywizmu</a:t>
            </a:r>
            <a:r>
              <a:rPr lang="pl-PL" dirty="0">
                <a:solidFill>
                  <a:schemeClr val="accent6"/>
                </a:solidFill>
              </a:rPr>
              <a:t> etycznego. </a:t>
            </a:r>
          </a:p>
          <a:p>
            <a:pPr>
              <a:spcAft>
                <a:spcPts val="600"/>
              </a:spcAft>
            </a:pPr>
            <a:r>
              <a:rPr lang="pl-PL" dirty="0">
                <a:solidFill>
                  <a:schemeClr val="accent6"/>
                </a:solidFill>
              </a:rPr>
              <a:t>Co więcej, przesunięcie </a:t>
            </a:r>
            <a:r>
              <a:rPr lang="pl-PL" i="1" dirty="0">
                <a:solidFill>
                  <a:schemeClr val="accent6"/>
                </a:solidFill>
              </a:rPr>
              <a:t>wolności</a:t>
            </a:r>
            <a:r>
              <a:rPr lang="pl-PL" dirty="0">
                <a:solidFill>
                  <a:schemeClr val="accent6"/>
                </a:solidFill>
              </a:rPr>
              <a:t> ze sfery sumienia (tj. indywidualnej odpowiedzialności transcendentalnej) do wolności działania („to co nie jest zabronione jest dozwolone”) otwiera drogę do współczesnego – indywidualnego i globalnego </a:t>
            </a:r>
            <a:r>
              <a:rPr lang="pl-PL" i="1" dirty="0" err="1">
                <a:solidFill>
                  <a:schemeClr val="accent6"/>
                </a:solidFill>
              </a:rPr>
              <a:t>konsumizmu</a:t>
            </a:r>
            <a:r>
              <a:rPr lang="pl-PL" i="1" dirty="0">
                <a:solidFill>
                  <a:schemeClr val="accent6"/>
                </a:solidFill>
              </a:rPr>
              <a:t> </a:t>
            </a:r>
            <a:r>
              <a:rPr lang="pl-PL"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str. 52 – 53, tłumaczenie dość swobodne 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13359</TotalTime>
  <Words>5918</Words>
  <Application>Microsoft Office PowerPoint</Application>
  <PresentationFormat>Pokaz na ekranie (4:3)</PresentationFormat>
  <Paragraphs>232</Paragraphs>
  <Slides>30</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30</vt:i4>
      </vt:variant>
    </vt:vector>
  </HeadingPairs>
  <TitlesOfParts>
    <vt:vector size="36" baseType="lpstr">
      <vt:lpstr>Arial</vt:lpstr>
      <vt:lpstr>Arial Unicode MS</vt:lpstr>
      <vt:lpstr>Calibri</vt:lpstr>
      <vt:lpstr>inherit</vt:lpstr>
      <vt:lpstr>Times New Roman</vt:lpstr>
      <vt:lpstr>Projekt domyślny</vt:lpstr>
      <vt:lpstr>Filozofia przyrody</vt:lpstr>
      <vt:lpstr>Tom McLeish:  Czym jest nauka?</vt:lpstr>
      <vt:lpstr>Robert Grossateste (1175-1253)</vt:lpstr>
      <vt:lpstr>Roger Bacon (c.a.1214-1294)</vt:lpstr>
      <vt:lpstr>Ockham: koniec scholastyki</vt:lpstr>
      <vt:lpstr>Ockham: krytyka filozofii tradycyjnej</vt:lpstr>
      <vt:lpstr>Ockham: krytyka zasady przyczynowości</vt:lpstr>
      <vt:lpstr>Francis Bacon (1561-1626)</vt:lpstr>
      <vt:lpstr>F. Bacon: Filozofia naturalna a teologia</vt:lpstr>
      <vt:lpstr>John Locke i jego empiryzm</vt:lpstr>
      <vt:lpstr>Berkeley (1685-1753): radykalny empiryzm</vt:lpstr>
      <vt:lpstr>Husserl: Fenomenologia</vt:lpstr>
      <vt:lpstr>Thomas Hobbes (1588-1679): „Lewiatan”</vt:lpstr>
      <vt:lpstr>Thomas Hobbes (1588-1679): „Lewiatan”</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Karl Popper: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Prezentacja programu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127</cp:revision>
  <dcterms:created xsi:type="dcterms:W3CDTF">2023-10-19T19:15:12Z</dcterms:created>
  <dcterms:modified xsi:type="dcterms:W3CDTF">2025-01-05T12:50:00Z</dcterms:modified>
</cp:coreProperties>
</file>