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361" r:id="rId2"/>
    <p:sldId id="281" r:id="rId3"/>
    <p:sldId id="313" r:id="rId4"/>
    <p:sldId id="347" r:id="rId5"/>
    <p:sldId id="349" r:id="rId6"/>
    <p:sldId id="551" r:id="rId7"/>
    <p:sldId id="485" r:id="rId8"/>
    <p:sldId id="257" r:id="rId9"/>
    <p:sldId id="374" r:id="rId10"/>
    <p:sldId id="375" r:id="rId11"/>
    <p:sldId id="492" r:id="rId12"/>
    <p:sldId id="493" r:id="rId13"/>
    <p:sldId id="409" r:id="rId14"/>
    <p:sldId id="457" r:id="rId15"/>
    <p:sldId id="421" r:id="rId16"/>
    <p:sldId id="503" r:id="rId17"/>
    <p:sldId id="550" r:id="rId18"/>
    <p:sldId id="376" r:id="rId19"/>
    <p:sldId id="275" r:id="rId20"/>
    <p:sldId id="487" r:id="rId21"/>
    <p:sldId id="339" r:id="rId22"/>
    <p:sldId id="276" r:id="rId23"/>
    <p:sldId id="293" r:id="rId24"/>
    <p:sldId id="294" r:id="rId25"/>
    <p:sldId id="518" r:id="rId26"/>
    <p:sldId id="537" r:id="rId27"/>
    <p:sldId id="553" r:id="rId28"/>
    <p:sldId id="554" r:id="rId29"/>
    <p:sldId id="555" r:id="rId30"/>
    <p:sldId id="556" r:id="rId31"/>
    <p:sldId id="529" r:id="rId32"/>
    <p:sldId id="546" r:id="rId33"/>
    <p:sldId id="411" r:id="rId34"/>
    <p:sldId id="413" r:id="rId35"/>
    <p:sldId id="458" r:id="rId36"/>
    <p:sldId id="459" r:id="rId37"/>
    <p:sldId id="386" r:id="rId38"/>
    <p:sldId id="524" r:id="rId39"/>
    <p:sldId id="523" r:id="rId40"/>
    <p:sldId id="519" r:id="rId41"/>
    <p:sldId id="520" r:id="rId42"/>
    <p:sldId id="521" r:id="rId43"/>
    <p:sldId id="364" r:id="rId44"/>
    <p:sldId id="525" r:id="rId45"/>
    <p:sldId id="508" r:id="rId46"/>
    <p:sldId id="340" r:id="rId47"/>
    <p:sldId id="365" r:id="rId48"/>
    <p:sldId id="265" r:id="rId49"/>
    <p:sldId id="552" r:id="rId50"/>
    <p:sldId id="549" r:id="rId51"/>
    <p:sldId id="391" r:id="rId52"/>
    <p:sldId id="290" r:id="rId53"/>
    <p:sldId id="547" r:id="rId54"/>
    <p:sldId id="548" r:id="rId55"/>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84" autoAdjust="0"/>
    <p:restoredTop sz="94702" autoAdjust="0"/>
  </p:normalViewPr>
  <p:slideViewPr>
    <p:cSldViewPr>
      <p:cViewPr>
        <p:scale>
          <a:sx n="62" d="100"/>
          <a:sy n="62" d="100"/>
        </p:scale>
        <p:origin x="94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5704571F-0EC5-2A8F-035D-65EFCAAEC0A8}"/>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904A163A-4E45-0145-8D8A-D2A06F9ACF3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61526F47-7E80-AD58-07E6-33808C0502E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0115A6E4-0AB5-324F-2EF0-B3228638C50A}"/>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5FB4A5C5-B923-75DC-B957-0FB5CEA11D85}"/>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74A3EDB5-5B6D-83D4-2B63-DEFFCB9E1240}"/>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B5B243C1-232C-45E8-A873-BEE9B3C9C231}"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DA5663F-7929-B7DF-3EFA-E847F21E55D9}"/>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E24F1F10-1865-CAB3-4C3E-26195393747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ymbol zastępczy obrazu slajdu 1">
            <a:extLst>
              <a:ext uri="{FF2B5EF4-FFF2-40B4-BE49-F238E27FC236}">
                <a16:creationId xmlns:a16="http://schemas.microsoft.com/office/drawing/2014/main" id="{9C0EF1EC-1719-93D8-2247-62CFF2A8FFB8}"/>
              </a:ext>
            </a:extLst>
          </p:cNvPr>
          <p:cNvSpPr>
            <a:spLocks noGrp="1" noRot="1" noChangeAspect="1" noChangeArrowheads="1" noTextEdit="1"/>
          </p:cNvSpPr>
          <p:nvPr>
            <p:ph type="sldImg"/>
          </p:nvPr>
        </p:nvSpPr>
        <p:spPr>
          <a:ln/>
        </p:spPr>
      </p:sp>
      <p:sp>
        <p:nvSpPr>
          <p:cNvPr id="17411" name="Symbol zastępczy notatek 2">
            <a:extLst>
              <a:ext uri="{FF2B5EF4-FFF2-40B4-BE49-F238E27FC236}">
                <a16:creationId xmlns:a16="http://schemas.microsoft.com/office/drawing/2014/main" id="{E4E9D4C1-5495-6779-729E-4E21C44534E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7412" name="Symbol zastępczy numeru slajdu 3">
            <a:extLst>
              <a:ext uri="{FF2B5EF4-FFF2-40B4-BE49-F238E27FC236}">
                <a16:creationId xmlns:a16="http://schemas.microsoft.com/office/drawing/2014/main" id="{475F2C63-3B2C-8CD8-595E-FADE9A4CABA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F308231E-4551-40E0-B948-433FE1B81C4A}" type="slidenum">
              <a:rPr lang="pl-PL" altLang="en-US" sz="1200" smtClean="0">
                <a:solidFill>
                  <a:schemeClr val="tx1"/>
                </a:solidFill>
              </a:rPr>
              <a:pPr/>
              <a:t>16</a:t>
            </a:fld>
            <a:endParaRPr lang="pl-PL" altLang="en-US" sz="1200">
              <a:solidFill>
                <a:schemeClr val="tx1"/>
              </a:solidFill>
            </a:endParaRPr>
          </a:p>
        </p:txBody>
      </p:sp>
    </p:spTree>
    <p:extLst>
      <p:ext uri="{BB962C8B-B14F-4D97-AF65-F5344CB8AC3E}">
        <p14:creationId xmlns:p14="http://schemas.microsoft.com/office/powerpoint/2010/main" val="3974826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9E9AA3C7-78CC-9E06-26F0-0F2133105FF2}"/>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8F118D00-B6B6-AC3A-B49E-92FF95C8A78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FA305FF6-5CB3-4478-C184-2895B06E686C}"/>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D32FAD87-81CB-9A92-1F8F-EE5D966F138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66552797-389F-14F8-3F5B-51B68707D4E0}"/>
              </a:ext>
            </a:extLst>
          </p:cNvPr>
          <p:cNvSpPr>
            <a:spLocks noGrp="1" noRot="1" noChangeAspect="1" noChangeArrowheads="1" noTextEdit="1"/>
          </p:cNvSpPr>
          <p:nvPr>
            <p:ph type="sldImg"/>
          </p:nvPr>
        </p:nvSpPr>
        <p:spPr>
          <a:ln/>
        </p:spPr>
      </p:sp>
      <p:sp>
        <p:nvSpPr>
          <p:cNvPr id="80899" name="Rectangle 3">
            <a:extLst>
              <a:ext uri="{FF2B5EF4-FFF2-40B4-BE49-F238E27FC236}">
                <a16:creationId xmlns:a16="http://schemas.microsoft.com/office/drawing/2014/main" id="{91FA5601-BF35-5496-3A6C-2DF61D5A9D8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19ADB88B-B0FE-0B17-5E24-121FCF589847}"/>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5C3B5024-3895-7CAA-8834-36B71703215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F2699F35-64EC-775C-AE02-7FD1BD451EE6}"/>
              </a:ext>
            </a:extLst>
          </p:cNvPr>
          <p:cNvSpPr>
            <a:spLocks noGrp="1" noRot="1" noChangeAspect="1" noChangeArrowheads="1" noTextEdit="1"/>
          </p:cNvSpPr>
          <p:nvPr>
            <p:ph type="sldImg"/>
          </p:nvPr>
        </p:nvSpPr>
        <p:spPr>
          <a:ln/>
        </p:spPr>
      </p:sp>
      <p:sp>
        <p:nvSpPr>
          <p:cNvPr id="120835" name="Rectangle 3">
            <a:extLst>
              <a:ext uri="{FF2B5EF4-FFF2-40B4-BE49-F238E27FC236}">
                <a16:creationId xmlns:a16="http://schemas.microsoft.com/office/drawing/2014/main" id="{E76A2AA2-5B26-A855-D81D-1E47D009A67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57E5B774-B5E0-A00C-46E7-ECECAEC2E814}"/>
              </a:ext>
            </a:extLst>
          </p:cNvPr>
          <p:cNvSpPr>
            <a:spLocks noGrp="1" noRot="1" noChangeAspect="1" noChangeArrowheads="1" noTextEdit="1"/>
          </p:cNvSpPr>
          <p:nvPr>
            <p:ph type="sldImg"/>
          </p:nvPr>
        </p:nvSpPr>
        <p:spPr>
          <a:ln/>
        </p:spPr>
      </p:sp>
      <p:sp>
        <p:nvSpPr>
          <p:cNvPr id="122883" name="Rectangle 3">
            <a:extLst>
              <a:ext uri="{FF2B5EF4-FFF2-40B4-BE49-F238E27FC236}">
                <a16:creationId xmlns:a16="http://schemas.microsoft.com/office/drawing/2014/main" id="{A9A52970-8493-6B28-8977-94F62BF4F78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73DA3C95-3B30-01C1-DF6E-52D3BDDA83F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17B9ACB-61FA-836D-990E-6F51E8A6583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54C5752-F194-B72A-FB5B-084D3F5FFF00}"/>
              </a:ext>
            </a:extLst>
          </p:cNvPr>
          <p:cNvSpPr>
            <a:spLocks noGrp="1" noChangeArrowheads="1"/>
          </p:cNvSpPr>
          <p:nvPr>
            <p:ph type="sldNum" sz="quarter" idx="12"/>
          </p:nvPr>
        </p:nvSpPr>
        <p:spPr>
          <a:ln/>
        </p:spPr>
        <p:txBody>
          <a:bodyPr/>
          <a:lstStyle>
            <a:lvl1pPr>
              <a:defRPr/>
            </a:lvl1pPr>
          </a:lstStyle>
          <a:p>
            <a:pPr>
              <a:defRPr/>
            </a:pPr>
            <a:fld id="{48990D13-4BEA-4EA8-B74E-EF76FD85E502}" type="slidenum">
              <a:rPr lang="en-AU" altLang="it-IT"/>
              <a:pPr>
                <a:defRPr/>
              </a:pPr>
              <a:t>‹#›</a:t>
            </a:fld>
            <a:endParaRPr lang="en-AU" altLang="it-IT"/>
          </a:p>
        </p:txBody>
      </p:sp>
    </p:spTree>
    <p:extLst>
      <p:ext uri="{BB962C8B-B14F-4D97-AF65-F5344CB8AC3E}">
        <p14:creationId xmlns:p14="http://schemas.microsoft.com/office/powerpoint/2010/main" val="153975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02BEB2EF-4511-94B7-74C1-B5C0FB4764C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2200A4-F25C-5F19-8EF2-E05CFBE06A4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BDFA922-FD5E-1A78-C0E2-EEDC2A4A70A2}"/>
              </a:ext>
            </a:extLst>
          </p:cNvPr>
          <p:cNvSpPr>
            <a:spLocks noGrp="1" noChangeArrowheads="1"/>
          </p:cNvSpPr>
          <p:nvPr>
            <p:ph type="sldNum" sz="quarter" idx="12"/>
          </p:nvPr>
        </p:nvSpPr>
        <p:spPr>
          <a:ln/>
        </p:spPr>
        <p:txBody>
          <a:bodyPr/>
          <a:lstStyle>
            <a:lvl1pPr>
              <a:defRPr/>
            </a:lvl1pPr>
          </a:lstStyle>
          <a:p>
            <a:pPr>
              <a:defRPr/>
            </a:pPr>
            <a:fld id="{CCADEAE8-8B00-425E-9330-5C7D2ED97AB5}" type="slidenum">
              <a:rPr lang="en-AU" altLang="it-IT"/>
              <a:pPr>
                <a:defRPr/>
              </a:pPr>
              <a:t>‹#›</a:t>
            </a:fld>
            <a:endParaRPr lang="en-AU" altLang="it-IT"/>
          </a:p>
        </p:txBody>
      </p:sp>
    </p:spTree>
    <p:extLst>
      <p:ext uri="{BB962C8B-B14F-4D97-AF65-F5344CB8AC3E}">
        <p14:creationId xmlns:p14="http://schemas.microsoft.com/office/powerpoint/2010/main" val="536509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EAF37D7-2179-590A-A584-E67CDD086E0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BB066F78-8E07-2A51-BE0F-EA4790BF108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02D2A49-9F24-0AEF-20A7-248CF6739BFD}"/>
              </a:ext>
            </a:extLst>
          </p:cNvPr>
          <p:cNvSpPr>
            <a:spLocks noGrp="1" noChangeArrowheads="1"/>
          </p:cNvSpPr>
          <p:nvPr>
            <p:ph type="sldNum" sz="quarter" idx="12"/>
          </p:nvPr>
        </p:nvSpPr>
        <p:spPr>
          <a:ln/>
        </p:spPr>
        <p:txBody>
          <a:bodyPr/>
          <a:lstStyle>
            <a:lvl1pPr>
              <a:defRPr/>
            </a:lvl1pPr>
          </a:lstStyle>
          <a:p>
            <a:pPr>
              <a:defRPr/>
            </a:pPr>
            <a:fld id="{1FC4557B-D17B-463A-B60F-D2CE53F0430D}" type="slidenum">
              <a:rPr lang="en-AU" altLang="it-IT"/>
              <a:pPr>
                <a:defRPr/>
              </a:pPr>
              <a:t>‹#›</a:t>
            </a:fld>
            <a:endParaRPr lang="en-AU" altLang="it-IT"/>
          </a:p>
        </p:txBody>
      </p:sp>
    </p:spTree>
    <p:extLst>
      <p:ext uri="{BB962C8B-B14F-4D97-AF65-F5344CB8AC3E}">
        <p14:creationId xmlns:p14="http://schemas.microsoft.com/office/powerpoint/2010/main" val="888897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6093E69-31E6-FEEC-69AB-81E23AFEC84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27095310-EA0A-A35D-4F94-E73181192D5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2930A92-3FE6-9FC1-DF1D-58CA6DF698A1}"/>
              </a:ext>
            </a:extLst>
          </p:cNvPr>
          <p:cNvSpPr>
            <a:spLocks noGrp="1" noChangeArrowheads="1"/>
          </p:cNvSpPr>
          <p:nvPr>
            <p:ph type="sldNum" sz="quarter" idx="12"/>
          </p:nvPr>
        </p:nvSpPr>
        <p:spPr>
          <a:ln/>
        </p:spPr>
        <p:txBody>
          <a:bodyPr/>
          <a:lstStyle>
            <a:lvl1pPr>
              <a:defRPr/>
            </a:lvl1pPr>
          </a:lstStyle>
          <a:p>
            <a:pPr>
              <a:defRPr/>
            </a:pPr>
            <a:fld id="{F0EA0C95-FD6F-498B-AE15-83C2CB219558}" type="slidenum">
              <a:rPr lang="en-AU" altLang="it-IT"/>
              <a:pPr>
                <a:defRPr/>
              </a:pPr>
              <a:t>‹#›</a:t>
            </a:fld>
            <a:endParaRPr lang="en-AU" altLang="it-IT"/>
          </a:p>
        </p:txBody>
      </p:sp>
    </p:spTree>
    <p:extLst>
      <p:ext uri="{BB962C8B-B14F-4D97-AF65-F5344CB8AC3E}">
        <p14:creationId xmlns:p14="http://schemas.microsoft.com/office/powerpoint/2010/main" val="2742705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4318CE1C-7050-0644-2B16-EB964F31DC0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3F0DA31E-173B-D838-4613-7AD79860DF5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8716B41B-8B3C-C4A5-552F-E0C8427AF18E}"/>
              </a:ext>
            </a:extLst>
          </p:cNvPr>
          <p:cNvSpPr>
            <a:spLocks noGrp="1" noChangeArrowheads="1"/>
          </p:cNvSpPr>
          <p:nvPr>
            <p:ph type="sldNum" sz="quarter" idx="12"/>
          </p:nvPr>
        </p:nvSpPr>
        <p:spPr>
          <a:ln/>
        </p:spPr>
        <p:txBody>
          <a:bodyPr/>
          <a:lstStyle>
            <a:lvl1pPr>
              <a:defRPr/>
            </a:lvl1pPr>
          </a:lstStyle>
          <a:p>
            <a:pPr>
              <a:defRPr/>
            </a:pPr>
            <a:fld id="{29EB60E9-D6B4-4492-92A2-F5541BFBFA81}" type="slidenum">
              <a:rPr lang="en-AU" altLang="it-IT"/>
              <a:pPr>
                <a:defRPr/>
              </a:pPr>
              <a:t>‹#›</a:t>
            </a:fld>
            <a:endParaRPr lang="en-AU" altLang="it-IT"/>
          </a:p>
        </p:txBody>
      </p:sp>
    </p:spTree>
    <p:extLst>
      <p:ext uri="{BB962C8B-B14F-4D97-AF65-F5344CB8AC3E}">
        <p14:creationId xmlns:p14="http://schemas.microsoft.com/office/powerpoint/2010/main" val="847700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B839E1C3-D78A-C333-68F6-F526476437E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3976F903-E099-7B23-1978-050874A9F41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70D28EF-E9AC-1A5F-6C2E-A3E64635C86B}"/>
              </a:ext>
            </a:extLst>
          </p:cNvPr>
          <p:cNvSpPr>
            <a:spLocks noGrp="1" noChangeArrowheads="1"/>
          </p:cNvSpPr>
          <p:nvPr>
            <p:ph type="sldNum" sz="quarter" idx="12"/>
          </p:nvPr>
        </p:nvSpPr>
        <p:spPr>
          <a:ln/>
        </p:spPr>
        <p:txBody>
          <a:bodyPr/>
          <a:lstStyle>
            <a:lvl1pPr>
              <a:defRPr/>
            </a:lvl1pPr>
          </a:lstStyle>
          <a:p>
            <a:pPr>
              <a:defRPr/>
            </a:pPr>
            <a:fld id="{9BA61C74-6F13-4FFA-9BE7-DD0510219467}" type="slidenum">
              <a:rPr lang="en-AU" altLang="it-IT"/>
              <a:pPr>
                <a:defRPr/>
              </a:pPr>
              <a:t>‹#›</a:t>
            </a:fld>
            <a:endParaRPr lang="en-AU" altLang="it-IT"/>
          </a:p>
        </p:txBody>
      </p:sp>
    </p:spTree>
    <p:extLst>
      <p:ext uri="{BB962C8B-B14F-4D97-AF65-F5344CB8AC3E}">
        <p14:creationId xmlns:p14="http://schemas.microsoft.com/office/powerpoint/2010/main" val="183652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EB66707D-EE41-A0FB-5A70-485177A80B0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375FEE8F-A2DD-458A-BAF8-55DDBE5EBC5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2248512-11F4-838F-848B-EAE46564C8F7}"/>
              </a:ext>
            </a:extLst>
          </p:cNvPr>
          <p:cNvSpPr>
            <a:spLocks noGrp="1" noChangeArrowheads="1"/>
          </p:cNvSpPr>
          <p:nvPr>
            <p:ph type="sldNum" sz="quarter" idx="12"/>
          </p:nvPr>
        </p:nvSpPr>
        <p:spPr>
          <a:ln/>
        </p:spPr>
        <p:txBody>
          <a:bodyPr/>
          <a:lstStyle>
            <a:lvl1pPr>
              <a:defRPr/>
            </a:lvl1pPr>
          </a:lstStyle>
          <a:p>
            <a:pPr>
              <a:defRPr/>
            </a:pPr>
            <a:fld id="{D3A1541C-A7F0-4588-A76A-5F6346DAFE30}" type="slidenum">
              <a:rPr lang="en-AU" altLang="it-IT"/>
              <a:pPr>
                <a:defRPr/>
              </a:pPr>
              <a:t>‹#›</a:t>
            </a:fld>
            <a:endParaRPr lang="en-AU" altLang="it-IT"/>
          </a:p>
        </p:txBody>
      </p:sp>
    </p:spTree>
    <p:extLst>
      <p:ext uri="{BB962C8B-B14F-4D97-AF65-F5344CB8AC3E}">
        <p14:creationId xmlns:p14="http://schemas.microsoft.com/office/powerpoint/2010/main" val="947060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D0DEA5D8-8786-8B71-AFAD-2E6673B8C89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4FAC096E-E198-E796-BC72-685CA86A1D0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FE288D22-32BE-8FD1-DE80-BE951A75AD02}"/>
              </a:ext>
            </a:extLst>
          </p:cNvPr>
          <p:cNvSpPr>
            <a:spLocks noGrp="1" noChangeArrowheads="1"/>
          </p:cNvSpPr>
          <p:nvPr>
            <p:ph type="sldNum" sz="quarter" idx="12"/>
          </p:nvPr>
        </p:nvSpPr>
        <p:spPr>
          <a:ln/>
        </p:spPr>
        <p:txBody>
          <a:bodyPr/>
          <a:lstStyle>
            <a:lvl1pPr>
              <a:defRPr/>
            </a:lvl1pPr>
          </a:lstStyle>
          <a:p>
            <a:pPr>
              <a:defRPr/>
            </a:pPr>
            <a:fld id="{13782D12-10B4-41B2-9F57-CE122A1B964F}" type="slidenum">
              <a:rPr lang="en-AU" altLang="it-IT"/>
              <a:pPr>
                <a:defRPr/>
              </a:pPr>
              <a:t>‹#›</a:t>
            </a:fld>
            <a:endParaRPr lang="en-AU" altLang="it-IT"/>
          </a:p>
        </p:txBody>
      </p:sp>
    </p:spTree>
    <p:extLst>
      <p:ext uri="{BB962C8B-B14F-4D97-AF65-F5344CB8AC3E}">
        <p14:creationId xmlns:p14="http://schemas.microsoft.com/office/powerpoint/2010/main" val="243197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0ED597B-2211-11ED-3476-29D02D8E579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29E7B52E-56C2-9403-10BE-6968FC9E94F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7DAD720-BCA4-B687-A0AE-EA7F07A79C14}"/>
              </a:ext>
            </a:extLst>
          </p:cNvPr>
          <p:cNvSpPr>
            <a:spLocks noGrp="1" noChangeArrowheads="1"/>
          </p:cNvSpPr>
          <p:nvPr>
            <p:ph type="sldNum" sz="quarter" idx="12"/>
          </p:nvPr>
        </p:nvSpPr>
        <p:spPr>
          <a:ln/>
        </p:spPr>
        <p:txBody>
          <a:bodyPr/>
          <a:lstStyle>
            <a:lvl1pPr>
              <a:defRPr/>
            </a:lvl1pPr>
          </a:lstStyle>
          <a:p>
            <a:pPr>
              <a:defRPr/>
            </a:pPr>
            <a:fld id="{708492BF-4478-42A2-B61B-529CB2E0826C}" type="slidenum">
              <a:rPr lang="en-AU" altLang="it-IT"/>
              <a:pPr>
                <a:defRPr/>
              </a:pPr>
              <a:t>‹#›</a:t>
            </a:fld>
            <a:endParaRPr lang="en-AU" altLang="it-IT"/>
          </a:p>
        </p:txBody>
      </p:sp>
    </p:spTree>
    <p:extLst>
      <p:ext uri="{BB962C8B-B14F-4D97-AF65-F5344CB8AC3E}">
        <p14:creationId xmlns:p14="http://schemas.microsoft.com/office/powerpoint/2010/main" val="1222291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86CC51B-9040-20C1-EEE9-AB1F8E0E094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D1C9E94-0298-00D9-39FD-C8D88255534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5BFB424E-5A7B-F702-B541-8AC137453DEE}"/>
              </a:ext>
            </a:extLst>
          </p:cNvPr>
          <p:cNvSpPr>
            <a:spLocks noGrp="1" noChangeArrowheads="1"/>
          </p:cNvSpPr>
          <p:nvPr>
            <p:ph type="sldNum" sz="quarter" idx="12"/>
          </p:nvPr>
        </p:nvSpPr>
        <p:spPr>
          <a:ln/>
        </p:spPr>
        <p:txBody>
          <a:bodyPr/>
          <a:lstStyle>
            <a:lvl1pPr>
              <a:defRPr/>
            </a:lvl1pPr>
          </a:lstStyle>
          <a:p>
            <a:pPr>
              <a:defRPr/>
            </a:pPr>
            <a:fld id="{F8DAB4C0-AAFB-4778-935C-5C68A7B1C394}" type="slidenum">
              <a:rPr lang="en-AU" altLang="it-IT"/>
              <a:pPr>
                <a:defRPr/>
              </a:pPr>
              <a:t>‹#›</a:t>
            </a:fld>
            <a:endParaRPr lang="en-AU" altLang="it-IT"/>
          </a:p>
        </p:txBody>
      </p:sp>
    </p:spTree>
    <p:extLst>
      <p:ext uri="{BB962C8B-B14F-4D97-AF65-F5344CB8AC3E}">
        <p14:creationId xmlns:p14="http://schemas.microsoft.com/office/powerpoint/2010/main" val="2035232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159A75A-A695-A0A7-6001-280EC75CD41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90AF62E5-E2DE-877C-D3F7-9FB2DED2912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DF6B4EC-2360-30B9-8C39-962D68DBACCD}"/>
              </a:ext>
            </a:extLst>
          </p:cNvPr>
          <p:cNvSpPr>
            <a:spLocks noGrp="1" noChangeArrowheads="1"/>
          </p:cNvSpPr>
          <p:nvPr>
            <p:ph type="sldNum" sz="quarter" idx="12"/>
          </p:nvPr>
        </p:nvSpPr>
        <p:spPr>
          <a:ln/>
        </p:spPr>
        <p:txBody>
          <a:bodyPr/>
          <a:lstStyle>
            <a:lvl1pPr>
              <a:defRPr/>
            </a:lvl1pPr>
          </a:lstStyle>
          <a:p>
            <a:pPr>
              <a:defRPr/>
            </a:pPr>
            <a:fld id="{568FAE0A-B38E-44F5-8D67-62B9659F8904}" type="slidenum">
              <a:rPr lang="en-AU" altLang="it-IT"/>
              <a:pPr>
                <a:defRPr/>
              </a:pPr>
              <a:t>‹#›</a:t>
            </a:fld>
            <a:endParaRPr lang="en-AU" altLang="it-IT"/>
          </a:p>
        </p:txBody>
      </p:sp>
    </p:spTree>
    <p:extLst>
      <p:ext uri="{BB962C8B-B14F-4D97-AF65-F5344CB8AC3E}">
        <p14:creationId xmlns:p14="http://schemas.microsoft.com/office/powerpoint/2010/main" val="3775476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CF3178D-28C7-A51B-3D3F-E2E521D033DC}"/>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3BF305E-0641-EC7D-875C-57ED8EC0936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06E125D3-CDDD-7A4B-4D12-DF462C05EC93}"/>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8B86C4A3-BF36-2B92-65B2-3BC144E94B7E}"/>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D2AE97F7-D8A8-D62B-7450-26E95D00009E}"/>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9E1E4E8C-E024-4BB7-8A77-864E342BE471}"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it.wikipedia.org/wiki/Stampa_a_caratteri_mobili" TargetMode="External"/><Relationship Id="rId2" Type="http://schemas.openxmlformats.org/officeDocument/2006/relationships/image" Target="../media/image17.jpe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hyperlink" Target="https://it.wikipedia.org/wiki/Cristoforo_Colombo"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6.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38.wmf"/></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it.wikiquote.org/wiki/Ruggero_Bacone"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hyperlink" Target="https://it.wikipedia.org/wiki/Universo" TargetMode="External"/><Relationship Id="rId3" Type="http://schemas.openxmlformats.org/officeDocument/2006/relationships/hyperlink" Target="https://it.wikipedia.org/wiki/Tavole_alfonsine" TargetMode="External"/><Relationship Id="rId7" Type="http://schemas.openxmlformats.org/officeDocument/2006/relationships/hyperlink" Target="https://it.wikipedia.org/wiki/Terra" TargetMode="External"/><Relationship Id="rId12" Type="http://schemas.openxmlformats.org/officeDocument/2006/relationships/image" Target="../media/image5.png"/><Relationship Id="rId2" Type="http://schemas.openxmlformats.org/officeDocument/2006/relationships/hyperlink" Target="https://it.wikipedia.org/wiki/Giovanni_Sacrobosco" TargetMode="External"/><Relationship Id="rId1" Type="http://schemas.openxmlformats.org/officeDocument/2006/relationships/slideLayout" Target="../slideLayouts/slideLayout2.xml"/><Relationship Id="rId6" Type="http://schemas.openxmlformats.org/officeDocument/2006/relationships/hyperlink" Target="https://it.wikipedia.org/wiki/Tractatus_de_Sphaera" TargetMode="External"/><Relationship Id="rId11" Type="http://schemas.openxmlformats.org/officeDocument/2006/relationships/image" Target="../media/image4.jpg"/><Relationship Id="rId5" Type="http://schemas.openxmlformats.org/officeDocument/2006/relationships/hyperlink" Target="https://it.wikipedia.org/wiki/1230" TargetMode="External"/><Relationship Id="rId10" Type="http://schemas.openxmlformats.org/officeDocument/2006/relationships/hyperlink" Target="https://it.wikipedia.org/wiki/Sistema_tolemaico" TargetMode="External"/><Relationship Id="rId4" Type="http://schemas.openxmlformats.org/officeDocument/2006/relationships/hyperlink" Target="https://it.wikipedia.org/wiki/Anno_tropico" TargetMode="External"/><Relationship Id="rId9" Type="http://schemas.openxmlformats.org/officeDocument/2006/relationships/hyperlink" Target="https://it.wikipedia.org/wiki/Europa_occidentale"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F8B4B7C-24AD-0DF8-2C94-BDD40C2FB883}"/>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FF61222D-A067-32EF-3EA5-94727756C5C9}"/>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 Rewolucja naukowa (1):</a:t>
            </a:r>
          </a:p>
          <a:p>
            <a:pPr eaLnBrk="1" hangingPunct="1">
              <a:lnSpc>
                <a:spcPct val="90000"/>
              </a:lnSpc>
            </a:pPr>
            <a:endParaRPr lang="pl-PL" altLang="it-IT" dirty="0"/>
          </a:p>
          <a:p>
            <a:pPr eaLnBrk="1" hangingPunct="1">
              <a:lnSpc>
                <a:spcPct val="90000"/>
              </a:lnSpc>
            </a:pPr>
            <a:r>
              <a:rPr lang="pl-PL" altLang="it-IT" dirty="0"/>
              <a:t>Kopernik, Kepler, Galileusz</a:t>
            </a:r>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r>
              <a:rPr lang="pl-PL" altLang="it-IT" sz="2000" i="1" dirty="0" err="1">
                <a:ea typeface="Arial Unicode MS" pitchFamily="34" charset="-128"/>
              </a:rPr>
              <a:t>Universita</a:t>
            </a:r>
            <a:r>
              <a:rPr lang="pl-PL" altLang="it-IT" sz="2000" i="1">
                <a:ea typeface="Arial Unicode MS" pitchFamily="34" charset="-128"/>
              </a:rPr>
              <a:t>’ degli Studi di Trento</a:t>
            </a:r>
            <a:endParaRPr lang="en-AU" altLang="it-IT" sz="2000" i="1">
              <a:ea typeface="Arial Unicode MS" pitchFamily="34" charset="-128"/>
            </a:endParaRPr>
          </a:p>
        </p:txBody>
      </p:sp>
      <p:sp>
        <p:nvSpPr>
          <p:cNvPr id="3076" name="Text Box 4">
            <a:extLst>
              <a:ext uri="{FF2B5EF4-FFF2-40B4-BE49-F238E27FC236}">
                <a16:creationId xmlns:a16="http://schemas.microsoft.com/office/drawing/2014/main" id="{C73C6369-46AC-8FC5-240F-CF9A7998E5B1}"/>
              </a:ext>
            </a:extLst>
          </p:cNvPr>
          <p:cNvSpPr txBox="1">
            <a:spLocks noChangeArrowheads="1"/>
          </p:cNvSpPr>
          <p:nvPr/>
        </p:nvSpPr>
        <p:spPr bwMode="auto">
          <a:xfrm>
            <a:off x="663575" y="5537200"/>
            <a:ext cx="3155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hlinkClick r:id="rId2"/>
              </a:rPr>
              <a:t>karwasz@fizyka.umk.pl</a:t>
            </a:r>
            <a:endParaRPr lang="pl-PL" altLang="it-IT" sz="1800"/>
          </a:p>
          <a:p>
            <a:pPr eaLnBrk="1" hangingPunct="1">
              <a:spcBef>
                <a:spcPct val="0"/>
              </a:spcBef>
              <a:buFontTx/>
              <a:buNone/>
            </a:pPr>
            <a:r>
              <a:rPr lang="pl-PL" altLang="it-IT" sz="1800"/>
              <a:t>www.dydaktyka.fizyka.umk.pl</a:t>
            </a:r>
            <a:endParaRPr lang="en-AU" altLang="it-IT"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3E1C8F8B-8774-875D-7ACF-C78EC37D484D}"/>
              </a:ext>
            </a:extLst>
          </p:cNvPr>
          <p:cNvSpPr>
            <a:spLocks noGrp="1" noChangeArrowheads="1"/>
          </p:cNvSpPr>
          <p:nvPr>
            <p:ph type="ctrTitle"/>
          </p:nvPr>
        </p:nvSpPr>
        <p:spPr>
          <a:xfrm>
            <a:off x="611188" y="-171450"/>
            <a:ext cx="7772400" cy="1470025"/>
          </a:xfrm>
        </p:spPr>
        <p:txBody>
          <a:bodyPr anchor="ctr"/>
          <a:lstStyle/>
          <a:p>
            <a:pPr eaLnBrk="1" hangingPunct="1"/>
            <a:r>
              <a:rPr lang="pl-PL" altLang="it-IT" sz="3200"/>
              <a:t>Toruń – Nicolaus Copernicus born (1473)</a:t>
            </a:r>
            <a:endParaRPr lang="en-AU" altLang="it-IT" sz="3200"/>
          </a:p>
        </p:txBody>
      </p:sp>
      <p:sp>
        <p:nvSpPr>
          <p:cNvPr id="11267" name="Text Box 3">
            <a:extLst>
              <a:ext uri="{FF2B5EF4-FFF2-40B4-BE49-F238E27FC236}">
                <a16:creationId xmlns:a16="http://schemas.microsoft.com/office/drawing/2014/main" id="{94B8A930-9C46-AB8F-349D-64B2439FBBB7}"/>
              </a:ext>
            </a:extLst>
          </p:cNvPr>
          <p:cNvSpPr txBox="1">
            <a:spLocks noChangeArrowheads="1"/>
          </p:cNvSpPr>
          <p:nvPr/>
        </p:nvSpPr>
        <p:spPr bwMode="auto">
          <a:xfrm>
            <a:off x="50800" y="4510088"/>
            <a:ext cx="35591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N. Copernicus (1473-1543)</a:t>
            </a:r>
            <a:endParaRPr lang="en-AU" altLang="it-IT" sz="2200">
              <a:solidFill>
                <a:schemeClr val="accent2"/>
              </a:solidFill>
            </a:endParaRPr>
          </a:p>
        </p:txBody>
      </p:sp>
      <p:sp>
        <p:nvSpPr>
          <p:cNvPr id="11268" name="Text Box 4">
            <a:extLst>
              <a:ext uri="{FF2B5EF4-FFF2-40B4-BE49-F238E27FC236}">
                <a16:creationId xmlns:a16="http://schemas.microsoft.com/office/drawing/2014/main" id="{FCA7DA6F-6F38-BE58-7A73-5800F9CC2116}"/>
              </a:ext>
            </a:extLst>
          </p:cNvPr>
          <p:cNvSpPr txBox="1">
            <a:spLocks noChangeArrowheads="1"/>
          </p:cNvSpPr>
          <p:nvPr/>
        </p:nvSpPr>
        <p:spPr bwMode="auto">
          <a:xfrm>
            <a:off x="2700338" y="5043488"/>
            <a:ext cx="3667125"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House of Copernicus father,</a:t>
            </a:r>
          </a:p>
          <a:p>
            <a:pPr eaLnBrk="1" hangingPunct="1">
              <a:spcBef>
                <a:spcPct val="0"/>
              </a:spcBef>
              <a:buFontTx/>
              <a:buNone/>
            </a:pPr>
            <a:r>
              <a:rPr lang="pl-PL" altLang="it-IT" sz="2200">
                <a:solidFill>
                  <a:schemeClr val="accent2"/>
                </a:solidFill>
              </a:rPr>
              <a:t>rich merchant</a:t>
            </a:r>
          </a:p>
          <a:p>
            <a:pPr eaLnBrk="1" hangingPunct="1">
              <a:spcBef>
                <a:spcPct val="0"/>
              </a:spcBef>
              <a:buFontTx/>
              <a:buNone/>
            </a:pPr>
            <a:endParaRPr lang="pl-PL" altLang="it-IT" sz="2200">
              <a:solidFill>
                <a:schemeClr val="accent2"/>
              </a:solidFill>
            </a:endParaRPr>
          </a:p>
          <a:p>
            <a:pPr eaLnBrk="1" hangingPunct="1">
              <a:spcBef>
                <a:spcPct val="0"/>
              </a:spcBef>
              <a:buFontTx/>
              <a:buNone/>
            </a:pPr>
            <a:endParaRPr lang="en-AU" altLang="it-IT" sz="2200">
              <a:solidFill>
                <a:schemeClr val="accent2"/>
              </a:solidFill>
            </a:endParaRPr>
          </a:p>
        </p:txBody>
      </p:sp>
      <p:sp>
        <p:nvSpPr>
          <p:cNvPr id="11269" name="Text Box 5">
            <a:extLst>
              <a:ext uri="{FF2B5EF4-FFF2-40B4-BE49-F238E27FC236}">
                <a16:creationId xmlns:a16="http://schemas.microsoft.com/office/drawing/2014/main" id="{FECD9E1F-6458-FDF5-E131-8016570223EF}"/>
              </a:ext>
            </a:extLst>
          </p:cNvPr>
          <p:cNvSpPr txBox="1">
            <a:spLocks noChangeArrowheads="1"/>
          </p:cNvSpPr>
          <p:nvPr/>
        </p:nvSpPr>
        <p:spPr bwMode="auto">
          <a:xfrm>
            <a:off x="6516688" y="5300663"/>
            <a:ext cx="2516187"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Lucas Watzenrode</a:t>
            </a:r>
          </a:p>
          <a:p>
            <a:pPr eaLnBrk="1" hangingPunct="1">
              <a:spcBef>
                <a:spcPct val="0"/>
              </a:spcBef>
              <a:buFontTx/>
              <a:buNone/>
            </a:pPr>
            <a:r>
              <a:rPr lang="pl-PL" altLang="it-IT" sz="2200">
                <a:solidFill>
                  <a:schemeClr val="accent2"/>
                </a:solidFill>
              </a:rPr>
              <a:t>(Nicolaus’ uncle,</a:t>
            </a:r>
          </a:p>
          <a:p>
            <a:pPr eaLnBrk="1" hangingPunct="1">
              <a:spcBef>
                <a:spcPct val="0"/>
              </a:spcBef>
              <a:buFontTx/>
              <a:buNone/>
            </a:pPr>
            <a:r>
              <a:rPr lang="pl-PL" altLang="it-IT" sz="2200">
                <a:solidFill>
                  <a:schemeClr val="accent2"/>
                </a:solidFill>
              </a:rPr>
              <a:t>Bishop)</a:t>
            </a:r>
            <a:endParaRPr lang="en-AU" altLang="it-IT" sz="2200">
              <a:solidFill>
                <a:schemeClr val="accent2"/>
              </a:solidFill>
            </a:endParaRPr>
          </a:p>
        </p:txBody>
      </p:sp>
      <p:pic>
        <p:nvPicPr>
          <p:cNvPr id="11270" name="Picture 6">
            <a:extLst>
              <a:ext uri="{FF2B5EF4-FFF2-40B4-BE49-F238E27FC236}">
                <a16:creationId xmlns:a16="http://schemas.microsoft.com/office/drawing/2014/main" id="{2A986D4F-A1DB-6838-88A1-FC55FBDF2B1A}"/>
              </a:ext>
            </a:extLst>
          </p:cNvPr>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268413"/>
            <a:ext cx="2374900"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a:extLst>
              <a:ext uri="{FF2B5EF4-FFF2-40B4-BE49-F238E27FC236}">
                <a16:creationId xmlns:a16="http://schemas.microsoft.com/office/drawing/2014/main" id="{AA67CF3E-F72B-AD74-C187-DF34B034D4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1700213"/>
            <a:ext cx="2484437"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a:extLst>
              <a:ext uri="{FF2B5EF4-FFF2-40B4-BE49-F238E27FC236}">
                <a16:creationId xmlns:a16="http://schemas.microsoft.com/office/drawing/2014/main" id="{98E7693A-E1AE-A6D5-8D20-49119208AF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5425" y="2060575"/>
            <a:ext cx="2244725"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a:extLst>
              <a:ext uri="{FF2B5EF4-FFF2-40B4-BE49-F238E27FC236}">
                <a16:creationId xmlns:a16="http://schemas.microsoft.com/office/drawing/2014/main" id="{F03326AF-4266-20FE-52DA-8AC3A887B4D3}"/>
              </a:ext>
            </a:extLst>
          </p:cNvPr>
          <p:cNvSpPr>
            <a:spLocks noChangeArrowheads="1"/>
          </p:cNvSpPr>
          <p:nvPr/>
        </p:nvSpPr>
        <p:spPr bwMode="auto">
          <a:xfrm>
            <a:off x="323850" y="4759325"/>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400">
                <a:solidFill>
                  <a:schemeClr val="accent2"/>
                </a:solidFill>
              </a:rPr>
              <a:t>Europe 1453: </a:t>
            </a:r>
            <a:br>
              <a:rPr lang="pl-PL" altLang="it-IT" sz="2400">
                <a:solidFill>
                  <a:schemeClr val="accent2"/>
                </a:solidFill>
              </a:rPr>
            </a:br>
            <a:br>
              <a:rPr lang="pl-PL" altLang="it-IT" sz="2400">
                <a:solidFill>
                  <a:schemeClr val="accent2"/>
                </a:solidFill>
              </a:rPr>
            </a:br>
            <a:r>
              <a:rPr lang="it-IT" altLang="it-IT" sz="2400">
                <a:solidFill>
                  <a:schemeClr val="accent2"/>
                </a:solidFill>
              </a:rPr>
              <a:t>caduta di </a:t>
            </a:r>
            <a:r>
              <a:rPr lang="pl-PL" altLang="it-IT" sz="2400">
                <a:solidFill>
                  <a:schemeClr val="accent2"/>
                </a:solidFill>
              </a:rPr>
              <a:t>Costantinopol</a:t>
            </a:r>
            <a:r>
              <a:rPr lang="it-IT" altLang="it-IT" sz="2400">
                <a:solidFill>
                  <a:schemeClr val="accent2"/>
                </a:solidFill>
              </a:rPr>
              <a:t>i</a:t>
            </a:r>
            <a:r>
              <a:rPr lang="pl-PL" altLang="it-IT" sz="2400">
                <a:solidFill>
                  <a:schemeClr val="accent2"/>
                </a:solidFill>
              </a:rPr>
              <a:t> (Instabul</a:t>
            </a:r>
            <a:r>
              <a:rPr lang="it-IT" altLang="it-IT" sz="2400">
                <a:solidFill>
                  <a:schemeClr val="accent2"/>
                </a:solidFill>
              </a:rPr>
              <a:t> odierna</a:t>
            </a:r>
            <a:r>
              <a:rPr lang="pl-PL" altLang="it-IT" sz="2400">
                <a:solidFill>
                  <a:schemeClr val="accent2"/>
                </a:solidFill>
              </a:rPr>
              <a:t>)  </a:t>
            </a:r>
            <a:br>
              <a:rPr lang="pl-PL" altLang="it-IT" sz="2400">
                <a:solidFill>
                  <a:schemeClr val="accent2"/>
                </a:solidFill>
              </a:rPr>
            </a:br>
            <a:r>
              <a:rPr lang="pl-PL" altLang="it-IT" sz="2400">
                <a:solidFill>
                  <a:schemeClr val="accent2"/>
                </a:solidFill>
              </a:rPr>
              <a:t>=</a:t>
            </a:r>
            <a:r>
              <a:rPr lang="it-IT" altLang="it-IT" sz="2400">
                <a:solidFill>
                  <a:schemeClr val="accent2"/>
                </a:solidFill>
              </a:rPr>
              <a:t> la fine del Impero Romano (dell’Oriente) </a:t>
            </a:r>
          </a:p>
          <a:p>
            <a:pPr>
              <a:spcBef>
                <a:spcPct val="0"/>
              </a:spcBef>
              <a:buFontTx/>
              <a:buNone/>
            </a:pPr>
            <a:r>
              <a:rPr lang="it-IT" altLang="it-IT" sz="2400">
                <a:solidFill>
                  <a:schemeClr val="accent2"/>
                </a:solidFill>
              </a:rPr>
              <a:t>La cultura bizantina approda in Italia</a:t>
            </a:r>
            <a:endParaRPr lang="en-AU" altLang="it-IT" sz="2400">
              <a:solidFill>
                <a:schemeClr val="accent2"/>
              </a:solidFill>
            </a:endParaRPr>
          </a:p>
        </p:txBody>
      </p:sp>
      <p:sp>
        <p:nvSpPr>
          <p:cNvPr id="16387" name="Rectangle 7">
            <a:extLst>
              <a:ext uri="{FF2B5EF4-FFF2-40B4-BE49-F238E27FC236}">
                <a16:creationId xmlns:a16="http://schemas.microsoft.com/office/drawing/2014/main" id="{4520981D-31FD-D1C4-8403-448460273AC2}"/>
              </a:ext>
            </a:extLst>
          </p:cNvPr>
          <p:cNvSpPr>
            <a:spLocks noChangeArrowheads="1"/>
          </p:cNvSpPr>
          <p:nvPr/>
        </p:nvSpPr>
        <p:spPr bwMode="auto">
          <a:xfrm>
            <a:off x="395288" y="188913"/>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it-IT">
                <a:solidFill>
                  <a:schemeClr val="tx2"/>
                </a:solidFill>
              </a:rPr>
              <a:t>Che cosa succedeva in Europa/ Polonia</a:t>
            </a:r>
            <a:r>
              <a:rPr lang="pl-PL" altLang="it-IT">
                <a:solidFill>
                  <a:schemeClr val="tx2"/>
                </a:solidFill>
              </a:rPr>
              <a:t> </a:t>
            </a:r>
            <a:r>
              <a:rPr lang="it-IT" altLang="it-IT">
                <a:solidFill>
                  <a:schemeClr val="tx2"/>
                </a:solidFill>
              </a:rPr>
              <a:t>in quel tempo</a:t>
            </a:r>
            <a:r>
              <a:rPr lang="pl-PL" altLang="it-IT">
                <a:solidFill>
                  <a:schemeClr val="tx2"/>
                </a:solidFill>
              </a:rPr>
              <a:t>?</a:t>
            </a:r>
            <a:br>
              <a:rPr lang="pl-PL" altLang="it-IT">
                <a:solidFill>
                  <a:schemeClr val="tx2"/>
                </a:solidFill>
              </a:rPr>
            </a:br>
            <a:endParaRPr lang="en-AU" altLang="it-IT">
              <a:solidFill>
                <a:schemeClr val="tx2"/>
              </a:solidFill>
            </a:endParaRPr>
          </a:p>
        </p:txBody>
      </p:sp>
      <p:sp>
        <p:nvSpPr>
          <p:cNvPr id="16388" name="Text Box 8">
            <a:extLst>
              <a:ext uri="{FF2B5EF4-FFF2-40B4-BE49-F238E27FC236}">
                <a16:creationId xmlns:a16="http://schemas.microsoft.com/office/drawing/2014/main" id="{B2DD1BE2-7384-FF0D-42B3-BC549B60DDCD}"/>
              </a:ext>
            </a:extLst>
          </p:cNvPr>
          <p:cNvSpPr txBox="1">
            <a:spLocks noChangeArrowheads="1"/>
          </p:cNvSpPr>
          <p:nvPr/>
        </p:nvSpPr>
        <p:spPr bwMode="auto">
          <a:xfrm>
            <a:off x="136525" y="1328738"/>
            <a:ext cx="89566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400">
                <a:solidFill>
                  <a:schemeClr val="accent2"/>
                </a:solidFill>
              </a:rPr>
              <a:t>1466:</a:t>
            </a:r>
            <a:r>
              <a:rPr lang="it-IT" altLang="it-IT" sz="2400">
                <a:solidFill>
                  <a:schemeClr val="accent2"/>
                </a:solidFill>
              </a:rPr>
              <a:t> guerra tra l’Ordine Teutonico e la Polonia: la pace di Torun</a:t>
            </a:r>
          </a:p>
        </p:txBody>
      </p:sp>
      <p:pic>
        <p:nvPicPr>
          <p:cNvPr id="16389" name="Picture 10">
            <a:extLst>
              <a:ext uri="{FF2B5EF4-FFF2-40B4-BE49-F238E27FC236}">
                <a16:creationId xmlns:a16="http://schemas.microsoft.com/office/drawing/2014/main" id="{EAD6D025-B95F-55EA-B33C-6EE0C76D2C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400" y="2781300"/>
            <a:ext cx="417830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11">
            <a:extLst>
              <a:ext uri="{FF2B5EF4-FFF2-40B4-BE49-F238E27FC236}">
                <a16:creationId xmlns:a16="http://schemas.microsoft.com/office/drawing/2014/main" id="{809357AE-6DCD-92F4-365B-F4872220A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492375"/>
            <a:ext cx="2376487"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a:extLst>
              <a:ext uri="{FF2B5EF4-FFF2-40B4-BE49-F238E27FC236}">
                <a16:creationId xmlns:a16="http://schemas.microsoft.com/office/drawing/2014/main" id="{ABB6B302-903B-F9B5-194D-FC6AC1F3B2B7}"/>
              </a:ext>
            </a:extLst>
          </p:cNvPr>
          <p:cNvSpPr>
            <a:spLocks noChangeArrowheads="1"/>
          </p:cNvSpPr>
          <p:nvPr/>
        </p:nvSpPr>
        <p:spPr bwMode="auto">
          <a:xfrm>
            <a:off x="3851275" y="5195888"/>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chemeClr val="accent2"/>
                </a:solidFill>
              </a:rPr>
              <a:t>Colombo 1</a:t>
            </a:r>
            <a:r>
              <a:rPr lang="pl-PL" altLang="it-IT" sz="2200">
                <a:solidFill>
                  <a:schemeClr val="accent2"/>
                </a:solidFill>
              </a:rPr>
              <a:t>4</a:t>
            </a:r>
            <a:r>
              <a:rPr lang="it-IT" altLang="it-IT" sz="2200">
                <a:solidFill>
                  <a:schemeClr val="accent2"/>
                </a:solidFill>
              </a:rPr>
              <a:t>92</a:t>
            </a:r>
            <a:r>
              <a:rPr lang="pl-PL" altLang="it-IT" sz="2200">
                <a:solidFill>
                  <a:schemeClr val="accent2"/>
                </a:solidFill>
              </a:rPr>
              <a:t>:</a:t>
            </a:r>
            <a:r>
              <a:rPr lang="it-IT" altLang="it-IT" sz="2200">
                <a:solidFill>
                  <a:schemeClr val="accent2"/>
                </a:solidFill>
              </a:rPr>
              <a:t> Scoperta dell’America</a:t>
            </a:r>
            <a:r>
              <a:rPr lang="pl-PL" altLang="it-IT" sz="2200">
                <a:solidFill>
                  <a:schemeClr val="accent2"/>
                </a:solidFill>
              </a:rPr>
              <a:t> </a:t>
            </a:r>
            <a:br>
              <a:rPr lang="pl-PL" altLang="it-IT" sz="2200">
                <a:solidFill>
                  <a:schemeClr val="accent2"/>
                </a:solidFill>
              </a:rPr>
            </a:br>
            <a:br>
              <a:rPr lang="pl-PL" altLang="it-IT" sz="2200">
                <a:solidFill>
                  <a:schemeClr val="accent2"/>
                </a:solidFill>
              </a:rPr>
            </a:br>
            <a:endParaRPr lang="en-AU" altLang="it-IT" sz="2200">
              <a:solidFill>
                <a:schemeClr val="accent2"/>
              </a:solidFill>
            </a:endParaRPr>
          </a:p>
        </p:txBody>
      </p:sp>
      <p:sp>
        <p:nvSpPr>
          <p:cNvPr id="17411" name="Rectangle 7">
            <a:extLst>
              <a:ext uri="{FF2B5EF4-FFF2-40B4-BE49-F238E27FC236}">
                <a16:creationId xmlns:a16="http://schemas.microsoft.com/office/drawing/2014/main" id="{2C79BA5A-8BD7-CF9B-98F8-874CAB1F8918}"/>
              </a:ext>
            </a:extLst>
          </p:cNvPr>
          <p:cNvSpPr>
            <a:spLocks noChangeArrowheads="1"/>
          </p:cNvSpPr>
          <p:nvPr/>
        </p:nvSpPr>
        <p:spPr bwMode="auto">
          <a:xfrm>
            <a:off x="395288" y="188913"/>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it-IT">
                <a:solidFill>
                  <a:schemeClr val="tx2"/>
                </a:solidFill>
              </a:rPr>
              <a:t>Che cosa succedeva in Europa/ Polonia</a:t>
            </a:r>
            <a:r>
              <a:rPr lang="pl-PL" altLang="it-IT">
                <a:solidFill>
                  <a:schemeClr val="tx2"/>
                </a:solidFill>
              </a:rPr>
              <a:t> </a:t>
            </a:r>
            <a:r>
              <a:rPr lang="it-IT" altLang="it-IT">
                <a:solidFill>
                  <a:schemeClr val="tx2"/>
                </a:solidFill>
              </a:rPr>
              <a:t>in quel tempo</a:t>
            </a:r>
            <a:r>
              <a:rPr lang="pl-PL" altLang="it-IT">
                <a:solidFill>
                  <a:schemeClr val="tx2"/>
                </a:solidFill>
              </a:rPr>
              <a:t>?</a:t>
            </a:r>
            <a:br>
              <a:rPr lang="pl-PL" altLang="it-IT">
                <a:solidFill>
                  <a:schemeClr val="tx2"/>
                </a:solidFill>
              </a:rPr>
            </a:br>
            <a:endParaRPr lang="en-AU" altLang="it-IT">
              <a:solidFill>
                <a:schemeClr val="tx2"/>
              </a:solidFill>
            </a:endParaRPr>
          </a:p>
        </p:txBody>
      </p:sp>
      <p:sp>
        <p:nvSpPr>
          <p:cNvPr id="17412" name="Text Box 8">
            <a:extLst>
              <a:ext uri="{FF2B5EF4-FFF2-40B4-BE49-F238E27FC236}">
                <a16:creationId xmlns:a16="http://schemas.microsoft.com/office/drawing/2014/main" id="{1A09D610-E2B6-5EC5-6AB2-BDBD9E525D1C}"/>
              </a:ext>
            </a:extLst>
          </p:cNvPr>
          <p:cNvSpPr txBox="1">
            <a:spLocks noChangeArrowheads="1"/>
          </p:cNvSpPr>
          <p:nvPr/>
        </p:nvSpPr>
        <p:spPr bwMode="auto">
          <a:xfrm>
            <a:off x="323850" y="1268413"/>
            <a:ext cx="65865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chemeClr val="accent2"/>
                </a:solidFill>
              </a:rPr>
              <a:t>Gutenberg (1451-53)</a:t>
            </a:r>
            <a:r>
              <a:rPr lang="pl-PL" altLang="it-IT" sz="2400">
                <a:solidFill>
                  <a:schemeClr val="accent2"/>
                </a:solidFill>
              </a:rPr>
              <a:t>:</a:t>
            </a:r>
            <a:r>
              <a:rPr lang="it-IT" altLang="it-IT" sz="2400">
                <a:solidFill>
                  <a:schemeClr val="accent2"/>
                </a:solidFill>
              </a:rPr>
              <a:t> stampa a caratteri mobili</a:t>
            </a:r>
          </a:p>
          <a:p>
            <a:pPr>
              <a:spcBef>
                <a:spcPct val="0"/>
              </a:spcBef>
              <a:buFontTx/>
              <a:buNone/>
            </a:pPr>
            <a:r>
              <a:rPr lang="it-IT" altLang="it-IT" sz="2400">
                <a:solidFill>
                  <a:schemeClr val="accent2"/>
                </a:solidFill>
              </a:rPr>
              <a:t>Prime case editrici</a:t>
            </a:r>
          </a:p>
          <a:p>
            <a:pPr>
              <a:spcBef>
                <a:spcPct val="0"/>
              </a:spcBef>
              <a:buFontTx/>
              <a:buNone/>
            </a:pPr>
            <a:r>
              <a:rPr lang="it-IT" altLang="it-IT" sz="2400">
                <a:solidFill>
                  <a:schemeClr val="accent2"/>
                </a:solidFill>
              </a:rPr>
              <a:t>(Firenze, Venezia)</a:t>
            </a:r>
            <a:endParaRPr lang="en-AU" altLang="it-IT" sz="2400">
              <a:solidFill>
                <a:schemeClr val="accent2"/>
              </a:solidFill>
            </a:endParaRPr>
          </a:p>
        </p:txBody>
      </p:sp>
      <p:pic>
        <p:nvPicPr>
          <p:cNvPr id="17413" name="Immagine 2" descr="Immagine che contiene testo&#10;&#10;Descrizione generata automaticamente">
            <a:extLst>
              <a:ext uri="{FF2B5EF4-FFF2-40B4-BE49-F238E27FC236}">
                <a16:creationId xmlns:a16="http://schemas.microsoft.com/office/drawing/2014/main" id="{97891C3B-4D8A-DC40-5C51-31418E7F94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63" y="3167063"/>
            <a:ext cx="2663825" cy="34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CasellaDiTesto 4">
            <a:extLst>
              <a:ext uri="{FF2B5EF4-FFF2-40B4-BE49-F238E27FC236}">
                <a16:creationId xmlns:a16="http://schemas.microsoft.com/office/drawing/2014/main" id="{AD758733-A2A9-D6C4-BF3E-765EEF2FEACA}"/>
              </a:ext>
            </a:extLst>
          </p:cNvPr>
          <p:cNvSpPr txBox="1">
            <a:spLocks noChangeArrowheads="1"/>
          </p:cNvSpPr>
          <p:nvPr/>
        </p:nvSpPr>
        <p:spPr bwMode="auto">
          <a:xfrm>
            <a:off x="4097338" y="6115050"/>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a:solidFill>
                  <a:schemeClr val="accent2"/>
                </a:solidFill>
                <a:hlinkClick r:id="rId3"/>
              </a:rPr>
              <a:t>https://it.wikipedia.org/wiki/Stampa_a_caratteri_mobili</a:t>
            </a:r>
            <a:endParaRPr lang="it-IT" altLang="it-IT" sz="1400">
              <a:solidFill>
                <a:schemeClr val="accent2"/>
              </a:solidFill>
            </a:endParaRPr>
          </a:p>
          <a:p>
            <a:pPr>
              <a:spcBef>
                <a:spcPct val="0"/>
              </a:spcBef>
              <a:buFontTx/>
              <a:buNone/>
            </a:pPr>
            <a:r>
              <a:rPr lang="it-IT" altLang="it-IT" sz="1400">
                <a:solidFill>
                  <a:schemeClr val="accent2"/>
                </a:solidFill>
                <a:hlinkClick r:id="rId4"/>
              </a:rPr>
              <a:t>https://it.wikipedia.org/wiki/Cristoforo_Colombo</a:t>
            </a:r>
            <a:r>
              <a:rPr lang="it-IT" altLang="it-IT" sz="1400">
                <a:solidFill>
                  <a:schemeClr val="accent2"/>
                </a:solidFill>
              </a:rPr>
              <a:t> </a:t>
            </a:r>
          </a:p>
        </p:txBody>
      </p:sp>
      <p:pic>
        <p:nvPicPr>
          <p:cNvPr id="17415" name="Elemento grafico 6">
            <a:extLst>
              <a:ext uri="{FF2B5EF4-FFF2-40B4-BE49-F238E27FC236}">
                <a16:creationId xmlns:a16="http://schemas.microsoft.com/office/drawing/2014/main" id="{839E8A1D-9663-C91B-D9E5-2DD96E59B0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19500" y="1911350"/>
            <a:ext cx="5148263"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974CBA4-6AAF-7D4E-1C34-7EC63A282AED}"/>
              </a:ext>
            </a:extLst>
          </p:cNvPr>
          <p:cNvSpPr>
            <a:spLocks noGrp="1" noChangeArrowheads="1"/>
          </p:cNvSpPr>
          <p:nvPr>
            <p:ph type="ctrTitle"/>
          </p:nvPr>
        </p:nvSpPr>
        <p:spPr>
          <a:xfrm>
            <a:off x="0" y="188913"/>
            <a:ext cx="9144000" cy="1470025"/>
          </a:xfrm>
        </p:spPr>
        <p:txBody>
          <a:bodyPr anchor="ctr"/>
          <a:lstStyle/>
          <a:p>
            <a:pPr eaLnBrk="1" hangingPunct="1"/>
            <a:r>
              <a:rPr lang="pl-PL" altLang="it-IT" sz="3000" dirty="0"/>
              <a:t>Student UJ (1491), </a:t>
            </a:r>
            <a:r>
              <a:rPr lang="pl-PL" altLang="it-IT" sz="3000" dirty="0">
                <a:solidFill>
                  <a:schemeClr val="bg2">
                    <a:lumMod val="75000"/>
                  </a:schemeClr>
                </a:solidFill>
              </a:rPr>
              <a:t>kanonik we Fromborku (1495)</a:t>
            </a:r>
            <a:endParaRPr lang="en-AU" altLang="it-IT" sz="3000" dirty="0">
              <a:solidFill>
                <a:schemeClr val="bg2">
                  <a:lumMod val="75000"/>
                </a:schemeClr>
              </a:solidFill>
            </a:endParaRPr>
          </a:p>
        </p:txBody>
      </p:sp>
      <p:sp>
        <p:nvSpPr>
          <p:cNvPr id="18435" name="Text Box 3">
            <a:extLst>
              <a:ext uri="{FF2B5EF4-FFF2-40B4-BE49-F238E27FC236}">
                <a16:creationId xmlns:a16="http://schemas.microsoft.com/office/drawing/2014/main" id="{D1CDABFB-376F-9386-5606-930D7314B2A9}"/>
              </a:ext>
            </a:extLst>
          </p:cNvPr>
          <p:cNvSpPr txBox="1">
            <a:spLocks noChangeArrowheads="1"/>
          </p:cNvSpPr>
          <p:nvPr/>
        </p:nvSpPr>
        <p:spPr bwMode="auto">
          <a:xfrm>
            <a:off x="180974" y="6064250"/>
            <a:ext cx="878205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dirty="0">
                <a:solidFill>
                  <a:srgbClr val="0033CC"/>
                </a:solidFill>
              </a:rPr>
              <a:t>Regesta </a:t>
            </a:r>
            <a:r>
              <a:rPr lang="pl-PL" altLang="it-IT" sz="2800" dirty="0" err="1">
                <a:solidFill>
                  <a:srgbClr val="0033CC"/>
                </a:solidFill>
              </a:rPr>
              <a:t>Copernicana</a:t>
            </a:r>
            <a:r>
              <a:rPr lang="pl-PL" altLang="it-IT" sz="2800" dirty="0">
                <a:solidFill>
                  <a:srgbClr val="0033CC"/>
                </a:solidFill>
              </a:rPr>
              <a:t> </a:t>
            </a:r>
          </a:p>
          <a:p>
            <a:pPr eaLnBrk="1" hangingPunct="1">
              <a:spcBef>
                <a:spcPct val="0"/>
              </a:spcBef>
              <a:buFontTx/>
              <a:buNone/>
            </a:pPr>
            <a:r>
              <a:rPr lang="en-AU" altLang="it-IT" sz="1800" dirty="0">
                <a:solidFill>
                  <a:srgbClr val="0033CC"/>
                </a:solidFill>
              </a:rPr>
              <a:t>http://kpbc.umk.pl/dlibra/docmetadata?id=40242&amp;from=pubindex&amp;dirids=112&amp;lp=242</a:t>
            </a:r>
          </a:p>
        </p:txBody>
      </p:sp>
      <p:pic>
        <p:nvPicPr>
          <p:cNvPr id="18436" name="Picture 5">
            <a:extLst>
              <a:ext uri="{FF2B5EF4-FFF2-40B4-BE49-F238E27FC236}">
                <a16:creationId xmlns:a16="http://schemas.microsoft.com/office/drawing/2014/main" id="{64AE1022-68B0-CA39-EE9D-13F19BA90F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081" y="1206143"/>
            <a:ext cx="8351837" cy="364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0162D2A2-A91F-FDF3-B29B-51E252FCA7C9}"/>
              </a:ext>
            </a:extLst>
          </p:cNvPr>
          <p:cNvSpPr txBox="1"/>
          <p:nvPr/>
        </p:nvSpPr>
        <p:spPr>
          <a:xfrm>
            <a:off x="361951" y="4870958"/>
            <a:ext cx="8782050" cy="923330"/>
          </a:xfrm>
          <a:prstGeom prst="rect">
            <a:avLst/>
          </a:prstGeom>
          <a:noFill/>
        </p:spPr>
        <p:txBody>
          <a:bodyPr wrap="square" rtlCol="0">
            <a:spAutoFit/>
          </a:bodyPr>
          <a:lstStyle/>
          <a:p>
            <a:r>
              <a:rPr lang="pl-PL" sz="1800" dirty="0"/>
              <a:t>Mikołaj, syn Mikołaja z Torunia, wpisany został do Albumu Akademii Krakowa w czasie dziewiątego roku </a:t>
            </a:r>
            <a:r>
              <a:rPr lang="pl-PL" sz="1800" dirty="0" err="1"/>
              <a:t>rektorowania</a:t>
            </a:r>
            <a:r>
              <a:rPr lang="pl-PL" sz="1800" dirty="0"/>
              <a:t> Mistrza Macieja z Kobylina, profesora teologii. Wpłacił pełną sumę rejestracji. </a:t>
            </a:r>
            <a:endParaRPr lang="en-US" sz="1800" dirty="0"/>
          </a:p>
        </p:txBody>
      </p:sp>
    </p:spTree>
    <p:extLst>
      <p:ext uri="{BB962C8B-B14F-4D97-AF65-F5344CB8AC3E}">
        <p14:creationId xmlns:p14="http://schemas.microsoft.com/office/powerpoint/2010/main" val="107406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FB043398-0566-0BAB-4E1A-5BBEBF9B11A9}"/>
              </a:ext>
            </a:extLst>
          </p:cNvPr>
          <p:cNvSpPr>
            <a:spLocks noGrp="1" noChangeArrowheads="1"/>
          </p:cNvSpPr>
          <p:nvPr>
            <p:ph type="ctrTitle"/>
          </p:nvPr>
        </p:nvSpPr>
        <p:spPr>
          <a:xfrm>
            <a:off x="0" y="188913"/>
            <a:ext cx="9144000" cy="1470025"/>
          </a:xfrm>
        </p:spPr>
        <p:txBody>
          <a:bodyPr anchor="ctr"/>
          <a:lstStyle/>
          <a:p>
            <a:pPr eaLnBrk="1" hangingPunct="1"/>
            <a:r>
              <a:rPr lang="pl-PL" altLang="it-IT" sz="3000" dirty="0">
                <a:solidFill>
                  <a:schemeClr val="bg2">
                    <a:lumMod val="75000"/>
                  </a:schemeClr>
                </a:solidFill>
              </a:rPr>
              <a:t>Student UJ (1491), </a:t>
            </a:r>
            <a:r>
              <a:rPr lang="pl-PL" altLang="it-IT" sz="3000" dirty="0"/>
              <a:t>kanonik we Fromborku (1495)</a:t>
            </a:r>
            <a:endParaRPr lang="en-AU" altLang="it-IT" sz="3000" dirty="0"/>
          </a:p>
        </p:txBody>
      </p:sp>
      <p:sp>
        <p:nvSpPr>
          <p:cNvPr id="19459" name="Text Box 3">
            <a:extLst>
              <a:ext uri="{FF2B5EF4-FFF2-40B4-BE49-F238E27FC236}">
                <a16:creationId xmlns:a16="http://schemas.microsoft.com/office/drawing/2014/main" id="{30BEDA69-C2ED-9C2D-4791-0C25E7D3938A}"/>
              </a:ext>
            </a:extLst>
          </p:cNvPr>
          <p:cNvSpPr txBox="1">
            <a:spLocks noChangeArrowheads="1"/>
          </p:cNvSpPr>
          <p:nvPr/>
        </p:nvSpPr>
        <p:spPr bwMode="auto">
          <a:xfrm>
            <a:off x="180974" y="5891392"/>
            <a:ext cx="878205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dirty="0">
                <a:solidFill>
                  <a:srgbClr val="0033CC"/>
                </a:solidFill>
              </a:rPr>
              <a:t>Regesta </a:t>
            </a:r>
            <a:r>
              <a:rPr lang="pl-PL" altLang="it-IT" sz="2800" dirty="0" err="1">
                <a:solidFill>
                  <a:srgbClr val="0033CC"/>
                </a:solidFill>
              </a:rPr>
              <a:t>Copernicana</a:t>
            </a:r>
            <a:r>
              <a:rPr lang="pl-PL" altLang="it-IT" sz="2800" dirty="0">
                <a:solidFill>
                  <a:srgbClr val="0033CC"/>
                </a:solidFill>
              </a:rPr>
              <a:t> </a:t>
            </a:r>
          </a:p>
          <a:p>
            <a:pPr eaLnBrk="1" hangingPunct="1">
              <a:spcBef>
                <a:spcPct val="0"/>
              </a:spcBef>
              <a:buFontTx/>
              <a:buNone/>
            </a:pPr>
            <a:r>
              <a:rPr lang="en-AU" altLang="it-IT" sz="1800" dirty="0">
                <a:solidFill>
                  <a:srgbClr val="0033CC"/>
                </a:solidFill>
              </a:rPr>
              <a:t>http://kpbc.umk.pl/dlibra/docmetadata?id=40242&amp;from=pubindex&amp;dirids=112&amp;lp=242</a:t>
            </a:r>
          </a:p>
        </p:txBody>
      </p:sp>
      <p:pic>
        <p:nvPicPr>
          <p:cNvPr id="243717" name="Picture 5">
            <a:extLst>
              <a:ext uri="{FF2B5EF4-FFF2-40B4-BE49-F238E27FC236}">
                <a16:creationId xmlns:a16="http://schemas.microsoft.com/office/drawing/2014/main" id="{DFE11D25-205F-0863-D08C-1A1F1951A1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337" y="1844824"/>
            <a:ext cx="856932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0821EA59-59D5-112B-31B3-D10AB6021274}"/>
              </a:ext>
            </a:extLst>
          </p:cNvPr>
          <p:cNvSpPr txBox="1"/>
          <p:nvPr/>
        </p:nvSpPr>
        <p:spPr>
          <a:xfrm>
            <a:off x="287337" y="4366294"/>
            <a:ext cx="8782050" cy="1200329"/>
          </a:xfrm>
          <a:prstGeom prst="rect">
            <a:avLst/>
          </a:prstGeom>
          <a:noFill/>
        </p:spPr>
        <p:txBody>
          <a:bodyPr wrap="square" rtlCol="0">
            <a:spAutoFit/>
          </a:bodyPr>
          <a:lstStyle/>
          <a:p>
            <a:r>
              <a:rPr lang="pl-PL" sz="1800" dirty="0"/>
              <a:t>Frombork, 26 Sierpień, 1495.</a:t>
            </a:r>
          </a:p>
          <a:p>
            <a:endParaRPr lang="pl-PL" sz="1800" dirty="0"/>
          </a:p>
          <a:p>
            <a:r>
              <a:rPr lang="pl-PL" sz="1800" dirty="0"/>
              <a:t>Jan </a:t>
            </a:r>
            <a:r>
              <a:rPr lang="pl-PL" sz="1800" dirty="0" err="1"/>
              <a:t>Zanau</a:t>
            </a:r>
            <a:r>
              <a:rPr lang="pl-PL" sz="1800" dirty="0"/>
              <a:t>, Kanonik Warmińsku, w czternastym rzędzie kanoników, umiera.  Nicolaus </a:t>
            </a:r>
            <a:r>
              <a:rPr lang="pl-PL" sz="1800" dirty="0" err="1"/>
              <a:t>Coppernik</a:t>
            </a:r>
            <a:r>
              <a:rPr lang="pl-PL" sz="1800" dirty="0"/>
              <a:t> zostaje jego następcą. </a:t>
            </a:r>
            <a:endParaRPr lang="en-US" sz="1800" dirty="0"/>
          </a:p>
        </p:txBody>
      </p:sp>
    </p:spTree>
    <p:extLst>
      <p:ext uri="{BB962C8B-B14F-4D97-AF65-F5344CB8AC3E}">
        <p14:creationId xmlns:p14="http://schemas.microsoft.com/office/powerpoint/2010/main" val="20867524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43717"/>
                                        </p:tgtEl>
                                        <p:attrNameLst>
                                          <p:attrName>style.visibility</p:attrName>
                                        </p:attrNameLst>
                                      </p:cBhvr>
                                      <p:to>
                                        <p:strVal val="visible"/>
                                      </p:to>
                                    </p:set>
                                    <p:anim calcmode="lin" valueType="num">
                                      <p:cBhvr additive="base">
                                        <p:cTn id="7" dur="500" fill="hold"/>
                                        <p:tgtEl>
                                          <p:spTgt spid="243717"/>
                                        </p:tgtEl>
                                        <p:attrNameLst>
                                          <p:attrName>ppt_x</p:attrName>
                                        </p:attrNameLst>
                                      </p:cBhvr>
                                      <p:tavLst>
                                        <p:tav tm="0">
                                          <p:val>
                                            <p:strVal val="1+#ppt_w/2"/>
                                          </p:val>
                                        </p:tav>
                                        <p:tav tm="100000">
                                          <p:val>
                                            <p:strVal val="#ppt_x"/>
                                          </p:val>
                                        </p:tav>
                                      </p:tavLst>
                                    </p:anim>
                                    <p:anim calcmode="lin" valueType="num">
                                      <p:cBhvr additive="base">
                                        <p:cTn id="8" dur="500" fill="hold"/>
                                        <p:tgtEl>
                                          <p:spTgt spid="2437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a:extLst>
              <a:ext uri="{FF2B5EF4-FFF2-40B4-BE49-F238E27FC236}">
                <a16:creationId xmlns:a16="http://schemas.microsoft.com/office/drawing/2014/main" id="{847C6821-A91D-C20A-3C2B-BBA68DD6F54B}"/>
              </a:ext>
            </a:extLst>
          </p:cNvPr>
          <p:cNvSpPr>
            <a:spLocks noChangeArrowheads="1"/>
          </p:cNvSpPr>
          <p:nvPr/>
        </p:nvSpPr>
        <p:spPr bwMode="auto">
          <a:xfrm>
            <a:off x="107950" y="0"/>
            <a:ext cx="91440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sz="3000">
                <a:solidFill>
                  <a:schemeClr val="tx2"/>
                </a:solidFill>
              </a:rPr>
              <a:t>Student w Bolonii, Padwie, (Ferrarze)</a:t>
            </a:r>
            <a:endParaRPr lang="en-AU" altLang="it-IT" sz="3000">
              <a:solidFill>
                <a:schemeClr val="tx2"/>
              </a:solidFill>
            </a:endParaRPr>
          </a:p>
        </p:txBody>
      </p:sp>
      <p:sp>
        <p:nvSpPr>
          <p:cNvPr id="20483" name="Text Box 5">
            <a:extLst>
              <a:ext uri="{FF2B5EF4-FFF2-40B4-BE49-F238E27FC236}">
                <a16:creationId xmlns:a16="http://schemas.microsoft.com/office/drawing/2014/main" id="{F1ECD9B6-9D47-FD0C-F2BA-FDBA61C695C3}"/>
              </a:ext>
            </a:extLst>
          </p:cNvPr>
          <p:cNvSpPr txBox="1">
            <a:spLocks noChangeArrowheads="1"/>
          </p:cNvSpPr>
          <p:nvPr/>
        </p:nvSpPr>
        <p:spPr bwMode="auto">
          <a:xfrm>
            <a:off x="395288" y="1044575"/>
            <a:ext cx="8569325" cy="5532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ts val="100"/>
              </a:spcAft>
            </a:pPr>
            <a:r>
              <a:rPr lang="pl-PL" altLang="it-IT" sz="1900" dirty="0"/>
              <a:t> 1496 umiera matka</a:t>
            </a:r>
          </a:p>
          <a:p>
            <a:pPr eaLnBrk="1" hangingPunct="1">
              <a:spcBef>
                <a:spcPct val="0"/>
              </a:spcBef>
              <a:spcAft>
                <a:spcPts val="100"/>
              </a:spcAft>
            </a:pPr>
            <a:r>
              <a:rPr lang="pl-PL" altLang="it-IT" sz="1900" dirty="0"/>
              <a:t> Nie ma dokumentów, że skończył UJ</a:t>
            </a:r>
          </a:p>
          <a:p>
            <a:pPr eaLnBrk="1" hangingPunct="1">
              <a:spcBef>
                <a:spcPct val="0"/>
              </a:spcBef>
              <a:spcAft>
                <a:spcPts val="100"/>
              </a:spcAft>
            </a:pPr>
            <a:r>
              <a:rPr lang="pl-PL" altLang="it-IT" sz="1900" dirty="0"/>
              <a:t> Jesień 1496 [dwa lata po odkryciu Ameryki] zapisuje się z bratem Andrzejem na prawo kanoniczne w Bolonii</a:t>
            </a:r>
          </a:p>
          <a:p>
            <a:pPr eaLnBrk="1" hangingPunct="1">
              <a:spcBef>
                <a:spcPct val="0"/>
              </a:spcBef>
              <a:spcAft>
                <a:spcPts val="100"/>
              </a:spcAft>
            </a:pPr>
            <a:r>
              <a:rPr lang="pl-PL" altLang="it-IT" sz="1900" dirty="0"/>
              <a:t> Studia finansuje wuj, biskup.</a:t>
            </a:r>
          </a:p>
          <a:p>
            <a:pPr eaLnBrk="1" hangingPunct="1">
              <a:spcBef>
                <a:spcPct val="0"/>
              </a:spcBef>
              <a:spcAft>
                <a:spcPts val="100"/>
              </a:spcAft>
            </a:pPr>
            <a:r>
              <a:rPr lang="pl-PL" altLang="it-IT" sz="1900" dirty="0"/>
              <a:t> Nie ma dokumentów, że te studia skończył...</a:t>
            </a:r>
          </a:p>
          <a:p>
            <a:pPr eaLnBrk="1" hangingPunct="1">
              <a:spcBef>
                <a:spcPct val="0"/>
              </a:spcBef>
              <a:spcAft>
                <a:spcPts val="100"/>
              </a:spcAft>
            </a:pPr>
            <a:r>
              <a:rPr lang="pl-PL" altLang="it-IT" sz="1900" dirty="0"/>
              <a:t> Jesień 1500 (Rok Jubileuszowy) spędza zapewne w Rzymie</a:t>
            </a:r>
          </a:p>
          <a:p>
            <a:pPr eaLnBrk="1" hangingPunct="1">
              <a:spcBef>
                <a:spcPct val="0"/>
              </a:spcBef>
              <a:spcAft>
                <a:spcPts val="100"/>
              </a:spcAft>
            </a:pPr>
            <a:r>
              <a:rPr lang="pl-PL" altLang="it-IT" sz="1900" dirty="0"/>
              <a:t> (Retyk twierdzi, że wykładał matematykę papieżowi...)</a:t>
            </a:r>
          </a:p>
          <a:p>
            <a:pPr eaLnBrk="1" hangingPunct="1">
              <a:spcBef>
                <a:spcPct val="0"/>
              </a:spcBef>
              <a:spcAft>
                <a:spcPts val="100"/>
              </a:spcAft>
            </a:pPr>
            <a:r>
              <a:rPr lang="pl-PL" altLang="it-IT" sz="1900" dirty="0"/>
              <a:t> A w marcu 1501 jest na posiedzeniu kanoników w Malborku.</a:t>
            </a:r>
          </a:p>
          <a:p>
            <a:pPr eaLnBrk="1" hangingPunct="1">
              <a:spcBef>
                <a:spcPct val="0"/>
              </a:spcBef>
              <a:spcAft>
                <a:spcPts val="100"/>
              </a:spcAft>
            </a:pPr>
            <a:r>
              <a:rPr lang="pl-PL" altLang="it-IT" sz="1900" dirty="0"/>
              <a:t> Jesień 1501 udaje się do Padwy, aby studiować medycynę </a:t>
            </a:r>
          </a:p>
          <a:p>
            <a:pPr eaLnBrk="1" hangingPunct="1">
              <a:spcBef>
                <a:spcPct val="0"/>
              </a:spcBef>
              <a:spcAft>
                <a:spcPts val="100"/>
              </a:spcAft>
            </a:pPr>
            <a:r>
              <a:rPr lang="pl-PL" altLang="it-IT" sz="1900" dirty="0"/>
              <a:t> (tak naprawdę, to uczy się greki i kupuje książki z astronomii).</a:t>
            </a:r>
          </a:p>
          <a:p>
            <a:pPr eaLnBrk="1" hangingPunct="1">
              <a:spcBef>
                <a:spcPct val="0"/>
              </a:spcBef>
              <a:spcAft>
                <a:spcPts val="100"/>
              </a:spcAft>
            </a:pPr>
            <a:r>
              <a:rPr lang="pl-PL" altLang="it-IT" sz="1900" dirty="0"/>
              <a:t> Na szczęście uzyskał drugą kanonię – we Wrocławiu, parafia Św. Krzyża</a:t>
            </a:r>
          </a:p>
          <a:p>
            <a:pPr eaLnBrk="1" hangingPunct="1">
              <a:spcBef>
                <a:spcPct val="0"/>
              </a:spcBef>
              <a:spcAft>
                <a:spcPts val="100"/>
              </a:spcAft>
            </a:pPr>
            <a:r>
              <a:rPr lang="pl-PL" altLang="it-IT" sz="1900" dirty="0"/>
              <a:t> 31.05.1503 broni „doktorat” z prawa, kanonicznego w Ferrarze</a:t>
            </a:r>
          </a:p>
          <a:p>
            <a:pPr eaLnBrk="1" hangingPunct="1">
              <a:spcBef>
                <a:spcPct val="0"/>
              </a:spcBef>
              <a:spcAft>
                <a:spcPts val="100"/>
              </a:spcAft>
              <a:buNone/>
            </a:pPr>
            <a:r>
              <a:rPr lang="pl-PL" altLang="it-IT" sz="1900" dirty="0"/>
              <a:t>(musiał też spłacać długi brata Andrzeja w Bolonii)</a:t>
            </a:r>
          </a:p>
          <a:p>
            <a:pPr eaLnBrk="1" hangingPunct="1">
              <a:spcBef>
                <a:spcPct val="0"/>
              </a:spcBef>
              <a:spcAft>
                <a:spcPts val="100"/>
              </a:spcAft>
            </a:pPr>
            <a:r>
              <a:rPr lang="pl-PL" altLang="it-IT" sz="1900" dirty="0"/>
              <a:t> Po powrocie nie jest ani biskupem, ani profesorem, lecz administratorem dóbr biskupa (objeżdża konno diecezję i rozsądza spory między chłopami)</a:t>
            </a:r>
          </a:p>
          <a:p>
            <a:pPr eaLnBrk="1" hangingPunct="1">
              <a:spcBef>
                <a:spcPct val="0"/>
              </a:spcBef>
              <a:spcAft>
                <a:spcPts val="100"/>
              </a:spcAft>
            </a:pPr>
            <a:r>
              <a:rPr lang="pl-PL" altLang="it-IT" sz="1900" dirty="0"/>
              <a:t> Obserwatorium astronomiczne buduje za własne pieniądze</a:t>
            </a:r>
          </a:p>
          <a:p>
            <a:pPr eaLnBrk="1" hangingPunct="1">
              <a:spcBef>
                <a:spcPct val="0"/>
              </a:spcBef>
              <a:buFontTx/>
              <a:buNone/>
            </a:pPr>
            <a:endParaRPr lang="en-AU" altLang="it-IT" sz="1800" dirty="0">
              <a:solidFill>
                <a:srgbClr val="0033CC"/>
              </a:solidFill>
            </a:endParaRPr>
          </a:p>
        </p:txBody>
      </p:sp>
    </p:spTree>
    <p:extLst>
      <p:ext uri="{BB962C8B-B14F-4D97-AF65-F5344CB8AC3E}">
        <p14:creationId xmlns:p14="http://schemas.microsoft.com/office/powerpoint/2010/main" val="2009054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FF9B07A-29F0-5CEF-FB96-A676B202C3EB}"/>
              </a:ext>
            </a:extLst>
          </p:cNvPr>
          <p:cNvSpPr>
            <a:spLocks noGrp="1" noChangeArrowheads="1"/>
          </p:cNvSpPr>
          <p:nvPr>
            <p:ph type="ctrTitle"/>
          </p:nvPr>
        </p:nvSpPr>
        <p:spPr>
          <a:xfrm>
            <a:off x="684213" y="-204788"/>
            <a:ext cx="7772400" cy="1470026"/>
          </a:xfrm>
        </p:spPr>
        <p:txBody>
          <a:bodyPr anchor="ctr"/>
          <a:lstStyle/>
          <a:p>
            <a:pPr eaLnBrk="1" hangingPunct="1"/>
            <a:r>
              <a:rPr lang="pl-PL" altLang="it-IT" sz="3200"/>
              <a:t>Nicola</a:t>
            </a:r>
            <a:r>
              <a:rPr lang="it-IT" altLang="it-IT" sz="3200"/>
              <a:t>o</a:t>
            </a:r>
            <a:r>
              <a:rPr lang="pl-PL" altLang="it-IT" sz="3200"/>
              <a:t> Copernic</a:t>
            </a:r>
            <a:r>
              <a:rPr lang="it-IT" altLang="it-IT" sz="3200"/>
              <a:t>o</a:t>
            </a:r>
            <a:r>
              <a:rPr lang="pl-PL" altLang="it-IT" sz="3200"/>
              <a:t> – pracowity student (?)</a:t>
            </a:r>
            <a:endParaRPr lang="en-AU" altLang="it-IT" sz="3200"/>
          </a:p>
        </p:txBody>
      </p:sp>
      <p:sp>
        <p:nvSpPr>
          <p:cNvPr id="16387" name="Text Box 3">
            <a:extLst>
              <a:ext uri="{FF2B5EF4-FFF2-40B4-BE49-F238E27FC236}">
                <a16:creationId xmlns:a16="http://schemas.microsoft.com/office/drawing/2014/main" id="{9612DABA-8322-7596-9DC8-B6B1B81E3D4B}"/>
              </a:ext>
            </a:extLst>
          </p:cNvPr>
          <p:cNvSpPr txBox="1">
            <a:spLocks noChangeArrowheads="1"/>
          </p:cNvSpPr>
          <p:nvPr/>
        </p:nvSpPr>
        <p:spPr bwMode="auto">
          <a:xfrm>
            <a:off x="250825" y="4941888"/>
            <a:ext cx="2917825"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chemeClr val="accent2"/>
                </a:solidFill>
              </a:rPr>
              <a:t>Cracovia</a:t>
            </a:r>
            <a:r>
              <a:rPr lang="pl-PL" altLang="it-IT" sz="2200">
                <a:solidFill>
                  <a:schemeClr val="accent2"/>
                </a:solidFill>
              </a:rPr>
              <a:t> (1492-1496)</a:t>
            </a:r>
            <a:endParaRPr lang="it-IT" altLang="it-IT" sz="2200">
              <a:solidFill>
                <a:schemeClr val="accent2"/>
              </a:solidFill>
            </a:endParaRPr>
          </a:p>
          <a:p>
            <a:pPr eaLnBrk="1" hangingPunct="1">
              <a:spcBef>
                <a:spcPct val="0"/>
              </a:spcBef>
              <a:buFontTx/>
              <a:buNone/>
            </a:pPr>
            <a:r>
              <a:rPr lang="it-IT" altLang="it-IT" sz="2200">
                <a:solidFill>
                  <a:schemeClr val="accent2"/>
                </a:solidFill>
              </a:rPr>
              <a:t>Cattedrale SS. Maria</a:t>
            </a:r>
            <a:endParaRPr lang="pl-PL" altLang="it-IT" sz="2200">
              <a:solidFill>
                <a:schemeClr val="accent2"/>
              </a:solidFill>
            </a:endParaRPr>
          </a:p>
          <a:p>
            <a:pPr eaLnBrk="1" hangingPunct="1">
              <a:spcBef>
                <a:spcPct val="0"/>
              </a:spcBef>
              <a:buFontTx/>
              <a:buNone/>
            </a:pPr>
            <a:endParaRPr lang="pl-PL" altLang="it-IT" sz="2200">
              <a:solidFill>
                <a:schemeClr val="accent2"/>
              </a:solidFill>
            </a:endParaRPr>
          </a:p>
          <a:p>
            <a:pPr eaLnBrk="1" hangingPunct="1">
              <a:spcBef>
                <a:spcPct val="0"/>
              </a:spcBef>
              <a:buFontTx/>
              <a:buNone/>
            </a:pPr>
            <a:br>
              <a:rPr lang="pl-PL" altLang="it-IT" sz="1600">
                <a:solidFill>
                  <a:schemeClr val="accent2"/>
                </a:solidFill>
              </a:rPr>
            </a:br>
            <a:r>
              <a:rPr lang="pl-PL" altLang="it-IT" sz="1600">
                <a:solidFill>
                  <a:schemeClr val="accent2"/>
                </a:solidFill>
              </a:rPr>
              <a:t>Foto: Maria Karwasz </a:t>
            </a:r>
            <a:endParaRPr lang="en-AU" altLang="it-IT" sz="1600">
              <a:solidFill>
                <a:schemeClr val="accent2"/>
              </a:solidFill>
            </a:endParaRPr>
          </a:p>
          <a:p>
            <a:pPr eaLnBrk="1" hangingPunct="1">
              <a:spcBef>
                <a:spcPct val="0"/>
              </a:spcBef>
              <a:buFontTx/>
              <a:buNone/>
            </a:pPr>
            <a:endParaRPr lang="en-AU" altLang="it-IT" sz="2200">
              <a:solidFill>
                <a:schemeClr val="accent2"/>
              </a:solidFill>
            </a:endParaRPr>
          </a:p>
        </p:txBody>
      </p:sp>
      <p:sp>
        <p:nvSpPr>
          <p:cNvPr id="16388" name="Text Box 4">
            <a:extLst>
              <a:ext uri="{FF2B5EF4-FFF2-40B4-BE49-F238E27FC236}">
                <a16:creationId xmlns:a16="http://schemas.microsoft.com/office/drawing/2014/main" id="{CC0FB1DE-9DC9-2CE5-332B-C730680D5F76}"/>
              </a:ext>
            </a:extLst>
          </p:cNvPr>
          <p:cNvSpPr txBox="1">
            <a:spLocks noChangeArrowheads="1"/>
          </p:cNvSpPr>
          <p:nvPr/>
        </p:nvSpPr>
        <p:spPr bwMode="auto">
          <a:xfrm>
            <a:off x="3151188" y="5235575"/>
            <a:ext cx="283845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Bologna (1496-1500)</a:t>
            </a:r>
          </a:p>
          <a:p>
            <a:pPr eaLnBrk="1" hangingPunct="1">
              <a:spcBef>
                <a:spcPct val="0"/>
              </a:spcBef>
              <a:buFontTx/>
              <a:buNone/>
            </a:pPr>
            <a:r>
              <a:rPr lang="en-AU" altLang="it-IT" sz="2200">
                <a:solidFill>
                  <a:schemeClr val="accent2"/>
                </a:solidFill>
              </a:rPr>
              <a:t>Torre degli Asinelli</a:t>
            </a:r>
            <a:endParaRPr lang="pl-PL" altLang="it-IT" sz="2200">
              <a:solidFill>
                <a:schemeClr val="accent2"/>
              </a:solidFill>
            </a:endParaRPr>
          </a:p>
          <a:p>
            <a:pPr eaLnBrk="1" hangingPunct="1">
              <a:spcBef>
                <a:spcPct val="0"/>
              </a:spcBef>
              <a:buFontTx/>
              <a:buNone/>
            </a:pPr>
            <a:endParaRPr lang="pl-PL" altLang="it-IT" sz="1600">
              <a:solidFill>
                <a:schemeClr val="accent2"/>
              </a:solidFill>
            </a:endParaRPr>
          </a:p>
          <a:p>
            <a:pPr eaLnBrk="1" hangingPunct="1">
              <a:spcBef>
                <a:spcPct val="0"/>
              </a:spcBef>
              <a:buFontTx/>
              <a:buNone/>
            </a:pPr>
            <a:r>
              <a:rPr lang="pl-PL" altLang="it-IT" sz="1600">
                <a:solidFill>
                  <a:schemeClr val="accent2"/>
                </a:solidFill>
              </a:rPr>
              <a:t>Foto: nie Maria Karwasz </a:t>
            </a:r>
            <a:endParaRPr lang="en-AU" altLang="it-IT" sz="1600">
              <a:solidFill>
                <a:schemeClr val="accent2"/>
              </a:solidFill>
            </a:endParaRPr>
          </a:p>
          <a:p>
            <a:pPr eaLnBrk="1" hangingPunct="1">
              <a:spcBef>
                <a:spcPct val="0"/>
              </a:spcBef>
              <a:buFontTx/>
              <a:buNone/>
            </a:pPr>
            <a:endParaRPr lang="pl-PL" altLang="it-IT" sz="2200">
              <a:solidFill>
                <a:schemeClr val="accent2"/>
              </a:solidFill>
            </a:endParaRPr>
          </a:p>
        </p:txBody>
      </p:sp>
      <p:sp>
        <p:nvSpPr>
          <p:cNvPr id="16389" name="Text Box 5">
            <a:extLst>
              <a:ext uri="{FF2B5EF4-FFF2-40B4-BE49-F238E27FC236}">
                <a16:creationId xmlns:a16="http://schemas.microsoft.com/office/drawing/2014/main" id="{B27FA1FA-7565-91CE-B504-ED618A3EC258}"/>
              </a:ext>
            </a:extLst>
          </p:cNvPr>
          <p:cNvSpPr txBox="1">
            <a:spLocks noChangeArrowheads="1"/>
          </p:cNvSpPr>
          <p:nvPr/>
        </p:nvSpPr>
        <p:spPr bwMode="auto">
          <a:xfrm>
            <a:off x="6084888" y="5300663"/>
            <a:ext cx="2819400"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Padova (1501-1503)</a:t>
            </a:r>
          </a:p>
          <a:p>
            <a:pPr eaLnBrk="1" hangingPunct="1">
              <a:spcBef>
                <a:spcPct val="0"/>
              </a:spcBef>
              <a:buFontTx/>
              <a:buNone/>
            </a:pPr>
            <a:r>
              <a:rPr lang="it-IT" altLang="it-IT" sz="2200">
                <a:solidFill>
                  <a:schemeClr val="accent2"/>
                </a:solidFill>
              </a:rPr>
              <a:t>Basilica di </a:t>
            </a:r>
            <a:r>
              <a:rPr lang="pl-PL" altLang="it-IT" sz="2200">
                <a:solidFill>
                  <a:schemeClr val="accent2"/>
                </a:solidFill>
              </a:rPr>
              <a:t>S. Antonio</a:t>
            </a:r>
            <a:endParaRPr lang="pl-PL" altLang="it-IT" sz="1600">
              <a:solidFill>
                <a:schemeClr val="accent2"/>
              </a:solidFill>
            </a:endParaRPr>
          </a:p>
          <a:p>
            <a:pPr eaLnBrk="1" hangingPunct="1">
              <a:spcBef>
                <a:spcPct val="0"/>
              </a:spcBef>
              <a:buFontTx/>
              <a:buNone/>
            </a:pPr>
            <a:endParaRPr lang="pl-PL" altLang="it-IT" sz="1600">
              <a:solidFill>
                <a:schemeClr val="accent2"/>
              </a:solidFill>
            </a:endParaRPr>
          </a:p>
          <a:p>
            <a:pPr eaLnBrk="1" hangingPunct="1">
              <a:spcBef>
                <a:spcPct val="0"/>
              </a:spcBef>
              <a:buFontTx/>
              <a:buNone/>
            </a:pPr>
            <a:r>
              <a:rPr lang="pl-PL" altLang="it-IT" sz="1600">
                <a:solidFill>
                  <a:schemeClr val="accent2"/>
                </a:solidFill>
              </a:rPr>
              <a:t>Foto: Maria Karwasz </a:t>
            </a:r>
            <a:endParaRPr lang="en-AU" altLang="it-IT" sz="1600">
              <a:solidFill>
                <a:schemeClr val="accent2"/>
              </a:solidFill>
            </a:endParaRPr>
          </a:p>
          <a:p>
            <a:pPr eaLnBrk="1" hangingPunct="1">
              <a:spcBef>
                <a:spcPct val="0"/>
              </a:spcBef>
              <a:buFontTx/>
              <a:buNone/>
            </a:pPr>
            <a:endParaRPr lang="pl-PL" altLang="it-IT" sz="2200">
              <a:solidFill>
                <a:schemeClr val="accent2"/>
              </a:solidFill>
            </a:endParaRPr>
          </a:p>
          <a:p>
            <a:pPr eaLnBrk="1" hangingPunct="1">
              <a:spcBef>
                <a:spcPct val="0"/>
              </a:spcBef>
              <a:buFontTx/>
              <a:buNone/>
            </a:pPr>
            <a:endParaRPr lang="en-AU" altLang="it-IT" sz="2200">
              <a:solidFill>
                <a:schemeClr val="accent2"/>
              </a:solidFill>
            </a:endParaRPr>
          </a:p>
        </p:txBody>
      </p:sp>
      <p:pic>
        <p:nvPicPr>
          <p:cNvPr id="16390" name="Picture 6">
            <a:extLst>
              <a:ext uri="{FF2B5EF4-FFF2-40B4-BE49-F238E27FC236}">
                <a16:creationId xmlns:a16="http://schemas.microsoft.com/office/drawing/2014/main" id="{F99E4BD9-047D-67AD-9C25-9EC3FDF759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341438"/>
            <a:ext cx="2076450"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9">
            <a:extLst>
              <a:ext uri="{FF2B5EF4-FFF2-40B4-BE49-F238E27FC236}">
                <a16:creationId xmlns:a16="http://schemas.microsoft.com/office/drawing/2014/main" id="{CB14605A-D9BC-1CDE-4A27-B745EA1DB3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8" y="908050"/>
            <a:ext cx="2867025"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0">
            <a:extLst>
              <a:ext uri="{FF2B5EF4-FFF2-40B4-BE49-F238E27FC236}">
                <a16:creationId xmlns:a16="http://schemas.microsoft.com/office/drawing/2014/main" id="{47138343-4657-7245-8665-C11F4896EF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2138" y="1557338"/>
            <a:ext cx="2593975"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9706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8323BD-55CB-6630-8A1F-272AE1254CEE}"/>
              </a:ext>
            </a:extLst>
          </p:cNvPr>
          <p:cNvSpPr>
            <a:spLocks noGrp="1"/>
          </p:cNvSpPr>
          <p:nvPr>
            <p:ph type="title"/>
          </p:nvPr>
        </p:nvSpPr>
        <p:spPr>
          <a:xfrm>
            <a:off x="0" y="-10865"/>
            <a:ext cx="8686800" cy="1143000"/>
          </a:xfrm>
        </p:spPr>
        <p:txBody>
          <a:bodyPr/>
          <a:lstStyle/>
          <a:p>
            <a:r>
              <a:rPr lang="pl-PL" sz="3000" dirty="0"/>
              <a:t>1503, Ferrara: „doktorat” z prawa kanonicznego </a:t>
            </a:r>
            <a:endParaRPr lang="en-US" sz="3000" dirty="0"/>
          </a:p>
        </p:txBody>
      </p:sp>
      <p:pic>
        <p:nvPicPr>
          <p:cNvPr id="6" name="Obraz 5">
            <a:extLst>
              <a:ext uri="{FF2B5EF4-FFF2-40B4-BE49-F238E27FC236}">
                <a16:creationId xmlns:a16="http://schemas.microsoft.com/office/drawing/2014/main" id="{0EF02408-C067-D475-B26C-E9406E47E8E3}"/>
              </a:ext>
            </a:extLst>
          </p:cNvPr>
          <p:cNvPicPr>
            <a:picLocks noChangeAspect="1"/>
          </p:cNvPicPr>
          <p:nvPr/>
        </p:nvPicPr>
        <p:blipFill>
          <a:blip r:embed="rId2"/>
          <a:stretch>
            <a:fillRect/>
          </a:stretch>
        </p:blipFill>
        <p:spPr>
          <a:xfrm>
            <a:off x="197312" y="1019633"/>
            <a:ext cx="4835848" cy="4765185"/>
          </a:xfrm>
          <a:prstGeom prst="rect">
            <a:avLst/>
          </a:prstGeom>
        </p:spPr>
      </p:pic>
      <p:cxnSp>
        <p:nvCxnSpPr>
          <p:cNvPr id="8" name="Łącznik prosty 7">
            <a:extLst>
              <a:ext uri="{FF2B5EF4-FFF2-40B4-BE49-F238E27FC236}">
                <a16:creationId xmlns:a16="http://schemas.microsoft.com/office/drawing/2014/main" id="{E3EF09F3-D7F9-343E-0DF5-4BA08D6E7340}"/>
              </a:ext>
            </a:extLst>
          </p:cNvPr>
          <p:cNvCxnSpPr/>
          <p:nvPr/>
        </p:nvCxnSpPr>
        <p:spPr bwMode="auto">
          <a:xfrm>
            <a:off x="1907704" y="4509120"/>
            <a:ext cx="1800200" cy="0"/>
          </a:xfrm>
          <a:prstGeom prst="lin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pole tekstowe 11">
            <a:extLst>
              <a:ext uri="{FF2B5EF4-FFF2-40B4-BE49-F238E27FC236}">
                <a16:creationId xmlns:a16="http://schemas.microsoft.com/office/drawing/2014/main" id="{7E99B7F4-3A1E-FF18-757F-12F3512D1D5F}"/>
              </a:ext>
            </a:extLst>
          </p:cNvPr>
          <p:cNvSpPr txBox="1"/>
          <p:nvPr/>
        </p:nvSpPr>
        <p:spPr>
          <a:xfrm>
            <a:off x="4971246" y="772503"/>
            <a:ext cx="4205590" cy="5917004"/>
          </a:xfrm>
          <a:prstGeom prst="rect">
            <a:avLst/>
          </a:prstGeom>
          <a:noFill/>
        </p:spPr>
        <p:txBody>
          <a:bodyPr wrap="square">
            <a:spAutoFit/>
          </a:bodyPr>
          <a:lstStyle/>
          <a:p>
            <a:pPr algn="l"/>
            <a:r>
              <a:rPr lang="en-US" sz="1400" b="0" i="0" u="none" strike="noStrike" baseline="0" noProof="1">
                <a:latin typeface="NewBaskerville-Roman"/>
              </a:rPr>
              <a:t>1503, 31 maggio. </a:t>
            </a:r>
            <a:r>
              <a:rPr lang="en-US" sz="1400" b="0" i="1" u="none" strike="noStrike" baseline="0" noProof="1">
                <a:latin typeface="NewBaskerville-Italic"/>
              </a:rPr>
              <a:t>Privilegio di dottorato in diritto canonico concesso a Niccolò Copernico</a:t>
            </a:r>
            <a:r>
              <a:rPr lang="en-US" sz="1400" b="0" i="0" u="none" strike="noStrike" baseline="0" noProof="1">
                <a:latin typeface="NewBaskerville-Roman"/>
              </a:rPr>
              <a:t>. Atto per notar Tommaso Meleghini</a:t>
            </a:r>
          </a:p>
          <a:p>
            <a:pPr algn="l"/>
            <a:r>
              <a:rPr lang="en-US" sz="1400" b="0" i="0" u="none" strike="noStrike" baseline="0" noProof="1">
                <a:latin typeface="NewBaskerville-Roman"/>
              </a:rPr>
              <a:t>ASFe, </a:t>
            </a:r>
            <a:r>
              <a:rPr lang="en-US" sz="1400" b="0" i="1" u="none" strike="noStrike" baseline="0" noProof="1">
                <a:latin typeface="NewBaskerville-Italic"/>
              </a:rPr>
              <a:t>Archivio notarile antico di Ferrara</a:t>
            </a:r>
            <a:r>
              <a:rPr lang="en-US" sz="1400" b="0" i="0" u="none" strike="noStrike" baseline="0" noProof="1">
                <a:latin typeface="NewBaskerville-Roman"/>
              </a:rPr>
              <a:t>, not. Tommaso</a:t>
            </a:r>
            <a:r>
              <a:rPr lang="en-US" sz="1400" noProof="1">
                <a:latin typeface="NewBaskerville-Roman"/>
              </a:rPr>
              <a:t>, </a:t>
            </a:r>
            <a:r>
              <a:rPr lang="en-US" sz="1400" b="0" i="0" u="none" strike="noStrike" baseline="0" noProof="1">
                <a:latin typeface="NewBaskerville-Roman"/>
              </a:rPr>
              <a:t>Meleghini, matr. 237, pacco 6, schede, 1490-1506.</a:t>
            </a:r>
            <a:endParaRPr lang="pl-PL" sz="1400" b="0" i="0" u="none" strike="noStrike" baseline="0" noProof="1">
              <a:latin typeface="NewBaskerville-Roman"/>
            </a:endParaRPr>
          </a:p>
          <a:p>
            <a:pPr algn="l"/>
            <a:endParaRPr lang="en-US" sz="1400" b="0" i="0" u="none" strike="noStrike" baseline="0" noProof="1">
              <a:latin typeface="NewBaskerville-Roman"/>
            </a:endParaRPr>
          </a:p>
          <a:p>
            <a:pPr algn="l"/>
            <a:r>
              <a:rPr lang="en-US" sz="1550" b="0" i="0" u="none" strike="noStrike" baseline="0" noProof="1">
                <a:latin typeface="NewBaskerville-Roman"/>
              </a:rPr>
              <a:t>“1503. Die ultimo mensis maii. Ferrarie. In episcopali palatio sub lodia horti, presentibus testibus vocatis et rogatis spectabili viro domino Ioanne Andrea de Lazaris, siculo panormitano, almi iuristarum gymnasii ferrariensis magnifico rectore, ser Bartholomeo de Silvestris, cive et notario ferrariensi, Lodovico quondam Baldasaris de Regio, cive ferrariensi, et bidello universitatis iuristarum civitatis Ferrarie et aliis. </a:t>
            </a:r>
          </a:p>
          <a:p>
            <a:pPr algn="l"/>
            <a:r>
              <a:rPr lang="en-US" sz="1550" b="0" i="0" u="none" strike="noStrike" baseline="0" noProof="1">
                <a:latin typeface="NewBaskerville-Roman"/>
              </a:rPr>
              <a:t>Venerabilis ac doctissimus vir dominus Nicolaus Copernich de Prusia, canonicus varmiensis et</a:t>
            </a:r>
          </a:p>
          <a:p>
            <a:pPr algn="l"/>
            <a:r>
              <a:rPr lang="en-US" sz="1550" b="0" i="0" u="none" strike="noStrike" baseline="0" noProof="1">
                <a:latin typeface="NewBaskerville-Roman"/>
              </a:rPr>
              <a:t>scholasticus ecclesie sancte Crucis</a:t>
            </a:r>
            <a:r>
              <a:rPr lang="pl-PL" sz="1550" noProof="1">
                <a:latin typeface="NewBaskerville-Roman"/>
              </a:rPr>
              <a:t> </a:t>
            </a:r>
            <a:r>
              <a:rPr lang="en-US" sz="1550" b="0" i="0" u="none" strike="noStrike" baseline="0" noProof="1">
                <a:latin typeface="NewBaskerville-Roman"/>
              </a:rPr>
              <a:t>vratislaviensis, qui studuit Bononie et Padue, fuit approbatus in iure canonico, nemine penitus discrepante, et doctoratus per praefatum dominum Georgium, vicarium antedictum etc. </a:t>
            </a:r>
          </a:p>
          <a:p>
            <a:pPr algn="l"/>
            <a:r>
              <a:rPr lang="en-US" sz="1550" b="0" i="0" u="none" strike="noStrike" baseline="0" noProof="1">
                <a:latin typeface="NewBaskerville-Roman"/>
              </a:rPr>
              <a:t>Promotores fuerunt dominus Philippus Bardella</a:t>
            </a:r>
          </a:p>
          <a:p>
            <a:pPr algn="l"/>
            <a:r>
              <a:rPr lang="en-US" sz="1550" b="0" i="0" u="none" strike="noStrike" baseline="0" noProof="1">
                <a:latin typeface="NewBaskerville-Roman"/>
              </a:rPr>
              <a:t>et dominus Antonius Leutus qui ei dedit insignia, cives ferrarienses”.</a:t>
            </a:r>
            <a:endParaRPr lang="en-US" sz="1550" noProof="1"/>
          </a:p>
        </p:txBody>
      </p:sp>
    </p:spTree>
    <p:extLst>
      <p:ext uri="{BB962C8B-B14F-4D97-AF65-F5344CB8AC3E}">
        <p14:creationId xmlns:p14="http://schemas.microsoft.com/office/powerpoint/2010/main" val="3504632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8B43EC11-BFC9-AE74-B7C1-B2B086D8C739}"/>
              </a:ext>
            </a:extLst>
          </p:cNvPr>
          <p:cNvSpPr>
            <a:spLocks noChangeArrowheads="1"/>
          </p:cNvSpPr>
          <p:nvPr/>
        </p:nvSpPr>
        <p:spPr bwMode="auto">
          <a:xfrm>
            <a:off x="0" y="4724400"/>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Europa 1453: </a:t>
            </a:r>
            <a:br>
              <a:rPr lang="pl-PL" altLang="it-IT" sz="2200" dirty="0">
                <a:solidFill>
                  <a:schemeClr val="accent2"/>
                </a:solidFill>
              </a:rPr>
            </a:br>
            <a:r>
              <a:rPr lang="pl-PL" altLang="it-IT" sz="2200" dirty="0">
                <a:solidFill>
                  <a:schemeClr val="accent2"/>
                </a:solidFill>
              </a:rPr>
              <a:t>Konstantynopol (=</a:t>
            </a:r>
            <a:r>
              <a:rPr lang="pl-PL" altLang="it-IT" sz="2200" dirty="0" err="1">
                <a:solidFill>
                  <a:schemeClr val="accent2"/>
                </a:solidFill>
              </a:rPr>
              <a:t>Instabul</a:t>
            </a:r>
            <a:r>
              <a:rPr lang="pl-PL" altLang="it-IT" sz="2200" dirty="0">
                <a:solidFill>
                  <a:schemeClr val="accent2"/>
                </a:solidFill>
              </a:rPr>
              <a:t>) zajęty przez Turków </a:t>
            </a:r>
            <a:br>
              <a:rPr lang="pl-PL" altLang="it-IT" sz="2200" dirty="0">
                <a:solidFill>
                  <a:schemeClr val="accent2"/>
                </a:solidFill>
              </a:rPr>
            </a:br>
            <a:r>
              <a:rPr lang="pl-PL" altLang="it-IT" sz="2200" dirty="0">
                <a:solidFill>
                  <a:schemeClr val="accent2"/>
                </a:solidFill>
              </a:rPr>
              <a:t>(=koniec Cesarstwa Bizantyjskiego): zbiory kultury trafiają do Europy (Wenecji, Padwy, Florencji)</a:t>
            </a:r>
            <a:endParaRPr lang="en-AU" altLang="it-IT" sz="2200" dirty="0">
              <a:solidFill>
                <a:schemeClr val="accent2"/>
              </a:solidFill>
            </a:endParaRPr>
          </a:p>
        </p:txBody>
      </p:sp>
      <p:sp>
        <p:nvSpPr>
          <p:cNvPr id="12291" name="Rectangle 3">
            <a:extLst>
              <a:ext uri="{FF2B5EF4-FFF2-40B4-BE49-F238E27FC236}">
                <a16:creationId xmlns:a16="http://schemas.microsoft.com/office/drawing/2014/main" id="{D43E0D34-32A9-8FE4-6F15-A0FB91095328}"/>
              </a:ext>
            </a:extLst>
          </p:cNvPr>
          <p:cNvSpPr>
            <a:spLocks noChangeArrowheads="1"/>
          </p:cNvSpPr>
          <p:nvPr/>
        </p:nvSpPr>
        <p:spPr bwMode="auto">
          <a:xfrm>
            <a:off x="395288" y="188913"/>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What happened in Poland/ Europe?</a:t>
            </a:r>
            <a:br>
              <a:rPr lang="pl-PL" altLang="it-IT">
                <a:solidFill>
                  <a:schemeClr val="tx2"/>
                </a:solidFill>
              </a:rPr>
            </a:br>
            <a:endParaRPr lang="en-AU" altLang="it-IT">
              <a:solidFill>
                <a:schemeClr val="tx2"/>
              </a:solidFill>
            </a:endParaRPr>
          </a:p>
        </p:txBody>
      </p:sp>
      <p:sp>
        <p:nvSpPr>
          <p:cNvPr id="12292" name="Text Box 4">
            <a:extLst>
              <a:ext uri="{FF2B5EF4-FFF2-40B4-BE49-F238E27FC236}">
                <a16:creationId xmlns:a16="http://schemas.microsoft.com/office/drawing/2014/main" id="{8C7F0FF8-FCBE-2FA1-2974-D2AE091195C6}"/>
              </a:ext>
            </a:extLst>
          </p:cNvPr>
          <p:cNvSpPr txBox="1">
            <a:spLocks noChangeArrowheads="1"/>
          </p:cNvSpPr>
          <p:nvPr/>
        </p:nvSpPr>
        <p:spPr bwMode="auto">
          <a:xfrm>
            <a:off x="323850" y="1268413"/>
            <a:ext cx="614783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Polska 1466:</a:t>
            </a:r>
            <a:br>
              <a:rPr lang="pl-PL" altLang="it-IT" sz="2200" dirty="0">
                <a:solidFill>
                  <a:schemeClr val="accent2"/>
                </a:solidFill>
              </a:rPr>
            </a:br>
            <a:r>
              <a:rPr lang="pl-PL" altLang="it-IT" sz="2200" dirty="0">
                <a:solidFill>
                  <a:schemeClr val="accent2"/>
                </a:solidFill>
              </a:rPr>
              <a:t>wojna między Zakonem „Krzyżackim” a Polską </a:t>
            </a:r>
          </a:p>
          <a:p>
            <a:pPr eaLnBrk="1" hangingPunct="1">
              <a:spcBef>
                <a:spcPct val="0"/>
              </a:spcBef>
              <a:buFontTx/>
              <a:buNone/>
            </a:pPr>
            <a:r>
              <a:rPr lang="pl-PL" altLang="it-IT" sz="2200" dirty="0">
                <a:solidFill>
                  <a:schemeClr val="accent2"/>
                </a:solidFill>
              </a:rPr>
              <a:t>zakończona (II Pokój </a:t>
            </a:r>
            <a:r>
              <a:rPr lang="pl-PL" altLang="it-IT" sz="2200" dirty="0" err="1">
                <a:solidFill>
                  <a:schemeClr val="accent2"/>
                </a:solidFill>
              </a:rPr>
              <a:t>oToruński</a:t>
            </a:r>
            <a:r>
              <a:rPr lang="pl-PL" altLang="it-IT" sz="2200" dirty="0">
                <a:solidFill>
                  <a:schemeClr val="accent2"/>
                </a:solidFill>
              </a:rPr>
              <a:t>)</a:t>
            </a:r>
            <a:endParaRPr lang="en-AU" altLang="it-IT" sz="2200" dirty="0">
              <a:solidFill>
                <a:schemeClr val="accent2"/>
              </a:solidFill>
            </a:endParaRPr>
          </a:p>
        </p:txBody>
      </p:sp>
      <p:pic>
        <p:nvPicPr>
          <p:cNvPr id="12293" name="Picture 5">
            <a:extLst>
              <a:ext uri="{FF2B5EF4-FFF2-40B4-BE49-F238E27FC236}">
                <a16:creationId xmlns:a16="http://schemas.microsoft.com/office/drawing/2014/main" id="{525DE815-CF15-26D3-6270-9942F41097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2492375"/>
            <a:ext cx="417830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6">
            <a:extLst>
              <a:ext uri="{FF2B5EF4-FFF2-40B4-BE49-F238E27FC236}">
                <a16:creationId xmlns:a16="http://schemas.microsoft.com/office/drawing/2014/main" id="{EFAF4E52-12B7-F1C4-D76C-1A032F289C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492375"/>
            <a:ext cx="2376487"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DB9547AB-02ED-6E0D-838C-7C8EDFFED0DC}"/>
              </a:ext>
            </a:extLst>
          </p:cNvPr>
          <p:cNvSpPr>
            <a:spLocks noGrp="1" noChangeArrowheads="1"/>
          </p:cNvSpPr>
          <p:nvPr>
            <p:ph type="ctrTitle"/>
          </p:nvPr>
        </p:nvSpPr>
        <p:spPr>
          <a:xfrm>
            <a:off x="215900" y="-242888"/>
            <a:ext cx="8928100" cy="1470026"/>
          </a:xfrm>
        </p:spPr>
        <p:txBody>
          <a:bodyPr anchor="ctr"/>
          <a:lstStyle/>
          <a:p>
            <a:pPr eaLnBrk="1" hangingPunct="1"/>
            <a:r>
              <a:rPr lang="pl-PL" altLang="it-IT" sz="3200" dirty="0"/>
              <a:t>Spójrz w niebo: Księżyc i planety się poruszają!</a:t>
            </a:r>
            <a:endParaRPr lang="en-AU" altLang="it-IT" sz="3600" dirty="0"/>
          </a:p>
        </p:txBody>
      </p:sp>
      <p:sp>
        <p:nvSpPr>
          <p:cNvPr id="14339" name="Text Box 3">
            <a:extLst>
              <a:ext uri="{FF2B5EF4-FFF2-40B4-BE49-F238E27FC236}">
                <a16:creationId xmlns:a16="http://schemas.microsoft.com/office/drawing/2014/main" id="{1F56D05D-92AB-1540-3FF3-FC6FC8440AC9}"/>
              </a:ext>
            </a:extLst>
          </p:cNvPr>
          <p:cNvSpPr txBox="1">
            <a:spLocks noChangeArrowheads="1"/>
          </p:cNvSpPr>
          <p:nvPr/>
        </p:nvSpPr>
        <p:spPr bwMode="auto">
          <a:xfrm>
            <a:off x="611188" y="5229225"/>
            <a:ext cx="41814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Jupiter, Venus and Moon</a:t>
            </a:r>
          </a:p>
          <a:p>
            <a:pPr eaLnBrk="1" hangingPunct="1"/>
            <a:r>
              <a:rPr lang="pl-PL" altLang="it-IT" sz="2200">
                <a:solidFill>
                  <a:schemeClr val="accent2"/>
                </a:solidFill>
              </a:rPr>
              <a:t>Bamberg, Germany, 25.03.2012</a:t>
            </a:r>
            <a:endParaRPr lang="en-AU" altLang="it-IT" sz="2200">
              <a:solidFill>
                <a:schemeClr val="accent2"/>
              </a:solidFill>
            </a:endParaRPr>
          </a:p>
        </p:txBody>
      </p:sp>
      <p:sp>
        <p:nvSpPr>
          <p:cNvPr id="14340" name="Text Box 4">
            <a:extLst>
              <a:ext uri="{FF2B5EF4-FFF2-40B4-BE49-F238E27FC236}">
                <a16:creationId xmlns:a16="http://schemas.microsoft.com/office/drawing/2014/main" id="{EEE94769-004C-3E6E-3EF9-54CF9E67D4CB}"/>
              </a:ext>
            </a:extLst>
          </p:cNvPr>
          <p:cNvSpPr txBox="1">
            <a:spLocks noChangeArrowheads="1"/>
          </p:cNvSpPr>
          <p:nvPr/>
        </p:nvSpPr>
        <p:spPr bwMode="auto">
          <a:xfrm>
            <a:off x="6443663" y="6092825"/>
            <a:ext cx="2595562"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Trento, Italy, 26.03.</a:t>
            </a:r>
            <a:endParaRPr lang="en-AU" altLang="it-IT" sz="2200">
              <a:solidFill>
                <a:schemeClr val="accent2"/>
              </a:solidFill>
            </a:endParaRPr>
          </a:p>
        </p:txBody>
      </p:sp>
      <p:pic>
        <p:nvPicPr>
          <p:cNvPr id="21509" name="Picture 5">
            <a:extLst>
              <a:ext uri="{FF2B5EF4-FFF2-40B4-BE49-F238E27FC236}">
                <a16:creationId xmlns:a16="http://schemas.microsoft.com/office/drawing/2014/main" id="{2A63DAE7-9621-8F6E-58ED-33B5361E60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268413"/>
            <a:ext cx="5256213" cy="394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a:extLst>
              <a:ext uri="{FF2B5EF4-FFF2-40B4-BE49-F238E27FC236}">
                <a16:creationId xmlns:a16="http://schemas.microsoft.com/office/drawing/2014/main" id="{4DD11C9B-A559-35ED-074E-A8F8809B9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5" y="1844675"/>
            <a:ext cx="3114675"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1509"/>
                                        </p:tgtEl>
                                        <p:attrNameLst>
                                          <p:attrName>style.visibility</p:attrName>
                                        </p:attrNameLst>
                                      </p:cBhvr>
                                      <p:to>
                                        <p:strVal val="visible"/>
                                      </p:to>
                                    </p:set>
                                    <p:anim calcmode="lin" valueType="num">
                                      <p:cBhvr>
                                        <p:cTn id="7" dur="3000" fill="hold"/>
                                        <p:tgtEl>
                                          <p:spTgt spid="21509"/>
                                        </p:tgtEl>
                                        <p:attrNameLst>
                                          <p:attrName>ppt_w</p:attrName>
                                        </p:attrNameLst>
                                      </p:cBhvr>
                                      <p:tavLst>
                                        <p:tav tm="0">
                                          <p:val>
                                            <p:fltVal val="0"/>
                                          </p:val>
                                        </p:tav>
                                        <p:tav tm="100000">
                                          <p:val>
                                            <p:strVal val="#ppt_w"/>
                                          </p:val>
                                        </p:tav>
                                      </p:tavLst>
                                    </p:anim>
                                    <p:anim calcmode="lin" valueType="num">
                                      <p:cBhvr>
                                        <p:cTn id="8" dur="3000" fill="hold"/>
                                        <p:tgtEl>
                                          <p:spTgt spid="21509"/>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21510"/>
                                        </p:tgtEl>
                                        <p:attrNameLst>
                                          <p:attrName>style.visibility</p:attrName>
                                        </p:attrNameLst>
                                      </p:cBhvr>
                                      <p:to>
                                        <p:strVal val="visible"/>
                                      </p:to>
                                    </p:set>
                                    <p:anim calcmode="lin" valueType="num">
                                      <p:cBhvr>
                                        <p:cTn id="13" dur="2000" fill="hold"/>
                                        <p:tgtEl>
                                          <p:spTgt spid="21510"/>
                                        </p:tgtEl>
                                        <p:attrNameLst>
                                          <p:attrName>ppt_w</p:attrName>
                                        </p:attrNameLst>
                                      </p:cBhvr>
                                      <p:tavLst>
                                        <p:tav tm="0">
                                          <p:val>
                                            <p:fltVal val="0"/>
                                          </p:val>
                                        </p:tav>
                                        <p:tav tm="100000">
                                          <p:val>
                                            <p:strVal val="#ppt_w"/>
                                          </p:val>
                                        </p:tav>
                                      </p:tavLst>
                                    </p:anim>
                                    <p:anim calcmode="lin" valueType="num">
                                      <p:cBhvr>
                                        <p:cTn id="14" dur="2000" fill="hold"/>
                                        <p:tgtEl>
                                          <p:spTgt spid="215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AF6B1559-59C7-249C-62F4-F1606FD72C3A}"/>
              </a:ext>
            </a:extLst>
          </p:cNvPr>
          <p:cNvSpPr>
            <a:spLocks noGrp="1" noChangeArrowheads="1"/>
          </p:cNvSpPr>
          <p:nvPr>
            <p:ph type="title" idx="4294967295"/>
          </p:nvPr>
        </p:nvSpPr>
        <p:spPr>
          <a:xfrm>
            <a:off x="-684213" y="-41275"/>
            <a:ext cx="8229601" cy="1143000"/>
          </a:xfrm>
        </p:spPr>
        <p:txBody>
          <a:bodyPr/>
          <a:lstStyle/>
          <a:p>
            <a:pPr eaLnBrk="1" hangingPunct="1"/>
            <a:r>
              <a:rPr lang="pl-PL" altLang="it-IT" sz="3600" dirty="0"/>
              <a:t>Do czego służy kalendarz</a:t>
            </a:r>
            <a:r>
              <a:rPr lang="it-IT" altLang="it-IT" sz="3600" dirty="0"/>
              <a:t>?</a:t>
            </a:r>
          </a:p>
        </p:txBody>
      </p:sp>
      <p:pic>
        <p:nvPicPr>
          <p:cNvPr id="7171" name="Immagine 3">
            <a:extLst>
              <a:ext uri="{FF2B5EF4-FFF2-40B4-BE49-F238E27FC236}">
                <a16:creationId xmlns:a16="http://schemas.microsoft.com/office/drawing/2014/main" id="{CD8A7556-F608-1899-2A37-97041A9FD0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5675"/>
            <a:ext cx="9144000" cy="590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4">
            <a:extLst>
              <a:ext uri="{FF2B5EF4-FFF2-40B4-BE49-F238E27FC236}">
                <a16:creationId xmlns:a16="http://schemas.microsoft.com/office/drawing/2014/main" id="{A8967709-F2E1-3997-A634-DACC25C3439A}"/>
              </a:ext>
            </a:extLst>
          </p:cNvPr>
          <p:cNvSpPr txBox="1">
            <a:spLocks noChangeArrowheads="1"/>
          </p:cNvSpPr>
          <p:nvPr/>
        </p:nvSpPr>
        <p:spPr bwMode="auto">
          <a:xfrm>
            <a:off x="2843213" y="6203950"/>
            <a:ext cx="52373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dirty="0">
                <a:solidFill>
                  <a:srgbClr val="FF0000"/>
                </a:solidFill>
              </a:rPr>
              <a:t>G. Karwasz, Mały astronom, </a:t>
            </a:r>
            <a:r>
              <a:rPr lang="pl-PL" altLang="it-IT" sz="2000" dirty="0" err="1">
                <a:solidFill>
                  <a:srgbClr val="FF0000"/>
                </a:solidFill>
              </a:rPr>
              <a:t>Publicat</a:t>
            </a:r>
            <a:r>
              <a:rPr lang="pl-PL" altLang="it-IT" sz="2000" dirty="0">
                <a:solidFill>
                  <a:srgbClr val="FF0000"/>
                </a:solidFill>
              </a:rPr>
              <a:t>, 2022</a:t>
            </a:r>
            <a:endParaRPr lang="en-AU" altLang="it-IT" sz="2000" dirty="0">
              <a:solidFill>
                <a:srgbClr val="FF0000"/>
              </a:solidFill>
            </a:endParaRPr>
          </a:p>
        </p:txBody>
      </p:sp>
      <p:pic>
        <p:nvPicPr>
          <p:cNvPr id="7173" name="Picture 2" descr="Mały astronom. Przewodnik dla dzieci - Karwasz Grzegorz">
            <a:extLst>
              <a:ext uri="{FF2B5EF4-FFF2-40B4-BE49-F238E27FC236}">
                <a16:creationId xmlns:a16="http://schemas.microsoft.com/office/drawing/2014/main" id="{CE46FCEA-8265-3C5B-2E7F-3D37E370BA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850" y="0"/>
            <a:ext cx="1703388"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1" name="Picture 3">
            <a:extLst>
              <a:ext uri="{FF2B5EF4-FFF2-40B4-BE49-F238E27FC236}">
                <a16:creationId xmlns:a16="http://schemas.microsoft.com/office/drawing/2014/main" id="{DE80EEA1-E8E1-306D-8827-35C24C2C9A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268413"/>
            <a:ext cx="7197725"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4">
            <a:extLst>
              <a:ext uri="{FF2B5EF4-FFF2-40B4-BE49-F238E27FC236}">
                <a16:creationId xmlns:a16="http://schemas.microsoft.com/office/drawing/2014/main" id="{83386E63-B564-DFDA-E870-3F0FA6AA3A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268413"/>
            <a:ext cx="7197725"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3" name="Picture 5">
            <a:extLst>
              <a:ext uri="{FF2B5EF4-FFF2-40B4-BE49-F238E27FC236}">
                <a16:creationId xmlns:a16="http://schemas.microsoft.com/office/drawing/2014/main" id="{B842B1B1-2880-B453-B505-9F7BACA14B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1260475"/>
            <a:ext cx="4141787" cy="552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4" name="Text Box 6">
            <a:extLst>
              <a:ext uri="{FF2B5EF4-FFF2-40B4-BE49-F238E27FC236}">
                <a16:creationId xmlns:a16="http://schemas.microsoft.com/office/drawing/2014/main" id="{E795240A-07DB-0A22-7CDF-8228CF33C738}"/>
              </a:ext>
            </a:extLst>
          </p:cNvPr>
          <p:cNvSpPr txBox="1">
            <a:spLocks noChangeArrowheads="1"/>
          </p:cNvSpPr>
          <p:nvPr/>
        </p:nvSpPr>
        <p:spPr bwMode="auto">
          <a:xfrm>
            <a:off x="6634163" y="1412875"/>
            <a:ext cx="1327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Trento</a:t>
            </a:r>
          </a:p>
          <a:p>
            <a:pPr eaLnBrk="1" hangingPunct="1">
              <a:spcBef>
                <a:spcPct val="0"/>
              </a:spcBef>
              <a:buFontTx/>
              <a:buNone/>
            </a:pPr>
            <a:r>
              <a:rPr lang="pl-PL" altLang="it-IT" sz="1800"/>
              <a:t>26.03.2012</a:t>
            </a:r>
            <a:endParaRPr lang="en-US" altLang="it-IT" sz="1800"/>
          </a:p>
        </p:txBody>
      </p:sp>
      <p:sp>
        <p:nvSpPr>
          <p:cNvPr id="10246" name="Text Box 7">
            <a:extLst>
              <a:ext uri="{FF2B5EF4-FFF2-40B4-BE49-F238E27FC236}">
                <a16:creationId xmlns:a16="http://schemas.microsoft.com/office/drawing/2014/main" id="{C0AC973F-751A-84D4-0ED8-2D5197B244FA}"/>
              </a:ext>
            </a:extLst>
          </p:cNvPr>
          <p:cNvSpPr txBox="1">
            <a:spLocks noChangeArrowheads="1"/>
          </p:cNvSpPr>
          <p:nvPr/>
        </p:nvSpPr>
        <p:spPr bwMode="auto">
          <a:xfrm>
            <a:off x="1619250" y="6237288"/>
            <a:ext cx="14747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M. Karwasz</a:t>
            </a:r>
            <a:endParaRPr lang="en-US" altLang="it-IT" sz="1400">
              <a:solidFill>
                <a:srgbClr val="FFFF00"/>
              </a:solidFill>
              <a:latin typeface="Times New Roman" panose="02020603050405020304" pitchFamily="18" charset="0"/>
            </a:endParaRPr>
          </a:p>
        </p:txBody>
      </p:sp>
      <p:sp>
        <p:nvSpPr>
          <p:cNvPr id="10247" name="Rectangle 2">
            <a:extLst>
              <a:ext uri="{FF2B5EF4-FFF2-40B4-BE49-F238E27FC236}">
                <a16:creationId xmlns:a16="http://schemas.microsoft.com/office/drawing/2014/main" id="{EAA09392-1FCC-8F41-E42B-267A0292A26D}"/>
              </a:ext>
            </a:extLst>
          </p:cNvPr>
          <p:cNvSpPr>
            <a:spLocks noGrp="1" noChangeArrowheads="1"/>
          </p:cNvSpPr>
          <p:nvPr>
            <p:ph type="title"/>
          </p:nvPr>
        </p:nvSpPr>
        <p:spPr>
          <a:xfrm>
            <a:off x="468313" y="0"/>
            <a:ext cx="8229600" cy="1143000"/>
          </a:xfrm>
        </p:spPr>
        <p:txBody>
          <a:bodyPr/>
          <a:lstStyle/>
          <a:p>
            <a:pPr eaLnBrk="1" hangingPunct="1"/>
            <a:r>
              <a:rPr lang="pl-PL" altLang="it-IT" sz="3200" dirty="0">
                <a:solidFill>
                  <a:srgbClr val="0033CC"/>
                </a:solidFill>
              </a:rPr>
              <a:t>Następnego dnia sprawdź, gdzie teraz są te dwie planety i Księżyc</a:t>
            </a:r>
            <a:endParaRPr lang="it-IT" altLang="it-IT" sz="3200"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04451"/>
                                        </p:tgtEl>
                                        <p:attrNameLst>
                                          <p:attrName>style.visibility</p:attrName>
                                        </p:attrNameLst>
                                      </p:cBhvr>
                                      <p:to>
                                        <p:strVal val="visible"/>
                                      </p:to>
                                    </p:set>
                                    <p:anim calcmode="lin" valueType="num">
                                      <p:cBhvr>
                                        <p:cTn id="7" dur="2000" fill="hold"/>
                                        <p:tgtEl>
                                          <p:spTgt spid="104451"/>
                                        </p:tgtEl>
                                        <p:attrNameLst>
                                          <p:attrName>ppt_w</p:attrName>
                                        </p:attrNameLst>
                                      </p:cBhvr>
                                      <p:tavLst>
                                        <p:tav tm="0">
                                          <p:val>
                                            <p:fltVal val="0"/>
                                          </p:val>
                                        </p:tav>
                                        <p:tav tm="100000">
                                          <p:val>
                                            <p:strVal val="#ppt_w"/>
                                          </p:val>
                                        </p:tav>
                                      </p:tavLst>
                                    </p:anim>
                                    <p:anim calcmode="lin" valueType="num">
                                      <p:cBhvr>
                                        <p:cTn id="8" dur="2000" fill="hold"/>
                                        <p:tgtEl>
                                          <p:spTgt spid="10445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104452"/>
                                        </p:tgtEl>
                                        <p:attrNameLst>
                                          <p:attrName>style.visibility</p:attrName>
                                        </p:attrNameLst>
                                      </p:cBhvr>
                                      <p:to>
                                        <p:strVal val="visible"/>
                                      </p:to>
                                    </p:set>
                                    <p:animEffect transition="in" filter="fade">
                                      <p:cBhvr>
                                        <p:cTn id="13" dur="1000"/>
                                        <p:tgtEl>
                                          <p:spTgt spid="10445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04454"/>
                                        </p:tgtEl>
                                        <p:attrNameLst>
                                          <p:attrName>style.visibility</p:attrName>
                                        </p:attrNameLst>
                                      </p:cBhvr>
                                      <p:to>
                                        <p:strVal val="visible"/>
                                      </p:to>
                                    </p:set>
                                    <p:animEffect transition="in" filter="slide(fromBottom)">
                                      <p:cBhvr>
                                        <p:cTn id="18" dur="500"/>
                                        <p:tgtEl>
                                          <p:spTgt spid="10445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104453"/>
                                        </p:tgtEl>
                                        <p:attrNameLst>
                                          <p:attrName>style.visibility</p:attrName>
                                        </p:attrNameLst>
                                      </p:cBhvr>
                                      <p:to>
                                        <p:strVal val="visible"/>
                                      </p:to>
                                    </p:set>
                                    <p:anim calcmode="lin" valueType="num">
                                      <p:cBhvr>
                                        <p:cTn id="23" dur="2000" fill="hold"/>
                                        <p:tgtEl>
                                          <p:spTgt spid="104453"/>
                                        </p:tgtEl>
                                        <p:attrNameLst>
                                          <p:attrName>ppt_w</p:attrName>
                                        </p:attrNameLst>
                                      </p:cBhvr>
                                      <p:tavLst>
                                        <p:tav tm="0">
                                          <p:val>
                                            <p:fltVal val="0"/>
                                          </p:val>
                                        </p:tav>
                                        <p:tav tm="100000">
                                          <p:val>
                                            <p:strVal val="#ppt_w"/>
                                          </p:val>
                                        </p:tav>
                                      </p:tavLst>
                                    </p:anim>
                                    <p:anim calcmode="lin" valueType="num">
                                      <p:cBhvr>
                                        <p:cTn id="24" dur="2000" fill="hold"/>
                                        <p:tgtEl>
                                          <p:spTgt spid="10445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BB70FCBC-EF10-C008-1C88-5A1F438034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074738"/>
            <a:ext cx="8675687" cy="578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3">
            <a:extLst>
              <a:ext uri="{FF2B5EF4-FFF2-40B4-BE49-F238E27FC236}">
                <a16:creationId xmlns:a16="http://schemas.microsoft.com/office/drawing/2014/main" id="{4690E1C3-4956-4E04-66BC-A4D035BC5436}"/>
              </a:ext>
            </a:extLst>
          </p:cNvPr>
          <p:cNvSpPr txBox="1">
            <a:spLocks noChangeArrowheads="1"/>
          </p:cNvSpPr>
          <p:nvPr/>
        </p:nvSpPr>
        <p:spPr bwMode="auto">
          <a:xfrm>
            <a:off x="2916238" y="0"/>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it-IT" sz="3600">
              <a:solidFill>
                <a:schemeClr val="accent1"/>
              </a:solidFill>
            </a:endParaRPr>
          </a:p>
        </p:txBody>
      </p:sp>
      <p:pic>
        <p:nvPicPr>
          <p:cNvPr id="107524" name="Picture 4">
            <a:extLst>
              <a:ext uri="{FF2B5EF4-FFF2-40B4-BE49-F238E27FC236}">
                <a16:creationId xmlns:a16="http://schemas.microsoft.com/office/drawing/2014/main" id="{A77A97D4-715F-7091-4C9E-F19735F012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125538"/>
            <a:ext cx="8604250" cy="573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5" name="Picture 5">
            <a:extLst>
              <a:ext uri="{FF2B5EF4-FFF2-40B4-BE49-F238E27FC236}">
                <a16:creationId xmlns:a16="http://schemas.microsoft.com/office/drawing/2014/main" id="{430A0C82-F167-E384-9C12-45BB1EAE79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312863"/>
            <a:ext cx="8316912"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 Box 6">
            <a:extLst>
              <a:ext uri="{FF2B5EF4-FFF2-40B4-BE49-F238E27FC236}">
                <a16:creationId xmlns:a16="http://schemas.microsoft.com/office/drawing/2014/main" id="{7D449077-7451-D943-6C30-45EEFFD28720}"/>
              </a:ext>
            </a:extLst>
          </p:cNvPr>
          <p:cNvSpPr txBox="1">
            <a:spLocks noChangeArrowheads="1"/>
          </p:cNvSpPr>
          <p:nvPr/>
        </p:nvSpPr>
        <p:spPr bwMode="auto">
          <a:xfrm>
            <a:off x="827088" y="6216650"/>
            <a:ext cx="1327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bg1"/>
                </a:solidFill>
              </a:rPr>
              <a:t>Toruń</a:t>
            </a:r>
          </a:p>
          <a:p>
            <a:pPr eaLnBrk="1" hangingPunct="1">
              <a:spcBef>
                <a:spcPct val="0"/>
              </a:spcBef>
              <a:buFontTx/>
              <a:buNone/>
            </a:pPr>
            <a:r>
              <a:rPr lang="pl-PL" altLang="it-IT" sz="1800">
                <a:solidFill>
                  <a:schemeClr val="bg1"/>
                </a:solidFill>
              </a:rPr>
              <a:t>26.03.2012</a:t>
            </a:r>
            <a:endParaRPr lang="en-US" altLang="it-IT" sz="1800">
              <a:solidFill>
                <a:schemeClr val="bg1"/>
              </a:solidFill>
            </a:endParaRPr>
          </a:p>
        </p:txBody>
      </p:sp>
      <p:sp>
        <p:nvSpPr>
          <p:cNvPr id="12295" name="Text Box 7">
            <a:extLst>
              <a:ext uri="{FF2B5EF4-FFF2-40B4-BE49-F238E27FC236}">
                <a16:creationId xmlns:a16="http://schemas.microsoft.com/office/drawing/2014/main" id="{70D835EA-B0CE-7704-D98E-06701F452B5D}"/>
              </a:ext>
            </a:extLst>
          </p:cNvPr>
          <p:cNvSpPr txBox="1">
            <a:spLocks noChangeArrowheads="1"/>
          </p:cNvSpPr>
          <p:nvPr/>
        </p:nvSpPr>
        <p:spPr bwMode="auto">
          <a:xfrm>
            <a:off x="7669213" y="6553200"/>
            <a:ext cx="155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K. Służewski</a:t>
            </a:r>
            <a:endParaRPr lang="en-US" altLang="it-IT" sz="1400">
              <a:solidFill>
                <a:srgbClr val="FFFF00"/>
              </a:solidFill>
              <a:latin typeface="Times New Roman" panose="02020603050405020304" pitchFamily="18" charset="0"/>
            </a:endParaRPr>
          </a:p>
        </p:txBody>
      </p:sp>
      <p:sp>
        <p:nvSpPr>
          <p:cNvPr id="12296" name="Rectangle 8">
            <a:extLst>
              <a:ext uri="{FF2B5EF4-FFF2-40B4-BE49-F238E27FC236}">
                <a16:creationId xmlns:a16="http://schemas.microsoft.com/office/drawing/2014/main" id="{4DE2EDEF-9B88-D005-62AA-73AFBD08BF4E}"/>
              </a:ext>
            </a:extLst>
          </p:cNvPr>
          <p:cNvSpPr>
            <a:spLocks noChangeArrowheads="1"/>
          </p:cNvSpPr>
          <p:nvPr/>
        </p:nvSpPr>
        <p:spPr bwMode="auto">
          <a:xfrm>
            <a:off x="914400"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rgbClr val="0033CC"/>
                </a:solidFill>
              </a:rPr>
              <a:t>Sprawdź w innym miejscu na świecie, gdzie są tego samego dnia</a:t>
            </a:r>
            <a:endParaRPr lang="en-US" altLang="it-IT">
              <a:solidFill>
                <a:srgbClr val="0033CC"/>
              </a:solidFill>
            </a:endParaRPr>
          </a:p>
        </p:txBody>
      </p:sp>
      <p:sp>
        <p:nvSpPr>
          <p:cNvPr id="12297" name="CasellaDiTesto 8">
            <a:extLst>
              <a:ext uri="{FF2B5EF4-FFF2-40B4-BE49-F238E27FC236}">
                <a16:creationId xmlns:a16="http://schemas.microsoft.com/office/drawing/2014/main" id="{3A59C3C0-1E0F-59BF-D322-A39DDB3D44CE}"/>
              </a:ext>
            </a:extLst>
          </p:cNvPr>
          <p:cNvSpPr txBox="1">
            <a:spLocks noChangeArrowheads="1"/>
          </p:cNvSpPr>
          <p:nvPr/>
        </p:nvSpPr>
        <p:spPr bwMode="auto">
          <a:xfrm>
            <a:off x="827088" y="1347788"/>
            <a:ext cx="57800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200" dirty="0">
                <a:solidFill>
                  <a:srgbClr val="FFFF00"/>
                </a:solidFill>
              </a:rPr>
              <a:t>Tego samego dnia godzinę później
Większe powiększenie</a:t>
            </a:r>
            <a:endParaRPr lang="it-IT" altLang="it-IT" sz="2200" dirty="0">
              <a:solidFill>
                <a:srgbClr val="FFFF00"/>
              </a:solidFill>
            </a:endParaRPr>
          </a:p>
        </p:txBody>
      </p:sp>
      <p:sp>
        <p:nvSpPr>
          <p:cNvPr id="12298" name="CasellaDiTesto 10">
            <a:extLst>
              <a:ext uri="{FF2B5EF4-FFF2-40B4-BE49-F238E27FC236}">
                <a16:creationId xmlns:a16="http://schemas.microsoft.com/office/drawing/2014/main" id="{209DB30A-BEE5-2146-BDF6-1975437FF42C}"/>
              </a:ext>
            </a:extLst>
          </p:cNvPr>
          <p:cNvSpPr txBox="1">
            <a:spLocks noChangeArrowheads="1"/>
          </p:cNvSpPr>
          <p:nvPr/>
        </p:nvSpPr>
        <p:spPr bwMode="auto">
          <a:xfrm>
            <a:off x="2916238" y="5732462"/>
            <a:ext cx="622776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solidFill>
                  <a:srgbClr val="FFFF00"/>
                </a:solidFill>
              </a:rPr>
              <a:t>Zauważmy, że nieoświetlony Księżyc nie jest całkowicie ciemny: jest oświetlony przez Ziemię, która w tej fazie, widziana z Księżyca, znajduje się w "Pleni-</a:t>
            </a:r>
            <a:r>
              <a:rPr lang="pl-PL" altLang="it-IT" sz="1800" dirty="0" err="1">
                <a:solidFill>
                  <a:srgbClr val="FFFF00"/>
                </a:solidFill>
              </a:rPr>
              <a:t>terro</a:t>
            </a:r>
            <a:r>
              <a:rPr lang="pl-PL" altLang="it-IT" sz="1800" dirty="0">
                <a:solidFill>
                  <a:srgbClr val="FFFF00"/>
                </a:solidFill>
              </a:rPr>
              <a:t>"</a:t>
            </a:r>
            <a:endParaRPr lang="it-IT"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07524"/>
                                        </p:tgtEl>
                                        <p:attrNameLst>
                                          <p:attrName>style.visibility</p:attrName>
                                        </p:attrNameLst>
                                      </p:cBhvr>
                                      <p:to>
                                        <p:strVal val="visible"/>
                                      </p:to>
                                    </p:set>
                                    <p:anim calcmode="lin" valueType="num">
                                      <p:cBhvr>
                                        <p:cTn id="7" dur="2000" fill="hold"/>
                                        <p:tgtEl>
                                          <p:spTgt spid="107524"/>
                                        </p:tgtEl>
                                        <p:attrNameLst>
                                          <p:attrName>ppt_w</p:attrName>
                                        </p:attrNameLst>
                                      </p:cBhvr>
                                      <p:tavLst>
                                        <p:tav tm="0">
                                          <p:val>
                                            <p:fltVal val="0"/>
                                          </p:val>
                                        </p:tav>
                                        <p:tav tm="100000">
                                          <p:val>
                                            <p:strVal val="#ppt_w"/>
                                          </p:val>
                                        </p:tav>
                                      </p:tavLst>
                                    </p:anim>
                                    <p:anim calcmode="lin" valueType="num">
                                      <p:cBhvr>
                                        <p:cTn id="8" dur="2000" fill="hold"/>
                                        <p:tgtEl>
                                          <p:spTgt spid="10752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07525"/>
                                        </p:tgtEl>
                                        <p:attrNameLst>
                                          <p:attrName>style.visibility</p:attrName>
                                        </p:attrNameLst>
                                      </p:cBhvr>
                                      <p:to>
                                        <p:strVal val="visible"/>
                                      </p:to>
                                    </p:set>
                                    <p:anim calcmode="lin" valueType="num">
                                      <p:cBhvr>
                                        <p:cTn id="13" dur="3000" fill="hold"/>
                                        <p:tgtEl>
                                          <p:spTgt spid="107525"/>
                                        </p:tgtEl>
                                        <p:attrNameLst>
                                          <p:attrName>ppt_w</p:attrName>
                                        </p:attrNameLst>
                                      </p:cBhvr>
                                      <p:tavLst>
                                        <p:tav tm="0">
                                          <p:val>
                                            <p:fltVal val="0"/>
                                          </p:val>
                                        </p:tav>
                                        <p:tav tm="100000">
                                          <p:val>
                                            <p:strVal val="#ppt_w"/>
                                          </p:val>
                                        </p:tav>
                                      </p:tavLst>
                                    </p:anim>
                                    <p:anim calcmode="lin" valueType="num">
                                      <p:cBhvr>
                                        <p:cTn id="14" dur="3000" fill="hold"/>
                                        <p:tgtEl>
                                          <p:spTgt spid="10752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D943E84D-153E-8896-F647-A2E5D5AC3F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2852738"/>
            <a:ext cx="47974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3">
            <a:extLst>
              <a:ext uri="{FF2B5EF4-FFF2-40B4-BE49-F238E27FC236}">
                <a16:creationId xmlns:a16="http://schemas.microsoft.com/office/drawing/2014/main" id="{8AD05A8A-33D0-5AC0-9D6E-F907870727A0}"/>
              </a:ext>
            </a:extLst>
          </p:cNvPr>
          <p:cNvSpPr txBox="1">
            <a:spLocks noChangeArrowheads="1"/>
          </p:cNvSpPr>
          <p:nvPr/>
        </p:nvSpPr>
        <p:spPr bwMode="auto">
          <a:xfrm>
            <a:off x="2484438" y="6437313"/>
            <a:ext cx="4660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a:solidFill>
                  <a:srgbClr val="0033CC"/>
                </a:solidFill>
              </a:rPr>
              <a:t>Katedra Wniebowzięcia NMP w Toruniu</a:t>
            </a:r>
            <a:endParaRPr lang="en-US" altLang="it-IT" sz="2000">
              <a:solidFill>
                <a:srgbClr val="0033CC"/>
              </a:solidFill>
            </a:endParaRPr>
          </a:p>
        </p:txBody>
      </p:sp>
      <p:sp>
        <p:nvSpPr>
          <p:cNvPr id="15364" name="Text Box 4">
            <a:extLst>
              <a:ext uri="{FF2B5EF4-FFF2-40B4-BE49-F238E27FC236}">
                <a16:creationId xmlns:a16="http://schemas.microsoft.com/office/drawing/2014/main" id="{4CED321D-B20A-2BC0-198B-5D95A8FE0669}"/>
              </a:ext>
            </a:extLst>
          </p:cNvPr>
          <p:cNvSpPr txBox="1">
            <a:spLocks noChangeArrowheads="1"/>
          </p:cNvSpPr>
          <p:nvPr/>
        </p:nvSpPr>
        <p:spPr bwMode="auto">
          <a:xfrm>
            <a:off x="179388" y="260350"/>
            <a:ext cx="8820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3200">
                <a:solidFill>
                  <a:srgbClr val="0033CC"/>
                </a:solidFill>
              </a:rPr>
              <a:t>Ptolemeus (151-212): Sun and stars are moving</a:t>
            </a:r>
            <a:endParaRPr lang="en-US" altLang="it-IT" sz="3200">
              <a:solidFill>
                <a:srgbClr val="0033CC"/>
              </a:solidFill>
            </a:endParaRPr>
          </a:p>
        </p:txBody>
      </p:sp>
      <p:pic>
        <p:nvPicPr>
          <p:cNvPr id="15365" name="Picture 5">
            <a:extLst>
              <a:ext uri="{FF2B5EF4-FFF2-40B4-BE49-F238E27FC236}">
                <a16:creationId xmlns:a16="http://schemas.microsoft.com/office/drawing/2014/main" id="{1D40C08B-ADE1-8F86-A935-F6280BFC2B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3350" y="1125538"/>
            <a:ext cx="2552700"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30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a:extLst>
              <a:ext uri="{FF2B5EF4-FFF2-40B4-BE49-F238E27FC236}">
                <a16:creationId xmlns:a16="http://schemas.microsoft.com/office/drawing/2014/main" id="{3FB731E5-3620-C9B1-D449-FC7F311C4E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2852738"/>
            <a:ext cx="47974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3">
            <a:extLst>
              <a:ext uri="{FF2B5EF4-FFF2-40B4-BE49-F238E27FC236}">
                <a16:creationId xmlns:a16="http://schemas.microsoft.com/office/drawing/2014/main" id="{0F2A0B0C-DB68-7459-A790-8F478CFAB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24209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 Box 4">
            <a:extLst>
              <a:ext uri="{FF2B5EF4-FFF2-40B4-BE49-F238E27FC236}">
                <a16:creationId xmlns:a16="http://schemas.microsoft.com/office/drawing/2014/main" id="{C8688545-B778-DE8E-AC09-A59633731587}"/>
              </a:ext>
            </a:extLst>
          </p:cNvPr>
          <p:cNvSpPr txBox="1">
            <a:spLocks noChangeArrowheads="1"/>
          </p:cNvSpPr>
          <p:nvPr/>
        </p:nvSpPr>
        <p:spPr bwMode="auto">
          <a:xfrm>
            <a:off x="2484438" y="6437313"/>
            <a:ext cx="4660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a:solidFill>
                  <a:srgbClr val="0033CC"/>
                </a:solidFill>
              </a:rPr>
              <a:t>Katedra Wniebowzięcia NMP w Toruniu</a:t>
            </a:r>
            <a:endParaRPr lang="en-US" altLang="it-IT" sz="2000">
              <a:solidFill>
                <a:srgbClr val="0033CC"/>
              </a:solidFill>
            </a:endParaRPr>
          </a:p>
        </p:txBody>
      </p:sp>
      <p:sp>
        <p:nvSpPr>
          <p:cNvPr id="16389" name="Text Box 5">
            <a:extLst>
              <a:ext uri="{FF2B5EF4-FFF2-40B4-BE49-F238E27FC236}">
                <a16:creationId xmlns:a16="http://schemas.microsoft.com/office/drawing/2014/main" id="{5CB68423-EF88-6F86-B5F3-842D217F2566}"/>
              </a:ext>
            </a:extLst>
          </p:cNvPr>
          <p:cNvSpPr txBox="1">
            <a:spLocks noChangeArrowheads="1"/>
          </p:cNvSpPr>
          <p:nvPr/>
        </p:nvSpPr>
        <p:spPr bwMode="auto">
          <a:xfrm>
            <a:off x="179388" y="260350"/>
            <a:ext cx="8820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3200">
                <a:solidFill>
                  <a:srgbClr val="0033CC"/>
                </a:solidFill>
              </a:rPr>
              <a:t>Ptolemeus (151-212): Sun and stars are moving</a:t>
            </a:r>
            <a:endParaRPr lang="en-US" altLang="it-IT" sz="3200">
              <a:solidFill>
                <a:srgbClr val="0033CC"/>
              </a:solidFill>
            </a:endParaRPr>
          </a:p>
        </p:txBody>
      </p:sp>
      <p:pic>
        <p:nvPicPr>
          <p:cNvPr id="16390" name="Picture 6">
            <a:extLst>
              <a:ext uri="{FF2B5EF4-FFF2-40B4-BE49-F238E27FC236}">
                <a16:creationId xmlns:a16="http://schemas.microsoft.com/office/drawing/2014/main" id="{39CA1C17-A40A-6C81-A43D-1EEEE122F7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3350" y="1125538"/>
            <a:ext cx="2552700"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fade">
                                      <p:cBhvr>
                                        <p:cTn id="7" dur="3000"/>
                                        <p:tgtEl>
                                          <p:spTgt spid="430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3011"/>
                                        </p:tgtEl>
                                        <p:attrNameLst>
                                          <p:attrName>style.visibility</p:attrName>
                                        </p:attrNameLst>
                                      </p:cBhvr>
                                      <p:to>
                                        <p:strVal val="visible"/>
                                      </p:to>
                                    </p:set>
                                    <p:animEffect transition="in" filter="fade">
                                      <p:cBhvr>
                                        <p:cTn id="12" dur="3000"/>
                                        <p:tgtEl>
                                          <p:spTgt spid="430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a:extLst>
              <a:ext uri="{FF2B5EF4-FFF2-40B4-BE49-F238E27FC236}">
                <a16:creationId xmlns:a16="http://schemas.microsoft.com/office/drawing/2014/main" id="{D3A12961-3E8F-912E-4E17-99A4B5F329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2852738"/>
            <a:ext cx="47974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a:extLst>
              <a:ext uri="{FF2B5EF4-FFF2-40B4-BE49-F238E27FC236}">
                <a16:creationId xmlns:a16="http://schemas.microsoft.com/office/drawing/2014/main" id="{3385D9F8-79E8-3CE5-C6C9-EE092A5E0B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24209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4">
            <a:extLst>
              <a:ext uri="{FF2B5EF4-FFF2-40B4-BE49-F238E27FC236}">
                <a16:creationId xmlns:a16="http://schemas.microsoft.com/office/drawing/2014/main" id="{2E802403-368E-8A16-1DF6-DBAD6B8496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750" y="23876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5">
            <a:extLst>
              <a:ext uri="{FF2B5EF4-FFF2-40B4-BE49-F238E27FC236}">
                <a16:creationId xmlns:a16="http://schemas.microsoft.com/office/drawing/2014/main" id="{BCFE6F82-F3E3-BD6E-35EC-1CA07ECC08AC}"/>
              </a:ext>
            </a:extLst>
          </p:cNvPr>
          <p:cNvSpPr txBox="1">
            <a:spLocks noChangeArrowheads="1"/>
          </p:cNvSpPr>
          <p:nvPr/>
        </p:nvSpPr>
        <p:spPr bwMode="auto">
          <a:xfrm>
            <a:off x="2484438" y="6437313"/>
            <a:ext cx="4660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a:solidFill>
                  <a:srgbClr val="0033CC"/>
                </a:solidFill>
              </a:rPr>
              <a:t>Katedra Wniebowzięcia NMP w Toruniu</a:t>
            </a:r>
            <a:endParaRPr lang="en-US" altLang="it-IT" sz="2000">
              <a:solidFill>
                <a:srgbClr val="0033CC"/>
              </a:solidFill>
            </a:endParaRPr>
          </a:p>
        </p:txBody>
      </p:sp>
      <p:sp>
        <p:nvSpPr>
          <p:cNvPr id="17414" name="Text Box 6">
            <a:extLst>
              <a:ext uri="{FF2B5EF4-FFF2-40B4-BE49-F238E27FC236}">
                <a16:creationId xmlns:a16="http://schemas.microsoft.com/office/drawing/2014/main" id="{34534DF3-EB52-2CCB-C98E-AD1D7605896F}"/>
              </a:ext>
            </a:extLst>
          </p:cNvPr>
          <p:cNvSpPr txBox="1">
            <a:spLocks noChangeArrowheads="1"/>
          </p:cNvSpPr>
          <p:nvPr/>
        </p:nvSpPr>
        <p:spPr bwMode="auto">
          <a:xfrm>
            <a:off x="179388" y="260350"/>
            <a:ext cx="8820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3200">
                <a:solidFill>
                  <a:srgbClr val="0033CC"/>
                </a:solidFill>
              </a:rPr>
              <a:t>Ptolemeus (151-212): Sun and stars are moving</a:t>
            </a:r>
            <a:endParaRPr lang="en-US" altLang="it-IT" sz="3200">
              <a:solidFill>
                <a:srgbClr val="0033CC"/>
              </a:solidFill>
            </a:endParaRPr>
          </a:p>
        </p:txBody>
      </p:sp>
      <p:pic>
        <p:nvPicPr>
          <p:cNvPr id="17415" name="Picture 7">
            <a:extLst>
              <a:ext uri="{FF2B5EF4-FFF2-40B4-BE49-F238E27FC236}">
                <a16:creationId xmlns:a16="http://schemas.microsoft.com/office/drawing/2014/main" id="{D8D93653-A54D-3268-1947-391748B988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3350" y="1125538"/>
            <a:ext cx="2552700"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fade">
                                      <p:cBhvr>
                                        <p:cTn id="7" dur="3000"/>
                                        <p:tgtEl>
                                          <p:spTgt spid="440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4035"/>
                                        </p:tgtEl>
                                        <p:attrNameLst>
                                          <p:attrName>style.visibility</p:attrName>
                                        </p:attrNameLst>
                                      </p:cBhvr>
                                      <p:to>
                                        <p:strVal val="visible"/>
                                      </p:to>
                                    </p:set>
                                    <p:animEffect transition="in" filter="fade">
                                      <p:cBhvr>
                                        <p:cTn id="12" dur="3000"/>
                                        <p:tgtEl>
                                          <p:spTgt spid="440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4036"/>
                                        </p:tgtEl>
                                        <p:attrNameLst>
                                          <p:attrName>style.visibility</p:attrName>
                                        </p:attrNameLst>
                                      </p:cBhvr>
                                      <p:to>
                                        <p:strVal val="visible"/>
                                      </p:to>
                                    </p:set>
                                    <p:animEffect transition="in" filter="fade">
                                      <p:cBhvr>
                                        <p:cTn id="17" dur="3000"/>
                                        <p:tgtEl>
                                          <p:spTgt spid="44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B8BFF11-5511-3BFC-0A6B-CB5FB9F426E3}"/>
              </a:ext>
            </a:extLst>
          </p:cNvPr>
          <p:cNvSpPr>
            <a:spLocks noGrp="1" noChangeArrowheads="1"/>
          </p:cNvSpPr>
          <p:nvPr>
            <p:ph type="ctrTitle"/>
          </p:nvPr>
        </p:nvSpPr>
        <p:spPr>
          <a:xfrm>
            <a:off x="306388" y="-531813"/>
            <a:ext cx="8531225" cy="1470026"/>
          </a:xfrm>
        </p:spPr>
        <p:txBody>
          <a:bodyPr/>
          <a:lstStyle/>
          <a:p>
            <a:r>
              <a:rPr lang="en-AU" altLang="it-IT" sz="3600">
                <a:solidFill>
                  <a:srgbClr val="FFFF00"/>
                </a:solidFill>
              </a:rPr>
              <a:t>Co zrobił Kopernik?</a:t>
            </a:r>
          </a:p>
        </p:txBody>
      </p:sp>
      <p:pic>
        <p:nvPicPr>
          <p:cNvPr id="26627" name="Picture 3">
            <a:extLst>
              <a:ext uri="{FF2B5EF4-FFF2-40B4-BE49-F238E27FC236}">
                <a16:creationId xmlns:a16="http://schemas.microsoft.com/office/drawing/2014/main" id="{A878C7F2-D18B-4838-F203-671FA425A0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412875"/>
            <a:ext cx="3541712"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a:extLst>
              <a:ext uri="{FF2B5EF4-FFF2-40B4-BE49-F238E27FC236}">
                <a16:creationId xmlns:a16="http://schemas.microsoft.com/office/drawing/2014/main" id="{FF89A2B2-DEEB-DAE0-CEA7-EFC3EDAB0AA9}"/>
              </a:ext>
            </a:extLst>
          </p:cNvPr>
          <p:cNvSpPr txBox="1">
            <a:spLocks noChangeArrowheads="1"/>
          </p:cNvSpPr>
          <p:nvPr/>
        </p:nvSpPr>
        <p:spPr bwMode="auto">
          <a:xfrm>
            <a:off x="4284663" y="1196975"/>
            <a:ext cx="3395481" cy="2277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600" i="1" dirty="0" err="1">
                <a:solidFill>
                  <a:srgbClr val="FFFF00"/>
                </a:solidFill>
              </a:rPr>
              <a:t>Terrae</a:t>
            </a:r>
            <a:r>
              <a:rPr lang="pl-PL" altLang="it-IT" sz="2600" i="1" dirty="0">
                <a:solidFill>
                  <a:srgbClr val="FFFF00"/>
                </a:solidFill>
              </a:rPr>
              <a:t> motor, </a:t>
            </a:r>
          </a:p>
          <a:p>
            <a:pPr eaLnBrk="1" hangingPunct="1">
              <a:spcBef>
                <a:spcPct val="0"/>
              </a:spcBef>
              <a:buFontTx/>
              <a:buNone/>
            </a:pPr>
            <a:r>
              <a:rPr lang="pl-PL" altLang="it-IT" sz="2600" i="1" dirty="0" err="1">
                <a:solidFill>
                  <a:srgbClr val="FFFF00"/>
                </a:solidFill>
              </a:rPr>
              <a:t>solis</a:t>
            </a:r>
            <a:r>
              <a:rPr lang="pl-PL" altLang="it-IT" sz="2600" i="1" dirty="0">
                <a:solidFill>
                  <a:srgbClr val="FFFF00"/>
                </a:solidFill>
              </a:rPr>
              <a:t> </a:t>
            </a:r>
            <a:r>
              <a:rPr lang="pl-PL" altLang="it-IT" sz="2600" i="1" dirty="0" err="1">
                <a:solidFill>
                  <a:srgbClr val="FFFF00"/>
                </a:solidFill>
              </a:rPr>
              <a:t>caelioque</a:t>
            </a:r>
            <a:r>
              <a:rPr lang="pl-PL" altLang="it-IT" sz="2600" i="1" dirty="0">
                <a:solidFill>
                  <a:srgbClr val="FFFF00"/>
                </a:solidFill>
              </a:rPr>
              <a:t> stator</a:t>
            </a:r>
            <a:r>
              <a:rPr lang="pl-PL" altLang="it-IT" sz="2600" dirty="0">
                <a:solidFill>
                  <a:srgbClr val="FFFF00"/>
                </a:solidFill>
              </a:rPr>
              <a:t> </a:t>
            </a:r>
          </a:p>
          <a:p>
            <a:pPr eaLnBrk="1" hangingPunct="1">
              <a:spcBef>
                <a:spcPct val="0"/>
              </a:spcBef>
              <a:buFontTx/>
              <a:buNone/>
            </a:pPr>
            <a:endParaRPr lang="pl-PL" altLang="it-IT" sz="2400" dirty="0">
              <a:solidFill>
                <a:srgbClr val="FFFF00"/>
              </a:solidFill>
            </a:endParaRPr>
          </a:p>
          <a:p>
            <a:pPr eaLnBrk="1" hangingPunct="1">
              <a:spcBef>
                <a:spcPct val="0"/>
              </a:spcBef>
              <a:buFontTx/>
              <a:buNone/>
            </a:pPr>
            <a:endParaRPr lang="pl-PL" altLang="it-IT" sz="2200" dirty="0">
              <a:solidFill>
                <a:srgbClr val="FFFF00"/>
              </a:solidFill>
            </a:endParaRPr>
          </a:p>
          <a:p>
            <a:pPr eaLnBrk="1" hangingPunct="1">
              <a:spcBef>
                <a:spcPct val="0"/>
              </a:spcBef>
              <a:buFontTx/>
              <a:buNone/>
            </a:pPr>
            <a:endParaRPr lang="pl-PL" altLang="it-IT" sz="2200" dirty="0">
              <a:solidFill>
                <a:srgbClr val="FFFF00"/>
              </a:solidFill>
            </a:endParaRPr>
          </a:p>
          <a:p>
            <a:pPr eaLnBrk="1" hangingPunct="1">
              <a:spcBef>
                <a:spcPct val="0"/>
              </a:spcBef>
              <a:buFontTx/>
              <a:buNone/>
            </a:pPr>
            <a:endParaRPr lang="en-AU" altLang="it-IT" sz="2200" i="1" dirty="0">
              <a:solidFill>
                <a:srgbClr val="FFFF00"/>
              </a:solidFill>
            </a:endParaRPr>
          </a:p>
        </p:txBody>
      </p:sp>
      <p:pic>
        <p:nvPicPr>
          <p:cNvPr id="194566" name="Picture 6">
            <a:extLst>
              <a:ext uri="{FF2B5EF4-FFF2-40B4-BE49-F238E27FC236}">
                <a16:creationId xmlns:a16="http://schemas.microsoft.com/office/drawing/2014/main" id="{40FA8FDB-1C9F-07D4-E07A-CC1240A70F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0607" y="2348880"/>
            <a:ext cx="4048125" cy="390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ole tekstowe 1">
            <a:extLst>
              <a:ext uri="{FF2B5EF4-FFF2-40B4-BE49-F238E27FC236}">
                <a16:creationId xmlns:a16="http://schemas.microsoft.com/office/drawing/2014/main" id="{68E20BD4-0889-FE76-67C9-16DAC194A31B}"/>
              </a:ext>
            </a:extLst>
          </p:cNvPr>
          <p:cNvSpPr txBox="1"/>
          <p:nvPr/>
        </p:nvSpPr>
        <p:spPr>
          <a:xfrm>
            <a:off x="4470607" y="6265680"/>
            <a:ext cx="3066865" cy="276999"/>
          </a:xfrm>
          <a:prstGeom prst="rect">
            <a:avLst/>
          </a:prstGeom>
          <a:noFill/>
        </p:spPr>
        <p:txBody>
          <a:bodyPr wrap="none" rtlCol="0">
            <a:spAutoFit/>
          </a:bodyPr>
          <a:lstStyle/>
          <a:p>
            <a:r>
              <a:rPr lang="pl-PL" sz="1200" dirty="0">
                <a:solidFill>
                  <a:srgbClr val="FFFF00"/>
                </a:solidFill>
              </a:rPr>
              <a:t>Uwaga: błędny kierunek obrotu (Microsoft)</a:t>
            </a:r>
            <a:endParaRPr lang="en-US" sz="1200" dirty="0">
              <a:solidFill>
                <a:srgbClr val="FFFF00"/>
              </a:solidFill>
            </a:endParaRPr>
          </a:p>
        </p:txBody>
      </p:sp>
    </p:spTree>
    <p:extLst>
      <p:ext uri="{BB962C8B-B14F-4D97-AF65-F5344CB8AC3E}">
        <p14:creationId xmlns:p14="http://schemas.microsoft.com/office/powerpoint/2010/main" val="384502239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0" fill="hold"/>
                                        <p:tgtEl>
                                          <p:spTgt spid="194566"/>
                                        </p:tgtEl>
                                        <p:attrNameLst>
                                          <p:attrName>ppt_w</p:attrName>
                                        </p:attrNameLst>
                                      </p:cBhvr>
                                      <p:tavLst>
                                        <p:tav tm="0">
                                          <p:val>
                                            <p:fltVal val="0"/>
                                          </p:val>
                                        </p:tav>
                                        <p:tav tm="100000">
                                          <p:val>
                                            <p:strVal val="#ppt_w"/>
                                          </p:val>
                                        </p:tav>
                                      </p:tavLst>
                                    </p:anim>
                                    <p:anim calcmode="lin" valueType="num">
                                      <p:cBhvr>
                                        <p:cTn id="8" dur="5000" fill="hold"/>
                                        <p:tgtEl>
                                          <p:spTgt spid="194566"/>
                                        </p:tgtEl>
                                        <p:attrNameLst>
                                          <p:attrName>ppt_h</p:attrName>
                                        </p:attrNameLst>
                                      </p:cBhvr>
                                      <p:tavLst>
                                        <p:tav tm="0">
                                          <p:val>
                                            <p:fltVal val="0"/>
                                          </p:val>
                                        </p:tav>
                                        <p:tav tm="100000">
                                          <p:val>
                                            <p:strVal val="#ppt_h"/>
                                          </p:val>
                                        </p:tav>
                                      </p:tavLst>
                                    </p:anim>
                                    <p:anim calcmode="lin" valueType="num">
                                      <p:cBhvr>
                                        <p:cTn id="9" dur="5000" fill="hold"/>
                                        <p:tgtEl>
                                          <p:spTgt spid="194566"/>
                                        </p:tgtEl>
                                        <p:attrNameLst>
                                          <p:attrName>style.rotation</p:attrName>
                                        </p:attrNameLst>
                                      </p:cBhvr>
                                      <p:tavLst>
                                        <p:tav tm="0">
                                          <p:val>
                                            <p:fltVal val="360"/>
                                          </p:val>
                                        </p:tav>
                                        <p:tav tm="100000">
                                          <p:val>
                                            <p:fltVal val="0"/>
                                          </p:val>
                                        </p:tav>
                                      </p:tavLst>
                                    </p:anim>
                                    <p:animEffect transition="in" filter="fade">
                                      <p:cBhvr>
                                        <p:cTn id="10" dur="5000"/>
                                        <p:tgtEl>
                                          <p:spTgt spid="194566"/>
                                        </p:tgtEl>
                                      </p:cBhvr>
                                    </p:animEffect>
                                  </p:childTnLst>
                                  <p:subTnLst>
                                    <p:audio>
                                      <p:cMediaNode>
                                        <p:cTn display="0" masterRel="sameClick">
                                          <p:stCondLst>
                                            <p:cond evt="begin" delay="0">
                                              <p:tn val="5"/>
                                            </p:cond>
                                          </p:stCondLst>
                                          <p:endCondLst>
                                            <p:cond evt="onStopAudio" delay="0">
                                              <p:tgtEl>
                                                <p:sldTgt/>
                                              </p:tgtEl>
                                            </p:cond>
                                          </p:endCondLst>
                                        </p:cTn>
                                        <p:tgtEl>
                                          <p:sndTgt r:embed="rId2" name="wi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7">
            <a:extLst>
              <a:ext uri="{FF2B5EF4-FFF2-40B4-BE49-F238E27FC236}">
                <a16:creationId xmlns:a16="http://schemas.microsoft.com/office/drawing/2014/main" id="{EF6CD3F9-8075-23EB-0D4B-6BBBB246DC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888" y="3573463"/>
            <a:ext cx="76581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a:extLst>
              <a:ext uri="{FF2B5EF4-FFF2-40B4-BE49-F238E27FC236}">
                <a16:creationId xmlns:a16="http://schemas.microsoft.com/office/drawing/2014/main" id="{DF3413CE-D2ED-ED91-3A53-277A482C5C24}"/>
              </a:ext>
            </a:extLst>
          </p:cNvPr>
          <p:cNvSpPr>
            <a:spLocks noGrp="1" noChangeArrowheads="1"/>
          </p:cNvSpPr>
          <p:nvPr>
            <p:ph type="ctrTitle"/>
          </p:nvPr>
        </p:nvSpPr>
        <p:spPr>
          <a:xfrm>
            <a:off x="215900" y="-242888"/>
            <a:ext cx="8928100" cy="1470026"/>
          </a:xfrm>
        </p:spPr>
        <p:txBody>
          <a:bodyPr anchor="ctr"/>
          <a:lstStyle/>
          <a:p>
            <a:pPr eaLnBrk="1" hangingPunct="1"/>
            <a:r>
              <a:rPr lang="pl-PL" altLang="it-IT" sz="3600" i="1" dirty="0"/>
              <a:t>De </a:t>
            </a:r>
            <a:r>
              <a:rPr lang="pl-PL" altLang="it-IT" sz="3600" i="1" dirty="0" err="1"/>
              <a:t>revolutionibus</a:t>
            </a:r>
            <a:r>
              <a:rPr lang="pl-PL" altLang="it-IT" sz="3600" i="1" dirty="0"/>
              <a:t> </a:t>
            </a:r>
            <a:r>
              <a:rPr lang="pl-PL" altLang="it-IT" sz="3600" i="1" dirty="0" err="1"/>
              <a:t>orbium</a:t>
            </a:r>
            <a:r>
              <a:rPr lang="pl-PL" altLang="it-IT" sz="3600" i="1" dirty="0"/>
              <a:t> </a:t>
            </a:r>
            <a:r>
              <a:rPr lang="pl-PL" altLang="it-IT" sz="3600" i="1" dirty="0" err="1"/>
              <a:t>coelestium</a:t>
            </a:r>
            <a:endParaRPr lang="en-AU" altLang="it-IT" sz="4400" dirty="0"/>
          </a:p>
        </p:txBody>
      </p:sp>
      <p:sp>
        <p:nvSpPr>
          <p:cNvPr id="13316" name="Text Box 4">
            <a:extLst>
              <a:ext uri="{FF2B5EF4-FFF2-40B4-BE49-F238E27FC236}">
                <a16:creationId xmlns:a16="http://schemas.microsoft.com/office/drawing/2014/main" id="{B70BF845-EF3C-B13C-ADDA-5A51AC8CB577}"/>
              </a:ext>
            </a:extLst>
          </p:cNvPr>
          <p:cNvSpPr txBox="1">
            <a:spLocks noChangeArrowheads="1"/>
          </p:cNvSpPr>
          <p:nvPr/>
        </p:nvSpPr>
        <p:spPr bwMode="auto">
          <a:xfrm>
            <a:off x="395288" y="6583363"/>
            <a:ext cx="74374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solidFill>
                  <a:srgbClr val="003300"/>
                </a:solidFill>
              </a:rPr>
              <a:t>http://kpbc.umk.pl/dlibra/applet?content_url=/Content/40131/Licencje_039_09.djvu&amp;handler=djvu&amp;sec=false</a:t>
            </a:r>
          </a:p>
        </p:txBody>
      </p:sp>
      <p:sp>
        <p:nvSpPr>
          <p:cNvPr id="13317" name="Line 5">
            <a:extLst>
              <a:ext uri="{FF2B5EF4-FFF2-40B4-BE49-F238E27FC236}">
                <a16:creationId xmlns:a16="http://schemas.microsoft.com/office/drawing/2014/main" id="{D3DA736E-5507-7AA1-19DD-270FCA997D92}"/>
              </a:ext>
            </a:extLst>
          </p:cNvPr>
          <p:cNvSpPr>
            <a:spLocks noChangeShapeType="1"/>
          </p:cNvSpPr>
          <p:nvPr/>
        </p:nvSpPr>
        <p:spPr bwMode="auto">
          <a:xfrm>
            <a:off x="9080500" y="404813"/>
            <a:ext cx="331311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95590" name="Picture 6">
            <a:extLst>
              <a:ext uri="{FF2B5EF4-FFF2-40B4-BE49-F238E27FC236}">
                <a16:creationId xmlns:a16="http://schemas.microsoft.com/office/drawing/2014/main" id="{537D8A1E-5444-A660-9125-47015D5D5A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763270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nodeType="clickEffect">
                                  <p:stCondLst>
                                    <p:cond delay="0"/>
                                  </p:stCondLst>
                                  <p:childTnLst>
                                    <p:animEffect transition="out" filter="blinds(horizontal)">
                                      <p:cBhvr>
                                        <p:cTn id="6" dur="500"/>
                                        <p:tgtEl>
                                          <p:spTgt spid="195590"/>
                                        </p:tgtEl>
                                      </p:cBhvr>
                                    </p:animEffect>
                                    <p:set>
                                      <p:cBhvr>
                                        <p:cTn id="7" dur="1" fill="hold">
                                          <p:stCondLst>
                                            <p:cond delay="499"/>
                                          </p:stCondLst>
                                        </p:cTn>
                                        <p:tgtEl>
                                          <p:spTgt spid="19559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600E6ED-951F-0B18-98C5-CB9966A30E0D}"/>
              </a:ext>
            </a:extLst>
          </p:cNvPr>
          <p:cNvSpPr>
            <a:spLocks noGrp="1"/>
          </p:cNvSpPr>
          <p:nvPr>
            <p:ph type="title"/>
          </p:nvPr>
        </p:nvSpPr>
        <p:spPr>
          <a:xfrm>
            <a:off x="402336" y="128334"/>
            <a:ext cx="8229600" cy="1143000"/>
          </a:xfrm>
        </p:spPr>
        <p:txBody>
          <a:bodyPr/>
          <a:lstStyle/>
          <a:p>
            <a:pPr algn="l"/>
            <a:r>
              <a:rPr lang="en-US" sz="3400" dirty="0" err="1"/>
              <a:t>Pierwszy</a:t>
            </a:r>
            <a:r>
              <a:rPr lang="en-US" sz="3400" dirty="0"/>
              <a:t> </a:t>
            </a:r>
            <a:r>
              <a:rPr lang="en-US" sz="3400" dirty="0" err="1"/>
              <a:t>traktat</a:t>
            </a:r>
            <a:r>
              <a:rPr lang="en-US" sz="3400" dirty="0"/>
              <a:t> </a:t>
            </a:r>
            <a:r>
              <a:rPr lang="en-US" sz="3400" dirty="0" err="1"/>
              <a:t>nowo</a:t>
            </a:r>
            <a:r>
              <a:rPr lang="pl-PL" sz="3400" dirty="0" err="1"/>
              <a:t>żytnej</a:t>
            </a:r>
            <a:r>
              <a:rPr lang="pl-PL" sz="3400" dirty="0"/>
              <a:t> nauki (Norymberga, 1543)</a:t>
            </a:r>
            <a:endParaRPr lang="en-US" sz="3400" dirty="0"/>
          </a:p>
        </p:txBody>
      </p:sp>
      <p:pic>
        <p:nvPicPr>
          <p:cNvPr id="8" name="Obraz 7">
            <a:extLst>
              <a:ext uri="{FF2B5EF4-FFF2-40B4-BE49-F238E27FC236}">
                <a16:creationId xmlns:a16="http://schemas.microsoft.com/office/drawing/2014/main" id="{70F4BF7D-22D8-809D-F889-EB06D43587EE}"/>
              </a:ext>
            </a:extLst>
          </p:cNvPr>
          <p:cNvPicPr>
            <a:picLocks noChangeAspect="1"/>
          </p:cNvPicPr>
          <p:nvPr/>
        </p:nvPicPr>
        <p:blipFill>
          <a:blip r:embed="rId2"/>
          <a:stretch>
            <a:fillRect/>
          </a:stretch>
        </p:blipFill>
        <p:spPr>
          <a:xfrm>
            <a:off x="512064" y="1271334"/>
            <a:ext cx="3679097" cy="5487950"/>
          </a:xfrm>
          <a:prstGeom prst="rect">
            <a:avLst/>
          </a:prstGeom>
        </p:spPr>
      </p:pic>
      <p:pic>
        <p:nvPicPr>
          <p:cNvPr id="10" name="Obraz 9">
            <a:extLst>
              <a:ext uri="{FF2B5EF4-FFF2-40B4-BE49-F238E27FC236}">
                <a16:creationId xmlns:a16="http://schemas.microsoft.com/office/drawing/2014/main" id="{035A4EED-685B-3045-B9DE-DD0B0082DF70}"/>
              </a:ext>
            </a:extLst>
          </p:cNvPr>
          <p:cNvPicPr>
            <a:picLocks noChangeAspect="1"/>
          </p:cNvPicPr>
          <p:nvPr/>
        </p:nvPicPr>
        <p:blipFill>
          <a:blip r:embed="rId3"/>
          <a:stretch>
            <a:fillRect/>
          </a:stretch>
        </p:blipFill>
        <p:spPr>
          <a:xfrm>
            <a:off x="4738025" y="788004"/>
            <a:ext cx="3916794" cy="6099844"/>
          </a:xfrm>
          <a:prstGeom prst="rect">
            <a:avLst/>
          </a:prstGeom>
        </p:spPr>
      </p:pic>
    </p:spTree>
    <p:extLst>
      <p:ext uri="{BB962C8B-B14F-4D97-AF65-F5344CB8AC3E}">
        <p14:creationId xmlns:p14="http://schemas.microsoft.com/office/powerpoint/2010/main" val="292916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6C3A7-6E83-83D2-5D5B-2ABAACDBC55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A9362EE-3FF2-95D5-114E-2A7F2AD41EB4}"/>
              </a:ext>
            </a:extLst>
          </p:cNvPr>
          <p:cNvSpPr>
            <a:spLocks noGrp="1"/>
          </p:cNvSpPr>
          <p:nvPr>
            <p:ph type="title"/>
          </p:nvPr>
        </p:nvSpPr>
        <p:spPr>
          <a:xfrm>
            <a:off x="402336" y="128334"/>
            <a:ext cx="8490144" cy="1143000"/>
          </a:xfrm>
        </p:spPr>
        <p:txBody>
          <a:bodyPr/>
          <a:lstStyle/>
          <a:p>
            <a:pPr algn="l"/>
            <a:r>
              <a:rPr lang="pl-PL" sz="2400" dirty="0"/>
              <a:t>Geometria, jak Euklidesa         Tablice, jak trygonometryczne</a:t>
            </a:r>
            <a:br>
              <a:rPr lang="pl-PL" sz="3400" dirty="0"/>
            </a:br>
            <a:endParaRPr lang="en-US" sz="3400" dirty="0"/>
          </a:p>
        </p:txBody>
      </p:sp>
      <p:pic>
        <p:nvPicPr>
          <p:cNvPr id="14" name="Obraz 13">
            <a:extLst>
              <a:ext uri="{FF2B5EF4-FFF2-40B4-BE49-F238E27FC236}">
                <a16:creationId xmlns:a16="http://schemas.microsoft.com/office/drawing/2014/main" id="{342D4B10-C3E7-1861-9B88-4B4B894CD4A1}"/>
              </a:ext>
            </a:extLst>
          </p:cNvPr>
          <p:cNvPicPr>
            <a:picLocks noChangeAspect="1"/>
          </p:cNvPicPr>
          <p:nvPr/>
        </p:nvPicPr>
        <p:blipFill>
          <a:blip r:embed="rId2"/>
          <a:stretch>
            <a:fillRect/>
          </a:stretch>
        </p:blipFill>
        <p:spPr>
          <a:xfrm>
            <a:off x="4524670" y="746386"/>
            <a:ext cx="4596314" cy="6111614"/>
          </a:xfrm>
          <a:prstGeom prst="rect">
            <a:avLst/>
          </a:prstGeom>
        </p:spPr>
      </p:pic>
      <p:pic>
        <p:nvPicPr>
          <p:cNvPr id="16" name="Obraz 15">
            <a:extLst>
              <a:ext uri="{FF2B5EF4-FFF2-40B4-BE49-F238E27FC236}">
                <a16:creationId xmlns:a16="http://schemas.microsoft.com/office/drawing/2014/main" id="{54F72DB6-71AD-2FB6-9516-483ADA1C6442}"/>
              </a:ext>
            </a:extLst>
          </p:cNvPr>
          <p:cNvPicPr>
            <a:picLocks noChangeAspect="1"/>
          </p:cNvPicPr>
          <p:nvPr/>
        </p:nvPicPr>
        <p:blipFill>
          <a:blip r:embed="rId3"/>
          <a:stretch>
            <a:fillRect/>
          </a:stretch>
        </p:blipFill>
        <p:spPr>
          <a:xfrm>
            <a:off x="313109" y="746386"/>
            <a:ext cx="3948481" cy="6111614"/>
          </a:xfrm>
          <a:prstGeom prst="rect">
            <a:avLst/>
          </a:prstGeom>
        </p:spPr>
      </p:pic>
    </p:spTree>
    <p:extLst>
      <p:ext uri="{BB962C8B-B14F-4D97-AF65-F5344CB8AC3E}">
        <p14:creationId xmlns:p14="http://schemas.microsoft.com/office/powerpoint/2010/main" val="2452869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1C0AC-2132-9D26-5E82-1026E08841F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8DC739A-9731-7D37-1DED-4B41C267A920}"/>
              </a:ext>
            </a:extLst>
          </p:cNvPr>
          <p:cNvSpPr>
            <a:spLocks noGrp="1"/>
          </p:cNvSpPr>
          <p:nvPr>
            <p:ph type="title"/>
          </p:nvPr>
        </p:nvSpPr>
        <p:spPr>
          <a:xfrm>
            <a:off x="402336" y="128334"/>
            <a:ext cx="8741664" cy="1143000"/>
          </a:xfrm>
        </p:spPr>
        <p:txBody>
          <a:bodyPr/>
          <a:lstStyle/>
          <a:p>
            <a:pPr algn="l"/>
            <a:r>
              <a:rPr lang="pl-PL" sz="2400" dirty="0"/>
              <a:t>II Gwiazdozbiory                III O precesji punktów równonocy                </a:t>
            </a:r>
            <a:br>
              <a:rPr lang="pl-PL" sz="3400" dirty="0"/>
            </a:br>
            <a:endParaRPr lang="en-US" sz="3400" dirty="0"/>
          </a:p>
        </p:txBody>
      </p:sp>
      <p:pic>
        <p:nvPicPr>
          <p:cNvPr id="9" name="Obraz 8">
            <a:extLst>
              <a:ext uri="{FF2B5EF4-FFF2-40B4-BE49-F238E27FC236}">
                <a16:creationId xmlns:a16="http://schemas.microsoft.com/office/drawing/2014/main" id="{00539033-6A5B-B9A6-3C6D-29353EB1BB2C}"/>
              </a:ext>
            </a:extLst>
          </p:cNvPr>
          <p:cNvPicPr>
            <a:picLocks noChangeAspect="1"/>
          </p:cNvPicPr>
          <p:nvPr/>
        </p:nvPicPr>
        <p:blipFill>
          <a:blip r:embed="rId2"/>
          <a:stretch>
            <a:fillRect/>
          </a:stretch>
        </p:blipFill>
        <p:spPr>
          <a:xfrm>
            <a:off x="4716016" y="758628"/>
            <a:ext cx="3553233" cy="5912182"/>
          </a:xfrm>
          <a:prstGeom prst="rect">
            <a:avLst/>
          </a:prstGeom>
        </p:spPr>
      </p:pic>
      <p:pic>
        <p:nvPicPr>
          <p:cNvPr id="12" name="Obraz 11">
            <a:extLst>
              <a:ext uri="{FF2B5EF4-FFF2-40B4-BE49-F238E27FC236}">
                <a16:creationId xmlns:a16="http://schemas.microsoft.com/office/drawing/2014/main" id="{8AFA14F4-87F8-1FB9-D8EE-5830AB0191C5}"/>
              </a:ext>
            </a:extLst>
          </p:cNvPr>
          <p:cNvPicPr>
            <a:picLocks noChangeAspect="1"/>
          </p:cNvPicPr>
          <p:nvPr/>
        </p:nvPicPr>
        <p:blipFill>
          <a:blip r:embed="rId3"/>
          <a:stretch>
            <a:fillRect/>
          </a:stretch>
        </p:blipFill>
        <p:spPr>
          <a:xfrm>
            <a:off x="405752" y="699834"/>
            <a:ext cx="3701496" cy="5912182"/>
          </a:xfrm>
          <a:prstGeom prst="rect">
            <a:avLst/>
          </a:prstGeom>
        </p:spPr>
      </p:pic>
    </p:spTree>
    <p:extLst>
      <p:ext uri="{BB962C8B-B14F-4D97-AF65-F5344CB8AC3E}">
        <p14:creationId xmlns:p14="http://schemas.microsoft.com/office/powerpoint/2010/main" val="977553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A1818F06-6914-0867-885B-A284245AD088}"/>
              </a:ext>
            </a:extLst>
          </p:cNvPr>
          <p:cNvSpPr>
            <a:spLocks noGrp="1" noChangeArrowheads="1"/>
          </p:cNvSpPr>
          <p:nvPr>
            <p:ph type="title"/>
          </p:nvPr>
        </p:nvSpPr>
        <p:spPr>
          <a:xfrm>
            <a:off x="-684213" y="188913"/>
            <a:ext cx="8229601" cy="1143000"/>
          </a:xfrm>
        </p:spPr>
        <p:txBody>
          <a:bodyPr/>
          <a:lstStyle/>
          <a:p>
            <a:pPr eaLnBrk="1" hangingPunct="1"/>
            <a:r>
              <a:rPr lang="pl-PL" altLang="it-IT" sz="3600" dirty="0">
                <a:solidFill>
                  <a:schemeClr val="bg2">
                    <a:lumMod val="75000"/>
                  </a:schemeClr>
                </a:solidFill>
                <a:ea typeface="Arial Unicode MS" pitchFamily="34" charset="-128"/>
              </a:rPr>
              <a:t>Roger Bacon (c.a.1214-1294)</a:t>
            </a:r>
          </a:p>
        </p:txBody>
      </p:sp>
      <p:sp>
        <p:nvSpPr>
          <p:cNvPr id="4099" name="Rectangle 3">
            <a:extLst>
              <a:ext uri="{FF2B5EF4-FFF2-40B4-BE49-F238E27FC236}">
                <a16:creationId xmlns:a16="http://schemas.microsoft.com/office/drawing/2014/main" id="{5D425BC2-B209-5475-A76D-4522B4CE2DFE}"/>
              </a:ext>
            </a:extLst>
          </p:cNvPr>
          <p:cNvSpPr>
            <a:spLocks noGrp="1" noChangeArrowheads="1"/>
          </p:cNvSpPr>
          <p:nvPr>
            <p:ph type="body" idx="1"/>
          </p:nvPr>
        </p:nvSpPr>
        <p:spPr>
          <a:xfrm>
            <a:off x="250825" y="1196975"/>
            <a:ext cx="8642350" cy="5661025"/>
          </a:xfrm>
        </p:spPr>
        <p:txBody>
          <a:bodyPr/>
          <a:lstStyle/>
          <a:p>
            <a:pPr eaLnBrk="1" hangingPunct="1">
              <a:lnSpc>
                <a:spcPct val="80000"/>
              </a:lnSpc>
            </a:pPr>
            <a:r>
              <a:rPr lang="pl-PL" altLang="it-IT" sz="2400" dirty="0">
                <a:solidFill>
                  <a:schemeClr val="bg2">
                    <a:lumMod val="75000"/>
                  </a:schemeClr>
                </a:solidFill>
                <a:ea typeface="Arial Unicode MS" pitchFamily="34" charset="-128"/>
              </a:rPr>
              <a:t>Franciszkanin</a:t>
            </a:r>
          </a:p>
          <a:p>
            <a:pPr eaLnBrk="1" hangingPunct="1">
              <a:lnSpc>
                <a:spcPct val="80000"/>
              </a:lnSpc>
            </a:pPr>
            <a:r>
              <a:rPr lang="pl-PL" altLang="it-IT" sz="2400" dirty="0">
                <a:solidFill>
                  <a:schemeClr val="bg2">
                    <a:lumMod val="75000"/>
                  </a:schemeClr>
                </a:solidFill>
                <a:ea typeface="Arial Unicode MS" pitchFamily="34" charset="-128"/>
              </a:rPr>
              <a:t>Wykładowca Paryż/ Oxford</a:t>
            </a:r>
          </a:p>
          <a:p>
            <a:pPr eaLnBrk="1" hangingPunct="1">
              <a:lnSpc>
                <a:spcPct val="80000"/>
              </a:lnSpc>
            </a:pPr>
            <a:r>
              <a:rPr lang="pl-PL" altLang="it-IT" sz="2400" dirty="0">
                <a:solidFill>
                  <a:schemeClr val="bg2">
                    <a:lumMod val="75000"/>
                  </a:schemeClr>
                </a:solidFill>
                <a:ea typeface="Arial Unicode MS" pitchFamily="34" charset="-128"/>
              </a:rPr>
              <a:t>„Autor  średniowiecznego empiryzmu”</a:t>
            </a:r>
          </a:p>
          <a:p>
            <a:pPr eaLnBrk="1" hangingPunct="1">
              <a:lnSpc>
                <a:spcPct val="80000"/>
              </a:lnSpc>
            </a:pPr>
            <a:endParaRPr lang="pl-PL" altLang="it-IT" sz="2400" dirty="0">
              <a:solidFill>
                <a:schemeClr val="bg2">
                  <a:lumMod val="75000"/>
                </a:schemeClr>
              </a:solidFill>
              <a:ea typeface="Arial Unicode MS" pitchFamily="34" charset="-128"/>
            </a:endParaRPr>
          </a:p>
          <a:p>
            <a:pPr eaLnBrk="1" hangingPunct="1">
              <a:buFontTx/>
              <a:buNone/>
            </a:pPr>
            <a:r>
              <a:rPr lang="pl-PL" altLang="it-IT" sz="2000" dirty="0">
                <a:solidFill>
                  <a:schemeClr val="bg2">
                    <a:lumMod val="75000"/>
                  </a:schemeClr>
                </a:solidFill>
              </a:rPr>
              <a:t>Będziemy w stanie zbudować maszyny zdolne do pchania dużych statków z prędkością większą niż cała grupa wioślarzy, a do kierowania nimi potrzebny będzie jedynie pilot. Będziemy w stanie nadać rydwanom niesamowitą prędkość bez pomocy żadnego zwierzęcia. Zbudujemy skrzydlate maszyny, zdolne wznieść się w powietrze jak ptaki. (</a:t>
            </a:r>
            <a:r>
              <a:rPr lang="pl-PL" altLang="it-IT" sz="2000" i="1" dirty="0">
                <a:solidFill>
                  <a:schemeClr val="bg2">
                    <a:lumMod val="75000"/>
                  </a:schemeClr>
                </a:solidFill>
              </a:rPr>
              <a:t>De </a:t>
            </a:r>
            <a:r>
              <a:rPr lang="pl-PL" altLang="it-IT" sz="2000" i="1" dirty="0" err="1">
                <a:solidFill>
                  <a:schemeClr val="bg2">
                    <a:lumMod val="75000"/>
                  </a:schemeClr>
                </a:solidFill>
              </a:rPr>
              <a:t>secretis</a:t>
            </a:r>
            <a:r>
              <a:rPr lang="pl-PL" altLang="it-IT" sz="2000" i="1" dirty="0">
                <a:solidFill>
                  <a:schemeClr val="bg2">
                    <a:lumMod val="75000"/>
                  </a:schemeClr>
                </a:solidFill>
              </a:rPr>
              <a:t> </a:t>
            </a:r>
            <a:r>
              <a:rPr lang="pl-PL" altLang="it-IT" sz="2000" i="1" dirty="0" err="1">
                <a:solidFill>
                  <a:schemeClr val="bg2">
                    <a:lumMod val="75000"/>
                  </a:schemeClr>
                </a:solidFill>
              </a:rPr>
              <a:t>operibus</a:t>
            </a:r>
            <a:r>
              <a:rPr lang="pl-PL" altLang="it-IT" sz="2000" i="1" dirty="0">
                <a:solidFill>
                  <a:schemeClr val="bg2">
                    <a:lumMod val="75000"/>
                  </a:schemeClr>
                </a:solidFill>
              </a:rPr>
              <a:t> artis et </a:t>
            </a:r>
            <a:r>
              <a:rPr lang="pl-PL" altLang="it-IT" sz="2000" i="1" dirty="0" err="1">
                <a:solidFill>
                  <a:schemeClr val="bg2">
                    <a:lumMod val="75000"/>
                  </a:schemeClr>
                </a:solidFill>
              </a:rPr>
              <a:t>naturae</a:t>
            </a:r>
            <a:r>
              <a:rPr lang="pl-PL" altLang="it-IT" sz="2000" dirty="0">
                <a:solidFill>
                  <a:schemeClr val="bg2">
                    <a:lumMod val="75000"/>
                  </a:schemeClr>
                </a:solidFill>
              </a:rPr>
              <a:t>, IV)</a:t>
            </a:r>
          </a:p>
          <a:p>
            <a:pPr eaLnBrk="1" hangingPunct="1">
              <a:buFontTx/>
              <a:buNone/>
            </a:pPr>
            <a:r>
              <a:rPr lang="pl-PL" altLang="it-IT" sz="2000" dirty="0">
                <a:solidFill>
                  <a:schemeClr val="bg2">
                    <a:lumMod val="75000"/>
                  </a:schemeClr>
                </a:solidFill>
              </a:rPr>
              <a:t>A drzwiami i kluczem do tych nauk jest matematyka, którą święci odkryli od stworzenia świata, jak to zilustruję, i która zawsze była w użyciu wszystkich świętych i wszystkich mędrców przed wszystkimi innymi naukami (</a:t>
            </a:r>
            <a:r>
              <a:rPr lang="pl-PL" altLang="it-IT" sz="2000" i="1" dirty="0">
                <a:solidFill>
                  <a:schemeClr val="bg2">
                    <a:lumMod val="75000"/>
                  </a:schemeClr>
                </a:solidFill>
              </a:rPr>
              <a:t>Opus </a:t>
            </a:r>
            <a:r>
              <a:rPr lang="pl-PL" altLang="it-IT" sz="2000" i="1" dirty="0" err="1">
                <a:solidFill>
                  <a:schemeClr val="bg2">
                    <a:lumMod val="75000"/>
                  </a:schemeClr>
                </a:solidFill>
              </a:rPr>
              <a:t>maius</a:t>
            </a:r>
            <a:r>
              <a:rPr lang="pl-PL" altLang="it-IT" sz="2000" dirty="0">
                <a:solidFill>
                  <a:schemeClr val="bg2">
                    <a:lumMod val="75000"/>
                  </a:schemeClr>
                </a:solidFill>
              </a:rPr>
              <a:t>, IV, 1, 1</a:t>
            </a:r>
            <a:r>
              <a:rPr lang="pl-PL" altLang="it-IT" sz="2000" dirty="0"/>
              <a:t>)</a:t>
            </a:r>
          </a:p>
          <a:p>
            <a:pPr eaLnBrk="1" hangingPunct="1">
              <a:lnSpc>
                <a:spcPct val="80000"/>
              </a:lnSpc>
              <a:buFontTx/>
              <a:buNone/>
            </a:pPr>
            <a:r>
              <a:rPr lang="pl-PL" altLang="it-IT" sz="2000" dirty="0"/>
              <a:t> </a:t>
            </a:r>
          </a:p>
          <a:p>
            <a:pPr eaLnBrk="1" hangingPunct="1">
              <a:lnSpc>
                <a:spcPct val="80000"/>
              </a:lnSpc>
              <a:buFontTx/>
              <a:buNone/>
            </a:pPr>
            <a:r>
              <a:rPr lang="pl-PL" altLang="it-IT" sz="2000" dirty="0">
                <a:hlinkClick r:id="rId2"/>
              </a:rPr>
              <a:t>https://it.wikiquote.org/wiki/Ruggero_Bacone</a:t>
            </a:r>
            <a:endParaRPr lang="pl-PL" altLang="it-IT" sz="2000" dirty="0"/>
          </a:p>
          <a:p>
            <a:pPr eaLnBrk="1" hangingPunct="1">
              <a:lnSpc>
                <a:spcPct val="80000"/>
              </a:lnSpc>
              <a:buFontTx/>
              <a:buNone/>
            </a:pPr>
            <a:r>
              <a:rPr lang="pl-PL" altLang="it-IT" sz="1400" dirty="0">
                <a:ea typeface="Arial Unicode MS" pitchFamily="34" charset="-128"/>
              </a:rPr>
              <a:t>lupa, kot </a:t>
            </a:r>
            <a:r>
              <a:rPr lang="pl-PL" altLang="it-IT" sz="1400" dirty="0" err="1">
                <a:ea typeface="Arial Unicode MS" pitchFamily="34" charset="-128"/>
              </a:rPr>
              <a:t>Schr</a:t>
            </a:r>
            <a:r>
              <a:rPr lang="pl-PL" altLang="it-IT" sz="1400" dirty="0">
                <a:ea typeface="Arial Unicode MS" pitchFamily="34" charset="-128"/>
              </a:rPr>
              <a:t>, </a:t>
            </a:r>
          </a:p>
        </p:txBody>
      </p:sp>
      <p:pic>
        <p:nvPicPr>
          <p:cNvPr id="4100" name="Picture 4">
            <a:extLst>
              <a:ext uri="{FF2B5EF4-FFF2-40B4-BE49-F238E27FC236}">
                <a16:creationId xmlns:a16="http://schemas.microsoft.com/office/drawing/2014/main" id="{C3ADFF1E-0394-27D1-70D7-6425698717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88913"/>
            <a:ext cx="1541463"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C2AE8-768A-2F20-9176-0404EA5E155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45C22FF-4A2F-F72F-137F-E9134EE45670}"/>
              </a:ext>
            </a:extLst>
          </p:cNvPr>
          <p:cNvSpPr>
            <a:spLocks noGrp="1"/>
          </p:cNvSpPr>
          <p:nvPr>
            <p:ph type="title"/>
          </p:nvPr>
        </p:nvSpPr>
        <p:spPr>
          <a:xfrm>
            <a:off x="267561" y="128334"/>
            <a:ext cx="8876439" cy="1143000"/>
          </a:xfrm>
        </p:spPr>
        <p:txBody>
          <a:bodyPr/>
          <a:lstStyle/>
          <a:p>
            <a:pPr algn="l"/>
            <a:r>
              <a:rPr lang="pl-PL" sz="2400" dirty="0"/>
              <a:t>IV Epicykle: nie fałszujemy świata         V Tablice Saturna               </a:t>
            </a:r>
            <a:br>
              <a:rPr lang="pl-PL" sz="3400" dirty="0"/>
            </a:br>
            <a:endParaRPr lang="en-US" sz="3400" dirty="0"/>
          </a:p>
        </p:txBody>
      </p:sp>
      <p:pic>
        <p:nvPicPr>
          <p:cNvPr id="10" name="Obraz 9">
            <a:extLst>
              <a:ext uri="{FF2B5EF4-FFF2-40B4-BE49-F238E27FC236}">
                <a16:creationId xmlns:a16="http://schemas.microsoft.com/office/drawing/2014/main" id="{B1B6AC04-96B0-FBB4-49B2-561712128524}"/>
              </a:ext>
            </a:extLst>
          </p:cNvPr>
          <p:cNvPicPr>
            <a:picLocks noChangeAspect="1"/>
          </p:cNvPicPr>
          <p:nvPr/>
        </p:nvPicPr>
        <p:blipFill>
          <a:blip r:embed="rId2"/>
          <a:stretch>
            <a:fillRect/>
          </a:stretch>
        </p:blipFill>
        <p:spPr>
          <a:xfrm>
            <a:off x="4572000" y="620688"/>
            <a:ext cx="4304439" cy="6050122"/>
          </a:xfrm>
          <a:prstGeom prst="rect">
            <a:avLst/>
          </a:prstGeom>
        </p:spPr>
      </p:pic>
      <p:pic>
        <p:nvPicPr>
          <p:cNvPr id="12" name="Obraz 11">
            <a:extLst>
              <a:ext uri="{FF2B5EF4-FFF2-40B4-BE49-F238E27FC236}">
                <a16:creationId xmlns:a16="http://schemas.microsoft.com/office/drawing/2014/main" id="{622C6F4D-6FB8-BBD2-1B87-82D1F725397D}"/>
              </a:ext>
            </a:extLst>
          </p:cNvPr>
          <p:cNvPicPr>
            <a:picLocks noChangeAspect="1"/>
          </p:cNvPicPr>
          <p:nvPr/>
        </p:nvPicPr>
        <p:blipFill>
          <a:blip r:embed="rId3"/>
          <a:stretch>
            <a:fillRect/>
          </a:stretch>
        </p:blipFill>
        <p:spPr>
          <a:xfrm>
            <a:off x="468729" y="679544"/>
            <a:ext cx="3745723" cy="6050122"/>
          </a:xfrm>
          <a:prstGeom prst="rect">
            <a:avLst/>
          </a:prstGeom>
        </p:spPr>
      </p:pic>
    </p:spTree>
    <p:extLst>
      <p:ext uri="{BB962C8B-B14F-4D97-AF65-F5344CB8AC3E}">
        <p14:creationId xmlns:p14="http://schemas.microsoft.com/office/powerpoint/2010/main" val="3463133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B60933D4-948E-FFCB-31CD-8FDD2529ED2C}"/>
              </a:ext>
            </a:extLst>
          </p:cNvPr>
          <p:cNvSpPr>
            <a:spLocks noGrp="1" noChangeArrowheads="1"/>
          </p:cNvSpPr>
          <p:nvPr>
            <p:ph type="ctrTitle"/>
          </p:nvPr>
        </p:nvSpPr>
        <p:spPr>
          <a:xfrm>
            <a:off x="0" y="-129259"/>
            <a:ext cx="9143999" cy="1470025"/>
          </a:xfrm>
        </p:spPr>
        <p:txBody>
          <a:bodyPr anchor="ctr"/>
          <a:lstStyle/>
          <a:p>
            <a:pPr eaLnBrk="1" hangingPunct="1"/>
            <a:r>
              <a:rPr lang="pl-PL" altLang="it-IT" sz="3100" dirty="0"/>
              <a:t>System Kopernikański: planety krążą wokół Słońca</a:t>
            </a:r>
            <a:endParaRPr lang="en-AU" altLang="it-IT" sz="3100" dirty="0"/>
          </a:p>
        </p:txBody>
      </p:sp>
      <p:sp>
        <p:nvSpPr>
          <p:cNvPr id="15363" name="Text Box 3">
            <a:extLst>
              <a:ext uri="{FF2B5EF4-FFF2-40B4-BE49-F238E27FC236}">
                <a16:creationId xmlns:a16="http://schemas.microsoft.com/office/drawing/2014/main" id="{20A78F0A-42BA-77CE-35EC-86EA36076A9F}"/>
              </a:ext>
            </a:extLst>
          </p:cNvPr>
          <p:cNvSpPr txBox="1">
            <a:spLocks noChangeArrowheads="1"/>
          </p:cNvSpPr>
          <p:nvPr/>
        </p:nvSpPr>
        <p:spPr bwMode="auto">
          <a:xfrm>
            <a:off x="29689" y="1340768"/>
            <a:ext cx="4362092"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Merkury: - 1 orbita w ciągu 90 dni
</a:t>
            </a:r>
          </a:p>
          <a:p>
            <a:pPr eaLnBrk="1" hangingPunct="1">
              <a:spcBef>
                <a:spcPct val="0"/>
              </a:spcBef>
              <a:buFontTx/>
              <a:buNone/>
            </a:pPr>
            <a:r>
              <a:rPr lang="pl-PL" altLang="it-IT" sz="2200" dirty="0">
                <a:solidFill>
                  <a:schemeClr val="accent2"/>
                </a:solidFill>
              </a:rPr>
              <a:t>Wenus: - 1 orbita w 9 miesięcy
</a:t>
            </a:r>
          </a:p>
          <a:p>
            <a:pPr eaLnBrk="1" hangingPunct="1">
              <a:spcBef>
                <a:spcPct val="0"/>
              </a:spcBef>
              <a:buFontTx/>
              <a:buNone/>
            </a:pPr>
            <a:r>
              <a:rPr lang="pl-PL" altLang="it-IT" sz="2200" dirty="0">
                <a:solidFill>
                  <a:schemeClr val="accent2"/>
                </a:solidFill>
              </a:rPr>
              <a:t>Mars: - 1 orbita w ciągu 2 lat
</a:t>
            </a:r>
          </a:p>
          <a:p>
            <a:pPr eaLnBrk="1" hangingPunct="1">
              <a:spcBef>
                <a:spcPct val="0"/>
              </a:spcBef>
              <a:buFontTx/>
              <a:buNone/>
            </a:pPr>
            <a:r>
              <a:rPr lang="pl-PL" altLang="it-IT" sz="2200" dirty="0">
                <a:solidFill>
                  <a:schemeClr val="accent2"/>
                </a:solidFill>
              </a:rPr>
              <a:t>Jowisz: 1 orbita w ciągu 11 lat
</a:t>
            </a:r>
          </a:p>
          <a:p>
            <a:pPr eaLnBrk="1" hangingPunct="1">
              <a:spcBef>
                <a:spcPct val="0"/>
              </a:spcBef>
              <a:buFontTx/>
              <a:buNone/>
            </a:pPr>
            <a:r>
              <a:rPr lang="pl-PL" altLang="it-IT" sz="2200" dirty="0">
                <a:solidFill>
                  <a:schemeClr val="accent2"/>
                </a:solidFill>
              </a:rPr>
              <a:t>Saturn: 1 orbita w ciągu 30 lat</a:t>
            </a:r>
          </a:p>
        </p:txBody>
      </p:sp>
      <p:pic>
        <p:nvPicPr>
          <p:cNvPr id="15364" name="Picture 4">
            <a:extLst>
              <a:ext uri="{FF2B5EF4-FFF2-40B4-BE49-F238E27FC236}">
                <a16:creationId xmlns:a16="http://schemas.microsoft.com/office/drawing/2014/main" id="{75B9E739-4BDF-D616-4176-481D16F70A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1781" y="1340767"/>
            <a:ext cx="4628066" cy="4589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5">
            <a:extLst>
              <a:ext uri="{FF2B5EF4-FFF2-40B4-BE49-F238E27FC236}">
                <a16:creationId xmlns:a16="http://schemas.microsoft.com/office/drawing/2014/main" id="{754D4C35-9707-E3CC-EA26-56CEE46A5A09}"/>
              </a:ext>
            </a:extLst>
          </p:cNvPr>
          <p:cNvSpPr txBox="1">
            <a:spLocks noChangeArrowheads="1"/>
          </p:cNvSpPr>
          <p:nvPr/>
        </p:nvSpPr>
        <p:spPr bwMode="auto">
          <a:xfrm>
            <a:off x="361950" y="5610225"/>
            <a:ext cx="878205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0033CC"/>
                </a:solidFill>
              </a:rPr>
              <a:t>Regesta Copernicana </a:t>
            </a:r>
          </a:p>
          <a:p>
            <a:pPr eaLnBrk="1" hangingPunct="1">
              <a:spcBef>
                <a:spcPct val="0"/>
              </a:spcBef>
              <a:buFontTx/>
              <a:buNone/>
            </a:pPr>
            <a:r>
              <a:rPr lang="en-AU" altLang="it-IT" sz="1800">
                <a:solidFill>
                  <a:srgbClr val="0033CC"/>
                </a:solidFill>
              </a:rPr>
              <a:t>http://kpbc.umk.pl/dlibra/docmetadata?id=40242&amp;from=pubindex&amp;dirids=112&amp;lp=242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Obraz 14">
            <a:extLst>
              <a:ext uri="{FF2B5EF4-FFF2-40B4-BE49-F238E27FC236}">
                <a16:creationId xmlns:a16="http://schemas.microsoft.com/office/drawing/2014/main" id="{E5C813CF-4276-55D1-3E05-BACF1D08E2F5}"/>
              </a:ext>
            </a:extLst>
          </p:cNvPr>
          <p:cNvPicPr>
            <a:picLocks noChangeAspect="1"/>
          </p:cNvPicPr>
          <p:nvPr/>
        </p:nvPicPr>
        <p:blipFill>
          <a:blip r:embed="rId2"/>
          <a:stretch>
            <a:fillRect/>
          </a:stretch>
        </p:blipFill>
        <p:spPr>
          <a:xfrm>
            <a:off x="4633147" y="744474"/>
            <a:ext cx="4552616" cy="6099998"/>
          </a:xfrm>
          <a:prstGeom prst="rect">
            <a:avLst/>
          </a:prstGeom>
        </p:spPr>
      </p:pic>
      <p:sp>
        <p:nvSpPr>
          <p:cNvPr id="2" name="Tytuł 1">
            <a:extLst>
              <a:ext uri="{FF2B5EF4-FFF2-40B4-BE49-F238E27FC236}">
                <a16:creationId xmlns:a16="http://schemas.microsoft.com/office/drawing/2014/main" id="{B5175453-BF0B-D1DF-5AF6-09D2C0A97BF5}"/>
              </a:ext>
            </a:extLst>
          </p:cNvPr>
          <p:cNvSpPr>
            <a:spLocks noGrp="1"/>
          </p:cNvSpPr>
          <p:nvPr>
            <p:ph type="title"/>
          </p:nvPr>
        </p:nvSpPr>
        <p:spPr>
          <a:xfrm>
            <a:off x="23266" y="-171400"/>
            <a:ext cx="9086525" cy="1143000"/>
          </a:xfrm>
        </p:spPr>
        <p:txBody>
          <a:bodyPr/>
          <a:lstStyle/>
          <a:p>
            <a:r>
              <a:rPr lang="pl-PL" sz="2800" dirty="0"/>
              <a:t>„</a:t>
            </a:r>
            <a:r>
              <a:rPr lang="pl-PL" sz="2900" dirty="0">
                <a:solidFill>
                  <a:srgbClr val="FF0000"/>
                </a:solidFill>
              </a:rPr>
              <a:t>To najwspanialsze dzieło najwyższej, Boskiej Istoty”</a:t>
            </a:r>
            <a:endParaRPr lang="en-US" sz="2900" dirty="0">
              <a:solidFill>
                <a:srgbClr val="FF0000"/>
              </a:solidFill>
            </a:endParaRPr>
          </a:p>
        </p:txBody>
      </p:sp>
      <p:cxnSp>
        <p:nvCxnSpPr>
          <p:cNvPr id="6" name="Łącznik prosty 5">
            <a:extLst>
              <a:ext uri="{FF2B5EF4-FFF2-40B4-BE49-F238E27FC236}">
                <a16:creationId xmlns:a16="http://schemas.microsoft.com/office/drawing/2014/main" id="{5A112D70-ECA5-9C6B-C7D6-FD0E5DB966D8}"/>
              </a:ext>
            </a:extLst>
          </p:cNvPr>
          <p:cNvCxnSpPr/>
          <p:nvPr/>
        </p:nvCxnSpPr>
        <p:spPr bwMode="auto">
          <a:xfrm>
            <a:off x="4788024" y="5517232"/>
            <a:ext cx="1944216" cy="0"/>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Obraz 7">
            <a:extLst>
              <a:ext uri="{FF2B5EF4-FFF2-40B4-BE49-F238E27FC236}">
                <a16:creationId xmlns:a16="http://schemas.microsoft.com/office/drawing/2014/main" id="{05C07571-45A8-E5CE-5017-A0B017F097B2}"/>
              </a:ext>
            </a:extLst>
          </p:cNvPr>
          <p:cNvPicPr>
            <a:picLocks noChangeAspect="1"/>
          </p:cNvPicPr>
          <p:nvPr/>
        </p:nvPicPr>
        <p:blipFill>
          <a:blip r:embed="rId3"/>
          <a:stretch>
            <a:fillRect/>
          </a:stretch>
        </p:blipFill>
        <p:spPr>
          <a:xfrm>
            <a:off x="105726" y="758002"/>
            <a:ext cx="4439474" cy="6026796"/>
          </a:xfrm>
          <a:prstGeom prst="rect">
            <a:avLst/>
          </a:prstGeom>
        </p:spPr>
      </p:pic>
      <p:cxnSp>
        <p:nvCxnSpPr>
          <p:cNvPr id="16" name="Łącznik prosty 15">
            <a:extLst>
              <a:ext uri="{FF2B5EF4-FFF2-40B4-BE49-F238E27FC236}">
                <a16:creationId xmlns:a16="http://schemas.microsoft.com/office/drawing/2014/main" id="{39B3355F-BEAC-1864-5B24-DDC8F5FB299D}"/>
              </a:ext>
            </a:extLst>
          </p:cNvPr>
          <p:cNvCxnSpPr/>
          <p:nvPr/>
        </p:nvCxnSpPr>
        <p:spPr bwMode="auto">
          <a:xfrm>
            <a:off x="7349316" y="5295726"/>
            <a:ext cx="1729479" cy="0"/>
          </a:xfrm>
          <a:prstGeom prst="line">
            <a:avLst/>
          </a:prstGeom>
          <a:solidFill>
            <a:schemeClr val="accent1"/>
          </a:solidFill>
          <a:ln w="2857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142787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B8BE30F5-FFB0-DAF9-8B2A-EAB2EDF2594B}"/>
              </a:ext>
            </a:extLst>
          </p:cNvPr>
          <p:cNvSpPr>
            <a:spLocks noGrp="1" noChangeArrowheads="1"/>
          </p:cNvSpPr>
          <p:nvPr>
            <p:ph type="ctrTitle"/>
          </p:nvPr>
        </p:nvSpPr>
        <p:spPr>
          <a:xfrm>
            <a:off x="0" y="0"/>
            <a:ext cx="9144000" cy="1470025"/>
          </a:xfrm>
        </p:spPr>
        <p:txBody>
          <a:bodyPr anchor="ctr"/>
          <a:lstStyle/>
          <a:p>
            <a:pPr eaLnBrk="1" hangingPunct="1"/>
            <a:r>
              <a:rPr lang="pl-PL" altLang="it-IT" sz="3000"/>
              <a:t>„Wielce szanowny przyjacielu, lekarzu, </a:t>
            </a:r>
            <a:br>
              <a:rPr lang="pl-PL" altLang="it-IT" sz="3000"/>
            </a:br>
            <a:r>
              <a:rPr lang="pl-PL" altLang="it-IT" sz="3000"/>
              <a:t>Panie Doktorze Mikołaju  Koperniku”</a:t>
            </a:r>
            <a:endParaRPr lang="en-AU" altLang="it-IT" sz="3000"/>
          </a:p>
        </p:txBody>
      </p:sp>
      <p:pic>
        <p:nvPicPr>
          <p:cNvPr id="21507" name="Picture 4">
            <a:extLst>
              <a:ext uri="{FF2B5EF4-FFF2-40B4-BE49-F238E27FC236}">
                <a16:creationId xmlns:a16="http://schemas.microsoft.com/office/drawing/2014/main" id="{106A58D1-90F2-9478-41B2-D084DD147A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3233738"/>
            <a:ext cx="7429500"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5">
            <a:extLst>
              <a:ext uri="{FF2B5EF4-FFF2-40B4-BE49-F238E27FC236}">
                <a16:creationId xmlns:a16="http://schemas.microsoft.com/office/drawing/2014/main" id="{E8621E7A-BE91-94AF-D6C5-FD6869F193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313" y="1239838"/>
            <a:ext cx="741045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686798D7-AB36-0E1A-D465-E5E054CBBFE8}"/>
              </a:ext>
            </a:extLst>
          </p:cNvPr>
          <p:cNvSpPr>
            <a:spLocks noGrp="1" noChangeArrowheads="1"/>
          </p:cNvSpPr>
          <p:nvPr>
            <p:ph type="title"/>
          </p:nvPr>
        </p:nvSpPr>
        <p:spPr>
          <a:xfrm>
            <a:off x="914400" y="-171450"/>
            <a:ext cx="8229600" cy="1143000"/>
          </a:xfrm>
        </p:spPr>
        <p:txBody>
          <a:bodyPr/>
          <a:lstStyle/>
          <a:p>
            <a:pPr eaLnBrk="1" hangingPunct="1"/>
            <a:r>
              <a:rPr lang="pl-PL" altLang="it-IT" sz="3200"/>
              <a:t>Biskup „Dantizek”</a:t>
            </a:r>
            <a:endParaRPr lang="en-AU" altLang="it-IT" sz="3200"/>
          </a:p>
        </p:txBody>
      </p:sp>
      <p:sp>
        <p:nvSpPr>
          <p:cNvPr id="22531" name="Text Box 4">
            <a:extLst>
              <a:ext uri="{FF2B5EF4-FFF2-40B4-BE49-F238E27FC236}">
                <a16:creationId xmlns:a16="http://schemas.microsoft.com/office/drawing/2014/main" id="{385AB7DF-F87A-A24A-FC3D-6F6717BD068D}"/>
              </a:ext>
            </a:extLst>
          </p:cNvPr>
          <p:cNvSpPr txBox="1">
            <a:spLocks noChangeArrowheads="1"/>
          </p:cNvSpPr>
          <p:nvPr/>
        </p:nvSpPr>
        <p:spPr bwMode="auto">
          <a:xfrm>
            <a:off x="323850" y="663575"/>
            <a:ext cx="8820150" cy="619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800" dirty="0"/>
              <a:t> Dantyszek urodził się jako </a:t>
            </a:r>
            <a:r>
              <a:rPr lang="pl-PL" altLang="it-IT" sz="1800" dirty="0" err="1"/>
              <a:t>Johan</a:t>
            </a:r>
            <a:r>
              <a:rPr lang="pl-PL" altLang="it-IT" sz="1800" dirty="0"/>
              <a:t> van </a:t>
            </a:r>
            <a:r>
              <a:rPr lang="pl-PL" altLang="it-IT" sz="1800" dirty="0" err="1"/>
              <a:t>Heofen</a:t>
            </a:r>
            <a:r>
              <a:rPr lang="pl-PL" altLang="it-IT" sz="1800" dirty="0"/>
              <a:t>, przydomek </a:t>
            </a:r>
            <a:r>
              <a:rPr lang="pl-PL" altLang="it-IT" sz="1800" dirty="0" err="1"/>
              <a:t>Flachsbinder</a:t>
            </a:r>
            <a:r>
              <a:rPr lang="pl-PL" altLang="it-IT" sz="1800" dirty="0"/>
              <a:t> - syn niemieckiego piwowara – w Gdańsku w 1485 roku. </a:t>
            </a:r>
          </a:p>
          <a:p>
            <a:pPr eaLnBrk="1" hangingPunct="1">
              <a:spcBef>
                <a:spcPct val="0"/>
              </a:spcBef>
            </a:pPr>
            <a:r>
              <a:rPr lang="pl-PL" altLang="it-IT" sz="1800" dirty="0"/>
              <a:t> Ojciec musiał należeć do majętnych, skoro zdołał wysłać syna na renomowaną Akademię Krakowską w 1500 roku. </a:t>
            </a:r>
          </a:p>
          <a:p>
            <a:pPr eaLnBrk="1" hangingPunct="1">
              <a:spcBef>
                <a:spcPct val="0"/>
              </a:spcBef>
            </a:pPr>
            <a:r>
              <a:rPr lang="pl-PL" altLang="it-IT" sz="1800" dirty="0"/>
              <a:t> Po rozpoczęciu nauki na uniwersytecie </a:t>
            </a:r>
            <a:r>
              <a:rPr lang="pl-PL" altLang="it-IT" sz="1800" dirty="0" err="1"/>
              <a:t>Flaschbinder</a:t>
            </a:r>
            <a:r>
              <a:rPr lang="pl-PL" altLang="it-IT" sz="1800" dirty="0"/>
              <a:t> zlatynizował nazwisko na </a:t>
            </a:r>
            <a:r>
              <a:rPr lang="pl-PL" altLang="it-IT" sz="1800" dirty="0" err="1"/>
              <a:t>Dantiscus</a:t>
            </a:r>
            <a:r>
              <a:rPr lang="pl-PL" altLang="it-IT" sz="1800" dirty="0"/>
              <a:t> (od rodzinnego miasta Gdańska).</a:t>
            </a:r>
          </a:p>
          <a:p>
            <a:pPr eaLnBrk="1" hangingPunct="1">
              <a:spcBef>
                <a:spcPct val="0"/>
              </a:spcBef>
            </a:pPr>
            <a:r>
              <a:rPr lang="pl-PL" altLang="it-IT" sz="1800" dirty="0"/>
              <a:t> Jeszcze jako student wstąpił do królewskiej armii i walczył w kampanii przeciw Tatarom i Wołochom w 1502 roku [za króla Olbrachta].</a:t>
            </a:r>
          </a:p>
          <a:p>
            <a:pPr eaLnBrk="1" hangingPunct="1">
              <a:spcBef>
                <a:spcPct val="0"/>
              </a:spcBef>
            </a:pPr>
            <a:r>
              <a:rPr lang="pl-PL" altLang="it-IT" sz="1800" dirty="0"/>
              <a:t> W 1503 roku rozpoczął służbę na dworze króla Aleksandra Jagiellończyka jako pisarz w królewskiej kancelarii. </a:t>
            </a:r>
          </a:p>
          <a:p>
            <a:pPr eaLnBrk="1" hangingPunct="1">
              <a:spcBef>
                <a:spcPct val="0"/>
              </a:spcBef>
            </a:pPr>
            <a:r>
              <a:rPr lang="pl-PL" altLang="it-IT" sz="1800" dirty="0"/>
              <a:t> W drodze powrotnej z Jerozolimy syn piwowara raz jeszcze znalazł posadę u polskiego króla, tym razem młodego Zygmunta I.</a:t>
            </a:r>
          </a:p>
          <a:p>
            <a:pPr eaLnBrk="1" hangingPunct="1">
              <a:spcBef>
                <a:spcPct val="0"/>
              </a:spcBef>
            </a:pPr>
            <a:r>
              <a:rPr lang="pl-PL" altLang="it-IT" sz="1800" dirty="0"/>
              <a:t> Podobnie jak w czasach studenckich, Dantyszek w latach posłowania głównie interesował się „poezją, kobietami i towarzystwem uczonych mężów, w tej właśnie kolejności”.</a:t>
            </a:r>
          </a:p>
          <a:p>
            <a:pPr eaLnBrk="1" hangingPunct="1">
              <a:spcBef>
                <a:spcPct val="0"/>
              </a:spcBef>
            </a:pPr>
            <a:r>
              <a:rPr lang="pl-PL" altLang="it-IT" sz="1800" dirty="0"/>
              <a:t> „Chociaż Dantyszek na portrecie sprawia wrażenie grubego i nieatrakcyjnego, był znanym kobieciarzem. Dwie z jego kochanek znamy z imienia: </a:t>
            </a:r>
            <a:r>
              <a:rPr lang="pl-PL" altLang="it-IT" sz="1800" dirty="0" err="1"/>
              <a:t>Grinea</a:t>
            </a:r>
            <a:r>
              <a:rPr lang="pl-PL" altLang="it-IT" sz="1800" dirty="0"/>
              <a:t> mieszkała w Innsbrucku, a Isabel </a:t>
            </a:r>
            <a:r>
              <a:rPr lang="pl-PL" altLang="it-IT" sz="1800" dirty="0" err="1"/>
              <a:t>Delgrada</a:t>
            </a:r>
            <a:r>
              <a:rPr lang="pl-PL" altLang="it-IT" sz="1800" dirty="0"/>
              <a:t> w Toledo; z tą drugą Dantyszek miał córkę, </a:t>
            </a:r>
            <a:r>
              <a:rPr lang="pl-PL" altLang="it-IT" sz="1800" dirty="0" err="1"/>
              <a:t>Dantiskę</a:t>
            </a:r>
            <a:r>
              <a:rPr lang="pl-PL" altLang="it-IT" sz="1800" dirty="0"/>
              <a:t>.”</a:t>
            </a:r>
          </a:p>
          <a:p>
            <a:pPr eaLnBrk="1" hangingPunct="1">
              <a:spcBef>
                <a:spcPct val="0"/>
              </a:spcBef>
            </a:pPr>
            <a:r>
              <a:rPr lang="pl-PL" altLang="it-IT" sz="1800" dirty="0"/>
              <a:t> Kiedy Dantyszek osiągnął 40 lat, zrezygnował z posłowania i wstąpił w szeregi duchowieństwa. W 1529 został kanonikiem a zaledwie rok później objął diecezję chełmińską, dzięki wstawiennictwu króla Zygmunta I... </a:t>
            </a:r>
            <a:r>
              <a:rPr lang="pl-PL" altLang="it-IT" sz="2000" dirty="0"/>
              <a:t> </a:t>
            </a:r>
          </a:p>
          <a:p>
            <a:pPr eaLnBrk="1" hangingPunct="1">
              <a:spcBef>
                <a:spcPct val="0"/>
              </a:spcBef>
              <a:buFontTx/>
              <a:buNone/>
            </a:pPr>
            <a:endParaRPr lang="en-AU" altLang="it-IT" sz="2000" dirty="0">
              <a:solidFill>
                <a:srgbClr val="0033CC"/>
              </a:solidFill>
            </a:endParaRPr>
          </a:p>
        </p:txBody>
      </p:sp>
      <p:sp>
        <p:nvSpPr>
          <p:cNvPr id="22532" name="Text Box 6">
            <a:extLst>
              <a:ext uri="{FF2B5EF4-FFF2-40B4-BE49-F238E27FC236}">
                <a16:creationId xmlns:a16="http://schemas.microsoft.com/office/drawing/2014/main" id="{33F7F32E-FBFE-1AD4-F890-84D55FC17780}"/>
              </a:ext>
            </a:extLst>
          </p:cNvPr>
          <p:cNvSpPr txBox="1">
            <a:spLocks noChangeArrowheads="1"/>
          </p:cNvSpPr>
          <p:nvPr/>
        </p:nvSpPr>
        <p:spPr bwMode="auto">
          <a:xfrm>
            <a:off x="1547813" y="6515100"/>
            <a:ext cx="74961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latin typeface="Times New Roman" panose="02020603050405020304" pitchFamily="18" charset="0"/>
              </a:rPr>
              <a:t>Jack Repcheck, Sekret Kopernika. Jak się zaczęłą rewolucja naukowa. Rebis, Poznań 2008, str. 91-95</a:t>
            </a:r>
            <a:endParaRPr lang="en-AU" altLang="it-IT" sz="1400">
              <a:latin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28FFC33-000A-D301-7CF0-9E756CC0DDB0}"/>
              </a:ext>
            </a:extLst>
          </p:cNvPr>
          <p:cNvSpPr>
            <a:spLocks noGrp="1" noChangeArrowheads="1"/>
          </p:cNvSpPr>
          <p:nvPr>
            <p:ph type="ctrTitle"/>
          </p:nvPr>
        </p:nvSpPr>
        <p:spPr>
          <a:xfrm>
            <a:off x="0" y="188913"/>
            <a:ext cx="9144000" cy="1470025"/>
          </a:xfrm>
        </p:spPr>
        <p:txBody>
          <a:bodyPr anchor="ctr"/>
          <a:lstStyle/>
          <a:p>
            <a:pPr eaLnBrk="1" hangingPunct="1"/>
            <a:r>
              <a:rPr lang="pl-PL" altLang="it-IT" sz="3000"/>
              <a:t>Kochanka Kopernika? Nie! gospodyni</a:t>
            </a:r>
            <a:endParaRPr lang="en-AU" altLang="it-IT" sz="3000"/>
          </a:p>
        </p:txBody>
      </p:sp>
      <p:pic>
        <p:nvPicPr>
          <p:cNvPr id="23555" name="Picture 3">
            <a:extLst>
              <a:ext uri="{FF2B5EF4-FFF2-40B4-BE49-F238E27FC236}">
                <a16:creationId xmlns:a16="http://schemas.microsoft.com/office/drawing/2014/main" id="{24413ECC-79A6-9A6B-5AE1-8E5F118057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413"/>
            <a:ext cx="8893175"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41" name="Text Box 5">
            <a:extLst>
              <a:ext uri="{FF2B5EF4-FFF2-40B4-BE49-F238E27FC236}">
                <a16:creationId xmlns:a16="http://schemas.microsoft.com/office/drawing/2014/main" id="{7F7635D3-86FA-8024-B2AC-FBF73123E3BF}"/>
              </a:ext>
            </a:extLst>
          </p:cNvPr>
          <p:cNvSpPr txBox="1">
            <a:spLocks noChangeArrowheads="1"/>
          </p:cNvSpPr>
          <p:nvPr/>
        </p:nvSpPr>
        <p:spPr bwMode="auto">
          <a:xfrm>
            <a:off x="4638675" y="6283325"/>
            <a:ext cx="45561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FF0000"/>
                </a:solidFill>
              </a:rPr>
              <a:t>Zwyczajna, ludzka zawiść...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nodeType="clickEffect">
                                  <p:stCondLst>
                                    <p:cond delay="0"/>
                                  </p:stCondLst>
                                  <p:childTnLst>
                                    <p:set>
                                      <p:cBhvr>
                                        <p:cTn id="6" dur="1" fill="hold">
                                          <p:stCondLst>
                                            <p:cond delay="0"/>
                                          </p:stCondLst>
                                        </p:cTn>
                                        <p:tgtEl>
                                          <p:spTgt spid="244741"/>
                                        </p:tgtEl>
                                        <p:attrNameLst>
                                          <p:attrName>style.visibility</p:attrName>
                                        </p:attrNameLst>
                                      </p:cBhvr>
                                      <p:to>
                                        <p:strVal val="visible"/>
                                      </p:to>
                                    </p:set>
                                    <p:animEffect transition="in" filter="fade">
                                      <p:cBhvr>
                                        <p:cTn id="7" dur="2000"/>
                                        <p:tgtEl>
                                          <p:spTgt spid="244741"/>
                                        </p:tgtEl>
                                      </p:cBhvr>
                                    </p:animEffect>
                                    <p:anim calcmode="lin" valueType="num">
                                      <p:cBhvr>
                                        <p:cTn id="8" dur="2000" fill="hold"/>
                                        <p:tgtEl>
                                          <p:spTgt spid="244741"/>
                                        </p:tgtEl>
                                        <p:attrNameLst>
                                          <p:attrName>style.rotation</p:attrName>
                                        </p:attrNameLst>
                                      </p:cBhvr>
                                      <p:tavLst>
                                        <p:tav tm="0">
                                          <p:val>
                                            <p:fltVal val="720"/>
                                          </p:val>
                                        </p:tav>
                                        <p:tav tm="100000">
                                          <p:val>
                                            <p:fltVal val="0"/>
                                          </p:val>
                                        </p:tav>
                                      </p:tavLst>
                                    </p:anim>
                                    <p:anim calcmode="lin" valueType="num">
                                      <p:cBhvr>
                                        <p:cTn id="9" dur="2000" fill="hold"/>
                                        <p:tgtEl>
                                          <p:spTgt spid="244741"/>
                                        </p:tgtEl>
                                        <p:attrNameLst>
                                          <p:attrName>ppt_h</p:attrName>
                                        </p:attrNameLst>
                                      </p:cBhvr>
                                      <p:tavLst>
                                        <p:tav tm="0">
                                          <p:val>
                                            <p:fltVal val="0"/>
                                          </p:val>
                                        </p:tav>
                                        <p:tav tm="100000">
                                          <p:val>
                                            <p:strVal val="#ppt_h"/>
                                          </p:val>
                                        </p:tav>
                                      </p:tavLst>
                                    </p:anim>
                                    <p:anim calcmode="lin" valueType="num">
                                      <p:cBhvr>
                                        <p:cTn id="10" dur="2000" fill="hold"/>
                                        <p:tgtEl>
                                          <p:spTgt spid="24474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4CE7642-F6ED-B848-D4FF-1D8E70D5E177}"/>
              </a:ext>
            </a:extLst>
          </p:cNvPr>
          <p:cNvSpPr>
            <a:spLocks noGrp="1" noChangeArrowheads="1"/>
          </p:cNvSpPr>
          <p:nvPr>
            <p:ph type="ctrTitle"/>
          </p:nvPr>
        </p:nvSpPr>
        <p:spPr>
          <a:xfrm>
            <a:off x="0" y="188913"/>
            <a:ext cx="9144000" cy="1470025"/>
          </a:xfrm>
        </p:spPr>
        <p:txBody>
          <a:bodyPr anchor="ctr"/>
          <a:lstStyle/>
          <a:p>
            <a:pPr eaLnBrk="1" hangingPunct="1"/>
            <a:r>
              <a:rPr lang="pl-PL" altLang="it-IT" sz="3000"/>
              <a:t>Kochanka Kopernika? Nie! gospodyni</a:t>
            </a:r>
            <a:endParaRPr lang="en-AU" altLang="it-IT" sz="3000"/>
          </a:p>
        </p:txBody>
      </p:sp>
      <p:pic>
        <p:nvPicPr>
          <p:cNvPr id="245764" name="Picture 4">
            <a:extLst>
              <a:ext uri="{FF2B5EF4-FFF2-40B4-BE49-F238E27FC236}">
                <a16:creationId xmlns:a16="http://schemas.microsoft.com/office/drawing/2014/main" id="{DDED00F4-D158-6A5C-571B-BCC1CEAD64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12875"/>
            <a:ext cx="76390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65" name="Text Box 5">
            <a:extLst>
              <a:ext uri="{FF2B5EF4-FFF2-40B4-BE49-F238E27FC236}">
                <a16:creationId xmlns:a16="http://schemas.microsoft.com/office/drawing/2014/main" id="{6D6C0016-CA8B-68CB-9C2F-45B286DBF0F3}"/>
              </a:ext>
            </a:extLst>
          </p:cNvPr>
          <p:cNvSpPr txBox="1">
            <a:spLocks noChangeArrowheads="1"/>
          </p:cNvSpPr>
          <p:nvPr/>
        </p:nvSpPr>
        <p:spPr bwMode="auto">
          <a:xfrm>
            <a:off x="4638675" y="6283325"/>
            <a:ext cx="45561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FF0000"/>
                </a:solidFill>
              </a:rPr>
              <a:t>Zwyczajna, ludzka zawiść...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45764"/>
                                        </p:tgtEl>
                                        <p:attrNameLst>
                                          <p:attrName>style.visibility</p:attrName>
                                        </p:attrNameLst>
                                      </p:cBhvr>
                                      <p:to>
                                        <p:strVal val="visible"/>
                                      </p:to>
                                    </p:set>
                                    <p:anim calcmode="lin" valueType="num">
                                      <p:cBhvr additive="base">
                                        <p:cTn id="7" dur="500" fill="hold"/>
                                        <p:tgtEl>
                                          <p:spTgt spid="245764"/>
                                        </p:tgtEl>
                                        <p:attrNameLst>
                                          <p:attrName>ppt_x</p:attrName>
                                        </p:attrNameLst>
                                      </p:cBhvr>
                                      <p:tavLst>
                                        <p:tav tm="0">
                                          <p:val>
                                            <p:strVal val="1+#ppt_w/2"/>
                                          </p:val>
                                        </p:tav>
                                        <p:tav tm="100000">
                                          <p:val>
                                            <p:strVal val="#ppt_x"/>
                                          </p:val>
                                        </p:tav>
                                      </p:tavLst>
                                    </p:anim>
                                    <p:anim calcmode="lin" valueType="num">
                                      <p:cBhvr additive="base">
                                        <p:cTn id="8" dur="500" fill="hold"/>
                                        <p:tgtEl>
                                          <p:spTgt spid="24576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5" presetClass="entr" presetSubtype="0" fill="hold" nodeType="clickEffect">
                                  <p:stCondLst>
                                    <p:cond delay="0"/>
                                  </p:stCondLst>
                                  <p:childTnLst>
                                    <p:set>
                                      <p:cBhvr>
                                        <p:cTn id="12" dur="1" fill="hold">
                                          <p:stCondLst>
                                            <p:cond delay="0"/>
                                          </p:stCondLst>
                                        </p:cTn>
                                        <p:tgtEl>
                                          <p:spTgt spid="245765"/>
                                        </p:tgtEl>
                                        <p:attrNameLst>
                                          <p:attrName>style.visibility</p:attrName>
                                        </p:attrNameLst>
                                      </p:cBhvr>
                                      <p:to>
                                        <p:strVal val="visible"/>
                                      </p:to>
                                    </p:set>
                                    <p:animEffect transition="in" filter="fade">
                                      <p:cBhvr>
                                        <p:cTn id="13" dur="2000"/>
                                        <p:tgtEl>
                                          <p:spTgt spid="245765"/>
                                        </p:tgtEl>
                                      </p:cBhvr>
                                    </p:animEffect>
                                    <p:anim calcmode="lin" valueType="num">
                                      <p:cBhvr>
                                        <p:cTn id="14" dur="2000" fill="hold"/>
                                        <p:tgtEl>
                                          <p:spTgt spid="245765"/>
                                        </p:tgtEl>
                                        <p:attrNameLst>
                                          <p:attrName>style.rotation</p:attrName>
                                        </p:attrNameLst>
                                      </p:cBhvr>
                                      <p:tavLst>
                                        <p:tav tm="0">
                                          <p:val>
                                            <p:fltVal val="720"/>
                                          </p:val>
                                        </p:tav>
                                        <p:tav tm="100000">
                                          <p:val>
                                            <p:fltVal val="0"/>
                                          </p:val>
                                        </p:tav>
                                      </p:tavLst>
                                    </p:anim>
                                    <p:anim calcmode="lin" valueType="num">
                                      <p:cBhvr>
                                        <p:cTn id="15" dur="2000" fill="hold"/>
                                        <p:tgtEl>
                                          <p:spTgt spid="245765"/>
                                        </p:tgtEl>
                                        <p:attrNameLst>
                                          <p:attrName>ppt_h</p:attrName>
                                        </p:attrNameLst>
                                      </p:cBhvr>
                                      <p:tavLst>
                                        <p:tav tm="0">
                                          <p:val>
                                            <p:fltVal val="0"/>
                                          </p:val>
                                        </p:tav>
                                        <p:tav tm="100000">
                                          <p:val>
                                            <p:strVal val="#ppt_h"/>
                                          </p:val>
                                        </p:tav>
                                      </p:tavLst>
                                    </p:anim>
                                    <p:anim calcmode="lin" valueType="num">
                                      <p:cBhvr>
                                        <p:cTn id="16" dur="2000" fill="hold"/>
                                        <p:tgtEl>
                                          <p:spTgt spid="24576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E54EE8A-A800-5611-E31E-F2A12A483C34}"/>
              </a:ext>
            </a:extLst>
          </p:cNvPr>
          <p:cNvSpPr>
            <a:spLocks noGrp="1" noChangeArrowheads="1"/>
          </p:cNvSpPr>
          <p:nvPr>
            <p:ph type="ctrTitle"/>
          </p:nvPr>
        </p:nvSpPr>
        <p:spPr>
          <a:xfrm>
            <a:off x="215900" y="188913"/>
            <a:ext cx="8928100" cy="1470025"/>
          </a:xfrm>
        </p:spPr>
        <p:txBody>
          <a:bodyPr anchor="ctr"/>
          <a:lstStyle/>
          <a:p>
            <a:pPr eaLnBrk="1" hangingPunct="1"/>
            <a:r>
              <a:rPr lang="pl-PL" altLang="it-IT" sz="3600" i="1"/>
              <a:t>De revolutionibus orbium coelestis</a:t>
            </a:r>
            <a:br>
              <a:rPr lang="pl-PL" altLang="it-IT" sz="3600" i="1"/>
            </a:br>
            <a:r>
              <a:rPr lang="pl-PL" altLang="it-IT" sz="3600" i="1"/>
              <a:t>? O obrotach ciał niebieskich</a:t>
            </a:r>
            <a:r>
              <a:rPr lang="pl-PL" altLang="it-IT" sz="4400"/>
              <a:t> </a:t>
            </a:r>
            <a:endParaRPr lang="en-AU" altLang="it-IT" sz="4400"/>
          </a:p>
        </p:txBody>
      </p:sp>
      <p:sp>
        <p:nvSpPr>
          <p:cNvPr id="25603" name="Text Box 3">
            <a:extLst>
              <a:ext uri="{FF2B5EF4-FFF2-40B4-BE49-F238E27FC236}">
                <a16:creationId xmlns:a16="http://schemas.microsoft.com/office/drawing/2014/main" id="{F30458AF-D73A-5564-41B4-C0C290984D2B}"/>
              </a:ext>
            </a:extLst>
          </p:cNvPr>
          <p:cNvSpPr txBox="1">
            <a:spLocks noChangeArrowheads="1"/>
          </p:cNvSpPr>
          <p:nvPr/>
        </p:nvSpPr>
        <p:spPr bwMode="auto">
          <a:xfrm>
            <a:off x="611188" y="1484313"/>
            <a:ext cx="8348662" cy="421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a:solidFill>
                  <a:schemeClr val="accent2"/>
                </a:solidFill>
              </a:rPr>
              <a:t>Treść listów Osjandera była bardzo podobna, w wersji skierowanej do Retyka czytamy: „Perypatetycy i teologowie łatwo zostaną ułagodzeni, jeśli posłyszą, że te hipotezy głosi się nie dlatego, iżby rzeczy z pewnością tak się miały, ale po to, żeby pokierowały jak najdogodniej rachunkiem ruchów ciał niebieskich” </a:t>
            </a:r>
          </a:p>
          <a:p>
            <a:pPr algn="just" eaLnBrk="1" hangingPunct="1">
              <a:spcBef>
                <a:spcPct val="0"/>
              </a:spcBef>
              <a:buFontTx/>
              <a:buNone/>
            </a:pPr>
            <a:endParaRPr lang="pl-PL" altLang="it-IT" sz="1800">
              <a:solidFill>
                <a:schemeClr val="accent2"/>
              </a:solidFill>
            </a:endParaRPr>
          </a:p>
          <a:p>
            <a:pPr algn="just" eaLnBrk="1" hangingPunct="1">
              <a:spcBef>
                <a:spcPct val="0"/>
              </a:spcBef>
              <a:buFontTx/>
              <a:buNone/>
            </a:pPr>
            <a:r>
              <a:rPr lang="pl-PL" altLang="it-IT" sz="1800">
                <a:solidFill>
                  <a:schemeClr val="accent2"/>
                </a:solidFill>
              </a:rPr>
              <a:t>Ani Kopernik, ani Retyk nie zaakceptowali takiego punktu widzenia. Kiedy jednak Osjander przejmie w Norymberdze od Retyka opiekę nad ostatnimi stadiami procesu wydawniczego </a:t>
            </a:r>
            <a:r>
              <a:rPr lang="pl-PL" altLang="it-IT" sz="1800" i="1">
                <a:solidFill>
                  <a:schemeClr val="accent2"/>
                </a:solidFill>
              </a:rPr>
              <a:t>De revolutionibus, </a:t>
            </a:r>
            <a:r>
              <a:rPr lang="pl-PL" altLang="it-IT" sz="1800">
                <a:solidFill>
                  <a:schemeClr val="accent2"/>
                </a:solidFill>
              </a:rPr>
              <a:t>doda do książki anonimową przedmowę </a:t>
            </a:r>
            <a:r>
              <a:rPr lang="pl-PL" altLang="it-IT" sz="1800" i="1">
                <a:solidFill>
                  <a:schemeClr val="accent2"/>
                </a:solidFill>
              </a:rPr>
              <a:t>Ad lectorem</a:t>
            </a:r>
            <a:r>
              <a:rPr lang="pl-PL" altLang="it-IT" sz="1800">
                <a:solidFill>
                  <a:schemeClr val="accent2"/>
                </a:solidFill>
              </a:rPr>
              <a:t>, powtarzającą ten argument: „nie potrzebują bowiem te hipotezy być prawdziwe, ani nawet zbliżone do prawdy, lecz wystarczy to jedno, że dają obliczenia zgodne z obserwacjami”. </a:t>
            </a:r>
          </a:p>
          <a:p>
            <a:pPr algn="just" eaLnBrk="1" hangingPunct="1">
              <a:spcBef>
                <a:spcPct val="0"/>
              </a:spcBef>
              <a:buFontTx/>
              <a:buNone/>
            </a:pPr>
            <a:endParaRPr lang="pl-PL" altLang="it-IT" sz="1800">
              <a:solidFill>
                <a:schemeClr val="accent2"/>
              </a:solidFill>
            </a:endParaRPr>
          </a:p>
          <a:p>
            <a:pPr algn="just" eaLnBrk="1" hangingPunct="1">
              <a:spcBef>
                <a:spcPct val="0"/>
              </a:spcBef>
              <a:buFontTx/>
              <a:buNone/>
            </a:pPr>
            <a:r>
              <a:rPr lang="pl-PL" altLang="it-IT" sz="1800">
                <a:solidFill>
                  <a:schemeClr val="accent2"/>
                </a:solidFill>
              </a:rPr>
              <a:t>Jakże mocno kontrastuje to z deklaracją Kopernika, który ekspozycję systemu helio- centrycznego zakończył wykrzyknikiem: „Tak zaprawdę ogromne jest to boskie arcydzieło Istoty Najlepszej i Największej!”  </a:t>
            </a:r>
          </a:p>
        </p:txBody>
      </p:sp>
      <p:sp>
        <p:nvSpPr>
          <p:cNvPr id="25604" name="Text Box 6">
            <a:extLst>
              <a:ext uri="{FF2B5EF4-FFF2-40B4-BE49-F238E27FC236}">
                <a16:creationId xmlns:a16="http://schemas.microsoft.com/office/drawing/2014/main" id="{74E657D8-B7D6-94FC-47E1-A5A2EE193139}"/>
              </a:ext>
            </a:extLst>
          </p:cNvPr>
          <p:cNvSpPr txBox="1">
            <a:spLocks noChangeArrowheads="1"/>
          </p:cNvSpPr>
          <p:nvPr/>
        </p:nvSpPr>
        <p:spPr bwMode="auto">
          <a:xfrm>
            <a:off x="395288" y="6308725"/>
            <a:ext cx="46609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rgbClr val="003300"/>
                </a:solidFill>
              </a:rPr>
              <a:t>Narratio prima. Przedmowa J. Włodarczyk, str. 24</a:t>
            </a:r>
            <a:endParaRPr lang="en-AU" altLang="it-IT" sz="1600">
              <a:solidFill>
                <a:srgbClr val="003300"/>
              </a:solidFill>
            </a:endParaRPr>
          </a:p>
        </p:txBody>
      </p:sp>
      <p:sp>
        <p:nvSpPr>
          <p:cNvPr id="25605" name="Line 7">
            <a:extLst>
              <a:ext uri="{FF2B5EF4-FFF2-40B4-BE49-F238E27FC236}">
                <a16:creationId xmlns:a16="http://schemas.microsoft.com/office/drawing/2014/main" id="{CAC7CAF3-596A-9EEF-6B8D-01CCC1EBC68B}"/>
              </a:ext>
            </a:extLst>
          </p:cNvPr>
          <p:cNvSpPr>
            <a:spLocks noChangeShapeType="1"/>
          </p:cNvSpPr>
          <p:nvPr/>
        </p:nvSpPr>
        <p:spPr bwMode="auto">
          <a:xfrm>
            <a:off x="4787900" y="620713"/>
            <a:ext cx="331311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9B93F20-6881-BF26-2EC7-2D05883001C3}"/>
              </a:ext>
            </a:extLst>
          </p:cNvPr>
          <p:cNvSpPr>
            <a:spLocks noGrp="1" noChangeArrowheads="1"/>
          </p:cNvSpPr>
          <p:nvPr>
            <p:ph type="title"/>
          </p:nvPr>
        </p:nvSpPr>
        <p:spPr>
          <a:xfrm>
            <a:off x="457200" y="15875"/>
            <a:ext cx="8229600" cy="1143000"/>
          </a:xfrm>
        </p:spPr>
        <p:txBody>
          <a:bodyPr/>
          <a:lstStyle/>
          <a:p>
            <a:pPr eaLnBrk="1" hangingPunct="1"/>
            <a:r>
              <a:rPr lang="pl-PL" altLang="it-IT" sz="3200" b="1"/>
              <a:t>Ruch całego świata</a:t>
            </a:r>
            <a:br>
              <a:rPr lang="pl-PL" altLang="it-IT" sz="3200" b="1"/>
            </a:br>
            <a:r>
              <a:rPr lang="pl-PL" altLang="it-IT" sz="1900"/>
              <a:t>!</a:t>
            </a:r>
          </a:p>
        </p:txBody>
      </p:sp>
      <p:sp>
        <p:nvSpPr>
          <p:cNvPr id="27651" name="Rectangle 3">
            <a:extLst>
              <a:ext uri="{FF2B5EF4-FFF2-40B4-BE49-F238E27FC236}">
                <a16:creationId xmlns:a16="http://schemas.microsoft.com/office/drawing/2014/main" id="{F78BC5FA-F03C-AAB8-4C67-F0D23523CC27}"/>
              </a:ext>
            </a:extLst>
          </p:cNvPr>
          <p:cNvSpPr>
            <a:spLocks noGrp="1" noChangeArrowheads="1"/>
          </p:cNvSpPr>
          <p:nvPr>
            <p:ph type="body" idx="1"/>
          </p:nvPr>
        </p:nvSpPr>
        <p:spPr>
          <a:xfrm>
            <a:off x="0" y="1333500"/>
            <a:ext cx="9144000" cy="5257800"/>
          </a:xfrm>
        </p:spPr>
        <p:txBody>
          <a:bodyPr/>
          <a:lstStyle/>
          <a:p>
            <a:pPr>
              <a:buFontTx/>
              <a:buNone/>
            </a:pPr>
            <a:r>
              <a:rPr lang="pl-PL" altLang="it-IT" sz="2000"/>
              <a:t> „Tak więc pytanie, czy świat jest skończony, czy nieskończony, zostawmy do dyskusji filozofom przyrody. Nam wystarczy pewnik, że Ziemia jest zamknięta jest biegunami i kulistą powierzchnią. Dlaczegóż wobec tego jeszcze się wahamy raczej jej przyznać ruch, odpowiadający z natury jej kształtowi, aniżeli przyjmować ruch całego świata, którego granic nie znamy i znać nie możemy?” </a:t>
            </a:r>
          </a:p>
          <a:p>
            <a:pPr>
              <a:buFontTx/>
              <a:buNone/>
            </a:pPr>
            <a:r>
              <a:rPr lang="pl-PL" altLang="it-IT" sz="2000" b="1"/>
              <a:t>Względność ruchu</a:t>
            </a:r>
          </a:p>
          <a:p>
            <a:pPr>
              <a:buFontTx/>
              <a:buNone/>
            </a:pPr>
            <a:r>
              <a:rPr lang="pl-PL" altLang="it-IT" sz="2000"/>
              <a:t>„Dlaczego nie mamy powiedzieć jasno, że to zjawisko codziennego obrotu jest na niebie czymś pozornym, a na Ziemi rzeczywistością i że rzecz ma się tutaj tak właśnie, jak to wyraził Eneasz, gdy mówi u Wergiliusz:                 „</a:t>
            </a:r>
            <a:r>
              <a:rPr lang="pl-PL" altLang="it-IT" sz="2000">
                <a:solidFill>
                  <a:srgbClr val="FF0000"/>
                </a:solidFill>
              </a:rPr>
              <a:t>My odbijamy od portu, a ląd się cofa i miasta”?</a:t>
            </a:r>
          </a:p>
          <a:p>
            <a:pPr>
              <a:buFontTx/>
              <a:buNone/>
            </a:pPr>
            <a:r>
              <a:rPr lang="pl-PL" altLang="it-IT" sz="2000"/>
              <a:t>Bo gdy okręt płynie po spokojnym morzu, wszystko, co jest na zewnątrz, widzą płynący na nim ludzi tak, jakby właśnie to poruszało się na podobieństwo ruchów okrętu, a – na odwrót – zdaje im się, że sami ze wszystkim, co jest z nimi, stoją w miejscu. </a:t>
            </a:r>
          </a:p>
          <a:p>
            <a:pPr>
              <a:buFontTx/>
              <a:buNone/>
            </a:pPr>
            <a:r>
              <a:rPr lang="pl-PL" altLang="it-IT" sz="2000"/>
              <a:t>Tak samo bez wątpienia może się mieć rzecz w wypadku ruchu Ziemi i sprawiać wrażenie, że to cały obraca się świat.”  </a:t>
            </a:r>
          </a:p>
          <a:p>
            <a:pPr>
              <a:buFontTx/>
              <a:buNone/>
            </a:pPr>
            <a:endParaRPr lang="pl-PL" altLang="it-IT" sz="2000"/>
          </a:p>
          <a:p>
            <a:pPr>
              <a:buFontTx/>
              <a:buNone/>
            </a:pPr>
            <a:endParaRPr lang="en-AU" altLang="it-IT" sz="2000"/>
          </a:p>
        </p:txBody>
      </p:sp>
      <p:sp>
        <p:nvSpPr>
          <p:cNvPr id="27652" name="pole tekstowe 2">
            <a:extLst>
              <a:ext uri="{FF2B5EF4-FFF2-40B4-BE49-F238E27FC236}">
                <a16:creationId xmlns:a16="http://schemas.microsoft.com/office/drawing/2014/main" id="{8F3728AF-EF6B-E034-CFEA-36D8DB155A4C}"/>
              </a:ext>
            </a:extLst>
          </p:cNvPr>
          <p:cNvSpPr txBox="1">
            <a:spLocks noChangeArrowheads="1"/>
          </p:cNvSpPr>
          <p:nvPr/>
        </p:nvSpPr>
        <p:spPr bwMode="auto">
          <a:xfrm>
            <a:off x="177800" y="690563"/>
            <a:ext cx="89392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000">
                <a:solidFill>
                  <a:schemeClr val="tx2"/>
                </a:solidFill>
              </a:rPr>
              <a:t>Jeśli ktoś mówi, że Ziemia nie może się kręcić, bo by się rozpadła na kawałki, niech wyjaśni jak przeogromne niebo może tak szybko wirować</a:t>
            </a:r>
            <a:endParaRPr lang="en-US" altLang="en-US" sz="2000">
              <a:solidFill>
                <a:schemeClr val="tx2"/>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AADCEBE-18A8-8893-E6CA-11B9D237EF76}"/>
              </a:ext>
            </a:extLst>
          </p:cNvPr>
          <p:cNvSpPr>
            <a:spLocks noGrp="1" noChangeArrowheads="1"/>
          </p:cNvSpPr>
          <p:nvPr>
            <p:ph type="title"/>
          </p:nvPr>
        </p:nvSpPr>
        <p:spPr>
          <a:xfrm>
            <a:off x="457200" y="-1588"/>
            <a:ext cx="8229600" cy="1143001"/>
          </a:xfrm>
        </p:spPr>
        <p:txBody>
          <a:bodyPr/>
          <a:lstStyle/>
          <a:p>
            <a:r>
              <a:rPr lang="pl-PL" altLang="it-IT" sz="3600"/>
              <a:t>Ziemia to jedna z planet (!)</a:t>
            </a:r>
            <a:endParaRPr lang="en-AU" altLang="it-IT" sz="3600"/>
          </a:p>
        </p:txBody>
      </p:sp>
      <p:sp>
        <p:nvSpPr>
          <p:cNvPr id="28675" name="Rectangle 3">
            <a:extLst>
              <a:ext uri="{FF2B5EF4-FFF2-40B4-BE49-F238E27FC236}">
                <a16:creationId xmlns:a16="http://schemas.microsoft.com/office/drawing/2014/main" id="{B944FBA8-47F4-272A-B1F1-3D92BEF3D9C8}"/>
              </a:ext>
            </a:extLst>
          </p:cNvPr>
          <p:cNvSpPr>
            <a:spLocks noGrp="1" noChangeArrowheads="1"/>
          </p:cNvSpPr>
          <p:nvPr>
            <p:ph type="body" idx="1"/>
          </p:nvPr>
        </p:nvSpPr>
        <p:spPr>
          <a:xfrm>
            <a:off x="323850" y="1125538"/>
            <a:ext cx="8820150" cy="5903912"/>
          </a:xfrm>
        </p:spPr>
        <p:txBody>
          <a:bodyPr/>
          <a:lstStyle/>
          <a:p>
            <a:pPr>
              <a:lnSpc>
                <a:spcPct val="90000"/>
              </a:lnSpc>
              <a:buFontTx/>
              <a:buNone/>
            </a:pPr>
            <a:r>
              <a:rPr lang="pl-PL" altLang="it-IT" sz="1800"/>
              <a:t>„Skoro zatem nic nie stoi na przeszkodzie, by przyjąć ruchomość Ziemi, sądzę, że teraz trzeba się zastanowić, czy przystoi jej również wielość ruchów, tak, by ją można uważać za </a:t>
            </a:r>
            <a:r>
              <a:rPr lang="pl-PL" altLang="it-IT" sz="1800">
                <a:solidFill>
                  <a:srgbClr val="FF0000"/>
                </a:solidFill>
              </a:rPr>
              <a:t>jedną z planet.</a:t>
            </a:r>
            <a:r>
              <a:rPr lang="pl-PL" altLang="it-IT" sz="1800"/>
              <a:t> Bo tego, że nie jest ona środkiem wszystkich obrotów, dowodzi ruch planet wyraźnie nierównomierny i zmienne ich odległości od Ziemi, których nie można wytłumaczyć za pomocą koła współśrodkowego z Ziemią. </a:t>
            </a:r>
          </a:p>
          <a:p>
            <a:pPr>
              <a:lnSpc>
                <a:spcPct val="90000"/>
              </a:lnSpc>
              <a:buFontTx/>
              <a:buNone/>
            </a:pPr>
            <a:r>
              <a:rPr lang="pl-PL" altLang="it-IT" sz="1800"/>
              <a:t>Skoro więc istnieje większa ilość środków, nie bez przyczyny może ktoś mieć wątpliwości również co do środka wszechświata, czy mianowicie jest nim </a:t>
            </a:r>
            <a:r>
              <a:rPr lang="pl-PL" altLang="it-IT" sz="1800" i="1">
                <a:solidFill>
                  <a:srgbClr val="FF0000"/>
                </a:solidFill>
              </a:rPr>
              <a:t>środek ciężkości</a:t>
            </a:r>
            <a:r>
              <a:rPr lang="pl-PL" altLang="it-IT" sz="1800">
                <a:solidFill>
                  <a:srgbClr val="FF0000"/>
                </a:solidFill>
              </a:rPr>
              <a:t> ziemskiej</a:t>
            </a:r>
            <a:r>
              <a:rPr lang="pl-PL" altLang="it-IT" sz="1800"/>
              <a:t>, czy jakiś inny. </a:t>
            </a:r>
          </a:p>
          <a:p>
            <a:pPr>
              <a:lnSpc>
                <a:spcPct val="90000"/>
              </a:lnSpc>
              <a:buFontTx/>
              <a:buNone/>
            </a:pPr>
            <a:r>
              <a:rPr lang="pl-PL" altLang="it-IT" sz="1800"/>
              <a:t>Ja w każdym razie mniemam, że środek ciężkości nie jest niczym innym, jak tylko jakąś </a:t>
            </a:r>
            <a:r>
              <a:rPr lang="pl-PL" altLang="it-IT" sz="1800">
                <a:solidFill>
                  <a:srgbClr val="FF0000"/>
                </a:solidFill>
              </a:rPr>
              <a:t>naturalną dążnością, którą boska opatrzność Stwórcy wszechświata nadała częściom po to, żeby łączyły się w jedność i całość, skupiając się razem w kształt kuli. </a:t>
            </a:r>
          </a:p>
          <a:p>
            <a:pPr>
              <a:lnSpc>
                <a:spcPct val="90000"/>
              </a:lnSpc>
              <a:buFontTx/>
              <a:buNone/>
            </a:pPr>
            <a:r>
              <a:rPr lang="pl-PL" altLang="it-IT" sz="1800"/>
              <a:t>A jest rzeczą godną wiary że taka dążność istnieje również w Słońcu, Księżycu i innych świecących planetach, po to, by na skutek jej działania trwały w tej okrągłości, w jakiej się na przedstawiają; a niezależnie od tego w wieloraki sposób wykonują one swe ruchy krążące.” (</a:t>
            </a:r>
            <a:r>
              <a:rPr lang="pl-PL" altLang="it-IT" sz="1800" i="1"/>
              <a:t>De Revolutionibus</a:t>
            </a:r>
            <a:r>
              <a:rPr lang="pl-PL" altLang="it-IT" sz="1800"/>
              <a:t>)</a:t>
            </a:r>
          </a:p>
          <a:p>
            <a:pPr>
              <a:lnSpc>
                <a:spcPct val="90000"/>
              </a:lnSpc>
              <a:buFontTx/>
              <a:buNone/>
            </a:pPr>
            <a:r>
              <a:rPr lang="pl-PL" altLang="it-IT" sz="1800">
                <a:solidFill>
                  <a:schemeClr val="accent2"/>
                </a:solidFill>
              </a:rPr>
              <a:t>O właśnie! siła ciążenia w pierwszej kolejności utrzymuje planety, Słońce i Księżyc w postaci kuli. A siła ciążenia między Słońcem a planetami jest powodem ruchu planet dookoła Słońca (a Księżyca dookoła Ziemi). Kopernik wyraźnie szuka </a:t>
            </a:r>
            <a:r>
              <a:rPr lang="pl-PL" altLang="it-IT" sz="1800" i="1">
                <a:solidFill>
                  <a:schemeClr val="accent2"/>
                </a:solidFill>
              </a:rPr>
              <a:t>przyczyn</a:t>
            </a:r>
            <a:r>
              <a:rPr lang="pl-PL" altLang="it-IT" sz="1800">
                <a:solidFill>
                  <a:schemeClr val="accent2"/>
                </a:solidFill>
              </a:rPr>
              <a:t>, a nie tylko opisu.</a:t>
            </a:r>
            <a:r>
              <a:rPr lang="pl-PL" altLang="it-IT" sz="1600">
                <a:solidFill>
                  <a:schemeClr val="accent2"/>
                </a:solidFill>
              </a:rPr>
              <a:t>  </a:t>
            </a:r>
            <a:endParaRPr lang="en-AU" altLang="it-IT" sz="1600">
              <a:solidFill>
                <a:schemeClr val="accen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881CAE1-E442-8677-5E6A-BD93D6E04DA1}"/>
              </a:ext>
            </a:extLst>
          </p:cNvPr>
          <p:cNvSpPr>
            <a:spLocks noGrp="1" noChangeArrowheads="1"/>
          </p:cNvSpPr>
          <p:nvPr>
            <p:ph type="title"/>
          </p:nvPr>
        </p:nvSpPr>
        <p:spPr>
          <a:xfrm>
            <a:off x="457200" y="188913"/>
            <a:ext cx="8229600" cy="1143000"/>
          </a:xfrm>
        </p:spPr>
        <p:txBody>
          <a:bodyPr/>
          <a:lstStyle/>
          <a:p>
            <a:pPr eaLnBrk="1" hangingPunct="1"/>
            <a:r>
              <a:rPr lang="pl-PL" altLang="it-IT" sz="3600">
                <a:ea typeface="Arial Unicode MS" pitchFamily="34" charset="-128"/>
              </a:rPr>
              <a:t>Bacon: Problem reformy kalendarza</a:t>
            </a:r>
          </a:p>
        </p:txBody>
      </p:sp>
      <p:sp>
        <p:nvSpPr>
          <p:cNvPr id="5123" name="Rectangle 3">
            <a:extLst>
              <a:ext uri="{FF2B5EF4-FFF2-40B4-BE49-F238E27FC236}">
                <a16:creationId xmlns:a16="http://schemas.microsoft.com/office/drawing/2014/main" id="{216D4A38-6C23-4B9C-A716-74DFACF05874}"/>
              </a:ext>
            </a:extLst>
          </p:cNvPr>
          <p:cNvSpPr>
            <a:spLocks noGrp="1" noChangeArrowheads="1"/>
          </p:cNvSpPr>
          <p:nvPr>
            <p:ph type="body" idx="1"/>
          </p:nvPr>
        </p:nvSpPr>
        <p:spPr>
          <a:xfrm>
            <a:off x="250825" y="1052513"/>
            <a:ext cx="8734425" cy="5805487"/>
          </a:xfrm>
        </p:spPr>
        <p:txBody>
          <a:bodyPr/>
          <a:lstStyle/>
          <a:p>
            <a:pPr eaLnBrk="1" hangingPunct="1">
              <a:buFontTx/>
              <a:buNone/>
            </a:pPr>
            <a:r>
              <a:rPr lang="pl-PL" altLang="it-IT" sz="1900" dirty="0">
                <a:solidFill>
                  <a:schemeClr val="bg2">
                    <a:lumMod val="50000"/>
                  </a:schemeClr>
                </a:solidFill>
              </a:rPr>
              <a:t>Obecnie omówię problem, którego rozwiązanie powinno stać się obowiązkiem Kościoła, a który wprowadza niebezpieczeństwo i chaos i nie powinien być dłużej tolerowany, tym bardziej że już od długiego czasu zdarzają się w tym zakresie liczne nadużycia. A ponieważ cały ten problem pochodzi po prostu z czystej niewiedzy i zaniedbań w studiach, tym bardziej jest on godny potępienia zarówno w oczach Boga i ludzi świętych, jak również w oczach wszystkich, nie tylko uczonych astronomów. […] (s. 443)</a:t>
            </a:r>
          </a:p>
          <a:p>
            <a:pPr eaLnBrk="1" hangingPunct="1">
              <a:buFontTx/>
              <a:buNone/>
            </a:pPr>
            <a:r>
              <a:rPr lang="pl-PL" altLang="it-IT" sz="1900" dirty="0">
                <a:solidFill>
                  <a:schemeClr val="bg2">
                    <a:lumMod val="50000"/>
                  </a:schemeClr>
                </a:solidFill>
              </a:rPr>
              <a:t>To do czego zmierzam, dotyczy poprawy kalendarza, którym posługuje się Kościół. Juliusz Cezar, jak mówi historia, uczony w zakresie astronomii, opracował kalendarz, najlepszy, jaki mógł stworzyć w tym czasie. Jednak Juliusz nie ustalił prawdziwej ilości dni w roku, założył bowiem, iż istnieje ich w naszym kalendarzu 365 i 1/4. Jednak dla wszystkich </a:t>
            </a:r>
            <a:r>
              <a:rPr lang="pl-PL" altLang="it-IT" sz="1900" dirty="0" err="1">
                <a:solidFill>
                  <a:schemeClr val="bg2">
                    <a:lumMod val="50000"/>
                  </a:schemeClr>
                </a:solidFill>
              </a:rPr>
              <a:t>komputystów</a:t>
            </a:r>
            <a:r>
              <a:rPr lang="pl-PL" altLang="it-IT" sz="1900" dirty="0">
                <a:solidFill>
                  <a:schemeClr val="bg2">
                    <a:lumMod val="50000"/>
                  </a:schemeClr>
                </a:solidFill>
              </a:rPr>
              <a:t> zarówno dawnych, jak nowszych, jest jasne, i potwierdzone to zostało metodami astronomicznymi, że wielkość roku słonecznego nie jest taka, lecz jest mniejsza. I jak mówią uczeni, to „mniej” wynosi prawie 1/130 części jednego dnia. Z tego powodu oblicza się, że w ciągu stu trzydziestu lat istnieje nadliczbowo jeden dzień, który gdyby odjęło się go od kalendarza, to zniwelowałoby się błąd</a:t>
            </a:r>
            <a:r>
              <a:rPr lang="pl-PL" altLang="it-IT" sz="1800" dirty="0">
                <a:solidFill>
                  <a:schemeClr val="bg2">
                    <a:lumMod val="50000"/>
                  </a:schemeClr>
                </a:solidFill>
              </a:rPr>
              <a:t>.  (s. 443-444)</a:t>
            </a:r>
          </a:p>
          <a:p>
            <a:pPr eaLnBrk="1" hangingPunct="1">
              <a:lnSpc>
                <a:spcPct val="80000"/>
              </a:lnSpc>
              <a:buFontTx/>
              <a:buNone/>
            </a:pPr>
            <a:r>
              <a:rPr lang="pl-PL" altLang="it-IT" sz="1600" dirty="0">
                <a:solidFill>
                  <a:schemeClr val="bg2">
                    <a:lumMod val="50000"/>
                  </a:schemeClr>
                </a:solidFill>
              </a:rPr>
              <a:t>(Roger Bacon, Dzieło większe, IV [D] pisane w roku 1267)</a:t>
            </a:r>
            <a:endParaRPr lang="en-AU" altLang="it-IT" sz="1600" dirty="0">
              <a:solidFill>
                <a:schemeClr val="bg2">
                  <a:lumMod val="50000"/>
                </a:schemeClr>
              </a:solidFill>
            </a:endParaRPr>
          </a:p>
          <a:p>
            <a:pPr eaLnBrk="1" hangingPunct="1">
              <a:lnSpc>
                <a:spcPct val="80000"/>
              </a:lnSpc>
            </a:pPr>
            <a:endParaRPr lang="pl-PL" altLang="it-IT" sz="1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B7414CD-1898-A2EA-25ED-A6401A5FD717}"/>
              </a:ext>
            </a:extLst>
          </p:cNvPr>
          <p:cNvSpPr>
            <a:spLocks noGrp="1" noChangeArrowheads="1"/>
          </p:cNvSpPr>
          <p:nvPr>
            <p:ph type="title"/>
          </p:nvPr>
        </p:nvSpPr>
        <p:spPr/>
        <p:txBody>
          <a:bodyPr/>
          <a:lstStyle/>
          <a:p>
            <a:r>
              <a:rPr lang="pl-PL" altLang="it-IT" sz="3200"/>
              <a:t>Uzasadnienie </a:t>
            </a:r>
            <a:r>
              <a:rPr lang="pl-PL" altLang="it-IT" sz="3200">
                <a:solidFill>
                  <a:srgbClr val="FF0000"/>
                </a:solidFill>
              </a:rPr>
              <a:t>trojakiego</a:t>
            </a:r>
            <a:r>
              <a:rPr lang="pl-PL" altLang="it-IT" sz="3200"/>
              <a:t> ruchu Ziemi</a:t>
            </a:r>
            <a:endParaRPr lang="en-AU" altLang="it-IT" sz="3200"/>
          </a:p>
        </p:txBody>
      </p:sp>
      <p:sp>
        <p:nvSpPr>
          <p:cNvPr id="29699" name="Rectangle 3">
            <a:extLst>
              <a:ext uri="{FF2B5EF4-FFF2-40B4-BE49-F238E27FC236}">
                <a16:creationId xmlns:a16="http://schemas.microsoft.com/office/drawing/2014/main" id="{1AA0E9FE-5464-6F63-11DD-009B52601C51}"/>
              </a:ext>
            </a:extLst>
          </p:cNvPr>
          <p:cNvSpPr>
            <a:spLocks noGrp="1" noChangeArrowheads="1"/>
          </p:cNvSpPr>
          <p:nvPr>
            <p:ph type="body" idx="1"/>
          </p:nvPr>
        </p:nvSpPr>
        <p:spPr>
          <a:xfrm>
            <a:off x="457200" y="1557338"/>
            <a:ext cx="8229600" cy="5589587"/>
          </a:xfrm>
        </p:spPr>
        <p:txBody>
          <a:bodyPr/>
          <a:lstStyle/>
          <a:p>
            <a:pPr>
              <a:buFontTx/>
              <a:buNone/>
            </a:pPr>
            <a:r>
              <a:rPr lang="pl-PL" altLang="it-IT" sz="2000" dirty="0"/>
              <a:t>„W ogóle trzeba przyjąć, że jest on [ruch Ziemi] trojaki. Pierwszy, który Grecy – jak powiedzieliśmy – nazywają </a:t>
            </a:r>
            <a:r>
              <a:rPr lang="pl-PL" altLang="it-IT" sz="2000" i="1" dirty="0" err="1"/>
              <a:t>nychtomerinos</a:t>
            </a:r>
            <a:r>
              <a:rPr lang="pl-PL" altLang="it-IT" sz="2000" dirty="0"/>
              <a:t>, to jest ruchem </a:t>
            </a:r>
            <a:r>
              <a:rPr lang="pl-PL" altLang="it-IT" sz="2000" dirty="0" err="1"/>
              <a:t>noco</a:t>
            </a:r>
            <a:r>
              <a:rPr lang="pl-PL" altLang="it-IT" sz="2000" dirty="0"/>
              <a:t>-dziennym [dobowym], jest obrotem swoistym dla dnia i nocy, dokonującym się dookoła osi ziemskiej z zachodu na wschód, wobec czego ma się wrażenie, że świat obraca się w przeciwnym kierunku.</a:t>
            </a:r>
          </a:p>
          <a:p>
            <a:pPr>
              <a:buFontTx/>
              <a:buNone/>
            </a:pPr>
            <a:r>
              <a:rPr lang="pl-PL" altLang="it-IT" sz="2000" dirty="0"/>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a:buFontTx/>
              <a:buNone/>
            </a:pPr>
            <a:r>
              <a:rPr lang="pl-PL" altLang="it-IT" sz="2000" dirty="0"/>
              <a:t>Z kolei zatem idzie ruch nachylenia jako trzeci ruch.”</a:t>
            </a:r>
          </a:p>
          <a:p>
            <a:pPr>
              <a:buFontTx/>
              <a:buNone/>
            </a:pPr>
            <a:endParaRPr lang="en-AU" altLang="it-IT" sz="2000" dirty="0"/>
          </a:p>
        </p:txBody>
      </p:sp>
      <p:pic>
        <p:nvPicPr>
          <p:cNvPr id="2" name="Picture 5" descr="40.900+ Trottola Foto stock, immagini e fotografie royalty ...">
            <a:extLst>
              <a:ext uri="{FF2B5EF4-FFF2-40B4-BE49-F238E27FC236}">
                <a16:creationId xmlns:a16="http://schemas.microsoft.com/office/drawing/2014/main" id="{3495F391-FB1F-01CD-891E-46107D93A0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4857749"/>
            <a:ext cx="1727200"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a:extLst>
              <a:ext uri="{FF2B5EF4-FFF2-40B4-BE49-F238E27FC236}">
                <a16:creationId xmlns:a16="http://schemas.microsoft.com/office/drawing/2014/main" id="{D6736351-8807-B0E6-B642-1A31CDAC30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84" y="591730"/>
            <a:ext cx="7131942" cy="5436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2" name="Rectangle 2">
            <a:extLst>
              <a:ext uri="{FF2B5EF4-FFF2-40B4-BE49-F238E27FC236}">
                <a16:creationId xmlns:a16="http://schemas.microsoft.com/office/drawing/2014/main" id="{8B2D9446-B9C9-73D1-DEA5-F95A2AE40903}"/>
              </a:ext>
            </a:extLst>
          </p:cNvPr>
          <p:cNvSpPr>
            <a:spLocks noGrp="1" noChangeArrowheads="1"/>
          </p:cNvSpPr>
          <p:nvPr>
            <p:ph type="title"/>
          </p:nvPr>
        </p:nvSpPr>
        <p:spPr>
          <a:xfrm>
            <a:off x="423863" y="0"/>
            <a:ext cx="7460505" cy="692696"/>
          </a:xfrm>
        </p:spPr>
        <p:txBody>
          <a:bodyPr/>
          <a:lstStyle/>
          <a:p>
            <a:r>
              <a:rPr lang="pl-PL" altLang="it-IT" sz="3600" dirty="0"/>
              <a:t>Cztery pory roku</a:t>
            </a:r>
            <a:endParaRPr lang="en-AU" altLang="it-IT" sz="3600" dirty="0"/>
          </a:p>
        </p:txBody>
      </p:sp>
      <p:sp>
        <p:nvSpPr>
          <p:cNvPr id="2" name="pole tekstowe 1">
            <a:extLst>
              <a:ext uri="{FF2B5EF4-FFF2-40B4-BE49-F238E27FC236}">
                <a16:creationId xmlns:a16="http://schemas.microsoft.com/office/drawing/2014/main" id="{4095EE62-A2B3-BDB5-D8BE-D52888A41F26}"/>
              </a:ext>
            </a:extLst>
          </p:cNvPr>
          <p:cNvSpPr txBox="1"/>
          <p:nvPr/>
        </p:nvSpPr>
        <p:spPr>
          <a:xfrm>
            <a:off x="395536" y="5949280"/>
            <a:ext cx="5342168" cy="523220"/>
          </a:xfrm>
          <a:prstGeom prst="rect">
            <a:avLst/>
          </a:prstGeom>
          <a:noFill/>
        </p:spPr>
        <p:txBody>
          <a:bodyPr wrap="none" rtlCol="0">
            <a:spAutoFit/>
          </a:bodyPr>
          <a:lstStyle/>
          <a:p>
            <a:r>
              <a:rPr lang="pl-PL" sz="1400" dirty="0"/>
              <a:t>G. Karwasz, </a:t>
            </a:r>
            <a:r>
              <a:rPr lang="pl-PL" sz="1400" i="1" dirty="0"/>
              <a:t>Toruński </a:t>
            </a:r>
            <a:r>
              <a:rPr lang="pl-PL" sz="1400" i="1" dirty="0" err="1"/>
              <a:t>poręcznik</a:t>
            </a:r>
            <a:r>
              <a:rPr lang="pl-PL" sz="1400" i="1" dirty="0"/>
              <a:t> do fizyki, IV. Fizyka współczesna</a:t>
            </a:r>
          </a:p>
          <a:p>
            <a:r>
              <a:rPr lang="pl-PL" sz="1400" i="1" dirty="0"/>
              <a:t>i astrofizyka</a:t>
            </a:r>
            <a:r>
              <a:rPr lang="pl-PL" sz="1400" dirty="0"/>
              <a:t>, Wyd. Nauk UMK, 2021</a:t>
            </a:r>
            <a:endParaRPr lang="en-US" sz="1400" dirty="0"/>
          </a:p>
        </p:txBody>
      </p:sp>
      <p:pic>
        <p:nvPicPr>
          <p:cNvPr id="4" name="Obraz 3">
            <a:extLst>
              <a:ext uri="{FF2B5EF4-FFF2-40B4-BE49-F238E27FC236}">
                <a16:creationId xmlns:a16="http://schemas.microsoft.com/office/drawing/2014/main" id="{BD65A68F-1927-BA92-A327-5444C8B6D34F}"/>
              </a:ext>
            </a:extLst>
          </p:cNvPr>
          <p:cNvPicPr>
            <a:picLocks noChangeAspect="1"/>
          </p:cNvPicPr>
          <p:nvPr/>
        </p:nvPicPr>
        <p:blipFill>
          <a:blip r:embed="rId3"/>
          <a:stretch>
            <a:fillRect/>
          </a:stretch>
        </p:blipFill>
        <p:spPr>
          <a:xfrm>
            <a:off x="5874341" y="1667423"/>
            <a:ext cx="3269659" cy="3779589"/>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425DD4F2-EC06-2632-D7FD-CE9B6362797F}"/>
              </a:ext>
            </a:extLst>
          </p:cNvPr>
          <p:cNvSpPr>
            <a:spLocks noGrp="1" noChangeArrowheads="1"/>
          </p:cNvSpPr>
          <p:nvPr>
            <p:ph type="title"/>
          </p:nvPr>
        </p:nvSpPr>
        <p:spPr/>
        <p:txBody>
          <a:bodyPr/>
          <a:lstStyle/>
          <a:p>
            <a:r>
              <a:rPr lang="pl-PL" altLang="it-IT" sz="3200"/>
              <a:t>Uzasadnienie trojakiego ruchu Ziemi</a:t>
            </a:r>
            <a:endParaRPr lang="en-AU" altLang="it-IT" sz="3200"/>
          </a:p>
        </p:txBody>
      </p:sp>
      <p:sp>
        <p:nvSpPr>
          <p:cNvPr id="6147" name="Rectangle 3">
            <a:extLst>
              <a:ext uri="{FF2B5EF4-FFF2-40B4-BE49-F238E27FC236}">
                <a16:creationId xmlns:a16="http://schemas.microsoft.com/office/drawing/2014/main" id="{4EDFE960-C8AD-C37A-C797-779EF3A92321}"/>
              </a:ext>
            </a:extLst>
          </p:cNvPr>
          <p:cNvSpPr>
            <a:spLocks noGrp="1" noChangeArrowheads="1"/>
          </p:cNvSpPr>
          <p:nvPr>
            <p:ph type="body" idx="1"/>
          </p:nvPr>
        </p:nvSpPr>
        <p:spPr>
          <a:xfrm>
            <a:off x="468313" y="1052513"/>
            <a:ext cx="8229600" cy="5589587"/>
          </a:xfrm>
        </p:spPr>
        <p:txBody>
          <a:bodyPr/>
          <a:lstStyle/>
          <a:p>
            <a:pPr>
              <a:buFontTx/>
              <a:buNone/>
              <a:defRPr/>
            </a:pPr>
            <a:r>
              <a:rPr lang="pl-PL" altLang="it-IT" sz="1800" dirty="0">
                <a:solidFill>
                  <a:schemeClr val="bg1">
                    <a:lumMod val="50000"/>
                  </a:schemeClr>
                </a:solidFill>
              </a:rPr>
              <a:t>W ogóle trzeba przyjąć, że jest on [ruch Ziemi] trojaki. Pierwszy, który Grecy – jak powiedzieliśmy – nazywają </a:t>
            </a:r>
            <a:r>
              <a:rPr lang="pl-PL" altLang="it-IT" sz="1800" i="1" dirty="0">
                <a:solidFill>
                  <a:schemeClr val="bg1">
                    <a:lumMod val="50000"/>
                  </a:schemeClr>
                </a:solidFill>
              </a:rPr>
              <a:t>nychtomerinos</a:t>
            </a:r>
            <a:r>
              <a:rPr lang="pl-PL" altLang="it-IT" sz="1800" dirty="0">
                <a:solidFill>
                  <a:schemeClr val="bg1">
                    <a:lumMod val="50000"/>
                  </a:schemeClr>
                </a:solidFill>
              </a:rPr>
              <a:t>, to jest ruchem noco-dziennym [dobowym], jest obrotem swoistym dla dnia i nocy, dokonującym się dookoła osi ziemskiej z zachodu na wschód, wobec czego ma się wrażenie, że świat obraca się w przeciwnym kierunku.</a:t>
            </a:r>
          </a:p>
          <a:p>
            <a:pPr>
              <a:buFontTx/>
              <a:buNone/>
              <a:defRPr/>
            </a:pPr>
            <a:r>
              <a:rPr lang="pl-PL" altLang="it-IT" sz="1800" dirty="0">
                <a:solidFill>
                  <a:schemeClr val="bg1">
                    <a:lumMod val="50000"/>
                  </a:schemeClr>
                </a:solidFill>
              </a:rPr>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a:buFontTx/>
              <a:buNone/>
              <a:defRPr/>
            </a:pPr>
            <a:endParaRPr lang="pl-PL" altLang="it-IT" sz="2000" dirty="0"/>
          </a:p>
          <a:p>
            <a:pPr>
              <a:buFontTx/>
              <a:buNone/>
              <a:defRPr/>
            </a:pPr>
            <a:r>
              <a:rPr lang="pl-PL" altLang="it-IT" sz="2000" dirty="0"/>
              <a:t>„Z kolei zatem idzie ruch nachylenia jako trzeci ruch Ziemi, również o rocznym okresie, lecz przeciwny porządkowi zodiaku, to jest idący w kierunku odwrotnym niż ruch środka Ziemi. W ten sposób, dzięki temu, że oba ruchy </a:t>
            </a:r>
            <a:r>
              <a:rPr lang="pl-PL" altLang="it-IT" sz="2000" dirty="0">
                <a:solidFill>
                  <a:srgbClr val="FF0000"/>
                </a:solidFill>
              </a:rPr>
              <a:t>są wzajemnie </a:t>
            </a:r>
            <a:r>
              <a:rPr lang="pl-PL" altLang="it-IT" sz="2000" i="1" dirty="0">
                <a:solidFill>
                  <a:srgbClr val="FF0000"/>
                </a:solidFill>
              </a:rPr>
              <a:t>prawie</a:t>
            </a:r>
            <a:r>
              <a:rPr lang="pl-PL" altLang="it-IT" sz="2000" dirty="0">
                <a:solidFill>
                  <a:srgbClr val="FF0000"/>
                </a:solidFill>
              </a:rPr>
              <a:t> równe </a:t>
            </a:r>
            <a:r>
              <a:rPr lang="pl-PL" altLang="it-IT" sz="2000" dirty="0"/>
              <a:t>a zarazem sobie przeciwne, oś Ziemi i największy na niej równoleżnik, czyli równik, zwrócone </a:t>
            </a:r>
            <a:r>
              <a:rPr lang="pl-PL" altLang="it-IT" sz="2000" dirty="0">
                <a:solidFill>
                  <a:srgbClr val="FF0000"/>
                </a:solidFill>
              </a:rPr>
              <a:t>są </a:t>
            </a:r>
            <a:r>
              <a:rPr lang="pl-PL" altLang="it-IT" sz="2000" i="1" dirty="0">
                <a:solidFill>
                  <a:srgbClr val="FF0000"/>
                </a:solidFill>
              </a:rPr>
              <a:t>prawie</a:t>
            </a:r>
            <a:r>
              <a:rPr lang="pl-PL" altLang="it-IT" sz="2000" dirty="0">
                <a:solidFill>
                  <a:srgbClr val="FF0000"/>
                </a:solidFill>
              </a:rPr>
              <a:t> stale </a:t>
            </a:r>
            <a:r>
              <a:rPr lang="pl-PL" altLang="it-IT" sz="2000" dirty="0"/>
              <a:t>w jedną i tę samą stronę świata, zupełnie jakby pozostawały bez ruchu.” (</a:t>
            </a:r>
            <a:r>
              <a:rPr lang="pl-PL" altLang="it-IT" sz="2000" i="1" dirty="0"/>
              <a:t>De </a:t>
            </a:r>
            <a:r>
              <a:rPr lang="pl-PL" altLang="it-IT" sz="2000" i="1" dirty="0" err="1"/>
              <a:t>revolutionibus</a:t>
            </a:r>
            <a:r>
              <a:rPr lang="pl-PL" altLang="it-IT" sz="2000" i="1" dirty="0"/>
              <a:t>,</a:t>
            </a:r>
            <a:r>
              <a:rPr lang="pl-PL" altLang="it-IT" sz="2000" dirty="0"/>
              <a:t> s.24)  </a:t>
            </a:r>
          </a:p>
          <a:p>
            <a:pPr>
              <a:buFontTx/>
              <a:buNone/>
              <a:defRPr/>
            </a:pPr>
            <a:endParaRPr lang="pl-PL" altLang="it-IT" sz="2000" dirty="0"/>
          </a:p>
          <a:p>
            <a:pPr>
              <a:buFontTx/>
              <a:buNone/>
              <a:defRPr/>
            </a:pPr>
            <a:endParaRPr lang="en-AU" altLang="it-IT" sz="2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CAAA0B9-2CC4-21ED-96CE-FF91EA19E5AF}"/>
              </a:ext>
            </a:extLst>
          </p:cNvPr>
          <p:cNvSpPr>
            <a:spLocks noGrp="1" noChangeArrowheads="1"/>
          </p:cNvSpPr>
          <p:nvPr>
            <p:ph type="title"/>
          </p:nvPr>
        </p:nvSpPr>
        <p:spPr>
          <a:xfrm>
            <a:off x="323850" y="0"/>
            <a:ext cx="8229600" cy="1143000"/>
          </a:xfrm>
        </p:spPr>
        <p:txBody>
          <a:bodyPr/>
          <a:lstStyle/>
          <a:p>
            <a:pPr eaLnBrk="1" hangingPunct="1"/>
            <a:r>
              <a:rPr lang="pl-PL" altLang="it-IT" sz="3200"/>
              <a:t>Uzasadnienie trojakiego ruchu Ziemi</a:t>
            </a:r>
            <a:endParaRPr lang="en-AU" altLang="it-IT" sz="3200"/>
          </a:p>
        </p:txBody>
      </p:sp>
      <p:sp>
        <p:nvSpPr>
          <p:cNvPr id="32771" name="Rectangle 3">
            <a:extLst>
              <a:ext uri="{FF2B5EF4-FFF2-40B4-BE49-F238E27FC236}">
                <a16:creationId xmlns:a16="http://schemas.microsoft.com/office/drawing/2014/main" id="{56B51D1A-7926-A74C-DE9C-DE9CF3640555}"/>
              </a:ext>
            </a:extLst>
          </p:cNvPr>
          <p:cNvSpPr>
            <a:spLocks noGrp="1" noChangeArrowheads="1"/>
          </p:cNvSpPr>
          <p:nvPr>
            <p:ph type="body" idx="1"/>
          </p:nvPr>
        </p:nvSpPr>
        <p:spPr>
          <a:xfrm>
            <a:off x="0" y="908050"/>
            <a:ext cx="9144000" cy="5589588"/>
          </a:xfrm>
        </p:spPr>
        <p:txBody>
          <a:bodyPr/>
          <a:lstStyle/>
          <a:p>
            <a:pPr eaLnBrk="1" hangingPunct="1">
              <a:buFontTx/>
              <a:buNone/>
            </a:pPr>
            <a:r>
              <a:rPr lang="pl-PL" altLang="it-IT" sz="2000"/>
              <a:t>Skoro zatem nic nie stoi na przeszkodzie, by przyjąć ruchomość Ziemi, sądzę, że teraz trzeba się zastanowić, czy przystoi jej również wielość ruchów, tak, by ją można uważać za </a:t>
            </a:r>
            <a:r>
              <a:rPr lang="pl-PL" altLang="it-IT" sz="2000">
                <a:solidFill>
                  <a:srgbClr val="FF0000"/>
                </a:solidFill>
              </a:rPr>
              <a:t>jedną z planet.</a:t>
            </a:r>
            <a:endParaRPr lang="pl-PL" altLang="it-IT" sz="2000"/>
          </a:p>
          <a:p>
            <a:pPr eaLnBrk="1" hangingPunct="1">
              <a:buFontTx/>
              <a:buNone/>
            </a:pPr>
            <a:r>
              <a:rPr lang="pl-PL" altLang="it-IT" sz="2000"/>
              <a:t>W ogóle trzeba przyjąć, że jest on [ruch Ziemi] trojaki. Pierwszy, który Grecy – jak powiedzieliśmy – nazywają </a:t>
            </a:r>
            <a:r>
              <a:rPr lang="pl-PL" altLang="it-IT" sz="2000" i="1"/>
              <a:t>nychtomerinos</a:t>
            </a:r>
            <a:r>
              <a:rPr lang="pl-PL" altLang="it-IT" sz="2000"/>
              <a:t>, to jest ruchem nocno-dziennym [dobowym], jest obrotem swoistym dla dnia i nocy, dokonującym się dookoła osi ziemskiej z zachodu na wschód, wobec czego ma się wrażenie, że świat obraca się w przeciwnym kierunku.</a:t>
            </a:r>
          </a:p>
          <a:p>
            <a:pPr eaLnBrk="1" hangingPunct="1">
              <a:buFontTx/>
              <a:buNone/>
            </a:pPr>
            <a:r>
              <a:rPr lang="pl-PL" altLang="it-IT" sz="2000"/>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eaLnBrk="1" hangingPunct="1">
              <a:buFontTx/>
              <a:buNone/>
            </a:pPr>
            <a:r>
              <a:rPr lang="pl-PL" altLang="it-IT" sz="2000"/>
              <a:t>Z kolei zatem idzie ruch nachylenia jako trzeci ruch Ziemi, również o rocznym okresie, lecz przeciwny porządkowi zodiaku, to jest idący w kierunku odwrotnym niż ruch środka Ziemi. W ten sposón, dzięki temu, że oba ruchy sa wzajemnie </a:t>
            </a:r>
            <a:r>
              <a:rPr lang="pl-PL" altLang="it-IT" sz="2000" i="1"/>
              <a:t>prawie</a:t>
            </a:r>
            <a:r>
              <a:rPr lang="pl-PL" altLang="it-IT" sz="2000"/>
              <a:t> równe a zarazem sobie przeciwne, oś Ziemi i największy na niej równoleżnik, czyli równik, zwrócone są </a:t>
            </a:r>
            <a:r>
              <a:rPr lang="pl-PL" altLang="it-IT" sz="2000" i="1"/>
              <a:t>prawie</a:t>
            </a:r>
            <a:r>
              <a:rPr lang="pl-PL" altLang="it-IT" sz="2000"/>
              <a:t> stale w jedną i tę samą stronę świata, zupełnie jakby pozostawały bez ruchu. (s.24)  </a:t>
            </a:r>
          </a:p>
          <a:p>
            <a:pPr eaLnBrk="1" hangingPunct="1">
              <a:buFontTx/>
              <a:buNone/>
            </a:pPr>
            <a:endParaRPr lang="pl-PL" altLang="it-IT" sz="2000"/>
          </a:p>
          <a:p>
            <a:pPr eaLnBrk="1" hangingPunct="1">
              <a:buFontTx/>
              <a:buNone/>
            </a:pPr>
            <a:endParaRPr lang="en-AU" altLang="it-IT" sz="20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ytuł 1">
            <a:extLst>
              <a:ext uri="{FF2B5EF4-FFF2-40B4-BE49-F238E27FC236}">
                <a16:creationId xmlns:a16="http://schemas.microsoft.com/office/drawing/2014/main" id="{9D101579-0BD1-73B7-A899-50EA62BE3F4A}"/>
              </a:ext>
            </a:extLst>
          </p:cNvPr>
          <p:cNvSpPr>
            <a:spLocks noGrp="1" noChangeArrowheads="1"/>
          </p:cNvSpPr>
          <p:nvPr>
            <p:ph type="title"/>
          </p:nvPr>
        </p:nvSpPr>
        <p:spPr>
          <a:xfrm>
            <a:off x="0" y="200025"/>
            <a:ext cx="9144000" cy="1143000"/>
          </a:xfrm>
        </p:spPr>
        <p:txBody>
          <a:bodyPr/>
          <a:lstStyle/>
          <a:p>
            <a:r>
              <a:rPr lang="it-IT" altLang="it-IT" sz="3600"/>
              <a:t>«Precessione» del asse terrestre
</a:t>
            </a:r>
            <a:endParaRPr lang="pl-PL" altLang="it-IT" sz="3600"/>
          </a:p>
        </p:txBody>
      </p:sp>
      <p:sp>
        <p:nvSpPr>
          <p:cNvPr id="33795" name="Symbol zastępczy zawartości 2">
            <a:extLst>
              <a:ext uri="{FF2B5EF4-FFF2-40B4-BE49-F238E27FC236}">
                <a16:creationId xmlns:a16="http://schemas.microsoft.com/office/drawing/2014/main" id="{3E37B284-A521-89BB-D482-CC8DA599AF28}"/>
              </a:ext>
            </a:extLst>
          </p:cNvPr>
          <p:cNvSpPr>
            <a:spLocks noGrp="1" noChangeArrowheads="1"/>
          </p:cNvSpPr>
          <p:nvPr>
            <p:ph idx="1"/>
          </p:nvPr>
        </p:nvSpPr>
        <p:spPr>
          <a:xfrm>
            <a:off x="4244975" y="1724025"/>
            <a:ext cx="4583113" cy="4525963"/>
          </a:xfrm>
        </p:spPr>
        <p:txBody>
          <a:bodyPr/>
          <a:lstStyle/>
          <a:p>
            <a:r>
              <a:rPr lang="it-IT" altLang="it-IT" sz="2400"/>
              <a:t>25816 anni (MK, 1543)
Interazione del Sole e della Luna
</a:t>
            </a:r>
            <a:endParaRPr lang="pl-PL" altLang="it-IT" sz="2400"/>
          </a:p>
        </p:txBody>
      </p:sp>
      <p:pic>
        <p:nvPicPr>
          <p:cNvPr id="33796" name="Obraz 3">
            <a:extLst>
              <a:ext uri="{FF2B5EF4-FFF2-40B4-BE49-F238E27FC236}">
                <a16:creationId xmlns:a16="http://schemas.microsoft.com/office/drawing/2014/main" id="{5CADFBFE-F767-9B69-3269-3C779CA0AE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952625"/>
            <a:ext cx="3038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Obraz 4">
            <a:extLst>
              <a:ext uri="{FF2B5EF4-FFF2-40B4-BE49-F238E27FC236}">
                <a16:creationId xmlns:a16="http://schemas.microsoft.com/office/drawing/2014/main" id="{C1ACA98C-C488-9F8C-1201-ED339DAF27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3651250"/>
            <a:ext cx="4503737"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00A63E67-60B9-5BFD-F34E-9E96883E0903}"/>
              </a:ext>
            </a:extLst>
          </p:cNvPr>
          <p:cNvSpPr>
            <a:spLocks noGrp="1" noChangeArrowheads="1"/>
          </p:cNvSpPr>
          <p:nvPr>
            <p:ph type="title"/>
          </p:nvPr>
        </p:nvSpPr>
        <p:spPr/>
        <p:txBody>
          <a:bodyPr/>
          <a:lstStyle/>
          <a:p>
            <a:r>
              <a:rPr lang="pl-PL" altLang="it-IT" sz="3200"/>
              <a:t>Uzasadnienie trojakiego ruchu Ziemi</a:t>
            </a:r>
            <a:endParaRPr lang="en-AU" altLang="it-IT" sz="3200"/>
          </a:p>
        </p:txBody>
      </p:sp>
      <p:sp>
        <p:nvSpPr>
          <p:cNvPr id="6147" name="Rectangle 3">
            <a:extLst>
              <a:ext uri="{FF2B5EF4-FFF2-40B4-BE49-F238E27FC236}">
                <a16:creationId xmlns:a16="http://schemas.microsoft.com/office/drawing/2014/main" id="{E532385C-7145-8DC1-5552-64057DF9D0C3}"/>
              </a:ext>
            </a:extLst>
          </p:cNvPr>
          <p:cNvSpPr>
            <a:spLocks noGrp="1" noChangeArrowheads="1"/>
          </p:cNvSpPr>
          <p:nvPr>
            <p:ph type="body" idx="1"/>
          </p:nvPr>
        </p:nvSpPr>
        <p:spPr>
          <a:xfrm>
            <a:off x="468313" y="1052513"/>
            <a:ext cx="8229600" cy="5589587"/>
          </a:xfrm>
        </p:spPr>
        <p:txBody>
          <a:bodyPr/>
          <a:lstStyle/>
          <a:p>
            <a:pPr>
              <a:buFontTx/>
              <a:buNone/>
              <a:defRPr/>
            </a:pPr>
            <a:r>
              <a:rPr lang="pl-PL" altLang="it-IT" sz="1800" dirty="0">
                <a:solidFill>
                  <a:schemeClr val="bg1">
                    <a:lumMod val="50000"/>
                  </a:schemeClr>
                </a:solidFill>
              </a:rPr>
              <a:t>W ogóle trzeba przyjąć, że jest on [ruch Ziemi] trojaki. Pierwszy, który Grecy – jak powiedzieliśmy – nazywają </a:t>
            </a:r>
            <a:r>
              <a:rPr lang="pl-PL" altLang="it-IT" sz="1800" i="1" dirty="0">
                <a:solidFill>
                  <a:schemeClr val="bg1">
                    <a:lumMod val="50000"/>
                  </a:schemeClr>
                </a:solidFill>
              </a:rPr>
              <a:t>nychtomerinos</a:t>
            </a:r>
            <a:r>
              <a:rPr lang="pl-PL" altLang="it-IT" sz="1800" dirty="0">
                <a:solidFill>
                  <a:schemeClr val="bg1">
                    <a:lumMod val="50000"/>
                  </a:schemeClr>
                </a:solidFill>
              </a:rPr>
              <a:t>, to jest ruchem noco-dziennym [dobowym], jest obrotem swoistym dla dnia i nocy, dokonującym się dookoła osi ziemskiej z zachodu na wschód, wobec czego ma się wrażenie, że świat obraca się w przeciwnym kierunku.</a:t>
            </a:r>
          </a:p>
          <a:p>
            <a:pPr>
              <a:buFontTx/>
              <a:buNone/>
              <a:defRPr/>
            </a:pPr>
            <a:r>
              <a:rPr lang="pl-PL" altLang="it-IT" sz="1800" dirty="0">
                <a:solidFill>
                  <a:schemeClr val="bg1">
                    <a:lumMod val="50000"/>
                  </a:schemeClr>
                </a:solidFill>
              </a:rPr>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a:buFontTx/>
              <a:buNone/>
              <a:defRPr/>
            </a:pPr>
            <a:r>
              <a:rPr lang="pl-PL" altLang="it-IT" sz="2000" dirty="0"/>
              <a:t>„Z kolei zatem idzie ruch nachylenia jako trzeci ruch Ziemi, również o rocznym okresie, lecz przeciwny porządkowi zodiaku, to jest idący w kierunku odwrotnym niż ruch środka Ziemi. W ten sposób, dzięki temu, że oba ruchy </a:t>
            </a:r>
            <a:r>
              <a:rPr lang="pl-PL" altLang="it-IT" sz="2000" dirty="0">
                <a:solidFill>
                  <a:srgbClr val="FF0000"/>
                </a:solidFill>
              </a:rPr>
              <a:t>są wzajemnie </a:t>
            </a:r>
            <a:r>
              <a:rPr lang="pl-PL" altLang="it-IT" sz="2000" i="1" dirty="0">
                <a:solidFill>
                  <a:srgbClr val="FF0000"/>
                </a:solidFill>
              </a:rPr>
              <a:t>prawie</a:t>
            </a:r>
            <a:r>
              <a:rPr lang="pl-PL" altLang="it-IT" sz="2000" dirty="0">
                <a:solidFill>
                  <a:srgbClr val="FF0000"/>
                </a:solidFill>
              </a:rPr>
              <a:t> równe </a:t>
            </a:r>
            <a:r>
              <a:rPr lang="pl-PL" altLang="it-IT" sz="2000" dirty="0"/>
              <a:t>a zarazem sobie przeciwne, oś Ziemi i największy na niej równoleżnik, czyli równik, zwrócone </a:t>
            </a:r>
            <a:r>
              <a:rPr lang="pl-PL" altLang="it-IT" sz="2000" dirty="0">
                <a:solidFill>
                  <a:srgbClr val="FF0000"/>
                </a:solidFill>
              </a:rPr>
              <a:t>są </a:t>
            </a:r>
            <a:r>
              <a:rPr lang="pl-PL" altLang="it-IT" sz="2000" i="1" dirty="0">
                <a:solidFill>
                  <a:srgbClr val="FF0000"/>
                </a:solidFill>
              </a:rPr>
              <a:t>prawie</a:t>
            </a:r>
            <a:r>
              <a:rPr lang="pl-PL" altLang="it-IT" sz="2000" dirty="0">
                <a:solidFill>
                  <a:srgbClr val="FF0000"/>
                </a:solidFill>
              </a:rPr>
              <a:t> stale </a:t>
            </a:r>
            <a:r>
              <a:rPr lang="pl-PL" altLang="it-IT" sz="2000" dirty="0"/>
              <a:t>w jedną i tę samą stronę świata, zupełnie jakby pozostawały bez ruchu.” (</a:t>
            </a:r>
            <a:r>
              <a:rPr lang="pl-PL" altLang="it-IT" sz="2000" i="1" dirty="0"/>
              <a:t>De </a:t>
            </a:r>
            <a:r>
              <a:rPr lang="pl-PL" altLang="it-IT" sz="2000" i="1" dirty="0" err="1"/>
              <a:t>revolutionibus</a:t>
            </a:r>
            <a:r>
              <a:rPr lang="pl-PL" altLang="it-IT" sz="2000" i="1" dirty="0"/>
              <a:t>,</a:t>
            </a:r>
            <a:r>
              <a:rPr lang="pl-PL" altLang="it-IT" sz="2000" dirty="0"/>
              <a:t> s.24)  </a:t>
            </a:r>
          </a:p>
          <a:p>
            <a:pPr>
              <a:buFontTx/>
              <a:buNone/>
              <a:defRPr/>
            </a:pPr>
            <a:r>
              <a:rPr lang="pl-PL" altLang="it-IT" sz="2000" dirty="0">
                <a:solidFill>
                  <a:srgbClr val="FF0000"/>
                </a:solidFill>
              </a:rPr>
              <a:t>To „prawie równe” jest właśnie precesją osi, raz na 28 tys. lat, którego szukał Francis Bacon</a:t>
            </a:r>
          </a:p>
          <a:p>
            <a:pPr>
              <a:buFontTx/>
              <a:buNone/>
              <a:defRPr/>
            </a:pPr>
            <a:endParaRPr lang="pl-PL" altLang="it-IT" sz="2000" dirty="0"/>
          </a:p>
          <a:p>
            <a:pPr>
              <a:buFontTx/>
              <a:buNone/>
              <a:defRPr/>
            </a:pPr>
            <a:endParaRPr lang="en-AU" altLang="it-IT" sz="2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C1B4773E-8A38-ABEB-5640-C2CF214C33F7}"/>
              </a:ext>
            </a:extLst>
          </p:cNvPr>
          <p:cNvSpPr>
            <a:spLocks noGrp="1" noChangeArrowheads="1"/>
          </p:cNvSpPr>
          <p:nvPr>
            <p:ph type="title"/>
          </p:nvPr>
        </p:nvSpPr>
        <p:spPr/>
        <p:txBody>
          <a:bodyPr/>
          <a:lstStyle/>
          <a:p>
            <a:pPr eaLnBrk="1" hangingPunct="1"/>
            <a:r>
              <a:rPr lang="pl-PL" altLang="it-IT" sz="3200"/>
              <a:t>„Narratio prima”</a:t>
            </a:r>
            <a:endParaRPr lang="en-AU" altLang="it-IT" sz="3200"/>
          </a:p>
        </p:txBody>
      </p:sp>
      <p:sp>
        <p:nvSpPr>
          <p:cNvPr id="35843" name="Rectangle 3">
            <a:extLst>
              <a:ext uri="{FF2B5EF4-FFF2-40B4-BE49-F238E27FC236}">
                <a16:creationId xmlns:a16="http://schemas.microsoft.com/office/drawing/2014/main" id="{9C1B2227-3367-8E8E-E926-3F55910F54AE}"/>
              </a:ext>
            </a:extLst>
          </p:cNvPr>
          <p:cNvSpPr>
            <a:spLocks noGrp="1" noChangeArrowheads="1"/>
          </p:cNvSpPr>
          <p:nvPr>
            <p:ph type="body" idx="1"/>
          </p:nvPr>
        </p:nvSpPr>
        <p:spPr>
          <a:xfrm>
            <a:off x="539750" y="1268413"/>
            <a:ext cx="8229600" cy="5257800"/>
          </a:xfrm>
        </p:spPr>
        <p:txBody>
          <a:bodyPr/>
          <a:lstStyle/>
          <a:p>
            <a:pPr eaLnBrk="1" hangingPunct="1">
              <a:buFontTx/>
              <a:buNone/>
            </a:pPr>
            <a:r>
              <a:rPr lang="pl-PL" altLang="it-IT" sz="2200" dirty="0"/>
              <a:t>O tym, że świat, wziąwszy nawet pod uwagę jego sklepienie, jest niezmierzony i prawdziwie podobny do nieskończoności, świadczy   i to, iż wszystkie gwiazdy migoczą, z wyjątkiem Saturna, który będąc spośród nich najbliżej nieba, zatacza największy okrąg. </a:t>
            </a:r>
          </a:p>
          <a:p>
            <a:pPr eaLnBrk="1" hangingPunct="1">
              <a:buFontTx/>
              <a:buNone/>
            </a:pPr>
            <a:r>
              <a:rPr lang="pl-PL" altLang="it-IT" sz="2200" dirty="0"/>
              <a:t>Zgodność ruchów i sfer oraz ich wzajemne powiązanie, które wzbudzają podziw i są godne zarówno Boga Stwórcy, jaki tych boskich ciał niebieskich, i które są zachowane na skutek przyjęcia wyżej umówionych hipotez, dają się według mnie łatwiej pojąć rozumem (dzięki pokrewieństwu, jaki ten ma z niebem), niż wyrazić w jakimś ludzkim języku. (s. 101)</a:t>
            </a:r>
          </a:p>
          <a:p>
            <a:pPr eaLnBrk="1" hangingPunct="1">
              <a:buFontTx/>
              <a:buNone/>
            </a:pPr>
            <a:endParaRPr lang="pl-PL" altLang="it-IT" sz="2200" dirty="0"/>
          </a:p>
          <a:p>
            <a:pPr eaLnBrk="1" hangingPunct="1">
              <a:buFontTx/>
              <a:buNone/>
            </a:pPr>
            <a:r>
              <a:rPr lang="pl-PL" altLang="it-IT" sz="1800" dirty="0">
                <a:ea typeface="Arial Unicode MS" pitchFamily="34" charset="-128"/>
              </a:rPr>
              <a:t>Jerzy Joachim Retyk </a:t>
            </a:r>
            <a:r>
              <a:rPr lang="pl-PL" altLang="it-IT" sz="1800" i="1" dirty="0" err="1">
                <a:ea typeface="Arial Unicode MS" pitchFamily="34" charset="-128"/>
              </a:rPr>
              <a:t>Narratio</a:t>
            </a:r>
            <a:r>
              <a:rPr lang="pl-PL" altLang="it-IT" sz="1800" i="1" dirty="0">
                <a:ea typeface="Arial Unicode MS" pitchFamily="34" charset="-128"/>
              </a:rPr>
              <a:t> prima</a:t>
            </a:r>
            <a:r>
              <a:rPr lang="pl-PL" altLang="it-IT" sz="1800" dirty="0">
                <a:ea typeface="Arial Unicode MS" pitchFamily="34" charset="-128"/>
              </a:rPr>
              <a:t>, Relacja pierwsza z ksiąg </a:t>
            </a:r>
            <a:r>
              <a:rPr lang="pl-PL" altLang="it-IT" sz="1800" i="1" dirty="0">
                <a:ea typeface="Arial Unicode MS" pitchFamily="34" charset="-128"/>
              </a:rPr>
              <a:t>O obrotach</a:t>
            </a:r>
            <a:r>
              <a:rPr lang="pl-PL" altLang="it-IT" sz="1800" dirty="0">
                <a:ea typeface="Arial Unicode MS" pitchFamily="34" charset="-128"/>
              </a:rPr>
              <a:t> Mikołaja Kopernika, Gd</a:t>
            </a:r>
            <a:r>
              <a:rPr lang="pl-PL" altLang="it-IT" sz="1800" dirty="0"/>
              <a:t>ańsk</a:t>
            </a:r>
            <a:r>
              <a:rPr lang="pl-PL" altLang="it-IT" sz="1800" dirty="0">
                <a:ea typeface="Arial Unicode MS" pitchFamily="34" charset="-128"/>
              </a:rPr>
              <a:t>1540  </a:t>
            </a:r>
          </a:p>
          <a:p>
            <a:pPr eaLnBrk="1" hangingPunct="1">
              <a:buFontTx/>
              <a:buNone/>
            </a:pPr>
            <a:endParaRPr lang="pl-PL" altLang="it-IT" sz="1800" dirty="0">
              <a:ea typeface="Arial Unicode MS" pitchFamily="34" charset="-128"/>
            </a:endParaRPr>
          </a:p>
          <a:p>
            <a:pPr eaLnBrk="1" hangingPunct="1">
              <a:buFontTx/>
              <a:buNone/>
            </a:pPr>
            <a:endParaRPr lang="en-AU" altLang="it-IT" sz="2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1072B73-7D7B-EAE4-9E2C-C8797E2D2D56}"/>
              </a:ext>
            </a:extLst>
          </p:cNvPr>
          <p:cNvSpPr>
            <a:spLocks noGrp="1" noChangeArrowheads="1"/>
          </p:cNvSpPr>
          <p:nvPr>
            <p:ph type="title"/>
          </p:nvPr>
        </p:nvSpPr>
        <p:spPr>
          <a:xfrm>
            <a:off x="457200" y="-100013"/>
            <a:ext cx="8229600" cy="1143001"/>
          </a:xfrm>
        </p:spPr>
        <p:txBody>
          <a:bodyPr/>
          <a:lstStyle/>
          <a:p>
            <a:pPr eaLnBrk="1" hangingPunct="1"/>
            <a:r>
              <a:rPr lang="pl-PL" altLang="it-IT" sz="3200"/>
              <a:t>Kopernik: Porządek sfer niebieskich</a:t>
            </a:r>
            <a:endParaRPr lang="en-AU" altLang="it-IT" sz="3200"/>
          </a:p>
        </p:txBody>
      </p:sp>
      <p:sp>
        <p:nvSpPr>
          <p:cNvPr id="36867" name="Rectangle 3">
            <a:extLst>
              <a:ext uri="{FF2B5EF4-FFF2-40B4-BE49-F238E27FC236}">
                <a16:creationId xmlns:a16="http://schemas.microsoft.com/office/drawing/2014/main" id="{A9A9CB22-260D-1F71-4B8C-0B1F47E14ED1}"/>
              </a:ext>
            </a:extLst>
          </p:cNvPr>
          <p:cNvSpPr>
            <a:spLocks noGrp="1" noChangeArrowheads="1"/>
          </p:cNvSpPr>
          <p:nvPr>
            <p:ph type="body" idx="1"/>
          </p:nvPr>
        </p:nvSpPr>
        <p:spPr>
          <a:xfrm>
            <a:off x="179388" y="800100"/>
            <a:ext cx="8964612" cy="5257800"/>
          </a:xfrm>
        </p:spPr>
        <p:txBody>
          <a:bodyPr/>
          <a:lstStyle/>
          <a:p>
            <a:pPr eaLnBrk="1" hangingPunct="1">
              <a:buFontTx/>
              <a:buNone/>
            </a:pPr>
            <a:r>
              <a:rPr lang="pl-PL" altLang="it-IT" sz="2000"/>
              <a:t>Odnaleźliśmy zatem w tym porządku zadziwiający ład świata i ustalony, zharmonizowany związek między ruchem a wielkością sfer, jakiego w inny sposób odkryć niepodobna.</a:t>
            </a:r>
          </a:p>
          <a:p>
            <a:pPr eaLnBrk="1" hangingPunct="1">
              <a:buFontTx/>
              <a:buNone/>
            </a:pPr>
            <a:r>
              <a:rPr lang="pl-PL" altLang="it-IT" sz="2000"/>
              <a:t>Bo o tym, że nawet od najwyższej z planet, to jest od Saturna, jest jeszcze ogromnie daleko do sfery gwiazd stałych, przekonują nas ich migoczące światła. Tą cechą najbardziej się one odróżniają od planet i ona też – jak być powinno – stanowi największą różnicę pomiędzy ciałami poruszającymi się a nieruchomymi.</a:t>
            </a:r>
          </a:p>
          <a:p>
            <a:pPr eaLnBrk="1" hangingPunct="1">
              <a:buFontTx/>
              <a:buNone/>
            </a:pPr>
            <a:r>
              <a:rPr lang="pl-PL" altLang="it-IT" sz="2000">
                <a:solidFill>
                  <a:srgbClr val="FF0000"/>
                </a:solidFill>
              </a:rPr>
              <a:t>Tak zaprawdę jest to boskie arcydzieło Istoty Najlepszej i Największej! </a:t>
            </a:r>
            <a:r>
              <a:rPr lang="pl-PL" altLang="it-IT" sz="2000"/>
              <a:t>(s.23)</a:t>
            </a:r>
            <a:r>
              <a:rPr lang="pl-PL" altLang="it-IT" sz="2400"/>
              <a:t>  </a:t>
            </a:r>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000"/>
          </a:p>
          <a:p>
            <a:pPr eaLnBrk="1" hangingPunct="1">
              <a:buFontTx/>
              <a:buNone/>
            </a:pPr>
            <a:endParaRPr lang="pl-PL" altLang="it-IT" sz="2800"/>
          </a:p>
          <a:p>
            <a:pPr eaLnBrk="1" hangingPunct="1">
              <a:buFontTx/>
              <a:buNone/>
            </a:pPr>
            <a:endParaRPr lang="en-AU" altLang="it-IT" sz="2800"/>
          </a:p>
        </p:txBody>
      </p:sp>
      <p:pic>
        <p:nvPicPr>
          <p:cNvPr id="36868" name="Picture 2">
            <a:extLst>
              <a:ext uri="{FF2B5EF4-FFF2-40B4-BE49-F238E27FC236}">
                <a16:creationId xmlns:a16="http://schemas.microsoft.com/office/drawing/2014/main" id="{423A9C04-892E-5F6F-CB23-D17B38210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05263"/>
            <a:ext cx="3600450" cy="250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ole tekstowe 3">
            <a:extLst>
              <a:ext uri="{FF2B5EF4-FFF2-40B4-BE49-F238E27FC236}">
                <a16:creationId xmlns:a16="http://schemas.microsoft.com/office/drawing/2014/main" id="{B96D4247-54EF-B746-6862-14113F7AD4C1}"/>
              </a:ext>
            </a:extLst>
          </p:cNvPr>
          <p:cNvSpPr txBox="1"/>
          <p:nvPr/>
        </p:nvSpPr>
        <p:spPr>
          <a:xfrm>
            <a:off x="3924300" y="3911600"/>
            <a:ext cx="4587875" cy="1708150"/>
          </a:xfrm>
          <a:prstGeom prst="rect">
            <a:avLst/>
          </a:prstGeom>
          <a:noFill/>
        </p:spPr>
        <p:txBody>
          <a:bodyPr>
            <a:spAutoFit/>
          </a:bodyPr>
          <a:lstStyle/>
          <a:p>
            <a:pPr eaLnBrk="1" hangingPunct="1">
              <a:defRPr/>
            </a:pPr>
            <a:r>
              <a:rPr lang="pl-PL" altLang="it-IT" sz="2100" dirty="0">
                <a:solidFill>
                  <a:schemeClr val="accent6">
                    <a:lumMod val="75000"/>
                  </a:schemeClr>
                </a:solidFill>
              </a:rPr>
              <a:t>Ziemia, jakkolwiek wielką nie byłaby kulą, niczym jest w porównaniu z rozmiarami nieba, którego granic nie znamy, albo być może, nawet </a:t>
            </a:r>
            <a:r>
              <a:rPr lang="pl-PL" altLang="it-IT" sz="2100" b="1" dirty="0">
                <a:solidFill>
                  <a:schemeClr val="accent6">
                    <a:lumMod val="75000"/>
                  </a:schemeClr>
                </a:solidFill>
              </a:rPr>
              <a:t>znać nie możemy.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A3DACE74-D1FD-7CA8-1DFD-4CEE650F2693}"/>
              </a:ext>
            </a:extLst>
          </p:cNvPr>
          <p:cNvSpPr>
            <a:spLocks noGrp="1" noChangeArrowheads="1"/>
          </p:cNvSpPr>
          <p:nvPr>
            <p:ph type="title"/>
          </p:nvPr>
        </p:nvSpPr>
        <p:spPr/>
        <p:txBody>
          <a:bodyPr/>
          <a:lstStyle/>
          <a:p>
            <a:pPr eaLnBrk="1" hangingPunct="1"/>
            <a:r>
              <a:rPr lang="pl-PL" altLang="it-IT" dirty="0"/>
              <a:t>Rewolucja kopernikańska?</a:t>
            </a:r>
            <a:endParaRPr lang="en-AU" altLang="it-IT" dirty="0"/>
          </a:p>
        </p:txBody>
      </p:sp>
      <p:sp>
        <p:nvSpPr>
          <p:cNvPr id="63491" name="Rectangle 3">
            <a:extLst>
              <a:ext uri="{FF2B5EF4-FFF2-40B4-BE49-F238E27FC236}">
                <a16:creationId xmlns:a16="http://schemas.microsoft.com/office/drawing/2014/main" id="{2C3C5110-3FB9-FE6C-5F84-A0CD0412BA91}"/>
              </a:ext>
            </a:extLst>
          </p:cNvPr>
          <p:cNvSpPr>
            <a:spLocks noGrp="1" noChangeArrowheads="1"/>
          </p:cNvSpPr>
          <p:nvPr>
            <p:ph type="body" idx="1"/>
          </p:nvPr>
        </p:nvSpPr>
        <p:spPr/>
        <p:txBody>
          <a:bodyPr/>
          <a:lstStyle/>
          <a:p>
            <a:pPr eaLnBrk="1" hangingPunct="1"/>
            <a:r>
              <a:rPr lang="pl-PL" altLang="it-IT" sz="2200" dirty="0"/>
              <a:t>Nie akceptuj żadnej "prawdy" bez krytycznego uzasadnienia
Kontynuuj, systematycznie i dokładnie, eksperymentując i obserwując, krok po kroku, pytanie po pytaniu
Nie bój się odważnych pomysłów: formułuj je jasno
Akceptuj nowe pomysły, jeśli zgadzają się z rozumowaniem i eksperymentami
Opublikuj swoje wyniki natychmiast, gdy tylko będzie (prawie) pewien</a:t>
            </a:r>
            <a:endParaRPr lang="en-AU" altLang="it-IT" sz="22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8D1BA-B9E7-413D-D363-170FB619A7B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53E7197-1571-D5FE-63EB-F977B8056F02}"/>
              </a:ext>
            </a:extLst>
          </p:cNvPr>
          <p:cNvSpPr>
            <a:spLocks noGrp="1"/>
          </p:cNvSpPr>
          <p:nvPr>
            <p:ph type="title"/>
          </p:nvPr>
        </p:nvSpPr>
        <p:spPr>
          <a:xfrm>
            <a:off x="457200" y="-345490"/>
            <a:ext cx="8229600" cy="1143000"/>
          </a:xfrm>
        </p:spPr>
        <p:txBody>
          <a:bodyPr/>
          <a:lstStyle/>
          <a:p>
            <a:r>
              <a:rPr lang="pl-PL" sz="3200" dirty="0"/>
              <a:t>Nicolaus </a:t>
            </a:r>
            <a:r>
              <a:rPr lang="pl-PL" sz="3200" dirty="0" err="1"/>
              <a:t>Copernik</a:t>
            </a:r>
            <a:endParaRPr lang="en-US" sz="3200" dirty="0"/>
          </a:p>
        </p:txBody>
      </p:sp>
      <p:sp>
        <p:nvSpPr>
          <p:cNvPr id="3" name="pole tekstowe 2">
            <a:extLst>
              <a:ext uri="{FF2B5EF4-FFF2-40B4-BE49-F238E27FC236}">
                <a16:creationId xmlns:a16="http://schemas.microsoft.com/office/drawing/2014/main" id="{8762619B-1AD4-3A13-F634-6A1177E82351}"/>
              </a:ext>
            </a:extLst>
          </p:cNvPr>
          <p:cNvSpPr txBox="1"/>
          <p:nvPr/>
        </p:nvSpPr>
        <p:spPr>
          <a:xfrm>
            <a:off x="107758" y="612844"/>
            <a:ext cx="8928484" cy="5532284"/>
          </a:xfrm>
          <a:prstGeom prst="rect">
            <a:avLst/>
          </a:prstGeom>
          <a:noFill/>
        </p:spPr>
        <p:txBody>
          <a:bodyPr wrap="square" rtlCol="0">
            <a:spAutoFit/>
          </a:bodyPr>
          <a:lstStyle/>
          <a:p>
            <a:pPr>
              <a:spcAft>
                <a:spcPts val="600"/>
              </a:spcAft>
            </a:pPr>
            <a:r>
              <a:rPr lang="pl-PL" sz="1800" strike="dblStrike" dirty="0"/>
              <a:t>„Wstrzymał Słońce, ruszył Ziemię, polskie go wydało plemię”</a:t>
            </a:r>
          </a:p>
          <a:p>
            <a:pPr>
              <a:spcAft>
                <a:spcPts val="600"/>
              </a:spcAft>
            </a:pPr>
            <a:endParaRPr lang="pl-PL" sz="1800" strike="dblStrike" dirty="0"/>
          </a:p>
          <a:p>
            <a:pPr eaLnBrk="1" hangingPunct="1">
              <a:spcBef>
                <a:spcPct val="0"/>
              </a:spcBef>
              <a:spcAft>
                <a:spcPts val="600"/>
              </a:spcAft>
              <a:buFontTx/>
              <a:buNone/>
            </a:pPr>
            <a:r>
              <a:rPr lang="pl-PL" sz="1800" dirty="0"/>
              <a:t>1. </a:t>
            </a:r>
            <a:r>
              <a:rPr lang="pl-PL" altLang="it-IT" sz="1800" i="1" dirty="0">
                <a:ea typeface="Arial Unicode MS" pitchFamily="34" charset="-128"/>
              </a:rPr>
              <a:t>Nicolaus Copernicus </a:t>
            </a:r>
            <a:r>
              <a:rPr lang="pl-PL" altLang="it-IT" sz="1800" i="1" dirty="0" err="1">
                <a:ea typeface="Arial Unicode MS" pitchFamily="34" charset="-128"/>
              </a:rPr>
              <a:t>Thorunensis</a:t>
            </a:r>
            <a:r>
              <a:rPr lang="pl-PL" altLang="it-IT" sz="1800" i="1" dirty="0">
                <a:ea typeface="Arial Unicode MS" pitchFamily="34" charset="-128"/>
              </a:rPr>
              <a:t>. </a:t>
            </a:r>
          </a:p>
          <a:p>
            <a:pPr eaLnBrk="1" hangingPunct="1">
              <a:spcBef>
                <a:spcPct val="0"/>
              </a:spcBef>
              <a:spcAft>
                <a:spcPts val="600"/>
              </a:spcAft>
              <a:buFontTx/>
              <a:buNone/>
            </a:pPr>
            <a:r>
              <a:rPr lang="pl-PL" altLang="it-IT" sz="1800" i="1" dirty="0" err="1">
                <a:ea typeface="Arial Unicode MS" pitchFamily="34" charset="-128"/>
              </a:rPr>
              <a:t>Terrae</a:t>
            </a:r>
            <a:r>
              <a:rPr lang="pl-PL" altLang="it-IT" sz="1800" i="1" dirty="0">
                <a:ea typeface="Arial Unicode MS" pitchFamily="34" charset="-128"/>
              </a:rPr>
              <a:t> motor, Solis </a:t>
            </a:r>
            <a:r>
              <a:rPr lang="pl-PL" altLang="it-IT" sz="1800" i="1" dirty="0" err="1">
                <a:ea typeface="Arial Unicode MS" pitchFamily="34" charset="-128"/>
              </a:rPr>
              <a:t>Caelique</a:t>
            </a:r>
            <a:r>
              <a:rPr lang="pl-PL" altLang="it-IT" sz="1800" i="1" dirty="0">
                <a:ea typeface="Arial Unicode MS" pitchFamily="34" charset="-128"/>
              </a:rPr>
              <a:t> stator                                </a:t>
            </a:r>
            <a:r>
              <a:rPr lang="pl-PL" altLang="it-IT" sz="1800" dirty="0"/>
              <a:t>Rudolf </a:t>
            </a:r>
            <a:r>
              <a:rPr lang="pl-PL" altLang="it-IT" sz="1800" dirty="0" err="1"/>
              <a:t>Brohm</a:t>
            </a:r>
            <a:r>
              <a:rPr lang="pl-PL" altLang="it-IT" sz="1800" dirty="0"/>
              <a:t> (1873)</a:t>
            </a:r>
          </a:p>
          <a:p>
            <a:pPr>
              <a:spcAft>
                <a:spcPts val="600"/>
              </a:spcAft>
            </a:pPr>
            <a:r>
              <a:rPr lang="pl-PL" sz="1800" dirty="0"/>
              <a:t>„Nie jest problemem obrót Ziemi, ale całego nieba, którego granic nie znamy, albo być nawet znać nie możemy”</a:t>
            </a:r>
          </a:p>
          <a:p>
            <a:pPr>
              <a:spcAft>
                <a:spcPts val="600"/>
              </a:spcAft>
            </a:pPr>
            <a:r>
              <a:rPr lang="pl-PL" sz="1800" dirty="0"/>
              <a:t>2. Urodził się 7 lat po II Pokoju Toruńskim, ma mocy którego podzielono Prusy na Królewskie (Warmię, katolicką) i Książęce (później Hohenzollernów, protestanckie).   W bursie (nacji niemieckiej) w Bolonii, urzędnik zarejestrował go jako </a:t>
            </a:r>
            <a:r>
              <a:rPr lang="pl-PL" sz="1800" dirty="0" err="1"/>
              <a:t>Kopperligk</a:t>
            </a:r>
            <a:r>
              <a:rPr lang="pl-PL" sz="1800" dirty="0"/>
              <a:t>. </a:t>
            </a:r>
          </a:p>
          <a:p>
            <a:pPr>
              <a:spcAft>
                <a:spcPts val="600"/>
              </a:spcAft>
            </a:pPr>
            <a:r>
              <a:rPr lang="pl-PL" sz="1800" dirty="0"/>
              <a:t>Pierwszy dokument, w Padwie, w 1503 roku podpisał „</a:t>
            </a:r>
            <a:r>
              <a:rPr lang="pl-PL" sz="1800" b="1" dirty="0" err="1"/>
              <a:t>Copernik</a:t>
            </a:r>
            <a:r>
              <a:rPr lang="pl-PL" sz="1800" b="1" dirty="0"/>
              <a:t>”</a:t>
            </a:r>
          </a:p>
          <a:p>
            <a:pPr>
              <a:spcAft>
                <a:spcPts val="600"/>
              </a:spcAft>
            </a:pPr>
            <a:r>
              <a:rPr lang="pl-PL" sz="1800" dirty="0"/>
              <a:t>Pisał po łacinie, po grecku (przetłumaczył z greki na łacinę 7 kolęd), a księciu Hohenzollernowi w Królewcu wystawiał recepty (i horoskopy) po niemiecku. </a:t>
            </a:r>
          </a:p>
          <a:p>
            <a:pPr>
              <a:spcAft>
                <a:spcPts val="600"/>
              </a:spcAft>
            </a:pPr>
            <a:r>
              <a:rPr lang="pl-PL" sz="1800" dirty="0"/>
              <a:t>Ale w parafii Św. Jakuba w Toruniu na pewno używano języka polskiego. A spory chłopów w diecezji Mikołaj rozsądzał, zapewne, po polsku.</a:t>
            </a:r>
          </a:p>
          <a:p>
            <a:pPr>
              <a:spcAft>
                <a:spcPts val="300"/>
              </a:spcAft>
            </a:pPr>
            <a:endParaRPr lang="pl-PL" sz="1800" dirty="0"/>
          </a:p>
          <a:p>
            <a:pPr>
              <a:spcAft>
                <a:spcPts val="300"/>
              </a:spcAft>
            </a:pPr>
            <a:r>
              <a:rPr lang="pl-PL" sz="1800" b="1" dirty="0"/>
              <a:t>Kopernik, po 4 latach w Krakowie, 4 w Bolonii, 3 w Padwie, był bez wątpienia - Europejczykiem</a:t>
            </a:r>
          </a:p>
        </p:txBody>
      </p:sp>
    </p:spTree>
    <p:extLst>
      <p:ext uri="{BB962C8B-B14F-4D97-AF65-F5344CB8AC3E}">
        <p14:creationId xmlns:p14="http://schemas.microsoft.com/office/powerpoint/2010/main" val="3779195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E91F2BCA-0616-D780-B46C-0D720B47F49C}"/>
              </a:ext>
            </a:extLst>
          </p:cNvPr>
          <p:cNvSpPr>
            <a:spLocks noGrp="1" noChangeArrowheads="1"/>
          </p:cNvSpPr>
          <p:nvPr>
            <p:ph type="title"/>
          </p:nvPr>
        </p:nvSpPr>
        <p:spPr>
          <a:xfrm>
            <a:off x="457200" y="188913"/>
            <a:ext cx="8229600" cy="1143000"/>
          </a:xfrm>
        </p:spPr>
        <p:txBody>
          <a:bodyPr/>
          <a:lstStyle/>
          <a:p>
            <a:pPr eaLnBrk="1" hangingPunct="1"/>
            <a:r>
              <a:rPr lang="pl-PL" altLang="it-IT" sz="3600">
                <a:ea typeface="Arial Unicode MS" pitchFamily="34" charset="-128"/>
              </a:rPr>
              <a:t>Bacon: to chyb</a:t>
            </a:r>
            <a:r>
              <a:rPr lang="pl-PL" altLang="it-IT" sz="3600"/>
              <a:t>a</a:t>
            </a:r>
            <a:r>
              <a:rPr lang="pl-PL" altLang="it-IT" sz="3600">
                <a:ea typeface="Arial Unicode MS" pitchFamily="34" charset="-128"/>
              </a:rPr>
              <a:t> s</a:t>
            </a:r>
            <a:r>
              <a:rPr lang="pl-PL" altLang="it-IT" sz="3600"/>
              <a:t>am diabeł sprawił</a:t>
            </a:r>
          </a:p>
        </p:txBody>
      </p:sp>
      <p:sp>
        <p:nvSpPr>
          <p:cNvPr id="6147" name="Rectangle 3">
            <a:extLst>
              <a:ext uri="{FF2B5EF4-FFF2-40B4-BE49-F238E27FC236}">
                <a16:creationId xmlns:a16="http://schemas.microsoft.com/office/drawing/2014/main" id="{B12D12E6-2117-3252-A94D-F9977328C653}"/>
              </a:ext>
            </a:extLst>
          </p:cNvPr>
          <p:cNvSpPr>
            <a:spLocks noGrp="1" noChangeArrowheads="1"/>
          </p:cNvSpPr>
          <p:nvPr>
            <p:ph type="body" idx="1"/>
          </p:nvPr>
        </p:nvSpPr>
        <p:spPr>
          <a:xfrm>
            <a:off x="250825" y="1052513"/>
            <a:ext cx="8734425" cy="5805487"/>
          </a:xfrm>
        </p:spPr>
        <p:txBody>
          <a:bodyPr/>
          <a:lstStyle/>
          <a:p>
            <a:pPr eaLnBrk="1" hangingPunct="1">
              <a:buFontTx/>
              <a:buNone/>
            </a:pPr>
            <a:endParaRPr lang="pl-PL" altLang="it-IT" sz="2000" dirty="0"/>
          </a:p>
          <a:p>
            <a:pPr eaLnBrk="1" hangingPunct="1">
              <a:buFontTx/>
              <a:buNone/>
            </a:pPr>
            <a:r>
              <a:rPr lang="pl-PL" altLang="it-IT" sz="2000" dirty="0">
                <a:solidFill>
                  <a:schemeClr val="bg2">
                    <a:lumMod val="75000"/>
                  </a:schemeClr>
                </a:solidFill>
              </a:rPr>
              <a:t>A ponieważ prawdziwa równonoc ciągle się przesuwa, tak że około roku 1481 będzie V </a:t>
            </a:r>
            <a:r>
              <a:rPr lang="pl-PL" altLang="it-IT" sz="2000" dirty="0" err="1">
                <a:solidFill>
                  <a:schemeClr val="bg2">
                    <a:lumMod val="75000"/>
                  </a:schemeClr>
                </a:solidFill>
              </a:rPr>
              <a:t>Idus</a:t>
            </a:r>
            <a:r>
              <a:rPr lang="pl-PL" altLang="it-IT" sz="2000" dirty="0">
                <a:solidFill>
                  <a:schemeClr val="bg2">
                    <a:lumMod val="75000"/>
                  </a:schemeClr>
                </a:solidFill>
              </a:rPr>
              <a:t> </a:t>
            </a:r>
            <a:r>
              <a:rPr lang="pl-PL" altLang="it-IT" sz="2000" dirty="0" err="1">
                <a:solidFill>
                  <a:schemeClr val="bg2">
                    <a:lumMod val="75000"/>
                  </a:schemeClr>
                </a:solidFill>
              </a:rPr>
              <a:t>Martii</a:t>
            </a:r>
            <a:r>
              <a:rPr lang="pl-PL" altLang="it-IT" sz="2000" dirty="0">
                <a:solidFill>
                  <a:schemeClr val="bg2">
                    <a:lumMod val="75000"/>
                  </a:schemeClr>
                </a:solidFill>
              </a:rPr>
              <a:t> (5 Marca) i tak przesuwając się dalej w kierunku do początku marca i poza marzec, według wyliczeń kalendarza […] jest rzeczą konieczną, by Wielkanoc była około początków marca lub w lutym, i tak będzie się posuwać naprzód [precesja] </a:t>
            </a:r>
          </a:p>
          <a:p>
            <a:pPr eaLnBrk="1" hangingPunct="1">
              <a:buFontTx/>
              <a:buNone/>
            </a:pPr>
            <a:r>
              <a:rPr lang="pl-PL" altLang="it-IT" sz="2000" dirty="0">
                <a:solidFill>
                  <a:schemeClr val="bg2">
                    <a:lumMod val="75000"/>
                  </a:schemeClr>
                </a:solidFill>
              </a:rPr>
              <a:t>A to jest absolutnie niemożliwe, gdyż […] prawdziwy początek Wielkiego Postu Czterdziestodniowego przesunie się naprzód, i w ten sposób w </a:t>
            </a:r>
            <a:r>
              <a:rPr lang="pl-PL" altLang="it-IT" sz="2000" dirty="0">
                <a:solidFill>
                  <a:srgbClr val="FF0000"/>
                </a:solidFill>
              </a:rPr>
              <a:t>prawdziwym i faktycznym okresie Wielkiego Postu chrześcijanie jeść będą mięso, co jest najbardziej absurdalne</a:t>
            </a:r>
            <a:r>
              <a:rPr lang="pl-PL" altLang="it-IT" sz="2000" dirty="0"/>
              <a:t>. </a:t>
            </a:r>
          </a:p>
          <a:p>
            <a:pPr eaLnBrk="1" hangingPunct="1">
              <a:buFontTx/>
              <a:buNone/>
            </a:pPr>
            <a:r>
              <a:rPr lang="pl-PL" altLang="it-IT" sz="2000" dirty="0"/>
              <a:t>Są to rzeczy straszne same w sobie i tym bardziej są jeszcze one nadzwyczaj głupie i warte wyśmiania, </a:t>
            </a:r>
            <a:r>
              <a:rPr lang="pl-PL" altLang="it-IT" sz="2000" dirty="0">
                <a:solidFill>
                  <a:srgbClr val="FF0000"/>
                </a:solidFill>
              </a:rPr>
              <a:t>gdyż to chyba sam diabeł sprawił, </a:t>
            </a:r>
            <a:r>
              <a:rPr lang="pl-PL" altLang="it-IT" sz="2000" dirty="0"/>
              <a:t>iż przydarzyło się to Kościołowi, na skutek jego ignorancji i niedbalstwa.</a:t>
            </a:r>
          </a:p>
          <a:p>
            <a:pPr eaLnBrk="1" hangingPunct="1">
              <a:buFontTx/>
              <a:buNone/>
            </a:pPr>
            <a:endParaRPr lang="pl-PL" altLang="it-IT" sz="2000" dirty="0"/>
          </a:p>
          <a:p>
            <a:pPr eaLnBrk="1" hangingPunct="1">
              <a:lnSpc>
                <a:spcPct val="80000"/>
              </a:lnSpc>
              <a:buFontTx/>
              <a:buNone/>
            </a:pPr>
            <a:r>
              <a:rPr lang="pl-PL" altLang="it-IT" sz="1800" dirty="0"/>
              <a:t>(Roger Bacon, Dzieło większe, IV [D] 1267)</a:t>
            </a:r>
            <a:endParaRPr lang="en-AU" altLang="it-IT" sz="1800" dirty="0"/>
          </a:p>
          <a:p>
            <a:pPr eaLnBrk="1" hangingPunct="1">
              <a:lnSpc>
                <a:spcPct val="80000"/>
              </a:lnSpc>
            </a:pPr>
            <a:endParaRPr lang="pl-PL" altLang="it-IT" sz="20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19892995-39BA-03EB-48AA-ABFAB0B7C136}"/>
              </a:ext>
            </a:extLst>
          </p:cNvPr>
          <p:cNvSpPr txBox="1"/>
          <p:nvPr/>
        </p:nvSpPr>
        <p:spPr>
          <a:xfrm>
            <a:off x="107758" y="308046"/>
            <a:ext cx="8928484" cy="6532558"/>
          </a:xfrm>
          <a:prstGeom prst="rect">
            <a:avLst/>
          </a:prstGeom>
          <a:noFill/>
        </p:spPr>
        <p:txBody>
          <a:bodyPr wrap="square" rtlCol="0">
            <a:spAutoFit/>
          </a:bodyPr>
          <a:lstStyle/>
          <a:p>
            <a:pPr>
              <a:spcAft>
                <a:spcPts val="300"/>
              </a:spcAft>
            </a:pPr>
            <a:r>
              <a:rPr lang="pl-PL" sz="1750" dirty="0"/>
              <a:t>3</a:t>
            </a:r>
            <a:r>
              <a:rPr lang="pl-PL" sz="1750" strike="dblStrike" dirty="0"/>
              <a:t>. „Obawy przed reakcją Kościoła katolickiego” (Harvard)</a:t>
            </a:r>
          </a:p>
          <a:p>
            <a:pPr marL="342900" indent="-342900">
              <a:spcAft>
                <a:spcPts val="300"/>
              </a:spcAft>
              <a:buAutoNum type="arabicPlain" startAt="1513"/>
            </a:pPr>
            <a:r>
              <a:rPr lang="pl-PL" sz="1750" dirty="0"/>
              <a:t> - dzieło było w głównym zarysie gotowe: napisany „Komentarzyk”, kopia na UJ</a:t>
            </a:r>
          </a:p>
          <a:p>
            <a:pPr>
              <a:spcAft>
                <a:spcPts val="300"/>
              </a:spcAft>
            </a:pPr>
            <a:r>
              <a:rPr lang="pl-PL" sz="1750" dirty="0"/>
              <a:t>1517 – tezy Lutra: rozdział w Kościele, tuż między Toruniem a Fromborkiem. </a:t>
            </a:r>
          </a:p>
          <a:p>
            <a:pPr>
              <a:spcAft>
                <a:spcPts val="300"/>
              </a:spcAft>
            </a:pPr>
            <a:r>
              <a:rPr lang="pl-PL" sz="1750" dirty="0"/>
              <a:t>1525 – Hołd w Krakowie, podział Prus (jego kolega </a:t>
            </a:r>
            <a:r>
              <a:rPr lang="pl-PL" sz="1750" dirty="0" err="1"/>
              <a:t>Sculetti</a:t>
            </a:r>
            <a:r>
              <a:rPr lang="pl-PL" sz="1750" dirty="0"/>
              <a:t> przenosi się do Królewca)</a:t>
            </a:r>
          </a:p>
          <a:p>
            <a:pPr>
              <a:spcAft>
                <a:spcPts val="300"/>
              </a:spcAft>
            </a:pPr>
            <a:r>
              <a:rPr lang="pl-PL" sz="1750" dirty="0"/>
              <a:t>1537 – dzieło Kopernika znane Papieżowi (a cała praca wykonana na zamówienie papieża skierowane do grupy astronomów przed 1500) </a:t>
            </a:r>
          </a:p>
          <a:p>
            <a:pPr>
              <a:spcAft>
                <a:spcPts val="300"/>
              </a:spcAft>
            </a:pPr>
            <a:r>
              <a:rPr lang="pl-PL" sz="1750" dirty="0"/>
              <a:t>1541 – „</a:t>
            </a:r>
            <a:r>
              <a:rPr lang="pl-PL" sz="1750" dirty="0" err="1"/>
              <a:t>Narratio</a:t>
            </a:r>
            <a:r>
              <a:rPr lang="pl-PL" sz="1750" dirty="0"/>
              <a:t> Prima” </a:t>
            </a:r>
            <a:r>
              <a:rPr lang="pl-PL" sz="1750" dirty="0" err="1"/>
              <a:t>Retyka</a:t>
            </a:r>
            <a:r>
              <a:rPr lang="pl-PL" sz="1750" dirty="0"/>
              <a:t> wydrukowane w Gdańsku, niezbyt z tego dzieła (sygnowanego przez </a:t>
            </a:r>
            <a:r>
              <a:rPr lang="pl-PL" sz="1750" dirty="0" err="1"/>
              <a:t>Retyka</a:t>
            </a:r>
            <a:r>
              <a:rPr lang="pl-PL" sz="1750" dirty="0"/>
              <a:t>) zadowolony był Mikołaj.</a:t>
            </a:r>
          </a:p>
          <a:p>
            <a:pPr>
              <a:spcAft>
                <a:spcPts val="300"/>
              </a:spcAft>
            </a:pPr>
            <a:r>
              <a:rPr lang="pl-PL" sz="1750" dirty="0"/>
              <a:t>Mikołaj wiedział, że praca Ptolemeusza lepiej przewiduje ruch planet, więc cały czas prowadził obserwacje. Ale Arystoteles dopuszczał tylko dwa rodzaje ruchu: prosty i kolisty. Dopiero Kepler, prawie 100 lat później, dopuścił orbity eliptyczne. Mikołaj, na swoje konto, już dość rewolucji dokonał.</a:t>
            </a:r>
          </a:p>
          <a:p>
            <a:pPr>
              <a:spcAft>
                <a:spcPts val="300"/>
              </a:spcAft>
            </a:pPr>
            <a:r>
              <a:rPr lang="pl-PL" sz="1750" dirty="0"/>
              <a:t>4. Thomas Kuhn: „Rewolucja kopernikańska”: sytuacja naukowa i społeczna dojrzała do zmiany paradygmatu. No tak! Kopernik zbudził się rano, podniósł kartkę na stole i tam pod spodem leżał system kopernikański. Nie! W 1502 r. obserwował okultację </a:t>
            </a:r>
            <a:r>
              <a:rPr lang="pl-PL" sz="1750" dirty="0" err="1"/>
              <a:t>Aldebarana</a:t>
            </a:r>
            <a:r>
              <a:rPr lang="pl-PL" sz="1750" dirty="0"/>
              <a:t>, z której wynikało, że Ptolemeusz się mylił. Obserwacje prowadził z </a:t>
            </a:r>
            <a:r>
              <a:rPr lang="pl-PL" sz="1750" dirty="0" err="1"/>
              <a:t>Domenico</a:t>
            </a:r>
            <a:r>
              <a:rPr lang="pl-PL" sz="1750" dirty="0"/>
              <a:t> </a:t>
            </a:r>
            <a:r>
              <a:rPr lang="pl-PL" sz="1750" dirty="0" err="1"/>
              <a:t>Novarrą</a:t>
            </a:r>
            <a:r>
              <a:rPr lang="pl-PL" sz="1750" dirty="0"/>
              <a:t>, a sama reforma była na zamówienie Papieża (Sykstusa), jeśli nie Rogera Bacona. Kościół Anglikański nie przyjął reformy do 1752 r., Rosja do dziś.  </a:t>
            </a:r>
          </a:p>
          <a:p>
            <a:pPr>
              <a:spcAft>
                <a:spcPts val="300"/>
              </a:spcAft>
            </a:pPr>
            <a:r>
              <a:rPr lang="pl-PL" sz="1750" dirty="0"/>
              <a:t>5. </a:t>
            </a:r>
            <a:r>
              <a:rPr lang="pl-PL" sz="1750" dirty="0" err="1"/>
              <a:t>Copernik</a:t>
            </a:r>
            <a:r>
              <a:rPr lang="pl-PL" sz="1750" dirty="0"/>
              <a:t> wieżę obserwacyjną wybudował za własne pieniądze (podobnie za własne środki kupował książki w Padwie).</a:t>
            </a:r>
          </a:p>
          <a:p>
            <a:pPr>
              <a:spcAft>
                <a:spcPts val="300"/>
              </a:spcAft>
            </a:pPr>
            <a:r>
              <a:rPr lang="pl-PL" sz="1900" b="1" dirty="0">
                <a:solidFill>
                  <a:srgbClr val="FF0000"/>
                </a:solidFill>
              </a:rPr>
              <a:t>Innymi słowy: uczony (wielki) pracuje za własne pieniądze, a bada to, czego społeczeństwo oczekuje. </a:t>
            </a:r>
            <a:endParaRPr lang="en-US" sz="1900" b="1" dirty="0">
              <a:solidFill>
                <a:srgbClr val="FF0000"/>
              </a:solidFill>
            </a:endParaRPr>
          </a:p>
        </p:txBody>
      </p:sp>
    </p:spTree>
    <p:extLst>
      <p:ext uri="{BB962C8B-B14F-4D97-AF65-F5344CB8AC3E}">
        <p14:creationId xmlns:p14="http://schemas.microsoft.com/office/powerpoint/2010/main" val="32716908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C22C47B-4880-E47C-BFBC-E997B069E4EB}"/>
              </a:ext>
            </a:extLst>
          </p:cNvPr>
          <p:cNvSpPr>
            <a:spLocks noGrp="1" noChangeArrowheads="1"/>
          </p:cNvSpPr>
          <p:nvPr>
            <p:ph type="ctrTitle"/>
          </p:nvPr>
        </p:nvSpPr>
        <p:spPr>
          <a:xfrm>
            <a:off x="0" y="-15875"/>
            <a:ext cx="9144000" cy="1470025"/>
          </a:xfrm>
        </p:spPr>
        <p:txBody>
          <a:bodyPr anchor="ctr"/>
          <a:lstStyle/>
          <a:p>
            <a:pPr eaLnBrk="1" hangingPunct="1"/>
            <a:r>
              <a:rPr lang="pl-PL" altLang="it-IT" sz="2800"/>
              <a:t>G. Karwasz, K. Rochowicz: </a:t>
            </a:r>
            <a:br>
              <a:rPr lang="pl-PL" altLang="it-IT" sz="2800"/>
            </a:br>
            <a:r>
              <a:rPr lang="pl-PL" altLang="it-IT" sz="2800"/>
              <a:t>Architekt Wszechświata (Głos Uczelni, 2014)</a:t>
            </a:r>
            <a:endParaRPr lang="en-AU" altLang="it-IT" sz="2800"/>
          </a:p>
        </p:txBody>
      </p:sp>
      <p:sp>
        <p:nvSpPr>
          <p:cNvPr id="37891" name="Text Box 5">
            <a:extLst>
              <a:ext uri="{FF2B5EF4-FFF2-40B4-BE49-F238E27FC236}">
                <a16:creationId xmlns:a16="http://schemas.microsoft.com/office/drawing/2014/main" id="{F3C517FB-F8B6-1E9C-8EDA-AE5ECB152C1A}"/>
              </a:ext>
            </a:extLst>
          </p:cNvPr>
          <p:cNvSpPr txBox="1">
            <a:spLocks noChangeArrowheads="1"/>
          </p:cNvSpPr>
          <p:nvPr/>
        </p:nvSpPr>
        <p:spPr bwMode="auto">
          <a:xfrm>
            <a:off x="214313" y="6216650"/>
            <a:ext cx="6330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http://dydaktyka.fizyka.umk.pl/Publikacje_2014/GU_2014.pdf</a:t>
            </a:r>
            <a:endParaRPr lang="pl-PL" altLang="it-IT" sz="2800">
              <a:solidFill>
                <a:srgbClr val="0033CC"/>
              </a:solidFill>
            </a:endParaRPr>
          </a:p>
          <a:p>
            <a:pPr eaLnBrk="1" hangingPunct="1">
              <a:spcBef>
                <a:spcPct val="0"/>
              </a:spcBef>
              <a:buFontTx/>
              <a:buNone/>
            </a:pPr>
            <a:endParaRPr lang="en-AU" altLang="it-IT" sz="1800">
              <a:solidFill>
                <a:srgbClr val="0033CC"/>
              </a:solidFill>
            </a:endParaRPr>
          </a:p>
        </p:txBody>
      </p:sp>
      <p:pic>
        <p:nvPicPr>
          <p:cNvPr id="37892" name="Picture 6">
            <a:extLst>
              <a:ext uri="{FF2B5EF4-FFF2-40B4-BE49-F238E27FC236}">
                <a16:creationId xmlns:a16="http://schemas.microsoft.com/office/drawing/2014/main" id="{0137ACF6-FA17-63AF-4F05-09E1A386C9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1123950"/>
            <a:ext cx="898683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F46E0D14-B7CD-2AF8-5B84-E3873C4339F1}"/>
              </a:ext>
            </a:extLst>
          </p:cNvPr>
          <p:cNvSpPr>
            <a:spLocks noGrp="1" noChangeArrowheads="1"/>
          </p:cNvSpPr>
          <p:nvPr>
            <p:ph type="title"/>
          </p:nvPr>
        </p:nvSpPr>
        <p:spPr>
          <a:xfrm>
            <a:off x="318914" y="-171400"/>
            <a:ext cx="8229600" cy="1143000"/>
          </a:xfrm>
        </p:spPr>
        <p:txBody>
          <a:bodyPr/>
          <a:lstStyle/>
          <a:p>
            <a:pPr eaLnBrk="1" hangingPunct="1"/>
            <a:r>
              <a:rPr lang="pl-PL" altLang="it-IT" dirty="0"/>
              <a:t>Literatura</a:t>
            </a:r>
            <a:endParaRPr lang="en-AU" altLang="it-IT" dirty="0"/>
          </a:p>
        </p:txBody>
      </p:sp>
      <p:sp>
        <p:nvSpPr>
          <p:cNvPr id="65539" name="Rectangle 3">
            <a:extLst>
              <a:ext uri="{FF2B5EF4-FFF2-40B4-BE49-F238E27FC236}">
                <a16:creationId xmlns:a16="http://schemas.microsoft.com/office/drawing/2014/main" id="{13BFCCC1-9126-FF37-87D1-A5D019DE5828}"/>
              </a:ext>
            </a:extLst>
          </p:cNvPr>
          <p:cNvSpPr>
            <a:spLocks noGrp="1" noChangeArrowheads="1"/>
          </p:cNvSpPr>
          <p:nvPr>
            <p:ph type="body" idx="1"/>
          </p:nvPr>
        </p:nvSpPr>
        <p:spPr>
          <a:xfrm>
            <a:off x="215677" y="971600"/>
            <a:ext cx="8712646" cy="4525963"/>
          </a:xfrm>
        </p:spPr>
        <p:txBody>
          <a:bodyPr/>
          <a:lstStyle/>
          <a:p>
            <a:pPr eaLnBrk="1" hangingPunct="1"/>
            <a:r>
              <a:rPr lang="pl-PL" altLang="it-IT" sz="1700" dirty="0"/>
              <a:t>Nicolaus Copernicus, De </a:t>
            </a:r>
            <a:r>
              <a:rPr lang="pl-PL" altLang="it-IT" sz="1700" dirty="0" err="1"/>
              <a:t>revolutionibus</a:t>
            </a:r>
            <a:r>
              <a:rPr lang="pl-PL" altLang="it-IT" sz="1700" dirty="0"/>
              <a:t> </a:t>
            </a:r>
            <a:r>
              <a:rPr lang="pl-PL" altLang="it-IT" sz="1700" dirty="0" err="1"/>
              <a:t>orbium</a:t>
            </a:r>
            <a:r>
              <a:rPr lang="pl-PL" altLang="it-IT" sz="1700" dirty="0"/>
              <a:t> </a:t>
            </a:r>
            <a:r>
              <a:rPr lang="pl-PL" altLang="it-IT" sz="1700" dirty="0" err="1"/>
              <a:t>coelestium</a:t>
            </a:r>
            <a:r>
              <a:rPr lang="pl-PL" altLang="it-IT" sz="1700" dirty="0"/>
              <a:t>, </a:t>
            </a:r>
            <a:r>
              <a:rPr lang="pl-PL" altLang="it-IT" sz="1700" dirty="0" err="1"/>
              <a:t>Norimberga</a:t>
            </a:r>
            <a:r>
              <a:rPr lang="pl-PL" altLang="it-IT" sz="1700" dirty="0"/>
              <a:t>, 1543, https://ia802301.us.archive.org/12/items/nicolaicopernici00cope_1/nicolaicopernici00cope_1.pdf</a:t>
            </a:r>
          </a:p>
          <a:p>
            <a:pPr eaLnBrk="1" hangingPunct="1"/>
            <a:r>
              <a:rPr lang="pl-PL" altLang="it-IT" sz="1700" dirty="0"/>
              <a:t>Roger Bacon, Opus </a:t>
            </a:r>
            <a:r>
              <a:rPr lang="pl-PL" altLang="it-IT" sz="1700" dirty="0" err="1"/>
              <a:t>Maius</a:t>
            </a:r>
            <a:r>
              <a:rPr lang="pl-PL" altLang="it-IT" sz="1700" dirty="0"/>
              <a:t>, 1267</a:t>
            </a:r>
          </a:p>
          <a:p>
            <a:pPr eaLnBrk="1" hangingPunct="1"/>
            <a:r>
              <a:rPr lang="pl-PL" altLang="it-IT" sz="1700" dirty="0"/>
              <a:t>Georg Joachim </a:t>
            </a:r>
            <a:r>
              <a:rPr lang="pl-PL" altLang="it-IT" sz="1700" dirty="0" err="1"/>
              <a:t>Rheticus</a:t>
            </a:r>
            <a:r>
              <a:rPr lang="pl-PL" altLang="it-IT" sz="1700" dirty="0"/>
              <a:t>, AD CLARISSMUM VIRUM D. IOANNEM SCHONERUM, DE LIBRIS </a:t>
            </a:r>
            <a:r>
              <a:rPr lang="pl-PL" altLang="it-IT" sz="1700" dirty="0" err="1"/>
              <a:t>REVOLUIOnu</a:t>
            </a:r>
            <a:r>
              <a:rPr lang="pl-PL" altLang="it-IT" sz="1700" dirty="0"/>
              <a:t> […] D. </a:t>
            </a:r>
            <a:r>
              <a:rPr lang="pl-PL" altLang="it-IT" sz="1700" dirty="0" err="1"/>
              <a:t>Doctoris</a:t>
            </a:r>
            <a:r>
              <a:rPr lang="pl-PL" altLang="it-IT" sz="1700" dirty="0"/>
              <a:t> Nicolai </a:t>
            </a:r>
            <a:r>
              <a:rPr lang="pl-PL" altLang="it-IT" sz="1700" dirty="0" err="1"/>
              <a:t>Copernici</a:t>
            </a:r>
            <a:r>
              <a:rPr lang="pl-PL" altLang="it-IT" sz="1700" dirty="0"/>
              <a:t>, </a:t>
            </a:r>
            <a:r>
              <a:rPr lang="pl-PL" altLang="it-IT" sz="1700" dirty="0" err="1"/>
              <a:t>Torunnn</a:t>
            </a:r>
            <a:r>
              <a:rPr lang="pl-PL" altLang="it-IT" sz="1700" dirty="0" err="1">
                <a:latin typeface="Arial" panose="020B0604020202020204" pitchFamily="34" charset="0"/>
                <a:cs typeface="Arial" panose="020B0604020202020204" pitchFamily="34" charset="0"/>
              </a:rPr>
              <a:t>æi</a:t>
            </a:r>
            <a:r>
              <a:rPr lang="pl-PL" altLang="it-IT" sz="1700" dirty="0">
                <a:latin typeface="Arial" panose="020B0604020202020204" pitchFamily="34" charset="0"/>
                <a:cs typeface="Arial" panose="020B0604020202020204" pitchFamily="34" charset="0"/>
              </a:rPr>
              <a:t>, </a:t>
            </a:r>
            <a:r>
              <a:rPr lang="pl-PL" altLang="it-IT" sz="1700" dirty="0" err="1">
                <a:latin typeface="Arial" panose="020B0604020202020204" pitchFamily="34" charset="0"/>
                <a:cs typeface="Arial" panose="020B0604020202020204" pitchFamily="34" charset="0"/>
              </a:rPr>
              <a:t>Canonici</a:t>
            </a:r>
            <a:r>
              <a:rPr lang="pl-PL" altLang="it-IT" sz="1700" dirty="0">
                <a:latin typeface="Arial" panose="020B0604020202020204" pitchFamily="34" charset="0"/>
                <a:cs typeface="Arial" panose="020B0604020202020204" pitchFamily="34" charset="0"/>
              </a:rPr>
              <a:t> </a:t>
            </a:r>
            <a:r>
              <a:rPr lang="pl-PL" altLang="it-IT" sz="1700" dirty="0" err="1">
                <a:latin typeface="Arial" panose="020B0604020202020204" pitchFamily="34" charset="0"/>
                <a:cs typeface="Arial" panose="020B0604020202020204" pitchFamily="34" charset="0"/>
              </a:rPr>
              <a:t>Varmiensis</a:t>
            </a:r>
            <a:r>
              <a:rPr lang="pl-PL" altLang="it-IT" sz="1700" dirty="0">
                <a:latin typeface="Arial" panose="020B0604020202020204" pitchFamily="34" charset="0"/>
                <a:cs typeface="Arial" panose="020B0604020202020204" pitchFamily="34" charset="0"/>
              </a:rPr>
              <a:t> […] </a:t>
            </a:r>
            <a:r>
              <a:rPr lang="pl-PL" altLang="it-IT" sz="1700" dirty="0"/>
              <a:t>NARRATIO PRIMA, </a:t>
            </a:r>
            <a:r>
              <a:rPr lang="pl-PL" altLang="it-IT" sz="1700" dirty="0" err="1"/>
              <a:t>Gdansk</a:t>
            </a:r>
            <a:r>
              <a:rPr lang="pl-PL" altLang="it-IT" sz="1700" dirty="0"/>
              <a:t>, 1540. Wyd. polskie Wyd. Nauk Uniwersytetu Warszawskiego, 2015, wstęp. J. Włodarczyk</a:t>
            </a:r>
          </a:p>
          <a:p>
            <a:pPr eaLnBrk="1" hangingPunct="1"/>
            <a:r>
              <a:rPr lang="pl-PL" altLang="it-IT" sz="1700" dirty="0"/>
              <a:t>Jack </a:t>
            </a:r>
            <a:r>
              <a:rPr lang="pl-PL" altLang="it-IT" sz="1700" dirty="0" err="1"/>
              <a:t>Repcheck</a:t>
            </a:r>
            <a:r>
              <a:rPr lang="pl-PL" altLang="it-IT" sz="1700" dirty="0"/>
              <a:t>, Copernicus’ </a:t>
            </a:r>
            <a:r>
              <a:rPr lang="pl-PL" altLang="it-IT" sz="1700" dirty="0" err="1"/>
              <a:t>Secret</a:t>
            </a:r>
            <a:r>
              <a:rPr lang="pl-PL" altLang="it-IT" sz="1700" dirty="0"/>
              <a:t>. How the </a:t>
            </a:r>
            <a:r>
              <a:rPr lang="pl-PL" altLang="it-IT" sz="1700" dirty="0" err="1"/>
              <a:t>Scientific</a:t>
            </a:r>
            <a:r>
              <a:rPr lang="pl-PL" altLang="it-IT" sz="1700" dirty="0"/>
              <a:t> </a:t>
            </a:r>
            <a:r>
              <a:rPr lang="pl-PL" altLang="it-IT" sz="1700" dirty="0" err="1"/>
              <a:t>Revolution</a:t>
            </a:r>
            <a:r>
              <a:rPr lang="pl-PL" altLang="it-IT" sz="1700" dirty="0"/>
              <a:t> </a:t>
            </a:r>
            <a:r>
              <a:rPr lang="pl-PL" altLang="it-IT" sz="1700" dirty="0" err="1"/>
              <a:t>Began</a:t>
            </a:r>
            <a:r>
              <a:rPr lang="pl-PL" altLang="it-IT" sz="1700" dirty="0"/>
              <a:t>, Simon &amp; </a:t>
            </a:r>
            <a:r>
              <a:rPr lang="pl-PL" altLang="it-IT" sz="1700" dirty="0" err="1"/>
              <a:t>Schulster</a:t>
            </a:r>
            <a:r>
              <a:rPr lang="pl-PL" altLang="it-IT" sz="1700" dirty="0"/>
              <a:t>, 2007; wyd. polskie: Sekret Kopernika. Jak zaczęła się rewolucja naukowa, </a:t>
            </a:r>
            <a:r>
              <a:rPr lang="pl-PL" altLang="it-IT" sz="1700" dirty="0" err="1"/>
              <a:t>Rebis</a:t>
            </a:r>
            <a:r>
              <a:rPr lang="pl-PL" altLang="it-IT" sz="1700" dirty="0"/>
              <a:t>, Poznań, 2008.</a:t>
            </a:r>
          </a:p>
          <a:p>
            <a:pPr eaLnBrk="1" hangingPunct="1"/>
            <a:r>
              <a:rPr lang="pl-PL" altLang="it-IT" sz="1700" dirty="0"/>
              <a:t>Karol Górski, Mikołaj Kopernik. Środowisko społeczne i samotność, UMK 2012</a:t>
            </a:r>
          </a:p>
          <a:p>
            <a:pPr eaLnBrk="1" hangingPunct="1"/>
            <a:r>
              <a:rPr lang="pl-PL" altLang="it-IT" sz="1700" dirty="0"/>
              <a:t>Krzysztof Mikulski, Mikołaj Kopernik. Środowisko społeczne, pochodzenie i młodość, Wyd. Nauk. UMK, 2015</a:t>
            </a:r>
          </a:p>
          <a:p>
            <a:pPr eaLnBrk="1" hangingPunct="1"/>
            <a:r>
              <a:rPr lang="pl-PL" altLang="it-IT" sz="1700" dirty="0"/>
              <a:t>Janusz Małłek, Mikołaj Kopernik. Szkice do portretu, Wyd. Nauk. UMK, 2015</a:t>
            </a:r>
          </a:p>
          <a:p>
            <a:pPr eaLnBrk="1" hangingPunct="1"/>
            <a:r>
              <a:rPr lang="pl-PL" altLang="it-IT" sz="1700" dirty="0"/>
              <a:t>Mikołaj Kopernik i jego czasy, praca zbiorowa pod red. Agnieszki Markuszewskiej, wstęp Teresa Borawska, Wyd. Nauk. UMK, 2013</a:t>
            </a:r>
          </a:p>
          <a:p>
            <a:pPr eaLnBrk="1" hangingPunct="1"/>
            <a:r>
              <a:rPr lang="pl-PL" altLang="it-IT" sz="1700" dirty="0"/>
              <a:t>G. Karwasz, Mały astronom, </a:t>
            </a:r>
            <a:r>
              <a:rPr lang="pl-PL" altLang="it-IT" sz="1700" dirty="0" err="1"/>
              <a:t>Publicat</a:t>
            </a:r>
            <a:r>
              <a:rPr lang="pl-PL" altLang="it-IT" sz="1700" dirty="0"/>
              <a:t>, Poznań, 2022</a:t>
            </a:r>
          </a:p>
          <a:p>
            <a:pPr eaLnBrk="1" hangingPunct="1"/>
            <a:r>
              <a:rPr lang="pl-PL" altLang="it-IT" sz="1700" dirty="0"/>
              <a:t>G. Karwasz, Toruński po-ręcznik do fizyki. IV Fizyka współczesna i astrofizyka, Wyd. Nauk. UMK, 2020 </a:t>
            </a:r>
          </a:p>
          <a:p>
            <a:pPr eaLnBrk="1" hangingPunct="1"/>
            <a:endParaRPr lang="en-AU" altLang="it-IT" sz="20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59FC4A0F-BB38-AF0C-5DC0-D07C3D44AE66}"/>
              </a:ext>
            </a:extLst>
          </p:cNvPr>
          <p:cNvSpPr>
            <a:spLocks noGrp="1" noChangeArrowheads="1"/>
          </p:cNvSpPr>
          <p:nvPr>
            <p:ph type="title" idx="4294967295"/>
          </p:nvPr>
        </p:nvSpPr>
        <p:spPr/>
        <p:txBody>
          <a:bodyPr/>
          <a:lstStyle/>
          <a:p>
            <a:r>
              <a:rPr lang="pl-PL" altLang="it-IT" dirty="0">
                <a:solidFill>
                  <a:schemeClr val="bg1"/>
                </a:solidFill>
              </a:rPr>
              <a:t>Ostatnie rodzinne zdjęcie</a:t>
            </a:r>
            <a:br>
              <a:rPr lang="en-AU" altLang="it-IT" dirty="0">
                <a:solidFill>
                  <a:schemeClr val="bg1"/>
                </a:solidFill>
              </a:rPr>
            </a:br>
            <a:endParaRPr lang="en-AU" altLang="it-IT" dirty="0">
              <a:solidFill>
                <a:schemeClr val="bg1"/>
              </a:solidFill>
            </a:endParaRPr>
          </a:p>
        </p:txBody>
      </p:sp>
      <p:pic>
        <p:nvPicPr>
          <p:cNvPr id="75779" name="Picture 4">
            <a:extLst>
              <a:ext uri="{FF2B5EF4-FFF2-40B4-BE49-F238E27FC236}">
                <a16:creationId xmlns:a16="http://schemas.microsoft.com/office/drawing/2014/main" id="{881A74C5-E34B-C6A4-21C5-2F27140D92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846138"/>
            <a:ext cx="59055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 Box 5">
            <a:extLst>
              <a:ext uri="{FF2B5EF4-FFF2-40B4-BE49-F238E27FC236}">
                <a16:creationId xmlns:a16="http://schemas.microsoft.com/office/drawing/2014/main" id="{742B4D85-7FB7-FE3C-F871-7EB5370E9287}"/>
              </a:ext>
            </a:extLst>
          </p:cNvPr>
          <p:cNvSpPr txBox="1">
            <a:spLocks noChangeArrowheads="1"/>
          </p:cNvSpPr>
          <p:nvPr/>
        </p:nvSpPr>
        <p:spPr bwMode="auto">
          <a:xfrm>
            <a:off x="2339975" y="5805488"/>
            <a:ext cx="50419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it-IT" sz="2400">
                <a:solidFill>
                  <a:schemeClr val="bg1"/>
                </a:solidFill>
              </a:rPr>
              <a:t>Nettuno </a:t>
            </a:r>
            <a:r>
              <a:rPr lang="pl-PL" altLang="it-IT" sz="2400">
                <a:solidFill>
                  <a:schemeClr val="bg1"/>
                </a:solidFill>
              </a:rPr>
              <a:t>	</a:t>
            </a:r>
            <a:r>
              <a:rPr lang="en-AU" altLang="it-IT" sz="2400">
                <a:solidFill>
                  <a:schemeClr val="bg1"/>
                </a:solidFill>
              </a:rPr>
              <a:t>Urano</a:t>
            </a:r>
            <a:r>
              <a:rPr lang="pl-PL" altLang="it-IT" sz="2400">
                <a:solidFill>
                  <a:schemeClr val="bg1"/>
                </a:solidFill>
              </a:rPr>
              <a:t>		</a:t>
            </a:r>
            <a:r>
              <a:rPr lang="en-AU" altLang="it-IT" sz="2400">
                <a:solidFill>
                  <a:schemeClr val="bg1"/>
                </a:solidFill>
              </a:rPr>
              <a:t>Saturno </a:t>
            </a:r>
            <a:endParaRPr lang="pl-PL" altLang="it-IT" sz="2400">
              <a:solidFill>
                <a:schemeClr val="bg1"/>
              </a:solidFill>
            </a:endParaRPr>
          </a:p>
          <a:p>
            <a:pPr>
              <a:spcBef>
                <a:spcPct val="0"/>
              </a:spcBef>
              <a:buFontTx/>
              <a:buNone/>
            </a:pPr>
            <a:r>
              <a:rPr lang="en-AU" altLang="it-IT" sz="2400">
                <a:solidFill>
                  <a:schemeClr val="bg1"/>
                </a:solidFill>
              </a:rPr>
              <a:t>Giove  </a:t>
            </a:r>
            <a:r>
              <a:rPr lang="pl-PL" altLang="it-IT" sz="2400">
                <a:solidFill>
                  <a:schemeClr val="bg1"/>
                </a:solidFill>
              </a:rPr>
              <a:t>	</a:t>
            </a:r>
            <a:r>
              <a:rPr lang="it-IT" altLang="it-IT" sz="2400">
                <a:solidFill>
                  <a:schemeClr val="bg1"/>
                </a:solidFill>
              </a:rPr>
              <a:t>Terra	</a:t>
            </a:r>
            <a:r>
              <a:rPr lang="pl-PL" altLang="it-IT" sz="2400">
                <a:solidFill>
                  <a:schemeClr val="bg1"/>
                </a:solidFill>
              </a:rPr>
              <a:t>	</a:t>
            </a:r>
            <a:r>
              <a:rPr lang="it-IT" altLang="it-IT" sz="2400">
                <a:solidFill>
                  <a:schemeClr val="bg1"/>
                </a:solidFill>
              </a:rPr>
              <a:t>Venere</a:t>
            </a:r>
            <a:r>
              <a:rPr lang="en-AU" altLang="it-IT" sz="1800">
                <a:solidFill>
                  <a:schemeClr val="hlink"/>
                </a:solidFill>
              </a:rPr>
              <a:t> </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00BBC845-B19D-49F7-19E0-6EEFEAB1507A}"/>
              </a:ext>
            </a:extLst>
          </p:cNvPr>
          <p:cNvSpPr>
            <a:spLocks noGrp="1" noChangeArrowheads="1"/>
          </p:cNvSpPr>
          <p:nvPr>
            <p:ph type="title" idx="4294967295"/>
          </p:nvPr>
        </p:nvSpPr>
        <p:spPr>
          <a:xfrm>
            <a:off x="468313" y="0"/>
            <a:ext cx="8229600" cy="1143000"/>
          </a:xfrm>
        </p:spPr>
        <p:txBody>
          <a:bodyPr/>
          <a:lstStyle/>
          <a:p>
            <a:r>
              <a:rPr lang="pl-PL" altLang="it-IT" sz="3600">
                <a:solidFill>
                  <a:schemeClr val="accent2"/>
                </a:solidFill>
              </a:rPr>
              <a:t>Bye-bye niebiesko planeto!</a:t>
            </a:r>
            <a:endParaRPr lang="en-AU" altLang="it-IT" sz="3600">
              <a:solidFill>
                <a:schemeClr val="accent2"/>
              </a:solidFill>
            </a:endParaRPr>
          </a:p>
        </p:txBody>
      </p:sp>
      <p:pic>
        <p:nvPicPr>
          <p:cNvPr id="76803" name="Picture 3">
            <a:extLst>
              <a:ext uri="{FF2B5EF4-FFF2-40B4-BE49-F238E27FC236}">
                <a16:creationId xmlns:a16="http://schemas.microsoft.com/office/drawing/2014/main" id="{D65FEEF4-0E7F-3890-D7DE-E99898B2D9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981075"/>
            <a:ext cx="7634287" cy="569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a:extLst>
            <a:ext uri="{FF2B5EF4-FFF2-40B4-BE49-F238E27FC236}">
              <a16:creationId xmlns:a16="http://schemas.microsoft.com/office/drawing/2014/main" id="{A2CF0CBC-D864-616D-2135-C68A3E58AF62}"/>
            </a:ext>
          </a:extLst>
        </p:cNvPr>
        <p:cNvGrpSpPr/>
        <p:nvPr/>
      </p:nvGrpSpPr>
      <p:grpSpPr>
        <a:xfrm>
          <a:off x="0" y="0"/>
          <a:ext cx="0" cy="0"/>
          <a:chOff x="0" y="0"/>
          <a:chExt cx="0" cy="0"/>
        </a:xfrm>
      </p:grpSpPr>
      <p:sp>
        <p:nvSpPr>
          <p:cNvPr id="6146" name="Rectangle 2">
            <a:extLst>
              <a:ext uri="{FF2B5EF4-FFF2-40B4-BE49-F238E27FC236}">
                <a16:creationId xmlns:a16="http://schemas.microsoft.com/office/drawing/2014/main" id="{7F48EE6A-4BB6-0DD0-4CAA-EC7772471F9F}"/>
              </a:ext>
            </a:extLst>
          </p:cNvPr>
          <p:cNvSpPr>
            <a:spLocks noGrp="1" noChangeArrowheads="1"/>
          </p:cNvSpPr>
          <p:nvPr>
            <p:ph type="title"/>
          </p:nvPr>
        </p:nvSpPr>
        <p:spPr>
          <a:xfrm>
            <a:off x="457200" y="-121138"/>
            <a:ext cx="8229600" cy="1143000"/>
          </a:xfrm>
        </p:spPr>
        <p:txBody>
          <a:bodyPr/>
          <a:lstStyle/>
          <a:p>
            <a:pPr eaLnBrk="1" hangingPunct="1"/>
            <a:r>
              <a:rPr lang="pl-PL" altLang="it-IT" sz="3600" dirty="0">
                <a:ea typeface="Arial Unicode MS" pitchFamily="34" charset="-128"/>
              </a:rPr>
              <a:t>John of Hollywood (1195-1256)</a:t>
            </a:r>
            <a:endParaRPr lang="pl-PL" altLang="it-IT" sz="3600" dirty="0"/>
          </a:p>
        </p:txBody>
      </p:sp>
      <p:sp>
        <p:nvSpPr>
          <p:cNvPr id="6147" name="Rectangle 3">
            <a:extLst>
              <a:ext uri="{FF2B5EF4-FFF2-40B4-BE49-F238E27FC236}">
                <a16:creationId xmlns:a16="http://schemas.microsoft.com/office/drawing/2014/main" id="{10013493-AC8F-45A9-F268-D451A3EE83E4}"/>
              </a:ext>
            </a:extLst>
          </p:cNvPr>
          <p:cNvSpPr>
            <a:spLocks noGrp="1" noChangeArrowheads="1"/>
          </p:cNvSpPr>
          <p:nvPr>
            <p:ph type="body" idx="1"/>
          </p:nvPr>
        </p:nvSpPr>
        <p:spPr>
          <a:xfrm>
            <a:off x="250825" y="692697"/>
            <a:ext cx="8734425" cy="6165304"/>
          </a:xfrm>
        </p:spPr>
        <p:txBody>
          <a:bodyPr/>
          <a:lstStyle/>
          <a:p>
            <a:pPr eaLnBrk="1" hangingPunct="1">
              <a:buFontTx/>
              <a:buNone/>
            </a:pPr>
            <a:r>
              <a:rPr lang="it-IT" sz="1200" b="0" i="0" dirty="0">
                <a:solidFill>
                  <a:srgbClr val="202122"/>
                </a:solidFill>
                <a:effectLst/>
                <a:latin typeface="Arial" panose="020B0604020202020204" pitchFamily="34" charset="0"/>
              </a:rPr>
              <a:t>Già nel XIII secolo </a:t>
            </a:r>
            <a:r>
              <a:rPr lang="it-IT" sz="1200" b="0" i="0" u="none" strike="noStrike" dirty="0">
                <a:effectLst/>
                <a:latin typeface="Arial" panose="020B0604020202020204" pitchFamily="34" charset="0"/>
                <a:hlinkClick r:id="rId2" tooltip="Giovanni Sacrobosco"/>
              </a:rPr>
              <a:t>Giovanni </a:t>
            </a:r>
            <a:r>
              <a:rPr lang="it-IT" sz="1200" b="0" i="0" u="none" strike="noStrike" dirty="0" err="1">
                <a:effectLst/>
                <a:latin typeface="Arial" panose="020B0604020202020204" pitchFamily="34" charset="0"/>
                <a:hlinkClick r:id="rId2" tooltip="Giovanni Sacrobosco"/>
              </a:rPr>
              <a:t>Sacrobosco</a:t>
            </a:r>
            <a:r>
              <a:rPr lang="it-IT" sz="1200" b="0" i="0" dirty="0">
                <a:solidFill>
                  <a:srgbClr val="202122"/>
                </a:solidFill>
                <a:effectLst/>
                <a:latin typeface="Arial" panose="020B0604020202020204" pitchFamily="34" charset="0"/>
              </a:rPr>
              <a:t> notava come solstizi ed equinozi risultassero anticipati rispetto a quanto previsto («</a:t>
            </a:r>
            <a:r>
              <a:rPr lang="it-IT" sz="1200" b="0" i="0" dirty="0" err="1">
                <a:solidFill>
                  <a:srgbClr val="202122"/>
                </a:solidFill>
                <a:effectLst/>
                <a:latin typeface="Arial" panose="020B0604020202020204" pitchFamily="34" charset="0"/>
              </a:rPr>
              <a:t>retrocedunt</a:t>
            </a:r>
            <a:r>
              <a:rPr lang="it-IT" sz="1200" b="0" i="0" dirty="0">
                <a:solidFill>
                  <a:srgbClr val="202122"/>
                </a:solidFill>
                <a:effectLst/>
                <a:latin typeface="Arial" panose="020B0604020202020204" pitchFamily="34" charset="0"/>
              </a:rPr>
              <a:t> </a:t>
            </a:r>
            <a:r>
              <a:rPr lang="it-IT" sz="1200" b="0" i="0" dirty="0" err="1">
                <a:solidFill>
                  <a:srgbClr val="202122"/>
                </a:solidFill>
                <a:effectLst/>
                <a:latin typeface="Arial" panose="020B0604020202020204" pitchFamily="34" charset="0"/>
              </a:rPr>
              <a:t>solstitia</a:t>
            </a:r>
            <a:r>
              <a:rPr lang="it-IT" sz="1200" b="0" i="0" dirty="0">
                <a:solidFill>
                  <a:srgbClr val="202122"/>
                </a:solidFill>
                <a:effectLst/>
                <a:latin typeface="Arial" panose="020B0604020202020204" pitchFamily="34" charset="0"/>
              </a:rPr>
              <a:t> et </a:t>
            </a:r>
            <a:r>
              <a:rPr lang="it-IT" sz="1200" b="0" i="0" dirty="0" err="1">
                <a:solidFill>
                  <a:srgbClr val="202122"/>
                </a:solidFill>
                <a:effectLst/>
                <a:latin typeface="Arial" panose="020B0604020202020204" pitchFamily="34" charset="0"/>
              </a:rPr>
              <a:t>equinotia</a:t>
            </a:r>
            <a:r>
              <a:rPr lang="it-IT" sz="1200" b="0" i="0" dirty="0">
                <a:solidFill>
                  <a:srgbClr val="202122"/>
                </a:solidFill>
                <a:effectLst/>
                <a:latin typeface="Arial" panose="020B0604020202020204" pitchFamily="34" charset="0"/>
              </a:rPr>
              <a:t>»).Inoltre le </a:t>
            </a:r>
            <a:r>
              <a:rPr lang="it-IT" sz="1200" b="0" i="0" u="none" strike="noStrike" dirty="0">
                <a:effectLst/>
                <a:latin typeface="Arial" panose="020B0604020202020204" pitchFamily="34" charset="0"/>
                <a:hlinkClick r:id="rId3" tooltip="Tavole alfonsine"/>
              </a:rPr>
              <a:t>tavole alfonsine</a:t>
            </a:r>
            <a:r>
              <a:rPr lang="it-IT" sz="1200" b="0" i="0" dirty="0">
                <a:solidFill>
                  <a:srgbClr val="202122"/>
                </a:solidFill>
                <a:effectLst/>
                <a:latin typeface="Arial" panose="020B0604020202020204" pitchFamily="34" charset="0"/>
              </a:rPr>
              <a:t> del 1252 stabilivano una durata media dell'</a:t>
            </a:r>
            <a:r>
              <a:rPr lang="it-IT" sz="1200" b="0" i="0" u="none" strike="noStrike" dirty="0">
                <a:effectLst/>
                <a:latin typeface="Arial" panose="020B0604020202020204" pitchFamily="34" charset="0"/>
                <a:hlinkClick r:id="rId4" tooltip="Anno tropico"/>
              </a:rPr>
              <a:t>anno tropico</a:t>
            </a:r>
            <a:r>
              <a:rPr lang="it-IT" sz="1200" b="0" i="0" dirty="0">
                <a:solidFill>
                  <a:srgbClr val="202122"/>
                </a:solidFill>
                <a:effectLst/>
                <a:latin typeface="Arial" panose="020B0604020202020204" pitchFamily="34" charset="0"/>
              </a:rPr>
              <a:t> di 365 giorni, 5 ore, 49 minuti e 16 secondi.</a:t>
            </a:r>
            <a:endParaRPr lang="pl-PL" altLang="it-IT" sz="2000" dirty="0"/>
          </a:p>
          <a:p>
            <a:pPr eaLnBrk="1" hangingPunct="1">
              <a:buFontTx/>
              <a:buNone/>
            </a:pPr>
            <a:endParaRPr lang="pl-PL" altLang="it-IT" sz="2000" dirty="0"/>
          </a:p>
          <a:p>
            <a:pPr eaLnBrk="1" hangingPunct="1">
              <a:lnSpc>
                <a:spcPct val="80000"/>
              </a:lnSpc>
            </a:pPr>
            <a:endParaRPr lang="pl-PL" altLang="it-IT" sz="2000" dirty="0"/>
          </a:p>
        </p:txBody>
      </p:sp>
      <p:sp>
        <p:nvSpPr>
          <p:cNvPr id="2" name="Rectangle 2">
            <a:extLst>
              <a:ext uri="{FF2B5EF4-FFF2-40B4-BE49-F238E27FC236}">
                <a16:creationId xmlns:a16="http://schemas.microsoft.com/office/drawing/2014/main" id="{D9718354-3B6C-75BE-8862-7D118F0061AC}"/>
              </a:ext>
            </a:extLst>
          </p:cNvPr>
          <p:cNvSpPr>
            <a:spLocks noChangeArrowheads="1"/>
          </p:cNvSpPr>
          <p:nvPr/>
        </p:nvSpPr>
        <p:spPr bwMode="auto">
          <a:xfrm flipH="1">
            <a:off x="158750" y="5497628"/>
            <a:ext cx="8826500" cy="12791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1740" rIns="91440" bIns="1587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Attorno</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 </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5" tooltip="1230"/>
              </a:rPr>
              <a:t>1230</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venne</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pubblicata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la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sua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opera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più</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nota, il </a:t>
            </a:r>
            <a:r>
              <a:rPr kumimoji="0" lang="en-US" altLang="en-US" sz="1200" b="0" i="1"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6" tooltip="Tractatus de Sphaera"/>
              </a:rPr>
              <a:t>Tractatus de </a:t>
            </a:r>
            <a:r>
              <a:rPr kumimoji="0" lang="en-US" altLang="en-US" sz="1200" b="0" i="1" u="none" strike="noStrike" cap="none" normalizeH="0" baseline="0" dirty="0" err="1">
                <a:ln>
                  <a:noFill/>
                </a:ln>
                <a:solidFill>
                  <a:srgbClr val="202122"/>
                </a:solidFill>
                <a:effectLst/>
                <a:latin typeface="Arial" panose="020B0604020202020204" pitchFamily="34" charset="0"/>
                <a:cs typeface="Arial" panose="020B0604020202020204" pitchFamily="34" charset="0"/>
                <a:hlinkClick r:id="rId6" tooltip="Tractatus de Sphaera"/>
              </a:rPr>
              <a:t>Sphaera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In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questo</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libro</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Sacrobosco</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tratta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della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7" tooltip="Terra"/>
              </a:rPr>
              <a:t>Terra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e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della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sua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collocazione</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nell'</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hlinkClick r:id="rId8" tooltip="Universo"/>
              </a:rPr>
              <a:t>universo</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Il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libro</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divenne</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una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lettura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obbligatoria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per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gli</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studenti</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di tutte le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università</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dell'</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hlinkClick r:id="rId9" tooltip="Europa occidentale"/>
              </a:rPr>
              <a:t>Europa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9" tooltip="Europa occidentale"/>
              </a:rPr>
              <a:t> occidentale</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nei</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quattro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secoli</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successivi</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e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contribuì</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alla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prima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diffusione</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europea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del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hlinkClick r:id="rId10" tooltip="Sistema tolemaico"/>
              </a:rPr>
              <a:t>sistema</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hlinkClick r:id="rId10" tooltip="Sistema tolemaico"/>
              </a:rPr>
              <a:t> </a:t>
            </a:r>
            <a:r>
              <a:rPr kumimoji="0" lang="en-US" altLang="en-US" sz="1200" b="0" i="0" u="none" strike="noStrike" cap="none" normalizeH="0" baseline="0" dirty="0" err="1">
                <a:ln>
                  <a:noFill/>
                </a:ln>
                <a:solidFill>
                  <a:srgbClr val="202122"/>
                </a:solidFill>
                <a:effectLst/>
                <a:latin typeface="Arial" panose="020B0604020202020204" pitchFamily="34" charset="0"/>
                <a:cs typeface="Arial" panose="020B0604020202020204" pitchFamily="34" charset="0"/>
                <a:hlinkClick r:id="rId10" tooltip="Sistema tolemaico"/>
              </a:rPr>
              <a:t>tolemaico</a:t>
            </a:r>
            <a:r>
              <a:rPr kumimoji="0" lang="en-US"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rPr>
              <a:t>.</a:t>
            </a:r>
            <a:endParaRPr kumimoji="0" lang="pl-PL" altLang="en-US" sz="1200"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rPr>
              <a:t>https://it.wikipedia.org/wiki/Giovanni_Sacrobosco</a:t>
            </a:r>
          </a:p>
        </p:txBody>
      </p:sp>
      <p:pic>
        <p:nvPicPr>
          <p:cNvPr id="4" name="Obraz 3" descr="Obraz zawierający tekst, krąg, pismo odręczne&#10;&#10;Opis wygenerowany automatycznie">
            <a:extLst>
              <a:ext uri="{FF2B5EF4-FFF2-40B4-BE49-F238E27FC236}">
                <a16:creationId xmlns:a16="http://schemas.microsoft.com/office/drawing/2014/main" id="{29169F03-D350-6B05-126D-B2D7FEC1A7D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1600" y="1364650"/>
            <a:ext cx="3218983" cy="4565103"/>
          </a:xfrm>
          <a:prstGeom prst="rect">
            <a:avLst/>
          </a:prstGeom>
        </p:spPr>
      </p:pic>
      <p:pic>
        <p:nvPicPr>
          <p:cNvPr id="6" name="Obraz 5">
            <a:extLst>
              <a:ext uri="{FF2B5EF4-FFF2-40B4-BE49-F238E27FC236}">
                <a16:creationId xmlns:a16="http://schemas.microsoft.com/office/drawing/2014/main" id="{A72E3B36-5B4A-83C0-9F74-2C128CDBFCD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18037" y="1364650"/>
            <a:ext cx="3080744" cy="4565103"/>
          </a:xfrm>
          <a:prstGeom prst="rect">
            <a:avLst/>
          </a:prstGeom>
        </p:spPr>
      </p:pic>
    </p:spTree>
    <p:extLst>
      <p:ext uri="{BB962C8B-B14F-4D97-AF65-F5344CB8AC3E}">
        <p14:creationId xmlns:p14="http://schemas.microsoft.com/office/powerpoint/2010/main" val="1822243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9218" name="Picture 4">
            <a:extLst>
              <a:ext uri="{FF2B5EF4-FFF2-40B4-BE49-F238E27FC236}">
                <a16:creationId xmlns:a16="http://schemas.microsoft.com/office/drawing/2014/main" id="{8E6FFC12-822C-55B0-4EA2-5309DA7E68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36725"/>
            <a:ext cx="9109075"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CasellaDiTesto 1">
            <a:extLst>
              <a:ext uri="{FF2B5EF4-FFF2-40B4-BE49-F238E27FC236}">
                <a16:creationId xmlns:a16="http://schemas.microsoft.com/office/drawing/2014/main" id="{82C5F683-8507-B5B3-FE3B-0AC7818B1864}"/>
              </a:ext>
            </a:extLst>
          </p:cNvPr>
          <p:cNvSpPr txBox="1">
            <a:spLocks noChangeArrowheads="1"/>
          </p:cNvSpPr>
          <p:nvPr/>
        </p:nvSpPr>
        <p:spPr bwMode="auto">
          <a:xfrm flipH="1">
            <a:off x="684213" y="188913"/>
            <a:ext cx="80454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4000">
                <a:solidFill>
                  <a:srgbClr val="FFFF00"/>
                </a:solidFill>
              </a:rPr>
              <a:t>Mikołaj Kopernik: "Cóż jest piękniejszego niż niebo?"</a:t>
            </a:r>
            <a:endParaRPr lang="it-IT" altLang="it-IT" sz="3600">
              <a:solidFill>
                <a:srgbClr val="FFFF00"/>
              </a:solidFill>
            </a:endParaRPr>
          </a:p>
        </p:txBody>
      </p:sp>
      <p:sp>
        <p:nvSpPr>
          <p:cNvPr id="9220" name="Text Box 6">
            <a:extLst>
              <a:ext uri="{FF2B5EF4-FFF2-40B4-BE49-F238E27FC236}">
                <a16:creationId xmlns:a16="http://schemas.microsoft.com/office/drawing/2014/main" id="{D51C44AC-B3CD-157D-5F1E-FB09B4BE0521}"/>
              </a:ext>
            </a:extLst>
          </p:cNvPr>
          <p:cNvSpPr txBox="1">
            <a:spLocks noChangeArrowheads="1"/>
          </p:cNvSpPr>
          <p:nvPr/>
        </p:nvSpPr>
        <p:spPr bwMode="auto">
          <a:xfrm>
            <a:off x="4162425" y="6165850"/>
            <a:ext cx="4946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chemeClr val="bg1"/>
                </a:solidFill>
              </a:rPr>
              <a:t>„Nebulosa” di Barnard (costellazione di Orione)</a:t>
            </a:r>
          </a:p>
        </p:txBody>
      </p:sp>
      <p:sp>
        <p:nvSpPr>
          <p:cNvPr id="3" name="pole tekstowe 2">
            <a:extLst>
              <a:ext uri="{FF2B5EF4-FFF2-40B4-BE49-F238E27FC236}">
                <a16:creationId xmlns:a16="http://schemas.microsoft.com/office/drawing/2014/main" id="{E9CA2C0B-E921-C7E2-3121-9967AB3851FF}"/>
              </a:ext>
            </a:extLst>
          </p:cNvPr>
          <p:cNvSpPr txBox="1"/>
          <p:nvPr/>
        </p:nvSpPr>
        <p:spPr>
          <a:xfrm>
            <a:off x="237989" y="1736725"/>
            <a:ext cx="8871086" cy="4478149"/>
          </a:xfrm>
          <a:prstGeom prst="rect">
            <a:avLst/>
          </a:prstGeom>
          <a:noFill/>
        </p:spPr>
        <p:txBody>
          <a:bodyPr wrap="square">
            <a:spAutoFit/>
          </a:bodyPr>
          <a:lstStyle/>
          <a:p>
            <a:pPr marL="0" indent="0" eaLnBrk="1" hangingPunct="1">
              <a:buFontTx/>
              <a:buNone/>
            </a:pPr>
            <a:r>
              <a:rPr lang="pl-PL" altLang="it-IT" sz="1900" dirty="0">
                <a:solidFill>
                  <a:srgbClr val="FFFF00"/>
                </a:solidFill>
                <a:ea typeface="Arial Unicode MS" pitchFamily="34" charset="-128"/>
              </a:rPr>
              <a:t>Spośród licznych i różnorodnych sztuk i nauk, budzących w nas zamiłowanie,  tym – według mego zdania – przede wszystkim poświęcać się należy, które obracają się w kręgu rzeczy najpiękniejszych i najbardziej godnych poznania.</a:t>
            </a: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r>
              <a:rPr lang="pl-PL" altLang="it-IT" sz="1900" dirty="0">
                <a:solidFill>
                  <a:srgbClr val="FFFF00"/>
                </a:solidFill>
                <a:ea typeface="Arial Unicode MS" pitchFamily="34" charset="-128"/>
              </a:rPr>
              <a:t> </a:t>
            </a: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endParaRPr lang="pl-PL" altLang="it-IT" sz="1900" dirty="0">
              <a:solidFill>
                <a:srgbClr val="FFFF00"/>
              </a:solidFill>
              <a:ea typeface="Arial Unicode MS" pitchFamily="34" charset="-128"/>
            </a:endParaRPr>
          </a:p>
          <a:p>
            <a:pPr marL="0" indent="0" eaLnBrk="1" hangingPunct="1">
              <a:buFontTx/>
              <a:buNone/>
            </a:pPr>
            <a:r>
              <a:rPr lang="pl-PL" altLang="it-IT" sz="1900" dirty="0">
                <a:solidFill>
                  <a:srgbClr val="FFFF00"/>
                </a:solidFill>
                <a:ea typeface="Arial Unicode MS" pitchFamily="34" charset="-128"/>
              </a:rPr>
              <a:t>Takimi zaś są nauki, które zajmują się cudownymi obrotami we wszechświecie i biegami gwiazd, ich rozmiarami i odległościami, ich wschodem i zachodem oraz przyczynami wszystkich innych zjawisk na niebie, a </a:t>
            </a:r>
            <a:r>
              <a:rPr lang="pl-PL" altLang="it-IT" sz="1900" u="sng" dirty="0">
                <a:solidFill>
                  <a:srgbClr val="FFFF00"/>
                </a:solidFill>
                <a:ea typeface="Arial Unicode MS" pitchFamily="34" charset="-128"/>
              </a:rPr>
              <a:t>w końcu wyjaśniają cały układ świata</a:t>
            </a:r>
            <a:r>
              <a:rPr lang="pl-PL" altLang="it-IT" sz="1900" i="1" u="sng" dirty="0">
                <a:solidFill>
                  <a:srgbClr val="FFFF00"/>
                </a:solidFill>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69BDEE42-5ABD-3E80-E627-FEA1CC34ABE7}"/>
              </a:ext>
            </a:extLst>
          </p:cNvPr>
          <p:cNvSpPr>
            <a:spLocks noGrp="1" noChangeArrowheads="1"/>
          </p:cNvSpPr>
          <p:nvPr>
            <p:ph type="ctrTitle"/>
          </p:nvPr>
        </p:nvSpPr>
        <p:spPr>
          <a:xfrm>
            <a:off x="611188" y="549275"/>
            <a:ext cx="7772400" cy="1470025"/>
          </a:xfrm>
        </p:spPr>
        <p:txBody>
          <a:bodyPr anchor="ctr"/>
          <a:lstStyle/>
          <a:p>
            <a:pPr eaLnBrk="1" hangingPunct="1"/>
            <a:r>
              <a:rPr lang="pl-PL" altLang="it-IT" sz="3600"/>
              <a:t>Toruń – cit</a:t>
            </a:r>
            <a:r>
              <a:rPr lang="it-IT" altLang="it-IT" sz="3600"/>
              <a:t>à medioevale</a:t>
            </a:r>
            <a:r>
              <a:rPr lang="pl-PL" altLang="it-IT" sz="3600"/>
              <a:t> (*1227)</a:t>
            </a:r>
            <a:endParaRPr lang="en-AU" altLang="it-IT" sz="3600"/>
          </a:p>
        </p:txBody>
      </p:sp>
      <p:sp>
        <p:nvSpPr>
          <p:cNvPr id="12291" name="Text Box 5">
            <a:extLst>
              <a:ext uri="{FF2B5EF4-FFF2-40B4-BE49-F238E27FC236}">
                <a16:creationId xmlns:a16="http://schemas.microsoft.com/office/drawing/2014/main" id="{FE7DBB20-5569-BDED-8FCE-306D0CD56A49}"/>
              </a:ext>
            </a:extLst>
          </p:cNvPr>
          <p:cNvSpPr txBox="1">
            <a:spLocks noChangeArrowheads="1"/>
          </p:cNvSpPr>
          <p:nvPr/>
        </p:nvSpPr>
        <p:spPr bwMode="auto">
          <a:xfrm>
            <a:off x="250825" y="5516563"/>
            <a:ext cx="4848225"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chemeClr val="accent2"/>
                </a:solidFill>
              </a:rPr>
              <a:t>Ordine religioso tedesco (di crociati) </a:t>
            </a:r>
            <a:r>
              <a:rPr lang="pl-PL" altLang="it-IT" sz="2200">
                <a:solidFill>
                  <a:schemeClr val="accent2"/>
                </a:solidFill>
              </a:rPr>
              <a:t> </a:t>
            </a:r>
            <a:endParaRPr lang="en-AU" altLang="it-IT" sz="2200">
              <a:solidFill>
                <a:schemeClr val="accent2"/>
              </a:solidFill>
            </a:endParaRPr>
          </a:p>
        </p:txBody>
      </p:sp>
      <p:pic>
        <p:nvPicPr>
          <p:cNvPr id="12292" name="Picture 6">
            <a:extLst>
              <a:ext uri="{FF2B5EF4-FFF2-40B4-BE49-F238E27FC236}">
                <a16:creationId xmlns:a16="http://schemas.microsoft.com/office/drawing/2014/main" id="{3CA815E3-7470-C804-4EC9-376CA353F8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2133600"/>
            <a:ext cx="907415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C085952-FB0F-A451-BADB-093BC31CC81E}"/>
              </a:ext>
            </a:extLst>
          </p:cNvPr>
          <p:cNvSpPr>
            <a:spLocks noGrp="1" noChangeArrowheads="1"/>
          </p:cNvSpPr>
          <p:nvPr>
            <p:ph type="ctrTitle"/>
          </p:nvPr>
        </p:nvSpPr>
        <p:spPr>
          <a:xfrm>
            <a:off x="28799" y="82103"/>
            <a:ext cx="5736620" cy="795813"/>
          </a:xfrm>
        </p:spPr>
        <p:txBody>
          <a:bodyPr anchor="ctr"/>
          <a:lstStyle/>
          <a:p>
            <a:pPr eaLnBrk="1" hangingPunct="1"/>
            <a:r>
              <a:rPr lang="pl-PL" altLang="it-IT" sz="3200" dirty="0"/>
              <a:t>Toruń – miasto czterech katedr</a:t>
            </a:r>
            <a:endParaRPr lang="en-AU" altLang="it-IT" sz="3200" dirty="0"/>
          </a:p>
        </p:txBody>
      </p:sp>
      <p:sp>
        <p:nvSpPr>
          <p:cNvPr id="10243" name="Text Box 3">
            <a:extLst>
              <a:ext uri="{FF2B5EF4-FFF2-40B4-BE49-F238E27FC236}">
                <a16:creationId xmlns:a16="http://schemas.microsoft.com/office/drawing/2014/main" id="{46B3E98D-A5C6-0116-225A-DB1725B209B2}"/>
              </a:ext>
            </a:extLst>
          </p:cNvPr>
          <p:cNvSpPr txBox="1">
            <a:spLocks noChangeArrowheads="1"/>
          </p:cNvSpPr>
          <p:nvPr/>
        </p:nvSpPr>
        <p:spPr bwMode="auto">
          <a:xfrm>
            <a:off x="3775" y="4450358"/>
            <a:ext cx="31964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solidFill>
                  <a:schemeClr val="accent2"/>
                </a:solidFill>
              </a:rPr>
              <a:t>Katedra św. Jana Chrzciciela i św. Jana Ewangelisty </a:t>
            </a:r>
          </a:p>
          <a:p>
            <a:pPr eaLnBrk="1" hangingPunct="1">
              <a:spcBef>
                <a:spcPct val="0"/>
              </a:spcBef>
              <a:buFontTx/>
              <a:buNone/>
            </a:pPr>
            <a:r>
              <a:rPr lang="pl-PL" altLang="it-IT" sz="1800" dirty="0">
                <a:solidFill>
                  <a:schemeClr val="accent2"/>
                </a:solidFill>
              </a:rPr>
              <a:t>(Zakonu NMP, 1236-1350)</a:t>
            </a:r>
          </a:p>
          <a:p>
            <a:pPr eaLnBrk="1" hangingPunct="1">
              <a:spcBef>
                <a:spcPct val="0"/>
              </a:spcBef>
              <a:buFontTx/>
              <a:buNone/>
            </a:pPr>
            <a:r>
              <a:rPr lang="pl-PL" altLang="it-IT" sz="1800" dirty="0">
                <a:solidFill>
                  <a:schemeClr val="accent2"/>
                </a:solidFill>
              </a:rPr>
              <a:t>Foto Maria Karwasz</a:t>
            </a:r>
            <a:endParaRPr lang="en-AU" altLang="it-IT" sz="1800" dirty="0">
              <a:solidFill>
                <a:schemeClr val="accent2"/>
              </a:solidFill>
            </a:endParaRPr>
          </a:p>
        </p:txBody>
      </p:sp>
      <p:sp>
        <p:nvSpPr>
          <p:cNvPr id="10244" name="Text Box 4">
            <a:extLst>
              <a:ext uri="{FF2B5EF4-FFF2-40B4-BE49-F238E27FC236}">
                <a16:creationId xmlns:a16="http://schemas.microsoft.com/office/drawing/2014/main" id="{560C1842-530A-1391-B3B7-5D9A60B7A53F}"/>
              </a:ext>
            </a:extLst>
          </p:cNvPr>
          <p:cNvSpPr txBox="1">
            <a:spLocks noChangeArrowheads="1"/>
          </p:cNvSpPr>
          <p:nvPr/>
        </p:nvSpPr>
        <p:spPr bwMode="auto">
          <a:xfrm>
            <a:off x="3025571" y="970488"/>
            <a:ext cx="319643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solidFill>
                  <a:schemeClr val="accent2"/>
                </a:solidFill>
              </a:rPr>
              <a:t>Kościół Wniebowzięcia NMP   i bł. Stefana </a:t>
            </a:r>
            <a:r>
              <a:rPr lang="pl-PL" altLang="it-IT" sz="1800" dirty="0" err="1">
                <a:solidFill>
                  <a:schemeClr val="accent2"/>
                </a:solidFill>
              </a:rPr>
              <a:t>Frelichowskiego</a:t>
            </a:r>
            <a:r>
              <a:rPr lang="pl-PL" altLang="it-IT" sz="1800" dirty="0">
                <a:solidFill>
                  <a:schemeClr val="accent2"/>
                </a:solidFill>
              </a:rPr>
              <a:t> (franciszkański, 1239 ~ 1375)</a:t>
            </a:r>
            <a:endParaRPr lang="en-AU" altLang="it-IT" sz="1800" dirty="0">
              <a:solidFill>
                <a:schemeClr val="accent2"/>
              </a:solidFill>
            </a:endParaRPr>
          </a:p>
        </p:txBody>
      </p:sp>
      <p:sp>
        <p:nvSpPr>
          <p:cNvPr id="10245" name="Text Box 5">
            <a:extLst>
              <a:ext uri="{FF2B5EF4-FFF2-40B4-BE49-F238E27FC236}">
                <a16:creationId xmlns:a16="http://schemas.microsoft.com/office/drawing/2014/main" id="{0EA90E2D-73EB-EBAB-60BB-70079A99EAEC}"/>
              </a:ext>
            </a:extLst>
          </p:cNvPr>
          <p:cNvSpPr txBox="1">
            <a:spLocks noChangeArrowheads="1"/>
          </p:cNvSpPr>
          <p:nvPr/>
        </p:nvSpPr>
        <p:spPr bwMode="auto">
          <a:xfrm>
            <a:off x="6210781" y="3573971"/>
            <a:ext cx="280784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solidFill>
                  <a:schemeClr val="accent2"/>
                </a:solidFill>
              </a:rPr>
              <a:t>Katedra św. Jakuba, 1264, (zakon żeński cysterki, 1309 – 1340)</a:t>
            </a:r>
            <a:endParaRPr lang="en-AU" altLang="it-IT" sz="1800" dirty="0">
              <a:solidFill>
                <a:schemeClr val="accent2"/>
              </a:solidFill>
            </a:endParaRPr>
          </a:p>
        </p:txBody>
      </p:sp>
      <p:pic>
        <p:nvPicPr>
          <p:cNvPr id="10246" name="Picture 6">
            <a:extLst>
              <a:ext uri="{FF2B5EF4-FFF2-40B4-BE49-F238E27FC236}">
                <a16:creationId xmlns:a16="http://schemas.microsoft.com/office/drawing/2014/main" id="{E87DC306-03E9-52EB-EFAB-CE641942E0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2053" y="1986390"/>
            <a:ext cx="2462213" cy="328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7">
            <a:extLst>
              <a:ext uri="{FF2B5EF4-FFF2-40B4-BE49-F238E27FC236}">
                <a16:creationId xmlns:a16="http://schemas.microsoft.com/office/drawing/2014/main" id="{9B84D981-7FE9-ED13-3620-3C82E9709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604" y="865123"/>
            <a:ext cx="264477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8">
            <a:extLst>
              <a:ext uri="{FF2B5EF4-FFF2-40B4-BE49-F238E27FC236}">
                <a16:creationId xmlns:a16="http://schemas.microsoft.com/office/drawing/2014/main" id="{6827FC43-3F2E-2B0C-5D2D-B46F09F694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6875" y="46795"/>
            <a:ext cx="253841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F622B0D0-BABC-A031-6E0C-E14B3D4E94B0}"/>
              </a:ext>
            </a:extLst>
          </p:cNvPr>
          <p:cNvSpPr txBox="1"/>
          <p:nvPr/>
        </p:nvSpPr>
        <p:spPr>
          <a:xfrm>
            <a:off x="2264103" y="5841092"/>
            <a:ext cx="3662009" cy="923330"/>
          </a:xfrm>
          <a:prstGeom prst="rect">
            <a:avLst/>
          </a:prstGeom>
          <a:noFill/>
        </p:spPr>
        <p:txBody>
          <a:bodyPr wrap="square" rtlCol="0">
            <a:spAutoFit/>
          </a:bodyPr>
          <a:lstStyle/>
          <a:p>
            <a:r>
              <a:rPr lang="pl-PL" sz="1800" dirty="0"/>
              <a:t>1263 -1343, dominikanie. Klasztor skasowany przez Napoleona,  </a:t>
            </a:r>
          </a:p>
          <a:p>
            <a:r>
              <a:rPr lang="pl-PL" sz="1800" dirty="0"/>
              <a:t>kościół rozebrany w 1834 r. </a:t>
            </a:r>
            <a:endParaRPr lang="en-US" sz="1800" dirty="0"/>
          </a:p>
        </p:txBody>
      </p:sp>
      <p:pic>
        <p:nvPicPr>
          <p:cNvPr id="1026" name="Picture 2" descr="Ruiny kościoła Dominikanów pw. św. Mikołaja - Toruń">
            <a:extLst>
              <a:ext uri="{FF2B5EF4-FFF2-40B4-BE49-F238E27FC236}">
                <a16:creationId xmlns:a16="http://schemas.microsoft.com/office/drawing/2014/main" id="{BF183789-C5B8-8EC0-303B-B1615E4398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6112" y="4639927"/>
            <a:ext cx="3196432" cy="213095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14906</TotalTime>
  <Words>4931</Words>
  <Application>Microsoft Office PowerPoint</Application>
  <PresentationFormat>Pokaz na ekranie (4:3)</PresentationFormat>
  <Paragraphs>292</Paragraphs>
  <Slides>54</Slides>
  <Notes>8</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54</vt:i4>
      </vt:variant>
    </vt:vector>
  </HeadingPairs>
  <TitlesOfParts>
    <vt:vector size="60" baseType="lpstr">
      <vt:lpstr>Arial Unicode MS</vt:lpstr>
      <vt:lpstr>Arial</vt:lpstr>
      <vt:lpstr>NewBaskerville-Italic</vt:lpstr>
      <vt:lpstr>NewBaskerville-Roman</vt:lpstr>
      <vt:lpstr>Times New Roman</vt:lpstr>
      <vt:lpstr>Projekt domyślny</vt:lpstr>
      <vt:lpstr>Filozofia przyrody</vt:lpstr>
      <vt:lpstr>Do czego służy kalendarz?</vt:lpstr>
      <vt:lpstr>Roger Bacon (c.a.1214-1294)</vt:lpstr>
      <vt:lpstr>Bacon: Problem reformy kalendarza</vt:lpstr>
      <vt:lpstr>Bacon: to chyba sam diabeł sprawił</vt:lpstr>
      <vt:lpstr>John of Hollywood (1195-1256)</vt:lpstr>
      <vt:lpstr>Prezentacja programu PowerPoint</vt:lpstr>
      <vt:lpstr>Toruń – cità medioevale (*1227)</vt:lpstr>
      <vt:lpstr>Toruń – miasto czterech katedr</vt:lpstr>
      <vt:lpstr>Toruń – Nicolaus Copernicus born (1473)</vt:lpstr>
      <vt:lpstr>Prezentacja programu PowerPoint</vt:lpstr>
      <vt:lpstr>Prezentacja programu PowerPoint</vt:lpstr>
      <vt:lpstr>Student UJ (1491), kanonik we Fromborku (1495)</vt:lpstr>
      <vt:lpstr>Student UJ (1491), kanonik we Fromborku (1495)</vt:lpstr>
      <vt:lpstr>Prezentacja programu PowerPoint</vt:lpstr>
      <vt:lpstr>Nicolao Copernico – pracowity student (?)</vt:lpstr>
      <vt:lpstr>1503, Ferrara: „doktorat” z prawa kanonicznego </vt:lpstr>
      <vt:lpstr>Prezentacja programu PowerPoint</vt:lpstr>
      <vt:lpstr>Spójrz w niebo: Księżyc i planety się poruszają!</vt:lpstr>
      <vt:lpstr>Następnego dnia sprawdź, gdzie teraz są te dwie planety i Księżyc</vt:lpstr>
      <vt:lpstr>Prezentacja programu PowerPoint</vt:lpstr>
      <vt:lpstr>Prezentacja programu PowerPoint</vt:lpstr>
      <vt:lpstr>Prezentacja programu PowerPoint</vt:lpstr>
      <vt:lpstr>Prezentacja programu PowerPoint</vt:lpstr>
      <vt:lpstr>Co zrobił Kopernik?</vt:lpstr>
      <vt:lpstr>De revolutionibus orbium coelestium</vt:lpstr>
      <vt:lpstr>Pierwszy traktat nowożytnej nauki (Norymberga, 1543)</vt:lpstr>
      <vt:lpstr>Geometria, jak Euklidesa         Tablice, jak trygonometryczne </vt:lpstr>
      <vt:lpstr>II Gwiazdozbiory                III O precesji punktów równonocy                 </vt:lpstr>
      <vt:lpstr>IV Epicykle: nie fałszujemy świata         V Tablice Saturna                </vt:lpstr>
      <vt:lpstr>System Kopernikański: planety krążą wokół Słońca</vt:lpstr>
      <vt:lpstr>„To najwspanialsze dzieło najwyższej, Boskiej Istoty”</vt:lpstr>
      <vt:lpstr>„Wielce szanowny przyjacielu, lekarzu,  Panie Doktorze Mikołaju  Koperniku”</vt:lpstr>
      <vt:lpstr>Biskup „Dantizek”</vt:lpstr>
      <vt:lpstr>Kochanka Kopernika? Nie! gospodyni</vt:lpstr>
      <vt:lpstr>Kochanka Kopernika? Nie! gospodyni</vt:lpstr>
      <vt:lpstr>De revolutionibus orbium coelestis ? O obrotach ciał niebieskich </vt:lpstr>
      <vt:lpstr>Ruch całego świata !</vt:lpstr>
      <vt:lpstr>Ziemia to jedna z planet (!)</vt:lpstr>
      <vt:lpstr>Uzasadnienie trojakiego ruchu Ziemi</vt:lpstr>
      <vt:lpstr>Cztery pory roku</vt:lpstr>
      <vt:lpstr>Uzasadnienie trojakiego ruchu Ziemi</vt:lpstr>
      <vt:lpstr>Uzasadnienie trojakiego ruchu Ziemi</vt:lpstr>
      <vt:lpstr>«Precessione» del asse terrestre
</vt:lpstr>
      <vt:lpstr>Uzasadnienie trojakiego ruchu Ziemi</vt:lpstr>
      <vt:lpstr>„Narratio prima”</vt:lpstr>
      <vt:lpstr>Kopernik: Porządek sfer niebieskich</vt:lpstr>
      <vt:lpstr>Rewolucja kopernikańska?</vt:lpstr>
      <vt:lpstr>Nicolaus Copernik</vt:lpstr>
      <vt:lpstr>Prezentacja programu PowerPoint</vt:lpstr>
      <vt:lpstr>G. Karwasz, K. Rochowicz:  Architekt Wszechświata (Głos Uczelni, 2014)</vt:lpstr>
      <vt:lpstr>Literatura</vt:lpstr>
      <vt:lpstr>Ostatnie rodzinne zdjęcie </vt:lpstr>
      <vt:lpstr>Bye-bye niebiesko planeto!</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166</cp:revision>
  <cp:lastPrinted>2025-01-12T16:40:02Z</cp:lastPrinted>
  <dcterms:created xsi:type="dcterms:W3CDTF">2023-10-19T19:15:12Z</dcterms:created>
  <dcterms:modified xsi:type="dcterms:W3CDTF">2025-01-16T16:19:45Z</dcterms:modified>
</cp:coreProperties>
</file>