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68" r:id="rId2"/>
    <p:sldId id="322" r:id="rId3"/>
    <p:sldId id="320" r:id="rId4"/>
    <p:sldId id="321" r:id="rId5"/>
    <p:sldId id="345" r:id="rId6"/>
    <p:sldId id="328" r:id="rId7"/>
    <p:sldId id="329" r:id="rId8"/>
    <p:sldId id="330" r:id="rId9"/>
    <p:sldId id="324" r:id="rId10"/>
    <p:sldId id="331" r:id="rId11"/>
    <p:sldId id="332" r:id="rId12"/>
    <p:sldId id="335" r:id="rId13"/>
    <p:sldId id="344" r:id="rId14"/>
    <p:sldId id="334" r:id="rId15"/>
    <p:sldId id="333" r:id="rId16"/>
    <p:sldId id="348" r:id="rId17"/>
    <p:sldId id="337" r:id="rId18"/>
    <p:sldId id="336" r:id="rId19"/>
    <p:sldId id="338" r:id="rId20"/>
    <p:sldId id="339" r:id="rId21"/>
    <p:sldId id="340" r:id="rId22"/>
    <p:sldId id="341" r:id="rId23"/>
    <p:sldId id="343" r:id="rId24"/>
    <p:sldId id="342" r:id="rId25"/>
    <p:sldId id="351" r:id="rId26"/>
    <p:sldId id="349" r:id="rId27"/>
    <p:sldId id="350" r:id="rId28"/>
    <p:sldId id="347" r:id="rId29"/>
    <p:sldId id="346" r:id="rId30"/>
  </p:sldIdLst>
  <p:sldSz cx="9144000" cy="6858000" type="screen4x3"/>
  <p:notesSz cx="7315200" cy="96012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FF"/>
    <a:srgbClr val="FF33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429" autoAdjust="0"/>
  </p:normalViewPr>
  <p:slideViewPr>
    <p:cSldViewPr>
      <p:cViewPr varScale="1">
        <p:scale>
          <a:sx n="40" d="100"/>
          <a:sy n="40" d="100"/>
        </p:scale>
        <p:origin x="60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4"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802FBFAD-799D-465E-9AEB-AA2F5CB30D0D}" type="datetimeFigureOut">
              <a:rPr lang="en-US" smtClean="0"/>
              <a:t>12/12/23</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9CF7B221-B277-4ABB-BD87-3DAD3BF8D188}" type="slidenum">
              <a:rPr lang="en-US" smtClean="0"/>
              <a:t>‹#›</a:t>
            </a:fld>
            <a:endParaRPr lang="en-US"/>
          </a:p>
        </p:txBody>
      </p:sp>
    </p:spTree>
    <p:extLst>
      <p:ext uri="{BB962C8B-B14F-4D97-AF65-F5344CB8AC3E}">
        <p14:creationId xmlns:p14="http://schemas.microsoft.com/office/powerpoint/2010/main" val="1449574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it-IT"/>
          </a:p>
        </p:txBody>
      </p:sp>
      <p:sp>
        <p:nvSpPr>
          <p:cNvPr id="3" name="Segnaposto data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3EC1241-1F14-4471-84E0-85B16988D816}" type="datetimeFigureOut">
              <a:rPr lang="it-IT" smtClean="0"/>
              <a:t>12/12/2023</a:t>
            </a:fld>
            <a:endParaRPr lang="it-IT"/>
          </a:p>
        </p:txBody>
      </p:sp>
      <p:sp>
        <p:nvSpPr>
          <p:cNvPr id="4" name="Segnaposto immagine diapositiva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it-IT"/>
          </a:p>
        </p:txBody>
      </p:sp>
      <p:sp>
        <p:nvSpPr>
          <p:cNvPr id="5" name="Segnaposto note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it-IT"/>
          </a:p>
        </p:txBody>
      </p:sp>
      <p:sp>
        <p:nvSpPr>
          <p:cNvPr id="7" name="Segnaposto numero diapositiva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280C079-6431-4507-850B-994B83DFCCDC}" type="slidenum">
              <a:rPr lang="it-IT" smtClean="0"/>
              <a:t>‹#›</a:t>
            </a:fld>
            <a:endParaRPr lang="it-IT"/>
          </a:p>
        </p:txBody>
      </p:sp>
    </p:spTree>
    <p:extLst>
      <p:ext uri="{BB962C8B-B14F-4D97-AF65-F5344CB8AC3E}">
        <p14:creationId xmlns:p14="http://schemas.microsoft.com/office/powerpoint/2010/main" val="928972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it-IT" altLang="en-US" dirty="0" smtClean="0"/>
              <a:t>To improve</a:t>
            </a:r>
            <a:r>
              <a:rPr lang="it-IT" altLang="en-US" baseline="0" dirty="0" smtClean="0"/>
              <a:t> the parts on </a:t>
            </a:r>
            <a:r>
              <a:rPr lang="en-US" sz="1300" b="1" dirty="0"/>
              <a:t>Oxidation in the Troposphere </a:t>
            </a:r>
            <a:r>
              <a:rPr lang="en-US" sz="1300" dirty="0"/>
              <a:t>see:</a:t>
            </a:r>
          </a:p>
          <a:p>
            <a:r>
              <a:rPr lang="it-IT" altLang="en-US" dirty="0" smtClean="0"/>
              <a:t>See http://butane.chem.uiuc.edu/pshapley/environmental/L14/index.html</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716748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10</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pPr defTabSz="966612">
              <a:defRPr/>
            </a:pPr>
            <a:r>
              <a:rPr lang="it-IT" altLang="en-US" dirty="0" smtClean="0"/>
              <a:t>For a series of lessons on </a:t>
            </a:r>
            <a:r>
              <a:rPr lang="en-US" sz="1300" b="1" dirty="0"/>
              <a:t>Oxidation in the Troposphere</a:t>
            </a:r>
          </a:p>
          <a:p>
            <a:r>
              <a:rPr lang="it-IT" altLang="en-US" dirty="0" smtClean="0"/>
              <a:t>See http://butane.chem.uiuc.edu/pshapley/environmental/L14/index.html</a:t>
            </a:r>
            <a:endParaRPr lang="en-US" altLang="en-US" dirty="0"/>
          </a:p>
        </p:txBody>
      </p:sp>
    </p:spTree>
    <p:extLst>
      <p:ext uri="{BB962C8B-B14F-4D97-AF65-F5344CB8AC3E}">
        <p14:creationId xmlns:p14="http://schemas.microsoft.com/office/powerpoint/2010/main" val="1318068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11</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dirty="0" smtClean="0"/>
              <a:t>The OH radical is one of the most dominant oxidants in the troposphere. It is most prevalent in tropical regions where high levels of humidity and solar irradiance lead to high rates of OH production: O3 + </a:t>
            </a:r>
            <a:r>
              <a:rPr lang="en-US" dirty="0" err="1" smtClean="0"/>
              <a:t>hv</a:t>
            </a:r>
            <a:r>
              <a:rPr lang="en-US" dirty="0" smtClean="0"/>
              <a:t>(λ &lt; 340 nm) → O2 + O( 1D) (R1) O( 1D) + H2O → 2 OH (R2)</a:t>
            </a:r>
            <a:endParaRPr lang="en-US" altLang="en-US" dirty="0"/>
          </a:p>
        </p:txBody>
      </p:sp>
    </p:spTree>
    <p:extLst>
      <p:ext uri="{BB962C8B-B14F-4D97-AF65-F5344CB8AC3E}">
        <p14:creationId xmlns:p14="http://schemas.microsoft.com/office/powerpoint/2010/main" val="2074003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12</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dirty="0" smtClean="0"/>
              <a:t>The OH radical is one of the most dominant oxidants in the troposphere. It is most prevalent in tropical regions where high levels of humidity and solar irradiance lead to high rates of OH production: O3 + </a:t>
            </a:r>
            <a:r>
              <a:rPr lang="en-US" dirty="0" err="1" smtClean="0"/>
              <a:t>hv</a:t>
            </a:r>
            <a:r>
              <a:rPr lang="en-US" dirty="0" smtClean="0"/>
              <a:t>(λ &lt; 340 nm) → O2 + O( 1D) (R1) O( 1D) + H2O → 2 OH (R2)</a:t>
            </a:r>
            <a:endParaRPr lang="en-US" altLang="en-US" dirty="0"/>
          </a:p>
        </p:txBody>
      </p:sp>
    </p:spTree>
    <p:extLst>
      <p:ext uri="{BB962C8B-B14F-4D97-AF65-F5344CB8AC3E}">
        <p14:creationId xmlns:p14="http://schemas.microsoft.com/office/powerpoint/2010/main" val="2653892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13</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sz="1300" dirty="0"/>
              <a:t>Reactivity with larger HC is faster than with CH4 (this is due to the fact that the H-C bond is easier to break when C is bonded to other C).</a:t>
            </a:r>
          </a:p>
          <a:p>
            <a:r>
              <a:rPr lang="en-US" sz="1300" dirty="0"/>
              <a:t>For hydrogenated halocarbons (CH3Cl) reactivity is even faster and to explain it we need to consider the effect of the C—Cl bond. We know that Cl is electronegative and will draw electron density away from C and leave the 3 H atoms with a slight positive charge. This induced dipole increases the reaction between the H and OH.</a:t>
            </a:r>
            <a:endParaRPr lang="en-US" altLang="en-US" dirty="0"/>
          </a:p>
        </p:txBody>
      </p:sp>
    </p:spTree>
    <p:extLst>
      <p:ext uri="{BB962C8B-B14F-4D97-AF65-F5344CB8AC3E}">
        <p14:creationId xmlns:p14="http://schemas.microsoft.com/office/powerpoint/2010/main" val="640287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14</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it-IT" altLang="en-US" dirty="0" smtClean="0"/>
              <a:t>We</a:t>
            </a:r>
            <a:r>
              <a:rPr lang="it-IT" altLang="en-US" baseline="0" dirty="0" smtClean="0"/>
              <a:t> have already discussed this mechanism in previous lesson. I remind you of it here</a:t>
            </a:r>
            <a:endParaRPr lang="en-US" altLang="en-US" dirty="0"/>
          </a:p>
        </p:txBody>
      </p:sp>
    </p:spTree>
    <p:extLst>
      <p:ext uri="{BB962C8B-B14F-4D97-AF65-F5344CB8AC3E}">
        <p14:creationId xmlns:p14="http://schemas.microsoft.com/office/powerpoint/2010/main" val="3575609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15</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altLang="en-US" dirty="0" smtClean="0"/>
              <a:t>Night time oxidant NO3</a:t>
            </a:r>
            <a:r>
              <a:rPr lang="en-US" altLang="en-US" baseline="0" dirty="0" smtClean="0"/>
              <a:t> is less reactive at H atom abstraction than the day counterpart OH. However the night time concentrations of NO3 under some conditions is much higher than those of OH during day (e.g. 400ppt vs 0.4 </a:t>
            </a:r>
            <a:r>
              <a:rPr lang="en-US" altLang="en-US" baseline="0" dirty="0" err="1" smtClean="0"/>
              <a:t>ppt</a:t>
            </a:r>
            <a:r>
              <a:rPr lang="en-US" altLang="en-US" baseline="0" dirty="0" smtClean="0"/>
              <a:t>) so NO3 can remove comparable amount of VOCs than OH, especially unsaturated ones since NO3 reacts more rapidly with olefins (CC double bonds) than with alkanes.</a:t>
            </a:r>
          </a:p>
          <a:p>
            <a:r>
              <a:rPr lang="en-US" sz="1300" dirty="0"/>
              <a:t>The addition of NO3 to double bonds generates nitrate-substituted </a:t>
            </a:r>
            <a:r>
              <a:rPr lang="en-US" sz="1300" dirty="0" err="1"/>
              <a:t>peroxy</a:t>
            </a:r>
            <a:r>
              <a:rPr lang="en-US" sz="1300" dirty="0"/>
              <a:t> radicals, some of which react/decompose to generate HO2 radicals </a:t>
            </a:r>
            <a:r>
              <a:rPr lang="en-US" altLang="en-US" baseline="0" dirty="0" smtClean="0"/>
              <a:t> </a:t>
            </a:r>
            <a:endParaRPr lang="en-US" altLang="en-US" dirty="0"/>
          </a:p>
        </p:txBody>
      </p:sp>
    </p:spTree>
    <p:extLst>
      <p:ext uri="{BB962C8B-B14F-4D97-AF65-F5344CB8AC3E}">
        <p14:creationId xmlns:p14="http://schemas.microsoft.com/office/powerpoint/2010/main" val="1848961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16</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altLang="en-US" dirty="0" smtClean="0"/>
              <a:t>Night time oxidant NO3</a:t>
            </a:r>
            <a:r>
              <a:rPr lang="en-US" altLang="en-US" baseline="0" dirty="0" smtClean="0"/>
              <a:t> is less reactive at H atom abstraction than the day counterpart OH. </a:t>
            </a:r>
          </a:p>
          <a:p>
            <a:r>
              <a:rPr lang="en-US" altLang="en-US" baseline="0" dirty="0" smtClean="0"/>
              <a:t>However the night time concentrations of NO3 under some conditions is much higher than those of OH during day (e.g. 400ppt vs 0.4 </a:t>
            </a:r>
            <a:r>
              <a:rPr lang="en-US" altLang="en-US" baseline="0" dirty="0" err="1" smtClean="0"/>
              <a:t>ppt</a:t>
            </a:r>
            <a:r>
              <a:rPr lang="en-US" altLang="en-US" baseline="0" dirty="0" smtClean="0"/>
              <a:t>) so NO3 can remove comparable amount of VOCs than OH, especially unsaturated ones</a:t>
            </a:r>
          </a:p>
          <a:p>
            <a:endParaRPr lang="en-US" altLang="en-US" baseline="0" dirty="0" smtClean="0"/>
          </a:p>
          <a:p>
            <a:r>
              <a:rPr lang="en-US" altLang="en-US" baseline="0" dirty="0" smtClean="0"/>
              <a:t>NO3 reacts more rapidly with olefins (CC double bonds) than with alkanes.</a:t>
            </a:r>
          </a:p>
          <a:p>
            <a:r>
              <a:rPr lang="en-US" sz="1300" dirty="0"/>
              <a:t>The addition of NO3 to double bonds generates nitrate-substituted </a:t>
            </a:r>
            <a:r>
              <a:rPr lang="en-US" sz="1300" dirty="0" err="1"/>
              <a:t>peroxy</a:t>
            </a:r>
            <a:r>
              <a:rPr lang="en-US" sz="1300" dirty="0"/>
              <a:t> radicals, some of which react/decompose to generate HO2 radicals </a:t>
            </a:r>
            <a:r>
              <a:rPr lang="en-US" altLang="en-US" baseline="0" dirty="0" smtClean="0"/>
              <a:t> </a:t>
            </a:r>
            <a:endParaRPr lang="en-US" altLang="en-US" dirty="0"/>
          </a:p>
        </p:txBody>
      </p:sp>
    </p:spTree>
    <p:extLst>
      <p:ext uri="{BB962C8B-B14F-4D97-AF65-F5344CB8AC3E}">
        <p14:creationId xmlns:p14="http://schemas.microsoft.com/office/powerpoint/2010/main" val="3344241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17</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sz="1300" dirty="0"/>
              <a:t>Thus, formaldehyde photolysis is a major source of HO2 during the day:</a:t>
            </a:r>
            <a:endParaRPr lang="en-US" altLang="en-US" dirty="0"/>
          </a:p>
        </p:txBody>
      </p:sp>
    </p:spTree>
    <p:extLst>
      <p:ext uri="{BB962C8B-B14F-4D97-AF65-F5344CB8AC3E}">
        <p14:creationId xmlns:p14="http://schemas.microsoft.com/office/powerpoint/2010/main" val="1708550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18</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2655659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19</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sz="1300" dirty="0"/>
              <a:t>In marine areas, wave action generates airborne droplets of seawater from which the water can evaporate, leaving a suspended particle of the dissolved solids. Because this is mainly </a:t>
            </a:r>
            <a:r>
              <a:rPr lang="en-US" sz="1300" dirty="0" err="1"/>
              <a:t>NaCl</a:t>
            </a:r>
            <a:r>
              <a:rPr lang="en-US" sz="1300" dirty="0"/>
              <a:t>, the possibility exists for the generation of atomic chlorine via the reactions of </a:t>
            </a:r>
            <a:r>
              <a:rPr lang="en-US" sz="1300" dirty="0" err="1"/>
              <a:t>NaCl</a:t>
            </a:r>
            <a:r>
              <a:rPr lang="en-US" sz="1300" dirty="0"/>
              <a:t> with gaseous species such as N205 or ClONO2</a:t>
            </a:r>
          </a:p>
          <a:p>
            <a:endParaRPr lang="it-IT" altLang="en-US" sz="1300" dirty="0"/>
          </a:p>
          <a:p>
            <a:r>
              <a:rPr lang="it-IT" altLang="en-US" sz="1300" dirty="0"/>
              <a:t>For production of N2O5 see:</a:t>
            </a:r>
          </a:p>
          <a:p>
            <a:r>
              <a:rPr lang="en-US" altLang="en-US" dirty="0" smtClean="0"/>
              <a:t>https://www.sciencedirect.com/science/article/pii/S1352231005006904</a:t>
            </a:r>
          </a:p>
          <a:p>
            <a:endParaRPr lang="en-US" altLang="en-US" dirty="0" smtClean="0"/>
          </a:p>
          <a:p>
            <a:r>
              <a:rPr lang="en-US" sz="1300" dirty="0"/>
              <a:t>while there is evidence that atomic chlorine is generated from sea salt reactions and contributes to organic oxidations in the marine boundary layer, the</a:t>
            </a:r>
          </a:p>
          <a:p>
            <a:r>
              <a:rPr lang="en-US" sz="1300" dirty="0"/>
              <a:t>nature and strength of the sources remain to be elucidated.</a:t>
            </a:r>
            <a:endParaRPr lang="en-US" altLang="en-US" dirty="0"/>
          </a:p>
        </p:txBody>
      </p:sp>
    </p:spTree>
    <p:extLst>
      <p:ext uri="{BB962C8B-B14F-4D97-AF65-F5344CB8AC3E}">
        <p14:creationId xmlns:p14="http://schemas.microsoft.com/office/powerpoint/2010/main" val="3924062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a:t>
            </a:fld>
            <a:endParaRPr lang="it-IT"/>
          </a:p>
        </p:txBody>
      </p:sp>
    </p:spTree>
    <p:extLst>
      <p:ext uri="{BB962C8B-B14F-4D97-AF65-F5344CB8AC3E}">
        <p14:creationId xmlns:p14="http://schemas.microsoft.com/office/powerpoint/2010/main" val="2881023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20</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sz="1300" dirty="0"/>
              <a:t>Due to the absence of sunlight OH radicals concentrations is almost zero. Instead, another oxidant, the nitrate radical, NO3, is generated at night by the reaction of NO2 with ozone. NO3 radicals further react with NO2 to establish a chemical equilibrium with N2O5. </a:t>
            </a:r>
          </a:p>
          <a:p>
            <a:r>
              <a:rPr lang="en-US" sz="1300" dirty="0"/>
              <a:t>Much of the atmospheric chemistry of N2O5 occurs on the surfaces of, or inside, aerosol particles. N2O5 is readily taken up by aqueous inorganic particles and water droplets, where it undergoes hydrolysis with liquid water to produce nitric acid. The latter is then often </a:t>
            </a:r>
            <a:r>
              <a:rPr lang="en-US" sz="1300" dirty="0" err="1"/>
              <a:t>neutralised</a:t>
            </a:r>
            <a:r>
              <a:rPr lang="en-US" sz="1300" dirty="0"/>
              <a:t> by the uptake of ammonia. </a:t>
            </a:r>
            <a:endParaRPr lang="en-US" altLang="en-US" dirty="0" smtClean="0"/>
          </a:p>
        </p:txBody>
      </p:sp>
    </p:spTree>
    <p:extLst>
      <p:ext uri="{BB962C8B-B14F-4D97-AF65-F5344CB8AC3E}">
        <p14:creationId xmlns:p14="http://schemas.microsoft.com/office/powerpoint/2010/main" val="1475984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21</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sz="1300" dirty="0"/>
              <a:t>NO3 reacts rapidly with isoprene and </a:t>
            </a:r>
            <a:r>
              <a:rPr lang="en-US" sz="1300" dirty="0" err="1"/>
              <a:t>terpenoid</a:t>
            </a:r>
            <a:r>
              <a:rPr lang="en-US" sz="1300" dirty="0"/>
              <a:t> compounds emitted by plants, for which NO3 is often their dominant sink </a:t>
            </a:r>
          </a:p>
          <a:p>
            <a:endParaRPr lang="it-IT" altLang="en-US" sz="1300" dirty="0"/>
          </a:p>
          <a:p>
            <a:r>
              <a:rPr lang="en-US" sz="1300" dirty="0"/>
              <a:t>The non-radical oxidation products of NO3 + VOC reactions are multi-functional organic nitrates containing alcohol, peroxide or carbonyl groups. These compounds have low </a:t>
            </a:r>
            <a:r>
              <a:rPr lang="en-US" sz="1300" dirty="0" err="1"/>
              <a:t>vapour</a:t>
            </a:r>
            <a:r>
              <a:rPr lang="en-US" sz="1300" dirty="0"/>
              <a:t> pressures and consequently partition onto atmospheric particles to generate secondary organic aerosol (SOA) which is an air pollutant. </a:t>
            </a:r>
          </a:p>
          <a:p>
            <a:endParaRPr lang="en-US" sz="1300" dirty="0"/>
          </a:p>
          <a:p>
            <a:r>
              <a:rPr lang="en-US" sz="1300" dirty="0"/>
              <a:t>Laboratory studies also suggest that NO3 radicals react directly with organic components in aerosol particles. </a:t>
            </a:r>
            <a:endParaRPr lang="en-US" altLang="en-US" dirty="0" smtClean="0"/>
          </a:p>
        </p:txBody>
      </p:sp>
    </p:spTree>
    <p:extLst>
      <p:ext uri="{BB962C8B-B14F-4D97-AF65-F5344CB8AC3E}">
        <p14:creationId xmlns:p14="http://schemas.microsoft.com/office/powerpoint/2010/main" val="4066275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22</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sz="1300" dirty="0"/>
              <a:t>NO typically reacts with organic </a:t>
            </a:r>
            <a:r>
              <a:rPr lang="en-US" sz="1300" dirty="0" err="1"/>
              <a:t>peroxy</a:t>
            </a:r>
            <a:r>
              <a:rPr lang="en-US" sz="1300" dirty="0"/>
              <a:t> radicals to form NO</a:t>
            </a:r>
            <a:r>
              <a:rPr lang="en-US" sz="1300" baseline="-25000" dirty="0"/>
              <a:t>2</a:t>
            </a:r>
            <a:r>
              <a:rPr lang="en-US" sz="1300" dirty="0"/>
              <a:t> and an </a:t>
            </a:r>
            <a:r>
              <a:rPr lang="en-US" sz="1300" dirty="0" err="1"/>
              <a:t>alkoxy</a:t>
            </a:r>
            <a:r>
              <a:rPr lang="en-US" sz="1300" dirty="0"/>
              <a:t> radical. The NO</a:t>
            </a:r>
            <a:r>
              <a:rPr lang="en-US" sz="1300" baseline="-25000" dirty="0"/>
              <a:t>2</a:t>
            </a:r>
            <a:r>
              <a:rPr lang="en-US" sz="1300" dirty="0"/>
              <a:t> can add to alkyl </a:t>
            </a:r>
            <a:r>
              <a:rPr lang="en-US" sz="1300" dirty="0" err="1"/>
              <a:t>peroxy</a:t>
            </a:r>
            <a:r>
              <a:rPr lang="en-US" sz="1300" dirty="0"/>
              <a:t> radicals. In the example below, acetaldehyde is oxidized and the resulting </a:t>
            </a:r>
            <a:r>
              <a:rPr lang="en-US" sz="1300" dirty="0" err="1"/>
              <a:t>peroxyacetyl</a:t>
            </a:r>
            <a:r>
              <a:rPr lang="en-US" sz="1300" dirty="0"/>
              <a:t> radical reacts with NO</a:t>
            </a:r>
            <a:r>
              <a:rPr lang="en-US" sz="1300" baseline="-25000" dirty="0"/>
              <a:t>2</a:t>
            </a:r>
            <a:r>
              <a:rPr lang="en-US" sz="1300" dirty="0"/>
              <a:t> to form </a:t>
            </a:r>
            <a:r>
              <a:rPr lang="en-US" sz="1300" dirty="0" err="1"/>
              <a:t>peroxyacetic</a:t>
            </a:r>
            <a:r>
              <a:rPr lang="en-US" sz="1300" dirty="0"/>
              <a:t> nitric anhydride. PAN is a very irritating molecule that is toxic to humans, animals, an plants</a:t>
            </a:r>
            <a:endParaRPr lang="en-US" altLang="en-US" dirty="0" smtClean="0"/>
          </a:p>
        </p:txBody>
      </p:sp>
    </p:spTree>
    <p:extLst>
      <p:ext uri="{BB962C8B-B14F-4D97-AF65-F5344CB8AC3E}">
        <p14:creationId xmlns:p14="http://schemas.microsoft.com/office/powerpoint/2010/main" val="1313464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23</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sz="1300" dirty="0"/>
              <a:t>PAN is known to play an important role in tropospheric chemistry. its thermal</a:t>
            </a:r>
          </a:p>
          <a:p>
            <a:r>
              <a:rPr lang="en-US" sz="1300" dirty="0"/>
              <a:t>decomposition releases both NO2 and an organic free radical, so that it can act as an NOx reservoir and</a:t>
            </a:r>
          </a:p>
          <a:p>
            <a:r>
              <a:rPr lang="en-US" sz="1300" dirty="0"/>
              <a:t>ultimately as a source of OH in the dark.</a:t>
            </a:r>
            <a:endParaRPr lang="en-US" altLang="en-US" dirty="0" smtClean="0"/>
          </a:p>
        </p:txBody>
      </p:sp>
    </p:spTree>
    <p:extLst>
      <p:ext uri="{BB962C8B-B14F-4D97-AF65-F5344CB8AC3E}">
        <p14:creationId xmlns:p14="http://schemas.microsoft.com/office/powerpoint/2010/main" val="33087470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also </a:t>
            </a:r>
            <a:r>
              <a:rPr lang="en-US" b="1" dirty="0" smtClean="0"/>
              <a:t>Smog chemistry </a:t>
            </a:r>
            <a:r>
              <a:rPr lang="en-US" dirty="0" smtClean="0"/>
              <a:t>in</a:t>
            </a:r>
          </a:p>
          <a:p>
            <a:r>
              <a:rPr lang="en-US" dirty="0" smtClean="0"/>
              <a:t>http://butane.chem.uiuc.edu/pshapley/environmental/L15/2.html</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24</a:t>
            </a:fld>
            <a:endParaRPr lang="it-IT"/>
          </a:p>
        </p:txBody>
      </p:sp>
    </p:spTree>
    <p:extLst>
      <p:ext uri="{BB962C8B-B14F-4D97-AF65-F5344CB8AC3E}">
        <p14:creationId xmlns:p14="http://schemas.microsoft.com/office/powerpoint/2010/main" val="2655885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major recognized oxidants for organics in the troposphere are OH and 03, with a contribution from</a:t>
            </a:r>
          </a:p>
          <a:p>
            <a:r>
              <a:rPr lang="en-US" sz="1300" dirty="0"/>
              <a:t>NO 3 at night. </a:t>
            </a:r>
          </a:p>
          <a:p>
            <a:r>
              <a:rPr lang="en-US" sz="1300" dirty="0"/>
              <a:t>OH: mechanisms of formation oxidant during daytime due to photolytic generation</a:t>
            </a:r>
          </a:p>
          <a:p>
            <a:r>
              <a:rPr lang="en-US" sz="1300" dirty="0"/>
              <a:t>O3: </a:t>
            </a:r>
            <a:r>
              <a:rPr lang="en-US" sz="1300" dirty="0" err="1"/>
              <a:t>gia</a:t>
            </a:r>
            <a:r>
              <a:rPr lang="en-US" sz="1300" dirty="0"/>
              <a:t> </a:t>
            </a:r>
            <a:r>
              <a:rPr lang="en-US" sz="1300" dirty="0" err="1"/>
              <a:t>visto</a:t>
            </a:r>
            <a:endParaRPr lang="en-US" sz="1300" dirty="0"/>
          </a:p>
          <a:p>
            <a:r>
              <a:rPr lang="en-US" sz="1300" dirty="0"/>
              <a:t>NO3: The nitrate radical is formed by the reaction of NO 2</a:t>
            </a:r>
          </a:p>
          <a:p>
            <a:r>
              <a:rPr lang="en-US" sz="1300" dirty="0"/>
              <a:t>with O3“ NO 2 + 03 ~ NO 3 + 0 2. ( 8 )</a:t>
            </a:r>
          </a:p>
          <a:p>
            <a:r>
              <a:rPr lang="en-US" sz="1300" dirty="0"/>
              <a:t>NO 3 only exists in sufficient concentrations to play a role in nighttime chemistry,</a:t>
            </a:r>
          </a:p>
          <a:p>
            <a:r>
              <a:rPr lang="en-US" sz="1300" dirty="0"/>
              <a:t>due to its strong absorption of light in the visible and subsequent </a:t>
            </a:r>
            <a:r>
              <a:rPr lang="en-US" sz="1300" dirty="0" err="1"/>
              <a:t>photodissociation</a:t>
            </a:r>
            <a:r>
              <a:rPr lang="en-US" sz="1300" dirty="0"/>
              <a:t>.</a:t>
            </a:r>
          </a:p>
          <a:p>
            <a:r>
              <a:rPr lang="en-US" sz="1300" dirty="0"/>
              <a:t>HO2: </a:t>
            </a:r>
          </a:p>
          <a:p>
            <a:endParaRPr lang="it-IT" sz="1300" dirty="0"/>
          </a:p>
          <a:p>
            <a:pPr defTabSz="966612">
              <a:defRPr/>
            </a:pPr>
            <a:r>
              <a:rPr lang="en-US" sz="1300" dirty="0" err="1"/>
              <a:t>FinlaYSON</a:t>
            </a:r>
            <a:r>
              <a:rPr lang="en-US" sz="1300" dirty="0"/>
              <a:t> </a:t>
            </a:r>
            <a:r>
              <a:rPr lang="en-US" sz="1300" dirty="0" err="1"/>
              <a:t>pag</a:t>
            </a:r>
            <a:r>
              <a:rPr lang="en-US" sz="1300" dirty="0"/>
              <a:t> 200 pdf. Organic species get oxidized</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26</a:t>
            </a:fld>
            <a:endParaRPr lang="en-GB"/>
          </a:p>
        </p:txBody>
      </p:sp>
    </p:spTree>
    <p:extLst>
      <p:ext uri="{BB962C8B-B14F-4D97-AF65-F5344CB8AC3E}">
        <p14:creationId xmlns:p14="http://schemas.microsoft.com/office/powerpoint/2010/main" val="3041039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eaLnBrk="0" fontAlgn="base" hangingPunct="0">
              <a:spcBef>
                <a:spcPct val="30000"/>
              </a:spcBef>
              <a:spcAft>
                <a:spcPct val="0"/>
              </a:spcAft>
              <a:defRPr/>
            </a:pPr>
            <a:r>
              <a:rPr lang="en-US" sz="1300" dirty="0"/>
              <a:t>Oxidation rates of various organic species by reaction with different radicals</a:t>
            </a:r>
          </a:p>
          <a:p>
            <a:pPr defTabSz="966612" eaLnBrk="0" fontAlgn="base" hangingPunct="0">
              <a:spcBef>
                <a:spcPct val="30000"/>
              </a:spcBef>
              <a:spcAft>
                <a:spcPct val="0"/>
              </a:spcAft>
              <a:defRPr/>
            </a:pPr>
            <a:endParaRPr lang="en-US" sz="1300" dirty="0"/>
          </a:p>
          <a:p>
            <a:pPr defTabSz="966612" eaLnBrk="0" fontAlgn="base" hangingPunct="0">
              <a:spcBef>
                <a:spcPct val="30000"/>
              </a:spcBef>
              <a:spcAft>
                <a:spcPct val="0"/>
              </a:spcAft>
              <a:defRPr/>
            </a:pPr>
            <a:r>
              <a:rPr lang="en-US" sz="1300" dirty="0" err="1"/>
              <a:t>Tabelle</a:t>
            </a:r>
            <a:r>
              <a:rPr lang="en-US" sz="1300" dirty="0"/>
              <a:t> </a:t>
            </a:r>
            <a:r>
              <a:rPr lang="en-US" sz="1300" dirty="0" err="1"/>
              <a:t>delle</a:t>
            </a:r>
            <a:r>
              <a:rPr lang="en-US" sz="1300" dirty="0"/>
              <a:t> rate di </a:t>
            </a:r>
            <a:r>
              <a:rPr lang="en-US" sz="1300" dirty="0" err="1"/>
              <a:t>ossidazione</a:t>
            </a:r>
            <a:r>
              <a:rPr lang="en-US" sz="1300" dirty="0"/>
              <a:t> </a:t>
            </a:r>
            <a:r>
              <a:rPr lang="en-US" sz="1300" dirty="0" err="1"/>
              <a:t>delle</a:t>
            </a:r>
            <a:r>
              <a:rPr lang="en-US" sz="1300" dirty="0"/>
              <a:t> </a:t>
            </a:r>
            <a:r>
              <a:rPr lang="en-US" sz="1300" dirty="0" err="1"/>
              <a:t>sostanze</a:t>
            </a:r>
            <a:r>
              <a:rPr lang="en-US" sz="1300" dirty="0"/>
              <a:t> </a:t>
            </a:r>
            <a:r>
              <a:rPr lang="en-US" sz="1300" dirty="0" err="1"/>
              <a:t>organiche</a:t>
            </a:r>
            <a:r>
              <a:rPr lang="en-US" sz="1300" dirty="0"/>
              <a:t> in base </a:t>
            </a:r>
            <a:r>
              <a:rPr lang="en-US" sz="1300" dirty="0" err="1"/>
              <a:t>alla</a:t>
            </a:r>
            <a:r>
              <a:rPr lang="en-US" sz="1300" dirty="0"/>
              <a:t> </a:t>
            </a:r>
            <a:r>
              <a:rPr lang="en-US" sz="1300" dirty="0" err="1"/>
              <a:t>loro</a:t>
            </a:r>
            <a:r>
              <a:rPr lang="en-US" sz="1300" dirty="0"/>
              <a:t> </a:t>
            </a:r>
            <a:r>
              <a:rPr lang="en-US" sz="1300" dirty="0" err="1"/>
              <a:t>classe</a:t>
            </a:r>
            <a:r>
              <a:rPr lang="en-US" sz="1300" dirty="0"/>
              <a:t> a </a:t>
            </a:r>
            <a:r>
              <a:rPr lang="en-US" sz="1300" dirty="0" err="1"/>
              <a:t>seconda</a:t>
            </a:r>
            <a:r>
              <a:rPr lang="en-US" sz="1300" dirty="0"/>
              <a:t> del </a:t>
            </a:r>
            <a:r>
              <a:rPr lang="en-US" sz="1300" dirty="0" err="1"/>
              <a:t>tipo</a:t>
            </a:r>
            <a:r>
              <a:rPr lang="en-US" sz="1300" dirty="0"/>
              <a:t> di </a:t>
            </a:r>
          </a:p>
          <a:p>
            <a:pPr defTabSz="966612" eaLnBrk="0" fontAlgn="base" hangingPunct="0">
              <a:spcBef>
                <a:spcPct val="30000"/>
              </a:spcBef>
              <a:spcAft>
                <a:spcPct val="0"/>
              </a:spcAft>
              <a:defRPr/>
            </a:pPr>
            <a:r>
              <a:rPr lang="en-US" sz="1300" dirty="0" err="1"/>
              <a:t>ossidante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27</a:t>
            </a:fld>
            <a:endParaRPr lang="en-GB"/>
          </a:p>
        </p:txBody>
      </p:sp>
    </p:spTree>
    <p:extLst>
      <p:ext uri="{BB962C8B-B14F-4D97-AF65-F5344CB8AC3E}">
        <p14:creationId xmlns:p14="http://schemas.microsoft.com/office/powerpoint/2010/main" val="456280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A8B0E-D6BE-490A-BEE5-03FE08642A31}" type="slidenum">
              <a:rPr lang="it-IT" altLang="en-US"/>
              <a:pPr/>
              <a:t>29</a:t>
            </a:fld>
            <a:endParaRPr lang="it-IT" altLang="en-US"/>
          </a:p>
        </p:txBody>
      </p:sp>
      <p:sp>
        <p:nvSpPr>
          <p:cNvPr id="1047554" name="Rectangle 2"/>
          <p:cNvSpPr>
            <a:spLocks noGrp="1" noRot="1" noChangeAspect="1" noChangeArrowheads="1" noTextEdit="1"/>
          </p:cNvSpPr>
          <p:nvPr>
            <p:ph type="sldImg"/>
          </p:nvPr>
        </p:nvSpPr>
        <p:spPr>
          <a:ln/>
        </p:spPr>
      </p:sp>
      <p:sp>
        <p:nvSpPr>
          <p:cNvPr id="1047555" name="Rectangle 3"/>
          <p:cNvSpPr>
            <a:spLocks noGrp="1" noChangeArrowheads="1"/>
          </p:cNvSpPr>
          <p:nvPr>
            <p:ph type="body" idx="1"/>
          </p:nvPr>
        </p:nvSpPr>
        <p:spPr/>
        <p:txBody>
          <a:bodyPr/>
          <a:lstStyle/>
          <a:p>
            <a:r>
              <a:rPr lang="en-US" altLang="en-US" dirty="0"/>
              <a:t>Fuel NOx arises from the reaction of the organically bound nitrogen in the fuel with oxygen. The process is complex (reaction schemes typically consider of the order of 50 intermediate species and several hundred separate reversible reactions, and there is still considerable uncertainty as to the true value of the various rate constants, etc.), but can be simply expressed as follows: </a:t>
            </a:r>
          </a:p>
          <a:p>
            <a:pPr lvl="1"/>
            <a:r>
              <a:rPr lang="en-US" altLang="en-US" dirty="0"/>
              <a:t>ii) Volatile fuel nitrogen is evolved mainly as HCN (and NH3) during the processes. </a:t>
            </a:r>
          </a:p>
          <a:p>
            <a:pPr lvl="1"/>
            <a:r>
              <a:rPr lang="en-US" altLang="en-US" dirty="0"/>
              <a:t>iii) The HCN reacts with various free radical species (O, OH) to form intermediates such as CN, NCO, HNCO and ultimately with reaction with H to produce NH, NH2. </a:t>
            </a:r>
          </a:p>
          <a:p>
            <a:r>
              <a:rPr lang="en-US" altLang="en-US" dirty="0"/>
              <a:t>Fuel NOx can be most effectively </a:t>
            </a:r>
            <a:r>
              <a:rPr lang="en-US" altLang="en-US" dirty="0" err="1"/>
              <a:t>minimised</a:t>
            </a:r>
            <a:r>
              <a:rPr lang="en-US" altLang="en-US" dirty="0"/>
              <a:t> by burning the fuel by staged combustion, which implies delayed mixing between the fuel gas and air. </a:t>
            </a:r>
          </a:p>
        </p:txBody>
      </p:sp>
    </p:spTree>
    <p:extLst>
      <p:ext uri="{BB962C8B-B14F-4D97-AF65-F5344CB8AC3E}">
        <p14:creationId xmlns:p14="http://schemas.microsoft.com/office/powerpoint/2010/main" val="170048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Further details on</a:t>
            </a:r>
            <a:r>
              <a:rPr lang="it-IT" baseline="0" dirty="0" smtClean="0"/>
              <a:t> the chemistry of CO2 in water can be found here, for those who are not familiar with chemistry</a:t>
            </a:r>
            <a:endParaRPr lang="en-US" dirty="0" smtClean="0"/>
          </a:p>
          <a:p>
            <a:r>
              <a:rPr lang="en-US" dirty="0" smtClean="0"/>
              <a:t>http://butane.chem.uiuc.edu/pshapley/environmental/L25/index.html</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a:t>
            </a:fld>
            <a:endParaRPr lang="it-IT"/>
          </a:p>
        </p:txBody>
      </p:sp>
    </p:spTree>
    <p:extLst>
      <p:ext uri="{BB962C8B-B14F-4D97-AF65-F5344CB8AC3E}">
        <p14:creationId xmlns:p14="http://schemas.microsoft.com/office/powerpoint/2010/main" val="3280383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Main sources of NH3 is </a:t>
            </a:r>
            <a:r>
              <a:rPr lang="en-US" sz="1300" b="1" dirty="0"/>
              <a:t>biological activity</a:t>
            </a:r>
            <a:r>
              <a:rPr lang="en-US" sz="1300" dirty="0"/>
              <a:t> (decomposition of urea in animal urine by enzymes, the decomposition of excrement and the release from soils and the ocean following mineralization of organic material</a:t>
            </a:r>
          </a:p>
          <a:p>
            <a:r>
              <a:rPr lang="en-US" sz="1300" b="1" dirty="0"/>
              <a:t>Anthropogenic sources</a:t>
            </a:r>
            <a:r>
              <a:rPr lang="en-US" sz="1300" dirty="0"/>
              <a:t> : </a:t>
            </a:r>
            <a:r>
              <a:rPr lang="en-US" sz="1300" dirty="0" err="1"/>
              <a:t>centre</a:t>
            </a:r>
            <a:r>
              <a:rPr lang="en-US" sz="1300" dirty="0"/>
              <a:t> around its use in fertilizers and as a byproduct of waste production. </a:t>
            </a:r>
          </a:p>
          <a:p>
            <a:r>
              <a:rPr lang="en-US" sz="1300" dirty="0"/>
              <a:t>Ammonia has a short lifetime in the atmosphere of approximately 10 days and is removed mainly by both wet and dry deposition processes, with some</a:t>
            </a:r>
          </a:p>
          <a:p>
            <a:r>
              <a:rPr lang="en-US" sz="1300" dirty="0"/>
              <a:t>additional loss via reaction with OH radicals. </a:t>
            </a:r>
            <a:endParaRPr lang="en-US" dirty="0" smtClean="0"/>
          </a:p>
          <a:p>
            <a:r>
              <a:rPr lang="en-US" sz="1300" dirty="0"/>
              <a:t>Since deposition processes dominate its loss and sources are diverse, levels of ammonia are highly variable, ranging from 0.1 to 10 </a:t>
            </a:r>
            <a:r>
              <a:rPr lang="en-US" sz="1300" dirty="0" err="1"/>
              <a:t>ppbv</a:t>
            </a:r>
            <a:r>
              <a:rPr lang="en-US" sz="1300" dirty="0"/>
              <a:t> over continental regions. It has already been noted that ammonia is the only alkaline </a:t>
            </a:r>
          </a:p>
          <a:p>
            <a:r>
              <a:rPr lang="en-US" sz="1300" dirty="0"/>
              <a:t>gas in the atmosphere and forms ammonium </a:t>
            </a:r>
            <a:r>
              <a:rPr lang="en-US" sz="1300" dirty="0" err="1"/>
              <a:t>sulphate</a:t>
            </a:r>
            <a:r>
              <a:rPr lang="en-US" sz="1300" dirty="0"/>
              <a:t> aerosols. Deposition of ammonium </a:t>
            </a:r>
            <a:r>
              <a:rPr lang="en-US" sz="1300" dirty="0" err="1"/>
              <a:t>sulphate</a:t>
            </a:r>
            <a:r>
              <a:rPr lang="en-US" sz="1300" dirty="0"/>
              <a:t> to the soil decreases its pH, leading to a decline in growth.</a:t>
            </a:r>
          </a:p>
          <a:p>
            <a:endParaRPr lang="it-IT" sz="1300" dirty="0"/>
          </a:p>
          <a:p>
            <a:pPr defTabSz="966612">
              <a:defRPr/>
            </a:pPr>
            <a:r>
              <a:rPr lang="en-US" sz="1300" dirty="0"/>
              <a:t>See also </a:t>
            </a:r>
            <a:r>
              <a:rPr lang="en-US" sz="1300" dirty="0" err="1"/>
              <a:t>Chapt</a:t>
            </a:r>
            <a:r>
              <a:rPr lang="en-US" sz="1300" dirty="0"/>
              <a:t>. 4 Hewitt Jackson for biogeochemical cycles</a:t>
            </a:r>
          </a:p>
        </p:txBody>
      </p:sp>
      <p:sp>
        <p:nvSpPr>
          <p:cNvPr id="4" name="Slide Number Placeholder 3"/>
          <p:cNvSpPr>
            <a:spLocks noGrp="1"/>
          </p:cNvSpPr>
          <p:nvPr>
            <p:ph type="sldNum" sz="quarter" idx="10"/>
          </p:nvPr>
        </p:nvSpPr>
        <p:spPr/>
        <p:txBody>
          <a:bodyPr/>
          <a:lstStyle/>
          <a:p>
            <a:fld id="{B280C079-6431-4507-850B-994B83DFCCDC}" type="slidenum">
              <a:rPr lang="it-IT" smtClean="0"/>
              <a:t>4</a:t>
            </a:fld>
            <a:endParaRPr lang="it-IT"/>
          </a:p>
        </p:txBody>
      </p:sp>
    </p:spTree>
    <p:extLst>
      <p:ext uri="{BB962C8B-B14F-4D97-AF65-F5344CB8AC3E}">
        <p14:creationId xmlns:p14="http://schemas.microsoft.com/office/powerpoint/2010/main" val="2193012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See also </a:t>
            </a:r>
            <a:r>
              <a:rPr lang="en-US" sz="1300" dirty="0" err="1"/>
              <a:t>Chapt</a:t>
            </a:r>
            <a:r>
              <a:rPr lang="en-US" sz="1300" dirty="0"/>
              <a:t>. 4 Hewitt Jackson for biogeochemical cycles</a:t>
            </a:r>
          </a:p>
          <a:p>
            <a:endParaRPr lang="en-US" sz="1300" dirty="0"/>
          </a:p>
          <a:p>
            <a:r>
              <a:rPr lang="en-US" sz="1300" dirty="0"/>
              <a:t>Ammonia has a short lifetime in the atmosphere of approximately 10 days and is removed mainly by both wet and dry deposition processes, with some</a:t>
            </a:r>
          </a:p>
          <a:p>
            <a:r>
              <a:rPr lang="en-US" sz="1300" dirty="0"/>
              <a:t>additional loss via reaction with OH radicals. The main sources arise from </a:t>
            </a:r>
            <a:r>
              <a:rPr lang="en-US" sz="1300" b="1" dirty="0"/>
              <a:t>biological activity</a:t>
            </a:r>
            <a:r>
              <a:rPr lang="en-US" sz="1300" dirty="0"/>
              <a:t>, such as the decomposition of urea in animal urine by enzymes, the decomposition of excrement and the release from soils and the ocean following mineralization of organic material. </a:t>
            </a:r>
            <a:r>
              <a:rPr lang="en-US" sz="1300" b="1" dirty="0"/>
              <a:t>Anthropogenic sources</a:t>
            </a:r>
            <a:r>
              <a:rPr lang="en-US" sz="1300" dirty="0"/>
              <a:t> </a:t>
            </a:r>
            <a:r>
              <a:rPr lang="en-US" sz="1300" dirty="0" err="1"/>
              <a:t>centre</a:t>
            </a:r>
            <a:r>
              <a:rPr lang="en-US" sz="1300" dirty="0"/>
              <a:t> around its use in fertilizers and as a byproduct of waste production. Since deposition processes dominate its loss and sources are diverse, levels of ammonia are highly variable, ranging from 0.1 to 10 </a:t>
            </a:r>
            <a:r>
              <a:rPr lang="en-US" sz="1300" dirty="0" err="1"/>
              <a:t>ppbv</a:t>
            </a:r>
            <a:r>
              <a:rPr lang="en-US" sz="1300" dirty="0"/>
              <a:t> over continental regions. It has already been noted that ammonia is the only alkaline gas in the atmosphere and forms ammonium</a:t>
            </a:r>
          </a:p>
          <a:p>
            <a:r>
              <a:rPr lang="en-US" sz="1300" dirty="0" err="1"/>
              <a:t>sulphate</a:t>
            </a:r>
            <a:r>
              <a:rPr lang="en-US" sz="1300" dirty="0"/>
              <a:t> aerosols. Deposition of ammonium </a:t>
            </a:r>
            <a:r>
              <a:rPr lang="en-US" sz="1300" dirty="0" err="1"/>
              <a:t>sulphate</a:t>
            </a:r>
            <a:r>
              <a:rPr lang="en-US" sz="1300" dirty="0"/>
              <a:t> to the soil decreases its pH, leading to a decline in growth.</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5</a:t>
            </a:fld>
            <a:endParaRPr lang="it-IT"/>
          </a:p>
        </p:txBody>
      </p:sp>
    </p:spTree>
    <p:extLst>
      <p:ext uri="{BB962C8B-B14F-4D97-AF65-F5344CB8AC3E}">
        <p14:creationId xmlns:p14="http://schemas.microsoft.com/office/powerpoint/2010/main" val="628559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For N cycling in atmosphere</a:t>
            </a:r>
            <a:endParaRPr lang="en-US" dirty="0" smtClean="0"/>
          </a:p>
          <a:p>
            <a:r>
              <a:rPr lang="en-US" dirty="0" smtClean="0"/>
              <a:t>http://rstb.royalsocietypublishing.org/content/368/1621/20130115/F2</a:t>
            </a:r>
          </a:p>
          <a:p>
            <a:endParaRPr lang="it-IT" dirty="0" smtClean="0"/>
          </a:p>
          <a:p>
            <a:r>
              <a:rPr lang="it-IT" dirty="0" smtClean="0"/>
              <a:t>For N compounds in atmosphere</a:t>
            </a:r>
          </a:p>
          <a:p>
            <a:r>
              <a:rPr lang="en-US" dirty="0" smtClean="0"/>
              <a:t>http://butane.chem.uiuc.edu/pshapley/environmental/l16/1.html</a:t>
            </a:r>
          </a:p>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6</a:t>
            </a:fld>
            <a:endParaRPr lang="it-IT"/>
          </a:p>
        </p:txBody>
      </p:sp>
    </p:spTree>
    <p:extLst>
      <p:ext uri="{BB962C8B-B14F-4D97-AF65-F5344CB8AC3E}">
        <p14:creationId xmlns:p14="http://schemas.microsoft.com/office/powerpoint/2010/main" val="1008204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For N cycling in atmosphere</a:t>
            </a:r>
            <a:endParaRPr lang="en-US" dirty="0" smtClean="0"/>
          </a:p>
          <a:p>
            <a:r>
              <a:rPr lang="en-US" dirty="0" smtClean="0"/>
              <a:t>http://rstb.royalsocietypublishing.org/content/368/1621/20130115/F2</a:t>
            </a:r>
          </a:p>
          <a:p>
            <a:endParaRPr lang="it-IT" dirty="0" smtClean="0"/>
          </a:p>
          <a:p>
            <a:r>
              <a:rPr lang="it-IT" dirty="0" smtClean="0"/>
              <a:t>For N compounds in atmosphere</a:t>
            </a:r>
          </a:p>
          <a:p>
            <a:r>
              <a:rPr lang="en-US" dirty="0" smtClean="0"/>
              <a:t>http://butane.chem.uiuc.edu/pshapley/environmental/l16/1.html</a:t>
            </a:r>
          </a:p>
          <a:p>
            <a:endParaRPr lang="en-US" dirty="0" smtClean="0"/>
          </a:p>
          <a:p>
            <a:endParaRPr lang="it-IT"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7</a:t>
            </a:fld>
            <a:endParaRPr lang="it-IT"/>
          </a:p>
        </p:txBody>
      </p:sp>
    </p:spTree>
    <p:extLst>
      <p:ext uri="{BB962C8B-B14F-4D97-AF65-F5344CB8AC3E}">
        <p14:creationId xmlns:p14="http://schemas.microsoft.com/office/powerpoint/2010/main" val="961578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8</a:t>
            </a:fld>
            <a:endParaRPr lang="it-IT"/>
          </a:p>
        </p:txBody>
      </p:sp>
    </p:spTree>
    <p:extLst>
      <p:ext uri="{BB962C8B-B14F-4D97-AF65-F5344CB8AC3E}">
        <p14:creationId xmlns:p14="http://schemas.microsoft.com/office/powerpoint/2010/main" val="638554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B65034-582D-45E8-B65D-84559114D71D}" type="slidenum">
              <a:rPr lang="it-IT" altLang="en-US"/>
              <a:pPr/>
              <a:t>9</a:t>
            </a:fld>
            <a:endParaRPr lang="it-IT" altLang="en-US"/>
          </a:p>
        </p:txBody>
      </p:sp>
      <p:sp>
        <p:nvSpPr>
          <p:cNvPr id="1011714" name="Rectangle 2"/>
          <p:cNvSpPr>
            <a:spLocks noGrp="1" noRot="1" noChangeAspect="1" noChangeArrowheads="1" noTextEdit="1"/>
          </p:cNvSpPr>
          <p:nvPr>
            <p:ph type="sldImg"/>
          </p:nvPr>
        </p:nvSpPr>
        <p:spPr>
          <a:ln/>
        </p:spPr>
      </p:sp>
      <p:sp>
        <p:nvSpPr>
          <p:cNvPr id="1011715" name="Rectangle 3"/>
          <p:cNvSpPr>
            <a:spLocks noGrp="1" noChangeArrowheads="1"/>
          </p:cNvSpPr>
          <p:nvPr>
            <p:ph type="body" idx="1"/>
          </p:nvPr>
        </p:nvSpPr>
        <p:spPr/>
        <p:txBody>
          <a:bodyPr/>
          <a:lstStyle/>
          <a:p>
            <a:r>
              <a:rPr lang="en-US" altLang="en-US"/>
              <a:t>Produzione di NO termico: deriva dal fatto che sto facendo reazioni fortemente esotermiche (combustioni) in presenza di N2 visto che uso aria come comburente. La quantità di atomi di O dipende dalla T di combustione. Atomi di O fungono da catalizzatori quindi non ne servono molti, infatti il primo step non è determinante</a:t>
            </a:r>
          </a:p>
        </p:txBody>
      </p:sp>
    </p:spTree>
    <p:extLst>
      <p:ext uri="{BB962C8B-B14F-4D97-AF65-F5344CB8AC3E}">
        <p14:creationId xmlns:p14="http://schemas.microsoft.com/office/powerpoint/2010/main" val="1432931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12/12/2023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2289787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12/12/2023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270441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12/12/2023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4220478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12/12/2023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520369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B172D4D-D796-4BA6-8131-6232AFF23FF2}" type="datetimeFigureOut">
              <a:rPr lang="it-IT" smtClean="0"/>
              <a:t>12/12/2023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245031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B172D4D-D796-4BA6-8131-6232AFF23FF2}" type="datetimeFigureOut">
              <a:rPr lang="it-IT" smtClean="0"/>
              <a:t>12/12/2023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627486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B172D4D-D796-4BA6-8131-6232AFF23FF2}" type="datetimeFigureOut">
              <a:rPr lang="it-IT" smtClean="0"/>
              <a:t>12/12/2023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98821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B172D4D-D796-4BA6-8131-6232AFF23FF2}" type="datetimeFigureOut">
              <a:rPr lang="it-IT" smtClean="0"/>
              <a:t>12/12/2023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81579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B172D4D-D796-4BA6-8131-6232AFF23FF2}" type="datetimeFigureOut">
              <a:rPr lang="it-IT" smtClean="0"/>
              <a:t>12/12/2023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2832861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B172D4D-D796-4BA6-8131-6232AFF23FF2}" type="datetimeFigureOut">
              <a:rPr lang="it-IT" smtClean="0"/>
              <a:t>12/12/2023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093821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B172D4D-D796-4BA6-8131-6232AFF23FF2}" type="datetimeFigureOut">
              <a:rPr lang="it-IT" smtClean="0"/>
              <a:t>12/12/2023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424007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172D4D-D796-4BA6-8131-6232AFF23FF2}" type="datetimeFigureOut">
              <a:rPr lang="it-IT" smtClean="0"/>
              <a:t>12/12/2023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081365-FE92-4767-8DE0-36D7A5D44CE7}" type="slidenum">
              <a:rPr lang="it-IT" smtClean="0"/>
              <a:t>‹#›</a:t>
            </a:fld>
            <a:endParaRPr lang="it-IT"/>
          </a:p>
        </p:txBody>
      </p:sp>
    </p:spTree>
    <p:extLst>
      <p:ext uri="{BB962C8B-B14F-4D97-AF65-F5344CB8AC3E}">
        <p14:creationId xmlns:p14="http://schemas.microsoft.com/office/powerpoint/2010/main" val="2748175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11.xml"/><Relationship Id="rId7" Type="http://schemas.openxmlformats.org/officeDocument/2006/relationships/image" Target="../media/image12.wmf"/><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14.wmf"/><Relationship Id="rId5" Type="http://schemas.openxmlformats.org/officeDocument/2006/relationships/image" Target="../media/image11.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13.wmf"/></Relationships>
</file>

<file path=ppt/slides/_rels/slide12.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notesSlide" Target="../notesSlides/notesSlide12.xml"/><Relationship Id="rId7" Type="http://schemas.openxmlformats.org/officeDocument/2006/relationships/image" Target="../media/image17.emf"/><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image" Target="../media/image15.wmf"/><Relationship Id="rId5" Type="http://schemas.openxmlformats.org/officeDocument/2006/relationships/oleObject" Target="../embeddings/oleObject6.bin"/><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8.emf"/><Relationship Id="rId4" Type="http://schemas.openxmlformats.org/officeDocument/2006/relationships/image" Target="../media/image27.emf"/></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309082"/>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3645024"/>
            <a:ext cx="7886700"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Inorganic species and oxidation processes in atmosphere</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74113"/>
            <a:ext cx="22609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a:t>
            </a: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2023-24</a:t>
            </a:r>
            <a:endPar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endPar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68545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Main oxidants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5" name="Rettangolo 4"/>
          <p:cNvSpPr/>
          <p:nvPr/>
        </p:nvSpPr>
        <p:spPr>
          <a:xfrm>
            <a:off x="534986" y="1046912"/>
            <a:ext cx="7565406" cy="1200329"/>
          </a:xfrm>
          <a:prstGeom prst="rect">
            <a:avLst/>
          </a:prstGeom>
        </p:spPr>
        <p:txBody>
          <a:bodyPr wrap="square">
            <a:spAutoFit/>
          </a:bodyPr>
          <a:lstStyle/>
          <a:p>
            <a:pPr algn="ct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is the most abundant oxidant in atmosphere. O</a:t>
            </a:r>
            <a:r>
              <a:rPr lang="it-IT"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 in the ground state (</a:t>
            </a:r>
            <a:r>
              <a:rPr lang="it-IT" sz="2400" baseline="30000" dirty="0" smtClean="0">
                <a:latin typeface="Tahoma" panose="020B0604030504040204" pitchFamily="34" charset="0"/>
                <a:ea typeface="Tahoma" panose="020B0604030504040204" pitchFamily="34" charset="0"/>
                <a:cs typeface="Tahoma" panose="020B0604030504040204" pitchFamily="34" charset="0"/>
              </a:rPr>
              <a:t>3</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reacts very slowly with other species (spin-forbidden reactions)</a:t>
            </a:r>
            <a:endPar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8" name="Rettangolo 4"/>
          <p:cNvSpPr/>
          <p:nvPr/>
        </p:nvSpPr>
        <p:spPr>
          <a:xfrm>
            <a:off x="606994" y="2679303"/>
            <a:ext cx="7565406"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is the second most abundant oxidant</a:t>
            </a:r>
            <a:endPar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9" name="Rettangolo 4"/>
          <p:cNvSpPr/>
          <p:nvPr/>
        </p:nvSpPr>
        <p:spPr>
          <a:xfrm>
            <a:off x="606994" y="3450235"/>
            <a:ext cx="7565406" cy="830997"/>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The most efficient oxidants are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radical species</a:t>
            </a:r>
            <a:r>
              <a:rPr lang="it-IT" sz="2400" dirty="0" smtClean="0">
                <a:latin typeface="Tahoma" panose="020B0604030504040204" pitchFamily="34" charset="0"/>
                <a:ea typeface="Tahoma" panose="020B0604030504040204" pitchFamily="34" charset="0"/>
                <a:cs typeface="Tahoma" panose="020B0604030504040204" pitchFamily="34" charset="0"/>
              </a:rPr>
              <a:t> (very reactive due to the unpaired electron)</a:t>
            </a:r>
            <a:endPar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0" name="Rettangolo 4"/>
          <p:cNvSpPr/>
          <p:nvPr/>
        </p:nvSpPr>
        <p:spPr>
          <a:xfrm>
            <a:off x="1907704" y="4653136"/>
            <a:ext cx="5904656" cy="1631216"/>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OH</a:t>
            </a:r>
            <a:r>
              <a:rPr lang="it-IT" sz="25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500" dirty="0" smtClean="0">
                <a:latin typeface="Tahoma" panose="020B0604030504040204" pitchFamily="34" charset="0"/>
                <a:ea typeface="Tahoma" panose="020B0604030504040204" pitchFamily="34" charset="0"/>
                <a:cs typeface="Tahoma" panose="020B0604030504040204" pitchFamily="34" charset="0"/>
              </a:rPr>
              <a:t>hydroxyl radical</a:t>
            </a:r>
          </a:p>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5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500" dirty="0" smtClean="0">
                <a:latin typeface="Tahoma" panose="020B0604030504040204" pitchFamily="34" charset="0"/>
                <a:ea typeface="Tahoma" panose="020B0604030504040204" pitchFamily="34" charset="0"/>
                <a:cs typeface="Tahoma" panose="020B0604030504040204" pitchFamily="34" charset="0"/>
              </a:rPr>
              <a:t>nitrate radical </a:t>
            </a:r>
          </a:p>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HOO</a:t>
            </a:r>
            <a:r>
              <a:rPr lang="it-IT" sz="25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500" dirty="0" smtClean="0">
                <a:latin typeface="Tahoma" panose="020B0604030504040204" pitchFamily="34" charset="0"/>
                <a:ea typeface="Tahoma" panose="020B0604030504040204" pitchFamily="34" charset="0"/>
                <a:cs typeface="Tahoma" panose="020B0604030504040204" pitchFamily="34" charset="0"/>
              </a:rPr>
              <a:t>hydroperoxyl radical</a:t>
            </a:r>
          </a:p>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Cl</a:t>
            </a:r>
            <a:r>
              <a:rPr lang="it-IT" sz="25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500" dirty="0">
                <a:latin typeface="Tahoma" panose="020B0604030504040204" pitchFamily="34" charset="0"/>
                <a:ea typeface="Tahoma" panose="020B0604030504040204" pitchFamily="34" charset="0"/>
                <a:cs typeface="Tahoma" panose="020B0604030504040204" pitchFamily="34" charset="0"/>
              </a:rPr>
              <a:t> </a:t>
            </a:r>
            <a:r>
              <a:rPr lang="it-IT" sz="2500" dirty="0" smtClean="0">
                <a:latin typeface="Tahoma" panose="020B0604030504040204" pitchFamily="34" charset="0"/>
                <a:ea typeface="Tahoma" panose="020B0604030504040204" pitchFamily="34" charset="0"/>
                <a:cs typeface="Tahoma" panose="020B0604030504040204" pitchFamily="34" charset="0"/>
              </a:rPr>
              <a:t>	atomic chlorine </a:t>
            </a:r>
            <a:r>
              <a:rPr lang="it-IT" sz="2500" dirty="0">
                <a:latin typeface="Tahoma" panose="020B0604030504040204" pitchFamily="34" charset="0"/>
                <a:ea typeface="Tahoma" panose="020B0604030504040204" pitchFamily="34" charset="0"/>
                <a:cs typeface="Tahoma" panose="020B0604030504040204" pitchFamily="34" charset="0"/>
              </a:rPr>
              <a:t>radical</a:t>
            </a:r>
          </a:p>
        </p:txBody>
      </p:sp>
    </p:spTree>
    <p:extLst>
      <p:ext uri="{BB962C8B-B14F-4D97-AF65-F5344CB8AC3E}">
        <p14:creationId xmlns:p14="http://schemas.microsoft.com/office/powerpoint/2010/main" val="2313351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OH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ttangolo 4"/>
          <p:cNvSpPr/>
          <p:nvPr/>
        </p:nvSpPr>
        <p:spPr>
          <a:xfrm>
            <a:off x="509265" y="724371"/>
            <a:ext cx="1342777" cy="477055"/>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Sources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 name="Object 15"/>
          <p:cNvGraphicFramePr>
            <a:graphicFrameLocks noChangeAspect="1"/>
          </p:cNvGraphicFramePr>
          <p:nvPr>
            <p:extLst>
              <p:ext uri="{D42A27DB-BD31-4B8C-83A1-F6EECF244321}">
                <p14:modId xmlns:p14="http://schemas.microsoft.com/office/powerpoint/2010/main" val="3138721105"/>
              </p:ext>
            </p:extLst>
          </p:nvPr>
        </p:nvGraphicFramePr>
        <p:xfrm>
          <a:off x="3005857" y="1129085"/>
          <a:ext cx="4716462" cy="1006475"/>
        </p:xfrm>
        <a:graphic>
          <a:graphicData uri="http://schemas.openxmlformats.org/presentationml/2006/ole">
            <mc:AlternateContent xmlns:mc="http://schemas.openxmlformats.org/markup-compatibility/2006">
              <mc:Choice xmlns:v="urn:schemas-microsoft-com:vml" Requires="v">
                <p:oleObj spid="_x0000_s1199" name="Equation" r:id="rId4" imgW="2260440" imgH="482400" progId="Equation.3">
                  <p:embed/>
                </p:oleObj>
              </mc:Choice>
              <mc:Fallback>
                <p:oleObj name="Equation" r:id="rId4" imgW="2260440" imgH="482400" progId="Equation.3">
                  <p:embed/>
                  <p:pic>
                    <p:nvPicPr>
                      <p:cNvPr id="9" name="Object 15"/>
                      <p:cNvPicPr>
                        <a:picLocks noChangeAspect="1" noChangeArrowheads="1"/>
                      </p:cNvPicPr>
                      <p:nvPr/>
                    </p:nvPicPr>
                    <p:blipFill>
                      <a:blip r:embed="rId5"/>
                      <a:srcRect/>
                      <a:stretch>
                        <a:fillRect/>
                      </a:stretch>
                    </p:blipFill>
                    <p:spPr bwMode="auto">
                      <a:xfrm>
                        <a:off x="3005857" y="1129085"/>
                        <a:ext cx="4716462" cy="1006475"/>
                      </a:xfrm>
                      <a:prstGeom prst="rect">
                        <a:avLst/>
                      </a:prstGeom>
                      <a:noFill/>
                      <a:ln>
                        <a:noFill/>
                      </a:ln>
                      <a:effectLst/>
                      <a:extLst/>
                    </p:spPr>
                  </p:pic>
                </p:oleObj>
              </mc:Fallback>
            </mc:AlternateContent>
          </a:graphicData>
        </a:graphic>
      </p:graphicFrame>
      <p:sp>
        <p:nvSpPr>
          <p:cNvPr id="3" name="Rectangle 2"/>
          <p:cNvSpPr/>
          <p:nvPr/>
        </p:nvSpPr>
        <p:spPr>
          <a:xfrm>
            <a:off x="323528" y="3073312"/>
            <a:ext cx="2448273" cy="461665"/>
          </a:xfrm>
          <a:prstGeom prst="rect">
            <a:avLst/>
          </a:prstGeom>
        </p:spPr>
        <p:txBody>
          <a:bodyPr wrap="square">
            <a:spAutoFit/>
          </a:bodyPr>
          <a:lstStyle/>
          <a:p>
            <a:r>
              <a:rPr 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Requirements:</a:t>
            </a:r>
          </a:p>
        </p:txBody>
      </p:sp>
      <p:sp>
        <p:nvSpPr>
          <p:cNvPr id="8" name="Rectangle 7"/>
          <p:cNvSpPr/>
          <p:nvPr/>
        </p:nvSpPr>
        <p:spPr>
          <a:xfrm>
            <a:off x="2345772" y="3082347"/>
            <a:ext cx="4146362" cy="830997"/>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high </a:t>
            </a:r>
            <a:r>
              <a:rPr lang="en-US" sz="2400" dirty="0">
                <a:latin typeface="Tahoma" panose="020B0604030504040204" pitchFamily="34" charset="0"/>
                <a:ea typeface="Tahoma" panose="020B0604030504040204" pitchFamily="34" charset="0"/>
                <a:cs typeface="Tahoma" panose="020B0604030504040204" pitchFamily="34" charset="0"/>
              </a:rPr>
              <a:t>levels of humidity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high solar irradiance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6369221" y="3124819"/>
            <a:ext cx="3312368" cy="830997"/>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most prevalent in tropical regions</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Right Arrow 3"/>
          <p:cNvSpPr/>
          <p:nvPr/>
        </p:nvSpPr>
        <p:spPr>
          <a:xfrm>
            <a:off x="5904902" y="3401884"/>
            <a:ext cx="442615" cy="262176"/>
          </a:xfrm>
          <a:prstGeom prst="rightArrow">
            <a:avLst/>
          </a:pr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01114" y="1213830"/>
            <a:ext cx="3260797" cy="830997"/>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1. </a:t>
            </a:r>
            <a:r>
              <a:rPr lang="it-IT" sz="2400" dirty="0" smtClean="0">
                <a:latin typeface="Tahoma" panose="020B0604030504040204" pitchFamily="34" charset="0"/>
                <a:ea typeface="Tahoma" panose="020B0604030504040204" pitchFamily="34" charset="0"/>
                <a:cs typeface="Tahoma" panose="020B0604030504040204" pitchFamily="34" charset="0"/>
              </a:rPr>
              <a:t>Main source in remote areas: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251520" y="4005064"/>
            <a:ext cx="7035183"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2. </a:t>
            </a:r>
            <a:r>
              <a:rPr lang="it-IT" sz="2400" dirty="0" smtClean="0">
                <a:latin typeface="Tahoma" panose="020B0604030504040204" pitchFamily="34" charset="0"/>
                <a:ea typeface="Tahoma" panose="020B0604030504040204" pitchFamily="34" charset="0"/>
                <a:cs typeface="Tahoma" panose="020B0604030504040204" pitchFamily="34" charset="0"/>
              </a:rPr>
              <a:t>Additional sources in polluted environments: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2114484614"/>
              </p:ext>
            </p:extLst>
          </p:nvPr>
        </p:nvGraphicFramePr>
        <p:xfrm>
          <a:off x="683568" y="4488739"/>
          <a:ext cx="5351462" cy="1006475"/>
        </p:xfrm>
        <a:graphic>
          <a:graphicData uri="http://schemas.openxmlformats.org/presentationml/2006/ole">
            <mc:AlternateContent xmlns:mc="http://schemas.openxmlformats.org/markup-compatibility/2006">
              <mc:Choice xmlns:v="urn:schemas-microsoft-com:vml" Requires="v">
                <p:oleObj spid="_x0000_s1200" name="Equation" r:id="rId6" imgW="2565360" imgH="482400" progId="Equation.3">
                  <p:embed/>
                </p:oleObj>
              </mc:Choice>
              <mc:Fallback>
                <p:oleObj name="Equation" r:id="rId6" imgW="2565360" imgH="482400" progId="Equation.3">
                  <p:embed/>
                  <p:pic>
                    <p:nvPicPr>
                      <p:cNvPr id="6" name="Object 15"/>
                      <p:cNvPicPr>
                        <a:picLocks noChangeAspect="1" noChangeArrowheads="1"/>
                      </p:cNvPicPr>
                      <p:nvPr/>
                    </p:nvPicPr>
                    <p:blipFill>
                      <a:blip r:embed="rId7"/>
                      <a:srcRect/>
                      <a:stretch>
                        <a:fillRect/>
                      </a:stretch>
                    </p:blipFill>
                    <p:spPr bwMode="auto">
                      <a:xfrm>
                        <a:off x="683568" y="4488739"/>
                        <a:ext cx="5351462" cy="1006475"/>
                      </a:xfrm>
                      <a:prstGeom prst="rect">
                        <a:avLst/>
                      </a:prstGeom>
                      <a:noFill/>
                      <a:ln>
                        <a:noFill/>
                      </a:ln>
                      <a:effectLst/>
                      <a:extLst/>
                    </p:spPr>
                  </p:pic>
                </p:oleObj>
              </mc:Fallback>
            </mc:AlternateContent>
          </a:graphicData>
        </a:graphic>
      </p:graphicFrame>
      <p:graphicFrame>
        <p:nvGraphicFramePr>
          <p:cNvPr id="17" name="Object 15"/>
          <p:cNvGraphicFramePr>
            <a:graphicFrameLocks noChangeAspect="1"/>
          </p:cNvGraphicFramePr>
          <p:nvPr>
            <p:extLst>
              <p:ext uri="{D42A27DB-BD31-4B8C-83A1-F6EECF244321}">
                <p14:modId xmlns:p14="http://schemas.microsoft.com/office/powerpoint/2010/main" val="3380985450"/>
              </p:ext>
            </p:extLst>
          </p:nvPr>
        </p:nvGraphicFramePr>
        <p:xfrm>
          <a:off x="3005857" y="2160130"/>
          <a:ext cx="3365500" cy="477838"/>
        </p:xfrm>
        <a:graphic>
          <a:graphicData uri="http://schemas.openxmlformats.org/presentationml/2006/ole">
            <mc:AlternateContent xmlns:mc="http://schemas.openxmlformats.org/markup-compatibility/2006">
              <mc:Choice xmlns:v="urn:schemas-microsoft-com:vml" Requires="v">
                <p:oleObj spid="_x0000_s1201" name="Equation" r:id="rId8" imgW="1612800" imgH="228600" progId="Equation.3">
                  <p:embed/>
                </p:oleObj>
              </mc:Choice>
              <mc:Fallback>
                <p:oleObj name="Equation" r:id="rId8" imgW="1612800" imgH="228600" progId="Equation.3">
                  <p:embed/>
                  <p:pic>
                    <p:nvPicPr>
                      <p:cNvPr id="6" name="Object 15"/>
                      <p:cNvPicPr>
                        <a:picLocks noChangeAspect="1" noChangeArrowheads="1"/>
                      </p:cNvPicPr>
                      <p:nvPr/>
                    </p:nvPicPr>
                    <p:blipFill>
                      <a:blip r:embed="rId9"/>
                      <a:srcRect/>
                      <a:stretch>
                        <a:fillRect/>
                      </a:stretch>
                    </p:blipFill>
                    <p:spPr bwMode="auto">
                      <a:xfrm>
                        <a:off x="3005857" y="2160130"/>
                        <a:ext cx="3365500" cy="477838"/>
                      </a:xfrm>
                      <a:prstGeom prst="rect">
                        <a:avLst/>
                      </a:prstGeom>
                      <a:noFill/>
                      <a:ln>
                        <a:noFill/>
                      </a:ln>
                      <a:effectLst/>
                      <a:extLst/>
                    </p:spPr>
                  </p:pic>
                </p:oleObj>
              </mc:Fallback>
            </mc:AlternateContent>
          </a:graphicData>
        </a:graphic>
      </p:graphicFrame>
      <p:sp>
        <p:nvSpPr>
          <p:cNvPr id="18" name="Rectangle 17"/>
          <p:cNvSpPr/>
          <p:nvPr/>
        </p:nvSpPr>
        <p:spPr>
          <a:xfrm>
            <a:off x="388242" y="2607295"/>
            <a:ext cx="8360221" cy="461665"/>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At 50% R.H. and 300K </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 of the O(</a:t>
            </a:r>
            <a:r>
              <a:rPr lang="it-IT"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 leads to OH</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251521" y="5632449"/>
            <a:ext cx="4824536"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3. </a:t>
            </a:r>
            <a:r>
              <a:rPr lang="it-IT" sz="2400" dirty="0" smtClean="0">
                <a:latin typeface="Tahoma" panose="020B0604030504040204" pitchFamily="34" charset="0"/>
                <a:ea typeface="Tahoma" panose="020B0604030504040204" pitchFamily="34" charset="0"/>
                <a:cs typeface="Tahoma" panose="020B0604030504040204" pitchFamily="34" charset="0"/>
              </a:rPr>
              <a:t>Under high NO concentrations: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5904902" y="4991976"/>
            <a:ext cx="3120035" cy="830997"/>
          </a:xfrm>
          <a:prstGeom prst="rect">
            <a:avLst/>
          </a:prstGeom>
          <a:ln w="38100">
            <a:solidFill>
              <a:srgbClr val="00B050"/>
            </a:solidFill>
          </a:ln>
        </p:spPr>
        <p:txBody>
          <a:bodyPr wrap="square">
            <a:spAutoFit/>
          </a:bodyPr>
          <a:lstStyle/>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PHOTOLYTIC sources</a:t>
            </a:r>
          </a:p>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DAY-TIME oxidant</a:t>
            </a:r>
            <a:endParaRPr lang="en-US" sz="24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2" name="Object 21"/>
          <p:cNvGraphicFramePr>
            <a:graphicFrameLocks noChangeAspect="1"/>
          </p:cNvGraphicFramePr>
          <p:nvPr>
            <p:extLst>
              <p:ext uri="{D42A27DB-BD31-4B8C-83A1-F6EECF244321}">
                <p14:modId xmlns:p14="http://schemas.microsoft.com/office/powerpoint/2010/main" val="4257166007"/>
              </p:ext>
            </p:extLst>
          </p:nvPr>
        </p:nvGraphicFramePr>
        <p:xfrm>
          <a:off x="611560" y="6022106"/>
          <a:ext cx="3814763" cy="503238"/>
        </p:xfrm>
        <a:graphic>
          <a:graphicData uri="http://schemas.openxmlformats.org/presentationml/2006/ole">
            <mc:AlternateContent xmlns:mc="http://schemas.openxmlformats.org/markup-compatibility/2006">
              <mc:Choice xmlns:v="urn:schemas-microsoft-com:vml" Requires="v">
                <p:oleObj spid="_x0000_s1202" name="Equation" r:id="rId10" imgW="1828800" imgH="241200" progId="Equation.3">
                  <p:embed/>
                </p:oleObj>
              </mc:Choice>
              <mc:Fallback>
                <p:oleObj name="Equation" r:id="rId10" imgW="1828800" imgH="241200" progId="Equation.3">
                  <p:embed/>
                  <p:pic>
                    <p:nvPicPr>
                      <p:cNvPr id="16" name="Object 15"/>
                      <p:cNvPicPr>
                        <a:picLocks noChangeAspect="1" noChangeArrowheads="1"/>
                      </p:cNvPicPr>
                      <p:nvPr/>
                    </p:nvPicPr>
                    <p:blipFill>
                      <a:blip r:embed="rId11"/>
                      <a:srcRect/>
                      <a:stretch>
                        <a:fillRect/>
                      </a:stretch>
                    </p:blipFill>
                    <p:spPr bwMode="auto">
                      <a:xfrm>
                        <a:off x="611560" y="6022106"/>
                        <a:ext cx="3814763" cy="50323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13345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OH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Rettangolo 4"/>
          <p:cNvSpPr/>
          <p:nvPr/>
        </p:nvSpPr>
        <p:spPr>
          <a:xfrm>
            <a:off x="534986" y="842665"/>
            <a:ext cx="1804766"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Reactivity</a:t>
            </a:r>
            <a:endParaRPr lang="it-IT" sz="2500" dirty="0">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4"/>
          <a:stretch>
            <a:fillRect/>
          </a:stretch>
        </p:blipFill>
        <p:spPr>
          <a:xfrm>
            <a:off x="606027" y="1395772"/>
            <a:ext cx="3979581" cy="1023939"/>
          </a:xfrm>
          <a:prstGeom prst="rect">
            <a:avLst/>
          </a:prstGeom>
        </p:spPr>
      </p:pic>
      <p:graphicFrame>
        <p:nvGraphicFramePr>
          <p:cNvPr id="13" name="Object 15"/>
          <p:cNvGraphicFramePr>
            <a:graphicFrameLocks noChangeAspect="1"/>
          </p:cNvGraphicFramePr>
          <p:nvPr>
            <p:extLst>
              <p:ext uri="{D42A27DB-BD31-4B8C-83A1-F6EECF244321}">
                <p14:modId xmlns:p14="http://schemas.microsoft.com/office/powerpoint/2010/main" val="2306448864"/>
              </p:ext>
            </p:extLst>
          </p:nvPr>
        </p:nvGraphicFramePr>
        <p:xfrm>
          <a:off x="5544384" y="1907741"/>
          <a:ext cx="3049455" cy="1027337"/>
        </p:xfrm>
        <a:graphic>
          <a:graphicData uri="http://schemas.openxmlformats.org/presentationml/2006/ole">
            <mc:AlternateContent xmlns:mc="http://schemas.openxmlformats.org/markup-compatibility/2006">
              <mc:Choice xmlns:v="urn:schemas-microsoft-com:vml" Requires="v">
                <p:oleObj spid="_x0000_s2090" name="Equation" r:id="rId5" imgW="1282680" imgH="431640" progId="Equation.3">
                  <p:embed/>
                </p:oleObj>
              </mc:Choice>
              <mc:Fallback>
                <p:oleObj name="Equation" r:id="rId5" imgW="1282680" imgH="431640" progId="Equation.3">
                  <p:embed/>
                  <p:pic>
                    <p:nvPicPr>
                      <p:cNvPr id="13" name="Object 15"/>
                      <p:cNvPicPr>
                        <a:picLocks noChangeAspect="1" noChangeArrowheads="1"/>
                      </p:cNvPicPr>
                      <p:nvPr/>
                    </p:nvPicPr>
                    <p:blipFill>
                      <a:blip r:embed="rId6"/>
                      <a:srcRect/>
                      <a:stretch>
                        <a:fillRect/>
                      </a:stretch>
                    </p:blipFill>
                    <p:spPr bwMode="auto">
                      <a:xfrm>
                        <a:off x="5544384" y="1907741"/>
                        <a:ext cx="3049455" cy="1027337"/>
                      </a:xfrm>
                      <a:prstGeom prst="rect">
                        <a:avLst/>
                      </a:prstGeom>
                      <a:noFill/>
                      <a:ln>
                        <a:noFill/>
                      </a:ln>
                      <a:effectLst/>
                      <a:extLst/>
                    </p:spPr>
                  </p:pic>
                </p:oleObj>
              </mc:Fallback>
            </mc:AlternateContent>
          </a:graphicData>
        </a:graphic>
      </p:graphicFrame>
      <p:pic>
        <p:nvPicPr>
          <p:cNvPr id="2" name="Picture 1"/>
          <p:cNvPicPr>
            <a:picLocks noChangeAspect="1"/>
          </p:cNvPicPr>
          <p:nvPr/>
        </p:nvPicPr>
        <p:blipFill>
          <a:blip r:embed="rId7"/>
          <a:stretch>
            <a:fillRect/>
          </a:stretch>
        </p:blipFill>
        <p:spPr>
          <a:xfrm>
            <a:off x="627178" y="2943378"/>
            <a:ext cx="3854497" cy="773654"/>
          </a:xfrm>
          <a:prstGeom prst="rect">
            <a:avLst/>
          </a:prstGeom>
        </p:spPr>
      </p:pic>
      <p:sp>
        <p:nvSpPr>
          <p:cNvPr id="17" name="Rectangle 16"/>
          <p:cNvSpPr/>
          <p:nvPr/>
        </p:nvSpPr>
        <p:spPr>
          <a:xfrm>
            <a:off x="4211960" y="3043246"/>
            <a:ext cx="5205176" cy="1200329"/>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With HC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alkanes, aromatics, halocarbons</a:t>
            </a:r>
            <a:r>
              <a:rPr lang="it-IT" sz="2400" dirty="0" smtClean="0">
                <a:latin typeface="Tahoma" panose="020B0604030504040204" pitchFamily="34" charset="0"/>
                <a:ea typeface="Tahoma" panose="020B0604030504040204" pitchFamily="34" charset="0"/>
                <a:cs typeface="Tahoma" panose="020B0604030504040204" pitchFamily="34" charset="0"/>
              </a:rPr>
              <a:t>) OH reacts by H atom abstraction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10" name="Picture 9"/>
          <p:cNvPicPr>
            <a:picLocks noChangeAspect="1"/>
          </p:cNvPicPr>
          <p:nvPr/>
        </p:nvPicPr>
        <p:blipFill>
          <a:blip r:embed="rId8"/>
          <a:stretch>
            <a:fillRect/>
          </a:stretch>
        </p:blipFill>
        <p:spPr>
          <a:xfrm>
            <a:off x="653949" y="4240699"/>
            <a:ext cx="3371606" cy="1780589"/>
          </a:xfrm>
          <a:prstGeom prst="rect">
            <a:avLst/>
          </a:prstGeom>
        </p:spPr>
      </p:pic>
      <p:sp>
        <p:nvSpPr>
          <p:cNvPr id="19" name="Rectangle 18"/>
          <p:cNvSpPr/>
          <p:nvPr/>
        </p:nvSpPr>
        <p:spPr>
          <a:xfrm>
            <a:off x="4182808" y="4581128"/>
            <a:ext cx="4411031" cy="1200329"/>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With unsaturated HC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alkenes, alkynes</a:t>
            </a:r>
            <a:r>
              <a:rPr lang="it-IT" sz="2400" dirty="0" smtClean="0">
                <a:latin typeface="Tahoma" panose="020B0604030504040204" pitchFamily="34" charset="0"/>
                <a:ea typeface="Tahoma" panose="020B0604030504040204" pitchFamily="34" charset="0"/>
                <a:cs typeface="Tahoma" panose="020B0604030504040204" pitchFamily="34" charset="0"/>
              </a:rPr>
              <a:t>) OH reacts by insertion onto the double/triple bond</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3170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OH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Rettangolo 4"/>
          <p:cNvSpPr/>
          <p:nvPr/>
        </p:nvSpPr>
        <p:spPr>
          <a:xfrm>
            <a:off x="534986" y="801602"/>
            <a:ext cx="6989342"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Reactivity with organic species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755575" y="6276801"/>
            <a:ext cx="8489951" cy="461665"/>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See my previous lessons on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kinetics</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755576" y="1319719"/>
            <a:ext cx="4590955" cy="4773576"/>
          </a:xfrm>
          <a:prstGeom prst="rect">
            <a:avLst/>
          </a:prstGeom>
        </p:spPr>
      </p:pic>
      <p:sp>
        <p:nvSpPr>
          <p:cNvPr id="14" name="Rectangle 13"/>
          <p:cNvSpPr/>
          <p:nvPr/>
        </p:nvSpPr>
        <p:spPr>
          <a:xfrm>
            <a:off x="5314599" y="2577569"/>
            <a:ext cx="3706125" cy="400110"/>
          </a:xfrm>
          <a:prstGeom prst="rect">
            <a:avLst/>
          </a:prstGeom>
        </p:spPr>
        <p:txBody>
          <a:bodyPr wrap="square">
            <a:spAutoFit/>
          </a:bodyPr>
          <a:lstStyle/>
          <a:p>
            <a:r>
              <a:rPr lang="it-IT"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larger HC </a:t>
            </a:r>
            <a:r>
              <a:rPr lang="it-IT" sz="2000" dirty="0" smtClean="0">
                <a:latin typeface="Tahoma" panose="020B0604030504040204" pitchFamily="34" charset="0"/>
                <a:ea typeface="Tahoma" panose="020B0604030504040204" pitchFamily="34" charset="0"/>
                <a:cs typeface="Tahoma" panose="020B0604030504040204" pitchFamily="34" charset="0"/>
              </a:rPr>
              <a:t>react faster than CH</a:t>
            </a:r>
            <a:r>
              <a:rPr lang="it-IT" sz="2000" baseline="-25000" dirty="0" smtClean="0">
                <a:latin typeface="Tahoma" panose="020B0604030504040204" pitchFamily="34" charset="0"/>
                <a:ea typeface="Tahoma" panose="020B0604030504040204" pitchFamily="34" charset="0"/>
                <a:cs typeface="Tahoma" panose="020B0604030504040204" pitchFamily="34" charset="0"/>
              </a:rPr>
              <a:t>4</a:t>
            </a:r>
            <a:endParaRPr lang="en-US" sz="20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755576" y="3212976"/>
            <a:ext cx="504056" cy="648072"/>
          </a:xfrm>
          <a:prstGeom prst="rect">
            <a:avLst/>
          </a:prstGeom>
          <a:noFill/>
          <a:ln w="381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314598" y="3905761"/>
            <a:ext cx="3706125" cy="1323439"/>
          </a:xfrm>
          <a:prstGeom prst="rect">
            <a:avLst/>
          </a:prstGeom>
        </p:spPr>
        <p:txBody>
          <a:bodyPr wrap="square">
            <a:spAutoFit/>
          </a:bodyPr>
          <a:lstStyle/>
          <a:p>
            <a:r>
              <a:rPr lang="it-IT"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Halocarbons</a:t>
            </a:r>
            <a:r>
              <a:rPr lang="it-IT" sz="2000" dirty="0" smtClean="0">
                <a:latin typeface="Tahoma" panose="020B0604030504040204" pitchFamily="34" charset="0"/>
                <a:ea typeface="Tahoma" panose="020B0604030504040204" pitchFamily="34" charset="0"/>
                <a:cs typeface="Tahoma" panose="020B0604030504040204" pitchFamily="34" charset="0"/>
              </a:rPr>
              <a:t> (HCFC) react faster than CH</a:t>
            </a:r>
            <a:r>
              <a:rPr lang="it-IT" sz="2000" baseline="-25000" dirty="0" smtClean="0">
                <a:latin typeface="Tahoma" panose="020B0604030504040204" pitchFamily="34" charset="0"/>
                <a:ea typeface="Tahoma" panose="020B0604030504040204" pitchFamily="34" charset="0"/>
                <a:cs typeface="Tahoma" panose="020B0604030504040204" pitchFamily="34" charset="0"/>
              </a:rPr>
              <a:t>4 </a:t>
            </a:r>
            <a:r>
              <a:rPr lang="it-IT" sz="2000" dirty="0" smtClean="0">
                <a:latin typeface="Tahoma" panose="020B0604030504040204" pitchFamily="34" charset="0"/>
                <a:ea typeface="Tahoma" panose="020B0604030504040204" pitchFamily="34" charset="0"/>
                <a:cs typeface="Tahoma" panose="020B0604030504040204" pitchFamily="34" charset="0"/>
              </a:rPr>
              <a:t>(presence of a dipole reduces C-H bond energy) </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733098" y="4469703"/>
            <a:ext cx="667027" cy="372234"/>
          </a:xfrm>
          <a:prstGeom prst="rect">
            <a:avLst/>
          </a:prstGeom>
          <a:noFill/>
          <a:ln w="381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46768" y="3902111"/>
            <a:ext cx="639688" cy="234304"/>
          </a:xfrm>
          <a:prstGeom prst="rect">
            <a:avLst/>
          </a:prstGeom>
          <a:noFill/>
          <a:ln w="38100">
            <a:solidFill>
              <a:srgbClr val="0000FF"/>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314598" y="3150895"/>
            <a:ext cx="3706125" cy="707886"/>
          </a:xfrm>
          <a:prstGeom prst="rect">
            <a:avLst/>
          </a:prstGeom>
        </p:spPr>
        <p:txBody>
          <a:bodyPr wrap="square">
            <a:spAutoFit/>
          </a:bodyPr>
          <a:lstStyle/>
          <a:p>
            <a:r>
              <a:rPr lang="it-IT"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olefines</a:t>
            </a:r>
            <a:r>
              <a:rPr lang="it-IT" sz="2000" dirty="0" smtClean="0">
                <a:latin typeface="Tahoma" panose="020B0604030504040204" pitchFamily="34" charset="0"/>
                <a:ea typeface="Tahoma" panose="020B0604030504040204" pitchFamily="34" charset="0"/>
                <a:cs typeface="Tahoma" panose="020B0604030504040204" pitchFamily="34" charset="0"/>
              </a:rPr>
              <a:t> react faster than HC (different mechanism) </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687760" y="5157192"/>
            <a:ext cx="639688" cy="288032"/>
          </a:xfrm>
          <a:prstGeom prst="rect">
            <a:avLst/>
          </a:prstGeom>
          <a:noFill/>
          <a:ln w="38100">
            <a:solidFill>
              <a:srgbClr val="0000FF"/>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330565" y="5261138"/>
            <a:ext cx="3706125" cy="1015663"/>
          </a:xfrm>
          <a:prstGeom prst="rect">
            <a:avLst/>
          </a:prstGeom>
        </p:spPr>
        <p:txBody>
          <a:bodyPr wrap="square">
            <a:spAutoFit/>
          </a:bodyPr>
          <a:lstStyle/>
          <a:p>
            <a:r>
              <a:rPr lang="it-IT"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CFC</a:t>
            </a:r>
            <a:r>
              <a:rPr lang="it-IT" sz="2000" dirty="0" smtClean="0">
                <a:latin typeface="Tahoma" panose="020B0604030504040204" pitchFamily="34" charset="0"/>
                <a:ea typeface="Tahoma" panose="020B0604030504040204" pitchFamily="34" charset="0"/>
                <a:cs typeface="Tahoma" panose="020B0604030504040204" pitchFamily="34" charset="0"/>
              </a:rPr>
              <a:t> do not</a:t>
            </a:r>
            <a:r>
              <a:rPr lang="it-IT"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it-IT" sz="2000" dirty="0" smtClean="0">
                <a:latin typeface="Tahoma" panose="020B0604030504040204" pitchFamily="34" charset="0"/>
                <a:ea typeface="Tahoma" panose="020B0604030504040204" pitchFamily="34" charset="0"/>
                <a:cs typeface="Tahoma" panose="020B0604030504040204" pitchFamily="34" charset="0"/>
              </a:rPr>
              <a:t>react (or very slowly (due to the absence of H atoms)</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2211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P spid="16" grpId="0"/>
      <p:bldP spid="18" grpId="0" animBg="1"/>
      <p:bldP spid="20" grpId="0" animBg="1"/>
      <p:bldP spid="21" grpId="0"/>
      <p:bldP spid="13"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ttangolo 4"/>
          <p:cNvSpPr/>
          <p:nvPr/>
        </p:nvSpPr>
        <p:spPr>
          <a:xfrm>
            <a:off x="509265" y="724371"/>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Source: </a:t>
            </a:r>
            <a:r>
              <a:rPr lang="it-IT" sz="2500" dirty="0" smtClean="0">
                <a:latin typeface="Tahoma" panose="020B0604030504040204" pitchFamily="34" charset="0"/>
                <a:ea typeface="Tahoma" panose="020B0604030504040204" pitchFamily="34" charset="0"/>
                <a:cs typeface="Tahoma" panose="020B0604030504040204" pitchFamily="34" charset="0"/>
              </a:rPr>
              <a:t>(troposphere)</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1115616" y="1148551"/>
            <a:ext cx="6624736" cy="1200329"/>
          </a:xfrm>
          <a:prstGeom prst="rect">
            <a:avLst/>
          </a:prstGeom>
        </p:spPr>
        <p:txBody>
          <a:bodyPr wrap="square">
            <a:spAutoFit/>
          </a:bodyPr>
          <a:lstStyle/>
          <a:p>
            <a:r>
              <a:rPr lang="pt-BR" sz="2400" dirty="0" smtClean="0">
                <a:latin typeface="Tahoma" panose="020B0604030504040204" pitchFamily="34" charset="0"/>
                <a:ea typeface="Tahoma" panose="020B0604030504040204" pitchFamily="34" charset="0"/>
                <a:cs typeface="Tahoma" panose="020B0604030504040204" pitchFamily="34" charset="0"/>
              </a:rPr>
              <a:t>NO</a:t>
            </a:r>
            <a:r>
              <a:rPr lang="pt-BR" sz="2400" baseline="-25000" dirty="0" smtClean="0">
                <a:latin typeface="Tahoma" panose="020B0604030504040204" pitchFamily="34" charset="0"/>
                <a:ea typeface="Tahoma" panose="020B0604030504040204" pitchFamily="34" charset="0"/>
                <a:cs typeface="Tahoma" panose="020B0604030504040204" pitchFamily="34" charset="0"/>
              </a:rPr>
              <a:t>2</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 </a:t>
            </a:r>
            <a:r>
              <a:rPr lang="pt-BR" sz="2400" dirty="0" smtClean="0">
                <a:latin typeface="Tahoma" panose="020B0604030504040204" pitchFamily="34" charset="0"/>
                <a:ea typeface="Tahoma" panose="020B0604030504040204" pitchFamily="34" charset="0"/>
                <a:cs typeface="Tahoma" panose="020B0604030504040204" pitchFamily="34" charset="0"/>
              </a:rPr>
              <a:t>h</a:t>
            </a:r>
            <a:r>
              <a:rPr lang="pt-BR"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Symbol" panose="05050102010706020507" pitchFamily="18" charset="2"/>
              </a:rPr>
              <a:t>l</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&lt; 420 nm) → </a:t>
            </a:r>
            <a:r>
              <a:rPr lang="pt-BR" sz="2400" dirty="0" smtClean="0">
                <a:latin typeface="Tahoma" panose="020B0604030504040204" pitchFamily="34" charset="0"/>
                <a:ea typeface="Tahoma" panose="020B0604030504040204" pitchFamily="34" charset="0"/>
                <a:cs typeface="Tahoma" panose="020B0604030504040204" pitchFamily="34" charset="0"/>
              </a:rPr>
              <a:t>O(</a:t>
            </a:r>
            <a:r>
              <a:rPr lang="pt-BR" sz="2400" baseline="30000" dirty="0" smtClean="0">
                <a:latin typeface="Tahoma" panose="020B0604030504040204" pitchFamily="34" charset="0"/>
                <a:ea typeface="Tahoma" panose="020B0604030504040204" pitchFamily="34" charset="0"/>
                <a:cs typeface="Tahoma" panose="020B0604030504040204" pitchFamily="34" charset="0"/>
              </a:rPr>
              <a:t>3</a:t>
            </a:r>
            <a:r>
              <a:rPr lang="pt-BR" sz="2400" dirty="0" smtClean="0">
                <a:latin typeface="Tahoma" panose="020B0604030504040204" pitchFamily="34" charset="0"/>
                <a:ea typeface="Tahoma" panose="020B0604030504040204" pitchFamily="34" charset="0"/>
                <a:cs typeface="Tahoma" panose="020B0604030504040204" pitchFamily="34" charset="0"/>
              </a:rPr>
              <a:t>P)+ NO</a:t>
            </a:r>
            <a:endParaRPr lang="pt-BR" sz="2400" dirty="0">
              <a:latin typeface="Tahoma" panose="020B0604030504040204" pitchFamily="34" charset="0"/>
              <a:ea typeface="Tahoma" panose="020B0604030504040204" pitchFamily="34" charset="0"/>
              <a:cs typeface="Tahoma" panose="020B0604030504040204" pitchFamily="34" charset="0"/>
            </a:endParaRPr>
          </a:p>
          <a:p>
            <a:r>
              <a:rPr lang="pt-BR" sz="2400" dirty="0" smtClean="0">
                <a:latin typeface="Tahoma" panose="020B0604030504040204" pitchFamily="34" charset="0"/>
                <a:ea typeface="Tahoma" panose="020B0604030504040204" pitchFamily="34" charset="0"/>
                <a:cs typeface="Tahoma" panose="020B0604030504040204" pitchFamily="34" charset="0"/>
              </a:rPr>
              <a:t>O(</a:t>
            </a:r>
            <a:r>
              <a:rPr lang="pt-BR" sz="2400" baseline="30000" dirty="0" smtClean="0">
                <a:latin typeface="Tahoma" panose="020B0604030504040204" pitchFamily="34" charset="0"/>
                <a:ea typeface="Tahoma" panose="020B0604030504040204" pitchFamily="34" charset="0"/>
                <a:cs typeface="Tahoma" panose="020B0604030504040204" pitchFamily="34" charset="0"/>
              </a:rPr>
              <a:t>3</a:t>
            </a:r>
            <a:r>
              <a:rPr lang="pt-BR" sz="2400" dirty="0" smtClean="0">
                <a:latin typeface="Tahoma" panose="020B0604030504040204" pitchFamily="34" charset="0"/>
                <a:ea typeface="Tahoma" panose="020B0604030504040204" pitchFamily="34" charset="0"/>
                <a:cs typeface="Tahoma" panose="020B0604030504040204" pitchFamily="34" charset="0"/>
              </a:rPr>
              <a:t>P</a:t>
            </a:r>
            <a:r>
              <a:rPr lang="pt-BR" sz="2400" dirty="0">
                <a:latin typeface="Tahoma" panose="020B0604030504040204" pitchFamily="34" charset="0"/>
                <a:ea typeface="Tahoma" panose="020B0604030504040204" pitchFamily="34" charset="0"/>
                <a:cs typeface="Tahoma" panose="020B0604030504040204" pitchFamily="34" charset="0"/>
              </a:rPr>
              <a:t>) + O</a:t>
            </a:r>
            <a:r>
              <a:rPr lang="pt-BR" sz="2400" baseline="-25000" dirty="0">
                <a:latin typeface="Tahoma" panose="020B0604030504040204" pitchFamily="34" charset="0"/>
                <a:ea typeface="Tahoma" panose="020B0604030504040204" pitchFamily="34" charset="0"/>
                <a:cs typeface="Tahoma" panose="020B0604030504040204" pitchFamily="34" charset="0"/>
              </a:rPr>
              <a:t>2</a:t>
            </a:r>
            <a:r>
              <a:rPr lang="pt-BR" sz="2400" dirty="0">
                <a:latin typeface="Tahoma" panose="020B0604030504040204" pitchFamily="34" charset="0"/>
                <a:ea typeface="Tahoma" panose="020B0604030504040204" pitchFamily="34" charset="0"/>
                <a:cs typeface="Tahoma" panose="020B0604030504040204" pitchFamily="34" charset="0"/>
              </a:rPr>
              <a:t> + M → O</a:t>
            </a:r>
            <a:r>
              <a:rPr lang="pt-BR" sz="2400" baseline="-25000" dirty="0">
                <a:latin typeface="Tahoma" panose="020B0604030504040204" pitchFamily="34" charset="0"/>
                <a:ea typeface="Tahoma" panose="020B0604030504040204" pitchFamily="34" charset="0"/>
                <a:cs typeface="Tahoma" panose="020B0604030504040204" pitchFamily="34" charset="0"/>
              </a:rPr>
              <a:t>3</a:t>
            </a:r>
            <a:r>
              <a:rPr lang="pt-BR" sz="2400" dirty="0">
                <a:latin typeface="Tahoma" panose="020B0604030504040204" pitchFamily="34" charset="0"/>
                <a:ea typeface="Tahoma" panose="020B0604030504040204" pitchFamily="34" charset="0"/>
                <a:cs typeface="Tahoma" panose="020B0604030504040204" pitchFamily="34" charset="0"/>
              </a:rPr>
              <a:t> + </a:t>
            </a:r>
            <a:r>
              <a:rPr lang="pt-BR" sz="2400" dirty="0" smtClean="0">
                <a:latin typeface="Tahoma" panose="020B0604030504040204" pitchFamily="34" charset="0"/>
                <a:ea typeface="Tahoma" panose="020B0604030504040204" pitchFamily="34" charset="0"/>
                <a:cs typeface="Tahoma" panose="020B0604030504040204" pitchFamily="34" charset="0"/>
              </a:rPr>
              <a:t>M</a:t>
            </a:r>
          </a:p>
          <a:p>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rPr>
              <a:t> + NO → O</a:t>
            </a:r>
            <a:r>
              <a:rPr lang="en-US" sz="2400" baseline="-25000" dirty="0">
                <a:latin typeface="Tahoma" panose="020B0604030504040204" pitchFamily="34" charset="0"/>
                <a:ea typeface="Tahoma" panose="020B0604030504040204" pitchFamily="34" charset="0"/>
                <a:cs typeface="Tahoma" panose="020B0604030504040204" pitchFamily="34" charset="0"/>
              </a:rPr>
              <a:t>2 </a:t>
            </a:r>
            <a:r>
              <a:rPr lang="en-US" sz="2400" dirty="0">
                <a:latin typeface="Tahoma" panose="020B0604030504040204" pitchFamily="34" charset="0"/>
                <a:ea typeface="Tahoma" panose="020B0604030504040204" pitchFamily="34" charset="0"/>
                <a:cs typeface="Tahoma" panose="020B0604030504040204" pitchFamily="34" charset="0"/>
              </a:rPr>
              <a:t>+ NO</a:t>
            </a:r>
            <a:r>
              <a:rPr lang="en-US" sz="2400" baseline="-25000" dirty="0">
                <a:latin typeface="Tahoma" panose="020B0604030504040204" pitchFamily="34" charset="0"/>
                <a:ea typeface="Tahoma" panose="020B0604030504040204" pitchFamily="34" charset="0"/>
                <a:cs typeface="Tahoma" panose="020B0604030504040204" pitchFamily="34" charset="0"/>
              </a:rPr>
              <a:t>2</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7" name="Text Box 3"/>
          <p:cNvSpPr txBox="1">
            <a:spLocks noChangeArrowheads="1"/>
          </p:cNvSpPr>
          <p:nvPr/>
        </p:nvSpPr>
        <p:spPr bwMode="auto">
          <a:xfrm>
            <a:off x="215347" y="2257933"/>
            <a:ext cx="8809590" cy="16312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342900" indent="-342900">
              <a:buFont typeface="Arial" panose="020B0604020202020204" pitchFamily="34" charset="0"/>
              <a:buChar char="•"/>
              <a:defRPr/>
            </a:pPr>
            <a:r>
              <a:rPr lang="it-IT" sz="2500" dirty="0" smtClean="0">
                <a:latin typeface="Tahoma" panose="020B0604030504040204" pitchFamily="34" charset="0"/>
                <a:ea typeface="Tahoma" panose="020B0604030504040204" pitchFamily="34" charset="0"/>
                <a:cs typeface="Tahoma" panose="020B0604030504040204" pitchFamily="34" charset="0"/>
              </a:rPr>
              <a:t>CO (or VOCs, CH</a:t>
            </a:r>
            <a:r>
              <a:rPr lang="it-IT" sz="2500" baseline="-25000" dirty="0" smtClean="0">
                <a:latin typeface="Tahoma" panose="020B0604030504040204" pitchFamily="34" charset="0"/>
                <a:ea typeface="Tahoma" panose="020B0604030504040204" pitchFamily="34" charset="0"/>
                <a:cs typeface="Tahoma" panose="020B0604030504040204" pitchFamily="34" charset="0"/>
              </a:rPr>
              <a:t>4</a:t>
            </a:r>
            <a:r>
              <a:rPr lang="it-IT" sz="2500" dirty="0" smtClean="0">
                <a:latin typeface="Tahoma" panose="020B0604030504040204" pitchFamily="34" charset="0"/>
                <a:ea typeface="Tahoma" panose="020B0604030504040204" pitchFamily="34" charset="0"/>
                <a:cs typeface="Tahoma" panose="020B0604030504040204" pitchFamily="34" charset="0"/>
              </a:rPr>
              <a:t>, NMHC) in addition to NO</a:t>
            </a:r>
            <a:r>
              <a:rPr lang="it-IT" sz="2500" baseline="-25000" dirty="0" smtClean="0">
                <a:latin typeface="Tahoma" panose="020B0604030504040204" pitchFamily="34" charset="0"/>
                <a:ea typeface="Tahoma" panose="020B0604030504040204" pitchFamily="34" charset="0"/>
                <a:cs typeface="Tahoma" panose="020B0604030504040204" pitchFamily="34" charset="0"/>
              </a:rPr>
              <a:t>x</a:t>
            </a:r>
            <a:r>
              <a:rPr lang="it-IT" sz="2500" dirty="0" smtClean="0">
                <a:latin typeface="Tahoma" panose="020B0604030504040204" pitchFamily="34" charset="0"/>
                <a:ea typeface="Tahoma" panose="020B0604030504040204" pitchFamily="34" charset="0"/>
                <a:cs typeface="Tahoma" panose="020B0604030504040204" pitchFamily="34" charset="0"/>
              </a:rPr>
              <a:t> are required for photochemical generation of O</a:t>
            </a:r>
            <a:r>
              <a:rPr lang="it-IT" sz="2500" baseline="-25000" dirty="0" smtClean="0">
                <a:latin typeface="Tahoma" panose="020B0604030504040204" pitchFamily="34" charset="0"/>
                <a:ea typeface="Tahoma" panose="020B0604030504040204" pitchFamily="34" charset="0"/>
                <a:cs typeface="Tahoma" panose="020B0604030504040204" pitchFamily="34" charset="0"/>
              </a:rPr>
              <a:t>3</a:t>
            </a:r>
          </a:p>
          <a:p>
            <a:pPr marL="342900" indent="-342900">
              <a:buFont typeface="Arial" panose="020B0604020202020204" pitchFamily="34" charset="0"/>
              <a:buChar char="•"/>
              <a:defRPr/>
            </a:pPr>
            <a:r>
              <a:rPr lang="it-IT" sz="2500" dirty="0" smtClean="0">
                <a:latin typeface="Tahoma" panose="020B0604030504040204" pitchFamily="34" charset="0"/>
                <a:ea typeface="Tahoma" panose="020B0604030504040204" pitchFamily="34" charset="0"/>
                <a:cs typeface="Tahoma" panose="020B0604030504040204" pitchFamily="34" charset="0"/>
              </a:rPr>
              <a:t>Small concentrations also from natural VOC and NO</a:t>
            </a:r>
            <a:r>
              <a:rPr lang="it-IT" sz="2500" baseline="-25000" dirty="0" smtClean="0">
                <a:latin typeface="Tahoma" panose="020B0604030504040204" pitchFamily="34" charset="0"/>
                <a:ea typeface="Tahoma" panose="020B0604030504040204" pitchFamily="34" charset="0"/>
                <a:cs typeface="Tahoma" panose="020B0604030504040204" pitchFamily="34" charset="0"/>
              </a:rPr>
              <a:t>x</a:t>
            </a:r>
            <a:r>
              <a:rPr lang="it-IT" sz="2500" dirty="0" smtClean="0">
                <a:latin typeface="Tahoma" panose="020B0604030504040204" pitchFamily="34" charset="0"/>
                <a:ea typeface="Tahoma" panose="020B0604030504040204" pitchFamily="34" charset="0"/>
                <a:cs typeface="Tahoma" panose="020B0604030504040204" pitchFamily="34" charset="0"/>
              </a:rPr>
              <a:t> emissions</a:t>
            </a:r>
          </a:p>
        </p:txBody>
      </p:sp>
      <p:pic>
        <p:nvPicPr>
          <p:cNvPr id="2" name="Picture 1"/>
          <p:cNvPicPr>
            <a:picLocks noChangeAspect="1"/>
          </p:cNvPicPr>
          <p:nvPr/>
        </p:nvPicPr>
        <p:blipFill>
          <a:blip r:embed="rId3"/>
          <a:stretch>
            <a:fillRect/>
          </a:stretch>
        </p:blipFill>
        <p:spPr>
          <a:xfrm>
            <a:off x="460367" y="5373216"/>
            <a:ext cx="3888387" cy="1305109"/>
          </a:xfrm>
          <a:prstGeom prst="rect">
            <a:avLst/>
          </a:prstGeom>
        </p:spPr>
      </p:pic>
      <p:sp>
        <p:nvSpPr>
          <p:cNvPr id="13" name="Rectangle 12"/>
          <p:cNvSpPr/>
          <p:nvPr/>
        </p:nvSpPr>
        <p:spPr>
          <a:xfrm>
            <a:off x="4571998" y="5288340"/>
            <a:ext cx="4411031" cy="1569660"/>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Only mildly reactive with VOCs: it essentially reacts only with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alkenes </a:t>
            </a:r>
            <a:r>
              <a:rPr lang="it-IT" sz="2400" dirty="0" smtClean="0">
                <a:latin typeface="Tahoma" panose="020B0604030504040204" pitchFamily="34" charset="0"/>
                <a:ea typeface="Tahoma" panose="020B0604030504040204" pitchFamily="34" charset="0"/>
                <a:cs typeface="Tahoma" panose="020B0604030504040204" pitchFamily="34" charset="0"/>
              </a:rPr>
              <a:t>by  addition reactions to the double bond</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5580112" y="3740839"/>
            <a:ext cx="3120035" cy="1200329"/>
          </a:xfrm>
          <a:prstGeom prst="rect">
            <a:avLst/>
          </a:prstGeom>
          <a:ln w="38100">
            <a:solidFill>
              <a:srgbClr val="00B050"/>
            </a:solidFill>
          </a:ln>
        </p:spPr>
        <p:txBody>
          <a:bodyPr wrap="square">
            <a:spAutoFit/>
          </a:bodyPr>
          <a:lstStyle/>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PHOTOLYTIC sources</a:t>
            </a:r>
          </a:p>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DAY-TIME + NIGHT-TIME oxidant</a:t>
            </a:r>
            <a:endParaRPr lang="en-US" sz="24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 Box 3"/>
          <p:cNvSpPr txBox="1">
            <a:spLocks noChangeArrowheads="1"/>
          </p:cNvSpPr>
          <p:nvPr/>
        </p:nvSpPr>
        <p:spPr bwMode="auto">
          <a:xfrm>
            <a:off x="215347" y="3757152"/>
            <a:ext cx="5508781" cy="12464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342900" indent="-342900">
              <a:buFont typeface="Arial" panose="020B0604020202020204" pitchFamily="34" charset="0"/>
              <a:buChar char="•"/>
              <a:defRPr/>
            </a:pPr>
            <a:r>
              <a:rPr lang="it-IT" sz="2500" dirty="0" smtClean="0">
                <a:latin typeface="Tahoma" panose="020B0604030504040204" pitchFamily="34" charset="0"/>
                <a:ea typeface="Tahoma" panose="020B0604030504040204" pitchFamily="34" charset="0"/>
                <a:cs typeface="Tahoma" panose="020B0604030504040204" pitchFamily="34" charset="0"/>
              </a:rPr>
              <a:t>O</a:t>
            </a:r>
            <a:r>
              <a:rPr lang="it-IT" sz="2500" baseline="-25000" dirty="0" smtClean="0">
                <a:latin typeface="Tahoma" panose="020B0604030504040204" pitchFamily="34" charset="0"/>
                <a:ea typeface="Tahoma" panose="020B0604030504040204" pitchFamily="34" charset="0"/>
                <a:cs typeface="Tahoma" panose="020B0604030504040204" pitchFamily="34" charset="0"/>
              </a:rPr>
              <a:t>3</a:t>
            </a:r>
            <a:r>
              <a:rPr lang="it-IT" sz="2500" dirty="0" smtClean="0">
                <a:latin typeface="Tahoma" panose="020B0604030504040204" pitchFamily="34" charset="0"/>
                <a:ea typeface="Tahoma" panose="020B0604030504040204" pitchFamily="34" charset="0"/>
                <a:cs typeface="Tahoma" panose="020B0604030504040204" pitchFamily="34" charset="0"/>
              </a:rPr>
              <a:t> is long-lived </a:t>
            </a:r>
            <a:r>
              <a:rPr lang="it-IT"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transported downwind and survival into nigthtime hours</a:t>
            </a:r>
            <a:endParaRPr lang="it-IT" sz="2500" dirty="0" smtClean="0">
              <a:latin typeface="Tahoma" panose="020B0604030504040204" pitchFamily="34" charset="0"/>
              <a:ea typeface="Tahoma" panose="020B0604030504040204" pitchFamily="34" charset="0"/>
              <a:cs typeface="Tahoma" panose="020B0604030504040204" pitchFamily="34" charset="0"/>
            </a:endParaRPr>
          </a:p>
        </p:txBody>
      </p:sp>
      <p:sp>
        <p:nvSpPr>
          <p:cNvPr id="11" name="Rettangolo 4"/>
          <p:cNvSpPr/>
          <p:nvPr/>
        </p:nvSpPr>
        <p:spPr>
          <a:xfrm>
            <a:off x="559815" y="4957459"/>
            <a:ext cx="1804766"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Reactivity</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4357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3" grpId="1"/>
      <p:bldP spid="15" grpId="0" animBg="1"/>
      <p:bldP spid="11" grpId="0"/>
      <p:bldP spid="1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60468" y="1967723"/>
            <a:ext cx="4643580" cy="461665"/>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Readily </a:t>
            </a:r>
            <a:r>
              <a:rPr lang="en-US" sz="2400" dirty="0" err="1" smtClean="0">
                <a:latin typeface="Tahoma" panose="020B0604030504040204" pitchFamily="34" charset="0"/>
                <a:ea typeface="Tahoma" panose="020B0604030504040204" pitchFamily="34" charset="0"/>
                <a:cs typeface="Tahoma" panose="020B0604030504040204" pitchFamily="34" charset="0"/>
              </a:rPr>
              <a:t>photolyzed</a:t>
            </a:r>
            <a:r>
              <a:rPr lang="en-US" sz="2400" dirty="0" smtClean="0">
                <a:latin typeface="Tahoma" panose="020B0604030504040204" pitchFamily="34" charset="0"/>
                <a:ea typeface="Tahoma" panose="020B0604030504040204" pitchFamily="34" charset="0"/>
                <a:cs typeface="Tahoma" panose="020B0604030504040204" pitchFamily="34" charset="0"/>
              </a:rPr>
              <a:t> by VIS light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7" name="Rettangolo 4"/>
          <p:cNvSpPr/>
          <p:nvPr/>
        </p:nvSpPr>
        <p:spPr>
          <a:xfrm>
            <a:off x="365249" y="777352"/>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Sources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14"/>
          <p:cNvPicPr>
            <a:picLocks noChangeAspect="1"/>
          </p:cNvPicPr>
          <p:nvPr/>
        </p:nvPicPr>
        <p:blipFill>
          <a:blip r:embed="rId3"/>
          <a:stretch>
            <a:fillRect/>
          </a:stretch>
        </p:blipFill>
        <p:spPr>
          <a:xfrm>
            <a:off x="395536" y="1268760"/>
            <a:ext cx="4097162" cy="548094"/>
          </a:xfrm>
          <a:prstGeom prst="rect">
            <a:avLst/>
          </a:prstGeom>
        </p:spPr>
      </p:pic>
      <p:pic>
        <p:nvPicPr>
          <p:cNvPr id="16" name="Picture 15"/>
          <p:cNvPicPr>
            <a:picLocks noChangeAspect="1"/>
          </p:cNvPicPr>
          <p:nvPr/>
        </p:nvPicPr>
        <p:blipFill>
          <a:blip r:embed="rId4"/>
          <a:stretch>
            <a:fillRect/>
          </a:stretch>
        </p:blipFill>
        <p:spPr>
          <a:xfrm>
            <a:off x="5173751" y="791844"/>
            <a:ext cx="3435260" cy="2176813"/>
          </a:xfrm>
          <a:prstGeom prst="rect">
            <a:avLst/>
          </a:prstGeom>
        </p:spPr>
      </p:pic>
      <p:pic>
        <p:nvPicPr>
          <p:cNvPr id="17" name="Picture 16"/>
          <p:cNvPicPr>
            <a:picLocks noChangeAspect="1"/>
          </p:cNvPicPr>
          <p:nvPr/>
        </p:nvPicPr>
        <p:blipFill>
          <a:blip r:embed="rId5"/>
          <a:stretch>
            <a:fillRect/>
          </a:stretch>
        </p:blipFill>
        <p:spPr>
          <a:xfrm>
            <a:off x="763558" y="2570553"/>
            <a:ext cx="3501163" cy="1103392"/>
          </a:xfrm>
          <a:prstGeom prst="rect">
            <a:avLst/>
          </a:prstGeom>
        </p:spPr>
      </p:pic>
      <p:sp>
        <p:nvSpPr>
          <p:cNvPr id="20" name="Rectangle 19"/>
          <p:cNvSpPr/>
          <p:nvPr/>
        </p:nvSpPr>
        <p:spPr>
          <a:xfrm>
            <a:off x="5018207" y="3099343"/>
            <a:ext cx="3746348" cy="830997"/>
          </a:xfrm>
          <a:prstGeom prst="rect">
            <a:avLst/>
          </a:prstGeom>
          <a:ln w="38100">
            <a:solidFill>
              <a:srgbClr val="00B050"/>
            </a:solidFill>
          </a:ln>
        </p:spPr>
        <p:txBody>
          <a:bodyPr wrap="square">
            <a:spAutoFit/>
          </a:bodyPr>
          <a:lstStyle/>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PHOTOLYTIC destruction</a:t>
            </a:r>
          </a:p>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NIGHT-TIME oxidant</a:t>
            </a:r>
            <a:endParaRPr lang="en-US" sz="24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Rettangolo 4"/>
          <p:cNvSpPr/>
          <p:nvPr/>
        </p:nvSpPr>
        <p:spPr>
          <a:xfrm>
            <a:off x="372537" y="3645024"/>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Reaction</a:t>
            </a:r>
            <a:endParaRPr lang="it-IT" sz="2500" dirty="0">
              <a:latin typeface="Tahoma" panose="020B0604030504040204" pitchFamily="34" charset="0"/>
              <a:ea typeface="Tahoma" panose="020B0604030504040204" pitchFamily="34" charset="0"/>
              <a:cs typeface="Tahoma" panose="020B0604030504040204" pitchFamily="34" charset="0"/>
            </a:endParaRPr>
          </a:p>
        </p:txBody>
      </p:sp>
      <p:pic>
        <p:nvPicPr>
          <p:cNvPr id="19" name="Picture 18"/>
          <p:cNvPicPr>
            <a:picLocks noChangeAspect="1"/>
          </p:cNvPicPr>
          <p:nvPr/>
        </p:nvPicPr>
        <p:blipFill>
          <a:blip r:embed="rId6"/>
          <a:stretch>
            <a:fillRect/>
          </a:stretch>
        </p:blipFill>
        <p:spPr>
          <a:xfrm>
            <a:off x="459632" y="4164347"/>
            <a:ext cx="4297735" cy="522586"/>
          </a:xfrm>
          <a:prstGeom prst="rect">
            <a:avLst/>
          </a:prstGeom>
        </p:spPr>
      </p:pic>
      <p:sp>
        <p:nvSpPr>
          <p:cNvPr id="24" name="Rectangle 23"/>
          <p:cNvSpPr/>
          <p:nvPr/>
        </p:nvSpPr>
        <p:spPr>
          <a:xfrm>
            <a:off x="4933006" y="4160445"/>
            <a:ext cx="4091931" cy="1569660"/>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is a source of HNO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by night. It is a chemical reservoir of 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x</a:t>
            </a:r>
            <a:r>
              <a:rPr lang="en-US" sz="2400" dirty="0" smtClean="0">
                <a:latin typeface="Tahoma" panose="020B0604030504040204" pitchFamily="34" charset="0"/>
                <a:ea typeface="Tahoma" panose="020B0604030504040204" pitchFamily="34" charset="0"/>
                <a:cs typeface="Tahoma" panose="020B0604030504040204" pitchFamily="34" charset="0"/>
              </a:rPr>
              <a:t> that are liberated during daytime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424920" y="4880773"/>
            <a:ext cx="4630042" cy="492443"/>
          </a:xfrm>
          <a:prstGeom prst="rect">
            <a:avLst/>
          </a:prstGeom>
        </p:spPr>
        <p:txBody>
          <a:bodyPr wrap="square">
            <a:spAutoFit/>
          </a:bodyPr>
          <a:lstStyle/>
          <a:p>
            <a:r>
              <a:rPr lang="pt-BR" sz="2600" dirty="0" smtClean="0">
                <a:latin typeface="Tahoma" panose="020B0604030504040204" pitchFamily="34" charset="0"/>
                <a:ea typeface="Tahoma" panose="020B0604030504040204" pitchFamily="34" charset="0"/>
                <a:cs typeface="Tahoma" panose="020B0604030504040204" pitchFamily="34" charset="0"/>
              </a:rPr>
              <a:t>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3</a:t>
            </a:r>
            <a:r>
              <a:rPr lang="pt-BR" sz="2600" dirty="0" smtClean="0">
                <a:latin typeface="Tahoma" panose="020B0604030504040204" pitchFamily="34" charset="0"/>
                <a:ea typeface="Tahoma" panose="020B0604030504040204" pitchFamily="34" charset="0"/>
                <a:cs typeface="Tahoma" panose="020B0604030504040204" pitchFamily="34" charset="0"/>
              </a:rPr>
              <a:t> </a:t>
            </a:r>
            <a:r>
              <a:rPr lang="pt-BR" sz="2600" dirty="0">
                <a:latin typeface="Tahoma" panose="020B0604030504040204" pitchFamily="34" charset="0"/>
                <a:ea typeface="Tahoma" panose="020B0604030504040204" pitchFamily="34" charset="0"/>
                <a:cs typeface="Tahoma" panose="020B0604030504040204" pitchFamily="34" charset="0"/>
              </a:rPr>
              <a:t>+ </a:t>
            </a:r>
            <a:r>
              <a:rPr lang="en-US" sz="2600" dirty="0" smtClean="0">
                <a:latin typeface="Tahoma" panose="020B0604030504040204" pitchFamily="34" charset="0"/>
                <a:ea typeface="Tahoma" panose="020B0604030504040204" pitchFamily="34" charset="0"/>
                <a:cs typeface="Tahoma" panose="020B0604030504040204" pitchFamily="34" charset="0"/>
              </a:rPr>
              <a:t>HCHO </a:t>
            </a:r>
            <a:r>
              <a:rPr lang="pt-BR" sz="2600" dirty="0" smtClean="0">
                <a:latin typeface="Tahoma" panose="020B0604030504040204" pitchFamily="34" charset="0"/>
                <a:ea typeface="Tahoma" panose="020B0604030504040204" pitchFamily="34" charset="0"/>
                <a:cs typeface="Tahoma" panose="020B0604030504040204" pitchFamily="34" charset="0"/>
              </a:rPr>
              <a:t>→ HCO+ HNO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3</a:t>
            </a:r>
            <a:endParaRPr lang="en-US" sz="2600" baseline="-250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7"/>
          <a:stretch>
            <a:fillRect/>
          </a:stretch>
        </p:blipFill>
        <p:spPr>
          <a:xfrm>
            <a:off x="354766" y="5489425"/>
            <a:ext cx="4427257" cy="1208238"/>
          </a:xfrm>
          <a:prstGeom prst="rect">
            <a:avLst/>
          </a:prstGeom>
        </p:spPr>
      </p:pic>
      <p:sp>
        <p:nvSpPr>
          <p:cNvPr id="4" name="Rectangle 3"/>
          <p:cNvSpPr/>
          <p:nvPr/>
        </p:nvSpPr>
        <p:spPr>
          <a:xfrm>
            <a:off x="4499992" y="5661248"/>
            <a:ext cx="4572000" cy="1200329"/>
          </a:xfrm>
          <a:prstGeom prst="rect">
            <a:avLst/>
          </a:prstGeom>
        </p:spPr>
        <p:txBody>
          <a:bodyPr>
            <a:spAutoFit/>
          </a:bodyPr>
          <a:lstStyle/>
          <a:p>
            <a:pPr algn="ctr"/>
            <a:r>
              <a:rPr lang="en-US" dirty="0" smtClean="0">
                <a:latin typeface="Tahoma" panose="020B0604030504040204" pitchFamily="34" charset="0"/>
                <a:ea typeface="Tahoma" panose="020B0604030504040204" pitchFamily="34" charset="0"/>
                <a:cs typeface="Tahoma" panose="020B0604030504040204" pitchFamily="34" charset="0"/>
              </a:rPr>
              <a:t>Addition to </a:t>
            </a:r>
            <a:r>
              <a:rPr lang="en-US" dirty="0">
                <a:latin typeface="Tahoma" panose="020B0604030504040204" pitchFamily="34" charset="0"/>
                <a:ea typeface="Tahoma" panose="020B0604030504040204" pitchFamily="34" charset="0"/>
                <a:cs typeface="Tahoma" panose="020B0604030504040204" pitchFamily="34" charset="0"/>
              </a:rPr>
              <a:t>double bonds generates nitrate-substituted </a:t>
            </a:r>
            <a:r>
              <a:rPr lang="en-US" dirty="0" err="1">
                <a:latin typeface="Tahoma" panose="020B0604030504040204" pitchFamily="34" charset="0"/>
                <a:ea typeface="Tahoma" panose="020B0604030504040204" pitchFamily="34" charset="0"/>
                <a:cs typeface="Tahoma" panose="020B0604030504040204" pitchFamily="34" charset="0"/>
              </a:rPr>
              <a:t>peroxy</a:t>
            </a:r>
            <a:r>
              <a:rPr lang="en-US" dirty="0">
                <a:latin typeface="Tahoma" panose="020B0604030504040204" pitchFamily="34" charset="0"/>
                <a:ea typeface="Tahoma" panose="020B0604030504040204" pitchFamily="34" charset="0"/>
                <a:cs typeface="Tahoma" panose="020B0604030504040204" pitchFamily="34" charset="0"/>
              </a:rPr>
              <a:t> radicals, some of which react/decompose to generate HO</a:t>
            </a:r>
            <a:r>
              <a:rPr lang="en-US" baseline="-25000" dirty="0">
                <a:latin typeface="Tahoma" panose="020B0604030504040204" pitchFamily="34" charset="0"/>
                <a:ea typeface="Tahoma" panose="020B0604030504040204" pitchFamily="34" charset="0"/>
                <a:cs typeface="Tahoma" panose="020B0604030504040204" pitchFamily="34" charset="0"/>
              </a:rPr>
              <a:t>2</a:t>
            </a:r>
            <a:r>
              <a:rPr lang="en-US" dirty="0">
                <a:latin typeface="Tahoma" panose="020B0604030504040204" pitchFamily="34" charset="0"/>
                <a:ea typeface="Tahoma" panose="020B0604030504040204" pitchFamily="34" charset="0"/>
                <a:cs typeface="Tahoma" panose="020B0604030504040204" pitchFamily="34" charset="0"/>
              </a:rPr>
              <a:t> radicals </a:t>
            </a:r>
            <a:r>
              <a:rPr lang="en-US" altLang="en-US"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43643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P spid="21" grpId="0"/>
      <p:bldP spid="24" grpId="0"/>
      <p:bldP spid="1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ttangolo 4"/>
          <p:cNvSpPr/>
          <p:nvPr/>
        </p:nvSpPr>
        <p:spPr>
          <a:xfrm>
            <a:off x="365249" y="777352"/>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Oxidation properties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4" name="Rectangle 23"/>
          <p:cNvSpPr/>
          <p:nvPr/>
        </p:nvSpPr>
        <p:spPr>
          <a:xfrm>
            <a:off x="365249" y="1772816"/>
            <a:ext cx="8659688" cy="3785652"/>
          </a:xfrm>
          <a:prstGeom prst="rect">
            <a:avLst/>
          </a:prstGeom>
        </p:spPr>
        <p:txBody>
          <a:bodyPr wrap="square">
            <a:spAutoFit/>
          </a:bodyPr>
          <a:lstStyle/>
          <a:p>
            <a:r>
              <a:rPr lang="en-US" altLang="en-US" sz="2400" dirty="0" smtClean="0">
                <a:latin typeface="Tahoma" panose="020B0604030504040204" pitchFamily="34" charset="0"/>
                <a:ea typeface="Tahoma" panose="020B0604030504040204" pitchFamily="34" charset="0"/>
                <a:cs typeface="Tahoma" panose="020B0604030504040204" pitchFamily="34" charset="0"/>
              </a:rPr>
              <a:t>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rPr>
              <a:t>is less reactive at H atom abstraction than the day counterpart OH. </a:t>
            </a: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endParaRPr lang="en-US" altLang="en-US" sz="2400" dirty="0">
              <a:latin typeface="Tahoma" panose="020B0604030504040204" pitchFamily="34" charset="0"/>
              <a:ea typeface="Tahoma" panose="020B0604030504040204" pitchFamily="34" charset="0"/>
              <a:cs typeface="Tahoma" panose="020B0604030504040204" pitchFamily="34" charset="0"/>
            </a:endParaRPr>
          </a:p>
          <a:p>
            <a:r>
              <a:rPr lang="en-US" altLang="en-US" sz="2400" dirty="0" smtClean="0">
                <a:latin typeface="Tahoma" panose="020B0604030504040204" pitchFamily="34" charset="0"/>
                <a:ea typeface="Tahoma" panose="020B0604030504040204" pitchFamily="34" charset="0"/>
                <a:cs typeface="Tahoma" panose="020B0604030504040204" pitchFamily="34" charset="0"/>
              </a:rPr>
              <a:t>However </a:t>
            </a:r>
            <a:r>
              <a:rPr lang="en-US" altLang="en-US" sz="2400" dirty="0">
                <a:latin typeface="Tahoma" panose="020B0604030504040204" pitchFamily="34" charset="0"/>
                <a:ea typeface="Tahoma" panose="020B0604030504040204" pitchFamily="34" charset="0"/>
                <a:cs typeface="Tahoma" panose="020B0604030504040204" pitchFamily="34" charset="0"/>
              </a:rPr>
              <a:t>the night time concentrations of NO</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3</a:t>
            </a:r>
            <a:r>
              <a:rPr lang="en-US" altLang="en-US" sz="2400" dirty="0">
                <a:latin typeface="Tahoma" panose="020B0604030504040204" pitchFamily="34" charset="0"/>
                <a:ea typeface="Tahoma" panose="020B0604030504040204" pitchFamily="34" charset="0"/>
                <a:cs typeface="Tahoma" panose="020B0604030504040204" pitchFamily="34" charset="0"/>
              </a:rPr>
              <a:t> under some conditions is much higher than those of OH during day (e.g. 400ppt vs 0.4 </a:t>
            </a:r>
            <a:r>
              <a:rPr lang="en-US" altLang="en-US" sz="2400" dirty="0" err="1">
                <a:latin typeface="Tahoma" panose="020B0604030504040204" pitchFamily="34" charset="0"/>
                <a:ea typeface="Tahoma" panose="020B0604030504040204" pitchFamily="34" charset="0"/>
                <a:cs typeface="Tahoma" panose="020B0604030504040204" pitchFamily="34" charset="0"/>
              </a:rPr>
              <a:t>ppt</a:t>
            </a:r>
            <a:r>
              <a:rPr lang="en-US" altLang="en-US" sz="2400" dirty="0">
                <a:latin typeface="Tahoma" panose="020B0604030504040204" pitchFamily="34" charset="0"/>
                <a:ea typeface="Tahoma" panose="020B0604030504040204" pitchFamily="34" charset="0"/>
                <a:cs typeface="Tahoma" panose="020B0604030504040204" pitchFamily="34" charset="0"/>
              </a:rPr>
              <a:t>) so NO</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3</a:t>
            </a:r>
            <a:r>
              <a:rPr lang="en-US" altLang="en-US" sz="2400" dirty="0">
                <a:latin typeface="Tahoma" panose="020B0604030504040204" pitchFamily="34" charset="0"/>
                <a:ea typeface="Tahoma" panose="020B0604030504040204" pitchFamily="34" charset="0"/>
                <a:cs typeface="Tahoma" panose="020B0604030504040204" pitchFamily="34" charset="0"/>
              </a:rPr>
              <a:t> can remove comparable amount of VOCs than OH, especially unsaturated </a:t>
            </a:r>
            <a:r>
              <a:rPr lang="en-US" altLang="en-US" sz="2400" dirty="0" smtClean="0">
                <a:latin typeface="Tahoma" panose="020B0604030504040204" pitchFamily="34" charset="0"/>
                <a:ea typeface="Tahoma" panose="020B0604030504040204" pitchFamily="34" charset="0"/>
                <a:cs typeface="Tahoma" panose="020B0604030504040204" pitchFamily="34" charset="0"/>
              </a:rPr>
              <a:t>ones</a:t>
            </a:r>
          </a:p>
          <a:p>
            <a:endParaRPr lang="en-US" altLang="en-US" sz="2400" dirty="0">
              <a:latin typeface="Tahoma" panose="020B0604030504040204" pitchFamily="34" charset="0"/>
              <a:ea typeface="Tahoma" panose="020B0604030504040204" pitchFamily="34" charset="0"/>
              <a:cs typeface="Tahoma" panose="020B0604030504040204" pitchFamily="34" charset="0"/>
            </a:endParaRPr>
          </a:p>
          <a:p>
            <a:r>
              <a:rPr lang="en-US" altLang="en-US" sz="2400" dirty="0">
                <a:latin typeface="Tahoma" panose="020B0604030504040204" pitchFamily="34" charset="0"/>
                <a:ea typeface="Tahoma" panose="020B0604030504040204" pitchFamily="34" charset="0"/>
                <a:cs typeface="Tahoma" panose="020B0604030504040204" pitchFamily="34" charset="0"/>
              </a:rPr>
              <a:t>NO</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3</a:t>
            </a:r>
            <a:r>
              <a:rPr lang="en-US" altLang="en-US" sz="2400" dirty="0">
                <a:latin typeface="Tahoma" panose="020B0604030504040204" pitchFamily="34" charset="0"/>
                <a:ea typeface="Tahoma" panose="020B0604030504040204" pitchFamily="34" charset="0"/>
                <a:cs typeface="Tahoma" panose="020B0604030504040204" pitchFamily="34" charset="0"/>
              </a:rPr>
              <a:t> reacts more rapidly with olefins (CC double bonds) than with alkanes</a:t>
            </a:r>
            <a:r>
              <a:rPr lang="en-US" altLang="en-US" sz="2400" dirty="0" smtClean="0">
                <a:latin typeface="Tahoma" panose="020B0604030504040204" pitchFamily="34" charset="0"/>
                <a:ea typeface="Tahoma" panose="020B0604030504040204" pitchFamily="34" charset="0"/>
                <a:cs typeface="Tahoma" panose="020B0604030504040204" pitchFamily="34" charset="0"/>
              </a:rPr>
              <a:t>.</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4373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HOO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885755" y="1132013"/>
            <a:ext cx="4139182" cy="1200329"/>
          </a:xfrm>
          <a:prstGeom prst="rect">
            <a:avLst/>
          </a:prstGeom>
        </p:spPr>
        <p:txBody>
          <a:bodyPr wrap="square">
            <a:spAutoFit/>
          </a:bodyPr>
          <a:lstStyle/>
          <a:p>
            <a:r>
              <a:rPr lang="en-US" sz="2400" dirty="0">
                <a:latin typeface="Tahoma" panose="020B0604030504040204" pitchFamily="34" charset="0"/>
                <a:ea typeface="Tahoma" panose="020B0604030504040204" pitchFamily="34" charset="0"/>
                <a:cs typeface="Tahoma" panose="020B0604030504040204" pitchFamily="34" charset="0"/>
              </a:rPr>
              <a:t>Any reactions that produce H or HCO in the </a:t>
            </a:r>
            <a:r>
              <a:rPr lang="en-US" sz="2400" dirty="0" smtClean="0">
                <a:latin typeface="Tahoma" panose="020B0604030504040204" pitchFamily="34" charset="0"/>
                <a:ea typeface="Tahoma" panose="020B0604030504040204" pitchFamily="34" charset="0"/>
                <a:cs typeface="Tahoma" panose="020B0604030504040204" pitchFamily="34" charset="0"/>
              </a:rPr>
              <a:t>troposphere act </a:t>
            </a:r>
            <a:r>
              <a:rPr lang="en-US" sz="2400" dirty="0">
                <a:latin typeface="Tahoma" panose="020B0604030504040204" pitchFamily="34" charset="0"/>
                <a:ea typeface="Tahoma" panose="020B0604030504040204" pitchFamily="34" charset="0"/>
                <a:cs typeface="Tahoma" panose="020B0604030504040204" pitchFamily="34" charset="0"/>
              </a:rPr>
              <a:t>as </a:t>
            </a:r>
            <a:r>
              <a:rPr lang="en-US" sz="2400" dirty="0" smtClean="0">
                <a:latin typeface="Tahoma" panose="020B0604030504040204" pitchFamily="34" charset="0"/>
                <a:ea typeface="Tahoma" panose="020B0604030504040204" pitchFamily="34" charset="0"/>
                <a:cs typeface="Tahoma" panose="020B0604030504040204" pitchFamily="34" charset="0"/>
              </a:rPr>
              <a:t>HOO sources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373897" y="1228678"/>
            <a:ext cx="4325046" cy="1065806"/>
          </a:xfrm>
          <a:prstGeom prst="rect">
            <a:avLst/>
          </a:prstGeom>
        </p:spPr>
      </p:pic>
      <p:sp>
        <p:nvSpPr>
          <p:cNvPr id="7" name="Rettangolo 4"/>
          <p:cNvSpPr/>
          <p:nvPr/>
        </p:nvSpPr>
        <p:spPr>
          <a:xfrm>
            <a:off x="365249" y="777352"/>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Sources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8" name="Rettangolo 4"/>
          <p:cNvSpPr/>
          <p:nvPr/>
        </p:nvSpPr>
        <p:spPr>
          <a:xfrm>
            <a:off x="600738" y="5087506"/>
            <a:ext cx="7942519" cy="861774"/>
          </a:xfrm>
          <a:prstGeom prst="rect">
            <a:avLst/>
          </a:prstGeom>
        </p:spPr>
        <p:txBody>
          <a:bodyPr wrap="square">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rPr>
              <a:t>More generally: </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HOO is a natural consequence of the oxidation of organics</a:t>
            </a:r>
            <a:endParaRPr lang="it-IT"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338578" y="2348880"/>
            <a:ext cx="8481893" cy="830997"/>
          </a:xfrm>
          <a:prstGeom prst="rect">
            <a:avLst/>
          </a:prstGeom>
        </p:spPr>
        <p:txBody>
          <a:bodyPr wrap="square">
            <a:spAutoFit/>
          </a:bodyPr>
          <a:lstStyle/>
          <a:p>
            <a:r>
              <a:rPr 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Example1:</a:t>
            </a:r>
            <a:r>
              <a:rPr lang="en-US" sz="2400" dirty="0" smtClean="0">
                <a:latin typeface="Tahoma" panose="020B0604030504040204" pitchFamily="34" charset="0"/>
                <a:ea typeface="Tahoma" panose="020B0604030504040204" pitchFamily="34" charset="0"/>
                <a:cs typeface="Tahoma" panose="020B0604030504040204" pitchFamily="34" charset="0"/>
              </a:rPr>
              <a:t> formaldehyde (from partial oxidation of HC) is a major HOO source in the daytime: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4"/>
          <a:stretch>
            <a:fillRect/>
          </a:stretch>
        </p:blipFill>
        <p:spPr>
          <a:xfrm>
            <a:off x="396610" y="3157114"/>
            <a:ext cx="5560407" cy="487910"/>
          </a:xfrm>
          <a:prstGeom prst="rect">
            <a:avLst/>
          </a:prstGeom>
        </p:spPr>
      </p:pic>
      <p:sp>
        <p:nvSpPr>
          <p:cNvPr id="11" name="Rectangle 10"/>
          <p:cNvSpPr/>
          <p:nvPr/>
        </p:nvSpPr>
        <p:spPr>
          <a:xfrm>
            <a:off x="338578" y="3815422"/>
            <a:ext cx="8481893" cy="830997"/>
          </a:xfrm>
          <a:prstGeom prst="rect">
            <a:avLst/>
          </a:prstGeom>
        </p:spPr>
        <p:txBody>
          <a:bodyPr wrap="square">
            <a:spAutoFit/>
          </a:bodyPr>
          <a:lstStyle/>
          <a:p>
            <a:r>
              <a:rPr 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err="1" smtClean="0">
                <a:latin typeface="Tahoma" panose="020B0604030504040204" pitchFamily="34" charset="0"/>
                <a:ea typeface="Tahoma" panose="020B0604030504040204" pitchFamily="34" charset="0"/>
                <a:cs typeface="Tahoma" panose="020B0604030504040204" pitchFamily="34" charset="0"/>
              </a:rPr>
              <a:t>alkoxy</a:t>
            </a:r>
            <a:r>
              <a:rPr lang="en-US" sz="2400" dirty="0" smtClean="0">
                <a:latin typeface="Tahoma" panose="020B0604030504040204" pitchFamily="34" charset="0"/>
                <a:ea typeface="Tahoma" panose="020B0604030504040204" pitchFamily="34" charset="0"/>
                <a:cs typeface="Tahoma" panose="020B0604030504040204" pitchFamily="34" charset="0"/>
              </a:rPr>
              <a:t> radical generated by VOC oxidation sequence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5"/>
          <p:cNvPicPr>
            <a:picLocks noChangeAspect="1"/>
          </p:cNvPicPr>
          <p:nvPr/>
        </p:nvPicPr>
        <p:blipFill rotWithShape="1">
          <a:blip r:embed="rId5"/>
          <a:srcRect r="4231"/>
          <a:stretch/>
        </p:blipFill>
        <p:spPr>
          <a:xfrm>
            <a:off x="1979712" y="4423678"/>
            <a:ext cx="4480560" cy="445482"/>
          </a:xfrm>
          <a:prstGeom prst="rect">
            <a:avLst/>
          </a:prstGeom>
        </p:spPr>
      </p:pic>
    </p:spTree>
    <p:extLst>
      <p:ext uri="{BB962C8B-B14F-4D97-AF65-F5344CB8AC3E}">
        <p14:creationId xmlns:p14="http://schemas.microsoft.com/office/powerpoint/2010/main" val="23680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HOO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ttangolo 4"/>
          <p:cNvSpPr/>
          <p:nvPr/>
        </p:nvSpPr>
        <p:spPr>
          <a:xfrm>
            <a:off x="395536" y="671647"/>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Reactivity</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4025835" y="1225971"/>
            <a:ext cx="5283643"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Fairly unreactive with most organics. Reacts readily with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aldehydes</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4" name="Picture 13"/>
          <p:cNvPicPr>
            <a:picLocks noChangeAspect="1"/>
          </p:cNvPicPr>
          <p:nvPr/>
        </p:nvPicPr>
        <p:blipFill>
          <a:blip r:embed="rId3"/>
          <a:stretch>
            <a:fillRect/>
          </a:stretch>
        </p:blipFill>
        <p:spPr>
          <a:xfrm>
            <a:off x="452494" y="1291438"/>
            <a:ext cx="3573341" cy="492769"/>
          </a:xfrm>
          <a:prstGeom prst="rect">
            <a:avLst/>
          </a:prstGeom>
        </p:spPr>
      </p:pic>
      <p:sp>
        <p:nvSpPr>
          <p:cNvPr id="16" name="Rectangle 3"/>
          <p:cNvSpPr txBox="1">
            <a:spLocks/>
          </p:cNvSpPr>
          <p:nvPr/>
        </p:nvSpPr>
        <p:spPr>
          <a:xfrm>
            <a:off x="770666" y="2497425"/>
            <a:ext cx="8481854" cy="4027919"/>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RCH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OH</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RCH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RCH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rPr>
              <a:t>RCH</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 M</a:t>
            </a:r>
          </a:p>
          <a:p>
            <a:pPr eaLnBrk="1" hangingPunct="1">
              <a:buNone/>
            </a:pPr>
            <a:r>
              <a:rPr lang="en-US" altLang="en-US" sz="2400" dirty="0">
                <a:latin typeface="Tahoma" panose="020B0604030504040204" pitchFamily="34" charset="0"/>
                <a:ea typeface="Tahoma" panose="020B0604030504040204" pitchFamily="34" charset="0"/>
                <a:cs typeface="Tahoma" panose="020B0604030504040204" pitchFamily="34" charset="0"/>
              </a:rPr>
              <a:t>RCH</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2</a:t>
            </a:r>
            <a:r>
              <a:rPr lang="en-US" altLang="en-US" sz="2400" dirty="0">
                <a:latin typeface="Tahoma" panose="020B0604030504040204" pitchFamily="34" charset="0"/>
                <a:ea typeface="Tahoma" panose="020B0604030504040204" pitchFamily="34" charset="0"/>
                <a:cs typeface="Tahoma" panose="020B0604030504040204" pitchFamily="34" charset="0"/>
              </a:rPr>
              <a:t>O</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2</a:t>
            </a:r>
            <a:r>
              <a:rPr lang="en-US" alt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a:latin typeface="Tahoma" panose="020B0604030504040204" pitchFamily="34" charset="0"/>
                <a:ea typeface="Tahoma" panose="020B0604030504040204" pitchFamily="34" charset="0"/>
                <a:cs typeface="Tahoma" panose="020B0604030504040204" pitchFamily="34" charset="0"/>
              </a:rPr>
              <a:t> + </a:t>
            </a:r>
            <a:r>
              <a:rPr lang="en-US" altLang="en-US" sz="2400" dirty="0" smtClean="0">
                <a:latin typeface="Tahoma" panose="020B0604030504040204" pitchFamily="34" charset="0"/>
                <a:ea typeface="Tahoma" panose="020B0604030504040204" pitchFamily="34" charset="0"/>
                <a:cs typeface="Tahoma" panose="020B0604030504040204" pitchFamily="34" charset="0"/>
              </a:rPr>
              <a:t>NO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a:latin typeface="Tahoma" panose="020B0604030504040204" pitchFamily="34" charset="0"/>
                <a:ea typeface="Tahoma" panose="020B0604030504040204" pitchFamily="34" charset="0"/>
                <a:cs typeface="Tahoma" panose="020B0604030504040204" pitchFamily="34" charset="0"/>
              </a:rPr>
              <a:t> </a:t>
            </a:r>
            <a:r>
              <a:rPr lang="en-US" altLang="en-US" sz="2400" dirty="0" smtClean="0">
                <a:latin typeface="Tahoma" panose="020B0604030504040204" pitchFamily="34" charset="0"/>
                <a:ea typeface="Tahoma" panose="020B0604030504040204" pitchFamily="34" charset="0"/>
                <a:cs typeface="Tahoma" panose="020B0604030504040204" pitchFamily="34" charset="0"/>
              </a:rPr>
              <a:t>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rPr>
              <a:t>+ RCH</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2</a:t>
            </a:r>
            <a:r>
              <a:rPr lang="en-US" altLang="en-US" sz="2400" dirty="0">
                <a:latin typeface="Tahoma" panose="020B0604030504040204" pitchFamily="34" charset="0"/>
                <a:ea typeface="Tahoma" panose="020B0604030504040204" pitchFamily="34" charset="0"/>
                <a:cs typeface="Tahoma" panose="020B0604030504040204" pitchFamily="34" charset="0"/>
              </a:rPr>
              <a:t>O</a:t>
            </a:r>
            <a:r>
              <a:rPr lang="en-US" alt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alt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RCH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RCHO + HOO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alt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HOO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 NO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OH</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 + O</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O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M</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RCH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+ 4O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2O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RCHO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   NET reaction</a:t>
            </a:r>
          </a:p>
        </p:txBody>
      </p:sp>
      <p:sp>
        <p:nvSpPr>
          <p:cNvPr id="17" name="Rectangle 16"/>
          <p:cNvSpPr/>
          <p:nvPr/>
        </p:nvSpPr>
        <p:spPr>
          <a:xfrm>
            <a:off x="440293" y="2046364"/>
            <a:ext cx="7444075" cy="461665"/>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Involved in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tropospheric O</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formation</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Oval 17"/>
          <p:cNvSpPr/>
          <p:nvPr/>
        </p:nvSpPr>
        <p:spPr bwMode="auto">
          <a:xfrm>
            <a:off x="4140054" y="3789040"/>
            <a:ext cx="1038150" cy="504056"/>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9" name="Oval 18"/>
          <p:cNvSpPr/>
          <p:nvPr/>
        </p:nvSpPr>
        <p:spPr bwMode="auto">
          <a:xfrm>
            <a:off x="683670" y="4221088"/>
            <a:ext cx="1038150" cy="504056"/>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594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Cl radical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ttangolo 4"/>
          <p:cNvSpPr/>
          <p:nvPr/>
        </p:nvSpPr>
        <p:spPr>
          <a:xfrm>
            <a:off x="437257" y="719698"/>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Sources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437257" y="1194291"/>
            <a:ext cx="8455223"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In marine areas, </a:t>
            </a:r>
            <a:r>
              <a:rPr lang="en-US" sz="2400" dirty="0" err="1" smtClean="0">
                <a:latin typeface="Tahoma" panose="020B0604030504040204" pitchFamily="34" charset="0"/>
                <a:ea typeface="Tahoma" panose="020B0604030504040204" pitchFamily="34" charset="0"/>
                <a:cs typeface="Tahoma" panose="020B0604030504040204" pitchFamily="34" charset="0"/>
              </a:rPr>
              <a:t>NaCl</a:t>
            </a:r>
            <a:r>
              <a:rPr lang="en-US" sz="2400" dirty="0" smtClean="0">
                <a:latin typeface="Tahoma" panose="020B0604030504040204" pitchFamily="34" charset="0"/>
                <a:ea typeface="Tahoma" panose="020B0604030504040204" pitchFamily="34" charset="0"/>
                <a:cs typeface="Tahoma" panose="020B0604030504040204" pitchFamily="34" charset="0"/>
              </a:rPr>
              <a:t> particles (from wave generated </a:t>
            </a:r>
            <a:r>
              <a:rPr lang="en-US" sz="2400" dirty="0" err="1" smtClean="0">
                <a:latin typeface="Tahoma" panose="020B0604030504040204" pitchFamily="34" charset="0"/>
                <a:ea typeface="Tahoma" panose="020B0604030504040204" pitchFamily="34" charset="0"/>
                <a:cs typeface="Tahoma" panose="020B0604030504040204" pitchFamily="34" charset="0"/>
              </a:rPr>
              <a:t>droplets+water</a:t>
            </a:r>
            <a:r>
              <a:rPr lang="en-US" sz="2400" dirty="0" smtClean="0">
                <a:latin typeface="Tahoma" panose="020B0604030504040204" pitchFamily="34" charset="0"/>
                <a:ea typeface="Tahoma" panose="020B0604030504040204" pitchFamily="34" charset="0"/>
                <a:cs typeface="Tahoma" panose="020B0604030504040204" pitchFamily="34" charset="0"/>
              </a:rPr>
              <a:t> evaporation) can react to form Cl atoms: </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899591" y="2165955"/>
            <a:ext cx="7709419" cy="830997"/>
          </a:xfrm>
          <a:prstGeom prst="rect">
            <a:avLst/>
          </a:prstGeom>
        </p:spPr>
        <p:txBody>
          <a:bodyPr wrap="square">
            <a:spAutoFit/>
          </a:bodyPr>
          <a:lstStyle/>
          <a:p>
            <a:r>
              <a:rPr lang="pt-BR" sz="2400" dirty="0" smtClean="0">
                <a:latin typeface="Tahoma" panose="020B0604030504040204" pitchFamily="34" charset="0"/>
                <a:ea typeface="Tahoma" panose="020B0604030504040204" pitchFamily="34" charset="0"/>
                <a:cs typeface="Tahoma" panose="020B0604030504040204" pitchFamily="34" charset="0"/>
              </a:rPr>
              <a:t>N</a:t>
            </a:r>
            <a:r>
              <a:rPr lang="pt-BR" sz="2400" baseline="-25000" dirty="0" smtClean="0">
                <a:latin typeface="Tahoma" panose="020B0604030504040204" pitchFamily="34" charset="0"/>
                <a:ea typeface="Tahoma" panose="020B0604030504040204" pitchFamily="34" charset="0"/>
                <a:cs typeface="Tahoma" panose="020B0604030504040204" pitchFamily="34" charset="0"/>
              </a:rPr>
              <a:t>2</a:t>
            </a:r>
            <a:r>
              <a:rPr lang="pt-BR" sz="2400" dirty="0" smtClean="0">
                <a:latin typeface="Tahoma" panose="020B0604030504040204" pitchFamily="34" charset="0"/>
                <a:ea typeface="Tahoma" panose="020B0604030504040204" pitchFamily="34" charset="0"/>
                <a:cs typeface="Tahoma" panose="020B0604030504040204" pitchFamily="34" charset="0"/>
              </a:rPr>
              <a:t>O</a:t>
            </a:r>
            <a:r>
              <a:rPr lang="pt-BR" sz="2400" baseline="-25000" dirty="0" smtClean="0">
                <a:latin typeface="Tahoma" panose="020B0604030504040204" pitchFamily="34" charset="0"/>
                <a:ea typeface="Tahoma" panose="020B0604030504040204" pitchFamily="34" charset="0"/>
                <a:cs typeface="Tahoma" panose="020B0604030504040204" pitchFamily="34" charset="0"/>
              </a:rPr>
              <a:t>5(g)</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 </a:t>
            </a:r>
            <a:r>
              <a:rPr lang="pt-BR" sz="2400" dirty="0" smtClean="0">
                <a:latin typeface="Tahoma" panose="020B0604030504040204" pitchFamily="34" charset="0"/>
                <a:ea typeface="Tahoma" panose="020B0604030504040204" pitchFamily="34" charset="0"/>
                <a:cs typeface="Tahoma" panose="020B0604030504040204" pitchFamily="34" charset="0"/>
              </a:rPr>
              <a:t>NaCl</a:t>
            </a:r>
            <a:r>
              <a:rPr lang="pt-BR" sz="2400" baseline="-25000" dirty="0" smtClean="0">
                <a:latin typeface="Tahoma" panose="020B0604030504040204" pitchFamily="34" charset="0"/>
                <a:ea typeface="Tahoma" panose="020B0604030504040204" pitchFamily="34" charset="0"/>
                <a:cs typeface="Tahoma" panose="020B0604030504040204" pitchFamily="34" charset="0"/>
              </a:rPr>
              <a:t>(s/aerosol)</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 </a:t>
            </a:r>
            <a:r>
              <a:rPr lang="pt-BR" sz="2400" dirty="0" smtClean="0">
                <a:latin typeface="Tahoma" panose="020B0604030504040204" pitchFamily="34" charset="0"/>
                <a:ea typeface="Tahoma" panose="020B0604030504040204" pitchFamily="34" charset="0"/>
                <a:cs typeface="Tahoma" panose="020B0604030504040204" pitchFamily="34" charset="0"/>
              </a:rPr>
              <a:t>ClNO</a:t>
            </a:r>
            <a:r>
              <a:rPr lang="pt-BR" sz="2400" baseline="-25000" dirty="0" smtClean="0">
                <a:latin typeface="Tahoma" panose="020B0604030504040204" pitchFamily="34" charset="0"/>
                <a:ea typeface="Tahoma" panose="020B0604030504040204" pitchFamily="34" charset="0"/>
                <a:cs typeface="Tahoma" panose="020B0604030504040204" pitchFamily="34" charset="0"/>
              </a:rPr>
              <a:t>2(g) </a:t>
            </a:r>
            <a:r>
              <a:rPr lang="pt-BR" sz="2400" dirty="0" smtClean="0">
                <a:latin typeface="Tahoma" panose="020B0604030504040204" pitchFamily="34" charset="0"/>
                <a:ea typeface="Tahoma" panose="020B0604030504040204" pitchFamily="34" charset="0"/>
                <a:cs typeface="Tahoma" panose="020B0604030504040204" pitchFamily="34" charset="0"/>
              </a:rPr>
              <a:t>+ NaNO</a:t>
            </a:r>
            <a:r>
              <a:rPr lang="pt-BR" sz="2400" baseline="-25000" dirty="0" smtClean="0">
                <a:latin typeface="Tahoma" panose="020B0604030504040204" pitchFamily="34" charset="0"/>
                <a:ea typeface="Tahoma" panose="020B0604030504040204" pitchFamily="34" charset="0"/>
                <a:cs typeface="Tahoma" panose="020B0604030504040204" pitchFamily="34" charset="0"/>
              </a:rPr>
              <a:t>3(s/aerosol)</a:t>
            </a:r>
            <a:endParaRPr lang="pt-BR" sz="2400" baseline="-25000" dirty="0">
              <a:latin typeface="Tahoma" panose="020B0604030504040204" pitchFamily="34" charset="0"/>
              <a:ea typeface="Tahoma" panose="020B0604030504040204" pitchFamily="34" charset="0"/>
              <a:cs typeface="Tahoma" panose="020B0604030504040204" pitchFamily="34" charset="0"/>
            </a:endParaRPr>
          </a:p>
          <a:p>
            <a:r>
              <a:rPr lang="pt-BR" sz="2400" dirty="0" smtClean="0">
                <a:latin typeface="Tahoma" panose="020B0604030504040204" pitchFamily="34" charset="0"/>
                <a:ea typeface="Tahoma" panose="020B0604030504040204" pitchFamily="34" charset="0"/>
                <a:cs typeface="Tahoma" panose="020B0604030504040204" pitchFamily="34" charset="0"/>
              </a:rPr>
              <a:t>ClONO</a:t>
            </a:r>
            <a:r>
              <a:rPr lang="pt-BR" sz="2400" baseline="-25000" dirty="0" smtClean="0">
                <a:latin typeface="Tahoma" panose="020B0604030504040204" pitchFamily="34" charset="0"/>
                <a:ea typeface="Tahoma" panose="020B0604030504040204" pitchFamily="34" charset="0"/>
                <a:cs typeface="Tahoma" panose="020B0604030504040204" pitchFamily="34" charset="0"/>
              </a:rPr>
              <a:t>2(g</a:t>
            </a:r>
            <a:r>
              <a:rPr lang="pt-BR" sz="2400" baseline="-25000" dirty="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 NaCl</a:t>
            </a:r>
            <a:r>
              <a:rPr lang="pt-BR" sz="2400" baseline="-25000" dirty="0">
                <a:latin typeface="Tahoma" panose="020B0604030504040204" pitchFamily="34" charset="0"/>
                <a:ea typeface="Tahoma" panose="020B0604030504040204" pitchFamily="34" charset="0"/>
                <a:cs typeface="Tahoma" panose="020B0604030504040204" pitchFamily="34" charset="0"/>
              </a:rPr>
              <a:t>(s)</a:t>
            </a:r>
            <a:r>
              <a:rPr lang="pt-BR" sz="2400" dirty="0">
                <a:latin typeface="Tahoma" panose="020B0604030504040204" pitchFamily="34" charset="0"/>
                <a:ea typeface="Tahoma" panose="020B0604030504040204" pitchFamily="34" charset="0"/>
                <a:cs typeface="Tahoma" panose="020B0604030504040204" pitchFamily="34" charset="0"/>
              </a:rPr>
              <a:t> → </a:t>
            </a:r>
            <a:r>
              <a:rPr lang="pt-BR" sz="2400" dirty="0" smtClean="0">
                <a:latin typeface="Tahoma" panose="020B0604030504040204" pitchFamily="34" charset="0"/>
                <a:ea typeface="Tahoma" panose="020B0604030504040204" pitchFamily="34" charset="0"/>
                <a:cs typeface="Tahoma" panose="020B0604030504040204" pitchFamily="34" charset="0"/>
              </a:rPr>
              <a:t>Cl</a:t>
            </a:r>
            <a:r>
              <a:rPr lang="pt-BR" sz="2400" baseline="-25000" dirty="0" smtClean="0">
                <a:latin typeface="Tahoma" panose="020B0604030504040204" pitchFamily="34" charset="0"/>
                <a:ea typeface="Tahoma" panose="020B0604030504040204" pitchFamily="34" charset="0"/>
                <a:cs typeface="Tahoma" panose="020B0604030504040204" pitchFamily="34" charset="0"/>
              </a:rPr>
              <a:t>2(g</a:t>
            </a:r>
            <a:r>
              <a:rPr lang="pt-BR" sz="2400" baseline="-25000" dirty="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 NaNO</a:t>
            </a:r>
            <a:r>
              <a:rPr lang="pt-BR" sz="2400" baseline="-25000" dirty="0">
                <a:latin typeface="Tahoma" panose="020B0604030504040204" pitchFamily="34" charset="0"/>
                <a:ea typeface="Tahoma" panose="020B0604030504040204" pitchFamily="34" charset="0"/>
                <a:cs typeface="Tahoma" panose="020B0604030504040204" pitchFamily="34" charset="0"/>
              </a:rPr>
              <a:t>3(s</a:t>
            </a:r>
            <a:r>
              <a:rPr lang="pt-BR" sz="2400" baseline="-25000" dirty="0" smtClean="0">
                <a:latin typeface="Tahoma" panose="020B0604030504040204" pitchFamily="34" charset="0"/>
                <a:ea typeface="Tahoma" panose="020B0604030504040204" pitchFamily="34" charset="0"/>
                <a:cs typeface="Tahoma" panose="020B0604030504040204" pitchFamily="34" charset="0"/>
              </a:rPr>
              <a:t>)</a:t>
            </a:r>
            <a:endParaRPr lang="pt-BR"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418220" y="3098270"/>
            <a:ext cx="8455223" cy="461665"/>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Followed by </a:t>
            </a:r>
            <a:r>
              <a:rPr lang="en-US" sz="2400" dirty="0" err="1" smtClean="0">
                <a:latin typeface="Tahoma" panose="020B0604030504040204" pitchFamily="34" charset="0"/>
                <a:ea typeface="Tahoma" panose="020B0604030504040204" pitchFamily="34" charset="0"/>
                <a:cs typeface="Tahoma" panose="020B0604030504040204" pitchFamily="34" charset="0"/>
              </a:rPr>
              <a:t>photodissociation</a:t>
            </a:r>
            <a:r>
              <a:rPr lang="en-US" sz="2400" dirty="0" smtClean="0">
                <a:latin typeface="Tahoma" panose="020B0604030504040204" pitchFamily="34" charset="0"/>
                <a:ea typeface="Tahoma" panose="020B0604030504040204" pitchFamily="34" charset="0"/>
                <a:cs typeface="Tahoma" panose="020B0604030504040204" pitchFamily="34" charset="0"/>
              </a:rPr>
              <a:t> reactions:</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534986" y="3620353"/>
            <a:ext cx="3907500" cy="888767"/>
          </a:xfrm>
          <a:prstGeom prst="rect">
            <a:avLst/>
          </a:prstGeom>
        </p:spPr>
      </p:pic>
      <p:sp>
        <p:nvSpPr>
          <p:cNvPr id="9" name="Rettangolo 4"/>
          <p:cNvSpPr/>
          <p:nvPr/>
        </p:nvSpPr>
        <p:spPr>
          <a:xfrm>
            <a:off x="437257" y="4752146"/>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Reactivity</a:t>
            </a:r>
            <a:endParaRPr lang="it-IT" sz="25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4"/>
          <a:stretch>
            <a:fillRect/>
          </a:stretch>
        </p:blipFill>
        <p:spPr>
          <a:xfrm>
            <a:off x="534985" y="5255824"/>
            <a:ext cx="3598785" cy="549439"/>
          </a:xfrm>
          <a:prstGeom prst="rect">
            <a:avLst/>
          </a:prstGeom>
        </p:spPr>
      </p:pic>
      <p:sp>
        <p:nvSpPr>
          <p:cNvPr id="13" name="Rectangle 12"/>
          <p:cNvSpPr/>
          <p:nvPr/>
        </p:nvSpPr>
        <p:spPr>
          <a:xfrm>
            <a:off x="467235" y="5831887"/>
            <a:ext cx="8455223"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Atomic chlorine contributes to VOC oxidations in the marine boundary layer</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5789425" y="3560261"/>
            <a:ext cx="3120035" cy="830997"/>
          </a:xfrm>
          <a:prstGeom prst="rect">
            <a:avLst/>
          </a:prstGeom>
          <a:ln w="38100">
            <a:solidFill>
              <a:srgbClr val="00B050"/>
            </a:solidFill>
          </a:ln>
        </p:spPr>
        <p:txBody>
          <a:bodyPr wrap="square">
            <a:spAutoFit/>
          </a:bodyPr>
          <a:lstStyle/>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PHOTOLYTIC sources</a:t>
            </a:r>
          </a:p>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DAY-TIME oxidant</a:t>
            </a:r>
            <a:endParaRPr lang="en-US" sz="24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5163593" y="4498403"/>
            <a:ext cx="3758865" cy="830997"/>
          </a:xfrm>
          <a:prstGeom prst="rect">
            <a:avLst/>
          </a:prstGeom>
          <a:ln w="38100">
            <a:noFill/>
          </a:ln>
        </p:spPr>
        <p:txBody>
          <a:bodyPr wrap="square">
            <a:spAutoFit/>
          </a:bodyPr>
          <a:lstStyle/>
          <a:p>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but requires N</a:t>
            </a:r>
            <a:r>
              <a:rPr lang="it-IT" sz="2400" baseline="-25000" dirty="0" smtClean="0">
                <a:solidFill>
                  <a:srgbClr val="00B050"/>
                </a:solidFill>
                <a:latin typeface="Tahoma" panose="020B0604030504040204" pitchFamily="34" charset="0"/>
                <a:ea typeface="Tahoma" panose="020B0604030504040204" pitchFamily="34" charset="0"/>
                <a:cs typeface="Tahoma" panose="020B0604030504040204" pitchFamily="34" charset="0"/>
              </a:rPr>
              <a:t>2</a:t>
            </a:r>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O</a:t>
            </a:r>
            <a:r>
              <a:rPr lang="it-IT" sz="2400" baseline="-25000" dirty="0" smtClean="0">
                <a:solidFill>
                  <a:srgbClr val="00B050"/>
                </a:solidFill>
                <a:latin typeface="Tahoma" panose="020B0604030504040204" pitchFamily="34" charset="0"/>
                <a:ea typeface="Tahoma" panose="020B0604030504040204" pitchFamily="34" charset="0"/>
                <a:cs typeface="Tahoma" panose="020B0604030504040204" pitchFamily="34" charset="0"/>
              </a:rPr>
              <a:t>5</a:t>
            </a:r>
            <a:r>
              <a:rPr lang="it-IT"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 that is produced at night</a:t>
            </a:r>
            <a:endParaRPr lang="en-US" sz="24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3121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9" grpId="0"/>
      <p:bldP spid="13" grpId="0"/>
      <p:bldP spid="14"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Inorganic species in the atmosphere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ttangolo 4"/>
          <p:cNvSpPr/>
          <p:nvPr/>
        </p:nvSpPr>
        <p:spPr>
          <a:xfrm>
            <a:off x="683568" y="836712"/>
            <a:ext cx="7461882" cy="4031873"/>
          </a:xfrm>
          <a:prstGeom prst="rect">
            <a:avLst/>
          </a:prstGeom>
        </p:spPr>
        <p:txBody>
          <a:bodyPr wrap="square">
            <a:spAutoFit/>
          </a:bodyPr>
          <a:lstStyle/>
          <a:p>
            <a:pPr marL="342900" indent="-342900">
              <a:buFont typeface="Arial" panose="020B0604020202020204" pitchFamily="34" charset="0"/>
              <a:buChar char="•"/>
            </a:pP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 is the second most abundant inorganic compound (after H</a:t>
            </a:r>
            <a:r>
              <a:rPr lang="it-IT"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O)</a:t>
            </a:r>
          </a:p>
          <a:p>
            <a:pPr marL="800100" lvl="1" indent="-342900">
              <a:buFont typeface="Wingdings" panose="05000000000000000000" pitchFamily="2" charset="2"/>
              <a:buChar char="ü"/>
            </a:pPr>
            <a:r>
              <a:rPr lang="it-IT" sz="2400" dirty="0" smtClean="0">
                <a:latin typeface="Tahoma" panose="020B0604030504040204" pitchFamily="34" charset="0"/>
                <a:ea typeface="Tahoma" panose="020B0604030504040204" pitchFamily="34" charset="0"/>
                <a:cs typeface="Tahoma" panose="020B0604030504040204" pitchFamily="34" charset="0"/>
              </a:rPr>
              <a:t>	natural constituent of the atmosphere</a:t>
            </a:r>
          </a:p>
          <a:p>
            <a:pPr marL="800100" lvl="1" indent="-342900">
              <a:buFont typeface="Wingdings" panose="05000000000000000000" pitchFamily="2" charset="2"/>
              <a:buChar char="ü"/>
            </a:pPr>
            <a:r>
              <a:rPr lang="it-IT" sz="2400" dirty="0">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greenhouse gas</a:t>
            </a:r>
          </a:p>
          <a:p>
            <a:pPr marL="342900" indent="-342900">
              <a:buFont typeface="Arial" panose="020B0604020202020204" pitchFamily="34" charset="0"/>
              <a:buChar char="•"/>
            </a:pPr>
            <a:endParaRPr lang="it-IT"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Oxides of C </a:t>
            </a:r>
            <a:r>
              <a:rPr lang="it-IT" sz="2400" dirty="0" smtClean="0">
                <a:latin typeface="Tahoma" panose="020B0604030504040204" pitchFamily="34" charset="0"/>
                <a:ea typeface="Tahoma" panose="020B0604030504040204" pitchFamily="34" charset="0"/>
                <a:cs typeface="Tahoma" panose="020B0604030504040204" pitchFamily="34" charset="0"/>
              </a:rPr>
              <a:t>(CO),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it-IT" sz="2400" dirty="0" smtClean="0">
                <a:latin typeface="Tahoma" panose="020B0604030504040204" pitchFamily="34" charset="0"/>
                <a:ea typeface="Tahoma" panose="020B0604030504040204" pitchFamily="34" charset="0"/>
                <a:cs typeface="Tahoma" panose="020B0604030504040204" pitchFamily="34" charset="0"/>
              </a:rPr>
              <a:t> and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400" dirty="0" smtClean="0">
                <a:latin typeface="Tahoma" panose="020B0604030504040204" pitchFamily="34" charset="0"/>
                <a:ea typeface="Tahoma" panose="020B0604030504040204" pitchFamily="34" charset="0"/>
                <a:cs typeface="Tahoma" panose="020B0604030504040204" pitchFamily="34" charset="0"/>
              </a:rPr>
              <a:t> are important inorganic air pollutants </a:t>
            </a:r>
          </a:p>
          <a:p>
            <a:pPr marL="800100" lvl="1" indent="-342900">
              <a:buFont typeface="Wingdings" panose="05000000000000000000" pitchFamily="2" charset="2"/>
              <a:buChar char="ü"/>
            </a:pPr>
            <a:r>
              <a:rPr lang="it-IT" sz="2400" dirty="0" smtClean="0">
                <a:latin typeface="Tahoma" panose="020B0604030504040204" pitchFamily="34" charset="0"/>
                <a:ea typeface="Tahoma" panose="020B0604030504040204" pitchFamily="34" charset="0"/>
                <a:cs typeface="Tahoma" panose="020B0604030504040204" pitchFamily="34" charset="0"/>
              </a:rPr>
              <a:t>SO</a:t>
            </a:r>
            <a:r>
              <a:rPr lang="it-IT"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 SO</a:t>
            </a:r>
            <a:r>
              <a:rPr lang="it-IT" sz="2400" baseline="-25000" dirty="0" smtClean="0">
                <a:latin typeface="Tahoma" panose="020B0604030504040204" pitchFamily="34" charset="0"/>
                <a:ea typeface="Tahoma" panose="020B0604030504040204" pitchFamily="34" charset="0"/>
                <a:cs typeface="Tahoma" panose="020B0604030504040204" pitchFamily="34" charset="0"/>
              </a:rPr>
              <a:t>3</a:t>
            </a:r>
            <a:endParaRPr lang="it-IT" sz="24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Wingdings" panose="05000000000000000000" pitchFamily="2" charset="2"/>
              <a:buChar char="ü"/>
            </a:pPr>
            <a:r>
              <a:rPr lang="it-IT" sz="2400" dirty="0" smtClean="0">
                <a:latin typeface="Tahoma" panose="020B0604030504040204" pitchFamily="34" charset="0"/>
                <a:ea typeface="Tahoma" panose="020B0604030504040204" pitchFamily="34" charset="0"/>
                <a:cs typeface="Tahoma" panose="020B0604030504040204" pitchFamily="34" charset="0"/>
              </a:rPr>
              <a:t>N</a:t>
            </a:r>
            <a:r>
              <a:rPr lang="it-IT"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O, NO, NO</a:t>
            </a:r>
            <a:r>
              <a:rPr lang="it-IT"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 ...</a:t>
            </a:r>
          </a:p>
          <a:p>
            <a:pPr marL="800100" lvl="1" indent="-342900">
              <a:buFont typeface="Wingdings" panose="05000000000000000000" pitchFamily="2" charset="2"/>
              <a:buChar char="ü"/>
            </a:pPr>
            <a:r>
              <a:rPr lang="it-IT" sz="2400" dirty="0" smtClean="0">
                <a:latin typeface="Tahoma" panose="020B0604030504040204" pitchFamily="34" charset="0"/>
                <a:ea typeface="Tahoma" panose="020B0604030504040204" pitchFamily="34" charset="0"/>
                <a:cs typeface="Tahoma" panose="020B0604030504040204" pitchFamily="34" charset="0"/>
              </a:rPr>
              <a:t>cause pollutant acid precipitations</a:t>
            </a:r>
          </a:p>
          <a:p>
            <a:pPr marL="342900" indent="-342900">
              <a:buFont typeface="Arial" panose="020B0604020202020204" pitchFamily="34" charset="0"/>
              <a:buChar char="•"/>
            </a:pP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ttangolo 4"/>
          <p:cNvSpPr/>
          <p:nvPr/>
        </p:nvSpPr>
        <p:spPr>
          <a:xfrm>
            <a:off x="683568" y="4797152"/>
            <a:ext cx="7461882" cy="1569660"/>
          </a:xfrm>
          <a:prstGeom prst="rect">
            <a:avLst/>
          </a:prstGeom>
        </p:spPr>
        <p:txBody>
          <a:bodyPr wrap="square">
            <a:spAutoFit/>
          </a:bodyPr>
          <a:lstStyle/>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Other inorganic pollutants include:</a:t>
            </a:r>
          </a:p>
          <a:p>
            <a:pPr marL="800100" lvl="1" indent="-342900">
              <a:buFont typeface="Wingdings" panose="05000000000000000000" pitchFamily="2" charset="2"/>
              <a:buChar char="ü"/>
            </a:pP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NH</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(ammonia)</a:t>
            </a:r>
          </a:p>
          <a:p>
            <a:pPr marL="800100" lvl="1" indent="-342900">
              <a:buFont typeface="Wingdings" panose="05000000000000000000" pitchFamily="2" charset="2"/>
              <a:buChar char="ü"/>
            </a:pP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HCl </a:t>
            </a:r>
            <a:r>
              <a:rPr lang="it-IT" sz="2400" dirty="0" smtClean="0">
                <a:latin typeface="Tahoma" panose="020B0604030504040204" pitchFamily="34" charset="0"/>
                <a:ea typeface="Tahoma" panose="020B0604030504040204" pitchFamily="34" charset="0"/>
                <a:cs typeface="Tahoma" panose="020B0604030504040204" pitchFamily="34" charset="0"/>
              </a:rPr>
              <a:t>(hydrochloric acid)</a:t>
            </a:r>
          </a:p>
          <a:p>
            <a:pPr marL="800100" lvl="1" indent="-342900">
              <a:buFont typeface="Wingdings" panose="05000000000000000000" pitchFamily="2" charset="2"/>
              <a:buChar char="ü"/>
            </a:pP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 </a:t>
            </a:r>
            <a:r>
              <a:rPr lang="it-IT" sz="2400" dirty="0" smtClean="0">
                <a:latin typeface="Tahoma" panose="020B0604030504040204" pitchFamily="34" charset="0"/>
                <a:ea typeface="Tahoma" panose="020B0604030504040204" pitchFamily="34" charset="0"/>
                <a:cs typeface="Tahoma" panose="020B0604030504040204" pitchFamily="34" charset="0"/>
              </a:rPr>
              <a:t>(sulphidric acid)</a:t>
            </a:r>
            <a:endParaRPr lang="it-IT"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879806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5</a:t>
            </a:r>
            <a:r>
              <a:rPr lang="it-IT" altLang="en-US" sz="3500" dirty="0" smtClean="0">
                <a:solidFill>
                  <a:srgbClr val="3333FF"/>
                </a:solidFill>
                <a:latin typeface="Tahoma" panose="020B0604030504040204" pitchFamily="34" charset="0"/>
                <a:cs typeface="Tahoma" panose="020B0604030504040204" pitchFamily="34" charset="0"/>
              </a:rPr>
              <a:t> (dinitrogen pentoxide)</a:t>
            </a:r>
            <a:endParaRPr lang="en-GB" altLang="en-US" sz="3500" baseline="-250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ttangolo 4"/>
          <p:cNvSpPr/>
          <p:nvPr/>
        </p:nvSpPr>
        <p:spPr>
          <a:xfrm>
            <a:off x="437257" y="719698"/>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Sources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437257" y="1194291"/>
            <a:ext cx="8455223" cy="461665"/>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At night NOx (NO and 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are oxidized by ozone: </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821402" y="1732013"/>
            <a:ext cx="6624736" cy="1292662"/>
          </a:xfrm>
          <a:prstGeom prst="rect">
            <a:avLst/>
          </a:prstGeom>
        </p:spPr>
        <p:txBody>
          <a:bodyPr wrap="square">
            <a:spAutoFit/>
          </a:bodyPr>
          <a:lstStyle/>
          <a:p>
            <a:r>
              <a:rPr lang="pt-BR" sz="2600" dirty="0" smtClean="0">
                <a:latin typeface="Tahoma" panose="020B0604030504040204" pitchFamily="34" charset="0"/>
                <a:ea typeface="Tahoma" panose="020B0604030504040204" pitchFamily="34" charset="0"/>
                <a:cs typeface="Tahoma" panose="020B0604030504040204" pitchFamily="34" charset="0"/>
              </a:rPr>
              <a:t>(1)	NO </a:t>
            </a:r>
            <a:r>
              <a:rPr lang="pt-BR" sz="2600" dirty="0">
                <a:latin typeface="Tahoma" panose="020B0604030504040204" pitchFamily="34" charset="0"/>
                <a:ea typeface="Tahoma" panose="020B0604030504040204" pitchFamily="34" charset="0"/>
                <a:cs typeface="Tahoma" panose="020B0604030504040204" pitchFamily="34" charset="0"/>
              </a:rPr>
              <a:t>+ </a:t>
            </a:r>
            <a:r>
              <a:rPr lang="pt-BR" sz="2600" dirty="0" smtClean="0">
                <a:latin typeface="Tahoma" panose="020B0604030504040204" pitchFamily="34" charset="0"/>
                <a:ea typeface="Tahoma" panose="020B0604030504040204" pitchFamily="34" charset="0"/>
                <a:cs typeface="Tahoma" panose="020B0604030504040204" pitchFamily="34" charset="0"/>
              </a:rPr>
              <a:t>O</a:t>
            </a:r>
            <a:r>
              <a:rPr lang="pt-BR" sz="2600" baseline="-25000" dirty="0" smtClean="0">
                <a:latin typeface="Tahoma" panose="020B0604030504040204" pitchFamily="34" charset="0"/>
                <a:ea typeface="Tahoma" panose="020B0604030504040204" pitchFamily="34" charset="0"/>
                <a:cs typeface="Tahoma" panose="020B0604030504040204" pitchFamily="34" charset="0"/>
              </a:rPr>
              <a:t>3</a:t>
            </a:r>
            <a:r>
              <a:rPr lang="pt-BR" sz="2600" dirty="0" smtClean="0">
                <a:latin typeface="Tahoma" panose="020B0604030504040204" pitchFamily="34" charset="0"/>
                <a:ea typeface="Tahoma" panose="020B0604030504040204" pitchFamily="34" charset="0"/>
                <a:cs typeface="Tahoma" panose="020B0604030504040204" pitchFamily="34" charset="0"/>
              </a:rPr>
              <a:t> </a:t>
            </a:r>
            <a:r>
              <a:rPr lang="pt-BR" sz="2600" dirty="0">
                <a:latin typeface="Tahoma" panose="020B0604030504040204" pitchFamily="34" charset="0"/>
                <a:ea typeface="Tahoma" panose="020B0604030504040204" pitchFamily="34" charset="0"/>
                <a:cs typeface="Tahoma" panose="020B0604030504040204" pitchFamily="34" charset="0"/>
              </a:rPr>
              <a:t>→ </a:t>
            </a:r>
            <a:r>
              <a:rPr lang="pt-BR" sz="2600" dirty="0" smtClean="0">
                <a:latin typeface="Tahoma" panose="020B0604030504040204" pitchFamily="34" charset="0"/>
                <a:ea typeface="Tahoma" panose="020B0604030504040204" pitchFamily="34" charset="0"/>
                <a:cs typeface="Tahoma" panose="020B0604030504040204" pitchFamily="34" charset="0"/>
              </a:rPr>
              <a:t>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2 </a:t>
            </a:r>
            <a:r>
              <a:rPr lang="pt-BR" sz="2600" dirty="0" smtClean="0">
                <a:latin typeface="Tahoma" panose="020B0604030504040204" pitchFamily="34" charset="0"/>
                <a:ea typeface="Tahoma" panose="020B0604030504040204" pitchFamily="34" charset="0"/>
                <a:cs typeface="Tahoma" panose="020B0604030504040204" pitchFamily="34" charset="0"/>
              </a:rPr>
              <a:t>+ O</a:t>
            </a:r>
            <a:r>
              <a:rPr lang="pt-BR" sz="2600" baseline="-25000" dirty="0" smtClean="0">
                <a:latin typeface="Tahoma" panose="020B0604030504040204" pitchFamily="34" charset="0"/>
                <a:ea typeface="Tahoma" panose="020B0604030504040204" pitchFamily="34" charset="0"/>
                <a:cs typeface="Tahoma" panose="020B0604030504040204" pitchFamily="34" charset="0"/>
              </a:rPr>
              <a:t>2</a:t>
            </a:r>
            <a:endParaRPr lang="pt-BR" sz="2600" baseline="-25000" dirty="0">
              <a:latin typeface="Tahoma" panose="020B0604030504040204" pitchFamily="34" charset="0"/>
              <a:ea typeface="Tahoma" panose="020B0604030504040204" pitchFamily="34" charset="0"/>
              <a:cs typeface="Tahoma" panose="020B0604030504040204" pitchFamily="34" charset="0"/>
            </a:endParaRPr>
          </a:p>
          <a:p>
            <a:r>
              <a:rPr lang="pt-BR" sz="2600" dirty="0" smtClean="0">
                <a:latin typeface="Tahoma" panose="020B0604030504040204" pitchFamily="34" charset="0"/>
                <a:ea typeface="Tahoma" panose="020B0604030504040204" pitchFamily="34" charset="0"/>
                <a:cs typeface="Tahoma" panose="020B0604030504040204" pitchFamily="34" charset="0"/>
              </a:rPr>
              <a:t>(2)	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2 </a:t>
            </a:r>
            <a:r>
              <a:rPr lang="pt-BR" sz="2600" dirty="0">
                <a:latin typeface="Tahoma" panose="020B0604030504040204" pitchFamily="34" charset="0"/>
                <a:ea typeface="Tahoma" panose="020B0604030504040204" pitchFamily="34" charset="0"/>
                <a:cs typeface="Tahoma" panose="020B0604030504040204" pitchFamily="34" charset="0"/>
              </a:rPr>
              <a:t>+ O</a:t>
            </a:r>
            <a:r>
              <a:rPr lang="pt-BR" sz="2600" baseline="-25000" dirty="0">
                <a:latin typeface="Tahoma" panose="020B0604030504040204" pitchFamily="34" charset="0"/>
                <a:ea typeface="Tahoma" panose="020B0604030504040204" pitchFamily="34" charset="0"/>
                <a:cs typeface="Tahoma" panose="020B0604030504040204" pitchFamily="34" charset="0"/>
              </a:rPr>
              <a:t>3 </a:t>
            </a:r>
            <a:r>
              <a:rPr lang="pt-BR" sz="2600" dirty="0" smtClean="0">
                <a:latin typeface="Tahoma" panose="020B0604030504040204" pitchFamily="34" charset="0"/>
                <a:ea typeface="Tahoma" panose="020B0604030504040204" pitchFamily="34" charset="0"/>
                <a:cs typeface="Tahoma" panose="020B0604030504040204" pitchFamily="34" charset="0"/>
              </a:rPr>
              <a:t>→ 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3 </a:t>
            </a:r>
            <a:r>
              <a:rPr lang="pt-BR" sz="2600" dirty="0">
                <a:latin typeface="Tahoma" panose="020B0604030504040204" pitchFamily="34" charset="0"/>
                <a:ea typeface="Tahoma" panose="020B0604030504040204" pitchFamily="34" charset="0"/>
                <a:cs typeface="Tahoma" panose="020B0604030504040204" pitchFamily="34" charset="0"/>
              </a:rPr>
              <a:t>+ </a:t>
            </a:r>
            <a:r>
              <a:rPr lang="pt-BR" sz="2600" dirty="0" smtClean="0">
                <a:latin typeface="Tahoma" panose="020B0604030504040204" pitchFamily="34" charset="0"/>
                <a:ea typeface="Tahoma" panose="020B0604030504040204" pitchFamily="34" charset="0"/>
                <a:cs typeface="Tahoma" panose="020B0604030504040204" pitchFamily="34" charset="0"/>
              </a:rPr>
              <a:t>O</a:t>
            </a:r>
            <a:r>
              <a:rPr lang="pt-BR" sz="2600" baseline="-25000" dirty="0" smtClean="0">
                <a:latin typeface="Tahoma" panose="020B0604030504040204" pitchFamily="34" charset="0"/>
                <a:ea typeface="Tahoma" panose="020B0604030504040204" pitchFamily="34" charset="0"/>
                <a:cs typeface="Tahoma" panose="020B0604030504040204" pitchFamily="34" charset="0"/>
              </a:rPr>
              <a:t>2</a:t>
            </a:r>
          </a:p>
          <a:p>
            <a:r>
              <a:rPr lang="pt-BR" sz="2600" dirty="0" smtClean="0">
                <a:latin typeface="Tahoma" panose="020B0604030504040204" pitchFamily="34" charset="0"/>
                <a:ea typeface="Tahoma" panose="020B0604030504040204" pitchFamily="34" charset="0"/>
                <a:cs typeface="Tahoma" panose="020B0604030504040204" pitchFamily="34" charset="0"/>
              </a:rPr>
              <a:t>(3)	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2 </a:t>
            </a:r>
            <a:r>
              <a:rPr lang="pt-BR" sz="2600" dirty="0" smtClean="0">
                <a:latin typeface="Tahoma" panose="020B0604030504040204" pitchFamily="34" charset="0"/>
                <a:ea typeface="Tahoma" panose="020B0604030504040204" pitchFamily="34" charset="0"/>
                <a:cs typeface="Tahoma" panose="020B0604030504040204" pitchFamily="34" charset="0"/>
              </a:rPr>
              <a:t>+ 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3</a:t>
            </a:r>
            <a:r>
              <a:rPr lang="pt-BR" sz="2600" dirty="0">
                <a:latin typeface="Tahoma" panose="020B0604030504040204" pitchFamily="34" charset="0"/>
                <a:ea typeface="Tahoma" panose="020B0604030504040204" pitchFamily="34" charset="0"/>
                <a:cs typeface="Tahoma" panose="020B0604030504040204" pitchFamily="34" charset="0"/>
              </a:rPr>
              <a:t> </a:t>
            </a:r>
            <a:r>
              <a:rPr lang="pt-BR" sz="2600" dirty="0" smtClean="0">
                <a:latin typeface="Tahoma" panose="020B0604030504040204" pitchFamily="34" charset="0"/>
                <a:ea typeface="Tahoma" panose="020B0604030504040204" pitchFamily="34" charset="0"/>
                <a:cs typeface="Tahoma" panose="020B0604030504040204" pitchFamily="34" charset="0"/>
              </a:rPr>
              <a:t>+ M    N</a:t>
            </a:r>
            <a:r>
              <a:rPr lang="pt-BR" sz="2600" baseline="-25000" dirty="0" smtClean="0">
                <a:latin typeface="Tahoma" panose="020B0604030504040204" pitchFamily="34" charset="0"/>
                <a:ea typeface="Tahoma" panose="020B0604030504040204" pitchFamily="34" charset="0"/>
                <a:cs typeface="Tahoma" panose="020B0604030504040204" pitchFamily="34" charset="0"/>
              </a:rPr>
              <a:t>2</a:t>
            </a:r>
            <a:r>
              <a:rPr lang="pt-BR" sz="2600" dirty="0" smtClean="0">
                <a:latin typeface="Tahoma" panose="020B0604030504040204" pitchFamily="34" charset="0"/>
                <a:ea typeface="Tahoma" panose="020B0604030504040204" pitchFamily="34" charset="0"/>
                <a:cs typeface="Tahoma" panose="020B0604030504040204" pitchFamily="34" charset="0"/>
              </a:rPr>
              <a:t>O</a:t>
            </a:r>
            <a:r>
              <a:rPr lang="pt-BR" sz="2600" baseline="-25000" dirty="0" smtClean="0">
                <a:latin typeface="Tahoma" panose="020B0604030504040204" pitchFamily="34" charset="0"/>
                <a:ea typeface="Tahoma" panose="020B0604030504040204" pitchFamily="34" charset="0"/>
                <a:cs typeface="Tahoma" panose="020B0604030504040204" pitchFamily="34" charset="0"/>
              </a:rPr>
              <a:t>5</a:t>
            </a:r>
            <a:r>
              <a:rPr lang="pt-BR" sz="2600" dirty="0" smtClean="0">
                <a:latin typeface="Tahoma" panose="020B0604030504040204" pitchFamily="34" charset="0"/>
                <a:ea typeface="Tahoma" panose="020B0604030504040204" pitchFamily="34" charset="0"/>
                <a:cs typeface="Tahoma" panose="020B0604030504040204" pitchFamily="34" charset="0"/>
              </a:rPr>
              <a:t> </a:t>
            </a:r>
            <a:r>
              <a:rPr lang="pt-BR" sz="2600" dirty="0">
                <a:latin typeface="Tahoma" panose="020B0604030504040204" pitchFamily="34" charset="0"/>
                <a:ea typeface="Tahoma" panose="020B0604030504040204" pitchFamily="34" charset="0"/>
                <a:cs typeface="Tahoma" panose="020B0604030504040204" pitchFamily="34" charset="0"/>
              </a:rPr>
              <a:t>+ M</a:t>
            </a:r>
            <a:endParaRPr lang="pt-BR"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9" name="Rettangolo 4"/>
          <p:cNvSpPr/>
          <p:nvPr/>
        </p:nvSpPr>
        <p:spPr>
          <a:xfrm>
            <a:off x="437257" y="3100732"/>
            <a:ext cx="6006951" cy="477054"/>
          </a:xfrm>
          <a:prstGeom prst="rect">
            <a:avLst/>
          </a:prstGeom>
        </p:spPr>
        <p:txBody>
          <a:bodyPr wrap="square">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Reactivity</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821402" y="3501008"/>
            <a:ext cx="6624736" cy="492443"/>
          </a:xfrm>
          <a:prstGeom prst="rect">
            <a:avLst/>
          </a:prstGeom>
        </p:spPr>
        <p:txBody>
          <a:bodyPr wrap="square">
            <a:spAutoFit/>
          </a:bodyPr>
          <a:lstStyle/>
          <a:p>
            <a:r>
              <a:rPr lang="pt-BR" sz="2600" dirty="0" smtClean="0">
                <a:latin typeface="Tahoma" panose="020B0604030504040204" pitchFamily="34" charset="0"/>
                <a:ea typeface="Tahoma" panose="020B0604030504040204" pitchFamily="34" charset="0"/>
                <a:cs typeface="Tahoma" panose="020B0604030504040204" pitchFamily="34" charset="0"/>
              </a:rPr>
              <a:t>N</a:t>
            </a:r>
            <a:r>
              <a:rPr lang="pt-BR" sz="2600" baseline="-25000" dirty="0" smtClean="0">
                <a:latin typeface="Tahoma" panose="020B0604030504040204" pitchFamily="34" charset="0"/>
                <a:ea typeface="Tahoma" panose="020B0604030504040204" pitchFamily="34" charset="0"/>
                <a:cs typeface="Tahoma" panose="020B0604030504040204" pitchFamily="34" charset="0"/>
              </a:rPr>
              <a:t>2</a:t>
            </a:r>
            <a:r>
              <a:rPr lang="pt-BR" sz="2600" dirty="0" smtClean="0">
                <a:latin typeface="Tahoma" panose="020B0604030504040204" pitchFamily="34" charset="0"/>
                <a:ea typeface="Tahoma" panose="020B0604030504040204" pitchFamily="34" charset="0"/>
                <a:cs typeface="Tahoma" panose="020B0604030504040204" pitchFamily="34" charset="0"/>
              </a:rPr>
              <a:t>O</a:t>
            </a:r>
            <a:r>
              <a:rPr lang="pt-BR" sz="2600" baseline="-25000" dirty="0" smtClean="0">
                <a:latin typeface="Tahoma" panose="020B0604030504040204" pitchFamily="34" charset="0"/>
                <a:ea typeface="Tahoma" panose="020B0604030504040204" pitchFamily="34" charset="0"/>
                <a:cs typeface="Tahoma" panose="020B0604030504040204" pitchFamily="34" charset="0"/>
              </a:rPr>
              <a:t>5(g) </a:t>
            </a:r>
            <a:r>
              <a:rPr lang="pt-BR" sz="2600" dirty="0" smtClean="0">
                <a:latin typeface="Tahoma" panose="020B0604030504040204" pitchFamily="34" charset="0"/>
                <a:ea typeface="Tahoma" panose="020B0604030504040204" pitchFamily="34" charset="0"/>
                <a:cs typeface="Tahoma" panose="020B0604030504040204" pitchFamily="34" charset="0"/>
              </a:rPr>
              <a:t>+ H</a:t>
            </a:r>
            <a:r>
              <a:rPr lang="pt-BR" sz="2600" baseline="-25000" dirty="0" smtClean="0">
                <a:latin typeface="Tahoma" panose="020B0604030504040204" pitchFamily="34" charset="0"/>
                <a:ea typeface="Tahoma" panose="020B0604030504040204" pitchFamily="34" charset="0"/>
                <a:cs typeface="Tahoma" panose="020B0604030504040204" pitchFamily="34" charset="0"/>
              </a:rPr>
              <a:t>2</a:t>
            </a:r>
            <a:r>
              <a:rPr lang="pt-BR" sz="2600" dirty="0" smtClean="0">
                <a:latin typeface="Tahoma" panose="020B0604030504040204" pitchFamily="34" charset="0"/>
                <a:ea typeface="Tahoma" panose="020B0604030504040204" pitchFamily="34" charset="0"/>
                <a:cs typeface="Tahoma" panose="020B0604030504040204" pitchFamily="34" charset="0"/>
              </a:rPr>
              <a:t>O</a:t>
            </a:r>
            <a:r>
              <a:rPr lang="pt-BR" sz="2600" baseline="-25000" dirty="0" smtClean="0">
                <a:latin typeface="Tahoma" panose="020B0604030504040204" pitchFamily="34" charset="0"/>
                <a:ea typeface="Tahoma" panose="020B0604030504040204" pitchFamily="34" charset="0"/>
                <a:cs typeface="Tahoma" panose="020B0604030504040204" pitchFamily="34" charset="0"/>
              </a:rPr>
              <a:t>(l)</a:t>
            </a:r>
            <a:r>
              <a:rPr lang="pt-BR" sz="2600" dirty="0" smtClean="0">
                <a:latin typeface="Tahoma" panose="020B0604030504040204" pitchFamily="34" charset="0"/>
                <a:ea typeface="Tahoma" panose="020B0604030504040204" pitchFamily="34" charset="0"/>
                <a:cs typeface="Tahoma" panose="020B0604030504040204" pitchFamily="34" charset="0"/>
              </a:rPr>
              <a:t> </a:t>
            </a:r>
            <a:r>
              <a:rPr lang="pt-BR" sz="2600" dirty="0">
                <a:latin typeface="Tahoma" panose="020B0604030504040204" pitchFamily="34" charset="0"/>
                <a:ea typeface="Tahoma" panose="020B0604030504040204" pitchFamily="34" charset="0"/>
                <a:cs typeface="Tahoma" panose="020B0604030504040204" pitchFamily="34" charset="0"/>
              </a:rPr>
              <a:t>→ </a:t>
            </a:r>
            <a:r>
              <a:rPr lang="pt-BR" sz="2600" dirty="0" smtClean="0">
                <a:latin typeface="Tahoma" panose="020B0604030504040204" pitchFamily="34" charset="0"/>
                <a:ea typeface="Tahoma" panose="020B0604030504040204" pitchFamily="34" charset="0"/>
                <a:cs typeface="Tahoma" panose="020B0604030504040204" pitchFamily="34" charset="0"/>
              </a:rPr>
              <a:t>2HNO</a:t>
            </a:r>
            <a:r>
              <a:rPr lang="pt-BR" sz="2600" baseline="-25000" dirty="0" smtClean="0">
                <a:latin typeface="Tahoma" panose="020B0604030504040204" pitchFamily="34" charset="0"/>
                <a:ea typeface="Tahoma" panose="020B0604030504040204" pitchFamily="34" charset="0"/>
                <a:cs typeface="Tahoma" panose="020B0604030504040204" pitchFamily="34" charset="0"/>
              </a:rPr>
              <a:t>3(aerosol)</a:t>
            </a:r>
            <a:endParaRPr lang="pt-BR"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1066721" y="4391235"/>
            <a:ext cx="7804667" cy="1569660"/>
          </a:xfrm>
          <a:prstGeom prst="rect">
            <a:avLst/>
          </a:prstGeom>
        </p:spPr>
        <p:txBody>
          <a:bodyPr wrap="square">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nocturnal 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a:t>
            </a:r>
            <a:r>
              <a:rPr lang="en-US" sz="2400" baseline="-25000" dirty="0">
                <a:latin typeface="Tahoma" panose="020B0604030504040204" pitchFamily="34" charset="0"/>
                <a:ea typeface="Tahoma" panose="020B0604030504040204" pitchFamily="34" charset="0"/>
                <a:cs typeface="Tahoma" panose="020B0604030504040204" pitchFamily="34" charset="0"/>
              </a:rPr>
              <a:t>5</a:t>
            </a:r>
            <a:r>
              <a:rPr lang="en-US" sz="2400" dirty="0">
                <a:latin typeface="Tahoma" panose="020B0604030504040204" pitchFamily="34" charset="0"/>
                <a:ea typeface="Tahoma" panose="020B0604030504040204" pitchFamily="34" charset="0"/>
                <a:cs typeface="Tahoma" panose="020B0604030504040204" pitchFamily="34" charset="0"/>
              </a:rPr>
              <a:t> is critical for NOx removal from the </a:t>
            </a:r>
            <a:r>
              <a:rPr lang="en-US" sz="2400" dirty="0" smtClean="0">
                <a:latin typeface="Tahoma" panose="020B0604030504040204" pitchFamily="34" charset="0"/>
                <a:ea typeface="Tahoma" panose="020B0604030504040204" pitchFamily="34" charset="0"/>
                <a:cs typeface="Tahoma" panose="020B0604030504040204" pitchFamily="34" charset="0"/>
              </a:rPr>
              <a:t>atmosphere</a:t>
            </a: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a:t>
            </a:r>
            <a:r>
              <a:rPr lang="en-US" sz="2400" baseline="-25000" dirty="0">
                <a:latin typeface="Tahoma" panose="020B0604030504040204" pitchFamily="34" charset="0"/>
                <a:ea typeface="Tahoma" panose="020B0604030504040204" pitchFamily="34" charset="0"/>
                <a:cs typeface="Tahoma" panose="020B0604030504040204" pitchFamily="34" charset="0"/>
              </a:rPr>
              <a:t>5</a:t>
            </a:r>
            <a:r>
              <a:rPr lang="en-US" sz="2400" dirty="0">
                <a:latin typeface="Tahoma" panose="020B0604030504040204" pitchFamily="34" charset="0"/>
                <a:ea typeface="Tahoma" panose="020B0604030504040204" pitchFamily="34" charset="0"/>
                <a:cs typeface="Tahoma" panose="020B0604030504040204" pitchFamily="34" charset="0"/>
              </a:rPr>
              <a:t> is important as a reservoir of NO</a:t>
            </a:r>
            <a:r>
              <a:rPr lang="en-US" sz="2400" baseline="-25000" dirty="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rPr>
              <a:t> as indicated in </a:t>
            </a:r>
            <a:r>
              <a:rPr lang="en-US" sz="2400" dirty="0" smtClean="0">
                <a:latin typeface="Tahoma" panose="020B0604030504040204" pitchFamily="34" charset="0"/>
                <a:ea typeface="Tahoma" panose="020B0604030504040204" pitchFamily="34" charset="0"/>
                <a:cs typeface="Tahoma" panose="020B0604030504040204" pitchFamily="34" charset="0"/>
              </a:rPr>
              <a:t>equilibrium (3)</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5586406" y="3501008"/>
            <a:ext cx="3719463"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on the surface or inside aerosol particles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grpSp>
        <p:nvGrpSpPr>
          <p:cNvPr id="7" name="Group 6"/>
          <p:cNvGrpSpPr/>
          <p:nvPr/>
        </p:nvGrpSpPr>
        <p:grpSpPr>
          <a:xfrm>
            <a:off x="4047473" y="2421251"/>
            <a:ext cx="547784" cy="679481"/>
            <a:chOff x="6662733" y="1838710"/>
            <a:chExt cx="547784" cy="679481"/>
          </a:xfrm>
        </p:grpSpPr>
        <p:sp>
          <p:nvSpPr>
            <p:cNvPr id="17" name="Rectangle 16"/>
            <p:cNvSpPr/>
            <p:nvPr/>
          </p:nvSpPr>
          <p:spPr>
            <a:xfrm>
              <a:off x="6662733" y="1838710"/>
              <a:ext cx="545552" cy="495397"/>
            </a:xfrm>
            <a:prstGeom prst="rect">
              <a:avLst/>
            </a:prstGeom>
          </p:spPr>
          <p:txBody>
            <a:bodyPr wrap="square">
              <a:spAutoFit/>
            </a:bodyPr>
            <a:lstStyle/>
            <a:p>
              <a:r>
                <a:rPr lang="pt-BR" sz="2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pt-BR"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6664965" y="2025748"/>
              <a:ext cx="545552" cy="492443"/>
            </a:xfrm>
            <a:prstGeom prst="rect">
              <a:avLst/>
            </a:prstGeom>
          </p:spPr>
          <p:txBody>
            <a:bodyPr wrap="square">
              <a:spAutoFit/>
            </a:bodyPr>
            <a:lstStyle/>
            <a:p>
              <a:r>
                <a:rPr lang="pt-BR" sz="2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pt-BR" sz="2600" dirty="0" smtClean="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44427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Atmospheric chemistry at night</a:t>
            </a:r>
            <a:endParaRPr lang="en-GB" altLang="en-US" sz="3500" baseline="-250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250206" y="980728"/>
            <a:ext cx="8774731" cy="4824536"/>
          </a:xfrm>
          <a:prstGeom prst="rect">
            <a:avLst/>
          </a:prstGeom>
        </p:spPr>
      </p:pic>
      <p:sp>
        <p:nvSpPr>
          <p:cNvPr id="16" name="Rectangle 15"/>
          <p:cNvSpPr/>
          <p:nvPr/>
        </p:nvSpPr>
        <p:spPr>
          <a:xfrm>
            <a:off x="32752" y="6309320"/>
            <a:ext cx="8481893"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From S. Ball, </a:t>
            </a:r>
            <a:r>
              <a:rPr lang="en-US" sz="2200" i="1" dirty="0" smtClean="0">
                <a:latin typeface="Tahoma" panose="020B0604030504040204" pitchFamily="34" charset="0"/>
                <a:ea typeface="Tahoma" panose="020B0604030504040204" pitchFamily="34" charset="0"/>
                <a:cs typeface="Tahoma" panose="020B0604030504040204" pitchFamily="34" charset="0"/>
              </a:rPr>
              <a:t>ECG Environmental Briefs</a:t>
            </a:r>
            <a:r>
              <a:rPr lang="en-US" sz="2200" dirty="0" smtClean="0">
                <a:latin typeface="Tahoma" panose="020B0604030504040204" pitchFamily="34" charset="0"/>
                <a:ea typeface="Tahoma" panose="020B0604030504040204" pitchFamily="34" charset="0"/>
                <a:cs typeface="Tahoma" panose="020B0604030504040204" pitchFamily="34" charset="0"/>
              </a:rPr>
              <a:t> n.3</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179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Reactions of NO and NO</a:t>
            </a:r>
            <a:r>
              <a:rPr lang="it-IT" altLang="en-US" sz="3500" baseline="-25000" dirty="0" smtClean="0">
                <a:solidFill>
                  <a:srgbClr val="3333FF"/>
                </a:solidFill>
                <a:latin typeface="Tahoma" panose="020B0604030504040204" pitchFamily="34" charset="0"/>
                <a:cs typeface="Tahoma" panose="020B0604030504040204" pitchFamily="34" charset="0"/>
              </a:rPr>
              <a:t>2</a:t>
            </a:r>
            <a:endParaRPr lang="en-GB" altLang="en-US" sz="3500" baseline="-250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074" name="Picture 2" descr="http://butane.chem.uiuc.edu/pshapley/environmental/l16/NOrx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986" y="2204864"/>
            <a:ext cx="8069376" cy="460851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67764" y="671647"/>
            <a:ext cx="8455223" cy="830997"/>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 </a:t>
            </a:r>
            <a:r>
              <a:rPr lang="en-US" sz="2400" dirty="0" smtClean="0">
                <a:latin typeface="Tahoma" panose="020B0604030504040204" pitchFamily="34" charset="0"/>
                <a:ea typeface="Tahoma" panose="020B0604030504040204" pitchFamily="34" charset="0"/>
                <a:cs typeface="Tahoma" panose="020B0604030504040204" pitchFamily="34" charset="0"/>
              </a:rPr>
              <a:t>reacts with organic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peroxy</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radicals ROO</a:t>
            </a:r>
            <a:r>
              <a:rPr lang="en-US" sz="24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 give NO</a:t>
            </a:r>
            <a:r>
              <a:rPr lang="en-US"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and an </a:t>
            </a:r>
            <a:r>
              <a:rPr lang="en-US" sz="2400"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alkoxy</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radical </a:t>
            </a:r>
            <a:r>
              <a:rPr lang="en-US" sz="2400" dirty="0" smtClean="0">
                <a:latin typeface="Tahoma" panose="020B0604030504040204" pitchFamily="34" charset="0"/>
                <a:ea typeface="Tahoma" panose="020B0604030504040204" pitchFamily="34" charset="0"/>
                <a:cs typeface="Tahoma" panose="020B0604030504040204" pitchFamily="34" charset="0"/>
              </a:rPr>
              <a:t>RO</a:t>
            </a:r>
            <a:r>
              <a:rPr 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4452937" y="6043935"/>
            <a:ext cx="4572000" cy="769441"/>
          </a:xfrm>
          <a:prstGeom prst="rect">
            <a:avLst/>
          </a:prstGeom>
        </p:spPr>
        <p:txBody>
          <a:bodyPr>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PAN: very irritating, toxic </a:t>
            </a:r>
            <a:r>
              <a:rPr lang="en-US" sz="2200" dirty="0">
                <a:latin typeface="Tahoma" panose="020B0604030504040204" pitchFamily="34" charset="0"/>
                <a:ea typeface="Tahoma" panose="020B0604030504040204" pitchFamily="34" charset="0"/>
                <a:cs typeface="Tahoma" panose="020B0604030504040204" pitchFamily="34" charset="0"/>
              </a:rPr>
              <a:t>to humans, </a:t>
            </a:r>
            <a:r>
              <a:rPr lang="en-US" sz="2200" dirty="0" smtClean="0">
                <a:latin typeface="Tahoma" panose="020B0604030504040204" pitchFamily="34" charset="0"/>
                <a:ea typeface="Tahoma" panose="020B0604030504040204" pitchFamily="34" charset="0"/>
                <a:cs typeface="Tahoma" panose="020B0604030504040204" pitchFamily="34" charset="0"/>
              </a:rPr>
              <a:t>animals </a:t>
            </a:r>
            <a:r>
              <a:rPr lang="en-US" sz="2200" dirty="0">
                <a:latin typeface="Tahoma" panose="020B0604030504040204" pitchFamily="34" charset="0"/>
                <a:ea typeface="Tahoma" panose="020B0604030504040204" pitchFamily="34" charset="0"/>
                <a:cs typeface="Tahoma" panose="020B0604030504040204" pitchFamily="34" charset="0"/>
              </a:rPr>
              <a:t>an plants</a:t>
            </a:r>
          </a:p>
        </p:txBody>
      </p:sp>
      <p:sp>
        <p:nvSpPr>
          <p:cNvPr id="10" name="Rectangle 9"/>
          <p:cNvSpPr/>
          <p:nvPr/>
        </p:nvSpPr>
        <p:spPr>
          <a:xfrm>
            <a:off x="365249" y="1484784"/>
            <a:ext cx="8455223" cy="830997"/>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add to </a:t>
            </a:r>
            <a:r>
              <a:rPr lang="en-US" sz="2400" dirty="0" err="1">
                <a:solidFill>
                  <a:srgbClr val="FF0000"/>
                </a:solidFill>
                <a:latin typeface="Tahoma" panose="020B0604030504040204" pitchFamily="34" charset="0"/>
                <a:ea typeface="Tahoma" panose="020B0604030504040204" pitchFamily="34" charset="0"/>
                <a:cs typeface="Tahoma" panose="020B0604030504040204" pitchFamily="34" charset="0"/>
              </a:rPr>
              <a:t>peroxy</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 radicals ROO</a:t>
            </a:r>
            <a:r>
              <a:rPr lang="en-US" sz="2400" baseline="300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to give potentially harmful compounds (e.g. PAN from acetaldehydes CH</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COH)</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Oval 10"/>
          <p:cNvSpPr/>
          <p:nvPr/>
        </p:nvSpPr>
        <p:spPr bwMode="auto">
          <a:xfrm>
            <a:off x="6444165" y="3499413"/>
            <a:ext cx="1038150" cy="504056"/>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2" name="Oval 11"/>
          <p:cNvSpPr/>
          <p:nvPr/>
        </p:nvSpPr>
        <p:spPr bwMode="auto">
          <a:xfrm>
            <a:off x="4283968" y="3708659"/>
            <a:ext cx="1038150" cy="627168"/>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3" name="Rectangle 12"/>
          <p:cNvSpPr/>
          <p:nvPr/>
        </p:nvSpPr>
        <p:spPr>
          <a:xfrm>
            <a:off x="1068475" y="6351711"/>
            <a:ext cx="3384462" cy="461665"/>
          </a:xfrm>
          <a:prstGeom prst="rect">
            <a:avLst/>
          </a:prstGeom>
          <a:solidFill>
            <a:schemeClr val="bg1"/>
          </a:solidFill>
        </p:spPr>
        <p:txBody>
          <a:bodyPr wrap="square">
            <a:spAutoFit/>
          </a:bodyPr>
          <a:lstStyle/>
          <a:p>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PeroxyAcetyl</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Nitrate</a:t>
            </a:r>
            <a:endPar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97238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Reactions of NO and NO</a:t>
            </a:r>
            <a:r>
              <a:rPr lang="it-IT" altLang="en-US" sz="3500" baseline="-25000" dirty="0" smtClean="0">
                <a:solidFill>
                  <a:srgbClr val="3333FF"/>
                </a:solidFill>
                <a:latin typeface="Tahoma" panose="020B0604030504040204" pitchFamily="34" charset="0"/>
                <a:cs typeface="Tahoma" panose="020B0604030504040204" pitchFamily="34" charset="0"/>
              </a:rPr>
              <a:t>2</a:t>
            </a:r>
            <a:endParaRPr lang="en-GB" altLang="en-US" sz="3500" baseline="-250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122" name="Picture 2" descr="Risultati immagini per carbonyl compounds in troposph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772816"/>
            <a:ext cx="7430320" cy="505810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522976" y="791344"/>
            <a:ext cx="8455223" cy="861774"/>
          </a:xfrm>
          <a:prstGeom prst="rect">
            <a:avLst/>
          </a:prstGeom>
        </p:spPr>
        <p:txBody>
          <a:bodyPr wrap="squar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Role of PAN in tropospheric chemistry: </a:t>
            </a:r>
            <a:r>
              <a:rPr lang="en-US" sz="2500" dirty="0" smtClean="0">
                <a:latin typeface="Tahoma" panose="020B0604030504040204" pitchFamily="34" charset="0"/>
                <a:ea typeface="Tahoma" panose="020B0604030504040204" pitchFamily="34" charset="0"/>
                <a:cs typeface="Tahoma" panose="020B0604030504040204" pitchFamily="34" charset="0"/>
              </a:rPr>
              <a:t>NO</a:t>
            </a:r>
            <a:r>
              <a:rPr lang="en-US" sz="2500" baseline="-25000" dirty="0" smtClean="0">
                <a:latin typeface="Tahoma" panose="020B0604030504040204" pitchFamily="34" charset="0"/>
                <a:ea typeface="Tahoma" panose="020B0604030504040204" pitchFamily="34" charset="0"/>
                <a:cs typeface="Tahoma" panose="020B0604030504040204" pitchFamily="34" charset="0"/>
              </a:rPr>
              <a:t>x</a:t>
            </a:r>
            <a:r>
              <a:rPr lang="en-US" sz="2500" dirty="0" smtClean="0">
                <a:latin typeface="Tahoma" panose="020B0604030504040204" pitchFamily="34" charset="0"/>
                <a:ea typeface="Tahoma" panose="020B0604030504040204" pitchFamily="34" charset="0"/>
                <a:cs typeface="Tahoma" panose="020B0604030504040204" pitchFamily="34" charset="0"/>
              </a:rPr>
              <a:t> reservoir and vehicle for long-range transport of NO</a:t>
            </a:r>
            <a:r>
              <a:rPr lang="en-US" sz="2500" baseline="-25000" dirty="0" smtClean="0">
                <a:latin typeface="Tahoma" panose="020B0604030504040204" pitchFamily="34" charset="0"/>
                <a:ea typeface="Tahoma" panose="020B0604030504040204" pitchFamily="34" charset="0"/>
                <a:cs typeface="Tahoma" panose="020B0604030504040204" pitchFamily="34" charset="0"/>
              </a:rPr>
              <a:t>x</a:t>
            </a:r>
            <a:r>
              <a:rPr lang="en-US" sz="2500" dirty="0" smtClean="0">
                <a:latin typeface="Tahoma" panose="020B0604030504040204" pitchFamily="34" charset="0"/>
                <a:ea typeface="Tahoma" panose="020B0604030504040204" pitchFamily="34" charset="0"/>
                <a:cs typeface="Tahoma" panose="020B0604030504040204" pitchFamily="34" charset="0"/>
              </a:rPr>
              <a:t> </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052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50"/>
          <p:cNvSpPr/>
          <p:nvPr/>
        </p:nvSpPr>
        <p:spPr>
          <a:xfrm>
            <a:off x="3525252" y="1057176"/>
            <a:ext cx="2407323" cy="392560"/>
          </a:xfrm>
          <a:custGeom>
            <a:avLst/>
            <a:gdLst>
              <a:gd name="connsiteX0" fmla="*/ 1925052 w 1925052"/>
              <a:gd name="connsiteY0" fmla="*/ 478317 h 478317"/>
              <a:gd name="connsiteX1" fmla="*/ 1335505 w 1925052"/>
              <a:gd name="connsiteY1" fmla="*/ 9086 h 478317"/>
              <a:gd name="connsiteX2" fmla="*/ 0 w 1925052"/>
              <a:gd name="connsiteY2" fmla="*/ 213623 h 478317"/>
              <a:gd name="connsiteX0" fmla="*/ 1925052 w 1925052"/>
              <a:gd name="connsiteY0" fmla="*/ 444657 h 444657"/>
              <a:gd name="connsiteX1" fmla="*/ 1162323 w 1925052"/>
              <a:gd name="connsiteY1" fmla="*/ 11521 h 444657"/>
              <a:gd name="connsiteX2" fmla="*/ 0 w 1925052"/>
              <a:gd name="connsiteY2" fmla="*/ 179963 h 444657"/>
              <a:gd name="connsiteX0" fmla="*/ 1925052 w 1925052"/>
              <a:gd name="connsiteY0" fmla="*/ 392560 h 392560"/>
              <a:gd name="connsiteX1" fmla="*/ 1162323 w 1925052"/>
              <a:gd name="connsiteY1" fmla="*/ 19582 h 392560"/>
              <a:gd name="connsiteX2" fmla="*/ 0 w 1925052"/>
              <a:gd name="connsiteY2" fmla="*/ 127866 h 392560"/>
            </a:gdLst>
            <a:ahLst/>
            <a:cxnLst>
              <a:cxn ang="0">
                <a:pos x="connsiteX0" y="connsiteY0"/>
              </a:cxn>
              <a:cxn ang="0">
                <a:pos x="connsiteX1" y="connsiteY1"/>
              </a:cxn>
              <a:cxn ang="0">
                <a:pos x="connsiteX2" y="connsiteY2"/>
              </a:cxn>
            </a:cxnLst>
            <a:rect l="l" t="t" r="r" b="b"/>
            <a:pathLst>
              <a:path w="1925052" h="392560">
                <a:moveTo>
                  <a:pt x="1925052" y="392560"/>
                </a:moveTo>
                <a:cubicBezTo>
                  <a:pt x="1790699" y="180002"/>
                  <a:pt x="1483165" y="63698"/>
                  <a:pt x="1162323" y="19582"/>
                </a:cubicBezTo>
                <a:cubicBezTo>
                  <a:pt x="841481" y="-24534"/>
                  <a:pt x="507331" y="3539"/>
                  <a:pt x="0" y="127866"/>
                </a:cubicBez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4054642" y="3771830"/>
            <a:ext cx="1961147" cy="1215190"/>
          </a:xfrm>
          <a:custGeom>
            <a:avLst/>
            <a:gdLst>
              <a:gd name="connsiteX0" fmla="*/ 0 w 1961147"/>
              <a:gd name="connsiteY0" fmla="*/ 1215190 h 1215190"/>
              <a:gd name="connsiteX1" fmla="*/ 1383632 w 1961147"/>
              <a:gd name="connsiteY1" fmla="*/ 962527 h 1215190"/>
              <a:gd name="connsiteX2" fmla="*/ 1961147 w 1961147"/>
              <a:gd name="connsiteY2" fmla="*/ 0 h 1215190"/>
            </a:gdLst>
            <a:ahLst/>
            <a:cxnLst>
              <a:cxn ang="0">
                <a:pos x="connsiteX0" y="connsiteY0"/>
              </a:cxn>
              <a:cxn ang="0">
                <a:pos x="connsiteX1" y="connsiteY1"/>
              </a:cxn>
              <a:cxn ang="0">
                <a:pos x="connsiteX2" y="connsiteY2"/>
              </a:cxn>
            </a:cxnLst>
            <a:rect l="l" t="t" r="r" b="b"/>
            <a:pathLst>
              <a:path w="1961147" h="1215190">
                <a:moveTo>
                  <a:pt x="0" y="1215190"/>
                </a:moveTo>
                <a:cubicBezTo>
                  <a:pt x="528387" y="1190124"/>
                  <a:pt x="1056774" y="1165059"/>
                  <a:pt x="1383632" y="962527"/>
                </a:cubicBezTo>
                <a:cubicBezTo>
                  <a:pt x="1710490" y="759995"/>
                  <a:pt x="1835818" y="379997"/>
                  <a:pt x="1961147" y="0"/>
                </a:cubicBez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1040581" y="1810682"/>
            <a:ext cx="1125103" cy="1408239"/>
          </a:xfrm>
          <a:custGeom>
            <a:avLst/>
            <a:gdLst>
              <a:gd name="connsiteX0" fmla="*/ 90387 w 1125103"/>
              <a:gd name="connsiteY0" fmla="*/ 0 h 1191126"/>
              <a:gd name="connsiteX1" fmla="*/ 102419 w 1125103"/>
              <a:gd name="connsiteY1" fmla="*/ 770021 h 1191126"/>
              <a:gd name="connsiteX2" fmla="*/ 1125103 w 1125103"/>
              <a:gd name="connsiteY2" fmla="*/ 1191126 h 1191126"/>
            </a:gdLst>
            <a:ahLst/>
            <a:cxnLst>
              <a:cxn ang="0">
                <a:pos x="connsiteX0" y="connsiteY0"/>
              </a:cxn>
              <a:cxn ang="0">
                <a:pos x="connsiteX1" y="connsiteY1"/>
              </a:cxn>
              <a:cxn ang="0">
                <a:pos x="connsiteX2" y="connsiteY2"/>
              </a:cxn>
            </a:cxnLst>
            <a:rect l="l" t="t" r="r" b="b"/>
            <a:pathLst>
              <a:path w="1125103" h="1191126">
                <a:moveTo>
                  <a:pt x="90387" y="0"/>
                </a:moveTo>
                <a:cubicBezTo>
                  <a:pt x="10176" y="285750"/>
                  <a:pt x="-70034" y="571500"/>
                  <a:pt x="102419" y="770021"/>
                </a:cubicBezTo>
                <a:cubicBezTo>
                  <a:pt x="274872" y="968542"/>
                  <a:pt x="699987" y="1079834"/>
                  <a:pt x="1125103" y="1191126"/>
                </a:cubicBez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olo 4"/>
          <p:cNvSpPr txBox="1">
            <a:spLocks/>
          </p:cNvSpPr>
          <p:nvPr/>
        </p:nvSpPr>
        <p:spPr>
          <a:xfrm>
            <a:off x="119062"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Hydrocarbon oxidation in the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534986" y="1058682"/>
            <a:ext cx="1145783" cy="731987"/>
            <a:chOff x="1842041" y="1961827"/>
            <a:chExt cx="1145783" cy="731987"/>
          </a:xfrm>
        </p:grpSpPr>
        <p:sp>
          <p:nvSpPr>
            <p:cNvPr id="7" name="Oval 6"/>
            <p:cNvSpPr/>
            <p:nvPr/>
          </p:nvSpPr>
          <p:spPr>
            <a:xfrm>
              <a:off x="1842041" y="1961827"/>
              <a:ext cx="1145783" cy="7319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89142" y="1976932"/>
              <a:ext cx="857927"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CH</a:t>
              </a:r>
              <a:r>
                <a:rPr lang="en-US" sz="3200" baseline="-25000" dirty="0" smtClean="0">
                  <a:latin typeface="Tahoma" panose="020B0604030504040204" pitchFamily="34" charset="0"/>
                  <a:ea typeface="Tahoma" panose="020B0604030504040204" pitchFamily="34" charset="0"/>
                  <a:cs typeface="Tahoma" panose="020B0604030504040204" pitchFamily="34" charset="0"/>
                </a:rPr>
                <a:t>4</a:t>
              </a:r>
              <a:endParaRPr lang="en-US" sz="3200" baseline="-250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5" name="Group 14"/>
          <p:cNvGrpSpPr/>
          <p:nvPr/>
        </p:nvGrpSpPr>
        <p:grpSpPr>
          <a:xfrm>
            <a:off x="2218928" y="2875579"/>
            <a:ext cx="1113290" cy="731987"/>
            <a:chOff x="4538831" y="2408981"/>
            <a:chExt cx="1113290" cy="731987"/>
          </a:xfrm>
        </p:grpSpPr>
        <p:sp>
          <p:nvSpPr>
            <p:cNvPr id="13" name="Oval 12"/>
            <p:cNvSpPr/>
            <p:nvPr/>
          </p:nvSpPr>
          <p:spPr>
            <a:xfrm>
              <a:off x="4538831" y="2408981"/>
              <a:ext cx="1113290" cy="7319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685931" y="2424086"/>
              <a:ext cx="857927"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CH</a:t>
              </a:r>
              <a:r>
                <a:rPr lang="en-US" sz="3200" baseline="-25000" dirty="0" smtClean="0">
                  <a:latin typeface="Tahoma" panose="020B0604030504040204" pitchFamily="34" charset="0"/>
                  <a:ea typeface="Tahoma" panose="020B0604030504040204" pitchFamily="34" charset="0"/>
                  <a:cs typeface="Tahoma" panose="020B0604030504040204" pitchFamily="34" charset="0"/>
                </a:rPr>
                <a:t>3</a:t>
              </a:r>
              <a:endParaRPr lang="en-US" sz="3200" baseline="-250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6" name="Group 15"/>
          <p:cNvGrpSpPr/>
          <p:nvPr/>
        </p:nvGrpSpPr>
        <p:grpSpPr>
          <a:xfrm>
            <a:off x="2443737" y="4441776"/>
            <a:ext cx="1584176" cy="777421"/>
            <a:chOff x="3962767" y="948795"/>
            <a:chExt cx="1584176" cy="777421"/>
          </a:xfrm>
        </p:grpSpPr>
        <p:sp>
          <p:nvSpPr>
            <p:cNvPr id="17" name="Oval 16"/>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4034775" y="1022402"/>
              <a:ext cx="1438214"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CH</a:t>
              </a:r>
              <a:r>
                <a:rPr lang="en-US" sz="3200" baseline="-25000" dirty="0" smtClean="0">
                  <a:latin typeface="Tahoma" panose="020B0604030504040204" pitchFamily="34" charset="0"/>
                  <a:ea typeface="Tahoma" panose="020B0604030504040204" pitchFamily="34" charset="0"/>
                  <a:cs typeface="Tahoma" panose="020B0604030504040204" pitchFamily="34" charset="0"/>
                </a:rPr>
                <a:t>3</a:t>
              </a:r>
              <a:r>
                <a:rPr lang="en-US" sz="3200" dirty="0" smtClean="0">
                  <a:latin typeface="Tahoma" panose="020B0604030504040204" pitchFamily="34" charset="0"/>
                  <a:ea typeface="Tahoma" panose="020B0604030504040204" pitchFamily="34" charset="0"/>
                  <a:cs typeface="Tahoma" panose="020B0604030504040204" pitchFamily="34" charset="0"/>
                </a:rPr>
                <a:t>OO</a:t>
              </a:r>
              <a:endParaRPr lang="en-US" sz="32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9" name="Group 18"/>
          <p:cNvGrpSpPr/>
          <p:nvPr/>
        </p:nvGrpSpPr>
        <p:grpSpPr>
          <a:xfrm>
            <a:off x="5361758" y="2940934"/>
            <a:ext cx="1315563" cy="777421"/>
            <a:chOff x="3962767" y="948795"/>
            <a:chExt cx="1584176" cy="777421"/>
          </a:xfrm>
        </p:grpSpPr>
        <p:sp>
          <p:nvSpPr>
            <p:cNvPr id="20" name="Oval 19"/>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4034775" y="1022402"/>
              <a:ext cx="1148071"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CH</a:t>
              </a:r>
              <a:r>
                <a:rPr lang="en-US" sz="3200" baseline="-25000" dirty="0" smtClean="0">
                  <a:latin typeface="Tahoma" panose="020B0604030504040204" pitchFamily="34" charset="0"/>
                  <a:ea typeface="Tahoma" panose="020B0604030504040204" pitchFamily="34" charset="0"/>
                  <a:cs typeface="Tahoma" panose="020B0604030504040204" pitchFamily="34" charset="0"/>
                </a:rPr>
                <a:t>3</a:t>
              </a:r>
              <a:r>
                <a:rPr lang="en-US" sz="3200" dirty="0" smtClean="0">
                  <a:latin typeface="Tahoma" panose="020B0604030504040204" pitchFamily="34" charset="0"/>
                  <a:ea typeface="Tahoma" panose="020B0604030504040204" pitchFamily="34" charset="0"/>
                  <a:cs typeface="Tahoma" panose="020B0604030504040204" pitchFamily="34" charset="0"/>
                </a:rPr>
                <a:t>O</a:t>
              </a:r>
              <a:endParaRPr lang="en-US" sz="32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22" name="Group 21"/>
          <p:cNvGrpSpPr/>
          <p:nvPr/>
        </p:nvGrpSpPr>
        <p:grpSpPr>
          <a:xfrm>
            <a:off x="5932576" y="1160280"/>
            <a:ext cx="1039178" cy="777421"/>
            <a:chOff x="3962767" y="948795"/>
            <a:chExt cx="1584176" cy="777421"/>
          </a:xfrm>
        </p:grpSpPr>
        <p:sp>
          <p:nvSpPr>
            <p:cNvPr id="23" name="Oval 22"/>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4034775" y="1022402"/>
              <a:ext cx="1085219"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HO</a:t>
              </a:r>
              <a:r>
                <a:rPr lang="en-US" sz="3200" baseline="-25000" dirty="0" smtClean="0">
                  <a:latin typeface="Tahoma" panose="020B0604030504040204" pitchFamily="34" charset="0"/>
                  <a:ea typeface="Tahoma" panose="020B0604030504040204" pitchFamily="34" charset="0"/>
                  <a:cs typeface="Tahoma" panose="020B0604030504040204" pitchFamily="34" charset="0"/>
                </a:rPr>
                <a:t>2</a:t>
              </a:r>
              <a:endParaRPr lang="en-US" sz="32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26" name="Group 25"/>
          <p:cNvGrpSpPr/>
          <p:nvPr/>
        </p:nvGrpSpPr>
        <p:grpSpPr>
          <a:xfrm>
            <a:off x="2638148" y="947984"/>
            <a:ext cx="875593" cy="777421"/>
            <a:chOff x="3962767" y="948795"/>
            <a:chExt cx="1584176" cy="777421"/>
          </a:xfrm>
        </p:grpSpPr>
        <p:sp>
          <p:nvSpPr>
            <p:cNvPr id="27" name="Oval 26"/>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034774" y="1022402"/>
              <a:ext cx="1146584"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OH</a:t>
              </a:r>
              <a:endParaRPr lang="en-US" sz="32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29" name="Group 28"/>
          <p:cNvGrpSpPr/>
          <p:nvPr/>
        </p:nvGrpSpPr>
        <p:grpSpPr>
          <a:xfrm>
            <a:off x="7164174" y="1995797"/>
            <a:ext cx="1544238" cy="777421"/>
            <a:chOff x="3962767" y="948795"/>
            <a:chExt cx="1684681" cy="777421"/>
          </a:xfrm>
        </p:grpSpPr>
        <p:sp>
          <p:nvSpPr>
            <p:cNvPr id="30" name="Oval 29"/>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4110539" y="1010827"/>
              <a:ext cx="1536909"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HCHO</a:t>
              </a:r>
              <a:endParaRPr lang="en-US" sz="32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32" name="Group 31"/>
          <p:cNvGrpSpPr/>
          <p:nvPr/>
        </p:nvGrpSpPr>
        <p:grpSpPr>
          <a:xfrm>
            <a:off x="7393458" y="3400365"/>
            <a:ext cx="1251197" cy="777421"/>
            <a:chOff x="3962767" y="948795"/>
            <a:chExt cx="1584176" cy="777421"/>
          </a:xfrm>
        </p:grpSpPr>
        <p:sp>
          <p:nvSpPr>
            <p:cNvPr id="33" name="Oval 32"/>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4110539" y="1010827"/>
              <a:ext cx="1089846"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HCO</a:t>
              </a:r>
              <a:endParaRPr lang="en-US" sz="32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35" name="Group 34"/>
          <p:cNvGrpSpPr/>
          <p:nvPr/>
        </p:nvGrpSpPr>
        <p:grpSpPr>
          <a:xfrm>
            <a:off x="7772283" y="4659082"/>
            <a:ext cx="936129" cy="777421"/>
            <a:chOff x="3962767" y="948795"/>
            <a:chExt cx="1584176" cy="777421"/>
          </a:xfrm>
        </p:grpSpPr>
        <p:sp>
          <p:nvSpPr>
            <p:cNvPr id="36" name="Oval 35"/>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4110539" y="1010827"/>
              <a:ext cx="913729"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CO</a:t>
              </a:r>
              <a:endParaRPr lang="en-US" sz="32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38" name="Group 37"/>
          <p:cNvGrpSpPr/>
          <p:nvPr/>
        </p:nvGrpSpPr>
        <p:grpSpPr>
          <a:xfrm>
            <a:off x="7859605" y="5895996"/>
            <a:ext cx="1148229" cy="777421"/>
            <a:chOff x="3962767" y="948795"/>
            <a:chExt cx="1621312" cy="777421"/>
          </a:xfrm>
        </p:grpSpPr>
        <p:sp>
          <p:nvSpPr>
            <p:cNvPr id="39" name="Oval 38"/>
            <p:cNvSpPr/>
            <p:nvPr/>
          </p:nvSpPr>
          <p:spPr>
            <a:xfrm>
              <a:off x="3962767" y="948795"/>
              <a:ext cx="1584176" cy="7774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4110539" y="1010827"/>
              <a:ext cx="1473540" cy="584775"/>
            </a:xfrm>
            <a:prstGeom prst="rect">
              <a:avLst/>
            </a:prstGeom>
            <a:noFill/>
          </p:spPr>
          <p:txBody>
            <a:bodyPr wrap="none" rtlCol="0">
              <a:sp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CO</a:t>
              </a:r>
              <a:r>
                <a:rPr lang="en-US" sz="3200" baseline="-25000" dirty="0" smtClean="0">
                  <a:latin typeface="Tahoma" panose="020B0604030504040204" pitchFamily="34" charset="0"/>
                  <a:ea typeface="Tahoma" panose="020B0604030504040204" pitchFamily="34" charset="0"/>
                  <a:cs typeface="Tahoma" panose="020B0604030504040204" pitchFamily="34" charset="0"/>
                </a:rPr>
                <a:t>2</a:t>
              </a:r>
              <a:endParaRPr lang="en-US" sz="3200" baseline="-25000" dirty="0">
                <a:latin typeface="Tahoma" panose="020B0604030504040204" pitchFamily="34" charset="0"/>
                <a:ea typeface="Tahoma" panose="020B0604030504040204" pitchFamily="34" charset="0"/>
                <a:cs typeface="Tahoma" panose="020B0604030504040204" pitchFamily="34" charset="0"/>
              </a:endParaRPr>
            </a:p>
          </p:txBody>
        </p:sp>
      </p:grpSp>
      <p:sp>
        <p:nvSpPr>
          <p:cNvPr id="41" name="TextBox 40"/>
          <p:cNvSpPr txBox="1"/>
          <p:nvPr/>
        </p:nvSpPr>
        <p:spPr>
          <a:xfrm>
            <a:off x="119062" y="2144636"/>
            <a:ext cx="2324675" cy="523220"/>
          </a:xfrm>
          <a:prstGeom prst="rect">
            <a:avLst/>
          </a:prstGeom>
          <a:solidFill>
            <a:schemeClr val="bg1"/>
          </a:solidFill>
        </p:spPr>
        <p:txBody>
          <a:bodyPr wrap="none" rtlCol="0">
            <a:spAutoFit/>
          </a:bodyPr>
          <a:lstStyle/>
          <a:p>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OH, Cl, O(</a:t>
            </a:r>
            <a:r>
              <a:rPr lang="en-US" sz="2800" baseline="30000" dirty="0" smtClean="0">
                <a:solidFill>
                  <a:srgbClr val="0000FF"/>
                </a:solidFill>
                <a:latin typeface="Tahoma" panose="020B0604030504040204" pitchFamily="34" charset="0"/>
                <a:ea typeface="Tahoma" panose="020B0604030504040204" pitchFamily="34" charset="0"/>
                <a:cs typeface="Tahoma" panose="020B0604030504040204" pitchFamily="34" charset="0"/>
              </a:rPr>
              <a:t>1</a:t>
            </a:r>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D)</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45" name="TextBox 44"/>
          <p:cNvSpPr txBox="1"/>
          <p:nvPr/>
        </p:nvSpPr>
        <p:spPr>
          <a:xfrm>
            <a:off x="4292272" y="4304148"/>
            <a:ext cx="2258567" cy="523220"/>
          </a:xfrm>
          <a:prstGeom prst="rect">
            <a:avLst/>
          </a:prstGeom>
          <a:solidFill>
            <a:schemeClr val="bg1"/>
          </a:solidFill>
        </p:spPr>
        <p:txBody>
          <a:bodyPr wrap="none" rtlCol="0">
            <a:spAutoFit/>
          </a:bodyPr>
          <a:lstStyle/>
          <a:p>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NO, </a:t>
            </a:r>
            <a:r>
              <a:rPr lang="en-US" sz="2800"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ClO</a:t>
            </a:r>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BrO</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46" name="Freeform 45"/>
          <p:cNvSpPr/>
          <p:nvPr/>
        </p:nvSpPr>
        <p:spPr>
          <a:xfrm>
            <a:off x="2697335" y="3633614"/>
            <a:ext cx="373493" cy="865611"/>
          </a:xfrm>
          <a:custGeom>
            <a:avLst/>
            <a:gdLst>
              <a:gd name="connsiteX0" fmla="*/ 0 w 373493"/>
              <a:gd name="connsiteY0" fmla="*/ 0 h 865611"/>
              <a:gd name="connsiteX1" fmla="*/ 336885 w 373493"/>
              <a:gd name="connsiteY1" fmla="*/ 782053 h 865611"/>
              <a:gd name="connsiteX2" fmla="*/ 348916 w 373493"/>
              <a:gd name="connsiteY2" fmla="*/ 806116 h 865611"/>
            </a:gdLst>
            <a:ahLst/>
            <a:cxnLst>
              <a:cxn ang="0">
                <a:pos x="connsiteX0" y="connsiteY0"/>
              </a:cxn>
              <a:cxn ang="0">
                <a:pos x="connsiteX1" y="connsiteY1"/>
              </a:cxn>
              <a:cxn ang="0">
                <a:pos x="connsiteX2" y="connsiteY2"/>
              </a:cxn>
            </a:cxnLst>
            <a:rect l="l" t="t" r="r" b="b"/>
            <a:pathLst>
              <a:path w="373493" h="865611">
                <a:moveTo>
                  <a:pt x="0" y="0"/>
                </a:moveTo>
                <a:lnTo>
                  <a:pt x="336885" y="782053"/>
                </a:lnTo>
                <a:cubicBezTo>
                  <a:pt x="395038" y="916406"/>
                  <a:pt x="371977" y="861261"/>
                  <a:pt x="348916" y="806116"/>
                </a:cubicBez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4209938" y="890657"/>
            <a:ext cx="1556368" cy="954107"/>
          </a:xfrm>
          <a:prstGeom prst="rect">
            <a:avLst/>
          </a:prstGeom>
          <a:solidFill>
            <a:schemeClr val="bg1"/>
          </a:solidFill>
        </p:spPr>
        <p:txBody>
          <a:bodyPr wrap="square" rtlCol="0">
            <a:spAutoFit/>
          </a:bodyPr>
          <a:lstStyle/>
          <a:p>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NO, </a:t>
            </a:r>
            <a:r>
              <a:rPr lang="en-US" sz="2800"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ClO</a:t>
            </a:r>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BrO</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53" name="Freeform 52"/>
          <p:cNvSpPr/>
          <p:nvPr/>
        </p:nvSpPr>
        <p:spPr>
          <a:xfrm>
            <a:off x="2512725" y="1606146"/>
            <a:ext cx="206412" cy="1263316"/>
          </a:xfrm>
          <a:custGeom>
            <a:avLst/>
            <a:gdLst>
              <a:gd name="connsiteX0" fmla="*/ 206412 w 206412"/>
              <a:gd name="connsiteY0" fmla="*/ 0 h 1263316"/>
              <a:gd name="connsiteX1" fmla="*/ 1875 w 206412"/>
              <a:gd name="connsiteY1" fmla="*/ 493295 h 1263316"/>
              <a:gd name="connsiteX2" fmla="*/ 122191 w 206412"/>
              <a:gd name="connsiteY2" fmla="*/ 1263316 h 1263316"/>
            </a:gdLst>
            <a:ahLst/>
            <a:cxnLst>
              <a:cxn ang="0">
                <a:pos x="connsiteX0" y="connsiteY0"/>
              </a:cxn>
              <a:cxn ang="0">
                <a:pos x="connsiteX1" y="connsiteY1"/>
              </a:cxn>
              <a:cxn ang="0">
                <a:pos x="connsiteX2" y="connsiteY2"/>
              </a:cxn>
            </a:cxnLst>
            <a:rect l="l" t="t" r="r" b="b"/>
            <a:pathLst>
              <a:path w="206412" h="1263316">
                <a:moveTo>
                  <a:pt x="206412" y="0"/>
                </a:moveTo>
                <a:cubicBezTo>
                  <a:pt x="111162" y="141371"/>
                  <a:pt x="15912" y="282742"/>
                  <a:pt x="1875" y="493295"/>
                </a:cubicBezTo>
                <a:cubicBezTo>
                  <a:pt x="-12162" y="703848"/>
                  <a:pt x="55014" y="983582"/>
                  <a:pt x="122191" y="1263316"/>
                </a:cubicBezTo>
              </a:path>
            </a:pathLst>
          </a:custGeom>
          <a:noFill/>
          <a:ln w="57150">
            <a:solidFill>
              <a:schemeClr val="tx1"/>
            </a:solidFill>
            <a:tailEnd type="non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6220326" y="1967093"/>
            <a:ext cx="213270" cy="950495"/>
          </a:xfrm>
          <a:custGeom>
            <a:avLst/>
            <a:gdLst>
              <a:gd name="connsiteX0" fmla="*/ 0 w 213270"/>
              <a:gd name="connsiteY0" fmla="*/ 950495 h 950495"/>
              <a:gd name="connsiteX1" fmla="*/ 204537 w 213270"/>
              <a:gd name="connsiteY1" fmla="*/ 324853 h 950495"/>
              <a:gd name="connsiteX2" fmla="*/ 156411 w 213270"/>
              <a:gd name="connsiteY2" fmla="*/ 0 h 950495"/>
            </a:gdLst>
            <a:ahLst/>
            <a:cxnLst>
              <a:cxn ang="0">
                <a:pos x="connsiteX0" y="connsiteY0"/>
              </a:cxn>
              <a:cxn ang="0">
                <a:pos x="connsiteX1" y="connsiteY1"/>
              </a:cxn>
              <a:cxn ang="0">
                <a:pos x="connsiteX2" y="connsiteY2"/>
              </a:cxn>
            </a:cxnLst>
            <a:rect l="l" t="t" r="r" b="b"/>
            <a:pathLst>
              <a:path w="213270" h="950495">
                <a:moveTo>
                  <a:pt x="0" y="950495"/>
                </a:moveTo>
                <a:cubicBezTo>
                  <a:pt x="89234" y="716882"/>
                  <a:pt x="178469" y="483269"/>
                  <a:pt x="204537" y="324853"/>
                </a:cubicBezTo>
                <a:cubicBezTo>
                  <a:pt x="230605" y="166437"/>
                  <a:pt x="193508" y="83218"/>
                  <a:pt x="156411" y="0"/>
                </a:cubicBez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6304547" y="2340072"/>
            <a:ext cx="866274" cy="565485"/>
          </a:xfrm>
          <a:custGeom>
            <a:avLst/>
            <a:gdLst>
              <a:gd name="connsiteX0" fmla="*/ 0 w 866274"/>
              <a:gd name="connsiteY0" fmla="*/ 565485 h 565485"/>
              <a:gd name="connsiteX1" fmla="*/ 433137 w 866274"/>
              <a:gd name="connsiteY1" fmla="*/ 168442 h 565485"/>
              <a:gd name="connsiteX2" fmla="*/ 866274 w 866274"/>
              <a:gd name="connsiteY2" fmla="*/ 0 h 565485"/>
            </a:gdLst>
            <a:ahLst/>
            <a:cxnLst>
              <a:cxn ang="0">
                <a:pos x="connsiteX0" y="connsiteY0"/>
              </a:cxn>
              <a:cxn ang="0">
                <a:pos x="connsiteX1" y="connsiteY1"/>
              </a:cxn>
              <a:cxn ang="0">
                <a:pos x="connsiteX2" y="connsiteY2"/>
              </a:cxn>
            </a:cxnLst>
            <a:rect l="l" t="t" r="r" b="b"/>
            <a:pathLst>
              <a:path w="866274" h="565485">
                <a:moveTo>
                  <a:pt x="0" y="565485"/>
                </a:moveTo>
                <a:cubicBezTo>
                  <a:pt x="144379" y="414087"/>
                  <a:pt x="288758" y="262689"/>
                  <a:pt x="433137" y="168442"/>
                </a:cubicBezTo>
                <a:cubicBezTo>
                  <a:pt x="577516" y="74195"/>
                  <a:pt x="721895" y="37097"/>
                  <a:pt x="866274" y="0"/>
                </a:cubicBez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7784432" y="2773209"/>
            <a:ext cx="108284" cy="637674"/>
          </a:xfrm>
          <a:custGeom>
            <a:avLst/>
            <a:gdLst>
              <a:gd name="connsiteX0" fmla="*/ 0 w 108284"/>
              <a:gd name="connsiteY0" fmla="*/ 0 h 637674"/>
              <a:gd name="connsiteX1" fmla="*/ 108284 w 108284"/>
              <a:gd name="connsiteY1" fmla="*/ 637674 h 637674"/>
            </a:gdLst>
            <a:ahLst/>
            <a:cxnLst>
              <a:cxn ang="0">
                <a:pos x="connsiteX0" y="connsiteY0"/>
              </a:cxn>
              <a:cxn ang="0">
                <a:pos x="connsiteX1" y="connsiteY1"/>
              </a:cxn>
            </a:cxnLst>
            <a:rect l="l" t="t" r="r" b="b"/>
            <a:pathLst>
              <a:path w="108284" h="637674">
                <a:moveTo>
                  <a:pt x="0" y="0"/>
                </a:moveTo>
                <a:lnTo>
                  <a:pt x="108284" y="637674"/>
                </a:ln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8021293" y="4122939"/>
            <a:ext cx="108284" cy="637674"/>
          </a:xfrm>
          <a:custGeom>
            <a:avLst/>
            <a:gdLst>
              <a:gd name="connsiteX0" fmla="*/ 0 w 108284"/>
              <a:gd name="connsiteY0" fmla="*/ 0 h 637674"/>
              <a:gd name="connsiteX1" fmla="*/ 108284 w 108284"/>
              <a:gd name="connsiteY1" fmla="*/ 637674 h 637674"/>
            </a:gdLst>
            <a:ahLst/>
            <a:cxnLst>
              <a:cxn ang="0">
                <a:pos x="connsiteX0" y="connsiteY0"/>
              </a:cxn>
              <a:cxn ang="0">
                <a:pos x="connsiteX1" y="connsiteY1"/>
              </a:cxn>
            </a:cxnLst>
            <a:rect l="l" t="t" r="r" b="b"/>
            <a:pathLst>
              <a:path w="108284" h="637674">
                <a:moveTo>
                  <a:pt x="0" y="0"/>
                </a:moveTo>
                <a:lnTo>
                  <a:pt x="108284" y="637674"/>
                </a:ln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8261371" y="5418134"/>
            <a:ext cx="109569" cy="449451"/>
          </a:xfrm>
          <a:custGeom>
            <a:avLst/>
            <a:gdLst>
              <a:gd name="connsiteX0" fmla="*/ 0 w 108284"/>
              <a:gd name="connsiteY0" fmla="*/ 0 h 637674"/>
              <a:gd name="connsiteX1" fmla="*/ 108284 w 108284"/>
              <a:gd name="connsiteY1" fmla="*/ 637674 h 637674"/>
            </a:gdLst>
            <a:ahLst/>
            <a:cxnLst>
              <a:cxn ang="0">
                <a:pos x="connsiteX0" y="connsiteY0"/>
              </a:cxn>
              <a:cxn ang="0">
                <a:pos x="connsiteX1" y="connsiteY1"/>
              </a:cxn>
            </a:cxnLst>
            <a:rect l="l" t="t" r="r" b="b"/>
            <a:pathLst>
              <a:path w="108284" h="637674">
                <a:moveTo>
                  <a:pt x="0" y="0"/>
                </a:moveTo>
                <a:lnTo>
                  <a:pt x="108284" y="637674"/>
                </a:lnTo>
              </a:path>
            </a:pathLst>
          </a:custGeom>
          <a:noFill/>
          <a:ln w="57150">
            <a:solidFill>
              <a:schemeClr val="tx1"/>
            </a:solidFill>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2884081" y="3634249"/>
            <a:ext cx="569387" cy="523220"/>
          </a:xfrm>
          <a:prstGeom prst="rect">
            <a:avLst/>
          </a:prstGeom>
          <a:noFill/>
        </p:spPr>
        <p:txBody>
          <a:bodyPr wrap="none" rtlCol="0">
            <a:spAutoFit/>
          </a:bodyPr>
          <a:lstStyle/>
          <a:p>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O</a:t>
            </a:r>
            <a:r>
              <a:rPr lang="en-US" sz="28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2</a:t>
            </a:r>
            <a:endParaRPr lang="en-US" sz="2800" baseline="-25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60" name="TextBox 59"/>
          <p:cNvSpPr txBox="1"/>
          <p:nvPr/>
        </p:nvSpPr>
        <p:spPr>
          <a:xfrm>
            <a:off x="7046620" y="1531669"/>
            <a:ext cx="2165914" cy="477054"/>
          </a:xfrm>
          <a:prstGeom prst="rect">
            <a:avLst/>
          </a:prstGeom>
          <a:noFill/>
        </p:spPr>
        <p:txBody>
          <a:bodyPr wrap="square" rtlCol="0">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rPr>
              <a:t>formaldehyde</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49" name="Rectangle 48"/>
          <p:cNvSpPr/>
          <p:nvPr/>
        </p:nvSpPr>
        <p:spPr>
          <a:xfrm>
            <a:off x="2745722" y="2444718"/>
            <a:ext cx="1943823"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alkyl radical</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52" name="Rectangle 51"/>
          <p:cNvSpPr/>
          <p:nvPr/>
        </p:nvSpPr>
        <p:spPr>
          <a:xfrm>
            <a:off x="2165684" y="5235355"/>
            <a:ext cx="2283702" cy="446276"/>
          </a:xfrm>
          <a:prstGeom prst="rect">
            <a:avLst/>
          </a:prstGeom>
        </p:spPr>
        <p:txBody>
          <a:bodyPr wrap="square">
            <a:spAutoFit/>
          </a:bodyPr>
          <a:lstStyle/>
          <a:p>
            <a:r>
              <a:rPr lang="en-US" sz="2300" dirty="0" err="1" smtClean="0">
                <a:latin typeface="Tahoma" panose="020B0604030504040204" pitchFamily="34" charset="0"/>
                <a:ea typeface="Tahoma" panose="020B0604030504040204" pitchFamily="34" charset="0"/>
                <a:cs typeface="Tahoma" panose="020B0604030504040204" pitchFamily="34" charset="0"/>
              </a:rPr>
              <a:t>peroxy</a:t>
            </a:r>
            <a:r>
              <a:rPr lang="en-US" sz="2300" dirty="0" smtClean="0">
                <a:latin typeface="Tahoma" panose="020B0604030504040204" pitchFamily="34" charset="0"/>
                <a:ea typeface="Tahoma" panose="020B0604030504040204" pitchFamily="34" charset="0"/>
                <a:cs typeface="Tahoma" panose="020B0604030504040204" pitchFamily="34" charset="0"/>
              </a:rPr>
              <a:t> radical</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61" name="Rectangle 60"/>
          <p:cNvSpPr/>
          <p:nvPr/>
        </p:nvSpPr>
        <p:spPr>
          <a:xfrm>
            <a:off x="4214415" y="2755943"/>
            <a:ext cx="1481077" cy="800219"/>
          </a:xfrm>
          <a:prstGeom prst="rect">
            <a:avLst/>
          </a:prstGeom>
        </p:spPr>
        <p:txBody>
          <a:bodyPr wrap="square">
            <a:spAutoFit/>
          </a:bodyPr>
          <a:lstStyle/>
          <a:p>
            <a:r>
              <a:rPr lang="en-US" sz="2300" dirty="0" err="1" smtClean="0">
                <a:latin typeface="Tahoma" panose="020B0604030504040204" pitchFamily="34" charset="0"/>
                <a:ea typeface="Tahoma" panose="020B0604030504040204" pitchFamily="34" charset="0"/>
                <a:cs typeface="Tahoma" panose="020B0604030504040204" pitchFamily="34" charset="0"/>
              </a:rPr>
              <a:t>methoxy</a:t>
            </a:r>
            <a:r>
              <a:rPr lang="en-US" sz="2300" dirty="0" smtClean="0">
                <a:latin typeface="Tahoma" panose="020B0604030504040204" pitchFamily="34" charset="0"/>
                <a:ea typeface="Tahoma" panose="020B0604030504040204" pitchFamily="34" charset="0"/>
                <a:cs typeface="Tahoma" panose="020B0604030504040204" pitchFamily="34" charset="0"/>
              </a:rPr>
              <a:t> radical</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62" name="TextBox 61"/>
          <p:cNvSpPr txBox="1"/>
          <p:nvPr/>
        </p:nvSpPr>
        <p:spPr>
          <a:xfrm>
            <a:off x="5754801" y="2183086"/>
            <a:ext cx="569387" cy="523220"/>
          </a:xfrm>
          <a:prstGeom prst="rect">
            <a:avLst/>
          </a:prstGeom>
          <a:noFill/>
        </p:spPr>
        <p:txBody>
          <a:bodyPr wrap="none" rtlCol="0">
            <a:spAutoFit/>
          </a:bodyPr>
          <a:lstStyle/>
          <a:p>
            <a:r>
              <a:rPr lang="en-US" sz="2800" dirty="0" smtClean="0">
                <a:solidFill>
                  <a:srgbClr val="0000FF"/>
                </a:solidFill>
                <a:latin typeface="Tahoma" panose="020B0604030504040204" pitchFamily="34" charset="0"/>
                <a:ea typeface="Tahoma" panose="020B0604030504040204" pitchFamily="34" charset="0"/>
                <a:cs typeface="Tahoma" panose="020B0604030504040204" pitchFamily="34" charset="0"/>
              </a:rPr>
              <a:t>O</a:t>
            </a:r>
            <a:r>
              <a:rPr lang="en-US" sz="28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2</a:t>
            </a:r>
            <a:endParaRPr lang="en-US" sz="2800" baseline="-25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93757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228166" y="836838"/>
            <a:ext cx="88208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smtClean="0">
                <a:latin typeface="Tahoma" panose="020B0604030504040204" pitchFamily="34" charset="0"/>
                <a:ea typeface="Tahoma" panose="020B0604030504040204" pitchFamily="34" charset="0"/>
                <a:cs typeface="Tahoma" panose="020B0604030504040204" pitchFamily="34" charset="0"/>
              </a:rPr>
              <a:t>One of the most famous mechanism </a:t>
            </a:r>
            <a:r>
              <a:rPr lang="en-US" altLang="en-US" sz="2400" dirty="0">
                <a:latin typeface="Tahoma" panose="020B0604030504040204" pitchFamily="34" charset="0"/>
                <a:ea typeface="Tahoma" panose="020B0604030504040204" pitchFamily="34" charset="0"/>
                <a:cs typeface="Tahoma" panose="020B0604030504040204" pitchFamily="34" charset="0"/>
              </a:rPr>
              <a:t>for </a:t>
            </a:r>
            <a:r>
              <a:rPr lang="en-US" altLang="en-US" sz="2400" dirty="0" smtClean="0">
                <a:latin typeface="Tahoma" panose="020B0604030504040204" pitchFamily="34" charset="0"/>
                <a:ea typeface="Tahoma" panose="020B0604030504040204" pitchFamily="34" charset="0"/>
                <a:cs typeface="Tahoma" panose="020B0604030504040204" pitchFamily="34" charset="0"/>
              </a:rPr>
              <a:t>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altLang="en-US" sz="2400" dirty="0" smtClean="0">
                <a:latin typeface="Tahoma" panose="020B0604030504040204" pitchFamily="34" charset="0"/>
                <a:ea typeface="Tahoma" panose="020B0604030504040204" pitchFamily="34" charset="0"/>
                <a:cs typeface="Tahoma" panose="020B0604030504040204" pitchFamily="34" charset="0"/>
              </a:rPr>
              <a:t> combustion in air comprises </a:t>
            </a:r>
            <a: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325 </a:t>
            </a:r>
            <a:r>
              <a:rPr lang="en-US"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reactions </a:t>
            </a:r>
            <a:r>
              <a:rPr lang="en-US" altLang="en-US" sz="2400" dirty="0">
                <a:latin typeface="Tahoma" panose="020B0604030504040204" pitchFamily="34" charset="0"/>
                <a:ea typeface="Tahoma" panose="020B0604030504040204" pitchFamily="34" charset="0"/>
                <a:cs typeface="Tahoma" panose="020B0604030504040204" pitchFamily="34" charset="0"/>
              </a:rPr>
              <a:t>and </a:t>
            </a:r>
            <a:r>
              <a:rPr lang="en-US"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53 species</a:t>
            </a:r>
            <a:r>
              <a:rPr lang="en-US" altLang="en-US" sz="2400" dirty="0">
                <a:latin typeface="Tahoma" panose="020B0604030504040204" pitchFamily="34" charset="0"/>
                <a:ea typeface="Tahoma" panose="020B0604030504040204" pitchFamily="34" charset="0"/>
                <a:cs typeface="Tahoma" panose="020B0604030504040204" pitchFamily="34" charset="0"/>
              </a:rPr>
              <a:t>. It is </a:t>
            </a:r>
            <a:r>
              <a:rPr lang="en-US" altLang="en-US" sz="2400" dirty="0" smtClean="0">
                <a:latin typeface="Tahoma" panose="020B0604030504040204" pitchFamily="34" charset="0"/>
                <a:ea typeface="Tahoma" panose="020B0604030504040204" pitchFamily="34" charset="0"/>
                <a:cs typeface="Tahoma" panose="020B0604030504040204" pitchFamily="34" charset="0"/>
              </a:rPr>
              <a:t>proposed to </a:t>
            </a:r>
            <a:r>
              <a:rPr lang="en-US" altLang="en-US" sz="2400" dirty="0">
                <a:latin typeface="Tahoma" panose="020B0604030504040204" pitchFamily="34" charset="0"/>
                <a:ea typeface="Tahoma" panose="020B0604030504040204" pitchFamily="34" charset="0"/>
                <a:cs typeface="Tahoma" panose="020B0604030504040204" pitchFamily="34" charset="0"/>
              </a:rPr>
              <a:t>model natural gas combustion, including </a:t>
            </a:r>
            <a:r>
              <a:rPr lang="en-US" altLang="en-US" sz="2400" dirty="0" smtClean="0">
                <a:latin typeface="Tahoma" panose="020B0604030504040204" pitchFamily="34" charset="0"/>
                <a:ea typeface="Tahoma" panose="020B0604030504040204" pitchFamily="34" charset="0"/>
                <a:cs typeface="Tahoma" panose="020B0604030504040204" pitchFamily="34" charset="0"/>
              </a:rPr>
              <a:t>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x</a:t>
            </a:r>
            <a:r>
              <a:rPr lang="en-US" altLang="en-US" sz="2400" dirty="0" smtClean="0">
                <a:latin typeface="Tahoma" panose="020B0604030504040204" pitchFamily="34" charset="0"/>
                <a:ea typeface="Tahoma" panose="020B0604030504040204" pitchFamily="34" charset="0"/>
                <a:cs typeface="Tahoma" panose="020B0604030504040204" pitchFamily="34" charset="0"/>
              </a:rPr>
              <a:t> formation</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Titolo 4"/>
          <p:cNvSpPr txBox="1">
            <a:spLocks/>
          </p:cNvSpPr>
          <p:nvPr/>
        </p:nvSpPr>
        <p:spPr>
          <a:xfrm>
            <a:off x="0" y="-22156"/>
            <a:ext cx="9228163"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mechanisms for CH</a:t>
            </a:r>
            <a:r>
              <a:rPr lang="it-IT" altLang="en-US" sz="3500" baseline="-25000" dirty="0" smtClean="0">
                <a:solidFill>
                  <a:srgbClr val="3333FF"/>
                </a:solidFill>
                <a:latin typeface="Tahoma" panose="020B0604030504040204" pitchFamily="34" charset="0"/>
                <a:cs typeface="Tahoma" panose="020B0604030504040204" pitchFamily="34" charset="0"/>
              </a:rPr>
              <a:t>4</a:t>
            </a:r>
            <a:r>
              <a:rPr lang="it-IT" altLang="en-US" sz="3500" dirty="0" smtClean="0">
                <a:solidFill>
                  <a:srgbClr val="3333FF"/>
                </a:solidFill>
                <a:latin typeface="Tahoma" panose="020B0604030504040204" pitchFamily="34" charset="0"/>
                <a:cs typeface="Tahoma" panose="020B0604030504040204" pitchFamily="34" charset="0"/>
              </a:rPr>
              <a:t> combustion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81250" name="Picture 2" descr="Mechanism of methane oxidation [2].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6629" y="2389409"/>
            <a:ext cx="7039867" cy="4430976"/>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5"/>
          <p:cNvSpPr txBox="1">
            <a:spLocks noChangeArrowheads="1"/>
          </p:cNvSpPr>
          <p:nvPr/>
        </p:nvSpPr>
        <p:spPr bwMode="auto">
          <a:xfrm>
            <a:off x="228166" y="2164785"/>
            <a:ext cx="315630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Simplified version: </a:t>
            </a:r>
            <a:r>
              <a:rPr lang="it-IT" altLang="en-US" sz="2200" dirty="0" smtClean="0">
                <a:latin typeface="Tahoma" panose="020B0604030504040204" pitchFamily="34" charset="0"/>
                <a:ea typeface="Tahoma" panose="020B0604030504040204" pitchFamily="34" charset="0"/>
                <a:cs typeface="Tahoma" panose="020B0604030504040204" pitchFamily="34" charset="0"/>
              </a:rPr>
              <a:t>CH</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it-IT" altLang="en-US" sz="2200" dirty="0" smtClean="0">
                <a:latin typeface="Tahoma" panose="020B0604030504040204" pitchFamily="34" charset="0"/>
                <a:ea typeface="Tahoma" panose="020B0604030504040204" pitchFamily="34" charset="0"/>
                <a:cs typeface="Tahoma" panose="020B0604030504040204" pitchFamily="34" charset="0"/>
              </a:rPr>
              <a:t> combustion in pure 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endParaRPr lang="it-IT" altLang="en-US" sz="2200" baseline="-25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955380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Oxidation mechanisms of generic VOC</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2" descr="Risultati immagini per formation of secondary carbonyl compounds in the atmosph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863825"/>
            <a:ext cx="6480720" cy="5964288"/>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4"/>
          <p:cNvSpPr/>
          <p:nvPr/>
        </p:nvSpPr>
        <p:spPr>
          <a:xfrm>
            <a:off x="971600" y="1568405"/>
            <a:ext cx="1872208" cy="492443"/>
          </a:xfrm>
          <a:prstGeom prst="rect">
            <a:avLst/>
          </a:prstGeom>
        </p:spPr>
        <p:txBody>
          <a:bodyPr wrap="square">
            <a:spAutoFit/>
          </a:bodyPr>
          <a:lstStyle/>
          <a:p>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oxidation</a:t>
            </a:r>
            <a:endParaRPr lang="it-IT" sz="26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2555776" y="1520147"/>
            <a:ext cx="576064" cy="492443"/>
          </a:xfrm>
          <a:prstGeom prst="rect">
            <a:avLst/>
          </a:prstGeom>
          <a:noFill/>
          <a:ln w="28575">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04913" y="1739716"/>
            <a:ext cx="5431583" cy="830997"/>
          </a:xfrm>
          <a:prstGeom prst="rect">
            <a:avLst/>
          </a:prstGeom>
          <a:ln w="38100">
            <a:solidFill>
              <a:srgbClr val="00B050"/>
            </a:solidFill>
          </a:ln>
        </p:spPr>
        <p:txBody>
          <a:bodyPr wrap="square">
            <a:spAutoFit/>
          </a:bodyPr>
          <a:lstStyle/>
          <a:p>
            <a:pPr eaLnBrk="0" fontAlgn="base" hangingPunct="0">
              <a:spcBef>
                <a:spcPct val="30000"/>
              </a:spcBef>
              <a:spcAft>
                <a:spcPct val="0"/>
              </a:spcAft>
              <a:defRPr/>
            </a:pPr>
            <a:r>
              <a:rPr lang="en-US" sz="2400" dirty="0" smtClean="0">
                <a:latin typeface="Tahoma" panose="020B0604030504040204" pitchFamily="34" charset="0"/>
                <a:ea typeface="Tahoma" panose="020B0604030504040204" pitchFamily="34" charset="0"/>
                <a:cs typeface="Tahoma" panose="020B0604030504040204" pitchFamily="34" charset="0"/>
              </a:rPr>
              <a:t>Contributes at night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(strong </a:t>
            </a:r>
            <a:r>
              <a:rPr lang="en-US" sz="2400" dirty="0">
                <a:latin typeface="Tahoma" panose="020B0604030504040204" pitchFamily="34" charset="0"/>
                <a:ea typeface="Tahoma" panose="020B0604030504040204" pitchFamily="34" charset="0"/>
                <a:cs typeface="Tahoma" panose="020B0604030504040204" pitchFamily="34" charset="0"/>
              </a:rPr>
              <a:t>absorption </a:t>
            </a:r>
            <a:r>
              <a:rPr lang="en-US" sz="2400" dirty="0" smtClean="0">
                <a:latin typeface="Tahoma" panose="020B0604030504040204" pitchFamily="34" charset="0"/>
                <a:ea typeface="Tahoma" panose="020B0604030504040204" pitchFamily="34" charset="0"/>
                <a:cs typeface="Tahoma" panose="020B0604030504040204" pitchFamily="34" charset="0"/>
              </a:rPr>
              <a:t>in </a:t>
            </a:r>
            <a:r>
              <a:rPr lang="en-US" sz="2400" dirty="0">
                <a:latin typeface="Tahoma" panose="020B0604030504040204" pitchFamily="34" charset="0"/>
                <a:ea typeface="Tahoma" panose="020B0604030504040204" pitchFamily="34" charset="0"/>
                <a:cs typeface="Tahoma" panose="020B0604030504040204" pitchFamily="34" charset="0"/>
              </a:rPr>
              <a:t>the visible </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err="1" smtClean="0">
                <a:latin typeface="Tahoma" panose="020B0604030504040204" pitchFamily="34" charset="0"/>
                <a:ea typeface="Tahoma" panose="020B0604030504040204" pitchFamily="34" charset="0"/>
                <a:cs typeface="Tahoma" panose="020B0604030504040204" pitchFamily="34" charset="0"/>
              </a:rPr>
              <a:t>photodissociation</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4005471" y="764704"/>
            <a:ext cx="4778997" cy="830997"/>
          </a:xfrm>
          <a:prstGeom prst="rect">
            <a:avLst/>
          </a:prstGeom>
          <a:ln w="38100">
            <a:solidFill>
              <a:srgbClr val="FF0000"/>
            </a:solidFill>
          </a:ln>
        </p:spPr>
        <p:txBody>
          <a:bodyPr wrap="square">
            <a:spAutoFit/>
          </a:bodyPr>
          <a:lstStyle/>
          <a:p>
            <a:pPr eaLnBrk="0" fontAlgn="base" hangingPunct="0">
              <a:spcBef>
                <a:spcPct val="30000"/>
              </a:spcBef>
              <a:spcAft>
                <a:spcPct val="0"/>
              </a:spcAft>
              <a:defRPr/>
            </a:pPr>
            <a:r>
              <a:rPr lang="en-US" sz="2400" dirty="0" smtClean="0">
                <a:latin typeface="Tahoma" panose="020B0604030504040204" pitchFamily="34" charset="0"/>
                <a:ea typeface="Tahoma" panose="020B0604030504040204" pitchFamily="34" charset="0"/>
                <a:cs typeface="Tahoma" panose="020B0604030504040204" pitchFamily="34" charset="0"/>
              </a:rPr>
              <a:t>major </a:t>
            </a:r>
            <a:r>
              <a:rPr lang="en-US" sz="2400" dirty="0">
                <a:latin typeface="Tahoma" panose="020B0604030504040204" pitchFamily="34" charset="0"/>
                <a:ea typeface="Tahoma" panose="020B0604030504040204" pitchFamily="34" charset="0"/>
                <a:cs typeface="Tahoma" panose="020B0604030504040204" pitchFamily="34" charset="0"/>
              </a:rPr>
              <a:t>recognized </a:t>
            </a:r>
            <a:r>
              <a:rPr lang="en-US" sz="2400" dirty="0" smtClean="0">
                <a:latin typeface="Tahoma" panose="020B0604030504040204" pitchFamily="34" charset="0"/>
                <a:ea typeface="Tahoma" panose="020B0604030504040204" pitchFamily="34" charset="0"/>
                <a:cs typeface="Tahoma" panose="020B0604030504040204" pitchFamily="34" charset="0"/>
              </a:rPr>
              <a:t>oxidants during daytime (photolytic generation)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cxnSp>
        <p:nvCxnSpPr>
          <p:cNvPr id="11" name="Straight Arrow Connector 10"/>
          <p:cNvCxnSpPr/>
          <p:nvPr/>
        </p:nvCxnSpPr>
        <p:spPr>
          <a:xfrm flipV="1">
            <a:off x="3131840" y="1180202"/>
            <a:ext cx="792088" cy="4810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213200" y="2570713"/>
            <a:ext cx="2823296" cy="830997"/>
          </a:xfrm>
          <a:prstGeom prst="rect">
            <a:avLst/>
          </a:prstGeom>
          <a:ln w="38100">
            <a:solidFill>
              <a:srgbClr val="00B050"/>
            </a:solidFill>
          </a:ln>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formation:</a:t>
            </a:r>
          </a:p>
          <a:p>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endParaRPr lang="en-US" sz="2400" baseline="-25000" dirty="0">
              <a:latin typeface="Tahoma" panose="020B0604030504040204" pitchFamily="34" charset="0"/>
              <a:ea typeface="Tahoma" panose="020B0604030504040204" pitchFamily="34" charset="0"/>
              <a:cs typeface="Tahoma" panose="020B0604030504040204" pitchFamily="34" charset="0"/>
            </a:endParaRPr>
          </a:p>
        </p:txBody>
      </p:sp>
      <p:cxnSp>
        <p:nvCxnSpPr>
          <p:cNvPr id="13" name="Straight Arrow Connector 12"/>
          <p:cNvCxnSpPr/>
          <p:nvPr/>
        </p:nvCxnSpPr>
        <p:spPr>
          <a:xfrm>
            <a:off x="3064024" y="2087961"/>
            <a:ext cx="499864" cy="21707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0511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Oxidation rates for organic species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0" y="1767117"/>
            <a:ext cx="9144000" cy="3204040"/>
          </a:xfrm>
          <a:prstGeom prst="rect">
            <a:avLst/>
          </a:prstGeom>
        </p:spPr>
      </p:pic>
    </p:spTree>
    <p:extLst>
      <p:ext uri="{BB962C8B-B14F-4D97-AF65-F5344CB8AC3E}">
        <p14:creationId xmlns:p14="http://schemas.microsoft.com/office/powerpoint/2010/main" val="360176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854629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532" name="Text Box 4"/>
          <p:cNvSpPr txBox="1">
            <a:spLocks noChangeArrowheads="1"/>
          </p:cNvSpPr>
          <p:nvPr/>
        </p:nvSpPr>
        <p:spPr bwMode="auto">
          <a:xfrm>
            <a:off x="373857" y="1132617"/>
            <a:ext cx="854154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it-IT" altLang="en-US" sz="2200" b="0" dirty="0" smtClean="0">
                <a:latin typeface="Tahoma" panose="020B0604030504040204" pitchFamily="34" charset="0"/>
                <a:ea typeface="Tahoma" panose="020B0604030504040204" pitchFamily="34" charset="0"/>
                <a:cs typeface="Tahoma" panose="020B0604030504040204" pitchFamily="34" charset="0"/>
              </a:rPr>
              <a:t>NO</a:t>
            </a:r>
            <a:r>
              <a:rPr lang="it-IT" altLang="en-US" sz="2200" b="0" baseline="-25000" dirty="0" smtClean="0">
                <a:latin typeface="Tahoma" panose="020B0604030504040204" pitchFamily="34" charset="0"/>
                <a:ea typeface="Tahoma" panose="020B0604030504040204" pitchFamily="34" charset="0"/>
                <a:cs typeface="Tahoma" panose="020B0604030504040204" pitchFamily="34" charset="0"/>
              </a:rPr>
              <a:t>x</a:t>
            </a:r>
            <a:r>
              <a:rPr lang="it-IT" altLang="en-US" sz="2200" b="0" dirty="0" smtClean="0">
                <a:latin typeface="Tahoma" panose="020B0604030504040204" pitchFamily="34" charset="0"/>
                <a:ea typeface="Tahoma" panose="020B0604030504040204" pitchFamily="34" charset="0"/>
                <a:cs typeface="Tahoma" panose="020B0604030504040204" pitchFamily="34" charset="0"/>
              </a:rPr>
              <a:t> production due to the N content in hydrcarbon fuels (accounts only for 0.1-2%). Complex reaction scheme</a:t>
            </a:r>
            <a:endParaRPr lang="it-IT" altLang="en-US" sz="2200" b="0" dirty="0">
              <a:latin typeface="Tahoma" panose="020B0604030504040204" pitchFamily="34" charset="0"/>
              <a:ea typeface="Tahoma" panose="020B0604030504040204" pitchFamily="34" charset="0"/>
              <a:cs typeface="Tahoma" panose="020B0604030504040204" pitchFamily="34" charset="0"/>
            </a:endParaRPr>
          </a:p>
        </p:txBody>
      </p:sp>
      <p:sp>
        <p:nvSpPr>
          <p:cNvPr id="1046533" name="Text Box 5"/>
          <p:cNvSpPr txBox="1">
            <a:spLocks noChangeArrowheads="1"/>
          </p:cNvSpPr>
          <p:nvPr/>
        </p:nvSpPr>
        <p:spPr bwMode="auto">
          <a:xfrm>
            <a:off x="179512" y="2600335"/>
            <a:ext cx="2430462" cy="430887"/>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N containing fuel</a:t>
            </a:r>
            <a:endPar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046534" name="Line 6"/>
          <p:cNvSpPr>
            <a:spLocks noChangeShapeType="1"/>
          </p:cNvSpPr>
          <p:nvPr/>
        </p:nvSpPr>
        <p:spPr bwMode="auto">
          <a:xfrm flipV="1">
            <a:off x="2717925" y="2342703"/>
            <a:ext cx="552450" cy="431800"/>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535" name="Text Box 7"/>
          <p:cNvSpPr txBox="1">
            <a:spLocks noChangeArrowheads="1"/>
          </p:cNvSpPr>
          <p:nvPr/>
        </p:nvSpPr>
        <p:spPr bwMode="auto">
          <a:xfrm>
            <a:off x="5257925" y="2176388"/>
            <a:ext cx="203517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HNCO, NCO, CN</a:t>
            </a:r>
          </a:p>
        </p:txBody>
      </p:sp>
      <p:sp>
        <p:nvSpPr>
          <p:cNvPr id="1046536" name="Text Box 8"/>
          <p:cNvSpPr txBox="1">
            <a:spLocks noChangeArrowheads="1"/>
          </p:cNvSpPr>
          <p:nvPr/>
        </p:nvSpPr>
        <p:spPr bwMode="auto">
          <a:xfrm>
            <a:off x="485535" y="4965298"/>
            <a:ext cx="1557337" cy="769938"/>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a:solidFill>
                  <a:srgbClr val="0000FF"/>
                </a:solidFill>
                <a:latin typeface="Tahoma" panose="020B0604030504040204" pitchFamily="34" charset="0"/>
                <a:ea typeface="Tahoma" panose="020B0604030504040204" pitchFamily="34" charset="0"/>
                <a:cs typeface="Tahoma" panose="020B0604030504040204" pitchFamily="34" charset="0"/>
              </a:rPr>
              <a:t>NH</a:t>
            </a:r>
            <a:r>
              <a:rPr lang="it-IT" altLang="en-US" sz="2200" b="0" baseline="-25000">
                <a:solidFill>
                  <a:srgbClr val="0000FF"/>
                </a:solidFill>
                <a:latin typeface="Tahoma" panose="020B0604030504040204" pitchFamily="34" charset="0"/>
                <a:ea typeface="Tahoma" panose="020B0604030504040204" pitchFamily="34" charset="0"/>
                <a:cs typeface="Tahoma" panose="020B0604030504040204" pitchFamily="34" charset="0"/>
              </a:rPr>
              <a:t>3</a:t>
            </a:r>
            <a:r>
              <a:rPr lang="it-IT" altLang="en-US" sz="2200" b="0">
                <a:solidFill>
                  <a:srgbClr val="0000FF"/>
                </a:solidFill>
                <a:latin typeface="Tahoma" panose="020B0604030504040204" pitchFamily="34" charset="0"/>
                <a:ea typeface="Tahoma" panose="020B0604030504040204" pitchFamily="34" charset="0"/>
                <a:cs typeface="Tahoma" panose="020B0604030504040204" pitchFamily="34" charset="0"/>
              </a:rPr>
              <a:t>, NH</a:t>
            </a:r>
            <a:r>
              <a:rPr lang="it-IT" altLang="en-US" sz="2200" b="0" baseline="-25000">
                <a:solidFill>
                  <a:srgbClr val="0000FF"/>
                </a:solidFill>
                <a:latin typeface="Tahoma" panose="020B0604030504040204" pitchFamily="34" charset="0"/>
                <a:ea typeface="Tahoma" panose="020B0604030504040204" pitchFamily="34" charset="0"/>
                <a:cs typeface="Tahoma" panose="020B0604030504040204" pitchFamily="34" charset="0"/>
              </a:rPr>
              <a:t>2</a:t>
            </a:r>
            <a:r>
              <a:rPr lang="it-IT" altLang="en-US" sz="2200" b="0">
                <a:solidFill>
                  <a:srgbClr val="0000FF"/>
                </a:solidFill>
                <a:latin typeface="Tahoma" panose="020B0604030504040204" pitchFamily="34" charset="0"/>
                <a:ea typeface="Tahoma" panose="020B0604030504040204" pitchFamily="34" charset="0"/>
                <a:cs typeface="Tahoma" panose="020B0604030504040204" pitchFamily="34" charset="0"/>
              </a:rPr>
              <a:t>, NH, N</a:t>
            </a:r>
          </a:p>
        </p:txBody>
      </p:sp>
      <p:grpSp>
        <p:nvGrpSpPr>
          <p:cNvPr id="1046540" name="Group 12"/>
          <p:cNvGrpSpPr>
            <a:grpSpLocks/>
          </p:cNvGrpSpPr>
          <p:nvPr/>
        </p:nvGrpSpPr>
        <p:grpSpPr bwMode="auto">
          <a:xfrm>
            <a:off x="2152410" y="4498573"/>
            <a:ext cx="819150" cy="1666875"/>
            <a:chOff x="1587" y="2953"/>
            <a:chExt cx="516" cy="1050"/>
          </a:xfrm>
        </p:grpSpPr>
        <p:sp>
          <p:nvSpPr>
            <p:cNvPr id="1046541" name="Freeform 13"/>
            <p:cNvSpPr>
              <a:spLocks/>
            </p:cNvSpPr>
            <p:nvPr/>
          </p:nvSpPr>
          <p:spPr bwMode="auto">
            <a:xfrm>
              <a:off x="1591" y="2953"/>
              <a:ext cx="512" cy="466"/>
            </a:xfrm>
            <a:custGeom>
              <a:avLst/>
              <a:gdLst>
                <a:gd name="T0" fmla="*/ 0 w 512"/>
                <a:gd name="T1" fmla="*/ 466 h 466"/>
                <a:gd name="T2" fmla="*/ 503 w 512"/>
                <a:gd name="T3" fmla="*/ 466 h 466"/>
                <a:gd name="T4" fmla="*/ 512 w 512"/>
                <a:gd name="T5" fmla="*/ 0 h 466"/>
              </a:gdLst>
              <a:ahLst/>
              <a:cxnLst>
                <a:cxn ang="0">
                  <a:pos x="T0" y="T1"/>
                </a:cxn>
                <a:cxn ang="0">
                  <a:pos x="T2" y="T3"/>
                </a:cxn>
                <a:cxn ang="0">
                  <a:pos x="T4" y="T5"/>
                </a:cxn>
              </a:cxnLst>
              <a:rect l="0" t="0" r="r" b="b"/>
              <a:pathLst>
                <a:path w="512" h="466">
                  <a:moveTo>
                    <a:pt x="0" y="466"/>
                  </a:moveTo>
                  <a:lnTo>
                    <a:pt x="503" y="466"/>
                  </a:lnTo>
                  <a:lnTo>
                    <a:pt x="512" y="0"/>
                  </a:lnTo>
                </a:path>
              </a:pathLst>
            </a:custGeom>
            <a:noFill/>
            <a:ln w="38100">
              <a:solidFill>
                <a:srgbClr val="FF0000"/>
              </a:solidFill>
              <a:round/>
              <a:headEn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FF"/>
                </a:solidFill>
              </a:endParaRPr>
            </a:p>
          </p:txBody>
        </p:sp>
        <p:sp>
          <p:nvSpPr>
            <p:cNvPr id="1046542" name="Text Box 14"/>
            <p:cNvSpPr txBox="1">
              <a:spLocks noChangeArrowheads="1"/>
            </p:cNvSpPr>
            <p:nvPr/>
          </p:nvSpPr>
          <p:spPr bwMode="auto">
            <a:xfrm>
              <a:off x="1587" y="3120"/>
              <a:ext cx="438"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b="0" dirty="0">
                  <a:latin typeface="Tahoma" panose="020B0604030504040204" pitchFamily="34" charset="0"/>
                  <a:ea typeface="Tahoma" panose="020B0604030504040204" pitchFamily="34" charset="0"/>
                  <a:cs typeface="Tahoma" panose="020B0604030504040204" pitchFamily="34" charset="0"/>
                </a:rPr>
                <a:t>oxid</a:t>
              </a:r>
            </a:p>
          </p:txBody>
        </p:sp>
        <p:sp>
          <p:nvSpPr>
            <p:cNvPr id="1046543" name="Freeform 15"/>
            <p:cNvSpPr>
              <a:spLocks/>
            </p:cNvSpPr>
            <p:nvPr/>
          </p:nvSpPr>
          <p:spPr bwMode="auto">
            <a:xfrm flipV="1">
              <a:off x="1591" y="3537"/>
              <a:ext cx="512" cy="466"/>
            </a:xfrm>
            <a:custGeom>
              <a:avLst/>
              <a:gdLst>
                <a:gd name="T0" fmla="*/ 0 w 512"/>
                <a:gd name="T1" fmla="*/ 466 h 466"/>
                <a:gd name="T2" fmla="*/ 503 w 512"/>
                <a:gd name="T3" fmla="*/ 466 h 466"/>
                <a:gd name="T4" fmla="*/ 512 w 512"/>
                <a:gd name="T5" fmla="*/ 0 h 466"/>
              </a:gdLst>
              <a:ahLst/>
              <a:cxnLst>
                <a:cxn ang="0">
                  <a:pos x="T0" y="T1"/>
                </a:cxn>
                <a:cxn ang="0">
                  <a:pos x="T2" y="T3"/>
                </a:cxn>
                <a:cxn ang="0">
                  <a:pos x="T4" y="T5"/>
                </a:cxn>
              </a:cxnLst>
              <a:rect l="0" t="0" r="r" b="b"/>
              <a:pathLst>
                <a:path w="512" h="466">
                  <a:moveTo>
                    <a:pt x="0" y="466"/>
                  </a:moveTo>
                  <a:lnTo>
                    <a:pt x="503" y="466"/>
                  </a:lnTo>
                  <a:lnTo>
                    <a:pt x="512" y="0"/>
                  </a:lnTo>
                </a:path>
              </a:pathLst>
            </a:custGeom>
            <a:noFill/>
            <a:ln w="38100">
              <a:solidFill>
                <a:srgbClr val="FF0000"/>
              </a:solidFill>
              <a:round/>
              <a:headEn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FF"/>
                </a:solidFill>
              </a:endParaRPr>
            </a:p>
          </p:txBody>
        </p:sp>
        <p:sp>
          <p:nvSpPr>
            <p:cNvPr id="1046544" name="Text Box 16"/>
            <p:cNvSpPr txBox="1">
              <a:spLocks noChangeArrowheads="1"/>
            </p:cNvSpPr>
            <p:nvPr/>
          </p:nvSpPr>
          <p:spPr bwMode="auto">
            <a:xfrm>
              <a:off x="1606" y="3613"/>
              <a:ext cx="371"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b="0">
                  <a:latin typeface="Tahoma" panose="020B0604030504040204" pitchFamily="34" charset="0"/>
                  <a:ea typeface="Tahoma" panose="020B0604030504040204" pitchFamily="34" charset="0"/>
                  <a:cs typeface="Tahoma" panose="020B0604030504040204" pitchFamily="34" charset="0"/>
                </a:rPr>
                <a:t>red</a:t>
              </a:r>
            </a:p>
          </p:txBody>
        </p:sp>
      </p:grpSp>
      <p:sp>
        <p:nvSpPr>
          <p:cNvPr id="1046545" name="Text Box 17"/>
          <p:cNvSpPr txBox="1">
            <a:spLocks noChangeArrowheads="1"/>
          </p:cNvSpPr>
          <p:nvPr/>
        </p:nvSpPr>
        <p:spPr bwMode="auto">
          <a:xfrm>
            <a:off x="2692160" y="3993748"/>
            <a:ext cx="641350" cy="430213"/>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NO</a:t>
            </a:r>
          </a:p>
        </p:txBody>
      </p:sp>
      <p:sp>
        <p:nvSpPr>
          <p:cNvPr id="1046546" name="Text Box 18"/>
          <p:cNvSpPr txBox="1">
            <a:spLocks noChangeArrowheads="1"/>
          </p:cNvSpPr>
          <p:nvPr/>
        </p:nvSpPr>
        <p:spPr bwMode="auto">
          <a:xfrm>
            <a:off x="2690572" y="6238473"/>
            <a:ext cx="598487" cy="430887"/>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N</a:t>
            </a:r>
            <a:r>
              <a:rPr lang="it-IT" altLang="en-US" sz="2200" b="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2</a:t>
            </a:r>
          </a:p>
        </p:txBody>
      </p:sp>
      <p:sp>
        <p:nvSpPr>
          <p:cNvPr id="1046547" name="Text Box 19"/>
          <p:cNvSpPr txBox="1">
            <a:spLocks noChangeArrowheads="1"/>
          </p:cNvSpPr>
          <p:nvPr/>
        </p:nvSpPr>
        <p:spPr bwMode="auto">
          <a:xfrm>
            <a:off x="3360904" y="3993074"/>
            <a:ext cx="131091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0" dirty="0" smtClean="0">
                <a:latin typeface="Tahoma" panose="020B0604030504040204" pitchFamily="34" charset="0"/>
                <a:ea typeface="Tahoma" panose="020B0604030504040204" pitchFamily="34" charset="0"/>
                <a:cs typeface="Tahoma" panose="020B0604030504040204" pitchFamily="34" charset="0"/>
              </a:rPr>
              <a:t>slow</a:t>
            </a:r>
            <a:endParaRPr lang="it-IT" altLang="en-US" sz="2200" b="0" dirty="0">
              <a:latin typeface="Tahoma" panose="020B0604030504040204" pitchFamily="34" charset="0"/>
              <a:ea typeface="Tahoma" panose="020B0604030504040204" pitchFamily="34" charset="0"/>
              <a:cs typeface="Tahoma" panose="020B0604030504040204" pitchFamily="34" charset="0"/>
            </a:endParaRPr>
          </a:p>
        </p:txBody>
      </p:sp>
      <p:sp>
        <p:nvSpPr>
          <p:cNvPr id="1046548" name="Text Box 20"/>
          <p:cNvSpPr txBox="1">
            <a:spLocks noChangeArrowheads="1"/>
          </p:cNvSpPr>
          <p:nvPr/>
        </p:nvSpPr>
        <p:spPr bwMode="auto">
          <a:xfrm>
            <a:off x="5203950" y="4072357"/>
            <a:ext cx="2794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Formation of </a:t>
            </a:r>
            <a:r>
              <a:rPr lang="it-IT" alt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altLang="en-US"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2</a:t>
            </a:r>
          </a:p>
        </p:txBody>
      </p:sp>
      <p:sp>
        <p:nvSpPr>
          <p:cNvPr id="1046549" name="Text Box 21"/>
          <p:cNvSpPr txBox="1">
            <a:spLocks noChangeArrowheads="1"/>
          </p:cNvSpPr>
          <p:nvPr/>
        </p:nvSpPr>
        <p:spPr bwMode="auto">
          <a:xfrm>
            <a:off x="5193054" y="4552601"/>
            <a:ext cx="359092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300" b="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a:t>
            </a:r>
            <a:r>
              <a:rPr lang="it-IT" altLang="en-US" sz="2300" b="0" baseline="3000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b="0" baseline="-2500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b="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H</a:t>
            </a:r>
            <a:r>
              <a:rPr lang="it-IT" altLang="en-US" sz="2300" b="0" baseline="-2500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300" b="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a:t>
            </a:r>
            <a:r>
              <a:rPr lang="it-IT" altLang="en-US" sz="2300" b="0" baseline="3000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b="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NO</a:t>
            </a:r>
            <a:r>
              <a:rPr lang="it-IT" altLang="en-US" sz="2300" b="0" baseline="-2500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300" b="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 OH</a:t>
            </a:r>
            <a:r>
              <a:rPr lang="it-IT" altLang="en-US" sz="2300" b="0" baseline="3000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p:txBody>
      </p:sp>
      <p:sp>
        <p:nvSpPr>
          <p:cNvPr id="1046585" name="Text Box 57"/>
          <p:cNvSpPr txBox="1">
            <a:spLocks noChangeArrowheads="1"/>
          </p:cNvSpPr>
          <p:nvPr/>
        </p:nvSpPr>
        <p:spPr bwMode="auto">
          <a:xfrm>
            <a:off x="3379913" y="2101403"/>
            <a:ext cx="777875" cy="430887"/>
          </a:xfrm>
          <a:prstGeom prst="rect">
            <a:avLst/>
          </a:prstGeom>
          <a:noFill/>
          <a:ln w="317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HCN</a:t>
            </a:r>
          </a:p>
        </p:txBody>
      </p:sp>
      <p:sp>
        <p:nvSpPr>
          <p:cNvPr id="1046586" name="Text Box 58"/>
          <p:cNvSpPr txBox="1">
            <a:spLocks noChangeArrowheads="1"/>
          </p:cNvSpPr>
          <p:nvPr/>
        </p:nvSpPr>
        <p:spPr bwMode="auto">
          <a:xfrm>
            <a:off x="3304592" y="3472662"/>
            <a:ext cx="88423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NH</a:t>
            </a:r>
            <a:r>
              <a:rPr lang="it-IT" altLang="en-US" sz="2200" b="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3</a:t>
            </a:r>
            <a:endPar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046587" name="Line 59"/>
          <p:cNvSpPr>
            <a:spLocks noChangeShapeType="1"/>
          </p:cNvSpPr>
          <p:nvPr/>
        </p:nvSpPr>
        <p:spPr bwMode="auto">
          <a:xfrm>
            <a:off x="2743325" y="3003103"/>
            <a:ext cx="501650" cy="685800"/>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589" name="Text Box 61"/>
          <p:cNvSpPr txBox="1">
            <a:spLocks noChangeArrowheads="1"/>
          </p:cNvSpPr>
          <p:nvPr/>
        </p:nvSpPr>
        <p:spPr bwMode="auto">
          <a:xfrm>
            <a:off x="7629648" y="2220767"/>
            <a:ext cx="164623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NH</a:t>
            </a:r>
            <a:r>
              <a:rPr lang="it-IT" altLang="en-US" sz="2200" b="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2</a:t>
            </a:r>
            <a:r>
              <a:rPr lang="it-IT" altLang="en-US" sz="2200" b="0" baseline="30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 NH</a:t>
            </a:r>
            <a:r>
              <a:rPr lang="it-IT" altLang="en-US" sz="2200" b="0" baseline="30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p:txBody>
      </p:sp>
      <p:sp>
        <p:nvSpPr>
          <p:cNvPr id="1046591" name="Line 63"/>
          <p:cNvSpPr>
            <a:spLocks noChangeShapeType="1"/>
          </p:cNvSpPr>
          <p:nvPr/>
        </p:nvSpPr>
        <p:spPr bwMode="auto">
          <a:xfrm>
            <a:off x="4228976" y="2371561"/>
            <a:ext cx="984250" cy="0"/>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592" name="Text Box 64"/>
          <p:cNvSpPr txBox="1">
            <a:spLocks noChangeArrowheads="1"/>
          </p:cNvSpPr>
          <p:nvPr/>
        </p:nvSpPr>
        <p:spPr bwMode="auto">
          <a:xfrm>
            <a:off x="4200308" y="1912396"/>
            <a:ext cx="12477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latin typeface="Tahoma" panose="020B0604030504040204" pitchFamily="34" charset="0"/>
                <a:ea typeface="Tahoma" panose="020B0604030504040204" pitchFamily="34" charset="0"/>
                <a:cs typeface="Tahoma" panose="020B0604030504040204" pitchFamily="34" charset="0"/>
              </a:rPr>
              <a:t>O, OH</a:t>
            </a:r>
          </a:p>
        </p:txBody>
      </p:sp>
      <p:sp>
        <p:nvSpPr>
          <p:cNvPr id="1046594" name="Text Box 66"/>
          <p:cNvSpPr txBox="1">
            <a:spLocks noChangeArrowheads="1"/>
          </p:cNvSpPr>
          <p:nvPr/>
        </p:nvSpPr>
        <p:spPr bwMode="auto">
          <a:xfrm>
            <a:off x="7089898" y="1990286"/>
            <a:ext cx="62388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latin typeface="Tahoma" panose="020B0604030504040204" pitchFamily="34" charset="0"/>
                <a:ea typeface="Tahoma" panose="020B0604030504040204" pitchFamily="34" charset="0"/>
                <a:cs typeface="Tahoma" panose="020B0604030504040204" pitchFamily="34" charset="0"/>
              </a:rPr>
              <a:t>H</a:t>
            </a:r>
          </a:p>
        </p:txBody>
      </p:sp>
      <p:sp>
        <p:nvSpPr>
          <p:cNvPr id="1046595" name="Line 67"/>
          <p:cNvSpPr>
            <a:spLocks noChangeShapeType="1"/>
          </p:cNvSpPr>
          <p:nvPr/>
        </p:nvSpPr>
        <p:spPr bwMode="auto">
          <a:xfrm>
            <a:off x="7026400" y="2411694"/>
            <a:ext cx="539750" cy="0"/>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596" name="Text Box 68"/>
          <p:cNvSpPr txBox="1">
            <a:spLocks noChangeArrowheads="1"/>
          </p:cNvSpPr>
          <p:nvPr/>
        </p:nvSpPr>
        <p:spPr bwMode="auto">
          <a:xfrm>
            <a:off x="3956175" y="3269803"/>
            <a:ext cx="12477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latin typeface="Tahoma" panose="020B0604030504040204" pitchFamily="34" charset="0"/>
                <a:ea typeface="Tahoma" panose="020B0604030504040204" pitchFamily="34" charset="0"/>
                <a:cs typeface="Tahoma" panose="020B0604030504040204" pitchFamily="34" charset="0"/>
              </a:rPr>
              <a:t>O, OH</a:t>
            </a:r>
          </a:p>
        </p:txBody>
      </p:sp>
      <p:sp>
        <p:nvSpPr>
          <p:cNvPr id="1046597" name="Text Box 69"/>
          <p:cNvSpPr txBox="1">
            <a:spLocks noChangeArrowheads="1"/>
          </p:cNvSpPr>
          <p:nvPr/>
        </p:nvSpPr>
        <p:spPr bwMode="auto">
          <a:xfrm>
            <a:off x="3295087" y="2567048"/>
            <a:ext cx="130878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it-IT" altLang="en-US" sz="2200" b="0" dirty="0" smtClean="0">
                <a:latin typeface="Tahoma" panose="020B0604030504040204" pitchFamily="34" charset="0"/>
                <a:ea typeface="Tahoma" panose="020B0604030504040204" pitchFamily="34" charset="0"/>
                <a:cs typeface="Tahoma" panose="020B0604030504040204" pitchFamily="34" charset="0"/>
              </a:rPr>
              <a:t>mostly</a:t>
            </a:r>
            <a:endParaRPr lang="it-IT" altLang="en-US" sz="2200" b="0" dirty="0">
              <a:latin typeface="Tahoma" panose="020B0604030504040204" pitchFamily="34" charset="0"/>
              <a:ea typeface="Tahoma" panose="020B0604030504040204" pitchFamily="34" charset="0"/>
              <a:cs typeface="Tahoma" panose="020B0604030504040204" pitchFamily="34" charset="0"/>
            </a:endParaRPr>
          </a:p>
        </p:txBody>
      </p:sp>
      <p:sp>
        <p:nvSpPr>
          <p:cNvPr id="1046598" name="Line 70"/>
          <p:cNvSpPr>
            <a:spLocks noChangeShapeType="1"/>
          </p:cNvSpPr>
          <p:nvPr/>
        </p:nvSpPr>
        <p:spPr bwMode="auto">
          <a:xfrm>
            <a:off x="4046663" y="3700016"/>
            <a:ext cx="984250" cy="0"/>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600" name="Text Box 72"/>
          <p:cNvSpPr txBox="1">
            <a:spLocks noChangeArrowheads="1"/>
          </p:cNvSpPr>
          <p:nvPr/>
        </p:nvSpPr>
        <p:spPr bwMode="auto">
          <a:xfrm>
            <a:off x="5030913" y="3451681"/>
            <a:ext cx="250983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NH</a:t>
            </a:r>
            <a:r>
              <a:rPr lang="it-IT" altLang="en-US" sz="2200" b="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2</a:t>
            </a:r>
            <a:r>
              <a:rPr lang="it-IT" altLang="en-US" sz="2200" b="0" baseline="30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 NH</a:t>
            </a:r>
            <a:r>
              <a:rPr lang="it-IT" altLang="en-US" sz="2200" b="0" baseline="30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N</a:t>
            </a:r>
            <a:r>
              <a:rPr lang="it-IT" altLang="en-US" sz="2200" b="0" baseline="30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p:txBody>
      </p:sp>
      <p:sp>
        <p:nvSpPr>
          <p:cNvPr id="3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NO</a:t>
            </a:r>
            <a:r>
              <a:rPr lang="it-IT" altLang="en-US" sz="3500" baseline="-25000" dirty="0" smtClean="0">
                <a:solidFill>
                  <a:srgbClr val="3333FF"/>
                </a:solidFill>
                <a:latin typeface="Tahoma" panose="020B0604030504040204" pitchFamily="34" charset="0"/>
                <a:cs typeface="Tahoma" panose="020B0604030504040204" pitchFamily="34" charset="0"/>
              </a:rPr>
              <a:t>x</a:t>
            </a:r>
            <a:r>
              <a:rPr lang="it-IT" altLang="en-US" sz="3500" dirty="0" smtClean="0">
                <a:solidFill>
                  <a:srgbClr val="3333FF"/>
                </a:solidFill>
                <a:latin typeface="Tahoma" panose="020B0604030504040204" pitchFamily="34" charset="0"/>
                <a:cs typeface="Tahoma" panose="020B0604030504040204" pitchFamily="34" charset="0"/>
              </a:rPr>
              <a:t> production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6" name="Text Box 8"/>
          <p:cNvSpPr txBox="1">
            <a:spLocks noChangeArrowheads="1"/>
          </p:cNvSpPr>
          <p:nvPr/>
        </p:nvSpPr>
        <p:spPr bwMode="auto">
          <a:xfrm>
            <a:off x="366215" y="692696"/>
            <a:ext cx="79502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Production of fuel NO</a:t>
            </a:r>
            <a:r>
              <a:rPr lang="it-IT" alt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x</a:t>
            </a:r>
            <a:endPar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7" name="Line 70"/>
          <p:cNvSpPr>
            <a:spLocks noChangeShapeType="1"/>
          </p:cNvSpPr>
          <p:nvPr/>
        </p:nvSpPr>
        <p:spPr bwMode="auto">
          <a:xfrm>
            <a:off x="4157788" y="4263589"/>
            <a:ext cx="984250" cy="0"/>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588609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Acid-base reactions in the atmosphere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5486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290" name="Picture 2" descr="Risultati immagini per acid-base reactions atmosphere"/>
          <p:cNvPicPr>
            <a:picLocks noChangeAspect="1" noChangeArrowheads="1"/>
          </p:cNvPicPr>
          <p:nvPr/>
        </p:nvPicPr>
        <p:blipFill rotWithShape="1">
          <a:blip r:embed="rId4">
            <a:extLst>
              <a:ext uri="{28A0092B-C50C-407E-A947-70E740481C1C}">
                <a14:useLocalDpi xmlns:a14="http://schemas.microsoft.com/office/drawing/2010/main" val="0"/>
              </a:ext>
            </a:extLst>
          </a:blip>
          <a:srcRect l="10528" t="64889" r="52211" b="29778"/>
          <a:stretch/>
        </p:blipFill>
        <p:spPr bwMode="auto">
          <a:xfrm>
            <a:off x="611560" y="3026608"/>
            <a:ext cx="4206240" cy="451520"/>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4"/>
          <p:cNvSpPr/>
          <p:nvPr/>
        </p:nvSpPr>
        <p:spPr>
          <a:xfrm>
            <a:off x="134454" y="842713"/>
            <a:ext cx="8474557" cy="769441"/>
          </a:xfrm>
          <a:prstGeom prst="rect">
            <a:avLst/>
          </a:prstGeom>
        </p:spPr>
        <p:txBody>
          <a:bodyPr wrap="square">
            <a:spAutoFit/>
          </a:bodyPr>
          <a:lstStyle/>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Rainwater is naturally slightly acidic due to the presence of dissolved CO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t>
            </a:r>
            <a:endParaRPr lang="it-IT"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ttangolo 4"/>
          <p:cNvSpPr/>
          <p:nvPr/>
        </p:nvSpPr>
        <p:spPr>
          <a:xfrm>
            <a:off x="134454" y="2276872"/>
            <a:ext cx="8474557" cy="769441"/>
          </a:xfrm>
          <a:prstGeom prst="rect">
            <a:avLst/>
          </a:prstGeom>
        </p:spPr>
        <p:txBody>
          <a:bodyPr wrap="square">
            <a:spAutoFit/>
          </a:bodyPr>
          <a:lstStyle/>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Stronger acids can be formed from other acid gases, e.g. SO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SO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 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t>
            </a:r>
            <a:endParaRPr lang="it-IT"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2296" name="Picture 8" descr="Risultati immagini per formation nitric acid atmosphere"/>
          <p:cNvPicPr>
            <a:picLocks noChangeAspect="1" noChangeArrowheads="1"/>
          </p:cNvPicPr>
          <p:nvPr/>
        </p:nvPicPr>
        <p:blipFill rotWithShape="1">
          <a:blip r:embed="rId5">
            <a:extLst>
              <a:ext uri="{28A0092B-C50C-407E-A947-70E740481C1C}">
                <a14:useLocalDpi xmlns:a14="http://schemas.microsoft.com/office/drawing/2010/main" val="0"/>
              </a:ext>
            </a:extLst>
          </a:blip>
          <a:srcRect l="6149" t="9617" r="6852" b="52803"/>
          <a:stretch/>
        </p:blipFill>
        <p:spPr bwMode="auto">
          <a:xfrm>
            <a:off x="715506" y="3601978"/>
            <a:ext cx="5080630" cy="1645920"/>
          </a:xfrm>
          <a:prstGeom prst="rect">
            <a:avLst/>
          </a:prstGeom>
          <a:noFill/>
          <a:extLst>
            <a:ext uri="{909E8E84-426E-40DD-AFC4-6F175D3DCCD1}">
              <a14:hiddenFill xmlns:a14="http://schemas.microsoft.com/office/drawing/2010/main">
                <a:solidFill>
                  <a:srgbClr val="FFFFFF"/>
                </a:solidFill>
              </a14:hiddenFill>
            </a:ext>
          </a:extLst>
        </p:spPr>
      </p:pic>
      <p:sp>
        <p:nvSpPr>
          <p:cNvPr id="15" name="Rettangolo 4"/>
          <p:cNvSpPr/>
          <p:nvPr/>
        </p:nvSpPr>
        <p:spPr>
          <a:xfrm>
            <a:off x="5580112" y="4632076"/>
            <a:ext cx="3728660" cy="1200329"/>
          </a:xfrm>
          <a:prstGeom prst="rect">
            <a:avLst/>
          </a:prstGeom>
        </p:spPr>
        <p:txBody>
          <a:bodyPr wrap="square">
            <a:spAutoFit/>
          </a:bodyPr>
          <a:lstStyle/>
          <a:p>
            <a:pPr algn="ct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Strong pollutant acids (acid rains) are:</a:t>
            </a:r>
          </a:p>
          <a:p>
            <a:pPr algn="ct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4</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HNO</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HCl</a:t>
            </a: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8" descr="Risultati immagini per formation nitric acid atmosphere"/>
          <p:cNvPicPr>
            <a:picLocks noChangeAspect="1" noChangeArrowheads="1"/>
          </p:cNvPicPr>
          <p:nvPr/>
        </p:nvPicPr>
        <p:blipFill rotWithShape="1">
          <a:blip r:embed="rId5">
            <a:extLst>
              <a:ext uri="{28A0092B-C50C-407E-A947-70E740481C1C}">
                <a14:useLocalDpi xmlns:a14="http://schemas.microsoft.com/office/drawing/2010/main" val="0"/>
              </a:ext>
            </a:extLst>
          </a:blip>
          <a:srcRect l="6149" t="52588" r="6852" b="14011"/>
          <a:stretch/>
        </p:blipFill>
        <p:spPr bwMode="auto">
          <a:xfrm>
            <a:off x="715506" y="5422344"/>
            <a:ext cx="5080630" cy="1463040"/>
          </a:xfrm>
          <a:prstGeom prst="rect">
            <a:avLst/>
          </a:prstGeom>
          <a:noFill/>
          <a:extLst>
            <a:ext uri="{909E8E84-426E-40DD-AFC4-6F175D3DCCD1}">
              <a14:hiddenFill xmlns:a14="http://schemas.microsoft.com/office/drawing/2010/main">
                <a:solidFill>
                  <a:srgbClr val="FFFFFF"/>
                </a:solidFill>
              </a14:hiddenFill>
            </a:ext>
          </a:extLst>
        </p:spPr>
      </p:pic>
      <p:sp>
        <p:nvSpPr>
          <p:cNvPr id="12" name="Rettangolo 4"/>
          <p:cNvSpPr/>
          <p:nvPr/>
        </p:nvSpPr>
        <p:spPr>
          <a:xfrm>
            <a:off x="2707668" y="529773"/>
            <a:ext cx="3728660" cy="461665"/>
          </a:xfrm>
          <a:prstGeom prst="rect">
            <a:avLst/>
          </a:prstGeom>
        </p:spPr>
        <p:txBody>
          <a:bodyPr wrap="square">
            <a:spAutoFit/>
          </a:bodyPr>
          <a:lstStyle/>
          <a:p>
            <a:pPr algn="ct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ACIDS</a:t>
            </a: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15"/>
          <p:cNvGraphicFramePr>
            <a:graphicFrameLocks noChangeAspect="1"/>
          </p:cNvGraphicFramePr>
          <p:nvPr>
            <p:extLst>
              <p:ext uri="{D42A27DB-BD31-4B8C-83A1-F6EECF244321}">
                <p14:modId xmlns:p14="http://schemas.microsoft.com/office/powerpoint/2010/main" val="1334866990"/>
              </p:ext>
            </p:extLst>
          </p:nvPr>
        </p:nvGraphicFramePr>
        <p:xfrm>
          <a:off x="2483867" y="1238143"/>
          <a:ext cx="6624637" cy="1060450"/>
        </p:xfrm>
        <a:graphic>
          <a:graphicData uri="http://schemas.openxmlformats.org/presentationml/2006/ole">
            <mc:AlternateContent xmlns:mc="http://schemas.openxmlformats.org/markup-compatibility/2006">
              <mc:Choice xmlns:v="urn:schemas-microsoft-com:vml" Requires="v">
                <p:oleObj spid="_x0000_s4115" name="Equation" r:id="rId6" imgW="3340080" imgH="533160" progId="Equation.3">
                  <p:embed/>
                </p:oleObj>
              </mc:Choice>
              <mc:Fallback>
                <p:oleObj name="Equation" r:id="rId6" imgW="3340080" imgH="533160" progId="Equation.3">
                  <p:embed/>
                  <p:pic>
                    <p:nvPicPr>
                      <p:cNvPr id="17" name="Object 15"/>
                      <p:cNvPicPr>
                        <a:picLocks noChangeAspect="1" noChangeArrowheads="1"/>
                      </p:cNvPicPr>
                      <p:nvPr/>
                    </p:nvPicPr>
                    <p:blipFill>
                      <a:blip r:embed="rId7"/>
                      <a:srcRect/>
                      <a:stretch>
                        <a:fillRect/>
                      </a:stretch>
                    </p:blipFill>
                    <p:spPr bwMode="auto">
                      <a:xfrm>
                        <a:off x="2483867" y="1238143"/>
                        <a:ext cx="6624637" cy="106045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81830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Acid-base reactions in the atmosphere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Rettangolo 4"/>
          <p:cNvSpPr/>
          <p:nvPr/>
        </p:nvSpPr>
        <p:spPr>
          <a:xfrm>
            <a:off x="231934" y="919945"/>
            <a:ext cx="8732553" cy="1154162"/>
          </a:xfrm>
          <a:prstGeom prst="rect">
            <a:avLst/>
          </a:prstGeom>
        </p:spPr>
        <p:txBody>
          <a:bodyPr wrap="square">
            <a:spAutoFit/>
          </a:bodyPr>
          <a:lstStyle/>
          <a:p>
            <a:pPr marL="342900" indent="-342900">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Usually from ash and ground rocks: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CaO</a:t>
            </a:r>
            <a:r>
              <a:rPr lang="it-IT" sz="2300" dirty="0" smtClean="0">
                <a:latin typeface="Tahoma" panose="020B0604030504040204" pitchFamily="34" charset="0"/>
                <a:ea typeface="Tahoma" panose="020B0604030504040204" pitchFamily="34" charset="0"/>
                <a:cs typeface="Tahoma" panose="020B0604030504040204" pitchFamily="34" charset="0"/>
              </a:rPr>
              <a:t>,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Ca(OH)</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300" dirty="0" smtClean="0">
                <a:latin typeface="Tahoma" panose="020B0604030504040204" pitchFamily="34" charset="0"/>
                <a:ea typeface="Tahoma" panose="020B0604030504040204" pitchFamily="34" charset="0"/>
                <a:cs typeface="Tahoma" panose="020B0604030504040204" pitchFamily="34" charset="0"/>
              </a:rPr>
              <a:t>,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CaCO</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endParaRPr lang="it-IT"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NH</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(ammonia) </a:t>
            </a:r>
            <a:r>
              <a:rPr lang="it-IT" sz="2300" dirty="0" smtClean="0">
                <a:latin typeface="Tahoma" panose="020B0604030504040204" pitchFamily="34" charset="0"/>
                <a:ea typeface="Tahoma" panose="020B0604030504040204" pitchFamily="34" charset="0"/>
                <a:cs typeface="Tahoma" panose="020B0604030504040204" pitchFamily="34" charset="0"/>
              </a:rPr>
              <a:t>is the most important base in atmosphere (and the only one in gas phase)</a:t>
            </a:r>
          </a:p>
        </p:txBody>
      </p:sp>
      <p:sp>
        <p:nvSpPr>
          <p:cNvPr id="6" name="Rectangle 5"/>
          <p:cNvSpPr/>
          <p:nvPr/>
        </p:nvSpPr>
        <p:spPr>
          <a:xfrm>
            <a:off x="5136506" y="5362727"/>
            <a:ext cx="3888431" cy="1446550"/>
          </a:xfrm>
          <a:prstGeom prst="rect">
            <a:avLst/>
          </a:prstGeom>
        </p:spPr>
        <p:txBody>
          <a:bodyPr wrap="square">
            <a:spAutoFit/>
          </a:bodyPr>
          <a:lstStyle/>
          <a:p>
            <a:r>
              <a:rPr lang="it-IT" sz="2200"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Production of </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nitrate aerosols </a:t>
            </a:r>
            <a:r>
              <a:rPr lang="it-IT" sz="2200"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is one of the few mechanisms by which NO</a:t>
            </a:r>
            <a:r>
              <a:rPr lang="it-IT" sz="2200" baseline="-25000"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x</a:t>
            </a:r>
            <a:r>
              <a:rPr lang="it-IT" sz="2200"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 are removed from atmosphere</a:t>
            </a:r>
            <a:endParaRPr lang="en-US" sz="22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Oval 1"/>
          <p:cNvSpPr/>
          <p:nvPr/>
        </p:nvSpPr>
        <p:spPr>
          <a:xfrm>
            <a:off x="2942026" y="4925104"/>
            <a:ext cx="1656184" cy="701054"/>
          </a:xfrm>
          <a:prstGeom prst="ellipse">
            <a:avLst/>
          </a:prstGeom>
          <a:noFill/>
          <a:ln w="381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ttangolo 4"/>
          <p:cNvSpPr/>
          <p:nvPr/>
        </p:nvSpPr>
        <p:spPr>
          <a:xfrm>
            <a:off x="2733881" y="591071"/>
            <a:ext cx="3728660" cy="461665"/>
          </a:xfrm>
          <a:prstGeom prst="rect">
            <a:avLst/>
          </a:prstGeom>
        </p:spPr>
        <p:txBody>
          <a:bodyPr wrap="square">
            <a:spAutoFit/>
          </a:bodyPr>
          <a:lstStyle/>
          <a:p>
            <a:pPr algn="ct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BASES</a:t>
            </a: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a:off x="577468" y="5983990"/>
            <a:ext cx="4192173" cy="446276"/>
          </a:xfrm>
          <a:prstGeom prst="rect">
            <a:avLst/>
          </a:prstGeom>
          <a:noFill/>
        </p:spPr>
        <p:txBody>
          <a:bodyPr wrap="none" rtlCol="0">
            <a:spAutoFit/>
          </a:bodyPr>
          <a:lstStyle/>
          <a:p>
            <a:r>
              <a:rPr lang="it-IT" sz="2300" dirty="0" smtClean="0"/>
              <a:t>NH</a:t>
            </a:r>
            <a:r>
              <a:rPr lang="it-IT" sz="2300" baseline="-25000" dirty="0" smtClean="0"/>
              <a:t>3(aq)</a:t>
            </a:r>
            <a:r>
              <a:rPr lang="it-IT" sz="2300" dirty="0" smtClean="0"/>
              <a:t> + H</a:t>
            </a:r>
            <a:r>
              <a:rPr lang="it-IT" sz="2300" baseline="-25000" dirty="0" smtClean="0"/>
              <a:t>2</a:t>
            </a:r>
            <a:r>
              <a:rPr lang="it-IT" sz="2300" dirty="0" smtClean="0"/>
              <a:t>SO</a:t>
            </a:r>
            <a:r>
              <a:rPr lang="it-IT" sz="2300" baseline="-25000" dirty="0" smtClean="0"/>
              <a:t>4(aq)</a:t>
            </a:r>
            <a:r>
              <a:rPr lang="it-IT" sz="2300" dirty="0" smtClean="0"/>
              <a:t> </a:t>
            </a:r>
            <a:r>
              <a:rPr lang="it-IT" sz="2300" dirty="0" smtClean="0">
                <a:sym typeface="Symbol" panose="05050102010706020507" pitchFamily="18" charset="2"/>
              </a:rPr>
              <a:t>(NH</a:t>
            </a:r>
            <a:r>
              <a:rPr lang="it-IT" sz="2300" baseline="-25000" dirty="0" smtClean="0">
                <a:sym typeface="Symbol" panose="05050102010706020507" pitchFamily="18" charset="2"/>
              </a:rPr>
              <a:t>4</a:t>
            </a:r>
            <a:r>
              <a:rPr lang="it-IT" sz="2300" dirty="0" smtClean="0">
                <a:sym typeface="Symbol" panose="05050102010706020507" pitchFamily="18" charset="2"/>
              </a:rPr>
              <a:t>)</a:t>
            </a:r>
            <a:r>
              <a:rPr lang="it-IT" sz="2300" baseline="-25000" dirty="0" smtClean="0">
                <a:sym typeface="Symbol" panose="05050102010706020507" pitchFamily="18" charset="2"/>
              </a:rPr>
              <a:t>2</a:t>
            </a:r>
            <a:r>
              <a:rPr lang="it-IT" sz="2300" dirty="0" smtClean="0">
                <a:sym typeface="Symbol" panose="05050102010706020507" pitchFamily="18" charset="2"/>
              </a:rPr>
              <a:t>SO</a:t>
            </a:r>
            <a:r>
              <a:rPr lang="it-IT" sz="2300" baseline="-25000" dirty="0" smtClean="0">
                <a:sym typeface="Symbol" panose="05050102010706020507" pitchFamily="18" charset="2"/>
              </a:rPr>
              <a:t>4 (aq)</a:t>
            </a:r>
            <a:endParaRPr lang="en-US" sz="2300" baseline="-25000" dirty="0"/>
          </a:p>
        </p:txBody>
      </p:sp>
      <p:sp>
        <p:nvSpPr>
          <p:cNvPr id="12" name="TextBox 11"/>
          <p:cNvSpPr txBox="1"/>
          <p:nvPr/>
        </p:nvSpPr>
        <p:spPr>
          <a:xfrm>
            <a:off x="597434" y="5050217"/>
            <a:ext cx="3922869" cy="446276"/>
          </a:xfrm>
          <a:prstGeom prst="rect">
            <a:avLst/>
          </a:prstGeom>
          <a:noFill/>
        </p:spPr>
        <p:txBody>
          <a:bodyPr wrap="none" rtlCol="0">
            <a:spAutoFit/>
          </a:bodyPr>
          <a:lstStyle/>
          <a:p>
            <a:r>
              <a:rPr lang="it-IT" sz="2300" dirty="0" smtClean="0"/>
              <a:t>NH</a:t>
            </a:r>
            <a:r>
              <a:rPr lang="it-IT" sz="2300" baseline="-25000" dirty="0" smtClean="0"/>
              <a:t>3(aq)</a:t>
            </a:r>
            <a:r>
              <a:rPr lang="it-IT" sz="2300" dirty="0" smtClean="0"/>
              <a:t> + HNO</a:t>
            </a:r>
            <a:r>
              <a:rPr lang="it-IT" sz="2300" baseline="-25000" dirty="0" smtClean="0"/>
              <a:t>3(aq)</a:t>
            </a:r>
            <a:r>
              <a:rPr lang="it-IT" sz="2300" dirty="0" smtClean="0"/>
              <a:t> </a:t>
            </a:r>
            <a:r>
              <a:rPr lang="it-IT" sz="2300" dirty="0" smtClean="0">
                <a:sym typeface="Symbol" panose="05050102010706020507" pitchFamily="18" charset="2"/>
              </a:rPr>
              <a:t>NH</a:t>
            </a:r>
            <a:r>
              <a:rPr lang="it-IT" sz="2300" baseline="-25000" dirty="0" smtClean="0">
                <a:sym typeface="Symbol" panose="05050102010706020507" pitchFamily="18" charset="2"/>
              </a:rPr>
              <a:t>4</a:t>
            </a:r>
            <a:r>
              <a:rPr lang="it-IT" sz="2300" dirty="0" smtClean="0">
                <a:sym typeface="Symbol" panose="05050102010706020507" pitchFamily="18" charset="2"/>
              </a:rPr>
              <a:t>NO</a:t>
            </a:r>
            <a:r>
              <a:rPr lang="it-IT" sz="2300" baseline="-25000" dirty="0" smtClean="0">
                <a:sym typeface="Symbol" panose="05050102010706020507" pitchFamily="18" charset="2"/>
              </a:rPr>
              <a:t>3 (aq)</a:t>
            </a:r>
            <a:endParaRPr lang="en-US" sz="2300" baseline="-25000" dirty="0"/>
          </a:p>
        </p:txBody>
      </p:sp>
      <p:sp>
        <p:nvSpPr>
          <p:cNvPr id="13" name="Rettangolo 4"/>
          <p:cNvSpPr/>
          <p:nvPr/>
        </p:nvSpPr>
        <p:spPr>
          <a:xfrm>
            <a:off x="231934" y="4437112"/>
            <a:ext cx="8732553" cy="446276"/>
          </a:xfrm>
          <a:prstGeom prst="rect">
            <a:avLst/>
          </a:prstGeom>
        </p:spPr>
        <p:txBody>
          <a:bodyPr wrap="square">
            <a:spAutoFit/>
          </a:bodyPr>
          <a:lstStyle/>
          <a:p>
            <a:pPr marL="342900" indent="-342900">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NH</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reacts with acids to produce salts (corrosives):</a:t>
            </a:r>
          </a:p>
        </p:txBody>
      </p:sp>
      <p:cxnSp>
        <p:nvCxnSpPr>
          <p:cNvPr id="10" name="Straight Arrow Connector 9"/>
          <p:cNvCxnSpPr/>
          <p:nvPr/>
        </p:nvCxnSpPr>
        <p:spPr>
          <a:xfrm>
            <a:off x="4520303" y="5391102"/>
            <a:ext cx="616203" cy="2350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691847" y="2065273"/>
            <a:ext cx="7894299" cy="2377440"/>
            <a:chOff x="-7246441" y="3250197"/>
            <a:chExt cx="7894299" cy="2377440"/>
          </a:xfrm>
        </p:grpSpPr>
        <p:pic>
          <p:nvPicPr>
            <p:cNvPr id="12292" name="Picture 4" descr="Risultati immagini per acid-base reactions atmosphere"/>
            <p:cNvPicPr>
              <a:picLocks noChangeAspect="1" noChangeArrowheads="1"/>
            </p:cNvPicPr>
            <p:nvPr/>
          </p:nvPicPr>
          <p:blipFill rotWithShape="1">
            <a:blip r:embed="rId3">
              <a:extLst>
                <a:ext uri="{28A0092B-C50C-407E-A947-70E740481C1C}">
                  <a14:useLocalDpi xmlns:a14="http://schemas.microsoft.com/office/drawing/2010/main" val="0"/>
                </a:ext>
              </a:extLst>
            </a:blip>
            <a:srcRect l="7552" t="34701" r="14447" b="33522"/>
            <a:stretch/>
          </p:blipFill>
          <p:spPr bwMode="auto">
            <a:xfrm>
              <a:off x="-7246441" y="3250197"/>
              <a:ext cx="7781427" cy="2377440"/>
            </a:xfrm>
            <a:prstGeom prst="rect">
              <a:avLst/>
            </a:prstGeom>
            <a:noFill/>
            <a:extLst>
              <a:ext uri="{909E8E84-426E-40DD-AFC4-6F175D3DCCD1}">
                <a14:hiddenFill xmlns:a14="http://schemas.microsoft.com/office/drawing/2010/main">
                  <a:solidFill>
                    <a:srgbClr val="FFFFFF"/>
                  </a:solidFill>
                </a14:hiddenFill>
              </a:ext>
            </a:extLst>
          </p:spPr>
        </p:pic>
        <p:sp>
          <p:nvSpPr>
            <p:cNvPr id="15" name="Rettangolo 4"/>
            <p:cNvSpPr/>
            <p:nvPr/>
          </p:nvSpPr>
          <p:spPr>
            <a:xfrm>
              <a:off x="-6445224" y="3573016"/>
              <a:ext cx="7093082" cy="400110"/>
            </a:xfrm>
            <a:prstGeom prst="rect">
              <a:avLst/>
            </a:prstGeom>
            <a:noFill/>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(e.g. enzimatic decomposition of urea in animal urine)</a:t>
              </a:r>
              <a:endParaRPr lang="it-IT" sz="2000" dirty="0" smtClean="0">
                <a:latin typeface="Tahoma" panose="020B0604030504040204" pitchFamily="34" charset="0"/>
                <a:ea typeface="Tahoma" panose="020B0604030504040204" pitchFamily="34" charset="0"/>
                <a:cs typeface="Tahoma" panose="020B0604030504040204" pitchFamily="34" charset="0"/>
              </a:endParaRPr>
            </a:p>
          </p:txBody>
        </p:sp>
        <p:sp>
          <p:nvSpPr>
            <p:cNvPr id="16" name="Rettangolo 4"/>
            <p:cNvSpPr/>
            <p:nvPr/>
          </p:nvSpPr>
          <p:spPr>
            <a:xfrm>
              <a:off x="-6733256" y="4405035"/>
              <a:ext cx="3980541" cy="400110"/>
            </a:xfrm>
            <a:prstGeom prst="rect">
              <a:avLst/>
            </a:prstGeom>
            <a:noFill/>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Mineralization of organic material</a:t>
              </a:r>
              <a:endParaRPr lang="it-IT" sz="2000" dirty="0" smtClean="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5616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5"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NH</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sources and sinks in atmosphere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074" name="Picture 2" descr="Immagine correlata"/>
          <p:cNvPicPr>
            <a:picLocks noChangeAspect="1" noChangeArrowheads="1"/>
          </p:cNvPicPr>
          <p:nvPr/>
        </p:nvPicPr>
        <p:blipFill rotWithShape="1">
          <a:blip r:embed="rId3">
            <a:extLst>
              <a:ext uri="{28A0092B-C50C-407E-A947-70E740481C1C}">
                <a14:useLocalDpi xmlns:a14="http://schemas.microsoft.com/office/drawing/2010/main" val="0"/>
              </a:ext>
            </a:extLst>
          </a:blip>
          <a:srcRect l="1550" t="11016" r="1451" b="2322"/>
          <a:stretch/>
        </p:blipFill>
        <p:spPr bwMode="auto">
          <a:xfrm>
            <a:off x="500694" y="908720"/>
            <a:ext cx="8045704" cy="5391451"/>
          </a:xfrm>
          <a:prstGeom prst="rect">
            <a:avLst/>
          </a:prstGeom>
          <a:noFill/>
          <a:extLst>
            <a:ext uri="{909E8E84-426E-40DD-AFC4-6F175D3DCCD1}">
              <a14:hiddenFill xmlns:a14="http://schemas.microsoft.com/office/drawing/2010/main">
                <a:solidFill>
                  <a:srgbClr val="FFFFFF"/>
                </a:solidFill>
              </a14:hiddenFill>
            </a:ext>
          </a:extLst>
        </p:spPr>
      </p:pic>
      <p:sp>
        <p:nvSpPr>
          <p:cNvPr id="10" name="Rettangolo 4"/>
          <p:cNvSpPr/>
          <p:nvPr/>
        </p:nvSpPr>
        <p:spPr>
          <a:xfrm>
            <a:off x="70444" y="6309320"/>
            <a:ext cx="8474557" cy="461665"/>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In Tg/year (Tg =10</a:t>
            </a:r>
            <a:r>
              <a:rPr lang="it-IT" sz="2400" baseline="30000" dirty="0" smtClean="0">
                <a:latin typeface="Tahoma" panose="020B0604030504040204" pitchFamily="34" charset="0"/>
                <a:ea typeface="Tahoma" panose="020B0604030504040204" pitchFamily="34" charset="0"/>
                <a:cs typeface="Tahoma" panose="020B0604030504040204" pitchFamily="34" charset="0"/>
              </a:rPr>
              <a:t>12</a:t>
            </a:r>
            <a:r>
              <a:rPr lang="it-IT" sz="2400" dirty="0" smtClean="0">
                <a:latin typeface="Tahoma" panose="020B0604030504040204" pitchFamily="34" charset="0"/>
                <a:ea typeface="Tahoma" panose="020B0604030504040204" pitchFamily="34" charset="0"/>
                <a:cs typeface="Tahoma" panose="020B0604030504040204" pitchFamily="34" charset="0"/>
              </a:rPr>
              <a:t> g)</a:t>
            </a: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35054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Nitrogen oxides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ttangolo 4"/>
          <p:cNvSpPr/>
          <p:nvPr/>
        </p:nvSpPr>
        <p:spPr>
          <a:xfrm>
            <a:off x="395536" y="797803"/>
            <a:ext cx="7565406" cy="830997"/>
          </a:xfrm>
          <a:prstGeom prst="rect">
            <a:avLst/>
          </a:prstGeom>
        </p:spPr>
        <p:txBody>
          <a:bodyPr wrap="square">
            <a:spAutoFit/>
          </a:bodyPr>
          <a:lstStyle/>
          <a:p>
            <a:pPr algn="ct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remarkable strenght of the triple bond </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N</a:t>
            </a:r>
            <a:r>
              <a:rPr lang="it-IT"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chemically and photochemically stable</a:t>
            </a: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Rettangolo 4"/>
          <p:cNvSpPr/>
          <p:nvPr/>
        </p:nvSpPr>
        <p:spPr>
          <a:xfrm>
            <a:off x="395536" y="2558514"/>
            <a:ext cx="4176462" cy="1815882"/>
          </a:xfrm>
          <a:prstGeom prst="rect">
            <a:avLst/>
          </a:prstGeom>
        </p:spPr>
        <p:txBody>
          <a:bodyPr wrap="square">
            <a:spAutoFit/>
          </a:bodyPr>
          <a:lstStyle/>
          <a:p>
            <a:pPr marL="457200" indent="-457200">
              <a:buAutoNum type="arabicPeriod"/>
            </a:pPr>
            <a:r>
              <a:rPr lang="it-IT" sz="2400" dirty="0" smtClean="0">
                <a:latin typeface="Tahoma" panose="020B0604030504040204" pitchFamily="34" charset="0"/>
                <a:ea typeface="Tahoma" panose="020B0604030504040204" pitchFamily="34" charset="0"/>
                <a:cs typeface="Tahoma" panose="020B0604030504040204" pitchFamily="34" charset="0"/>
              </a:rPr>
              <a:t>N</a:t>
            </a:r>
            <a:r>
              <a:rPr lang="it-IT"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can react with O</a:t>
            </a:r>
            <a:r>
              <a:rPr lang="it-IT"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sz="2400" dirty="0" smtClean="0">
                <a:latin typeface="Tahoma" panose="020B0604030504040204" pitchFamily="34" charset="0"/>
                <a:ea typeface="Tahoma" panose="020B0604030504040204" pitchFamily="34" charset="0"/>
                <a:cs typeface="Tahoma" panose="020B0604030504040204" pitchFamily="34" charset="0"/>
              </a:rPr>
              <a:t> under high T of combustion </a:t>
            </a:r>
            <a:r>
              <a:rPr lang="it-IT" sz="2400" dirty="0" smtClean="0">
                <a:latin typeface="Tahoma" panose="020B0604030504040204" pitchFamily="34" charset="0"/>
                <a:ea typeface="Tahoma" panose="020B0604030504040204" pitchFamily="34" charset="0"/>
                <a:cs typeface="Tahoma" panose="020B0604030504040204" pitchFamily="34" charset="0"/>
              </a:rPr>
              <a:t>engines</a:t>
            </a:r>
          </a:p>
          <a:p>
            <a:r>
              <a:rPr lang="it-IT" sz="2400" dirty="0">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    (or naturally in lightning)</a:t>
            </a:r>
            <a:endParaRPr lang="it-IT" sz="2400" dirty="0" smtClean="0">
              <a:latin typeface="Tahoma" panose="020B0604030504040204" pitchFamily="34" charset="0"/>
              <a:ea typeface="Tahoma" panose="020B0604030504040204" pitchFamily="34" charset="0"/>
              <a:cs typeface="Tahoma" panose="020B0604030504040204" pitchFamily="34" charset="0"/>
            </a:endParaRPr>
          </a:p>
          <a:p>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ttangolo 4"/>
          <p:cNvSpPr/>
          <p:nvPr/>
        </p:nvSpPr>
        <p:spPr>
          <a:xfrm>
            <a:off x="3635896" y="2072747"/>
            <a:ext cx="2308822"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However:</a:t>
            </a: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Rettangolo 4"/>
          <p:cNvSpPr/>
          <p:nvPr/>
        </p:nvSpPr>
        <p:spPr>
          <a:xfrm>
            <a:off x="4571998" y="2555784"/>
            <a:ext cx="3672408" cy="1200329"/>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2. NH</a:t>
            </a:r>
            <a:r>
              <a:rPr lang="it-IT" sz="2400" baseline="-25000" dirty="0" smtClean="0">
                <a:latin typeface="Tahoma" panose="020B0604030504040204" pitchFamily="34" charset="0"/>
                <a:ea typeface="Tahoma" panose="020B0604030504040204" pitchFamily="34" charset="0"/>
                <a:cs typeface="Tahoma" panose="020B0604030504040204" pitchFamily="34" charset="0"/>
              </a:rPr>
              <a:t>3</a:t>
            </a:r>
            <a:r>
              <a:rPr lang="it-IT" sz="2400" dirty="0" smtClean="0">
                <a:latin typeface="Tahoma" panose="020B0604030504040204" pitchFamily="34" charset="0"/>
                <a:ea typeface="Tahoma" panose="020B0604030504040204" pitchFamily="34" charset="0"/>
                <a:cs typeface="Tahoma" panose="020B0604030504040204" pitchFamily="34" charset="0"/>
              </a:rPr>
              <a:t> and volatiles amines can be oxidized in atmosphere</a:t>
            </a:r>
            <a:endParaRPr lang="it-IT"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 Box 5"/>
          <p:cNvSpPr txBox="1">
            <a:spLocks noChangeArrowheads="1"/>
          </p:cNvSpPr>
          <p:nvPr/>
        </p:nvSpPr>
        <p:spPr bwMode="auto">
          <a:xfrm>
            <a:off x="1871698" y="4839597"/>
            <a:ext cx="5400600" cy="1446550"/>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Formation of nitrogen oxides NO</a:t>
            </a:r>
            <a:r>
              <a:rPr lang="it-IT" altLang="en-US" sz="2500" b="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x</a:t>
            </a:r>
            <a:r>
              <a:rPr lang="it-IT" altLang="en-US" sz="2500" b="0" dirty="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it-IT" altLang="en-US"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ctr"/>
            <a:r>
              <a:rPr lang="it-IT" altLang="en-US"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NO, NO</a:t>
            </a:r>
            <a:r>
              <a:rPr lang="it-IT" altLang="en-US" sz="2500" b="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alt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 ,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altLang="en-US"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altLang="en-US" sz="38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38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endParaRPr lang="it-IT" altLang="en-US" sz="25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but also N</a:t>
            </a:r>
            <a:r>
              <a:rPr lang="it-IT" altLang="en-US"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a:t>
            </a:r>
            <a:endParaRPr lang="it-IT" altLang="en-US" sz="3800" b="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4" name="Straight Arrow Connector 13"/>
          <p:cNvCxnSpPr/>
          <p:nvPr/>
        </p:nvCxnSpPr>
        <p:spPr>
          <a:xfrm>
            <a:off x="2446021" y="4165629"/>
            <a:ext cx="432049" cy="498685"/>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5507557" y="4138083"/>
            <a:ext cx="600430" cy="484007"/>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093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Nitrogen oxides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ttangolo 4"/>
          <p:cNvSpPr/>
          <p:nvPr/>
        </p:nvSpPr>
        <p:spPr>
          <a:xfrm>
            <a:off x="188481" y="620688"/>
            <a:ext cx="3519423" cy="461665"/>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 (nitrous oxide)</a:t>
            </a:r>
            <a:endParaRPr lang="it-IT"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200040" y="933688"/>
            <a:ext cx="8667824" cy="1446550"/>
          </a:xfrm>
          <a:prstGeom prst="rect">
            <a:avLst/>
          </a:prstGeom>
        </p:spPr>
        <p:txBody>
          <a:bodyPr wrap="square">
            <a:spAutoFit/>
          </a:bodyPr>
          <a:lstStyle/>
          <a:p>
            <a:pPr marL="342900" indent="-342900">
              <a:buFont typeface="Arial" panose="020B0604020202020204" pitchFamily="34" charset="0"/>
              <a:buChar char="•"/>
            </a:pPr>
            <a:r>
              <a:rPr lang="en-US" sz="2200" dirty="0">
                <a:latin typeface="Tahoma" panose="020B0604030504040204" pitchFamily="34" charset="0"/>
                <a:ea typeface="Tahoma" panose="020B0604030504040204" pitchFamily="34" charset="0"/>
                <a:cs typeface="Tahoma" panose="020B0604030504040204" pitchFamily="34" charset="0"/>
              </a:rPr>
              <a:t>produced by bacteria </a:t>
            </a:r>
            <a:r>
              <a:rPr lang="en-US" sz="2200" dirty="0" smtClean="0">
                <a:latin typeface="Tahoma" panose="020B0604030504040204" pitchFamily="34" charset="0"/>
                <a:ea typeface="Tahoma" panose="020B0604030504040204" pitchFamily="34" charset="0"/>
                <a:cs typeface="Tahoma" panose="020B0604030504040204" pitchFamily="34" charset="0"/>
              </a:rPr>
              <a:t>(soil </a:t>
            </a:r>
            <a:r>
              <a:rPr lang="en-US" sz="2200" dirty="0">
                <a:latin typeface="Tahoma" panose="020B0604030504040204" pitchFamily="34" charset="0"/>
                <a:ea typeface="Tahoma" panose="020B0604030504040204" pitchFamily="34" charset="0"/>
                <a:cs typeface="Tahoma" panose="020B0604030504040204" pitchFamily="34" charset="0"/>
              </a:rPr>
              <a:t>and </a:t>
            </a:r>
            <a:r>
              <a:rPr lang="en-US" sz="2200" dirty="0" smtClean="0">
                <a:latin typeface="Tahoma" panose="020B0604030504040204" pitchFamily="34" charset="0"/>
                <a:ea typeface="Tahoma" panose="020B0604030504040204" pitchFamily="34" charset="0"/>
                <a:cs typeface="Tahoma" panose="020B0604030504040204" pitchFamily="34" charset="0"/>
              </a:rPr>
              <a:t>oceans)</a:t>
            </a:r>
          </a:p>
          <a:p>
            <a:pPr marL="342900" indent="-342900">
              <a:buFont typeface="Arial" panose="020B0604020202020204" pitchFamily="34" charset="0"/>
              <a:buChar char="•"/>
            </a:pPr>
            <a:r>
              <a:rPr lang="en-US" sz="2200" dirty="0">
                <a:latin typeface="Tahoma" panose="020B0604030504040204" pitchFamily="34" charset="0"/>
                <a:ea typeface="Tahoma" panose="020B0604030504040204" pitchFamily="34" charset="0"/>
                <a:cs typeface="Tahoma" panose="020B0604030504040204" pitchFamily="34" charset="0"/>
              </a:rPr>
              <a:t>non-toxic (anesthetic gas, propellant for whipped cream in cans) </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relatively </a:t>
            </a:r>
            <a:r>
              <a:rPr lang="en-US" sz="2200" dirty="0">
                <a:latin typeface="Tahoma" panose="020B0604030504040204" pitchFamily="34" charset="0"/>
                <a:ea typeface="Tahoma" panose="020B0604030504040204" pitchFamily="34" charset="0"/>
                <a:cs typeface="Tahoma" panose="020B0604030504040204" pitchFamily="34" charset="0"/>
              </a:rPr>
              <a:t>unreactive in </a:t>
            </a:r>
            <a:r>
              <a:rPr lang="en-US" sz="2200" dirty="0" smtClean="0">
                <a:latin typeface="Tahoma" panose="020B0604030504040204" pitchFamily="34" charset="0"/>
                <a:ea typeface="Tahoma" panose="020B0604030504040204" pitchFamily="34" charset="0"/>
                <a:cs typeface="Tahoma" panose="020B0604030504040204" pitchFamily="34" charset="0"/>
              </a:rPr>
              <a:t>troposphere, main </a:t>
            </a:r>
            <a:r>
              <a:rPr lang="en-US" sz="2200" dirty="0">
                <a:latin typeface="Tahoma" panose="020B0604030504040204" pitchFamily="34" charset="0"/>
                <a:ea typeface="Tahoma" panose="020B0604030504040204" pitchFamily="34" charset="0"/>
                <a:cs typeface="Tahoma" panose="020B0604030504040204" pitchFamily="34" charset="0"/>
              </a:rPr>
              <a:t>source of </a:t>
            </a:r>
            <a:r>
              <a:rPr lang="en-US" sz="2200" dirty="0" smtClean="0">
                <a:latin typeface="Tahoma" panose="020B0604030504040204" pitchFamily="34" charset="0"/>
                <a:ea typeface="Tahoma" panose="020B0604030504040204" pitchFamily="34" charset="0"/>
                <a:cs typeface="Tahoma" panose="020B0604030504040204" pitchFamily="34" charset="0"/>
              </a:rPr>
              <a:t>HNO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and nitrates </a:t>
            </a:r>
            <a:r>
              <a:rPr lang="en-US" sz="2200" dirty="0">
                <a:latin typeface="Tahoma" panose="020B0604030504040204" pitchFamily="34" charset="0"/>
                <a:ea typeface="Tahoma" panose="020B0604030504040204" pitchFamily="34" charset="0"/>
                <a:cs typeface="Tahoma" panose="020B0604030504040204" pitchFamily="34" charset="0"/>
              </a:rPr>
              <a:t>in </a:t>
            </a:r>
            <a:r>
              <a:rPr lang="en-US" sz="2200" dirty="0" smtClean="0">
                <a:latin typeface="Tahoma" panose="020B0604030504040204" pitchFamily="34" charset="0"/>
                <a:ea typeface="Tahoma" panose="020B0604030504040204" pitchFamily="34" charset="0"/>
                <a:cs typeface="Tahoma" panose="020B0604030504040204" pitchFamily="34" charset="0"/>
              </a:rPr>
              <a:t>stratosphere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stratospheric </a:t>
            </a:r>
            <a:r>
              <a:rPr lang="en-US" sz="2200" dirty="0" smtClean="0">
                <a:latin typeface="Tahoma" panose="020B0604030504040204" pitchFamily="34" charset="0"/>
                <a:ea typeface="Tahoma" panose="020B0604030504040204" pitchFamily="34" charset="0"/>
                <a:cs typeface="Tahoma" panose="020B0604030504040204" pitchFamily="34" charset="0"/>
              </a:rPr>
              <a:t>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chemistry)</a:t>
            </a:r>
          </a:p>
        </p:txBody>
      </p:sp>
      <p:sp>
        <p:nvSpPr>
          <p:cNvPr id="12" name="Rettangolo 4"/>
          <p:cNvSpPr/>
          <p:nvPr/>
        </p:nvSpPr>
        <p:spPr>
          <a:xfrm>
            <a:off x="188481" y="2276872"/>
            <a:ext cx="3519423" cy="461665"/>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 (nitric oxide)</a:t>
            </a:r>
            <a:endParaRPr lang="it-IT"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261781" y="2609036"/>
            <a:ext cx="8931049" cy="1107996"/>
          </a:xfrm>
          <a:prstGeom prst="rect">
            <a:avLst/>
          </a:prstGeom>
        </p:spPr>
        <p:txBody>
          <a:bodyPr wrap="square">
            <a:spAutoFit/>
          </a:bodyPr>
          <a:lstStyle/>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reactions of 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and N</a:t>
            </a:r>
            <a:r>
              <a:rPr lang="en-US" sz="2200" baseline="-25000" dirty="0">
                <a:latin typeface="Tahoma" panose="020B0604030504040204" pitchFamily="34" charset="0"/>
                <a:ea typeface="Tahoma" panose="020B0604030504040204" pitchFamily="34" charset="0"/>
                <a:cs typeface="Tahoma" panose="020B0604030504040204" pitchFamily="34" charset="0"/>
              </a:rPr>
              <a:t>2</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(combustion engines, lightning strikes)</a:t>
            </a:r>
          </a:p>
          <a:p>
            <a:pPr marL="342900" indent="-342900">
              <a:buFont typeface="Arial" panose="020B0604020202020204" pitchFamily="34" charset="0"/>
              <a:buChar char="•"/>
            </a:pPr>
            <a:r>
              <a:rPr lang="en-US" sz="2200" i="1" dirty="0" smtClean="0">
                <a:latin typeface="Tahoma" panose="020B0604030504040204" pitchFamily="34" charset="0"/>
                <a:ea typeface="Tahoma" panose="020B0604030504040204" pitchFamily="34" charset="0"/>
                <a:cs typeface="Tahoma" panose="020B0604030504040204" pitchFamily="34" charset="0"/>
              </a:rPr>
              <a:t>radical species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latin typeface="Tahoma" panose="020B0604030504040204" pitchFamily="34" charset="0"/>
                <a:ea typeface="Tahoma" panose="020B0604030504040204" pitchFamily="34" charset="0"/>
                <a:cs typeface="Tahoma" panose="020B0604030504040204" pitchFamily="34" charset="0"/>
              </a:rPr>
              <a:t>very </a:t>
            </a:r>
            <a:r>
              <a:rPr lang="en-US" sz="2200" dirty="0">
                <a:latin typeface="Tahoma" panose="020B0604030504040204" pitchFamily="34" charset="0"/>
                <a:ea typeface="Tahoma" panose="020B0604030504040204" pitchFamily="34" charset="0"/>
                <a:cs typeface="Tahoma" panose="020B0604030504040204" pitchFamily="34" charset="0"/>
              </a:rPr>
              <a:t>reactive in the </a:t>
            </a:r>
            <a:r>
              <a:rPr lang="en-US" sz="2200" dirty="0" smtClean="0">
                <a:latin typeface="Tahoma" panose="020B0604030504040204" pitchFamily="34" charset="0"/>
                <a:ea typeface="Tahoma" panose="020B0604030504040204" pitchFamily="34" charset="0"/>
                <a:cs typeface="Tahoma" panose="020B0604030504040204" pitchFamily="34" charset="0"/>
              </a:rPr>
              <a:t>atmosphere</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precursor of 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endParaRPr lang="en-US" sz="2200" dirty="0" smtClean="0">
              <a:latin typeface="Tahoma" panose="020B0604030504040204" pitchFamily="34" charset="0"/>
              <a:ea typeface="Tahoma" panose="020B0604030504040204" pitchFamily="34" charset="0"/>
              <a:cs typeface="Tahoma" panose="020B0604030504040204" pitchFamily="34" charset="0"/>
            </a:endParaRPr>
          </a:p>
        </p:txBody>
      </p:sp>
      <p:sp>
        <p:nvSpPr>
          <p:cNvPr id="17" name="Rettangolo 4"/>
          <p:cNvSpPr/>
          <p:nvPr/>
        </p:nvSpPr>
        <p:spPr>
          <a:xfrm>
            <a:off x="165645" y="3645024"/>
            <a:ext cx="3519423" cy="461665"/>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(nitrogen dioxide)</a:t>
            </a:r>
            <a:endParaRPr lang="it-IT"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200040" y="3953093"/>
            <a:ext cx="8667824" cy="1785104"/>
          </a:xfrm>
          <a:prstGeom prst="rect">
            <a:avLst/>
          </a:prstGeom>
        </p:spPr>
        <p:txBody>
          <a:bodyPr wrap="square">
            <a:spAutoFit/>
          </a:bodyPr>
          <a:lstStyle/>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reactions </a:t>
            </a:r>
            <a:r>
              <a:rPr lang="en-US" sz="2200" dirty="0">
                <a:latin typeface="Tahoma" panose="020B0604030504040204" pitchFamily="34" charset="0"/>
                <a:ea typeface="Tahoma" panose="020B0604030504040204" pitchFamily="34" charset="0"/>
                <a:cs typeface="Tahoma" panose="020B0604030504040204" pitchFamily="34" charset="0"/>
              </a:rPr>
              <a:t>of O</a:t>
            </a:r>
            <a:r>
              <a:rPr lang="en-US" sz="2200" baseline="-25000" dirty="0">
                <a:latin typeface="Tahoma" panose="020B0604030504040204" pitchFamily="34" charset="0"/>
                <a:ea typeface="Tahoma" panose="020B0604030504040204" pitchFamily="34" charset="0"/>
                <a:cs typeface="Tahoma" panose="020B0604030504040204" pitchFamily="34" charset="0"/>
              </a:rPr>
              <a:t>2</a:t>
            </a:r>
            <a:r>
              <a:rPr lang="en-US" sz="2200" dirty="0">
                <a:latin typeface="Tahoma" panose="020B0604030504040204" pitchFamily="34" charset="0"/>
                <a:ea typeface="Tahoma" panose="020B0604030504040204" pitchFamily="34" charset="0"/>
                <a:cs typeface="Tahoma" panose="020B0604030504040204" pitchFamily="34" charset="0"/>
              </a:rPr>
              <a:t> and </a:t>
            </a:r>
            <a:r>
              <a:rPr lang="en-US" sz="2200" dirty="0" smtClean="0">
                <a:latin typeface="Tahoma" panose="020B0604030504040204" pitchFamily="34" charset="0"/>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combustion of fossil </a:t>
            </a:r>
            <a:r>
              <a:rPr lang="en-US" sz="2200" dirty="0">
                <a:latin typeface="Tahoma" panose="020B0604030504040204" pitchFamily="34" charset="0"/>
                <a:ea typeface="Tahoma" panose="020B0604030504040204" pitchFamily="34" charset="0"/>
                <a:cs typeface="Tahoma" panose="020B0604030504040204" pitchFamily="34" charset="0"/>
              </a:rPr>
              <a:t>fuels and </a:t>
            </a:r>
            <a:r>
              <a:rPr lang="en-US" sz="2200" dirty="0" smtClean="0">
                <a:latin typeface="Tahoma" panose="020B0604030504040204" pitchFamily="34" charset="0"/>
                <a:ea typeface="Tahoma" panose="020B0604030504040204" pitchFamily="34" charset="0"/>
                <a:cs typeface="Tahoma" panose="020B0604030504040204" pitchFamily="34" charset="0"/>
              </a:rPr>
              <a:t>biomass</a:t>
            </a:r>
          </a:p>
          <a:p>
            <a:pPr marL="342900" indent="-342900">
              <a:buFont typeface="Arial" panose="020B0604020202020204" pitchFamily="34" charset="0"/>
              <a:buChar char="•"/>
            </a:pPr>
            <a:r>
              <a:rPr lang="en-US" sz="2200" dirty="0">
                <a:latin typeface="Tahoma" panose="020B0604030504040204" pitchFamily="34" charset="0"/>
                <a:ea typeface="Tahoma" panose="020B0604030504040204" pitchFamily="34" charset="0"/>
                <a:cs typeface="Tahoma" panose="020B0604030504040204" pitchFamily="34" charset="0"/>
              </a:rPr>
              <a:t>oxidative decomposition of </a:t>
            </a:r>
            <a:r>
              <a:rPr lang="en-US" sz="2200" dirty="0" smtClean="0">
                <a:latin typeface="Tahoma" panose="020B0604030504040204" pitchFamily="34" charset="0"/>
                <a:ea typeface="Tahoma" panose="020B0604030504040204" pitchFamily="34" charset="0"/>
                <a:cs typeface="Tahoma" panose="020B0604030504040204" pitchFamily="34" charset="0"/>
              </a:rPr>
              <a:t>NH</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/amines </a:t>
            </a:r>
            <a:r>
              <a:rPr lang="en-US" sz="2200" dirty="0">
                <a:latin typeface="Tahoma" panose="020B0604030504040204" pitchFamily="34" charset="0"/>
                <a:ea typeface="Tahoma" panose="020B0604030504040204" pitchFamily="34" charset="0"/>
                <a:cs typeface="Tahoma" panose="020B0604030504040204" pitchFamily="34" charset="0"/>
              </a:rPr>
              <a:t>in </a:t>
            </a:r>
            <a:r>
              <a:rPr lang="en-US" sz="2200" dirty="0" smtClean="0">
                <a:latin typeface="Tahoma" panose="020B0604030504040204" pitchFamily="34" charset="0"/>
                <a:ea typeface="Tahoma" panose="020B0604030504040204" pitchFamily="34" charset="0"/>
                <a:cs typeface="Tahoma" panose="020B0604030504040204" pitchFamily="34" charset="0"/>
              </a:rPr>
              <a:t>atmosphere</a:t>
            </a:r>
            <a:r>
              <a:rPr lang="en-US" sz="2200" dirty="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brown gas (color </a:t>
            </a:r>
            <a:r>
              <a:rPr lang="en-US" sz="2200" dirty="0">
                <a:latin typeface="Tahoma" panose="020B0604030504040204" pitchFamily="34" charset="0"/>
                <a:ea typeface="Tahoma" panose="020B0604030504040204" pitchFamily="34" charset="0"/>
                <a:cs typeface="Tahoma" panose="020B0604030504040204" pitchFamily="34" charset="0"/>
              </a:rPr>
              <a:t>of photochemical </a:t>
            </a:r>
            <a:r>
              <a:rPr lang="en-US" sz="2200" dirty="0" smtClean="0">
                <a:latin typeface="Tahoma" panose="020B0604030504040204" pitchFamily="34" charset="0"/>
                <a:ea typeface="Tahoma" panose="020B0604030504040204" pitchFamily="34" charset="0"/>
                <a:cs typeface="Tahoma" panose="020B0604030504040204" pitchFamily="34" charset="0"/>
              </a:rPr>
              <a:t>smog)</a:t>
            </a:r>
          </a:p>
          <a:p>
            <a:pPr marL="342900" indent="-342900">
              <a:buFont typeface="Arial" panose="020B0604020202020204" pitchFamily="34" charset="0"/>
              <a:buChar char="•"/>
            </a:pPr>
            <a:r>
              <a:rPr lang="en-US" sz="2200" i="1" dirty="0" smtClean="0">
                <a:latin typeface="Tahoma" panose="020B0604030504040204" pitchFamily="34" charset="0"/>
                <a:ea typeface="Tahoma" panose="020B0604030504040204" pitchFamily="34" charset="0"/>
                <a:cs typeface="Tahoma" panose="020B0604030504040204" pitchFamily="34" charset="0"/>
              </a:rPr>
              <a:t>radical species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a:latin typeface="Tahoma" panose="020B0604030504040204" pitchFamily="34" charset="0"/>
                <a:ea typeface="Tahoma" panose="020B0604030504040204" pitchFamily="34" charset="0"/>
                <a:cs typeface="Tahoma" panose="020B0604030504040204" pitchFamily="34" charset="0"/>
              </a:rPr>
              <a:t>very reactive in the </a:t>
            </a:r>
            <a:r>
              <a:rPr lang="en-US" sz="2200" dirty="0" smtClean="0">
                <a:latin typeface="Tahoma" panose="020B0604030504040204" pitchFamily="34" charset="0"/>
                <a:ea typeface="Tahoma" panose="020B0604030504040204" pitchFamily="34" charset="0"/>
                <a:cs typeface="Tahoma" panose="020B0604030504040204" pitchFamily="34" charset="0"/>
              </a:rPr>
              <a:t>atmosphere</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is </a:t>
            </a:r>
            <a:r>
              <a:rPr lang="en-US" sz="2200" dirty="0">
                <a:latin typeface="Tahoma" panose="020B0604030504040204" pitchFamily="34" charset="0"/>
                <a:ea typeface="Tahoma" panose="020B0604030504040204" pitchFamily="34" charset="0"/>
                <a:cs typeface="Tahoma" panose="020B0604030504040204" pitchFamily="34" charset="0"/>
              </a:rPr>
              <a:t>in equilibrium with its colorless dimer, </a:t>
            </a:r>
            <a:r>
              <a:rPr lang="en-US" sz="2200" dirty="0" smtClean="0">
                <a:latin typeface="Tahoma" panose="020B0604030504040204" pitchFamily="34" charset="0"/>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O</a:t>
            </a:r>
            <a:r>
              <a:rPr lang="en-US" sz="2200" baseline="-25000" dirty="0" smtClean="0">
                <a:latin typeface="Tahoma" panose="020B0604030504040204" pitchFamily="34" charset="0"/>
                <a:ea typeface="Tahoma" panose="020B0604030504040204" pitchFamily="34" charset="0"/>
                <a:cs typeface="Tahoma" panose="020B0604030504040204" pitchFamily="34" charset="0"/>
              </a:rPr>
              <a:t>4</a:t>
            </a:r>
          </a:p>
        </p:txBody>
      </p:sp>
      <p:sp>
        <p:nvSpPr>
          <p:cNvPr id="19" name="Rettangolo 4"/>
          <p:cNvSpPr/>
          <p:nvPr/>
        </p:nvSpPr>
        <p:spPr>
          <a:xfrm>
            <a:off x="165645" y="5661248"/>
            <a:ext cx="4371960" cy="461665"/>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4</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(dinitrogen tetraoxide)</a:t>
            </a:r>
            <a:endParaRPr lang="it-IT"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229507" y="6025165"/>
            <a:ext cx="6790765" cy="769441"/>
          </a:xfrm>
          <a:prstGeom prst="rect">
            <a:avLst/>
          </a:prstGeom>
        </p:spPr>
        <p:txBody>
          <a:bodyPr wrap="square">
            <a:spAutoFit/>
          </a:bodyPr>
          <a:lstStyle/>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weak </a:t>
            </a:r>
            <a:r>
              <a:rPr lang="en-US" sz="2200" dirty="0">
                <a:latin typeface="Tahoma" panose="020B0604030504040204" pitchFamily="34" charset="0"/>
                <a:ea typeface="Tahoma" panose="020B0604030504040204" pitchFamily="34" charset="0"/>
                <a:cs typeface="Tahoma" panose="020B0604030504040204" pitchFamily="34" charset="0"/>
              </a:rPr>
              <a:t>N-N </a:t>
            </a:r>
            <a:r>
              <a:rPr lang="en-US" sz="2200" dirty="0" smtClean="0">
                <a:latin typeface="Tahoma" panose="020B0604030504040204" pitchFamily="34" charset="0"/>
                <a:ea typeface="Tahoma" panose="020B0604030504040204" pitchFamily="34" charset="0"/>
                <a:cs typeface="Tahoma" panose="020B0604030504040204" pitchFamily="34" charset="0"/>
              </a:rPr>
              <a:t>bond, not a radical  </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reacts </a:t>
            </a:r>
            <a:r>
              <a:rPr lang="en-US" sz="2200" dirty="0">
                <a:latin typeface="Tahoma" panose="020B0604030504040204" pitchFamily="34" charset="0"/>
                <a:ea typeface="Tahoma" panose="020B0604030504040204" pitchFamily="34" charset="0"/>
                <a:cs typeface="Tahoma" panose="020B0604030504040204" pitchFamily="34" charset="0"/>
              </a:rPr>
              <a:t>with </a:t>
            </a:r>
            <a:r>
              <a:rPr lang="en-US" sz="2200" dirty="0" smtClean="0">
                <a:latin typeface="Tahoma" panose="020B0604030504040204" pitchFamily="34" charset="0"/>
                <a:ea typeface="Tahoma" panose="020B0604030504040204" pitchFamily="34" charset="0"/>
                <a:cs typeface="Tahoma" panose="020B0604030504040204" pitchFamily="34" charset="0"/>
              </a:rPr>
              <a:t>H</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O</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HNO</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sz="2200" dirty="0" smtClean="0">
                <a:latin typeface="Tahoma" panose="020B0604030504040204" pitchFamily="34" charset="0"/>
                <a:ea typeface="Tahoma" panose="020B0604030504040204" pitchFamily="34" charset="0"/>
                <a:cs typeface="Tahoma" panose="020B0604030504040204" pitchFamily="34" charset="0"/>
              </a:rPr>
              <a:t> and HNO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endParaRPr lang="en-US" sz="2200" dirty="0">
              <a:latin typeface="Tahoma" panose="020B0604030504040204" pitchFamily="34" charset="0"/>
              <a:ea typeface="Tahoma" panose="020B0604030504040204" pitchFamily="34" charset="0"/>
              <a:cs typeface="Tahoma" panose="020B0604030504040204" pitchFamily="34" charset="0"/>
            </a:endParaRPr>
          </a:p>
        </p:txBody>
      </p:sp>
      <p:pic>
        <p:nvPicPr>
          <p:cNvPr id="14" name="Picture 2" descr="http://butane.chem.uiuc.edu/pshapley/environmental/l16/LewisNOx.gif"/>
          <p:cNvPicPr>
            <a:picLocks noChangeAspect="1" noChangeArrowheads="1"/>
          </p:cNvPicPr>
          <p:nvPr/>
        </p:nvPicPr>
        <p:blipFill rotWithShape="1">
          <a:blip r:embed="rId3">
            <a:extLst>
              <a:ext uri="{28A0092B-C50C-407E-A947-70E740481C1C}">
                <a14:useLocalDpi xmlns:a14="http://schemas.microsoft.com/office/drawing/2010/main" val="0"/>
              </a:ext>
            </a:extLst>
          </a:blip>
          <a:srcRect l="1300" t="51112" r="79365" b="11668"/>
          <a:stretch/>
        </p:blipFill>
        <p:spPr bwMode="auto">
          <a:xfrm>
            <a:off x="7041787" y="3011816"/>
            <a:ext cx="834366" cy="41718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butane.chem.uiuc.edu/pshapley/environmental/l16/LewisNOx.gif"/>
          <p:cNvPicPr>
            <a:picLocks noChangeAspect="1" noChangeArrowheads="1"/>
          </p:cNvPicPr>
          <p:nvPr/>
        </p:nvPicPr>
        <p:blipFill rotWithShape="1">
          <a:blip r:embed="rId3">
            <a:extLst>
              <a:ext uri="{28A0092B-C50C-407E-A947-70E740481C1C}">
                <a14:useLocalDpi xmlns:a14="http://schemas.microsoft.com/office/drawing/2010/main" val="0"/>
              </a:ext>
            </a:extLst>
          </a:blip>
          <a:srcRect l="35105" t="33560" r="38308" b="1302"/>
          <a:stretch/>
        </p:blipFill>
        <p:spPr bwMode="auto">
          <a:xfrm>
            <a:off x="7020272" y="4725144"/>
            <a:ext cx="1313130" cy="83562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Risultati immagini per N2O lewis"/>
          <p:cNvPicPr>
            <a:picLocks noChangeAspect="1" noChangeArrowheads="1"/>
          </p:cNvPicPr>
          <p:nvPr/>
        </p:nvPicPr>
        <p:blipFill rotWithShape="1">
          <a:blip r:embed="rId4">
            <a:extLst>
              <a:ext uri="{28A0092B-C50C-407E-A947-70E740481C1C}">
                <a14:useLocalDpi xmlns:a14="http://schemas.microsoft.com/office/drawing/2010/main" val="0"/>
              </a:ext>
            </a:extLst>
          </a:blip>
          <a:srcRect t="22302" b="28315"/>
          <a:stretch/>
        </p:blipFill>
        <p:spPr bwMode="auto">
          <a:xfrm>
            <a:off x="5843564" y="704890"/>
            <a:ext cx="1728192" cy="64008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Which of the following Lewis structures for nitrogen oxides is incorrect? :0 :o : : : N-N N=N-0: N-N 30: :O (N205) (N2O) (N20"/>
          <p:cNvPicPr>
            <a:picLocks noChangeAspect="1" noChangeArrowheads="1"/>
          </p:cNvPicPr>
          <p:nvPr/>
        </p:nvPicPr>
        <p:blipFill rotWithShape="1">
          <a:blip r:embed="rId5">
            <a:extLst>
              <a:ext uri="{28A0092B-C50C-407E-A947-70E740481C1C}">
                <a14:useLocalDpi xmlns:a14="http://schemas.microsoft.com/office/drawing/2010/main" val="0"/>
              </a:ext>
            </a:extLst>
          </a:blip>
          <a:srcRect l="23785" t="16787" r="60216" b="65976"/>
          <a:stretch/>
        </p:blipFill>
        <p:spPr bwMode="auto">
          <a:xfrm>
            <a:off x="5445952" y="5750998"/>
            <a:ext cx="1240570" cy="1075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98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7" grpId="0"/>
      <p:bldP spid="18" grpId="0"/>
      <p:bldP spid="19"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Nitrogen oxides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ttangolo 4"/>
          <p:cNvSpPr/>
          <p:nvPr/>
        </p:nvSpPr>
        <p:spPr>
          <a:xfrm>
            <a:off x="200021" y="759184"/>
            <a:ext cx="3519423" cy="461665"/>
          </a:xfrm>
          <a:prstGeom prst="rect">
            <a:avLst/>
          </a:prstGeom>
        </p:spPr>
        <p:txBody>
          <a:bodyPr wrap="square">
            <a:spAutoFit/>
          </a:bodyPr>
          <a:lstStyle/>
          <a:p>
            <a:r>
              <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altLang="en-US"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altLang="en-US" sz="3600" baseline="300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(nitrogen trioxide)</a:t>
            </a:r>
            <a:endParaRPr lang="it-IT"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188481" y="1169746"/>
            <a:ext cx="8620432" cy="1107996"/>
          </a:xfrm>
          <a:prstGeom prst="rect">
            <a:avLst/>
          </a:prstGeom>
        </p:spPr>
        <p:txBody>
          <a:bodyPr wrap="square">
            <a:spAutoFit/>
          </a:bodyPr>
          <a:lstStyle/>
          <a:p>
            <a:pPr marL="342900" indent="-342900">
              <a:buFont typeface="Arial" panose="020B0604020202020204" pitchFamily="34" charset="0"/>
              <a:buChar char="•"/>
            </a:pPr>
            <a:r>
              <a:rPr lang="en-US" sz="2200" i="1" dirty="0" smtClean="0">
                <a:latin typeface="Tahoma" panose="020B0604030504040204" pitchFamily="34" charset="0"/>
                <a:ea typeface="Tahoma" panose="020B0604030504040204" pitchFamily="34" charset="0"/>
                <a:cs typeface="Tahoma" panose="020B0604030504040204" pitchFamily="34" charset="0"/>
              </a:rPr>
              <a:t>radical species </a:t>
            </a:r>
            <a:r>
              <a:rPr lang="en-US" sz="2200" dirty="0" smtClean="0">
                <a:latin typeface="Tahoma" panose="020B0604030504040204" pitchFamily="34" charset="0"/>
                <a:ea typeface="Tahoma" panose="020B0604030504040204" pitchFamily="34" charset="0"/>
                <a:cs typeface="Tahoma" panose="020B0604030504040204" pitchFamily="34" charset="0"/>
              </a:rPr>
              <a:t>(</a:t>
            </a:r>
            <a:r>
              <a:rPr lang="en-US" sz="2200" dirty="0">
                <a:latin typeface="Tahoma" panose="020B0604030504040204" pitchFamily="34" charset="0"/>
                <a:ea typeface="Tahoma" panose="020B0604030504040204" pitchFamily="34" charset="0"/>
                <a:cs typeface="Tahoma" panose="020B0604030504040204" pitchFamily="34" charset="0"/>
              </a:rPr>
              <a:t>unpaired electron on one of the </a:t>
            </a:r>
            <a:r>
              <a:rPr lang="en-US" sz="2200" dirty="0" smtClean="0">
                <a:latin typeface="Tahoma" panose="020B0604030504040204" pitchFamily="34" charset="0"/>
                <a:ea typeface="Tahoma" panose="020B0604030504040204" pitchFamily="34" charset="0"/>
                <a:cs typeface="Tahoma" panose="020B0604030504040204" pitchFamily="34" charset="0"/>
              </a:rPr>
              <a:t>O atoms)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a:latin typeface="Tahoma" panose="020B0604030504040204" pitchFamily="34" charset="0"/>
                <a:ea typeface="Tahoma" panose="020B0604030504040204" pitchFamily="34" charset="0"/>
                <a:cs typeface="Tahoma" panose="020B0604030504040204" pitchFamily="34" charset="0"/>
              </a:rPr>
              <a:t>very reactive in the atmosphere</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reactivity </a:t>
            </a:r>
            <a:r>
              <a:rPr lang="en-US" sz="2200" dirty="0">
                <a:latin typeface="Tahoma" panose="020B0604030504040204" pitchFamily="34" charset="0"/>
                <a:ea typeface="Tahoma" panose="020B0604030504040204" pitchFamily="34" charset="0"/>
                <a:cs typeface="Tahoma" panose="020B0604030504040204" pitchFamily="34" charset="0"/>
              </a:rPr>
              <a:t>is similar to that of </a:t>
            </a:r>
            <a:r>
              <a:rPr lang="en-US" sz="2200" dirty="0" smtClean="0">
                <a:latin typeface="Tahoma" panose="020B0604030504040204" pitchFamily="34" charset="0"/>
                <a:ea typeface="Tahoma" panose="020B0604030504040204" pitchFamily="34" charset="0"/>
                <a:cs typeface="Tahoma" panose="020B0604030504040204" pitchFamily="34" charset="0"/>
              </a:rPr>
              <a:t>OH radical</a:t>
            </a:r>
          </a:p>
        </p:txBody>
      </p:sp>
      <p:pic>
        <p:nvPicPr>
          <p:cNvPr id="5" name="Picture 4"/>
          <p:cNvPicPr>
            <a:picLocks noChangeAspect="1"/>
          </p:cNvPicPr>
          <p:nvPr/>
        </p:nvPicPr>
        <p:blipFill>
          <a:blip r:embed="rId3"/>
          <a:stretch>
            <a:fillRect/>
          </a:stretch>
        </p:blipFill>
        <p:spPr>
          <a:xfrm>
            <a:off x="467544" y="2516206"/>
            <a:ext cx="8064896" cy="2557725"/>
          </a:xfrm>
          <a:prstGeom prst="rect">
            <a:avLst/>
          </a:prstGeom>
        </p:spPr>
      </p:pic>
      <p:pic>
        <p:nvPicPr>
          <p:cNvPr id="1026" name="Picture 2" descr="http://butane.chem.uiuc.edu/pshapley/environmental/l16/LewisNOx.gif"/>
          <p:cNvPicPr>
            <a:picLocks noChangeAspect="1" noChangeArrowheads="1"/>
          </p:cNvPicPr>
          <p:nvPr/>
        </p:nvPicPr>
        <p:blipFill rotWithShape="1">
          <a:blip r:embed="rId4">
            <a:extLst>
              <a:ext uri="{28A0092B-C50C-407E-A947-70E740481C1C}">
                <a14:useLocalDpi xmlns:a14="http://schemas.microsoft.com/office/drawing/2010/main" val="0"/>
              </a:ext>
            </a:extLst>
          </a:blip>
          <a:srcRect l="71805" r="1609"/>
          <a:stretch/>
        </p:blipFill>
        <p:spPr bwMode="auto">
          <a:xfrm>
            <a:off x="5652120" y="1516141"/>
            <a:ext cx="1005840" cy="98267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5"/>
          <p:cNvSpPr txBox="1">
            <a:spLocks noChangeArrowheads="1"/>
          </p:cNvSpPr>
          <p:nvPr/>
        </p:nvSpPr>
        <p:spPr bwMode="auto">
          <a:xfrm>
            <a:off x="971600" y="5229200"/>
            <a:ext cx="7405264" cy="1246495"/>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altLang="en-US" sz="2500" b="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x </a:t>
            </a:r>
            <a:r>
              <a:rPr lang="it-IT" altLang="en-US" sz="2500" b="0" dirty="0" smtClean="0">
                <a:latin typeface="Tahoma" panose="020B0604030504040204" pitchFamily="34" charset="0"/>
                <a:ea typeface="Tahoma" panose="020B0604030504040204" pitchFamily="34" charset="0"/>
                <a:cs typeface="Tahoma" panose="020B0604030504040204" pitchFamily="34" charset="0"/>
              </a:rPr>
              <a:t>are </a:t>
            </a:r>
            <a:r>
              <a:rPr lang="it-IT" altLang="en-US"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toxic</a:t>
            </a:r>
            <a:r>
              <a:rPr lang="it-IT" altLang="en-US" sz="2500" b="0" dirty="0" smtClean="0">
                <a:latin typeface="Tahoma" panose="020B0604030504040204" pitchFamily="34" charset="0"/>
                <a:ea typeface="Tahoma" panose="020B0604030504040204" pitchFamily="34" charset="0"/>
                <a:cs typeface="Tahoma" panose="020B0604030504040204" pitchFamily="34" charset="0"/>
              </a:rPr>
              <a:t> to humans and other organisms</a:t>
            </a:r>
          </a:p>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Important in the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production of tropospheric O</a:t>
            </a:r>
            <a:r>
              <a:rPr lang="it-IT" altLang="en-US"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and photochemical smog</a:t>
            </a:r>
            <a:endParaRPr lang="it-IT" altLang="en-US" sz="3800" b="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5738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a:spLocks noGrp="1"/>
          </p:cNvSpPr>
          <p:nvPr>
            <p:ph type="sldNum" sz="quarter" idx="11"/>
          </p:nvPr>
        </p:nvSpPr>
        <p:spPr/>
        <p:txBody>
          <a:bodyPr/>
          <a:lstStyle/>
          <a:p>
            <a:fld id="{B4E1132D-9D2F-4439-8582-96E154079A22}" type="slidenum">
              <a:rPr lang="it-IT" altLang="en-US"/>
              <a:pPr/>
              <a:t>9</a:t>
            </a:fld>
            <a:endParaRPr lang="it-IT" altLang="en-US"/>
          </a:p>
        </p:txBody>
      </p:sp>
      <p:sp>
        <p:nvSpPr>
          <p:cNvPr id="1010691" name="Text Box 3"/>
          <p:cNvSpPr txBox="1">
            <a:spLocks noChangeArrowheads="1"/>
          </p:cNvSpPr>
          <p:nvPr/>
        </p:nvSpPr>
        <p:spPr bwMode="auto">
          <a:xfrm>
            <a:off x="831506" y="1012327"/>
            <a:ext cx="2717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rPr>
              <a:t>N </a:t>
            </a:r>
            <a:r>
              <a:rPr lang="it-IT" altLang="en-US"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in combustions</a:t>
            </a:r>
            <a:endPar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010692" name="Text Box 4"/>
          <p:cNvSpPr txBox="1">
            <a:spLocks noChangeArrowheads="1"/>
          </p:cNvSpPr>
          <p:nvPr/>
        </p:nvSpPr>
        <p:spPr bwMode="auto">
          <a:xfrm>
            <a:off x="2686175" y="2615456"/>
            <a:ext cx="2994025"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500" b="0" dirty="0">
                <a:solidFill>
                  <a:schemeClr val="tx2"/>
                </a:solidFill>
                <a:sym typeface="Symbol" panose="05050102010706020507" pitchFamily="18" charset="2"/>
              </a:rPr>
              <a:t>N</a:t>
            </a:r>
            <a:r>
              <a:rPr lang="it-IT" altLang="en-US" sz="2500" b="0" baseline="-25000" dirty="0">
                <a:solidFill>
                  <a:schemeClr val="tx2"/>
                </a:solidFill>
                <a:sym typeface="Symbol" panose="05050102010706020507" pitchFamily="18" charset="2"/>
              </a:rPr>
              <a:t>2 </a:t>
            </a:r>
            <a:r>
              <a:rPr lang="it-IT" altLang="en-US" sz="2500" b="0" dirty="0">
                <a:solidFill>
                  <a:schemeClr val="tx2"/>
                </a:solidFill>
                <a:sym typeface="Symbol" panose="05050102010706020507" pitchFamily="18" charset="2"/>
              </a:rPr>
              <a:t>+ O</a:t>
            </a:r>
            <a:r>
              <a:rPr lang="it-IT" altLang="en-US" sz="2500" b="0" baseline="30000" dirty="0">
                <a:solidFill>
                  <a:schemeClr val="tx2"/>
                </a:solidFill>
                <a:sym typeface="Symbol" panose="05050102010706020507" pitchFamily="18" charset="2"/>
              </a:rPr>
              <a:t> </a:t>
            </a:r>
            <a:r>
              <a:rPr lang="it-IT" altLang="en-US" sz="2500" b="0" dirty="0">
                <a:solidFill>
                  <a:schemeClr val="tx2"/>
                </a:solidFill>
                <a:sym typeface="Symbol" panose="05050102010706020507" pitchFamily="18" charset="2"/>
              </a:rPr>
              <a:t>  NO</a:t>
            </a:r>
            <a:r>
              <a:rPr lang="it-IT" altLang="en-US" sz="2500" b="0" baseline="30000" dirty="0">
                <a:solidFill>
                  <a:schemeClr val="tx2"/>
                </a:solidFill>
                <a:sym typeface="Symbol" panose="05050102010706020507" pitchFamily="18" charset="2"/>
              </a:rPr>
              <a:t></a:t>
            </a:r>
            <a:r>
              <a:rPr lang="it-IT" altLang="en-US" sz="2500" b="0" dirty="0">
                <a:solidFill>
                  <a:schemeClr val="tx2"/>
                </a:solidFill>
                <a:sym typeface="Symbol" panose="05050102010706020507" pitchFamily="18" charset="2"/>
              </a:rPr>
              <a:t> + N</a:t>
            </a:r>
            <a:r>
              <a:rPr lang="it-IT" altLang="en-US" sz="2500" b="0" baseline="30000" dirty="0">
                <a:solidFill>
                  <a:schemeClr val="tx2"/>
                </a:solidFill>
                <a:sym typeface="Symbol" panose="05050102010706020507" pitchFamily="18" charset="2"/>
              </a:rPr>
              <a:t></a:t>
            </a:r>
          </a:p>
        </p:txBody>
      </p:sp>
      <p:sp>
        <p:nvSpPr>
          <p:cNvPr id="1010694" name="Text Box 6"/>
          <p:cNvSpPr txBox="1">
            <a:spLocks noChangeArrowheads="1"/>
          </p:cNvSpPr>
          <p:nvPr/>
        </p:nvSpPr>
        <p:spPr bwMode="auto">
          <a:xfrm>
            <a:off x="3723889" y="879450"/>
            <a:ext cx="54102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it-IT" altLang="en-US" sz="2200" b="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a:t>
            </a:r>
            <a:r>
              <a:rPr lang="it-IT" altLang="en-US" sz="2200" b="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 </a:t>
            </a:r>
            <a:r>
              <a:rPr lang="it-IT" altLang="en-US"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(air is used in combustion mixture)</a:t>
            </a:r>
            <a:endParaRPr lang="it-IT" altLang="en-US" sz="2200" b="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lgn="l"/>
            <a:r>
              <a:rPr lang="it-IT" altLang="en-US" sz="2200" b="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as </a:t>
            </a:r>
            <a:r>
              <a:rPr lang="it-IT" altLang="en-US"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“impurity” </a:t>
            </a:r>
            <a:r>
              <a:rPr lang="it-IT" altLang="en-US" sz="2200" b="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HC fuels</a:t>
            </a:r>
            <a:endParaRPr lang="it-IT" altLang="en-US" sz="2200" b="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010695" name="AutoShape 7"/>
          <p:cNvSpPr>
            <a:spLocks/>
          </p:cNvSpPr>
          <p:nvPr/>
        </p:nvSpPr>
        <p:spPr bwMode="auto">
          <a:xfrm>
            <a:off x="3524251" y="795324"/>
            <a:ext cx="303212" cy="1004888"/>
          </a:xfrm>
          <a:prstGeom prst="leftBrace">
            <a:avLst>
              <a:gd name="adj1" fmla="val 27618"/>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0696" name="Text Box 8"/>
          <p:cNvSpPr txBox="1">
            <a:spLocks noChangeArrowheads="1"/>
          </p:cNvSpPr>
          <p:nvPr/>
        </p:nvSpPr>
        <p:spPr bwMode="auto">
          <a:xfrm>
            <a:off x="119062" y="1765301"/>
            <a:ext cx="79502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Production of thermal NO</a:t>
            </a:r>
            <a:r>
              <a:rPr lang="it-IT" alt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x</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termico</a:t>
            </a:r>
            <a:r>
              <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(radical mechanism)</a:t>
            </a:r>
            <a:endPar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010698" name="Line 10"/>
          <p:cNvSpPr>
            <a:spLocks noChangeShapeType="1"/>
          </p:cNvSpPr>
          <p:nvPr/>
        </p:nvSpPr>
        <p:spPr bwMode="auto">
          <a:xfrm flipH="1">
            <a:off x="3759325" y="3056781"/>
            <a:ext cx="2476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0699" name="Text Box 11"/>
          <p:cNvSpPr txBox="1">
            <a:spLocks noChangeArrowheads="1"/>
          </p:cNvSpPr>
          <p:nvPr/>
        </p:nvSpPr>
        <p:spPr bwMode="auto">
          <a:xfrm>
            <a:off x="3699000" y="2447181"/>
            <a:ext cx="3762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b="0" dirty="0"/>
              <a:t>k</a:t>
            </a:r>
            <a:r>
              <a:rPr lang="it-IT" altLang="en-US" b="0" baseline="-25000" dirty="0"/>
              <a:t>1</a:t>
            </a:r>
          </a:p>
        </p:txBody>
      </p:sp>
      <p:sp>
        <p:nvSpPr>
          <p:cNvPr id="1010700" name="Text Box 12"/>
          <p:cNvSpPr txBox="1">
            <a:spLocks noChangeArrowheads="1"/>
          </p:cNvSpPr>
          <p:nvPr/>
        </p:nvSpPr>
        <p:spPr bwMode="auto">
          <a:xfrm>
            <a:off x="3757737" y="3053606"/>
            <a:ext cx="4397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b="0"/>
              <a:t>k</a:t>
            </a:r>
            <a:r>
              <a:rPr lang="it-IT" altLang="en-US" b="0" baseline="-25000"/>
              <a:t>-1</a:t>
            </a:r>
          </a:p>
        </p:txBody>
      </p:sp>
      <p:sp>
        <p:nvSpPr>
          <p:cNvPr id="1010701" name="Text Box 13"/>
          <p:cNvSpPr txBox="1">
            <a:spLocks noChangeArrowheads="1"/>
          </p:cNvSpPr>
          <p:nvPr/>
        </p:nvSpPr>
        <p:spPr bwMode="auto">
          <a:xfrm>
            <a:off x="2652837" y="3939431"/>
            <a:ext cx="29940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200" b="0">
                <a:solidFill>
                  <a:schemeClr val="tx2"/>
                </a:solidFill>
                <a:sym typeface="Symbol" panose="05050102010706020507" pitchFamily="18" charset="2"/>
              </a:rPr>
              <a:t>O</a:t>
            </a:r>
            <a:r>
              <a:rPr lang="it-IT" altLang="en-US" sz="2200" b="0" baseline="-25000">
                <a:solidFill>
                  <a:schemeClr val="tx2"/>
                </a:solidFill>
                <a:sym typeface="Symbol" panose="05050102010706020507" pitchFamily="18" charset="2"/>
              </a:rPr>
              <a:t>2 </a:t>
            </a:r>
            <a:r>
              <a:rPr lang="it-IT" altLang="en-US" sz="2200" b="0">
                <a:solidFill>
                  <a:schemeClr val="tx2"/>
                </a:solidFill>
                <a:sym typeface="Symbol" panose="05050102010706020507" pitchFamily="18" charset="2"/>
              </a:rPr>
              <a:t>+ N</a:t>
            </a:r>
            <a:r>
              <a:rPr lang="it-IT" altLang="en-US" sz="3200" b="0" baseline="30000">
                <a:solidFill>
                  <a:schemeClr val="tx2"/>
                </a:solidFill>
                <a:sym typeface="Symbol" panose="05050102010706020507" pitchFamily="18" charset="2"/>
              </a:rPr>
              <a:t> </a:t>
            </a:r>
            <a:r>
              <a:rPr lang="it-IT" altLang="en-US" sz="2200" b="0">
                <a:solidFill>
                  <a:schemeClr val="tx2"/>
                </a:solidFill>
                <a:sym typeface="Symbol" panose="05050102010706020507" pitchFamily="18" charset="2"/>
              </a:rPr>
              <a:t>  NO</a:t>
            </a:r>
            <a:r>
              <a:rPr lang="it-IT" altLang="en-US" sz="3200" b="0" baseline="30000">
                <a:solidFill>
                  <a:schemeClr val="tx2"/>
                </a:solidFill>
                <a:sym typeface="Symbol" panose="05050102010706020507" pitchFamily="18" charset="2"/>
              </a:rPr>
              <a:t></a:t>
            </a:r>
            <a:r>
              <a:rPr lang="it-IT" altLang="en-US" sz="2200" b="0">
                <a:solidFill>
                  <a:schemeClr val="tx2"/>
                </a:solidFill>
                <a:sym typeface="Symbol" panose="05050102010706020507" pitchFamily="18" charset="2"/>
              </a:rPr>
              <a:t> + O</a:t>
            </a:r>
            <a:r>
              <a:rPr lang="it-IT" altLang="en-US" sz="3200" b="0" baseline="30000">
                <a:solidFill>
                  <a:schemeClr val="tx2"/>
                </a:solidFill>
                <a:sym typeface="Symbol" panose="05050102010706020507" pitchFamily="18" charset="2"/>
              </a:rPr>
              <a:t></a:t>
            </a:r>
          </a:p>
        </p:txBody>
      </p:sp>
      <p:sp>
        <p:nvSpPr>
          <p:cNvPr id="1010702" name="Text Box 14"/>
          <p:cNvSpPr txBox="1">
            <a:spLocks noChangeArrowheads="1"/>
          </p:cNvSpPr>
          <p:nvPr/>
        </p:nvSpPr>
        <p:spPr bwMode="auto">
          <a:xfrm>
            <a:off x="5236667" y="2649379"/>
            <a:ext cx="249202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b="0" dirty="0">
                <a:latin typeface="Symbol" panose="05050102010706020507" pitchFamily="18" charset="2"/>
              </a:rPr>
              <a:t>D</a:t>
            </a:r>
            <a:r>
              <a:rPr lang="it-IT" altLang="en-US" sz="2200" b="0" dirty="0"/>
              <a:t>H = +75.5 kcal/mol</a:t>
            </a:r>
          </a:p>
        </p:txBody>
      </p:sp>
      <p:sp>
        <p:nvSpPr>
          <p:cNvPr id="1010703" name="Text Box 15"/>
          <p:cNvSpPr txBox="1">
            <a:spLocks noChangeArrowheads="1"/>
          </p:cNvSpPr>
          <p:nvPr/>
        </p:nvSpPr>
        <p:spPr bwMode="auto">
          <a:xfrm>
            <a:off x="4277706" y="3007418"/>
            <a:ext cx="482746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endothermic with an activation energy. Is the “</a:t>
            </a:r>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rate limiting step”</a:t>
            </a:r>
          </a:p>
        </p:txBody>
      </p:sp>
      <p:sp>
        <p:nvSpPr>
          <p:cNvPr id="1010704" name="Text Box 16"/>
          <p:cNvSpPr txBox="1">
            <a:spLocks noChangeArrowheads="1"/>
          </p:cNvSpPr>
          <p:nvPr/>
        </p:nvSpPr>
        <p:spPr bwMode="auto">
          <a:xfrm>
            <a:off x="5202362" y="3945781"/>
            <a:ext cx="243752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b="0" dirty="0">
                <a:latin typeface="Symbol" panose="05050102010706020507" pitchFamily="18" charset="2"/>
              </a:rPr>
              <a:t>D</a:t>
            </a:r>
            <a:r>
              <a:rPr lang="it-IT" altLang="en-US" sz="2200" b="0" dirty="0"/>
              <a:t>H = -32.5 kcal/mol</a:t>
            </a:r>
          </a:p>
        </p:txBody>
      </p:sp>
      <p:sp>
        <p:nvSpPr>
          <p:cNvPr id="1010706" name="AutoShape 18"/>
          <p:cNvSpPr>
            <a:spLocks/>
          </p:cNvSpPr>
          <p:nvPr/>
        </p:nvSpPr>
        <p:spPr bwMode="auto">
          <a:xfrm>
            <a:off x="2267744" y="2661494"/>
            <a:ext cx="392112" cy="1565275"/>
          </a:xfrm>
          <a:prstGeom prst="leftBrace">
            <a:avLst>
              <a:gd name="adj1" fmla="val 33266"/>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0707" name="Line 19"/>
          <p:cNvSpPr>
            <a:spLocks noChangeShapeType="1"/>
          </p:cNvSpPr>
          <p:nvPr/>
        </p:nvSpPr>
        <p:spPr bwMode="auto">
          <a:xfrm>
            <a:off x="2336925" y="4382344"/>
            <a:ext cx="31781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0708" name="Text Box 20"/>
          <p:cNvSpPr txBox="1">
            <a:spLocks noChangeArrowheads="1"/>
          </p:cNvSpPr>
          <p:nvPr/>
        </p:nvSpPr>
        <p:spPr bwMode="auto">
          <a:xfrm>
            <a:off x="2679825" y="4437112"/>
            <a:ext cx="29940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200" b="0" dirty="0">
                <a:solidFill>
                  <a:schemeClr val="tx2"/>
                </a:solidFill>
                <a:sym typeface="Symbol" panose="05050102010706020507" pitchFamily="18" charset="2"/>
              </a:rPr>
              <a:t>N</a:t>
            </a:r>
            <a:r>
              <a:rPr lang="it-IT" altLang="en-US" sz="2200" b="0" baseline="-25000" dirty="0">
                <a:solidFill>
                  <a:schemeClr val="tx2"/>
                </a:solidFill>
                <a:sym typeface="Symbol" panose="05050102010706020507" pitchFamily="18" charset="2"/>
              </a:rPr>
              <a:t>2 </a:t>
            </a:r>
            <a:r>
              <a:rPr lang="it-IT" altLang="en-US" sz="2200" b="0" dirty="0">
                <a:solidFill>
                  <a:schemeClr val="tx2"/>
                </a:solidFill>
                <a:sym typeface="Symbol" panose="05050102010706020507" pitchFamily="18" charset="2"/>
              </a:rPr>
              <a:t>+ O</a:t>
            </a:r>
            <a:r>
              <a:rPr lang="it-IT" altLang="en-US" sz="2200" b="0" baseline="-25000" dirty="0">
                <a:solidFill>
                  <a:schemeClr val="tx2"/>
                </a:solidFill>
                <a:sym typeface="Symbol" panose="05050102010706020507" pitchFamily="18" charset="2"/>
              </a:rPr>
              <a:t>2</a:t>
            </a:r>
            <a:r>
              <a:rPr lang="it-IT" altLang="en-US" sz="3200" b="0" baseline="30000" dirty="0">
                <a:solidFill>
                  <a:schemeClr val="tx2"/>
                </a:solidFill>
                <a:sym typeface="Symbol" panose="05050102010706020507" pitchFamily="18" charset="2"/>
              </a:rPr>
              <a:t> </a:t>
            </a:r>
            <a:r>
              <a:rPr lang="it-IT" altLang="en-US" sz="2200" b="0" dirty="0">
                <a:solidFill>
                  <a:schemeClr val="tx2"/>
                </a:solidFill>
                <a:sym typeface="Symbol" panose="05050102010706020507" pitchFamily="18" charset="2"/>
              </a:rPr>
              <a:t>  2NO</a:t>
            </a:r>
            <a:r>
              <a:rPr lang="it-IT" altLang="en-US" sz="3200" b="0" baseline="30000" dirty="0">
                <a:solidFill>
                  <a:schemeClr val="tx2"/>
                </a:solidFill>
                <a:sym typeface="Symbol" panose="05050102010706020507" pitchFamily="18" charset="2"/>
              </a:rPr>
              <a:t></a:t>
            </a:r>
          </a:p>
        </p:txBody>
      </p:sp>
      <p:sp>
        <p:nvSpPr>
          <p:cNvPr id="1010709" name="Text Box 21"/>
          <p:cNvSpPr txBox="1">
            <a:spLocks noChangeArrowheads="1"/>
          </p:cNvSpPr>
          <p:nvPr/>
        </p:nvSpPr>
        <p:spPr bwMode="auto">
          <a:xfrm>
            <a:off x="5202362" y="4454694"/>
            <a:ext cx="227882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b="0" dirty="0">
                <a:latin typeface="Symbol" panose="05050102010706020507" pitchFamily="18" charset="2"/>
              </a:rPr>
              <a:t>D</a:t>
            </a:r>
            <a:r>
              <a:rPr lang="it-IT" altLang="en-US" sz="2200" b="0" dirty="0"/>
              <a:t>H = +43 kcal/mol</a:t>
            </a:r>
          </a:p>
        </p:txBody>
      </p:sp>
      <p:sp>
        <p:nvSpPr>
          <p:cNvPr id="1010710" name="Text Box 22"/>
          <p:cNvSpPr txBox="1">
            <a:spLocks noChangeArrowheads="1"/>
          </p:cNvSpPr>
          <p:nvPr/>
        </p:nvSpPr>
        <p:spPr bwMode="auto">
          <a:xfrm>
            <a:off x="173844" y="3027684"/>
            <a:ext cx="195103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rPr>
              <a:t>O </a:t>
            </a:r>
            <a:r>
              <a:rPr lang="it-IT" altLang="en-US" sz="2200" b="0" dirty="0" smtClean="0">
                <a:solidFill>
                  <a:srgbClr val="0000FF"/>
                </a:solidFill>
                <a:latin typeface="Tahoma" panose="020B0604030504040204" pitchFamily="34" charset="0"/>
                <a:ea typeface="Tahoma" panose="020B0604030504040204" pitchFamily="34" charset="0"/>
                <a:cs typeface="Tahoma" panose="020B0604030504040204" pitchFamily="34" charset="0"/>
              </a:rPr>
              <a:t>and N act as catalysts</a:t>
            </a:r>
            <a:endParaRPr lang="it-IT" altLang="en-US" sz="2200" b="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010711" name="Text Box 23"/>
          <p:cNvSpPr txBox="1">
            <a:spLocks noChangeArrowheads="1"/>
          </p:cNvSpPr>
          <p:nvPr/>
        </p:nvSpPr>
        <p:spPr bwMode="auto">
          <a:xfrm>
            <a:off x="701873" y="4869160"/>
            <a:ext cx="768655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it-IT" altLang="en-US" sz="2200" b="0" dirty="0" smtClean="0">
                <a:sym typeface="Symbol" panose="05050102010706020507" pitchFamily="18" charset="2"/>
              </a:rPr>
              <a:t>In addition to: </a:t>
            </a:r>
            <a:r>
              <a:rPr lang="it-IT" altLang="en-US" sz="2200" b="0" dirty="0">
                <a:solidFill>
                  <a:schemeClr val="tx2"/>
                </a:solidFill>
                <a:sym typeface="Symbol" panose="05050102010706020507" pitchFamily="18" charset="2"/>
              </a:rPr>
              <a:t>OH</a:t>
            </a:r>
            <a:r>
              <a:rPr lang="it-IT" altLang="en-US" sz="2200" b="0" baseline="30000" dirty="0">
                <a:solidFill>
                  <a:schemeClr val="tx2"/>
                </a:solidFill>
                <a:sym typeface="Symbol" panose="05050102010706020507" pitchFamily="18" charset="2"/>
              </a:rPr>
              <a:t></a:t>
            </a:r>
            <a:r>
              <a:rPr lang="it-IT" altLang="en-US" sz="2200" b="0" baseline="-25000" dirty="0">
                <a:solidFill>
                  <a:schemeClr val="tx2"/>
                </a:solidFill>
                <a:sym typeface="Symbol" panose="05050102010706020507" pitchFamily="18" charset="2"/>
              </a:rPr>
              <a:t> </a:t>
            </a:r>
            <a:r>
              <a:rPr lang="it-IT" altLang="en-US" sz="2200" b="0" dirty="0">
                <a:solidFill>
                  <a:schemeClr val="tx2"/>
                </a:solidFill>
                <a:sym typeface="Symbol" panose="05050102010706020507" pitchFamily="18" charset="2"/>
              </a:rPr>
              <a:t>+ N</a:t>
            </a:r>
            <a:r>
              <a:rPr lang="it-IT" altLang="en-US" sz="2200" b="0" baseline="30000" dirty="0">
                <a:solidFill>
                  <a:schemeClr val="tx2"/>
                </a:solidFill>
                <a:sym typeface="Symbol" panose="05050102010706020507" pitchFamily="18" charset="2"/>
              </a:rPr>
              <a:t> </a:t>
            </a:r>
            <a:r>
              <a:rPr lang="it-IT" altLang="en-US" sz="2200" b="0" dirty="0">
                <a:solidFill>
                  <a:schemeClr val="tx2"/>
                </a:solidFill>
                <a:sym typeface="Symbol" panose="05050102010706020507" pitchFamily="18" charset="2"/>
              </a:rPr>
              <a:t>  NO</a:t>
            </a:r>
            <a:r>
              <a:rPr lang="it-IT" altLang="en-US" sz="2200" b="0" baseline="30000" dirty="0">
                <a:solidFill>
                  <a:schemeClr val="tx2"/>
                </a:solidFill>
                <a:sym typeface="Symbol" panose="05050102010706020507" pitchFamily="18" charset="2"/>
              </a:rPr>
              <a:t></a:t>
            </a:r>
            <a:r>
              <a:rPr lang="it-IT" altLang="en-US" sz="2200" b="0" dirty="0">
                <a:solidFill>
                  <a:schemeClr val="tx2"/>
                </a:solidFill>
                <a:sym typeface="Symbol" panose="05050102010706020507" pitchFamily="18" charset="2"/>
              </a:rPr>
              <a:t> + H</a:t>
            </a:r>
            <a:r>
              <a:rPr lang="it-IT" altLang="en-US" sz="2200" b="0" baseline="30000" dirty="0">
                <a:solidFill>
                  <a:schemeClr val="tx2"/>
                </a:solidFill>
                <a:sym typeface="Symbol" panose="05050102010706020507" pitchFamily="18" charset="2"/>
              </a:rPr>
              <a:t> 	  </a:t>
            </a:r>
            <a:r>
              <a:rPr lang="it-IT" altLang="en-US" sz="2200" b="0" dirty="0">
                <a:solidFill>
                  <a:schemeClr val="tx2"/>
                </a:solidFill>
                <a:sym typeface="Symbol" panose="05050102010706020507" pitchFamily="18" charset="2"/>
              </a:rPr>
              <a:t> </a:t>
            </a:r>
            <a:r>
              <a:rPr lang="it-IT" altLang="en-US" sz="2200" b="0" dirty="0" smtClean="0">
                <a:sym typeface="Symbol" panose="05050102010706020507" pitchFamily="18" charset="2"/>
              </a:rPr>
              <a:t>when OH is present</a:t>
            </a:r>
            <a:endParaRPr lang="it-IT" altLang="en-US" sz="2200" b="0" dirty="0">
              <a:sym typeface="Symbol" panose="05050102010706020507" pitchFamily="18" charset="2"/>
            </a:endParaRPr>
          </a:p>
        </p:txBody>
      </p:sp>
      <p:sp>
        <p:nvSpPr>
          <p:cNvPr id="1010713" name="Text Box 25"/>
          <p:cNvSpPr txBox="1">
            <a:spLocks noChangeArrowheads="1"/>
          </p:cNvSpPr>
          <p:nvPr/>
        </p:nvSpPr>
        <p:spPr bwMode="auto">
          <a:xfrm>
            <a:off x="1960687" y="2626569"/>
            <a:ext cx="78581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FF3300"/>
                </a:solidFill>
              </a:rPr>
              <a:t>2. </a:t>
            </a:r>
          </a:p>
        </p:txBody>
      </p:sp>
      <p:sp>
        <p:nvSpPr>
          <p:cNvPr id="1010714" name="Text Box 26"/>
          <p:cNvSpPr txBox="1">
            <a:spLocks noChangeArrowheads="1"/>
          </p:cNvSpPr>
          <p:nvPr/>
        </p:nvSpPr>
        <p:spPr bwMode="auto">
          <a:xfrm>
            <a:off x="1960687" y="3945781"/>
            <a:ext cx="78581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a:solidFill>
                  <a:srgbClr val="FF3300"/>
                </a:solidFill>
              </a:rPr>
              <a:t>3. </a:t>
            </a:r>
          </a:p>
        </p:txBody>
      </p:sp>
      <p:sp>
        <p:nvSpPr>
          <p:cNvPr id="1010715" name="Text Box 27"/>
          <p:cNvSpPr txBox="1">
            <a:spLocks noChangeArrowheads="1"/>
          </p:cNvSpPr>
          <p:nvPr/>
        </p:nvSpPr>
        <p:spPr bwMode="auto">
          <a:xfrm>
            <a:off x="1960687" y="2143969"/>
            <a:ext cx="78581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0" dirty="0">
                <a:solidFill>
                  <a:srgbClr val="FF3300"/>
                </a:solidFill>
              </a:rPr>
              <a:t>1. </a:t>
            </a:r>
          </a:p>
        </p:txBody>
      </p:sp>
      <p:sp>
        <p:nvSpPr>
          <p:cNvPr id="1010716" name="Text Box 28"/>
          <p:cNvSpPr txBox="1">
            <a:spLocks noChangeArrowheads="1"/>
          </p:cNvSpPr>
          <p:nvPr/>
        </p:nvSpPr>
        <p:spPr bwMode="auto">
          <a:xfrm>
            <a:off x="2686175" y="2132856"/>
            <a:ext cx="2994025"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500" b="0" dirty="0">
                <a:solidFill>
                  <a:schemeClr val="tx2"/>
                </a:solidFill>
                <a:sym typeface="Symbol" panose="05050102010706020507" pitchFamily="18" charset="2"/>
              </a:rPr>
              <a:t>O</a:t>
            </a:r>
            <a:r>
              <a:rPr lang="it-IT" altLang="en-US" sz="2500" b="0" baseline="-25000" dirty="0">
                <a:solidFill>
                  <a:schemeClr val="tx2"/>
                </a:solidFill>
                <a:sym typeface="Symbol" panose="05050102010706020507" pitchFamily="18" charset="2"/>
              </a:rPr>
              <a:t>2 </a:t>
            </a:r>
            <a:r>
              <a:rPr lang="it-IT" altLang="en-US" sz="2500" b="0" dirty="0">
                <a:solidFill>
                  <a:schemeClr val="tx2"/>
                </a:solidFill>
                <a:sym typeface="Symbol" panose="05050102010706020507" pitchFamily="18" charset="2"/>
              </a:rPr>
              <a:t>  2O</a:t>
            </a:r>
            <a:r>
              <a:rPr lang="it-IT" altLang="en-US" sz="2500" b="0" baseline="30000" dirty="0">
                <a:solidFill>
                  <a:schemeClr val="tx2"/>
                </a:solidFill>
                <a:sym typeface="Symbol" panose="05050102010706020507" pitchFamily="18" charset="2"/>
              </a:rPr>
              <a:t></a:t>
            </a:r>
          </a:p>
        </p:txBody>
      </p:sp>
      <p:sp>
        <p:nvSpPr>
          <p:cNvPr id="1010718" name="Line 30"/>
          <p:cNvSpPr>
            <a:spLocks noChangeShapeType="1"/>
          </p:cNvSpPr>
          <p:nvPr/>
        </p:nvSpPr>
        <p:spPr bwMode="auto">
          <a:xfrm flipH="1">
            <a:off x="3172222" y="2492896"/>
            <a:ext cx="2476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10720" name="Text Box 32"/>
          <p:cNvSpPr txBox="1">
            <a:spLocks noChangeArrowheads="1"/>
          </p:cNvSpPr>
          <p:nvPr/>
        </p:nvSpPr>
        <p:spPr bwMode="auto">
          <a:xfrm>
            <a:off x="4326062" y="2140794"/>
            <a:ext cx="876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a:t>K</a:t>
            </a:r>
            <a:r>
              <a:rPr lang="it-IT" altLang="en-US" sz="2000" b="0" baseline="-25000"/>
              <a:t>eq</a:t>
            </a:r>
            <a:r>
              <a:rPr lang="it-IT" altLang="en-US" sz="2000" b="0"/>
              <a:t>(T)</a:t>
            </a:r>
            <a:endParaRPr lang="it-IT" altLang="en-US" sz="2000" b="0" baseline="-25000"/>
          </a:p>
        </p:txBody>
      </p:sp>
      <p:sp>
        <p:nvSpPr>
          <p:cNvPr id="1010721" name="Text Box 33"/>
          <p:cNvSpPr txBox="1">
            <a:spLocks noChangeArrowheads="1"/>
          </p:cNvSpPr>
          <p:nvPr/>
        </p:nvSpPr>
        <p:spPr bwMode="auto">
          <a:xfrm>
            <a:off x="173844" y="5517232"/>
            <a:ext cx="856615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buFont typeface="Wingdings" panose="05000000000000000000" pitchFamily="2" charset="2"/>
              <a:buChar char="ü"/>
            </a:pPr>
            <a:r>
              <a:rPr lang="it-IT" altLang="en-US"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Reaction 2: strong dependence on T: more efficient at high T</a:t>
            </a:r>
            <a:endParaRPr lang="it-IT" altLang="en-US" sz="2200" b="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buFont typeface="Wingdings" panose="05000000000000000000" pitchFamily="2" charset="2"/>
              <a:buChar char="ü"/>
            </a:pPr>
            <a:r>
              <a:rPr lang="it-IT" altLang="en-US"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thermodynamic equilibrium NO production is disfavoured (</a:t>
            </a:r>
            <a:r>
              <a:rPr lang="it-IT" altLang="en-US" sz="2200" b="0" dirty="0" smtClean="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altLang="en-US"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H&gt;0 with </a:t>
            </a:r>
            <a:r>
              <a:rPr lang="it-IT" altLang="en-US" sz="2200" b="0" dirty="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altLang="en-US" sz="2200" b="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S~0)</a:t>
            </a:r>
          </a:p>
        </p:txBody>
      </p:sp>
      <p:sp>
        <p:nvSpPr>
          <p:cNvPr id="30" name="Titolo 4"/>
          <p:cNvSpPr txBox="1">
            <a:spLocks/>
          </p:cNvSpPr>
          <p:nvPr/>
        </p:nvSpPr>
        <p:spPr>
          <a:xfrm>
            <a:off x="119062"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NO</a:t>
            </a:r>
            <a:r>
              <a:rPr lang="it-IT" altLang="en-US" sz="3500" baseline="-25000" dirty="0" smtClean="0">
                <a:solidFill>
                  <a:srgbClr val="3333FF"/>
                </a:solidFill>
                <a:latin typeface="Tahoma" panose="020B0604030504040204" pitchFamily="34" charset="0"/>
                <a:cs typeface="Tahoma" panose="020B0604030504040204" pitchFamily="34" charset="0"/>
              </a:rPr>
              <a:t>x</a:t>
            </a:r>
            <a:r>
              <a:rPr lang="it-IT" altLang="en-US" sz="3500" dirty="0" smtClean="0">
                <a:solidFill>
                  <a:srgbClr val="3333FF"/>
                </a:solidFill>
                <a:latin typeface="Tahoma" panose="020B0604030504040204" pitchFamily="34" charset="0"/>
                <a:cs typeface="Tahoma" panose="020B0604030504040204" pitchFamily="34" charset="0"/>
              </a:rPr>
              <a:t> production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1" name="Connettore diritto 9"/>
          <p:cNvCxnSpPr/>
          <p:nvPr/>
        </p:nvCxnSpPr>
        <p:spPr>
          <a:xfrm>
            <a:off x="534986"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67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07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1070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1070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1070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107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1070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107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0702" grpId="0"/>
      <p:bldP spid="1010703" grpId="0"/>
      <p:bldP spid="1010704" grpId="0"/>
      <p:bldP spid="1010706" grpId="0" animBg="1"/>
      <p:bldP spid="1010709" grpId="0"/>
      <p:bldP spid="1010710" grpId="0"/>
      <p:bldP spid="1010711"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57150">
          <a:solidFill>
            <a:schemeClr val="tx1"/>
          </a:solidFill>
          <a:tailEnd type="stealth" w="lg" len="lg"/>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5690</TotalTime>
  <Words>3257</Words>
  <Application>Microsoft Office PowerPoint</Application>
  <PresentationFormat>On-screen Show (4:3)</PresentationFormat>
  <Paragraphs>368</Paragraphs>
  <Slides>29</Slides>
  <Notes>27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6" baseType="lpstr">
      <vt:lpstr>Arial</vt:lpstr>
      <vt:lpstr>Calibri</vt:lpstr>
      <vt:lpstr>Symbol</vt:lpstr>
      <vt:lpstr>Tahoma</vt:lpstr>
      <vt:lpstr>Wingdings</vt:lpstr>
      <vt:lpstr>Tema di Office</vt:lpstr>
      <vt:lpstr>Equation</vt:lpstr>
      <vt:lpstr>University of Trento Master of Science in Environmental Meteorology https://international.unitn.it/environmental-meteorology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Oxidation mechanisms of generic VOC</vt:lpstr>
      <vt:lpstr>Oxidation rates for organic species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mancini</dc:creator>
  <cp:lastModifiedBy>Daniela</cp:lastModifiedBy>
  <cp:revision>169</cp:revision>
  <cp:lastPrinted>2023-12-12T01:00:04Z</cp:lastPrinted>
  <dcterms:created xsi:type="dcterms:W3CDTF">2018-11-26T08:41:19Z</dcterms:created>
  <dcterms:modified xsi:type="dcterms:W3CDTF">2023-12-12T01:56:26Z</dcterms:modified>
</cp:coreProperties>
</file>