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83"/>
  </p:notesMasterIdLst>
  <p:handoutMasterIdLst>
    <p:handoutMasterId r:id="rId84"/>
  </p:handoutMasterIdLst>
  <p:sldIdLst>
    <p:sldId id="383" r:id="rId2"/>
    <p:sldId id="561" r:id="rId3"/>
    <p:sldId id="575" r:id="rId4"/>
    <p:sldId id="593" r:id="rId5"/>
    <p:sldId id="558" r:id="rId6"/>
    <p:sldId id="559" r:id="rId7"/>
    <p:sldId id="560" r:id="rId8"/>
    <p:sldId id="511" r:id="rId9"/>
    <p:sldId id="466" r:id="rId10"/>
    <p:sldId id="467" r:id="rId11"/>
    <p:sldId id="479" r:id="rId12"/>
    <p:sldId id="493" r:id="rId13"/>
    <p:sldId id="491" r:id="rId14"/>
    <p:sldId id="525" r:id="rId15"/>
    <p:sldId id="492" r:id="rId16"/>
    <p:sldId id="494" r:id="rId17"/>
    <p:sldId id="515" r:id="rId18"/>
    <p:sldId id="601" r:id="rId19"/>
    <p:sldId id="602" r:id="rId20"/>
    <p:sldId id="603" r:id="rId21"/>
    <p:sldId id="628" r:id="rId22"/>
    <p:sldId id="481" r:id="rId23"/>
    <p:sldId id="482" r:id="rId24"/>
    <p:sldId id="495" r:id="rId25"/>
    <p:sldId id="498" r:id="rId26"/>
    <p:sldId id="604" r:id="rId27"/>
    <p:sldId id="605" r:id="rId28"/>
    <p:sldId id="606" r:id="rId29"/>
    <p:sldId id="607" r:id="rId30"/>
    <p:sldId id="608" r:id="rId31"/>
    <p:sldId id="609" r:id="rId32"/>
    <p:sldId id="610" r:id="rId33"/>
    <p:sldId id="556" r:id="rId34"/>
    <p:sldId id="557" r:id="rId35"/>
    <p:sldId id="524" r:id="rId36"/>
    <p:sldId id="497" r:id="rId37"/>
    <p:sldId id="562" r:id="rId38"/>
    <p:sldId id="526" r:id="rId39"/>
    <p:sldId id="527" r:id="rId40"/>
    <p:sldId id="551" r:id="rId41"/>
    <p:sldId id="552" r:id="rId42"/>
    <p:sldId id="611" r:id="rId43"/>
    <p:sldId id="613" r:id="rId44"/>
    <p:sldId id="612" r:id="rId45"/>
    <p:sldId id="502" r:id="rId46"/>
    <p:sldId id="503" r:id="rId47"/>
    <p:sldId id="528" r:id="rId48"/>
    <p:sldId id="529" r:id="rId49"/>
    <p:sldId id="569" r:id="rId50"/>
    <p:sldId id="584" r:id="rId51"/>
    <p:sldId id="585" r:id="rId52"/>
    <p:sldId id="586" r:id="rId53"/>
    <p:sldId id="530" r:id="rId54"/>
    <p:sldId id="587" r:id="rId55"/>
    <p:sldId id="531" r:id="rId56"/>
    <p:sldId id="540" r:id="rId57"/>
    <p:sldId id="532" r:id="rId58"/>
    <p:sldId id="541" r:id="rId59"/>
    <p:sldId id="635" r:id="rId60"/>
    <p:sldId id="636" r:id="rId61"/>
    <p:sldId id="637" r:id="rId62"/>
    <p:sldId id="621" r:id="rId63"/>
    <p:sldId id="622" r:id="rId64"/>
    <p:sldId id="533" r:id="rId65"/>
    <p:sldId id="534" r:id="rId66"/>
    <p:sldId id="535" r:id="rId67"/>
    <p:sldId id="596" r:id="rId68"/>
    <p:sldId id="536" r:id="rId69"/>
    <p:sldId id="537" r:id="rId70"/>
    <p:sldId id="597" r:id="rId71"/>
    <p:sldId id="599" r:id="rId72"/>
    <p:sldId id="598" r:id="rId73"/>
    <p:sldId id="600" r:id="rId74"/>
    <p:sldId id="632" r:id="rId75"/>
    <p:sldId id="633" r:id="rId76"/>
    <p:sldId id="634" r:id="rId77"/>
    <p:sldId id="623" r:id="rId78"/>
    <p:sldId id="624" r:id="rId79"/>
    <p:sldId id="625" r:id="rId80"/>
    <p:sldId id="626" r:id="rId81"/>
    <p:sldId id="627" r:id="rId82"/>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3300"/>
    <a:srgbClr val="FFFF00"/>
    <a:srgbClr val="FFFF99"/>
    <a:srgbClr val="FFFFCC"/>
    <a:srgbClr val="FFCC00"/>
    <a:srgbClr val="FFCCC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85847" autoAdjust="0"/>
  </p:normalViewPr>
  <p:slideViewPr>
    <p:cSldViewPr snapToGrid="0">
      <p:cViewPr varScale="1">
        <p:scale>
          <a:sx n="87" d="100"/>
          <a:sy n="87" d="100"/>
        </p:scale>
        <p:origin x="2226"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103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kinetics CH</a:t>
            </a:r>
            <a:r>
              <a:rPr lang="en-US" sz="1400" b="0" i="0" u="none" strike="noStrike" baseline="-25000">
                <a:effectLst/>
              </a:rPr>
              <a:t>3</a:t>
            </a:r>
            <a:r>
              <a:rPr lang="en-US" sz="1400" b="0" i="0" u="none" strike="noStrike" baseline="0">
                <a:effectLst/>
              </a:rPr>
              <a:t>N</a:t>
            </a:r>
            <a:r>
              <a:rPr lang="en-US" sz="1400" b="0" i="0" u="none" strike="noStrike" baseline="-25000">
                <a:effectLst/>
              </a:rPr>
              <a:t>2</a:t>
            </a:r>
            <a:r>
              <a:rPr lang="en-US" sz="1400" b="0" i="0" u="none" strike="noStrike" baseline="0">
                <a:effectLst/>
              </a:rPr>
              <a:t>CH</a:t>
            </a:r>
            <a:r>
              <a:rPr lang="en-US" sz="1400" b="0" i="0" u="none" strike="noStrike" baseline="-25000">
                <a:effectLst/>
              </a:rPr>
              <a:t>3(g)</a:t>
            </a:r>
            <a:r>
              <a:rPr lang="en-US" sz="1400" b="0" i="0" u="none" strike="noStrike" baseline="0">
                <a:effectLst/>
              </a:rPr>
              <a:t> → C</a:t>
            </a:r>
            <a:r>
              <a:rPr lang="en-US" sz="1400" b="0" i="0" u="none" strike="noStrike" baseline="-25000">
                <a:effectLst/>
              </a:rPr>
              <a:t>2</a:t>
            </a:r>
            <a:r>
              <a:rPr lang="en-US" sz="1400" b="0" i="0" u="none" strike="noStrike" baseline="0">
                <a:effectLst/>
              </a:rPr>
              <a:t>H</a:t>
            </a:r>
            <a:r>
              <a:rPr lang="en-US" sz="1400" b="0" i="0" u="none" strike="noStrike" baseline="-25000">
                <a:effectLst/>
              </a:rPr>
              <a:t>6(g)</a:t>
            </a:r>
            <a:r>
              <a:rPr lang="en-US" sz="1400" b="0" i="0" u="none" strike="noStrike" baseline="0">
                <a:effectLst/>
              </a:rPr>
              <a:t> + N</a:t>
            </a:r>
            <a:r>
              <a:rPr lang="en-US" sz="1400" b="0" i="0" u="none" strike="noStrike" baseline="-25000">
                <a:effectLst/>
              </a:rPr>
              <a:t>2(g</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kinetics</c:v>
          </c:tx>
          <c:spPr>
            <a:ln w="2540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5.8397856517935255E-2"/>
                  <c:y val="-0.36303003791192767"/>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200" baseline="0"/>
                      <a:t>y = -0.0004x - 2.3699</a:t>
                    </a:r>
                    <a:br>
                      <a:rPr lang="en-US" sz="1200" baseline="0"/>
                    </a:br>
                    <a:r>
                      <a:rPr lang="en-US" sz="1200" baseline="0"/>
                      <a:t>R² = 0.9885</a:t>
                    </a:r>
                    <a:endParaRPr lang="en-US" sz="120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Sheet1!$A$2:$A$6</c:f>
              <c:numCache>
                <c:formatCode>General</c:formatCode>
                <c:ptCount val="5"/>
                <c:pt idx="0">
                  <c:v>0</c:v>
                </c:pt>
                <c:pt idx="1">
                  <c:v>1000</c:v>
                </c:pt>
                <c:pt idx="2">
                  <c:v>2000</c:v>
                </c:pt>
                <c:pt idx="3">
                  <c:v>3000</c:v>
                </c:pt>
                <c:pt idx="4">
                  <c:v>4000</c:v>
                </c:pt>
              </c:numCache>
            </c:numRef>
          </c:xVal>
          <c:yVal>
            <c:numRef>
              <c:f>Sheet1!$D$2:$D$6</c:f>
              <c:numCache>
                <c:formatCode>General</c:formatCode>
                <c:ptCount val="5"/>
                <c:pt idx="0">
                  <c:v>-2.2827824656978661</c:v>
                </c:pt>
                <c:pt idx="1">
                  <c:v>-2.861201380596385</c:v>
                </c:pt>
                <c:pt idx="2">
                  <c:v>-3.221378955086319</c:v>
                </c:pt>
                <c:pt idx="3">
                  <c:v>-3.5827192582855458</c:v>
                </c:pt>
                <c:pt idx="4">
                  <c:v>-3.9424822129128545</c:v>
                </c:pt>
              </c:numCache>
            </c:numRef>
          </c:yVal>
          <c:smooth val="0"/>
          <c:extLst>
            <c:ext xmlns:c16="http://schemas.microsoft.com/office/drawing/2014/chart" uri="{C3380CC4-5D6E-409C-BE32-E72D297353CC}">
              <c16:uniqueId val="{00000000-7915-4A0C-9B3A-9D5FAA2DFE2E}"/>
            </c:ext>
          </c:extLst>
        </c:ser>
        <c:dLbls>
          <c:showLegendKey val="0"/>
          <c:showVal val="0"/>
          <c:showCatName val="0"/>
          <c:showSerName val="0"/>
          <c:showPercent val="0"/>
          <c:showBubbleSize val="0"/>
        </c:dLbls>
        <c:axId val="1796405711"/>
        <c:axId val="1796399887"/>
      </c:scatterChart>
      <c:valAx>
        <c:axId val="1796405711"/>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 (s)</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6399887"/>
        <c:crossesAt val="-4.5"/>
        <c:crossBetween val="midCat"/>
      </c:valAx>
      <c:valAx>
        <c:axId val="1796399887"/>
        <c:scaling>
          <c:orientation val="minMax"/>
          <c:max val="-1.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ln(pA)</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96405711"/>
        <c:crossesAt val="-4.5"/>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10" Type="http://schemas.openxmlformats.org/officeDocument/2006/relationships/image" Target="../media/image48.wmf"/><Relationship Id="rId4" Type="http://schemas.openxmlformats.org/officeDocument/2006/relationships/image" Target="../media/image42.wmf"/><Relationship Id="rId9" Type="http://schemas.openxmlformats.org/officeDocument/2006/relationships/image" Target="../media/image47.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10" Type="http://schemas.openxmlformats.org/officeDocument/2006/relationships/image" Target="../media/image48.wmf"/><Relationship Id="rId4" Type="http://schemas.openxmlformats.org/officeDocument/2006/relationships/image" Target="../media/image42.wmf"/><Relationship Id="rId9" Type="http://schemas.openxmlformats.org/officeDocument/2006/relationships/image" Target="../media/image47.wmf"/></Relationships>
</file>

<file path=ppt/drawings/_rels/vmlDrawing12.v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image" Target="../media/image52.wmf"/><Relationship Id="rId7" Type="http://schemas.openxmlformats.org/officeDocument/2006/relationships/image" Target="../media/image56.wmf"/><Relationship Id="rId12" Type="http://schemas.openxmlformats.org/officeDocument/2006/relationships/image" Target="../media/image61.wmf"/><Relationship Id="rId2" Type="http://schemas.openxmlformats.org/officeDocument/2006/relationships/image" Target="../media/image51.wmf"/><Relationship Id="rId1" Type="http://schemas.openxmlformats.org/officeDocument/2006/relationships/image" Target="../media/image50.wmf"/><Relationship Id="rId6" Type="http://schemas.openxmlformats.org/officeDocument/2006/relationships/image" Target="../media/image55.wmf"/><Relationship Id="rId11" Type="http://schemas.openxmlformats.org/officeDocument/2006/relationships/image" Target="../media/image60.wmf"/><Relationship Id="rId5" Type="http://schemas.openxmlformats.org/officeDocument/2006/relationships/image" Target="../media/image54.wmf"/><Relationship Id="rId10" Type="http://schemas.openxmlformats.org/officeDocument/2006/relationships/image" Target="../media/image59.wmf"/><Relationship Id="rId4" Type="http://schemas.openxmlformats.org/officeDocument/2006/relationships/image" Target="../media/image53.wmf"/><Relationship Id="rId9" Type="http://schemas.openxmlformats.org/officeDocument/2006/relationships/image" Target="../media/image58.wmf"/></Relationships>
</file>

<file path=ppt/drawings/_rels/vmlDrawing13.v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image" Target="../media/image64.wmf"/><Relationship Id="rId7" Type="http://schemas.openxmlformats.org/officeDocument/2006/relationships/image" Target="../media/image68.wmf"/><Relationship Id="rId2" Type="http://schemas.openxmlformats.org/officeDocument/2006/relationships/image" Target="../media/image63.wmf"/><Relationship Id="rId1" Type="http://schemas.openxmlformats.org/officeDocument/2006/relationships/image" Target="../media/image62.wmf"/><Relationship Id="rId6" Type="http://schemas.openxmlformats.org/officeDocument/2006/relationships/image" Target="../media/image67.wmf"/><Relationship Id="rId5" Type="http://schemas.openxmlformats.org/officeDocument/2006/relationships/image" Target="../media/image66.wmf"/><Relationship Id="rId10" Type="http://schemas.openxmlformats.org/officeDocument/2006/relationships/image" Target="../media/image70.wmf"/><Relationship Id="rId4" Type="http://schemas.openxmlformats.org/officeDocument/2006/relationships/image" Target="../media/image65.wmf"/><Relationship Id="rId9" Type="http://schemas.openxmlformats.org/officeDocument/2006/relationships/image" Target="../media/image69.wmf"/></Relationships>
</file>

<file path=ppt/drawings/_rels/vmlDrawing14.vml.rels><?xml version="1.0" encoding="UTF-8" standalone="yes"?>
<Relationships xmlns="http://schemas.openxmlformats.org/package/2006/relationships"><Relationship Id="rId8" Type="http://schemas.openxmlformats.org/officeDocument/2006/relationships/image" Target="../media/image77.wmf"/><Relationship Id="rId3" Type="http://schemas.openxmlformats.org/officeDocument/2006/relationships/image" Target="../media/image59.wmf"/><Relationship Id="rId7" Type="http://schemas.openxmlformats.org/officeDocument/2006/relationships/image" Target="../media/image76.wmf"/><Relationship Id="rId12" Type="http://schemas.openxmlformats.org/officeDocument/2006/relationships/image" Target="../media/image81.wmf"/><Relationship Id="rId2" Type="http://schemas.openxmlformats.org/officeDocument/2006/relationships/image" Target="../media/image72.wmf"/><Relationship Id="rId1" Type="http://schemas.openxmlformats.org/officeDocument/2006/relationships/image" Target="../media/image71.wmf"/><Relationship Id="rId6" Type="http://schemas.openxmlformats.org/officeDocument/2006/relationships/image" Target="../media/image75.wmf"/><Relationship Id="rId11" Type="http://schemas.openxmlformats.org/officeDocument/2006/relationships/image" Target="../media/image80.wmf"/><Relationship Id="rId5" Type="http://schemas.openxmlformats.org/officeDocument/2006/relationships/image" Target="../media/image74.wmf"/><Relationship Id="rId10" Type="http://schemas.openxmlformats.org/officeDocument/2006/relationships/image" Target="../media/image79.wmf"/><Relationship Id="rId4" Type="http://schemas.openxmlformats.org/officeDocument/2006/relationships/image" Target="../media/image73.wmf"/><Relationship Id="rId9" Type="http://schemas.openxmlformats.org/officeDocument/2006/relationships/image" Target="../media/image78.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image" Target="../media/image72.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 Id="rId6" Type="http://schemas.openxmlformats.org/officeDocument/2006/relationships/image" Target="../media/image100.wmf"/><Relationship Id="rId5" Type="http://schemas.openxmlformats.org/officeDocument/2006/relationships/image" Target="../media/image99.wmf"/><Relationship Id="rId4" Type="http://schemas.openxmlformats.org/officeDocument/2006/relationships/image" Target="../media/image98.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105.wmf"/><Relationship Id="rId2" Type="http://schemas.openxmlformats.org/officeDocument/2006/relationships/image" Target="../media/image104.wmf"/><Relationship Id="rId1" Type="http://schemas.openxmlformats.org/officeDocument/2006/relationships/image" Target="../media/image103.wmf"/><Relationship Id="rId5" Type="http://schemas.openxmlformats.org/officeDocument/2006/relationships/image" Target="../media/image107.wmf"/><Relationship Id="rId4" Type="http://schemas.openxmlformats.org/officeDocument/2006/relationships/image" Target="../media/image106.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111.wmf"/><Relationship Id="rId2" Type="http://schemas.openxmlformats.org/officeDocument/2006/relationships/image" Target="../media/image110.wmf"/><Relationship Id="rId1" Type="http://schemas.openxmlformats.org/officeDocument/2006/relationships/image" Target="../media/image109.wmf"/><Relationship Id="rId4" Type="http://schemas.openxmlformats.org/officeDocument/2006/relationships/image" Target="../media/image112.w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119.wmf"/><Relationship Id="rId2" Type="http://schemas.openxmlformats.org/officeDocument/2006/relationships/image" Target="../media/image118.wmf"/><Relationship Id="rId1" Type="http://schemas.openxmlformats.org/officeDocument/2006/relationships/image" Target="../media/image117.wmf"/><Relationship Id="rId4" Type="http://schemas.openxmlformats.org/officeDocument/2006/relationships/image" Target="../media/image120.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image" Target="../media/image123.wmf"/><Relationship Id="rId1" Type="http://schemas.openxmlformats.org/officeDocument/2006/relationships/image" Target="../media/image122.wmf"/><Relationship Id="rId5" Type="http://schemas.openxmlformats.org/officeDocument/2006/relationships/image" Target="../media/image126.wmf"/><Relationship Id="rId4" Type="http://schemas.openxmlformats.org/officeDocument/2006/relationships/image" Target="../media/image125.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129.wmf"/><Relationship Id="rId2" Type="http://schemas.openxmlformats.org/officeDocument/2006/relationships/image" Target="../media/image128.wmf"/><Relationship Id="rId1" Type="http://schemas.openxmlformats.org/officeDocument/2006/relationships/image" Target="../media/image127.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131.wmf"/><Relationship Id="rId1" Type="http://schemas.openxmlformats.org/officeDocument/2006/relationships/image" Target="../media/image130.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34.wmf"/><Relationship Id="rId2" Type="http://schemas.openxmlformats.org/officeDocument/2006/relationships/image" Target="../media/image133.wmf"/><Relationship Id="rId1" Type="http://schemas.openxmlformats.org/officeDocument/2006/relationships/image" Target="../media/image132.wmf"/><Relationship Id="rId5" Type="http://schemas.openxmlformats.org/officeDocument/2006/relationships/image" Target="../media/image131.wmf"/><Relationship Id="rId4" Type="http://schemas.openxmlformats.org/officeDocument/2006/relationships/image" Target="../media/image135.wmf"/></Relationships>
</file>

<file path=ppt/drawings/_rels/vmlDrawing25.vml.rels><?xml version="1.0" encoding="UTF-8" standalone="yes"?>
<Relationships xmlns="http://schemas.openxmlformats.org/package/2006/relationships"><Relationship Id="rId2" Type="http://schemas.openxmlformats.org/officeDocument/2006/relationships/image" Target="../media/image136.wmf"/><Relationship Id="rId1" Type="http://schemas.openxmlformats.org/officeDocument/2006/relationships/image" Target="../media/image132.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image" Target="../media/image140.wmf"/><Relationship Id="rId1" Type="http://schemas.openxmlformats.org/officeDocument/2006/relationships/image" Target="../media/image139.wmf"/><Relationship Id="rId5" Type="http://schemas.openxmlformats.org/officeDocument/2006/relationships/image" Target="../media/image143.wmf"/><Relationship Id="rId4" Type="http://schemas.openxmlformats.org/officeDocument/2006/relationships/image" Target="../media/image142.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44.wmf"/><Relationship Id="rId7" Type="http://schemas.openxmlformats.org/officeDocument/2006/relationships/image" Target="../media/image148.wmf"/><Relationship Id="rId2" Type="http://schemas.openxmlformats.org/officeDocument/2006/relationships/image" Target="../media/image140.wmf"/><Relationship Id="rId1" Type="http://schemas.openxmlformats.org/officeDocument/2006/relationships/image" Target="../media/image139.wmf"/><Relationship Id="rId6" Type="http://schemas.openxmlformats.org/officeDocument/2006/relationships/image" Target="../media/image147.wmf"/><Relationship Id="rId5" Type="http://schemas.openxmlformats.org/officeDocument/2006/relationships/image" Target="../media/image146.wmf"/><Relationship Id="rId4" Type="http://schemas.openxmlformats.org/officeDocument/2006/relationships/image" Target="../media/image145.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52.wmf"/><Relationship Id="rId2" Type="http://schemas.openxmlformats.org/officeDocument/2006/relationships/image" Target="../media/image151.wmf"/><Relationship Id="rId1" Type="http://schemas.openxmlformats.org/officeDocument/2006/relationships/image" Target="../media/image150.wmf"/><Relationship Id="rId4" Type="http://schemas.openxmlformats.org/officeDocument/2006/relationships/image" Target="../media/image153.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image" Target="../media/image154.wmf"/><Relationship Id="rId1" Type="http://schemas.openxmlformats.org/officeDocument/2006/relationships/image" Target="../media/image150.wmf"/><Relationship Id="rId4" Type="http://schemas.openxmlformats.org/officeDocument/2006/relationships/image" Target="../media/image15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0.vml.rels><?xml version="1.0" encoding="UTF-8" standalone="yes"?>
<Relationships xmlns="http://schemas.openxmlformats.org/package/2006/relationships"><Relationship Id="rId8" Type="http://schemas.openxmlformats.org/officeDocument/2006/relationships/image" Target="../media/image161.wmf"/><Relationship Id="rId3" Type="http://schemas.openxmlformats.org/officeDocument/2006/relationships/image" Target="../media/image153.wmf"/><Relationship Id="rId7" Type="http://schemas.openxmlformats.org/officeDocument/2006/relationships/image" Target="../media/image160.wmf"/><Relationship Id="rId2" Type="http://schemas.openxmlformats.org/officeDocument/2006/relationships/image" Target="../media/image157.wmf"/><Relationship Id="rId1" Type="http://schemas.openxmlformats.org/officeDocument/2006/relationships/image" Target="../media/image130.wmf"/><Relationship Id="rId6" Type="http://schemas.openxmlformats.org/officeDocument/2006/relationships/image" Target="../media/image159.wmf"/><Relationship Id="rId5" Type="http://schemas.openxmlformats.org/officeDocument/2006/relationships/image" Target="../media/image158.wmf"/><Relationship Id="rId4" Type="http://schemas.openxmlformats.org/officeDocument/2006/relationships/image" Target="../media/image156.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161.wmf"/><Relationship Id="rId7" Type="http://schemas.openxmlformats.org/officeDocument/2006/relationships/image" Target="../media/image167.wmf"/><Relationship Id="rId2" Type="http://schemas.openxmlformats.org/officeDocument/2006/relationships/image" Target="../media/image163.wmf"/><Relationship Id="rId1" Type="http://schemas.openxmlformats.org/officeDocument/2006/relationships/image" Target="../media/image162.wmf"/><Relationship Id="rId6" Type="http://schemas.openxmlformats.org/officeDocument/2006/relationships/image" Target="../media/image166.wmf"/><Relationship Id="rId5" Type="http://schemas.openxmlformats.org/officeDocument/2006/relationships/image" Target="../media/image165.wmf"/><Relationship Id="rId4" Type="http://schemas.openxmlformats.org/officeDocument/2006/relationships/image" Target="../media/image164.w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70.wmf"/><Relationship Id="rId2" Type="http://schemas.openxmlformats.org/officeDocument/2006/relationships/image" Target="../media/image169.wmf"/><Relationship Id="rId1" Type="http://schemas.openxmlformats.org/officeDocument/2006/relationships/image" Target="../media/image168.wmf"/><Relationship Id="rId5" Type="http://schemas.openxmlformats.org/officeDocument/2006/relationships/image" Target="../media/image171.wmf"/><Relationship Id="rId4" Type="http://schemas.openxmlformats.org/officeDocument/2006/relationships/image" Target="../media/image81.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73.wmf"/><Relationship Id="rId1" Type="http://schemas.openxmlformats.org/officeDocument/2006/relationships/image" Target="../media/image172.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172.wmf"/><Relationship Id="rId2" Type="http://schemas.openxmlformats.org/officeDocument/2006/relationships/image" Target="../media/image175.wmf"/><Relationship Id="rId1" Type="http://schemas.openxmlformats.org/officeDocument/2006/relationships/image" Target="../media/image174.wmf"/><Relationship Id="rId6" Type="http://schemas.openxmlformats.org/officeDocument/2006/relationships/image" Target="../media/image178.wmf"/><Relationship Id="rId5" Type="http://schemas.openxmlformats.org/officeDocument/2006/relationships/image" Target="../media/image177.wmf"/><Relationship Id="rId4" Type="http://schemas.openxmlformats.org/officeDocument/2006/relationships/image" Target="../media/image176.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81.wmf"/><Relationship Id="rId2" Type="http://schemas.openxmlformats.org/officeDocument/2006/relationships/image" Target="../media/image180.wmf"/><Relationship Id="rId1" Type="http://schemas.openxmlformats.org/officeDocument/2006/relationships/image" Target="../media/image179.wmf"/><Relationship Id="rId4" Type="http://schemas.openxmlformats.org/officeDocument/2006/relationships/image" Target="../media/image182.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86.wmf"/><Relationship Id="rId2" Type="http://schemas.openxmlformats.org/officeDocument/2006/relationships/image" Target="../media/image185.wmf"/><Relationship Id="rId1" Type="http://schemas.openxmlformats.org/officeDocument/2006/relationships/image" Target="../media/image184.wmf"/><Relationship Id="rId5" Type="http://schemas.openxmlformats.org/officeDocument/2006/relationships/image" Target="../media/image188.wmf"/><Relationship Id="rId4" Type="http://schemas.openxmlformats.org/officeDocument/2006/relationships/image" Target="../media/image187.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86.wmf"/><Relationship Id="rId7" Type="http://schemas.openxmlformats.org/officeDocument/2006/relationships/image" Target="../media/image193.wmf"/><Relationship Id="rId2" Type="http://schemas.openxmlformats.org/officeDocument/2006/relationships/image" Target="../media/image190.wmf"/><Relationship Id="rId1" Type="http://schemas.openxmlformats.org/officeDocument/2006/relationships/image" Target="../media/image189.wmf"/><Relationship Id="rId6" Type="http://schemas.openxmlformats.org/officeDocument/2006/relationships/image" Target="../media/image192.wmf"/><Relationship Id="rId5" Type="http://schemas.openxmlformats.org/officeDocument/2006/relationships/image" Target="../media/image191.wmf"/><Relationship Id="rId4" Type="http://schemas.openxmlformats.org/officeDocument/2006/relationships/image" Target="../media/image187.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95.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98.wmf"/><Relationship Id="rId2" Type="http://schemas.openxmlformats.org/officeDocument/2006/relationships/image" Target="../media/image197.wmf"/><Relationship Id="rId1" Type="http://schemas.openxmlformats.org/officeDocument/2006/relationships/image" Target="../media/image196.wmf"/><Relationship Id="rId6" Type="http://schemas.openxmlformats.org/officeDocument/2006/relationships/image" Target="../media/image200.wmf"/><Relationship Id="rId5" Type="http://schemas.openxmlformats.org/officeDocument/2006/relationships/image" Target="../media/image195.wmf"/><Relationship Id="rId4" Type="http://schemas.openxmlformats.org/officeDocument/2006/relationships/image" Target="../media/image19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 Id="rId4" Type="http://schemas.openxmlformats.org/officeDocument/2006/relationships/image" Target="../media/image204.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 Id="rId4" Type="http://schemas.openxmlformats.org/officeDocument/2006/relationships/image" Target="../media/image204.w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203.wmf"/><Relationship Id="rId7" Type="http://schemas.openxmlformats.org/officeDocument/2006/relationships/image" Target="../media/image207.wmf"/><Relationship Id="rId2" Type="http://schemas.openxmlformats.org/officeDocument/2006/relationships/image" Target="../media/image202.wmf"/><Relationship Id="rId1" Type="http://schemas.openxmlformats.org/officeDocument/2006/relationships/image" Target="../media/image201.wmf"/><Relationship Id="rId6" Type="http://schemas.openxmlformats.org/officeDocument/2006/relationships/image" Target="../media/image206.wmf"/><Relationship Id="rId5" Type="http://schemas.openxmlformats.org/officeDocument/2006/relationships/image" Target="../media/image205.wmf"/><Relationship Id="rId4" Type="http://schemas.openxmlformats.org/officeDocument/2006/relationships/image" Target="../media/image204.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208.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211.wmf"/><Relationship Id="rId2" Type="http://schemas.openxmlformats.org/officeDocument/2006/relationships/image" Target="../media/image210.wmf"/><Relationship Id="rId1" Type="http://schemas.openxmlformats.org/officeDocument/2006/relationships/image" Target="../media/image209.wmf"/><Relationship Id="rId6" Type="http://schemas.openxmlformats.org/officeDocument/2006/relationships/image" Target="../media/image214.wmf"/><Relationship Id="rId5" Type="http://schemas.openxmlformats.org/officeDocument/2006/relationships/image" Target="../media/image213.wmf"/><Relationship Id="rId4" Type="http://schemas.openxmlformats.org/officeDocument/2006/relationships/image" Target="../media/image212.w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214.wmf"/><Relationship Id="rId2" Type="http://schemas.openxmlformats.org/officeDocument/2006/relationships/image" Target="../media/image213.wmf"/><Relationship Id="rId1" Type="http://schemas.openxmlformats.org/officeDocument/2006/relationships/image" Target="../media/image21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image" Target="../media/image28.wmf"/><Relationship Id="rId7" Type="http://schemas.openxmlformats.org/officeDocument/2006/relationships/image" Target="../media/image32.wmf"/><Relationship Id="rId2" Type="http://schemas.openxmlformats.org/officeDocument/2006/relationships/image" Target="../media/image27.wmf"/><Relationship Id="rId1" Type="http://schemas.openxmlformats.org/officeDocument/2006/relationships/image" Target="../media/image26.wmf"/><Relationship Id="rId6" Type="http://schemas.openxmlformats.org/officeDocument/2006/relationships/image" Target="../media/image31.wmf"/><Relationship Id="rId5" Type="http://schemas.openxmlformats.org/officeDocument/2006/relationships/image" Target="../media/image30.wmf"/><Relationship Id="rId4" Type="http://schemas.openxmlformats.org/officeDocument/2006/relationships/image" Target="../media/image29.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4" Type="http://schemas.openxmlformats.org/officeDocument/2006/relationships/image" Target="../media/image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9DAA9D4C-5B9A-4EEC-8642-289DFC7C698C}" type="datetimeFigureOut">
              <a:rPr lang="en-US" smtClean="0"/>
              <a:t>10/10/23</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62E11466-55C5-4CF3-9598-38760188208C}" type="slidenum">
              <a:rPr lang="en-US" smtClean="0"/>
              <a:t>‹#›</a:t>
            </a:fld>
            <a:endParaRPr lang="en-US"/>
          </a:p>
        </p:txBody>
      </p:sp>
    </p:spTree>
    <p:extLst>
      <p:ext uri="{BB962C8B-B14F-4D97-AF65-F5344CB8AC3E}">
        <p14:creationId xmlns:p14="http://schemas.microsoft.com/office/powerpoint/2010/main" val="305874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pPr>
              <a:defRPr/>
            </a:pPr>
            <a:endParaRPr lang="en-GB"/>
          </a:p>
        </p:txBody>
      </p:sp>
      <p:sp>
        <p:nvSpPr>
          <p:cNvPr id="3" name="Segnaposto data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pPr>
              <a:defRPr/>
            </a:pPr>
            <a:fld id="{B72A241F-2EA6-4AB4-939A-29BEED1BF981}" type="datetimeFigureOut">
              <a:rPr lang="en-GB"/>
              <a:pPr>
                <a:defRPr/>
              </a:pPr>
              <a:t>10/10/2023</a:t>
            </a:fld>
            <a:endParaRPr lang="en-GB"/>
          </a:p>
        </p:txBody>
      </p:sp>
      <p:sp>
        <p:nvSpPr>
          <p:cNvPr id="4" name="Segnaposto immagine diapositiva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6661" tIns="48331" rIns="96661" bIns="48331" rtlCol="0" anchor="ctr"/>
          <a:lstStyle/>
          <a:p>
            <a:pPr lvl="0"/>
            <a:endParaRPr lang="en-GB" noProof="0" smtClean="0"/>
          </a:p>
        </p:txBody>
      </p:sp>
      <p:sp>
        <p:nvSpPr>
          <p:cNvPr id="5" name="Segnaposto note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it-IT" noProof="0" smtClean="0"/>
              <a:t>Modifica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en-GB" noProof="0" smtClean="0"/>
          </a:p>
        </p:txBody>
      </p:sp>
      <p:sp>
        <p:nvSpPr>
          <p:cNvPr id="6" name="Segnaposto piè di pagina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pPr>
              <a:defRPr/>
            </a:pPr>
            <a:endParaRPr lang="en-GB"/>
          </a:p>
        </p:txBody>
      </p:sp>
      <p:sp>
        <p:nvSpPr>
          <p:cNvPr id="7" name="Segnaposto numero diapositiva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pPr>
              <a:defRPr/>
            </a:pPr>
            <a:fld id="{66514768-1712-4DBD-AC96-CD162AE32355}"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en.wikipedia.org/wiki/Reversible_reaction" TargetMode="External"/><Relationship Id="rId7" Type="http://schemas.openxmlformats.org/officeDocument/2006/relationships/hyperlink" Target="https://en.wikipedia.org/wiki/Thermodynamic_equilibrium"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s://en.wikipedia.org/wiki/Closed_system" TargetMode="External"/><Relationship Id="rId5" Type="http://schemas.openxmlformats.org/officeDocument/2006/relationships/hyperlink" Target="https://en.wikipedia.org/wiki/Thermodynamics" TargetMode="External"/><Relationship Id="rId4" Type="http://schemas.openxmlformats.org/officeDocument/2006/relationships/hyperlink" Target="https://en.wikipedia.org/wiki/Steady_state" TargetMode="Externa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en.wikipedia.org/wiki/Reversible_reaction" TargetMode="External"/><Relationship Id="rId7" Type="http://schemas.openxmlformats.org/officeDocument/2006/relationships/hyperlink" Target="https://en.wikipedia.org/wiki/Thermodynamic_equilibrium" TargetMode="External"/><Relationship Id="rId2" Type="http://schemas.openxmlformats.org/officeDocument/2006/relationships/slide" Target="../slides/slide65.xml"/><Relationship Id="rId1" Type="http://schemas.openxmlformats.org/officeDocument/2006/relationships/notesMaster" Target="../notesMasters/notesMaster1.xml"/><Relationship Id="rId6" Type="http://schemas.openxmlformats.org/officeDocument/2006/relationships/hyperlink" Target="https://en.wikipedia.org/wiki/Closed_system" TargetMode="External"/><Relationship Id="rId5" Type="http://schemas.openxmlformats.org/officeDocument/2006/relationships/hyperlink" Target="https://en.wikipedia.org/wiki/Thermodynamics" TargetMode="External"/><Relationship Id="rId4" Type="http://schemas.openxmlformats.org/officeDocument/2006/relationships/hyperlink" Target="https://en.wikipedia.org/wiki/Steady_state" TargetMode="Externa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en.wikipedia.org/wiki/Reversible_reaction" TargetMode="External"/><Relationship Id="rId7" Type="http://schemas.openxmlformats.org/officeDocument/2006/relationships/hyperlink" Target="https://en.wikipedia.org/wiki/Thermodynamic_equilibrium"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s://en.wikipedia.org/wiki/Closed_system" TargetMode="External"/><Relationship Id="rId5" Type="http://schemas.openxmlformats.org/officeDocument/2006/relationships/hyperlink" Target="https://en.wikipedia.org/wiki/Thermodynamics" TargetMode="External"/><Relationship Id="rId4" Type="http://schemas.openxmlformats.org/officeDocument/2006/relationships/hyperlink" Target="https://en.wikipedia.org/wiki/Steady_state"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a:t>
            </a:fld>
            <a:endParaRPr lang="en-GB"/>
          </a:p>
        </p:txBody>
      </p:sp>
    </p:spTree>
    <p:extLst>
      <p:ext uri="{BB962C8B-B14F-4D97-AF65-F5344CB8AC3E}">
        <p14:creationId xmlns:p14="http://schemas.microsoft.com/office/powerpoint/2010/main" val="2575490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17</a:t>
            </a:fld>
            <a:endParaRPr lang="en-GB"/>
          </a:p>
        </p:txBody>
      </p:sp>
    </p:spTree>
    <p:extLst>
      <p:ext uri="{BB962C8B-B14F-4D97-AF65-F5344CB8AC3E}">
        <p14:creationId xmlns:p14="http://schemas.microsoft.com/office/powerpoint/2010/main" val="3878620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18</a:t>
            </a:fld>
            <a:endParaRPr lang="en-GB" altLang="en-US" smtClean="0"/>
          </a:p>
        </p:txBody>
      </p:sp>
    </p:spTree>
    <p:extLst>
      <p:ext uri="{BB962C8B-B14F-4D97-AF65-F5344CB8AC3E}">
        <p14:creationId xmlns:p14="http://schemas.microsoft.com/office/powerpoint/2010/main" val="38289913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19</a:t>
            </a:fld>
            <a:endParaRPr lang="en-GB" altLang="en-US" smtClean="0"/>
          </a:p>
        </p:txBody>
      </p:sp>
    </p:spTree>
    <p:extLst>
      <p:ext uri="{BB962C8B-B14F-4D97-AF65-F5344CB8AC3E}">
        <p14:creationId xmlns:p14="http://schemas.microsoft.com/office/powerpoint/2010/main" val="1701507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20</a:t>
            </a:fld>
            <a:endParaRPr lang="en-GB" altLang="en-US" smtClean="0"/>
          </a:p>
        </p:txBody>
      </p:sp>
    </p:spTree>
    <p:extLst>
      <p:ext uri="{BB962C8B-B14F-4D97-AF65-F5344CB8AC3E}">
        <p14:creationId xmlns:p14="http://schemas.microsoft.com/office/powerpoint/2010/main" val="2063579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basis of the fact that the order coincides with</a:t>
            </a:r>
            <a:r>
              <a:rPr lang="it-IT" baseline="0" dirty="0" smtClean="0"/>
              <a:t> stechiometric coefficients </a:t>
            </a:r>
            <a:r>
              <a:rPr lang="en-US" sz="1300" dirty="0"/>
              <a:t>lies in the fact that they must occur during a single collision</a:t>
            </a:r>
          </a:p>
          <a:p>
            <a:r>
              <a:rPr lang="en-US" sz="1300" dirty="0"/>
              <a:t>(although the </a:t>
            </a:r>
            <a:r>
              <a:rPr lang="en-US" sz="1300" i="1" dirty="0"/>
              <a:t>probability </a:t>
            </a:r>
            <a:r>
              <a:rPr lang="en-US" sz="1300" dirty="0"/>
              <a:t>of reaction during any one collision is equal to or less than unity). Thus doubling the concentration of one reagent will double the number of collisions per second with the other reagent. Assuming the probability of reaction per collision remains constant, then the number of the two molecules</a:t>
            </a:r>
          </a:p>
          <a:p>
            <a:r>
              <a:rPr lang="en-US" sz="1300" dirty="0"/>
              <a:t>reacting, and the number of product molecules formed per unit time (i.e., the rate), must double.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21</a:t>
            </a:fld>
            <a:endParaRPr lang="en-GB"/>
          </a:p>
        </p:txBody>
      </p:sp>
    </p:spTree>
    <p:extLst>
      <p:ext uri="{BB962C8B-B14F-4D97-AF65-F5344CB8AC3E}">
        <p14:creationId xmlns:p14="http://schemas.microsoft.com/office/powerpoint/2010/main" val="1359493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Arrivata</a:t>
            </a:r>
            <a:r>
              <a:rPr lang="en-US" baseline="0" dirty="0" smtClean="0"/>
              <a:t> qui </a:t>
            </a:r>
            <a:r>
              <a:rPr lang="en-US" baseline="0" dirty="0" err="1" smtClean="0"/>
              <a:t>Lezione</a:t>
            </a:r>
            <a:r>
              <a:rPr lang="en-US" baseline="0" dirty="0" smtClean="0"/>
              <a:t> del 3 </a:t>
            </a:r>
            <a:r>
              <a:rPr lang="en-US" baseline="0" dirty="0" err="1" smtClean="0"/>
              <a:t>ottobre</a:t>
            </a:r>
            <a:r>
              <a:rPr lang="en-US" baseline="0" dirty="0" smtClean="0"/>
              <a:t> 2023</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22</a:t>
            </a:fld>
            <a:endParaRPr lang="en-GB"/>
          </a:p>
        </p:txBody>
      </p:sp>
    </p:spTree>
    <p:extLst>
      <p:ext uri="{BB962C8B-B14F-4D97-AF65-F5344CB8AC3E}">
        <p14:creationId xmlns:p14="http://schemas.microsoft.com/office/powerpoint/2010/main" val="188576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Situation 2a is the situation that the initial concentration of the two reactants are not equal. Let xx be the concentration of each species reacted at time </a:t>
            </a:r>
            <a:r>
              <a:rPr lang="en-US" sz="1300" dirty="0" err="1"/>
              <a:t>tt</a:t>
            </a:r>
            <a:r>
              <a:rPr lang="en-US" sz="1300" dirty="0"/>
              <a:t>.</a:t>
            </a:r>
          </a:p>
          <a:p>
            <a:r>
              <a:rPr lang="en-US" sz="1300" dirty="0"/>
              <a:t>Let [A]0=a[A]0=a and [B]0=b[B]0=b, then [A]=a−x[A]=a−x ;[B]=b−x[B]=b−x. The expression of rate law becomes:</a:t>
            </a:r>
          </a:p>
          <a:p>
            <a:r>
              <a:rPr lang="en-US" sz="1300" dirty="0"/>
              <a:t>To solve this integral, we use the method of partial fractions</a:t>
            </a:r>
          </a:p>
          <a:p>
            <a:endParaRPr lang="en-US" b="0" i="0" u="none" strike="noStrike" dirty="0" smtClean="0">
              <a:effectLst/>
            </a:endParaRPr>
          </a:p>
          <a:p>
            <a:r>
              <a:rPr lang="en-US" b="0" i="0" u="none" strike="noStrike" dirty="0" smtClean="0">
                <a:effectLst/>
              </a:rPr>
              <a:t>See derivation</a:t>
            </a:r>
            <a:r>
              <a:rPr lang="en-US" b="0" i="0" u="none" strike="noStrike" baseline="0" dirty="0" smtClean="0">
                <a:effectLst/>
              </a:rPr>
              <a:t> in</a:t>
            </a:r>
            <a:r>
              <a:rPr lang="en-US" b="0" i="0" u="none" strike="noStrike" dirty="0" smtClean="0">
                <a:effectLst/>
              </a:rPr>
              <a:t/>
            </a:r>
            <a:br>
              <a:rPr lang="en-US" b="0" i="0" u="none" strike="noStrike" dirty="0" smtClean="0">
                <a:effectLst/>
              </a:rPr>
            </a:br>
            <a:r>
              <a:rPr lang="en-US" b="0" i="0" u="none" strike="noStrike" dirty="0" smtClean="0">
                <a:effectLst/>
              </a:rPr>
              <a:t>https://chem.libretexts.org/Textbook_Maps/Physical_and_Theoretical_Chemistry_Textbook_Maps/Supplemental_Modules_(Physical_and_Theoretical_Chemistry)/Kinetics/Reaction_Rates/Second-Order_Reactions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24</a:t>
            </a:fld>
            <a:endParaRPr lang="en-GB"/>
          </a:p>
        </p:txBody>
      </p:sp>
    </p:spTree>
    <p:extLst>
      <p:ext uri="{BB962C8B-B14F-4D97-AF65-F5344CB8AC3E}">
        <p14:creationId xmlns:p14="http://schemas.microsoft.com/office/powerpoint/2010/main" val="1611949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Situation 2a is the situation that the initial concentration of the two reactants are not equal. Let xx be the concentration of each species reacted at time </a:t>
            </a:r>
            <a:r>
              <a:rPr lang="en-US" sz="1300" dirty="0" err="1"/>
              <a:t>tt</a:t>
            </a:r>
            <a:r>
              <a:rPr lang="en-US" sz="1300" dirty="0"/>
              <a:t>.</a:t>
            </a:r>
          </a:p>
          <a:p>
            <a:r>
              <a:rPr lang="en-US" sz="1300" dirty="0"/>
              <a:t>Let [A]0=a[A]0=a and [B]0=b[B]0=b, then [A]=a−x[A]=a−x ;[B]=b−x[B]=b−x. The expression of rate law becomes:</a:t>
            </a:r>
          </a:p>
          <a:p>
            <a:r>
              <a:rPr lang="en-US" sz="1300" dirty="0"/>
              <a:t>To solve this integral, we use the method of partial fractions</a:t>
            </a:r>
          </a:p>
          <a:p>
            <a:endParaRPr lang="en-US" b="0" i="0" u="none" strike="noStrike" dirty="0" smtClean="0">
              <a:effectLst/>
            </a:endParaRPr>
          </a:p>
          <a:p>
            <a:r>
              <a:rPr lang="en-US" b="0" i="0" u="none" strike="noStrike" dirty="0" smtClean="0">
                <a:effectLst/>
              </a:rPr>
              <a:t>See derivation</a:t>
            </a:r>
            <a:r>
              <a:rPr lang="en-US" b="0" i="0" u="none" strike="noStrike" baseline="0" dirty="0" smtClean="0">
                <a:effectLst/>
              </a:rPr>
              <a:t> in</a:t>
            </a:r>
            <a:r>
              <a:rPr lang="en-US" b="0" i="0" u="none" strike="noStrike" dirty="0" smtClean="0">
                <a:effectLst/>
              </a:rPr>
              <a:t/>
            </a:r>
            <a:br>
              <a:rPr lang="en-US" b="0" i="0" u="none" strike="noStrike" dirty="0" smtClean="0">
                <a:effectLst/>
              </a:rPr>
            </a:br>
            <a:r>
              <a:rPr lang="en-US" b="0" i="0" u="none" strike="noStrike" dirty="0" smtClean="0">
                <a:effectLst/>
              </a:rPr>
              <a:t>https://chem.libretexts.org/Textbook_Maps/Physical_and_Theoretical_Chemistry_Textbook_Maps/Supplemental_Modules_(Physical_and_Theoretical_Chemistry)/Kinetics/Reaction_Rates/Second-Order_Reactions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25</a:t>
            </a:fld>
            <a:endParaRPr lang="en-GB"/>
          </a:p>
        </p:txBody>
      </p:sp>
    </p:spTree>
    <p:extLst>
      <p:ext uri="{BB962C8B-B14F-4D97-AF65-F5344CB8AC3E}">
        <p14:creationId xmlns:p14="http://schemas.microsoft.com/office/powerpoint/2010/main" val="666062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26</a:t>
            </a:fld>
            <a:endParaRPr lang="en-GB" altLang="en-US" smtClean="0"/>
          </a:p>
        </p:txBody>
      </p:sp>
    </p:spTree>
    <p:extLst>
      <p:ext uri="{BB962C8B-B14F-4D97-AF65-F5344CB8AC3E}">
        <p14:creationId xmlns:p14="http://schemas.microsoft.com/office/powerpoint/2010/main" val="2474124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27</a:t>
            </a:fld>
            <a:endParaRPr lang="en-GB" altLang="en-US" smtClean="0"/>
          </a:p>
        </p:txBody>
      </p:sp>
    </p:spTree>
    <p:extLst>
      <p:ext uri="{BB962C8B-B14F-4D97-AF65-F5344CB8AC3E}">
        <p14:creationId xmlns:p14="http://schemas.microsoft.com/office/powerpoint/2010/main" val="73045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5</a:t>
            </a:fld>
            <a:endParaRPr lang="en-GB" altLang="en-US" smtClean="0"/>
          </a:p>
        </p:txBody>
      </p:sp>
    </p:spTree>
    <p:extLst>
      <p:ext uri="{BB962C8B-B14F-4D97-AF65-F5344CB8AC3E}">
        <p14:creationId xmlns:p14="http://schemas.microsoft.com/office/powerpoint/2010/main" val="3594495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28</a:t>
            </a:fld>
            <a:endParaRPr lang="en-GB" altLang="en-US" smtClean="0"/>
          </a:p>
        </p:txBody>
      </p:sp>
    </p:spTree>
    <p:extLst>
      <p:ext uri="{BB962C8B-B14F-4D97-AF65-F5344CB8AC3E}">
        <p14:creationId xmlns:p14="http://schemas.microsoft.com/office/powerpoint/2010/main" val="3633958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29</a:t>
            </a:fld>
            <a:endParaRPr lang="en-GB" altLang="en-US" smtClean="0"/>
          </a:p>
        </p:txBody>
      </p:sp>
    </p:spTree>
    <p:extLst>
      <p:ext uri="{BB962C8B-B14F-4D97-AF65-F5344CB8AC3E}">
        <p14:creationId xmlns:p14="http://schemas.microsoft.com/office/powerpoint/2010/main" val="1365955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30</a:t>
            </a:fld>
            <a:endParaRPr lang="en-GB" altLang="en-US" smtClean="0"/>
          </a:p>
        </p:txBody>
      </p:sp>
    </p:spTree>
    <p:extLst>
      <p:ext uri="{BB962C8B-B14F-4D97-AF65-F5344CB8AC3E}">
        <p14:creationId xmlns:p14="http://schemas.microsoft.com/office/powerpoint/2010/main" val="2822633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31</a:t>
            </a:fld>
            <a:endParaRPr lang="en-GB" altLang="en-US" smtClean="0"/>
          </a:p>
        </p:txBody>
      </p:sp>
    </p:spTree>
    <p:extLst>
      <p:ext uri="{BB962C8B-B14F-4D97-AF65-F5344CB8AC3E}">
        <p14:creationId xmlns:p14="http://schemas.microsoft.com/office/powerpoint/2010/main" val="4176520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32</a:t>
            </a:fld>
            <a:endParaRPr lang="en-GB" altLang="en-US" smtClean="0"/>
          </a:p>
        </p:txBody>
      </p:sp>
    </p:spTree>
    <p:extLst>
      <p:ext uri="{BB962C8B-B14F-4D97-AF65-F5344CB8AC3E}">
        <p14:creationId xmlns:p14="http://schemas.microsoft.com/office/powerpoint/2010/main" val="36501340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Situation 2a is the situation that the initial concentration of the two reactants are not equal. Let xx be the concentration of each species reacted at time </a:t>
            </a:r>
            <a:r>
              <a:rPr lang="en-US" sz="1300" dirty="0" err="1"/>
              <a:t>tt</a:t>
            </a:r>
            <a:r>
              <a:rPr lang="en-US" sz="1300" dirty="0"/>
              <a:t>.</a:t>
            </a:r>
          </a:p>
          <a:p>
            <a:r>
              <a:rPr lang="en-US" sz="1300" dirty="0"/>
              <a:t>Let [A]0=a[A]0=a and [B]0=b[B]0=b, then [A]=a−x[A]=a−x ;[B]=b−x[B]=b−x. The expression of rate law becomes:</a:t>
            </a:r>
          </a:p>
          <a:p>
            <a:r>
              <a:rPr lang="en-US" sz="1300" dirty="0"/>
              <a:t>To solve this integral, we use the method of partial fractions</a:t>
            </a:r>
          </a:p>
          <a:p>
            <a:endParaRPr lang="en-US" b="0" i="0" u="none" strike="noStrike" dirty="0" smtClean="0">
              <a:effectLst/>
            </a:endParaRPr>
          </a:p>
          <a:p>
            <a:r>
              <a:rPr lang="en-US" b="0" i="0" u="none" strike="noStrike" dirty="0" smtClean="0">
                <a:effectLst/>
              </a:rPr>
              <a:t>See derivation</a:t>
            </a:r>
            <a:r>
              <a:rPr lang="en-US" b="0" i="0" u="none" strike="noStrike" baseline="0" dirty="0" smtClean="0">
                <a:effectLst/>
              </a:rPr>
              <a:t> in</a:t>
            </a:r>
            <a:r>
              <a:rPr lang="en-US" b="0" i="0" u="none" strike="noStrike" dirty="0" smtClean="0">
                <a:effectLst/>
              </a:rPr>
              <a:t/>
            </a:r>
            <a:br>
              <a:rPr lang="en-US" b="0" i="0" u="none" strike="noStrike" dirty="0" smtClean="0">
                <a:effectLst/>
              </a:rPr>
            </a:br>
            <a:r>
              <a:rPr lang="en-US" b="0" i="0" u="none" strike="noStrike" dirty="0" smtClean="0">
                <a:effectLst/>
              </a:rPr>
              <a:t>https://chem.libretexts.org/Textbook_Maps/Physical_and_Theoretical_Chemistry_Textbook_Maps/Supplemental_Modules_(Physical_and_Theoretical_Chemistry)/Kinetics/Reaction_Rates/Second-Order_Reactions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35</a:t>
            </a:fld>
            <a:endParaRPr lang="en-GB"/>
          </a:p>
        </p:txBody>
      </p:sp>
    </p:spTree>
    <p:extLst>
      <p:ext uri="{BB962C8B-B14F-4D97-AF65-F5344CB8AC3E}">
        <p14:creationId xmlns:p14="http://schemas.microsoft.com/office/powerpoint/2010/main" val="27741288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These calculations illustrate why regulatory agencies have concentrated on controlling "non-methane hydrocarbons.“ Because methane reacts so slowly in the</a:t>
            </a:r>
          </a:p>
          <a:p>
            <a:r>
              <a:rPr lang="en-US" sz="1300" dirty="0"/>
              <a:t>troposphere, it is generally not of concern from the point of view of ozone formation in urban areas, i.e., over the time scale of hours to a few days. It is also the</a:t>
            </a:r>
          </a:p>
          <a:p>
            <a:r>
              <a:rPr lang="en-US" sz="1300" dirty="0"/>
              <a:t>reason that CH 4 is the only organic to survive long enough in the troposphere to cross the tropopause and enter the stratosphere in significant concentrations (see</a:t>
            </a:r>
          </a:p>
          <a:p>
            <a:r>
              <a:rPr lang="en-US" sz="1300" dirty="0"/>
              <a:t>Chapter 12). On the other hand, propane reacts sufficiently quickly that it can contribute to local and regional photochemical smog formation</a:t>
            </a:r>
          </a:p>
          <a:p>
            <a:r>
              <a:rPr lang="it-IT" sz="1300" dirty="0"/>
              <a:t>For tropospheric O3 problem see http://elte.prompt.hu/sites/default/files/tananyagok/AtmosphericChemistry/ch08s02.html</a:t>
            </a:r>
            <a:endParaRPr lang="en-US" sz="1300"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36</a:t>
            </a:fld>
            <a:endParaRPr lang="en-GB"/>
          </a:p>
        </p:txBody>
      </p:sp>
    </p:spTree>
    <p:extLst>
      <p:ext uri="{BB962C8B-B14F-4D97-AF65-F5344CB8AC3E}">
        <p14:creationId xmlns:p14="http://schemas.microsoft.com/office/powerpoint/2010/main" val="974922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3000" dirty="0"/>
              <a:t>The presence of </a:t>
            </a:r>
            <a:r>
              <a:rPr lang="en-US" altLang="en-US" sz="3000" dirty="0" err="1"/>
              <a:t>peroxy</a:t>
            </a:r>
            <a:r>
              <a:rPr lang="en-US" altLang="en-US" sz="3000" dirty="0"/>
              <a:t> radicals, from the oxidation of hydrocarbons, disturbs the O</a:t>
            </a:r>
            <a:r>
              <a:rPr lang="en-US" altLang="en-US" sz="3000" baseline="-25000" dirty="0"/>
              <a:t>3</a:t>
            </a:r>
            <a:r>
              <a:rPr lang="en-US" altLang="en-US" sz="3000" dirty="0"/>
              <a:t>-NO-NO</a:t>
            </a:r>
            <a:r>
              <a:rPr lang="en-US" altLang="en-US" sz="3000" baseline="-25000" dirty="0"/>
              <a:t>2</a:t>
            </a:r>
            <a:r>
              <a:rPr lang="en-US" altLang="en-US" sz="3000" dirty="0"/>
              <a:t> cycle and </a:t>
            </a:r>
            <a:r>
              <a:rPr lang="en-US" altLang="en-US" sz="2500" dirty="0"/>
              <a:t>leads to a net production of ozone</a:t>
            </a:r>
          </a:p>
          <a:p>
            <a:pPr defTabSz="966612">
              <a:defRPr/>
            </a:pPr>
            <a:endParaRPr lang="en-US" sz="1300" dirty="0"/>
          </a:p>
          <a:p>
            <a:pPr eaLnBrk="1" hangingPunct="1">
              <a:lnSpc>
                <a:spcPct val="90000"/>
              </a:lnSpc>
            </a:pPr>
            <a:r>
              <a:rPr lang="en-US" altLang="en-US" dirty="0" smtClean="0"/>
              <a:t>Both meteorology and photochemistry play important roles in local and global ozone chemistry.</a:t>
            </a:r>
          </a:p>
          <a:p>
            <a:pPr eaLnBrk="1" hangingPunct="1">
              <a:lnSpc>
                <a:spcPct val="90000"/>
              </a:lnSpc>
            </a:pPr>
            <a:r>
              <a:rPr lang="en-US" altLang="en-US" dirty="0" smtClean="0"/>
              <a:t>Transport from the stratosphere represents a natural source of ozone.</a:t>
            </a:r>
          </a:p>
          <a:p>
            <a:pPr eaLnBrk="1" hangingPunct="1">
              <a:lnSpc>
                <a:spcPct val="90000"/>
              </a:lnSpc>
            </a:pPr>
            <a:r>
              <a:rPr lang="en-US" altLang="en-US" dirty="0" smtClean="0"/>
              <a:t>VOC</a:t>
            </a:r>
            <a:r>
              <a:rPr lang="ja-JP" altLang="en-US" dirty="0" smtClean="0"/>
              <a:t>’</a:t>
            </a:r>
            <a:r>
              <a:rPr lang="en-US" altLang="ja-JP" dirty="0" smtClean="0"/>
              <a:t>s plus NOx make a photochemical source.</a:t>
            </a:r>
          </a:p>
          <a:p>
            <a:pPr eaLnBrk="1" hangingPunct="1">
              <a:lnSpc>
                <a:spcPct val="90000"/>
              </a:lnSpc>
            </a:pPr>
            <a:r>
              <a:rPr lang="en-US" altLang="en-US" dirty="0" err="1" smtClean="0"/>
              <a:t>HOx</a:t>
            </a:r>
            <a:r>
              <a:rPr lang="en-US" altLang="en-US" dirty="0" smtClean="0"/>
              <a:t> reactions and dry deposition are sinks.</a:t>
            </a:r>
          </a:p>
          <a:p>
            <a:pPr defTabSz="966612">
              <a:defRPr/>
            </a:pP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37</a:t>
            </a:fld>
            <a:endParaRPr lang="en-GB"/>
          </a:p>
        </p:txBody>
      </p:sp>
    </p:spTree>
    <p:extLst>
      <p:ext uri="{BB962C8B-B14F-4D97-AF65-F5344CB8AC3E}">
        <p14:creationId xmlns:p14="http://schemas.microsoft.com/office/powerpoint/2010/main" val="15885096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a:t>Photolysis: absoprtion cross section of CH4 is maximum in the VUV that does not penetrate in the troposphere. At lambda 276 the absorption is very small 10-24 </a:t>
            </a:r>
            <a:endParaRPr lang="en-US" sz="1300"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38</a:t>
            </a:fld>
            <a:endParaRPr lang="en-GB"/>
          </a:p>
        </p:txBody>
      </p:sp>
    </p:spTree>
    <p:extLst>
      <p:ext uri="{BB962C8B-B14F-4D97-AF65-F5344CB8AC3E}">
        <p14:creationId xmlns:p14="http://schemas.microsoft.com/office/powerpoint/2010/main" val="1029041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sz="1300" dirty="0"/>
              <a:t>Photolysis: absoprtion cross section of CH4 is maximum in the VUV that does not penetrate in the troposphere. At lambda 276 the absorption is very small 10-24 </a:t>
            </a:r>
            <a:endParaRPr lang="en-US" sz="1300"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39</a:t>
            </a:fld>
            <a:endParaRPr lang="en-GB"/>
          </a:p>
        </p:txBody>
      </p:sp>
    </p:spTree>
    <p:extLst>
      <p:ext uri="{BB962C8B-B14F-4D97-AF65-F5344CB8AC3E}">
        <p14:creationId xmlns:p14="http://schemas.microsoft.com/office/powerpoint/2010/main" val="4219109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8</a:t>
            </a:fld>
            <a:endParaRPr lang="en-GB" altLang="en-US" smtClean="0"/>
          </a:p>
        </p:txBody>
      </p:sp>
    </p:spTree>
    <p:extLst>
      <p:ext uri="{BB962C8B-B14F-4D97-AF65-F5344CB8AC3E}">
        <p14:creationId xmlns:p14="http://schemas.microsoft.com/office/powerpoint/2010/main" val="2906337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might expect the rate to increase with the concentration or pressure of the third body M. However, there</a:t>
            </a:r>
          </a:p>
          <a:p>
            <a:r>
              <a:rPr lang="en-US" sz="1300" dirty="0"/>
              <a:t>clearly must be some limit since the rate cannot increase to infinity but only to some upper limit determined by how fast the two reactive species can combine</a:t>
            </a:r>
          </a:p>
          <a:p>
            <a:r>
              <a:rPr lang="en-US" sz="1300" dirty="0"/>
              <a:t>chemically. As a result, one might intuitively expect the rates of </a:t>
            </a:r>
            <a:r>
              <a:rPr lang="en-US" sz="1300" dirty="0" err="1"/>
              <a:t>termolecular</a:t>
            </a:r>
            <a:r>
              <a:rPr lang="en-US" sz="1300" dirty="0"/>
              <a:t> reactions to increase initially as the pressure of M is increased from zero</a:t>
            </a:r>
          </a:p>
          <a:p>
            <a:r>
              <a:rPr lang="en-US" sz="1300" dirty="0"/>
              <a:t>and then to plateau at some limiting value at high pressures. Let us take the reaction of OH with NO2 as an example of a </a:t>
            </a:r>
            <a:r>
              <a:rPr lang="en-US" sz="1300" dirty="0" err="1"/>
              <a:t>termolecular</a:t>
            </a:r>
            <a:r>
              <a:rPr lang="en-US" sz="1300" dirty="0"/>
              <a:t> reaction of atmospheric</a:t>
            </a:r>
          </a:p>
          <a:p>
            <a:r>
              <a:rPr lang="en-US" sz="1300" dirty="0"/>
              <a:t>interest and examine how its pressure dependence is established. It is common in kinetic studies to follow the decay of one reactant in an excess of the second</a:t>
            </a:r>
          </a:p>
          <a:p>
            <a:r>
              <a:rPr lang="en-US" sz="1300" dirty="0"/>
              <a:t>reactant. In the case of reaction, the decay of OH is followed in the presence of excess NO2 and the third body M, where M is an inert "bath" gas such as He,N2, </a:t>
            </a:r>
            <a:r>
              <a:rPr lang="en-US" sz="1300" dirty="0" err="1"/>
              <a:t>Ar</a:t>
            </a:r>
            <a:endParaRPr lang="en-US" sz="1300" dirty="0"/>
          </a:p>
          <a:p>
            <a:r>
              <a:rPr lang="en-US" sz="1300" dirty="0"/>
              <a:t>If [M] is constant, KIII and [M] can be combined to form an effective bimolecular rate constant, </a:t>
            </a:r>
            <a:r>
              <a:rPr lang="en-US" sz="1300" dirty="0" err="1"/>
              <a:t>kbim</a:t>
            </a:r>
            <a:endParaRPr lang="en-US" sz="1300" dirty="0"/>
          </a:p>
          <a:p>
            <a:endParaRPr lang="en-US" sz="1300" dirty="0"/>
          </a:p>
          <a:p>
            <a:r>
              <a:rPr lang="en-US" sz="1300" dirty="0"/>
              <a:t>Since NO2 is in great excess, its concentration does not change significantly even when all the OH has reacted and hence it remains approximately constant throughout</a:t>
            </a:r>
          </a:p>
          <a:p>
            <a:r>
              <a:rPr lang="en-US" sz="1300" dirty="0"/>
              <a:t>the reaction at its initial value, [NO2 ]0. Rearranging the rate law and integrating from time t = 0 when the initial concentration of OH is [OH] 0 to time t when the</a:t>
            </a:r>
          </a:p>
          <a:p>
            <a:r>
              <a:rPr lang="en-US" sz="1300" dirty="0"/>
              <a:t>OH concentration is [OH], one obtains </a:t>
            </a:r>
          </a:p>
          <a:p>
            <a:r>
              <a:rPr lang="en-US" sz="1300" dirty="0"/>
              <a:t>A plot of these decay rates against [NO2] 0 should thus be linear, with the slopes increasing with pressure since </a:t>
            </a:r>
            <a:r>
              <a:rPr lang="en-US" sz="1300" dirty="0" err="1"/>
              <a:t>kbim</a:t>
            </a:r>
            <a:r>
              <a:rPr lang="en-US" sz="1300" dirty="0"/>
              <a:t> depends on [M].</a:t>
            </a:r>
          </a:p>
          <a:p>
            <a:r>
              <a:rPr lang="en-US" sz="1300" dirty="0"/>
              <a:t>Figure shows such a plot of the absolute values of the observed OH decay rates against [NO2] 0 at total</a:t>
            </a:r>
          </a:p>
          <a:p>
            <a:r>
              <a:rPr lang="en-US" sz="1300" dirty="0"/>
              <a:t>pressures of </a:t>
            </a:r>
            <a:r>
              <a:rPr lang="en-US" sz="1300" dirty="0" err="1"/>
              <a:t>Ar</a:t>
            </a:r>
            <a:r>
              <a:rPr lang="en-US" sz="1300" dirty="0"/>
              <a:t> from 50 to 402 </a:t>
            </a:r>
            <a:r>
              <a:rPr lang="en-US" sz="1300" dirty="0" err="1"/>
              <a:t>Torr</a:t>
            </a:r>
            <a:r>
              <a:rPr lang="en-US" sz="1300" dirty="0"/>
              <a:t>. As expected, the decay rates are linear with [NO2]0 and increase with the pressure of 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40</a:t>
            </a:fld>
            <a:endParaRPr lang="en-GB"/>
          </a:p>
        </p:txBody>
      </p:sp>
    </p:spTree>
    <p:extLst>
      <p:ext uri="{BB962C8B-B14F-4D97-AF65-F5344CB8AC3E}">
        <p14:creationId xmlns:p14="http://schemas.microsoft.com/office/powerpoint/2010/main" val="12390375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might expect the rate to increase with the concentration or pressure of the third body M. However, there</a:t>
            </a:r>
          </a:p>
          <a:p>
            <a:r>
              <a:rPr lang="en-US" sz="1300" dirty="0"/>
              <a:t>clearly must be some limit since the rate cannot increase to infinity but only to some upper limit determined by how fast the two reactive species can combine</a:t>
            </a:r>
          </a:p>
          <a:p>
            <a:r>
              <a:rPr lang="en-US" sz="1300" dirty="0"/>
              <a:t>chemically. As a result, one might intuitively expect the rates of </a:t>
            </a:r>
            <a:r>
              <a:rPr lang="en-US" sz="1300" dirty="0" err="1"/>
              <a:t>termolecular</a:t>
            </a:r>
            <a:r>
              <a:rPr lang="en-US" sz="1300" dirty="0"/>
              <a:t> reactions to increase initially as the pressure of M is increased from zero</a:t>
            </a:r>
          </a:p>
          <a:p>
            <a:r>
              <a:rPr lang="en-US" sz="1300" dirty="0"/>
              <a:t>and then to plateau at some limiting value at high pressures. Let us take the reaction of OH with NO2 as an example of a </a:t>
            </a:r>
            <a:r>
              <a:rPr lang="en-US" sz="1300" dirty="0" err="1"/>
              <a:t>termolecular</a:t>
            </a:r>
            <a:r>
              <a:rPr lang="en-US" sz="1300" dirty="0"/>
              <a:t> reaction of atmospheric</a:t>
            </a:r>
          </a:p>
          <a:p>
            <a:r>
              <a:rPr lang="en-US" sz="1300" dirty="0"/>
              <a:t>interest and examine how its pressure dependence is established. It is common in kinetic studies to follow the decay of one reactant in an excess of the second</a:t>
            </a:r>
          </a:p>
          <a:p>
            <a:r>
              <a:rPr lang="en-US" sz="1300" dirty="0"/>
              <a:t>reactant. In the case of reaction, the decay of OH is followed in the presence of excess NO2 and the third body M, where M is an inert "bath" gas such as He,N2, </a:t>
            </a:r>
            <a:r>
              <a:rPr lang="en-US" sz="1300" dirty="0" err="1"/>
              <a:t>Ar</a:t>
            </a:r>
            <a:endParaRPr lang="en-US" sz="1300" dirty="0"/>
          </a:p>
          <a:p>
            <a:r>
              <a:rPr lang="en-US" sz="1300" dirty="0"/>
              <a:t>If [M] is constant, KIII and [M] can be combined to form an effective bimolecular rate constant, </a:t>
            </a:r>
            <a:r>
              <a:rPr lang="en-US" sz="1300" dirty="0" err="1"/>
              <a:t>kbim</a:t>
            </a:r>
            <a:endParaRPr lang="en-US" sz="1300" dirty="0"/>
          </a:p>
          <a:p>
            <a:endParaRPr lang="en-US" sz="1300" dirty="0"/>
          </a:p>
          <a:p>
            <a:r>
              <a:rPr lang="en-US" sz="1300" dirty="0"/>
              <a:t>Since NO2 is in great excess, its concentration does not change significantly even when all the OH has reacted and hence it remains approximately constant throughout</a:t>
            </a:r>
          </a:p>
          <a:p>
            <a:r>
              <a:rPr lang="en-US" sz="1300" dirty="0"/>
              <a:t>the reaction at its initial value, [NO2 ]0. Rearranging the rate law and integrating from time t = 0 when the initial concentration of OH is [OH] 0 to time t when the</a:t>
            </a:r>
          </a:p>
          <a:p>
            <a:r>
              <a:rPr lang="en-US" sz="1300" dirty="0"/>
              <a:t>OH concentration is [OH], one obtains </a:t>
            </a:r>
          </a:p>
          <a:p>
            <a:r>
              <a:rPr lang="en-US" sz="1300" dirty="0"/>
              <a:t>A plot of these decay rates against [NO2] 0 should thus be linear, with the slopes increasing with pressure since </a:t>
            </a:r>
            <a:r>
              <a:rPr lang="en-US" sz="1300" dirty="0" err="1"/>
              <a:t>kbim</a:t>
            </a:r>
            <a:r>
              <a:rPr lang="en-US" sz="1300" dirty="0"/>
              <a:t> depends on [M].</a:t>
            </a:r>
          </a:p>
          <a:p>
            <a:r>
              <a:rPr lang="en-US" sz="1300" dirty="0"/>
              <a:t>Figure shows such a plot of the absolute values of the observed OH decay rates against [NO2] 0 at total</a:t>
            </a:r>
          </a:p>
          <a:p>
            <a:r>
              <a:rPr lang="en-US" sz="1300" dirty="0"/>
              <a:t>pressures of </a:t>
            </a:r>
            <a:r>
              <a:rPr lang="en-US" sz="1300" dirty="0" err="1"/>
              <a:t>Ar</a:t>
            </a:r>
            <a:r>
              <a:rPr lang="en-US" sz="1300" dirty="0"/>
              <a:t> from 50 to 402 </a:t>
            </a:r>
            <a:r>
              <a:rPr lang="en-US" sz="1300" dirty="0" err="1"/>
              <a:t>Torr</a:t>
            </a:r>
            <a:r>
              <a:rPr lang="en-US" sz="1300" dirty="0"/>
              <a:t>. As expected, the decay rates are linear with [NO2]0 and increase with the pressure of 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41</a:t>
            </a:fld>
            <a:endParaRPr lang="en-GB"/>
          </a:p>
        </p:txBody>
      </p:sp>
    </p:spTree>
    <p:extLst>
      <p:ext uri="{BB962C8B-B14F-4D97-AF65-F5344CB8AC3E}">
        <p14:creationId xmlns:p14="http://schemas.microsoft.com/office/powerpoint/2010/main" val="36203702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42</a:t>
            </a:fld>
            <a:endParaRPr lang="en-GB" altLang="en-US" smtClean="0"/>
          </a:p>
        </p:txBody>
      </p:sp>
    </p:spTree>
    <p:extLst>
      <p:ext uri="{BB962C8B-B14F-4D97-AF65-F5344CB8AC3E}">
        <p14:creationId xmlns:p14="http://schemas.microsoft.com/office/powerpoint/2010/main" val="24901489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43</a:t>
            </a:fld>
            <a:endParaRPr lang="en-GB" altLang="en-US" smtClean="0"/>
          </a:p>
        </p:txBody>
      </p:sp>
    </p:spTree>
    <p:extLst>
      <p:ext uri="{BB962C8B-B14F-4D97-AF65-F5344CB8AC3E}">
        <p14:creationId xmlns:p14="http://schemas.microsoft.com/office/powerpoint/2010/main" val="40571715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44</a:t>
            </a:fld>
            <a:endParaRPr lang="en-GB" altLang="en-US" smtClean="0"/>
          </a:p>
        </p:txBody>
      </p:sp>
    </p:spTree>
    <p:extLst>
      <p:ext uri="{BB962C8B-B14F-4D97-AF65-F5344CB8AC3E}">
        <p14:creationId xmlns:p14="http://schemas.microsoft.com/office/powerpoint/2010/main" val="7585081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47</a:t>
            </a:fld>
            <a:endParaRPr lang="en-GB"/>
          </a:p>
        </p:txBody>
      </p:sp>
    </p:spTree>
    <p:extLst>
      <p:ext uri="{BB962C8B-B14F-4D97-AF65-F5344CB8AC3E}">
        <p14:creationId xmlns:p14="http://schemas.microsoft.com/office/powerpoint/2010/main" val="2071305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48</a:t>
            </a:fld>
            <a:endParaRPr lang="en-GB"/>
          </a:p>
        </p:txBody>
      </p:sp>
    </p:spTree>
    <p:extLst>
      <p:ext uri="{BB962C8B-B14F-4D97-AF65-F5344CB8AC3E}">
        <p14:creationId xmlns:p14="http://schemas.microsoft.com/office/powerpoint/2010/main" val="23859524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49</a:t>
            </a:fld>
            <a:endParaRPr lang="it-IT"/>
          </a:p>
        </p:txBody>
      </p:sp>
    </p:spTree>
    <p:extLst>
      <p:ext uri="{BB962C8B-B14F-4D97-AF65-F5344CB8AC3E}">
        <p14:creationId xmlns:p14="http://schemas.microsoft.com/office/powerpoint/2010/main" val="17233621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might expect the rate to increase with the concentration or pressure of the third body M. However, there</a:t>
            </a:r>
          </a:p>
          <a:p>
            <a:r>
              <a:rPr lang="en-US" sz="1300" dirty="0"/>
              <a:t>clearly must be some limit since the rate cannot increase to infinity but only to some upper limit determined by how fast the two reactive species can combine</a:t>
            </a:r>
          </a:p>
          <a:p>
            <a:r>
              <a:rPr lang="en-US" sz="1300" dirty="0"/>
              <a:t>chemically. As a result, one might intuitively expect the rates of </a:t>
            </a:r>
            <a:r>
              <a:rPr lang="en-US" sz="1300" dirty="0" err="1"/>
              <a:t>termolecular</a:t>
            </a:r>
            <a:r>
              <a:rPr lang="en-US" sz="1300" dirty="0"/>
              <a:t> reactions to increase initially as the pressure of M is increased from zero</a:t>
            </a:r>
          </a:p>
          <a:p>
            <a:r>
              <a:rPr lang="en-US" sz="1300" dirty="0"/>
              <a:t>and then to plateau at some limiting value at high pressures. Let us take the reaction of OH with SO2 as an example of a </a:t>
            </a:r>
            <a:r>
              <a:rPr lang="en-US" sz="1300" dirty="0" err="1"/>
              <a:t>termolecular</a:t>
            </a:r>
            <a:r>
              <a:rPr lang="en-US" sz="1300" dirty="0"/>
              <a:t> reaction of atmospheric</a:t>
            </a:r>
          </a:p>
          <a:p>
            <a:r>
              <a:rPr lang="en-US" sz="1300" dirty="0"/>
              <a:t>interest and examine how its pressure dependence is established. It is common in kinetic studies to follow the decay of one reactant in an excess of the second</a:t>
            </a:r>
          </a:p>
          <a:p>
            <a:r>
              <a:rPr lang="en-US" sz="1300" dirty="0"/>
              <a:t>reactant. In the case of reaction, the decay of OH is followed in the presence of excess NO2 and the third body M, where M is an inert "bath" gas such as He,N2, </a:t>
            </a:r>
            <a:r>
              <a:rPr lang="en-US" sz="1300" dirty="0" err="1"/>
              <a:t>Ar</a:t>
            </a:r>
            <a:endParaRPr lang="en-US" sz="1300" dirty="0"/>
          </a:p>
          <a:p>
            <a:r>
              <a:rPr lang="en-US" sz="1300" dirty="0"/>
              <a:t>If [M] is constant, KIII and [M] can be combined to form an effective bimolecular rate constant, </a:t>
            </a:r>
            <a:r>
              <a:rPr lang="en-US" sz="1300" dirty="0" err="1"/>
              <a:t>kbim</a:t>
            </a:r>
            <a:endParaRPr lang="en-US" sz="1300" dirty="0"/>
          </a:p>
          <a:p>
            <a:endParaRPr lang="en-US" sz="1300" dirty="0"/>
          </a:p>
          <a:p>
            <a:r>
              <a:rPr lang="en-US" sz="1300" dirty="0"/>
              <a:t>Since NO2 is in great excess, its concentration does not change significantly even when all the OH has reacted and hence it remains approximately constant throughout</a:t>
            </a:r>
          </a:p>
          <a:p>
            <a:r>
              <a:rPr lang="en-US" sz="1300" dirty="0"/>
              <a:t>the reaction at its initial value, [NO2 ]0. Rearranging the rate law and integrating from time t = 0 when the initial concentration of OH is [OH] 0 to time t when the</a:t>
            </a:r>
          </a:p>
          <a:p>
            <a:r>
              <a:rPr lang="en-US" sz="1300" dirty="0"/>
              <a:t>OH concentration is [OH], one obtains </a:t>
            </a:r>
          </a:p>
          <a:p>
            <a:r>
              <a:rPr lang="en-US" sz="1300" dirty="0"/>
              <a:t>A plot of these decay rates against [NO2] 0 should thus be linear, with the slopes increasing with pressure since </a:t>
            </a:r>
            <a:r>
              <a:rPr lang="en-US" sz="1300" dirty="0" err="1"/>
              <a:t>kbim</a:t>
            </a:r>
            <a:r>
              <a:rPr lang="en-US" sz="1300" dirty="0"/>
              <a:t> depends on [M].</a:t>
            </a:r>
          </a:p>
          <a:p>
            <a:r>
              <a:rPr lang="en-US" sz="1300" dirty="0"/>
              <a:t>Figure shows such a plot of the absolute values of the observed OH decay rates against [NO2] 0 at total</a:t>
            </a:r>
          </a:p>
          <a:p>
            <a:r>
              <a:rPr lang="en-US" sz="1300" dirty="0"/>
              <a:t>pressures of </a:t>
            </a:r>
            <a:r>
              <a:rPr lang="en-US" sz="1300" dirty="0" err="1"/>
              <a:t>Ar</a:t>
            </a:r>
            <a:r>
              <a:rPr lang="en-US" sz="1300" dirty="0"/>
              <a:t> from 50 to 402 </a:t>
            </a:r>
            <a:r>
              <a:rPr lang="en-US" sz="1300" dirty="0" err="1"/>
              <a:t>Torr</a:t>
            </a:r>
            <a:r>
              <a:rPr lang="en-US" sz="1300" dirty="0"/>
              <a:t>. As expected, the decay rates are linear with [NO2]0 and increase with the pressure of 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50</a:t>
            </a:fld>
            <a:endParaRPr lang="en-GB"/>
          </a:p>
        </p:txBody>
      </p:sp>
    </p:spTree>
    <p:extLst>
      <p:ext uri="{BB962C8B-B14F-4D97-AF65-F5344CB8AC3E}">
        <p14:creationId xmlns:p14="http://schemas.microsoft.com/office/powerpoint/2010/main" val="2307476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might expect the rate to increase with the concentration or pressure of the third body M. However, there clearly must be some limit since the rate cannot increase to infinity but only to some upper limit determined by how fast the two reactive species can combine chemically. As a result, one might intuitively expect the rates of </a:t>
            </a:r>
            <a:r>
              <a:rPr lang="en-US" sz="1300" dirty="0" err="1"/>
              <a:t>termolecular</a:t>
            </a:r>
            <a:r>
              <a:rPr lang="en-US" sz="1300" dirty="0"/>
              <a:t> reactions to increase initially as the pressure of M is increased from zero and then to plateau at some limiting value at high pressures. Let us take the reaction of OH with NO2 as an example of a </a:t>
            </a:r>
            <a:r>
              <a:rPr lang="en-US" sz="1300" dirty="0" err="1"/>
              <a:t>termolecular</a:t>
            </a:r>
            <a:r>
              <a:rPr lang="en-US" sz="1300" dirty="0"/>
              <a:t> reaction of atmospheric interest and examine how its pressure dependence is established. It is common in kinetic studies to follow the decay of one reactant in an excess of the second reactant. In the case of reaction, the decay of OH is followed in the presence of excess NO2 and the third body M, where M is an inert "bath" gas such as He,N2, </a:t>
            </a:r>
            <a:r>
              <a:rPr lang="en-US" sz="1300" dirty="0" err="1"/>
              <a:t>Ar</a:t>
            </a:r>
            <a:endParaRPr lang="en-US" sz="1300" dirty="0"/>
          </a:p>
          <a:p>
            <a:r>
              <a:rPr lang="en-US" sz="1300" dirty="0"/>
              <a:t>If [M] is constant, KIII and [M] can be combined to form an effective bimolecular rate constant, </a:t>
            </a:r>
            <a:r>
              <a:rPr lang="en-US" sz="1300" dirty="0" err="1"/>
              <a:t>kbim</a:t>
            </a:r>
            <a:endParaRPr lang="en-US" sz="1300" dirty="0"/>
          </a:p>
          <a:p>
            <a:endParaRPr lang="en-US" sz="1300" dirty="0"/>
          </a:p>
          <a:p>
            <a:r>
              <a:rPr lang="en-US" sz="1300" dirty="0"/>
              <a:t>Since NO2 is in great excess, its concentration does not change significantly even when all the OH has reacted and hence it remains approximately constant throughout</a:t>
            </a:r>
          </a:p>
          <a:p>
            <a:r>
              <a:rPr lang="en-US" sz="1300" dirty="0"/>
              <a:t>the reaction at its initial value, [NO2 ]0. Rearranging the rate law and integrating from time t = 0 when the initial concentration of OH is [OH] 0 to time t when the</a:t>
            </a:r>
          </a:p>
          <a:p>
            <a:r>
              <a:rPr lang="en-US" sz="1300" dirty="0"/>
              <a:t>OH concentration is [OH], one obtains </a:t>
            </a:r>
          </a:p>
          <a:p>
            <a:r>
              <a:rPr lang="en-US" sz="1300" dirty="0"/>
              <a:t>A plot of these decay rates against [NO2] 0 should thus be linear, with the slopes increasing with pressure since </a:t>
            </a:r>
            <a:r>
              <a:rPr lang="en-US" sz="1300" dirty="0" err="1"/>
              <a:t>kbim</a:t>
            </a:r>
            <a:r>
              <a:rPr lang="en-US" sz="1300" dirty="0"/>
              <a:t> depends on [M].</a:t>
            </a:r>
          </a:p>
          <a:p>
            <a:r>
              <a:rPr lang="en-US" sz="1300" dirty="0"/>
              <a:t>Figure shows such a plot of the absolute values of the observed OH decay rates against [NO2] 0 at total</a:t>
            </a:r>
          </a:p>
          <a:p>
            <a:r>
              <a:rPr lang="en-US" sz="1300" dirty="0"/>
              <a:t>pressures of </a:t>
            </a:r>
            <a:r>
              <a:rPr lang="en-US" sz="1300" dirty="0" err="1"/>
              <a:t>Ar</a:t>
            </a:r>
            <a:r>
              <a:rPr lang="en-US" sz="1300" dirty="0"/>
              <a:t> from 50 to 402 </a:t>
            </a:r>
            <a:r>
              <a:rPr lang="en-US" sz="1300" dirty="0" err="1"/>
              <a:t>Torr</a:t>
            </a:r>
            <a:r>
              <a:rPr lang="en-US" sz="1300" dirty="0"/>
              <a:t>. As expected, the decay rates are linear with [NO2]0 and increase with the pressure of 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51</a:t>
            </a:fld>
            <a:endParaRPr lang="en-GB"/>
          </a:p>
        </p:txBody>
      </p:sp>
    </p:spTree>
    <p:extLst>
      <p:ext uri="{BB962C8B-B14F-4D97-AF65-F5344CB8AC3E}">
        <p14:creationId xmlns:p14="http://schemas.microsoft.com/office/powerpoint/2010/main" val="1470446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EBFC3AF9-A3EB-4D80-BBB9-4282863813D7}" type="slidenum">
              <a:rPr lang="en-GB" altLang="en-US" smtClean="0"/>
              <a:pPr/>
              <a:t>9</a:t>
            </a:fld>
            <a:endParaRPr lang="en-GB"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one might expect the rate to increase with the concentration or pressure of the third body M. However, there</a:t>
            </a:r>
          </a:p>
          <a:p>
            <a:r>
              <a:rPr lang="en-US" sz="1300" dirty="0"/>
              <a:t>clearly must be some limit since the rate cannot increase to infinity but only to some upper limit determined by how fast the two reactive species can combine</a:t>
            </a:r>
          </a:p>
          <a:p>
            <a:r>
              <a:rPr lang="en-US" sz="1300" dirty="0"/>
              <a:t>chemically. As a result, one might intuitively expect the rates of </a:t>
            </a:r>
            <a:r>
              <a:rPr lang="en-US" sz="1300" dirty="0" err="1"/>
              <a:t>termolecular</a:t>
            </a:r>
            <a:r>
              <a:rPr lang="en-US" sz="1300" dirty="0"/>
              <a:t> reactions to increase initially as the pressure of M is increased from zero</a:t>
            </a:r>
          </a:p>
          <a:p>
            <a:r>
              <a:rPr lang="en-US" sz="1300" dirty="0"/>
              <a:t>and then to plateau at some limiting value at high pressures. Let us take the reaction of OH with NO2 as an example of a </a:t>
            </a:r>
            <a:r>
              <a:rPr lang="en-US" sz="1300" dirty="0" err="1"/>
              <a:t>termolecular</a:t>
            </a:r>
            <a:r>
              <a:rPr lang="en-US" sz="1300" dirty="0"/>
              <a:t> reaction of atmospheric</a:t>
            </a:r>
          </a:p>
          <a:p>
            <a:r>
              <a:rPr lang="en-US" sz="1300" dirty="0"/>
              <a:t>interest and examine how its pressure dependence is established. It is common in kinetic studies to follow the decay of one reactant in an excess of the second</a:t>
            </a:r>
          </a:p>
          <a:p>
            <a:r>
              <a:rPr lang="en-US" sz="1300" dirty="0"/>
              <a:t>reactant. In the case of reaction, the decay of OH is followed in the presence of excess NO2 and the third body M, where M is an inert "bath" gas</a:t>
            </a:r>
          </a:p>
          <a:p>
            <a:r>
              <a:rPr lang="en-US" sz="1300" dirty="0"/>
              <a:t>If [M] is constant, KIII and [M] can be combined to form an effective bimolecular rate constant, </a:t>
            </a:r>
            <a:r>
              <a:rPr lang="en-US" sz="1300" dirty="0" err="1"/>
              <a:t>kbim</a:t>
            </a:r>
            <a:endParaRPr lang="en-US" sz="1300" dirty="0"/>
          </a:p>
          <a:p>
            <a:r>
              <a:rPr lang="en-US" sz="1300" dirty="0"/>
              <a:t>Since NO2 is in great excess, its concentration does not change significantly even when all the OH has reacted and hence it remains approximately constant throughout the reaction at its initial value, [NO2 ]0. Rearranging the rate law and integrating from time t = 0 when the initial concentration of OH is [OH] 0 to time t when the OH concentration is [OH], one obtains </a:t>
            </a:r>
          </a:p>
          <a:p>
            <a:r>
              <a:rPr lang="en-US" sz="1300" dirty="0"/>
              <a:t>A plot of these decay rates against [NO2] 0 should thus be linear, with the slopes increasing with pressure since </a:t>
            </a:r>
            <a:r>
              <a:rPr lang="en-US" sz="1300" dirty="0" err="1"/>
              <a:t>kbim</a:t>
            </a:r>
            <a:r>
              <a:rPr lang="en-US" sz="1300" dirty="0"/>
              <a:t> depends on [M].</a:t>
            </a:r>
          </a:p>
          <a:p>
            <a:r>
              <a:rPr lang="en-US" sz="1300" dirty="0"/>
              <a:t>Figure shows such a plot of the absolute values of the observed OH decay rates against [NO2] 0 at total</a:t>
            </a:r>
          </a:p>
          <a:p>
            <a:r>
              <a:rPr lang="en-US" sz="1300" dirty="0"/>
              <a:t>pressures of </a:t>
            </a:r>
            <a:r>
              <a:rPr lang="en-US" sz="1300" dirty="0" err="1"/>
              <a:t>Ar</a:t>
            </a:r>
            <a:r>
              <a:rPr lang="en-US" sz="1300" dirty="0"/>
              <a:t> from 50 to 402 </a:t>
            </a:r>
            <a:r>
              <a:rPr lang="en-US" sz="1300" dirty="0" err="1"/>
              <a:t>Torr</a:t>
            </a:r>
            <a:r>
              <a:rPr lang="en-US" sz="1300" dirty="0"/>
              <a:t>. As expected, the decay rates are linear with [NO2]0 and increase with the pressure of M.</a:t>
            </a:r>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52</a:t>
            </a:fld>
            <a:endParaRPr lang="en-GB"/>
          </a:p>
        </p:txBody>
      </p:sp>
    </p:spTree>
    <p:extLst>
      <p:ext uri="{BB962C8B-B14F-4D97-AF65-F5344CB8AC3E}">
        <p14:creationId xmlns:p14="http://schemas.microsoft.com/office/powerpoint/2010/main" val="2444130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53</a:t>
            </a:fld>
            <a:endParaRPr lang="en-GB"/>
          </a:p>
        </p:txBody>
      </p:sp>
    </p:spTree>
    <p:extLst>
      <p:ext uri="{BB962C8B-B14F-4D97-AF65-F5344CB8AC3E}">
        <p14:creationId xmlns:p14="http://schemas.microsoft.com/office/powerpoint/2010/main" val="703962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54</a:t>
            </a:fld>
            <a:endParaRPr lang="en-GB"/>
          </a:p>
        </p:txBody>
      </p:sp>
    </p:spTree>
    <p:extLst>
      <p:ext uri="{BB962C8B-B14F-4D97-AF65-F5344CB8AC3E}">
        <p14:creationId xmlns:p14="http://schemas.microsoft.com/office/powerpoint/2010/main" val="32995844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55</a:t>
            </a:fld>
            <a:endParaRPr lang="en-GB"/>
          </a:p>
        </p:txBody>
      </p:sp>
    </p:spTree>
    <p:extLst>
      <p:ext uri="{BB962C8B-B14F-4D97-AF65-F5344CB8AC3E}">
        <p14:creationId xmlns:p14="http://schemas.microsoft.com/office/powerpoint/2010/main" val="4126683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ARRIVATA QUI LEZIONE DEL 4 </a:t>
            </a:r>
            <a:r>
              <a:rPr lang="en-US" dirty="0" err="1" smtClean="0"/>
              <a:t>novembre</a:t>
            </a:r>
            <a:r>
              <a:rPr lang="en-US" baseline="0" smtClean="0"/>
              <a:t> 2022</a:t>
            </a:r>
            <a:endParaRPr lang="en-US" dirty="0" smtClean="0"/>
          </a:p>
          <a:p>
            <a:endParaRPr lang="en-US" dirty="0" smtClean="0"/>
          </a:p>
          <a:p>
            <a:r>
              <a:rPr lang="en-US" dirty="0" smtClean="0"/>
              <a:t>https://chem.libretexts.org/Textbook_Maps/Physical_and_Theoretical_Chemistry_Textbook_Maps/Supplemental_Modules_(Physical_and_Theoretical_Chemistry)/Kinetics/Reaction_Mechanisms/Steady-State_Approximation</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56</a:t>
            </a:fld>
            <a:endParaRPr lang="en-GB"/>
          </a:p>
        </p:txBody>
      </p:sp>
    </p:spTree>
    <p:extLst>
      <p:ext uri="{BB962C8B-B14F-4D97-AF65-F5344CB8AC3E}">
        <p14:creationId xmlns:p14="http://schemas.microsoft.com/office/powerpoint/2010/main" val="30513636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https://chem.libretexts.org/Textbook_Maps/Physical_and_Theoretical_Chemistry_Textbook_Maps/Supplemental_Modules_(Physical_and_Theoretical_Chemistry)/Kinetics/Reaction_Mechanisms/Steady-State_Approximation</a:t>
            </a:r>
          </a:p>
          <a:p>
            <a:r>
              <a:rPr lang="it-IT" dirty="0" smtClean="0"/>
              <a:t>The rate constant of a third order</a:t>
            </a:r>
            <a:r>
              <a:rPr lang="it-IT" baseline="0" dirty="0" smtClean="0"/>
              <a:t> reaction is given in terms as one of the two limits: you can tell from the units which one it is </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57</a:t>
            </a:fld>
            <a:endParaRPr lang="en-GB"/>
          </a:p>
        </p:txBody>
      </p:sp>
    </p:spTree>
    <p:extLst>
      <p:ext uri="{BB962C8B-B14F-4D97-AF65-F5344CB8AC3E}">
        <p14:creationId xmlns:p14="http://schemas.microsoft.com/office/powerpoint/2010/main" val="7453178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Peroxypropanoyl</a:t>
            </a:r>
            <a:r>
              <a:rPr lang="it-IT" baseline="0" dirty="0" smtClean="0"/>
              <a:t> radical is t O2he photochemical product of propanal photolysis + reaction with. This reaction is responsible for storage of NO2 in its long range transport </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58</a:t>
            </a:fld>
            <a:endParaRPr lang="en-GB"/>
          </a:p>
        </p:txBody>
      </p:sp>
    </p:spTree>
    <p:extLst>
      <p:ext uri="{BB962C8B-B14F-4D97-AF65-F5344CB8AC3E}">
        <p14:creationId xmlns:p14="http://schemas.microsoft.com/office/powerpoint/2010/main" val="42072239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59</a:t>
            </a:fld>
            <a:endParaRPr lang="en-GB" altLang="en-US" smtClean="0"/>
          </a:p>
        </p:txBody>
      </p:sp>
    </p:spTree>
    <p:extLst>
      <p:ext uri="{BB962C8B-B14F-4D97-AF65-F5344CB8AC3E}">
        <p14:creationId xmlns:p14="http://schemas.microsoft.com/office/powerpoint/2010/main" val="28175123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60</a:t>
            </a:fld>
            <a:endParaRPr lang="en-GB" altLang="en-US" smtClean="0"/>
          </a:p>
        </p:txBody>
      </p:sp>
    </p:spTree>
    <p:extLst>
      <p:ext uri="{BB962C8B-B14F-4D97-AF65-F5344CB8AC3E}">
        <p14:creationId xmlns:p14="http://schemas.microsoft.com/office/powerpoint/2010/main" val="11134430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61</a:t>
            </a:fld>
            <a:endParaRPr lang="en-GB" altLang="en-US" smtClean="0"/>
          </a:p>
        </p:txBody>
      </p:sp>
    </p:spTree>
    <p:extLst>
      <p:ext uri="{BB962C8B-B14F-4D97-AF65-F5344CB8AC3E}">
        <p14:creationId xmlns:p14="http://schemas.microsoft.com/office/powerpoint/2010/main" val="3511493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altLang="it-IT" dirty="0" smtClean="0"/>
              <a:t>To measure </a:t>
            </a:r>
            <a:r>
              <a:rPr lang="en-US" altLang="it-IT" i="1" dirty="0" smtClean="0">
                <a:solidFill>
                  <a:srgbClr val="FF0000"/>
                </a:solidFill>
              </a:rPr>
              <a:t>reaction rate</a:t>
            </a:r>
            <a:r>
              <a:rPr lang="en-US" altLang="it-IT" dirty="0" smtClean="0"/>
              <a:t>, we measure the concentration of either a reactant or product at several time intervals.</a:t>
            </a:r>
          </a:p>
          <a:p>
            <a:endParaRPr lang="it-IT" dirty="0"/>
          </a:p>
        </p:txBody>
      </p:sp>
      <p:sp>
        <p:nvSpPr>
          <p:cNvPr id="4" name="Slide Number Placeholder 3"/>
          <p:cNvSpPr>
            <a:spLocks noGrp="1"/>
          </p:cNvSpPr>
          <p:nvPr>
            <p:ph type="sldNum" sz="quarter" idx="10"/>
          </p:nvPr>
        </p:nvSpPr>
        <p:spPr/>
        <p:txBody>
          <a:bodyPr/>
          <a:lstStyle/>
          <a:p>
            <a:pPr>
              <a:defRPr/>
            </a:pPr>
            <a:fld id="{2371AAB5-5BCA-42DC-8676-FDCDE70E9F21}" type="slidenum">
              <a:rPr lang="it-IT" smtClean="0"/>
              <a:pPr>
                <a:defRPr/>
              </a:pPr>
              <a:t>10</a:t>
            </a:fld>
            <a:endParaRPr lang="it-IT"/>
          </a:p>
        </p:txBody>
      </p:sp>
    </p:spTree>
    <p:extLst>
      <p:ext uri="{BB962C8B-B14F-4D97-AF65-F5344CB8AC3E}">
        <p14:creationId xmlns:p14="http://schemas.microsoft.com/office/powerpoint/2010/main" val="324506252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62</a:t>
            </a:fld>
            <a:endParaRPr lang="en-GB" altLang="en-US" smtClean="0"/>
          </a:p>
        </p:txBody>
      </p:sp>
    </p:spTree>
    <p:extLst>
      <p:ext uri="{BB962C8B-B14F-4D97-AF65-F5344CB8AC3E}">
        <p14:creationId xmlns:p14="http://schemas.microsoft.com/office/powerpoint/2010/main" val="13131826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63</a:t>
            </a:fld>
            <a:endParaRPr lang="en-GB" altLang="en-US" smtClean="0"/>
          </a:p>
        </p:txBody>
      </p:sp>
    </p:spTree>
    <p:extLst>
      <p:ext uri="{BB962C8B-B14F-4D97-AF65-F5344CB8AC3E}">
        <p14:creationId xmlns:p14="http://schemas.microsoft.com/office/powerpoint/2010/main" val="9963954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Many chemical reactions occur in both directions such that the products are able to re-form the reactants. </a:t>
            </a:r>
          </a:p>
          <a:p>
            <a:r>
              <a:rPr lang="en-US" sz="1300" dirty="0"/>
              <a:t>A dynamic equilibrium exists once a </a:t>
            </a:r>
            <a:r>
              <a:rPr lang="en-US" sz="1300" dirty="0">
                <a:hlinkClick r:id="rId3" tooltip="Reversible reaction"/>
              </a:rPr>
              <a:t>reversible reaction</a:t>
            </a:r>
            <a:r>
              <a:rPr lang="en-US" sz="1300" dirty="0"/>
              <a:t> ceases to change its ratio of reactants/products, but substances move between the chemicals at an equal rate, meaning there is no net change. It is a particular example of a system in a </a:t>
            </a:r>
            <a:r>
              <a:rPr lang="en-US" sz="1300" dirty="0">
                <a:hlinkClick r:id="rId4" tooltip="Steady state"/>
              </a:rPr>
              <a:t>steady state</a:t>
            </a:r>
            <a:r>
              <a:rPr lang="en-US" sz="1300" dirty="0"/>
              <a:t>. In </a:t>
            </a:r>
            <a:r>
              <a:rPr lang="en-US" sz="1300" dirty="0">
                <a:hlinkClick r:id="rId5" tooltip="Thermodynamics"/>
              </a:rPr>
              <a:t>thermodynamics</a:t>
            </a:r>
            <a:r>
              <a:rPr lang="en-US" sz="1300" dirty="0"/>
              <a:t>, a </a:t>
            </a:r>
            <a:r>
              <a:rPr lang="en-US" sz="1300" dirty="0">
                <a:hlinkClick r:id="rId6" tooltip="Closed system"/>
              </a:rPr>
              <a:t>closed system</a:t>
            </a:r>
            <a:r>
              <a:rPr lang="en-US" sz="1300" dirty="0"/>
              <a:t> is in </a:t>
            </a:r>
            <a:r>
              <a:rPr lang="en-US" sz="1300" dirty="0">
                <a:hlinkClick r:id="rId7" tooltip="Thermodynamic equilibrium"/>
              </a:rPr>
              <a:t>thermodynamic equilibrium</a:t>
            </a:r>
            <a:r>
              <a:rPr lang="en-US" sz="1300" dirty="0"/>
              <a:t> when reactions occur at such rates that the composition of the mixture does not change with time. Reactions do in fact occur, sometimes vigorously, but to such an extent that changes in composition cannot be observed. </a:t>
            </a:r>
          </a:p>
          <a:p>
            <a:r>
              <a:rPr lang="en-US" sz="1300" dirty="0"/>
              <a:t>The result is that equilibrium will be established between products and reactants. </a:t>
            </a:r>
          </a:p>
          <a:p>
            <a:r>
              <a:rPr lang="en-US" sz="1300" dirty="0"/>
              <a:t>In the example:</a:t>
            </a:r>
          </a:p>
          <a:p>
            <a:r>
              <a:rPr lang="en-US" sz="1300" dirty="0"/>
              <a:t>Equilibrium can be described by:</a:t>
            </a:r>
          </a:p>
          <a:p>
            <a:r>
              <a:rPr lang="en-US" sz="1300" dirty="0"/>
              <a:t> Note that all reactions have an equilibrium constant associated with them. In</a:t>
            </a:r>
          </a:p>
          <a:p>
            <a:r>
              <a:rPr lang="en-US" sz="1300" dirty="0"/>
              <a:t>the gas phase reaction:</a:t>
            </a:r>
          </a:p>
          <a:p>
            <a:r>
              <a:rPr lang="en-US" sz="1300" dirty="0"/>
              <a:t>The equilibrium constant is about 10140. Most gas phase reactions are like this,</a:t>
            </a:r>
          </a:p>
          <a:p>
            <a:r>
              <a:rPr lang="en-US" sz="1300" dirty="0"/>
              <a:t>that is, they are </a:t>
            </a:r>
            <a:r>
              <a:rPr lang="en-US" sz="1300" b="1" dirty="0"/>
              <a:t>irreversible</a:t>
            </a:r>
            <a:r>
              <a:rPr lang="en-US" sz="1300" dirty="0"/>
              <a:t>.</a:t>
            </a:r>
          </a:p>
          <a:p>
            <a:r>
              <a:rPr lang="en-US" sz="1300" b="1" dirty="0"/>
              <a:t>Basic</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64</a:t>
            </a:fld>
            <a:endParaRPr lang="en-GB"/>
          </a:p>
        </p:txBody>
      </p:sp>
    </p:spTree>
    <p:extLst>
      <p:ext uri="{BB962C8B-B14F-4D97-AF65-F5344CB8AC3E}">
        <p14:creationId xmlns:p14="http://schemas.microsoft.com/office/powerpoint/2010/main" val="31483573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Many chemical reactions occur in both directions such that the products are able to re-form the reactants. </a:t>
            </a:r>
          </a:p>
          <a:p>
            <a:r>
              <a:rPr lang="en-US" sz="1300" dirty="0"/>
              <a:t>A dynamic equilibrium exists once a </a:t>
            </a:r>
            <a:r>
              <a:rPr lang="en-US" sz="1300" dirty="0">
                <a:hlinkClick r:id="rId3" tooltip="Reversible reaction"/>
              </a:rPr>
              <a:t>reversible reaction</a:t>
            </a:r>
            <a:r>
              <a:rPr lang="en-US" sz="1300" dirty="0"/>
              <a:t> ceases to change its ratio of reactants/products, but substances move between the chemicals at an equal rate, meaning there is no net change. It is a particular example of a system in a </a:t>
            </a:r>
            <a:r>
              <a:rPr lang="en-US" sz="1300" dirty="0">
                <a:hlinkClick r:id="rId4" tooltip="Steady state"/>
              </a:rPr>
              <a:t>steady state</a:t>
            </a:r>
            <a:r>
              <a:rPr lang="en-US" sz="1300" dirty="0"/>
              <a:t>. In </a:t>
            </a:r>
            <a:r>
              <a:rPr lang="en-US" sz="1300" dirty="0">
                <a:hlinkClick r:id="rId5" tooltip="Thermodynamics"/>
              </a:rPr>
              <a:t>thermodynamics</a:t>
            </a:r>
            <a:r>
              <a:rPr lang="en-US" sz="1300" dirty="0"/>
              <a:t>, a </a:t>
            </a:r>
            <a:r>
              <a:rPr lang="en-US" sz="1300" dirty="0">
                <a:hlinkClick r:id="rId6" tooltip="Closed system"/>
              </a:rPr>
              <a:t>closed system</a:t>
            </a:r>
            <a:r>
              <a:rPr lang="en-US" sz="1300" dirty="0"/>
              <a:t> is in </a:t>
            </a:r>
            <a:r>
              <a:rPr lang="en-US" sz="1300" dirty="0">
                <a:hlinkClick r:id="rId7" tooltip="Thermodynamic equilibrium"/>
              </a:rPr>
              <a:t>thermodynamic equilibrium</a:t>
            </a:r>
            <a:r>
              <a:rPr lang="en-US" sz="1300" dirty="0"/>
              <a:t> when reactions occur at such rates that the composition of the mixture does not change with time. Reactions do in fact occur, sometimes vigorously, but to such an extent that changes in composition cannot be observed. </a:t>
            </a:r>
          </a:p>
          <a:p>
            <a:r>
              <a:rPr lang="en-US" sz="1300" dirty="0"/>
              <a:t>The result is that equilibrium will be established between products and reactants. </a:t>
            </a:r>
          </a:p>
          <a:p>
            <a:r>
              <a:rPr lang="en-US" sz="1300" dirty="0"/>
              <a:t>In the example:</a:t>
            </a:r>
          </a:p>
          <a:p>
            <a:r>
              <a:rPr lang="en-US" sz="1300" dirty="0"/>
              <a:t>Equilibrium can be described by:</a:t>
            </a:r>
          </a:p>
          <a:p>
            <a:r>
              <a:rPr lang="en-US" sz="1300" dirty="0"/>
              <a:t> Note that all reactions have an equilibrium constant associated with them. In</a:t>
            </a:r>
          </a:p>
          <a:p>
            <a:r>
              <a:rPr lang="en-US" sz="1300" dirty="0"/>
              <a:t>the gas phase reaction:</a:t>
            </a:r>
          </a:p>
          <a:p>
            <a:r>
              <a:rPr lang="en-US" sz="1300" dirty="0"/>
              <a:t>The equilibrium constant is about 10140. Most gas phase reactions are like this,</a:t>
            </a:r>
          </a:p>
          <a:p>
            <a:r>
              <a:rPr lang="en-US" sz="1300" dirty="0"/>
              <a:t>that is, they are </a:t>
            </a:r>
            <a:r>
              <a:rPr lang="en-US" sz="1300" b="1" dirty="0"/>
              <a:t>irreversible</a:t>
            </a:r>
            <a:r>
              <a:rPr lang="en-US" sz="1300" dirty="0"/>
              <a:t>.</a:t>
            </a:r>
          </a:p>
          <a:p>
            <a:r>
              <a:rPr lang="en-US" sz="1300" b="1" dirty="0"/>
              <a:t>Basic</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65</a:t>
            </a:fld>
            <a:endParaRPr lang="en-GB"/>
          </a:p>
        </p:txBody>
      </p:sp>
    </p:spTree>
    <p:extLst>
      <p:ext uri="{BB962C8B-B14F-4D97-AF65-F5344CB8AC3E}">
        <p14:creationId xmlns:p14="http://schemas.microsoft.com/office/powerpoint/2010/main" val="4251718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Many chemical reactions occur in both directions such that the products are able to re-form the reactants. </a:t>
            </a:r>
          </a:p>
          <a:p>
            <a:r>
              <a:rPr lang="en-US" sz="1300" dirty="0"/>
              <a:t>A dynamic equilibrium exists once a </a:t>
            </a:r>
            <a:r>
              <a:rPr lang="en-US" sz="1300" dirty="0">
                <a:hlinkClick r:id="rId3" tooltip="Reversible reaction"/>
              </a:rPr>
              <a:t>reversible reaction</a:t>
            </a:r>
            <a:r>
              <a:rPr lang="en-US" sz="1300" dirty="0"/>
              <a:t> ceases to change its ratio of reactants/products, but substances move between the chemicals at an equal rate, meaning there is no net change. It is a particular example of a system in a </a:t>
            </a:r>
            <a:r>
              <a:rPr lang="en-US" sz="1300" dirty="0">
                <a:hlinkClick r:id="rId4" tooltip="Steady state"/>
              </a:rPr>
              <a:t>steady state</a:t>
            </a:r>
            <a:r>
              <a:rPr lang="en-US" sz="1300" dirty="0"/>
              <a:t>. In </a:t>
            </a:r>
            <a:r>
              <a:rPr lang="en-US" sz="1300" dirty="0">
                <a:hlinkClick r:id="rId5" tooltip="Thermodynamics"/>
              </a:rPr>
              <a:t>thermodynamics</a:t>
            </a:r>
            <a:r>
              <a:rPr lang="en-US" sz="1300" dirty="0"/>
              <a:t>, a </a:t>
            </a:r>
            <a:r>
              <a:rPr lang="en-US" sz="1300" dirty="0">
                <a:hlinkClick r:id="rId6" tooltip="Closed system"/>
              </a:rPr>
              <a:t>closed system</a:t>
            </a:r>
            <a:r>
              <a:rPr lang="en-US" sz="1300" dirty="0"/>
              <a:t> is in </a:t>
            </a:r>
            <a:r>
              <a:rPr lang="en-US" sz="1300" dirty="0">
                <a:hlinkClick r:id="rId7" tooltip="Thermodynamic equilibrium"/>
              </a:rPr>
              <a:t>thermodynamic equilibrium</a:t>
            </a:r>
            <a:r>
              <a:rPr lang="en-US" sz="1300" dirty="0"/>
              <a:t> when reactions occur at such rates that the composition of the mixture does not change with time. Reactions do in fact occur, sometimes vigorously, but to such an extent that changes in composition cannot be observed. </a:t>
            </a:r>
          </a:p>
          <a:p>
            <a:r>
              <a:rPr lang="en-US" sz="1300" dirty="0"/>
              <a:t>The result is that equilibrium will be established between products and reactants. </a:t>
            </a:r>
          </a:p>
          <a:p>
            <a:r>
              <a:rPr lang="en-US" sz="1300" dirty="0"/>
              <a:t>In the example:</a:t>
            </a:r>
          </a:p>
          <a:p>
            <a:r>
              <a:rPr lang="en-US" sz="1300" dirty="0"/>
              <a:t>Equilibrium can be described by:</a:t>
            </a:r>
          </a:p>
          <a:p>
            <a:r>
              <a:rPr lang="en-US" sz="1300" dirty="0"/>
              <a:t> Note that all reactions have an equilibrium constant associated with them. In</a:t>
            </a:r>
          </a:p>
          <a:p>
            <a:r>
              <a:rPr lang="en-US" sz="1300" dirty="0"/>
              <a:t>the gas phase reaction:</a:t>
            </a:r>
          </a:p>
          <a:p>
            <a:r>
              <a:rPr lang="en-US" sz="1300" dirty="0"/>
              <a:t>The equilibrium constant is about 10140. Most gas phase reactions are like this,</a:t>
            </a:r>
          </a:p>
          <a:p>
            <a:r>
              <a:rPr lang="en-US" sz="1300" dirty="0"/>
              <a:t>that is, they are </a:t>
            </a:r>
            <a:r>
              <a:rPr lang="en-US" sz="1300" b="1" dirty="0"/>
              <a:t>irreversible</a:t>
            </a:r>
            <a:r>
              <a:rPr lang="en-US" sz="1300" dirty="0"/>
              <a:t>.</a:t>
            </a:r>
          </a:p>
          <a:p>
            <a:r>
              <a:rPr lang="en-US" sz="1300" b="1" dirty="0"/>
              <a:t>Basic</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66</a:t>
            </a:fld>
            <a:endParaRPr lang="en-GB"/>
          </a:p>
        </p:txBody>
      </p:sp>
    </p:spTree>
    <p:extLst>
      <p:ext uri="{BB962C8B-B14F-4D97-AF65-F5344CB8AC3E}">
        <p14:creationId xmlns:p14="http://schemas.microsoft.com/office/powerpoint/2010/main" val="19370558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74</a:t>
            </a:fld>
            <a:endParaRPr lang="en-GB" altLang="en-US" smtClean="0"/>
          </a:p>
        </p:txBody>
      </p:sp>
    </p:spTree>
    <p:extLst>
      <p:ext uri="{BB962C8B-B14F-4D97-AF65-F5344CB8AC3E}">
        <p14:creationId xmlns:p14="http://schemas.microsoft.com/office/powerpoint/2010/main" val="29767510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75</a:t>
            </a:fld>
            <a:endParaRPr lang="en-GB" altLang="en-US" smtClean="0"/>
          </a:p>
        </p:txBody>
      </p:sp>
    </p:spTree>
    <p:extLst>
      <p:ext uri="{BB962C8B-B14F-4D97-AF65-F5344CB8AC3E}">
        <p14:creationId xmlns:p14="http://schemas.microsoft.com/office/powerpoint/2010/main" val="34040866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76</a:t>
            </a:fld>
            <a:endParaRPr lang="en-GB" altLang="en-US" smtClean="0"/>
          </a:p>
        </p:txBody>
      </p:sp>
    </p:spTree>
    <p:extLst>
      <p:ext uri="{BB962C8B-B14F-4D97-AF65-F5344CB8AC3E}">
        <p14:creationId xmlns:p14="http://schemas.microsoft.com/office/powerpoint/2010/main" val="82341033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77</a:t>
            </a:fld>
            <a:endParaRPr lang="en-GB" altLang="en-US" smtClean="0"/>
          </a:p>
        </p:txBody>
      </p:sp>
    </p:spTree>
    <p:extLst>
      <p:ext uri="{BB962C8B-B14F-4D97-AF65-F5344CB8AC3E}">
        <p14:creationId xmlns:p14="http://schemas.microsoft.com/office/powerpoint/2010/main" val="114324587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78</a:t>
            </a:fld>
            <a:endParaRPr lang="en-GB" altLang="en-US" smtClean="0"/>
          </a:p>
        </p:txBody>
      </p:sp>
    </p:spTree>
    <p:extLst>
      <p:ext uri="{BB962C8B-B14F-4D97-AF65-F5344CB8AC3E}">
        <p14:creationId xmlns:p14="http://schemas.microsoft.com/office/powerpoint/2010/main" val="4172297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13</a:t>
            </a:fld>
            <a:endParaRPr lang="en-GB"/>
          </a:p>
        </p:txBody>
      </p:sp>
    </p:spTree>
    <p:extLst>
      <p:ext uri="{BB962C8B-B14F-4D97-AF65-F5344CB8AC3E}">
        <p14:creationId xmlns:p14="http://schemas.microsoft.com/office/powerpoint/2010/main" val="12314749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79</a:t>
            </a:fld>
            <a:endParaRPr lang="en-GB" altLang="en-US" smtClean="0"/>
          </a:p>
        </p:txBody>
      </p:sp>
    </p:spTree>
    <p:extLst>
      <p:ext uri="{BB962C8B-B14F-4D97-AF65-F5344CB8AC3E}">
        <p14:creationId xmlns:p14="http://schemas.microsoft.com/office/powerpoint/2010/main" val="42194780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80</a:t>
            </a:fld>
            <a:endParaRPr lang="en-GB" altLang="en-US" smtClean="0"/>
          </a:p>
        </p:txBody>
      </p:sp>
    </p:spTree>
    <p:extLst>
      <p:ext uri="{BB962C8B-B14F-4D97-AF65-F5344CB8AC3E}">
        <p14:creationId xmlns:p14="http://schemas.microsoft.com/office/powerpoint/2010/main" val="16354701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en-US" dirty="0" smtClean="0"/>
              <a:t> </a:t>
            </a:r>
            <a:endParaRPr lang="en-GB" altLang="en-US" dirty="0" smtClean="0"/>
          </a:p>
        </p:txBody>
      </p:sp>
      <p:sp>
        <p:nvSpPr>
          <p:cNvPr id="55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85372" indent="-302066">
              <a:defRPr>
                <a:solidFill>
                  <a:schemeClr val="tx1"/>
                </a:solidFill>
                <a:latin typeface="Arial" panose="020B0604020202020204" pitchFamily="34" charset="0"/>
              </a:defRPr>
            </a:lvl2pPr>
            <a:lvl3pPr marL="1208265" indent="-241653">
              <a:defRPr>
                <a:solidFill>
                  <a:schemeClr val="tx1"/>
                </a:solidFill>
                <a:latin typeface="Arial" panose="020B0604020202020204" pitchFamily="34" charset="0"/>
              </a:defRPr>
            </a:lvl3pPr>
            <a:lvl4pPr marL="1691571" indent="-241653">
              <a:defRPr>
                <a:solidFill>
                  <a:schemeClr val="tx1"/>
                </a:solidFill>
                <a:latin typeface="Arial" panose="020B0604020202020204" pitchFamily="34" charset="0"/>
              </a:defRPr>
            </a:lvl4pPr>
            <a:lvl5pPr marL="2174878" indent="-241653">
              <a:defRPr>
                <a:solidFill>
                  <a:schemeClr val="tx1"/>
                </a:solidFill>
                <a:latin typeface="Arial" panose="020B0604020202020204" pitchFamily="34" charset="0"/>
              </a:defRPr>
            </a:lvl5pPr>
            <a:lvl6pPr marL="2658184" indent="-241653" eaLnBrk="0" fontAlgn="base" hangingPunct="0">
              <a:spcBef>
                <a:spcPct val="0"/>
              </a:spcBef>
              <a:spcAft>
                <a:spcPct val="0"/>
              </a:spcAft>
              <a:defRPr>
                <a:solidFill>
                  <a:schemeClr val="tx1"/>
                </a:solidFill>
                <a:latin typeface="Arial" panose="020B0604020202020204" pitchFamily="34" charset="0"/>
              </a:defRPr>
            </a:lvl6pPr>
            <a:lvl7pPr marL="3141490" indent="-241653" eaLnBrk="0" fontAlgn="base" hangingPunct="0">
              <a:spcBef>
                <a:spcPct val="0"/>
              </a:spcBef>
              <a:spcAft>
                <a:spcPct val="0"/>
              </a:spcAft>
              <a:defRPr>
                <a:solidFill>
                  <a:schemeClr val="tx1"/>
                </a:solidFill>
                <a:latin typeface="Arial" panose="020B0604020202020204" pitchFamily="34" charset="0"/>
              </a:defRPr>
            </a:lvl7pPr>
            <a:lvl8pPr marL="3624796" indent="-241653" eaLnBrk="0" fontAlgn="base" hangingPunct="0">
              <a:spcBef>
                <a:spcPct val="0"/>
              </a:spcBef>
              <a:spcAft>
                <a:spcPct val="0"/>
              </a:spcAft>
              <a:defRPr>
                <a:solidFill>
                  <a:schemeClr val="tx1"/>
                </a:solidFill>
                <a:latin typeface="Arial" panose="020B0604020202020204" pitchFamily="34" charset="0"/>
              </a:defRPr>
            </a:lvl8pPr>
            <a:lvl9pPr marL="4108102" indent="-241653" eaLnBrk="0" fontAlgn="base" hangingPunct="0">
              <a:spcBef>
                <a:spcPct val="0"/>
              </a:spcBef>
              <a:spcAft>
                <a:spcPct val="0"/>
              </a:spcAft>
              <a:defRPr>
                <a:solidFill>
                  <a:schemeClr val="tx1"/>
                </a:solidFill>
                <a:latin typeface="Arial" panose="020B0604020202020204" pitchFamily="34" charset="0"/>
              </a:defRPr>
            </a:lvl9pPr>
          </a:lstStyle>
          <a:p>
            <a:fld id="{327A851A-03F2-44ED-9FF8-4F1909227D84}" type="slidenum">
              <a:rPr lang="en-GB" altLang="en-US" smtClean="0"/>
              <a:pPr/>
              <a:t>81</a:t>
            </a:fld>
            <a:endParaRPr lang="en-GB" altLang="en-US" smtClean="0"/>
          </a:p>
        </p:txBody>
      </p:sp>
    </p:spTree>
    <p:extLst>
      <p:ext uri="{BB962C8B-B14F-4D97-AF65-F5344CB8AC3E}">
        <p14:creationId xmlns:p14="http://schemas.microsoft.com/office/powerpoint/2010/main" val="3464504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Situation 2a is the situation that the initial concentration of the two reactants are not equal. Let xx be the concentration of each species reacted at time </a:t>
            </a:r>
            <a:r>
              <a:rPr lang="en-US" sz="1300" dirty="0" err="1"/>
              <a:t>tt</a:t>
            </a:r>
            <a:r>
              <a:rPr lang="en-US" sz="1300" dirty="0"/>
              <a:t>.</a:t>
            </a:r>
          </a:p>
          <a:p>
            <a:r>
              <a:rPr lang="en-US" sz="1300" dirty="0"/>
              <a:t>Let [A]0=a[A]0=a and [B]0=b[B]0=b, then [A]=a−x[A]=a−x ;[B]=b−x[B]=b−x. The expression of rate law becomes:</a:t>
            </a:r>
          </a:p>
          <a:p>
            <a:r>
              <a:rPr lang="en-US" sz="1300" dirty="0"/>
              <a:t>To solve this integral, we use the method of partial fractions</a:t>
            </a:r>
          </a:p>
          <a:p>
            <a:endParaRPr lang="en-US" b="0" i="0" u="none" strike="noStrike" dirty="0" smtClean="0">
              <a:effectLst/>
            </a:endParaRPr>
          </a:p>
          <a:p>
            <a:r>
              <a:rPr lang="en-US" b="0" i="0" u="none" strike="noStrike" dirty="0" smtClean="0">
                <a:effectLst/>
              </a:rPr>
              <a:t>See derivation</a:t>
            </a:r>
            <a:r>
              <a:rPr lang="en-US" b="0" i="0" u="none" strike="noStrike" baseline="0" dirty="0" smtClean="0">
                <a:effectLst/>
              </a:rPr>
              <a:t> in</a:t>
            </a:r>
            <a:r>
              <a:rPr lang="en-US" b="0" i="0" u="none" strike="noStrike" dirty="0" smtClean="0">
                <a:effectLst/>
              </a:rPr>
              <a:t/>
            </a:r>
            <a:br>
              <a:rPr lang="en-US" b="0" i="0" u="none" strike="noStrike" dirty="0" smtClean="0">
                <a:effectLst/>
              </a:rPr>
            </a:br>
            <a:r>
              <a:rPr lang="en-US" b="0" i="0" u="none" strike="noStrike" dirty="0" smtClean="0">
                <a:effectLst/>
              </a:rPr>
              <a:t>https://chem.libretexts.org/Textbook_Maps/Physical_and_Theoretical_Chemistry_Textbook_Maps/Supplemental_Modules_(Physical_and_Theoretical_Chemistry)/Kinetics/Reaction_Rates/Second-Order_Reactions</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14</a:t>
            </a:fld>
            <a:endParaRPr lang="en-GB"/>
          </a:p>
        </p:txBody>
      </p:sp>
    </p:spTree>
    <p:extLst>
      <p:ext uri="{BB962C8B-B14F-4D97-AF65-F5344CB8AC3E}">
        <p14:creationId xmlns:p14="http://schemas.microsoft.com/office/powerpoint/2010/main" val="3341418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smtClean="0"/>
          </a:p>
          <a:p>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15</a:t>
            </a:fld>
            <a:endParaRPr lang="en-GB"/>
          </a:p>
        </p:txBody>
      </p:sp>
    </p:spTree>
    <p:extLst>
      <p:ext uri="{BB962C8B-B14F-4D97-AF65-F5344CB8AC3E}">
        <p14:creationId xmlns:p14="http://schemas.microsoft.com/office/powerpoint/2010/main" val="8391769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dirty="0" smtClean="0"/>
              <a:t>The basis of the fact that the order coincides with</a:t>
            </a:r>
            <a:r>
              <a:rPr lang="it-IT" baseline="0" dirty="0" smtClean="0"/>
              <a:t> stechiometric coefficients </a:t>
            </a:r>
            <a:r>
              <a:rPr lang="en-US" sz="1300" dirty="0"/>
              <a:t>lies in the fact that they must occur during a single collision</a:t>
            </a:r>
          </a:p>
          <a:p>
            <a:r>
              <a:rPr lang="en-US" sz="1300" dirty="0"/>
              <a:t>(although the </a:t>
            </a:r>
            <a:r>
              <a:rPr lang="en-US" sz="1300" i="1" dirty="0"/>
              <a:t>probability </a:t>
            </a:r>
            <a:r>
              <a:rPr lang="en-US" sz="1300" dirty="0"/>
              <a:t>of reaction during any one collision is equal to or less than unity). Thus doubling the concentration of one reagent will double the number of collisions per second with the other reagent. Assuming the probability of reaction per collision remains constant, then the number of the two molecules</a:t>
            </a:r>
          </a:p>
          <a:p>
            <a:r>
              <a:rPr lang="en-US" sz="1300" dirty="0"/>
              <a:t>reacting, and the number of product molecules formed per unit time (i.e., the rate), must double.</a:t>
            </a:r>
            <a:endParaRPr lang="en-US" dirty="0"/>
          </a:p>
        </p:txBody>
      </p:sp>
      <p:sp>
        <p:nvSpPr>
          <p:cNvPr id="4" name="Slide Number Placeholder 3"/>
          <p:cNvSpPr>
            <a:spLocks noGrp="1"/>
          </p:cNvSpPr>
          <p:nvPr>
            <p:ph type="sldNum" sz="quarter" idx="10"/>
          </p:nvPr>
        </p:nvSpPr>
        <p:spPr/>
        <p:txBody>
          <a:bodyPr/>
          <a:lstStyle/>
          <a:p>
            <a:pPr>
              <a:defRPr/>
            </a:pPr>
            <a:fld id="{66514768-1712-4DBD-AC96-CD162AE32355}" type="slidenum">
              <a:rPr lang="en-GB" smtClean="0"/>
              <a:pPr>
                <a:defRPr/>
              </a:pPr>
              <a:t>16</a:t>
            </a:fld>
            <a:endParaRPr lang="en-GB"/>
          </a:p>
        </p:txBody>
      </p:sp>
    </p:spTree>
    <p:extLst>
      <p:ext uri="{BB962C8B-B14F-4D97-AF65-F5344CB8AC3E}">
        <p14:creationId xmlns:p14="http://schemas.microsoft.com/office/powerpoint/2010/main" val="1317520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smtClean="0"/>
              <a:t>Fare clic per modificare lo stile del titolo</a:t>
            </a:r>
            <a:endParaRPr lang="en-GB"/>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85FA474-AECD-4FBC-9634-E7FE2BAD438F}" type="slidenum">
              <a:rPr lang="en-US" altLang="en-US"/>
              <a:pPr>
                <a:defRPr/>
              </a:pPr>
              <a:t>‹#›</a:t>
            </a:fld>
            <a:endParaRPr lang="en-US" altLang="en-US"/>
          </a:p>
        </p:txBody>
      </p:sp>
    </p:spTree>
    <p:extLst>
      <p:ext uri="{BB962C8B-B14F-4D97-AF65-F5344CB8AC3E}">
        <p14:creationId xmlns:p14="http://schemas.microsoft.com/office/powerpoint/2010/main" val="68275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99B2B62-5A76-46A9-B4CF-01222971C4AC}" type="slidenum">
              <a:rPr lang="en-US" altLang="en-US"/>
              <a:pPr>
                <a:defRPr/>
              </a:pPr>
              <a:t>‹#›</a:t>
            </a:fld>
            <a:endParaRPr lang="en-US" altLang="en-US"/>
          </a:p>
        </p:txBody>
      </p:sp>
    </p:spTree>
    <p:extLst>
      <p:ext uri="{BB962C8B-B14F-4D97-AF65-F5344CB8AC3E}">
        <p14:creationId xmlns:p14="http://schemas.microsoft.com/office/powerpoint/2010/main" val="2311203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20487A8-75FB-4324-A8CB-10ABE06B2289}" type="slidenum">
              <a:rPr lang="en-US" altLang="en-US"/>
              <a:pPr>
                <a:defRPr/>
              </a:pPr>
              <a:t>‹#›</a:t>
            </a:fld>
            <a:endParaRPr lang="en-US" altLang="en-US"/>
          </a:p>
        </p:txBody>
      </p:sp>
    </p:spTree>
    <p:extLst>
      <p:ext uri="{BB962C8B-B14F-4D97-AF65-F5344CB8AC3E}">
        <p14:creationId xmlns:p14="http://schemas.microsoft.com/office/powerpoint/2010/main" val="3572502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458FC87-FD49-4962-8216-A6A8D8F096D9}" type="slidenum">
              <a:rPr lang="en-US" altLang="en-US"/>
              <a:pPr>
                <a:defRPr/>
              </a:pPr>
              <a:t>‹#›</a:t>
            </a:fld>
            <a:endParaRPr lang="en-US" altLang="en-US"/>
          </a:p>
        </p:txBody>
      </p:sp>
    </p:spTree>
    <p:extLst>
      <p:ext uri="{BB962C8B-B14F-4D97-AF65-F5344CB8AC3E}">
        <p14:creationId xmlns:p14="http://schemas.microsoft.com/office/powerpoint/2010/main" val="3162599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smtClean="0"/>
              <a:t>Fare clic per modificare lo stile del titolo</a:t>
            </a:r>
            <a:endParaRPr lang="en-GB"/>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Modifica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1E631E17-50F0-4A51-83F8-5CDF4C0177C3}" type="slidenum">
              <a:rPr lang="en-US" altLang="en-US"/>
              <a:pPr>
                <a:defRPr/>
              </a:pPr>
              <a:t>‹#›</a:t>
            </a:fld>
            <a:endParaRPr lang="en-US" altLang="en-US"/>
          </a:p>
        </p:txBody>
      </p:sp>
    </p:spTree>
    <p:extLst>
      <p:ext uri="{BB962C8B-B14F-4D97-AF65-F5344CB8AC3E}">
        <p14:creationId xmlns:p14="http://schemas.microsoft.com/office/powerpoint/2010/main" val="2369545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6858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981200"/>
            <a:ext cx="3810000" cy="4114800"/>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101D8A1-B0AE-430F-97C2-2960FDFD9B58}" type="slidenum">
              <a:rPr lang="en-US" altLang="en-US"/>
              <a:pPr>
                <a:defRPr/>
              </a:pPr>
              <a:t>‹#›</a:t>
            </a:fld>
            <a:endParaRPr lang="en-US" altLang="en-US"/>
          </a:p>
        </p:txBody>
      </p:sp>
    </p:spTree>
    <p:extLst>
      <p:ext uri="{BB962C8B-B14F-4D97-AF65-F5344CB8AC3E}">
        <p14:creationId xmlns:p14="http://schemas.microsoft.com/office/powerpoint/2010/main" val="60391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smtClean="0"/>
              <a:t>Fare clic per modificare lo stile del titolo</a:t>
            </a:r>
            <a:endParaRPr lang="en-GB"/>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AEFC2B2E-B4A2-4C54-B60C-4EF2399D47C3}" type="slidenum">
              <a:rPr lang="en-US" altLang="en-US"/>
              <a:pPr>
                <a:defRPr/>
              </a:pPr>
              <a:t>‹#›</a:t>
            </a:fld>
            <a:endParaRPr lang="en-US" altLang="en-US"/>
          </a:p>
        </p:txBody>
      </p:sp>
    </p:spTree>
    <p:extLst>
      <p:ext uri="{BB962C8B-B14F-4D97-AF65-F5344CB8AC3E}">
        <p14:creationId xmlns:p14="http://schemas.microsoft.com/office/powerpoint/2010/main" val="403382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6A119F4B-016E-4E61-B679-499B05E5346C}" type="slidenum">
              <a:rPr lang="en-US" altLang="en-US"/>
              <a:pPr>
                <a:defRPr/>
              </a:pPr>
              <a:t>‹#›</a:t>
            </a:fld>
            <a:endParaRPr lang="en-US" altLang="en-US"/>
          </a:p>
        </p:txBody>
      </p:sp>
    </p:spTree>
    <p:extLst>
      <p:ext uri="{BB962C8B-B14F-4D97-AF65-F5344CB8AC3E}">
        <p14:creationId xmlns:p14="http://schemas.microsoft.com/office/powerpoint/2010/main" val="1914774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C0DE0E1-2B17-4668-88F7-DC8E16E48B14}" type="slidenum">
              <a:rPr lang="en-US" altLang="en-US"/>
              <a:pPr>
                <a:defRPr/>
              </a:pPr>
              <a:t>‹#›</a:t>
            </a:fld>
            <a:endParaRPr lang="en-US" altLang="en-US"/>
          </a:p>
        </p:txBody>
      </p:sp>
    </p:spTree>
    <p:extLst>
      <p:ext uri="{BB962C8B-B14F-4D97-AF65-F5344CB8AC3E}">
        <p14:creationId xmlns:p14="http://schemas.microsoft.com/office/powerpoint/2010/main" val="132350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32B7D3F-5233-4DFB-98C4-C6ED15A9C022}" type="slidenum">
              <a:rPr lang="en-US" altLang="en-US"/>
              <a:pPr>
                <a:defRPr/>
              </a:pPr>
              <a:t>‹#›</a:t>
            </a:fld>
            <a:endParaRPr lang="en-US" altLang="en-US"/>
          </a:p>
        </p:txBody>
      </p:sp>
    </p:spTree>
    <p:extLst>
      <p:ext uri="{BB962C8B-B14F-4D97-AF65-F5344CB8AC3E}">
        <p14:creationId xmlns:p14="http://schemas.microsoft.com/office/powerpoint/2010/main" val="168034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smtClean="0"/>
              <a:t>Fare clic per modificare lo stile del titolo</a:t>
            </a:r>
            <a:endParaRPr lang="en-GB"/>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E216DE2-E929-45EC-85F9-7709290B7650}" type="slidenum">
              <a:rPr lang="en-US" altLang="en-US"/>
              <a:pPr>
                <a:defRPr/>
              </a:pPr>
              <a:t>‹#›</a:t>
            </a:fld>
            <a:endParaRPr lang="en-US" altLang="en-US"/>
          </a:p>
        </p:txBody>
      </p:sp>
    </p:spTree>
    <p:extLst>
      <p:ext uri="{BB962C8B-B14F-4D97-AF65-F5344CB8AC3E}">
        <p14:creationId xmlns:p14="http://schemas.microsoft.com/office/powerpoint/2010/main" val="50570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Fare clic per modificare gli stili del testo dello schema</a:t>
            </a:r>
          </a:p>
          <a:p>
            <a:pPr lvl="1"/>
            <a:r>
              <a:rPr lang="en-US" altLang="en-US" smtClean="0"/>
              <a:t>Secondo livello</a:t>
            </a:r>
          </a:p>
          <a:p>
            <a:pPr lvl="2"/>
            <a:r>
              <a:rPr lang="en-US" altLang="en-US" smtClean="0"/>
              <a:t>Terzo livello</a:t>
            </a:r>
          </a:p>
          <a:p>
            <a:pPr lvl="3"/>
            <a:r>
              <a:rPr lang="en-US" altLang="en-US" smtClean="0"/>
              <a:t>Quarto livello</a:t>
            </a:r>
          </a:p>
          <a:p>
            <a:pPr lvl="4"/>
            <a:r>
              <a:rPr lang="en-US" altLang="en-US"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17CBF733-B218-4889-B0B3-BA1D628A56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1.w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20.wmf"/><Relationship Id="rId4" Type="http://schemas.openxmlformats.org/officeDocument/2006/relationships/oleObject" Target="../embeddings/oleObject10.bin"/></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7" Type="http://schemas.openxmlformats.org/officeDocument/2006/relationships/image" Target="../media/image24.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23.wmf"/><Relationship Id="rId4" Type="http://schemas.openxmlformats.org/officeDocument/2006/relationships/oleObject" Target="../embeddings/oleObject12.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6.bin"/><Relationship Id="rId13" Type="http://schemas.openxmlformats.org/officeDocument/2006/relationships/image" Target="../media/image30.wmf"/><Relationship Id="rId18" Type="http://schemas.openxmlformats.org/officeDocument/2006/relationships/oleObject" Target="../embeddings/oleObject21.bin"/><Relationship Id="rId3" Type="http://schemas.openxmlformats.org/officeDocument/2006/relationships/notesSlide" Target="../notesSlides/notesSlide6.xml"/><Relationship Id="rId7" Type="http://schemas.openxmlformats.org/officeDocument/2006/relationships/image" Target="../media/image27.wmf"/><Relationship Id="rId12" Type="http://schemas.openxmlformats.org/officeDocument/2006/relationships/oleObject" Target="../embeddings/oleObject18.bin"/><Relationship Id="rId17" Type="http://schemas.openxmlformats.org/officeDocument/2006/relationships/image" Target="../media/image32.wmf"/><Relationship Id="rId2" Type="http://schemas.openxmlformats.org/officeDocument/2006/relationships/slideLayout" Target="../slideLayouts/slideLayout7.xml"/><Relationship Id="rId16" Type="http://schemas.openxmlformats.org/officeDocument/2006/relationships/oleObject" Target="../embeddings/oleObject20.bin"/><Relationship Id="rId1" Type="http://schemas.openxmlformats.org/officeDocument/2006/relationships/vmlDrawing" Target="../drawings/vmlDrawing8.vml"/><Relationship Id="rId6" Type="http://schemas.openxmlformats.org/officeDocument/2006/relationships/oleObject" Target="../embeddings/oleObject15.bin"/><Relationship Id="rId11" Type="http://schemas.openxmlformats.org/officeDocument/2006/relationships/image" Target="../media/image29.wmf"/><Relationship Id="rId5" Type="http://schemas.openxmlformats.org/officeDocument/2006/relationships/image" Target="../media/image26.wmf"/><Relationship Id="rId15" Type="http://schemas.openxmlformats.org/officeDocument/2006/relationships/image" Target="../media/image31.wmf"/><Relationship Id="rId10" Type="http://schemas.openxmlformats.org/officeDocument/2006/relationships/oleObject" Target="../embeddings/oleObject17.bin"/><Relationship Id="rId19" Type="http://schemas.openxmlformats.org/officeDocument/2006/relationships/image" Target="../media/image33.wmf"/><Relationship Id="rId4" Type="http://schemas.openxmlformats.org/officeDocument/2006/relationships/oleObject" Target="../embeddings/oleObject14.bin"/><Relationship Id="rId9" Type="http://schemas.openxmlformats.org/officeDocument/2006/relationships/image" Target="../media/image28.wmf"/><Relationship Id="rId14" Type="http://schemas.openxmlformats.org/officeDocument/2006/relationships/oleObject" Target="../embeddings/oleObject19.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notesSlide" Target="../notesSlides/notesSlide7.xml"/><Relationship Id="rId7" Type="http://schemas.openxmlformats.org/officeDocument/2006/relationships/image" Target="../media/image35.w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3.bin"/><Relationship Id="rId11" Type="http://schemas.openxmlformats.org/officeDocument/2006/relationships/image" Target="../media/image37.wmf"/><Relationship Id="rId5" Type="http://schemas.openxmlformats.org/officeDocument/2006/relationships/image" Target="../media/image34.wmf"/><Relationship Id="rId10" Type="http://schemas.openxmlformats.org/officeDocument/2006/relationships/oleObject" Target="../embeddings/oleObject25.bin"/><Relationship Id="rId4" Type="http://schemas.openxmlformats.org/officeDocument/2006/relationships/oleObject" Target="../embeddings/oleObject22.bin"/><Relationship Id="rId9" Type="http://schemas.openxmlformats.org/officeDocument/2006/relationships/image" Target="../media/image36.wmf"/></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43.wmf"/><Relationship Id="rId18" Type="http://schemas.openxmlformats.org/officeDocument/2006/relationships/oleObject" Target="../embeddings/oleObject33.bin"/><Relationship Id="rId3" Type="http://schemas.openxmlformats.org/officeDocument/2006/relationships/notesSlide" Target="../notesSlides/notesSlide9.xml"/><Relationship Id="rId21" Type="http://schemas.openxmlformats.org/officeDocument/2006/relationships/image" Target="../media/image47.wmf"/><Relationship Id="rId7" Type="http://schemas.openxmlformats.org/officeDocument/2006/relationships/image" Target="../media/image40.wmf"/><Relationship Id="rId12" Type="http://schemas.openxmlformats.org/officeDocument/2006/relationships/oleObject" Target="../embeddings/oleObject30.bin"/><Relationship Id="rId17" Type="http://schemas.openxmlformats.org/officeDocument/2006/relationships/image" Target="../media/image45.wmf"/><Relationship Id="rId2" Type="http://schemas.openxmlformats.org/officeDocument/2006/relationships/slideLayout" Target="../slideLayouts/slideLayout7.xml"/><Relationship Id="rId16" Type="http://schemas.openxmlformats.org/officeDocument/2006/relationships/oleObject" Target="../embeddings/oleObject32.bin"/><Relationship Id="rId20" Type="http://schemas.openxmlformats.org/officeDocument/2006/relationships/oleObject" Target="../embeddings/oleObject34.bin"/><Relationship Id="rId1" Type="http://schemas.openxmlformats.org/officeDocument/2006/relationships/vmlDrawing" Target="../drawings/vmlDrawing10.vml"/><Relationship Id="rId6" Type="http://schemas.openxmlformats.org/officeDocument/2006/relationships/oleObject" Target="../embeddings/oleObject27.bin"/><Relationship Id="rId11" Type="http://schemas.openxmlformats.org/officeDocument/2006/relationships/image" Target="../media/image42.wmf"/><Relationship Id="rId5" Type="http://schemas.openxmlformats.org/officeDocument/2006/relationships/image" Target="../media/image39.wmf"/><Relationship Id="rId15" Type="http://schemas.openxmlformats.org/officeDocument/2006/relationships/image" Target="../media/image44.wmf"/><Relationship Id="rId23" Type="http://schemas.openxmlformats.org/officeDocument/2006/relationships/image" Target="../media/image48.wmf"/><Relationship Id="rId10" Type="http://schemas.openxmlformats.org/officeDocument/2006/relationships/oleObject" Target="../embeddings/oleObject29.bin"/><Relationship Id="rId19" Type="http://schemas.openxmlformats.org/officeDocument/2006/relationships/image" Target="../media/image46.wmf"/><Relationship Id="rId4" Type="http://schemas.openxmlformats.org/officeDocument/2006/relationships/oleObject" Target="../embeddings/oleObject26.bin"/><Relationship Id="rId9" Type="http://schemas.openxmlformats.org/officeDocument/2006/relationships/image" Target="../media/image41.wmf"/><Relationship Id="rId14" Type="http://schemas.openxmlformats.org/officeDocument/2006/relationships/oleObject" Target="../embeddings/oleObject31.bin"/><Relationship Id="rId22" Type="http://schemas.openxmlformats.org/officeDocument/2006/relationships/oleObject" Target="../embeddings/oleObject35.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43.wmf"/><Relationship Id="rId18" Type="http://schemas.openxmlformats.org/officeDocument/2006/relationships/oleObject" Target="../embeddings/oleObject33.bin"/><Relationship Id="rId3" Type="http://schemas.openxmlformats.org/officeDocument/2006/relationships/notesSlide" Target="../notesSlides/notesSlide14.xml"/><Relationship Id="rId21" Type="http://schemas.openxmlformats.org/officeDocument/2006/relationships/image" Target="../media/image47.wmf"/><Relationship Id="rId7" Type="http://schemas.openxmlformats.org/officeDocument/2006/relationships/image" Target="../media/image40.wmf"/><Relationship Id="rId12" Type="http://schemas.openxmlformats.org/officeDocument/2006/relationships/oleObject" Target="../embeddings/oleObject30.bin"/><Relationship Id="rId17" Type="http://schemas.openxmlformats.org/officeDocument/2006/relationships/image" Target="../media/image45.wmf"/><Relationship Id="rId2" Type="http://schemas.openxmlformats.org/officeDocument/2006/relationships/slideLayout" Target="../slideLayouts/slideLayout7.xml"/><Relationship Id="rId16" Type="http://schemas.openxmlformats.org/officeDocument/2006/relationships/oleObject" Target="../embeddings/oleObject32.bin"/><Relationship Id="rId20" Type="http://schemas.openxmlformats.org/officeDocument/2006/relationships/oleObject" Target="../embeddings/oleObject34.bin"/><Relationship Id="rId1" Type="http://schemas.openxmlformats.org/officeDocument/2006/relationships/vmlDrawing" Target="../drawings/vmlDrawing11.vml"/><Relationship Id="rId6" Type="http://schemas.openxmlformats.org/officeDocument/2006/relationships/oleObject" Target="../embeddings/oleObject27.bin"/><Relationship Id="rId11" Type="http://schemas.openxmlformats.org/officeDocument/2006/relationships/image" Target="../media/image42.wmf"/><Relationship Id="rId5" Type="http://schemas.openxmlformats.org/officeDocument/2006/relationships/image" Target="../media/image39.wmf"/><Relationship Id="rId15" Type="http://schemas.openxmlformats.org/officeDocument/2006/relationships/image" Target="../media/image44.wmf"/><Relationship Id="rId23" Type="http://schemas.openxmlformats.org/officeDocument/2006/relationships/image" Target="../media/image48.wmf"/><Relationship Id="rId10" Type="http://schemas.openxmlformats.org/officeDocument/2006/relationships/oleObject" Target="../embeddings/oleObject29.bin"/><Relationship Id="rId19" Type="http://schemas.openxmlformats.org/officeDocument/2006/relationships/image" Target="../media/image46.wmf"/><Relationship Id="rId4" Type="http://schemas.openxmlformats.org/officeDocument/2006/relationships/oleObject" Target="../embeddings/oleObject26.bin"/><Relationship Id="rId9" Type="http://schemas.openxmlformats.org/officeDocument/2006/relationships/image" Target="../media/image41.wmf"/><Relationship Id="rId14" Type="http://schemas.openxmlformats.org/officeDocument/2006/relationships/oleObject" Target="../embeddings/oleObject31.bin"/><Relationship Id="rId22" Type="http://schemas.openxmlformats.org/officeDocument/2006/relationships/oleObject" Target="../embeddings/oleObject35.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38.bin"/><Relationship Id="rId13" Type="http://schemas.openxmlformats.org/officeDocument/2006/relationships/image" Target="../media/image54.wmf"/><Relationship Id="rId18" Type="http://schemas.openxmlformats.org/officeDocument/2006/relationships/oleObject" Target="../embeddings/oleObject43.bin"/><Relationship Id="rId26" Type="http://schemas.openxmlformats.org/officeDocument/2006/relationships/oleObject" Target="../embeddings/oleObject47.bin"/><Relationship Id="rId3" Type="http://schemas.openxmlformats.org/officeDocument/2006/relationships/notesSlide" Target="../notesSlides/notesSlide15.xml"/><Relationship Id="rId21" Type="http://schemas.openxmlformats.org/officeDocument/2006/relationships/image" Target="../media/image58.wmf"/><Relationship Id="rId7" Type="http://schemas.openxmlformats.org/officeDocument/2006/relationships/image" Target="../media/image51.wmf"/><Relationship Id="rId12" Type="http://schemas.openxmlformats.org/officeDocument/2006/relationships/oleObject" Target="../embeddings/oleObject40.bin"/><Relationship Id="rId17" Type="http://schemas.openxmlformats.org/officeDocument/2006/relationships/image" Target="../media/image56.wmf"/><Relationship Id="rId25" Type="http://schemas.openxmlformats.org/officeDocument/2006/relationships/image" Target="../media/image60.wmf"/><Relationship Id="rId2" Type="http://schemas.openxmlformats.org/officeDocument/2006/relationships/slideLayout" Target="../slideLayouts/slideLayout7.xml"/><Relationship Id="rId16" Type="http://schemas.openxmlformats.org/officeDocument/2006/relationships/oleObject" Target="../embeddings/oleObject42.bin"/><Relationship Id="rId20" Type="http://schemas.openxmlformats.org/officeDocument/2006/relationships/oleObject" Target="../embeddings/oleObject44.bin"/><Relationship Id="rId1" Type="http://schemas.openxmlformats.org/officeDocument/2006/relationships/vmlDrawing" Target="../drawings/vmlDrawing12.vml"/><Relationship Id="rId6" Type="http://schemas.openxmlformats.org/officeDocument/2006/relationships/oleObject" Target="../embeddings/oleObject37.bin"/><Relationship Id="rId11" Type="http://schemas.openxmlformats.org/officeDocument/2006/relationships/image" Target="../media/image53.wmf"/><Relationship Id="rId24" Type="http://schemas.openxmlformats.org/officeDocument/2006/relationships/oleObject" Target="../embeddings/oleObject46.bin"/><Relationship Id="rId5" Type="http://schemas.openxmlformats.org/officeDocument/2006/relationships/image" Target="../media/image50.wmf"/><Relationship Id="rId15" Type="http://schemas.openxmlformats.org/officeDocument/2006/relationships/image" Target="../media/image55.wmf"/><Relationship Id="rId23" Type="http://schemas.openxmlformats.org/officeDocument/2006/relationships/image" Target="../media/image59.wmf"/><Relationship Id="rId10" Type="http://schemas.openxmlformats.org/officeDocument/2006/relationships/oleObject" Target="../embeddings/oleObject39.bin"/><Relationship Id="rId19" Type="http://schemas.openxmlformats.org/officeDocument/2006/relationships/image" Target="../media/image57.wmf"/><Relationship Id="rId4" Type="http://schemas.openxmlformats.org/officeDocument/2006/relationships/oleObject" Target="../embeddings/oleObject36.bin"/><Relationship Id="rId9" Type="http://schemas.openxmlformats.org/officeDocument/2006/relationships/image" Target="../media/image52.wmf"/><Relationship Id="rId14" Type="http://schemas.openxmlformats.org/officeDocument/2006/relationships/oleObject" Target="../embeddings/oleObject41.bin"/><Relationship Id="rId22" Type="http://schemas.openxmlformats.org/officeDocument/2006/relationships/oleObject" Target="../embeddings/oleObject45.bin"/><Relationship Id="rId27" Type="http://schemas.openxmlformats.org/officeDocument/2006/relationships/image" Target="../media/image61.wmf"/></Relationships>
</file>

<file path=ppt/slides/_rels/slide23.xml.rels><?xml version="1.0" encoding="UTF-8" standalone="yes"?>
<Relationships xmlns="http://schemas.openxmlformats.org/package/2006/relationships"><Relationship Id="rId8" Type="http://schemas.openxmlformats.org/officeDocument/2006/relationships/image" Target="../media/image64.wmf"/><Relationship Id="rId13" Type="http://schemas.openxmlformats.org/officeDocument/2006/relationships/oleObject" Target="../embeddings/oleObject53.bin"/><Relationship Id="rId18" Type="http://schemas.openxmlformats.org/officeDocument/2006/relationships/image" Target="../media/image59.wmf"/><Relationship Id="rId3" Type="http://schemas.openxmlformats.org/officeDocument/2006/relationships/oleObject" Target="../embeddings/oleObject48.bin"/><Relationship Id="rId21" Type="http://schemas.openxmlformats.org/officeDocument/2006/relationships/oleObject" Target="../embeddings/oleObject57.bin"/><Relationship Id="rId7" Type="http://schemas.openxmlformats.org/officeDocument/2006/relationships/oleObject" Target="../embeddings/oleObject50.bin"/><Relationship Id="rId12" Type="http://schemas.openxmlformats.org/officeDocument/2006/relationships/image" Target="../media/image66.wmf"/><Relationship Id="rId17" Type="http://schemas.openxmlformats.org/officeDocument/2006/relationships/oleObject" Target="../embeddings/oleObject55.bin"/><Relationship Id="rId2" Type="http://schemas.openxmlformats.org/officeDocument/2006/relationships/slideLayout" Target="../slideLayouts/slideLayout7.xml"/><Relationship Id="rId16" Type="http://schemas.openxmlformats.org/officeDocument/2006/relationships/image" Target="../media/image68.wmf"/><Relationship Id="rId20" Type="http://schemas.openxmlformats.org/officeDocument/2006/relationships/image" Target="../media/image69.wmf"/><Relationship Id="rId1" Type="http://schemas.openxmlformats.org/officeDocument/2006/relationships/vmlDrawing" Target="../drawings/vmlDrawing13.vml"/><Relationship Id="rId6" Type="http://schemas.openxmlformats.org/officeDocument/2006/relationships/image" Target="../media/image63.wmf"/><Relationship Id="rId11" Type="http://schemas.openxmlformats.org/officeDocument/2006/relationships/oleObject" Target="../embeddings/oleObject52.bin"/><Relationship Id="rId5" Type="http://schemas.openxmlformats.org/officeDocument/2006/relationships/oleObject" Target="../embeddings/oleObject49.bin"/><Relationship Id="rId15" Type="http://schemas.openxmlformats.org/officeDocument/2006/relationships/oleObject" Target="../embeddings/oleObject54.bin"/><Relationship Id="rId10" Type="http://schemas.openxmlformats.org/officeDocument/2006/relationships/image" Target="../media/image65.wmf"/><Relationship Id="rId19" Type="http://schemas.openxmlformats.org/officeDocument/2006/relationships/oleObject" Target="../embeddings/oleObject56.bin"/><Relationship Id="rId4" Type="http://schemas.openxmlformats.org/officeDocument/2006/relationships/image" Target="../media/image62.wmf"/><Relationship Id="rId9" Type="http://schemas.openxmlformats.org/officeDocument/2006/relationships/oleObject" Target="../embeddings/oleObject51.bin"/><Relationship Id="rId14" Type="http://schemas.openxmlformats.org/officeDocument/2006/relationships/image" Target="../media/image67.wmf"/><Relationship Id="rId22" Type="http://schemas.openxmlformats.org/officeDocument/2006/relationships/image" Target="../media/image70.w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60.bin"/><Relationship Id="rId13" Type="http://schemas.openxmlformats.org/officeDocument/2006/relationships/image" Target="../media/image74.wmf"/><Relationship Id="rId18" Type="http://schemas.openxmlformats.org/officeDocument/2006/relationships/oleObject" Target="../embeddings/oleObject65.bin"/><Relationship Id="rId26" Type="http://schemas.openxmlformats.org/officeDocument/2006/relationships/oleObject" Target="../embeddings/oleObject69.bin"/><Relationship Id="rId3" Type="http://schemas.openxmlformats.org/officeDocument/2006/relationships/notesSlide" Target="../notesSlides/notesSlide16.xml"/><Relationship Id="rId21" Type="http://schemas.openxmlformats.org/officeDocument/2006/relationships/image" Target="../media/image78.wmf"/><Relationship Id="rId7" Type="http://schemas.openxmlformats.org/officeDocument/2006/relationships/image" Target="../media/image72.wmf"/><Relationship Id="rId12" Type="http://schemas.openxmlformats.org/officeDocument/2006/relationships/oleObject" Target="../embeddings/oleObject62.bin"/><Relationship Id="rId17" Type="http://schemas.openxmlformats.org/officeDocument/2006/relationships/image" Target="../media/image76.wmf"/><Relationship Id="rId25" Type="http://schemas.openxmlformats.org/officeDocument/2006/relationships/image" Target="../media/image80.wmf"/><Relationship Id="rId2" Type="http://schemas.openxmlformats.org/officeDocument/2006/relationships/slideLayout" Target="../slideLayouts/slideLayout7.xml"/><Relationship Id="rId16" Type="http://schemas.openxmlformats.org/officeDocument/2006/relationships/oleObject" Target="../embeddings/oleObject64.bin"/><Relationship Id="rId20" Type="http://schemas.openxmlformats.org/officeDocument/2006/relationships/oleObject" Target="../embeddings/oleObject66.bin"/><Relationship Id="rId1" Type="http://schemas.openxmlformats.org/officeDocument/2006/relationships/vmlDrawing" Target="../drawings/vmlDrawing14.vml"/><Relationship Id="rId6" Type="http://schemas.openxmlformats.org/officeDocument/2006/relationships/oleObject" Target="../embeddings/oleObject59.bin"/><Relationship Id="rId11" Type="http://schemas.openxmlformats.org/officeDocument/2006/relationships/image" Target="../media/image73.wmf"/><Relationship Id="rId24" Type="http://schemas.openxmlformats.org/officeDocument/2006/relationships/oleObject" Target="../embeddings/oleObject68.bin"/><Relationship Id="rId5" Type="http://schemas.openxmlformats.org/officeDocument/2006/relationships/image" Target="../media/image71.wmf"/><Relationship Id="rId15" Type="http://schemas.openxmlformats.org/officeDocument/2006/relationships/image" Target="../media/image75.wmf"/><Relationship Id="rId23" Type="http://schemas.openxmlformats.org/officeDocument/2006/relationships/image" Target="../media/image79.wmf"/><Relationship Id="rId10" Type="http://schemas.openxmlformats.org/officeDocument/2006/relationships/oleObject" Target="../embeddings/oleObject61.bin"/><Relationship Id="rId19" Type="http://schemas.openxmlformats.org/officeDocument/2006/relationships/image" Target="../media/image77.wmf"/><Relationship Id="rId4" Type="http://schemas.openxmlformats.org/officeDocument/2006/relationships/oleObject" Target="../embeddings/oleObject58.bin"/><Relationship Id="rId9" Type="http://schemas.openxmlformats.org/officeDocument/2006/relationships/image" Target="../media/image59.wmf"/><Relationship Id="rId14" Type="http://schemas.openxmlformats.org/officeDocument/2006/relationships/oleObject" Target="../embeddings/oleObject63.bin"/><Relationship Id="rId22" Type="http://schemas.openxmlformats.org/officeDocument/2006/relationships/oleObject" Target="../embeddings/oleObject67.bin"/><Relationship Id="rId27" Type="http://schemas.openxmlformats.org/officeDocument/2006/relationships/image" Target="../media/image81.wmf"/></Relationships>
</file>

<file path=ppt/slides/_rels/slide25.xml.rels><?xml version="1.0" encoding="UTF-8" standalone="yes"?>
<Relationships xmlns="http://schemas.openxmlformats.org/package/2006/relationships"><Relationship Id="rId8" Type="http://schemas.openxmlformats.org/officeDocument/2006/relationships/image" Target="../media/image81.wmf"/><Relationship Id="rId3" Type="http://schemas.openxmlformats.org/officeDocument/2006/relationships/notesSlide" Target="../notesSlides/notesSlide17.xml"/><Relationship Id="rId7" Type="http://schemas.openxmlformats.org/officeDocument/2006/relationships/oleObject" Target="../embeddings/oleObject71.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82.gif"/><Relationship Id="rId5" Type="http://schemas.openxmlformats.org/officeDocument/2006/relationships/image" Target="../media/image72.wmf"/><Relationship Id="rId10" Type="http://schemas.openxmlformats.org/officeDocument/2006/relationships/image" Target="../media/image84.emf"/><Relationship Id="rId4" Type="http://schemas.openxmlformats.org/officeDocument/2006/relationships/oleObject" Target="../embeddings/oleObject70.bin"/><Relationship Id="rId9" Type="http://schemas.openxmlformats.org/officeDocument/2006/relationships/image" Target="../media/image83.emf"/></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85.emf"/></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92.wmf"/><Relationship Id="rId3" Type="http://schemas.openxmlformats.org/officeDocument/2006/relationships/image" Target="../media/image87.wmf"/><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7.xml"/><Relationship Id="rId6" Type="http://schemas.openxmlformats.org/officeDocument/2006/relationships/image" Target="../media/image90.wmf"/><Relationship Id="rId5" Type="http://schemas.openxmlformats.org/officeDocument/2006/relationships/image" Target="../media/image89.wmf"/><Relationship Id="rId4" Type="http://schemas.openxmlformats.org/officeDocument/2006/relationships/image" Target="../media/image88.png"/></Relationships>
</file>

<file path=ppt/slides/_rels/slide3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74.bin"/><Relationship Id="rId13" Type="http://schemas.openxmlformats.org/officeDocument/2006/relationships/image" Target="../media/image99.wmf"/><Relationship Id="rId3" Type="http://schemas.openxmlformats.org/officeDocument/2006/relationships/notesSlide" Target="../notesSlides/notesSlide26.xml"/><Relationship Id="rId7" Type="http://schemas.openxmlformats.org/officeDocument/2006/relationships/image" Target="../media/image96.wmf"/><Relationship Id="rId12" Type="http://schemas.openxmlformats.org/officeDocument/2006/relationships/oleObject" Target="../embeddings/oleObject76.bin"/><Relationship Id="rId2" Type="http://schemas.openxmlformats.org/officeDocument/2006/relationships/slideLayout" Target="../slideLayouts/slideLayout7.xml"/><Relationship Id="rId16" Type="http://schemas.openxmlformats.org/officeDocument/2006/relationships/image" Target="../media/image101.gif"/><Relationship Id="rId1" Type="http://schemas.openxmlformats.org/officeDocument/2006/relationships/vmlDrawing" Target="../drawings/vmlDrawing16.vml"/><Relationship Id="rId6" Type="http://schemas.openxmlformats.org/officeDocument/2006/relationships/oleObject" Target="../embeddings/oleObject73.bin"/><Relationship Id="rId11" Type="http://schemas.openxmlformats.org/officeDocument/2006/relationships/image" Target="../media/image98.wmf"/><Relationship Id="rId5" Type="http://schemas.openxmlformats.org/officeDocument/2006/relationships/image" Target="../media/image95.wmf"/><Relationship Id="rId15" Type="http://schemas.openxmlformats.org/officeDocument/2006/relationships/image" Target="../media/image100.wmf"/><Relationship Id="rId10" Type="http://schemas.openxmlformats.org/officeDocument/2006/relationships/oleObject" Target="../embeddings/oleObject75.bin"/><Relationship Id="rId4" Type="http://schemas.openxmlformats.org/officeDocument/2006/relationships/oleObject" Target="../embeddings/oleObject72.bin"/><Relationship Id="rId9" Type="http://schemas.openxmlformats.org/officeDocument/2006/relationships/image" Target="../media/image97.wmf"/><Relationship Id="rId14" Type="http://schemas.openxmlformats.org/officeDocument/2006/relationships/oleObject" Target="../embeddings/oleObject77.bin"/></Relationships>
</file>

<file path=ppt/slides/_rels/slide3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104.wmf"/><Relationship Id="rId13" Type="http://schemas.openxmlformats.org/officeDocument/2006/relationships/oleObject" Target="../embeddings/oleObject82.bin"/><Relationship Id="rId3" Type="http://schemas.openxmlformats.org/officeDocument/2006/relationships/notesSlide" Target="../notesSlides/notesSlide29.xml"/><Relationship Id="rId7" Type="http://schemas.openxmlformats.org/officeDocument/2006/relationships/oleObject" Target="../embeddings/oleObject79.bin"/><Relationship Id="rId12" Type="http://schemas.openxmlformats.org/officeDocument/2006/relationships/image" Target="../media/image106.wmf"/><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108.emf"/><Relationship Id="rId11" Type="http://schemas.openxmlformats.org/officeDocument/2006/relationships/oleObject" Target="../embeddings/oleObject81.bin"/><Relationship Id="rId5" Type="http://schemas.openxmlformats.org/officeDocument/2006/relationships/image" Target="../media/image103.wmf"/><Relationship Id="rId10" Type="http://schemas.openxmlformats.org/officeDocument/2006/relationships/image" Target="../media/image105.wmf"/><Relationship Id="rId4" Type="http://schemas.openxmlformats.org/officeDocument/2006/relationships/oleObject" Target="../embeddings/oleObject78.bin"/><Relationship Id="rId9" Type="http://schemas.openxmlformats.org/officeDocument/2006/relationships/oleObject" Target="../embeddings/oleObject80.bin"/><Relationship Id="rId14" Type="http://schemas.openxmlformats.org/officeDocument/2006/relationships/image" Target="../media/image107.wmf"/></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85.bin"/><Relationship Id="rId3" Type="http://schemas.openxmlformats.org/officeDocument/2006/relationships/notesSlide" Target="../notesSlides/notesSlide30.xml"/><Relationship Id="rId7" Type="http://schemas.openxmlformats.org/officeDocument/2006/relationships/image" Target="../media/image110.wmf"/><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oleObject" Target="../embeddings/oleObject84.bin"/><Relationship Id="rId11" Type="http://schemas.openxmlformats.org/officeDocument/2006/relationships/image" Target="../media/image112.wmf"/><Relationship Id="rId5" Type="http://schemas.openxmlformats.org/officeDocument/2006/relationships/image" Target="../media/image109.wmf"/><Relationship Id="rId10" Type="http://schemas.openxmlformats.org/officeDocument/2006/relationships/oleObject" Target="../embeddings/oleObject86.bin"/><Relationship Id="rId4" Type="http://schemas.openxmlformats.org/officeDocument/2006/relationships/oleObject" Target="../embeddings/oleObject83.bin"/><Relationship Id="rId9" Type="http://schemas.openxmlformats.org/officeDocument/2006/relationships/image" Target="../media/image111.wmf"/></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113.wmf"/><Relationship Id="rId4" Type="http://schemas.openxmlformats.org/officeDocument/2006/relationships/oleObject" Target="../embeddings/oleObject87.bin"/></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118.wmf"/><Relationship Id="rId3" Type="http://schemas.openxmlformats.org/officeDocument/2006/relationships/notesSlide" Target="../notesSlides/notesSlide35.xml"/><Relationship Id="rId7" Type="http://schemas.openxmlformats.org/officeDocument/2006/relationships/oleObject" Target="../embeddings/oleObject89.bin"/><Relationship Id="rId12" Type="http://schemas.openxmlformats.org/officeDocument/2006/relationships/image" Target="../media/image120.wmf"/><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117.wmf"/><Relationship Id="rId11" Type="http://schemas.openxmlformats.org/officeDocument/2006/relationships/oleObject" Target="../embeddings/oleObject91.bin"/><Relationship Id="rId5" Type="http://schemas.openxmlformats.org/officeDocument/2006/relationships/oleObject" Target="../embeddings/oleObject88.bin"/><Relationship Id="rId10" Type="http://schemas.openxmlformats.org/officeDocument/2006/relationships/image" Target="../media/image119.wmf"/><Relationship Id="rId4" Type="http://schemas.openxmlformats.org/officeDocument/2006/relationships/image" Target="../media/image121.gif"/><Relationship Id="rId9" Type="http://schemas.openxmlformats.org/officeDocument/2006/relationships/oleObject" Target="../embeddings/oleObject90.bin"/></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94.bin"/><Relationship Id="rId13" Type="http://schemas.openxmlformats.org/officeDocument/2006/relationships/image" Target="../media/image126.wmf"/><Relationship Id="rId3" Type="http://schemas.openxmlformats.org/officeDocument/2006/relationships/notesSlide" Target="../notesSlides/notesSlide36.xml"/><Relationship Id="rId7" Type="http://schemas.openxmlformats.org/officeDocument/2006/relationships/image" Target="../media/image123.wmf"/><Relationship Id="rId12" Type="http://schemas.openxmlformats.org/officeDocument/2006/relationships/oleObject" Target="../embeddings/oleObject96.bin"/><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93.bin"/><Relationship Id="rId11" Type="http://schemas.openxmlformats.org/officeDocument/2006/relationships/image" Target="../media/image125.wmf"/><Relationship Id="rId5" Type="http://schemas.openxmlformats.org/officeDocument/2006/relationships/image" Target="../media/image122.wmf"/><Relationship Id="rId10" Type="http://schemas.openxmlformats.org/officeDocument/2006/relationships/oleObject" Target="../embeddings/oleObject95.bin"/><Relationship Id="rId4" Type="http://schemas.openxmlformats.org/officeDocument/2006/relationships/oleObject" Target="../embeddings/oleObject92.bin"/><Relationship Id="rId9" Type="http://schemas.openxmlformats.org/officeDocument/2006/relationships/image" Target="../media/image124.wmf"/></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99.bin"/><Relationship Id="rId3" Type="http://schemas.openxmlformats.org/officeDocument/2006/relationships/notesSlide" Target="../notesSlides/notesSlide37.xml"/><Relationship Id="rId7" Type="http://schemas.openxmlformats.org/officeDocument/2006/relationships/image" Target="../media/image128.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oleObject" Target="../embeddings/oleObject98.bin"/><Relationship Id="rId5" Type="http://schemas.openxmlformats.org/officeDocument/2006/relationships/image" Target="../media/image127.wmf"/><Relationship Id="rId4" Type="http://schemas.openxmlformats.org/officeDocument/2006/relationships/oleObject" Target="../embeddings/oleObject97.bin"/><Relationship Id="rId9" Type="http://schemas.openxmlformats.org/officeDocument/2006/relationships/image" Target="../media/image129.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131.wmf"/><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oleObject" Target="../embeddings/oleObject101.bin"/><Relationship Id="rId5" Type="http://schemas.openxmlformats.org/officeDocument/2006/relationships/image" Target="../media/image130.wmf"/><Relationship Id="rId4" Type="http://schemas.openxmlformats.org/officeDocument/2006/relationships/oleObject" Target="../embeddings/oleObject100.bin"/></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104.bin"/><Relationship Id="rId13" Type="http://schemas.openxmlformats.org/officeDocument/2006/relationships/image" Target="../media/image131.wmf"/><Relationship Id="rId3" Type="http://schemas.openxmlformats.org/officeDocument/2006/relationships/notesSlide" Target="../notesSlides/notesSlide39.xml"/><Relationship Id="rId7" Type="http://schemas.openxmlformats.org/officeDocument/2006/relationships/image" Target="../media/image133.wmf"/><Relationship Id="rId12" Type="http://schemas.openxmlformats.org/officeDocument/2006/relationships/oleObject" Target="../embeddings/oleObject101.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103.bin"/><Relationship Id="rId11" Type="http://schemas.openxmlformats.org/officeDocument/2006/relationships/image" Target="../media/image135.wmf"/><Relationship Id="rId5" Type="http://schemas.openxmlformats.org/officeDocument/2006/relationships/image" Target="../media/image132.wmf"/><Relationship Id="rId10" Type="http://schemas.openxmlformats.org/officeDocument/2006/relationships/oleObject" Target="../embeddings/oleObject105.bin"/><Relationship Id="rId4" Type="http://schemas.openxmlformats.org/officeDocument/2006/relationships/oleObject" Target="../embeddings/oleObject102.bin"/><Relationship Id="rId9" Type="http://schemas.openxmlformats.org/officeDocument/2006/relationships/image" Target="../media/image134.wmf"/></Relationships>
</file>

<file path=ppt/slides/_rels/slide52.xml.rels><?xml version="1.0" encoding="UTF-8" standalone="yes"?>
<Relationships xmlns="http://schemas.openxmlformats.org/package/2006/relationships"><Relationship Id="rId8" Type="http://schemas.openxmlformats.org/officeDocument/2006/relationships/image" Target="../media/image137.emf"/><Relationship Id="rId3" Type="http://schemas.openxmlformats.org/officeDocument/2006/relationships/notesSlide" Target="../notesSlides/notesSlide40.xml"/><Relationship Id="rId7" Type="http://schemas.openxmlformats.org/officeDocument/2006/relationships/image" Target="../media/image136.wmf"/><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oleObject" Target="../embeddings/oleObject107.bin"/><Relationship Id="rId5" Type="http://schemas.openxmlformats.org/officeDocument/2006/relationships/image" Target="../media/image132.wmf"/><Relationship Id="rId4" Type="http://schemas.openxmlformats.org/officeDocument/2006/relationships/oleObject" Target="../embeddings/oleObject106.bin"/><Relationship Id="rId9" Type="http://schemas.openxmlformats.org/officeDocument/2006/relationships/image" Target="../media/image138.emf"/></Relationships>
</file>

<file path=ppt/slides/_rels/slide53.xml.rels><?xml version="1.0" encoding="UTF-8" standalone="yes"?>
<Relationships xmlns="http://schemas.openxmlformats.org/package/2006/relationships"><Relationship Id="rId8" Type="http://schemas.openxmlformats.org/officeDocument/2006/relationships/oleObject" Target="../embeddings/oleObject110.bin"/><Relationship Id="rId13" Type="http://schemas.openxmlformats.org/officeDocument/2006/relationships/image" Target="../media/image143.wmf"/><Relationship Id="rId3" Type="http://schemas.openxmlformats.org/officeDocument/2006/relationships/notesSlide" Target="../notesSlides/notesSlide41.xml"/><Relationship Id="rId7" Type="http://schemas.openxmlformats.org/officeDocument/2006/relationships/image" Target="../media/image140.wmf"/><Relationship Id="rId12" Type="http://schemas.openxmlformats.org/officeDocument/2006/relationships/oleObject" Target="../embeddings/oleObject112.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109.bin"/><Relationship Id="rId11" Type="http://schemas.openxmlformats.org/officeDocument/2006/relationships/image" Target="../media/image142.wmf"/><Relationship Id="rId5" Type="http://schemas.openxmlformats.org/officeDocument/2006/relationships/image" Target="../media/image139.wmf"/><Relationship Id="rId10" Type="http://schemas.openxmlformats.org/officeDocument/2006/relationships/oleObject" Target="../embeddings/oleObject111.bin"/><Relationship Id="rId4" Type="http://schemas.openxmlformats.org/officeDocument/2006/relationships/oleObject" Target="../embeddings/oleObject108.bin"/><Relationship Id="rId9" Type="http://schemas.openxmlformats.org/officeDocument/2006/relationships/image" Target="../media/image141.wmf"/></Relationships>
</file>

<file path=ppt/slides/_rels/slide54.xml.rels><?xml version="1.0" encoding="UTF-8" standalone="yes"?>
<Relationships xmlns="http://schemas.openxmlformats.org/package/2006/relationships"><Relationship Id="rId8" Type="http://schemas.openxmlformats.org/officeDocument/2006/relationships/image" Target="../media/image149.emf"/><Relationship Id="rId13" Type="http://schemas.openxmlformats.org/officeDocument/2006/relationships/oleObject" Target="../embeddings/oleObject115.bin"/><Relationship Id="rId18" Type="http://schemas.openxmlformats.org/officeDocument/2006/relationships/image" Target="../media/image148.wmf"/><Relationship Id="rId3" Type="http://schemas.openxmlformats.org/officeDocument/2006/relationships/notesSlide" Target="../notesSlides/notesSlide42.xml"/><Relationship Id="rId7" Type="http://schemas.openxmlformats.org/officeDocument/2006/relationships/image" Target="../media/image140.wmf"/><Relationship Id="rId12" Type="http://schemas.openxmlformats.org/officeDocument/2006/relationships/image" Target="../media/image145.wmf"/><Relationship Id="rId17" Type="http://schemas.openxmlformats.org/officeDocument/2006/relationships/oleObject" Target="../embeddings/oleObject117.bin"/><Relationship Id="rId2" Type="http://schemas.openxmlformats.org/officeDocument/2006/relationships/slideLayout" Target="../slideLayouts/slideLayout7.xml"/><Relationship Id="rId16" Type="http://schemas.openxmlformats.org/officeDocument/2006/relationships/image" Target="../media/image147.wmf"/><Relationship Id="rId1" Type="http://schemas.openxmlformats.org/officeDocument/2006/relationships/vmlDrawing" Target="../drawings/vmlDrawing27.vml"/><Relationship Id="rId6" Type="http://schemas.openxmlformats.org/officeDocument/2006/relationships/oleObject" Target="../embeddings/oleObject109.bin"/><Relationship Id="rId11" Type="http://schemas.openxmlformats.org/officeDocument/2006/relationships/oleObject" Target="../embeddings/oleObject114.bin"/><Relationship Id="rId5" Type="http://schemas.openxmlformats.org/officeDocument/2006/relationships/image" Target="../media/image139.wmf"/><Relationship Id="rId15" Type="http://schemas.openxmlformats.org/officeDocument/2006/relationships/oleObject" Target="../embeddings/oleObject116.bin"/><Relationship Id="rId10" Type="http://schemas.openxmlformats.org/officeDocument/2006/relationships/image" Target="../media/image144.wmf"/><Relationship Id="rId4" Type="http://schemas.openxmlformats.org/officeDocument/2006/relationships/oleObject" Target="../embeddings/oleObject108.bin"/><Relationship Id="rId9" Type="http://schemas.openxmlformats.org/officeDocument/2006/relationships/oleObject" Target="../embeddings/oleObject113.bin"/><Relationship Id="rId14" Type="http://schemas.openxmlformats.org/officeDocument/2006/relationships/image" Target="../media/image146.wmf"/></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120.bin"/><Relationship Id="rId3" Type="http://schemas.openxmlformats.org/officeDocument/2006/relationships/notesSlide" Target="../notesSlides/notesSlide43.xml"/><Relationship Id="rId7" Type="http://schemas.openxmlformats.org/officeDocument/2006/relationships/image" Target="../media/image151.wmf"/><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oleObject" Target="../embeddings/oleObject119.bin"/><Relationship Id="rId11" Type="http://schemas.openxmlformats.org/officeDocument/2006/relationships/image" Target="../media/image153.wmf"/><Relationship Id="rId5" Type="http://schemas.openxmlformats.org/officeDocument/2006/relationships/image" Target="../media/image150.wmf"/><Relationship Id="rId10" Type="http://schemas.openxmlformats.org/officeDocument/2006/relationships/oleObject" Target="../embeddings/oleObject121.bin"/><Relationship Id="rId4" Type="http://schemas.openxmlformats.org/officeDocument/2006/relationships/oleObject" Target="../embeddings/oleObject118.bin"/><Relationship Id="rId9" Type="http://schemas.openxmlformats.org/officeDocument/2006/relationships/image" Target="../media/image152.wmf"/></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123.bin"/><Relationship Id="rId3" Type="http://schemas.openxmlformats.org/officeDocument/2006/relationships/notesSlide" Target="../notesSlides/notesSlide44.xml"/><Relationship Id="rId7" Type="http://schemas.openxmlformats.org/officeDocument/2006/relationships/image" Target="../media/image154.wmf"/><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oleObject" Target="../embeddings/oleObject122.bin"/><Relationship Id="rId11" Type="http://schemas.openxmlformats.org/officeDocument/2006/relationships/image" Target="../media/image156.wmf"/><Relationship Id="rId5" Type="http://schemas.openxmlformats.org/officeDocument/2006/relationships/image" Target="../media/image150.wmf"/><Relationship Id="rId10" Type="http://schemas.openxmlformats.org/officeDocument/2006/relationships/oleObject" Target="../embeddings/oleObject124.bin"/><Relationship Id="rId4" Type="http://schemas.openxmlformats.org/officeDocument/2006/relationships/oleObject" Target="../embeddings/oleObject118.bin"/><Relationship Id="rId9" Type="http://schemas.openxmlformats.org/officeDocument/2006/relationships/image" Target="../media/image155.wmf"/></Relationships>
</file>

<file path=ppt/slides/_rels/slide57.xml.rels><?xml version="1.0" encoding="UTF-8" standalone="yes"?>
<Relationships xmlns="http://schemas.openxmlformats.org/package/2006/relationships"><Relationship Id="rId8" Type="http://schemas.openxmlformats.org/officeDocument/2006/relationships/image" Target="../media/image157.wmf"/><Relationship Id="rId13" Type="http://schemas.openxmlformats.org/officeDocument/2006/relationships/oleObject" Target="../embeddings/oleObject127.bin"/><Relationship Id="rId18" Type="http://schemas.openxmlformats.org/officeDocument/2006/relationships/image" Target="../media/image160.wmf"/><Relationship Id="rId3" Type="http://schemas.openxmlformats.org/officeDocument/2006/relationships/notesSlide" Target="../notesSlides/notesSlide45.xml"/><Relationship Id="rId21" Type="http://schemas.openxmlformats.org/officeDocument/2006/relationships/image" Target="../media/image161.wmf"/><Relationship Id="rId7" Type="http://schemas.openxmlformats.org/officeDocument/2006/relationships/oleObject" Target="../embeddings/oleObject125.bin"/><Relationship Id="rId12" Type="http://schemas.openxmlformats.org/officeDocument/2006/relationships/image" Target="../media/image156.wmf"/><Relationship Id="rId17" Type="http://schemas.openxmlformats.org/officeDocument/2006/relationships/oleObject" Target="../embeddings/oleObject129.bin"/><Relationship Id="rId2" Type="http://schemas.openxmlformats.org/officeDocument/2006/relationships/slideLayout" Target="../slideLayouts/slideLayout7.xml"/><Relationship Id="rId16" Type="http://schemas.openxmlformats.org/officeDocument/2006/relationships/image" Target="../media/image159.wmf"/><Relationship Id="rId20" Type="http://schemas.openxmlformats.org/officeDocument/2006/relationships/oleObject" Target="../embeddings/oleObject131.bin"/><Relationship Id="rId1" Type="http://schemas.openxmlformats.org/officeDocument/2006/relationships/vmlDrawing" Target="../drawings/vmlDrawing30.vml"/><Relationship Id="rId6" Type="http://schemas.openxmlformats.org/officeDocument/2006/relationships/image" Target="../media/image130.wmf"/><Relationship Id="rId11" Type="http://schemas.openxmlformats.org/officeDocument/2006/relationships/oleObject" Target="../embeddings/oleObject126.bin"/><Relationship Id="rId5" Type="http://schemas.openxmlformats.org/officeDocument/2006/relationships/oleObject" Target="../embeddings/oleObject100.bin"/><Relationship Id="rId15" Type="http://schemas.openxmlformats.org/officeDocument/2006/relationships/oleObject" Target="../embeddings/oleObject128.bin"/><Relationship Id="rId10" Type="http://schemas.openxmlformats.org/officeDocument/2006/relationships/image" Target="../media/image153.wmf"/><Relationship Id="rId19" Type="http://schemas.openxmlformats.org/officeDocument/2006/relationships/oleObject" Target="../embeddings/oleObject130.bin"/><Relationship Id="rId4" Type="http://schemas.openxmlformats.org/officeDocument/2006/relationships/image" Target="../media/image138.emf"/><Relationship Id="rId9" Type="http://schemas.openxmlformats.org/officeDocument/2006/relationships/oleObject" Target="../embeddings/oleObject121.bin"/><Relationship Id="rId14" Type="http://schemas.openxmlformats.org/officeDocument/2006/relationships/image" Target="../media/image158.wmf"/></Relationships>
</file>

<file path=ppt/slides/_rels/slide58.xml.rels><?xml version="1.0" encoding="UTF-8" standalone="yes"?>
<Relationships xmlns="http://schemas.openxmlformats.org/package/2006/relationships"><Relationship Id="rId8" Type="http://schemas.openxmlformats.org/officeDocument/2006/relationships/oleObject" Target="../embeddings/oleObject134.bin"/><Relationship Id="rId13" Type="http://schemas.openxmlformats.org/officeDocument/2006/relationships/image" Target="../media/image165.wmf"/><Relationship Id="rId3" Type="http://schemas.openxmlformats.org/officeDocument/2006/relationships/notesSlide" Target="../notesSlides/notesSlide46.xml"/><Relationship Id="rId7" Type="http://schemas.openxmlformats.org/officeDocument/2006/relationships/image" Target="../media/image163.wmf"/><Relationship Id="rId12" Type="http://schemas.openxmlformats.org/officeDocument/2006/relationships/oleObject" Target="../embeddings/oleObject136.bin"/><Relationship Id="rId17" Type="http://schemas.openxmlformats.org/officeDocument/2006/relationships/image" Target="../media/image167.wmf"/><Relationship Id="rId2" Type="http://schemas.openxmlformats.org/officeDocument/2006/relationships/slideLayout" Target="../slideLayouts/slideLayout7.xml"/><Relationship Id="rId16" Type="http://schemas.openxmlformats.org/officeDocument/2006/relationships/oleObject" Target="../embeddings/oleObject138.bin"/><Relationship Id="rId1" Type="http://schemas.openxmlformats.org/officeDocument/2006/relationships/vmlDrawing" Target="../drawings/vmlDrawing31.vml"/><Relationship Id="rId6" Type="http://schemas.openxmlformats.org/officeDocument/2006/relationships/oleObject" Target="../embeddings/oleObject133.bin"/><Relationship Id="rId11" Type="http://schemas.openxmlformats.org/officeDocument/2006/relationships/image" Target="../media/image164.wmf"/><Relationship Id="rId5" Type="http://schemas.openxmlformats.org/officeDocument/2006/relationships/image" Target="../media/image162.wmf"/><Relationship Id="rId15" Type="http://schemas.openxmlformats.org/officeDocument/2006/relationships/image" Target="../media/image166.wmf"/><Relationship Id="rId10" Type="http://schemas.openxmlformats.org/officeDocument/2006/relationships/oleObject" Target="../embeddings/oleObject135.bin"/><Relationship Id="rId4" Type="http://schemas.openxmlformats.org/officeDocument/2006/relationships/oleObject" Target="../embeddings/oleObject132.bin"/><Relationship Id="rId9" Type="http://schemas.openxmlformats.org/officeDocument/2006/relationships/image" Target="../media/image161.wmf"/><Relationship Id="rId14" Type="http://schemas.openxmlformats.org/officeDocument/2006/relationships/oleObject" Target="../embeddings/oleObject137.bin"/></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image" Target="../media/image7.png"/><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6.wmf"/><Relationship Id="rId5" Type="http://schemas.openxmlformats.org/officeDocument/2006/relationships/image" Target="../media/image9.png"/><Relationship Id="rId10" Type="http://schemas.openxmlformats.org/officeDocument/2006/relationships/oleObject" Target="../embeddings/oleObject4.bin"/><Relationship Id="rId4" Type="http://schemas.openxmlformats.org/officeDocument/2006/relationships/image" Target="../media/image8.png"/><Relationship Id="rId9" Type="http://schemas.openxmlformats.org/officeDocument/2006/relationships/image" Target="../media/image5.wmf"/></Relationships>
</file>

<file path=ppt/slides/_rels/slide6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169.wmf"/><Relationship Id="rId13" Type="http://schemas.openxmlformats.org/officeDocument/2006/relationships/oleObject" Target="../embeddings/oleObject143.bin"/><Relationship Id="rId3" Type="http://schemas.openxmlformats.org/officeDocument/2006/relationships/notesSlide" Target="../notesSlides/notesSlide49.xml"/><Relationship Id="rId7" Type="http://schemas.openxmlformats.org/officeDocument/2006/relationships/oleObject" Target="../embeddings/oleObject140.bin"/><Relationship Id="rId12" Type="http://schemas.openxmlformats.org/officeDocument/2006/relationships/image" Target="../media/image81.wmf"/><Relationship Id="rId2" Type="http://schemas.openxmlformats.org/officeDocument/2006/relationships/slideLayout" Target="../slideLayouts/slideLayout2.xml"/><Relationship Id="rId1" Type="http://schemas.openxmlformats.org/officeDocument/2006/relationships/vmlDrawing" Target="../drawings/vmlDrawing32.vml"/><Relationship Id="rId6" Type="http://schemas.openxmlformats.org/officeDocument/2006/relationships/image" Target="../media/image168.wmf"/><Relationship Id="rId11" Type="http://schemas.openxmlformats.org/officeDocument/2006/relationships/oleObject" Target="../embeddings/oleObject142.bin"/><Relationship Id="rId5" Type="http://schemas.openxmlformats.org/officeDocument/2006/relationships/oleObject" Target="../embeddings/oleObject139.bin"/><Relationship Id="rId10" Type="http://schemas.openxmlformats.org/officeDocument/2006/relationships/image" Target="../media/image170.wmf"/><Relationship Id="rId4" Type="http://schemas.openxmlformats.org/officeDocument/2006/relationships/image" Target="../media/image49.jpeg"/><Relationship Id="rId9" Type="http://schemas.openxmlformats.org/officeDocument/2006/relationships/oleObject" Target="../embeddings/oleObject141.bin"/><Relationship Id="rId14" Type="http://schemas.openxmlformats.org/officeDocument/2006/relationships/image" Target="../media/image171.wmf"/></Relationships>
</file>

<file path=ppt/slides/_rels/slide62.xml.rels><?xml version="1.0" encoding="UTF-8" standalone="yes"?>
<Relationships xmlns="http://schemas.openxmlformats.org/package/2006/relationships"><Relationship Id="rId8" Type="http://schemas.openxmlformats.org/officeDocument/2006/relationships/image" Target="../media/image173.wmf"/><Relationship Id="rId3" Type="http://schemas.openxmlformats.org/officeDocument/2006/relationships/notesSlide" Target="../notesSlides/notesSlide50.xml"/><Relationship Id="rId7" Type="http://schemas.openxmlformats.org/officeDocument/2006/relationships/oleObject" Target="../embeddings/oleObject145.bin"/><Relationship Id="rId2" Type="http://schemas.openxmlformats.org/officeDocument/2006/relationships/slideLayout" Target="../slideLayouts/slideLayout2.xml"/><Relationship Id="rId1" Type="http://schemas.openxmlformats.org/officeDocument/2006/relationships/vmlDrawing" Target="../drawings/vmlDrawing33.vml"/><Relationship Id="rId6" Type="http://schemas.openxmlformats.org/officeDocument/2006/relationships/image" Target="../media/image172.wmf"/><Relationship Id="rId5" Type="http://schemas.openxmlformats.org/officeDocument/2006/relationships/oleObject" Target="../embeddings/oleObject144.bin"/><Relationship Id="rId4" Type="http://schemas.openxmlformats.org/officeDocument/2006/relationships/image" Target="../media/image49.jpeg"/></Relationships>
</file>

<file path=ppt/slides/_rels/slide63.xml.rels><?xml version="1.0" encoding="UTF-8" standalone="yes"?>
<Relationships xmlns="http://schemas.openxmlformats.org/package/2006/relationships"><Relationship Id="rId8" Type="http://schemas.openxmlformats.org/officeDocument/2006/relationships/image" Target="../media/image175.wmf"/><Relationship Id="rId13" Type="http://schemas.openxmlformats.org/officeDocument/2006/relationships/oleObject" Target="../embeddings/oleObject149.bin"/><Relationship Id="rId3" Type="http://schemas.openxmlformats.org/officeDocument/2006/relationships/notesSlide" Target="../notesSlides/notesSlide51.xml"/><Relationship Id="rId7" Type="http://schemas.openxmlformats.org/officeDocument/2006/relationships/oleObject" Target="../embeddings/oleObject147.bin"/><Relationship Id="rId12" Type="http://schemas.openxmlformats.org/officeDocument/2006/relationships/image" Target="../media/image176.wmf"/><Relationship Id="rId2" Type="http://schemas.openxmlformats.org/officeDocument/2006/relationships/slideLayout" Target="../slideLayouts/slideLayout2.xml"/><Relationship Id="rId16" Type="http://schemas.openxmlformats.org/officeDocument/2006/relationships/image" Target="../media/image178.wmf"/><Relationship Id="rId1" Type="http://schemas.openxmlformats.org/officeDocument/2006/relationships/vmlDrawing" Target="../drawings/vmlDrawing34.vml"/><Relationship Id="rId6" Type="http://schemas.openxmlformats.org/officeDocument/2006/relationships/image" Target="../media/image174.wmf"/><Relationship Id="rId11" Type="http://schemas.openxmlformats.org/officeDocument/2006/relationships/oleObject" Target="../embeddings/oleObject148.bin"/><Relationship Id="rId5" Type="http://schemas.openxmlformats.org/officeDocument/2006/relationships/oleObject" Target="../embeddings/oleObject146.bin"/><Relationship Id="rId15" Type="http://schemas.openxmlformats.org/officeDocument/2006/relationships/oleObject" Target="../embeddings/oleObject150.bin"/><Relationship Id="rId10" Type="http://schemas.openxmlformats.org/officeDocument/2006/relationships/image" Target="../media/image172.wmf"/><Relationship Id="rId4" Type="http://schemas.openxmlformats.org/officeDocument/2006/relationships/image" Target="../media/image49.jpeg"/><Relationship Id="rId9" Type="http://schemas.openxmlformats.org/officeDocument/2006/relationships/oleObject" Target="../embeddings/oleObject144.bin"/><Relationship Id="rId14" Type="http://schemas.openxmlformats.org/officeDocument/2006/relationships/image" Target="../media/image177.wmf"/></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153.bin"/><Relationship Id="rId3" Type="http://schemas.openxmlformats.org/officeDocument/2006/relationships/notesSlide" Target="../notesSlides/notesSlide52.xml"/><Relationship Id="rId7" Type="http://schemas.openxmlformats.org/officeDocument/2006/relationships/image" Target="../media/image180.wmf"/><Relationship Id="rId12" Type="http://schemas.openxmlformats.org/officeDocument/2006/relationships/image" Target="../media/image183.png"/><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oleObject" Target="../embeddings/oleObject152.bin"/><Relationship Id="rId11" Type="http://schemas.openxmlformats.org/officeDocument/2006/relationships/image" Target="../media/image182.wmf"/><Relationship Id="rId5" Type="http://schemas.openxmlformats.org/officeDocument/2006/relationships/image" Target="../media/image179.wmf"/><Relationship Id="rId10" Type="http://schemas.openxmlformats.org/officeDocument/2006/relationships/oleObject" Target="../embeddings/oleObject154.bin"/><Relationship Id="rId4" Type="http://schemas.openxmlformats.org/officeDocument/2006/relationships/oleObject" Target="../embeddings/oleObject151.bin"/><Relationship Id="rId9" Type="http://schemas.openxmlformats.org/officeDocument/2006/relationships/image" Target="../media/image181.wmf"/></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157.bin"/><Relationship Id="rId13" Type="http://schemas.openxmlformats.org/officeDocument/2006/relationships/image" Target="../media/image188.wmf"/><Relationship Id="rId3" Type="http://schemas.openxmlformats.org/officeDocument/2006/relationships/notesSlide" Target="../notesSlides/notesSlide53.xml"/><Relationship Id="rId7" Type="http://schemas.openxmlformats.org/officeDocument/2006/relationships/image" Target="../media/image185.wmf"/><Relationship Id="rId12" Type="http://schemas.openxmlformats.org/officeDocument/2006/relationships/oleObject" Target="../embeddings/oleObject159.bin"/><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oleObject" Target="../embeddings/oleObject156.bin"/><Relationship Id="rId11" Type="http://schemas.openxmlformats.org/officeDocument/2006/relationships/image" Target="../media/image187.wmf"/><Relationship Id="rId5" Type="http://schemas.openxmlformats.org/officeDocument/2006/relationships/image" Target="../media/image184.wmf"/><Relationship Id="rId10" Type="http://schemas.openxmlformats.org/officeDocument/2006/relationships/oleObject" Target="../embeddings/oleObject158.bin"/><Relationship Id="rId4" Type="http://schemas.openxmlformats.org/officeDocument/2006/relationships/oleObject" Target="../embeddings/oleObject155.bin"/><Relationship Id="rId9" Type="http://schemas.openxmlformats.org/officeDocument/2006/relationships/image" Target="../media/image186.wmf"/></Relationships>
</file>

<file path=ppt/slides/_rels/slide66.xml.rels><?xml version="1.0" encoding="UTF-8" standalone="yes"?>
<Relationships xmlns="http://schemas.openxmlformats.org/package/2006/relationships"><Relationship Id="rId8" Type="http://schemas.openxmlformats.org/officeDocument/2006/relationships/oleObject" Target="../embeddings/oleObject157.bin"/><Relationship Id="rId13" Type="http://schemas.openxmlformats.org/officeDocument/2006/relationships/image" Target="../media/image191.wmf"/><Relationship Id="rId3" Type="http://schemas.openxmlformats.org/officeDocument/2006/relationships/notesSlide" Target="../notesSlides/notesSlide54.xml"/><Relationship Id="rId7" Type="http://schemas.openxmlformats.org/officeDocument/2006/relationships/image" Target="../media/image190.wmf"/><Relationship Id="rId12" Type="http://schemas.openxmlformats.org/officeDocument/2006/relationships/oleObject" Target="../embeddings/oleObject162.bin"/><Relationship Id="rId17" Type="http://schemas.openxmlformats.org/officeDocument/2006/relationships/image" Target="../media/image193.wmf"/><Relationship Id="rId2" Type="http://schemas.openxmlformats.org/officeDocument/2006/relationships/slideLayout" Target="../slideLayouts/slideLayout7.xml"/><Relationship Id="rId16" Type="http://schemas.openxmlformats.org/officeDocument/2006/relationships/oleObject" Target="../embeddings/oleObject164.bin"/><Relationship Id="rId1" Type="http://schemas.openxmlformats.org/officeDocument/2006/relationships/vmlDrawing" Target="../drawings/vmlDrawing37.vml"/><Relationship Id="rId6" Type="http://schemas.openxmlformats.org/officeDocument/2006/relationships/oleObject" Target="../embeddings/oleObject161.bin"/><Relationship Id="rId11" Type="http://schemas.openxmlformats.org/officeDocument/2006/relationships/image" Target="../media/image187.wmf"/><Relationship Id="rId5" Type="http://schemas.openxmlformats.org/officeDocument/2006/relationships/image" Target="../media/image189.wmf"/><Relationship Id="rId15" Type="http://schemas.openxmlformats.org/officeDocument/2006/relationships/image" Target="../media/image192.wmf"/><Relationship Id="rId10" Type="http://schemas.openxmlformats.org/officeDocument/2006/relationships/oleObject" Target="../embeddings/oleObject158.bin"/><Relationship Id="rId4" Type="http://schemas.openxmlformats.org/officeDocument/2006/relationships/oleObject" Target="../embeddings/oleObject160.bin"/><Relationship Id="rId9" Type="http://schemas.openxmlformats.org/officeDocument/2006/relationships/image" Target="../media/image186.wmf"/><Relationship Id="rId14" Type="http://schemas.openxmlformats.org/officeDocument/2006/relationships/oleObject" Target="../embeddings/oleObject163.bin"/></Relationships>
</file>

<file path=ppt/slides/_rels/slide67.xml.rels><?xml version="1.0" encoding="UTF-8" standalone="yes"?>
<Relationships xmlns="http://schemas.openxmlformats.org/package/2006/relationships"><Relationship Id="rId2" Type="http://schemas.openxmlformats.org/officeDocument/2006/relationships/image" Target="../media/image19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65.bin"/><Relationship Id="rId2" Type="http://schemas.openxmlformats.org/officeDocument/2006/relationships/slideLayout" Target="../slideLayouts/slideLayout7.xml"/><Relationship Id="rId1" Type="http://schemas.openxmlformats.org/officeDocument/2006/relationships/vmlDrawing" Target="../drawings/vmlDrawing38.vml"/><Relationship Id="rId4" Type="http://schemas.openxmlformats.org/officeDocument/2006/relationships/image" Target="../media/image195.wmf"/></Relationships>
</file>

<file path=ppt/slides/_rels/slide69.xml.rels><?xml version="1.0" encoding="UTF-8" standalone="yes"?>
<Relationships xmlns="http://schemas.openxmlformats.org/package/2006/relationships"><Relationship Id="rId8" Type="http://schemas.openxmlformats.org/officeDocument/2006/relationships/image" Target="../media/image198.wmf"/><Relationship Id="rId13" Type="http://schemas.openxmlformats.org/officeDocument/2006/relationships/oleObject" Target="../embeddings/oleObject171.bin"/><Relationship Id="rId3" Type="http://schemas.openxmlformats.org/officeDocument/2006/relationships/oleObject" Target="../embeddings/oleObject166.bin"/><Relationship Id="rId7" Type="http://schemas.openxmlformats.org/officeDocument/2006/relationships/oleObject" Target="../embeddings/oleObject168.bin"/><Relationship Id="rId12" Type="http://schemas.openxmlformats.org/officeDocument/2006/relationships/image" Target="../media/image195.wmf"/><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197.wmf"/><Relationship Id="rId11" Type="http://schemas.openxmlformats.org/officeDocument/2006/relationships/oleObject" Target="../embeddings/oleObject170.bin"/><Relationship Id="rId5" Type="http://schemas.openxmlformats.org/officeDocument/2006/relationships/oleObject" Target="../embeddings/oleObject167.bin"/><Relationship Id="rId10" Type="http://schemas.openxmlformats.org/officeDocument/2006/relationships/image" Target="../media/image199.wmf"/><Relationship Id="rId4" Type="http://schemas.openxmlformats.org/officeDocument/2006/relationships/image" Target="../media/image196.wmf"/><Relationship Id="rId9" Type="http://schemas.openxmlformats.org/officeDocument/2006/relationships/oleObject" Target="../embeddings/oleObject169.bin"/><Relationship Id="rId14" Type="http://schemas.openxmlformats.org/officeDocument/2006/relationships/image" Target="../media/image200.w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3.pn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8" Type="http://schemas.openxmlformats.org/officeDocument/2006/relationships/image" Target="../media/image203.wmf"/><Relationship Id="rId3" Type="http://schemas.openxmlformats.org/officeDocument/2006/relationships/oleObject" Target="../embeddings/oleObject172.bin"/><Relationship Id="rId7" Type="http://schemas.openxmlformats.org/officeDocument/2006/relationships/oleObject" Target="../embeddings/oleObject174.bin"/><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image" Target="../media/image202.wmf"/><Relationship Id="rId5" Type="http://schemas.openxmlformats.org/officeDocument/2006/relationships/oleObject" Target="../embeddings/oleObject173.bin"/><Relationship Id="rId10" Type="http://schemas.openxmlformats.org/officeDocument/2006/relationships/image" Target="../media/image204.wmf"/><Relationship Id="rId4" Type="http://schemas.openxmlformats.org/officeDocument/2006/relationships/image" Target="../media/image201.wmf"/><Relationship Id="rId9" Type="http://schemas.openxmlformats.org/officeDocument/2006/relationships/oleObject" Target="../embeddings/oleObject175.bin"/></Relationships>
</file>

<file path=ppt/slides/_rels/slide72.xml.rels><?xml version="1.0" encoding="UTF-8" standalone="yes"?>
<Relationships xmlns="http://schemas.openxmlformats.org/package/2006/relationships"><Relationship Id="rId8" Type="http://schemas.openxmlformats.org/officeDocument/2006/relationships/image" Target="../media/image203.wmf"/><Relationship Id="rId3" Type="http://schemas.openxmlformats.org/officeDocument/2006/relationships/oleObject" Target="../embeddings/oleObject176.bin"/><Relationship Id="rId7" Type="http://schemas.openxmlformats.org/officeDocument/2006/relationships/oleObject" Target="../embeddings/oleObject178.bin"/><Relationship Id="rId2" Type="http://schemas.openxmlformats.org/officeDocument/2006/relationships/slideLayout" Target="../slideLayouts/slideLayout7.xml"/><Relationship Id="rId1" Type="http://schemas.openxmlformats.org/officeDocument/2006/relationships/vmlDrawing" Target="../drawings/vmlDrawing41.vml"/><Relationship Id="rId6" Type="http://schemas.openxmlformats.org/officeDocument/2006/relationships/image" Target="../media/image202.wmf"/><Relationship Id="rId5" Type="http://schemas.openxmlformats.org/officeDocument/2006/relationships/oleObject" Target="../embeddings/oleObject177.bin"/><Relationship Id="rId10" Type="http://schemas.openxmlformats.org/officeDocument/2006/relationships/image" Target="../media/image204.wmf"/><Relationship Id="rId4" Type="http://schemas.openxmlformats.org/officeDocument/2006/relationships/image" Target="../media/image201.wmf"/><Relationship Id="rId9" Type="http://schemas.openxmlformats.org/officeDocument/2006/relationships/oleObject" Target="../embeddings/oleObject179.bin"/></Relationships>
</file>

<file path=ppt/slides/_rels/slide73.xml.rels><?xml version="1.0" encoding="UTF-8" standalone="yes"?>
<Relationships xmlns="http://schemas.openxmlformats.org/package/2006/relationships"><Relationship Id="rId8" Type="http://schemas.openxmlformats.org/officeDocument/2006/relationships/image" Target="../media/image203.wmf"/><Relationship Id="rId13" Type="http://schemas.openxmlformats.org/officeDocument/2006/relationships/oleObject" Target="../embeddings/oleObject185.bin"/><Relationship Id="rId3" Type="http://schemas.openxmlformats.org/officeDocument/2006/relationships/oleObject" Target="../embeddings/oleObject180.bin"/><Relationship Id="rId7" Type="http://schemas.openxmlformats.org/officeDocument/2006/relationships/oleObject" Target="../embeddings/oleObject182.bin"/><Relationship Id="rId12" Type="http://schemas.openxmlformats.org/officeDocument/2006/relationships/image" Target="../media/image205.wmf"/><Relationship Id="rId2" Type="http://schemas.openxmlformats.org/officeDocument/2006/relationships/slideLayout" Target="../slideLayouts/slideLayout7.xml"/><Relationship Id="rId16" Type="http://schemas.openxmlformats.org/officeDocument/2006/relationships/image" Target="../media/image207.wmf"/><Relationship Id="rId1" Type="http://schemas.openxmlformats.org/officeDocument/2006/relationships/vmlDrawing" Target="../drawings/vmlDrawing42.vml"/><Relationship Id="rId6" Type="http://schemas.openxmlformats.org/officeDocument/2006/relationships/image" Target="../media/image202.wmf"/><Relationship Id="rId11" Type="http://schemas.openxmlformats.org/officeDocument/2006/relationships/oleObject" Target="../embeddings/oleObject184.bin"/><Relationship Id="rId5" Type="http://schemas.openxmlformats.org/officeDocument/2006/relationships/oleObject" Target="../embeddings/oleObject181.bin"/><Relationship Id="rId15" Type="http://schemas.openxmlformats.org/officeDocument/2006/relationships/oleObject" Target="../embeddings/oleObject186.bin"/><Relationship Id="rId10" Type="http://schemas.openxmlformats.org/officeDocument/2006/relationships/image" Target="../media/image204.wmf"/><Relationship Id="rId4" Type="http://schemas.openxmlformats.org/officeDocument/2006/relationships/image" Target="../media/image201.wmf"/><Relationship Id="rId9" Type="http://schemas.openxmlformats.org/officeDocument/2006/relationships/oleObject" Target="../embeddings/oleObject183.bin"/><Relationship Id="rId14" Type="http://schemas.openxmlformats.org/officeDocument/2006/relationships/image" Target="../media/image206.wmf"/></Relationships>
</file>

<file path=ppt/slides/_rels/slide7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43.vml"/><Relationship Id="rId6" Type="http://schemas.openxmlformats.org/officeDocument/2006/relationships/image" Target="../media/image208.wmf"/><Relationship Id="rId5" Type="http://schemas.openxmlformats.org/officeDocument/2006/relationships/oleObject" Target="../embeddings/oleObject187.bin"/><Relationship Id="rId4" Type="http://schemas.openxmlformats.org/officeDocument/2006/relationships/image" Target="../media/image49.jpeg"/></Relationships>
</file>

<file path=ppt/slides/_rels/slide7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notesSlide" Target="../notesSlides/notesSlide3.xml"/><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6.bin"/><Relationship Id="rId4" Type="http://schemas.openxmlformats.org/officeDocument/2006/relationships/image" Target="../media/image16.emf"/></Relationships>
</file>

<file path=ppt/slides/_rels/slide80.xml.rels><?xml version="1.0" encoding="UTF-8" standalone="yes"?>
<Relationships xmlns="http://schemas.openxmlformats.org/package/2006/relationships"><Relationship Id="rId8" Type="http://schemas.openxmlformats.org/officeDocument/2006/relationships/image" Target="../media/image210.wmf"/><Relationship Id="rId13" Type="http://schemas.openxmlformats.org/officeDocument/2006/relationships/oleObject" Target="../embeddings/oleObject192.bin"/><Relationship Id="rId3" Type="http://schemas.openxmlformats.org/officeDocument/2006/relationships/notesSlide" Target="../notesSlides/notesSlide61.xml"/><Relationship Id="rId7" Type="http://schemas.openxmlformats.org/officeDocument/2006/relationships/oleObject" Target="../embeddings/oleObject189.bin"/><Relationship Id="rId12" Type="http://schemas.openxmlformats.org/officeDocument/2006/relationships/image" Target="../media/image212.wmf"/><Relationship Id="rId2" Type="http://schemas.openxmlformats.org/officeDocument/2006/relationships/slideLayout" Target="../slideLayouts/slideLayout2.xml"/><Relationship Id="rId16" Type="http://schemas.openxmlformats.org/officeDocument/2006/relationships/image" Target="../media/image214.wmf"/><Relationship Id="rId1" Type="http://schemas.openxmlformats.org/officeDocument/2006/relationships/vmlDrawing" Target="../drawings/vmlDrawing44.vml"/><Relationship Id="rId6" Type="http://schemas.openxmlformats.org/officeDocument/2006/relationships/image" Target="../media/image209.wmf"/><Relationship Id="rId11" Type="http://schemas.openxmlformats.org/officeDocument/2006/relationships/oleObject" Target="../embeddings/oleObject191.bin"/><Relationship Id="rId5" Type="http://schemas.openxmlformats.org/officeDocument/2006/relationships/oleObject" Target="../embeddings/oleObject188.bin"/><Relationship Id="rId15" Type="http://schemas.openxmlformats.org/officeDocument/2006/relationships/oleObject" Target="../embeddings/oleObject193.bin"/><Relationship Id="rId10" Type="http://schemas.openxmlformats.org/officeDocument/2006/relationships/image" Target="../media/image211.wmf"/><Relationship Id="rId4" Type="http://schemas.openxmlformats.org/officeDocument/2006/relationships/image" Target="../media/image49.jpeg"/><Relationship Id="rId9" Type="http://schemas.openxmlformats.org/officeDocument/2006/relationships/oleObject" Target="../embeddings/oleObject190.bin"/><Relationship Id="rId14" Type="http://schemas.openxmlformats.org/officeDocument/2006/relationships/image" Target="../media/image213.wmf"/></Relationships>
</file>

<file path=ppt/slides/_rels/slide81.xml.rels><?xml version="1.0" encoding="UTF-8" standalone="yes"?>
<Relationships xmlns="http://schemas.openxmlformats.org/package/2006/relationships"><Relationship Id="rId8" Type="http://schemas.openxmlformats.org/officeDocument/2006/relationships/image" Target="../media/image213.wmf"/><Relationship Id="rId3" Type="http://schemas.openxmlformats.org/officeDocument/2006/relationships/notesSlide" Target="../notesSlides/notesSlide62.xml"/><Relationship Id="rId7" Type="http://schemas.openxmlformats.org/officeDocument/2006/relationships/oleObject" Target="../embeddings/oleObject192.bin"/><Relationship Id="rId2" Type="http://schemas.openxmlformats.org/officeDocument/2006/relationships/slideLayout" Target="../slideLayouts/slideLayout2.xml"/><Relationship Id="rId1" Type="http://schemas.openxmlformats.org/officeDocument/2006/relationships/vmlDrawing" Target="../drawings/vmlDrawing45.vml"/><Relationship Id="rId6" Type="http://schemas.openxmlformats.org/officeDocument/2006/relationships/image" Target="../media/image215.wmf"/><Relationship Id="rId5" Type="http://schemas.openxmlformats.org/officeDocument/2006/relationships/oleObject" Target="../embeddings/oleObject194.bin"/><Relationship Id="rId10" Type="http://schemas.openxmlformats.org/officeDocument/2006/relationships/image" Target="../media/image214.wmf"/><Relationship Id="rId4" Type="http://schemas.openxmlformats.org/officeDocument/2006/relationships/image" Target="../media/image49.jpeg"/><Relationship Id="rId9" Type="http://schemas.openxmlformats.org/officeDocument/2006/relationships/oleObject" Target="../embeddings/oleObject193.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17.wmf"/><Relationship Id="rId4" Type="http://schemas.openxmlformats.org/officeDocument/2006/relationships/oleObject" Target="../embeddings/oleObject8.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ster of Science in Environmental Meteo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685800" y="293913"/>
            <a:ext cx="7772400" cy="1143000"/>
          </a:xfrm>
        </p:spPr>
        <p:txBody>
          <a:bodyPr rtlCol="0">
            <a:normAutofit fontScale="90000"/>
          </a:bodyPr>
          <a:lstStyle/>
          <a:p>
            <a:pPr eaLnBrk="1" fontAlgn="auto" hangingPunct="1">
              <a:spcAft>
                <a:spcPts val="0"/>
              </a:spcAft>
              <a:defRPr/>
            </a:pPr>
            <a:r>
              <a:rPr lang="it-IT" sz="2400" dirty="0" err="1"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University</a:t>
            </a:r>
            <a: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of Trento</a:t>
            </a:r>
            <a:br>
              <a:rPr lang="it-IT"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Master of Science in Environmental </a:t>
            </a:r>
            <a: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Meteorology</a:t>
            </a:r>
            <a:br>
              <a:rPr lang="en-GB" sz="24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GB" sz="2400"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https://international.unitn.it/environmental-meteorology</a:t>
            </a:r>
            <a:endParaRPr lang="en-GB" sz="2400"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3076" name="Titolo 1"/>
          <p:cNvSpPr txBox="1">
            <a:spLocks/>
          </p:cNvSpPr>
          <p:nvPr/>
        </p:nvSpPr>
        <p:spPr bwMode="auto">
          <a:xfrm>
            <a:off x="776288" y="2286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panose="020B0604020202020204" pitchFamily="34" charset="0"/>
              </a:defRPr>
            </a:lvl1pPr>
            <a:lvl2pPr marL="514350" indent="-171450">
              <a:defRPr>
                <a:solidFill>
                  <a:schemeClr val="tx1"/>
                </a:solidFill>
                <a:latin typeface="Arial" panose="020B0604020202020204" pitchFamily="34" charset="0"/>
              </a:defRPr>
            </a:lvl2pPr>
            <a:lvl3pPr marL="857250" indent="-171450">
              <a:defRPr>
                <a:solidFill>
                  <a:schemeClr val="tx1"/>
                </a:solidFill>
                <a:latin typeface="Arial" panose="020B0604020202020204" pitchFamily="34" charset="0"/>
              </a:defRPr>
            </a:lvl3pPr>
            <a:lvl4pPr marL="1200150" indent="-171450">
              <a:defRPr>
                <a:solidFill>
                  <a:schemeClr val="tx1"/>
                </a:solidFill>
                <a:latin typeface="Arial" panose="020B0604020202020204" pitchFamily="34" charset="0"/>
              </a:defRPr>
            </a:lvl4pPr>
            <a:lvl5pPr marL="1543050" indent="-171450">
              <a:defRPr>
                <a:solidFill>
                  <a:schemeClr val="tx1"/>
                </a:solidFill>
                <a:latin typeface="Arial" panose="020B0604020202020204" pitchFamily="34" charset="0"/>
              </a:defRPr>
            </a:lvl5pPr>
            <a:lvl6pPr marL="2000250" indent="-171450" eaLnBrk="0" fontAlgn="base" hangingPunct="0">
              <a:spcBef>
                <a:spcPct val="0"/>
              </a:spcBef>
              <a:spcAft>
                <a:spcPct val="0"/>
              </a:spcAft>
              <a:defRPr>
                <a:solidFill>
                  <a:schemeClr val="tx1"/>
                </a:solidFill>
                <a:latin typeface="Arial" panose="020B0604020202020204" pitchFamily="34" charset="0"/>
              </a:defRPr>
            </a:lvl6pPr>
            <a:lvl7pPr marL="2457450" indent="-171450" eaLnBrk="0" fontAlgn="base" hangingPunct="0">
              <a:spcBef>
                <a:spcPct val="0"/>
              </a:spcBef>
              <a:spcAft>
                <a:spcPct val="0"/>
              </a:spcAft>
              <a:defRPr>
                <a:solidFill>
                  <a:schemeClr val="tx1"/>
                </a:solidFill>
                <a:latin typeface="Arial" panose="020B0604020202020204" pitchFamily="34" charset="0"/>
              </a:defRPr>
            </a:lvl7pPr>
            <a:lvl8pPr marL="2914650" indent="-171450" eaLnBrk="0" fontAlgn="base" hangingPunct="0">
              <a:spcBef>
                <a:spcPct val="0"/>
              </a:spcBef>
              <a:spcAft>
                <a:spcPct val="0"/>
              </a:spcAft>
              <a:defRPr>
                <a:solidFill>
                  <a:schemeClr val="tx1"/>
                </a:solidFill>
                <a:latin typeface="Arial" panose="020B0604020202020204" pitchFamily="34" charset="0"/>
              </a:defRPr>
            </a:lvl8pPr>
            <a:lvl9pPr marL="3371850" indent="-171450" eaLnBrk="0" fontAlgn="base" hangingPunct="0">
              <a:spcBef>
                <a:spcPct val="0"/>
              </a:spcBef>
              <a:spcAft>
                <a:spcPct val="0"/>
              </a:spcAft>
              <a:defRPr>
                <a:solidFill>
                  <a:schemeClr val="tx1"/>
                </a:solidFill>
                <a:latin typeface="Arial" panose="020B0604020202020204" pitchFamily="34" charset="0"/>
              </a:defRPr>
            </a:lvl9pPr>
          </a:lstStyle>
          <a:p>
            <a:pPr algn="ctr"/>
            <a:r>
              <a:rPr lang="en-GB" altLang="en-US" sz="4200" b="1">
                <a:solidFill>
                  <a:srgbClr val="FF0000"/>
                </a:solidFill>
                <a:latin typeface="Tahoma" panose="020B0604030504040204" pitchFamily="34" charset="0"/>
                <a:cs typeface="Tahoma" panose="020B0604030504040204" pitchFamily="34" charset="0"/>
              </a:rPr>
              <a:t>Environmental Physical Chemistry</a:t>
            </a:r>
          </a:p>
        </p:txBody>
      </p:sp>
      <p:sp>
        <p:nvSpPr>
          <p:cNvPr id="3077" name="Titolo 4"/>
          <p:cNvSpPr txBox="1">
            <a:spLocks/>
          </p:cNvSpPr>
          <p:nvPr/>
        </p:nvSpPr>
        <p:spPr bwMode="auto">
          <a:xfrm>
            <a:off x="719138" y="4013200"/>
            <a:ext cx="7886700" cy="132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4000" b="1" dirty="0">
                <a:solidFill>
                  <a:srgbClr val="3333FF"/>
                </a:solidFill>
                <a:latin typeface="Tahoma" panose="020B0604030504040204" pitchFamily="34" charset="0"/>
                <a:cs typeface="Tahoma" panose="020B0604030504040204" pitchFamily="34" charset="0"/>
              </a:rPr>
              <a:t>Basic principles of </a:t>
            </a:r>
            <a:r>
              <a:rPr lang="it-IT" altLang="en-US" sz="4000" b="1" dirty="0" smtClean="0">
                <a:solidFill>
                  <a:srgbClr val="3333FF"/>
                </a:solidFill>
                <a:latin typeface="Tahoma" panose="020B0604030504040204" pitchFamily="34" charset="0"/>
                <a:cs typeface="Tahoma" panose="020B0604030504040204" pitchFamily="34" charset="0"/>
              </a:rPr>
              <a:t>chemical kinetics</a:t>
            </a:r>
            <a:endParaRPr lang="en-GB" altLang="en-US" sz="4000" b="1" dirty="0">
              <a:solidFill>
                <a:srgbClr val="3333FF"/>
              </a:solidFill>
              <a:latin typeface="Tahoma" panose="020B0604030504040204" pitchFamily="34" charset="0"/>
              <a:cs typeface="Tahoma" panose="020B0604030504040204" pitchFamily="34" charset="0"/>
            </a:endParaRPr>
          </a:p>
        </p:txBody>
      </p:sp>
      <p:sp>
        <p:nvSpPr>
          <p:cNvPr id="6" name="Text Box 3"/>
          <p:cNvSpPr txBox="1">
            <a:spLocks noChangeArrowheads="1"/>
          </p:cNvSpPr>
          <p:nvPr/>
        </p:nvSpPr>
        <p:spPr bwMode="auto">
          <a:xfrm>
            <a:off x="1693701" y="5732238"/>
            <a:ext cx="575659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Daniela Ascenzi</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Dept. Physics, University of Trento, Italy</a:t>
            </a:r>
          </a:p>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rPr>
              <a:t>e-mail: daniela.ascenzi@unitn.it</a:t>
            </a:r>
          </a:p>
        </p:txBody>
      </p:sp>
      <p:sp>
        <p:nvSpPr>
          <p:cNvPr id="7" name="Text Box 3"/>
          <p:cNvSpPr txBox="1">
            <a:spLocks noChangeArrowheads="1"/>
          </p:cNvSpPr>
          <p:nvPr/>
        </p:nvSpPr>
        <p:spPr bwMode="auto">
          <a:xfrm>
            <a:off x="3532013" y="1474113"/>
            <a:ext cx="22609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b="1" dirty="0" smtClean="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A.A. 2023-24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2872" y="1002847"/>
            <a:ext cx="4660900" cy="2566988"/>
          </a:xfrm>
          <a:prstGeom prst="rect">
            <a:avLst/>
          </a:prstGeom>
          <a:noFill/>
          <a:ln w="9525">
            <a:solidFill>
              <a:srgbClr val="808080"/>
            </a:solidFill>
            <a:miter lim="800000"/>
            <a:headEnd/>
            <a:tailEnd/>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Lst>
        </p:spPr>
      </p:pic>
      <p:sp>
        <p:nvSpPr>
          <p:cNvPr id="7" name="Rectangle 6"/>
          <p:cNvSpPr>
            <a:spLocks noGrp="1" noChangeArrowheads="1"/>
          </p:cNvSpPr>
          <p:nvPr/>
        </p:nvSpPr>
        <p:spPr bwMode="auto">
          <a:xfrm>
            <a:off x="458034" y="4474003"/>
            <a:ext cx="7886700" cy="2132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FF0000"/>
              </a:buClr>
              <a:defRPr sz="2400">
                <a:solidFill>
                  <a:schemeClr val="tx1"/>
                </a:solidFill>
                <a:latin typeface="+mn-lt"/>
                <a:ea typeface="+mn-ea"/>
                <a:cs typeface="+mn-cs"/>
              </a:defRPr>
            </a:lvl1pPr>
            <a:lvl2pPr marL="292100" indent="571500" algn="l" rtl="0" eaLnBrk="0" fontAlgn="base" hangingPunct="0">
              <a:lnSpc>
                <a:spcPct val="140000"/>
              </a:lnSpc>
              <a:spcBef>
                <a:spcPct val="0"/>
              </a:spcBef>
              <a:spcAft>
                <a:spcPct val="0"/>
              </a:spcAft>
              <a:buClr>
                <a:srgbClr val="FF0000"/>
              </a:buClr>
              <a:buFont typeface="Times" pitchFamily="28" charset="0"/>
              <a:buChar char="•"/>
              <a:defRPr sz="3200">
                <a:solidFill>
                  <a:schemeClr val="tx1"/>
                </a:solidFill>
                <a:latin typeface="+mn-lt"/>
                <a:ea typeface="+mn-ea"/>
              </a:defRPr>
            </a:lvl2pPr>
            <a:lvl3pPr marL="1054100" indent="190500" algn="l" rtl="0" eaLnBrk="0" fontAlgn="base" hangingPunct="0">
              <a:spcBef>
                <a:spcPct val="0"/>
              </a:spcBef>
              <a:spcAft>
                <a:spcPct val="0"/>
              </a:spcAft>
              <a:buClr>
                <a:schemeClr val="tx1"/>
              </a:buClr>
              <a:buFont typeface="Times" pitchFamily="28" charset="0"/>
              <a:buChar char="–"/>
              <a:defRPr sz="2000">
                <a:solidFill>
                  <a:schemeClr val="tx1"/>
                </a:solidFill>
                <a:latin typeface="+mn-lt"/>
                <a:ea typeface="+mn-ea"/>
              </a:defRPr>
            </a:lvl3pPr>
            <a:lvl4pPr marL="1435100" indent="185738" algn="l" rtl="0" eaLnBrk="0" fontAlgn="base" hangingPunct="0">
              <a:spcBef>
                <a:spcPct val="0"/>
              </a:spcBef>
              <a:spcAft>
                <a:spcPct val="0"/>
              </a:spcAft>
              <a:defRPr>
                <a:solidFill>
                  <a:schemeClr val="tx1"/>
                </a:solidFill>
                <a:latin typeface="+mn-lt"/>
                <a:ea typeface="+mn-ea"/>
              </a:defRPr>
            </a:lvl4pPr>
            <a:lvl5pPr marL="1816100" indent="190500" algn="l" rtl="0" eaLnBrk="0" fontAlgn="base" hangingPunct="0">
              <a:spcBef>
                <a:spcPct val="20000"/>
              </a:spcBef>
              <a:spcAft>
                <a:spcPct val="0"/>
              </a:spcAft>
              <a:buClr>
                <a:schemeClr val="bg2"/>
              </a:buClr>
              <a:buChar char="–"/>
              <a:defRPr>
                <a:solidFill>
                  <a:schemeClr val="tx1"/>
                </a:solidFill>
                <a:latin typeface="+mn-lt"/>
                <a:ea typeface="+mn-ea"/>
              </a:defRPr>
            </a:lvl5pPr>
            <a:lvl6pPr marL="2273300" indent="190500" algn="l" rtl="0" eaLnBrk="1" fontAlgn="base" hangingPunct="1">
              <a:spcBef>
                <a:spcPct val="20000"/>
              </a:spcBef>
              <a:spcAft>
                <a:spcPct val="0"/>
              </a:spcAft>
              <a:buClr>
                <a:schemeClr val="bg2"/>
              </a:buClr>
              <a:buChar char="–"/>
              <a:defRPr>
                <a:solidFill>
                  <a:schemeClr val="tx1"/>
                </a:solidFill>
                <a:latin typeface="+mn-lt"/>
                <a:ea typeface="+mn-ea"/>
              </a:defRPr>
            </a:lvl6pPr>
            <a:lvl7pPr marL="2730500" indent="190500" algn="l" rtl="0" eaLnBrk="1" fontAlgn="base" hangingPunct="1">
              <a:spcBef>
                <a:spcPct val="20000"/>
              </a:spcBef>
              <a:spcAft>
                <a:spcPct val="0"/>
              </a:spcAft>
              <a:buClr>
                <a:schemeClr val="bg2"/>
              </a:buClr>
              <a:buChar char="–"/>
              <a:defRPr>
                <a:solidFill>
                  <a:schemeClr val="tx1"/>
                </a:solidFill>
                <a:latin typeface="+mn-lt"/>
                <a:ea typeface="+mn-ea"/>
              </a:defRPr>
            </a:lvl7pPr>
            <a:lvl8pPr marL="3187700" indent="190500" algn="l" rtl="0" eaLnBrk="1" fontAlgn="base" hangingPunct="1">
              <a:spcBef>
                <a:spcPct val="20000"/>
              </a:spcBef>
              <a:spcAft>
                <a:spcPct val="0"/>
              </a:spcAft>
              <a:buClr>
                <a:schemeClr val="bg2"/>
              </a:buClr>
              <a:buChar char="–"/>
              <a:defRPr>
                <a:solidFill>
                  <a:schemeClr val="tx1"/>
                </a:solidFill>
                <a:latin typeface="+mn-lt"/>
                <a:ea typeface="+mn-ea"/>
              </a:defRPr>
            </a:lvl8pPr>
            <a:lvl9pPr marL="3644900" indent="190500" algn="l" rtl="0" eaLnBrk="1" fontAlgn="base" hangingPunct="1">
              <a:spcBef>
                <a:spcPct val="20000"/>
              </a:spcBef>
              <a:spcAft>
                <a:spcPct val="0"/>
              </a:spcAft>
              <a:buClr>
                <a:schemeClr val="bg2"/>
              </a:buClr>
              <a:buChar char="–"/>
              <a:defRPr>
                <a:solidFill>
                  <a:schemeClr val="tx1"/>
                </a:solidFill>
                <a:latin typeface="+mn-lt"/>
                <a:ea typeface="+mn-ea"/>
              </a:defRPr>
            </a:lvl9pPr>
          </a:lstStyle>
          <a:p>
            <a:pPr marL="533400" lvl="1" indent="-342900"/>
            <a:r>
              <a:rPr lang="en-US" altLang="it-IT" sz="2400" dirty="0" smtClean="0">
                <a:latin typeface="Tahoma" panose="020B0604030504040204" pitchFamily="34" charset="0"/>
                <a:ea typeface="Tahoma" panose="020B0604030504040204" pitchFamily="34" charset="0"/>
                <a:cs typeface="Tahoma" panose="020B0604030504040204" pitchFamily="34" charset="0"/>
              </a:rPr>
              <a:t>nature (and concentration) of reagents</a:t>
            </a:r>
          </a:p>
          <a:p>
            <a:pPr marL="533400" lvl="1" indent="-342900"/>
            <a:r>
              <a:rPr lang="en-US" altLang="it-IT" sz="2400" dirty="0" smtClean="0">
                <a:latin typeface="Tahoma" panose="020B0604030504040204" pitchFamily="34" charset="0"/>
                <a:ea typeface="Tahoma" panose="020B0604030504040204" pitchFamily="34" charset="0"/>
                <a:cs typeface="Tahoma" panose="020B0604030504040204" pitchFamily="34" charset="0"/>
              </a:rPr>
              <a:t>temperature</a:t>
            </a:r>
          </a:p>
          <a:p>
            <a:pPr marL="533400" lvl="1" indent="-342900"/>
            <a:r>
              <a:rPr lang="en-US" altLang="it-IT" sz="2400" dirty="0" smtClean="0">
                <a:latin typeface="Tahoma" panose="020B0604030504040204" pitchFamily="34" charset="0"/>
                <a:ea typeface="Tahoma" panose="020B0604030504040204" pitchFamily="34" charset="0"/>
                <a:cs typeface="Tahoma" panose="020B0604030504040204" pitchFamily="34" charset="0"/>
              </a:rPr>
              <a:t>contact surface among reagents/collision frequencies</a:t>
            </a:r>
          </a:p>
          <a:p>
            <a:pPr marL="533400" lvl="1" indent="-342900"/>
            <a:r>
              <a:rPr lang="en-US" altLang="it-IT" sz="2400" dirty="0" smtClean="0">
                <a:latin typeface="Tahoma" panose="020B0604030504040204" pitchFamily="34" charset="0"/>
                <a:ea typeface="Tahoma" panose="020B0604030504040204" pitchFamily="34" charset="0"/>
                <a:cs typeface="Tahoma" panose="020B0604030504040204" pitchFamily="34" charset="0"/>
              </a:rPr>
              <a:t>Presence of catalyzers</a:t>
            </a:r>
          </a:p>
        </p:txBody>
      </p:sp>
      <p:sp>
        <p:nvSpPr>
          <p:cNvPr id="8" name="Rectangle 3"/>
          <p:cNvSpPr txBox="1">
            <a:spLocks noChangeArrowheads="1"/>
          </p:cNvSpPr>
          <p:nvPr/>
        </p:nvSpPr>
        <p:spPr>
          <a:xfrm>
            <a:off x="772666" y="3933056"/>
            <a:ext cx="5569140" cy="504056"/>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190500" lvl="1" indent="0">
              <a:buFont typeface="Times" pitchFamily="28" charset="0"/>
              <a:buNone/>
            </a:pPr>
            <a:r>
              <a:rPr lang="en-US" altLang="it-IT" sz="2400" kern="0" dirty="0" smtClean="0">
                <a:solidFill>
                  <a:srgbClr val="FF0000"/>
                </a:solidFill>
                <a:latin typeface="Tahoma" panose="020B0604030504040204" pitchFamily="34" charset="0"/>
                <a:ea typeface="Tahoma" panose="020B0604030504040204" pitchFamily="34" charset="0"/>
                <a:cs typeface="Tahoma" panose="020B0604030504040204" pitchFamily="34" charset="0"/>
              </a:rPr>
              <a:t>Factors affecting the reaction velocity:</a:t>
            </a:r>
          </a:p>
        </p:txBody>
      </p:sp>
      <p:sp>
        <p:nvSpPr>
          <p:cNvPr id="9" name="Titolo 4"/>
          <p:cNvSpPr txBox="1">
            <a:spLocks/>
          </p:cNvSpPr>
          <p:nvPr/>
        </p:nvSpPr>
        <p:spPr>
          <a:xfrm>
            <a:off x="130621" y="-10482"/>
            <a:ext cx="890587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kinetics: reaction velocity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45384" y="73410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1" name="Rectangle 3"/>
          <p:cNvSpPr txBox="1">
            <a:spLocks noChangeArrowheads="1"/>
          </p:cNvSpPr>
          <p:nvPr/>
        </p:nvSpPr>
        <p:spPr>
          <a:xfrm>
            <a:off x="3602634" y="3288172"/>
            <a:ext cx="632218" cy="280938"/>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1" indent="0">
              <a:spcBef>
                <a:spcPts val="0"/>
              </a:spcBef>
              <a:buFont typeface="Times" pitchFamily="28" charset="0"/>
              <a:buNone/>
            </a:pPr>
            <a:r>
              <a:rPr lang="en-US" altLang="it-IT" sz="1700" kern="0" dirty="0" smtClean="0">
                <a:latin typeface="Tahoma" panose="020B0604030504040204" pitchFamily="34" charset="0"/>
                <a:ea typeface="Tahoma" panose="020B0604030504040204" pitchFamily="34" charset="0"/>
                <a:cs typeface="Tahoma" panose="020B0604030504040204" pitchFamily="34" charset="0"/>
              </a:rPr>
              <a:t>time</a:t>
            </a:r>
          </a:p>
        </p:txBody>
      </p:sp>
      <p:sp>
        <p:nvSpPr>
          <p:cNvPr id="12" name="Rectangle 3"/>
          <p:cNvSpPr txBox="1">
            <a:spLocks noChangeArrowheads="1"/>
          </p:cNvSpPr>
          <p:nvPr/>
        </p:nvSpPr>
        <p:spPr>
          <a:xfrm rot="16200000">
            <a:off x="937877" y="2041125"/>
            <a:ext cx="1485822" cy="276840"/>
          </a:xfrm>
          <a:prstGeom prst="rect">
            <a:avLst/>
          </a:prstGeom>
          <a:solidFill>
            <a:schemeClr val="bg1"/>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1" indent="0">
              <a:spcBef>
                <a:spcPts val="0"/>
              </a:spcBef>
              <a:buFont typeface="Times" pitchFamily="28" charset="0"/>
              <a:buNone/>
            </a:pPr>
            <a:r>
              <a:rPr lang="en-US" altLang="it-IT" sz="1700" kern="0" dirty="0" smtClean="0">
                <a:latin typeface="Tahoma" panose="020B0604030504040204" pitchFamily="34" charset="0"/>
                <a:ea typeface="Tahoma" panose="020B0604030504040204" pitchFamily="34" charset="0"/>
                <a:cs typeface="Tahoma" panose="020B0604030504040204" pitchFamily="34" charset="0"/>
              </a:rPr>
              <a:t>concentration</a:t>
            </a:r>
          </a:p>
        </p:txBody>
      </p:sp>
      <p:sp>
        <p:nvSpPr>
          <p:cNvPr id="13" name="Rectangle 3"/>
          <p:cNvSpPr txBox="1">
            <a:spLocks noChangeArrowheads="1"/>
          </p:cNvSpPr>
          <p:nvPr/>
        </p:nvSpPr>
        <p:spPr>
          <a:xfrm>
            <a:off x="4401384" y="1002847"/>
            <a:ext cx="2054942" cy="554804"/>
          </a:xfrm>
          <a:prstGeom prst="rect">
            <a:avLst/>
          </a:prstGeom>
          <a:solidFill>
            <a:srgbClr val="FFCC00"/>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1" indent="0">
              <a:spcBef>
                <a:spcPts val="0"/>
              </a:spcBef>
              <a:buFont typeface="Times" pitchFamily="28" charset="0"/>
              <a:buNone/>
            </a:pPr>
            <a:r>
              <a:rPr lang="en-US" altLang="it-IT" sz="1600" kern="0" dirty="0" smtClean="0">
                <a:latin typeface="Tahoma" panose="020B0604030504040204" pitchFamily="34" charset="0"/>
                <a:ea typeface="Tahoma" panose="020B0604030504040204" pitchFamily="34" charset="0"/>
                <a:cs typeface="Tahoma" panose="020B0604030504040204" pitchFamily="34" charset="0"/>
              </a:rPr>
              <a:t>Quantity of products increase with time</a:t>
            </a:r>
          </a:p>
        </p:txBody>
      </p:sp>
      <p:sp>
        <p:nvSpPr>
          <p:cNvPr id="14" name="Rectangle 3"/>
          <p:cNvSpPr txBox="1">
            <a:spLocks noChangeArrowheads="1"/>
          </p:cNvSpPr>
          <p:nvPr/>
        </p:nvSpPr>
        <p:spPr>
          <a:xfrm>
            <a:off x="4401384" y="2069264"/>
            <a:ext cx="1973742" cy="554804"/>
          </a:xfrm>
          <a:prstGeom prst="rect">
            <a:avLst/>
          </a:prstGeom>
          <a:solidFill>
            <a:srgbClr val="FFCC00"/>
          </a:solid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lvl="1" indent="0">
              <a:spcBef>
                <a:spcPts val="0"/>
              </a:spcBef>
              <a:buFont typeface="Times" pitchFamily="28" charset="0"/>
              <a:buNone/>
            </a:pPr>
            <a:r>
              <a:rPr lang="en-US" altLang="it-IT" sz="1600" kern="0" dirty="0" smtClean="0">
                <a:latin typeface="Tahoma" panose="020B0604030504040204" pitchFamily="34" charset="0"/>
                <a:ea typeface="Tahoma" panose="020B0604030504040204" pitchFamily="34" charset="0"/>
                <a:cs typeface="Tahoma" panose="020B0604030504040204" pitchFamily="34" charset="0"/>
              </a:rPr>
              <a:t>Quantity of regents decrease with time</a:t>
            </a:r>
          </a:p>
        </p:txBody>
      </p:sp>
    </p:spTree>
    <p:extLst>
      <p:ext uri="{BB962C8B-B14F-4D97-AF65-F5344CB8AC3E}">
        <p14:creationId xmlns:p14="http://schemas.microsoft.com/office/powerpoint/2010/main" val="99023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3"/>
          <p:cNvSpPr txBox="1">
            <a:spLocks noChangeArrowheads="1"/>
          </p:cNvSpPr>
          <p:nvPr/>
        </p:nvSpPr>
        <p:spPr bwMode="auto">
          <a:xfrm>
            <a:off x="2231923" y="914863"/>
            <a:ext cx="5289754"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NO</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rPr>
              <a:t>2(g)</a:t>
            </a:r>
            <a:r>
              <a:rPr lang="it-IT" altLang="en-US" sz="2500" dirty="0" smtClean="0">
                <a:latin typeface="Tahoma" panose="020B0604030504040204" pitchFamily="34" charset="0"/>
                <a:ea typeface="Tahoma" panose="020B0604030504040204" pitchFamily="34" charset="0"/>
                <a:cs typeface="Tahoma" panose="020B0604030504040204" pitchFamily="34" charset="0"/>
              </a:rPr>
              <a:t> </a:t>
            </a:r>
            <a:r>
              <a:rPr lang="it-IT" altLang="en-US" sz="2500" dirty="0">
                <a:latin typeface="Tahoma" panose="020B0604030504040204" pitchFamily="34" charset="0"/>
                <a:ea typeface="Tahoma" panose="020B0604030504040204" pitchFamily="34" charset="0"/>
                <a:cs typeface="Tahoma" panose="020B0604030504040204" pitchFamily="34" charset="0"/>
              </a:rPr>
              <a:t>+ </a:t>
            </a:r>
            <a:r>
              <a:rPr lang="it-IT" altLang="en-US" sz="2500" dirty="0" smtClean="0">
                <a:latin typeface="Tahoma" panose="020B0604030504040204" pitchFamily="34" charset="0"/>
                <a:ea typeface="Tahoma" panose="020B0604030504040204" pitchFamily="34" charset="0"/>
                <a:cs typeface="Tahoma" panose="020B0604030504040204" pitchFamily="34" charset="0"/>
              </a:rPr>
              <a:t>CO</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rPr>
              <a:t>(g)</a:t>
            </a:r>
            <a:r>
              <a:rPr lang="it-IT" altLang="en-US" sz="2500" dirty="0" smtClean="0">
                <a:latin typeface="Tahoma" panose="020B0604030504040204" pitchFamily="34" charset="0"/>
                <a:ea typeface="Tahoma" panose="020B0604030504040204" pitchFamily="34" charset="0"/>
                <a:cs typeface="Tahoma" panose="020B0604030504040204" pitchFamily="34" charset="0"/>
              </a:rPr>
              <a:t> </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NO</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(g)</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CO</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2(g)</a:t>
            </a:r>
            <a:endParaRPr lang="en-US" altLang="en-US" sz="2500" baseline="-25000" dirty="0">
              <a:latin typeface="Tahoma" panose="020B0604030504040204" pitchFamily="34" charset="0"/>
              <a:ea typeface="Tahoma" panose="020B0604030504040204" pitchFamily="34" charset="0"/>
              <a:cs typeface="Tahoma" panose="020B0604030504040204" pitchFamily="34" charset="0"/>
            </a:endParaRPr>
          </a:p>
        </p:txBody>
      </p:sp>
      <p:pic>
        <p:nvPicPr>
          <p:cNvPr id="12290" name="Picture 2" descr="fig 13"/>
          <p:cNvPicPr>
            <a:picLocks noChangeAspect="1" noChangeArrowheads="1"/>
          </p:cNvPicPr>
          <p:nvPr/>
        </p:nvPicPr>
        <p:blipFill>
          <a:blip r:embed="rId3">
            <a:lum bright="-42000" contrast="72000"/>
            <a:extLst>
              <a:ext uri="{28A0092B-C50C-407E-A947-70E740481C1C}">
                <a14:useLocalDpi xmlns:a14="http://schemas.microsoft.com/office/drawing/2010/main" val="0"/>
              </a:ext>
            </a:extLst>
          </a:blip>
          <a:srcRect/>
          <a:stretch>
            <a:fillRect/>
          </a:stretch>
        </p:blipFill>
        <p:spPr bwMode="auto">
          <a:xfrm>
            <a:off x="1154113" y="2140874"/>
            <a:ext cx="4211637" cy="4017963"/>
          </a:xfrm>
          <a:prstGeom prst="rect">
            <a:avLst/>
          </a:prstGeom>
          <a:noFill/>
          <a:extLst>
            <a:ext uri="{909E8E84-426E-40DD-AFC4-6F175D3DCCD1}">
              <a14:hiddenFill xmlns:a14="http://schemas.microsoft.com/office/drawing/2010/main">
                <a:solidFill>
                  <a:srgbClr val="FFFFFF"/>
                </a:solidFill>
              </a14:hiddenFill>
            </a:ext>
          </a:extLst>
        </p:spPr>
      </p:pic>
      <p:sp>
        <p:nvSpPr>
          <p:cNvPr id="12293" name="Text Box 5"/>
          <p:cNvSpPr txBox="1">
            <a:spLocks noChangeArrowheads="1"/>
          </p:cNvSpPr>
          <p:nvPr/>
        </p:nvSpPr>
        <p:spPr bwMode="auto">
          <a:xfrm rot="16200000">
            <a:off x="872332" y="3884742"/>
            <a:ext cx="6540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t>[NO]</a:t>
            </a:r>
            <a:endParaRPr lang="en-US" altLang="en-US"/>
          </a:p>
        </p:txBody>
      </p:sp>
      <p:sp>
        <p:nvSpPr>
          <p:cNvPr id="12294" name="Text Box 6"/>
          <p:cNvSpPr txBox="1">
            <a:spLocks noChangeArrowheads="1"/>
          </p:cNvSpPr>
          <p:nvPr/>
        </p:nvSpPr>
        <p:spPr bwMode="auto">
          <a:xfrm>
            <a:off x="2967038" y="5911187"/>
            <a:ext cx="877163" cy="36933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t>time </a:t>
            </a:r>
            <a:r>
              <a:rPr lang="it-IT" altLang="en-US" dirty="0"/>
              <a:t>, t</a:t>
            </a:r>
            <a:endParaRPr lang="en-US" altLang="en-US" dirty="0"/>
          </a:p>
        </p:txBody>
      </p:sp>
      <p:grpSp>
        <p:nvGrpSpPr>
          <p:cNvPr id="12305" name="Group 17"/>
          <p:cNvGrpSpPr>
            <a:grpSpLocks/>
          </p:cNvGrpSpPr>
          <p:nvPr/>
        </p:nvGrpSpPr>
        <p:grpSpPr bwMode="auto">
          <a:xfrm>
            <a:off x="4278313" y="3360074"/>
            <a:ext cx="793750" cy="1066800"/>
            <a:chOff x="2695" y="1714"/>
            <a:chExt cx="500" cy="672"/>
          </a:xfrm>
        </p:grpSpPr>
        <p:sp>
          <p:nvSpPr>
            <p:cNvPr id="12296" name="Text Box 8"/>
            <p:cNvSpPr txBox="1">
              <a:spLocks noChangeArrowheads="1"/>
            </p:cNvSpPr>
            <p:nvPr/>
          </p:nvSpPr>
          <p:spPr bwMode="auto">
            <a:xfrm>
              <a:off x="2695" y="1954"/>
              <a:ext cx="5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sym typeface="Symbol" panose="05050102010706020507" pitchFamily="18" charset="2"/>
                </a:rPr>
                <a:t></a:t>
              </a:r>
              <a:r>
                <a:rPr lang="it-IT" altLang="en-US"/>
                <a:t>[NO]</a:t>
              </a:r>
              <a:endParaRPr lang="en-US" altLang="en-US"/>
            </a:p>
          </p:txBody>
        </p:sp>
        <p:sp>
          <p:nvSpPr>
            <p:cNvPr id="12297" name="Line 9"/>
            <p:cNvSpPr>
              <a:spLocks noChangeShapeType="1"/>
            </p:cNvSpPr>
            <p:nvPr/>
          </p:nvSpPr>
          <p:spPr bwMode="auto">
            <a:xfrm>
              <a:off x="2695" y="1714"/>
              <a:ext cx="0" cy="672"/>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12304" name="Group 16"/>
          <p:cNvGrpSpPr>
            <a:grpSpLocks/>
          </p:cNvGrpSpPr>
          <p:nvPr/>
        </p:nvGrpSpPr>
        <p:grpSpPr bwMode="auto">
          <a:xfrm>
            <a:off x="2601913" y="4553874"/>
            <a:ext cx="1676400" cy="468313"/>
            <a:chOff x="1639" y="2466"/>
            <a:chExt cx="1056" cy="295"/>
          </a:xfrm>
        </p:grpSpPr>
        <p:sp>
          <p:nvSpPr>
            <p:cNvPr id="12298" name="Text Box 10"/>
            <p:cNvSpPr txBox="1">
              <a:spLocks noChangeArrowheads="1"/>
            </p:cNvSpPr>
            <p:nvPr/>
          </p:nvSpPr>
          <p:spPr bwMode="auto">
            <a:xfrm>
              <a:off x="2023" y="2530"/>
              <a:ext cx="24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a:sym typeface="Symbol" panose="05050102010706020507" pitchFamily="18" charset="2"/>
                </a:rPr>
                <a:t></a:t>
              </a:r>
              <a:r>
                <a:rPr lang="it-IT" altLang="en-US"/>
                <a:t>t</a:t>
              </a:r>
              <a:endParaRPr lang="en-US" altLang="en-US"/>
            </a:p>
          </p:txBody>
        </p:sp>
        <p:sp>
          <p:nvSpPr>
            <p:cNvPr id="12299" name="Line 11"/>
            <p:cNvSpPr>
              <a:spLocks noChangeShapeType="1"/>
            </p:cNvSpPr>
            <p:nvPr/>
          </p:nvSpPr>
          <p:spPr bwMode="auto">
            <a:xfrm>
              <a:off x="1639" y="2466"/>
              <a:ext cx="1056"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2301" name="Text Box 13"/>
          <p:cNvSpPr txBox="1">
            <a:spLocks noChangeArrowheads="1"/>
          </p:cNvSpPr>
          <p:nvPr/>
        </p:nvSpPr>
        <p:spPr bwMode="auto">
          <a:xfrm>
            <a:off x="4683177" y="1948759"/>
            <a:ext cx="267017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66"/>
                </a:solidFill>
                <a:latin typeface="Tahoma" panose="020B0604030504040204" pitchFamily="34" charset="0"/>
                <a:ea typeface="Tahoma" panose="020B0604030504040204" pitchFamily="34" charset="0"/>
                <a:cs typeface="Tahoma" panose="020B0604030504040204" pitchFamily="34" charset="0"/>
              </a:rPr>
              <a:t>Instantaneous velocity (derivative = tangent)</a:t>
            </a:r>
            <a:endParaRPr lang="en-US" altLang="en-US" sz="2200" dirty="0">
              <a:solidFill>
                <a:srgbClr val="FF0066"/>
              </a:solidFill>
              <a:latin typeface="Tahoma" panose="020B0604030504040204" pitchFamily="34" charset="0"/>
              <a:ea typeface="Tahoma" panose="020B0604030504040204" pitchFamily="34" charset="0"/>
              <a:cs typeface="Tahoma" panose="020B0604030504040204" pitchFamily="34" charset="0"/>
            </a:endParaRPr>
          </a:p>
        </p:txBody>
      </p:sp>
      <p:sp>
        <p:nvSpPr>
          <p:cNvPr id="12292" name="Text Box 4"/>
          <p:cNvSpPr txBox="1">
            <a:spLocks noChangeArrowheads="1"/>
          </p:cNvSpPr>
          <p:nvPr/>
        </p:nvSpPr>
        <p:spPr bwMode="auto">
          <a:xfrm>
            <a:off x="4994275" y="4517362"/>
            <a:ext cx="3292504" cy="4308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solidFill>
                  <a:schemeClr val="accent1"/>
                </a:solidFill>
                <a:latin typeface="Tahoma" panose="020B0604030504040204" pitchFamily="34" charset="0"/>
                <a:ea typeface="Tahoma" panose="020B0604030504040204" pitchFamily="34" charset="0"/>
                <a:cs typeface="Tahoma" panose="020B0604030504040204" pitchFamily="34" charset="0"/>
              </a:rPr>
              <a:t>Average reaction velocity</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2302" name="Object 14"/>
          <p:cNvGraphicFramePr>
            <a:graphicFrameLocks noChangeAspect="1"/>
          </p:cNvGraphicFramePr>
          <p:nvPr>
            <p:extLst>
              <p:ext uri="{D42A27DB-BD31-4B8C-83A1-F6EECF244321}">
                <p14:modId xmlns:p14="http://schemas.microsoft.com/office/powerpoint/2010/main" val="2250526007"/>
              </p:ext>
            </p:extLst>
          </p:nvPr>
        </p:nvGraphicFramePr>
        <p:xfrm>
          <a:off x="7205868" y="2140874"/>
          <a:ext cx="1166812" cy="700088"/>
        </p:xfrm>
        <a:graphic>
          <a:graphicData uri="http://schemas.openxmlformats.org/presentationml/2006/ole">
            <mc:AlternateContent xmlns:mc="http://schemas.openxmlformats.org/markup-compatibility/2006">
              <mc:Choice xmlns:v="urn:schemas-microsoft-com:vml" Requires="v">
                <p:oleObj spid="_x0000_s91528" name="Equation" r:id="rId4" imgW="761760" imgH="457200" progId="Equation.3">
                  <p:embed/>
                </p:oleObj>
              </mc:Choice>
              <mc:Fallback>
                <p:oleObj name="Equation" r:id="rId4" imgW="761760" imgH="457200" progId="Equation.3">
                  <p:embed/>
                  <p:pic>
                    <p:nvPicPr>
                      <p:cNvPr id="12302"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5868" y="2140874"/>
                        <a:ext cx="1166812"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303" name="Object 15"/>
          <p:cNvGraphicFramePr>
            <a:graphicFrameLocks noChangeAspect="1"/>
          </p:cNvGraphicFramePr>
          <p:nvPr>
            <p:extLst>
              <p:ext uri="{D42A27DB-BD31-4B8C-83A1-F6EECF244321}">
                <p14:modId xmlns:p14="http://schemas.microsoft.com/office/powerpoint/2010/main" val="4034705123"/>
              </p:ext>
            </p:extLst>
          </p:nvPr>
        </p:nvGraphicFramePr>
        <p:xfrm>
          <a:off x="5211777" y="5047696"/>
          <a:ext cx="2857500" cy="719137"/>
        </p:xfrm>
        <a:graphic>
          <a:graphicData uri="http://schemas.openxmlformats.org/presentationml/2006/ole">
            <mc:AlternateContent xmlns:mc="http://schemas.openxmlformats.org/markup-compatibility/2006">
              <mc:Choice xmlns:v="urn:schemas-microsoft-com:vml" Requires="v">
                <p:oleObj spid="_x0000_s91529" name="Equation" r:id="rId6" imgW="1866600" imgH="469800" progId="Equation.3">
                  <p:embed/>
                </p:oleObj>
              </mc:Choice>
              <mc:Fallback>
                <p:oleObj name="Equation" r:id="rId6" imgW="1866600" imgH="469800" progId="Equation.3">
                  <p:embed/>
                  <p:pic>
                    <p:nvPicPr>
                      <p:cNvPr id="12303" name="Object 15"/>
                      <p:cNvPicPr>
                        <a:picLocks noChangeAspect="1" noChangeArrowheads="1"/>
                      </p:cNvPicPr>
                      <p:nvPr/>
                    </p:nvPicPr>
                    <p:blipFill>
                      <a:blip r:embed="rId7"/>
                      <a:srcRect/>
                      <a:stretch>
                        <a:fillRect/>
                      </a:stretch>
                    </p:blipFill>
                    <p:spPr bwMode="auto">
                      <a:xfrm>
                        <a:off x="5211777" y="5047696"/>
                        <a:ext cx="2857500" cy="719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 name="Titolo 4"/>
          <p:cNvSpPr txBox="1">
            <a:spLocks/>
          </p:cNvSpPr>
          <p:nvPr/>
        </p:nvSpPr>
        <p:spPr>
          <a:xfrm>
            <a:off x="130621" y="-10482"/>
            <a:ext cx="890587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velocity: a real example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7" name="Connettore diritto 9"/>
          <p:cNvCxnSpPr/>
          <p:nvPr/>
        </p:nvCxnSpPr>
        <p:spPr>
          <a:xfrm>
            <a:off x="545384" y="665283"/>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4682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3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30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30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30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3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1" grpId="0"/>
      <p:bldP spid="1229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Elementary vs overall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3"/>
          <p:cNvSpPr txBox="1">
            <a:spLocks noChangeArrowheads="1"/>
          </p:cNvSpPr>
          <p:nvPr/>
        </p:nvSpPr>
        <p:spPr bwMode="auto">
          <a:xfrm>
            <a:off x="547949" y="761091"/>
            <a:ext cx="79232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Elementary reactions: </a:t>
            </a:r>
            <a:r>
              <a:rPr lang="it-IT" altLang="en-US" sz="2400" dirty="0" smtClean="0">
                <a:latin typeface="Tahoma" panose="020B0604030504040204" pitchFamily="34" charset="0"/>
                <a:ea typeface="Tahoma" panose="020B0604030504040204" pitchFamily="34" charset="0"/>
                <a:cs typeface="Tahoma" panose="020B0604030504040204" pitchFamily="34" charset="0"/>
              </a:rPr>
              <a:t>they can not be broken down into two or more simple reactions. They are the results of the encounter (collisions) of two (or max three) species. Not more due to low probability:  </a:t>
            </a:r>
            <a:endParaRPr lang="it-IT"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Text Box 3"/>
          <p:cNvSpPr txBox="1">
            <a:spLocks noChangeArrowheads="1"/>
          </p:cNvSpPr>
          <p:nvPr/>
        </p:nvSpPr>
        <p:spPr bwMode="auto">
          <a:xfrm>
            <a:off x="604555" y="5577616"/>
            <a:ext cx="7923208" cy="1154162"/>
          </a:xfrm>
          <a:prstGeom prst="rect">
            <a:avLst/>
          </a:prstGeom>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Overall reactions: </a:t>
            </a:r>
            <a:r>
              <a:rPr lang="it-IT" altLang="en-US" sz="2300" dirty="0" smtClean="0">
                <a:latin typeface="Tahoma" panose="020B0604030504040204" pitchFamily="34" charset="0"/>
                <a:ea typeface="Tahoma" panose="020B0604030504040204" pitchFamily="34" charset="0"/>
                <a:cs typeface="Tahoma" panose="020B0604030504040204" pitchFamily="34" charset="0"/>
              </a:rPr>
              <a:t>they include two (or more) elementary reactions. Reactions with 4 or more reactants cannot be elementary</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9" name="Text Box 3"/>
          <p:cNvSpPr txBox="1">
            <a:spLocks noChangeArrowheads="1"/>
          </p:cNvSpPr>
          <p:nvPr/>
        </p:nvSpPr>
        <p:spPr bwMode="auto">
          <a:xfrm>
            <a:off x="516981" y="2351656"/>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Unimolecular reactions</a:t>
            </a:r>
          </a:p>
        </p:txBody>
      </p:sp>
      <p:pic>
        <p:nvPicPr>
          <p:cNvPr id="2" name="Picture 1"/>
          <p:cNvPicPr>
            <a:picLocks noChangeAspect="1"/>
          </p:cNvPicPr>
          <p:nvPr/>
        </p:nvPicPr>
        <p:blipFill>
          <a:blip r:embed="rId3"/>
          <a:stretch>
            <a:fillRect/>
          </a:stretch>
        </p:blipFill>
        <p:spPr>
          <a:xfrm>
            <a:off x="4509553" y="2729967"/>
            <a:ext cx="4186508" cy="876717"/>
          </a:xfrm>
          <a:prstGeom prst="rect">
            <a:avLst/>
          </a:prstGeom>
        </p:spPr>
      </p:pic>
      <p:sp>
        <p:nvSpPr>
          <p:cNvPr id="3" name="Rectangle 2"/>
          <p:cNvSpPr/>
          <p:nvPr/>
        </p:nvSpPr>
        <p:spPr>
          <a:xfrm>
            <a:off x="838356" y="2786916"/>
            <a:ext cx="4200370"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e.g. thermal decomposition of PAN (</a:t>
            </a:r>
            <a:r>
              <a:rPr lang="en-US" sz="2200" dirty="0" err="1" smtClean="0">
                <a:latin typeface="Tahoma" panose="020B0604030504040204" pitchFamily="34" charset="0"/>
                <a:ea typeface="Tahoma" panose="020B0604030504040204" pitchFamily="34" charset="0"/>
                <a:cs typeface="Tahoma" panose="020B0604030504040204" pitchFamily="34" charset="0"/>
              </a:rPr>
              <a:t>peroxyacetyl</a:t>
            </a:r>
            <a:r>
              <a:rPr lang="en-US" sz="2200" dirty="0" smtClean="0">
                <a:latin typeface="Tahoma" panose="020B0604030504040204" pitchFamily="34" charset="0"/>
                <a:ea typeface="Tahoma" panose="020B0604030504040204" pitchFamily="34" charset="0"/>
                <a:cs typeface="Tahoma" panose="020B0604030504040204" pitchFamily="34" charset="0"/>
              </a:rPr>
              <a:t> nitrate)</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2" name="Text Box 3"/>
          <p:cNvSpPr txBox="1">
            <a:spLocks noChangeArrowheads="1"/>
          </p:cNvSpPr>
          <p:nvPr/>
        </p:nvSpPr>
        <p:spPr bwMode="auto">
          <a:xfrm>
            <a:off x="547949" y="3551879"/>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Bimolecular reactions</a:t>
            </a:r>
          </a:p>
        </p:txBody>
      </p:sp>
      <p:sp>
        <p:nvSpPr>
          <p:cNvPr id="13" name="Text Box 3"/>
          <p:cNvSpPr txBox="1">
            <a:spLocks noChangeArrowheads="1"/>
          </p:cNvSpPr>
          <p:nvPr/>
        </p:nvSpPr>
        <p:spPr bwMode="auto">
          <a:xfrm>
            <a:off x="547405" y="4522106"/>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Termolecular reactions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4" name="Object 4"/>
          <p:cNvGraphicFramePr>
            <a:graphicFrameLocks noChangeAspect="1"/>
          </p:cNvGraphicFramePr>
          <p:nvPr/>
        </p:nvGraphicFramePr>
        <p:xfrm>
          <a:off x="5002633" y="3999097"/>
          <a:ext cx="3865142" cy="511042"/>
        </p:xfrm>
        <a:graphic>
          <a:graphicData uri="http://schemas.openxmlformats.org/presentationml/2006/ole">
            <mc:AlternateContent xmlns:mc="http://schemas.openxmlformats.org/markup-compatibility/2006">
              <mc:Choice xmlns:v="urn:schemas-microsoft-com:vml" Requires="v">
                <p:oleObj spid="_x0000_s101758" name="Equation" r:id="rId4" imgW="1930320" imgH="253800" progId="Equation.3">
                  <p:embed/>
                </p:oleObj>
              </mc:Choice>
              <mc:Fallback>
                <p:oleObj name="Equation" r:id="rId4" imgW="1930320" imgH="253800" progId="Equation.3">
                  <p:embed/>
                  <p:pic>
                    <p:nvPicPr>
                      <p:cNvPr id="14" name="Object 4"/>
                      <p:cNvPicPr>
                        <a:picLocks noChangeAspect="1" noChangeArrowheads="1"/>
                      </p:cNvPicPr>
                      <p:nvPr/>
                    </p:nvPicPr>
                    <p:blipFill>
                      <a:blip r:embed="rId5"/>
                      <a:srcRect/>
                      <a:stretch>
                        <a:fillRect/>
                      </a:stretch>
                    </p:blipFill>
                    <p:spPr bwMode="auto">
                      <a:xfrm>
                        <a:off x="5002633" y="3999097"/>
                        <a:ext cx="3865142" cy="511042"/>
                      </a:xfrm>
                      <a:prstGeom prst="rect">
                        <a:avLst/>
                      </a:prstGeom>
                      <a:noFill/>
                      <a:ln>
                        <a:noFill/>
                      </a:ln>
                      <a:effectLst/>
                      <a:extLst/>
                    </p:spPr>
                  </p:pic>
                </p:oleObj>
              </mc:Fallback>
            </mc:AlternateContent>
          </a:graphicData>
        </a:graphic>
      </p:graphicFrame>
      <p:sp>
        <p:nvSpPr>
          <p:cNvPr id="15" name="Rectangle 14"/>
          <p:cNvSpPr/>
          <p:nvPr/>
        </p:nvSpPr>
        <p:spPr>
          <a:xfrm>
            <a:off x="838356" y="3981803"/>
            <a:ext cx="4200370"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e.g. formation of nitrate radicals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16" name="Rectangle 15"/>
          <p:cNvSpPr/>
          <p:nvPr/>
        </p:nvSpPr>
        <p:spPr>
          <a:xfrm>
            <a:off x="933606" y="4926805"/>
            <a:ext cx="3171669"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e.g. formation of ozone</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7" name="Object 4"/>
          <p:cNvGraphicFramePr>
            <a:graphicFrameLocks noChangeAspect="1"/>
          </p:cNvGraphicFramePr>
          <p:nvPr/>
        </p:nvGraphicFramePr>
        <p:xfrm>
          <a:off x="4275395" y="4926805"/>
          <a:ext cx="4195762" cy="511175"/>
        </p:xfrm>
        <a:graphic>
          <a:graphicData uri="http://schemas.openxmlformats.org/presentationml/2006/ole">
            <mc:AlternateContent xmlns:mc="http://schemas.openxmlformats.org/markup-compatibility/2006">
              <mc:Choice xmlns:v="urn:schemas-microsoft-com:vml" Requires="v">
                <p:oleObj spid="_x0000_s101759" name="Equation" r:id="rId6" imgW="2095200" imgH="253800" progId="Equation.3">
                  <p:embed/>
                </p:oleObj>
              </mc:Choice>
              <mc:Fallback>
                <p:oleObj name="Equation" r:id="rId6" imgW="2095200" imgH="253800" progId="Equation.3">
                  <p:embed/>
                  <p:pic>
                    <p:nvPicPr>
                      <p:cNvPr id="17" name="Object 4"/>
                      <p:cNvPicPr>
                        <a:picLocks noChangeAspect="1" noChangeArrowheads="1"/>
                      </p:cNvPicPr>
                      <p:nvPr/>
                    </p:nvPicPr>
                    <p:blipFill>
                      <a:blip r:embed="rId7"/>
                      <a:srcRect/>
                      <a:stretch>
                        <a:fillRect/>
                      </a:stretch>
                    </p:blipFill>
                    <p:spPr bwMode="auto">
                      <a:xfrm>
                        <a:off x="4275395" y="4926805"/>
                        <a:ext cx="4195762" cy="51117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49121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3" grpId="0"/>
      <p:bldP spid="12" grpId="0"/>
      <p:bldP spid="13" grpId="0"/>
      <p:bldP spid="15"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4"/>
          <p:cNvGraphicFramePr>
            <a:graphicFrameLocks noChangeAspect="1"/>
          </p:cNvGraphicFramePr>
          <p:nvPr>
            <p:extLst>
              <p:ext uri="{D42A27DB-BD31-4B8C-83A1-F6EECF244321}">
                <p14:modId xmlns:p14="http://schemas.microsoft.com/office/powerpoint/2010/main" val="2112180155"/>
              </p:ext>
            </p:extLst>
          </p:nvPr>
        </p:nvGraphicFramePr>
        <p:xfrm>
          <a:off x="4466460" y="1355259"/>
          <a:ext cx="2832100" cy="500062"/>
        </p:xfrm>
        <a:graphic>
          <a:graphicData uri="http://schemas.openxmlformats.org/presentationml/2006/ole">
            <mc:AlternateContent xmlns:mc="http://schemas.openxmlformats.org/markup-compatibility/2006">
              <mc:Choice xmlns:v="urn:schemas-microsoft-com:vml" Requires="v">
                <p:oleObj spid="_x0000_s166442" name="Equation" r:id="rId4" imgW="1371600" imgH="241200" progId="Equation.3">
                  <p:embed/>
                </p:oleObj>
              </mc:Choice>
              <mc:Fallback>
                <p:oleObj name="Equation" r:id="rId4" imgW="1371600" imgH="241200" progId="Equation.3">
                  <p:embed/>
                  <p:pic>
                    <p:nvPicPr>
                      <p:cNvPr id="13316" name="Object 4"/>
                      <p:cNvPicPr>
                        <a:picLocks noChangeAspect="1" noChangeArrowheads="1"/>
                      </p:cNvPicPr>
                      <p:nvPr/>
                    </p:nvPicPr>
                    <p:blipFill>
                      <a:blip r:embed="rId5"/>
                      <a:srcRect/>
                      <a:stretch>
                        <a:fillRect/>
                      </a:stretch>
                    </p:blipFill>
                    <p:spPr bwMode="auto">
                      <a:xfrm>
                        <a:off x="4466460" y="1355259"/>
                        <a:ext cx="2832100" cy="500062"/>
                      </a:xfrm>
                      <a:prstGeom prst="rect">
                        <a:avLst/>
                      </a:prstGeom>
                      <a:noFill/>
                      <a:ln>
                        <a:noFill/>
                      </a:ln>
                      <a:effectLst/>
                      <a:extLst/>
                    </p:spPr>
                  </p:pic>
                </p:oleObj>
              </mc:Fallback>
            </mc:AlternateContent>
          </a:graphicData>
        </a:graphic>
      </p:graphicFrame>
      <p:sp>
        <p:nvSpPr>
          <p:cNvPr id="9"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rate law</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3"/>
          <p:cNvSpPr txBox="1">
            <a:spLocks noChangeArrowheads="1"/>
          </p:cNvSpPr>
          <p:nvPr/>
        </p:nvSpPr>
        <p:spPr bwMode="auto">
          <a:xfrm>
            <a:off x="693671" y="748243"/>
            <a:ext cx="4398347"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For a general overall reaction:</a:t>
            </a:r>
          </a:p>
        </p:txBody>
      </p:sp>
      <p:sp>
        <p:nvSpPr>
          <p:cNvPr id="14" name="Text Box 4"/>
          <p:cNvSpPr txBox="1">
            <a:spLocks noChangeArrowheads="1"/>
          </p:cNvSpPr>
          <p:nvPr/>
        </p:nvSpPr>
        <p:spPr bwMode="auto">
          <a:xfrm>
            <a:off x="5093796" y="731928"/>
            <a:ext cx="303640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a</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altLang="en-US" sz="2500" dirty="0" smtClean="0">
                <a:latin typeface="Tahoma" panose="020B0604030504040204" pitchFamily="34" charset="0"/>
                <a:ea typeface="Tahoma" panose="020B0604030504040204" pitchFamily="34" charset="0"/>
                <a:cs typeface="Tahoma" panose="020B0604030504040204" pitchFamily="34" charset="0"/>
              </a:rPr>
              <a:t> + b</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a:t>
            </a:r>
            <a:r>
              <a:rPr lang="it-IT" altLang="en-US" sz="2500" dirty="0" smtClean="0">
                <a:latin typeface="Tahoma" panose="020B0604030504040204" pitchFamily="34" charset="0"/>
                <a:ea typeface="Tahoma" panose="020B0604030504040204" pitchFamily="34" charset="0"/>
                <a:cs typeface="Tahoma" panose="020B0604030504040204" pitchFamily="34" charset="0"/>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c</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d</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Text Box 3"/>
          <p:cNvSpPr txBox="1">
            <a:spLocks noChangeArrowheads="1"/>
          </p:cNvSpPr>
          <p:nvPr/>
        </p:nvSpPr>
        <p:spPr bwMode="auto">
          <a:xfrm>
            <a:off x="770046" y="1367751"/>
            <a:ext cx="378541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the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law</a:t>
            </a:r>
            <a:r>
              <a:rPr lang="it-IT" altLang="en-US" sz="2300" dirty="0" smtClean="0">
                <a:latin typeface="Tahoma" panose="020B0604030504040204" pitchFamily="34" charset="0"/>
                <a:ea typeface="Tahoma" panose="020B0604030504040204" pitchFamily="34" charset="0"/>
                <a:cs typeface="Tahoma" panose="020B0604030504040204" pitchFamily="34" charset="0"/>
              </a:rPr>
              <a:t> has the form:</a:t>
            </a:r>
          </a:p>
        </p:txBody>
      </p:sp>
      <p:grpSp>
        <p:nvGrpSpPr>
          <p:cNvPr id="4" name="Group 3"/>
          <p:cNvGrpSpPr/>
          <p:nvPr/>
        </p:nvGrpSpPr>
        <p:grpSpPr>
          <a:xfrm>
            <a:off x="649329" y="1419801"/>
            <a:ext cx="7736135" cy="2170733"/>
            <a:chOff x="649329" y="1419801"/>
            <a:chExt cx="7736135" cy="2170733"/>
          </a:xfrm>
        </p:grpSpPr>
        <p:sp>
          <p:nvSpPr>
            <p:cNvPr id="6" name="Arc 5"/>
            <p:cNvSpPr/>
            <p:nvPr/>
          </p:nvSpPr>
          <p:spPr>
            <a:xfrm rot="9242654" flipH="1">
              <a:off x="1888966" y="2126850"/>
              <a:ext cx="3381352" cy="1005710"/>
            </a:xfrm>
            <a:prstGeom prst="arc">
              <a:avLst>
                <a:gd name="adj1" fmla="val 12664513"/>
                <a:gd name="adj2" fmla="val 94976"/>
              </a:avLst>
            </a:prstGeom>
            <a:ln w="38100">
              <a:solidFill>
                <a:srgbClr val="0000FF"/>
              </a:solidFill>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Oval 6"/>
            <p:cNvSpPr/>
            <p:nvPr/>
          </p:nvSpPr>
          <p:spPr>
            <a:xfrm>
              <a:off x="4899280" y="1419801"/>
              <a:ext cx="350347" cy="401354"/>
            </a:xfrm>
            <a:prstGeom prst="ellipse">
              <a:avLst/>
            </a:pr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Text Box 5"/>
            <p:cNvSpPr txBox="1">
              <a:spLocks noChangeArrowheads="1"/>
            </p:cNvSpPr>
            <p:nvPr/>
          </p:nvSpPr>
          <p:spPr bwMode="auto">
            <a:xfrm>
              <a:off x="649329" y="3144258"/>
              <a:ext cx="7736135"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00FF"/>
                  </a:solidFill>
                  <a:latin typeface="Tahoma" panose="020B0604030504040204" pitchFamily="34" charset="0"/>
                  <a:ea typeface="Tahoma" panose="020B0604030504040204" pitchFamily="34" charset="0"/>
                  <a:cs typeface="Tahoma" panose="020B0604030504040204" pitchFamily="34" charset="0"/>
                </a:rPr>
                <a:t>k</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rate constant      (units depend on the tipe of law)</a:t>
              </a:r>
              <a:endParaRPr lang="it-IT" altLang="en-US" sz="2300" dirty="0">
                <a:latin typeface="Tahoma" panose="020B0604030504040204" pitchFamily="34" charset="0"/>
                <a:ea typeface="Tahoma" panose="020B0604030504040204" pitchFamily="34" charset="0"/>
                <a:cs typeface="Tahoma" panose="020B0604030504040204" pitchFamily="34" charset="0"/>
              </a:endParaRPr>
            </a:p>
          </p:txBody>
        </p:sp>
      </p:grpSp>
      <p:sp>
        <p:nvSpPr>
          <p:cNvPr id="3" name="Rectangle 2"/>
          <p:cNvSpPr/>
          <p:nvPr/>
        </p:nvSpPr>
        <p:spPr bwMode="auto">
          <a:xfrm>
            <a:off x="763588" y="1337622"/>
            <a:ext cx="6927372" cy="562946"/>
          </a:xfrm>
          <a:prstGeom prst="rect">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8" name="Text Box 6"/>
          <p:cNvSpPr txBox="1">
            <a:spLocks noChangeArrowheads="1"/>
          </p:cNvSpPr>
          <p:nvPr/>
        </p:nvSpPr>
        <p:spPr bwMode="auto">
          <a:xfrm>
            <a:off x="638388" y="4646526"/>
            <a:ext cx="3887987"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(global) First order reactions</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 Box 9"/>
          <p:cNvSpPr txBox="1">
            <a:spLocks noChangeArrowheads="1"/>
          </p:cNvSpPr>
          <p:nvPr/>
        </p:nvSpPr>
        <p:spPr bwMode="auto">
          <a:xfrm>
            <a:off x="638388" y="5160291"/>
            <a:ext cx="43100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(global) Second order reactions</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4" name="Object 4"/>
          <p:cNvGraphicFramePr>
            <a:graphicFrameLocks noChangeAspect="1"/>
          </p:cNvGraphicFramePr>
          <p:nvPr>
            <p:extLst>
              <p:ext uri="{D42A27DB-BD31-4B8C-83A1-F6EECF244321}">
                <p14:modId xmlns:p14="http://schemas.microsoft.com/office/powerpoint/2010/main" val="3239871274"/>
              </p:ext>
            </p:extLst>
          </p:nvPr>
        </p:nvGraphicFramePr>
        <p:xfrm>
          <a:off x="4805451" y="4641029"/>
          <a:ext cx="1101725" cy="447675"/>
        </p:xfrm>
        <a:graphic>
          <a:graphicData uri="http://schemas.openxmlformats.org/presentationml/2006/ole">
            <mc:AlternateContent xmlns:mc="http://schemas.openxmlformats.org/markup-compatibility/2006">
              <mc:Choice xmlns:v="urn:schemas-microsoft-com:vml" Requires="v">
                <p:oleObj spid="_x0000_s166443" name="Equation" r:id="rId6" imgW="533160" imgH="215640" progId="Equation.3">
                  <p:embed/>
                </p:oleObj>
              </mc:Choice>
              <mc:Fallback>
                <p:oleObj name="Equation" r:id="rId6" imgW="533160" imgH="215640" progId="Equation.3">
                  <p:embed/>
                  <p:pic>
                    <p:nvPicPr>
                      <p:cNvPr id="12" name="Object 4"/>
                      <p:cNvPicPr>
                        <a:picLocks noChangeAspect="1" noChangeArrowheads="1"/>
                      </p:cNvPicPr>
                      <p:nvPr/>
                    </p:nvPicPr>
                    <p:blipFill>
                      <a:blip r:embed="rId7"/>
                      <a:srcRect/>
                      <a:stretch>
                        <a:fillRect/>
                      </a:stretch>
                    </p:blipFill>
                    <p:spPr bwMode="auto">
                      <a:xfrm>
                        <a:off x="4805451" y="4641029"/>
                        <a:ext cx="1101725" cy="447675"/>
                      </a:xfrm>
                      <a:prstGeom prst="rect">
                        <a:avLst/>
                      </a:prstGeom>
                      <a:noFill/>
                      <a:ln>
                        <a:noFill/>
                      </a:ln>
                      <a:effectLst/>
                      <a:extLst/>
                    </p:spPr>
                  </p:pic>
                </p:oleObj>
              </mc:Fallback>
            </mc:AlternateContent>
          </a:graphicData>
        </a:graphic>
      </p:graphicFrame>
      <p:graphicFrame>
        <p:nvGraphicFramePr>
          <p:cNvPr id="25" name="Object 4"/>
          <p:cNvGraphicFramePr>
            <a:graphicFrameLocks noChangeAspect="1"/>
          </p:cNvGraphicFramePr>
          <p:nvPr>
            <p:extLst>
              <p:ext uri="{D42A27DB-BD31-4B8C-83A1-F6EECF244321}">
                <p14:modId xmlns:p14="http://schemas.microsoft.com/office/powerpoint/2010/main" val="1150505329"/>
              </p:ext>
            </p:extLst>
          </p:nvPr>
        </p:nvGraphicFramePr>
        <p:xfrm>
          <a:off x="6478640" y="4641029"/>
          <a:ext cx="1101725" cy="447675"/>
        </p:xfrm>
        <a:graphic>
          <a:graphicData uri="http://schemas.openxmlformats.org/presentationml/2006/ole">
            <mc:AlternateContent xmlns:mc="http://schemas.openxmlformats.org/markup-compatibility/2006">
              <mc:Choice xmlns:v="urn:schemas-microsoft-com:vml" Requires="v">
                <p:oleObj spid="_x0000_s166444" name="Equation" r:id="rId8" imgW="533160" imgH="215640" progId="Equation.3">
                  <p:embed/>
                </p:oleObj>
              </mc:Choice>
              <mc:Fallback>
                <p:oleObj name="Equation" r:id="rId8" imgW="533160" imgH="215640" progId="Equation.3">
                  <p:embed/>
                  <p:pic>
                    <p:nvPicPr>
                      <p:cNvPr id="24" name="Object 4"/>
                      <p:cNvPicPr>
                        <a:picLocks noChangeAspect="1" noChangeArrowheads="1"/>
                      </p:cNvPicPr>
                      <p:nvPr/>
                    </p:nvPicPr>
                    <p:blipFill>
                      <a:blip r:embed="rId9"/>
                      <a:srcRect/>
                      <a:stretch>
                        <a:fillRect/>
                      </a:stretch>
                    </p:blipFill>
                    <p:spPr bwMode="auto">
                      <a:xfrm>
                        <a:off x="6478640" y="4641029"/>
                        <a:ext cx="1101725" cy="447675"/>
                      </a:xfrm>
                      <a:prstGeom prst="rect">
                        <a:avLst/>
                      </a:prstGeom>
                      <a:noFill/>
                      <a:ln>
                        <a:noFill/>
                      </a:ln>
                      <a:effectLst/>
                      <a:extLst/>
                    </p:spPr>
                  </p:pic>
                </p:oleObj>
              </mc:Fallback>
            </mc:AlternateContent>
          </a:graphicData>
        </a:graphic>
      </p:graphicFrame>
      <p:graphicFrame>
        <p:nvGraphicFramePr>
          <p:cNvPr id="26" name="Object 4"/>
          <p:cNvGraphicFramePr>
            <a:graphicFrameLocks noChangeAspect="1"/>
          </p:cNvGraphicFramePr>
          <p:nvPr>
            <p:extLst>
              <p:ext uri="{D42A27DB-BD31-4B8C-83A1-F6EECF244321}">
                <p14:modId xmlns:p14="http://schemas.microsoft.com/office/powerpoint/2010/main" val="4032943703"/>
              </p:ext>
            </p:extLst>
          </p:nvPr>
        </p:nvGraphicFramePr>
        <p:xfrm>
          <a:off x="5359329" y="5624556"/>
          <a:ext cx="1443038" cy="447675"/>
        </p:xfrm>
        <a:graphic>
          <a:graphicData uri="http://schemas.openxmlformats.org/presentationml/2006/ole">
            <mc:AlternateContent xmlns:mc="http://schemas.openxmlformats.org/markup-compatibility/2006">
              <mc:Choice xmlns:v="urn:schemas-microsoft-com:vml" Requires="v">
                <p:oleObj spid="_x0000_s166445" name="Equation" r:id="rId10" imgW="698400" imgH="215640" progId="Equation.3">
                  <p:embed/>
                </p:oleObj>
              </mc:Choice>
              <mc:Fallback>
                <p:oleObj name="Equation" r:id="rId10" imgW="698400" imgH="215640" progId="Equation.3">
                  <p:embed/>
                  <p:pic>
                    <p:nvPicPr>
                      <p:cNvPr id="25" name="Object 4"/>
                      <p:cNvPicPr>
                        <a:picLocks noChangeAspect="1" noChangeArrowheads="1"/>
                      </p:cNvPicPr>
                      <p:nvPr/>
                    </p:nvPicPr>
                    <p:blipFill>
                      <a:blip r:embed="rId11"/>
                      <a:srcRect/>
                      <a:stretch>
                        <a:fillRect/>
                      </a:stretch>
                    </p:blipFill>
                    <p:spPr bwMode="auto">
                      <a:xfrm>
                        <a:off x="5359329" y="5624556"/>
                        <a:ext cx="1443038" cy="447675"/>
                      </a:xfrm>
                      <a:prstGeom prst="rect">
                        <a:avLst/>
                      </a:prstGeom>
                      <a:noFill/>
                      <a:ln>
                        <a:noFill/>
                      </a:ln>
                      <a:effectLst/>
                      <a:extLst/>
                    </p:spPr>
                  </p:pic>
                </p:oleObj>
              </mc:Fallback>
            </mc:AlternateContent>
          </a:graphicData>
        </a:graphic>
      </p:graphicFrame>
      <p:graphicFrame>
        <p:nvGraphicFramePr>
          <p:cNvPr id="27" name="Object 4"/>
          <p:cNvGraphicFramePr>
            <a:graphicFrameLocks noChangeAspect="1"/>
          </p:cNvGraphicFramePr>
          <p:nvPr>
            <p:extLst>
              <p:ext uri="{D42A27DB-BD31-4B8C-83A1-F6EECF244321}">
                <p14:modId xmlns:p14="http://schemas.microsoft.com/office/powerpoint/2010/main" val="2967599436"/>
              </p:ext>
            </p:extLst>
          </p:nvPr>
        </p:nvGraphicFramePr>
        <p:xfrm>
          <a:off x="4945888" y="5138685"/>
          <a:ext cx="1206500" cy="500062"/>
        </p:xfrm>
        <a:graphic>
          <a:graphicData uri="http://schemas.openxmlformats.org/presentationml/2006/ole">
            <mc:AlternateContent xmlns:mc="http://schemas.openxmlformats.org/markup-compatibility/2006">
              <mc:Choice xmlns:v="urn:schemas-microsoft-com:vml" Requires="v">
                <p:oleObj spid="_x0000_s166446" name="Equation" r:id="rId12" imgW="583920" imgH="241200" progId="Equation.3">
                  <p:embed/>
                </p:oleObj>
              </mc:Choice>
              <mc:Fallback>
                <p:oleObj name="Equation" r:id="rId12" imgW="583920" imgH="241200" progId="Equation.3">
                  <p:embed/>
                  <p:pic>
                    <p:nvPicPr>
                      <p:cNvPr id="26" name="Object 4"/>
                      <p:cNvPicPr>
                        <a:picLocks noChangeAspect="1" noChangeArrowheads="1"/>
                      </p:cNvPicPr>
                      <p:nvPr/>
                    </p:nvPicPr>
                    <p:blipFill>
                      <a:blip r:embed="rId13"/>
                      <a:srcRect/>
                      <a:stretch>
                        <a:fillRect/>
                      </a:stretch>
                    </p:blipFill>
                    <p:spPr bwMode="auto">
                      <a:xfrm>
                        <a:off x="4945888" y="5138685"/>
                        <a:ext cx="1206500" cy="500062"/>
                      </a:xfrm>
                      <a:prstGeom prst="rect">
                        <a:avLst/>
                      </a:prstGeom>
                      <a:noFill/>
                      <a:ln>
                        <a:noFill/>
                      </a:ln>
                      <a:effectLst/>
                      <a:extLst/>
                    </p:spPr>
                  </p:pic>
                </p:oleObj>
              </mc:Fallback>
            </mc:AlternateContent>
          </a:graphicData>
        </a:graphic>
      </p:graphicFrame>
      <p:graphicFrame>
        <p:nvGraphicFramePr>
          <p:cNvPr id="29" name="Object 4"/>
          <p:cNvGraphicFramePr>
            <a:graphicFrameLocks noChangeAspect="1"/>
          </p:cNvGraphicFramePr>
          <p:nvPr>
            <p:extLst>
              <p:ext uri="{D42A27DB-BD31-4B8C-83A1-F6EECF244321}">
                <p14:modId xmlns:p14="http://schemas.microsoft.com/office/powerpoint/2010/main" val="2299565540"/>
              </p:ext>
            </p:extLst>
          </p:nvPr>
        </p:nvGraphicFramePr>
        <p:xfrm>
          <a:off x="6651146" y="5138685"/>
          <a:ext cx="1206500" cy="500062"/>
        </p:xfrm>
        <a:graphic>
          <a:graphicData uri="http://schemas.openxmlformats.org/presentationml/2006/ole">
            <mc:AlternateContent xmlns:mc="http://schemas.openxmlformats.org/markup-compatibility/2006">
              <mc:Choice xmlns:v="urn:schemas-microsoft-com:vml" Requires="v">
                <p:oleObj spid="_x0000_s166447" name="Equation" r:id="rId14" imgW="583920" imgH="241200" progId="Equation.3">
                  <p:embed/>
                </p:oleObj>
              </mc:Choice>
              <mc:Fallback>
                <p:oleObj name="Equation" r:id="rId14" imgW="583920" imgH="241200" progId="Equation.3">
                  <p:embed/>
                  <p:pic>
                    <p:nvPicPr>
                      <p:cNvPr id="27" name="Object 4"/>
                      <p:cNvPicPr>
                        <a:picLocks noChangeAspect="1" noChangeArrowheads="1"/>
                      </p:cNvPicPr>
                      <p:nvPr/>
                    </p:nvPicPr>
                    <p:blipFill>
                      <a:blip r:embed="rId15"/>
                      <a:srcRect/>
                      <a:stretch>
                        <a:fillRect/>
                      </a:stretch>
                    </p:blipFill>
                    <p:spPr bwMode="auto">
                      <a:xfrm>
                        <a:off x="6651146" y="5138685"/>
                        <a:ext cx="1206500" cy="500062"/>
                      </a:xfrm>
                      <a:prstGeom prst="rect">
                        <a:avLst/>
                      </a:prstGeom>
                      <a:noFill/>
                      <a:ln>
                        <a:noFill/>
                      </a:ln>
                      <a:effectLst/>
                      <a:extLst/>
                    </p:spPr>
                  </p:pic>
                </p:oleObj>
              </mc:Fallback>
            </mc:AlternateContent>
          </a:graphicData>
        </a:graphic>
      </p:graphicFrame>
      <p:sp>
        <p:nvSpPr>
          <p:cNvPr id="16" name="Text Box 3"/>
          <p:cNvSpPr txBox="1">
            <a:spLocks noChangeArrowheads="1"/>
          </p:cNvSpPr>
          <p:nvPr/>
        </p:nvSpPr>
        <p:spPr bwMode="auto">
          <a:xfrm>
            <a:off x="649328" y="2164866"/>
            <a:ext cx="792320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The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law</a:t>
            </a:r>
            <a:r>
              <a:rPr lang="it-IT" altLang="en-US" sz="2300" dirty="0" smtClean="0">
                <a:latin typeface="Tahoma" panose="020B0604030504040204" pitchFamily="34" charset="0"/>
                <a:ea typeface="Tahoma" panose="020B0604030504040204" pitchFamily="34" charset="0"/>
                <a:cs typeface="Tahoma" panose="020B0604030504040204" pitchFamily="34" charset="0"/>
              </a:rPr>
              <a:t> relates the reaction velocity with the concentrations of reagents via a proportionality constant</a:t>
            </a:r>
          </a:p>
        </p:txBody>
      </p:sp>
      <p:grpSp>
        <p:nvGrpSpPr>
          <p:cNvPr id="36" name="Group 35"/>
          <p:cNvGrpSpPr/>
          <p:nvPr/>
        </p:nvGrpSpPr>
        <p:grpSpPr>
          <a:xfrm>
            <a:off x="605135" y="1357817"/>
            <a:ext cx="8170441" cy="3271211"/>
            <a:chOff x="605135" y="1357817"/>
            <a:chExt cx="8170441" cy="3271211"/>
          </a:xfrm>
        </p:grpSpPr>
        <p:sp>
          <p:nvSpPr>
            <p:cNvPr id="30" name="Text Box 5"/>
            <p:cNvSpPr txBox="1">
              <a:spLocks noChangeArrowheads="1"/>
            </p:cNvSpPr>
            <p:nvPr/>
          </p:nvSpPr>
          <p:spPr bwMode="auto">
            <a:xfrm>
              <a:off x="605135" y="3474866"/>
              <a:ext cx="8170441"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rPr>
                <a:t>n</a:t>
              </a:r>
              <a:r>
                <a:rPr lang="it-IT" altLang="en-US" sz="2300" i="1" dirty="0">
                  <a:solidFill>
                    <a:srgbClr val="00B050"/>
                  </a:solidFill>
                  <a:latin typeface="Tahoma" panose="020B0604030504040204" pitchFamily="34" charset="0"/>
                  <a:ea typeface="Tahoma" panose="020B0604030504040204" pitchFamily="34" charset="0"/>
                  <a:cs typeface="Tahoma" panose="020B0604030504040204" pitchFamily="34" charset="0"/>
                </a:rPr>
                <a:t>, m, </a:t>
              </a:r>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rPr>
                <a:t>p, q</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partial order of reaction. They can be zero, integer or fraction</a:t>
              </a:r>
              <a:endParaRPr lang="it-IT" altLang="en-US" sz="2300" dirty="0">
                <a:latin typeface="Tahoma" panose="020B0604030504040204" pitchFamily="34" charset="0"/>
                <a:ea typeface="Tahoma" panose="020B0604030504040204" pitchFamily="34" charset="0"/>
                <a:cs typeface="Tahoma" panose="020B0604030504040204" pitchFamily="34" charset="0"/>
              </a:endParaRPr>
            </a:p>
            <a:p>
              <a:r>
                <a:rPr lang="it-IT" altLang="en-US" sz="2300" i="1" dirty="0" smtClean="0">
                  <a:solidFill>
                    <a:srgbClr val="00B050"/>
                  </a:solidFill>
                  <a:latin typeface="Tahoma" panose="020B0604030504040204" pitchFamily="34" charset="0"/>
                  <a:ea typeface="Tahoma" panose="020B0604030504040204" pitchFamily="34" charset="0"/>
                  <a:cs typeface="Tahoma" panose="020B0604030504040204" pitchFamily="34" charset="0"/>
                </a:rPr>
                <a:t>n+m+p+q</a:t>
              </a:r>
              <a:r>
                <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rPr>
                <a:t> </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global order of reaction</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1" name="Oval 30"/>
            <p:cNvSpPr/>
            <p:nvPr/>
          </p:nvSpPr>
          <p:spPr>
            <a:xfrm>
              <a:off x="7091519" y="1380431"/>
              <a:ext cx="207041" cy="23790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Oval 31"/>
            <p:cNvSpPr/>
            <p:nvPr/>
          </p:nvSpPr>
          <p:spPr>
            <a:xfrm>
              <a:off x="6541016" y="1405912"/>
              <a:ext cx="207041" cy="23790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Oval 32"/>
            <p:cNvSpPr/>
            <p:nvPr/>
          </p:nvSpPr>
          <p:spPr>
            <a:xfrm>
              <a:off x="5990513" y="1357817"/>
              <a:ext cx="207041" cy="23790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Oval 33"/>
            <p:cNvSpPr/>
            <p:nvPr/>
          </p:nvSpPr>
          <p:spPr>
            <a:xfrm>
              <a:off x="5454172" y="1357818"/>
              <a:ext cx="207041" cy="237905"/>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Arc 34"/>
            <p:cNvSpPr/>
            <p:nvPr/>
          </p:nvSpPr>
          <p:spPr>
            <a:xfrm rot="9242654" flipH="1">
              <a:off x="2718248" y="1689591"/>
              <a:ext cx="4150171" cy="1967803"/>
            </a:xfrm>
            <a:prstGeom prst="arc">
              <a:avLst>
                <a:gd name="adj1" fmla="val 16247457"/>
                <a:gd name="adj2" fmla="val 86334"/>
              </a:avLst>
            </a:prstGeom>
            <a:ln w="38100">
              <a:solidFill>
                <a:srgbClr val="00B050"/>
              </a:solidFill>
              <a:headEnd type="stealth" w="lg" len="lg"/>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sp>
        <p:nvSpPr>
          <p:cNvPr id="37" name="Text Box 6"/>
          <p:cNvSpPr txBox="1">
            <a:spLocks noChangeArrowheads="1"/>
          </p:cNvSpPr>
          <p:nvPr/>
        </p:nvSpPr>
        <p:spPr bwMode="auto">
          <a:xfrm>
            <a:off x="5967526" y="4641728"/>
            <a:ext cx="45076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or</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8" name="Text Box 6"/>
          <p:cNvSpPr txBox="1">
            <a:spLocks noChangeArrowheads="1"/>
          </p:cNvSpPr>
          <p:nvPr/>
        </p:nvSpPr>
        <p:spPr bwMode="auto">
          <a:xfrm>
            <a:off x="4930101" y="5625255"/>
            <a:ext cx="45076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or</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9" name="Text Box 6"/>
          <p:cNvSpPr txBox="1">
            <a:spLocks noChangeArrowheads="1"/>
          </p:cNvSpPr>
          <p:nvPr/>
        </p:nvSpPr>
        <p:spPr bwMode="auto">
          <a:xfrm>
            <a:off x="6176385" y="5165578"/>
            <a:ext cx="45076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or</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41" name="Text Box 9"/>
          <p:cNvSpPr txBox="1">
            <a:spLocks noChangeArrowheads="1"/>
          </p:cNvSpPr>
          <p:nvPr/>
        </p:nvSpPr>
        <p:spPr bwMode="auto">
          <a:xfrm>
            <a:off x="635862" y="6072485"/>
            <a:ext cx="400199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(global) Third order reactions</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3" name="Object 4"/>
          <p:cNvGraphicFramePr>
            <a:graphicFrameLocks noChangeAspect="1"/>
          </p:cNvGraphicFramePr>
          <p:nvPr>
            <p:extLst>
              <p:ext uri="{D42A27DB-BD31-4B8C-83A1-F6EECF244321}">
                <p14:modId xmlns:p14="http://schemas.microsoft.com/office/powerpoint/2010/main" val="1692884136"/>
              </p:ext>
            </p:extLst>
          </p:nvPr>
        </p:nvGraphicFramePr>
        <p:xfrm>
          <a:off x="4666430" y="6030358"/>
          <a:ext cx="1600200" cy="500063"/>
        </p:xfrm>
        <a:graphic>
          <a:graphicData uri="http://schemas.openxmlformats.org/presentationml/2006/ole">
            <mc:AlternateContent xmlns:mc="http://schemas.openxmlformats.org/markup-compatibility/2006">
              <mc:Choice xmlns:v="urn:schemas-microsoft-com:vml" Requires="v">
                <p:oleObj spid="_x0000_s166448" name="Equation" r:id="rId16" imgW="774360" imgH="241200" progId="Equation.3">
                  <p:embed/>
                </p:oleObj>
              </mc:Choice>
              <mc:Fallback>
                <p:oleObj name="Equation" r:id="rId16" imgW="774360" imgH="241200" progId="Equation.3">
                  <p:embed/>
                  <p:pic>
                    <p:nvPicPr>
                      <p:cNvPr id="27" name="Object 4"/>
                      <p:cNvPicPr>
                        <a:picLocks noChangeAspect="1" noChangeArrowheads="1"/>
                      </p:cNvPicPr>
                      <p:nvPr/>
                    </p:nvPicPr>
                    <p:blipFill>
                      <a:blip r:embed="rId17"/>
                      <a:srcRect/>
                      <a:stretch>
                        <a:fillRect/>
                      </a:stretch>
                    </p:blipFill>
                    <p:spPr bwMode="auto">
                      <a:xfrm>
                        <a:off x="4666430" y="6030358"/>
                        <a:ext cx="1600200" cy="500063"/>
                      </a:xfrm>
                      <a:prstGeom prst="rect">
                        <a:avLst/>
                      </a:prstGeom>
                      <a:noFill/>
                      <a:ln>
                        <a:noFill/>
                      </a:ln>
                      <a:effectLst/>
                      <a:extLst/>
                    </p:spPr>
                  </p:pic>
                </p:oleObj>
              </mc:Fallback>
            </mc:AlternateContent>
          </a:graphicData>
        </a:graphic>
      </p:graphicFrame>
      <p:graphicFrame>
        <p:nvGraphicFramePr>
          <p:cNvPr id="44" name="Object 4"/>
          <p:cNvGraphicFramePr>
            <a:graphicFrameLocks noChangeAspect="1"/>
          </p:cNvGraphicFramePr>
          <p:nvPr>
            <p:extLst>
              <p:ext uri="{D42A27DB-BD31-4B8C-83A1-F6EECF244321}">
                <p14:modId xmlns:p14="http://schemas.microsoft.com/office/powerpoint/2010/main" val="2964259173"/>
              </p:ext>
            </p:extLst>
          </p:nvPr>
        </p:nvGraphicFramePr>
        <p:xfrm>
          <a:off x="6801166" y="6056552"/>
          <a:ext cx="1836738" cy="447675"/>
        </p:xfrm>
        <a:graphic>
          <a:graphicData uri="http://schemas.openxmlformats.org/presentationml/2006/ole">
            <mc:AlternateContent xmlns:mc="http://schemas.openxmlformats.org/markup-compatibility/2006">
              <mc:Choice xmlns:v="urn:schemas-microsoft-com:vml" Requires="v">
                <p:oleObj spid="_x0000_s166449" name="Equation" r:id="rId18" imgW="888840" imgH="215640" progId="Equation.3">
                  <p:embed/>
                </p:oleObj>
              </mc:Choice>
              <mc:Fallback>
                <p:oleObj name="Equation" r:id="rId18" imgW="888840" imgH="215640" progId="Equation.3">
                  <p:embed/>
                  <p:pic>
                    <p:nvPicPr>
                      <p:cNvPr id="29" name="Object 4"/>
                      <p:cNvPicPr>
                        <a:picLocks noChangeAspect="1" noChangeArrowheads="1"/>
                      </p:cNvPicPr>
                      <p:nvPr/>
                    </p:nvPicPr>
                    <p:blipFill>
                      <a:blip r:embed="rId19"/>
                      <a:srcRect/>
                      <a:stretch>
                        <a:fillRect/>
                      </a:stretch>
                    </p:blipFill>
                    <p:spPr bwMode="auto">
                      <a:xfrm>
                        <a:off x="6801166" y="6056552"/>
                        <a:ext cx="1836738" cy="447675"/>
                      </a:xfrm>
                      <a:prstGeom prst="rect">
                        <a:avLst/>
                      </a:prstGeom>
                      <a:noFill/>
                      <a:ln>
                        <a:noFill/>
                      </a:ln>
                      <a:effectLst/>
                      <a:extLst/>
                    </p:spPr>
                  </p:pic>
                </p:oleObj>
              </mc:Fallback>
            </mc:AlternateContent>
          </a:graphicData>
        </a:graphic>
      </p:graphicFrame>
      <p:sp>
        <p:nvSpPr>
          <p:cNvPr id="46" name="Text Box 6"/>
          <p:cNvSpPr txBox="1">
            <a:spLocks noChangeArrowheads="1"/>
          </p:cNvSpPr>
          <p:nvPr/>
        </p:nvSpPr>
        <p:spPr bwMode="auto">
          <a:xfrm>
            <a:off x="6308516" y="6057251"/>
            <a:ext cx="45076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or</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4516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37" grpId="0"/>
      <p:bldP spid="38" grpId="0"/>
      <p:bldP spid="39" grpId="0"/>
      <p:bldP spid="41"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Units of rate coefficients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22"/>
          <p:cNvSpPr txBox="1">
            <a:spLocks noChangeArrowheads="1"/>
          </p:cNvSpPr>
          <p:nvPr/>
        </p:nvSpPr>
        <p:spPr bwMode="auto">
          <a:xfrm>
            <a:off x="697341" y="1172784"/>
            <a:ext cx="344311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velocity</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4" name="Object 7"/>
          <p:cNvGraphicFramePr>
            <a:graphicFrameLocks noChangeAspect="1"/>
          </p:cNvGraphicFramePr>
          <p:nvPr>
            <p:extLst>
              <p:ext uri="{D42A27DB-BD31-4B8C-83A1-F6EECF244321}">
                <p14:modId xmlns:p14="http://schemas.microsoft.com/office/powerpoint/2010/main" val="1316141599"/>
              </p:ext>
            </p:extLst>
          </p:nvPr>
        </p:nvGraphicFramePr>
        <p:xfrm>
          <a:off x="3220059" y="1014129"/>
          <a:ext cx="1282700" cy="763587"/>
        </p:xfrm>
        <a:graphic>
          <a:graphicData uri="http://schemas.openxmlformats.org/presentationml/2006/ole">
            <mc:AlternateContent xmlns:mc="http://schemas.openxmlformats.org/markup-compatibility/2006">
              <mc:Choice xmlns:v="urn:schemas-microsoft-com:vml" Requires="v">
                <p:oleObj spid="_x0000_s132641" name="Equation" r:id="rId4" imgW="660240" imgH="393480" progId="Equation.3">
                  <p:embed/>
                </p:oleObj>
              </mc:Choice>
              <mc:Fallback>
                <p:oleObj name="Equation" r:id="rId4" imgW="660240" imgH="393480" progId="Equation.3">
                  <p:embed/>
                  <p:pic>
                    <p:nvPicPr>
                      <p:cNvPr id="7175" name="Object 7"/>
                      <p:cNvPicPr>
                        <a:picLocks noChangeAspect="1" noChangeArrowheads="1"/>
                      </p:cNvPicPr>
                      <p:nvPr/>
                    </p:nvPicPr>
                    <p:blipFill>
                      <a:blip r:embed="rId5"/>
                      <a:srcRect/>
                      <a:stretch>
                        <a:fillRect/>
                      </a:stretch>
                    </p:blipFill>
                    <p:spPr bwMode="auto">
                      <a:xfrm>
                        <a:off x="3220059" y="1014129"/>
                        <a:ext cx="1282700" cy="763587"/>
                      </a:xfrm>
                      <a:prstGeom prst="rect">
                        <a:avLst/>
                      </a:prstGeom>
                      <a:noFill/>
                      <a:ln>
                        <a:noFill/>
                      </a:ln>
                      <a:effectLst/>
                      <a:extLst/>
                    </p:spPr>
                  </p:pic>
                </p:oleObj>
              </mc:Fallback>
            </mc:AlternateContent>
          </a:graphicData>
        </a:graphic>
      </p:graphicFrame>
      <p:sp>
        <p:nvSpPr>
          <p:cNvPr id="15" name="Text Box 22"/>
          <p:cNvSpPr txBox="1">
            <a:spLocks noChangeArrowheads="1"/>
          </p:cNvSpPr>
          <p:nvPr/>
        </p:nvSpPr>
        <p:spPr bwMode="auto">
          <a:xfrm>
            <a:off x="4931347" y="1166754"/>
            <a:ext cx="418825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units are molecule</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dirty="0" smtClean="0">
                <a:latin typeface="Tahoma" panose="020B0604030504040204" pitchFamily="34" charset="0"/>
                <a:ea typeface="Tahoma" panose="020B0604030504040204" pitchFamily="34" charset="0"/>
                <a:cs typeface="Tahoma" panose="020B0604030504040204" pitchFamily="34" charset="0"/>
              </a:rPr>
              <a:t>cm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300" dirty="0" smtClean="0">
                <a:latin typeface="Tahoma" panose="020B0604030504040204" pitchFamily="34" charset="0"/>
                <a:ea typeface="Tahoma" panose="020B0604030504040204" pitchFamily="34" charset="0"/>
                <a:cs typeface="Tahoma" panose="020B0604030504040204" pitchFamily="34" charset="0"/>
              </a:rPr>
              <a:t>s</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rPr>
              <a:t>-1</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058684808"/>
              </p:ext>
            </p:extLst>
          </p:nvPr>
        </p:nvGraphicFramePr>
        <p:xfrm>
          <a:off x="1449875" y="2261312"/>
          <a:ext cx="6096000" cy="23164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49896115"/>
                    </a:ext>
                  </a:extLst>
                </a:gridCol>
                <a:gridCol w="2162926">
                  <a:extLst>
                    <a:ext uri="{9D8B030D-6E8A-4147-A177-3AD203B41FA5}">
                      <a16:colId xmlns:a16="http://schemas.microsoft.com/office/drawing/2014/main" val="677439718"/>
                    </a:ext>
                  </a:extLst>
                </a:gridCol>
                <a:gridCol w="1901074">
                  <a:extLst>
                    <a:ext uri="{9D8B030D-6E8A-4147-A177-3AD203B41FA5}">
                      <a16:colId xmlns:a16="http://schemas.microsoft.com/office/drawing/2014/main" val="1236828532"/>
                    </a:ext>
                  </a:extLst>
                </a:gridCol>
              </a:tblGrid>
              <a:tr h="370840">
                <a:tc>
                  <a:txBody>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Reaction</a:t>
                      </a:r>
                      <a:r>
                        <a:rPr lang="it-IT" sz="2000" baseline="0" dirty="0" smtClean="0">
                          <a:latin typeface="Tahoma" panose="020B0604030504040204" pitchFamily="34" charset="0"/>
                          <a:ea typeface="Tahoma" panose="020B0604030504040204" pitchFamily="34" charset="0"/>
                          <a:cs typeface="Tahoma" panose="020B0604030504040204" pitchFamily="34" charset="0"/>
                        </a:rPr>
                        <a:t> type</a:t>
                      </a:r>
                      <a:endParaRPr lang="en-US" sz="20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800" dirty="0" smtClean="0">
                          <a:latin typeface="Tahoma" panose="020B0604030504040204" pitchFamily="34" charset="0"/>
                          <a:ea typeface="Tahoma" panose="020B0604030504040204" pitchFamily="34" charset="0"/>
                          <a:cs typeface="Tahoma" panose="020B0604030504040204" pitchFamily="34" charset="0"/>
                        </a:rPr>
                        <a:t>Rate law</a:t>
                      </a:r>
                      <a:endParaRPr lang="en-US" sz="18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units of k</a:t>
                      </a:r>
                      <a:endParaRPr lang="en-US" sz="2000" dirty="0"/>
                    </a:p>
                  </a:txBody>
                  <a:tcPr/>
                </a:tc>
                <a:extLst>
                  <a:ext uri="{0D108BD9-81ED-4DB2-BD59-A6C34878D82A}">
                    <a16:rowId xmlns:a16="http://schemas.microsoft.com/office/drawing/2014/main" val="261573696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sz="1800" dirty="0" smtClean="0">
                          <a:solidFill>
                            <a:srgbClr val="FF0000"/>
                          </a:solidFill>
                          <a:latin typeface="Tahoma" panose="020B0604030504040204" pitchFamily="34" charset="0"/>
                          <a:ea typeface="Tahoma" panose="020B0604030504040204" pitchFamily="34" charset="0"/>
                          <a:cs typeface="Tahoma" panose="020B0604030504040204" pitchFamily="34" charset="0"/>
                        </a:rPr>
                        <a:t>First order reaction</a:t>
                      </a:r>
                      <a:endParaRPr lang="en-US" altLang="en-US" sz="18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endParaRPr lang="en-US" dirty="0"/>
                    </a:p>
                  </a:txBody>
                  <a:tcPr/>
                </a:tc>
                <a:tc>
                  <a:txBody>
                    <a:bodyPr/>
                    <a:lstStyle/>
                    <a:p>
                      <a:r>
                        <a:rPr lang="it-IT" altLang="en-US" sz="1800" dirty="0" smtClean="0">
                          <a:latin typeface="Tahoma" panose="020B0604030504040204" pitchFamily="34" charset="0"/>
                          <a:ea typeface="Tahoma" panose="020B0604030504040204" pitchFamily="34" charset="0"/>
                          <a:cs typeface="Tahoma" panose="020B0604030504040204" pitchFamily="34" charset="0"/>
                        </a:rPr>
                        <a:t>s</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-1</a:t>
                      </a:r>
                      <a:endParaRPr lang="en-US" altLang="en-US" sz="1800" baseline="300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91952352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sz="1800" dirty="0" smtClean="0">
                          <a:solidFill>
                            <a:srgbClr val="FF0000"/>
                          </a:solidFill>
                          <a:latin typeface="Tahoma" panose="020B0604030504040204" pitchFamily="34" charset="0"/>
                          <a:ea typeface="Tahoma" panose="020B0604030504040204" pitchFamily="34" charset="0"/>
                          <a:cs typeface="Tahoma" panose="020B0604030504040204" pitchFamily="34" charset="0"/>
                        </a:rPr>
                        <a:t>Second order reaction</a:t>
                      </a:r>
                      <a:endParaRPr lang="en-US" altLang="en-US" sz="18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sz="1800" dirty="0" smtClean="0">
                          <a:latin typeface="Tahoma" panose="020B0604030504040204" pitchFamily="34" charset="0"/>
                          <a:ea typeface="Tahoma" panose="020B0604030504040204" pitchFamily="34" charset="0"/>
                          <a:cs typeface="Tahoma" panose="020B0604030504040204" pitchFamily="34" charset="0"/>
                        </a:rPr>
                        <a:t>cm</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1800" baseline="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1800" dirty="0" smtClean="0">
                          <a:latin typeface="Tahoma" panose="020B0604030504040204" pitchFamily="34" charset="0"/>
                          <a:ea typeface="Tahoma" panose="020B0604030504040204" pitchFamily="34" charset="0"/>
                          <a:cs typeface="Tahoma" panose="020B0604030504040204" pitchFamily="34" charset="0"/>
                        </a:rPr>
                        <a:t>molecule</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1800" dirty="0" smtClean="0">
                          <a:latin typeface="Tahoma" panose="020B0604030504040204" pitchFamily="34" charset="0"/>
                          <a:ea typeface="Tahoma" panose="020B0604030504040204" pitchFamily="34" charset="0"/>
                          <a:cs typeface="Tahoma" panose="020B0604030504040204" pitchFamily="34" charset="0"/>
                        </a:rPr>
                        <a:t>s</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-1</a:t>
                      </a:r>
                      <a:endParaRPr lang="en-US" altLang="en-US" sz="1800" baseline="30000" dirty="0" smtClean="0">
                        <a:latin typeface="Tahoma" panose="020B0604030504040204" pitchFamily="34" charset="0"/>
                        <a:ea typeface="Tahoma" panose="020B0604030504040204" pitchFamily="34" charset="0"/>
                        <a:cs typeface="Tahoma" panose="020B0604030504040204" pitchFamily="34" charset="0"/>
                      </a:endParaRPr>
                    </a:p>
                    <a:p>
                      <a:endParaRPr lang="en-US" dirty="0"/>
                    </a:p>
                  </a:txBody>
                  <a:tcPr/>
                </a:tc>
                <a:extLst>
                  <a:ext uri="{0D108BD9-81ED-4DB2-BD59-A6C34878D82A}">
                    <a16:rowId xmlns:a16="http://schemas.microsoft.com/office/drawing/2014/main" val="141175753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sz="18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Third order reaction</a:t>
                      </a:r>
                      <a:endParaRPr lang="en-US" altLang="en-US" sz="1800" dirty="0" smtClean="0">
                        <a:latin typeface="Tahoma" panose="020B0604030504040204" pitchFamily="34" charset="0"/>
                        <a:ea typeface="Tahoma" panose="020B0604030504040204" pitchFamily="34" charset="0"/>
                        <a:cs typeface="Tahoma" panose="020B0604030504040204" pitchFamily="34" charset="0"/>
                      </a:endParaRPr>
                    </a:p>
                  </a:txBody>
                  <a:tcPr/>
                </a:tc>
                <a:tc>
                  <a:txBody>
                    <a:bodyPr/>
                    <a:lstStyle/>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altLang="en-US" sz="1800" dirty="0" smtClean="0">
                          <a:latin typeface="Tahoma" panose="020B0604030504040204" pitchFamily="34" charset="0"/>
                          <a:ea typeface="Tahoma" panose="020B0604030504040204" pitchFamily="34" charset="0"/>
                          <a:cs typeface="Tahoma" panose="020B0604030504040204" pitchFamily="34" charset="0"/>
                        </a:rPr>
                        <a:t>cm</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6</a:t>
                      </a:r>
                      <a:r>
                        <a:rPr lang="it-IT" altLang="en-US" sz="1800" baseline="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1800" dirty="0" smtClean="0">
                          <a:latin typeface="Tahoma" panose="020B0604030504040204" pitchFamily="34" charset="0"/>
                          <a:ea typeface="Tahoma" panose="020B0604030504040204" pitchFamily="34" charset="0"/>
                          <a:cs typeface="Tahoma" panose="020B0604030504040204" pitchFamily="34" charset="0"/>
                        </a:rPr>
                        <a:t>molecule</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-2</a:t>
                      </a:r>
                      <a:r>
                        <a:rPr lang="it-IT" altLang="en-US" sz="1800" dirty="0" smtClean="0">
                          <a:latin typeface="Tahoma" panose="020B0604030504040204" pitchFamily="34" charset="0"/>
                          <a:ea typeface="Tahoma" panose="020B0604030504040204" pitchFamily="34" charset="0"/>
                          <a:cs typeface="Tahoma" panose="020B0604030504040204" pitchFamily="34" charset="0"/>
                        </a:rPr>
                        <a:t>s</a:t>
                      </a:r>
                      <a:r>
                        <a:rPr lang="it-IT" altLang="en-US" sz="1800" baseline="30000" dirty="0" smtClean="0">
                          <a:latin typeface="Tahoma" panose="020B0604030504040204" pitchFamily="34" charset="0"/>
                          <a:ea typeface="Tahoma" panose="020B0604030504040204" pitchFamily="34" charset="0"/>
                          <a:cs typeface="Tahoma" panose="020B0604030504040204" pitchFamily="34" charset="0"/>
                        </a:rPr>
                        <a:t>-1</a:t>
                      </a:r>
                      <a:endParaRPr lang="en-US" altLang="en-US" sz="1800" baseline="300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189185284"/>
                  </a:ext>
                </a:extLst>
              </a:tr>
            </a:tbl>
          </a:graphicData>
        </a:graphic>
      </p:graphicFrame>
      <p:graphicFrame>
        <p:nvGraphicFramePr>
          <p:cNvPr id="20" name="Object 7"/>
          <p:cNvGraphicFramePr>
            <a:graphicFrameLocks noChangeAspect="1"/>
          </p:cNvGraphicFramePr>
          <p:nvPr>
            <p:extLst>
              <p:ext uri="{D42A27DB-BD31-4B8C-83A1-F6EECF244321}">
                <p14:modId xmlns:p14="http://schemas.microsoft.com/office/powerpoint/2010/main" val="3681269814"/>
              </p:ext>
            </p:extLst>
          </p:nvPr>
        </p:nvGraphicFramePr>
        <p:xfrm>
          <a:off x="3600152" y="2773461"/>
          <a:ext cx="1035050" cy="419100"/>
        </p:xfrm>
        <a:graphic>
          <a:graphicData uri="http://schemas.openxmlformats.org/presentationml/2006/ole">
            <mc:AlternateContent xmlns:mc="http://schemas.openxmlformats.org/markup-compatibility/2006">
              <mc:Choice xmlns:v="urn:schemas-microsoft-com:vml" Requires="v">
                <p:oleObj spid="_x0000_s132642" name="Equation" r:id="rId6" imgW="533160" imgH="215640" progId="Equation.3">
                  <p:embed/>
                </p:oleObj>
              </mc:Choice>
              <mc:Fallback>
                <p:oleObj name="Equation" r:id="rId6" imgW="533160" imgH="215640" progId="Equation.3">
                  <p:embed/>
                  <p:pic>
                    <p:nvPicPr>
                      <p:cNvPr id="17" name="Object 7"/>
                      <p:cNvPicPr>
                        <a:picLocks noChangeAspect="1" noChangeArrowheads="1"/>
                      </p:cNvPicPr>
                      <p:nvPr/>
                    </p:nvPicPr>
                    <p:blipFill>
                      <a:blip r:embed="rId7"/>
                      <a:srcRect/>
                      <a:stretch>
                        <a:fillRect/>
                      </a:stretch>
                    </p:blipFill>
                    <p:spPr bwMode="auto">
                      <a:xfrm>
                        <a:off x="3600152" y="2773461"/>
                        <a:ext cx="1035050" cy="419100"/>
                      </a:xfrm>
                      <a:prstGeom prst="rect">
                        <a:avLst/>
                      </a:prstGeom>
                      <a:noFill/>
                      <a:ln>
                        <a:noFill/>
                      </a:ln>
                      <a:effectLst/>
                      <a:extLst/>
                    </p:spPr>
                  </p:pic>
                </p:oleObj>
              </mc:Fallback>
            </mc:AlternateContent>
          </a:graphicData>
        </a:graphic>
      </p:graphicFrame>
      <p:graphicFrame>
        <p:nvGraphicFramePr>
          <p:cNvPr id="21" name="Object 7"/>
          <p:cNvGraphicFramePr>
            <a:graphicFrameLocks noChangeAspect="1"/>
          </p:cNvGraphicFramePr>
          <p:nvPr>
            <p:extLst>
              <p:ext uri="{D42A27DB-BD31-4B8C-83A1-F6EECF244321}">
                <p14:modId xmlns:p14="http://schemas.microsoft.com/office/powerpoint/2010/main" val="3187072810"/>
              </p:ext>
            </p:extLst>
          </p:nvPr>
        </p:nvGraphicFramePr>
        <p:xfrm>
          <a:off x="3563639" y="3419552"/>
          <a:ext cx="1355725" cy="419100"/>
        </p:xfrm>
        <a:graphic>
          <a:graphicData uri="http://schemas.openxmlformats.org/presentationml/2006/ole">
            <mc:AlternateContent xmlns:mc="http://schemas.openxmlformats.org/markup-compatibility/2006">
              <mc:Choice xmlns:v="urn:schemas-microsoft-com:vml" Requires="v">
                <p:oleObj spid="_x0000_s132643" name="Equation" r:id="rId8" imgW="698400" imgH="215640" progId="Equation.3">
                  <p:embed/>
                </p:oleObj>
              </mc:Choice>
              <mc:Fallback>
                <p:oleObj name="Equation" r:id="rId8" imgW="698400" imgH="215640" progId="Equation.3">
                  <p:embed/>
                  <p:pic>
                    <p:nvPicPr>
                      <p:cNvPr id="20" name="Object 7"/>
                      <p:cNvPicPr>
                        <a:picLocks noChangeAspect="1" noChangeArrowheads="1"/>
                      </p:cNvPicPr>
                      <p:nvPr/>
                    </p:nvPicPr>
                    <p:blipFill>
                      <a:blip r:embed="rId9"/>
                      <a:srcRect/>
                      <a:stretch>
                        <a:fillRect/>
                      </a:stretch>
                    </p:blipFill>
                    <p:spPr bwMode="auto">
                      <a:xfrm>
                        <a:off x="3563639" y="3419552"/>
                        <a:ext cx="1355725" cy="419100"/>
                      </a:xfrm>
                      <a:prstGeom prst="rect">
                        <a:avLst/>
                      </a:prstGeom>
                      <a:noFill/>
                      <a:ln>
                        <a:noFill/>
                      </a:ln>
                      <a:effectLst/>
                      <a:extLst/>
                    </p:spPr>
                  </p:pic>
                </p:oleObj>
              </mc:Fallback>
            </mc:AlternateContent>
          </a:graphicData>
        </a:graphic>
      </p:graphicFrame>
      <p:graphicFrame>
        <p:nvGraphicFramePr>
          <p:cNvPr id="25" name="Object 7"/>
          <p:cNvGraphicFramePr>
            <a:graphicFrameLocks noChangeAspect="1"/>
          </p:cNvGraphicFramePr>
          <p:nvPr>
            <p:extLst>
              <p:ext uri="{D42A27DB-BD31-4B8C-83A1-F6EECF244321}">
                <p14:modId xmlns:p14="http://schemas.microsoft.com/office/powerpoint/2010/main" val="2556275530"/>
              </p:ext>
            </p:extLst>
          </p:nvPr>
        </p:nvGraphicFramePr>
        <p:xfrm>
          <a:off x="3563639" y="4054756"/>
          <a:ext cx="1725613" cy="419100"/>
        </p:xfrm>
        <a:graphic>
          <a:graphicData uri="http://schemas.openxmlformats.org/presentationml/2006/ole">
            <mc:AlternateContent xmlns:mc="http://schemas.openxmlformats.org/markup-compatibility/2006">
              <mc:Choice xmlns:v="urn:schemas-microsoft-com:vml" Requires="v">
                <p:oleObj spid="_x0000_s132644" name="Equation" r:id="rId10" imgW="888840" imgH="215640" progId="Equation.3">
                  <p:embed/>
                </p:oleObj>
              </mc:Choice>
              <mc:Fallback>
                <p:oleObj name="Equation" r:id="rId10" imgW="888840" imgH="215640" progId="Equation.3">
                  <p:embed/>
                  <p:pic>
                    <p:nvPicPr>
                      <p:cNvPr id="21" name="Object 7"/>
                      <p:cNvPicPr>
                        <a:picLocks noChangeAspect="1" noChangeArrowheads="1"/>
                      </p:cNvPicPr>
                      <p:nvPr/>
                    </p:nvPicPr>
                    <p:blipFill>
                      <a:blip r:embed="rId11"/>
                      <a:srcRect/>
                      <a:stretch>
                        <a:fillRect/>
                      </a:stretch>
                    </p:blipFill>
                    <p:spPr bwMode="auto">
                      <a:xfrm>
                        <a:off x="3563639" y="4054756"/>
                        <a:ext cx="1725613" cy="419100"/>
                      </a:xfrm>
                      <a:prstGeom prst="rect">
                        <a:avLst/>
                      </a:prstGeom>
                      <a:noFill/>
                      <a:ln>
                        <a:noFill/>
                      </a:ln>
                      <a:effectLst/>
                      <a:extLst/>
                    </p:spPr>
                  </p:pic>
                </p:oleObj>
              </mc:Fallback>
            </mc:AlternateContent>
          </a:graphicData>
        </a:graphic>
      </p:graphicFrame>
      <p:sp>
        <p:nvSpPr>
          <p:cNvPr id="26" name="Text Box 22"/>
          <p:cNvSpPr txBox="1">
            <a:spLocks noChangeArrowheads="1"/>
          </p:cNvSpPr>
          <p:nvPr/>
        </p:nvSpPr>
        <p:spPr bwMode="auto">
          <a:xfrm>
            <a:off x="860091" y="5185820"/>
            <a:ext cx="7184452"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Rate coefficents (k) vary with T and P (in some cases)</a:t>
            </a:r>
          </a:p>
          <a:p>
            <a:r>
              <a:rPr lang="it-IT" altLang="en-US" sz="2300" dirty="0" smtClean="0">
                <a:latin typeface="Tahoma" panose="020B0604030504040204" pitchFamily="34" charset="0"/>
                <a:ea typeface="Tahoma" panose="020B0604030504040204" pitchFamily="34" charset="0"/>
                <a:cs typeface="Tahoma" panose="020B0604030504040204" pitchFamily="34" charset="0"/>
              </a:rPr>
              <a:t>As we will see later on  </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85108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41" t="52503" r="7336" b="-117"/>
          <a:stretch/>
        </p:blipFill>
        <p:spPr bwMode="auto">
          <a:xfrm>
            <a:off x="1122572" y="4332651"/>
            <a:ext cx="6523368" cy="244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rate law</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3"/>
          <p:cNvSpPr txBox="1">
            <a:spLocks noChangeArrowheads="1"/>
          </p:cNvSpPr>
          <p:nvPr/>
        </p:nvSpPr>
        <p:spPr bwMode="auto">
          <a:xfrm>
            <a:off x="547949" y="780141"/>
            <a:ext cx="7923208"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The rate laws are always determined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experimentally</a:t>
            </a:r>
          </a:p>
          <a:p>
            <a:pPr marL="342900" indent="-342900">
              <a:buFont typeface="Arial" panose="020B0604020202020204" pitchFamily="34" charset="0"/>
              <a:buChar char="•"/>
            </a:pPr>
            <a:endParaRPr lang="it-IT" alt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For almost all gas-phase atmospheric reactions the reaction order is defined in terms of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reagents’ concentrations </a:t>
            </a:r>
            <a:r>
              <a:rPr lang="it-IT" altLang="en-US" sz="2400" dirty="0" smtClean="0">
                <a:latin typeface="Tahoma" panose="020B0604030504040204" pitchFamily="34" charset="0"/>
                <a:ea typeface="Tahoma" panose="020B0604030504040204" pitchFamily="34" charset="0"/>
                <a:cs typeface="Tahoma" panose="020B0604030504040204" pitchFamily="34" charset="0"/>
              </a:rPr>
              <a:t>only (i.e. </a:t>
            </a:r>
            <a:r>
              <a:rPr lang="it-IT" altLang="en-US" sz="2400" i="1" dirty="0" smtClean="0">
                <a:latin typeface="Tahoma" panose="020B0604030504040204" pitchFamily="34" charset="0"/>
                <a:ea typeface="Tahoma" panose="020B0604030504040204" pitchFamily="34" charset="0"/>
                <a:cs typeface="Tahoma" panose="020B0604030504040204" pitchFamily="34" charset="0"/>
              </a:rPr>
              <a:t>p=0, q</a:t>
            </a:r>
            <a:r>
              <a:rPr lang="it-IT" altLang="en-US" sz="2400" dirty="0" smtClean="0">
                <a:latin typeface="Tahoma" panose="020B0604030504040204" pitchFamily="34" charset="0"/>
                <a:ea typeface="Tahoma" panose="020B0604030504040204" pitchFamily="34" charset="0"/>
                <a:cs typeface="Tahoma" panose="020B0604030504040204" pitchFamily="34" charset="0"/>
              </a:rPr>
              <a:t>=0)</a:t>
            </a:r>
          </a:p>
          <a:p>
            <a:pPr marL="342900" indent="-342900">
              <a:buFont typeface="Arial" panose="020B0604020202020204" pitchFamily="34" charset="0"/>
              <a:buChar char="•"/>
            </a:pPr>
            <a:endParaRPr lang="it-IT" alt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In overall reactions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exponents in the rate law </a:t>
            </a:r>
            <a:r>
              <a:rPr lang="it-IT" altLang="en-US" sz="2400" dirty="0" smtClean="0">
                <a:latin typeface="Tahoma" panose="020B0604030504040204" pitchFamily="34" charset="0"/>
                <a:ea typeface="Tahoma" panose="020B0604030504040204" pitchFamily="34" charset="0"/>
                <a:cs typeface="Tahoma" panose="020B0604030504040204" pitchFamily="34" charset="0"/>
              </a:rPr>
              <a:t>(i.e. m, n, p, q) are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NOT</a:t>
            </a:r>
            <a:r>
              <a:rPr lang="it-IT" altLang="en-US" sz="2400" dirty="0" smtClean="0">
                <a:latin typeface="Tahoma" panose="020B0604030504040204" pitchFamily="34" charset="0"/>
                <a:ea typeface="Tahoma" panose="020B0604030504040204" pitchFamily="34" charset="0"/>
                <a:cs typeface="Tahoma" panose="020B0604030504040204" pitchFamily="34" charset="0"/>
              </a:rPr>
              <a:t> necessarily related to the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stochiometric coefficients </a:t>
            </a:r>
            <a:r>
              <a:rPr lang="it-IT" altLang="en-US" sz="2400" dirty="0" smtClean="0">
                <a:latin typeface="Tahoma" panose="020B0604030504040204" pitchFamily="34" charset="0"/>
                <a:ea typeface="Tahoma" panose="020B0604030504040204" pitchFamily="34" charset="0"/>
                <a:cs typeface="Tahoma" panose="020B0604030504040204" pitchFamily="34" charset="0"/>
              </a:rPr>
              <a:t>(i.e. a, b, c, d) </a:t>
            </a:r>
          </a:p>
        </p:txBody>
      </p:sp>
      <p:sp>
        <p:nvSpPr>
          <p:cNvPr id="7" name="Text Box 6"/>
          <p:cNvSpPr txBox="1">
            <a:spLocks noChangeArrowheads="1"/>
          </p:cNvSpPr>
          <p:nvPr/>
        </p:nvSpPr>
        <p:spPr bwMode="auto">
          <a:xfrm>
            <a:off x="4794125" y="4103878"/>
            <a:ext cx="139012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a:t>
            </a:r>
            <a:endParaRPr lang="en-US" altLang="en-US" sz="23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8543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Rate laws of elementary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3"/>
          <p:cNvSpPr txBox="1">
            <a:spLocks noChangeArrowheads="1"/>
          </p:cNvSpPr>
          <p:nvPr/>
        </p:nvSpPr>
        <p:spPr bwMode="auto">
          <a:xfrm>
            <a:off x="378372" y="718293"/>
            <a:ext cx="852388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Only in this case the exponents in the rate law coincides with the stochiometric coefficients</a:t>
            </a:r>
          </a:p>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Molecolarity:</a:t>
            </a:r>
            <a:r>
              <a:rPr lang="it-IT" altLang="en-US" sz="2400" dirty="0" smtClean="0">
                <a:latin typeface="Tahoma" panose="020B0604030504040204" pitchFamily="34" charset="0"/>
                <a:ea typeface="Tahoma" panose="020B0604030504040204" pitchFamily="34" charset="0"/>
                <a:cs typeface="Tahoma" panose="020B0604030504040204" pitchFamily="34" charset="0"/>
              </a:rPr>
              <a:t> number of molecules reacting in the elementary process  </a:t>
            </a:r>
          </a:p>
        </p:txBody>
      </p:sp>
      <p:graphicFrame>
        <p:nvGraphicFramePr>
          <p:cNvPr id="8" name="Object 4"/>
          <p:cNvGraphicFramePr>
            <a:graphicFrameLocks noChangeAspect="1"/>
          </p:cNvGraphicFramePr>
          <p:nvPr>
            <p:extLst>
              <p:ext uri="{D42A27DB-BD31-4B8C-83A1-F6EECF244321}">
                <p14:modId xmlns:p14="http://schemas.microsoft.com/office/powerpoint/2010/main" val="3538717474"/>
              </p:ext>
            </p:extLst>
          </p:nvPr>
        </p:nvGraphicFramePr>
        <p:xfrm>
          <a:off x="3654078" y="2313022"/>
          <a:ext cx="1855788" cy="409575"/>
        </p:xfrm>
        <a:graphic>
          <a:graphicData uri="http://schemas.openxmlformats.org/presentationml/2006/ole">
            <mc:AlternateContent xmlns:mc="http://schemas.openxmlformats.org/markup-compatibility/2006">
              <mc:Choice xmlns:v="urn:schemas-microsoft-com:vml" Requires="v">
                <p:oleObj spid="_x0000_s158620" name="Equation" r:id="rId4" imgW="927000" imgH="203040" progId="Equation.3">
                  <p:embed/>
                </p:oleObj>
              </mc:Choice>
              <mc:Fallback>
                <p:oleObj name="Equation" r:id="rId4" imgW="927000" imgH="203040" progId="Equation.3">
                  <p:embed/>
                  <p:pic>
                    <p:nvPicPr>
                      <p:cNvPr id="6" name="Object 4"/>
                      <p:cNvPicPr>
                        <a:picLocks noChangeAspect="1" noChangeArrowheads="1"/>
                      </p:cNvPicPr>
                      <p:nvPr/>
                    </p:nvPicPr>
                    <p:blipFill>
                      <a:blip r:embed="rId5"/>
                      <a:srcRect/>
                      <a:stretch>
                        <a:fillRect/>
                      </a:stretch>
                    </p:blipFill>
                    <p:spPr bwMode="auto">
                      <a:xfrm>
                        <a:off x="3654078" y="2313022"/>
                        <a:ext cx="1855788" cy="409575"/>
                      </a:xfrm>
                      <a:prstGeom prst="rect">
                        <a:avLst/>
                      </a:prstGeom>
                      <a:noFill/>
                      <a:ln>
                        <a:noFill/>
                      </a:ln>
                      <a:effectLst/>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545116257"/>
              </p:ext>
            </p:extLst>
          </p:nvPr>
        </p:nvGraphicFramePr>
        <p:xfrm>
          <a:off x="3652920" y="3262484"/>
          <a:ext cx="2312988" cy="409575"/>
        </p:xfrm>
        <a:graphic>
          <a:graphicData uri="http://schemas.openxmlformats.org/presentationml/2006/ole">
            <mc:AlternateContent xmlns:mc="http://schemas.openxmlformats.org/markup-compatibility/2006">
              <mc:Choice xmlns:v="urn:schemas-microsoft-com:vml" Requires="v">
                <p:oleObj spid="_x0000_s158621" name="Equation" r:id="rId6" imgW="1155600" imgH="203040" progId="Equation.3">
                  <p:embed/>
                </p:oleObj>
              </mc:Choice>
              <mc:Fallback>
                <p:oleObj name="Equation" r:id="rId6" imgW="1155600" imgH="203040" progId="Equation.3">
                  <p:embed/>
                  <p:pic>
                    <p:nvPicPr>
                      <p:cNvPr id="7" name="Object 4"/>
                      <p:cNvPicPr>
                        <a:picLocks noChangeAspect="1" noChangeArrowheads="1"/>
                      </p:cNvPicPr>
                      <p:nvPr/>
                    </p:nvPicPr>
                    <p:blipFill>
                      <a:blip r:embed="rId7"/>
                      <a:srcRect/>
                      <a:stretch>
                        <a:fillRect/>
                      </a:stretch>
                    </p:blipFill>
                    <p:spPr bwMode="auto">
                      <a:xfrm>
                        <a:off x="3652920" y="3262484"/>
                        <a:ext cx="2312988" cy="409575"/>
                      </a:xfrm>
                      <a:prstGeom prst="rect">
                        <a:avLst/>
                      </a:prstGeom>
                      <a:noFill/>
                      <a:ln>
                        <a:noFill/>
                      </a:ln>
                      <a:effectLs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2614879284"/>
              </p:ext>
            </p:extLst>
          </p:nvPr>
        </p:nvGraphicFramePr>
        <p:xfrm>
          <a:off x="3630314" y="3744981"/>
          <a:ext cx="2312988" cy="409575"/>
        </p:xfrm>
        <a:graphic>
          <a:graphicData uri="http://schemas.openxmlformats.org/presentationml/2006/ole">
            <mc:AlternateContent xmlns:mc="http://schemas.openxmlformats.org/markup-compatibility/2006">
              <mc:Choice xmlns:v="urn:schemas-microsoft-com:vml" Requires="v">
                <p:oleObj spid="_x0000_s158622" name="Equation" r:id="rId8" imgW="1155600" imgH="203040" progId="Equation.3">
                  <p:embed/>
                </p:oleObj>
              </mc:Choice>
              <mc:Fallback>
                <p:oleObj name="Equation" r:id="rId8" imgW="1155600" imgH="203040" progId="Equation.3">
                  <p:embed/>
                  <p:pic>
                    <p:nvPicPr>
                      <p:cNvPr id="8" name="Object 4"/>
                      <p:cNvPicPr>
                        <a:picLocks noChangeAspect="1" noChangeArrowheads="1"/>
                      </p:cNvPicPr>
                      <p:nvPr/>
                    </p:nvPicPr>
                    <p:blipFill>
                      <a:blip r:embed="rId9"/>
                      <a:srcRect/>
                      <a:stretch>
                        <a:fillRect/>
                      </a:stretch>
                    </p:blipFill>
                    <p:spPr bwMode="auto">
                      <a:xfrm>
                        <a:off x="3630314" y="3744981"/>
                        <a:ext cx="2312988" cy="409575"/>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176486" y="2271709"/>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Unimolecular reaction</a:t>
            </a:r>
          </a:p>
        </p:txBody>
      </p:sp>
      <p:sp>
        <p:nvSpPr>
          <p:cNvPr id="12" name="Text Box 3"/>
          <p:cNvSpPr txBox="1">
            <a:spLocks noChangeArrowheads="1"/>
          </p:cNvSpPr>
          <p:nvPr/>
        </p:nvSpPr>
        <p:spPr bwMode="auto">
          <a:xfrm>
            <a:off x="190007" y="3193710"/>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Bimolecular reactions</a:t>
            </a:r>
          </a:p>
        </p:txBody>
      </p:sp>
      <p:sp>
        <p:nvSpPr>
          <p:cNvPr id="13" name="Text Box 3"/>
          <p:cNvSpPr txBox="1">
            <a:spLocks noChangeArrowheads="1"/>
          </p:cNvSpPr>
          <p:nvPr/>
        </p:nvSpPr>
        <p:spPr bwMode="auto">
          <a:xfrm>
            <a:off x="191165" y="4275104"/>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Termolecular reactions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4"/>
          <p:cNvGraphicFramePr>
            <a:graphicFrameLocks noChangeAspect="1"/>
          </p:cNvGraphicFramePr>
          <p:nvPr>
            <p:extLst>
              <p:ext uri="{D42A27DB-BD31-4B8C-83A1-F6EECF244321}">
                <p14:modId xmlns:p14="http://schemas.microsoft.com/office/powerpoint/2010/main" val="58360242"/>
              </p:ext>
            </p:extLst>
          </p:nvPr>
        </p:nvGraphicFramePr>
        <p:xfrm>
          <a:off x="5788010" y="2336790"/>
          <a:ext cx="1068387" cy="436562"/>
        </p:xfrm>
        <a:graphic>
          <a:graphicData uri="http://schemas.openxmlformats.org/presentationml/2006/ole">
            <mc:AlternateContent xmlns:mc="http://schemas.openxmlformats.org/markup-compatibility/2006">
              <mc:Choice xmlns:v="urn:schemas-microsoft-com:vml" Requires="v">
                <p:oleObj spid="_x0000_s158623" name="Equation" r:id="rId10" imgW="533160" imgH="215640" progId="Equation.3">
                  <p:embed/>
                </p:oleObj>
              </mc:Choice>
              <mc:Fallback>
                <p:oleObj name="Equation" r:id="rId10" imgW="533160" imgH="215640" progId="Equation.3">
                  <p:embed/>
                  <p:pic>
                    <p:nvPicPr>
                      <p:cNvPr id="8" name="Object 4"/>
                      <p:cNvPicPr>
                        <a:picLocks noChangeAspect="1" noChangeArrowheads="1"/>
                      </p:cNvPicPr>
                      <p:nvPr/>
                    </p:nvPicPr>
                    <p:blipFill>
                      <a:blip r:embed="rId11"/>
                      <a:srcRect/>
                      <a:stretch>
                        <a:fillRect/>
                      </a:stretch>
                    </p:blipFill>
                    <p:spPr bwMode="auto">
                      <a:xfrm>
                        <a:off x="5788010" y="2336790"/>
                        <a:ext cx="1068387" cy="436562"/>
                      </a:xfrm>
                      <a:prstGeom prst="rect">
                        <a:avLst/>
                      </a:prstGeom>
                      <a:noFill/>
                      <a:ln>
                        <a:noFill/>
                      </a:ln>
                      <a:effectLst/>
                      <a:extLst/>
                    </p:spPr>
                  </p:pic>
                </p:oleObj>
              </mc:Fallback>
            </mc:AlternateContent>
          </a:graphicData>
        </a:graphic>
      </p:graphicFrame>
      <p:graphicFrame>
        <p:nvGraphicFramePr>
          <p:cNvPr id="16" name="Object 4"/>
          <p:cNvGraphicFramePr>
            <a:graphicFrameLocks noChangeAspect="1"/>
          </p:cNvGraphicFramePr>
          <p:nvPr>
            <p:extLst>
              <p:ext uri="{D42A27DB-BD31-4B8C-83A1-F6EECF244321}">
                <p14:modId xmlns:p14="http://schemas.microsoft.com/office/powerpoint/2010/main" val="3113518437"/>
              </p:ext>
            </p:extLst>
          </p:nvPr>
        </p:nvGraphicFramePr>
        <p:xfrm>
          <a:off x="6056364" y="3248610"/>
          <a:ext cx="1550987" cy="436563"/>
        </p:xfrm>
        <a:graphic>
          <a:graphicData uri="http://schemas.openxmlformats.org/presentationml/2006/ole">
            <mc:AlternateContent xmlns:mc="http://schemas.openxmlformats.org/markup-compatibility/2006">
              <mc:Choice xmlns:v="urn:schemas-microsoft-com:vml" Requires="v">
                <p:oleObj spid="_x0000_s158624" name="Equation" r:id="rId12" imgW="774360" imgH="215640" progId="Equation.3">
                  <p:embed/>
                </p:oleObj>
              </mc:Choice>
              <mc:Fallback>
                <p:oleObj name="Equation" r:id="rId12" imgW="774360" imgH="215640" progId="Equation.3">
                  <p:embed/>
                  <p:pic>
                    <p:nvPicPr>
                      <p:cNvPr id="15" name="Object 4"/>
                      <p:cNvPicPr>
                        <a:picLocks noChangeAspect="1" noChangeArrowheads="1"/>
                      </p:cNvPicPr>
                      <p:nvPr/>
                    </p:nvPicPr>
                    <p:blipFill>
                      <a:blip r:embed="rId13"/>
                      <a:srcRect/>
                      <a:stretch>
                        <a:fillRect/>
                      </a:stretch>
                    </p:blipFill>
                    <p:spPr bwMode="auto">
                      <a:xfrm>
                        <a:off x="6056364" y="3248610"/>
                        <a:ext cx="1550987" cy="436563"/>
                      </a:xfrm>
                      <a:prstGeom prst="rect">
                        <a:avLst/>
                      </a:prstGeom>
                      <a:noFill/>
                      <a:ln>
                        <a:noFill/>
                      </a:ln>
                      <a:effectLst/>
                      <a:extLst/>
                    </p:spPr>
                  </p:pic>
                </p:oleObj>
              </mc:Fallback>
            </mc:AlternateContent>
          </a:graphicData>
        </a:graphic>
      </p:graphicFrame>
      <p:graphicFrame>
        <p:nvGraphicFramePr>
          <p:cNvPr id="17" name="Object 4"/>
          <p:cNvGraphicFramePr>
            <a:graphicFrameLocks noChangeAspect="1"/>
          </p:cNvGraphicFramePr>
          <p:nvPr>
            <p:extLst>
              <p:ext uri="{D42A27DB-BD31-4B8C-83A1-F6EECF244321}">
                <p14:modId xmlns:p14="http://schemas.microsoft.com/office/powerpoint/2010/main" val="3210397658"/>
              </p:ext>
            </p:extLst>
          </p:nvPr>
        </p:nvGraphicFramePr>
        <p:xfrm>
          <a:off x="6134068" y="3790462"/>
          <a:ext cx="1169987" cy="487362"/>
        </p:xfrm>
        <a:graphic>
          <a:graphicData uri="http://schemas.openxmlformats.org/presentationml/2006/ole">
            <mc:AlternateContent xmlns:mc="http://schemas.openxmlformats.org/markup-compatibility/2006">
              <mc:Choice xmlns:v="urn:schemas-microsoft-com:vml" Requires="v">
                <p:oleObj spid="_x0000_s158625" name="Equation" r:id="rId14" imgW="583920" imgH="241200" progId="Equation.3">
                  <p:embed/>
                </p:oleObj>
              </mc:Choice>
              <mc:Fallback>
                <p:oleObj name="Equation" r:id="rId14" imgW="583920" imgH="241200" progId="Equation.3">
                  <p:embed/>
                  <p:pic>
                    <p:nvPicPr>
                      <p:cNvPr id="16" name="Object 4"/>
                      <p:cNvPicPr>
                        <a:picLocks noChangeAspect="1" noChangeArrowheads="1"/>
                      </p:cNvPicPr>
                      <p:nvPr/>
                    </p:nvPicPr>
                    <p:blipFill>
                      <a:blip r:embed="rId15"/>
                      <a:srcRect/>
                      <a:stretch>
                        <a:fillRect/>
                      </a:stretch>
                    </p:blipFill>
                    <p:spPr bwMode="auto">
                      <a:xfrm>
                        <a:off x="6134068" y="3790462"/>
                        <a:ext cx="1169987" cy="487362"/>
                      </a:xfrm>
                      <a:prstGeom prst="rect">
                        <a:avLst/>
                      </a:prstGeom>
                      <a:noFill/>
                      <a:ln>
                        <a:noFill/>
                      </a:ln>
                      <a:effectLst/>
                      <a:extLst/>
                    </p:spPr>
                  </p:pic>
                </p:oleObj>
              </mc:Fallback>
            </mc:AlternateContent>
          </a:graphicData>
        </a:graphic>
      </p:graphicFrame>
      <p:graphicFrame>
        <p:nvGraphicFramePr>
          <p:cNvPr id="18" name="Object 4"/>
          <p:cNvGraphicFramePr>
            <a:graphicFrameLocks noChangeAspect="1"/>
          </p:cNvGraphicFramePr>
          <p:nvPr>
            <p:extLst>
              <p:ext uri="{D42A27DB-BD31-4B8C-83A1-F6EECF244321}">
                <p14:modId xmlns:p14="http://schemas.microsoft.com/office/powerpoint/2010/main" val="3077948753"/>
              </p:ext>
            </p:extLst>
          </p:nvPr>
        </p:nvGraphicFramePr>
        <p:xfrm>
          <a:off x="3820286" y="4398372"/>
          <a:ext cx="2898775" cy="409575"/>
        </p:xfrm>
        <a:graphic>
          <a:graphicData uri="http://schemas.openxmlformats.org/presentationml/2006/ole">
            <mc:AlternateContent xmlns:mc="http://schemas.openxmlformats.org/markup-compatibility/2006">
              <mc:Choice xmlns:v="urn:schemas-microsoft-com:vml" Requires="v">
                <p:oleObj spid="_x0000_s158626" name="Equation" r:id="rId16" imgW="1447560" imgH="203040" progId="Equation.3">
                  <p:embed/>
                </p:oleObj>
              </mc:Choice>
              <mc:Fallback>
                <p:oleObj name="Equation" r:id="rId16" imgW="1447560" imgH="203040" progId="Equation.3">
                  <p:embed/>
                  <p:pic>
                    <p:nvPicPr>
                      <p:cNvPr id="9" name="Object 4"/>
                      <p:cNvPicPr>
                        <a:picLocks noChangeAspect="1" noChangeArrowheads="1"/>
                      </p:cNvPicPr>
                      <p:nvPr/>
                    </p:nvPicPr>
                    <p:blipFill>
                      <a:blip r:embed="rId17"/>
                      <a:srcRect/>
                      <a:stretch>
                        <a:fillRect/>
                      </a:stretch>
                    </p:blipFill>
                    <p:spPr bwMode="auto">
                      <a:xfrm>
                        <a:off x="3820286" y="4398372"/>
                        <a:ext cx="2898775" cy="409575"/>
                      </a:xfrm>
                      <a:prstGeom prst="rect">
                        <a:avLst/>
                      </a:prstGeom>
                      <a:noFill/>
                      <a:ln>
                        <a:noFill/>
                      </a:ln>
                      <a:effectLst/>
                      <a:extLst/>
                    </p:spPr>
                  </p:pic>
                </p:oleObj>
              </mc:Fallback>
            </mc:AlternateContent>
          </a:graphicData>
        </a:graphic>
      </p:graphicFrame>
      <p:graphicFrame>
        <p:nvGraphicFramePr>
          <p:cNvPr id="19" name="Object 4"/>
          <p:cNvGraphicFramePr>
            <a:graphicFrameLocks noChangeAspect="1"/>
          </p:cNvGraphicFramePr>
          <p:nvPr>
            <p:extLst>
              <p:ext uri="{D42A27DB-BD31-4B8C-83A1-F6EECF244321}">
                <p14:modId xmlns:p14="http://schemas.microsoft.com/office/powerpoint/2010/main" val="1612218146"/>
              </p:ext>
            </p:extLst>
          </p:nvPr>
        </p:nvGraphicFramePr>
        <p:xfrm>
          <a:off x="3820286" y="4842837"/>
          <a:ext cx="2162175" cy="436563"/>
        </p:xfrm>
        <a:graphic>
          <a:graphicData uri="http://schemas.openxmlformats.org/presentationml/2006/ole">
            <mc:AlternateContent xmlns:mc="http://schemas.openxmlformats.org/markup-compatibility/2006">
              <mc:Choice xmlns:v="urn:schemas-microsoft-com:vml" Requires="v">
                <p:oleObj spid="_x0000_s158627" name="Equation" r:id="rId18" imgW="1079280" imgH="215640" progId="Equation.3">
                  <p:embed/>
                </p:oleObj>
              </mc:Choice>
              <mc:Fallback>
                <p:oleObj name="Equation" r:id="rId18" imgW="1079280" imgH="215640" progId="Equation.3">
                  <p:embed/>
                  <p:pic>
                    <p:nvPicPr>
                      <p:cNvPr id="16" name="Object 4"/>
                      <p:cNvPicPr>
                        <a:picLocks noChangeAspect="1" noChangeArrowheads="1"/>
                      </p:cNvPicPr>
                      <p:nvPr/>
                    </p:nvPicPr>
                    <p:blipFill>
                      <a:blip r:embed="rId19"/>
                      <a:srcRect/>
                      <a:stretch>
                        <a:fillRect/>
                      </a:stretch>
                    </p:blipFill>
                    <p:spPr bwMode="auto">
                      <a:xfrm>
                        <a:off x="3820286" y="4842837"/>
                        <a:ext cx="2162175" cy="436563"/>
                      </a:xfrm>
                      <a:prstGeom prst="rect">
                        <a:avLst/>
                      </a:prstGeom>
                      <a:noFill/>
                      <a:ln>
                        <a:noFill/>
                      </a:ln>
                      <a:effectLst/>
                      <a:extLst/>
                    </p:spPr>
                  </p:pic>
                </p:oleObj>
              </mc:Fallback>
            </mc:AlternateContent>
          </a:graphicData>
        </a:graphic>
      </p:graphicFrame>
      <p:graphicFrame>
        <p:nvGraphicFramePr>
          <p:cNvPr id="20" name="Object 4"/>
          <p:cNvGraphicFramePr>
            <a:graphicFrameLocks noChangeAspect="1"/>
          </p:cNvGraphicFramePr>
          <p:nvPr>
            <p:extLst>
              <p:ext uri="{D42A27DB-BD31-4B8C-83A1-F6EECF244321}">
                <p14:modId xmlns:p14="http://schemas.microsoft.com/office/powerpoint/2010/main" val="1792624610"/>
              </p:ext>
            </p:extLst>
          </p:nvPr>
        </p:nvGraphicFramePr>
        <p:xfrm>
          <a:off x="3749737" y="5500984"/>
          <a:ext cx="2898775" cy="409575"/>
        </p:xfrm>
        <a:graphic>
          <a:graphicData uri="http://schemas.openxmlformats.org/presentationml/2006/ole">
            <mc:AlternateContent xmlns:mc="http://schemas.openxmlformats.org/markup-compatibility/2006">
              <mc:Choice xmlns:v="urn:schemas-microsoft-com:vml" Requires="v">
                <p:oleObj spid="_x0000_s158628" name="Equation" r:id="rId20" imgW="1447560" imgH="203040" progId="Equation.3">
                  <p:embed/>
                </p:oleObj>
              </mc:Choice>
              <mc:Fallback>
                <p:oleObj name="Equation" r:id="rId20" imgW="1447560" imgH="203040" progId="Equation.3">
                  <p:embed/>
                  <p:pic>
                    <p:nvPicPr>
                      <p:cNvPr id="18" name="Object 4"/>
                      <p:cNvPicPr>
                        <a:picLocks noChangeAspect="1" noChangeArrowheads="1"/>
                      </p:cNvPicPr>
                      <p:nvPr/>
                    </p:nvPicPr>
                    <p:blipFill>
                      <a:blip r:embed="rId21"/>
                      <a:srcRect/>
                      <a:stretch>
                        <a:fillRect/>
                      </a:stretch>
                    </p:blipFill>
                    <p:spPr bwMode="auto">
                      <a:xfrm>
                        <a:off x="3749737" y="5500984"/>
                        <a:ext cx="2898775" cy="409575"/>
                      </a:xfrm>
                      <a:prstGeom prst="rect">
                        <a:avLst/>
                      </a:prstGeom>
                      <a:noFill/>
                      <a:ln>
                        <a:noFill/>
                      </a:ln>
                      <a:effectLst/>
                      <a:extLst/>
                    </p:spPr>
                  </p:pic>
                </p:oleObj>
              </mc:Fallback>
            </mc:AlternateContent>
          </a:graphicData>
        </a:graphic>
      </p:graphicFrame>
      <p:graphicFrame>
        <p:nvGraphicFramePr>
          <p:cNvPr id="21" name="Object 4"/>
          <p:cNvGraphicFramePr>
            <a:graphicFrameLocks noChangeAspect="1"/>
          </p:cNvGraphicFramePr>
          <p:nvPr>
            <p:extLst>
              <p:ext uri="{D42A27DB-BD31-4B8C-83A1-F6EECF244321}">
                <p14:modId xmlns:p14="http://schemas.microsoft.com/office/powerpoint/2010/main" val="3602306080"/>
              </p:ext>
            </p:extLst>
          </p:nvPr>
        </p:nvGraphicFramePr>
        <p:xfrm>
          <a:off x="3754884" y="6043615"/>
          <a:ext cx="1654175" cy="487363"/>
        </p:xfrm>
        <a:graphic>
          <a:graphicData uri="http://schemas.openxmlformats.org/presentationml/2006/ole">
            <mc:AlternateContent xmlns:mc="http://schemas.openxmlformats.org/markup-compatibility/2006">
              <mc:Choice xmlns:v="urn:schemas-microsoft-com:vml" Requires="v">
                <p:oleObj spid="_x0000_s158629" name="Equation" r:id="rId22" imgW="825480" imgH="241200" progId="Equation.3">
                  <p:embed/>
                </p:oleObj>
              </mc:Choice>
              <mc:Fallback>
                <p:oleObj name="Equation" r:id="rId22" imgW="825480" imgH="241200" progId="Equation.3">
                  <p:embed/>
                  <p:pic>
                    <p:nvPicPr>
                      <p:cNvPr id="19" name="Object 4"/>
                      <p:cNvPicPr>
                        <a:picLocks noChangeAspect="1" noChangeArrowheads="1"/>
                      </p:cNvPicPr>
                      <p:nvPr/>
                    </p:nvPicPr>
                    <p:blipFill>
                      <a:blip r:embed="rId23"/>
                      <a:srcRect/>
                      <a:stretch>
                        <a:fillRect/>
                      </a:stretch>
                    </p:blipFill>
                    <p:spPr bwMode="auto">
                      <a:xfrm>
                        <a:off x="3754884" y="6043615"/>
                        <a:ext cx="1654175" cy="487363"/>
                      </a:xfrm>
                      <a:prstGeom prst="rect">
                        <a:avLst/>
                      </a:prstGeom>
                      <a:noFill/>
                      <a:ln>
                        <a:noFill/>
                      </a:ln>
                      <a:effectLst/>
                      <a:extLst/>
                    </p:spPr>
                  </p:pic>
                </p:oleObj>
              </mc:Fallback>
            </mc:AlternateContent>
          </a:graphicData>
        </a:graphic>
      </p:graphicFrame>
      <p:sp>
        <p:nvSpPr>
          <p:cNvPr id="22" name="CasellaDiTesto 5"/>
          <p:cNvSpPr txBox="1"/>
          <p:nvPr/>
        </p:nvSpPr>
        <p:spPr>
          <a:xfrm>
            <a:off x="6710698" y="4928495"/>
            <a:ext cx="2255641" cy="1631216"/>
          </a:xfrm>
          <a:prstGeom prst="rect">
            <a:avLst/>
          </a:prstGeom>
          <a:solidFill>
            <a:srgbClr val="FFFF00"/>
          </a:solidFill>
          <a:ln w="38100">
            <a:solidFill>
              <a:srgbClr val="FF3300"/>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000" b="1" dirty="0" smtClean="0">
                <a:latin typeface="Tahoma" panose="020B0604030504040204" pitchFamily="34" charset="0"/>
                <a:ea typeface="Tahoma" panose="020B0604030504040204" pitchFamily="34" charset="0"/>
                <a:cs typeface="Tahoma" panose="020B0604030504040204" pitchFamily="34" charset="0"/>
              </a:rPr>
              <a:t>In atmospheric chemistry we will have only elementary reactions </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23" name="CasellaDiTesto 5"/>
          <p:cNvSpPr txBox="1"/>
          <p:nvPr/>
        </p:nvSpPr>
        <p:spPr>
          <a:xfrm>
            <a:off x="2378075" y="2667223"/>
            <a:ext cx="5226878" cy="384721"/>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only one reactant </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(e.g. </a:t>
            </a:r>
            <a:r>
              <a:rPr lang="en-US" sz="190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photodissociations</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sz="19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CasellaDiTesto 5"/>
          <p:cNvSpPr txBox="1"/>
          <p:nvPr/>
        </p:nvSpPr>
        <p:spPr>
          <a:xfrm>
            <a:off x="1338419" y="3634109"/>
            <a:ext cx="2314501" cy="384721"/>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two reactants</a:t>
            </a:r>
            <a:endPar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5" name="CasellaDiTesto 5"/>
          <p:cNvSpPr txBox="1"/>
          <p:nvPr/>
        </p:nvSpPr>
        <p:spPr>
          <a:xfrm>
            <a:off x="359691" y="4857317"/>
            <a:ext cx="3327860" cy="1846659"/>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rPr>
              <a:t>3-body </a:t>
            </a: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collisions </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the third body M does not really take part into the reaction - in atmospheric chemistry M is N</a:t>
            </a:r>
            <a:r>
              <a:rPr lang="en-US" sz="1900" baseline="-250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/O</a:t>
            </a:r>
            <a:r>
              <a:rPr lang="en-US" sz="1900" baseline="-250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endPar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066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2" grpId="0" animBg="1"/>
      <p:bldP spid="23" grpId="0"/>
      <p:bldP spid="24"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Probability of termolecular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2" name="Text Box 3"/>
          <p:cNvSpPr txBox="1">
            <a:spLocks noChangeArrowheads="1"/>
          </p:cNvSpPr>
          <p:nvPr/>
        </p:nvSpPr>
        <p:spPr bwMode="auto">
          <a:xfrm>
            <a:off x="547949" y="780141"/>
            <a:ext cx="792320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1. </a:t>
            </a:r>
            <a:r>
              <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How long is a collision? </a:t>
            </a:r>
          </a:p>
          <a:p>
            <a:r>
              <a:rPr lang="it-IT" altLang="en-US" sz="2400" dirty="0" smtClean="0">
                <a:latin typeface="Tahoma" panose="020B0604030504040204" pitchFamily="34" charset="0"/>
                <a:ea typeface="Tahoma" panose="020B0604030504040204" pitchFamily="34" charset="0"/>
                <a:cs typeface="Tahoma" panose="020B0604030504040204" pitchFamily="34" charset="0"/>
              </a:rPr>
              <a:t>2.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How long is the time between two collisions</a:t>
            </a:r>
            <a:r>
              <a:rPr lang="it-IT" altLang="en-US" sz="2400" dirty="0" smtClean="0">
                <a:latin typeface="Tahoma" panose="020B0604030504040204" pitchFamily="34" charset="0"/>
                <a:ea typeface="Tahoma" panose="020B0604030504040204" pitchFamily="34" charset="0"/>
                <a:cs typeface="Tahoma" panose="020B0604030504040204" pitchFamily="34" charset="0"/>
              </a:rPr>
              <a:t>?</a:t>
            </a:r>
          </a:p>
        </p:txBody>
      </p:sp>
      <p:sp>
        <p:nvSpPr>
          <p:cNvPr id="6" name="Text Box 3"/>
          <p:cNvSpPr txBox="1">
            <a:spLocks noChangeArrowheads="1"/>
          </p:cNvSpPr>
          <p:nvPr/>
        </p:nvSpPr>
        <p:spPr bwMode="auto">
          <a:xfrm>
            <a:off x="402645" y="1573248"/>
            <a:ext cx="656364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914400" lvl="1" indent="-457200">
              <a:buAutoNum type="arabicPeriod"/>
            </a:pPr>
            <a:r>
              <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rPr>
              <a:t>Collisions last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-13</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to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a:t>
            </a:r>
          </a:p>
          <a:p>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let’s take the longer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estimate </a:t>
            </a:r>
            <a:r>
              <a:rPr lang="it-IT" altLang="en-US" sz="2400" dirty="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altLang="en-US" sz="2400" baseline="30000" dirty="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a:t>
            </a:r>
            <a:r>
              <a:rPr lang="it-IT" altLang="en-US" sz="2400" dirty="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endParaRPr lang="it-IT" altLang="en-US" sz="2400" dirty="0" smtClean="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 Box 3"/>
          <p:cNvSpPr txBox="1">
            <a:spLocks noChangeArrowheads="1"/>
          </p:cNvSpPr>
          <p:nvPr/>
        </p:nvSpPr>
        <p:spPr bwMode="auto">
          <a:xfrm>
            <a:off x="402645" y="2342110"/>
            <a:ext cx="830821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1"/>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2.  Time between two collisions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-9</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a:t>
            </a:r>
          </a:p>
          <a:p>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let’s take the longer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estimate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altLang="en-US" sz="2400" baseline="30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-9</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(we will 	derive this later on)</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8" name="Text Box 3"/>
          <p:cNvSpPr txBox="1">
            <a:spLocks noChangeArrowheads="1"/>
          </p:cNvSpPr>
          <p:nvPr/>
        </p:nvSpPr>
        <p:spPr bwMode="auto">
          <a:xfrm>
            <a:off x="566324" y="3473868"/>
            <a:ext cx="872298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We can calculate the mean collision duration/total time =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alt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-9</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probability of having two molecules colliding </a:t>
            </a:r>
            <a:endParaRPr lang="it-IT" altLang="en-US" sz="2400" baseline="30000" dirty="0" smtClean="0">
              <a:latin typeface="Tahoma" panose="020B0604030504040204" pitchFamily="34" charset="0"/>
              <a:ea typeface="Tahoma" panose="020B0604030504040204" pitchFamily="34" charset="0"/>
              <a:cs typeface="Tahoma" panose="020B0604030504040204" pitchFamily="34" charset="0"/>
            </a:endParaRPr>
          </a:p>
        </p:txBody>
      </p:sp>
      <p:sp>
        <p:nvSpPr>
          <p:cNvPr id="11" name="Text Box 3"/>
          <p:cNvSpPr txBox="1">
            <a:spLocks noChangeArrowheads="1"/>
          </p:cNvSpPr>
          <p:nvPr/>
        </p:nvSpPr>
        <p:spPr bwMode="auto">
          <a:xfrm>
            <a:off x="566324" y="4629011"/>
            <a:ext cx="872298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latin typeface="Tahoma" panose="020B0604030504040204" pitchFamily="34" charset="0"/>
                <a:ea typeface="Tahoma" panose="020B0604030504040204" pitchFamily="34" charset="0"/>
                <a:cs typeface="Tahoma" panose="020B0604030504040204" pitchFamily="34" charset="0"/>
              </a:rPr>
              <a:t>Probability of having three molecules colliding simultaneously is </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 10</a:t>
            </a:r>
            <a:r>
              <a:rPr lang="it-IT" alt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-6</a:t>
            </a:r>
            <a:endParaRPr lang="it-IT" altLang="en-US" sz="2400" baseline="30000" dirty="0" smtClean="0">
              <a:latin typeface="Tahoma" panose="020B0604030504040204" pitchFamily="34" charset="0"/>
              <a:ea typeface="Tahoma" panose="020B0604030504040204" pitchFamily="34" charset="0"/>
              <a:cs typeface="Tahoma" panose="020B0604030504040204" pitchFamily="34" charset="0"/>
            </a:endParaRPr>
          </a:p>
        </p:txBody>
      </p:sp>
      <p:sp>
        <p:nvSpPr>
          <p:cNvPr id="12" name="Text Box 3"/>
          <p:cNvSpPr txBox="1">
            <a:spLocks noChangeArrowheads="1"/>
          </p:cNvSpPr>
          <p:nvPr/>
        </p:nvSpPr>
        <p:spPr bwMode="auto">
          <a:xfrm>
            <a:off x="340144" y="5484072"/>
            <a:ext cx="872298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Hence it is more likely to have processes occurring as a series of bimolecular collisions</a:t>
            </a:r>
          </a:p>
          <a:p>
            <a:r>
              <a:rPr lang="it-IT" altLang="en-US" sz="24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There are no quadrimolecular processes (far too low prob)</a:t>
            </a:r>
          </a:p>
        </p:txBody>
      </p:sp>
    </p:spTree>
    <p:extLst>
      <p:ext uri="{BB962C8B-B14F-4D97-AF65-F5344CB8AC3E}">
        <p14:creationId xmlns:p14="http://schemas.microsoft.com/office/powerpoint/2010/main" val="83935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563563" y="1827706"/>
            <a:ext cx="820318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dirty="0" smtClean="0">
                <a:latin typeface="Tahoma" panose="020B0604030504040204" pitchFamily="34" charset="0"/>
                <a:cs typeface="Tahoma" panose="020B0604030504040204" pitchFamily="34" charset="0"/>
              </a:rPr>
              <a:t>The </a:t>
            </a:r>
            <a:r>
              <a:rPr lang="en-US" altLang="en-US" sz="2400" dirty="0">
                <a:latin typeface="Tahoma" panose="020B0604030504040204" pitchFamily="34" charset="0"/>
                <a:cs typeface="Tahoma" panose="020B0604030504040204" pitchFamily="34" charset="0"/>
              </a:rPr>
              <a:t>rate of formation of NH</a:t>
            </a:r>
            <a:r>
              <a:rPr lang="en-US" altLang="en-US" sz="2400" baseline="-25000" dirty="0">
                <a:latin typeface="Tahoma" panose="020B0604030504040204" pitchFamily="34" charset="0"/>
                <a:cs typeface="Tahoma" panose="020B0604030504040204" pitchFamily="34" charset="0"/>
              </a:rPr>
              <a:t>3</a:t>
            </a:r>
            <a:r>
              <a:rPr lang="en-US" altLang="en-US" sz="2400" dirty="0">
                <a:latin typeface="Tahoma" panose="020B0604030504040204" pitchFamily="34" charset="0"/>
                <a:cs typeface="Tahoma" panose="020B0604030504040204" pitchFamily="34" charset="0"/>
              </a:rPr>
              <a:t> in the </a:t>
            </a:r>
            <a:r>
              <a:rPr lang="en-US" altLang="en-US" sz="2400" dirty="0" smtClean="0">
                <a:latin typeface="Tahoma" panose="020B0604030504040204" pitchFamily="34" charset="0"/>
                <a:cs typeface="Tahoma" panose="020B0604030504040204" pitchFamily="34" charset="0"/>
              </a:rPr>
              <a:t>reaction:</a:t>
            </a:r>
          </a:p>
          <a:p>
            <a:pPr algn="ctr"/>
            <a:r>
              <a:rPr lang="en-US" altLang="en-US" sz="2400" dirty="0" smtClean="0">
                <a:latin typeface="Tahoma" panose="020B0604030504040204" pitchFamily="34" charset="0"/>
                <a:cs typeface="Tahoma" panose="020B0604030504040204" pitchFamily="34" charset="0"/>
              </a:rPr>
              <a:t> </a:t>
            </a:r>
            <a:r>
              <a:rPr lang="en-US" altLang="en-US" sz="2400" dirty="0">
                <a:latin typeface="Tahoma" panose="020B0604030504040204" pitchFamily="34" charset="0"/>
                <a:cs typeface="Tahoma" panose="020B0604030504040204" pitchFamily="34" charset="0"/>
              </a:rPr>
              <a:t>N</a:t>
            </a:r>
            <a:r>
              <a:rPr lang="en-US" altLang="en-US" sz="2400" baseline="-25000" dirty="0">
                <a:latin typeface="Tahoma" panose="020B0604030504040204" pitchFamily="34" charset="0"/>
                <a:cs typeface="Tahoma" panose="020B0604030504040204" pitchFamily="34" charset="0"/>
              </a:rPr>
              <a:t>2(g)</a:t>
            </a:r>
            <a:r>
              <a:rPr lang="en-US" altLang="en-US" sz="2400" dirty="0">
                <a:latin typeface="Tahoma" panose="020B0604030504040204" pitchFamily="34" charset="0"/>
                <a:cs typeface="Tahoma" panose="020B0604030504040204" pitchFamily="34" charset="0"/>
              </a:rPr>
              <a:t> + 3H</a:t>
            </a:r>
            <a:r>
              <a:rPr lang="en-US" altLang="en-US" sz="2400" baseline="-25000" dirty="0">
                <a:latin typeface="Tahoma" panose="020B0604030504040204" pitchFamily="34" charset="0"/>
                <a:cs typeface="Tahoma" panose="020B0604030504040204" pitchFamily="34" charset="0"/>
              </a:rPr>
              <a:t>2(g)</a:t>
            </a:r>
            <a:r>
              <a:rPr lang="en-US" altLang="en-US" sz="2400" dirty="0">
                <a:latin typeface="Tahoma" panose="020B0604030504040204" pitchFamily="34" charset="0"/>
                <a:cs typeface="Tahoma" panose="020B0604030504040204" pitchFamily="34" charset="0"/>
              </a:rPr>
              <a:t> → 2NH</a:t>
            </a:r>
            <a:r>
              <a:rPr lang="en-US" altLang="en-US" sz="2400" baseline="-25000" dirty="0">
                <a:latin typeface="Tahoma" panose="020B0604030504040204" pitchFamily="34" charset="0"/>
                <a:cs typeface="Tahoma" panose="020B0604030504040204" pitchFamily="34" charset="0"/>
              </a:rPr>
              <a:t>3(g)</a:t>
            </a:r>
            <a:r>
              <a:rPr lang="en-US" altLang="en-US" sz="2400" dirty="0">
                <a:latin typeface="Tahoma" panose="020B0604030504040204" pitchFamily="34" charset="0"/>
                <a:cs typeface="Tahoma" panose="020B0604030504040204" pitchFamily="34" charset="0"/>
              </a:rPr>
              <a:t> </a:t>
            </a:r>
            <a:endParaRPr lang="en-US" altLang="en-US" sz="2400" dirty="0" smtClean="0">
              <a:latin typeface="Tahoma" panose="020B0604030504040204" pitchFamily="34" charset="0"/>
              <a:cs typeface="Tahoma" panose="020B0604030504040204" pitchFamily="34" charset="0"/>
            </a:endParaRPr>
          </a:p>
          <a:p>
            <a:r>
              <a:rPr lang="en-US" altLang="en-US" sz="2400" dirty="0" smtClean="0">
                <a:latin typeface="Tahoma" panose="020B0604030504040204" pitchFamily="34" charset="0"/>
                <a:cs typeface="Tahoma" panose="020B0604030504040204" pitchFamily="34" charset="0"/>
              </a:rPr>
              <a:t>was </a:t>
            </a:r>
            <a:r>
              <a:rPr lang="en-US" altLang="en-US" sz="2400" dirty="0">
                <a:latin typeface="Tahoma" panose="020B0604030504040204" pitchFamily="34" charset="0"/>
                <a:cs typeface="Tahoma" panose="020B0604030504040204" pitchFamily="34" charset="0"/>
              </a:rPr>
              <a:t>reported as 1.2 mmol</a:t>
            </a:r>
            <a:r>
              <a:rPr lang="en-US" altLang="en-US" sz="2400" dirty="0">
                <a:latin typeface="Symbol" panose="05050102010706020507" pitchFamily="18" charset="2"/>
                <a:cs typeface="Tahoma" panose="020B0604030504040204" pitchFamily="34" charset="0"/>
              </a:rPr>
              <a:t></a:t>
            </a:r>
            <a:r>
              <a:rPr lang="en-US" altLang="en-US" sz="2400" dirty="0">
                <a:latin typeface="Tahoma" panose="020B0604030504040204" pitchFamily="34" charset="0"/>
                <a:ea typeface="Tahoma" panose="020B0604030504040204" pitchFamily="34" charset="0"/>
                <a:cs typeface="Tahoma" panose="020B0604030504040204" pitchFamily="34" charset="0"/>
              </a:rPr>
              <a:t>d</a:t>
            </a:r>
            <a:r>
              <a:rPr lang="en-US" altLang="en-US" sz="2400" dirty="0">
                <a:latin typeface="Tahoma" panose="020B0604030504040204" pitchFamily="34" charset="0"/>
                <a:cs typeface="Tahoma" panose="020B0604030504040204" pitchFamily="34" charset="0"/>
              </a:rPr>
              <a:t>m</a:t>
            </a:r>
            <a:r>
              <a:rPr lang="en-US" altLang="en-US" sz="2400" baseline="30000" dirty="0">
                <a:latin typeface="Tahoma" panose="020B0604030504040204" pitchFamily="34" charset="0"/>
                <a:cs typeface="Tahoma" panose="020B0604030504040204" pitchFamily="34" charset="0"/>
              </a:rPr>
              <a:t>−3</a:t>
            </a:r>
            <a:r>
              <a:rPr lang="en-US" altLang="en-US" sz="2400" dirty="0">
                <a:latin typeface="Tahoma" panose="020B0604030504040204" pitchFamily="34" charset="0"/>
                <a:cs typeface="Tahoma" panose="020B0604030504040204" pitchFamily="34" charset="0"/>
              </a:rPr>
              <a:t>s</a:t>
            </a:r>
            <a:r>
              <a:rPr lang="en-US" altLang="en-US" sz="2400" baseline="30000" dirty="0">
                <a:latin typeface="Tahoma" panose="020B0604030504040204" pitchFamily="34" charset="0"/>
                <a:cs typeface="Tahoma" panose="020B0604030504040204" pitchFamily="34" charset="0"/>
              </a:rPr>
              <a:t>−1</a:t>
            </a:r>
            <a:r>
              <a:rPr lang="en-US" altLang="en-US" sz="2400" dirty="0">
                <a:latin typeface="Tahoma" panose="020B0604030504040204" pitchFamily="34" charset="0"/>
                <a:cs typeface="Tahoma" panose="020B0604030504040204" pitchFamily="34" charset="0"/>
              </a:rPr>
              <a:t> under a certain set of conditions. </a:t>
            </a:r>
            <a:endParaRPr lang="en-US" altLang="en-US" sz="2400" dirty="0" smtClean="0">
              <a:latin typeface="Tahoma" panose="020B0604030504040204" pitchFamily="34" charset="0"/>
              <a:cs typeface="Tahoma" panose="020B0604030504040204" pitchFamily="34" charset="0"/>
            </a:endParaRPr>
          </a:p>
          <a:p>
            <a:pPr marL="457200" indent="-457200">
              <a:buAutoNum type="alphaLcParenR"/>
            </a:pPr>
            <a:r>
              <a:rPr lang="en-US" altLang="en-US" sz="2400" dirty="0" smtClean="0">
                <a:latin typeface="Tahoma" panose="020B0604030504040204" pitchFamily="34" charset="0"/>
                <a:cs typeface="Tahoma" panose="020B0604030504040204" pitchFamily="34" charset="0"/>
              </a:rPr>
              <a:t>What </a:t>
            </a:r>
            <a:r>
              <a:rPr lang="en-US" altLang="en-US" sz="2400" dirty="0">
                <a:latin typeface="Tahoma" panose="020B0604030504040204" pitchFamily="34" charset="0"/>
                <a:cs typeface="Tahoma" panose="020B0604030504040204" pitchFamily="34" charset="0"/>
              </a:rPr>
              <a:t>is the rate of consumption of H</a:t>
            </a:r>
            <a:r>
              <a:rPr lang="en-US" altLang="en-US" sz="2400" baseline="-25000" dirty="0">
                <a:latin typeface="Tahoma" panose="020B0604030504040204" pitchFamily="34" charset="0"/>
                <a:cs typeface="Tahoma" panose="020B0604030504040204" pitchFamily="34" charset="0"/>
              </a:rPr>
              <a:t>2</a:t>
            </a:r>
            <a:r>
              <a:rPr lang="en-US" altLang="en-US" sz="2400" dirty="0">
                <a:latin typeface="Tahoma" panose="020B0604030504040204" pitchFamily="34" charset="0"/>
                <a:cs typeface="Tahoma" panose="020B0604030504040204" pitchFamily="34" charset="0"/>
              </a:rPr>
              <a:t>? </a:t>
            </a:r>
            <a:endParaRPr lang="en-US" altLang="en-US" sz="2400" dirty="0" smtClean="0">
              <a:latin typeface="Tahoma" panose="020B0604030504040204" pitchFamily="34" charset="0"/>
              <a:cs typeface="Tahoma" panose="020B0604030504040204" pitchFamily="34" charset="0"/>
            </a:endParaRPr>
          </a:p>
          <a:p>
            <a:pPr marL="457200" indent="-457200">
              <a:buAutoNum type="alphaLcParenR"/>
            </a:pPr>
            <a:r>
              <a:rPr lang="en-US" altLang="en-US" sz="2400" dirty="0" smtClean="0">
                <a:latin typeface="Tahoma" panose="020B0604030504040204" pitchFamily="34" charset="0"/>
                <a:cs typeface="Tahoma" panose="020B0604030504040204" pitchFamily="34" charset="0"/>
              </a:rPr>
              <a:t>Express </a:t>
            </a:r>
            <a:r>
              <a:rPr lang="en-US" altLang="en-US" sz="2400" dirty="0">
                <a:latin typeface="Tahoma" panose="020B0604030504040204" pitchFamily="34" charset="0"/>
                <a:cs typeface="Tahoma" panose="020B0604030504040204" pitchFamily="34" charset="0"/>
              </a:rPr>
              <a:t>this rate in units of molecules</a:t>
            </a:r>
            <a:r>
              <a:rPr lang="en-US" altLang="en-US" sz="2400" dirty="0">
                <a:latin typeface="Symbol" panose="05050102010706020507" pitchFamily="18" charset="2"/>
                <a:cs typeface="Tahoma" panose="020B0604030504040204" pitchFamily="34" charset="0"/>
              </a:rPr>
              <a:t></a:t>
            </a:r>
            <a:r>
              <a:rPr lang="en-US" altLang="en-US" sz="2400" dirty="0">
                <a:latin typeface="Tahoma" panose="020B0604030504040204" pitchFamily="34" charset="0"/>
                <a:ea typeface="Tahoma" panose="020B0604030504040204" pitchFamily="34" charset="0"/>
                <a:cs typeface="Tahoma" panose="020B0604030504040204" pitchFamily="34" charset="0"/>
              </a:rPr>
              <a:t>c</a:t>
            </a:r>
            <a:r>
              <a:rPr lang="en-US" altLang="en-US" sz="2400" dirty="0">
                <a:latin typeface="Tahoma" panose="020B0604030504040204" pitchFamily="34" charset="0"/>
                <a:cs typeface="Tahoma" panose="020B0604030504040204" pitchFamily="34" charset="0"/>
              </a:rPr>
              <a:t>m</a:t>
            </a:r>
            <a:r>
              <a:rPr lang="en-US" altLang="en-US" sz="2400" baseline="30000" dirty="0">
                <a:latin typeface="Tahoma" panose="020B0604030504040204" pitchFamily="34" charset="0"/>
                <a:cs typeface="Tahoma" panose="020B0604030504040204" pitchFamily="34" charset="0"/>
              </a:rPr>
              <a:t>−3</a:t>
            </a:r>
            <a:r>
              <a:rPr lang="en-US" altLang="en-US" sz="2400" dirty="0">
                <a:latin typeface="Tahoma" panose="020B0604030504040204" pitchFamily="34" charset="0"/>
                <a:cs typeface="Tahoma" panose="020B0604030504040204" pitchFamily="34" charset="0"/>
              </a:rPr>
              <a:t>s</a:t>
            </a:r>
            <a:r>
              <a:rPr lang="en-US" altLang="en-US" sz="2400" baseline="30000" dirty="0">
                <a:latin typeface="Tahoma" panose="020B0604030504040204" pitchFamily="34" charset="0"/>
                <a:cs typeface="Tahoma" panose="020B0604030504040204" pitchFamily="34" charset="0"/>
              </a:rPr>
              <a:t>−1</a:t>
            </a:r>
          </a:p>
          <a:p>
            <a:endParaRPr lang="en-GB" altLang="en-US" sz="2400" baseline="-25000" dirty="0">
              <a:latin typeface="Tahoma" panose="020B0604030504040204" pitchFamily="34" charset="0"/>
              <a:cs typeface="Tahoma" panose="020B0604030504040204" pitchFamily="34" charset="0"/>
            </a:endParaRPr>
          </a:p>
        </p:txBody>
      </p: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973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405073" y="948414"/>
            <a:ext cx="820318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100" dirty="0" smtClean="0">
                <a:latin typeface="Tahoma" panose="020B0604030504040204" pitchFamily="34" charset="0"/>
                <a:cs typeface="Tahoma" panose="020B0604030504040204" pitchFamily="34" charset="0"/>
              </a:rPr>
              <a:t>The </a:t>
            </a:r>
            <a:r>
              <a:rPr lang="en-US" altLang="en-US" sz="2100" dirty="0">
                <a:latin typeface="Tahoma" panose="020B0604030504040204" pitchFamily="34" charset="0"/>
                <a:cs typeface="Tahoma" panose="020B0604030504040204" pitchFamily="34" charset="0"/>
              </a:rPr>
              <a:t>rate of formation of NH</a:t>
            </a:r>
            <a:r>
              <a:rPr lang="en-US" altLang="en-US" sz="2100" baseline="-25000" dirty="0">
                <a:latin typeface="Tahoma" panose="020B0604030504040204" pitchFamily="34" charset="0"/>
                <a:cs typeface="Tahoma" panose="020B0604030504040204" pitchFamily="34" charset="0"/>
              </a:rPr>
              <a:t>3</a:t>
            </a:r>
            <a:r>
              <a:rPr lang="en-US" altLang="en-US" sz="2100" dirty="0">
                <a:latin typeface="Tahoma" panose="020B0604030504040204" pitchFamily="34" charset="0"/>
                <a:cs typeface="Tahoma" panose="020B0604030504040204" pitchFamily="34" charset="0"/>
              </a:rPr>
              <a:t> in the </a:t>
            </a:r>
            <a:r>
              <a:rPr lang="en-US" altLang="en-US" sz="2100" dirty="0" smtClean="0">
                <a:latin typeface="Tahoma" panose="020B0604030504040204" pitchFamily="34" charset="0"/>
                <a:cs typeface="Tahoma" panose="020B0604030504040204" pitchFamily="34" charset="0"/>
              </a:rPr>
              <a:t>reaction:</a:t>
            </a:r>
          </a:p>
          <a:p>
            <a:pPr algn="ctr"/>
            <a:r>
              <a:rPr lang="en-US" altLang="en-US" sz="2100" dirty="0" smtClean="0">
                <a:latin typeface="Tahoma" panose="020B0604030504040204" pitchFamily="34" charset="0"/>
                <a:cs typeface="Tahoma" panose="020B0604030504040204" pitchFamily="34" charset="0"/>
              </a:rPr>
              <a:t> </a:t>
            </a:r>
            <a:r>
              <a:rPr lang="en-US" altLang="en-US" sz="2100" dirty="0">
                <a:latin typeface="Tahoma" panose="020B0604030504040204" pitchFamily="34" charset="0"/>
                <a:cs typeface="Tahoma" panose="020B0604030504040204" pitchFamily="34" charset="0"/>
              </a:rPr>
              <a:t>N</a:t>
            </a:r>
            <a:r>
              <a:rPr lang="en-US" altLang="en-US" sz="2100" baseline="-25000" dirty="0">
                <a:latin typeface="Tahoma" panose="020B0604030504040204" pitchFamily="34" charset="0"/>
                <a:cs typeface="Tahoma" panose="020B0604030504040204" pitchFamily="34" charset="0"/>
              </a:rPr>
              <a:t>2(g)</a:t>
            </a:r>
            <a:r>
              <a:rPr lang="en-US" altLang="en-US" sz="2100" dirty="0">
                <a:latin typeface="Tahoma" panose="020B0604030504040204" pitchFamily="34" charset="0"/>
                <a:cs typeface="Tahoma" panose="020B0604030504040204" pitchFamily="34" charset="0"/>
              </a:rPr>
              <a:t> + 3H</a:t>
            </a:r>
            <a:r>
              <a:rPr lang="en-US" altLang="en-US" sz="2100" baseline="-25000" dirty="0">
                <a:latin typeface="Tahoma" panose="020B0604030504040204" pitchFamily="34" charset="0"/>
                <a:cs typeface="Tahoma" panose="020B0604030504040204" pitchFamily="34" charset="0"/>
              </a:rPr>
              <a:t>2(g)</a:t>
            </a:r>
            <a:r>
              <a:rPr lang="en-US" altLang="en-US" sz="2100" dirty="0">
                <a:latin typeface="Tahoma" panose="020B0604030504040204" pitchFamily="34" charset="0"/>
                <a:cs typeface="Tahoma" panose="020B0604030504040204" pitchFamily="34" charset="0"/>
              </a:rPr>
              <a:t> → 2NH</a:t>
            </a:r>
            <a:r>
              <a:rPr lang="en-US" altLang="en-US" sz="2100" baseline="-25000" dirty="0">
                <a:latin typeface="Tahoma" panose="020B0604030504040204" pitchFamily="34" charset="0"/>
                <a:cs typeface="Tahoma" panose="020B0604030504040204" pitchFamily="34" charset="0"/>
              </a:rPr>
              <a:t>3(g)</a:t>
            </a:r>
            <a:r>
              <a:rPr lang="en-US" altLang="en-US" sz="2100" dirty="0">
                <a:latin typeface="Tahoma" panose="020B0604030504040204" pitchFamily="34" charset="0"/>
                <a:cs typeface="Tahoma" panose="020B0604030504040204" pitchFamily="34" charset="0"/>
              </a:rPr>
              <a:t> </a:t>
            </a:r>
            <a:endParaRPr lang="en-US" altLang="en-US" sz="2100" dirty="0" smtClean="0">
              <a:latin typeface="Tahoma" panose="020B0604030504040204" pitchFamily="34" charset="0"/>
              <a:cs typeface="Tahoma" panose="020B0604030504040204" pitchFamily="34" charset="0"/>
            </a:endParaRPr>
          </a:p>
          <a:p>
            <a:r>
              <a:rPr lang="en-US" altLang="en-US" sz="2100" dirty="0" smtClean="0">
                <a:latin typeface="Tahoma" panose="020B0604030504040204" pitchFamily="34" charset="0"/>
                <a:cs typeface="Tahoma" panose="020B0604030504040204" pitchFamily="34" charset="0"/>
              </a:rPr>
              <a:t>was </a:t>
            </a:r>
            <a:r>
              <a:rPr lang="en-US" altLang="en-US" sz="2100" dirty="0">
                <a:latin typeface="Tahoma" panose="020B0604030504040204" pitchFamily="34" charset="0"/>
                <a:cs typeface="Tahoma" panose="020B0604030504040204" pitchFamily="34" charset="0"/>
              </a:rPr>
              <a:t>reported as 1.2 mmol</a:t>
            </a:r>
            <a:r>
              <a:rPr lang="en-US" altLang="en-US" sz="2100" dirty="0">
                <a:latin typeface="Symbol" panose="05050102010706020507" pitchFamily="18" charset="2"/>
                <a:cs typeface="Tahoma" panose="020B0604030504040204" pitchFamily="34" charset="0"/>
              </a:rPr>
              <a:t></a:t>
            </a:r>
            <a:r>
              <a:rPr lang="en-US" altLang="en-US" sz="2100" dirty="0">
                <a:latin typeface="Tahoma" panose="020B0604030504040204" pitchFamily="34" charset="0"/>
                <a:ea typeface="Tahoma" panose="020B0604030504040204" pitchFamily="34" charset="0"/>
                <a:cs typeface="Tahoma" panose="020B0604030504040204" pitchFamily="34" charset="0"/>
              </a:rPr>
              <a:t>d</a:t>
            </a:r>
            <a:r>
              <a:rPr lang="en-US" altLang="en-US" sz="2100" dirty="0">
                <a:latin typeface="Tahoma" panose="020B0604030504040204" pitchFamily="34" charset="0"/>
                <a:cs typeface="Tahoma" panose="020B0604030504040204" pitchFamily="34" charset="0"/>
              </a:rPr>
              <a:t>m</a:t>
            </a:r>
            <a:r>
              <a:rPr lang="en-US" altLang="en-US" sz="2100" baseline="30000" dirty="0">
                <a:latin typeface="Tahoma" panose="020B0604030504040204" pitchFamily="34" charset="0"/>
                <a:cs typeface="Tahoma" panose="020B0604030504040204" pitchFamily="34" charset="0"/>
              </a:rPr>
              <a:t>−3</a:t>
            </a:r>
            <a:r>
              <a:rPr lang="en-US" altLang="en-US" sz="2100" dirty="0">
                <a:latin typeface="Tahoma" panose="020B0604030504040204" pitchFamily="34" charset="0"/>
                <a:cs typeface="Tahoma" panose="020B0604030504040204" pitchFamily="34" charset="0"/>
              </a:rPr>
              <a:t>s</a:t>
            </a:r>
            <a:r>
              <a:rPr lang="en-US" altLang="en-US" sz="2100" baseline="30000" dirty="0">
                <a:latin typeface="Tahoma" panose="020B0604030504040204" pitchFamily="34" charset="0"/>
                <a:cs typeface="Tahoma" panose="020B0604030504040204" pitchFamily="34" charset="0"/>
              </a:rPr>
              <a:t>−1</a:t>
            </a:r>
            <a:r>
              <a:rPr lang="en-US" altLang="en-US" sz="2100" dirty="0">
                <a:latin typeface="Tahoma" panose="020B0604030504040204" pitchFamily="34" charset="0"/>
                <a:cs typeface="Tahoma" panose="020B0604030504040204" pitchFamily="34" charset="0"/>
              </a:rPr>
              <a:t> under a certain set of conditions. </a:t>
            </a:r>
            <a:endParaRPr lang="en-US" altLang="en-US" sz="2100" dirty="0" smtClean="0">
              <a:latin typeface="Tahoma" panose="020B0604030504040204" pitchFamily="34" charset="0"/>
              <a:cs typeface="Tahoma" panose="020B0604030504040204" pitchFamily="34" charset="0"/>
            </a:endParaRPr>
          </a:p>
          <a:p>
            <a:pPr marL="457200" indent="-457200">
              <a:buAutoNum type="alphaLcParenR"/>
            </a:pPr>
            <a:r>
              <a:rPr lang="en-US" altLang="en-US" sz="2100" dirty="0" smtClean="0">
                <a:latin typeface="Tahoma" panose="020B0604030504040204" pitchFamily="34" charset="0"/>
                <a:cs typeface="Tahoma" panose="020B0604030504040204" pitchFamily="34" charset="0"/>
              </a:rPr>
              <a:t>What </a:t>
            </a:r>
            <a:r>
              <a:rPr lang="en-US" altLang="en-US" sz="2100" dirty="0">
                <a:latin typeface="Tahoma" panose="020B0604030504040204" pitchFamily="34" charset="0"/>
                <a:cs typeface="Tahoma" panose="020B0604030504040204" pitchFamily="34" charset="0"/>
              </a:rPr>
              <a:t>is the rate of consumption of H</a:t>
            </a:r>
            <a:r>
              <a:rPr lang="en-US" altLang="en-US" sz="2100" baseline="-25000" dirty="0">
                <a:latin typeface="Tahoma" panose="020B0604030504040204" pitchFamily="34" charset="0"/>
                <a:cs typeface="Tahoma" panose="020B0604030504040204" pitchFamily="34" charset="0"/>
              </a:rPr>
              <a:t>2</a:t>
            </a:r>
            <a:r>
              <a:rPr lang="en-US" altLang="en-US" sz="2100" dirty="0">
                <a:latin typeface="Tahoma" panose="020B0604030504040204" pitchFamily="34" charset="0"/>
                <a:cs typeface="Tahoma" panose="020B0604030504040204" pitchFamily="34" charset="0"/>
              </a:rPr>
              <a:t>? </a:t>
            </a:r>
            <a:endParaRPr lang="en-US" altLang="en-US" sz="2100" dirty="0" smtClean="0">
              <a:latin typeface="Tahoma" panose="020B0604030504040204" pitchFamily="34" charset="0"/>
              <a:cs typeface="Tahoma" panose="020B0604030504040204" pitchFamily="34" charset="0"/>
            </a:endParaRPr>
          </a:p>
          <a:p>
            <a:pPr marL="457200" indent="-457200">
              <a:buAutoNum type="alphaLcParenR"/>
            </a:pPr>
            <a:r>
              <a:rPr lang="en-US" altLang="en-US" sz="2100" dirty="0" smtClean="0">
                <a:latin typeface="Tahoma" panose="020B0604030504040204" pitchFamily="34" charset="0"/>
                <a:cs typeface="Tahoma" panose="020B0604030504040204" pitchFamily="34" charset="0"/>
              </a:rPr>
              <a:t>Express </a:t>
            </a:r>
            <a:r>
              <a:rPr lang="en-US" altLang="en-US" sz="2100" dirty="0">
                <a:latin typeface="Tahoma" panose="020B0604030504040204" pitchFamily="34" charset="0"/>
                <a:cs typeface="Tahoma" panose="020B0604030504040204" pitchFamily="34" charset="0"/>
              </a:rPr>
              <a:t>this rate in units of molecules</a:t>
            </a:r>
            <a:r>
              <a:rPr lang="en-US" altLang="en-US" sz="2100" dirty="0">
                <a:latin typeface="Symbol" panose="05050102010706020507" pitchFamily="18" charset="2"/>
                <a:cs typeface="Tahoma" panose="020B0604030504040204" pitchFamily="34" charset="0"/>
              </a:rPr>
              <a:t></a:t>
            </a:r>
            <a:r>
              <a:rPr lang="en-US" altLang="en-US" sz="2100" dirty="0">
                <a:latin typeface="Tahoma" panose="020B0604030504040204" pitchFamily="34" charset="0"/>
                <a:ea typeface="Tahoma" panose="020B0604030504040204" pitchFamily="34" charset="0"/>
                <a:cs typeface="Tahoma" panose="020B0604030504040204" pitchFamily="34" charset="0"/>
              </a:rPr>
              <a:t>c</a:t>
            </a:r>
            <a:r>
              <a:rPr lang="en-US" altLang="en-US" sz="2100" dirty="0">
                <a:latin typeface="Tahoma" panose="020B0604030504040204" pitchFamily="34" charset="0"/>
                <a:cs typeface="Tahoma" panose="020B0604030504040204" pitchFamily="34" charset="0"/>
              </a:rPr>
              <a:t>m</a:t>
            </a:r>
            <a:r>
              <a:rPr lang="en-US" altLang="en-US" sz="2100" baseline="30000" dirty="0">
                <a:latin typeface="Tahoma" panose="020B0604030504040204" pitchFamily="34" charset="0"/>
                <a:cs typeface="Tahoma" panose="020B0604030504040204" pitchFamily="34" charset="0"/>
              </a:rPr>
              <a:t>−</a:t>
            </a:r>
            <a:r>
              <a:rPr lang="en-US" altLang="en-US" sz="2100" baseline="30000" dirty="0" smtClean="0">
                <a:latin typeface="Tahoma" panose="020B0604030504040204" pitchFamily="34" charset="0"/>
                <a:cs typeface="Tahoma" panose="020B0604030504040204" pitchFamily="34" charset="0"/>
              </a:rPr>
              <a:t>3</a:t>
            </a:r>
            <a:r>
              <a:rPr lang="en-US" altLang="en-US" sz="2100" dirty="0" smtClean="0">
                <a:latin typeface="Symbol" panose="05050102010706020507" pitchFamily="18" charset="2"/>
                <a:cs typeface="Tahoma" panose="020B0604030504040204" pitchFamily="34" charset="0"/>
              </a:rPr>
              <a:t></a:t>
            </a:r>
            <a:r>
              <a:rPr lang="en-US" altLang="en-US" sz="2100" dirty="0" smtClean="0">
                <a:latin typeface="Tahoma" panose="020B0604030504040204" pitchFamily="34" charset="0"/>
                <a:cs typeface="Tahoma" panose="020B0604030504040204" pitchFamily="34" charset="0"/>
              </a:rPr>
              <a:t>s</a:t>
            </a:r>
            <a:r>
              <a:rPr lang="en-US" altLang="en-US" sz="2100" baseline="30000" dirty="0">
                <a:latin typeface="Tahoma" panose="020B0604030504040204" pitchFamily="34" charset="0"/>
                <a:cs typeface="Tahoma" panose="020B0604030504040204" pitchFamily="34" charset="0"/>
              </a:rPr>
              <a:t>−1</a:t>
            </a:r>
          </a:p>
          <a:p>
            <a:endParaRPr lang="en-GB" altLang="en-US" sz="2100" baseline="-25000" dirty="0">
              <a:latin typeface="Tahoma" panose="020B0604030504040204" pitchFamily="34" charset="0"/>
              <a:cs typeface="Tahoma" panose="020B0604030504040204" pitchFamily="34" charset="0"/>
            </a:endParaRPr>
          </a:p>
        </p:txBody>
      </p: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534988" y="3378766"/>
            <a:ext cx="8472861" cy="2215991"/>
          </a:xfrm>
          <a:prstGeom prst="rect">
            <a:avLst/>
          </a:prstGeom>
        </p:spPr>
        <p:txBody>
          <a:bodyPr wrap="square">
            <a:spAutoFit/>
          </a:bodyPr>
          <a:lstStyle/>
          <a:p>
            <a:r>
              <a:rPr lang="en-US" sz="2300" dirty="0" smtClean="0">
                <a:solidFill>
                  <a:srgbClr val="FF0000"/>
                </a:solidFill>
              </a:rPr>
              <a:t>Solution </a:t>
            </a:r>
          </a:p>
          <a:p>
            <a:pPr marL="457200" indent="-457200">
              <a:buAutoNum type="alphaLcParenR"/>
            </a:pPr>
            <a:r>
              <a:rPr lang="en-US" altLang="en-US" sz="2300" dirty="0" smtClean="0">
                <a:latin typeface="Tahoma" panose="020B0604030504040204" pitchFamily="34" charset="0"/>
                <a:cs typeface="Tahoma" panose="020B0604030504040204" pitchFamily="34" charset="0"/>
              </a:rPr>
              <a:t>v</a:t>
            </a:r>
            <a:r>
              <a:rPr lang="en-US" altLang="en-US" sz="2300" baseline="-25000" dirty="0" smtClean="0">
                <a:latin typeface="Tahoma" panose="020B0604030504040204" pitchFamily="34" charset="0"/>
                <a:cs typeface="Tahoma" panose="020B0604030504040204" pitchFamily="34" charset="0"/>
              </a:rPr>
              <a:t>NH3</a:t>
            </a:r>
            <a:r>
              <a:rPr lang="en-US" altLang="en-US" sz="2300" dirty="0" smtClean="0">
                <a:latin typeface="Tahoma" panose="020B0604030504040204" pitchFamily="34" charset="0"/>
                <a:cs typeface="Tahoma" panose="020B0604030504040204" pitchFamily="34" charset="0"/>
              </a:rPr>
              <a:t>= d[NH3]/</a:t>
            </a:r>
            <a:r>
              <a:rPr lang="en-US" altLang="en-US" sz="2300" dirty="0" err="1" smtClean="0">
                <a:latin typeface="Tahoma" panose="020B0604030504040204" pitchFamily="34" charset="0"/>
                <a:cs typeface="Tahoma" panose="020B0604030504040204" pitchFamily="34" charset="0"/>
              </a:rPr>
              <a:t>dt</a:t>
            </a:r>
            <a:r>
              <a:rPr lang="en-US" altLang="en-US" sz="2300" dirty="0" smtClean="0">
                <a:latin typeface="Tahoma" panose="020B0604030504040204" pitchFamily="34" charset="0"/>
                <a:cs typeface="Tahoma" panose="020B0604030504040204" pitchFamily="34" charset="0"/>
              </a:rPr>
              <a:t>   </a:t>
            </a:r>
          </a:p>
          <a:p>
            <a:r>
              <a:rPr lang="en-US" altLang="en-US" sz="2300" dirty="0" smtClean="0">
                <a:latin typeface="Tahoma" panose="020B0604030504040204" pitchFamily="34" charset="0"/>
                <a:cs typeface="Tahoma" panose="020B0604030504040204" pitchFamily="34" charset="0"/>
              </a:rPr>
              <a:t>rate of consumption v</a:t>
            </a:r>
            <a:r>
              <a:rPr lang="en-US" altLang="en-US" sz="2300" baseline="-25000" dirty="0" smtClean="0">
                <a:latin typeface="Tahoma" panose="020B0604030504040204" pitchFamily="34" charset="0"/>
                <a:cs typeface="Tahoma" panose="020B0604030504040204" pitchFamily="34" charset="0"/>
              </a:rPr>
              <a:t>H2</a:t>
            </a:r>
            <a:r>
              <a:rPr lang="en-US" altLang="en-US" sz="2300" dirty="0" smtClean="0">
                <a:latin typeface="Tahoma" panose="020B0604030504040204" pitchFamily="34" charset="0"/>
                <a:cs typeface="Tahoma" panose="020B0604030504040204" pitchFamily="34" charset="0"/>
              </a:rPr>
              <a:t>=3/2*v</a:t>
            </a:r>
            <a:r>
              <a:rPr lang="en-US" altLang="en-US" sz="2300" baseline="-25000" dirty="0" smtClean="0">
                <a:latin typeface="Tahoma" panose="020B0604030504040204" pitchFamily="34" charset="0"/>
                <a:cs typeface="Tahoma" panose="020B0604030504040204" pitchFamily="34" charset="0"/>
              </a:rPr>
              <a:t>NH3</a:t>
            </a:r>
            <a:r>
              <a:rPr lang="en-US" altLang="en-US" sz="2300" dirty="0" smtClean="0">
                <a:latin typeface="Tahoma" panose="020B0604030504040204" pitchFamily="34" charset="0"/>
                <a:cs typeface="Tahoma" panose="020B0604030504040204" pitchFamily="34" charset="0"/>
              </a:rPr>
              <a:t>= </a:t>
            </a:r>
            <a:r>
              <a:rPr lang="en-US" sz="2300" dirty="0" smtClean="0"/>
              <a:t>1.8 </a:t>
            </a:r>
            <a:r>
              <a:rPr lang="en-US" sz="2300" dirty="0"/>
              <a:t>mmol</a:t>
            </a:r>
            <a:r>
              <a:rPr lang="en-US" sz="2300" dirty="0">
                <a:latin typeface="Symbol" panose="05050102010706020507" pitchFamily="18" charset="2"/>
              </a:rPr>
              <a:t></a:t>
            </a:r>
            <a:r>
              <a:rPr lang="en-US" sz="2300" dirty="0"/>
              <a:t>dm−3</a:t>
            </a:r>
            <a:r>
              <a:rPr lang="en-US" sz="2300" dirty="0">
                <a:latin typeface="Symbol" panose="05050102010706020507" pitchFamily="18" charset="2"/>
              </a:rPr>
              <a:t></a:t>
            </a:r>
            <a:r>
              <a:rPr lang="en-US" sz="2300" dirty="0"/>
              <a:t>s−1  </a:t>
            </a:r>
            <a:endParaRPr lang="en-US" sz="2300" dirty="0" smtClean="0"/>
          </a:p>
          <a:p>
            <a:endParaRPr lang="en-US" sz="2300" dirty="0" smtClean="0"/>
          </a:p>
          <a:p>
            <a:r>
              <a:rPr lang="en-US" sz="2300" dirty="0" smtClean="0"/>
              <a:t>b</a:t>
            </a:r>
            <a:r>
              <a:rPr lang="en-US" sz="2300" dirty="0"/>
              <a:t>) </a:t>
            </a:r>
            <a:r>
              <a:rPr lang="en-US" sz="2300" dirty="0" err="1"/>
              <a:t>mmol</a:t>
            </a:r>
            <a:r>
              <a:rPr lang="en-US" sz="2300" dirty="0"/>
              <a:t>=10</a:t>
            </a:r>
            <a:r>
              <a:rPr lang="en-US" sz="2300" baseline="30000" dirty="0"/>
              <a:t>-3</a:t>
            </a:r>
            <a:r>
              <a:rPr lang="en-US" sz="2300" dirty="0"/>
              <a:t> </a:t>
            </a:r>
            <a:r>
              <a:rPr lang="en-US" sz="2300" dirty="0" err="1"/>
              <a:t>mol</a:t>
            </a:r>
            <a:r>
              <a:rPr lang="en-US" sz="2300" dirty="0"/>
              <a:t>=10</a:t>
            </a:r>
            <a:r>
              <a:rPr lang="en-US" sz="2300" baseline="30000" dirty="0"/>
              <a:t>-3</a:t>
            </a:r>
            <a:r>
              <a:rPr lang="en-US" sz="2300" dirty="0">
                <a:latin typeface="Symbol" panose="05050102010706020507" pitchFamily="18" charset="2"/>
              </a:rPr>
              <a:t></a:t>
            </a:r>
            <a:r>
              <a:rPr lang="en-US" sz="2300" dirty="0"/>
              <a:t>N</a:t>
            </a:r>
            <a:r>
              <a:rPr lang="en-US" sz="2300" baseline="-25000" dirty="0"/>
              <a:t>a</a:t>
            </a:r>
            <a:r>
              <a:rPr lang="en-US" sz="2300" dirty="0"/>
              <a:t>=6.022</a:t>
            </a:r>
            <a:r>
              <a:rPr lang="en-US" sz="2300" dirty="0">
                <a:latin typeface="Symbol" panose="05050102010706020507" pitchFamily="18" charset="2"/>
              </a:rPr>
              <a:t></a:t>
            </a:r>
            <a:r>
              <a:rPr lang="en-US" sz="2300" dirty="0"/>
              <a:t>10</a:t>
            </a:r>
            <a:r>
              <a:rPr lang="en-US" sz="2300" baseline="30000" dirty="0"/>
              <a:t>20</a:t>
            </a:r>
            <a:r>
              <a:rPr lang="en-US" sz="2300" dirty="0"/>
              <a:t>  and dm</a:t>
            </a:r>
            <a:r>
              <a:rPr lang="en-US" sz="2300" baseline="30000" dirty="0"/>
              <a:t>-3</a:t>
            </a:r>
            <a:r>
              <a:rPr lang="en-US" sz="2300" dirty="0"/>
              <a:t>=10</a:t>
            </a:r>
            <a:r>
              <a:rPr lang="en-US" sz="2300" baseline="30000" dirty="0"/>
              <a:t>-3</a:t>
            </a:r>
            <a:r>
              <a:rPr lang="en-US" sz="2300" dirty="0"/>
              <a:t> cm</a:t>
            </a:r>
            <a:r>
              <a:rPr lang="en-US" sz="2300" baseline="30000" dirty="0"/>
              <a:t>3</a:t>
            </a:r>
            <a:r>
              <a:rPr lang="en-US" sz="2300" dirty="0"/>
              <a:t> </a:t>
            </a:r>
          </a:p>
          <a:p>
            <a:r>
              <a:rPr lang="en-US" sz="2300" dirty="0"/>
              <a:t>So that 1.8x6.022</a:t>
            </a:r>
            <a:r>
              <a:rPr lang="en-US" sz="2300" dirty="0">
                <a:latin typeface="Symbol" panose="05050102010706020507" pitchFamily="18" charset="2"/>
              </a:rPr>
              <a:t></a:t>
            </a:r>
            <a:r>
              <a:rPr lang="en-US" sz="2300" dirty="0"/>
              <a:t>10</a:t>
            </a:r>
            <a:r>
              <a:rPr lang="en-US" sz="2300" baseline="30000" dirty="0"/>
              <a:t>20</a:t>
            </a:r>
            <a:r>
              <a:rPr lang="en-US" sz="2300" dirty="0"/>
              <a:t>x10</a:t>
            </a:r>
            <a:r>
              <a:rPr lang="en-US" sz="2300" baseline="30000" dirty="0"/>
              <a:t>-3</a:t>
            </a:r>
            <a:r>
              <a:rPr lang="en-US" sz="2300" dirty="0"/>
              <a:t> = 1.08x10</a:t>
            </a:r>
            <a:r>
              <a:rPr lang="en-US" sz="2300" baseline="30000" dirty="0"/>
              <a:t>18</a:t>
            </a:r>
            <a:r>
              <a:rPr lang="en-US" sz="2300" dirty="0"/>
              <a:t> molecule</a:t>
            </a:r>
            <a:r>
              <a:rPr lang="en-US" sz="2300" dirty="0">
                <a:latin typeface="Symbol" panose="05050102010706020507" pitchFamily="18" charset="2"/>
              </a:rPr>
              <a:t></a:t>
            </a:r>
            <a:r>
              <a:rPr lang="en-US" sz="2300" dirty="0"/>
              <a:t>cm</a:t>
            </a:r>
            <a:r>
              <a:rPr lang="en-US" sz="2300" baseline="30000" dirty="0"/>
              <a:t>−</a:t>
            </a:r>
            <a:r>
              <a:rPr lang="en-US" sz="2300" baseline="30000" dirty="0" smtClean="0"/>
              <a:t>3</a:t>
            </a:r>
            <a:r>
              <a:rPr lang="en-US" sz="2300" dirty="0" smtClean="0">
                <a:latin typeface="Symbol" panose="05050102010706020507" pitchFamily="18" charset="2"/>
              </a:rPr>
              <a:t> </a:t>
            </a:r>
            <a:r>
              <a:rPr lang="en-US" sz="2300" dirty="0" smtClean="0"/>
              <a:t>s</a:t>
            </a:r>
            <a:r>
              <a:rPr lang="en-US" sz="2300" baseline="30000" dirty="0"/>
              <a:t>−1</a:t>
            </a:r>
          </a:p>
        </p:txBody>
      </p:sp>
    </p:spTree>
    <p:extLst>
      <p:ext uri="{BB962C8B-B14F-4D97-AF65-F5344CB8AC3E}">
        <p14:creationId xmlns:p14="http://schemas.microsoft.com/office/powerpoint/2010/main" val="26615556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CasellaDiTesto 3"/>
          <p:cNvSpPr txBox="1">
            <a:spLocks noChangeArrowheads="1"/>
          </p:cNvSpPr>
          <p:nvPr/>
        </p:nvSpPr>
        <p:spPr bwMode="auto">
          <a:xfrm>
            <a:off x="716105" y="4851035"/>
            <a:ext cx="7195704" cy="1569660"/>
          </a:xfrm>
          <a:prstGeom prst="rect">
            <a:avLst/>
          </a:prstGeom>
          <a:noFill/>
          <a:ln w="9525">
            <a:noFill/>
            <a:miter lim="800000"/>
            <a:headEnd/>
            <a:tailEnd/>
          </a:ln>
        </p:spPr>
        <p:txBody>
          <a:bodyPr wrap="square">
            <a:spAutoFit/>
          </a:bodyPr>
          <a:lstStyle/>
          <a:p>
            <a:pPr algn="ctr"/>
            <a:r>
              <a:rPr lang="en-US" sz="2400" dirty="0" smtClean="0">
                <a:latin typeface="Tahoma" panose="020B0604030504040204" pitchFamily="34" charset="0"/>
                <a:ea typeface="Tahoma" panose="020B0604030504040204" pitchFamily="34" charset="0"/>
                <a:cs typeface="Tahoma" panose="020B0604030504040204" pitchFamily="34" charset="0"/>
              </a:rPr>
              <a:t>These </a:t>
            </a:r>
            <a:r>
              <a:rPr lang="en-US" sz="2400" dirty="0">
                <a:latin typeface="Tahoma" panose="020B0604030504040204" pitchFamily="34" charset="0"/>
                <a:ea typeface="Tahoma" panose="020B0604030504040204" pitchFamily="34" charset="0"/>
                <a:cs typeface="Tahoma" panose="020B0604030504040204" pitchFamily="34" charset="0"/>
              </a:rPr>
              <a:t>processes are of great importance in the chemical evolution of the atmosphere and are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competitive</a:t>
            </a:r>
            <a:r>
              <a:rPr lang="en-US" sz="2400" dirty="0">
                <a:latin typeface="Tahoma" panose="020B0604030504040204" pitchFamily="34" charset="0"/>
                <a:ea typeface="Tahoma" panose="020B0604030504040204" pitchFamily="34" charset="0"/>
                <a:cs typeface="Tahoma" panose="020B0604030504040204" pitchFamily="34" charset="0"/>
              </a:rPr>
              <a:t> with the </a:t>
            </a:r>
            <a:r>
              <a:rPr lang="en-US" sz="2400" dirty="0" err="1">
                <a:latin typeface="Tahoma" panose="020B0604030504040204" pitchFamily="34" charset="0"/>
                <a:ea typeface="Tahoma" panose="020B0604030504040204" pitchFamily="34" charset="0"/>
                <a:cs typeface="Tahoma" panose="020B0604030504040204" pitchFamily="34" charset="0"/>
              </a:rPr>
              <a:t>photodissociations</a:t>
            </a:r>
            <a:r>
              <a:rPr lang="en-US" sz="2400" dirty="0">
                <a:latin typeface="Tahoma" panose="020B0604030504040204" pitchFamily="34" charset="0"/>
                <a:ea typeface="Tahoma" panose="020B0604030504040204" pitchFamily="34" charset="0"/>
                <a:cs typeface="Tahoma" panose="020B0604030504040204" pitchFamily="34" charset="0"/>
              </a:rPr>
              <a:t> in controlling the concentration of minor species. </a:t>
            </a:r>
          </a:p>
        </p:txBody>
      </p:sp>
      <p:sp>
        <p:nvSpPr>
          <p:cNvPr id="7" name="Titolo 4"/>
          <p:cNvSpPr txBox="1">
            <a:spLocks/>
          </p:cNvSpPr>
          <p:nvPr/>
        </p:nvSpPr>
        <p:spPr>
          <a:xfrm>
            <a:off x="0" y="-56736"/>
            <a:ext cx="890587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605014" y="60037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9" name="Object 41"/>
          <p:cNvGraphicFramePr>
            <a:graphicFrameLocks noChangeAspect="1"/>
          </p:cNvGraphicFramePr>
          <p:nvPr>
            <p:extLst>
              <p:ext uri="{D42A27DB-BD31-4B8C-83A1-F6EECF244321}">
                <p14:modId xmlns:p14="http://schemas.microsoft.com/office/powerpoint/2010/main" val="2891531447"/>
              </p:ext>
            </p:extLst>
          </p:nvPr>
        </p:nvGraphicFramePr>
        <p:xfrm>
          <a:off x="601663" y="1245352"/>
          <a:ext cx="3249612" cy="1760537"/>
        </p:xfrm>
        <a:graphic>
          <a:graphicData uri="http://schemas.openxmlformats.org/presentationml/2006/ole">
            <mc:AlternateContent xmlns:mc="http://schemas.openxmlformats.org/markup-compatibility/2006">
              <mc:Choice xmlns:v="urn:schemas-microsoft-com:vml" Requires="v">
                <p:oleObj spid="_x0000_s168002" name="Equation" r:id="rId3" imgW="1244520" imgH="672840" progId="Equation.3">
                  <p:embed/>
                </p:oleObj>
              </mc:Choice>
              <mc:Fallback>
                <p:oleObj name="Equation" r:id="rId3" imgW="1244520" imgH="672840" progId="Equation.3">
                  <p:embed/>
                  <p:pic>
                    <p:nvPicPr>
                      <p:cNvPr id="36" name="Object 41"/>
                      <p:cNvPicPr>
                        <a:picLocks noChangeAspect="1" noChangeArrowheads="1"/>
                      </p:cNvPicPr>
                      <p:nvPr/>
                    </p:nvPicPr>
                    <p:blipFill>
                      <a:blip r:embed="rId4"/>
                      <a:srcRect/>
                      <a:stretch>
                        <a:fillRect/>
                      </a:stretch>
                    </p:blipFill>
                    <p:spPr bwMode="auto">
                      <a:xfrm>
                        <a:off x="601663" y="1245352"/>
                        <a:ext cx="3249612" cy="1760537"/>
                      </a:xfrm>
                      <a:prstGeom prst="rect">
                        <a:avLst/>
                      </a:prstGeom>
                      <a:noFill/>
                      <a:ln>
                        <a:noFill/>
                      </a:ln>
                      <a:extLst/>
                    </p:spPr>
                  </p:pic>
                </p:oleObj>
              </mc:Fallback>
            </mc:AlternateContent>
          </a:graphicData>
        </a:graphic>
      </p:graphicFrame>
      <p:sp>
        <p:nvSpPr>
          <p:cNvPr id="10" name="CasellaDiTesto 3"/>
          <p:cNvSpPr txBox="1">
            <a:spLocks noChangeArrowheads="1"/>
          </p:cNvSpPr>
          <p:nvPr/>
        </p:nvSpPr>
        <p:spPr bwMode="auto">
          <a:xfrm>
            <a:off x="4313957" y="971458"/>
            <a:ext cx="4365082" cy="2308324"/>
          </a:xfrm>
          <a:prstGeom prst="rect">
            <a:avLst/>
          </a:prstGeom>
          <a:noFill/>
          <a:ln w="9525">
            <a:noFill/>
            <a:miter lim="800000"/>
            <a:headEnd/>
            <a:tailEnd/>
          </a:ln>
        </p:spPr>
        <p:txBody>
          <a:bodyPr wrap="square">
            <a:spAutoFit/>
          </a:bodyPr>
          <a:lstStyle/>
          <a:p>
            <a:pPr algn="ctr"/>
            <a:r>
              <a:rPr lang="en-US" sz="24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Photodissociation</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of molecules has </a:t>
            </a:r>
            <a:r>
              <a:rPr lang="en-US" sz="2400" dirty="0">
                <a:latin typeface="Tahoma" panose="020B0604030504040204" pitchFamily="34" charset="0"/>
                <a:ea typeface="Tahoma" panose="020B0604030504040204" pitchFamily="34" charset="0"/>
                <a:cs typeface="Tahoma" panose="020B0604030504040204" pitchFamily="34" charset="0"/>
              </a:rPr>
              <a:t>a very important secondary </a:t>
            </a:r>
            <a:r>
              <a:rPr lang="en-US" sz="2400" dirty="0" smtClean="0">
                <a:latin typeface="Tahoma" panose="020B0604030504040204" pitchFamily="34" charset="0"/>
                <a:ea typeface="Tahoma" panose="020B0604030504040204" pitchFamily="34" charset="0"/>
                <a:cs typeface="Tahoma" panose="020B0604030504040204" pitchFamily="34" charset="0"/>
              </a:rPr>
              <a:t>effect </a:t>
            </a:r>
            <a:r>
              <a:rPr lang="en-US" sz="24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they produced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radicals</a:t>
            </a: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or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molecules/atoms in internally excited states</a:t>
            </a:r>
            <a:endParaRPr lang="en-US" sz="24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1006570" y="3648957"/>
            <a:ext cx="7270912" cy="830997"/>
          </a:xfrm>
          <a:prstGeom prst="rect">
            <a:avLst/>
          </a:prstGeom>
        </p:spPr>
        <p:txBody>
          <a:bodyPr wrap="square">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Radicals and excited species CAN </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induce a series of chemical reactions in the gaseous phase</a:t>
            </a:r>
            <a:endParaRPr lang="en-US" sz="2400" dirty="0"/>
          </a:p>
        </p:txBody>
      </p:sp>
    </p:spTree>
    <p:extLst>
      <p:ext uri="{BB962C8B-B14F-4D97-AF65-F5344CB8AC3E}">
        <p14:creationId xmlns:p14="http://schemas.microsoft.com/office/powerpoint/2010/main" val="17398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2 -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CasellaDiTesto 19"/>
          <p:cNvSpPr txBox="1">
            <a:spLocks noChangeArrowheads="1"/>
          </p:cNvSpPr>
          <p:nvPr/>
        </p:nvSpPr>
        <p:spPr bwMode="auto">
          <a:xfrm>
            <a:off x="563563" y="1827706"/>
            <a:ext cx="82031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dirty="0" smtClean="0">
                <a:latin typeface="Tahoma" panose="020B0604030504040204" pitchFamily="34" charset="0"/>
                <a:cs typeface="Tahoma" panose="020B0604030504040204" pitchFamily="34" charset="0"/>
              </a:rPr>
              <a:t>A </a:t>
            </a:r>
            <a:r>
              <a:rPr lang="en-US" altLang="en-US" sz="2400" dirty="0">
                <a:latin typeface="Tahoma" panose="020B0604030504040204" pitchFamily="34" charset="0"/>
                <a:cs typeface="Tahoma" panose="020B0604030504040204" pitchFamily="34" charset="0"/>
              </a:rPr>
              <a:t>reaction has a rate law of the form k[A]</a:t>
            </a:r>
            <a:r>
              <a:rPr lang="en-US" altLang="en-US" sz="2400" baseline="30000" dirty="0">
                <a:latin typeface="Tahoma" panose="020B0604030504040204" pitchFamily="34" charset="0"/>
                <a:cs typeface="Tahoma" panose="020B0604030504040204" pitchFamily="34" charset="0"/>
              </a:rPr>
              <a:t>2</a:t>
            </a:r>
            <a:r>
              <a:rPr lang="en-US" altLang="en-US" sz="2400" dirty="0">
                <a:latin typeface="Tahoma" panose="020B0604030504040204" pitchFamily="34" charset="0"/>
                <a:cs typeface="Tahoma" panose="020B0604030504040204" pitchFamily="34" charset="0"/>
              </a:rPr>
              <a:t>[B]. What are the units of the rate constant k if the reaction rate was measured in </a:t>
            </a:r>
            <a:r>
              <a:rPr lang="en-US" altLang="en-US" sz="2400" dirty="0" smtClean="0">
                <a:latin typeface="Tahoma" panose="020B0604030504040204" pitchFamily="34" charset="0"/>
                <a:cs typeface="Tahoma" panose="020B0604030504040204" pitchFamily="34" charset="0"/>
              </a:rPr>
              <a:t>mol</a:t>
            </a:r>
            <a:r>
              <a:rPr lang="en-US" altLang="en-US" sz="2400" dirty="0" smtClean="0">
                <a:latin typeface="Symbol" panose="05050102010706020507" pitchFamily="18" charset="2"/>
                <a:cs typeface="Tahoma" panose="020B0604030504040204" pitchFamily="34" charset="0"/>
              </a:rPr>
              <a:t></a:t>
            </a:r>
            <a:r>
              <a:rPr lang="en-US" altLang="en-US" sz="2400" dirty="0" smtClean="0">
                <a:latin typeface="Tahoma" panose="020B0604030504040204" pitchFamily="34" charset="0"/>
                <a:cs typeface="Tahoma" panose="020B0604030504040204" pitchFamily="34" charset="0"/>
              </a:rPr>
              <a:t>dm</a:t>
            </a:r>
            <a:r>
              <a:rPr lang="en-US" altLang="en-US" sz="2400" baseline="30000" dirty="0">
                <a:latin typeface="Tahoma" panose="020B0604030504040204" pitchFamily="34" charset="0"/>
                <a:cs typeface="Tahoma" panose="020B0604030504040204" pitchFamily="34" charset="0"/>
              </a:rPr>
              <a:t>−3</a:t>
            </a:r>
            <a:r>
              <a:rPr lang="en-US" altLang="en-US" sz="2400" dirty="0">
                <a:latin typeface="Tahoma" panose="020B0604030504040204" pitchFamily="34" charset="0"/>
                <a:cs typeface="Tahoma" panose="020B0604030504040204" pitchFamily="34" charset="0"/>
              </a:rPr>
              <a:t>s</a:t>
            </a:r>
            <a:r>
              <a:rPr lang="en-US" altLang="en-US" sz="2400" baseline="30000" dirty="0">
                <a:latin typeface="Tahoma" panose="020B0604030504040204" pitchFamily="34" charset="0"/>
                <a:cs typeface="Tahoma" panose="020B0604030504040204" pitchFamily="34" charset="0"/>
              </a:rPr>
              <a:t>−1</a:t>
            </a:r>
            <a:r>
              <a:rPr lang="en-US" altLang="en-US" sz="2400" dirty="0" smtClean="0">
                <a:latin typeface="Tahoma" panose="020B0604030504040204" pitchFamily="34" charset="0"/>
                <a:cs typeface="Tahoma" panose="020B0604030504040204" pitchFamily="34" charset="0"/>
              </a:rPr>
              <a:t>?</a:t>
            </a:r>
            <a:endParaRPr lang="en-US" altLang="en-US" sz="2400" dirty="0">
              <a:latin typeface="Tahoma" panose="020B0604030504040204" pitchFamily="34" charset="0"/>
              <a:cs typeface="Tahoma" panose="020B0604030504040204" pitchFamily="34" charset="0"/>
            </a:endParaRPr>
          </a:p>
        </p:txBody>
      </p: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563563" y="3166258"/>
            <a:ext cx="8472861" cy="2462213"/>
          </a:xfrm>
          <a:prstGeom prst="rect">
            <a:avLst/>
          </a:prstGeom>
        </p:spPr>
        <p:txBody>
          <a:bodyPr wrap="square">
            <a:spAutoFit/>
          </a:bodyPr>
          <a:lstStyle/>
          <a:p>
            <a:r>
              <a:rPr lang="en-US" sz="2200" dirty="0" smtClean="0">
                <a:solidFill>
                  <a:srgbClr val="FF0000"/>
                </a:solidFill>
              </a:rPr>
              <a:t>Solution </a:t>
            </a:r>
          </a:p>
          <a:p>
            <a:r>
              <a:rPr lang="it-IT" altLang="en-US" sz="2200" dirty="0" smtClean="0">
                <a:latin typeface="Tahoma" panose="020B0604030504040204" pitchFamily="34" charset="0"/>
                <a:cs typeface="Tahoma" panose="020B0604030504040204" pitchFamily="34" charset="0"/>
              </a:rPr>
              <a:t>Reaction rate v=</a:t>
            </a:r>
            <a:r>
              <a:rPr lang="en-US" altLang="en-US" sz="2200" dirty="0">
                <a:latin typeface="Tahoma" panose="020B0604030504040204" pitchFamily="34" charset="0"/>
                <a:cs typeface="Tahoma" panose="020B0604030504040204" pitchFamily="34" charset="0"/>
              </a:rPr>
              <a:t>k[A]</a:t>
            </a:r>
            <a:r>
              <a:rPr lang="en-US" altLang="en-US" sz="2200" baseline="30000" dirty="0">
                <a:latin typeface="Tahoma" panose="020B0604030504040204" pitchFamily="34" charset="0"/>
                <a:cs typeface="Tahoma" panose="020B0604030504040204" pitchFamily="34" charset="0"/>
              </a:rPr>
              <a:t>2</a:t>
            </a:r>
            <a:r>
              <a:rPr lang="en-US" altLang="en-US" sz="2200" dirty="0">
                <a:latin typeface="Tahoma" panose="020B0604030504040204" pitchFamily="34" charset="0"/>
                <a:cs typeface="Tahoma" panose="020B0604030504040204" pitchFamily="34" charset="0"/>
              </a:rPr>
              <a:t>[B</a:t>
            </a:r>
            <a:r>
              <a:rPr lang="en-US" altLang="en-US" sz="2200" dirty="0" smtClean="0">
                <a:latin typeface="Tahoma" panose="020B0604030504040204" pitchFamily="34" charset="0"/>
                <a:cs typeface="Tahoma" panose="020B0604030504040204" pitchFamily="34" charset="0"/>
              </a:rPr>
              <a:t>].  From the dimensional analysis:</a:t>
            </a:r>
          </a:p>
          <a:p>
            <a:r>
              <a:rPr lang="it-IT" altLang="en-US" sz="2200" dirty="0" smtClean="0">
                <a:latin typeface="Tahoma" panose="020B0604030504040204" pitchFamily="34" charset="0"/>
                <a:cs typeface="Tahoma" panose="020B0604030504040204" pitchFamily="34" charset="0"/>
              </a:rPr>
              <a:t>v is in </a:t>
            </a:r>
            <a:r>
              <a:rPr lang="en-US" altLang="en-US" sz="2200" dirty="0">
                <a:latin typeface="Tahoma" panose="020B0604030504040204" pitchFamily="34" charset="0"/>
                <a:cs typeface="Tahoma" panose="020B0604030504040204" pitchFamily="34" charset="0"/>
              </a:rPr>
              <a:t>mol</a:t>
            </a:r>
            <a:r>
              <a:rPr lang="en-US" altLang="en-US" sz="2200" dirty="0">
                <a:latin typeface="Symbol" panose="05050102010706020507" pitchFamily="18" charset="2"/>
                <a:cs typeface="Tahoma" panose="020B0604030504040204" pitchFamily="34" charset="0"/>
              </a:rPr>
              <a:t></a:t>
            </a:r>
            <a:r>
              <a:rPr lang="en-US" altLang="en-US" sz="2200" dirty="0">
                <a:latin typeface="Tahoma" panose="020B0604030504040204" pitchFamily="34" charset="0"/>
                <a:cs typeface="Tahoma" panose="020B0604030504040204" pitchFamily="34" charset="0"/>
              </a:rPr>
              <a:t>dm</a:t>
            </a:r>
            <a:r>
              <a:rPr lang="en-US" altLang="en-US" sz="2200" baseline="30000" dirty="0">
                <a:latin typeface="Tahoma" panose="020B0604030504040204" pitchFamily="34" charset="0"/>
                <a:cs typeface="Tahoma" panose="020B0604030504040204" pitchFamily="34" charset="0"/>
              </a:rPr>
              <a:t>−3</a:t>
            </a:r>
            <a:r>
              <a:rPr lang="en-US" altLang="en-US" sz="2200" dirty="0">
                <a:latin typeface="Tahoma" panose="020B0604030504040204" pitchFamily="34" charset="0"/>
                <a:cs typeface="Tahoma" panose="020B0604030504040204" pitchFamily="34" charset="0"/>
              </a:rPr>
              <a:t>s</a:t>
            </a:r>
            <a:r>
              <a:rPr lang="en-US" altLang="en-US" sz="2200" baseline="30000" dirty="0">
                <a:latin typeface="Tahoma" panose="020B0604030504040204" pitchFamily="34" charset="0"/>
                <a:cs typeface="Tahoma" panose="020B0604030504040204" pitchFamily="34" charset="0"/>
              </a:rPr>
              <a:t>−1</a:t>
            </a:r>
            <a:endParaRPr lang="en-US" altLang="en-US" sz="2200" dirty="0" smtClean="0">
              <a:latin typeface="Tahoma" panose="020B0604030504040204" pitchFamily="34" charset="0"/>
              <a:cs typeface="Tahoma" panose="020B0604030504040204" pitchFamily="34" charset="0"/>
            </a:endParaRPr>
          </a:p>
          <a:p>
            <a:r>
              <a:rPr lang="en-US" altLang="en-US" sz="2200" dirty="0" smtClean="0">
                <a:latin typeface="Tahoma" panose="020B0604030504040204" pitchFamily="34" charset="0"/>
                <a:cs typeface="Tahoma" panose="020B0604030504040204" pitchFamily="34" charset="0"/>
              </a:rPr>
              <a:t>[A]</a:t>
            </a:r>
            <a:r>
              <a:rPr lang="en-US" altLang="en-US" sz="2200" baseline="30000" dirty="0" smtClean="0">
                <a:latin typeface="Tahoma" panose="020B0604030504040204" pitchFamily="34" charset="0"/>
                <a:cs typeface="Tahoma" panose="020B0604030504040204" pitchFamily="34" charset="0"/>
              </a:rPr>
              <a:t>2 </a:t>
            </a:r>
            <a:r>
              <a:rPr lang="en-US" altLang="en-US" sz="2200" dirty="0" smtClean="0">
                <a:latin typeface="Tahoma" panose="020B0604030504040204" pitchFamily="34" charset="0"/>
                <a:cs typeface="Tahoma" panose="020B0604030504040204" pitchFamily="34" charset="0"/>
              </a:rPr>
              <a:t>is in mol</a:t>
            </a:r>
            <a:r>
              <a:rPr lang="en-US" altLang="en-US" sz="2200" baseline="30000" dirty="0" smtClean="0">
                <a:latin typeface="Tahoma" panose="020B0604030504040204" pitchFamily="34" charset="0"/>
                <a:cs typeface="Tahoma" panose="020B0604030504040204" pitchFamily="34" charset="0"/>
              </a:rPr>
              <a:t>2</a:t>
            </a:r>
            <a:r>
              <a:rPr lang="en-US" altLang="en-US" sz="2200" dirty="0" smtClean="0">
                <a:latin typeface="Symbol" panose="05050102010706020507" pitchFamily="18" charset="2"/>
                <a:cs typeface="Tahoma" panose="020B0604030504040204" pitchFamily="34" charset="0"/>
              </a:rPr>
              <a:t></a:t>
            </a:r>
            <a:r>
              <a:rPr lang="en-US" altLang="en-US" sz="2200" dirty="0">
                <a:latin typeface="Tahoma" panose="020B0604030504040204" pitchFamily="34" charset="0"/>
                <a:cs typeface="Tahoma" panose="020B0604030504040204" pitchFamily="34" charset="0"/>
              </a:rPr>
              <a:t>dm</a:t>
            </a:r>
            <a:r>
              <a:rPr lang="en-US" altLang="en-US" sz="2200" baseline="30000" dirty="0" smtClean="0">
                <a:latin typeface="Tahoma" panose="020B0604030504040204" pitchFamily="34" charset="0"/>
                <a:cs typeface="Tahoma" panose="020B0604030504040204" pitchFamily="34" charset="0"/>
              </a:rPr>
              <a:t>−6	</a:t>
            </a:r>
            <a:r>
              <a:rPr lang="en-US" altLang="en-US" sz="2200" dirty="0">
                <a:latin typeface="Tahoma" panose="020B0604030504040204" pitchFamily="34" charset="0"/>
                <a:cs typeface="Tahoma" panose="020B0604030504040204" pitchFamily="34" charset="0"/>
              </a:rPr>
              <a:t> </a:t>
            </a:r>
            <a:endParaRPr lang="en-US" altLang="en-US" sz="2200" dirty="0" smtClean="0">
              <a:latin typeface="Tahoma" panose="020B0604030504040204" pitchFamily="34" charset="0"/>
              <a:cs typeface="Tahoma" panose="020B0604030504040204" pitchFamily="34" charset="0"/>
            </a:endParaRPr>
          </a:p>
          <a:p>
            <a:r>
              <a:rPr lang="en-US" altLang="en-US" sz="2200" dirty="0" smtClean="0">
                <a:latin typeface="Tahoma" panose="020B0604030504040204" pitchFamily="34" charset="0"/>
                <a:cs typeface="Tahoma" panose="020B0604030504040204" pitchFamily="34" charset="0"/>
              </a:rPr>
              <a:t>[B]</a:t>
            </a:r>
            <a:r>
              <a:rPr lang="en-US" altLang="en-US" sz="2200" baseline="30000" dirty="0" smtClean="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is in </a:t>
            </a:r>
            <a:r>
              <a:rPr lang="en-US" altLang="en-US" sz="2200" dirty="0" smtClean="0">
                <a:latin typeface="Tahoma" panose="020B0604030504040204" pitchFamily="34" charset="0"/>
                <a:cs typeface="Tahoma" panose="020B0604030504040204" pitchFamily="34" charset="0"/>
              </a:rPr>
              <a:t>mol</a:t>
            </a:r>
            <a:r>
              <a:rPr lang="en-US" altLang="en-US" sz="2200" dirty="0" smtClean="0">
                <a:latin typeface="Symbol" panose="05050102010706020507" pitchFamily="18" charset="2"/>
                <a:cs typeface="Tahoma" panose="020B0604030504040204" pitchFamily="34" charset="0"/>
              </a:rPr>
              <a:t></a:t>
            </a:r>
            <a:r>
              <a:rPr lang="en-US" altLang="en-US" sz="2200" dirty="0">
                <a:latin typeface="Tahoma" panose="020B0604030504040204" pitchFamily="34" charset="0"/>
                <a:cs typeface="Tahoma" panose="020B0604030504040204" pitchFamily="34" charset="0"/>
              </a:rPr>
              <a:t>dm</a:t>
            </a:r>
            <a:r>
              <a:rPr lang="en-US" altLang="en-US" sz="2200" baseline="30000" dirty="0" smtClean="0">
                <a:latin typeface="Tahoma" panose="020B0604030504040204" pitchFamily="34" charset="0"/>
                <a:cs typeface="Tahoma" panose="020B0604030504040204" pitchFamily="34" charset="0"/>
              </a:rPr>
              <a:t>−3</a:t>
            </a:r>
          </a:p>
          <a:p>
            <a:endParaRPr lang="en-US" altLang="en-US" sz="2200" dirty="0" smtClean="0">
              <a:latin typeface="Tahoma" panose="020B0604030504040204" pitchFamily="34" charset="0"/>
              <a:cs typeface="Tahoma" panose="020B0604030504040204" pitchFamily="34" charset="0"/>
            </a:endParaRPr>
          </a:p>
          <a:p>
            <a:r>
              <a:rPr lang="en-US" altLang="en-US" sz="2200" dirty="0" smtClean="0">
                <a:latin typeface="Tahoma" panose="020B0604030504040204" pitchFamily="34" charset="0"/>
                <a:cs typeface="Tahoma" panose="020B0604030504040204" pitchFamily="34" charset="0"/>
              </a:rPr>
              <a:t>k will be </a:t>
            </a:r>
            <a:r>
              <a:rPr lang="en-US" altLang="en-US" sz="2200" dirty="0">
                <a:latin typeface="Tahoma" panose="020B0604030504040204" pitchFamily="34" charset="0"/>
                <a:cs typeface="Tahoma" panose="020B0604030504040204" pitchFamily="34" charset="0"/>
              </a:rPr>
              <a:t>mol</a:t>
            </a:r>
            <a:r>
              <a:rPr lang="en-US" altLang="en-US" sz="2200" dirty="0">
                <a:latin typeface="Symbol" panose="05050102010706020507" pitchFamily="18" charset="2"/>
                <a:cs typeface="Tahoma" panose="020B0604030504040204" pitchFamily="34" charset="0"/>
              </a:rPr>
              <a:t></a:t>
            </a:r>
            <a:r>
              <a:rPr lang="en-US" altLang="en-US" sz="2200" dirty="0">
                <a:latin typeface="Tahoma" panose="020B0604030504040204" pitchFamily="34" charset="0"/>
                <a:cs typeface="Tahoma" panose="020B0604030504040204" pitchFamily="34" charset="0"/>
              </a:rPr>
              <a:t>dm</a:t>
            </a:r>
            <a:r>
              <a:rPr lang="en-US" altLang="en-US" sz="2200" baseline="30000" dirty="0">
                <a:latin typeface="Tahoma" panose="020B0604030504040204" pitchFamily="34" charset="0"/>
                <a:cs typeface="Tahoma" panose="020B0604030504040204" pitchFamily="34" charset="0"/>
              </a:rPr>
              <a:t>−3</a:t>
            </a:r>
            <a:r>
              <a:rPr lang="en-US" altLang="en-US" sz="2200" dirty="0">
                <a:latin typeface="Tahoma" panose="020B0604030504040204" pitchFamily="34" charset="0"/>
                <a:cs typeface="Tahoma" panose="020B0604030504040204" pitchFamily="34" charset="0"/>
              </a:rPr>
              <a:t>s</a:t>
            </a:r>
            <a:r>
              <a:rPr lang="en-US" altLang="en-US" sz="2200" baseline="30000" dirty="0">
                <a:latin typeface="Tahoma" panose="020B0604030504040204" pitchFamily="34" charset="0"/>
                <a:cs typeface="Tahoma" panose="020B0604030504040204" pitchFamily="34" charset="0"/>
              </a:rPr>
              <a:t>−</a:t>
            </a:r>
            <a:r>
              <a:rPr lang="en-US" altLang="en-US" sz="2200" baseline="30000" dirty="0" smtClean="0">
                <a:latin typeface="Tahoma" panose="020B0604030504040204" pitchFamily="34" charset="0"/>
                <a:cs typeface="Tahoma" panose="020B0604030504040204" pitchFamily="34" charset="0"/>
              </a:rPr>
              <a:t>1</a:t>
            </a:r>
            <a:r>
              <a:rPr lang="en-US" altLang="en-US" sz="2200" dirty="0" smtClean="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 </a:t>
            </a:r>
            <a:r>
              <a:rPr lang="en-US" altLang="en-US" sz="2200" dirty="0" smtClean="0">
                <a:latin typeface="Tahoma" panose="020B0604030504040204" pitchFamily="34" charset="0"/>
                <a:cs typeface="Tahoma" panose="020B0604030504040204" pitchFamily="34" charset="0"/>
              </a:rPr>
              <a:t>mol</a:t>
            </a:r>
            <a:r>
              <a:rPr lang="en-US" altLang="en-US" sz="2200" baseline="30000" dirty="0" smtClean="0">
                <a:latin typeface="Tahoma" panose="020B0604030504040204" pitchFamily="34" charset="0"/>
                <a:cs typeface="Tahoma" panose="020B0604030504040204" pitchFamily="34" charset="0"/>
              </a:rPr>
              <a:t>3</a:t>
            </a:r>
            <a:r>
              <a:rPr lang="en-US" altLang="en-US" sz="2200" dirty="0" smtClean="0">
                <a:latin typeface="Symbol" panose="05050102010706020507" pitchFamily="18" charset="2"/>
                <a:cs typeface="Tahoma" panose="020B0604030504040204" pitchFamily="34" charset="0"/>
              </a:rPr>
              <a:t></a:t>
            </a:r>
            <a:r>
              <a:rPr lang="en-US" altLang="en-US" sz="2200" dirty="0">
                <a:latin typeface="Tahoma" panose="020B0604030504040204" pitchFamily="34" charset="0"/>
                <a:cs typeface="Tahoma" panose="020B0604030504040204" pitchFamily="34" charset="0"/>
              </a:rPr>
              <a:t>dm</a:t>
            </a:r>
            <a:r>
              <a:rPr lang="en-US" altLang="en-US" sz="2200" baseline="30000" dirty="0" smtClean="0">
                <a:latin typeface="Tahoma" panose="020B0604030504040204" pitchFamily="34" charset="0"/>
                <a:cs typeface="Tahoma" panose="020B0604030504040204" pitchFamily="34" charset="0"/>
              </a:rPr>
              <a:t>−9 </a:t>
            </a:r>
            <a:r>
              <a:rPr lang="en-US" altLang="en-US" sz="2200" dirty="0" smtClean="0">
                <a:latin typeface="Tahoma" panose="020B0604030504040204" pitchFamily="34" charset="0"/>
                <a:cs typeface="Tahoma" panose="020B0604030504040204" pitchFamily="34" charset="0"/>
              </a:rPr>
              <a:t>= </a:t>
            </a:r>
            <a:r>
              <a:rPr lang="en-US" sz="2200" dirty="0" smtClean="0"/>
              <a:t>mol</a:t>
            </a:r>
            <a:r>
              <a:rPr lang="en-US" sz="2200" baseline="30000" dirty="0" smtClean="0"/>
              <a:t>-2</a:t>
            </a:r>
            <a:r>
              <a:rPr lang="en-US" sz="2200" dirty="0" smtClean="0">
                <a:latin typeface="Symbol" panose="05050102010706020507" pitchFamily="18" charset="2"/>
              </a:rPr>
              <a:t></a:t>
            </a:r>
            <a:r>
              <a:rPr lang="en-US" sz="2200" dirty="0" smtClean="0"/>
              <a:t>dm</a:t>
            </a:r>
            <a:r>
              <a:rPr lang="en-US" sz="2200" baseline="30000" dirty="0" smtClean="0"/>
              <a:t>6</a:t>
            </a:r>
            <a:r>
              <a:rPr lang="en-US" sz="2200" dirty="0" smtClean="0">
                <a:latin typeface="Symbol" panose="05050102010706020507" pitchFamily="18" charset="2"/>
              </a:rPr>
              <a:t> </a:t>
            </a:r>
            <a:r>
              <a:rPr lang="en-US" sz="2200" dirty="0" smtClean="0"/>
              <a:t>s</a:t>
            </a:r>
            <a:r>
              <a:rPr lang="en-US" sz="2200" baseline="30000" dirty="0"/>
              <a:t>−1</a:t>
            </a:r>
          </a:p>
        </p:txBody>
      </p:sp>
    </p:spTree>
    <p:extLst>
      <p:ext uri="{BB962C8B-B14F-4D97-AF65-F5344CB8AC3E}">
        <p14:creationId xmlns:p14="http://schemas.microsoft.com/office/powerpoint/2010/main" val="3146533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Rate laws of elementary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5"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 name="Text Box 3"/>
          <p:cNvSpPr txBox="1">
            <a:spLocks noChangeArrowheads="1"/>
          </p:cNvSpPr>
          <p:nvPr/>
        </p:nvSpPr>
        <p:spPr bwMode="auto">
          <a:xfrm>
            <a:off x="378372" y="718293"/>
            <a:ext cx="852388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Only in this case the exponents in the rate law coincides with the stochiometric coefficients</a:t>
            </a:r>
          </a:p>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Molecolarity:</a:t>
            </a:r>
            <a:r>
              <a:rPr lang="it-IT" altLang="en-US" sz="2400" dirty="0" smtClean="0">
                <a:latin typeface="Tahoma" panose="020B0604030504040204" pitchFamily="34" charset="0"/>
                <a:ea typeface="Tahoma" panose="020B0604030504040204" pitchFamily="34" charset="0"/>
                <a:cs typeface="Tahoma" panose="020B0604030504040204" pitchFamily="34" charset="0"/>
              </a:rPr>
              <a:t> number of molecules reacting in the elementary process  </a:t>
            </a:r>
          </a:p>
        </p:txBody>
      </p:sp>
      <p:graphicFrame>
        <p:nvGraphicFramePr>
          <p:cNvPr id="8" name="Object 4"/>
          <p:cNvGraphicFramePr>
            <a:graphicFrameLocks noChangeAspect="1"/>
          </p:cNvGraphicFramePr>
          <p:nvPr>
            <p:extLst/>
          </p:nvPr>
        </p:nvGraphicFramePr>
        <p:xfrm>
          <a:off x="3654078" y="2313022"/>
          <a:ext cx="1855788" cy="409575"/>
        </p:xfrm>
        <a:graphic>
          <a:graphicData uri="http://schemas.openxmlformats.org/presentationml/2006/ole">
            <mc:AlternateContent xmlns:mc="http://schemas.openxmlformats.org/markup-compatibility/2006">
              <mc:Choice xmlns:v="urn:schemas-microsoft-com:vml" Requires="v">
                <p:oleObj spid="_x0000_s195636" name="Equation" r:id="rId4" imgW="927000" imgH="203040" progId="Equation.3">
                  <p:embed/>
                </p:oleObj>
              </mc:Choice>
              <mc:Fallback>
                <p:oleObj name="Equation" r:id="rId4" imgW="927000" imgH="203040" progId="Equation.3">
                  <p:embed/>
                  <p:pic>
                    <p:nvPicPr>
                      <p:cNvPr id="8" name="Object 4"/>
                      <p:cNvPicPr>
                        <a:picLocks noChangeAspect="1" noChangeArrowheads="1"/>
                      </p:cNvPicPr>
                      <p:nvPr/>
                    </p:nvPicPr>
                    <p:blipFill>
                      <a:blip r:embed="rId5"/>
                      <a:srcRect/>
                      <a:stretch>
                        <a:fillRect/>
                      </a:stretch>
                    </p:blipFill>
                    <p:spPr bwMode="auto">
                      <a:xfrm>
                        <a:off x="3654078" y="2313022"/>
                        <a:ext cx="1855788" cy="409575"/>
                      </a:xfrm>
                      <a:prstGeom prst="rect">
                        <a:avLst/>
                      </a:prstGeom>
                      <a:noFill/>
                      <a:ln>
                        <a:noFill/>
                      </a:ln>
                      <a:effectLst/>
                      <a:extLst/>
                    </p:spPr>
                  </p:pic>
                </p:oleObj>
              </mc:Fallback>
            </mc:AlternateContent>
          </a:graphicData>
        </a:graphic>
      </p:graphicFrame>
      <p:graphicFrame>
        <p:nvGraphicFramePr>
          <p:cNvPr id="9" name="Object 4"/>
          <p:cNvGraphicFramePr>
            <a:graphicFrameLocks noChangeAspect="1"/>
          </p:cNvGraphicFramePr>
          <p:nvPr>
            <p:extLst/>
          </p:nvPr>
        </p:nvGraphicFramePr>
        <p:xfrm>
          <a:off x="3652920" y="3262484"/>
          <a:ext cx="2312988" cy="409575"/>
        </p:xfrm>
        <a:graphic>
          <a:graphicData uri="http://schemas.openxmlformats.org/presentationml/2006/ole">
            <mc:AlternateContent xmlns:mc="http://schemas.openxmlformats.org/markup-compatibility/2006">
              <mc:Choice xmlns:v="urn:schemas-microsoft-com:vml" Requires="v">
                <p:oleObj spid="_x0000_s195637" name="Equation" r:id="rId6" imgW="1155600" imgH="203040" progId="Equation.3">
                  <p:embed/>
                </p:oleObj>
              </mc:Choice>
              <mc:Fallback>
                <p:oleObj name="Equation" r:id="rId6" imgW="1155600" imgH="203040" progId="Equation.3">
                  <p:embed/>
                  <p:pic>
                    <p:nvPicPr>
                      <p:cNvPr id="9" name="Object 4"/>
                      <p:cNvPicPr>
                        <a:picLocks noChangeAspect="1" noChangeArrowheads="1"/>
                      </p:cNvPicPr>
                      <p:nvPr/>
                    </p:nvPicPr>
                    <p:blipFill>
                      <a:blip r:embed="rId7"/>
                      <a:srcRect/>
                      <a:stretch>
                        <a:fillRect/>
                      </a:stretch>
                    </p:blipFill>
                    <p:spPr bwMode="auto">
                      <a:xfrm>
                        <a:off x="3652920" y="3262484"/>
                        <a:ext cx="2312988" cy="409575"/>
                      </a:xfrm>
                      <a:prstGeom prst="rect">
                        <a:avLst/>
                      </a:prstGeom>
                      <a:noFill/>
                      <a:ln>
                        <a:noFill/>
                      </a:ln>
                      <a:effectLst/>
                      <a:extLst/>
                    </p:spPr>
                  </p:pic>
                </p:oleObj>
              </mc:Fallback>
            </mc:AlternateContent>
          </a:graphicData>
        </a:graphic>
      </p:graphicFrame>
      <p:graphicFrame>
        <p:nvGraphicFramePr>
          <p:cNvPr id="10" name="Object 4"/>
          <p:cNvGraphicFramePr>
            <a:graphicFrameLocks noChangeAspect="1"/>
          </p:cNvGraphicFramePr>
          <p:nvPr>
            <p:extLst/>
          </p:nvPr>
        </p:nvGraphicFramePr>
        <p:xfrm>
          <a:off x="3630314" y="3744981"/>
          <a:ext cx="2312988" cy="409575"/>
        </p:xfrm>
        <a:graphic>
          <a:graphicData uri="http://schemas.openxmlformats.org/presentationml/2006/ole">
            <mc:AlternateContent xmlns:mc="http://schemas.openxmlformats.org/markup-compatibility/2006">
              <mc:Choice xmlns:v="urn:schemas-microsoft-com:vml" Requires="v">
                <p:oleObj spid="_x0000_s195638" name="Equation" r:id="rId8" imgW="1155600" imgH="203040" progId="Equation.3">
                  <p:embed/>
                </p:oleObj>
              </mc:Choice>
              <mc:Fallback>
                <p:oleObj name="Equation" r:id="rId8" imgW="1155600" imgH="203040" progId="Equation.3">
                  <p:embed/>
                  <p:pic>
                    <p:nvPicPr>
                      <p:cNvPr id="10" name="Object 4"/>
                      <p:cNvPicPr>
                        <a:picLocks noChangeAspect="1" noChangeArrowheads="1"/>
                      </p:cNvPicPr>
                      <p:nvPr/>
                    </p:nvPicPr>
                    <p:blipFill>
                      <a:blip r:embed="rId9"/>
                      <a:srcRect/>
                      <a:stretch>
                        <a:fillRect/>
                      </a:stretch>
                    </p:blipFill>
                    <p:spPr bwMode="auto">
                      <a:xfrm>
                        <a:off x="3630314" y="3744981"/>
                        <a:ext cx="2312988" cy="409575"/>
                      </a:xfrm>
                      <a:prstGeom prst="rect">
                        <a:avLst/>
                      </a:prstGeom>
                      <a:noFill/>
                      <a:ln>
                        <a:noFill/>
                      </a:ln>
                      <a:effectLst/>
                      <a:extLst/>
                    </p:spPr>
                  </p:pic>
                </p:oleObj>
              </mc:Fallback>
            </mc:AlternateContent>
          </a:graphicData>
        </a:graphic>
      </p:graphicFrame>
      <p:sp>
        <p:nvSpPr>
          <p:cNvPr id="11" name="Text Box 3"/>
          <p:cNvSpPr txBox="1">
            <a:spLocks noChangeArrowheads="1"/>
          </p:cNvSpPr>
          <p:nvPr/>
        </p:nvSpPr>
        <p:spPr bwMode="auto">
          <a:xfrm>
            <a:off x="176486" y="2271709"/>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Unimolecular reaction</a:t>
            </a:r>
          </a:p>
        </p:txBody>
      </p:sp>
      <p:sp>
        <p:nvSpPr>
          <p:cNvPr id="12" name="Text Box 3"/>
          <p:cNvSpPr txBox="1">
            <a:spLocks noChangeArrowheads="1"/>
          </p:cNvSpPr>
          <p:nvPr/>
        </p:nvSpPr>
        <p:spPr bwMode="auto">
          <a:xfrm>
            <a:off x="190007" y="3193710"/>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Bimolecular reactions</a:t>
            </a:r>
          </a:p>
        </p:txBody>
      </p:sp>
      <p:sp>
        <p:nvSpPr>
          <p:cNvPr id="13" name="Text Box 3"/>
          <p:cNvSpPr txBox="1">
            <a:spLocks noChangeArrowheads="1"/>
          </p:cNvSpPr>
          <p:nvPr/>
        </p:nvSpPr>
        <p:spPr bwMode="auto">
          <a:xfrm>
            <a:off x="191165" y="4275104"/>
            <a:ext cx="37676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Termolecular reactions</a:t>
            </a:r>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4"/>
          <p:cNvGraphicFramePr>
            <a:graphicFrameLocks noChangeAspect="1"/>
          </p:cNvGraphicFramePr>
          <p:nvPr>
            <p:extLst/>
          </p:nvPr>
        </p:nvGraphicFramePr>
        <p:xfrm>
          <a:off x="5788010" y="2336790"/>
          <a:ext cx="1068387" cy="436562"/>
        </p:xfrm>
        <a:graphic>
          <a:graphicData uri="http://schemas.openxmlformats.org/presentationml/2006/ole">
            <mc:AlternateContent xmlns:mc="http://schemas.openxmlformats.org/markup-compatibility/2006">
              <mc:Choice xmlns:v="urn:schemas-microsoft-com:vml" Requires="v">
                <p:oleObj spid="_x0000_s195639" name="Equation" r:id="rId10" imgW="533160" imgH="215640" progId="Equation.3">
                  <p:embed/>
                </p:oleObj>
              </mc:Choice>
              <mc:Fallback>
                <p:oleObj name="Equation" r:id="rId10" imgW="533160" imgH="215640" progId="Equation.3">
                  <p:embed/>
                  <p:pic>
                    <p:nvPicPr>
                      <p:cNvPr id="15" name="Object 4"/>
                      <p:cNvPicPr>
                        <a:picLocks noChangeAspect="1" noChangeArrowheads="1"/>
                      </p:cNvPicPr>
                      <p:nvPr/>
                    </p:nvPicPr>
                    <p:blipFill>
                      <a:blip r:embed="rId11"/>
                      <a:srcRect/>
                      <a:stretch>
                        <a:fillRect/>
                      </a:stretch>
                    </p:blipFill>
                    <p:spPr bwMode="auto">
                      <a:xfrm>
                        <a:off x="5788010" y="2336790"/>
                        <a:ext cx="1068387" cy="436562"/>
                      </a:xfrm>
                      <a:prstGeom prst="rect">
                        <a:avLst/>
                      </a:prstGeom>
                      <a:noFill/>
                      <a:ln>
                        <a:noFill/>
                      </a:ln>
                      <a:effectLst/>
                      <a:extLst/>
                    </p:spPr>
                  </p:pic>
                </p:oleObj>
              </mc:Fallback>
            </mc:AlternateContent>
          </a:graphicData>
        </a:graphic>
      </p:graphicFrame>
      <p:graphicFrame>
        <p:nvGraphicFramePr>
          <p:cNvPr id="16" name="Object 4"/>
          <p:cNvGraphicFramePr>
            <a:graphicFrameLocks noChangeAspect="1"/>
          </p:cNvGraphicFramePr>
          <p:nvPr>
            <p:extLst/>
          </p:nvPr>
        </p:nvGraphicFramePr>
        <p:xfrm>
          <a:off x="6056364" y="3248610"/>
          <a:ext cx="1550987" cy="436563"/>
        </p:xfrm>
        <a:graphic>
          <a:graphicData uri="http://schemas.openxmlformats.org/presentationml/2006/ole">
            <mc:AlternateContent xmlns:mc="http://schemas.openxmlformats.org/markup-compatibility/2006">
              <mc:Choice xmlns:v="urn:schemas-microsoft-com:vml" Requires="v">
                <p:oleObj spid="_x0000_s195640" name="Equation" r:id="rId12" imgW="774360" imgH="215640" progId="Equation.3">
                  <p:embed/>
                </p:oleObj>
              </mc:Choice>
              <mc:Fallback>
                <p:oleObj name="Equation" r:id="rId12" imgW="774360" imgH="215640" progId="Equation.3">
                  <p:embed/>
                  <p:pic>
                    <p:nvPicPr>
                      <p:cNvPr id="16" name="Object 4"/>
                      <p:cNvPicPr>
                        <a:picLocks noChangeAspect="1" noChangeArrowheads="1"/>
                      </p:cNvPicPr>
                      <p:nvPr/>
                    </p:nvPicPr>
                    <p:blipFill>
                      <a:blip r:embed="rId13"/>
                      <a:srcRect/>
                      <a:stretch>
                        <a:fillRect/>
                      </a:stretch>
                    </p:blipFill>
                    <p:spPr bwMode="auto">
                      <a:xfrm>
                        <a:off x="6056364" y="3248610"/>
                        <a:ext cx="1550987" cy="436563"/>
                      </a:xfrm>
                      <a:prstGeom prst="rect">
                        <a:avLst/>
                      </a:prstGeom>
                      <a:noFill/>
                      <a:ln>
                        <a:noFill/>
                      </a:ln>
                      <a:effectLst/>
                      <a:extLst/>
                    </p:spPr>
                  </p:pic>
                </p:oleObj>
              </mc:Fallback>
            </mc:AlternateContent>
          </a:graphicData>
        </a:graphic>
      </p:graphicFrame>
      <p:graphicFrame>
        <p:nvGraphicFramePr>
          <p:cNvPr id="17" name="Object 4"/>
          <p:cNvGraphicFramePr>
            <a:graphicFrameLocks noChangeAspect="1"/>
          </p:cNvGraphicFramePr>
          <p:nvPr>
            <p:extLst/>
          </p:nvPr>
        </p:nvGraphicFramePr>
        <p:xfrm>
          <a:off x="6134068" y="3790462"/>
          <a:ext cx="1169987" cy="487362"/>
        </p:xfrm>
        <a:graphic>
          <a:graphicData uri="http://schemas.openxmlformats.org/presentationml/2006/ole">
            <mc:AlternateContent xmlns:mc="http://schemas.openxmlformats.org/markup-compatibility/2006">
              <mc:Choice xmlns:v="urn:schemas-microsoft-com:vml" Requires="v">
                <p:oleObj spid="_x0000_s195641" name="Equation" r:id="rId14" imgW="583920" imgH="241200" progId="Equation.3">
                  <p:embed/>
                </p:oleObj>
              </mc:Choice>
              <mc:Fallback>
                <p:oleObj name="Equation" r:id="rId14" imgW="583920" imgH="241200" progId="Equation.3">
                  <p:embed/>
                  <p:pic>
                    <p:nvPicPr>
                      <p:cNvPr id="17" name="Object 4"/>
                      <p:cNvPicPr>
                        <a:picLocks noChangeAspect="1" noChangeArrowheads="1"/>
                      </p:cNvPicPr>
                      <p:nvPr/>
                    </p:nvPicPr>
                    <p:blipFill>
                      <a:blip r:embed="rId15"/>
                      <a:srcRect/>
                      <a:stretch>
                        <a:fillRect/>
                      </a:stretch>
                    </p:blipFill>
                    <p:spPr bwMode="auto">
                      <a:xfrm>
                        <a:off x="6134068" y="3790462"/>
                        <a:ext cx="1169987" cy="487362"/>
                      </a:xfrm>
                      <a:prstGeom prst="rect">
                        <a:avLst/>
                      </a:prstGeom>
                      <a:noFill/>
                      <a:ln>
                        <a:noFill/>
                      </a:ln>
                      <a:effectLst/>
                      <a:extLst/>
                    </p:spPr>
                  </p:pic>
                </p:oleObj>
              </mc:Fallback>
            </mc:AlternateContent>
          </a:graphicData>
        </a:graphic>
      </p:graphicFrame>
      <p:graphicFrame>
        <p:nvGraphicFramePr>
          <p:cNvPr id="18" name="Object 4"/>
          <p:cNvGraphicFramePr>
            <a:graphicFrameLocks noChangeAspect="1"/>
          </p:cNvGraphicFramePr>
          <p:nvPr>
            <p:extLst/>
          </p:nvPr>
        </p:nvGraphicFramePr>
        <p:xfrm>
          <a:off x="3820286" y="4398372"/>
          <a:ext cx="2898775" cy="409575"/>
        </p:xfrm>
        <a:graphic>
          <a:graphicData uri="http://schemas.openxmlformats.org/presentationml/2006/ole">
            <mc:AlternateContent xmlns:mc="http://schemas.openxmlformats.org/markup-compatibility/2006">
              <mc:Choice xmlns:v="urn:schemas-microsoft-com:vml" Requires="v">
                <p:oleObj spid="_x0000_s195642" name="Equation" r:id="rId16" imgW="1447560" imgH="203040" progId="Equation.3">
                  <p:embed/>
                </p:oleObj>
              </mc:Choice>
              <mc:Fallback>
                <p:oleObj name="Equation" r:id="rId16" imgW="1447560" imgH="203040" progId="Equation.3">
                  <p:embed/>
                  <p:pic>
                    <p:nvPicPr>
                      <p:cNvPr id="18" name="Object 4"/>
                      <p:cNvPicPr>
                        <a:picLocks noChangeAspect="1" noChangeArrowheads="1"/>
                      </p:cNvPicPr>
                      <p:nvPr/>
                    </p:nvPicPr>
                    <p:blipFill>
                      <a:blip r:embed="rId17"/>
                      <a:srcRect/>
                      <a:stretch>
                        <a:fillRect/>
                      </a:stretch>
                    </p:blipFill>
                    <p:spPr bwMode="auto">
                      <a:xfrm>
                        <a:off x="3820286" y="4398372"/>
                        <a:ext cx="2898775" cy="409575"/>
                      </a:xfrm>
                      <a:prstGeom prst="rect">
                        <a:avLst/>
                      </a:prstGeom>
                      <a:noFill/>
                      <a:ln>
                        <a:noFill/>
                      </a:ln>
                      <a:effectLst/>
                      <a:extLst/>
                    </p:spPr>
                  </p:pic>
                </p:oleObj>
              </mc:Fallback>
            </mc:AlternateContent>
          </a:graphicData>
        </a:graphic>
      </p:graphicFrame>
      <p:graphicFrame>
        <p:nvGraphicFramePr>
          <p:cNvPr id="19" name="Object 4"/>
          <p:cNvGraphicFramePr>
            <a:graphicFrameLocks noChangeAspect="1"/>
          </p:cNvGraphicFramePr>
          <p:nvPr>
            <p:extLst/>
          </p:nvPr>
        </p:nvGraphicFramePr>
        <p:xfrm>
          <a:off x="3820286" y="4842837"/>
          <a:ext cx="2162175" cy="436563"/>
        </p:xfrm>
        <a:graphic>
          <a:graphicData uri="http://schemas.openxmlformats.org/presentationml/2006/ole">
            <mc:AlternateContent xmlns:mc="http://schemas.openxmlformats.org/markup-compatibility/2006">
              <mc:Choice xmlns:v="urn:schemas-microsoft-com:vml" Requires="v">
                <p:oleObj spid="_x0000_s195643" name="Equation" r:id="rId18" imgW="1079280" imgH="215640" progId="Equation.3">
                  <p:embed/>
                </p:oleObj>
              </mc:Choice>
              <mc:Fallback>
                <p:oleObj name="Equation" r:id="rId18" imgW="1079280" imgH="215640" progId="Equation.3">
                  <p:embed/>
                  <p:pic>
                    <p:nvPicPr>
                      <p:cNvPr id="19" name="Object 4"/>
                      <p:cNvPicPr>
                        <a:picLocks noChangeAspect="1" noChangeArrowheads="1"/>
                      </p:cNvPicPr>
                      <p:nvPr/>
                    </p:nvPicPr>
                    <p:blipFill>
                      <a:blip r:embed="rId19"/>
                      <a:srcRect/>
                      <a:stretch>
                        <a:fillRect/>
                      </a:stretch>
                    </p:blipFill>
                    <p:spPr bwMode="auto">
                      <a:xfrm>
                        <a:off x="3820286" y="4842837"/>
                        <a:ext cx="2162175" cy="436563"/>
                      </a:xfrm>
                      <a:prstGeom prst="rect">
                        <a:avLst/>
                      </a:prstGeom>
                      <a:noFill/>
                      <a:ln>
                        <a:noFill/>
                      </a:ln>
                      <a:effectLst/>
                      <a:extLst/>
                    </p:spPr>
                  </p:pic>
                </p:oleObj>
              </mc:Fallback>
            </mc:AlternateContent>
          </a:graphicData>
        </a:graphic>
      </p:graphicFrame>
      <p:graphicFrame>
        <p:nvGraphicFramePr>
          <p:cNvPr id="20" name="Object 4"/>
          <p:cNvGraphicFramePr>
            <a:graphicFrameLocks noChangeAspect="1"/>
          </p:cNvGraphicFramePr>
          <p:nvPr>
            <p:extLst/>
          </p:nvPr>
        </p:nvGraphicFramePr>
        <p:xfrm>
          <a:off x="3749737" y="5500984"/>
          <a:ext cx="2898775" cy="409575"/>
        </p:xfrm>
        <a:graphic>
          <a:graphicData uri="http://schemas.openxmlformats.org/presentationml/2006/ole">
            <mc:AlternateContent xmlns:mc="http://schemas.openxmlformats.org/markup-compatibility/2006">
              <mc:Choice xmlns:v="urn:schemas-microsoft-com:vml" Requires="v">
                <p:oleObj spid="_x0000_s195644" name="Equation" r:id="rId20" imgW="1447560" imgH="203040" progId="Equation.3">
                  <p:embed/>
                </p:oleObj>
              </mc:Choice>
              <mc:Fallback>
                <p:oleObj name="Equation" r:id="rId20" imgW="1447560" imgH="203040" progId="Equation.3">
                  <p:embed/>
                  <p:pic>
                    <p:nvPicPr>
                      <p:cNvPr id="20" name="Object 4"/>
                      <p:cNvPicPr>
                        <a:picLocks noChangeAspect="1" noChangeArrowheads="1"/>
                      </p:cNvPicPr>
                      <p:nvPr/>
                    </p:nvPicPr>
                    <p:blipFill>
                      <a:blip r:embed="rId21"/>
                      <a:srcRect/>
                      <a:stretch>
                        <a:fillRect/>
                      </a:stretch>
                    </p:blipFill>
                    <p:spPr bwMode="auto">
                      <a:xfrm>
                        <a:off x="3749737" y="5500984"/>
                        <a:ext cx="2898775" cy="409575"/>
                      </a:xfrm>
                      <a:prstGeom prst="rect">
                        <a:avLst/>
                      </a:prstGeom>
                      <a:noFill/>
                      <a:ln>
                        <a:noFill/>
                      </a:ln>
                      <a:effectLst/>
                      <a:extLst/>
                    </p:spPr>
                  </p:pic>
                </p:oleObj>
              </mc:Fallback>
            </mc:AlternateContent>
          </a:graphicData>
        </a:graphic>
      </p:graphicFrame>
      <p:graphicFrame>
        <p:nvGraphicFramePr>
          <p:cNvPr id="21" name="Object 4"/>
          <p:cNvGraphicFramePr>
            <a:graphicFrameLocks noChangeAspect="1"/>
          </p:cNvGraphicFramePr>
          <p:nvPr>
            <p:extLst/>
          </p:nvPr>
        </p:nvGraphicFramePr>
        <p:xfrm>
          <a:off x="3754884" y="6043615"/>
          <a:ext cx="1654175" cy="487363"/>
        </p:xfrm>
        <a:graphic>
          <a:graphicData uri="http://schemas.openxmlformats.org/presentationml/2006/ole">
            <mc:AlternateContent xmlns:mc="http://schemas.openxmlformats.org/markup-compatibility/2006">
              <mc:Choice xmlns:v="urn:schemas-microsoft-com:vml" Requires="v">
                <p:oleObj spid="_x0000_s195645" name="Equation" r:id="rId22" imgW="825480" imgH="241200" progId="Equation.3">
                  <p:embed/>
                </p:oleObj>
              </mc:Choice>
              <mc:Fallback>
                <p:oleObj name="Equation" r:id="rId22" imgW="825480" imgH="241200" progId="Equation.3">
                  <p:embed/>
                  <p:pic>
                    <p:nvPicPr>
                      <p:cNvPr id="21" name="Object 4"/>
                      <p:cNvPicPr>
                        <a:picLocks noChangeAspect="1" noChangeArrowheads="1"/>
                      </p:cNvPicPr>
                      <p:nvPr/>
                    </p:nvPicPr>
                    <p:blipFill>
                      <a:blip r:embed="rId23"/>
                      <a:srcRect/>
                      <a:stretch>
                        <a:fillRect/>
                      </a:stretch>
                    </p:blipFill>
                    <p:spPr bwMode="auto">
                      <a:xfrm>
                        <a:off x="3754884" y="6043615"/>
                        <a:ext cx="1654175" cy="487363"/>
                      </a:xfrm>
                      <a:prstGeom prst="rect">
                        <a:avLst/>
                      </a:prstGeom>
                      <a:noFill/>
                      <a:ln>
                        <a:noFill/>
                      </a:ln>
                      <a:effectLst/>
                      <a:extLst/>
                    </p:spPr>
                  </p:pic>
                </p:oleObj>
              </mc:Fallback>
            </mc:AlternateContent>
          </a:graphicData>
        </a:graphic>
      </p:graphicFrame>
      <p:sp>
        <p:nvSpPr>
          <p:cNvPr id="22" name="CasellaDiTesto 5"/>
          <p:cNvSpPr txBox="1"/>
          <p:nvPr/>
        </p:nvSpPr>
        <p:spPr>
          <a:xfrm>
            <a:off x="6710698" y="4928495"/>
            <a:ext cx="2255641" cy="1631216"/>
          </a:xfrm>
          <a:prstGeom prst="rect">
            <a:avLst/>
          </a:prstGeom>
          <a:solidFill>
            <a:srgbClr val="FFFF00"/>
          </a:solidFill>
          <a:ln w="38100">
            <a:solidFill>
              <a:srgbClr val="FF3300"/>
            </a:solid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2000" b="1" dirty="0" smtClean="0">
                <a:latin typeface="Tahoma" panose="020B0604030504040204" pitchFamily="34" charset="0"/>
                <a:ea typeface="Tahoma" panose="020B0604030504040204" pitchFamily="34" charset="0"/>
                <a:cs typeface="Tahoma" panose="020B0604030504040204" pitchFamily="34" charset="0"/>
              </a:rPr>
              <a:t>In atmospheric chemistry we will have only elementary reactions </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23" name="CasellaDiTesto 5"/>
          <p:cNvSpPr txBox="1"/>
          <p:nvPr/>
        </p:nvSpPr>
        <p:spPr>
          <a:xfrm>
            <a:off x="2378075" y="2667223"/>
            <a:ext cx="5226878" cy="384721"/>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only one reactant </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(e.g. </a:t>
            </a:r>
            <a:r>
              <a:rPr lang="en-US" sz="1900" dirty="0" err="1" smtClean="0">
                <a:solidFill>
                  <a:schemeClr val="tx1"/>
                </a:solidFill>
                <a:latin typeface="Tahoma" panose="020B0604030504040204" pitchFamily="34" charset="0"/>
                <a:ea typeface="Tahoma" panose="020B0604030504040204" pitchFamily="34" charset="0"/>
                <a:cs typeface="Tahoma" panose="020B0604030504040204" pitchFamily="34" charset="0"/>
              </a:rPr>
              <a:t>photodissociations</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sz="19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4" name="CasellaDiTesto 5"/>
          <p:cNvSpPr txBox="1"/>
          <p:nvPr/>
        </p:nvSpPr>
        <p:spPr>
          <a:xfrm>
            <a:off x="1338419" y="3634109"/>
            <a:ext cx="2314501" cy="384721"/>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two reactants</a:t>
            </a:r>
            <a:endPar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5" name="CasellaDiTesto 5"/>
          <p:cNvSpPr txBox="1"/>
          <p:nvPr/>
        </p:nvSpPr>
        <p:spPr>
          <a:xfrm>
            <a:off x="359691" y="4857317"/>
            <a:ext cx="3327860" cy="1846659"/>
          </a:xfrm>
          <a:prstGeom prst="rect">
            <a:avLst/>
          </a:prstGeom>
          <a:noFill/>
          <a:ln w="38100">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just"/>
            <a:r>
              <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rPr>
              <a:t>3-body </a:t>
            </a:r>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collisions </a:t>
            </a:r>
            <a:r>
              <a:rPr lang="en-US" sz="1900"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the third body M does not really take part into the reaction - in atmospheric chemistry M is N</a:t>
            </a:r>
            <a:r>
              <a:rPr lang="en-US" sz="1900" baseline="-250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/O</a:t>
            </a:r>
            <a:r>
              <a:rPr lang="en-US" sz="1900" baseline="-25000" dirty="0">
                <a:solidFill>
                  <a:schemeClr val="tx1"/>
                </a:solidFill>
                <a:latin typeface="Tahoma" panose="020B0604030504040204" pitchFamily="34" charset="0"/>
                <a:ea typeface="Tahoma" panose="020B0604030504040204" pitchFamily="34" charset="0"/>
                <a:cs typeface="Tahoma" panose="020B0604030504040204" pitchFamily="34" charset="0"/>
              </a:rPr>
              <a:t>2</a:t>
            </a:r>
            <a:r>
              <a:rPr lang="en-US" sz="1900"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en-US" sz="19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endParaRPr lang="en-US" sz="19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5016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2" grpId="0" animBg="1"/>
      <p:bldP spid="23" grpId="0"/>
      <p:bldP spid="24" grpId="0"/>
      <p:bldP spid="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Text Box 5"/>
          <p:cNvSpPr txBox="1">
            <a:spLocks noChangeArrowheads="1"/>
          </p:cNvSpPr>
          <p:nvPr/>
        </p:nvSpPr>
        <p:spPr bwMode="auto">
          <a:xfrm>
            <a:off x="759836" y="871928"/>
            <a:ext cx="1879297"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products</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158" name="Object 14"/>
          <p:cNvGraphicFramePr>
            <a:graphicFrameLocks noChangeAspect="1"/>
          </p:cNvGraphicFramePr>
          <p:nvPr>
            <p:extLst>
              <p:ext uri="{D42A27DB-BD31-4B8C-83A1-F6EECF244321}">
                <p14:modId xmlns:p14="http://schemas.microsoft.com/office/powerpoint/2010/main" val="4222457159"/>
              </p:ext>
            </p:extLst>
          </p:nvPr>
        </p:nvGraphicFramePr>
        <p:xfrm>
          <a:off x="5715794" y="829553"/>
          <a:ext cx="1983581" cy="724074"/>
        </p:xfrm>
        <a:graphic>
          <a:graphicData uri="http://schemas.openxmlformats.org/presentationml/2006/ole">
            <mc:AlternateContent xmlns:mc="http://schemas.openxmlformats.org/markup-compatibility/2006">
              <mc:Choice xmlns:v="urn:schemas-microsoft-com:vml" Requires="v">
                <p:oleObj spid="_x0000_s180567" name="Equation" r:id="rId4" imgW="1079280" imgH="393480" progId="Equation.3">
                  <p:embed/>
                </p:oleObj>
              </mc:Choice>
              <mc:Fallback>
                <p:oleObj name="Equation" r:id="rId4" imgW="1079280" imgH="393480" progId="Equation.3">
                  <p:embed/>
                  <p:pic>
                    <p:nvPicPr>
                      <p:cNvPr id="6158" name="Object 14"/>
                      <p:cNvPicPr>
                        <a:picLocks noChangeAspect="1" noChangeArrowheads="1"/>
                      </p:cNvPicPr>
                      <p:nvPr/>
                    </p:nvPicPr>
                    <p:blipFill>
                      <a:blip r:embed="rId5"/>
                      <a:srcRect/>
                      <a:stretch>
                        <a:fillRect/>
                      </a:stretch>
                    </p:blipFill>
                    <p:spPr bwMode="auto">
                      <a:xfrm>
                        <a:off x="5715794" y="829553"/>
                        <a:ext cx="1983581" cy="724074"/>
                      </a:xfrm>
                      <a:prstGeom prst="rect">
                        <a:avLst/>
                      </a:prstGeom>
                      <a:noFill/>
                      <a:ln>
                        <a:noFill/>
                      </a:ln>
                      <a:effectLst/>
                      <a:extLst/>
                    </p:spPr>
                  </p:pic>
                </p:oleObj>
              </mc:Fallback>
            </mc:AlternateContent>
          </a:graphicData>
        </a:graphic>
      </p:graphicFrame>
      <p:graphicFrame>
        <p:nvGraphicFramePr>
          <p:cNvPr id="6159" name="Object 15"/>
          <p:cNvGraphicFramePr>
            <a:graphicFrameLocks noChangeAspect="1"/>
          </p:cNvGraphicFramePr>
          <p:nvPr>
            <p:extLst>
              <p:ext uri="{D42A27DB-BD31-4B8C-83A1-F6EECF244321}">
                <p14:modId xmlns:p14="http://schemas.microsoft.com/office/powerpoint/2010/main" val="1333571343"/>
              </p:ext>
            </p:extLst>
          </p:nvPr>
        </p:nvGraphicFramePr>
        <p:xfrm>
          <a:off x="1187450" y="1726393"/>
          <a:ext cx="1429038" cy="746871"/>
        </p:xfrm>
        <a:graphic>
          <a:graphicData uri="http://schemas.openxmlformats.org/presentationml/2006/ole">
            <mc:AlternateContent xmlns:mc="http://schemas.openxmlformats.org/markup-compatibility/2006">
              <mc:Choice xmlns:v="urn:schemas-microsoft-com:vml" Requires="v">
                <p:oleObj spid="_x0000_s180568" name="Equation" r:id="rId6" imgW="799920" imgH="419040" progId="Equation.3">
                  <p:embed/>
                </p:oleObj>
              </mc:Choice>
              <mc:Fallback>
                <p:oleObj name="Equation" r:id="rId6" imgW="799920" imgH="419040" progId="Equation.3">
                  <p:embed/>
                  <p:pic>
                    <p:nvPicPr>
                      <p:cNvPr id="6159" name="Object 15"/>
                      <p:cNvPicPr>
                        <a:picLocks noChangeAspect="1" noChangeArrowheads="1"/>
                      </p:cNvPicPr>
                      <p:nvPr/>
                    </p:nvPicPr>
                    <p:blipFill>
                      <a:blip r:embed="rId7"/>
                      <a:srcRect/>
                      <a:stretch>
                        <a:fillRect/>
                      </a:stretch>
                    </p:blipFill>
                    <p:spPr bwMode="auto">
                      <a:xfrm>
                        <a:off x="1187450" y="1726393"/>
                        <a:ext cx="1429038" cy="746871"/>
                      </a:xfrm>
                      <a:prstGeom prst="rect">
                        <a:avLst/>
                      </a:prstGeom>
                      <a:noFill/>
                      <a:ln>
                        <a:noFill/>
                      </a:ln>
                      <a:effectLst/>
                      <a:extLst/>
                    </p:spPr>
                  </p:pic>
                </p:oleObj>
              </mc:Fallback>
            </mc:AlternateContent>
          </a:graphicData>
        </a:graphic>
      </p:graphicFrame>
      <p:graphicFrame>
        <p:nvGraphicFramePr>
          <p:cNvPr id="6160" name="Object 16"/>
          <p:cNvGraphicFramePr>
            <a:graphicFrameLocks noChangeAspect="1"/>
          </p:cNvGraphicFramePr>
          <p:nvPr>
            <p:extLst>
              <p:ext uri="{D42A27DB-BD31-4B8C-83A1-F6EECF244321}">
                <p14:modId xmlns:p14="http://schemas.microsoft.com/office/powerpoint/2010/main" val="2647437150"/>
              </p:ext>
            </p:extLst>
          </p:nvPr>
        </p:nvGraphicFramePr>
        <p:xfrm>
          <a:off x="3352223" y="1649555"/>
          <a:ext cx="1967234" cy="900547"/>
        </p:xfrm>
        <a:graphic>
          <a:graphicData uri="http://schemas.openxmlformats.org/presentationml/2006/ole">
            <mc:AlternateContent xmlns:mc="http://schemas.openxmlformats.org/markup-compatibility/2006">
              <mc:Choice xmlns:v="urn:schemas-microsoft-com:vml" Requires="v">
                <p:oleObj spid="_x0000_s180569" name="Equation" r:id="rId8" imgW="1079280" imgH="495000" progId="Equation.3">
                  <p:embed/>
                </p:oleObj>
              </mc:Choice>
              <mc:Fallback>
                <p:oleObj name="Equation" r:id="rId8" imgW="1079280" imgH="495000" progId="Equation.3">
                  <p:embed/>
                  <p:pic>
                    <p:nvPicPr>
                      <p:cNvPr id="6160" name="Object 16"/>
                      <p:cNvPicPr>
                        <a:picLocks noChangeAspect="1" noChangeArrowheads="1"/>
                      </p:cNvPicPr>
                      <p:nvPr/>
                    </p:nvPicPr>
                    <p:blipFill>
                      <a:blip r:embed="rId9"/>
                      <a:srcRect/>
                      <a:stretch>
                        <a:fillRect/>
                      </a:stretch>
                    </p:blipFill>
                    <p:spPr bwMode="auto">
                      <a:xfrm>
                        <a:off x="3352223" y="1649555"/>
                        <a:ext cx="1967234" cy="900547"/>
                      </a:xfrm>
                      <a:prstGeom prst="rect">
                        <a:avLst/>
                      </a:prstGeom>
                      <a:noFill/>
                      <a:ln>
                        <a:noFill/>
                      </a:ln>
                      <a:effectLst/>
                      <a:extLst/>
                    </p:spPr>
                  </p:pic>
                </p:oleObj>
              </mc:Fallback>
            </mc:AlternateContent>
          </a:graphicData>
        </a:graphic>
      </p:graphicFrame>
      <p:graphicFrame>
        <p:nvGraphicFramePr>
          <p:cNvPr id="6161" name="Object 17"/>
          <p:cNvGraphicFramePr>
            <a:graphicFrameLocks noChangeAspect="1"/>
          </p:cNvGraphicFramePr>
          <p:nvPr>
            <p:extLst>
              <p:ext uri="{D42A27DB-BD31-4B8C-83A1-F6EECF244321}">
                <p14:modId xmlns:p14="http://schemas.microsoft.com/office/powerpoint/2010/main" val="2062258018"/>
              </p:ext>
            </p:extLst>
          </p:nvPr>
        </p:nvGraphicFramePr>
        <p:xfrm>
          <a:off x="6381750" y="1650566"/>
          <a:ext cx="1330325" cy="898525"/>
        </p:xfrm>
        <a:graphic>
          <a:graphicData uri="http://schemas.openxmlformats.org/presentationml/2006/ole">
            <mc:AlternateContent xmlns:mc="http://schemas.openxmlformats.org/markup-compatibility/2006">
              <mc:Choice xmlns:v="urn:schemas-microsoft-com:vml" Requires="v">
                <p:oleObj spid="_x0000_s180570" name="Equation" r:id="rId10" imgW="711000" imgH="482400" progId="Equation.3">
                  <p:embed/>
                </p:oleObj>
              </mc:Choice>
              <mc:Fallback>
                <p:oleObj name="Equation" r:id="rId10" imgW="711000" imgH="482400" progId="Equation.3">
                  <p:embed/>
                  <p:pic>
                    <p:nvPicPr>
                      <p:cNvPr id="6161" name="Object 17"/>
                      <p:cNvPicPr>
                        <a:picLocks noChangeAspect="1" noChangeArrowheads="1"/>
                      </p:cNvPicPr>
                      <p:nvPr/>
                    </p:nvPicPr>
                    <p:blipFill>
                      <a:blip r:embed="rId11"/>
                      <a:srcRect/>
                      <a:stretch>
                        <a:fillRect/>
                      </a:stretch>
                    </p:blipFill>
                    <p:spPr bwMode="auto">
                      <a:xfrm>
                        <a:off x="6381750" y="1650566"/>
                        <a:ext cx="1330325" cy="898525"/>
                      </a:xfrm>
                      <a:prstGeom prst="rect">
                        <a:avLst/>
                      </a:prstGeom>
                      <a:noFill/>
                      <a:ln>
                        <a:noFill/>
                      </a:ln>
                      <a:effectLst/>
                      <a:extLst/>
                    </p:spPr>
                  </p:pic>
                </p:oleObj>
              </mc:Fallback>
            </mc:AlternateContent>
          </a:graphicData>
        </a:graphic>
      </p:graphicFrame>
      <p:graphicFrame>
        <p:nvGraphicFramePr>
          <p:cNvPr id="6164" name="Object 20"/>
          <p:cNvGraphicFramePr>
            <a:graphicFrameLocks noChangeAspect="1"/>
          </p:cNvGraphicFramePr>
          <p:nvPr>
            <p:extLst>
              <p:ext uri="{D42A27DB-BD31-4B8C-83A1-F6EECF244321}">
                <p14:modId xmlns:p14="http://schemas.microsoft.com/office/powerpoint/2010/main" val="2702327472"/>
              </p:ext>
            </p:extLst>
          </p:nvPr>
        </p:nvGraphicFramePr>
        <p:xfrm>
          <a:off x="4502861" y="4854427"/>
          <a:ext cx="1946003" cy="694882"/>
        </p:xfrm>
        <a:graphic>
          <a:graphicData uri="http://schemas.openxmlformats.org/presentationml/2006/ole">
            <mc:AlternateContent xmlns:mc="http://schemas.openxmlformats.org/markup-compatibility/2006">
              <mc:Choice xmlns:v="urn:schemas-microsoft-com:vml" Requires="v">
                <p:oleObj spid="_x0000_s180571" name="Equation" r:id="rId12" imgW="1206360" imgH="431640" progId="Equation.3">
                  <p:embed/>
                </p:oleObj>
              </mc:Choice>
              <mc:Fallback>
                <p:oleObj name="Equation" r:id="rId12" imgW="1206360" imgH="431640" progId="Equation.3">
                  <p:embed/>
                  <p:pic>
                    <p:nvPicPr>
                      <p:cNvPr id="6164" name="Object 20"/>
                      <p:cNvPicPr>
                        <a:picLocks noChangeAspect="1" noChangeArrowheads="1"/>
                      </p:cNvPicPr>
                      <p:nvPr/>
                    </p:nvPicPr>
                    <p:blipFill>
                      <a:blip r:embed="rId13"/>
                      <a:srcRect/>
                      <a:stretch>
                        <a:fillRect/>
                      </a:stretch>
                    </p:blipFill>
                    <p:spPr bwMode="auto">
                      <a:xfrm>
                        <a:off x="4502861" y="4854427"/>
                        <a:ext cx="1946003" cy="694882"/>
                      </a:xfrm>
                      <a:prstGeom prst="rect">
                        <a:avLst/>
                      </a:prstGeom>
                      <a:noFill/>
                      <a:ln>
                        <a:noFill/>
                      </a:ln>
                      <a:effectLst/>
                      <a:extLst/>
                    </p:spPr>
                  </p:pic>
                </p:oleObj>
              </mc:Fallback>
            </mc:AlternateContent>
          </a:graphicData>
        </a:graphic>
      </p:graphicFrame>
      <p:graphicFrame>
        <p:nvGraphicFramePr>
          <p:cNvPr id="6165" name="Object 21"/>
          <p:cNvGraphicFramePr>
            <a:graphicFrameLocks noChangeAspect="1"/>
          </p:cNvGraphicFramePr>
          <p:nvPr>
            <p:extLst>
              <p:ext uri="{D42A27DB-BD31-4B8C-83A1-F6EECF244321}">
                <p14:modId xmlns:p14="http://schemas.microsoft.com/office/powerpoint/2010/main" val="2470999703"/>
              </p:ext>
            </p:extLst>
          </p:nvPr>
        </p:nvGraphicFramePr>
        <p:xfrm>
          <a:off x="6734753" y="4817120"/>
          <a:ext cx="2065338" cy="719138"/>
        </p:xfrm>
        <a:graphic>
          <a:graphicData uri="http://schemas.openxmlformats.org/presentationml/2006/ole">
            <mc:AlternateContent xmlns:mc="http://schemas.openxmlformats.org/markup-compatibility/2006">
              <mc:Choice xmlns:v="urn:schemas-microsoft-com:vml" Requires="v">
                <p:oleObj spid="_x0000_s180572" name="Equation" r:id="rId14" imgW="1130040" imgH="393480" progId="Equation.3">
                  <p:embed/>
                </p:oleObj>
              </mc:Choice>
              <mc:Fallback>
                <p:oleObj name="Equation" r:id="rId14" imgW="1130040" imgH="393480" progId="Equation.3">
                  <p:embed/>
                  <p:pic>
                    <p:nvPicPr>
                      <p:cNvPr id="6165" name="Object 21"/>
                      <p:cNvPicPr>
                        <a:picLocks noChangeAspect="1" noChangeArrowheads="1"/>
                      </p:cNvPicPr>
                      <p:nvPr/>
                    </p:nvPicPr>
                    <p:blipFill>
                      <a:blip r:embed="rId15"/>
                      <a:srcRect/>
                      <a:stretch>
                        <a:fillRect/>
                      </a:stretch>
                    </p:blipFill>
                    <p:spPr bwMode="auto">
                      <a:xfrm>
                        <a:off x="6734753" y="4817120"/>
                        <a:ext cx="2065338" cy="719138"/>
                      </a:xfrm>
                      <a:prstGeom prst="rect">
                        <a:avLst/>
                      </a:prstGeom>
                      <a:noFill/>
                      <a:ln>
                        <a:noFill/>
                      </a:ln>
                      <a:effectLst/>
                      <a:extLst/>
                    </p:spPr>
                  </p:pic>
                </p:oleObj>
              </mc:Fallback>
            </mc:AlternateContent>
          </a:graphicData>
        </a:graphic>
      </p:graphicFrame>
      <p:sp>
        <p:nvSpPr>
          <p:cNvPr id="6166" name="Text Box 22"/>
          <p:cNvSpPr txBox="1">
            <a:spLocks noChangeArrowheads="1"/>
          </p:cNvSpPr>
          <p:nvPr/>
        </p:nvSpPr>
        <p:spPr bwMode="auto">
          <a:xfrm>
            <a:off x="244826" y="4740700"/>
            <a:ext cx="433987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Half-life (</a:t>
            </a:r>
            <a:r>
              <a:rPr lang="it-IT" altLang="en-US" sz="2000" i="1" dirty="0">
                <a:solidFill>
                  <a:srgbClr val="FF0000"/>
                </a:solidFill>
                <a:latin typeface="Tahoma" panose="020B0604030504040204" pitchFamily="34" charset="0"/>
                <a:ea typeface="Tahoma" panose="020B0604030504040204" pitchFamily="34" charset="0"/>
                <a:cs typeface="Tahoma" panose="020B0604030504040204" pitchFamily="34" charset="0"/>
              </a:rPr>
              <a:t>t</a:t>
            </a:r>
            <a:r>
              <a:rPr lang="it-IT" altLang="en-US" sz="2000" i="1"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1/2 </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time required for [A] to reduce to half of the initial value</a:t>
            </a:r>
            <a:endParaRPr lang="it-IT" altLang="en-US" sz="2000" dirty="0">
              <a:latin typeface="Tahoma" panose="020B0604030504040204" pitchFamily="34" charset="0"/>
              <a:ea typeface="Tahoma" panose="020B0604030504040204" pitchFamily="34" charset="0"/>
              <a:cs typeface="Tahoma" panose="020B0604030504040204" pitchFamily="34" charset="0"/>
            </a:endParaRPr>
          </a:p>
          <a:p>
            <a:r>
              <a:rPr lang="it-IT" altLang="en-US" sz="2000" dirty="0" smtClean="0">
                <a:latin typeface="Tahoma" panose="020B0604030504040204" pitchFamily="34" charset="0"/>
                <a:ea typeface="Tahoma" panose="020B0604030504040204" pitchFamily="34" charset="0"/>
                <a:cs typeface="Tahoma" panose="020B0604030504040204" pitchFamily="34" charset="0"/>
              </a:rPr>
              <a:t>At </a:t>
            </a:r>
            <a:r>
              <a:rPr lang="it-IT" altLang="en-US" sz="2000" i="1" dirty="0" smtClean="0">
                <a:latin typeface="Tahoma" panose="020B0604030504040204" pitchFamily="34" charset="0"/>
                <a:ea typeface="Tahoma" panose="020B0604030504040204" pitchFamily="34" charset="0"/>
                <a:cs typeface="Tahoma" panose="020B0604030504040204" pitchFamily="34" charset="0"/>
              </a:rPr>
              <a:t>t</a:t>
            </a:r>
            <a:r>
              <a:rPr lang="it-IT" altLang="en-US" sz="2000" i="1" baseline="-25000" dirty="0" smtClean="0">
                <a:latin typeface="Tahoma" panose="020B0604030504040204" pitchFamily="34" charset="0"/>
                <a:ea typeface="Tahoma" panose="020B0604030504040204" pitchFamily="34" charset="0"/>
                <a:cs typeface="Tahoma" panose="020B0604030504040204" pitchFamily="34" charset="0"/>
              </a:rPr>
              <a:t>1/2</a:t>
            </a:r>
            <a:r>
              <a:rPr lang="it-IT" altLang="en-US" sz="2000" i="1" dirty="0" smtClean="0">
                <a:latin typeface="Tahoma" panose="020B0604030504040204" pitchFamily="34" charset="0"/>
                <a:ea typeface="Tahoma" panose="020B0604030504040204" pitchFamily="34" charset="0"/>
                <a:cs typeface="Tahoma" panose="020B0604030504040204" pitchFamily="34" charset="0"/>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      [</a:t>
            </a:r>
            <a:r>
              <a:rPr lang="it-IT" altLang="en-US" sz="2000" dirty="0">
                <a:latin typeface="Tahoma" panose="020B0604030504040204" pitchFamily="34" charset="0"/>
                <a:ea typeface="Tahoma" panose="020B0604030504040204" pitchFamily="34" charset="0"/>
                <a:cs typeface="Tahoma" panose="020B0604030504040204" pitchFamily="34" charset="0"/>
              </a:rPr>
              <a:t>A]=[A]</a:t>
            </a:r>
            <a:r>
              <a:rPr lang="it-IT" altLang="en-US" sz="2000" baseline="-25000" dirty="0">
                <a:latin typeface="Tahoma" panose="020B0604030504040204" pitchFamily="34" charset="0"/>
                <a:ea typeface="Tahoma" panose="020B0604030504040204" pitchFamily="34" charset="0"/>
                <a:cs typeface="Tahoma" panose="020B0604030504040204" pitchFamily="34" charset="0"/>
              </a:rPr>
              <a:t>0</a:t>
            </a:r>
            <a:r>
              <a:rPr lang="it-IT" altLang="en-US" sz="2000" dirty="0">
                <a:latin typeface="Tahoma" panose="020B0604030504040204" pitchFamily="34" charset="0"/>
                <a:ea typeface="Tahoma" panose="020B0604030504040204" pitchFamily="34" charset="0"/>
                <a:cs typeface="Tahoma" panose="020B0604030504040204" pitchFamily="34" charset="0"/>
              </a:rPr>
              <a:t>/2</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pSp>
        <p:nvGrpSpPr>
          <p:cNvPr id="6176" name="Group 32"/>
          <p:cNvGrpSpPr>
            <a:grpSpLocks/>
          </p:cNvGrpSpPr>
          <p:nvPr/>
        </p:nvGrpSpPr>
        <p:grpSpPr bwMode="auto">
          <a:xfrm>
            <a:off x="1084263" y="2671470"/>
            <a:ext cx="7196137" cy="1947862"/>
            <a:chOff x="683" y="1997"/>
            <a:chExt cx="4533" cy="1227"/>
          </a:xfrm>
        </p:grpSpPr>
        <p:sp>
          <p:nvSpPr>
            <p:cNvPr id="6174" name="Rectangle 30"/>
            <p:cNvSpPr>
              <a:spLocks noChangeArrowheads="1"/>
            </p:cNvSpPr>
            <p:nvPr/>
          </p:nvSpPr>
          <p:spPr bwMode="auto">
            <a:xfrm>
              <a:off x="683" y="1997"/>
              <a:ext cx="4533" cy="1227"/>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6162" name="Object 18"/>
            <p:cNvGraphicFramePr>
              <a:graphicFrameLocks noChangeAspect="1"/>
            </p:cNvGraphicFramePr>
            <p:nvPr>
              <p:extLst>
                <p:ext uri="{D42A27DB-BD31-4B8C-83A1-F6EECF244321}">
                  <p14:modId xmlns:p14="http://schemas.microsoft.com/office/powerpoint/2010/main" val="2687014237"/>
                </p:ext>
              </p:extLst>
            </p:nvPr>
          </p:nvGraphicFramePr>
          <p:xfrm>
            <a:off x="1516" y="2320"/>
            <a:ext cx="921" cy="481"/>
          </p:xfrm>
          <a:graphic>
            <a:graphicData uri="http://schemas.openxmlformats.org/presentationml/2006/ole">
              <mc:AlternateContent xmlns:mc="http://schemas.openxmlformats.org/markup-compatibility/2006">
                <mc:Choice xmlns:v="urn:schemas-microsoft-com:vml" Requires="v">
                  <p:oleObj spid="_x0000_s180573" name="Equation" r:id="rId16" imgW="825480" imgH="431640" progId="Equation.3">
                    <p:embed/>
                  </p:oleObj>
                </mc:Choice>
                <mc:Fallback>
                  <p:oleObj name="Equation" r:id="rId16" imgW="825480" imgH="431640" progId="Equation.3">
                    <p:embed/>
                    <p:pic>
                      <p:nvPicPr>
                        <p:cNvPr id="6162" name="Object 18"/>
                        <p:cNvPicPr>
                          <a:picLocks noChangeAspect="1" noChangeArrowheads="1"/>
                        </p:cNvPicPr>
                        <p:nvPr/>
                      </p:nvPicPr>
                      <p:blipFill>
                        <a:blip r:embed="rId17"/>
                        <a:srcRect/>
                        <a:stretch>
                          <a:fillRect/>
                        </a:stretch>
                      </p:blipFill>
                      <p:spPr bwMode="auto">
                        <a:xfrm>
                          <a:off x="1516" y="2320"/>
                          <a:ext cx="921" cy="481"/>
                        </a:xfrm>
                        <a:prstGeom prst="rect">
                          <a:avLst/>
                        </a:prstGeom>
                        <a:solidFill>
                          <a:srgbClr val="DDDDDD"/>
                        </a:solidFill>
                        <a:ln>
                          <a:noFill/>
                        </a:ln>
                        <a:effectLst/>
                        <a:extLst/>
                      </p:spPr>
                    </p:pic>
                  </p:oleObj>
                </mc:Fallback>
              </mc:AlternateContent>
            </a:graphicData>
          </a:graphic>
        </p:graphicFrame>
        <p:graphicFrame>
          <p:nvGraphicFramePr>
            <p:cNvPr id="6163" name="Object 19"/>
            <p:cNvGraphicFramePr>
              <a:graphicFrameLocks noChangeAspect="1"/>
            </p:cNvGraphicFramePr>
            <p:nvPr>
              <p:extLst>
                <p:ext uri="{D42A27DB-BD31-4B8C-83A1-F6EECF244321}">
                  <p14:modId xmlns:p14="http://schemas.microsoft.com/office/powerpoint/2010/main" val="951418487"/>
                </p:ext>
              </p:extLst>
            </p:nvPr>
          </p:nvGraphicFramePr>
          <p:xfrm>
            <a:off x="3941" y="2259"/>
            <a:ext cx="1020" cy="289"/>
          </p:xfrm>
          <a:graphic>
            <a:graphicData uri="http://schemas.openxmlformats.org/presentationml/2006/ole">
              <mc:AlternateContent xmlns:mc="http://schemas.openxmlformats.org/markup-compatibility/2006">
                <mc:Choice xmlns:v="urn:schemas-microsoft-com:vml" Requires="v">
                  <p:oleObj spid="_x0000_s180574" name="Equation" r:id="rId18" imgW="850680" imgH="241200" progId="Equation.3">
                    <p:embed/>
                  </p:oleObj>
                </mc:Choice>
                <mc:Fallback>
                  <p:oleObj name="Equation" r:id="rId18" imgW="850680" imgH="241200" progId="Equation.3">
                    <p:embed/>
                    <p:pic>
                      <p:nvPicPr>
                        <p:cNvPr id="6163" name="Object 19"/>
                        <p:cNvPicPr>
                          <a:picLocks noChangeAspect="1" noChangeArrowheads="1"/>
                        </p:cNvPicPr>
                        <p:nvPr/>
                      </p:nvPicPr>
                      <p:blipFill>
                        <a:blip r:embed="rId19"/>
                        <a:srcRect/>
                        <a:stretch>
                          <a:fillRect/>
                        </a:stretch>
                      </p:blipFill>
                      <p:spPr bwMode="auto">
                        <a:xfrm>
                          <a:off x="3941" y="2259"/>
                          <a:ext cx="1020" cy="289"/>
                        </a:xfrm>
                        <a:prstGeom prst="rect">
                          <a:avLst/>
                        </a:prstGeom>
                        <a:solidFill>
                          <a:srgbClr val="DDDDDD"/>
                        </a:solidFill>
                        <a:ln>
                          <a:noFill/>
                        </a:ln>
                        <a:effectLst/>
                        <a:extLst/>
                      </p:spPr>
                    </p:pic>
                  </p:oleObj>
                </mc:Fallback>
              </mc:AlternateContent>
            </a:graphicData>
          </a:graphic>
        </p:graphicFrame>
        <p:sp>
          <p:nvSpPr>
            <p:cNvPr id="6167" name="Line 23"/>
            <p:cNvSpPr>
              <a:spLocks noChangeShapeType="1"/>
            </p:cNvSpPr>
            <p:nvPr/>
          </p:nvSpPr>
          <p:spPr bwMode="auto">
            <a:xfrm flipV="1">
              <a:off x="3038" y="2047"/>
              <a:ext cx="0" cy="926"/>
            </a:xfrm>
            <a:prstGeom prst="line">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8" name="Line 24"/>
            <p:cNvSpPr>
              <a:spLocks noChangeShapeType="1"/>
            </p:cNvSpPr>
            <p:nvPr/>
          </p:nvSpPr>
          <p:spPr bwMode="auto">
            <a:xfrm>
              <a:off x="3038" y="2973"/>
              <a:ext cx="1152" cy="0"/>
            </a:xfrm>
            <a:prstGeom prst="line">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9" name="Freeform 25"/>
            <p:cNvSpPr>
              <a:spLocks/>
            </p:cNvSpPr>
            <p:nvPr/>
          </p:nvSpPr>
          <p:spPr bwMode="auto">
            <a:xfrm>
              <a:off x="3100" y="2297"/>
              <a:ext cx="926" cy="637"/>
            </a:xfrm>
            <a:custGeom>
              <a:avLst/>
              <a:gdLst>
                <a:gd name="T0" fmla="*/ 0 w 926"/>
                <a:gd name="T1" fmla="*/ 0 h 637"/>
                <a:gd name="T2" fmla="*/ 87 w 926"/>
                <a:gd name="T3" fmla="*/ 276 h 637"/>
                <a:gd name="T4" fmla="*/ 288 w 926"/>
                <a:gd name="T5" fmla="*/ 488 h 637"/>
                <a:gd name="T6" fmla="*/ 701 w 926"/>
                <a:gd name="T7" fmla="*/ 614 h 637"/>
                <a:gd name="T8" fmla="*/ 926 w 926"/>
                <a:gd name="T9" fmla="*/ 626 h 637"/>
              </a:gdLst>
              <a:ahLst/>
              <a:cxnLst>
                <a:cxn ang="0">
                  <a:pos x="T0" y="T1"/>
                </a:cxn>
                <a:cxn ang="0">
                  <a:pos x="T2" y="T3"/>
                </a:cxn>
                <a:cxn ang="0">
                  <a:pos x="T4" y="T5"/>
                </a:cxn>
                <a:cxn ang="0">
                  <a:pos x="T6" y="T7"/>
                </a:cxn>
                <a:cxn ang="0">
                  <a:pos x="T8" y="T9"/>
                </a:cxn>
              </a:cxnLst>
              <a:rect l="0" t="0" r="r" b="b"/>
              <a:pathLst>
                <a:path w="926" h="637">
                  <a:moveTo>
                    <a:pt x="0" y="0"/>
                  </a:moveTo>
                  <a:cubicBezTo>
                    <a:pt x="19" y="97"/>
                    <a:pt x="39" y="195"/>
                    <a:pt x="87" y="276"/>
                  </a:cubicBezTo>
                  <a:cubicBezTo>
                    <a:pt x="135" y="357"/>
                    <a:pt x="186" y="432"/>
                    <a:pt x="288" y="488"/>
                  </a:cubicBezTo>
                  <a:cubicBezTo>
                    <a:pt x="390" y="544"/>
                    <a:pt x="595" y="591"/>
                    <a:pt x="701" y="614"/>
                  </a:cubicBezTo>
                  <a:cubicBezTo>
                    <a:pt x="807" y="637"/>
                    <a:pt x="866" y="631"/>
                    <a:pt x="926" y="626"/>
                  </a:cubicBezTo>
                </a:path>
              </a:pathLst>
            </a:custGeom>
            <a:solidFill>
              <a:srgbClr val="DDDDDD"/>
            </a:solidFill>
            <a:ln w="38100" cmpd="sng">
              <a:solidFill>
                <a:srgbClr val="FF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0" name="Text Box 26"/>
            <p:cNvSpPr txBox="1">
              <a:spLocks noChangeArrowheads="1"/>
            </p:cNvSpPr>
            <p:nvPr/>
          </p:nvSpPr>
          <p:spPr bwMode="auto">
            <a:xfrm>
              <a:off x="3619" y="2980"/>
              <a:ext cx="391" cy="233"/>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t>time</a:t>
              </a:r>
              <a:endParaRPr lang="en-US" altLang="en-US" dirty="0"/>
            </a:p>
          </p:txBody>
        </p:sp>
        <p:sp>
          <p:nvSpPr>
            <p:cNvPr id="6171" name="Text Box 27"/>
            <p:cNvSpPr txBox="1">
              <a:spLocks noChangeArrowheads="1"/>
            </p:cNvSpPr>
            <p:nvPr/>
          </p:nvSpPr>
          <p:spPr bwMode="auto">
            <a:xfrm>
              <a:off x="2742" y="2153"/>
              <a:ext cx="292" cy="231"/>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i="1"/>
                <a:t>[A]</a:t>
              </a:r>
              <a:endParaRPr lang="en-US" altLang="en-US" i="1"/>
            </a:p>
          </p:txBody>
        </p:sp>
        <p:sp>
          <p:nvSpPr>
            <p:cNvPr id="6173" name="Line 29"/>
            <p:cNvSpPr>
              <a:spLocks noChangeShapeType="1"/>
            </p:cNvSpPr>
            <p:nvPr/>
          </p:nvSpPr>
          <p:spPr bwMode="auto">
            <a:xfrm flipH="1">
              <a:off x="3363" y="2485"/>
              <a:ext cx="475" cy="188"/>
            </a:xfrm>
            <a:prstGeom prst="line">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2"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First order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3"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406650" y="896999"/>
            <a:ext cx="3507782" cy="825731"/>
            <a:chOff x="2406650" y="896999"/>
            <a:chExt cx="3507782" cy="825731"/>
          </a:xfrm>
        </p:grpSpPr>
        <p:graphicFrame>
          <p:nvGraphicFramePr>
            <p:cNvPr id="6150" name="Object 6"/>
            <p:cNvGraphicFramePr>
              <a:graphicFrameLocks noChangeAspect="1"/>
            </p:cNvGraphicFramePr>
            <p:nvPr>
              <p:extLst>
                <p:ext uri="{D42A27DB-BD31-4B8C-83A1-F6EECF244321}">
                  <p14:modId xmlns:p14="http://schemas.microsoft.com/office/powerpoint/2010/main" val="1177240958"/>
                </p:ext>
              </p:extLst>
            </p:nvPr>
          </p:nvGraphicFramePr>
          <p:xfrm>
            <a:off x="3389765" y="896999"/>
            <a:ext cx="1155250" cy="468405"/>
          </p:xfrm>
          <a:graphic>
            <a:graphicData uri="http://schemas.openxmlformats.org/presentationml/2006/ole">
              <mc:AlternateContent xmlns:mc="http://schemas.openxmlformats.org/markup-compatibility/2006">
                <mc:Choice xmlns:v="urn:schemas-microsoft-com:vml" Requires="v">
                  <p:oleObj spid="_x0000_s180575" name="Equation" r:id="rId20" imgW="533160" imgH="215640" progId="Equation.3">
                    <p:embed/>
                  </p:oleObj>
                </mc:Choice>
                <mc:Fallback>
                  <p:oleObj name="Equation" r:id="rId20" imgW="533160" imgH="215640" progId="Equation.3">
                    <p:embed/>
                    <p:pic>
                      <p:nvPicPr>
                        <p:cNvPr id="6150" name="Object 6"/>
                        <p:cNvPicPr>
                          <a:picLocks noChangeAspect="1" noChangeArrowheads="1"/>
                        </p:cNvPicPr>
                        <p:nvPr/>
                      </p:nvPicPr>
                      <p:blipFill>
                        <a:blip r:embed="rId21"/>
                        <a:srcRect/>
                        <a:stretch>
                          <a:fillRect/>
                        </a:stretch>
                      </p:blipFill>
                      <p:spPr bwMode="auto">
                        <a:xfrm>
                          <a:off x="3389765" y="896999"/>
                          <a:ext cx="1155250" cy="468405"/>
                        </a:xfrm>
                        <a:prstGeom prst="rect">
                          <a:avLst/>
                        </a:prstGeom>
                        <a:noFill/>
                        <a:ln>
                          <a:noFill/>
                        </a:ln>
                        <a:effectLst/>
                        <a:extLst/>
                      </p:spPr>
                    </p:pic>
                  </p:oleObj>
                </mc:Fallback>
              </mc:AlternateContent>
            </a:graphicData>
          </a:graphic>
        </p:graphicFrame>
        <p:graphicFrame>
          <p:nvGraphicFramePr>
            <p:cNvPr id="24" name="Object 6"/>
            <p:cNvGraphicFramePr>
              <a:graphicFrameLocks noChangeAspect="1"/>
            </p:cNvGraphicFramePr>
            <p:nvPr>
              <p:extLst>
                <p:ext uri="{D42A27DB-BD31-4B8C-83A1-F6EECF244321}">
                  <p14:modId xmlns:p14="http://schemas.microsoft.com/office/powerpoint/2010/main" val="3659693"/>
                </p:ext>
              </p:extLst>
            </p:nvPr>
          </p:nvGraphicFramePr>
          <p:xfrm>
            <a:off x="2406650" y="1288236"/>
            <a:ext cx="294986" cy="410101"/>
          </p:xfrm>
          <a:graphic>
            <a:graphicData uri="http://schemas.openxmlformats.org/presentationml/2006/ole">
              <mc:AlternateContent xmlns:mc="http://schemas.openxmlformats.org/markup-compatibility/2006">
                <mc:Choice xmlns:v="urn:schemas-microsoft-com:vml" Requires="v">
                  <p:oleObj spid="_x0000_s180576" name="Equation" r:id="rId22" imgW="126720" imgH="177480" progId="Equation.3">
                    <p:embed/>
                  </p:oleObj>
                </mc:Choice>
                <mc:Fallback>
                  <p:oleObj name="Equation" r:id="rId22" imgW="126720" imgH="177480" progId="Equation.3">
                    <p:embed/>
                    <p:pic>
                      <p:nvPicPr>
                        <p:cNvPr id="6150" name="Object 6"/>
                        <p:cNvPicPr>
                          <a:picLocks noChangeAspect="1" noChangeArrowheads="1"/>
                        </p:cNvPicPr>
                        <p:nvPr/>
                      </p:nvPicPr>
                      <p:blipFill>
                        <a:blip r:embed="rId23"/>
                        <a:srcRect/>
                        <a:stretch>
                          <a:fillRect/>
                        </a:stretch>
                      </p:blipFill>
                      <p:spPr bwMode="auto">
                        <a:xfrm>
                          <a:off x="2406650" y="1288236"/>
                          <a:ext cx="294986" cy="410101"/>
                        </a:xfrm>
                        <a:prstGeom prst="rect">
                          <a:avLst/>
                        </a:prstGeom>
                        <a:noFill/>
                        <a:ln>
                          <a:noFill/>
                        </a:ln>
                        <a:effectLst/>
                        <a:extLst/>
                      </p:spPr>
                    </p:pic>
                  </p:oleObj>
                </mc:Fallback>
              </mc:AlternateContent>
            </a:graphicData>
          </a:graphic>
        </p:graphicFrame>
        <p:sp>
          <p:nvSpPr>
            <p:cNvPr id="25" name="Text Box 5"/>
            <p:cNvSpPr txBox="1">
              <a:spLocks noChangeArrowheads="1"/>
            </p:cNvSpPr>
            <p:nvPr/>
          </p:nvSpPr>
          <p:spPr bwMode="auto">
            <a:xfrm>
              <a:off x="2676814" y="1291843"/>
              <a:ext cx="323761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units are time</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a:latin typeface="Tahoma" panose="020B0604030504040204" pitchFamily="34" charset="0"/>
                  <a:ea typeface="Tahoma" panose="020B0604030504040204" pitchFamily="34" charset="0"/>
                  <a:cs typeface="Tahoma" panose="020B0604030504040204" pitchFamily="34" charset="0"/>
                </a:rPr>
                <a:t>e.g. </a:t>
              </a:r>
              <a:r>
                <a:rPr lang="it-IT" altLang="en-US" sz="22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rPr>
                <a:t>)</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pSp>
      <p:sp>
        <p:nvSpPr>
          <p:cNvPr id="27" name="Text Box 22"/>
          <p:cNvSpPr txBox="1">
            <a:spLocks noChangeArrowheads="1"/>
          </p:cNvSpPr>
          <p:nvPr/>
        </p:nvSpPr>
        <p:spPr bwMode="auto">
          <a:xfrm>
            <a:off x="257096" y="5777145"/>
            <a:ext cx="4339874"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Natura lifetime (</a:t>
            </a:r>
            <a:r>
              <a:rPr lang="it-IT" altLang="en-US" sz="20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time required for [A] to reduce by a factor 1/</a:t>
            </a:r>
            <a:r>
              <a:rPr lang="it-IT" altLang="en-US" sz="2000" i="1" dirty="0" smtClean="0">
                <a:latin typeface="Tahoma" panose="020B0604030504040204" pitchFamily="34" charset="0"/>
                <a:ea typeface="Tahoma" panose="020B0604030504040204" pitchFamily="34" charset="0"/>
                <a:cs typeface="Tahoma" panose="020B0604030504040204" pitchFamily="34" charset="0"/>
              </a:rPr>
              <a:t>e</a:t>
            </a:r>
            <a:endParaRPr lang="it-IT" altLang="en-US" sz="2000" i="1" dirty="0">
              <a:latin typeface="Tahoma" panose="020B0604030504040204" pitchFamily="34" charset="0"/>
              <a:ea typeface="Tahoma" panose="020B0604030504040204" pitchFamily="34" charset="0"/>
              <a:cs typeface="Tahoma" panose="020B0604030504040204" pitchFamily="34" charset="0"/>
            </a:endParaRPr>
          </a:p>
          <a:p>
            <a:r>
              <a:rPr lang="it-IT" altLang="en-US" sz="2000" dirty="0" smtClean="0">
                <a:latin typeface="Tahoma" panose="020B0604030504040204" pitchFamily="34" charset="0"/>
                <a:ea typeface="Tahoma" panose="020B0604030504040204" pitchFamily="34" charset="0"/>
                <a:cs typeface="Tahoma" panose="020B0604030504040204" pitchFamily="34" charset="0"/>
              </a:rPr>
              <a:t>At </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dirty="0">
                <a:latin typeface="Tahoma" panose="020B0604030504040204" pitchFamily="34" charset="0"/>
                <a:ea typeface="Tahoma" panose="020B0604030504040204" pitchFamily="34" charset="0"/>
                <a:cs typeface="Tahoma" panose="020B0604030504040204" pitchFamily="34" charset="0"/>
              </a:rPr>
              <a:t>A]=[</a:t>
            </a:r>
            <a:r>
              <a:rPr lang="it-IT" altLang="en-US" sz="2000" dirty="0" smtClean="0">
                <a:latin typeface="Tahoma" panose="020B0604030504040204" pitchFamily="34" charset="0"/>
                <a:ea typeface="Tahoma" panose="020B0604030504040204" pitchFamily="34" charset="0"/>
                <a:cs typeface="Tahoma" panose="020B0604030504040204" pitchFamily="34" charset="0"/>
              </a:rPr>
              <a:t>A]</a:t>
            </a:r>
            <a:r>
              <a:rPr lang="it-IT" altLang="en-US" sz="2000" baseline="-25000" dirty="0" smtClean="0">
                <a:latin typeface="Tahoma" panose="020B0604030504040204" pitchFamily="34" charset="0"/>
                <a:ea typeface="Tahoma" panose="020B0604030504040204" pitchFamily="34" charset="0"/>
                <a:cs typeface="Tahoma" panose="020B0604030504040204" pitchFamily="34" charset="0"/>
              </a:rPr>
              <a:t>0</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i="1" dirty="0">
                <a:latin typeface="Tahoma" panose="020B0604030504040204" pitchFamily="34" charset="0"/>
                <a:ea typeface="Tahoma" panose="020B0604030504040204" pitchFamily="34" charset="0"/>
                <a:cs typeface="Tahoma" panose="020B0604030504040204" pitchFamily="34" charset="0"/>
              </a:rPr>
              <a:t>e</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 name="Object 20"/>
          <p:cNvGraphicFramePr>
            <a:graphicFrameLocks noChangeAspect="1"/>
          </p:cNvGraphicFramePr>
          <p:nvPr>
            <p:extLst>
              <p:ext uri="{D42A27DB-BD31-4B8C-83A1-F6EECF244321}">
                <p14:modId xmlns:p14="http://schemas.microsoft.com/office/powerpoint/2010/main" val="3899553845"/>
              </p:ext>
            </p:extLst>
          </p:nvPr>
        </p:nvGraphicFramePr>
        <p:xfrm>
          <a:off x="4574162" y="5793062"/>
          <a:ext cx="1803400" cy="693738"/>
        </p:xfrm>
        <a:graphic>
          <a:graphicData uri="http://schemas.openxmlformats.org/presentationml/2006/ole">
            <mc:AlternateContent xmlns:mc="http://schemas.openxmlformats.org/markup-compatibility/2006">
              <mc:Choice xmlns:v="urn:schemas-microsoft-com:vml" Requires="v">
                <p:oleObj spid="_x0000_s180577" name="Equation" r:id="rId24" imgW="1117440" imgH="431640" progId="Equation.3">
                  <p:embed/>
                </p:oleObj>
              </mc:Choice>
              <mc:Fallback>
                <p:oleObj name="Equation" r:id="rId24" imgW="1117440" imgH="431640" progId="Equation.3">
                  <p:embed/>
                  <p:pic>
                    <p:nvPicPr>
                      <p:cNvPr id="6164" name="Object 20"/>
                      <p:cNvPicPr>
                        <a:picLocks noChangeAspect="1" noChangeArrowheads="1"/>
                      </p:cNvPicPr>
                      <p:nvPr/>
                    </p:nvPicPr>
                    <p:blipFill>
                      <a:blip r:embed="rId25"/>
                      <a:srcRect/>
                      <a:stretch>
                        <a:fillRect/>
                      </a:stretch>
                    </p:blipFill>
                    <p:spPr bwMode="auto">
                      <a:xfrm>
                        <a:off x="4574162" y="5793062"/>
                        <a:ext cx="1803400" cy="693738"/>
                      </a:xfrm>
                      <a:prstGeom prst="rect">
                        <a:avLst/>
                      </a:prstGeom>
                      <a:noFill/>
                      <a:ln>
                        <a:noFill/>
                      </a:ln>
                      <a:effectLst/>
                      <a:extLst/>
                    </p:spPr>
                  </p:pic>
                </p:oleObj>
              </mc:Fallback>
            </mc:AlternateContent>
          </a:graphicData>
        </a:graphic>
      </p:graphicFrame>
      <p:graphicFrame>
        <p:nvGraphicFramePr>
          <p:cNvPr id="29" name="Object 21"/>
          <p:cNvGraphicFramePr>
            <a:graphicFrameLocks noChangeAspect="1"/>
          </p:cNvGraphicFramePr>
          <p:nvPr>
            <p:extLst>
              <p:ext uri="{D42A27DB-BD31-4B8C-83A1-F6EECF244321}">
                <p14:modId xmlns:p14="http://schemas.microsoft.com/office/powerpoint/2010/main" val="1111536439"/>
              </p:ext>
            </p:extLst>
          </p:nvPr>
        </p:nvGraphicFramePr>
        <p:xfrm>
          <a:off x="6762458" y="5766666"/>
          <a:ext cx="696913" cy="719138"/>
        </p:xfrm>
        <a:graphic>
          <a:graphicData uri="http://schemas.openxmlformats.org/presentationml/2006/ole">
            <mc:AlternateContent xmlns:mc="http://schemas.openxmlformats.org/markup-compatibility/2006">
              <mc:Choice xmlns:v="urn:schemas-microsoft-com:vml" Requires="v">
                <p:oleObj spid="_x0000_s180578" name="Equation" r:id="rId26" imgW="380880" imgH="393480" progId="Equation.3">
                  <p:embed/>
                </p:oleObj>
              </mc:Choice>
              <mc:Fallback>
                <p:oleObj name="Equation" r:id="rId26" imgW="380880" imgH="393480" progId="Equation.3">
                  <p:embed/>
                  <p:pic>
                    <p:nvPicPr>
                      <p:cNvPr id="6165" name="Object 21"/>
                      <p:cNvPicPr>
                        <a:picLocks noChangeAspect="1" noChangeArrowheads="1"/>
                      </p:cNvPicPr>
                      <p:nvPr/>
                    </p:nvPicPr>
                    <p:blipFill>
                      <a:blip r:embed="rId27"/>
                      <a:srcRect/>
                      <a:stretch>
                        <a:fillRect/>
                      </a:stretch>
                    </p:blipFill>
                    <p:spPr bwMode="auto">
                      <a:xfrm>
                        <a:off x="6762458" y="5766666"/>
                        <a:ext cx="696913" cy="719138"/>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20906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1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6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6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6"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547949" y="996967"/>
            <a:ext cx="23243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a:t>
            </a:r>
            <a:r>
              <a:rPr lang="it-IT" altLang="en-US" sz="2200" dirty="0" smtClean="0">
                <a:latin typeface="Tahoma" panose="020B0604030504040204" pitchFamily="34" charset="0"/>
                <a:ea typeface="Tahoma" panose="020B0604030504040204" pitchFamily="34" charset="0"/>
                <a:cs typeface="Tahoma" panose="020B0604030504040204" pitchFamily="34" charset="0"/>
              </a:rPr>
              <a:t>A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prodotti</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175" name="Object 7"/>
          <p:cNvGraphicFramePr>
            <a:graphicFrameLocks noChangeAspect="1"/>
          </p:cNvGraphicFramePr>
          <p:nvPr>
            <p:extLst>
              <p:ext uri="{D42A27DB-BD31-4B8C-83A1-F6EECF244321}">
                <p14:modId xmlns:p14="http://schemas.microsoft.com/office/powerpoint/2010/main" val="178300316"/>
              </p:ext>
            </p:extLst>
          </p:nvPr>
        </p:nvGraphicFramePr>
        <p:xfrm>
          <a:off x="5868881" y="822293"/>
          <a:ext cx="2194464" cy="762330"/>
        </p:xfrm>
        <a:graphic>
          <a:graphicData uri="http://schemas.openxmlformats.org/presentationml/2006/ole">
            <mc:AlternateContent xmlns:mc="http://schemas.openxmlformats.org/markup-compatibility/2006">
              <mc:Choice xmlns:v="urn:schemas-microsoft-com:vml" Requires="v">
                <p:oleObj spid="_x0000_s157597" name="Equation" r:id="rId3" imgW="1130040" imgH="393480" progId="Equation.3">
                  <p:embed/>
                </p:oleObj>
              </mc:Choice>
              <mc:Fallback>
                <p:oleObj name="Equation" r:id="rId3" imgW="1130040" imgH="393480" progId="Equation.3">
                  <p:embed/>
                  <p:pic>
                    <p:nvPicPr>
                      <p:cNvPr id="7175" name="Object 7"/>
                      <p:cNvPicPr>
                        <a:picLocks noChangeAspect="1" noChangeArrowheads="1"/>
                      </p:cNvPicPr>
                      <p:nvPr/>
                    </p:nvPicPr>
                    <p:blipFill>
                      <a:blip r:embed="rId4"/>
                      <a:srcRect/>
                      <a:stretch>
                        <a:fillRect/>
                      </a:stretch>
                    </p:blipFill>
                    <p:spPr bwMode="auto">
                      <a:xfrm>
                        <a:off x="5868881" y="822293"/>
                        <a:ext cx="2194464" cy="762330"/>
                      </a:xfrm>
                      <a:prstGeom prst="rect">
                        <a:avLst/>
                      </a:prstGeom>
                      <a:noFill/>
                      <a:ln>
                        <a:noFill/>
                      </a:ln>
                      <a:effectLst/>
                      <a:extLst/>
                    </p:spPr>
                  </p:pic>
                </p:oleObj>
              </mc:Fallback>
            </mc:AlternateContent>
          </a:graphicData>
        </a:graphic>
      </p:graphicFrame>
      <p:graphicFrame>
        <p:nvGraphicFramePr>
          <p:cNvPr id="7177" name="Object 9"/>
          <p:cNvGraphicFramePr>
            <a:graphicFrameLocks noChangeAspect="1"/>
          </p:cNvGraphicFramePr>
          <p:nvPr>
            <p:extLst>
              <p:ext uri="{D42A27DB-BD31-4B8C-83A1-F6EECF244321}">
                <p14:modId xmlns:p14="http://schemas.microsoft.com/office/powerpoint/2010/main" val="3389249214"/>
              </p:ext>
            </p:extLst>
          </p:nvPr>
        </p:nvGraphicFramePr>
        <p:xfrm>
          <a:off x="753269" y="2061020"/>
          <a:ext cx="1630362" cy="839066"/>
        </p:xfrm>
        <a:graphic>
          <a:graphicData uri="http://schemas.openxmlformats.org/presentationml/2006/ole">
            <mc:AlternateContent xmlns:mc="http://schemas.openxmlformats.org/markup-compatibility/2006">
              <mc:Choice xmlns:v="urn:schemas-microsoft-com:vml" Requires="v">
                <p:oleObj spid="_x0000_s157598" name="Equation" r:id="rId5" imgW="812520" imgH="419040" progId="Equation.3">
                  <p:embed/>
                </p:oleObj>
              </mc:Choice>
              <mc:Fallback>
                <p:oleObj name="Equation" r:id="rId5" imgW="812520" imgH="419040" progId="Equation.3">
                  <p:embed/>
                  <p:pic>
                    <p:nvPicPr>
                      <p:cNvPr id="7177" name="Object 9"/>
                      <p:cNvPicPr>
                        <a:picLocks noChangeAspect="1" noChangeArrowheads="1"/>
                      </p:cNvPicPr>
                      <p:nvPr/>
                    </p:nvPicPr>
                    <p:blipFill>
                      <a:blip r:embed="rId6"/>
                      <a:srcRect/>
                      <a:stretch>
                        <a:fillRect/>
                      </a:stretch>
                    </p:blipFill>
                    <p:spPr bwMode="auto">
                      <a:xfrm>
                        <a:off x="753269" y="2061020"/>
                        <a:ext cx="1630362" cy="839066"/>
                      </a:xfrm>
                      <a:prstGeom prst="rect">
                        <a:avLst/>
                      </a:prstGeom>
                      <a:noFill/>
                      <a:ln>
                        <a:noFill/>
                      </a:ln>
                      <a:effectLst/>
                      <a:extLst/>
                    </p:spPr>
                  </p:pic>
                </p:oleObj>
              </mc:Fallback>
            </mc:AlternateContent>
          </a:graphicData>
        </a:graphic>
      </p:graphicFrame>
      <p:graphicFrame>
        <p:nvGraphicFramePr>
          <p:cNvPr id="7178" name="Object 10"/>
          <p:cNvGraphicFramePr>
            <a:graphicFrameLocks noChangeAspect="1"/>
          </p:cNvGraphicFramePr>
          <p:nvPr>
            <p:extLst>
              <p:ext uri="{D42A27DB-BD31-4B8C-83A1-F6EECF244321}">
                <p14:modId xmlns:p14="http://schemas.microsoft.com/office/powerpoint/2010/main" val="4032591901"/>
              </p:ext>
            </p:extLst>
          </p:nvPr>
        </p:nvGraphicFramePr>
        <p:xfrm>
          <a:off x="2872303" y="1981625"/>
          <a:ext cx="2317500" cy="1060891"/>
        </p:xfrm>
        <a:graphic>
          <a:graphicData uri="http://schemas.openxmlformats.org/presentationml/2006/ole">
            <mc:AlternateContent xmlns:mc="http://schemas.openxmlformats.org/markup-compatibility/2006">
              <mc:Choice xmlns:v="urn:schemas-microsoft-com:vml" Requires="v">
                <p:oleObj spid="_x0000_s157599" name="Equation" r:id="rId7" imgW="1079280" imgH="495000" progId="Equation.3">
                  <p:embed/>
                </p:oleObj>
              </mc:Choice>
              <mc:Fallback>
                <p:oleObj name="Equation" r:id="rId7" imgW="1079280" imgH="495000" progId="Equation.3">
                  <p:embed/>
                  <p:pic>
                    <p:nvPicPr>
                      <p:cNvPr id="7178" name="Object 10"/>
                      <p:cNvPicPr>
                        <a:picLocks noChangeAspect="1" noChangeArrowheads="1"/>
                      </p:cNvPicPr>
                      <p:nvPr/>
                    </p:nvPicPr>
                    <p:blipFill>
                      <a:blip r:embed="rId8"/>
                      <a:srcRect/>
                      <a:stretch>
                        <a:fillRect/>
                      </a:stretch>
                    </p:blipFill>
                    <p:spPr bwMode="auto">
                      <a:xfrm>
                        <a:off x="2872303" y="1981625"/>
                        <a:ext cx="2317500" cy="1060891"/>
                      </a:xfrm>
                      <a:prstGeom prst="rect">
                        <a:avLst/>
                      </a:prstGeom>
                      <a:noFill/>
                      <a:ln>
                        <a:noFill/>
                      </a:ln>
                      <a:effectLst/>
                      <a:extLst/>
                    </p:spPr>
                  </p:pic>
                </p:oleObj>
              </mc:Fallback>
            </mc:AlternateContent>
          </a:graphicData>
        </a:graphic>
      </p:graphicFrame>
      <p:graphicFrame>
        <p:nvGraphicFramePr>
          <p:cNvPr id="7179" name="Object 11"/>
          <p:cNvGraphicFramePr>
            <a:graphicFrameLocks noChangeAspect="1"/>
          </p:cNvGraphicFramePr>
          <p:nvPr>
            <p:extLst>
              <p:ext uri="{D42A27DB-BD31-4B8C-83A1-F6EECF244321}">
                <p14:modId xmlns:p14="http://schemas.microsoft.com/office/powerpoint/2010/main" val="100789667"/>
              </p:ext>
            </p:extLst>
          </p:nvPr>
        </p:nvGraphicFramePr>
        <p:xfrm>
          <a:off x="5765006" y="2060452"/>
          <a:ext cx="2614612" cy="949325"/>
        </p:xfrm>
        <a:graphic>
          <a:graphicData uri="http://schemas.openxmlformats.org/presentationml/2006/ole">
            <mc:AlternateContent xmlns:mc="http://schemas.openxmlformats.org/markup-compatibility/2006">
              <mc:Choice xmlns:v="urn:schemas-microsoft-com:vml" Requires="v">
                <p:oleObj spid="_x0000_s157600" name="Equation" r:id="rId9" imgW="1358640" imgH="495000" progId="Equation.3">
                  <p:embed/>
                </p:oleObj>
              </mc:Choice>
              <mc:Fallback>
                <p:oleObj name="Equation" r:id="rId9" imgW="1358640" imgH="495000" progId="Equation.3">
                  <p:embed/>
                  <p:pic>
                    <p:nvPicPr>
                      <p:cNvPr id="7179" name="Object 11"/>
                      <p:cNvPicPr>
                        <a:picLocks noChangeAspect="1" noChangeArrowheads="1"/>
                      </p:cNvPicPr>
                      <p:nvPr/>
                    </p:nvPicPr>
                    <p:blipFill>
                      <a:blip r:embed="rId10"/>
                      <a:srcRect/>
                      <a:stretch>
                        <a:fillRect/>
                      </a:stretch>
                    </p:blipFill>
                    <p:spPr bwMode="auto">
                      <a:xfrm>
                        <a:off x="5765006" y="2060452"/>
                        <a:ext cx="2614612" cy="949325"/>
                      </a:xfrm>
                      <a:prstGeom prst="rect">
                        <a:avLst/>
                      </a:prstGeom>
                      <a:noFill/>
                      <a:ln>
                        <a:noFill/>
                      </a:ln>
                      <a:effectLst/>
                      <a:extLst/>
                    </p:spPr>
                  </p:pic>
                </p:oleObj>
              </mc:Fallback>
            </mc:AlternateContent>
          </a:graphicData>
        </a:graphic>
      </p:graphicFrame>
      <p:grpSp>
        <p:nvGrpSpPr>
          <p:cNvPr id="7198" name="Group 30"/>
          <p:cNvGrpSpPr>
            <a:grpSpLocks/>
          </p:cNvGrpSpPr>
          <p:nvPr/>
        </p:nvGrpSpPr>
        <p:grpSpPr bwMode="auto">
          <a:xfrm>
            <a:off x="981075" y="3043378"/>
            <a:ext cx="7196138" cy="1947863"/>
            <a:chOff x="618" y="2270"/>
            <a:chExt cx="4533" cy="1227"/>
          </a:xfrm>
        </p:grpSpPr>
        <p:sp>
          <p:nvSpPr>
            <p:cNvPr id="7181" name="Rectangle 13"/>
            <p:cNvSpPr>
              <a:spLocks noChangeArrowheads="1"/>
            </p:cNvSpPr>
            <p:nvPr/>
          </p:nvSpPr>
          <p:spPr bwMode="auto">
            <a:xfrm>
              <a:off x="618" y="2270"/>
              <a:ext cx="4533" cy="1227"/>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it-IT" altLang="en-US" i="1"/>
            </a:p>
          </p:txBody>
        </p:sp>
        <p:graphicFrame>
          <p:nvGraphicFramePr>
            <p:cNvPr id="7182" name="Object 14"/>
            <p:cNvGraphicFramePr>
              <a:graphicFrameLocks noChangeAspect="1"/>
            </p:cNvGraphicFramePr>
            <p:nvPr>
              <p:extLst>
                <p:ext uri="{D42A27DB-BD31-4B8C-83A1-F6EECF244321}">
                  <p14:modId xmlns:p14="http://schemas.microsoft.com/office/powerpoint/2010/main" val="1001825026"/>
                </p:ext>
              </p:extLst>
            </p:nvPr>
          </p:nvGraphicFramePr>
          <p:xfrm>
            <a:off x="1043" y="2618"/>
            <a:ext cx="1067" cy="482"/>
          </p:xfrm>
          <a:graphic>
            <a:graphicData uri="http://schemas.openxmlformats.org/presentationml/2006/ole">
              <mc:AlternateContent xmlns:mc="http://schemas.openxmlformats.org/markup-compatibility/2006">
                <mc:Choice xmlns:v="urn:schemas-microsoft-com:vml" Requires="v">
                  <p:oleObj spid="_x0000_s157601" name="Equation" r:id="rId11" imgW="952200" imgH="431640" progId="Equation.3">
                    <p:embed/>
                  </p:oleObj>
                </mc:Choice>
                <mc:Fallback>
                  <p:oleObj name="Equation" r:id="rId11" imgW="952200" imgH="431640" progId="Equation.3">
                    <p:embed/>
                    <p:pic>
                      <p:nvPicPr>
                        <p:cNvPr id="7182" name="Object 14"/>
                        <p:cNvPicPr>
                          <a:picLocks noChangeAspect="1" noChangeArrowheads="1"/>
                        </p:cNvPicPr>
                        <p:nvPr/>
                      </p:nvPicPr>
                      <p:blipFill>
                        <a:blip r:embed="rId12"/>
                        <a:srcRect/>
                        <a:stretch>
                          <a:fillRect/>
                        </a:stretch>
                      </p:blipFill>
                      <p:spPr bwMode="auto">
                        <a:xfrm>
                          <a:off x="1043" y="2618"/>
                          <a:ext cx="1067" cy="482"/>
                        </a:xfrm>
                        <a:prstGeom prst="rect">
                          <a:avLst/>
                        </a:prstGeom>
                        <a:solidFill>
                          <a:srgbClr val="DDDDDD"/>
                        </a:solidFill>
                        <a:ln>
                          <a:noFill/>
                        </a:ln>
                        <a:effectLst/>
                        <a:extLst/>
                      </p:spPr>
                    </p:pic>
                  </p:oleObj>
                </mc:Fallback>
              </mc:AlternateContent>
            </a:graphicData>
          </a:graphic>
        </p:graphicFrame>
        <p:sp>
          <p:nvSpPr>
            <p:cNvPr id="7184" name="Line 16"/>
            <p:cNvSpPr>
              <a:spLocks noChangeShapeType="1"/>
            </p:cNvSpPr>
            <p:nvPr/>
          </p:nvSpPr>
          <p:spPr bwMode="auto">
            <a:xfrm flipV="1">
              <a:off x="2973" y="2320"/>
              <a:ext cx="0" cy="926"/>
            </a:xfrm>
            <a:prstGeom prst="line">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5" name="Line 17"/>
            <p:cNvSpPr>
              <a:spLocks noChangeShapeType="1"/>
            </p:cNvSpPr>
            <p:nvPr/>
          </p:nvSpPr>
          <p:spPr bwMode="auto">
            <a:xfrm>
              <a:off x="2973" y="3246"/>
              <a:ext cx="1152" cy="0"/>
            </a:xfrm>
            <a:prstGeom prst="line">
              <a:avLst/>
            </a:prstGeom>
            <a:noFill/>
            <a:ln w="9525">
              <a:solidFill>
                <a:schemeClr val="tx1"/>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7" name="Text Box 19"/>
            <p:cNvSpPr txBox="1">
              <a:spLocks noChangeArrowheads="1"/>
            </p:cNvSpPr>
            <p:nvPr/>
          </p:nvSpPr>
          <p:spPr bwMode="auto">
            <a:xfrm>
              <a:off x="3554" y="3253"/>
              <a:ext cx="391" cy="233"/>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t>time</a:t>
              </a:r>
              <a:endParaRPr lang="en-US" altLang="en-US" dirty="0"/>
            </a:p>
          </p:txBody>
        </p:sp>
        <p:sp>
          <p:nvSpPr>
            <p:cNvPr id="7188" name="Text Box 20"/>
            <p:cNvSpPr txBox="1">
              <a:spLocks noChangeArrowheads="1"/>
            </p:cNvSpPr>
            <p:nvPr/>
          </p:nvSpPr>
          <p:spPr bwMode="auto">
            <a:xfrm>
              <a:off x="2560" y="2426"/>
              <a:ext cx="412" cy="231"/>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i="1"/>
                <a:t>1/[A]</a:t>
              </a:r>
              <a:endParaRPr lang="en-US" altLang="en-US" i="1"/>
            </a:p>
          </p:txBody>
        </p:sp>
        <p:sp>
          <p:nvSpPr>
            <p:cNvPr id="7190" name="Line 22"/>
            <p:cNvSpPr>
              <a:spLocks noChangeShapeType="1"/>
            </p:cNvSpPr>
            <p:nvPr/>
          </p:nvSpPr>
          <p:spPr bwMode="auto">
            <a:xfrm flipV="1">
              <a:off x="2980" y="2618"/>
              <a:ext cx="1140" cy="387"/>
            </a:xfrm>
            <a:prstGeom prst="line">
              <a:avLst/>
            </a:prstGeom>
            <a:noFill/>
            <a:ln w="3810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1" name="Text Box 23"/>
            <p:cNvSpPr txBox="1">
              <a:spLocks noChangeArrowheads="1"/>
            </p:cNvSpPr>
            <p:nvPr/>
          </p:nvSpPr>
          <p:spPr bwMode="auto">
            <a:xfrm>
              <a:off x="2450" y="2911"/>
              <a:ext cx="465" cy="231"/>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i="1"/>
                <a:t>1/[A]</a:t>
              </a:r>
              <a:r>
                <a:rPr lang="it-IT" altLang="en-US" i="1" baseline="-25000"/>
                <a:t>0</a:t>
              </a:r>
              <a:endParaRPr lang="en-US" altLang="en-US" i="1" baseline="-25000"/>
            </a:p>
          </p:txBody>
        </p:sp>
        <p:sp>
          <p:nvSpPr>
            <p:cNvPr id="7193" name="Rectangle 25"/>
            <p:cNvSpPr>
              <a:spLocks noChangeArrowheads="1"/>
            </p:cNvSpPr>
            <p:nvPr/>
          </p:nvSpPr>
          <p:spPr bwMode="auto">
            <a:xfrm>
              <a:off x="3757" y="2805"/>
              <a:ext cx="726"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t>slope = </a:t>
              </a:r>
              <a:r>
                <a:rPr lang="it-IT" altLang="en-US" i="1" dirty="0"/>
                <a:t>k</a:t>
              </a:r>
              <a:endParaRPr lang="en-US" altLang="en-US" i="1" dirty="0"/>
            </a:p>
          </p:txBody>
        </p:sp>
        <p:sp>
          <p:nvSpPr>
            <p:cNvPr id="7194" name="Line 26"/>
            <p:cNvSpPr>
              <a:spLocks noChangeShapeType="1"/>
            </p:cNvSpPr>
            <p:nvPr/>
          </p:nvSpPr>
          <p:spPr bwMode="auto">
            <a:xfrm>
              <a:off x="3494" y="2880"/>
              <a:ext cx="275" cy="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aphicFrame>
        <p:nvGraphicFramePr>
          <p:cNvPr id="7196" name="Object 28"/>
          <p:cNvGraphicFramePr>
            <a:graphicFrameLocks noChangeAspect="1"/>
          </p:cNvGraphicFramePr>
          <p:nvPr>
            <p:extLst>
              <p:ext uri="{D42A27DB-BD31-4B8C-83A1-F6EECF244321}">
                <p14:modId xmlns:p14="http://schemas.microsoft.com/office/powerpoint/2010/main" val="1987745536"/>
              </p:ext>
            </p:extLst>
          </p:nvPr>
        </p:nvGraphicFramePr>
        <p:xfrm>
          <a:off x="6197050" y="5088104"/>
          <a:ext cx="1333014" cy="768833"/>
        </p:xfrm>
        <a:graphic>
          <a:graphicData uri="http://schemas.openxmlformats.org/presentationml/2006/ole">
            <mc:AlternateContent xmlns:mc="http://schemas.openxmlformats.org/markup-compatibility/2006">
              <mc:Choice xmlns:v="urn:schemas-microsoft-com:vml" Requires="v">
                <p:oleObj spid="_x0000_s157602" name="Equation" r:id="rId13" imgW="749160" imgH="431640" progId="Equation.3">
                  <p:embed/>
                </p:oleObj>
              </mc:Choice>
              <mc:Fallback>
                <p:oleObj name="Equation" r:id="rId13" imgW="749160" imgH="431640" progId="Equation.3">
                  <p:embed/>
                  <p:pic>
                    <p:nvPicPr>
                      <p:cNvPr id="7196" name="Object 28"/>
                      <p:cNvPicPr>
                        <a:picLocks noChangeAspect="1" noChangeArrowheads="1"/>
                      </p:cNvPicPr>
                      <p:nvPr/>
                    </p:nvPicPr>
                    <p:blipFill>
                      <a:blip r:embed="rId14"/>
                      <a:srcRect/>
                      <a:stretch>
                        <a:fillRect/>
                      </a:stretch>
                    </p:blipFill>
                    <p:spPr bwMode="auto">
                      <a:xfrm>
                        <a:off x="6197050" y="5088104"/>
                        <a:ext cx="1333014" cy="768833"/>
                      </a:xfrm>
                      <a:prstGeom prst="rect">
                        <a:avLst/>
                      </a:prstGeom>
                      <a:noFill/>
                      <a:ln>
                        <a:noFill/>
                      </a:ln>
                      <a:effectLst/>
                      <a:extLst/>
                    </p:spPr>
                  </p:pic>
                </p:oleObj>
              </mc:Fallback>
            </mc:AlternateContent>
          </a:graphicData>
        </a:graphic>
      </p:graphicFrame>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Second order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2666495" y="897236"/>
            <a:ext cx="6107844" cy="997313"/>
            <a:chOff x="3034688" y="952859"/>
            <a:chExt cx="6107844" cy="997313"/>
          </a:xfrm>
        </p:grpSpPr>
        <p:graphicFrame>
          <p:nvGraphicFramePr>
            <p:cNvPr id="26" name="Object 6"/>
            <p:cNvGraphicFramePr>
              <a:graphicFrameLocks noChangeAspect="1"/>
            </p:cNvGraphicFramePr>
            <p:nvPr>
              <p:extLst>
                <p:ext uri="{D42A27DB-BD31-4B8C-83A1-F6EECF244321}">
                  <p14:modId xmlns:p14="http://schemas.microsoft.com/office/powerpoint/2010/main" val="1196473464"/>
                </p:ext>
              </p:extLst>
            </p:nvPr>
          </p:nvGraphicFramePr>
          <p:xfrm>
            <a:off x="3678644" y="952859"/>
            <a:ext cx="1266825" cy="523875"/>
          </p:xfrm>
          <a:graphic>
            <a:graphicData uri="http://schemas.openxmlformats.org/presentationml/2006/ole">
              <mc:AlternateContent xmlns:mc="http://schemas.openxmlformats.org/markup-compatibility/2006">
                <mc:Choice xmlns:v="urn:schemas-microsoft-com:vml" Requires="v">
                  <p:oleObj spid="_x0000_s157603" name="Equation" r:id="rId15" imgW="583920" imgH="241200" progId="Equation.3">
                    <p:embed/>
                  </p:oleObj>
                </mc:Choice>
                <mc:Fallback>
                  <p:oleObj name="Equation" r:id="rId15" imgW="583920" imgH="241200" progId="Equation.3">
                    <p:embed/>
                    <p:pic>
                      <p:nvPicPr>
                        <p:cNvPr id="6150" name="Object 6"/>
                        <p:cNvPicPr>
                          <a:picLocks noChangeAspect="1" noChangeArrowheads="1"/>
                        </p:cNvPicPr>
                        <p:nvPr/>
                      </p:nvPicPr>
                      <p:blipFill>
                        <a:blip r:embed="rId16"/>
                        <a:srcRect/>
                        <a:stretch>
                          <a:fillRect/>
                        </a:stretch>
                      </p:blipFill>
                      <p:spPr bwMode="auto">
                        <a:xfrm>
                          <a:off x="3678644" y="952859"/>
                          <a:ext cx="1266825" cy="523875"/>
                        </a:xfrm>
                        <a:prstGeom prst="rect">
                          <a:avLst/>
                        </a:prstGeom>
                        <a:noFill/>
                        <a:ln>
                          <a:noFill/>
                        </a:ln>
                        <a:effectLst/>
                        <a:extLst/>
                      </p:spPr>
                    </p:pic>
                  </p:oleObj>
                </mc:Fallback>
              </mc:AlternateContent>
            </a:graphicData>
          </a:graphic>
        </p:graphicFrame>
        <p:graphicFrame>
          <p:nvGraphicFramePr>
            <p:cNvPr id="27" name="Object 6"/>
            <p:cNvGraphicFramePr>
              <a:graphicFrameLocks noChangeAspect="1"/>
            </p:cNvGraphicFramePr>
            <p:nvPr>
              <p:extLst>
                <p:ext uri="{D42A27DB-BD31-4B8C-83A1-F6EECF244321}">
                  <p14:modId xmlns:p14="http://schemas.microsoft.com/office/powerpoint/2010/main" val="2357630933"/>
                </p:ext>
              </p:extLst>
            </p:nvPr>
          </p:nvGraphicFramePr>
          <p:xfrm>
            <a:off x="3034688" y="1520219"/>
            <a:ext cx="294986" cy="410101"/>
          </p:xfrm>
          <a:graphic>
            <a:graphicData uri="http://schemas.openxmlformats.org/presentationml/2006/ole">
              <mc:AlternateContent xmlns:mc="http://schemas.openxmlformats.org/markup-compatibility/2006">
                <mc:Choice xmlns:v="urn:schemas-microsoft-com:vml" Requires="v">
                  <p:oleObj spid="_x0000_s157604" name="Equation" r:id="rId17" imgW="126720" imgH="177480" progId="Equation.3">
                    <p:embed/>
                  </p:oleObj>
                </mc:Choice>
                <mc:Fallback>
                  <p:oleObj name="Equation" r:id="rId17" imgW="126720" imgH="177480" progId="Equation.3">
                    <p:embed/>
                    <p:pic>
                      <p:nvPicPr>
                        <p:cNvPr id="24" name="Object 6"/>
                        <p:cNvPicPr>
                          <a:picLocks noChangeAspect="1" noChangeArrowheads="1"/>
                        </p:cNvPicPr>
                        <p:nvPr/>
                      </p:nvPicPr>
                      <p:blipFill>
                        <a:blip r:embed="rId18"/>
                        <a:srcRect/>
                        <a:stretch>
                          <a:fillRect/>
                        </a:stretch>
                      </p:blipFill>
                      <p:spPr bwMode="auto">
                        <a:xfrm>
                          <a:off x="3034688" y="1520219"/>
                          <a:ext cx="294986" cy="410101"/>
                        </a:xfrm>
                        <a:prstGeom prst="rect">
                          <a:avLst/>
                        </a:prstGeom>
                        <a:noFill/>
                        <a:ln>
                          <a:noFill/>
                        </a:ln>
                        <a:effectLst/>
                        <a:extLst/>
                      </p:spPr>
                    </p:pic>
                  </p:oleObj>
                </mc:Fallback>
              </mc:AlternateContent>
            </a:graphicData>
          </a:graphic>
        </p:graphicFrame>
        <p:sp>
          <p:nvSpPr>
            <p:cNvPr id="28" name="Text Box 5"/>
            <p:cNvSpPr txBox="1">
              <a:spLocks noChangeArrowheads="1"/>
            </p:cNvSpPr>
            <p:nvPr/>
          </p:nvSpPr>
          <p:spPr bwMode="auto">
            <a:xfrm>
              <a:off x="3240496" y="1550062"/>
              <a:ext cx="59020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units are conc</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time</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(eg</a:t>
              </a:r>
              <a:r>
                <a:rPr lang="it-IT" altLang="en-US" sz="2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cm</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molecules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pSp>
      <p:sp>
        <p:nvSpPr>
          <p:cNvPr id="29" name="Text Box 22"/>
          <p:cNvSpPr txBox="1">
            <a:spLocks noChangeArrowheads="1"/>
          </p:cNvSpPr>
          <p:nvPr/>
        </p:nvSpPr>
        <p:spPr bwMode="auto">
          <a:xfrm>
            <a:off x="371006" y="5085409"/>
            <a:ext cx="267823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Half-life (</a:t>
            </a:r>
            <a:r>
              <a:rPr lang="it-IT" altLang="en-US" sz="2000" i="1" dirty="0">
                <a:solidFill>
                  <a:srgbClr val="FF0000"/>
                </a:solidFill>
                <a:latin typeface="Tahoma" panose="020B0604030504040204" pitchFamily="34" charset="0"/>
                <a:ea typeface="Tahoma" panose="020B0604030504040204" pitchFamily="34" charset="0"/>
                <a:cs typeface="Tahoma" panose="020B0604030504040204" pitchFamily="34" charset="0"/>
              </a:rPr>
              <a:t>t</a:t>
            </a:r>
            <a:r>
              <a:rPr lang="it-IT" altLang="en-US" sz="2000" i="1" baseline="-25000" dirty="0">
                <a:solidFill>
                  <a:srgbClr val="FF0000"/>
                </a:solidFill>
                <a:latin typeface="Tahoma" panose="020B0604030504040204" pitchFamily="34" charset="0"/>
                <a:ea typeface="Tahoma" panose="020B0604030504040204" pitchFamily="34" charset="0"/>
                <a:cs typeface="Tahoma" panose="020B0604030504040204" pitchFamily="34" charset="0"/>
              </a:rPr>
              <a:t>1/2 </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p>
          <a:p>
            <a:r>
              <a:rPr lang="it-IT" altLang="en-US" sz="2000" dirty="0" smtClean="0">
                <a:latin typeface="Tahoma" panose="020B0604030504040204" pitchFamily="34" charset="0"/>
                <a:ea typeface="Tahoma" panose="020B0604030504040204" pitchFamily="34" charset="0"/>
                <a:cs typeface="Tahoma" panose="020B0604030504040204" pitchFamily="34" charset="0"/>
              </a:rPr>
              <a:t>At </a:t>
            </a:r>
            <a:r>
              <a:rPr lang="it-IT" altLang="en-US" sz="2000" i="1" dirty="0" smtClean="0">
                <a:latin typeface="Tahoma" panose="020B0604030504040204" pitchFamily="34" charset="0"/>
                <a:ea typeface="Tahoma" panose="020B0604030504040204" pitchFamily="34" charset="0"/>
                <a:cs typeface="Tahoma" panose="020B0604030504040204" pitchFamily="34" charset="0"/>
              </a:rPr>
              <a:t>t</a:t>
            </a:r>
            <a:r>
              <a:rPr lang="it-IT" altLang="en-US" sz="2000" i="1" baseline="-25000" dirty="0" smtClean="0">
                <a:latin typeface="Tahoma" panose="020B0604030504040204" pitchFamily="34" charset="0"/>
                <a:ea typeface="Tahoma" panose="020B0604030504040204" pitchFamily="34" charset="0"/>
                <a:cs typeface="Tahoma" panose="020B0604030504040204" pitchFamily="34" charset="0"/>
              </a:rPr>
              <a:t>1/2</a:t>
            </a:r>
            <a:r>
              <a:rPr lang="it-IT" altLang="en-US" sz="2000" i="1" dirty="0" smtClean="0">
                <a:latin typeface="Tahoma" panose="020B0604030504040204" pitchFamily="34" charset="0"/>
                <a:ea typeface="Tahoma" panose="020B0604030504040204" pitchFamily="34" charset="0"/>
                <a:cs typeface="Tahoma" panose="020B0604030504040204" pitchFamily="34" charset="0"/>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      [</a:t>
            </a:r>
            <a:r>
              <a:rPr lang="it-IT" altLang="en-US" sz="2000" dirty="0">
                <a:latin typeface="Tahoma" panose="020B0604030504040204" pitchFamily="34" charset="0"/>
                <a:ea typeface="Tahoma" panose="020B0604030504040204" pitchFamily="34" charset="0"/>
                <a:cs typeface="Tahoma" panose="020B0604030504040204" pitchFamily="34" charset="0"/>
              </a:rPr>
              <a:t>A]=[A]</a:t>
            </a:r>
            <a:r>
              <a:rPr lang="it-IT" altLang="en-US" sz="2000" baseline="-25000" dirty="0">
                <a:latin typeface="Tahoma" panose="020B0604030504040204" pitchFamily="34" charset="0"/>
                <a:ea typeface="Tahoma" panose="020B0604030504040204" pitchFamily="34" charset="0"/>
                <a:cs typeface="Tahoma" panose="020B0604030504040204" pitchFamily="34" charset="0"/>
              </a:rPr>
              <a:t>0</a:t>
            </a:r>
            <a:r>
              <a:rPr lang="it-IT" altLang="en-US" sz="2000" dirty="0">
                <a:latin typeface="Tahoma" panose="020B0604030504040204" pitchFamily="34" charset="0"/>
                <a:ea typeface="Tahoma" panose="020B0604030504040204" pitchFamily="34" charset="0"/>
                <a:cs typeface="Tahoma" panose="020B0604030504040204" pitchFamily="34" charset="0"/>
              </a:rPr>
              <a:t>/2</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0" name="Text Box 22"/>
          <p:cNvSpPr txBox="1">
            <a:spLocks noChangeArrowheads="1"/>
          </p:cNvSpPr>
          <p:nvPr/>
        </p:nvSpPr>
        <p:spPr bwMode="auto">
          <a:xfrm>
            <a:off x="327995" y="5948877"/>
            <a:ext cx="2721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Natura lifetime (</a:t>
            </a:r>
            <a:r>
              <a:rPr lang="it-IT" altLang="en-US" sz="2000" i="1"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it-IT" altLang="en-US" sz="2000" dirty="0" smtClean="0">
              <a:latin typeface="Tahoma" panose="020B0604030504040204" pitchFamily="34" charset="0"/>
              <a:ea typeface="Tahoma" panose="020B0604030504040204" pitchFamily="34" charset="0"/>
              <a:cs typeface="Tahoma" panose="020B0604030504040204" pitchFamily="34" charset="0"/>
            </a:endParaRPr>
          </a:p>
          <a:p>
            <a:r>
              <a:rPr lang="it-IT" altLang="en-US" sz="2000" dirty="0" smtClean="0">
                <a:latin typeface="Tahoma" panose="020B0604030504040204" pitchFamily="34" charset="0"/>
                <a:ea typeface="Tahoma" panose="020B0604030504040204" pitchFamily="34" charset="0"/>
                <a:cs typeface="Tahoma" panose="020B0604030504040204" pitchFamily="34" charset="0"/>
              </a:rPr>
              <a:t>At </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dirty="0">
                <a:latin typeface="Tahoma" panose="020B0604030504040204" pitchFamily="34" charset="0"/>
                <a:ea typeface="Tahoma" panose="020B0604030504040204" pitchFamily="34" charset="0"/>
                <a:cs typeface="Tahoma" panose="020B0604030504040204" pitchFamily="34" charset="0"/>
              </a:rPr>
              <a:t>A]=[</a:t>
            </a:r>
            <a:r>
              <a:rPr lang="it-IT" altLang="en-US" sz="2000" dirty="0" smtClean="0">
                <a:latin typeface="Tahoma" panose="020B0604030504040204" pitchFamily="34" charset="0"/>
                <a:ea typeface="Tahoma" panose="020B0604030504040204" pitchFamily="34" charset="0"/>
                <a:cs typeface="Tahoma" panose="020B0604030504040204" pitchFamily="34" charset="0"/>
              </a:rPr>
              <a:t>A]</a:t>
            </a:r>
            <a:r>
              <a:rPr lang="it-IT" altLang="en-US" sz="2000" baseline="-25000" dirty="0" smtClean="0">
                <a:latin typeface="Tahoma" panose="020B0604030504040204" pitchFamily="34" charset="0"/>
                <a:ea typeface="Tahoma" panose="020B0604030504040204" pitchFamily="34" charset="0"/>
                <a:cs typeface="Tahoma" panose="020B0604030504040204" pitchFamily="34" charset="0"/>
              </a:rPr>
              <a:t>0</a:t>
            </a:r>
            <a:r>
              <a:rPr lang="it-IT" altLang="en-US" sz="2000" dirty="0" smtClean="0">
                <a:latin typeface="Tahoma" panose="020B0604030504040204" pitchFamily="34" charset="0"/>
                <a:ea typeface="Tahoma" panose="020B0604030504040204" pitchFamily="34" charset="0"/>
                <a:cs typeface="Tahoma" panose="020B0604030504040204" pitchFamily="34" charset="0"/>
              </a:rPr>
              <a:t>/</a:t>
            </a:r>
            <a:r>
              <a:rPr lang="it-IT" altLang="en-US" sz="2000" i="1" dirty="0">
                <a:latin typeface="Tahoma" panose="020B0604030504040204" pitchFamily="34" charset="0"/>
                <a:ea typeface="Tahoma" panose="020B0604030504040204" pitchFamily="34" charset="0"/>
                <a:cs typeface="Tahoma" panose="020B0604030504040204" pitchFamily="34" charset="0"/>
              </a:rPr>
              <a:t>e</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2" name="Object 14"/>
          <p:cNvGraphicFramePr>
            <a:graphicFrameLocks noChangeAspect="1"/>
          </p:cNvGraphicFramePr>
          <p:nvPr>
            <p:extLst>
              <p:ext uri="{D42A27DB-BD31-4B8C-83A1-F6EECF244321}">
                <p14:modId xmlns:p14="http://schemas.microsoft.com/office/powerpoint/2010/main" val="1232814664"/>
              </p:ext>
            </p:extLst>
          </p:nvPr>
        </p:nvGraphicFramePr>
        <p:xfrm>
          <a:off x="3682042" y="5075231"/>
          <a:ext cx="1808162" cy="781050"/>
        </p:xfrm>
        <a:graphic>
          <a:graphicData uri="http://schemas.openxmlformats.org/presentationml/2006/ole">
            <mc:AlternateContent xmlns:mc="http://schemas.openxmlformats.org/markup-compatibility/2006">
              <mc:Choice xmlns:v="urn:schemas-microsoft-com:vml" Requires="v">
                <p:oleObj spid="_x0000_s157605" name="Equation" r:id="rId19" imgW="1015920" imgH="431640" progId="Equation.3">
                  <p:embed/>
                </p:oleObj>
              </mc:Choice>
              <mc:Fallback>
                <p:oleObj name="Equation" r:id="rId19" imgW="1015920" imgH="431640" progId="Equation.3">
                  <p:embed/>
                  <p:pic>
                    <p:nvPicPr>
                      <p:cNvPr id="7182" name="Object 14"/>
                      <p:cNvPicPr>
                        <a:picLocks noChangeAspect="1" noChangeArrowheads="1"/>
                      </p:cNvPicPr>
                      <p:nvPr/>
                    </p:nvPicPr>
                    <p:blipFill>
                      <a:blip r:embed="rId20"/>
                      <a:srcRect/>
                      <a:stretch>
                        <a:fillRect/>
                      </a:stretch>
                    </p:blipFill>
                    <p:spPr bwMode="auto">
                      <a:xfrm>
                        <a:off x="3682042" y="5075231"/>
                        <a:ext cx="1808162" cy="781050"/>
                      </a:xfrm>
                      <a:prstGeom prst="rect">
                        <a:avLst/>
                      </a:prstGeom>
                      <a:noFill/>
                      <a:ln>
                        <a:noFill/>
                      </a:ln>
                      <a:effectLst/>
                      <a:extLst/>
                    </p:spPr>
                  </p:pic>
                </p:oleObj>
              </mc:Fallback>
            </mc:AlternateContent>
          </a:graphicData>
        </a:graphic>
      </p:graphicFrame>
      <p:graphicFrame>
        <p:nvGraphicFramePr>
          <p:cNvPr id="34" name="Object 28"/>
          <p:cNvGraphicFramePr>
            <a:graphicFrameLocks noChangeAspect="1"/>
          </p:cNvGraphicFramePr>
          <p:nvPr>
            <p:extLst>
              <p:ext uri="{D42A27DB-BD31-4B8C-83A1-F6EECF244321}">
                <p14:modId xmlns:p14="http://schemas.microsoft.com/office/powerpoint/2010/main" val="3971215650"/>
              </p:ext>
            </p:extLst>
          </p:nvPr>
        </p:nvGraphicFramePr>
        <p:xfrm>
          <a:off x="5765006" y="6041864"/>
          <a:ext cx="2057400" cy="768350"/>
        </p:xfrm>
        <a:graphic>
          <a:graphicData uri="http://schemas.openxmlformats.org/presentationml/2006/ole">
            <mc:AlternateContent xmlns:mc="http://schemas.openxmlformats.org/markup-compatibility/2006">
              <mc:Choice xmlns:v="urn:schemas-microsoft-com:vml" Requires="v">
                <p:oleObj spid="_x0000_s157606" name="Equation" r:id="rId21" imgW="1155600" imgH="431640" progId="Equation.3">
                  <p:embed/>
                </p:oleObj>
              </mc:Choice>
              <mc:Fallback>
                <p:oleObj name="Equation" r:id="rId21" imgW="1155600" imgH="431640" progId="Equation.3">
                  <p:embed/>
                  <p:pic>
                    <p:nvPicPr>
                      <p:cNvPr id="7196" name="Object 28"/>
                      <p:cNvPicPr>
                        <a:picLocks noChangeAspect="1" noChangeArrowheads="1"/>
                      </p:cNvPicPr>
                      <p:nvPr/>
                    </p:nvPicPr>
                    <p:blipFill>
                      <a:blip r:embed="rId22"/>
                      <a:srcRect/>
                      <a:stretch>
                        <a:fillRect/>
                      </a:stretch>
                    </p:blipFill>
                    <p:spPr bwMode="auto">
                      <a:xfrm>
                        <a:off x="5765006" y="6041864"/>
                        <a:ext cx="2057400" cy="768350"/>
                      </a:xfrm>
                      <a:prstGeom prst="rect">
                        <a:avLst/>
                      </a:prstGeom>
                      <a:noFill/>
                      <a:ln>
                        <a:noFill/>
                      </a:ln>
                      <a:effectLst/>
                      <a:extLst/>
                    </p:spPr>
                  </p:pic>
                </p:oleObj>
              </mc:Fallback>
            </mc:AlternateContent>
          </a:graphicData>
        </a:graphic>
      </p:graphicFrame>
      <p:sp>
        <p:nvSpPr>
          <p:cNvPr id="35" name="Text Box 22"/>
          <p:cNvSpPr txBox="1">
            <a:spLocks noChangeArrowheads="1"/>
          </p:cNvSpPr>
          <p:nvPr/>
        </p:nvSpPr>
        <p:spPr bwMode="auto">
          <a:xfrm>
            <a:off x="506385" y="666826"/>
            <a:ext cx="267823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With single reactants</a:t>
            </a:r>
          </a:p>
        </p:txBody>
      </p:sp>
    </p:spTree>
    <p:extLst>
      <p:ext uri="{BB962C8B-B14F-4D97-AF65-F5344CB8AC3E}">
        <p14:creationId xmlns:p14="http://schemas.microsoft.com/office/powerpoint/2010/main" val="7764658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1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1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17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1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19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547949" y="996967"/>
            <a:ext cx="23243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a:t>
            </a:r>
            <a:r>
              <a:rPr lang="it-IT" altLang="en-US" sz="2200" dirty="0" smtClean="0">
                <a:latin typeface="Tahoma" panose="020B0604030504040204" pitchFamily="34" charset="0"/>
                <a:ea typeface="Tahoma" panose="020B0604030504040204" pitchFamily="34" charset="0"/>
                <a:cs typeface="Tahoma" panose="020B0604030504040204" pitchFamily="34" charset="0"/>
              </a:rPr>
              <a:t>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prodotti</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7175" name="Object 7"/>
          <p:cNvGraphicFramePr>
            <a:graphicFrameLocks noChangeAspect="1"/>
          </p:cNvGraphicFramePr>
          <p:nvPr>
            <p:extLst>
              <p:ext uri="{D42A27DB-BD31-4B8C-83A1-F6EECF244321}">
                <p14:modId xmlns:p14="http://schemas.microsoft.com/office/powerpoint/2010/main" val="1923556820"/>
              </p:ext>
            </p:extLst>
          </p:nvPr>
        </p:nvGraphicFramePr>
        <p:xfrm>
          <a:off x="5721350" y="822325"/>
          <a:ext cx="2490788" cy="762000"/>
        </p:xfrm>
        <a:graphic>
          <a:graphicData uri="http://schemas.openxmlformats.org/presentationml/2006/ole">
            <mc:AlternateContent xmlns:mc="http://schemas.openxmlformats.org/markup-compatibility/2006">
              <mc:Choice xmlns:v="urn:schemas-microsoft-com:vml" Requires="v">
                <p:oleObj spid="_x0000_s184559" name="Equation" r:id="rId4" imgW="1282680" imgH="393480" progId="Equation.3">
                  <p:embed/>
                </p:oleObj>
              </mc:Choice>
              <mc:Fallback>
                <p:oleObj name="Equation" r:id="rId4" imgW="1282680" imgH="393480" progId="Equation.3">
                  <p:embed/>
                  <p:pic>
                    <p:nvPicPr>
                      <p:cNvPr id="7175" name="Object 7"/>
                      <p:cNvPicPr>
                        <a:picLocks noChangeAspect="1" noChangeArrowheads="1"/>
                      </p:cNvPicPr>
                      <p:nvPr/>
                    </p:nvPicPr>
                    <p:blipFill>
                      <a:blip r:embed="rId5"/>
                      <a:srcRect/>
                      <a:stretch>
                        <a:fillRect/>
                      </a:stretch>
                    </p:blipFill>
                    <p:spPr bwMode="auto">
                      <a:xfrm>
                        <a:off x="5721350" y="822325"/>
                        <a:ext cx="2490788" cy="762000"/>
                      </a:xfrm>
                      <a:prstGeom prst="rect">
                        <a:avLst/>
                      </a:prstGeom>
                      <a:noFill/>
                      <a:ln>
                        <a:noFill/>
                      </a:ln>
                      <a:effectLst/>
                      <a:extLst/>
                    </p:spPr>
                  </p:pic>
                </p:oleObj>
              </mc:Fallback>
            </mc:AlternateContent>
          </a:graphicData>
        </a:graphic>
      </p:graphicFrame>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Second order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a:xfrm>
            <a:off x="2666495" y="896938"/>
            <a:ext cx="6107844" cy="997611"/>
            <a:chOff x="3034688" y="952561"/>
            <a:chExt cx="6107844" cy="997611"/>
          </a:xfrm>
        </p:grpSpPr>
        <p:graphicFrame>
          <p:nvGraphicFramePr>
            <p:cNvPr id="26" name="Object 6"/>
            <p:cNvGraphicFramePr>
              <a:graphicFrameLocks noChangeAspect="1"/>
            </p:cNvGraphicFramePr>
            <p:nvPr>
              <p:extLst>
                <p:ext uri="{D42A27DB-BD31-4B8C-83A1-F6EECF244321}">
                  <p14:modId xmlns:p14="http://schemas.microsoft.com/office/powerpoint/2010/main" val="2698344355"/>
                </p:ext>
              </p:extLst>
            </p:nvPr>
          </p:nvGraphicFramePr>
          <p:xfrm>
            <a:off x="3416193" y="952561"/>
            <a:ext cx="1790700" cy="523875"/>
          </p:xfrm>
          <a:graphic>
            <a:graphicData uri="http://schemas.openxmlformats.org/presentationml/2006/ole">
              <mc:AlternateContent xmlns:mc="http://schemas.openxmlformats.org/markup-compatibility/2006">
                <mc:Choice xmlns:v="urn:schemas-microsoft-com:vml" Requires="v">
                  <p:oleObj spid="_x0000_s184560" name="Equation" r:id="rId6" imgW="825480" imgH="241200" progId="Equation.3">
                    <p:embed/>
                  </p:oleObj>
                </mc:Choice>
                <mc:Fallback>
                  <p:oleObj name="Equation" r:id="rId6" imgW="825480" imgH="241200" progId="Equation.3">
                    <p:embed/>
                    <p:pic>
                      <p:nvPicPr>
                        <p:cNvPr id="26" name="Object 6"/>
                        <p:cNvPicPr>
                          <a:picLocks noChangeAspect="1" noChangeArrowheads="1"/>
                        </p:cNvPicPr>
                        <p:nvPr/>
                      </p:nvPicPr>
                      <p:blipFill>
                        <a:blip r:embed="rId7"/>
                        <a:srcRect/>
                        <a:stretch>
                          <a:fillRect/>
                        </a:stretch>
                      </p:blipFill>
                      <p:spPr bwMode="auto">
                        <a:xfrm>
                          <a:off x="3416193" y="952561"/>
                          <a:ext cx="1790700" cy="523875"/>
                        </a:xfrm>
                        <a:prstGeom prst="rect">
                          <a:avLst/>
                        </a:prstGeom>
                        <a:noFill/>
                        <a:ln>
                          <a:noFill/>
                        </a:ln>
                        <a:effectLst/>
                        <a:extLst/>
                      </p:spPr>
                    </p:pic>
                  </p:oleObj>
                </mc:Fallback>
              </mc:AlternateContent>
            </a:graphicData>
          </a:graphic>
        </p:graphicFrame>
        <p:graphicFrame>
          <p:nvGraphicFramePr>
            <p:cNvPr id="27" name="Object 6"/>
            <p:cNvGraphicFramePr>
              <a:graphicFrameLocks noChangeAspect="1"/>
            </p:cNvGraphicFramePr>
            <p:nvPr/>
          </p:nvGraphicFramePr>
          <p:xfrm>
            <a:off x="3034688" y="1520219"/>
            <a:ext cx="294986" cy="410101"/>
          </p:xfrm>
          <a:graphic>
            <a:graphicData uri="http://schemas.openxmlformats.org/presentationml/2006/ole">
              <mc:AlternateContent xmlns:mc="http://schemas.openxmlformats.org/markup-compatibility/2006">
                <mc:Choice xmlns:v="urn:schemas-microsoft-com:vml" Requires="v">
                  <p:oleObj spid="_x0000_s184561" name="Equation" r:id="rId8" imgW="126720" imgH="177480" progId="Equation.3">
                    <p:embed/>
                  </p:oleObj>
                </mc:Choice>
                <mc:Fallback>
                  <p:oleObj name="Equation" r:id="rId8" imgW="126720" imgH="177480" progId="Equation.3">
                    <p:embed/>
                    <p:pic>
                      <p:nvPicPr>
                        <p:cNvPr id="27" name="Object 6"/>
                        <p:cNvPicPr>
                          <a:picLocks noChangeAspect="1" noChangeArrowheads="1"/>
                        </p:cNvPicPr>
                        <p:nvPr/>
                      </p:nvPicPr>
                      <p:blipFill>
                        <a:blip r:embed="rId9"/>
                        <a:srcRect/>
                        <a:stretch>
                          <a:fillRect/>
                        </a:stretch>
                      </p:blipFill>
                      <p:spPr bwMode="auto">
                        <a:xfrm>
                          <a:off x="3034688" y="1520219"/>
                          <a:ext cx="294986" cy="410101"/>
                        </a:xfrm>
                        <a:prstGeom prst="rect">
                          <a:avLst/>
                        </a:prstGeom>
                        <a:noFill/>
                        <a:ln>
                          <a:noFill/>
                        </a:ln>
                        <a:effectLst/>
                        <a:extLst/>
                      </p:spPr>
                    </p:pic>
                  </p:oleObj>
                </mc:Fallback>
              </mc:AlternateContent>
            </a:graphicData>
          </a:graphic>
        </p:graphicFrame>
        <p:sp>
          <p:nvSpPr>
            <p:cNvPr id="28" name="Text Box 5"/>
            <p:cNvSpPr txBox="1">
              <a:spLocks noChangeArrowheads="1"/>
            </p:cNvSpPr>
            <p:nvPr/>
          </p:nvSpPr>
          <p:spPr bwMode="auto">
            <a:xfrm>
              <a:off x="3240496" y="1550062"/>
              <a:ext cx="59020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rPr>
                <a:t>units are conc</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time</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(eg</a:t>
              </a:r>
              <a:r>
                <a:rPr lang="it-IT" altLang="en-US" sz="2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cm</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molecules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pSp>
      <p:sp>
        <p:nvSpPr>
          <p:cNvPr id="35" name="Text Box 22"/>
          <p:cNvSpPr txBox="1">
            <a:spLocks noChangeArrowheads="1"/>
          </p:cNvSpPr>
          <p:nvPr/>
        </p:nvSpPr>
        <p:spPr bwMode="auto">
          <a:xfrm>
            <a:off x="506385" y="666826"/>
            <a:ext cx="33829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With different reactants</a:t>
            </a:r>
          </a:p>
        </p:txBody>
      </p:sp>
      <p:sp>
        <p:nvSpPr>
          <p:cNvPr id="31" name="Text Box 22"/>
          <p:cNvSpPr txBox="1">
            <a:spLocks noChangeArrowheads="1"/>
          </p:cNvSpPr>
          <p:nvPr/>
        </p:nvSpPr>
        <p:spPr bwMode="auto">
          <a:xfrm>
            <a:off x="496066" y="1983798"/>
            <a:ext cx="39408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Assuming: </a:t>
            </a:r>
            <a:r>
              <a:rPr lang="it-IT" altLang="en-US" sz="2000" dirty="0" smtClean="0">
                <a:latin typeface="Tahoma" panose="020B0604030504040204" pitchFamily="34" charset="0"/>
                <a:ea typeface="Tahoma" panose="020B0604030504040204" pitchFamily="34" charset="0"/>
                <a:cs typeface="Tahoma" panose="020B0604030504040204" pitchFamily="34" charset="0"/>
              </a:rPr>
              <a:t>different initial values</a:t>
            </a:r>
          </a:p>
        </p:txBody>
      </p:sp>
      <p:graphicFrame>
        <p:nvGraphicFramePr>
          <p:cNvPr id="33" name="Object 6"/>
          <p:cNvGraphicFramePr>
            <a:graphicFrameLocks noChangeAspect="1"/>
          </p:cNvGraphicFramePr>
          <p:nvPr>
            <p:extLst>
              <p:ext uri="{D42A27DB-BD31-4B8C-83A1-F6EECF244321}">
                <p14:modId xmlns:p14="http://schemas.microsoft.com/office/powerpoint/2010/main" val="919060824"/>
              </p:ext>
            </p:extLst>
          </p:nvPr>
        </p:nvGraphicFramePr>
        <p:xfrm>
          <a:off x="4321257" y="2003982"/>
          <a:ext cx="1248270" cy="400261"/>
        </p:xfrm>
        <a:graphic>
          <a:graphicData uri="http://schemas.openxmlformats.org/presentationml/2006/ole">
            <mc:AlternateContent xmlns:mc="http://schemas.openxmlformats.org/markup-compatibility/2006">
              <mc:Choice xmlns:v="urn:schemas-microsoft-com:vml" Requires="v">
                <p:oleObj spid="_x0000_s184562" name="Equation" r:id="rId10" imgW="672840" imgH="215640" progId="Equation.3">
                  <p:embed/>
                </p:oleObj>
              </mc:Choice>
              <mc:Fallback>
                <p:oleObj name="Equation" r:id="rId10" imgW="672840" imgH="215640" progId="Equation.3">
                  <p:embed/>
                  <p:pic>
                    <p:nvPicPr>
                      <p:cNvPr id="26" name="Object 6"/>
                      <p:cNvPicPr>
                        <a:picLocks noChangeAspect="1" noChangeArrowheads="1"/>
                      </p:cNvPicPr>
                      <p:nvPr/>
                    </p:nvPicPr>
                    <p:blipFill>
                      <a:blip r:embed="rId11"/>
                      <a:srcRect/>
                      <a:stretch>
                        <a:fillRect/>
                      </a:stretch>
                    </p:blipFill>
                    <p:spPr bwMode="auto">
                      <a:xfrm>
                        <a:off x="4321257" y="2003982"/>
                        <a:ext cx="1248270" cy="400261"/>
                      </a:xfrm>
                      <a:prstGeom prst="rect">
                        <a:avLst/>
                      </a:prstGeom>
                      <a:noFill/>
                      <a:ln>
                        <a:noFill/>
                      </a:ln>
                      <a:effectLst/>
                      <a:extLst/>
                    </p:spPr>
                  </p:pic>
                </p:oleObj>
              </mc:Fallback>
            </mc:AlternateContent>
          </a:graphicData>
        </a:graphic>
      </p:graphicFrame>
      <p:sp>
        <p:nvSpPr>
          <p:cNvPr id="37" name="Text Box 22"/>
          <p:cNvSpPr txBox="1">
            <a:spLocks noChangeArrowheads="1"/>
          </p:cNvSpPr>
          <p:nvPr/>
        </p:nvSpPr>
        <p:spPr bwMode="auto">
          <a:xfrm>
            <a:off x="469305" y="2400978"/>
            <a:ext cx="62029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i="1" dirty="0">
                <a:latin typeface="Tahoma" panose="020B0604030504040204" pitchFamily="34" charset="0"/>
                <a:ea typeface="Tahoma" panose="020B0604030504040204" pitchFamily="34" charset="0"/>
                <a:cs typeface="Tahoma" panose="020B0604030504040204" pitchFamily="34" charset="0"/>
              </a:rPr>
              <a:t>x</a:t>
            </a:r>
            <a:r>
              <a:rPr lang="it-IT" altLang="en-US" sz="2000" dirty="0" smtClean="0">
                <a:latin typeface="Tahoma" panose="020B0604030504040204" pitchFamily="34" charset="0"/>
                <a:ea typeface="Tahoma" panose="020B0604030504040204" pitchFamily="34" charset="0"/>
                <a:cs typeface="Tahoma" panose="020B0604030504040204" pitchFamily="34" charset="0"/>
              </a:rPr>
              <a:t> concentration of each specise reacted at time t</a:t>
            </a:r>
          </a:p>
        </p:txBody>
      </p:sp>
      <p:graphicFrame>
        <p:nvGraphicFramePr>
          <p:cNvPr id="38" name="Object 6"/>
          <p:cNvGraphicFramePr>
            <a:graphicFrameLocks noChangeAspect="1"/>
          </p:cNvGraphicFramePr>
          <p:nvPr>
            <p:extLst>
              <p:ext uri="{D42A27DB-BD31-4B8C-83A1-F6EECF244321}">
                <p14:modId xmlns:p14="http://schemas.microsoft.com/office/powerpoint/2010/main" val="4021054172"/>
              </p:ext>
            </p:extLst>
          </p:nvPr>
        </p:nvGraphicFramePr>
        <p:xfrm>
          <a:off x="6419267" y="2501967"/>
          <a:ext cx="1644650" cy="430117"/>
        </p:xfrm>
        <a:graphic>
          <a:graphicData uri="http://schemas.openxmlformats.org/presentationml/2006/ole">
            <mc:AlternateContent xmlns:mc="http://schemas.openxmlformats.org/markup-compatibility/2006">
              <mc:Choice xmlns:v="urn:schemas-microsoft-com:vml" Requires="v">
                <p:oleObj spid="_x0000_s184563" name="Equation" r:id="rId12" imgW="825480" imgH="215640" progId="Equation.3">
                  <p:embed/>
                </p:oleObj>
              </mc:Choice>
              <mc:Fallback>
                <p:oleObj name="Equation" r:id="rId12" imgW="825480" imgH="215640" progId="Equation.3">
                  <p:embed/>
                  <p:pic>
                    <p:nvPicPr>
                      <p:cNvPr id="36" name="Object 6"/>
                      <p:cNvPicPr>
                        <a:picLocks noChangeAspect="1" noChangeArrowheads="1"/>
                      </p:cNvPicPr>
                      <p:nvPr/>
                    </p:nvPicPr>
                    <p:blipFill>
                      <a:blip r:embed="rId13"/>
                      <a:srcRect/>
                      <a:stretch>
                        <a:fillRect/>
                      </a:stretch>
                    </p:blipFill>
                    <p:spPr bwMode="auto">
                      <a:xfrm>
                        <a:off x="6419267" y="2501967"/>
                        <a:ext cx="1644650" cy="430117"/>
                      </a:xfrm>
                      <a:prstGeom prst="rect">
                        <a:avLst/>
                      </a:prstGeom>
                      <a:noFill/>
                      <a:ln>
                        <a:noFill/>
                      </a:ln>
                      <a:effectLst/>
                      <a:extLst/>
                    </p:spPr>
                  </p:pic>
                </p:oleObj>
              </mc:Fallback>
            </mc:AlternateContent>
          </a:graphicData>
        </a:graphic>
      </p:graphicFrame>
      <p:graphicFrame>
        <p:nvGraphicFramePr>
          <p:cNvPr id="39" name="Object 6"/>
          <p:cNvGraphicFramePr>
            <a:graphicFrameLocks noChangeAspect="1"/>
          </p:cNvGraphicFramePr>
          <p:nvPr>
            <p:extLst>
              <p:ext uri="{D42A27DB-BD31-4B8C-83A1-F6EECF244321}">
                <p14:modId xmlns:p14="http://schemas.microsoft.com/office/powerpoint/2010/main" val="3913495206"/>
              </p:ext>
            </p:extLst>
          </p:nvPr>
        </p:nvGraphicFramePr>
        <p:xfrm>
          <a:off x="6413288" y="2001546"/>
          <a:ext cx="1650629" cy="431681"/>
        </p:xfrm>
        <a:graphic>
          <a:graphicData uri="http://schemas.openxmlformats.org/presentationml/2006/ole">
            <mc:AlternateContent xmlns:mc="http://schemas.openxmlformats.org/markup-compatibility/2006">
              <mc:Choice xmlns:v="urn:schemas-microsoft-com:vml" Requires="v">
                <p:oleObj spid="_x0000_s184564" name="Equation" r:id="rId14" imgW="825480" imgH="215640" progId="Equation.3">
                  <p:embed/>
                </p:oleObj>
              </mc:Choice>
              <mc:Fallback>
                <p:oleObj name="Equation" r:id="rId14" imgW="825480" imgH="215640" progId="Equation.3">
                  <p:embed/>
                  <p:pic>
                    <p:nvPicPr>
                      <p:cNvPr id="38" name="Object 6"/>
                      <p:cNvPicPr>
                        <a:picLocks noChangeAspect="1" noChangeArrowheads="1"/>
                      </p:cNvPicPr>
                      <p:nvPr/>
                    </p:nvPicPr>
                    <p:blipFill>
                      <a:blip r:embed="rId15"/>
                      <a:srcRect/>
                      <a:stretch>
                        <a:fillRect/>
                      </a:stretch>
                    </p:blipFill>
                    <p:spPr bwMode="auto">
                      <a:xfrm>
                        <a:off x="6413288" y="2001546"/>
                        <a:ext cx="1650629" cy="431681"/>
                      </a:xfrm>
                      <a:prstGeom prst="rect">
                        <a:avLst/>
                      </a:prstGeom>
                      <a:noFill/>
                      <a:ln>
                        <a:noFill/>
                      </a:ln>
                      <a:effectLst/>
                      <a:extLst/>
                    </p:spPr>
                  </p:pic>
                </p:oleObj>
              </mc:Fallback>
            </mc:AlternateContent>
          </a:graphicData>
        </a:graphic>
      </p:graphicFrame>
      <p:graphicFrame>
        <p:nvGraphicFramePr>
          <p:cNvPr id="40" name="Object 7"/>
          <p:cNvGraphicFramePr>
            <a:graphicFrameLocks noChangeAspect="1"/>
          </p:cNvGraphicFramePr>
          <p:nvPr>
            <p:extLst>
              <p:ext uri="{D42A27DB-BD31-4B8C-83A1-F6EECF244321}">
                <p14:modId xmlns:p14="http://schemas.microsoft.com/office/powerpoint/2010/main" val="1517043066"/>
              </p:ext>
            </p:extLst>
          </p:nvPr>
        </p:nvGraphicFramePr>
        <p:xfrm>
          <a:off x="212726" y="3196973"/>
          <a:ext cx="2748756" cy="738747"/>
        </p:xfrm>
        <a:graphic>
          <a:graphicData uri="http://schemas.openxmlformats.org/presentationml/2006/ole">
            <mc:AlternateContent xmlns:mc="http://schemas.openxmlformats.org/markup-compatibility/2006">
              <mc:Choice xmlns:v="urn:schemas-microsoft-com:vml" Requires="v">
                <p:oleObj spid="_x0000_s184565" name="Equation" r:id="rId16" imgW="1460160" imgH="393480" progId="Equation.3">
                  <p:embed/>
                </p:oleObj>
              </mc:Choice>
              <mc:Fallback>
                <p:oleObj name="Equation" r:id="rId16" imgW="1460160" imgH="393480" progId="Equation.3">
                  <p:embed/>
                  <p:pic>
                    <p:nvPicPr>
                      <p:cNvPr id="7175" name="Object 7"/>
                      <p:cNvPicPr>
                        <a:picLocks noChangeAspect="1" noChangeArrowheads="1"/>
                      </p:cNvPicPr>
                      <p:nvPr/>
                    </p:nvPicPr>
                    <p:blipFill>
                      <a:blip r:embed="rId17"/>
                      <a:srcRect/>
                      <a:stretch>
                        <a:fillRect/>
                      </a:stretch>
                    </p:blipFill>
                    <p:spPr bwMode="auto">
                      <a:xfrm>
                        <a:off x="212726" y="3196973"/>
                        <a:ext cx="2748756" cy="738747"/>
                      </a:xfrm>
                      <a:prstGeom prst="rect">
                        <a:avLst/>
                      </a:prstGeom>
                      <a:noFill/>
                      <a:ln>
                        <a:noFill/>
                      </a:ln>
                      <a:effectLst/>
                      <a:extLst/>
                    </p:spPr>
                  </p:pic>
                </p:oleObj>
              </mc:Fallback>
            </mc:AlternateContent>
          </a:graphicData>
        </a:graphic>
      </p:graphicFrame>
      <p:graphicFrame>
        <p:nvGraphicFramePr>
          <p:cNvPr id="41" name="Object 7"/>
          <p:cNvGraphicFramePr>
            <a:graphicFrameLocks noChangeAspect="1"/>
          </p:cNvGraphicFramePr>
          <p:nvPr>
            <p:extLst>
              <p:ext uri="{D42A27DB-BD31-4B8C-83A1-F6EECF244321}">
                <p14:modId xmlns:p14="http://schemas.microsoft.com/office/powerpoint/2010/main" val="2512406591"/>
              </p:ext>
            </p:extLst>
          </p:nvPr>
        </p:nvGraphicFramePr>
        <p:xfrm>
          <a:off x="3175863" y="3166111"/>
          <a:ext cx="2670772" cy="800471"/>
        </p:xfrm>
        <a:graphic>
          <a:graphicData uri="http://schemas.openxmlformats.org/presentationml/2006/ole">
            <mc:AlternateContent xmlns:mc="http://schemas.openxmlformats.org/markup-compatibility/2006">
              <mc:Choice xmlns:v="urn:schemas-microsoft-com:vml" Requires="v">
                <p:oleObj spid="_x0000_s184566" name="Equation" r:id="rId18" imgW="1434960" imgH="431640" progId="Equation.3">
                  <p:embed/>
                </p:oleObj>
              </mc:Choice>
              <mc:Fallback>
                <p:oleObj name="Equation" r:id="rId18" imgW="1434960" imgH="431640" progId="Equation.3">
                  <p:embed/>
                  <p:pic>
                    <p:nvPicPr>
                      <p:cNvPr id="40" name="Object 7"/>
                      <p:cNvPicPr>
                        <a:picLocks noChangeAspect="1" noChangeArrowheads="1"/>
                      </p:cNvPicPr>
                      <p:nvPr/>
                    </p:nvPicPr>
                    <p:blipFill>
                      <a:blip r:embed="rId19"/>
                      <a:srcRect/>
                      <a:stretch>
                        <a:fillRect/>
                      </a:stretch>
                    </p:blipFill>
                    <p:spPr bwMode="auto">
                      <a:xfrm>
                        <a:off x="3175863" y="3166111"/>
                        <a:ext cx="2670772" cy="800471"/>
                      </a:xfrm>
                      <a:prstGeom prst="rect">
                        <a:avLst/>
                      </a:prstGeom>
                      <a:noFill/>
                      <a:ln>
                        <a:noFill/>
                      </a:ln>
                      <a:effectLst/>
                      <a:extLst/>
                    </p:spPr>
                  </p:pic>
                </p:oleObj>
              </mc:Fallback>
            </mc:AlternateContent>
          </a:graphicData>
        </a:graphic>
      </p:graphicFrame>
      <p:graphicFrame>
        <p:nvGraphicFramePr>
          <p:cNvPr id="42" name="Object 7"/>
          <p:cNvGraphicFramePr>
            <a:graphicFrameLocks noChangeAspect="1"/>
          </p:cNvGraphicFramePr>
          <p:nvPr>
            <p:extLst>
              <p:ext uri="{D42A27DB-BD31-4B8C-83A1-F6EECF244321}">
                <p14:modId xmlns:p14="http://schemas.microsoft.com/office/powerpoint/2010/main" val="4279392179"/>
              </p:ext>
            </p:extLst>
          </p:nvPr>
        </p:nvGraphicFramePr>
        <p:xfrm>
          <a:off x="6061016" y="3122583"/>
          <a:ext cx="2978045" cy="887527"/>
        </p:xfrm>
        <a:graphic>
          <a:graphicData uri="http://schemas.openxmlformats.org/presentationml/2006/ole">
            <mc:AlternateContent xmlns:mc="http://schemas.openxmlformats.org/markup-compatibility/2006">
              <mc:Choice xmlns:v="urn:schemas-microsoft-com:vml" Requires="v">
                <p:oleObj spid="_x0000_s184567" name="Equation" r:id="rId20" imgW="1612800" imgH="482400" progId="Equation.3">
                  <p:embed/>
                </p:oleObj>
              </mc:Choice>
              <mc:Fallback>
                <p:oleObj name="Equation" r:id="rId20" imgW="1612800" imgH="482400" progId="Equation.3">
                  <p:embed/>
                  <p:pic>
                    <p:nvPicPr>
                      <p:cNvPr id="41" name="Object 7"/>
                      <p:cNvPicPr>
                        <a:picLocks noChangeAspect="1" noChangeArrowheads="1"/>
                      </p:cNvPicPr>
                      <p:nvPr/>
                    </p:nvPicPr>
                    <p:blipFill>
                      <a:blip r:embed="rId21"/>
                      <a:srcRect/>
                      <a:stretch>
                        <a:fillRect/>
                      </a:stretch>
                    </p:blipFill>
                    <p:spPr bwMode="auto">
                      <a:xfrm>
                        <a:off x="6061016" y="3122583"/>
                        <a:ext cx="2978045" cy="887527"/>
                      </a:xfrm>
                      <a:prstGeom prst="rect">
                        <a:avLst/>
                      </a:prstGeom>
                      <a:noFill/>
                      <a:ln>
                        <a:noFill/>
                      </a:ln>
                      <a:effectLst/>
                      <a:extLst/>
                    </p:spPr>
                  </p:pic>
                </p:oleObj>
              </mc:Fallback>
            </mc:AlternateContent>
          </a:graphicData>
        </a:graphic>
      </p:graphicFrame>
      <p:graphicFrame>
        <p:nvGraphicFramePr>
          <p:cNvPr id="43" name="Object 7"/>
          <p:cNvGraphicFramePr>
            <a:graphicFrameLocks noChangeAspect="1"/>
          </p:cNvGraphicFramePr>
          <p:nvPr>
            <p:extLst>
              <p:ext uri="{D42A27DB-BD31-4B8C-83A1-F6EECF244321}">
                <p14:modId xmlns:p14="http://schemas.microsoft.com/office/powerpoint/2010/main" val="1020543544"/>
              </p:ext>
            </p:extLst>
          </p:nvPr>
        </p:nvGraphicFramePr>
        <p:xfrm>
          <a:off x="463550" y="4129331"/>
          <a:ext cx="6959600" cy="887412"/>
        </p:xfrm>
        <a:graphic>
          <a:graphicData uri="http://schemas.openxmlformats.org/presentationml/2006/ole">
            <mc:AlternateContent xmlns:mc="http://schemas.openxmlformats.org/markup-compatibility/2006">
              <mc:Choice xmlns:v="urn:schemas-microsoft-com:vml" Requires="v">
                <p:oleObj spid="_x0000_s184568" name="Equation" r:id="rId22" imgW="3771720" imgH="482400" progId="Equation.3">
                  <p:embed/>
                </p:oleObj>
              </mc:Choice>
              <mc:Fallback>
                <p:oleObj name="Equation" r:id="rId22" imgW="3771720" imgH="482400" progId="Equation.3">
                  <p:embed/>
                  <p:pic>
                    <p:nvPicPr>
                      <p:cNvPr id="42" name="Object 7"/>
                      <p:cNvPicPr>
                        <a:picLocks noChangeAspect="1" noChangeArrowheads="1"/>
                      </p:cNvPicPr>
                      <p:nvPr/>
                    </p:nvPicPr>
                    <p:blipFill>
                      <a:blip r:embed="rId23"/>
                      <a:srcRect/>
                      <a:stretch>
                        <a:fillRect/>
                      </a:stretch>
                    </p:blipFill>
                    <p:spPr bwMode="auto">
                      <a:xfrm>
                        <a:off x="463550" y="4129331"/>
                        <a:ext cx="6959600" cy="887412"/>
                      </a:xfrm>
                      <a:prstGeom prst="rect">
                        <a:avLst/>
                      </a:prstGeom>
                      <a:noFill/>
                      <a:ln>
                        <a:noFill/>
                      </a:ln>
                      <a:effectLst/>
                      <a:extLst/>
                    </p:spPr>
                  </p:pic>
                </p:oleObj>
              </mc:Fallback>
            </mc:AlternateContent>
          </a:graphicData>
        </a:graphic>
      </p:graphicFrame>
      <p:graphicFrame>
        <p:nvGraphicFramePr>
          <p:cNvPr id="44" name="Object 7"/>
          <p:cNvGraphicFramePr>
            <a:graphicFrameLocks noChangeAspect="1"/>
          </p:cNvGraphicFramePr>
          <p:nvPr>
            <p:extLst>
              <p:ext uri="{D42A27DB-BD31-4B8C-83A1-F6EECF244321}">
                <p14:modId xmlns:p14="http://schemas.microsoft.com/office/powerpoint/2010/main" val="4112152180"/>
              </p:ext>
            </p:extLst>
          </p:nvPr>
        </p:nvGraphicFramePr>
        <p:xfrm>
          <a:off x="463550" y="5267477"/>
          <a:ext cx="3024188" cy="795338"/>
        </p:xfrm>
        <a:graphic>
          <a:graphicData uri="http://schemas.openxmlformats.org/presentationml/2006/ole">
            <mc:AlternateContent xmlns:mc="http://schemas.openxmlformats.org/markup-compatibility/2006">
              <mc:Choice xmlns:v="urn:schemas-microsoft-com:vml" Requires="v">
                <p:oleObj spid="_x0000_s184569" name="Equation" r:id="rId24" imgW="1638000" imgH="431640" progId="Equation.3">
                  <p:embed/>
                </p:oleObj>
              </mc:Choice>
              <mc:Fallback>
                <p:oleObj name="Equation" r:id="rId24" imgW="1638000" imgH="431640" progId="Equation.3">
                  <p:embed/>
                  <p:pic>
                    <p:nvPicPr>
                      <p:cNvPr id="43" name="Object 7"/>
                      <p:cNvPicPr>
                        <a:picLocks noChangeAspect="1" noChangeArrowheads="1"/>
                      </p:cNvPicPr>
                      <p:nvPr/>
                    </p:nvPicPr>
                    <p:blipFill>
                      <a:blip r:embed="rId25"/>
                      <a:srcRect/>
                      <a:stretch>
                        <a:fillRect/>
                      </a:stretch>
                    </p:blipFill>
                    <p:spPr bwMode="auto">
                      <a:xfrm>
                        <a:off x="463550" y="5267477"/>
                        <a:ext cx="3024188" cy="795338"/>
                      </a:xfrm>
                      <a:prstGeom prst="rect">
                        <a:avLst/>
                      </a:prstGeom>
                      <a:noFill/>
                      <a:ln>
                        <a:noFill/>
                      </a:ln>
                      <a:effectLst/>
                      <a:extLst/>
                    </p:spPr>
                  </p:pic>
                </p:oleObj>
              </mc:Fallback>
            </mc:AlternateContent>
          </a:graphicData>
        </a:graphic>
      </p:graphicFrame>
      <p:graphicFrame>
        <p:nvGraphicFramePr>
          <p:cNvPr id="45" name="Object 7"/>
          <p:cNvGraphicFramePr>
            <a:graphicFrameLocks noChangeAspect="1"/>
          </p:cNvGraphicFramePr>
          <p:nvPr>
            <p:extLst>
              <p:ext uri="{D42A27DB-BD31-4B8C-83A1-F6EECF244321}">
                <p14:modId xmlns:p14="http://schemas.microsoft.com/office/powerpoint/2010/main" val="1210824426"/>
              </p:ext>
            </p:extLst>
          </p:nvPr>
        </p:nvGraphicFramePr>
        <p:xfrm>
          <a:off x="3867150" y="5345113"/>
          <a:ext cx="3163888" cy="795337"/>
        </p:xfrm>
        <a:graphic>
          <a:graphicData uri="http://schemas.openxmlformats.org/presentationml/2006/ole">
            <mc:AlternateContent xmlns:mc="http://schemas.openxmlformats.org/markup-compatibility/2006">
              <mc:Choice xmlns:v="urn:schemas-microsoft-com:vml" Requires="v">
                <p:oleObj spid="_x0000_s184570" name="Equation" r:id="rId26" imgW="1714320" imgH="431640" progId="Equation.3">
                  <p:embed/>
                </p:oleObj>
              </mc:Choice>
              <mc:Fallback>
                <p:oleObj name="Equation" r:id="rId26" imgW="1714320" imgH="431640" progId="Equation.3">
                  <p:embed/>
                  <p:pic>
                    <p:nvPicPr>
                      <p:cNvPr id="44" name="Object 7"/>
                      <p:cNvPicPr>
                        <a:picLocks noChangeAspect="1" noChangeArrowheads="1"/>
                      </p:cNvPicPr>
                      <p:nvPr/>
                    </p:nvPicPr>
                    <p:blipFill>
                      <a:blip r:embed="rId27"/>
                      <a:srcRect/>
                      <a:stretch>
                        <a:fillRect/>
                      </a:stretch>
                    </p:blipFill>
                    <p:spPr bwMode="auto">
                      <a:xfrm>
                        <a:off x="3867150" y="5345113"/>
                        <a:ext cx="3163888" cy="795337"/>
                      </a:xfrm>
                      <a:prstGeom prst="rect">
                        <a:avLst/>
                      </a:prstGeom>
                      <a:noFill/>
                      <a:ln>
                        <a:noFill/>
                      </a:ln>
                      <a:effectLst/>
                      <a:extLst/>
                    </p:spPr>
                  </p:pic>
                </p:oleObj>
              </mc:Fallback>
            </mc:AlternateContent>
          </a:graphicData>
        </a:graphic>
      </p:graphicFrame>
      <p:sp>
        <p:nvSpPr>
          <p:cNvPr id="46" name="Text Box 3"/>
          <p:cNvSpPr txBox="1">
            <a:spLocks noChangeArrowheads="1"/>
          </p:cNvSpPr>
          <p:nvPr/>
        </p:nvSpPr>
        <p:spPr bwMode="auto">
          <a:xfrm>
            <a:off x="5990829" y="6488668"/>
            <a:ext cx="31184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continue in the next slide</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3361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3"/>
          <p:cNvSpPr txBox="1">
            <a:spLocks noChangeArrowheads="1"/>
          </p:cNvSpPr>
          <p:nvPr/>
        </p:nvSpPr>
        <p:spPr bwMode="auto">
          <a:xfrm>
            <a:off x="547949" y="996967"/>
            <a:ext cx="232435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rPr>
              <a:t>A + </a:t>
            </a:r>
            <a:r>
              <a:rPr lang="it-IT" altLang="en-US" sz="2200" dirty="0" smtClean="0">
                <a:latin typeface="Tahoma" panose="020B0604030504040204" pitchFamily="34" charset="0"/>
                <a:ea typeface="Tahoma" panose="020B0604030504040204" pitchFamily="34" charset="0"/>
                <a:cs typeface="Tahoma" panose="020B0604030504040204" pitchFamily="34" charset="0"/>
              </a:rPr>
              <a:t>B </a:t>
            </a:r>
            <a:r>
              <a:rPr lang="it-IT" altLang="en-US" sz="22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prodotti</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Second order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6" name="Object 6"/>
          <p:cNvGraphicFramePr>
            <a:graphicFrameLocks noChangeAspect="1"/>
          </p:cNvGraphicFramePr>
          <p:nvPr/>
        </p:nvGraphicFramePr>
        <p:xfrm>
          <a:off x="3048000" y="896938"/>
          <a:ext cx="1790700" cy="523875"/>
        </p:xfrm>
        <a:graphic>
          <a:graphicData uri="http://schemas.openxmlformats.org/presentationml/2006/ole">
            <mc:AlternateContent xmlns:mc="http://schemas.openxmlformats.org/markup-compatibility/2006">
              <mc:Choice xmlns:v="urn:schemas-microsoft-com:vml" Requires="v">
                <p:oleObj spid="_x0000_s106860" name="Equation" r:id="rId4" imgW="825480" imgH="241200" progId="Equation.3">
                  <p:embed/>
                </p:oleObj>
              </mc:Choice>
              <mc:Fallback>
                <p:oleObj name="Equation" r:id="rId4" imgW="825480" imgH="241200" progId="Equation.3">
                  <p:embed/>
                  <p:pic>
                    <p:nvPicPr>
                      <p:cNvPr id="26" name="Object 6"/>
                      <p:cNvPicPr>
                        <a:picLocks noChangeAspect="1" noChangeArrowheads="1"/>
                      </p:cNvPicPr>
                      <p:nvPr/>
                    </p:nvPicPr>
                    <p:blipFill>
                      <a:blip r:embed="rId5"/>
                      <a:srcRect/>
                      <a:stretch>
                        <a:fillRect/>
                      </a:stretch>
                    </p:blipFill>
                    <p:spPr bwMode="auto">
                      <a:xfrm>
                        <a:off x="3048000" y="896938"/>
                        <a:ext cx="1790700" cy="523875"/>
                      </a:xfrm>
                      <a:prstGeom prst="rect">
                        <a:avLst/>
                      </a:prstGeom>
                      <a:noFill/>
                      <a:ln>
                        <a:noFill/>
                      </a:ln>
                      <a:effectLst/>
                      <a:extLst/>
                    </p:spPr>
                  </p:pic>
                </p:oleObj>
              </mc:Fallback>
            </mc:AlternateContent>
          </a:graphicData>
        </a:graphic>
      </p:graphicFrame>
      <p:sp>
        <p:nvSpPr>
          <p:cNvPr id="35" name="Text Box 22"/>
          <p:cNvSpPr txBox="1">
            <a:spLocks noChangeArrowheads="1"/>
          </p:cNvSpPr>
          <p:nvPr/>
        </p:nvSpPr>
        <p:spPr bwMode="auto">
          <a:xfrm>
            <a:off x="506385" y="666826"/>
            <a:ext cx="338299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With different reactants</a:t>
            </a:r>
          </a:p>
        </p:txBody>
      </p:sp>
      <p:pic>
        <p:nvPicPr>
          <p:cNvPr id="103454" name="Picture 30" descr="Picture1.2.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7333" y="1429172"/>
            <a:ext cx="3759495" cy="2038280"/>
          </a:xfrm>
          <a:prstGeom prst="rect">
            <a:avLst/>
          </a:prstGeom>
          <a:solidFill>
            <a:schemeClr val="bg1">
              <a:lumMod val="85000"/>
            </a:schemeClr>
          </a:solidFill>
        </p:spPr>
      </p:pic>
      <p:graphicFrame>
        <p:nvGraphicFramePr>
          <p:cNvPr id="29" name="Object 7"/>
          <p:cNvGraphicFramePr>
            <a:graphicFrameLocks noChangeAspect="1"/>
          </p:cNvGraphicFramePr>
          <p:nvPr>
            <p:extLst/>
          </p:nvPr>
        </p:nvGraphicFramePr>
        <p:xfrm>
          <a:off x="438297" y="2219527"/>
          <a:ext cx="3163888" cy="795337"/>
        </p:xfrm>
        <a:graphic>
          <a:graphicData uri="http://schemas.openxmlformats.org/presentationml/2006/ole">
            <mc:AlternateContent xmlns:mc="http://schemas.openxmlformats.org/markup-compatibility/2006">
              <mc:Choice xmlns:v="urn:schemas-microsoft-com:vml" Requires="v">
                <p:oleObj spid="_x0000_s106861" name="Equation" r:id="rId7" imgW="1714320" imgH="431640" progId="Equation.3">
                  <p:embed/>
                </p:oleObj>
              </mc:Choice>
              <mc:Fallback>
                <p:oleObj name="Equation" r:id="rId7" imgW="1714320" imgH="431640" progId="Equation.3">
                  <p:embed/>
                  <p:pic>
                    <p:nvPicPr>
                      <p:cNvPr id="29" name="Object 7"/>
                      <p:cNvPicPr>
                        <a:picLocks noChangeAspect="1" noChangeArrowheads="1"/>
                      </p:cNvPicPr>
                      <p:nvPr/>
                    </p:nvPicPr>
                    <p:blipFill>
                      <a:blip r:embed="rId8"/>
                      <a:srcRect/>
                      <a:stretch>
                        <a:fillRect/>
                      </a:stretch>
                    </p:blipFill>
                    <p:spPr bwMode="auto">
                      <a:xfrm>
                        <a:off x="438297" y="2219527"/>
                        <a:ext cx="3163888" cy="795337"/>
                      </a:xfrm>
                      <a:prstGeom prst="rect">
                        <a:avLst/>
                      </a:prstGeom>
                      <a:noFill/>
                      <a:ln>
                        <a:noFill/>
                      </a:ln>
                      <a:effectLst/>
                      <a:extLst/>
                    </p:spPr>
                  </p:pic>
                </p:oleObj>
              </mc:Fallback>
            </mc:AlternateContent>
          </a:graphicData>
        </a:graphic>
      </p:graphicFrame>
      <p:sp>
        <p:nvSpPr>
          <p:cNvPr id="30" name="Text Box 3"/>
          <p:cNvSpPr txBox="1">
            <a:spLocks noChangeArrowheads="1"/>
          </p:cNvSpPr>
          <p:nvPr/>
        </p:nvSpPr>
        <p:spPr bwMode="auto">
          <a:xfrm>
            <a:off x="133186" y="1542395"/>
            <a:ext cx="18870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continuation:</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cxnSp>
        <p:nvCxnSpPr>
          <p:cNvPr id="3" name="Straight Connector 2"/>
          <p:cNvCxnSpPr/>
          <p:nvPr/>
        </p:nvCxnSpPr>
        <p:spPr bwMode="auto">
          <a:xfrm>
            <a:off x="133186" y="1470386"/>
            <a:ext cx="8905875"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7" name="Text Box 22"/>
          <p:cNvSpPr txBox="1">
            <a:spLocks noChangeArrowheads="1"/>
          </p:cNvSpPr>
          <p:nvPr/>
        </p:nvSpPr>
        <p:spPr bwMode="auto">
          <a:xfrm>
            <a:off x="164359" y="3162518"/>
            <a:ext cx="34431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solidFill>
                  <a:srgbClr val="FF0000"/>
                </a:solidFill>
                <a:latin typeface="Tahoma" panose="020B0604030504040204" pitchFamily="34" charset="0"/>
                <a:ea typeface="Tahoma" panose="020B0604030504040204" pitchFamily="34" charset="0"/>
                <a:cs typeface="Tahoma" panose="020B0604030504040204" pitchFamily="34" charset="0"/>
              </a:rPr>
              <a:t>Half-life and natural lifetime:</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58" name="Text Box 22"/>
          <p:cNvSpPr txBox="1">
            <a:spLocks noChangeArrowheads="1"/>
          </p:cNvSpPr>
          <p:nvPr/>
        </p:nvSpPr>
        <p:spPr bwMode="auto">
          <a:xfrm>
            <a:off x="164359" y="3475811"/>
            <a:ext cx="9010814"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900" dirty="0" smtClean="0">
                <a:latin typeface="Tahoma" panose="020B0604030504040204" pitchFamily="34" charset="0"/>
                <a:ea typeface="Tahoma" panose="020B0604030504040204" pitchFamily="34" charset="0"/>
                <a:cs typeface="Tahoma" panose="020B0604030504040204" pitchFamily="34" charset="0"/>
              </a:rPr>
              <a:t>Cannot </a:t>
            </a:r>
            <a:r>
              <a:rPr lang="en-US" altLang="en-US" sz="1900" dirty="0">
                <a:latin typeface="Tahoma" panose="020B0604030504040204" pitchFamily="34" charset="0"/>
                <a:ea typeface="Tahoma" panose="020B0604030504040204" pitchFamily="34" charset="0"/>
                <a:cs typeface="Tahoma" panose="020B0604030504040204" pitchFamily="34" charset="0"/>
              </a:rPr>
              <a:t>be easily </a:t>
            </a:r>
            <a:r>
              <a:rPr lang="en-US" altLang="en-US" sz="1900" dirty="0" smtClean="0">
                <a:latin typeface="Tahoma" panose="020B0604030504040204" pitchFamily="34" charset="0"/>
                <a:ea typeface="Tahoma" panose="020B0604030504040204" pitchFamily="34" charset="0"/>
                <a:cs typeface="Tahoma" panose="020B0604030504040204" pitchFamily="34" charset="0"/>
              </a:rPr>
              <a:t>defined: they are different for </a:t>
            </a:r>
            <a:r>
              <a:rPr lang="en-US" altLang="en-US" sz="1900" dirty="0">
                <a:latin typeface="Tahoma" panose="020B0604030504040204" pitchFamily="34" charset="0"/>
                <a:ea typeface="Tahoma" panose="020B0604030504040204" pitchFamily="34" charset="0"/>
                <a:cs typeface="Tahoma" panose="020B0604030504040204" pitchFamily="34" charset="0"/>
              </a:rPr>
              <a:t>A and </a:t>
            </a:r>
            <a:r>
              <a:rPr lang="en-US" altLang="en-US" sz="1900" dirty="0" smtClean="0">
                <a:latin typeface="Tahoma" panose="020B0604030504040204" pitchFamily="34" charset="0"/>
                <a:ea typeface="Tahoma" panose="020B0604030504040204" pitchFamily="34" charset="0"/>
                <a:cs typeface="Tahoma" panose="020B0604030504040204" pitchFamily="34" charset="0"/>
              </a:rPr>
              <a:t>B</a:t>
            </a:r>
          </a:p>
          <a:p>
            <a:pPr algn="ctr"/>
            <a:r>
              <a:rPr lang="it-IT" altLang="en-US" sz="1900" dirty="0" smtClean="0">
                <a:latin typeface="Tahoma" panose="020B0604030504040204" pitchFamily="34" charset="0"/>
                <a:ea typeface="Tahoma" panose="020B0604030504040204" pitchFamily="34" charset="0"/>
                <a:cs typeface="Tahoma" panose="020B0604030504040204" pitchFamily="34" charset="0"/>
              </a:rPr>
              <a:t>BUT</a:t>
            </a:r>
            <a:endParaRPr lang="en-US" altLang="en-US" sz="1900" dirty="0" smtClean="0">
              <a:latin typeface="Tahoma" panose="020B0604030504040204" pitchFamily="34" charset="0"/>
              <a:ea typeface="Tahoma" panose="020B0604030504040204" pitchFamily="34" charset="0"/>
              <a:cs typeface="Tahoma" panose="020B0604030504040204" pitchFamily="34" charset="0"/>
            </a:endParaRPr>
          </a:p>
          <a:p>
            <a:r>
              <a:rPr lang="it-IT" altLang="en-US" sz="1900" dirty="0" smtClean="0">
                <a:latin typeface="Tahoma" panose="020B0604030504040204" pitchFamily="34" charset="0"/>
                <a:ea typeface="Tahoma" panose="020B0604030504040204" pitchFamily="34" charset="0"/>
                <a:cs typeface="Tahoma" panose="020B0604030504040204" pitchFamily="34" charset="0"/>
              </a:rPr>
              <a:t>In the assumption that [B] is constant with time </a:t>
            </a:r>
            <a:r>
              <a:rPr lang="it-IT" altLang="en-US" sz="19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problem reduces to a first order reaction with k’=k[B]</a:t>
            </a:r>
            <a:endParaRPr lang="it-IT" altLang="en-US" sz="1900" dirty="0" smtClean="0">
              <a:latin typeface="Tahoma" panose="020B0604030504040204" pitchFamily="34" charset="0"/>
              <a:ea typeface="Tahoma" panose="020B0604030504040204" pitchFamily="34" charset="0"/>
              <a:cs typeface="Tahoma" panose="020B0604030504040204" pitchFamily="34" charset="0"/>
            </a:endParaRPr>
          </a:p>
        </p:txBody>
      </p:sp>
      <p:grpSp>
        <p:nvGrpSpPr>
          <p:cNvPr id="8" name="Group 7"/>
          <p:cNvGrpSpPr/>
          <p:nvPr/>
        </p:nvGrpSpPr>
        <p:grpSpPr>
          <a:xfrm>
            <a:off x="188884" y="5069750"/>
            <a:ext cx="8572343" cy="1777859"/>
            <a:chOff x="188884" y="4997013"/>
            <a:chExt cx="8572343" cy="1777859"/>
          </a:xfrm>
        </p:grpSpPr>
        <p:pic>
          <p:nvPicPr>
            <p:cNvPr id="6" name="Picture 5"/>
            <p:cNvPicPr>
              <a:picLocks noChangeAspect="1"/>
            </p:cNvPicPr>
            <p:nvPr/>
          </p:nvPicPr>
          <p:blipFill>
            <a:blip r:embed="rId9"/>
            <a:stretch>
              <a:fillRect/>
            </a:stretch>
          </p:blipFill>
          <p:spPr>
            <a:xfrm>
              <a:off x="197223" y="5965847"/>
              <a:ext cx="8564004" cy="809025"/>
            </a:xfrm>
            <a:prstGeom prst="rect">
              <a:avLst/>
            </a:prstGeom>
          </p:spPr>
        </p:pic>
        <p:pic>
          <p:nvPicPr>
            <p:cNvPr id="7" name="Picture 6"/>
            <p:cNvPicPr>
              <a:picLocks noChangeAspect="1"/>
            </p:cNvPicPr>
            <p:nvPr/>
          </p:nvPicPr>
          <p:blipFill>
            <a:blip r:embed="rId10"/>
            <a:stretch>
              <a:fillRect/>
            </a:stretch>
          </p:blipFill>
          <p:spPr>
            <a:xfrm>
              <a:off x="188884" y="4997013"/>
              <a:ext cx="8433090" cy="979225"/>
            </a:xfrm>
            <a:prstGeom prst="rect">
              <a:avLst/>
            </a:prstGeom>
          </p:spPr>
        </p:pic>
      </p:grpSp>
      <p:sp>
        <p:nvSpPr>
          <p:cNvPr id="33" name="Text Box 22"/>
          <p:cNvSpPr txBox="1">
            <a:spLocks noChangeArrowheads="1"/>
          </p:cNvSpPr>
          <p:nvPr/>
        </p:nvSpPr>
        <p:spPr bwMode="auto">
          <a:xfrm>
            <a:off x="4488873" y="4385482"/>
            <a:ext cx="4686301"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9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Similar assumption for third order reactions: [B] and [C] constants</a:t>
            </a:r>
          </a:p>
        </p:txBody>
      </p:sp>
      <p:sp>
        <p:nvSpPr>
          <p:cNvPr id="12" name="Curved Left Arrow 11"/>
          <p:cNvSpPr/>
          <p:nvPr/>
        </p:nvSpPr>
        <p:spPr bwMode="auto">
          <a:xfrm>
            <a:off x="8447809" y="4744818"/>
            <a:ext cx="539297" cy="1843019"/>
          </a:xfrm>
          <a:prstGeom prst="curvedLeftArrow">
            <a:avLst/>
          </a:prstGeom>
          <a:solidFill>
            <a:srgbClr val="FF3300"/>
          </a:solidFill>
          <a:ln w="95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8" name="Text Box 22"/>
          <p:cNvSpPr txBox="1">
            <a:spLocks noChangeArrowheads="1"/>
          </p:cNvSpPr>
          <p:nvPr/>
        </p:nvSpPr>
        <p:spPr bwMode="auto">
          <a:xfrm>
            <a:off x="1788576" y="4617600"/>
            <a:ext cx="2167454" cy="38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900" dirty="0" smtClean="0">
                <a:solidFill>
                  <a:srgbClr val="0000FF"/>
                </a:solidFill>
                <a:latin typeface="Tahoma" panose="020B0604030504040204" pitchFamily="34" charset="0"/>
                <a:ea typeface="Tahoma" panose="020B0604030504040204" pitchFamily="34" charset="0"/>
                <a:cs typeface="Tahoma" panose="020B0604030504040204" pitchFamily="34" charset="0"/>
              </a:rPr>
              <a:t>pseudo-first order</a:t>
            </a:r>
          </a:p>
        </p:txBody>
      </p:sp>
    </p:spTree>
    <p:extLst>
      <p:ext uri="{BB962C8B-B14F-4D97-AF65-F5344CB8AC3E}">
        <p14:creationId xmlns:p14="http://schemas.microsoft.com/office/powerpoint/2010/main" val="110802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58" grpId="0"/>
      <p:bldP spid="33" grpId="0"/>
      <p:bldP spid="12" grpId="0" animBg="1"/>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534988" y="1563033"/>
            <a:ext cx="8162445" cy="2308324"/>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variation in the partial pressure </a:t>
            </a:r>
            <a:r>
              <a:rPr lang="en-US" sz="2400" i="1" dirty="0" err="1">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400" baseline="-25000" dirty="0" err="1">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of </a:t>
            </a:r>
            <a:r>
              <a:rPr lang="en-US" sz="24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azomethane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(CH</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with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time was followed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T=460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K, with the results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given in the Table. </a:t>
            </a: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Confirm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that the decomposition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reaction: CH</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6(g</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N</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is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first-order in CH</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and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find the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rate constant at this temperature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4231062817"/>
              </p:ext>
            </p:extLst>
          </p:nvPr>
        </p:nvGraphicFramePr>
        <p:xfrm>
          <a:off x="3313999" y="4055128"/>
          <a:ext cx="2516002" cy="1952267"/>
        </p:xfrm>
        <a:graphic>
          <a:graphicData uri="http://schemas.openxmlformats.org/drawingml/2006/table">
            <a:tbl>
              <a:tblPr firstRow="1" bandRow="1">
                <a:tableStyleId>{073A0DAA-6AF3-43AB-8588-CEC1D06C72B9}</a:tableStyleId>
              </a:tblPr>
              <a:tblGrid>
                <a:gridCol w="899853">
                  <a:extLst>
                    <a:ext uri="{9D8B030D-6E8A-4147-A177-3AD203B41FA5}">
                      <a16:colId xmlns:a16="http://schemas.microsoft.com/office/drawing/2014/main" val="3608395201"/>
                    </a:ext>
                  </a:extLst>
                </a:gridCol>
                <a:gridCol w="1616149">
                  <a:extLst>
                    <a:ext uri="{9D8B030D-6E8A-4147-A177-3AD203B41FA5}">
                      <a16:colId xmlns:a16="http://schemas.microsoft.com/office/drawing/2014/main" val="1973645797"/>
                    </a:ext>
                  </a:extLst>
                </a:gridCol>
              </a:tblGrid>
              <a:tr h="473277">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time (s)</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300" dirty="0" smtClean="0">
                          <a:latin typeface="Tahoma" panose="020B0604030504040204" pitchFamily="34" charset="0"/>
                          <a:ea typeface="Tahoma" panose="020B0604030504040204" pitchFamily="34" charset="0"/>
                          <a:cs typeface="Tahoma" panose="020B0604030504040204" pitchFamily="34" charset="0"/>
                        </a:rPr>
                        <a:t>p</a:t>
                      </a:r>
                      <a:r>
                        <a:rPr lang="it-IT" sz="1300" baseline="-25000" dirty="0" smtClean="0">
                          <a:latin typeface="Tahoma" panose="020B0604030504040204" pitchFamily="34" charset="0"/>
                          <a:ea typeface="Tahoma" panose="020B0604030504040204" pitchFamily="34" charset="0"/>
                          <a:cs typeface="Tahoma" panose="020B0604030504040204" pitchFamily="34" charset="0"/>
                        </a:rPr>
                        <a:t>A</a:t>
                      </a:r>
                      <a:r>
                        <a:rPr lang="it-IT" sz="1300" dirty="0" smtClean="0">
                          <a:latin typeface="Tahoma" panose="020B0604030504040204" pitchFamily="34" charset="0"/>
                          <a:ea typeface="Tahoma" panose="020B0604030504040204" pitchFamily="34" charset="0"/>
                          <a:cs typeface="Tahoma" panose="020B0604030504040204" pitchFamily="34" charset="0"/>
                        </a:rPr>
                        <a:t> (10</a:t>
                      </a:r>
                      <a:r>
                        <a:rPr lang="it-IT" sz="1300" baseline="30000" dirty="0" smtClean="0">
                          <a:latin typeface="Tahoma" panose="020B0604030504040204" pitchFamily="34" charset="0"/>
                          <a:ea typeface="Tahoma" panose="020B0604030504040204" pitchFamily="34" charset="0"/>
                          <a:cs typeface="Tahoma" panose="020B0604030504040204" pitchFamily="34" charset="0"/>
                        </a:rPr>
                        <a:t>-2</a:t>
                      </a:r>
                      <a:r>
                        <a:rPr lang="it-IT" sz="1300" dirty="0" smtClean="0">
                          <a:latin typeface="Tahoma" panose="020B0604030504040204" pitchFamily="34" charset="0"/>
                          <a:ea typeface="Tahoma" panose="020B0604030504040204" pitchFamily="34" charset="0"/>
                          <a:cs typeface="Tahoma" panose="020B0604030504040204" pitchFamily="34" charset="0"/>
                        </a:rPr>
                        <a:t> torr)</a:t>
                      </a:r>
                      <a:endParaRPr lang="en-US" sz="13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671861730"/>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10.2</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94831517"/>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5.72</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613071673"/>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2000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3.99</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solidFill>
                      <a:schemeClr val="bg2">
                        <a:lumMod val="40000"/>
                        <a:lumOff val="60000"/>
                      </a:schemeClr>
                    </a:solidFill>
                  </a:tcPr>
                </a:tc>
                <a:extLst>
                  <a:ext uri="{0D108BD9-81ED-4DB2-BD59-A6C34878D82A}">
                    <a16:rowId xmlns:a16="http://schemas.microsoft.com/office/drawing/2014/main" val="2728155454"/>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3000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2.78</a:t>
                      </a:r>
                    </a:p>
                  </a:txBody>
                  <a:tcPr/>
                </a:tc>
                <a:extLst>
                  <a:ext uri="{0D108BD9-81ED-4DB2-BD59-A6C34878D82A}">
                    <a16:rowId xmlns:a16="http://schemas.microsoft.com/office/drawing/2014/main" val="2071915903"/>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4000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1.94</a:t>
                      </a:r>
                    </a:p>
                  </a:txBody>
                  <a:tcPr/>
                </a:tc>
                <a:extLst>
                  <a:ext uri="{0D108BD9-81ED-4DB2-BD59-A6C34878D82A}">
                    <a16:rowId xmlns:a16="http://schemas.microsoft.com/office/drawing/2014/main" val="226292033"/>
                  </a:ext>
                </a:extLst>
              </a:tr>
            </a:tbl>
          </a:graphicData>
        </a:graphic>
      </p:graphicFrame>
    </p:spTree>
    <p:extLst>
      <p:ext uri="{BB962C8B-B14F-4D97-AF65-F5344CB8AC3E}">
        <p14:creationId xmlns:p14="http://schemas.microsoft.com/office/powerpoint/2010/main" val="3247747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532319" y="1109380"/>
            <a:ext cx="6103149" cy="2800767"/>
          </a:xfrm>
          <a:prstGeom prst="rect">
            <a:avLst/>
          </a:prstGeom>
        </p:spPr>
        <p:txBody>
          <a:bodyPr wrap="square">
            <a:spAutoFit/>
          </a:bodyPr>
          <a:lstStyle/>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variation in the partial pressure </a:t>
            </a:r>
            <a:r>
              <a:rPr lang="en-US" sz="2200" i="1" dirty="0" err="1">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200" baseline="-25000" dirty="0" err="1">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of </a:t>
            </a:r>
            <a:r>
              <a:rPr lang="en-US" sz="22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azomethane</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(CH</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with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time was followed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T=460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K, with the results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given in the Table. </a:t>
            </a:r>
          </a:p>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Confirm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that the decomposition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reaction: CH</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6(g</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 N</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is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first-order in CH</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CH</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and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find the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rate constant at this temperature</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559129916"/>
              </p:ext>
            </p:extLst>
          </p:nvPr>
        </p:nvGraphicFramePr>
        <p:xfrm>
          <a:off x="6715634" y="1686397"/>
          <a:ext cx="2257461" cy="1966670"/>
        </p:xfrm>
        <a:graphic>
          <a:graphicData uri="http://schemas.openxmlformats.org/drawingml/2006/table">
            <a:tbl>
              <a:tblPr firstRow="1" bandRow="1">
                <a:tableStyleId>{073A0DAA-6AF3-43AB-8588-CEC1D06C72B9}</a:tableStyleId>
              </a:tblPr>
              <a:tblGrid>
                <a:gridCol w="807385">
                  <a:extLst>
                    <a:ext uri="{9D8B030D-6E8A-4147-A177-3AD203B41FA5}">
                      <a16:colId xmlns:a16="http://schemas.microsoft.com/office/drawing/2014/main" val="3608395201"/>
                    </a:ext>
                  </a:extLst>
                </a:gridCol>
                <a:gridCol w="1450076">
                  <a:extLst>
                    <a:ext uri="{9D8B030D-6E8A-4147-A177-3AD203B41FA5}">
                      <a16:colId xmlns:a16="http://schemas.microsoft.com/office/drawing/2014/main" val="1973645797"/>
                    </a:ext>
                  </a:extLst>
                </a:gridCol>
              </a:tblGrid>
              <a:tr h="473277">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time (s)</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300" dirty="0" smtClean="0">
                          <a:latin typeface="Tahoma" panose="020B0604030504040204" pitchFamily="34" charset="0"/>
                          <a:ea typeface="Tahoma" panose="020B0604030504040204" pitchFamily="34" charset="0"/>
                          <a:cs typeface="Tahoma" panose="020B0604030504040204" pitchFamily="34" charset="0"/>
                        </a:rPr>
                        <a:t>p</a:t>
                      </a:r>
                      <a:r>
                        <a:rPr lang="it-IT" sz="1300" baseline="-25000" dirty="0" smtClean="0">
                          <a:latin typeface="Tahoma" panose="020B0604030504040204" pitchFamily="34" charset="0"/>
                          <a:ea typeface="Tahoma" panose="020B0604030504040204" pitchFamily="34" charset="0"/>
                          <a:cs typeface="Tahoma" panose="020B0604030504040204" pitchFamily="34" charset="0"/>
                        </a:rPr>
                        <a:t>A</a:t>
                      </a:r>
                      <a:r>
                        <a:rPr lang="it-IT" sz="1300" dirty="0" smtClean="0">
                          <a:latin typeface="Tahoma" panose="020B0604030504040204" pitchFamily="34" charset="0"/>
                          <a:ea typeface="Tahoma" panose="020B0604030504040204" pitchFamily="34" charset="0"/>
                          <a:cs typeface="Tahoma" panose="020B0604030504040204" pitchFamily="34" charset="0"/>
                        </a:rPr>
                        <a:t> (10</a:t>
                      </a:r>
                      <a:r>
                        <a:rPr lang="it-IT" sz="1300" baseline="30000" dirty="0" smtClean="0">
                          <a:latin typeface="Tahoma" panose="020B0604030504040204" pitchFamily="34" charset="0"/>
                          <a:ea typeface="Tahoma" panose="020B0604030504040204" pitchFamily="34" charset="0"/>
                          <a:cs typeface="Tahoma" panose="020B0604030504040204" pitchFamily="34" charset="0"/>
                        </a:rPr>
                        <a:t>-2</a:t>
                      </a:r>
                      <a:r>
                        <a:rPr lang="it-IT" sz="1300" dirty="0" smtClean="0">
                          <a:latin typeface="Tahoma" panose="020B0604030504040204" pitchFamily="34" charset="0"/>
                          <a:ea typeface="Tahoma" panose="020B0604030504040204" pitchFamily="34" charset="0"/>
                          <a:cs typeface="Tahoma" panose="020B0604030504040204" pitchFamily="34" charset="0"/>
                        </a:rPr>
                        <a:t> torr)</a:t>
                      </a:r>
                      <a:endParaRPr lang="en-US" sz="1300" dirty="0" smtClean="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671861730"/>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10.2</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2694831517"/>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5.72</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extLst>
                  <a:ext uri="{0D108BD9-81ED-4DB2-BD59-A6C34878D82A}">
                    <a16:rowId xmlns:a16="http://schemas.microsoft.com/office/drawing/2014/main" val="3613071673"/>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2000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3.99</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solidFill>
                      <a:schemeClr val="bg2">
                        <a:lumMod val="40000"/>
                        <a:lumOff val="60000"/>
                      </a:schemeClr>
                    </a:solidFill>
                  </a:tcPr>
                </a:tc>
                <a:extLst>
                  <a:ext uri="{0D108BD9-81ED-4DB2-BD59-A6C34878D82A}">
                    <a16:rowId xmlns:a16="http://schemas.microsoft.com/office/drawing/2014/main" val="2728155454"/>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3000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2.78</a:t>
                      </a:r>
                    </a:p>
                  </a:txBody>
                  <a:tcPr/>
                </a:tc>
                <a:extLst>
                  <a:ext uri="{0D108BD9-81ED-4DB2-BD59-A6C34878D82A}">
                    <a16:rowId xmlns:a16="http://schemas.microsoft.com/office/drawing/2014/main" val="2071915903"/>
                  </a:ext>
                </a:extLst>
              </a:tr>
              <a:tr h="295798">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4000</a:t>
                      </a:r>
                      <a:endParaRPr lang="en-US" sz="1300" dirty="0">
                        <a:latin typeface="Tahoma" panose="020B0604030504040204" pitchFamily="34" charset="0"/>
                        <a:ea typeface="Tahoma" panose="020B0604030504040204" pitchFamily="34" charset="0"/>
                        <a:cs typeface="Tahoma" panose="020B0604030504040204" pitchFamily="34" charset="0"/>
                      </a:endParaRPr>
                    </a:p>
                  </a:txBody>
                  <a:tcPr/>
                </a:tc>
                <a:tc>
                  <a:txBody>
                    <a:bodyPr/>
                    <a:lstStyle/>
                    <a:p>
                      <a:r>
                        <a:rPr lang="it-IT" sz="1300" dirty="0" smtClean="0">
                          <a:latin typeface="Tahoma" panose="020B0604030504040204" pitchFamily="34" charset="0"/>
                          <a:ea typeface="Tahoma" panose="020B0604030504040204" pitchFamily="34" charset="0"/>
                          <a:cs typeface="Tahoma" panose="020B0604030504040204" pitchFamily="34" charset="0"/>
                        </a:rPr>
                        <a:t>1.94</a:t>
                      </a:r>
                    </a:p>
                  </a:txBody>
                  <a:tcPr/>
                </a:tc>
                <a:extLst>
                  <a:ext uri="{0D108BD9-81ED-4DB2-BD59-A6C34878D82A}">
                    <a16:rowId xmlns:a16="http://schemas.microsoft.com/office/drawing/2014/main" val="226292033"/>
                  </a:ext>
                </a:extLst>
              </a:tr>
            </a:tbl>
          </a:graphicData>
        </a:graphic>
      </p:graphicFrame>
      <p:sp>
        <p:nvSpPr>
          <p:cNvPr id="11" name="Rectangle 10"/>
          <p:cNvSpPr/>
          <p:nvPr/>
        </p:nvSpPr>
        <p:spPr>
          <a:xfrm>
            <a:off x="393405" y="4248402"/>
            <a:ext cx="7954850" cy="1785104"/>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easiest procedure is to plot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ln(</a:t>
            </a:r>
            <a:r>
              <a:rPr lang="en-US" sz="2200" i="1" dirty="0" err="1">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200" baseline="-25000" dirty="0" err="1">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Torr</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against </a:t>
            </a:r>
            <a:r>
              <a:rPr lang="en-US" sz="2200" i="1" dirty="0">
                <a:solidFill>
                  <a:srgbClr val="000000"/>
                </a:solidFill>
                <a:latin typeface="Tahoma" panose="020B0604030504040204" pitchFamily="34" charset="0"/>
                <a:ea typeface="Tahoma" panose="020B0604030504040204" pitchFamily="34" charset="0"/>
                <a:cs typeface="Tahoma" panose="020B0604030504040204" pitchFamily="34" charset="0"/>
              </a:rPr>
              <a:t>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/s and expect to obtain a straight line. If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graph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is straight, then the slope is −</a:t>
            </a:r>
            <a:r>
              <a:rPr lang="en-US" sz="22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To determine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slope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use mathematical software, which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automatically determines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the best straight line through the data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points and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calculates the slope. </a:t>
            </a:r>
            <a:endPar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22906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3 -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11" name="Rectangle 10"/>
          <p:cNvSpPr/>
          <p:nvPr/>
        </p:nvSpPr>
        <p:spPr>
          <a:xfrm>
            <a:off x="463655" y="1130657"/>
            <a:ext cx="8424380" cy="1785104"/>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(continue)</a:t>
            </a:r>
          </a:p>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We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draw up the following table:</a:t>
            </a:r>
          </a:p>
          <a:p>
            <a:pPr algn="just"/>
            <a:r>
              <a:rPr lang="en-US" sz="2200" i="1" dirty="0">
                <a:solidFill>
                  <a:srgbClr val="000000"/>
                </a:solidFill>
                <a:latin typeface="Tahoma" panose="020B0604030504040204" pitchFamily="34" charset="0"/>
                <a:ea typeface="Tahoma" panose="020B0604030504040204" pitchFamily="34" charset="0"/>
                <a:cs typeface="Tahoma" panose="020B0604030504040204" pitchFamily="34" charset="0"/>
              </a:rPr>
              <a:t>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/s 0 1000 2000 3000 4000</a:t>
            </a:r>
          </a:p>
          <a:p>
            <a:pPr algn="just"/>
            <a:r>
              <a:rPr lang="en-US" sz="2200" i="1" dirty="0" err="1">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200" dirty="0" err="1">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/(10−2 </a:t>
            </a:r>
            <a:r>
              <a:rPr lang="en-US" sz="2200" dirty="0" err="1">
                <a:solidFill>
                  <a:srgbClr val="000000"/>
                </a:solidFill>
                <a:latin typeface="Tahoma" panose="020B0604030504040204" pitchFamily="34" charset="0"/>
                <a:ea typeface="Tahoma" panose="020B0604030504040204" pitchFamily="34" charset="0"/>
                <a:cs typeface="Tahoma" panose="020B0604030504040204" pitchFamily="34" charset="0"/>
              </a:rPr>
              <a:t>Torr</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10.20 5.72 3.99 2.78 1.94</a:t>
            </a:r>
          </a:p>
          <a:p>
            <a:pPr algn="just"/>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ln(</a:t>
            </a:r>
            <a:r>
              <a:rPr lang="en-US" sz="2200" i="1" dirty="0" err="1">
                <a:solidFill>
                  <a:srgbClr val="000000"/>
                </a:solidFill>
                <a:latin typeface="Tahoma" panose="020B0604030504040204" pitchFamily="34" charset="0"/>
                <a:ea typeface="Tahoma" panose="020B0604030504040204" pitchFamily="34" charset="0"/>
                <a:cs typeface="Tahoma" panose="020B0604030504040204" pitchFamily="34" charset="0"/>
              </a:rPr>
              <a:t>p</a:t>
            </a:r>
            <a:r>
              <a:rPr lang="en-US" sz="2200" dirty="0" err="1">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200" dirty="0" err="1">
                <a:solidFill>
                  <a:srgbClr val="000000"/>
                </a:solidFill>
                <a:latin typeface="Tahoma" panose="020B0604030504040204" pitchFamily="34" charset="0"/>
                <a:ea typeface="Tahoma" panose="020B0604030504040204" pitchFamily="34" charset="0"/>
                <a:cs typeface="Tahoma" panose="020B0604030504040204" pitchFamily="34" charset="0"/>
              </a:rPr>
              <a:t>Torr</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−2.28 −2.86 −3.22 −3.58 −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3.94</a:t>
            </a:r>
            <a:endPar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3044127658"/>
              </p:ext>
            </p:extLst>
          </p:nvPr>
        </p:nvGraphicFramePr>
        <p:xfrm>
          <a:off x="4316035" y="3382412"/>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p:cNvSpPr/>
          <p:nvPr/>
        </p:nvSpPr>
        <p:spPr>
          <a:xfrm>
            <a:off x="463655" y="3595646"/>
            <a:ext cx="3950648" cy="1785104"/>
          </a:xfrm>
          <a:prstGeom prst="rect">
            <a:avLst/>
          </a:prstGeom>
        </p:spPr>
        <p:txBody>
          <a:bodyPr wrap="square">
            <a:spAutoFit/>
          </a:bodyPr>
          <a:lstStyle/>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plot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is straight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confirming a first-order reaction. Its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least-squares best-fit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slope is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4.04×10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−4</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so </a:t>
            </a:r>
            <a:r>
              <a:rPr lang="en-US" sz="22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4.04×10</a:t>
            </a:r>
            <a:r>
              <a:rPr lang="en-US"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−4</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s</a:t>
            </a:r>
            <a:r>
              <a:rPr lang="en-US"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177198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4 -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465144" y="1580377"/>
            <a:ext cx="8213711" cy="3046988"/>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rate constant </a:t>
            </a:r>
            <a:r>
              <a:rPr lang="en-US" sz="24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for the decomposition reaction:</a:t>
            </a:r>
          </a:p>
          <a:p>
            <a:pPr algn="ct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5(g</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2NO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1/2O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is equal to </a:t>
            </a:r>
            <a:r>
              <a:rPr lang="en-US" sz="24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6.76x10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-5</a:t>
            </a:r>
            <a:r>
              <a:rPr lang="en-US" sz="2400" dirty="0" smtClean="0">
                <a:latin typeface="Tahoma" panose="020B0604030504040204" pitchFamily="34" charset="0"/>
                <a:ea typeface="Tahoma" panose="020B0604030504040204" pitchFamily="34" charset="0"/>
                <a:cs typeface="Tahoma" panose="020B0604030504040204" pitchFamily="34" charset="0"/>
              </a:rPr>
              <a:t> s</a:t>
            </a:r>
            <a:r>
              <a:rPr lang="en-US" sz="2400" baseline="30000" dirty="0">
                <a:latin typeface="Tahoma" panose="020B0604030504040204" pitchFamily="34" charset="0"/>
                <a:ea typeface="Tahoma" panose="020B0604030504040204" pitchFamily="34" charset="0"/>
                <a:cs typeface="Tahoma" panose="020B0604030504040204" pitchFamily="34" charset="0"/>
              </a:rPr>
              <a:t>−1</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25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 and the reaction is first-order in 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Calculate the half-life and the natural lifetime of 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what time do you expect the [N</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to be reduced by a factor 1/8 respect to its initial value? </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15428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CasellaDiTesto 3"/>
          <p:cNvSpPr txBox="1">
            <a:spLocks noChangeArrowheads="1"/>
          </p:cNvSpPr>
          <p:nvPr/>
        </p:nvSpPr>
        <p:spPr bwMode="auto">
          <a:xfrm>
            <a:off x="533087" y="1303940"/>
            <a:ext cx="8217877" cy="677108"/>
          </a:xfrm>
          <a:prstGeom prst="rect">
            <a:avLst/>
          </a:prstGeom>
          <a:noFill/>
          <a:ln w="9525">
            <a:noFill/>
            <a:miter lim="800000"/>
            <a:headEnd/>
            <a:tailEnd/>
          </a:ln>
        </p:spPr>
        <p:txBody>
          <a:bodyPr wrap="square">
            <a:spAutoFit/>
          </a:bodyPr>
          <a:lstStyle/>
          <a:p>
            <a:r>
              <a:rPr lang="en-US" sz="1900" dirty="0" smtClean="0">
                <a:latin typeface="Tahoma" panose="020B0604030504040204" pitchFamily="34" charset="0"/>
                <a:ea typeface="Tahoma" panose="020B0604030504040204" pitchFamily="34" charset="0"/>
                <a:cs typeface="Tahoma" panose="020B0604030504040204" pitchFamily="34" charset="0"/>
              </a:rPr>
              <a:t>Formaldehyde (H</a:t>
            </a:r>
            <a:r>
              <a:rPr lang="en-US" sz="1900" baseline="-25000" dirty="0" smtClean="0">
                <a:latin typeface="Tahoma" panose="020B0604030504040204" pitchFamily="34" charset="0"/>
                <a:ea typeface="Tahoma" panose="020B0604030504040204" pitchFamily="34" charset="0"/>
                <a:cs typeface="Tahoma" panose="020B0604030504040204" pitchFamily="34" charset="0"/>
              </a:rPr>
              <a:t>2</a:t>
            </a:r>
            <a:r>
              <a:rPr lang="en-US" sz="1900" dirty="0" smtClean="0">
                <a:latin typeface="Tahoma" panose="020B0604030504040204" pitchFamily="34" charset="0"/>
                <a:ea typeface="Tahoma" panose="020B0604030504040204" pitchFamily="34" charset="0"/>
                <a:cs typeface="Tahoma" panose="020B0604030504040204" pitchFamily="34" charset="0"/>
              </a:rPr>
              <a:t>CO) </a:t>
            </a:r>
            <a:r>
              <a:rPr lang="en-US" sz="1900" dirty="0">
                <a:latin typeface="Tahoma" panose="020B0604030504040204" pitchFamily="34" charset="0"/>
                <a:ea typeface="Tahoma" panose="020B0604030504040204" pitchFamily="34" charset="0"/>
                <a:cs typeface="Tahoma" panose="020B0604030504040204" pitchFamily="34" charset="0"/>
              </a:rPr>
              <a:t>can be </a:t>
            </a:r>
            <a:r>
              <a:rPr lang="en-US" sz="1900" dirty="0" err="1">
                <a:solidFill>
                  <a:srgbClr val="FF0000"/>
                </a:solidFill>
                <a:latin typeface="Tahoma" panose="020B0604030504040204" pitchFamily="34" charset="0"/>
                <a:ea typeface="Tahoma" panose="020B0604030504040204" pitchFamily="34" charset="0"/>
                <a:cs typeface="Tahoma" panose="020B0604030504040204" pitchFamily="34" charset="0"/>
              </a:rPr>
              <a:t>photodissociated</a:t>
            </a:r>
            <a:r>
              <a:rPr lang="en-US" sz="1900" dirty="0">
                <a:solidFill>
                  <a:srgbClr val="FF0000"/>
                </a:solidFill>
                <a:latin typeface="Tahoma" panose="020B0604030504040204" pitchFamily="34" charset="0"/>
                <a:ea typeface="Tahoma" panose="020B0604030504040204" pitchFamily="34" charset="0"/>
                <a:cs typeface="Tahoma" panose="020B0604030504040204" pitchFamily="34" charset="0"/>
              </a:rPr>
              <a:t> by UV radiation </a:t>
            </a:r>
            <a:r>
              <a:rPr lang="en-US" sz="1900" dirty="0">
                <a:latin typeface="Tahoma" panose="020B0604030504040204" pitchFamily="34" charset="0"/>
                <a:ea typeface="Tahoma" panose="020B0604030504040204" pitchFamily="34" charset="0"/>
                <a:cs typeface="Tahoma" panose="020B0604030504040204" pitchFamily="34" charset="0"/>
              </a:rPr>
              <a:t>or it can result in </a:t>
            </a:r>
            <a:r>
              <a:rPr lang="en-US" sz="1900" dirty="0">
                <a:solidFill>
                  <a:srgbClr val="FF0000"/>
                </a:solidFill>
                <a:latin typeface="Tahoma" panose="020B0604030504040204" pitchFamily="34" charset="0"/>
                <a:ea typeface="Tahoma" panose="020B0604030504040204" pitchFamily="34" charset="0"/>
                <a:cs typeface="Tahoma" panose="020B0604030504040204" pitchFamily="34" charset="0"/>
              </a:rPr>
              <a:t>chemical reactions </a:t>
            </a:r>
            <a:r>
              <a:rPr lang="en-US" sz="1900" dirty="0">
                <a:latin typeface="Tahoma" panose="020B0604030504040204" pitchFamily="34" charset="0"/>
                <a:ea typeface="Tahoma" panose="020B0604030504040204" pitchFamily="34" charset="0"/>
                <a:cs typeface="Tahoma" panose="020B0604030504040204" pitchFamily="34" charset="0"/>
              </a:rPr>
              <a:t>with oxidizing species</a:t>
            </a:r>
          </a:p>
        </p:txBody>
      </p:sp>
      <p:sp>
        <p:nvSpPr>
          <p:cNvPr id="4" name="Rettangolo 7"/>
          <p:cNvSpPr>
            <a:spLocks noChangeArrowheads="1"/>
          </p:cNvSpPr>
          <p:nvPr/>
        </p:nvSpPr>
        <p:spPr bwMode="auto">
          <a:xfrm>
            <a:off x="450103" y="2289611"/>
            <a:ext cx="5724644" cy="3231654"/>
          </a:xfrm>
          <a:prstGeom prst="rect">
            <a:avLst/>
          </a:prstGeom>
          <a:noFill/>
          <a:ln w="9525">
            <a:noFill/>
            <a:miter lim="800000"/>
            <a:headEnd/>
            <a:tailEnd/>
          </a:ln>
        </p:spPr>
        <p:txBody>
          <a:bodyPr wrap="none">
            <a:spAutoFit/>
          </a:bodyPr>
          <a:lstStyle/>
          <a:p>
            <a:r>
              <a:rPr lang="it-IT" dirty="0">
                <a:latin typeface="Comic Sans MS" pitchFamily="66" charset="0"/>
              </a:rPr>
              <a:t>HCHO + h</a:t>
            </a:r>
            <a:r>
              <a:rPr lang="it-IT" dirty="0">
                <a:latin typeface="Comic Sans MS" pitchFamily="66" charset="0"/>
                <a:sym typeface="Symbol" pitchFamily="18" charset="2"/>
              </a:rPr>
              <a:t>  </a:t>
            </a:r>
            <a:r>
              <a:rPr lang="it-IT" dirty="0" smtClean="0">
                <a:latin typeface="Comic Sans MS" pitchFamily="66" charset="0"/>
                <a:sym typeface="Symbol" pitchFamily="18" charset="2"/>
              </a:rPr>
              <a:t>photolysis products     </a:t>
            </a:r>
            <a:r>
              <a:rPr lang="it-IT" dirty="0">
                <a:latin typeface="Comic Sans MS" pitchFamily="66" charset="0"/>
                <a:sym typeface="Symbol" pitchFamily="18" charset="2"/>
              </a:rPr>
              <a:t>	</a:t>
            </a:r>
            <a:r>
              <a:rPr lang="it-IT" dirty="0" smtClean="0">
                <a:latin typeface="Comic Sans MS" pitchFamily="66" charset="0"/>
                <a:sym typeface="Symbol" pitchFamily="18" charset="2"/>
              </a:rPr>
              <a:t>(1) </a:t>
            </a:r>
            <a:r>
              <a:rPr lang="it-IT" dirty="0">
                <a:latin typeface="Comic Sans MS" pitchFamily="66" charset="0"/>
                <a:sym typeface="Symbol" pitchFamily="18" charset="2"/>
              </a:rPr>
              <a:t>	</a:t>
            </a:r>
            <a:endParaRPr lang="it-IT" dirty="0" smtClean="0">
              <a:latin typeface="Comic Sans MS" pitchFamily="66" charset="0"/>
              <a:sym typeface="Symbol" pitchFamily="18" charset="2"/>
            </a:endParaRPr>
          </a:p>
          <a:p>
            <a:endParaRPr lang="it-IT" dirty="0">
              <a:latin typeface="Comic Sans MS" pitchFamily="66" charset="0"/>
              <a:sym typeface="Symbol" pitchFamily="18" charset="2"/>
            </a:endParaRPr>
          </a:p>
          <a:p>
            <a:r>
              <a:rPr lang="it-IT" dirty="0">
                <a:latin typeface="Comic Sans MS" pitchFamily="66" charset="0"/>
              </a:rPr>
              <a:t>HCHO + OH</a:t>
            </a:r>
            <a:r>
              <a:rPr lang="it-IT" dirty="0">
                <a:latin typeface="Comic Sans MS" pitchFamily="66" charset="0"/>
                <a:sym typeface="Symbol" pitchFamily="18" charset="2"/>
              </a:rPr>
              <a:t>  H</a:t>
            </a:r>
            <a:r>
              <a:rPr lang="it-IT" baseline="-25000" dirty="0">
                <a:latin typeface="Comic Sans MS" pitchFamily="66" charset="0"/>
                <a:sym typeface="Symbol" pitchFamily="18" charset="2"/>
              </a:rPr>
              <a:t>2</a:t>
            </a:r>
            <a:r>
              <a:rPr lang="it-IT" dirty="0">
                <a:latin typeface="Comic Sans MS" pitchFamily="66" charset="0"/>
                <a:sym typeface="Symbol" pitchFamily="18" charset="2"/>
              </a:rPr>
              <a:t>O + HCO      		(2)</a:t>
            </a:r>
          </a:p>
          <a:p>
            <a:endParaRPr lang="it-IT" dirty="0">
              <a:latin typeface="Comic Sans MS" pitchFamily="66" charset="0"/>
              <a:sym typeface="Symbol" pitchFamily="18" charset="2"/>
            </a:endParaRPr>
          </a:p>
          <a:p>
            <a:r>
              <a:rPr lang="it-IT" dirty="0">
                <a:latin typeface="Comic Sans MS" pitchFamily="66" charset="0"/>
              </a:rPr>
              <a:t>HCHO + HO</a:t>
            </a:r>
            <a:r>
              <a:rPr lang="it-IT" baseline="-25000" dirty="0">
                <a:latin typeface="Comic Sans MS" pitchFamily="66" charset="0"/>
              </a:rPr>
              <a:t>2</a:t>
            </a:r>
            <a:r>
              <a:rPr lang="it-IT" dirty="0">
                <a:latin typeface="Comic Sans MS" pitchFamily="66" charset="0"/>
                <a:sym typeface="Symbol" pitchFamily="18" charset="2"/>
              </a:rPr>
              <a:t> + M  HO</a:t>
            </a:r>
            <a:r>
              <a:rPr lang="it-IT" baseline="-25000" dirty="0">
                <a:latin typeface="Comic Sans MS" pitchFamily="66" charset="0"/>
                <a:sym typeface="Symbol" pitchFamily="18" charset="2"/>
              </a:rPr>
              <a:t>2</a:t>
            </a:r>
            <a:r>
              <a:rPr lang="it-IT" dirty="0">
                <a:latin typeface="Comic Sans MS" pitchFamily="66" charset="0"/>
                <a:sym typeface="Symbol" pitchFamily="18" charset="2"/>
              </a:rPr>
              <a:t>CH</a:t>
            </a:r>
            <a:r>
              <a:rPr lang="it-IT" baseline="-25000" dirty="0">
                <a:latin typeface="Comic Sans MS" pitchFamily="66" charset="0"/>
                <a:sym typeface="Symbol" pitchFamily="18" charset="2"/>
              </a:rPr>
              <a:t>2</a:t>
            </a:r>
            <a:r>
              <a:rPr lang="it-IT" dirty="0">
                <a:latin typeface="Comic Sans MS" pitchFamily="66" charset="0"/>
                <a:sym typeface="Symbol" pitchFamily="18" charset="2"/>
              </a:rPr>
              <a:t>O + M      	(3)</a:t>
            </a:r>
          </a:p>
          <a:p>
            <a:endParaRPr lang="it-IT" dirty="0">
              <a:latin typeface="Comic Sans MS" pitchFamily="66" charset="0"/>
              <a:sym typeface="Symbol" pitchFamily="18" charset="2"/>
            </a:endParaRPr>
          </a:p>
          <a:p>
            <a:r>
              <a:rPr lang="it-IT" dirty="0">
                <a:latin typeface="Comic Sans MS" pitchFamily="66" charset="0"/>
              </a:rPr>
              <a:t>HCHO + NO</a:t>
            </a:r>
            <a:r>
              <a:rPr lang="it-IT" baseline="-25000" dirty="0">
                <a:latin typeface="Comic Sans MS" pitchFamily="66" charset="0"/>
              </a:rPr>
              <a:t>3</a:t>
            </a:r>
            <a:r>
              <a:rPr lang="it-IT" dirty="0">
                <a:latin typeface="Comic Sans MS" pitchFamily="66" charset="0"/>
                <a:sym typeface="Symbol" pitchFamily="18" charset="2"/>
              </a:rPr>
              <a:t>  HNO</a:t>
            </a:r>
            <a:r>
              <a:rPr lang="it-IT" baseline="-25000" dirty="0">
                <a:latin typeface="Comic Sans MS" pitchFamily="66" charset="0"/>
                <a:sym typeface="Symbol" pitchFamily="18" charset="2"/>
              </a:rPr>
              <a:t>3</a:t>
            </a:r>
            <a:r>
              <a:rPr lang="it-IT" dirty="0">
                <a:latin typeface="Comic Sans MS" pitchFamily="66" charset="0"/>
                <a:sym typeface="Symbol" pitchFamily="18" charset="2"/>
              </a:rPr>
              <a:t> + HCO      		(4)</a:t>
            </a:r>
          </a:p>
          <a:p>
            <a:endParaRPr lang="it-IT" dirty="0">
              <a:latin typeface="Comic Sans MS" pitchFamily="66" charset="0"/>
              <a:sym typeface="Symbol" pitchFamily="18" charset="2"/>
            </a:endParaRPr>
          </a:p>
          <a:p>
            <a:endParaRPr lang="it-IT" dirty="0">
              <a:latin typeface="Comic Sans MS" pitchFamily="66" charset="0"/>
              <a:sym typeface="Symbol" pitchFamily="18" charset="2"/>
            </a:endParaRPr>
          </a:p>
          <a:p>
            <a:endParaRPr lang="it-IT" dirty="0">
              <a:latin typeface="Comic Sans MS" pitchFamily="66" charset="0"/>
              <a:sym typeface="Symbol" pitchFamily="18" charset="2"/>
            </a:endParaRPr>
          </a:p>
          <a:p>
            <a:endParaRPr lang="it-IT" baseline="-25000" dirty="0">
              <a:latin typeface="Comic Sans MS" pitchFamily="66" charset="0"/>
              <a:sym typeface="Symbol" pitchFamily="18" charset="2"/>
            </a:endParaRPr>
          </a:p>
          <a:p>
            <a:endParaRPr lang="en-US" baseline="-25000" dirty="0"/>
          </a:p>
        </p:txBody>
      </p:sp>
      <p:sp>
        <p:nvSpPr>
          <p:cNvPr id="5" name="CasellaDiTesto 4"/>
          <p:cNvSpPr txBox="1"/>
          <p:nvPr/>
        </p:nvSpPr>
        <p:spPr>
          <a:xfrm>
            <a:off x="533087" y="4689591"/>
            <a:ext cx="7992888" cy="1200329"/>
          </a:xfrm>
          <a:prstGeom prst="rect">
            <a:avLst/>
          </a:prstGeom>
          <a:solidFill>
            <a:srgbClr val="FFC000"/>
          </a:solidFill>
          <a:ln w="38100">
            <a:solidFill>
              <a:schemeClr val="tx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t-IT" dirty="0">
                <a:latin typeface="Tahoma" pitchFamily="34" charset="0"/>
                <a:ea typeface="Tahoma" pitchFamily="34" charset="0"/>
                <a:cs typeface="Tahoma" pitchFamily="34" charset="0"/>
              </a:rPr>
              <a:t>In </a:t>
            </a:r>
            <a:r>
              <a:rPr lang="it-IT" dirty="0" err="1">
                <a:latin typeface="Tahoma" pitchFamily="34" charset="0"/>
                <a:ea typeface="Tahoma" pitchFamily="34" charset="0"/>
                <a:cs typeface="Tahoma" pitchFamily="34" charset="0"/>
              </a:rPr>
              <a:t>polluted</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conditions</a:t>
            </a:r>
            <a:r>
              <a:rPr lang="it-IT" dirty="0">
                <a:latin typeface="Tahoma" pitchFamily="34" charset="0"/>
                <a:ea typeface="Tahoma" pitchFamily="34" charset="0"/>
                <a:cs typeface="Tahoma" pitchFamily="34" charset="0"/>
              </a:rPr>
              <a:t>, the OH e HO</a:t>
            </a:r>
            <a:r>
              <a:rPr lang="it-IT" baseline="-25000" dirty="0">
                <a:latin typeface="Tahoma" pitchFamily="34" charset="0"/>
                <a:ea typeface="Tahoma" pitchFamily="34" charset="0"/>
                <a:cs typeface="Tahoma" pitchFamily="34" charset="0"/>
              </a:rPr>
              <a:t>2</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concentration</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is</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such</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that</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their</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reactions</a:t>
            </a:r>
            <a:r>
              <a:rPr lang="it-IT" dirty="0">
                <a:latin typeface="Tahoma" pitchFamily="34" charset="0"/>
                <a:ea typeface="Tahoma" pitchFamily="34" charset="0"/>
                <a:cs typeface="Tahoma" pitchFamily="34" charset="0"/>
              </a:rPr>
              <a:t> are competitive with </a:t>
            </a:r>
            <a:r>
              <a:rPr lang="it-IT" dirty="0" err="1">
                <a:latin typeface="Tahoma" pitchFamily="34" charset="0"/>
                <a:ea typeface="Tahoma" pitchFamily="34" charset="0"/>
                <a:cs typeface="Tahoma" pitchFamily="34" charset="0"/>
              </a:rPr>
              <a:t>photodissociation</a:t>
            </a:r>
            <a:r>
              <a:rPr lang="it-IT" dirty="0">
                <a:latin typeface="Tahoma" pitchFamily="34" charset="0"/>
                <a:ea typeface="Tahoma" pitchFamily="34" charset="0"/>
                <a:cs typeface="Tahoma" pitchFamily="34" charset="0"/>
              </a:rPr>
              <a:t>. In </a:t>
            </a:r>
            <a:r>
              <a:rPr lang="it-IT" dirty="0" err="1">
                <a:latin typeface="Tahoma" pitchFamily="34" charset="0"/>
                <a:ea typeface="Tahoma" pitchFamily="34" charset="0"/>
                <a:cs typeface="Tahoma" pitchFamily="34" charset="0"/>
              </a:rPr>
              <a:t>clean</a:t>
            </a:r>
            <a:r>
              <a:rPr lang="it-IT" dirty="0">
                <a:latin typeface="Tahoma" pitchFamily="34" charset="0"/>
                <a:ea typeface="Tahoma" pitchFamily="34" charset="0"/>
                <a:cs typeface="Tahoma" pitchFamily="34" charset="0"/>
              </a:rPr>
              <a:t> air </a:t>
            </a:r>
            <a:r>
              <a:rPr lang="it-IT" dirty="0" err="1">
                <a:latin typeface="Tahoma" pitchFamily="34" charset="0"/>
                <a:ea typeface="Tahoma" pitchFamily="34" charset="0"/>
                <a:cs typeface="Tahoma" pitchFamily="34" charset="0"/>
              </a:rPr>
              <a:t>conditions</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instead</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photodissociation</a:t>
            </a:r>
            <a:r>
              <a:rPr lang="it-IT" dirty="0">
                <a:latin typeface="Tahoma" pitchFamily="34" charset="0"/>
                <a:ea typeface="Tahoma" pitchFamily="34" charset="0"/>
                <a:cs typeface="Tahoma" pitchFamily="34" charset="0"/>
              </a:rPr>
              <a:t> </a:t>
            </a:r>
            <a:r>
              <a:rPr lang="it-IT" dirty="0" err="1">
                <a:latin typeface="Tahoma" pitchFamily="34" charset="0"/>
                <a:ea typeface="Tahoma" pitchFamily="34" charset="0"/>
                <a:cs typeface="Tahoma" pitchFamily="34" charset="0"/>
              </a:rPr>
              <a:t>prevails</a:t>
            </a:r>
            <a:r>
              <a:rPr lang="it-IT" dirty="0">
                <a:latin typeface="Tahoma" pitchFamily="34" charset="0"/>
                <a:ea typeface="Tahoma" pitchFamily="34" charset="0"/>
                <a:cs typeface="Tahoma" pitchFamily="34" charset="0"/>
              </a:rPr>
              <a:t>. The reaction with the NO</a:t>
            </a:r>
            <a:r>
              <a:rPr lang="it-IT" baseline="-25000" dirty="0">
                <a:latin typeface="Tahoma" pitchFamily="34" charset="0"/>
                <a:ea typeface="Tahoma" pitchFamily="34" charset="0"/>
                <a:cs typeface="Tahoma" pitchFamily="34" charset="0"/>
              </a:rPr>
              <a:t>3</a:t>
            </a:r>
            <a:r>
              <a:rPr lang="it-IT" dirty="0">
                <a:latin typeface="Tahoma" pitchFamily="34" charset="0"/>
                <a:ea typeface="Tahoma" pitchFamily="34" charset="0"/>
                <a:cs typeface="Tahoma" pitchFamily="34" charset="0"/>
              </a:rPr>
              <a:t> radical occurs during the </a:t>
            </a:r>
            <a:r>
              <a:rPr lang="it-IT" dirty="0" smtClean="0">
                <a:latin typeface="Tahoma" pitchFamily="34" charset="0"/>
                <a:ea typeface="Tahoma" pitchFamily="34" charset="0"/>
                <a:cs typeface="Tahoma" pitchFamily="34" charset="0"/>
              </a:rPr>
              <a:t>night</a:t>
            </a:r>
            <a:endParaRPr lang="en-US" dirty="0">
              <a:latin typeface="Tahoma" pitchFamily="34" charset="0"/>
              <a:ea typeface="Tahoma" pitchFamily="34" charset="0"/>
              <a:cs typeface="Tahoma" pitchFamily="34" charset="0"/>
            </a:endParaRPr>
          </a:p>
        </p:txBody>
      </p:sp>
      <p:sp>
        <p:nvSpPr>
          <p:cNvPr id="6" name="CasellaDiTesto 5"/>
          <p:cNvSpPr txBox="1"/>
          <p:nvPr/>
        </p:nvSpPr>
        <p:spPr>
          <a:xfrm>
            <a:off x="5776364" y="2293257"/>
            <a:ext cx="2974600" cy="2031325"/>
          </a:xfrm>
          <a:prstGeom prst="rect">
            <a:avLst/>
          </a:prstGeom>
          <a:solidFill>
            <a:srgbClr val="FFFF00"/>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a:t>All these pathways compete in the removal of formaldehyde. Their contribution varies depending on the presence of pollutants and at night compared to the day.</a:t>
            </a:r>
          </a:p>
        </p:txBody>
      </p:sp>
      <p:sp>
        <p:nvSpPr>
          <p:cNvPr id="7" name="Titolo 4"/>
          <p:cNvSpPr txBox="1">
            <a:spLocks/>
          </p:cNvSpPr>
          <p:nvPr/>
        </p:nvSpPr>
        <p:spPr>
          <a:xfrm>
            <a:off x="0" y="-56736"/>
            <a:ext cx="890587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Reactions in 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605014" y="60037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9" name="CasellaDiTesto 3"/>
          <p:cNvSpPr txBox="1">
            <a:spLocks noChangeArrowheads="1"/>
          </p:cNvSpPr>
          <p:nvPr/>
        </p:nvSpPr>
        <p:spPr bwMode="auto">
          <a:xfrm>
            <a:off x="2155706" y="790311"/>
            <a:ext cx="4365082" cy="461665"/>
          </a:xfrm>
          <a:prstGeom prst="rect">
            <a:avLst/>
          </a:prstGeom>
          <a:noFill/>
          <a:ln w="9525">
            <a:noFill/>
            <a:miter lim="800000"/>
            <a:headEnd/>
            <a:tailEnd/>
          </a:ln>
        </p:spPr>
        <p:txBody>
          <a:bodyPr wrap="square">
            <a:spAutoFit/>
          </a:bodyPr>
          <a:lstStyle/>
          <a:p>
            <a:pPr algn="ct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As example:</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6816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4 -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395302" y="970777"/>
            <a:ext cx="8213711" cy="2031325"/>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rate constant </a:t>
            </a:r>
            <a:r>
              <a:rPr lang="en-US"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for the decomposition reaction:</a:t>
            </a:r>
          </a:p>
          <a:p>
            <a:pPr algn="ct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2NO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1/2O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is equal to </a:t>
            </a:r>
            <a:r>
              <a:rPr lang="en-US"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6.76x10</a:t>
            </a:r>
            <a:r>
              <a:rPr lang="en-US" baseline="30000" dirty="0" smtClean="0">
                <a:latin typeface="Tahoma" panose="020B0604030504040204" pitchFamily="34" charset="0"/>
                <a:ea typeface="Tahoma" panose="020B0604030504040204" pitchFamily="34" charset="0"/>
                <a:cs typeface="Tahoma" panose="020B0604030504040204" pitchFamily="34" charset="0"/>
              </a:rPr>
              <a:t>-5</a:t>
            </a:r>
            <a:r>
              <a:rPr lang="en-US" dirty="0" smtClean="0">
                <a:latin typeface="Tahoma" panose="020B0604030504040204" pitchFamily="34" charset="0"/>
                <a:ea typeface="Tahoma" panose="020B0604030504040204" pitchFamily="34" charset="0"/>
                <a:cs typeface="Tahoma" panose="020B0604030504040204" pitchFamily="34" charset="0"/>
              </a:rPr>
              <a:t> 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at 25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 and the reaction is first-order in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Calculate the half-life and the natural lifetime of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at what time do you expect the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to be reduced by a factor 1/8 respect to its initial value? </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73449" y="3232630"/>
            <a:ext cx="8614586" cy="1785104"/>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p>
          <a:p>
            <a:pPr algn="just"/>
            <a:endPar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r>
              <a:rPr lang="en-US" sz="22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i="1"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half-life for a first order reaction is defined as t</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=ln2/k. Hence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t</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1/2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=0.693/</a:t>
            </a:r>
            <a:r>
              <a:rPr lang="en-US" sz="2200" dirty="0" smtClean="0">
                <a:latin typeface="Tahoma" panose="020B0604030504040204" pitchFamily="34" charset="0"/>
                <a:ea typeface="Tahoma" panose="020B0604030504040204" pitchFamily="34" charset="0"/>
                <a:cs typeface="Tahoma" panose="020B0604030504040204" pitchFamily="34" charset="0"/>
              </a:rPr>
              <a:t>6.76x10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-5 </a:t>
            </a:r>
            <a:r>
              <a:rPr lang="en-US" sz="2200" dirty="0" smtClean="0">
                <a:latin typeface="Tahoma" panose="020B0604030504040204" pitchFamily="34" charset="0"/>
                <a:ea typeface="Tahoma" panose="020B0604030504040204" pitchFamily="34" charset="0"/>
                <a:cs typeface="Tahoma" panose="020B0604030504040204" pitchFamily="34" charset="0"/>
              </a:rPr>
              <a:t>s=2.85 h. Natural lifetime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=1/k. Hence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6.76x10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-5 </a:t>
            </a:r>
            <a:r>
              <a:rPr lang="en-US" sz="2200" dirty="0" smtClean="0">
                <a:latin typeface="Tahoma" panose="020B0604030504040204" pitchFamily="34" charset="0"/>
                <a:ea typeface="Tahoma" panose="020B0604030504040204" pitchFamily="34" charset="0"/>
                <a:cs typeface="Tahoma" panose="020B0604030504040204" pitchFamily="34" charset="0"/>
              </a:rPr>
              <a:t>s=4.11 </a:t>
            </a:r>
            <a:r>
              <a:rPr lang="en-US" sz="2200" dirty="0">
                <a:latin typeface="Tahoma" panose="020B0604030504040204" pitchFamily="34" charset="0"/>
                <a:ea typeface="Tahoma" panose="020B0604030504040204" pitchFamily="34" charset="0"/>
                <a:cs typeface="Tahoma" panose="020B0604030504040204" pitchFamily="34" charset="0"/>
              </a:rPr>
              <a:t>h</a:t>
            </a:r>
            <a:r>
              <a:rPr lang="en-US" sz="2200" dirty="0" smtClean="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38850617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4 -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9" name="Rectangle 8"/>
          <p:cNvSpPr/>
          <p:nvPr/>
        </p:nvSpPr>
        <p:spPr>
          <a:xfrm>
            <a:off x="395302" y="970777"/>
            <a:ext cx="8213711" cy="2031325"/>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rate constant </a:t>
            </a:r>
            <a:r>
              <a:rPr lang="en-US"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for the decomposition reaction:</a:t>
            </a:r>
          </a:p>
          <a:p>
            <a:pPr algn="ct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2NO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1/2O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is equal to </a:t>
            </a:r>
            <a:r>
              <a:rPr lang="en-US" i="1"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6.76x10</a:t>
            </a:r>
            <a:r>
              <a:rPr lang="en-US" baseline="30000" dirty="0" smtClean="0">
                <a:latin typeface="Tahoma" panose="020B0604030504040204" pitchFamily="34" charset="0"/>
                <a:ea typeface="Tahoma" panose="020B0604030504040204" pitchFamily="34" charset="0"/>
                <a:cs typeface="Tahoma" panose="020B0604030504040204" pitchFamily="34" charset="0"/>
              </a:rPr>
              <a:t>-5</a:t>
            </a:r>
            <a:r>
              <a:rPr lang="en-US" dirty="0" smtClean="0">
                <a:latin typeface="Tahoma" panose="020B0604030504040204" pitchFamily="34" charset="0"/>
                <a:ea typeface="Tahoma" panose="020B0604030504040204" pitchFamily="34" charset="0"/>
                <a:cs typeface="Tahoma" panose="020B0604030504040204" pitchFamily="34" charset="0"/>
              </a:rPr>
              <a:t> 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at 25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 and the reaction is first-order in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Calculate the half-life and the natural lifetime of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at what time do you expect the [N</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to be reduced by a factor 1/8 respect to its initial value? </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73449" y="3110812"/>
            <a:ext cx="5310487" cy="3139321"/>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p>
          <a:p>
            <a:pPr algn="just"/>
            <a:r>
              <a:rPr lang="en-US" sz="2200" i="1" dirty="0" smtClean="0">
                <a:solidFill>
                  <a:srgbClr val="000000"/>
                </a:solidFill>
                <a:latin typeface="Tahoma" panose="020B0604030504040204" pitchFamily="34" charset="0"/>
                <a:ea typeface="Tahoma" panose="020B0604030504040204" pitchFamily="34" charset="0"/>
                <a:cs typeface="Tahoma" panose="020B0604030504040204" pitchFamily="34" charset="0"/>
              </a:rPr>
              <a:t>b)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It can be calculated by substituting [A]/</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0</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=1/8=0.125 in the integrated rate law expression to get:</a:t>
            </a:r>
          </a:p>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ln0.125=-</a:t>
            </a:r>
            <a:r>
              <a:rPr lang="en-US" sz="22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kt</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from which 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-ln0.125/k=2.079/</a:t>
            </a:r>
            <a:r>
              <a:rPr lang="en-US" sz="2200" dirty="0">
                <a:latin typeface="Tahoma" panose="020B0604030504040204" pitchFamily="34" charset="0"/>
                <a:ea typeface="Tahoma" panose="020B0604030504040204" pitchFamily="34" charset="0"/>
                <a:cs typeface="Tahoma" panose="020B0604030504040204" pitchFamily="34" charset="0"/>
              </a:rPr>
              <a:t>6.76x10</a:t>
            </a:r>
            <a:r>
              <a:rPr lang="en-US" sz="2200" baseline="30000" dirty="0">
                <a:latin typeface="Tahoma" panose="020B0604030504040204" pitchFamily="34" charset="0"/>
                <a:ea typeface="Tahoma" panose="020B0604030504040204" pitchFamily="34" charset="0"/>
                <a:cs typeface="Tahoma" panose="020B0604030504040204" pitchFamily="34" charset="0"/>
              </a:rPr>
              <a:t>-5 </a:t>
            </a:r>
            <a:r>
              <a:rPr lang="en-US" sz="2200" dirty="0" smtClean="0">
                <a:latin typeface="Tahoma" panose="020B0604030504040204" pitchFamily="34" charset="0"/>
                <a:ea typeface="Tahoma" panose="020B0604030504040204" pitchFamily="34" charset="0"/>
                <a:cs typeface="Tahoma" panose="020B0604030504040204" pitchFamily="34" charset="0"/>
              </a:rPr>
              <a:t>s =8.54 h. It can also be seen as a succession of half-lives (see graph)</a:t>
            </a:r>
            <a:endPar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endPar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6"/>
          <p:cNvPicPr>
            <a:picLocks noChangeAspect="1"/>
          </p:cNvPicPr>
          <p:nvPr/>
        </p:nvPicPr>
        <p:blipFill>
          <a:blip r:embed="rId4"/>
          <a:stretch>
            <a:fillRect/>
          </a:stretch>
        </p:blipFill>
        <p:spPr>
          <a:xfrm>
            <a:off x="5605880" y="3167925"/>
            <a:ext cx="3282155" cy="3025093"/>
          </a:xfrm>
          <a:prstGeom prst="rect">
            <a:avLst/>
          </a:prstGeom>
        </p:spPr>
      </p:pic>
    </p:spTree>
    <p:extLst>
      <p:ext uri="{BB962C8B-B14F-4D97-AF65-F5344CB8AC3E}">
        <p14:creationId xmlns:p14="http://schemas.microsoft.com/office/powerpoint/2010/main" val="140070914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5 -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563563" y="1766429"/>
            <a:ext cx="8213711" cy="1569660"/>
          </a:xfrm>
          <a:prstGeom prst="rect">
            <a:avLst/>
          </a:prstGeom>
        </p:spPr>
        <p:txBody>
          <a:bodyPr wrap="square">
            <a:spAutoFit/>
          </a:bodyPr>
          <a:lstStyle/>
          <a:p>
            <a:pPr algn="ct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decomposition of species A via the first order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reaction: A</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B</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C</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has a natural lifetime of 7.3 hours. What is the value of the rate coefficient? </a:t>
            </a:r>
            <a:endPar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534988" y="4240451"/>
            <a:ext cx="8466421" cy="1200329"/>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en-US" sz="2400" dirty="0" smtClean="0">
                <a:latin typeface="Tahoma" panose="020B0604030504040204" pitchFamily="34" charset="0"/>
                <a:ea typeface="Tahoma" panose="020B0604030504040204" pitchFamily="34" charset="0"/>
                <a:cs typeface="Tahoma" panose="020B0604030504040204" pitchFamily="34" charset="0"/>
              </a:rPr>
              <a:t>Natural lifetime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=1/k. </a:t>
            </a: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7.3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hours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7.3x3600 s=26280 s</a:t>
            </a: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Hence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/26280 </a:t>
            </a:r>
            <a:r>
              <a:rPr lang="en-US" sz="2400" dirty="0" smtClean="0">
                <a:latin typeface="Tahoma" panose="020B0604030504040204" pitchFamily="34" charset="0"/>
                <a:ea typeface="Tahoma" panose="020B0604030504040204" pitchFamily="34" charset="0"/>
                <a:cs typeface="Tahoma" panose="020B0604030504040204" pitchFamily="34" charset="0"/>
              </a:rPr>
              <a:t>s</a:t>
            </a:r>
            <a:r>
              <a:rPr lang="en-US" sz="2400" baseline="30000" dirty="0" smtClean="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=3.81x10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-5 </a:t>
            </a:r>
            <a:r>
              <a:rPr lang="en-US" sz="2400" dirty="0" smtClean="0">
                <a:latin typeface="Tahoma" panose="020B0604030504040204" pitchFamily="34" charset="0"/>
                <a:ea typeface="Tahoma" panose="020B0604030504040204" pitchFamily="34" charset="0"/>
                <a:cs typeface="Tahoma" panose="020B0604030504040204" pitchFamily="34" charset="0"/>
              </a:rPr>
              <a:t> s</a:t>
            </a:r>
            <a:r>
              <a:rPr lang="en-US" sz="2400" baseline="30000" dirty="0" smtClean="0">
                <a:latin typeface="Tahoma" panose="020B0604030504040204" pitchFamily="34" charset="0"/>
                <a:ea typeface="Tahoma" panose="020B0604030504040204" pitchFamily="34" charset="0"/>
                <a:cs typeface="Tahoma" panose="020B0604030504040204" pitchFamily="34" charset="0"/>
              </a:rPr>
              <a:t>-1</a:t>
            </a:r>
            <a:endParaRPr lang="en-US" sz="24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98182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asellaDiTesto 4"/>
          <p:cNvSpPr txBox="1">
            <a:spLocks noChangeArrowheads="1"/>
          </p:cNvSpPr>
          <p:nvPr/>
        </p:nvSpPr>
        <p:spPr bwMode="auto">
          <a:xfrm>
            <a:off x="80395" y="1340206"/>
            <a:ext cx="5076825" cy="707886"/>
          </a:xfrm>
          <a:prstGeom prst="rect">
            <a:avLst/>
          </a:prstGeom>
          <a:noFill/>
          <a:ln w="9525">
            <a:noFill/>
            <a:miter lim="800000"/>
            <a:headEnd/>
            <a:tailEnd/>
          </a:ln>
        </p:spPr>
        <p:txBody>
          <a:bodyPr>
            <a:spAutoFit/>
          </a:bodyPr>
          <a:lstStyle/>
          <a:p>
            <a:r>
              <a:rPr lang="it-IT" sz="2000" dirty="0">
                <a:latin typeface="Tahoma" panose="020B0604030504040204" pitchFamily="34" charset="0"/>
                <a:ea typeface="Tahoma" panose="020B0604030504040204" pitchFamily="34" charset="0"/>
                <a:cs typeface="Tahoma" panose="020B0604030504040204" pitchFamily="34" charset="0"/>
              </a:rPr>
              <a:t>The </a:t>
            </a:r>
            <a:r>
              <a:rPr lang="it-IT" sz="2000" dirty="0" err="1">
                <a:latin typeface="Tahoma" panose="020B0604030504040204" pitchFamily="34" charset="0"/>
                <a:ea typeface="Tahoma" panose="020B0604030504040204" pitchFamily="34" charset="0"/>
                <a:cs typeface="Tahoma" panose="020B0604030504040204" pitchFamily="34" charset="0"/>
              </a:rPr>
              <a:t>photodissociatio</a:t>
            </a:r>
            <a:r>
              <a:rPr lang="it-IT" sz="2000" dirty="0">
                <a:latin typeface="Tahoma" panose="020B0604030504040204" pitchFamily="34" charset="0"/>
                <a:ea typeface="Tahoma" panose="020B0604030504040204" pitchFamily="34" charset="0"/>
                <a:cs typeface="Tahoma" panose="020B0604030504040204" pitchFamily="34" charset="0"/>
              </a:rPr>
              <a:t> rate of AB </a:t>
            </a:r>
            <a:r>
              <a:rPr lang="it-IT" sz="2000" dirty="0" err="1">
                <a:latin typeface="Tahoma" panose="020B0604030504040204" pitchFamily="34" charset="0"/>
                <a:ea typeface="Tahoma" panose="020B0604030504040204" pitchFamily="34" charset="0"/>
                <a:cs typeface="Tahoma" panose="020B0604030504040204" pitchFamily="34" charset="0"/>
              </a:rPr>
              <a:t>is</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directly</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proportional</a:t>
            </a:r>
            <a:r>
              <a:rPr lang="it-IT" sz="2000" dirty="0">
                <a:latin typeface="Tahoma" panose="020B0604030504040204" pitchFamily="34" charset="0"/>
                <a:ea typeface="Tahoma" panose="020B0604030504040204" pitchFamily="34" charset="0"/>
                <a:cs typeface="Tahoma" panose="020B0604030504040204" pitchFamily="34" charset="0"/>
              </a:rPr>
              <a:t> to AB </a:t>
            </a:r>
            <a:r>
              <a:rPr lang="it-IT" sz="2000" dirty="0" err="1">
                <a:latin typeface="Tahoma" panose="020B0604030504040204" pitchFamily="34" charset="0"/>
                <a:ea typeface="Tahoma" panose="020B0604030504040204" pitchFamily="34" charset="0"/>
                <a:cs typeface="Tahoma" panose="020B0604030504040204" pitchFamily="34" charset="0"/>
              </a:rPr>
              <a:t>number</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density</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33796" name="CasellaDiTesto 5"/>
          <p:cNvSpPr txBox="1">
            <a:spLocks noChangeArrowheads="1"/>
          </p:cNvSpPr>
          <p:nvPr/>
        </p:nvSpPr>
        <p:spPr bwMode="auto">
          <a:xfrm>
            <a:off x="7524750" y="1555233"/>
            <a:ext cx="1439863" cy="646331"/>
          </a:xfrm>
          <a:prstGeom prst="rect">
            <a:avLst/>
          </a:prstGeom>
          <a:noFill/>
          <a:ln w="9525">
            <a:noFill/>
            <a:miter lim="800000"/>
            <a:headEnd/>
            <a:tailEnd/>
          </a:ln>
        </p:spPr>
        <p:txBody>
          <a:bodyPr>
            <a:spAutoFit/>
          </a:bodyPr>
          <a:lstStyle/>
          <a:p>
            <a:pPr algn="ctr"/>
            <a:r>
              <a:rPr lang="it-IT" b="1" dirty="0">
                <a:solidFill>
                  <a:srgbClr val="FF0000"/>
                </a:solidFill>
              </a:rPr>
              <a:t>first </a:t>
            </a:r>
            <a:r>
              <a:rPr lang="it-IT" b="1" dirty="0" err="1">
                <a:solidFill>
                  <a:srgbClr val="FF0000"/>
                </a:solidFill>
              </a:rPr>
              <a:t>order</a:t>
            </a:r>
            <a:r>
              <a:rPr lang="it-IT" b="1" dirty="0">
                <a:solidFill>
                  <a:srgbClr val="FF0000"/>
                </a:solidFill>
              </a:rPr>
              <a:t> </a:t>
            </a:r>
            <a:r>
              <a:rPr lang="it-IT" b="1" dirty="0" err="1">
                <a:solidFill>
                  <a:srgbClr val="FF0000"/>
                </a:solidFill>
              </a:rPr>
              <a:t>reaction</a:t>
            </a:r>
            <a:endParaRPr lang="en-US" dirty="0">
              <a:solidFill>
                <a:srgbClr val="FF0000"/>
              </a:solidFill>
              <a:latin typeface="Comic Sans MS" pitchFamily="66" charset="0"/>
            </a:endParaRPr>
          </a:p>
        </p:txBody>
      </p:sp>
      <p:pic>
        <p:nvPicPr>
          <p:cNvPr id="33797" name="Picture 4"/>
          <p:cNvPicPr>
            <a:picLocks noChangeAspect="1" noChangeArrowheads="1"/>
          </p:cNvPicPr>
          <p:nvPr/>
        </p:nvPicPr>
        <p:blipFill>
          <a:blip r:embed="rId2" cstate="print"/>
          <a:srcRect/>
          <a:stretch>
            <a:fillRect/>
          </a:stretch>
        </p:blipFill>
        <p:spPr bwMode="auto">
          <a:xfrm>
            <a:off x="5612345" y="3390648"/>
            <a:ext cx="750887" cy="755650"/>
          </a:xfrm>
          <a:prstGeom prst="rect">
            <a:avLst/>
          </a:prstGeom>
          <a:noFill/>
          <a:ln w="9525">
            <a:noFill/>
            <a:miter lim="800000"/>
            <a:headEnd/>
            <a:tailEnd/>
          </a:ln>
        </p:spPr>
      </p:pic>
      <p:sp>
        <p:nvSpPr>
          <p:cNvPr id="33798" name="CasellaDiTesto 7"/>
          <p:cNvSpPr txBox="1">
            <a:spLocks noChangeArrowheads="1"/>
          </p:cNvSpPr>
          <p:nvPr/>
        </p:nvSpPr>
        <p:spPr bwMode="auto">
          <a:xfrm>
            <a:off x="97857" y="2198199"/>
            <a:ext cx="5329238" cy="1631216"/>
          </a:xfrm>
          <a:prstGeom prst="rect">
            <a:avLst/>
          </a:prstGeom>
          <a:noFill/>
          <a:ln w="9525">
            <a:noFill/>
            <a:miter lim="800000"/>
            <a:headEnd/>
            <a:tailEnd/>
          </a:ln>
        </p:spPr>
        <p:txBody>
          <a:bodyPr>
            <a:spAutoFit/>
          </a:bodyPr>
          <a:lstStyle/>
          <a:p>
            <a:r>
              <a:rPr lang="it-IT" sz="2000" i="1" dirty="0">
                <a:latin typeface="Tahoma" panose="020B0604030504040204" pitchFamily="34" charset="0"/>
                <a:ea typeface="Tahoma" panose="020B0604030504040204" pitchFamily="34" charset="0"/>
                <a:cs typeface="Tahoma" panose="020B0604030504040204" pitchFamily="34" charset="0"/>
              </a:rPr>
              <a:t>J</a:t>
            </a:r>
            <a:r>
              <a:rPr lang="it-IT" sz="2000" dirty="0">
                <a:latin typeface="Tahoma" panose="020B0604030504040204" pitchFamily="34" charset="0"/>
                <a:ea typeface="Tahoma" panose="020B0604030504040204" pitchFamily="34" charset="0"/>
                <a:cs typeface="Tahoma" panose="020B0604030504040204" pitchFamily="34" charset="0"/>
              </a:rPr>
              <a:t> (s</a:t>
            </a:r>
            <a:r>
              <a:rPr lang="it-IT" sz="2000" baseline="30000" dirty="0">
                <a:latin typeface="Tahoma" panose="020B0604030504040204" pitchFamily="34" charset="0"/>
                <a:ea typeface="Tahoma" panose="020B0604030504040204" pitchFamily="34" charset="0"/>
                <a:cs typeface="Tahoma" panose="020B0604030504040204" pitchFamily="34" charset="0"/>
              </a:rPr>
              <a:t>-1</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depends</a:t>
            </a:r>
            <a:r>
              <a:rPr lang="it-IT" sz="2000" dirty="0">
                <a:latin typeface="Tahoma" panose="020B0604030504040204" pitchFamily="34" charset="0"/>
                <a:ea typeface="Tahoma" panose="020B0604030504040204" pitchFamily="34" charset="0"/>
                <a:cs typeface="Tahoma" panose="020B0604030504040204" pitchFamily="34" charset="0"/>
              </a:rPr>
              <a:t> on:</a:t>
            </a:r>
          </a:p>
          <a:p>
            <a:pPr lvl="2">
              <a:buFont typeface="Arial" charset="0"/>
              <a:buChar char="•"/>
            </a:pPr>
            <a:r>
              <a:rPr lang="it-IT" sz="2000" dirty="0">
                <a:latin typeface="Tahoma" panose="020B0604030504040204" pitchFamily="34" charset="0"/>
                <a:ea typeface="Tahoma" panose="020B0604030504040204" pitchFamily="34" charset="0"/>
                <a:cs typeface="Tahoma" panose="020B0604030504040204" pitchFamily="34" charset="0"/>
              </a:rPr>
              <a:t> light </a:t>
            </a:r>
            <a:r>
              <a:rPr lang="it-IT" sz="2000" dirty="0" err="1">
                <a:latin typeface="Tahoma" panose="020B0604030504040204" pitchFamily="34" charset="0"/>
                <a:ea typeface="Tahoma" panose="020B0604030504040204" pitchFamily="34" charset="0"/>
                <a:cs typeface="Tahoma" panose="020B0604030504040204" pitchFamily="34" charset="0"/>
              </a:rPr>
              <a:t>intensity</a:t>
            </a:r>
            <a:r>
              <a:rPr lang="it-IT" sz="2000" dirty="0">
                <a:latin typeface="Tahoma" panose="020B0604030504040204" pitchFamily="34" charset="0"/>
                <a:ea typeface="Tahoma" panose="020B0604030504040204" pitchFamily="34" charset="0"/>
                <a:cs typeface="Tahoma" panose="020B0604030504040204" pitchFamily="34" charset="0"/>
              </a:rPr>
              <a:t> (in </a:t>
            </a:r>
            <a:r>
              <a:rPr lang="it-IT" sz="2000" dirty="0" err="1">
                <a:latin typeface="Tahoma" panose="020B0604030504040204" pitchFamily="34" charset="0"/>
                <a:ea typeface="Tahoma" panose="020B0604030504040204" pitchFamily="34" charset="0"/>
                <a:cs typeface="Tahoma" panose="020B0604030504040204" pitchFamily="34" charset="0"/>
              </a:rPr>
              <a:t>all</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direction</a:t>
            </a:r>
            <a:r>
              <a:rPr lang="it-IT" sz="2000" dirty="0">
                <a:latin typeface="Tahoma" panose="020B0604030504040204" pitchFamily="34" charset="0"/>
                <a:ea typeface="Tahoma" panose="020B0604030504040204" pitchFamily="34" charset="0"/>
                <a:cs typeface="Tahoma" panose="020B0604030504040204" pitchFamily="34" charset="0"/>
              </a:rPr>
              <a:t>)</a:t>
            </a:r>
          </a:p>
          <a:p>
            <a:pPr lvl="2">
              <a:buFont typeface="Arial" charset="0"/>
              <a:buChar char="•"/>
            </a:pP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err="1">
                <a:latin typeface="Tahoma" panose="020B0604030504040204" pitchFamily="34" charset="0"/>
                <a:ea typeface="Tahoma" panose="020B0604030504040204" pitchFamily="34" charset="0"/>
                <a:cs typeface="Tahoma" panose="020B0604030504040204" pitchFamily="34" charset="0"/>
              </a:rPr>
              <a:t>absorption</a:t>
            </a:r>
            <a:r>
              <a:rPr lang="it-IT" sz="2000" dirty="0">
                <a:latin typeface="Tahoma" panose="020B0604030504040204" pitchFamily="34" charset="0"/>
                <a:ea typeface="Tahoma" panose="020B0604030504040204" pitchFamily="34" charset="0"/>
                <a:cs typeface="Tahoma" panose="020B0604030504040204" pitchFamily="34" charset="0"/>
              </a:rPr>
              <a:t> cross </a:t>
            </a:r>
            <a:r>
              <a:rPr lang="it-IT" sz="2000" dirty="0" err="1">
                <a:latin typeface="Tahoma" panose="020B0604030504040204" pitchFamily="34" charset="0"/>
                <a:ea typeface="Tahoma" panose="020B0604030504040204" pitchFamily="34" charset="0"/>
                <a:cs typeface="Tahoma" panose="020B0604030504040204" pitchFamily="34" charset="0"/>
              </a:rPr>
              <a:t>section</a:t>
            </a:r>
            <a:r>
              <a:rPr lang="it-IT" sz="2000" dirty="0">
                <a:latin typeface="Tahoma" panose="020B0604030504040204" pitchFamily="34" charset="0"/>
                <a:ea typeface="Tahoma" panose="020B0604030504040204" pitchFamily="34" charset="0"/>
                <a:cs typeface="Tahoma" panose="020B0604030504040204" pitchFamily="34" charset="0"/>
              </a:rPr>
              <a:t> </a:t>
            </a:r>
            <a:r>
              <a:rPr lang="it-IT" sz="2000" dirty="0">
                <a:latin typeface="Tahoma" panose="020B0604030504040204" pitchFamily="34" charset="0"/>
                <a:ea typeface="Tahoma" panose="020B0604030504040204" pitchFamily="34" charset="0"/>
                <a:cs typeface="Tahoma" panose="020B0604030504040204" pitchFamily="34" charset="0"/>
                <a:sym typeface="Symbol" pitchFamily="18" charset="2"/>
              </a:rPr>
              <a:t></a:t>
            </a:r>
          </a:p>
          <a:p>
            <a:pPr lvl="2">
              <a:buFont typeface="Arial" charset="0"/>
              <a:buChar char="•"/>
            </a:pPr>
            <a:r>
              <a:rPr lang="it-IT" sz="2000" dirty="0">
                <a:latin typeface="Tahoma" panose="020B0604030504040204" pitchFamily="34" charset="0"/>
                <a:ea typeface="Tahoma" panose="020B0604030504040204" pitchFamily="34" charset="0"/>
                <a:cs typeface="Tahoma" panose="020B0604030504040204" pitchFamily="34" charset="0"/>
                <a:sym typeface="Symbol" pitchFamily="18" charset="2"/>
              </a:rPr>
              <a:t> </a:t>
            </a:r>
            <a:r>
              <a:rPr lang="it-IT" sz="2000" dirty="0" err="1">
                <a:latin typeface="Tahoma" panose="020B0604030504040204" pitchFamily="34" charset="0"/>
                <a:ea typeface="Tahoma" panose="020B0604030504040204" pitchFamily="34" charset="0"/>
                <a:cs typeface="Tahoma" panose="020B0604030504040204" pitchFamily="34" charset="0"/>
                <a:sym typeface="Symbol" pitchFamily="18" charset="2"/>
              </a:rPr>
              <a:t>photodissociation</a:t>
            </a:r>
            <a:r>
              <a:rPr lang="it-IT" sz="2000" dirty="0">
                <a:latin typeface="Tahoma" panose="020B0604030504040204" pitchFamily="34" charset="0"/>
                <a:ea typeface="Tahoma" panose="020B0604030504040204" pitchFamily="34" charset="0"/>
                <a:cs typeface="Tahoma" panose="020B0604030504040204" pitchFamily="34" charset="0"/>
                <a:sym typeface="Symbol" pitchFamily="18" charset="2"/>
              </a:rPr>
              <a:t> quantum </a:t>
            </a:r>
            <a:r>
              <a:rPr lang="it-IT" sz="2000" dirty="0" err="1">
                <a:latin typeface="Tahoma" panose="020B0604030504040204" pitchFamily="34" charset="0"/>
                <a:ea typeface="Tahoma" panose="020B0604030504040204" pitchFamily="34" charset="0"/>
                <a:cs typeface="Tahoma" panose="020B0604030504040204" pitchFamily="34" charset="0"/>
                <a:sym typeface="Symbol" pitchFamily="18" charset="2"/>
              </a:rPr>
              <a:t>yield</a:t>
            </a:r>
            <a:r>
              <a:rPr lang="it-IT" sz="2000" dirty="0">
                <a:latin typeface="Tahoma" panose="020B0604030504040204" pitchFamily="34" charset="0"/>
                <a:ea typeface="Tahoma" panose="020B0604030504040204" pitchFamily="34" charset="0"/>
                <a:cs typeface="Tahoma" panose="020B0604030504040204" pitchFamily="34" charset="0"/>
                <a:sym typeface="Symbol" pitchFamily="18" charset="2"/>
              </a:rPr>
              <a:t> </a:t>
            </a:r>
          </a:p>
          <a:p>
            <a:pPr lvl="2">
              <a:buFont typeface="Arial" charset="0"/>
              <a:buChar char="•"/>
            </a:pPr>
            <a:r>
              <a:rPr lang="it-IT" sz="2000" dirty="0">
                <a:latin typeface="Tahoma" panose="020B0604030504040204" pitchFamily="34" charset="0"/>
                <a:ea typeface="Tahoma" panose="020B0604030504040204" pitchFamily="34" charset="0"/>
                <a:cs typeface="Tahoma" panose="020B0604030504040204" pitchFamily="34" charset="0"/>
                <a:sym typeface="Symbol" pitchFamily="18" charset="2"/>
              </a:rPr>
              <a:t> </a:t>
            </a:r>
            <a:r>
              <a:rPr lang="it-IT" sz="2000" dirty="0" smtClean="0">
                <a:latin typeface="Tahoma" panose="020B0604030504040204" pitchFamily="34" charset="0"/>
                <a:ea typeface="Tahoma" panose="020B0604030504040204" pitchFamily="34" charset="0"/>
                <a:cs typeface="Tahoma" panose="020B0604030504040204" pitchFamily="34" charset="0"/>
                <a:sym typeface="Symbol" pitchFamily="18" charset="2"/>
              </a:rPr>
              <a:t>wavelength</a:t>
            </a:r>
            <a:r>
              <a:rPr lang="it-IT" sz="2000" dirty="0">
                <a:latin typeface="Tahoma" panose="020B0604030504040204" pitchFamily="34" charset="0"/>
                <a:ea typeface="Tahoma" panose="020B0604030504040204" pitchFamily="34" charset="0"/>
                <a:cs typeface="Tahoma" panose="020B0604030504040204" pitchFamily="34" charset="0"/>
              </a:rPr>
              <a:t>	</a:t>
            </a:r>
            <a:endParaRPr 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33799" name="Picture 14"/>
          <p:cNvPicPr>
            <a:picLocks noChangeAspect="1" noChangeArrowheads="1"/>
          </p:cNvPicPr>
          <p:nvPr/>
        </p:nvPicPr>
        <p:blipFill>
          <a:blip r:embed="rId3" cstate="print"/>
          <a:srcRect l="51222"/>
          <a:stretch>
            <a:fillRect/>
          </a:stretch>
        </p:blipFill>
        <p:spPr bwMode="auto">
          <a:xfrm>
            <a:off x="2917049" y="733333"/>
            <a:ext cx="2654300" cy="447675"/>
          </a:xfrm>
          <a:prstGeom prst="rect">
            <a:avLst/>
          </a:prstGeom>
          <a:noFill/>
          <a:ln w="9525">
            <a:noFill/>
            <a:miter lim="800000"/>
            <a:headEnd/>
            <a:tailEnd/>
          </a:ln>
        </p:spPr>
      </p:pic>
      <p:pic>
        <p:nvPicPr>
          <p:cNvPr id="33800" name="Picture 15"/>
          <p:cNvPicPr>
            <a:picLocks noChangeAspect="1" noChangeArrowheads="1"/>
          </p:cNvPicPr>
          <p:nvPr/>
        </p:nvPicPr>
        <p:blipFill>
          <a:blip r:embed="rId4" cstate="print"/>
          <a:srcRect/>
          <a:stretch>
            <a:fillRect/>
          </a:stretch>
        </p:blipFill>
        <p:spPr bwMode="auto">
          <a:xfrm>
            <a:off x="5076825" y="1555233"/>
            <a:ext cx="2519363" cy="1400175"/>
          </a:xfrm>
          <a:prstGeom prst="rect">
            <a:avLst/>
          </a:prstGeom>
          <a:noFill/>
          <a:ln w="9525">
            <a:noFill/>
            <a:miter lim="800000"/>
            <a:headEnd/>
            <a:tailEnd/>
          </a:ln>
        </p:spPr>
      </p:pic>
      <p:pic>
        <p:nvPicPr>
          <p:cNvPr id="33801" name="Picture 16"/>
          <p:cNvPicPr>
            <a:picLocks noChangeAspect="1" noChangeArrowheads="1"/>
          </p:cNvPicPr>
          <p:nvPr/>
        </p:nvPicPr>
        <p:blipFill>
          <a:blip r:embed="rId5" cstate="print"/>
          <a:srcRect/>
          <a:stretch>
            <a:fillRect/>
          </a:stretch>
        </p:blipFill>
        <p:spPr bwMode="auto">
          <a:xfrm>
            <a:off x="2664845" y="3784202"/>
            <a:ext cx="1898650" cy="852487"/>
          </a:xfrm>
          <a:prstGeom prst="rect">
            <a:avLst/>
          </a:prstGeom>
          <a:noFill/>
          <a:ln w="9525">
            <a:noFill/>
            <a:miter lim="800000"/>
            <a:headEnd/>
            <a:tailEnd/>
          </a:ln>
        </p:spPr>
      </p:pic>
      <p:pic>
        <p:nvPicPr>
          <p:cNvPr id="33802" name="Picture 17"/>
          <p:cNvPicPr>
            <a:picLocks noChangeAspect="1" noChangeArrowheads="1"/>
          </p:cNvPicPr>
          <p:nvPr/>
        </p:nvPicPr>
        <p:blipFill>
          <a:blip r:embed="rId6" cstate="print"/>
          <a:srcRect/>
          <a:stretch>
            <a:fillRect/>
          </a:stretch>
        </p:blipFill>
        <p:spPr bwMode="auto">
          <a:xfrm>
            <a:off x="2591820" y="4792531"/>
            <a:ext cx="2619375" cy="844550"/>
          </a:xfrm>
          <a:prstGeom prst="rect">
            <a:avLst/>
          </a:prstGeom>
          <a:noFill/>
          <a:ln w="9525">
            <a:noFill/>
            <a:miter lim="800000"/>
            <a:headEnd/>
            <a:tailEnd/>
          </a:ln>
        </p:spPr>
      </p:pic>
      <p:pic>
        <p:nvPicPr>
          <p:cNvPr id="33803" name="Picture 18"/>
          <p:cNvPicPr>
            <a:picLocks noChangeAspect="1" noChangeArrowheads="1"/>
          </p:cNvPicPr>
          <p:nvPr/>
        </p:nvPicPr>
        <p:blipFill>
          <a:blip r:embed="rId7" cstate="print"/>
          <a:srcRect/>
          <a:stretch>
            <a:fillRect/>
          </a:stretch>
        </p:blipFill>
        <p:spPr bwMode="auto">
          <a:xfrm>
            <a:off x="2618808" y="5657719"/>
            <a:ext cx="1944687" cy="927100"/>
          </a:xfrm>
          <a:prstGeom prst="rect">
            <a:avLst/>
          </a:prstGeom>
          <a:noFill/>
          <a:ln w="9525">
            <a:noFill/>
            <a:miter lim="800000"/>
            <a:headEnd/>
            <a:tailEnd/>
          </a:ln>
        </p:spPr>
      </p:pic>
      <p:pic>
        <p:nvPicPr>
          <p:cNvPr id="33804" name="Picture 19"/>
          <p:cNvPicPr>
            <a:picLocks noChangeAspect="1" noChangeArrowheads="1"/>
          </p:cNvPicPr>
          <p:nvPr/>
        </p:nvPicPr>
        <p:blipFill>
          <a:blip r:embed="rId8" cstate="print"/>
          <a:srcRect/>
          <a:stretch>
            <a:fillRect/>
          </a:stretch>
        </p:blipFill>
        <p:spPr bwMode="auto">
          <a:xfrm>
            <a:off x="5427095" y="5657719"/>
            <a:ext cx="2871788" cy="995362"/>
          </a:xfrm>
          <a:prstGeom prst="rect">
            <a:avLst/>
          </a:prstGeom>
          <a:noFill/>
          <a:ln w="9525">
            <a:noFill/>
            <a:miter lim="800000"/>
            <a:headEnd/>
            <a:tailEnd/>
          </a:ln>
        </p:spPr>
      </p:pic>
      <p:sp>
        <p:nvSpPr>
          <p:cNvPr id="13" name="Titolo 4"/>
          <p:cNvSpPr txBox="1">
            <a:spLocks/>
          </p:cNvSpPr>
          <p:nvPr/>
        </p:nvSpPr>
        <p:spPr>
          <a:xfrm>
            <a:off x="-207576" y="-54255"/>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Photodissociation reaction rates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4" name="Connettore diritto 9"/>
          <p:cNvCxnSpPr/>
          <p:nvPr/>
        </p:nvCxnSpPr>
        <p:spPr>
          <a:xfrm>
            <a:off x="207187" y="62151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4431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2" name="Picture 8"/>
          <p:cNvPicPr>
            <a:picLocks noChangeAspect="1" noChangeArrowheads="1"/>
          </p:cNvPicPr>
          <p:nvPr/>
        </p:nvPicPr>
        <p:blipFill>
          <a:blip r:embed="rId2" cstate="print"/>
          <a:srcRect/>
          <a:stretch>
            <a:fillRect/>
          </a:stretch>
        </p:blipFill>
        <p:spPr bwMode="auto">
          <a:xfrm>
            <a:off x="1940048" y="2015541"/>
            <a:ext cx="5715000" cy="1771650"/>
          </a:xfrm>
          <a:prstGeom prst="rect">
            <a:avLst/>
          </a:prstGeom>
          <a:noFill/>
          <a:ln w="9525">
            <a:noFill/>
            <a:miter lim="800000"/>
            <a:headEnd/>
            <a:tailEnd/>
          </a:ln>
        </p:spPr>
      </p:pic>
      <p:sp>
        <p:nvSpPr>
          <p:cNvPr id="34823" name="Text Box 9"/>
          <p:cNvSpPr txBox="1">
            <a:spLocks noChangeArrowheads="1"/>
          </p:cNvSpPr>
          <p:nvPr/>
        </p:nvSpPr>
        <p:spPr bwMode="auto">
          <a:xfrm>
            <a:off x="562098" y="960933"/>
            <a:ext cx="8470900" cy="769441"/>
          </a:xfrm>
          <a:prstGeom prst="rect">
            <a:avLst/>
          </a:prstGeom>
          <a:noFill/>
          <a:ln w="9525">
            <a:noFill/>
            <a:miter lim="800000"/>
            <a:headEnd/>
            <a:tailEnd/>
          </a:ln>
        </p:spPr>
        <p:txBody>
          <a:bodyPr wrap="square">
            <a:spAutoFit/>
          </a:bodyPr>
          <a:lstStyle/>
          <a:p>
            <a:pPr>
              <a:spcBef>
                <a:spcPct val="50000"/>
              </a:spcBef>
            </a:pPr>
            <a:r>
              <a:rPr lang="en-US" sz="2200" b="1" dirty="0">
                <a:solidFill>
                  <a:srgbClr val="FF0000"/>
                </a:solidFill>
                <a:latin typeface="Tahoma" panose="020B0604030504040204" pitchFamily="34" charset="0"/>
                <a:ea typeface="Tahoma" panose="020B0604030504040204" pitchFamily="34" charset="0"/>
                <a:cs typeface="Tahoma" panose="020B0604030504040204" pitchFamily="34" charset="0"/>
              </a:rPr>
              <a:t>Life time </a:t>
            </a:r>
            <a:r>
              <a:rPr lang="en-US" sz="2200" dirty="0">
                <a:latin typeface="Tahoma" panose="020B0604030504040204" pitchFamily="34" charset="0"/>
                <a:ea typeface="Tahoma" panose="020B0604030504040204" pitchFamily="34" charset="0"/>
                <a:cs typeface="Tahoma" panose="020B0604030504040204" pitchFamily="34" charset="0"/>
              </a:rPr>
              <a:t>is defined as the time necessary for the initial concentration to be reduced by one factor 1/e</a:t>
            </a:r>
          </a:p>
        </p:txBody>
      </p:sp>
      <p:pic>
        <p:nvPicPr>
          <p:cNvPr id="34824" name="Picture 10"/>
          <p:cNvPicPr>
            <a:picLocks noChangeAspect="1" noChangeArrowheads="1"/>
          </p:cNvPicPr>
          <p:nvPr/>
        </p:nvPicPr>
        <p:blipFill>
          <a:blip r:embed="rId3" cstate="print"/>
          <a:srcRect/>
          <a:stretch>
            <a:fillRect/>
          </a:stretch>
        </p:blipFill>
        <p:spPr bwMode="auto">
          <a:xfrm>
            <a:off x="1800225" y="4114676"/>
            <a:ext cx="5462588" cy="2270125"/>
          </a:xfrm>
          <a:prstGeom prst="rect">
            <a:avLst/>
          </a:prstGeom>
          <a:noFill/>
          <a:ln w="9525">
            <a:noFill/>
            <a:miter lim="800000"/>
            <a:headEnd/>
            <a:tailEnd/>
          </a:ln>
        </p:spPr>
      </p:pic>
      <p:sp>
        <p:nvSpPr>
          <p:cNvPr id="6" name="Titolo 4"/>
          <p:cNvSpPr txBox="1">
            <a:spLocks/>
          </p:cNvSpPr>
          <p:nvPr/>
        </p:nvSpPr>
        <p:spPr>
          <a:xfrm>
            <a:off x="-65534" y="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Photodissociation reaction rates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7" name="Connettore diritto 9"/>
          <p:cNvCxnSpPr/>
          <p:nvPr/>
        </p:nvCxnSpPr>
        <p:spPr>
          <a:xfrm>
            <a:off x="349229" y="67576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9508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Pseudo-first order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22"/>
          <p:cNvSpPr txBox="1">
            <a:spLocks noChangeArrowheads="1"/>
          </p:cNvSpPr>
          <p:nvPr/>
        </p:nvSpPr>
        <p:spPr bwMode="auto">
          <a:xfrm>
            <a:off x="547949" y="765007"/>
            <a:ext cx="344311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Question:</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20" name="Text Box 22"/>
          <p:cNvSpPr txBox="1">
            <a:spLocks noChangeArrowheads="1"/>
          </p:cNvSpPr>
          <p:nvPr/>
        </p:nvSpPr>
        <p:spPr bwMode="auto">
          <a:xfrm>
            <a:off x="1225949" y="806659"/>
            <a:ext cx="7167758"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300" dirty="0" smtClean="0">
                <a:latin typeface="Tahoma" panose="020B0604030504040204" pitchFamily="34" charset="0"/>
                <a:ea typeface="Tahoma" panose="020B0604030504040204" pitchFamily="34" charset="0"/>
                <a:cs typeface="Tahoma" panose="020B0604030504040204" pitchFamily="34" charset="0"/>
              </a:rPr>
              <a:t>Among the following reactions occurring in atmosphere which one could be most easily approximated as a pseudo-first order reaction?</a:t>
            </a:r>
          </a:p>
        </p:txBody>
      </p:sp>
      <p:sp>
        <p:nvSpPr>
          <p:cNvPr id="21" name="Text Box 3"/>
          <p:cNvSpPr txBox="1">
            <a:spLocks noChangeArrowheads="1"/>
          </p:cNvSpPr>
          <p:nvPr/>
        </p:nvSpPr>
        <p:spPr bwMode="auto">
          <a:xfrm>
            <a:off x="547950" y="1959502"/>
            <a:ext cx="486703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1. 	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rPr>
              <a:t>OO</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 + NO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rPr>
              <a:t>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rPr>
              <a:t>O + NO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2" name="Text Box 3"/>
          <p:cNvSpPr txBox="1">
            <a:spLocks noChangeArrowheads="1"/>
          </p:cNvSpPr>
          <p:nvPr/>
        </p:nvSpPr>
        <p:spPr bwMode="auto">
          <a:xfrm>
            <a:off x="547950" y="2555480"/>
            <a:ext cx="458170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2. 	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rPr>
              <a:t>O</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 + 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rPr>
              <a:t>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200" dirty="0" smtClean="0">
                <a:latin typeface="Tahoma" panose="020B0604030504040204" pitchFamily="34" charset="0"/>
                <a:ea typeface="Tahoma" panose="020B0604030504040204" pitchFamily="34" charset="0"/>
                <a:cs typeface="Tahoma" panose="020B0604030504040204" pitchFamily="34" charset="0"/>
              </a:rPr>
              <a:t>O + HO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5" name="Text Box 3"/>
          <p:cNvSpPr txBox="1">
            <a:spLocks noChangeArrowheads="1"/>
          </p:cNvSpPr>
          <p:nvPr/>
        </p:nvSpPr>
        <p:spPr bwMode="auto">
          <a:xfrm>
            <a:off x="547949" y="3162688"/>
            <a:ext cx="396775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3. 	HO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200" dirty="0" smtClean="0">
                <a:latin typeface="Tahoma" panose="020B0604030504040204" pitchFamily="34" charset="0"/>
                <a:ea typeface="Tahoma" panose="020B0604030504040204" pitchFamily="34" charset="0"/>
                <a:cs typeface="Tahoma" panose="020B0604030504040204" pitchFamily="34" charset="0"/>
              </a:rPr>
              <a:t> + O</a:t>
            </a:r>
            <a:r>
              <a:rPr lang="it-IT" altLang="en-US" sz="2200" baseline="-25000" dirty="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rPr>
              <a:t>OH + 2O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bwMode="auto">
          <a:xfrm>
            <a:off x="547949" y="2459187"/>
            <a:ext cx="4667015" cy="607064"/>
          </a:xfrm>
          <a:prstGeom prst="rect">
            <a:avLst/>
          </a:prstGeom>
          <a:noFill/>
          <a:ln w="5715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7" name="Text Box 22"/>
          <p:cNvSpPr txBox="1">
            <a:spLocks noChangeArrowheads="1"/>
          </p:cNvSpPr>
          <p:nvPr/>
        </p:nvSpPr>
        <p:spPr bwMode="auto">
          <a:xfrm>
            <a:off x="1631085" y="3656564"/>
            <a:ext cx="716775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300" dirty="0" smtClean="0">
                <a:latin typeface="Tahoma" panose="020B0604030504040204" pitchFamily="34" charset="0"/>
                <a:ea typeface="Tahoma" panose="020B0604030504040204" pitchFamily="34" charset="0"/>
                <a:cs typeface="Tahoma" panose="020B0604030504040204" pitchFamily="34" charset="0"/>
              </a:rPr>
              <a:t>Process 2, due to the much larger abundance of O</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300" dirty="0" smtClean="0">
                <a:latin typeface="Tahoma" panose="020B0604030504040204" pitchFamily="34" charset="0"/>
                <a:ea typeface="Tahoma" panose="020B0604030504040204" pitchFamily="34" charset="0"/>
                <a:cs typeface="Tahoma" panose="020B0604030504040204" pitchFamily="34" charset="0"/>
              </a:rPr>
              <a:t> in atmosphere compared to any of the other reagents</a:t>
            </a:r>
          </a:p>
        </p:txBody>
      </p:sp>
      <p:sp>
        <p:nvSpPr>
          <p:cNvPr id="11" name="Text Box 22"/>
          <p:cNvSpPr txBox="1">
            <a:spLocks noChangeArrowheads="1"/>
          </p:cNvSpPr>
          <p:nvPr/>
        </p:nvSpPr>
        <p:spPr bwMode="auto">
          <a:xfrm>
            <a:off x="425390" y="3650819"/>
            <a:ext cx="125579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Answer:</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425390" y="4655816"/>
            <a:ext cx="8250894" cy="1938992"/>
          </a:xfrm>
          <a:prstGeom prst="rect">
            <a:avLst/>
          </a:prstGeom>
          <a:solidFill>
            <a:srgbClr val="FFFF99"/>
          </a:solidFill>
          <a:ln w="38100">
            <a:solidFill>
              <a:srgbClr val="FF0000"/>
            </a:solidFill>
          </a:ln>
        </p:spPr>
        <p:txBody>
          <a:bodyPr wrap="square">
            <a:spAutoFit/>
          </a:bodyPr>
          <a:lstStyle/>
          <a:p>
            <a:pPr algn="ctr"/>
            <a:r>
              <a:rPr lang="en-US" sz="2400" dirty="0">
                <a:latin typeface="Tahoma" panose="020B0604030504040204" pitchFamily="34" charset="0"/>
                <a:ea typeface="Tahoma" panose="020B0604030504040204" pitchFamily="34" charset="0"/>
                <a:cs typeface="Tahoma" panose="020B0604030504040204" pitchFamily="34" charset="0"/>
              </a:rPr>
              <a:t>For reactions of </a:t>
            </a:r>
            <a:r>
              <a:rPr lang="en-US" sz="2400" dirty="0" smtClean="0">
                <a:latin typeface="Tahoma" panose="020B0604030504040204" pitchFamily="34" charset="0"/>
                <a:ea typeface="Tahoma" panose="020B0604030504040204" pitchFamily="34" charset="0"/>
                <a:cs typeface="Tahoma" panose="020B0604030504040204" pitchFamily="34" charset="0"/>
              </a:rPr>
              <a:t>interest </a:t>
            </a:r>
            <a:r>
              <a:rPr lang="en-US" sz="2400" dirty="0">
                <a:latin typeface="Tahoma" panose="020B0604030504040204" pitchFamily="34" charset="0"/>
                <a:ea typeface="Tahoma" panose="020B0604030504040204" pitchFamily="34" charset="0"/>
                <a:cs typeface="Tahoma" panose="020B0604030504040204" pitchFamily="34" charset="0"/>
              </a:rPr>
              <a:t>in the atmosphere, </a:t>
            </a:r>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pseudo-first order</a:t>
            </a:r>
            <a:r>
              <a:rPr lang="en-US" sz="2400" dirty="0" smtClean="0">
                <a:latin typeface="Tahoma" panose="020B0604030504040204" pitchFamily="34" charset="0"/>
                <a:ea typeface="Tahoma" panose="020B0604030504040204" pitchFamily="34" charset="0"/>
                <a:cs typeface="Tahoma" panose="020B0604030504040204" pitchFamily="34" charset="0"/>
              </a:rPr>
              <a:t> simplification </a:t>
            </a:r>
            <a:r>
              <a:rPr lang="en-US" sz="2400" dirty="0">
                <a:latin typeface="Tahoma" panose="020B0604030504040204" pitchFamily="34" charset="0"/>
                <a:ea typeface="Tahoma" panose="020B0604030504040204" pitchFamily="34" charset="0"/>
                <a:cs typeface="Tahoma" panose="020B0604030504040204" pitchFamily="34" charset="0"/>
              </a:rPr>
              <a:t>can </a:t>
            </a:r>
            <a:r>
              <a:rPr lang="en-US" sz="2400" dirty="0" smtClean="0">
                <a:latin typeface="Tahoma" panose="020B0604030504040204" pitchFamily="34" charset="0"/>
                <a:ea typeface="Tahoma" panose="020B0604030504040204" pitchFamily="34" charset="0"/>
                <a:cs typeface="Tahoma" panose="020B0604030504040204" pitchFamily="34" charset="0"/>
              </a:rPr>
              <a:t>often be </a:t>
            </a:r>
            <a:r>
              <a:rPr lang="en-US" sz="2400" dirty="0">
                <a:latin typeface="Tahoma" panose="020B0604030504040204" pitchFamily="34" charset="0"/>
                <a:ea typeface="Tahoma" panose="020B0604030504040204" pitchFamily="34" charset="0"/>
                <a:cs typeface="Tahoma" panose="020B0604030504040204" pitchFamily="34" charset="0"/>
              </a:rPr>
              <a:t>made in </a:t>
            </a:r>
            <a:r>
              <a:rPr lang="en-US" sz="2400" dirty="0" smtClean="0">
                <a:latin typeface="Tahoma" panose="020B0604030504040204" pitchFamily="34" charset="0"/>
                <a:ea typeface="Tahoma" panose="020B0604030504040204" pitchFamily="34" charset="0"/>
                <a:cs typeface="Tahoma" panose="020B0604030504040204" pitchFamily="34" charset="0"/>
              </a:rPr>
              <a:t>view </a:t>
            </a:r>
            <a:r>
              <a:rPr lang="en-US" sz="2400" dirty="0">
                <a:latin typeface="Tahoma" panose="020B0604030504040204" pitchFamily="34" charset="0"/>
                <a:ea typeface="Tahoma" panose="020B0604030504040204" pitchFamily="34" charset="0"/>
                <a:cs typeface="Tahoma" panose="020B0604030504040204" pitchFamily="34" charset="0"/>
              </a:rPr>
              <a:t>of the fact that reagents are typically one radical (whose concentration is very low) and an abundant molecular </a:t>
            </a:r>
            <a:r>
              <a:rPr lang="en-US" sz="2400" dirty="0" smtClean="0">
                <a:latin typeface="Tahoma" panose="020B0604030504040204" pitchFamily="34" charset="0"/>
                <a:ea typeface="Tahoma" panose="020B0604030504040204" pitchFamily="34" charset="0"/>
                <a:cs typeface="Tahoma" panose="020B0604030504040204" pitchFamily="34" charset="0"/>
              </a:rPr>
              <a:t>partner</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26367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7" grpId="0"/>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Lifetimes in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1" name="Object 6"/>
          <p:cNvGraphicFramePr>
            <a:graphicFrameLocks noChangeAspect="1"/>
          </p:cNvGraphicFramePr>
          <p:nvPr>
            <p:extLst>
              <p:ext uri="{D42A27DB-BD31-4B8C-83A1-F6EECF244321}">
                <p14:modId xmlns:p14="http://schemas.microsoft.com/office/powerpoint/2010/main" val="2977503778"/>
              </p:ext>
            </p:extLst>
          </p:nvPr>
        </p:nvGraphicFramePr>
        <p:xfrm>
          <a:off x="525952" y="733041"/>
          <a:ext cx="3443375" cy="492337"/>
        </p:xfrm>
        <a:graphic>
          <a:graphicData uri="http://schemas.openxmlformats.org/presentationml/2006/ole">
            <mc:AlternateContent xmlns:mc="http://schemas.openxmlformats.org/markup-compatibility/2006">
              <mc:Choice xmlns:v="urn:schemas-microsoft-com:vml" Requires="v">
                <p:oleObj spid="_x0000_s185456" name="Equation" r:id="rId4" imgW="1688760" imgH="241200" progId="Equation.3">
                  <p:embed/>
                </p:oleObj>
              </mc:Choice>
              <mc:Fallback>
                <p:oleObj name="Equation" r:id="rId4" imgW="1688760" imgH="241200" progId="Equation.3">
                  <p:embed/>
                  <p:pic>
                    <p:nvPicPr>
                      <p:cNvPr id="26" name="Object 6"/>
                      <p:cNvPicPr>
                        <a:picLocks noChangeAspect="1" noChangeArrowheads="1"/>
                      </p:cNvPicPr>
                      <p:nvPr/>
                    </p:nvPicPr>
                    <p:blipFill>
                      <a:blip r:embed="rId5"/>
                      <a:srcRect/>
                      <a:stretch>
                        <a:fillRect/>
                      </a:stretch>
                    </p:blipFill>
                    <p:spPr bwMode="auto">
                      <a:xfrm>
                        <a:off x="525952" y="733041"/>
                        <a:ext cx="3443375" cy="492337"/>
                      </a:xfrm>
                      <a:prstGeom prst="rect">
                        <a:avLst/>
                      </a:prstGeom>
                      <a:noFill/>
                      <a:ln>
                        <a:noFill/>
                      </a:ln>
                      <a:effectLst/>
                      <a:extLst/>
                    </p:spPr>
                  </p:pic>
                </p:oleObj>
              </mc:Fallback>
            </mc:AlternateContent>
          </a:graphicData>
        </a:graphic>
      </p:graphicFrame>
      <p:graphicFrame>
        <p:nvGraphicFramePr>
          <p:cNvPr id="33" name="Object 6"/>
          <p:cNvGraphicFramePr>
            <a:graphicFrameLocks noChangeAspect="1"/>
          </p:cNvGraphicFramePr>
          <p:nvPr>
            <p:extLst>
              <p:ext uri="{D42A27DB-BD31-4B8C-83A1-F6EECF244321}">
                <p14:modId xmlns:p14="http://schemas.microsoft.com/office/powerpoint/2010/main" val="4236617055"/>
              </p:ext>
            </p:extLst>
          </p:nvPr>
        </p:nvGraphicFramePr>
        <p:xfrm>
          <a:off x="815975" y="1109518"/>
          <a:ext cx="1911350" cy="481013"/>
        </p:xfrm>
        <a:graphic>
          <a:graphicData uri="http://schemas.openxmlformats.org/presentationml/2006/ole">
            <mc:AlternateContent xmlns:mc="http://schemas.openxmlformats.org/markup-compatibility/2006">
              <mc:Choice xmlns:v="urn:schemas-microsoft-com:vml" Requires="v">
                <p:oleObj spid="_x0000_s185457" name="Equation" r:id="rId6" imgW="901440" imgH="228600" progId="Equation.3">
                  <p:embed/>
                </p:oleObj>
              </mc:Choice>
              <mc:Fallback>
                <p:oleObj name="Equation" r:id="rId6" imgW="901440" imgH="228600" progId="Equation.3">
                  <p:embed/>
                  <p:pic>
                    <p:nvPicPr>
                      <p:cNvPr id="27" name="Object 6"/>
                      <p:cNvPicPr>
                        <a:picLocks noChangeAspect="1" noChangeArrowheads="1"/>
                      </p:cNvPicPr>
                      <p:nvPr/>
                    </p:nvPicPr>
                    <p:blipFill>
                      <a:blip r:embed="rId7"/>
                      <a:srcRect/>
                      <a:stretch>
                        <a:fillRect/>
                      </a:stretch>
                    </p:blipFill>
                    <p:spPr bwMode="auto">
                      <a:xfrm>
                        <a:off x="815975" y="1109518"/>
                        <a:ext cx="1911350" cy="481013"/>
                      </a:xfrm>
                      <a:prstGeom prst="rect">
                        <a:avLst/>
                      </a:prstGeom>
                      <a:noFill/>
                      <a:ln>
                        <a:noFill/>
                      </a:ln>
                      <a:effectLst/>
                      <a:extLst/>
                    </p:spPr>
                  </p:pic>
                </p:oleObj>
              </mc:Fallback>
            </mc:AlternateContent>
          </a:graphicData>
        </a:graphic>
      </p:graphicFrame>
      <p:sp>
        <p:nvSpPr>
          <p:cNvPr id="37" name="Text Box 5"/>
          <p:cNvSpPr txBox="1">
            <a:spLocks noChangeArrowheads="1"/>
          </p:cNvSpPr>
          <p:nvPr/>
        </p:nvSpPr>
        <p:spPr bwMode="auto">
          <a:xfrm>
            <a:off x="2997749" y="1150012"/>
            <a:ext cx="446292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cm</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molecules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298K)</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8" name="Object 6"/>
          <p:cNvGraphicFramePr>
            <a:graphicFrameLocks noChangeAspect="1"/>
          </p:cNvGraphicFramePr>
          <p:nvPr>
            <p:extLst>
              <p:ext uri="{D42A27DB-BD31-4B8C-83A1-F6EECF244321}">
                <p14:modId xmlns:p14="http://schemas.microsoft.com/office/powerpoint/2010/main" val="795511202"/>
              </p:ext>
            </p:extLst>
          </p:nvPr>
        </p:nvGraphicFramePr>
        <p:xfrm>
          <a:off x="525952" y="1685005"/>
          <a:ext cx="3630412" cy="489594"/>
        </p:xfrm>
        <a:graphic>
          <a:graphicData uri="http://schemas.openxmlformats.org/presentationml/2006/ole">
            <mc:AlternateContent xmlns:mc="http://schemas.openxmlformats.org/markup-compatibility/2006">
              <mc:Choice xmlns:v="urn:schemas-microsoft-com:vml" Requires="v">
                <p:oleObj spid="_x0000_s185458" name="Equation" r:id="rId8" imgW="1790640" imgH="241200" progId="Equation.3">
                  <p:embed/>
                </p:oleObj>
              </mc:Choice>
              <mc:Fallback>
                <p:oleObj name="Equation" r:id="rId8" imgW="1790640" imgH="241200" progId="Equation.3">
                  <p:embed/>
                  <p:pic>
                    <p:nvPicPr>
                      <p:cNvPr id="31" name="Object 6"/>
                      <p:cNvPicPr>
                        <a:picLocks noChangeAspect="1" noChangeArrowheads="1"/>
                      </p:cNvPicPr>
                      <p:nvPr/>
                    </p:nvPicPr>
                    <p:blipFill>
                      <a:blip r:embed="rId9"/>
                      <a:srcRect/>
                      <a:stretch>
                        <a:fillRect/>
                      </a:stretch>
                    </p:blipFill>
                    <p:spPr bwMode="auto">
                      <a:xfrm>
                        <a:off x="525952" y="1685005"/>
                        <a:ext cx="3630412" cy="489594"/>
                      </a:xfrm>
                      <a:prstGeom prst="rect">
                        <a:avLst/>
                      </a:prstGeom>
                      <a:noFill/>
                      <a:ln>
                        <a:noFill/>
                      </a:ln>
                      <a:effectLst/>
                      <a:extLst/>
                    </p:spPr>
                  </p:pic>
                </p:oleObj>
              </mc:Fallback>
            </mc:AlternateContent>
          </a:graphicData>
        </a:graphic>
      </p:graphicFrame>
      <p:graphicFrame>
        <p:nvGraphicFramePr>
          <p:cNvPr id="39" name="Object 6"/>
          <p:cNvGraphicFramePr>
            <a:graphicFrameLocks noChangeAspect="1"/>
          </p:cNvGraphicFramePr>
          <p:nvPr>
            <p:extLst>
              <p:ext uri="{D42A27DB-BD31-4B8C-83A1-F6EECF244321}">
                <p14:modId xmlns:p14="http://schemas.microsoft.com/office/powerpoint/2010/main" val="2339224898"/>
              </p:ext>
            </p:extLst>
          </p:nvPr>
        </p:nvGraphicFramePr>
        <p:xfrm>
          <a:off x="795338" y="2146299"/>
          <a:ext cx="1909762" cy="482600"/>
        </p:xfrm>
        <a:graphic>
          <a:graphicData uri="http://schemas.openxmlformats.org/presentationml/2006/ole">
            <mc:AlternateContent xmlns:mc="http://schemas.openxmlformats.org/markup-compatibility/2006">
              <mc:Choice xmlns:v="urn:schemas-microsoft-com:vml" Requires="v">
                <p:oleObj spid="_x0000_s185459" name="Equation" r:id="rId10" imgW="901440" imgH="228600" progId="Equation.3">
                  <p:embed/>
                </p:oleObj>
              </mc:Choice>
              <mc:Fallback>
                <p:oleObj name="Equation" r:id="rId10" imgW="901440" imgH="228600" progId="Equation.3">
                  <p:embed/>
                  <p:pic>
                    <p:nvPicPr>
                      <p:cNvPr id="33" name="Object 6"/>
                      <p:cNvPicPr>
                        <a:picLocks noChangeAspect="1" noChangeArrowheads="1"/>
                      </p:cNvPicPr>
                      <p:nvPr/>
                    </p:nvPicPr>
                    <p:blipFill>
                      <a:blip r:embed="rId11"/>
                      <a:srcRect/>
                      <a:stretch>
                        <a:fillRect/>
                      </a:stretch>
                    </p:blipFill>
                    <p:spPr bwMode="auto">
                      <a:xfrm>
                        <a:off x="795338" y="2146299"/>
                        <a:ext cx="1909762" cy="482600"/>
                      </a:xfrm>
                      <a:prstGeom prst="rect">
                        <a:avLst/>
                      </a:prstGeom>
                      <a:noFill/>
                      <a:ln>
                        <a:noFill/>
                      </a:ln>
                      <a:effectLst/>
                      <a:extLst/>
                    </p:spPr>
                  </p:pic>
                </p:oleObj>
              </mc:Fallback>
            </mc:AlternateContent>
          </a:graphicData>
        </a:graphic>
      </p:graphicFrame>
      <p:sp>
        <p:nvSpPr>
          <p:cNvPr id="41" name="Text Box 5"/>
          <p:cNvSpPr txBox="1">
            <a:spLocks noChangeArrowheads="1"/>
          </p:cNvSpPr>
          <p:nvPr/>
        </p:nvSpPr>
        <p:spPr bwMode="auto">
          <a:xfrm>
            <a:off x="558659" y="2513235"/>
            <a:ext cx="8606848"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Assuming an average (and constant) daytime concentration </a:t>
            </a:r>
          </a:p>
          <a:p>
            <a:pPr algn="ct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[OH]=1x10</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6</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moleculescm</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42" name="Text Box 5"/>
          <p:cNvSpPr txBox="1">
            <a:spLocks noChangeArrowheads="1"/>
          </p:cNvSpPr>
          <p:nvPr/>
        </p:nvSpPr>
        <p:spPr bwMode="auto">
          <a:xfrm>
            <a:off x="5056638" y="689361"/>
            <a:ext cx="3565336"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methane</a:t>
            </a:r>
            <a:endParaRPr lang="en-US" altLang="en-US" sz="23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3" name="Text Box 5"/>
          <p:cNvSpPr txBox="1">
            <a:spLocks noChangeArrowheads="1"/>
          </p:cNvSpPr>
          <p:nvPr/>
        </p:nvSpPr>
        <p:spPr bwMode="auto">
          <a:xfrm>
            <a:off x="4571999" y="1670259"/>
            <a:ext cx="40499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propane (a non-methane HC)</a:t>
            </a:r>
            <a:endParaRPr lang="en-US" altLang="en-US" sz="22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4" name="Object 6"/>
          <p:cNvGraphicFramePr>
            <a:graphicFrameLocks noChangeAspect="1"/>
          </p:cNvGraphicFramePr>
          <p:nvPr>
            <p:extLst>
              <p:ext uri="{D42A27DB-BD31-4B8C-83A1-F6EECF244321}">
                <p14:modId xmlns:p14="http://schemas.microsoft.com/office/powerpoint/2010/main" val="297955006"/>
              </p:ext>
            </p:extLst>
          </p:nvPr>
        </p:nvGraphicFramePr>
        <p:xfrm>
          <a:off x="515561" y="3275244"/>
          <a:ext cx="5866385" cy="819063"/>
        </p:xfrm>
        <a:graphic>
          <a:graphicData uri="http://schemas.openxmlformats.org/presentationml/2006/ole">
            <mc:AlternateContent xmlns:mc="http://schemas.openxmlformats.org/markup-compatibility/2006">
              <mc:Choice xmlns:v="urn:schemas-microsoft-com:vml" Requires="v">
                <p:oleObj spid="_x0000_s185460" name="Equation" r:id="rId12" imgW="3073320" imgH="431640" progId="Equation.3">
                  <p:embed/>
                </p:oleObj>
              </mc:Choice>
              <mc:Fallback>
                <p:oleObj name="Equation" r:id="rId12" imgW="3073320" imgH="431640" progId="Equation.3">
                  <p:embed/>
                  <p:pic>
                    <p:nvPicPr>
                      <p:cNvPr id="39" name="Object 6"/>
                      <p:cNvPicPr>
                        <a:picLocks noChangeAspect="1" noChangeArrowheads="1"/>
                      </p:cNvPicPr>
                      <p:nvPr/>
                    </p:nvPicPr>
                    <p:blipFill>
                      <a:blip r:embed="rId13"/>
                      <a:srcRect/>
                      <a:stretch>
                        <a:fillRect/>
                      </a:stretch>
                    </p:blipFill>
                    <p:spPr bwMode="auto">
                      <a:xfrm>
                        <a:off x="515561" y="3275244"/>
                        <a:ext cx="5866385" cy="819063"/>
                      </a:xfrm>
                      <a:prstGeom prst="rect">
                        <a:avLst/>
                      </a:prstGeom>
                      <a:noFill/>
                      <a:ln>
                        <a:noFill/>
                      </a:ln>
                      <a:effectLst/>
                      <a:extLst/>
                    </p:spPr>
                  </p:pic>
                </p:oleObj>
              </mc:Fallback>
            </mc:AlternateContent>
          </a:graphicData>
        </a:graphic>
      </p:graphicFrame>
      <p:sp>
        <p:nvSpPr>
          <p:cNvPr id="45" name="Text Box 5"/>
          <p:cNvSpPr txBox="1">
            <a:spLocks noChangeArrowheads="1"/>
          </p:cNvSpPr>
          <p:nvPr/>
        </p:nvSpPr>
        <p:spPr bwMode="auto">
          <a:xfrm>
            <a:off x="2987358" y="2175135"/>
            <a:ext cx="446292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cm</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molecules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0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298K)</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59" name="Object 6"/>
          <p:cNvGraphicFramePr>
            <a:graphicFrameLocks noChangeAspect="1"/>
          </p:cNvGraphicFramePr>
          <p:nvPr>
            <p:extLst>
              <p:ext uri="{D42A27DB-BD31-4B8C-83A1-F6EECF244321}">
                <p14:modId xmlns:p14="http://schemas.microsoft.com/office/powerpoint/2010/main" val="1589178984"/>
              </p:ext>
            </p:extLst>
          </p:nvPr>
        </p:nvGraphicFramePr>
        <p:xfrm>
          <a:off x="666750" y="4098925"/>
          <a:ext cx="5749925" cy="771525"/>
        </p:xfrm>
        <a:graphic>
          <a:graphicData uri="http://schemas.openxmlformats.org/presentationml/2006/ole">
            <mc:AlternateContent xmlns:mc="http://schemas.openxmlformats.org/markup-compatibility/2006">
              <mc:Choice xmlns:v="urn:schemas-microsoft-com:vml" Requires="v">
                <p:oleObj spid="_x0000_s185461" name="Equation" r:id="rId14" imgW="3009600" imgH="406080" progId="Equation.3">
                  <p:embed/>
                </p:oleObj>
              </mc:Choice>
              <mc:Fallback>
                <p:oleObj name="Equation" r:id="rId14" imgW="3009600" imgH="406080" progId="Equation.3">
                  <p:embed/>
                  <p:pic>
                    <p:nvPicPr>
                      <p:cNvPr id="44" name="Object 6"/>
                      <p:cNvPicPr>
                        <a:picLocks noChangeAspect="1" noChangeArrowheads="1"/>
                      </p:cNvPicPr>
                      <p:nvPr/>
                    </p:nvPicPr>
                    <p:blipFill>
                      <a:blip r:embed="rId15"/>
                      <a:srcRect/>
                      <a:stretch>
                        <a:fillRect/>
                      </a:stretch>
                    </p:blipFill>
                    <p:spPr bwMode="auto">
                      <a:xfrm>
                        <a:off x="666750" y="4098925"/>
                        <a:ext cx="5749925" cy="771525"/>
                      </a:xfrm>
                      <a:prstGeom prst="rect">
                        <a:avLst/>
                      </a:prstGeom>
                      <a:noFill/>
                      <a:ln>
                        <a:noFill/>
                      </a:ln>
                      <a:effectLst/>
                      <a:extLst/>
                    </p:spPr>
                  </p:pic>
                </p:oleObj>
              </mc:Fallback>
            </mc:AlternateContent>
          </a:graphicData>
        </a:graphic>
      </p:graphicFrame>
      <p:sp>
        <p:nvSpPr>
          <p:cNvPr id="60" name="Text Box 5"/>
          <p:cNvSpPr txBox="1">
            <a:spLocks noChangeArrowheads="1"/>
          </p:cNvSpPr>
          <p:nvPr/>
        </p:nvSpPr>
        <p:spPr bwMode="auto">
          <a:xfrm>
            <a:off x="6506040" y="3416404"/>
            <a:ext cx="10297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years</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61" name="Text Box 5"/>
          <p:cNvSpPr txBox="1">
            <a:spLocks noChangeArrowheads="1"/>
          </p:cNvSpPr>
          <p:nvPr/>
        </p:nvSpPr>
        <p:spPr bwMode="auto">
          <a:xfrm>
            <a:off x="6596986" y="4191704"/>
            <a:ext cx="10297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days</a:t>
            </a:r>
            <a:endParaRPr lang="en-US" altLang="en-US" sz="2000" dirty="0">
              <a:latin typeface="Tahoma" panose="020B0604030504040204" pitchFamily="34" charset="0"/>
              <a:ea typeface="Tahoma" panose="020B0604030504040204" pitchFamily="34" charset="0"/>
              <a:cs typeface="Tahoma" panose="020B0604030504040204" pitchFamily="34" charset="0"/>
            </a:endParaRPr>
          </a:p>
        </p:txBody>
      </p:sp>
      <p:pic>
        <p:nvPicPr>
          <p:cNvPr id="107545" name="Picture 25" descr="Photochemical ozone formation in the troposphere"/>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5137122" y="4672260"/>
            <a:ext cx="3767571" cy="2383701"/>
          </a:xfrm>
          <a:prstGeom prst="rect">
            <a:avLst/>
          </a:prstGeom>
          <a:noFill/>
          <a:extLst>
            <a:ext uri="{909E8E84-426E-40DD-AFC4-6F175D3DCCD1}">
              <a14:hiddenFill xmlns:a14="http://schemas.microsoft.com/office/drawing/2010/main">
                <a:solidFill>
                  <a:srgbClr val="FFFFFF"/>
                </a:solidFill>
              </a14:hiddenFill>
            </a:ext>
          </a:extLst>
        </p:spPr>
      </p:pic>
      <p:sp>
        <p:nvSpPr>
          <p:cNvPr id="62" name="Text Box 5"/>
          <p:cNvSpPr txBox="1">
            <a:spLocks noChangeArrowheads="1"/>
          </p:cNvSpPr>
          <p:nvPr/>
        </p:nvSpPr>
        <p:spPr bwMode="auto">
          <a:xfrm>
            <a:off x="256427" y="4917044"/>
            <a:ext cx="3982423"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NMHCs reacts much faster then CH</a:t>
            </a:r>
            <a:r>
              <a:rPr lang="it-IT" alt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with OH  they can contribute to O</a:t>
            </a:r>
            <a:r>
              <a:rPr lang="it-IT" alt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formation and photochemical smog</a:t>
            </a:r>
            <a:endParaRPr lang="en-US" altLang="en-US" sz="23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5496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5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0" grpId="0"/>
      <p:bldP spid="61" grpId="0"/>
      <p:bldP spid="6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ttore diritto 9"/>
          <p:cNvCxnSpPr/>
          <p:nvPr/>
        </p:nvCxnSpPr>
        <p:spPr>
          <a:xfrm>
            <a:off x="477838" y="66844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itolo 4"/>
          <p:cNvSpPr txBox="1">
            <a:spLocks/>
          </p:cNvSpPr>
          <p:nvPr/>
        </p:nvSpPr>
        <p:spPr bwMode="auto">
          <a:xfrm>
            <a:off x="0" y="-30392"/>
            <a:ext cx="9143999"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it-IT" altLang="en-US" sz="3500" dirty="0" smtClean="0">
                <a:solidFill>
                  <a:srgbClr val="3333FF"/>
                </a:solidFill>
                <a:latin typeface="Tahoma" panose="020B0604030504040204" pitchFamily="34" charset="0"/>
                <a:cs typeface="Tahoma" panose="020B0604030504040204" pitchFamily="34" charset="0"/>
              </a:rPr>
              <a:t>O</a:t>
            </a:r>
            <a:r>
              <a:rPr lang="it-IT" altLang="en-US" sz="3500" baseline="-25000" dirty="0" smtClean="0">
                <a:solidFill>
                  <a:srgbClr val="3333FF"/>
                </a:solidFill>
                <a:latin typeface="Tahoma" panose="020B0604030504040204" pitchFamily="34" charset="0"/>
                <a:cs typeface="Tahoma" panose="020B0604030504040204" pitchFamily="34" charset="0"/>
              </a:rPr>
              <a:t>3</a:t>
            </a:r>
            <a:r>
              <a:rPr lang="it-IT" altLang="en-US" sz="3500" dirty="0" smtClean="0">
                <a:solidFill>
                  <a:srgbClr val="3333FF"/>
                </a:solidFill>
                <a:latin typeface="Tahoma" panose="020B0604030504040204" pitchFamily="34" charset="0"/>
                <a:cs typeface="Tahoma" panose="020B0604030504040204" pitchFamily="34" charset="0"/>
              </a:rPr>
              <a:t> production in the troposphere</a:t>
            </a:r>
            <a:endParaRPr lang="en-GB" altLang="en-US" sz="3500" baseline="-25000" dirty="0">
              <a:solidFill>
                <a:srgbClr val="3333FF"/>
              </a:solidFill>
              <a:latin typeface="Tahoma" panose="020B0604030504040204" pitchFamily="34" charset="0"/>
              <a:cs typeface="Tahoma" panose="020B0604030504040204" pitchFamily="34" charset="0"/>
            </a:endParaRPr>
          </a:p>
        </p:txBody>
      </p:sp>
      <p:pic>
        <p:nvPicPr>
          <p:cNvPr id="14" name="Picture 4" descr="A:\o3_ro2_nox.png"/>
          <p:cNvPicPr>
            <a:picLocks noChangeAspect="1" noChangeArrowheads="1"/>
          </p:cNvPicPr>
          <p:nvPr/>
        </p:nvPicPr>
        <p:blipFill rotWithShape="1">
          <a:blip r:embed="rId3">
            <a:extLst>
              <a:ext uri="{28A0092B-C50C-407E-A947-70E740481C1C}">
                <a14:useLocalDpi xmlns:a14="http://schemas.microsoft.com/office/drawing/2010/main" val="0"/>
              </a:ext>
            </a:extLst>
          </a:blip>
          <a:srcRect l="10631" t="-1" r="15179" b="4100"/>
          <a:stretch/>
        </p:blipFill>
        <p:spPr bwMode="auto">
          <a:xfrm>
            <a:off x="5560311" y="1969419"/>
            <a:ext cx="3017520" cy="292608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bwMode="auto">
          <a:xfrm>
            <a:off x="735739" y="1648861"/>
            <a:ext cx="871539" cy="502701"/>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5" name="Oval 14"/>
          <p:cNvSpPr/>
          <p:nvPr/>
        </p:nvSpPr>
        <p:spPr bwMode="auto">
          <a:xfrm>
            <a:off x="807174" y="2481926"/>
            <a:ext cx="1128715" cy="541174"/>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3"/>
          <p:cNvSpPr txBox="1">
            <a:spLocks/>
          </p:cNvSpPr>
          <p:nvPr/>
        </p:nvSpPr>
        <p:spPr>
          <a:xfrm>
            <a:off x="294676" y="1648861"/>
            <a:ext cx="8772412"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(1)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(2)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(3)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(4)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O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CO + HO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(5)  HO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NO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OH</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(6)  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NO + O</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(7)  O +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M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M</a:t>
            </a:r>
          </a:p>
          <a:p>
            <a:pPr eaLnBrk="1" hangingPunct="1">
              <a:buFont typeface="Arial" panose="020B0604020202020204" pitchFamily="34" charset="0"/>
              <a:buNone/>
            </a:pPr>
            <a:r>
              <a:rPr lang="en-US" altLang="en-US" sz="2400" dirty="0" smtClean="0">
                <a:latin typeface="Tahoma" panose="020B0604030504040204" pitchFamily="34" charset="0"/>
                <a:ea typeface="Tahoma" panose="020B0604030504040204" pitchFamily="34" charset="0"/>
                <a:cs typeface="Tahoma" panose="020B0604030504040204" pitchFamily="34" charset="0"/>
              </a:rPr>
              <a:t>--------------------------------</a:t>
            </a:r>
          </a:p>
          <a:p>
            <a:pPr eaLnBrk="1" hangingPunct="1">
              <a:buFont typeface="Arial" panose="020B0604020202020204" pitchFamily="34" charset="0"/>
              <a:buNone/>
            </a:pPr>
            <a:r>
              <a:rPr lang="en-US" altLang="en-US" sz="2400" dirty="0">
                <a:latin typeface="Tahoma" panose="020B0604030504040204" pitchFamily="34" charset="0"/>
                <a:ea typeface="Tahoma" panose="020B0604030504040204" pitchFamily="34" charset="0"/>
                <a:cs typeface="Tahoma" panose="020B0604030504040204" pitchFamily="34" charset="0"/>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1-7) 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+ 4O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altLang="en-US" sz="2400" dirty="0" smtClean="0">
                <a:latin typeface="Tahoma" panose="020B0604030504040204" pitchFamily="34" charset="0"/>
                <a:ea typeface="Tahoma" panose="020B0604030504040204" pitchFamily="34" charset="0"/>
                <a:cs typeface="Tahoma" panose="020B0604030504040204" pitchFamily="34" charset="0"/>
              </a:rPr>
              <a:t> 2O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altLang="en-US" sz="2400" dirty="0" smtClean="0">
                <a:latin typeface="Tahoma" panose="020B0604030504040204" pitchFamily="34" charset="0"/>
                <a:ea typeface="Tahoma" panose="020B0604030504040204" pitchFamily="34" charset="0"/>
                <a:cs typeface="Tahoma" panose="020B0604030504040204" pitchFamily="34" charset="0"/>
              </a:rPr>
              <a:t>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CO + 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altLang="en-US" sz="2400" dirty="0" smtClean="0">
                <a:latin typeface="Tahoma" panose="020B0604030504040204" pitchFamily="34" charset="0"/>
                <a:ea typeface="Tahoma" panose="020B0604030504040204" pitchFamily="34" charset="0"/>
                <a:cs typeface="Tahoma" panose="020B0604030504040204" pitchFamily="34" charset="0"/>
              </a:rPr>
              <a:t>O   </a:t>
            </a: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overall reaction</a:t>
            </a:r>
          </a:p>
        </p:txBody>
      </p:sp>
      <p:sp>
        <p:nvSpPr>
          <p:cNvPr id="12" name="Text Box 3"/>
          <p:cNvSpPr txBox="1">
            <a:spLocks noChangeArrowheads="1"/>
          </p:cNvSpPr>
          <p:nvPr/>
        </p:nvSpPr>
        <p:spPr bwMode="auto">
          <a:xfrm>
            <a:off x="950117" y="727764"/>
            <a:ext cx="7243763" cy="8617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defRPr/>
            </a:pPr>
            <a:r>
              <a:rPr lang="it-IT" sz="2500" dirty="0" smtClean="0">
                <a:latin typeface="Tahoma" panose="020B0604030504040204" pitchFamily="34" charset="0"/>
                <a:ea typeface="Tahoma" panose="020B0604030504040204" pitchFamily="34" charset="0"/>
                <a:cs typeface="Tahoma" panose="020B0604030504040204" pitchFamily="34" charset="0"/>
              </a:rPr>
              <a:t>A similar reaction sequence for methane CH</a:t>
            </a:r>
            <a:r>
              <a:rPr lang="it-IT" sz="2500" baseline="-25000" dirty="0" smtClean="0">
                <a:latin typeface="Tahoma" panose="020B0604030504040204" pitchFamily="34" charset="0"/>
                <a:ea typeface="Tahoma" panose="020B0604030504040204" pitchFamily="34" charset="0"/>
                <a:cs typeface="Tahoma" panose="020B0604030504040204" pitchFamily="34" charset="0"/>
              </a:rPr>
              <a:t>4</a:t>
            </a:r>
            <a:r>
              <a:rPr lang="it-IT" sz="2500" dirty="0" smtClean="0">
                <a:latin typeface="Tahoma" panose="020B0604030504040204" pitchFamily="34" charset="0"/>
                <a:ea typeface="Tahoma" panose="020B0604030504040204" pitchFamily="34" charset="0"/>
                <a:cs typeface="Tahoma" panose="020B0604030504040204" pitchFamily="34" charset="0"/>
              </a:rPr>
              <a:t> or heavier hydrocarbons:</a:t>
            </a:r>
          </a:p>
        </p:txBody>
      </p:sp>
      <p:sp>
        <p:nvSpPr>
          <p:cNvPr id="9" name="Text Box 22"/>
          <p:cNvSpPr txBox="1">
            <a:spLocks noChangeArrowheads="1"/>
          </p:cNvSpPr>
          <p:nvPr/>
        </p:nvSpPr>
        <p:spPr bwMode="auto">
          <a:xfrm>
            <a:off x="807174" y="5951686"/>
            <a:ext cx="7167758"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Eq. (1) to (7) are elementary reactions</a:t>
            </a:r>
          </a:p>
        </p:txBody>
      </p:sp>
    </p:spTree>
    <p:extLst>
      <p:ext uri="{BB962C8B-B14F-4D97-AF65-F5344CB8AC3E}">
        <p14:creationId xmlns:p14="http://schemas.microsoft.com/office/powerpoint/2010/main" val="4160678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Lifetimes in atmospheric chemistry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5"/>
          <p:cNvSpPr txBox="1">
            <a:spLocks noChangeArrowheads="1"/>
          </p:cNvSpPr>
          <p:nvPr/>
        </p:nvSpPr>
        <p:spPr bwMode="auto">
          <a:xfrm>
            <a:off x="281537" y="721594"/>
            <a:ext cx="8606848"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Lifetimes due to gas phase chemical reactions are always in </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competition</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with other processes in which the reactant maybe involved (e.g. transport, photolysis, heterogeneous chemistry, depositions...)</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1" name="Text Box 5"/>
          <p:cNvSpPr txBox="1">
            <a:spLocks noChangeArrowheads="1"/>
          </p:cNvSpPr>
          <p:nvPr/>
        </p:nvSpPr>
        <p:spPr bwMode="auto">
          <a:xfrm>
            <a:off x="1232934" y="2110600"/>
            <a:ext cx="6704054"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What can happen to CH</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in the troposphere?</a:t>
            </a:r>
            <a:endParaRPr lang="en-US" altLang="en-US" sz="22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 Box 22"/>
          <p:cNvSpPr txBox="1">
            <a:spLocks noChangeArrowheads="1"/>
          </p:cNvSpPr>
          <p:nvPr/>
        </p:nvSpPr>
        <p:spPr bwMode="auto">
          <a:xfrm>
            <a:off x="207543" y="2611903"/>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1. Reaction with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OH</a:t>
            </a:r>
            <a:r>
              <a:rPr lang="it-IT" altLang="en-US" sz="2100" dirty="0" smtClean="0">
                <a:latin typeface="Tahoma" panose="020B0604030504040204" pitchFamily="34" charset="0"/>
                <a:ea typeface="Tahoma" panose="020B0604030504040204" pitchFamily="34" charset="0"/>
                <a:cs typeface="Tahoma" panose="020B0604030504040204" pitchFamily="34" charset="0"/>
              </a:rPr>
              <a:t> (see previous slide)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5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5" name="Text Box 22"/>
          <p:cNvSpPr txBox="1">
            <a:spLocks noChangeArrowheads="1"/>
          </p:cNvSpPr>
          <p:nvPr/>
        </p:nvSpPr>
        <p:spPr bwMode="auto">
          <a:xfrm>
            <a:off x="207542" y="3014018"/>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2.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Transport</a:t>
            </a:r>
            <a:r>
              <a:rPr lang="it-IT" altLang="en-US" sz="2100" dirty="0" smtClean="0">
                <a:latin typeface="Tahoma" panose="020B0604030504040204" pitchFamily="34" charset="0"/>
                <a:ea typeface="Tahoma" panose="020B0604030504040204" pitchFamily="34" charset="0"/>
                <a:cs typeface="Tahoma" panose="020B0604030504040204" pitchFamily="34" charset="0"/>
              </a:rPr>
              <a:t> to stratosphere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trans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8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6" name="Text Box 22"/>
          <p:cNvSpPr txBox="1">
            <a:spLocks noChangeArrowheads="1"/>
          </p:cNvSpPr>
          <p:nvPr/>
        </p:nvSpPr>
        <p:spPr bwMode="auto">
          <a:xfrm>
            <a:off x="200119" y="3416133"/>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3.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Loss</a:t>
            </a:r>
            <a:r>
              <a:rPr lang="it-IT" altLang="en-US" sz="2100" dirty="0" smtClean="0">
                <a:latin typeface="Tahoma" panose="020B0604030504040204" pitchFamily="34" charset="0"/>
                <a:ea typeface="Tahoma" panose="020B0604030504040204" pitchFamily="34" charset="0"/>
                <a:cs typeface="Tahoma" panose="020B0604030504040204" pitchFamily="34" charset="0"/>
              </a:rPr>
              <a:t> to soil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soil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100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7" name="Text Box 22"/>
          <p:cNvSpPr txBox="1">
            <a:spLocks noChangeArrowheads="1"/>
          </p:cNvSpPr>
          <p:nvPr/>
        </p:nvSpPr>
        <p:spPr bwMode="auto">
          <a:xfrm>
            <a:off x="200118" y="3827142"/>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4.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Photolysis</a:t>
            </a:r>
            <a:r>
              <a:rPr lang="it-IT" altLang="en-US" sz="2100" dirty="0" smtClean="0">
                <a:latin typeface="Tahoma" panose="020B0604030504040204" pitchFamily="34" charset="0"/>
                <a:ea typeface="Tahoma" panose="020B0604030504040204" pitchFamily="34" charset="0"/>
                <a:cs typeface="Tahoma" panose="020B0604030504040204" pitchFamily="34" charset="0"/>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100" dirty="0" smtClean="0">
                <a:latin typeface="Tahoma" panose="020B0604030504040204" pitchFamily="34" charset="0"/>
                <a:ea typeface="Tahoma" panose="020B0604030504040204" pitchFamily="34" charset="0"/>
                <a:cs typeface="Tahoma" panose="020B0604030504040204" pitchFamily="34" charset="0"/>
              </a:rPr>
              <a:t>+h</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&lt;276nm)</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phot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300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8" name="Text Box 5"/>
          <p:cNvSpPr txBox="1">
            <a:spLocks noChangeArrowheads="1"/>
          </p:cNvSpPr>
          <p:nvPr/>
        </p:nvSpPr>
        <p:spPr bwMode="auto">
          <a:xfrm>
            <a:off x="1232934" y="4178666"/>
            <a:ext cx="42475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1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small absorption cross sections in the UV</a:t>
            </a:r>
            <a:endParaRPr lang="en-US" altLang="en-US" sz="16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9" name="Text Box 22"/>
          <p:cNvSpPr txBox="1">
            <a:spLocks noChangeArrowheads="1"/>
          </p:cNvSpPr>
          <p:nvPr/>
        </p:nvSpPr>
        <p:spPr bwMode="auto">
          <a:xfrm>
            <a:off x="200118" y="4505814"/>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5. Reaction with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NO</a:t>
            </a:r>
            <a:r>
              <a:rPr lang="it-IT" altLang="en-US" sz="21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3</a:t>
            </a:r>
            <a:r>
              <a:rPr lang="it-IT" altLang="en-US" sz="2100" dirty="0" smtClean="0">
                <a:latin typeface="Tahoma" panose="020B0604030504040204" pitchFamily="34" charset="0"/>
                <a:ea typeface="Tahoma" panose="020B0604030504040204" pitchFamily="34" charset="0"/>
                <a:cs typeface="Tahoma" panose="020B0604030504040204" pitchFamily="34" charset="0"/>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100" dirty="0" smtClean="0">
                <a:latin typeface="Tahoma" panose="020B0604030504040204" pitchFamily="34" charset="0"/>
                <a:ea typeface="Tahoma" panose="020B0604030504040204" pitchFamily="34" charset="0"/>
                <a:cs typeface="Tahoma" panose="020B0604030504040204" pitchFamily="34" charset="0"/>
              </a:rPr>
              <a:t>+NO</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100" dirty="0">
                <a:latin typeface="Tahoma" panose="020B0604030504040204" pitchFamily="34" charset="0"/>
                <a:ea typeface="Tahoma" panose="020B0604030504040204" pitchFamily="34" charset="0"/>
                <a:cs typeface="Tahoma" panose="020B0604030504040204" pitchFamily="34" charset="0"/>
              </a:rPr>
              <a: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a:t>
            </a:r>
            <a:r>
              <a:rPr lang="it-IT" altLang="en-US" sz="2100" dirty="0" smtClean="0">
                <a:latin typeface="Tahoma" panose="020B0604030504040204" pitchFamily="34" charset="0"/>
                <a:ea typeface="Tahoma" panose="020B0604030504040204" pitchFamily="34" charset="0"/>
                <a:cs typeface="Tahoma" panose="020B0604030504040204" pitchFamily="34" charset="0"/>
              </a:rPr>
              <a:t>NO</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NO3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30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30" name="Text Box 22"/>
          <p:cNvSpPr txBox="1">
            <a:spLocks noChangeArrowheads="1"/>
          </p:cNvSpPr>
          <p:nvPr/>
        </p:nvSpPr>
        <p:spPr bwMode="auto">
          <a:xfrm>
            <a:off x="200117" y="4910297"/>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6. Reaction with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Cl</a:t>
            </a:r>
            <a:r>
              <a:rPr lang="it-IT" altLang="en-US" sz="2100" dirty="0" smtClean="0">
                <a:latin typeface="Tahoma" panose="020B0604030504040204" pitchFamily="34" charset="0"/>
                <a:ea typeface="Tahoma" panose="020B0604030504040204" pitchFamily="34" charset="0"/>
                <a:cs typeface="Tahoma" panose="020B0604030504040204" pitchFamily="34" charset="0"/>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100" dirty="0" smtClean="0">
                <a:latin typeface="Tahoma" panose="020B0604030504040204" pitchFamily="34" charset="0"/>
                <a:ea typeface="Tahoma" panose="020B0604030504040204" pitchFamily="34" charset="0"/>
                <a:cs typeface="Tahoma" panose="020B0604030504040204" pitchFamily="34" charset="0"/>
              </a:rPr>
              <a:t>+Cl</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a:t>
            </a:r>
            <a:r>
              <a:rPr lang="it-IT" altLang="en-US" sz="2100" dirty="0" smtClean="0">
                <a:latin typeface="Tahoma" panose="020B0604030504040204" pitchFamily="34" charset="0"/>
                <a:ea typeface="Tahoma" panose="020B0604030504040204" pitchFamily="34" charset="0"/>
                <a:cs typeface="Tahoma" panose="020B0604030504040204" pitchFamily="34" charset="0"/>
              </a:rPr>
              <a:t>Cl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Cl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300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32" name="Text Box 22"/>
          <p:cNvSpPr txBox="1">
            <a:spLocks noChangeArrowheads="1"/>
          </p:cNvSpPr>
          <p:nvPr/>
        </p:nvSpPr>
        <p:spPr bwMode="auto">
          <a:xfrm>
            <a:off x="200116" y="5302587"/>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7. Reaction with </a:t>
            </a:r>
            <a:r>
              <a:rPr lang="it-IT" altLang="en-US" sz="2100" dirty="0" smtClean="0">
                <a:solidFill>
                  <a:srgbClr val="0000FF"/>
                </a:solidFill>
                <a:latin typeface="Tahoma" panose="020B0604030504040204" pitchFamily="34" charset="0"/>
                <a:ea typeface="Tahoma" panose="020B0604030504040204" pitchFamily="34" charset="0"/>
                <a:cs typeface="Tahoma" panose="020B0604030504040204" pitchFamily="34" charset="0"/>
              </a:rPr>
              <a:t>O</a:t>
            </a:r>
            <a:r>
              <a:rPr lang="it-IT" altLang="en-US" sz="21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rPr>
              <a:t>3</a:t>
            </a:r>
            <a:r>
              <a:rPr lang="it-IT" altLang="en-US" sz="2100" dirty="0" smtClean="0">
                <a:latin typeface="Tahoma" panose="020B0604030504040204" pitchFamily="34" charset="0"/>
                <a:ea typeface="Tahoma" panose="020B0604030504040204" pitchFamily="34" charset="0"/>
                <a:cs typeface="Tahoma" panose="020B0604030504040204" pitchFamily="34" charset="0"/>
              </a:rPr>
              <a:t>: CH</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100" dirty="0" smtClean="0">
                <a:latin typeface="Tahoma" panose="020B0604030504040204" pitchFamily="34" charset="0"/>
                <a:ea typeface="Tahoma" panose="020B0604030504040204" pitchFamily="34" charset="0"/>
                <a:cs typeface="Tahoma" panose="020B0604030504040204" pitchFamily="34" charset="0"/>
              </a:rPr>
              <a:t>+O</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O3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250 years</a:t>
            </a:r>
            <a:r>
              <a:rPr lang="it-IT" altLang="en-US" sz="21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34" name="Text Box 22"/>
          <p:cNvSpPr txBox="1">
            <a:spLocks noChangeArrowheads="1"/>
          </p:cNvSpPr>
          <p:nvPr/>
        </p:nvSpPr>
        <p:spPr bwMode="auto">
          <a:xfrm>
            <a:off x="200116" y="5729384"/>
            <a:ext cx="8414431"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100" dirty="0" smtClean="0">
                <a:latin typeface="Tahoma" panose="020B0604030504040204" pitchFamily="34" charset="0"/>
                <a:ea typeface="Tahoma" panose="020B0604030504040204" pitchFamily="34" charset="0"/>
                <a:cs typeface="Tahoma" panose="020B0604030504040204" pitchFamily="34" charset="0"/>
              </a:rPr>
              <a:t>8. Rainout/particle uptake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1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uptake </a:t>
            </a:r>
            <a:r>
              <a:rPr lang="it-IT" altLang="en-US" sz="21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very long</a:t>
            </a:r>
            <a:endParaRPr lang="it-IT" altLang="en-US" sz="2100" dirty="0" smtClean="0">
              <a:latin typeface="Tahoma" panose="020B0604030504040204" pitchFamily="34" charset="0"/>
              <a:ea typeface="Tahoma" panose="020B0604030504040204" pitchFamily="34" charset="0"/>
              <a:cs typeface="Tahoma" panose="020B0604030504040204" pitchFamily="34" charset="0"/>
            </a:endParaRPr>
          </a:p>
        </p:txBody>
      </p:sp>
      <p:sp>
        <p:nvSpPr>
          <p:cNvPr id="35" name="Text Box 5"/>
          <p:cNvSpPr txBox="1">
            <a:spLocks noChangeArrowheads="1"/>
          </p:cNvSpPr>
          <p:nvPr/>
        </p:nvSpPr>
        <p:spPr bwMode="auto">
          <a:xfrm>
            <a:off x="536247" y="6113864"/>
            <a:ext cx="504215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1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a:t>
            </a:r>
            <a:r>
              <a:rPr lang="it-IT" altLang="en-US" sz="16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it-IT" altLang="en-US" sz="16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not very soluble in water or sticky to particles</a:t>
            </a:r>
            <a:endParaRPr lang="en-US" altLang="en-US" sz="16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7378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5" grpId="0"/>
      <p:bldP spid="26" grpId="0"/>
      <p:bldP spid="27" grpId="0"/>
      <p:bldP spid="28" grpId="0"/>
      <p:bldP spid="29" grpId="0"/>
      <p:bldP spid="30" grpId="0"/>
      <p:bldP spid="32" grpId="0"/>
      <p:bldP spid="34" grpId="0"/>
      <p:bldP spid="3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Lifetime for multiple loss processes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1" name="Text Box 5"/>
          <p:cNvSpPr txBox="1">
            <a:spLocks noChangeArrowheads="1"/>
          </p:cNvSpPr>
          <p:nvPr/>
        </p:nvSpPr>
        <p:spPr bwMode="auto">
          <a:xfrm>
            <a:off x="344187" y="647256"/>
            <a:ext cx="850281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How can we estimate the lifetime of CH</a:t>
            </a:r>
            <a:r>
              <a:rPr lang="it-IT" alt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taking into account all the loss processes?</a:t>
            </a:r>
            <a:endParaRPr lang="en-US" altLang="en-US" sz="23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 Box 22"/>
          <p:cNvSpPr txBox="1">
            <a:spLocks noChangeArrowheads="1"/>
          </p:cNvSpPr>
          <p:nvPr/>
        </p:nvSpPr>
        <p:spPr bwMode="auto">
          <a:xfrm>
            <a:off x="143827" y="1310854"/>
            <a:ext cx="875562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Rate coefficients can be added to get a total loss rate coefficient:</a:t>
            </a:r>
          </a:p>
        </p:txBody>
      </p:sp>
      <p:graphicFrame>
        <p:nvGraphicFramePr>
          <p:cNvPr id="16" name="Object 6"/>
          <p:cNvGraphicFramePr>
            <a:graphicFrameLocks noChangeAspect="1"/>
          </p:cNvGraphicFramePr>
          <p:nvPr>
            <p:extLst>
              <p:ext uri="{D42A27DB-BD31-4B8C-83A1-F6EECF244321}">
                <p14:modId xmlns:p14="http://schemas.microsoft.com/office/powerpoint/2010/main" val="2346597144"/>
              </p:ext>
            </p:extLst>
          </p:nvPr>
        </p:nvGraphicFramePr>
        <p:xfrm>
          <a:off x="2708483" y="1672402"/>
          <a:ext cx="2908594" cy="519199"/>
        </p:xfrm>
        <a:graphic>
          <a:graphicData uri="http://schemas.openxmlformats.org/presentationml/2006/ole">
            <mc:AlternateContent xmlns:mc="http://schemas.openxmlformats.org/markup-compatibility/2006">
              <mc:Choice xmlns:v="urn:schemas-microsoft-com:vml" Requires="v">
                <p:oleObj spid="_x0000_s133793" name="Equation" r:id="rId4" imgW="1346040" imgH="241200" progId="Equation.3">
                  <p:embed/>
                </p:oleObj>
              </mc:Choice>
              <mc:Fallback>
                <p:oleObj name="Equation" r:id="rId4" imgW="1346040" imgH="241200" progId="Equation.3">
                  <p:embed/>
                  <p:pic>
                    <p:nvPicPr>
                      <p:cNvPr id="44" name="Object 6"/>
                      <p:cNvPicPr>
                        <a:picLocks noChangeAspect="1" noChangeArrowheads="1"/>
                      </p:cNvPicPr>
                      <p:nvPr/>
                    </p:nvPicPr>
                    <p:blipFill>
                      <a:blip r:embed="rId5"/>
                      <a:srcRect/>
                      <a:stretch>
                        <a:fillRect/>
                      </a:stretch>
                    </p:blipFill>
                    <p:spPr bwMode="auto">
                      <a:xfrm>
                        <a:off x="2708483" y="1672402"/>
                        <a:ext cx="2908594" cy="519199"/>
                      </a:xfrm>
                      <a:prstGeom prst="rect">
                        <a:avLst/>
                      </a:prstGeom>
                      <a:noFill/>
                      <a:ln>
                        <a:noFill/>
                      </a:ln>
                      <a:effectLst/>
                      <a:extLst/>
                    </p:spPr>
                  </p:pic>
                </p:oleObj>
              </mc:Fallback>
            </mc:AlternateContent>
          </a:graphicData>
        </a:graphic>
      </p:graphicFrame>
      <p:sp>
        <p:nvSpPr>
          <p:cNvPr id="17" name="Text Box 22"/>
          <p:cNvSpPr txBox="1">
            <a:spLocks noChangeArrowheads="1"/>
          </p:cNvSpPr>
          <p:nvPr/>
        </p:nvSpPr>
        <p:spPr bwMode="auto">
          <a:xfrm>
            <a:off x="494702" y="2068002"/>
            <a:ext cx="875562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must have the same units (</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i.e.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they must be reduced to pseudo-first order processes, units s</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p:txBody>
      </p:sp>
      <p:sp>
        <p:nvSpPr>
          <p:cNvPr id="18" name="Text Box 22"/>
          <p:cNvSpPr txBox="1">
            <a:spLocks noChangeArrowheads="1"/>
          </p:cNvSpPr>
          <p:nvPr/>
        </p:nvSpPr>
        <p:spPr bwMode="auto">
          <a:xfrm>
            <a:off x="143827" y="2840572"/>
            <a:ext cx="633139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Lifetimes adds as equivalent resistor networ:</a:t>
            </a:r>
          </a:p>
        </p:txBody>
      </p:sp>
      <p:pic>
        <p:nvPicPr>
          <p:cNvPr id="2" name="Picture 1"/>
          <p:cNvPicPr>
            <a:picLocks noChangeAspect="1"/>
          </p:cNvPicPr>
          <p:nvPr/>
        </p:nvPicPr>
        <p:blipFill>
          <a:blip r:embed="rId6"/>
          <a:stretch>
            <a:fillRect/>
          </a:stretch>
        </p:blipFill>
        <p:spPr>
          <a:xfrm>
            <a:off x="6158651" y="2576768"/>
            <a:ext cx="2740798" cy="1033589"/>
          </a:xfrm>
          <a:prstGeom prst="rect">
            <a:avLst/>
          </a:prstGeom>
        </p:spPr>
      </p:pic>
      <p:graphicFrame>
        <p:nvGraphicFramePr>
          <p:cNvPr id="20" name="Object 6"/>
          <p:cNvGraphicFramePr>
            <a:graphicFrameLocks noChangeAspect="1"/>
          </p:cNvGraphicFramePr>
          <p:nvPr>
            <p:extLst>
              <p:ext uri="{D42A27DB-BD31-4B8C-83A1-F6EECF244321}">
                <p14:modId xmlns:p14="http://schemas.microsoft.com/office/powerpoint/2010/main" val="3036176267"/>
              </p:ext>
            </p:extLst>
          </p:nvPr>
        </p:nvGraphicFramePr>
        <p:xfrm>
          <a:off x="3008643" y="3309887"/>
          <a:ext cx="2797374" cy="844120"/>
        </p:xfrm>
        <a:graphic>
          <a:graphicData uri="http://schemas.openxmlformats.org/presentationml/2006/ole">
            <mc:AlternateContent xmlns:mc="http://schemas.openxmlformats.org/markup-compatibility/2006">
              <mc:Choice xmlns:v="urn:schemas-microsoft-com:vml" Requires="v">
                <p:oleObj spid="_x0000_s133794" name="Equation" r:id="rId7" imgW="1422360" imgH="431640" progId="Equation.3">
                  <p:embed/>
                </p:oleObj>
              </mc:Choice>
              <mc:Fallback>
                <p:oleObj name="Equation" r:id="rId7" imgW="1422360" imgH="431640" progId="Equation.3">
                  <p:embed/>
                  <p:pic>
                    <p:nvPicPr>
                      <p:cNvPr id="44" name="Object 6"/>
                      <p:cNvPicPr>
                        <a:picLocks noChangeAspect="1" noChangeArrowheads="1"/>
                      </p:cNvPicPr>
                      <p:nvPr/>
                    </p:nvPicPr>
                    <p:blipFill>
                      <a:blip r:embed="rId8"/>
                      <a:srcRect/>
                      <a:stretch>
                        <a:fillRect/>
                      </a:stretch>
                    </p:blipFill>
                    <p:spPr bwMode="auto">
                      <a:xfrm>
                        <a:off x="3008643" y="3309887"/>
                        <a:ext cx="2797374" cy="844120"/>
                      </a:xfrm>
                      <a:prstGeom prst="rect">
                        <a:avLst/>
                      </a:prstGeom>
                      <a:noFill/>
                      <a:ln>
                        <a:noFill/>
                      </a:ln>
                      <a:effectLst/>
                      <a:extLst/>
                    </p:spPr>
                  </p:pic>
                </p:oleObj>
              </mc:Fallback>
            </mc:AlternateContent>
          </a:graphicData>
        </a:graphic>
      </p:graphicFrame>
      <p:sp>
        <p:nvSpPr>
          <p:cNvPr id="31" name="Text Box 5"/>
          <p:cNvSpPr txBox="1">
            <a:spLocks noChangeArrowheads="1"/>
          </p:cNvSpPr>
          <p:nvPr/>
        </p:nvSpPr>
        <p:spPr bwMode="auto">
          <a:xfrm>
            <a:off x="957292" y="4168138"/>
            <a:ext cx="738161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What is the overall lifetime of CH</a:t>
            </a:r>
            <a:r>
              <a:rPr lang="it-IT" alt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(from previous slides)?</a:t>
            </a:r>
            <a:endParaRPr lang="en-US" altLang="en-US" sz="22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6"/>
          <p:cNvGraphicFramePr>
            <a:graphicFrameLocks noChangeAspect="1"/>
          </p:cNvGraphicFramePr>
          <p:nvPr>
            <p:extLst>
              <p:ext uri="{D42A27DB-BD31-4B8C-83A1-F6EECF244321}">
                <p14:modId xmlns:p14="http://schemas.microsoft.com/office/powerpoint/2010/main" val="2044280461"/>
              </p:ext>
            </p:extLst>
          </p:nvPr>
        </p:nvGraphicFramePr>
        <p:xfrm>
          <a:off x="457561" y="4589513"/>
          <a:ext cx="6824610" cy="819674"/>
        </p:xfrm>
        <a:graphic>
          <a:graphicData uri="http://schemas.openxmlformats.org/presentationml/2006/ole">
            <mc:AlternateContent xmlns:mc="http://schemas.openxmlformats.org/markup-compatibility/2006">
              <mc:Choice xmlns:v="urn:schemas-microsoft-com:vml" Requires="v">
                <p:oleObj spid="_x0000_s133795" name="Equation" r:id="rId9" imgW="3670200" imgH="444240" progId="Equation.3">
                  <p:embed/>
                </p:oleObj>
              </mc:Choice>
              <mc:Fallback>
                <p:oleObj name="Equation" r:id="rId9" imgW="3670200" imgH="444240" progId="Equation.3">
                  <p:embed/>
                  <p:pic>
                    <p:nvPicPr>
                      <p:cNvPr id="20" name="Object 6"/>
                      <p:cNvPicPr>
                        <a:picLocks noChangeAspect="1" noChangeArrowheads="1"/>
                      </p:cNvPicPr>
                      <p:nvPr/>
                    </p:nvPicPr>
                    <p:blipFill>
                      <a:blip r:embed="rId10"/>
                      <a:srcRect/>
                      <a:stretch>
                        <a:fillRect/>
                      </a:stretch>
                    </p:blipFill>
                    <p:spPr bwMode="auto">
                      <a:xfrm>
                        <a:off x="457561" y="4589513"/>
                        <a:ext cx="6824610" cy="819674"/>
                      </a:xfrm>
                      <a:prstGeom prst="rect">
                        <a:avLst/>
                      </a:prstGeom>
                      <a:noFill/>
                      <a:ln>
                        <a:noFill/>
                      </a:ln>
                      <a:effectLst/>
                      <a:extLst/>
                    </p:spPr>
                  </p:pic>
                </p:oleObj>
              </mc:Fallback>
            </mc:AlternateContent>
          </a:graphicData>
        </a:graphic>
      </p:graphicFrame>
      <p:graphicFrame>
        <p:nvGraphicFramePr>
          <p:cNvPr id="36" name="Object 6"/>
          <p:cNvGraphicFramePr>
            <a:graphicFrameLocks noChangeAspect="1"/>
          </p:cNvGraphicFramePr>
          <p:nvPr>
            <p:extLst>
              <p:ext uri="{D42A27DB-BD31-4B8C-83A1-F6EECF244321}">
                <p14:modId xmlns:p14="http://schemas.microsoft.com/office/powerpoint/2010/main" val="3499728285"/>
              </p:ext>
            </p:extLst>
          </p:nvPr>
        </p:nvGraphicFramePr>
        <p:xfrm>
          <a:off x="457561" y="5512463"/>
          <a:ext cx="6211888" cy="795338"/>
        </p:xfrm>
        <a:graphic>
          <a:graphicData uri="http://schemas.openxmlformats.org/presentationml/2006/ole">
            <mc:AlternateContent xmlns:mc="http://schemas.openxmlformats.org/markup-compatibility/2006">
              <mc:Choice xmlns:v="urn:schemas-microsoft-com:vml" Requires="v">
                <p:oleObj spid="_x0000_s133796" name="Equation" r:id="rId11" imgW="3340080" imgH="431640" progId="Equation.3">
                  <p:embed/>
                </p:oleObj>
              </mc:Choice>
              <mc:Fallback>
                <p:oleObj name="Equation" r:id="rId11" imgW="3340080" imgH="431640" progId="Equation.3">
                  <p:embed/>
                  <p:pic>
                    <p:nvPicPr>
                      <p:cNvPr id="33" name="Object 6"/>
                      <p:cNvPicPr>
                        <a:picLocks noChangeAspect="1" noChangeArrowheads="1"/>
                      </p:cNvPicPr>
                      <p:nvPr/>
                    </p:nvPicPr>
                    <p:blipFill>
                      <a:blip r:embed="rId12"/>
                      <a:srcRect/>
                      <a:stretch>
                        <a:fillRect/>
                      </a:stretch>
                    </p:blipFill>
                    <p:spPr bwMode="auto">
                      <a:xfrm>
                        <a:off x="457561" y="5512463"/>
                        <a:ext cx="6211888" cy="795338"/>
                      </a:xfrm>
                      <a:prstGeom prst="rect">
                        <a:avLst/>
                      </a:prstGeom>
                      <a:noFill/>
                      <a:ln>
                        <a:noFill/>
                      </a:ln>
                      <a:effectLst/>
                      <a:extLst/>
                    </p:spPr>
                  </p:pic>
                </p:oleObj>
              </mc:Fallback>
            </mc:AlternateContent>
          </a:graphicData>
        </a:graphic>
      </p:graphicFrame>
      <p:graphicFrame>
        <p:nvGraphicFramePr>
          <p:cNvPr id="37" name="Object 6"/>
          <p:cNvGraphicFramePr>
            <a:graphicFrameLocks noChangeAspect="1"/>
          </p:cNvGraphicFramePr>
          <p:nvPr>
            <p:extLst>
              <p:ext uri="{D42A27DB-BD31-4B8C-83A1-F6EECF244321}">
                <p14:modId xmlns:p14="http://schemas.microsoft.com/office/powerpoint/2010/main" val="190471034"/>
              </p:ext>
            </p:extLst>
          </p:nvPr>
        </p:nvGraphicFramePr>
        <p:xfrm>
          <a:off x="6950746" y="5646624"/>
          <a:ext cx="2055812" cy="420688"/>
        </p:xfrm>
        <a:graphic>
          <a:graphicData uri="http://schemas.openxmlformats.org/presentationml/2006/ole">
            <mc:AlternateContent xmlns:mc="http://schemas.openxmlformats.org/markup-compatibility/2006">
              <mc:Choice xmlns:v="urn:schemas-microsoft-com:vml" Requires="v">
                <p:oleObj spid="_x0000_s133797" name="Equation" r:id="rId13" imgW="1104840" imgH="228600" progId="Equation.3">
                  <p:embed/>
                </p:oleObj>
              </mc:Choice>
              <mc:Fallback>
                <p:oleObj name="Equation" r:id="rId13" imgW="1104840" imgH="228600" progId="Equation.3">
                  <p:embed/>
                  <p:pic>
                    <p:nvPicPr>
                      <p:cNvPr id="36" name="Object 6"/>
                      <p:cNvPicPr>
                        <a:picLocks noChangeAspect="1" noChangeArrowheads="1"/>
                      </p:cNvPicPr>
                      <p:nvPr/>
                    </p:nvPicPr>
                    <p:blipFill>
                      <a:blip r:embed="rId14"/>
                      <a:srcRect/>
                      <a:stretch>
                        <a:fillRect/>
                      </a:stretch>
                    </p:blipFill>
                    <p:spPr bwMode="auto">
                      <a:xfrm>
                        <a:off x="6950746" y="5646624"/>
                        <a:ext cx="2055812" cy="420688"/>
                      </a:xfrm>
                      <a:prstGeom prst="rect">
                        <a:avLst/>
                      </a:prstGeom>
                      <a:noFill/>
                      <a:ln w="38100">
                        <a:solidFill>
                          <a:srgbClr val="FF0000"/>
                        </a:solidFill>
                      </a:ln>
                      <a:effectLst/>
                      <a:extLst/>
                    </p:spPr>
                  </p:pic>
                </p:oleObj>
              </mc:Fallback>
            </mc:AlternateContent>
          </a:graphicData>
        </a:graphic>
      </p:graphicFrame>
      <p:sp>
        <p:nvSpPr>
          <p:cNvPr id="3" name="Oval 2"/>
          <p:cNvSpPr/>
          <p:nvPr/>
        </p:nvSpPr>
        <p:spPr bwMode="auto">
          <a:xfrm>
            <a:off x="1235413" y="5409187"/>
            <a:ext cx="301557" cy="898614"/>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8" name="Oval 37"/>
          <p:cNvSpPr/>
          <p:nvPr/>
        </p:nvSpPr>
        <p:spPr bwMode="auto">
          <a:xfrm>
            <a:off x="1667488" y="5421913"/>
            <a:ext cx="301557" cy="898614"/>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9" name="Oval 38"/>
          <p:cNvSpPr/>
          <p:nvPr/>
        </p:nvSpPr>
        <p:spPr bwMode="auto">
          <a:xfrm>
            <a:off x="3501958" y="5462333"/>
            <a:ext cx="437745" cy="898614"/>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0" name="Text Box 22"/>
          <p:cNvSpPr txBox="1">
            <a:spLocks noChangeArrowheads="1"/>
          </p:cNvSpPr>
          <p:nvPr/>
        </p:nvSpPr>
        <p:spPr bwMode="auto">
          <a:xfrm>
            <a:off x="1716541" y="6382940"/>
            <a:ext cx="633139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Only processes with short lifetimes are relevant</a:t>
            </a:r>
          </a:p>
        </p:txBody>
      </p:sp>
    </p:spTree>
    <p:extLst>
      <p:ext uri="{BB962C8B-B14F-4D97-AF65-F5344CB8AC3E}">
        <p14:creationId xmlns:p14="http://schemas.microsoft.com/office/powerpoint/2010/main" val="53655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p:bldP spid="3" grpId="0" animBg="1"/>
      <p:bldP spid="38" grpId="0" animBg="1"/>
      <p:bldP spid="39" grpId="0" animBg="1"/>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4"/>
          <p:cNvSpPr txBox="1">
            <a:spLocks/>
          </p:cNvSpPr>
          <p:nvPr/>
        </p:nvSpPr>
        <p:spPr>
          <a:xfrm>
            <a:off x="0" y="-56736"/>
            <a:ext cx="8905875" cy="1325563"/>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Reactions of excited species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8" name="Connettore diritto 9"/>
          <p:cNvCxnSpPr/>
          <p:nvPr/>
        </p:nvCxnSpPr>
        <p:spPr>
          <a:xfrm>
            <a:off x="605014" y="60037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2"/>
          <a:srcRect t="44763" b="35704"/>
          <a:stretch/>
        </p:blipFill>
        <p:spPr>
          <a:xfrm>
            <a:off x="2290439" y="3182056"/>
            <a:ext cx="4703169" cy="1280160"/>
          </a:xfrm>
          <a:prstGeom prst="rect">
            <a:avLst/>
          </a:prstGeom>
        </p:spPr>
      </p:pic>
      <p:sp>
        <p:nvSpPr>
          <p:cNvPr id="11" name="CasellaDiTesto 3"/>
          <p:cNvSpPr txBox="1">
            <a:spLocks noChangeArrowheads="1"/>
          </p:cNvSpPr>
          <p:nvPr/>
        </p:nvSpPr>
        <p:spPr bwMode="auto">
          <a:xfrm>
            <a:off x="271592" y="714486"/>
            <a:ext cx="8740867" cy="461665"/>
          </a:xfrm>
          <a:prstGeom prst="rect">
            <a:avLst/>
          </a:prstGeom>
          <a:noFill/>
          <a:ln w="9525">
            <a:noFill/>
            <a:miter lim="800000"/>
            <a:headEnd/>
            <a:tailEnd/>
          </a:ln>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If a reactant is excited, this has two impacts on the reaction: </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2" name="CasellaDiTesto 3"/>
          <p:cNvSpPr txBox="1">
            <a:spLocks noChangeArrowheads="1"/>
          </p:cNvSpPr>
          <p:nvPr/>
        </p:nvSpPr>
        <p:spPr bwMode="auto">
          <a:xfrm>
            <a:off x="271591" y="1319947"/>
            <a:ext cx="8740867" cy="1569660"/>
          </a:xfrm>
          <a:prstGeom prst="rect">
            <a:avLst/>
          </a:prstGeom>
          <a:noFill/>
          <a:ln w="9525">
            <a:noFill/>
            <a:miter lim="800000"/>
            <a:headEnd/>
            <a:tailEnd/>
          </a:ln>
        </p:spPr>
        <p:txBody>
          <a:bodyPr wrap="square">
            <a:spAutoFit/>
          </a:bodyPr>
          <a:lstStyle/>
          <a:p>
            <a:pPr marL="457200" indent="-457200">
              <a:buAutoNum type="arabicPeriod"/>
            </a:pPr>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Higher energy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activation barriers can be overcome more readily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faster reactions</a:t>
            </a:r>
          </a:p>
          <a:p>
            <a:pPr marL="457200" indent="-457200">
              <a:buAutoNum type="arabicPeriod"/>
            </a:pPr>
            <a:r>
              <a:rPr lang="it-IT"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Electronic structure is altered</a:t>
            </a:r>
            <a:r>
              <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increased/decreased speed of reaction, depending on details</a:t>
            </a:r>
            <a:endParaRPr lang="en-US" sz="2400" dirty="0">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rotWithShape="1">
          <a:blip r:embed="rId2"/>
          <a:srcRect l="-1" t="66847" r="4734" b="1064"/>
          <a:stretch/>
        </p:blipFill>
        <p:spPr>
          <a:xfrm>
            <a:off x="2290439" y="4558084"/>
            <a:ext cx="4480560" cy="2103120"/>
          </a:xfrm>
          <a:prstGeom prst="rect">
            <a:avLst/>
          </a:prstGeom>
        </p:spPr>
      </p:pic>
      <p:sp>
        <p:nvSpPr>
          <p:cNvPr id="15" name="CasellaDiTesto 3"/>
          <p:cNvSpPr txBox="1">
            <a:spLocks noChangeArrowheads="1"/>
          </p:cNvSpPr>
          <p:nvPr/>
        </p:nvSpPr>
        <p:spPr bwMode="auto">
          <a:xfrm>
            <a:off x="605014" y="3126349"/>
            <a:ext cx="2164829" cy="400110"/>
          </a:xfrm>
          <a:prstGeom prst="rect">
            <a:avLst/>
          </a:prstGeom>
          <a:noFill/>
          <a:ln w="9525">
            <a:noFill/>
            <a:miter lim="800000"/>
            <a:headEnd/>
            <a:tailEnd/>
          </a:ln>
        </p:spPr>
        <p:txBody>
          <a:bodyPr wrap="square">
            <a:spAutoFit/>
          </a:bodyPr>
          <a:lstStyle/>
          <a:p>
            <a:r>
              <a:rPr 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1:</a:t>
            </a:r>
            <a:endParaRPr lang="en-US" sz="2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6" name="CasellaDiTesto 3"/>
          <p:cNvSpPr txBox="1">
            <a:spLocks noChangeArrowheads="1"/>
          </p:cNvSpPr>
          <p:nvPr/>
        </p:nvSpPr>
        <p:spPr bwMode="auto">
          <a:xfrm>
            <a:off x="605014" y="4558084"/>
            <a:ext cx="2164829" cy="400110"/>
          </a:xfrm>
          <a:prstGeom prst="rect">
            <a:avLst/>
          </a:prstGeom>
          <a:noFill/>
          <a:ln w="9525">
            <a:noFill/>
            <a:miter lim="800000"/>
            <a:headEnd/>
            <a:tailEnd/>
          </a:ln>
        </p:spPr>
        <p:txBody>
          <a:bodyPr wrap="square">
            <a:spAutoFit/>
          </a:bodyPr>
          <a:lstStyle/>
          <a:p>
            <a:r>
              <a:rPr lang="en-US" sz="20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 2:</a:t>
            </a:r>
            <a:endParaRPr lang="en-US" sz="2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8165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Branching ratios in elementary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5"/>
          <p:cNvSpPr txBox="1">
            <a:spLocks noChangeArrowheads="1"/>
          </p:cNvSpPr>
          <p:nvPr/>
        </p:nvSpPr>
        <p:spPr bwMode="auto">
          <a:xfrm>
            <a:off x="603536" y="698769"/>
            <a:ext cx="796285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Given an elementary reaction between A and B reagents more than one combination of products (also called «channels») is possible:</a:t>
            </a:r>
          </a:p>
        </p:txBody>
      </p:sp>
      <p:sp>
        <p:nvSpPr>
          <p:cNvPr id="15" name="Text Box 5"/>
          <p:cNvSpPr txBox="1">
            <a:spLocks noChangeArrowheads="1"/>
          </p:cNvSpPr>
          <p:nvPr/>
        </p:nvSpPr>
        <p:spPr bwMode="auto">
          <a:xfrm>
            <a:off x="431133" y="3273952"/>
            <a:ext cx="257919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Branching ratio (B.R.)</a:t>
            </a:r>
          </a:p>
        </p:txBody>
      </p:sp>
      <p:graphicFrame>
        <p:nvGraphicFramePr>
          <p:cNvPr id="16" name="Object 6"/>
          <p:cNvGraphicFramePr>
            <a:graphicFrameLocks noChangeAspect="1"/>
          </p:cNvGraphicFramePr>
          <p:nvPr>
            <p:extLst>
              <p:ext uri="{D42A27DB-BD31-4B8C-83A1-F6EECF244321}">
                <p14:modId xmlns:p14="http://schemas.microsoft.com/office/powerpoint/2010/main" val="1716256746"/>
              </p:ext>
            </p:extLst>
          </p:nvPr>
        </p:nvGraphicFramePr>
        <p:xfrm>
          <a:off x="2308771" y="1437790"/>
          <a:ext cx="2692400" cy="1778000"/>
        </p:xfrm>
        <a:graphic>
          <a:graphicData uri="http://schemas.openxmlformats.org/presentationml/2006/ole">
            <mc:AlternateContent xmlns:mc="http://schemas.openxmlformats.org/markup-compatibility/2006">
              <mc:Choice xmlns:v="urn:schemas-microsoft-com:vml" Requires="v">
                <p:oleObj spid="_x0000_s154022" name="Equation" r:id="rId4" imgW="1447560" imgH="965160" progId="Equation.3">
                  <p:embed/>
                </p:oleObj>
              </mc:Choice>
              <mc:Fallback>
                <p:oleObj name="Equation" r:id="rId4" imgW="1447560" imgH="965160" progId="Equation.3">
                  <p:embed/>
                  <p:pic>
                    <p:nvPicPr>
                      <p:cNvPr id="33" name="Object 6"/>
                      <p:cNvPicPr>
                        <a:picLocks noChangeAspect="1" noChangeArrowheads="1"/>
                      </p:cNvPicPr>
                      <p:nvPr/>
                    </p:nvPicPr>
                    <p:blipFill>
                      <a:blip r:embed="rId5"/>
                      <a:srcRect/>
                      <a:stretch>
                        <a:fillRect/>
                      </a:stretch>
                    </p:blipFill>
                    <p:spPr bwMode="auto">
                      <a:xfrm>
                        <a:off x="2308771" y="1437790"/>
                        <a:ext cx="2692400" cy="1778000"/>
                      </a:xfrm>
                      <a:prstGeom prst="rect">
                        <a:avLst/>
                      </a:prstGeom>
                      <a:noFill/>
                      <a:ln>
                        <a:noFill/>
                      </a:ln>
                      <a:effectLst/>
                      <a:extLst/>
                    </p:spPr>
                  </p:pic>
                </p:oleObj>
              </mc:Fallback>
            </mc:AlternateContent>
          </a:graphicData>
        </a:graphic>
      </p:graphicFrame>
      <p:sp>
        <p:nvSpPr>
          <p:cNvPr id="17" name="Text Box 5"/>
          <p:cNvSpPr txBox="1">
            <a:spLocks noChangeArrowheads="1"/>
          </p:cNvSpPr>
          <p:nvPr/>
        </p:nvSpPr>
        <p:spPr bwMode="auto">
          <a:xfrm>
            <a:off x="2691261" y="3269780"/>
            <a:ext cx="6003917"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is the relative</a:t>
            </a:r>
            <a:r>
              <a:rPr lang="en-US" sz="2200" dirty="0" smtClean="0">
                <a:latin typeface="Tahoma" panose="020B0604030504040204" pitchFamily="34" charset="0"/>
                <a:ea typeface="Tahoma" panose="020B0604030504040204" pitchFamily="34" charset="0"/>
                <a:cs typeface="Tahoma" panose="020B0604030504040204" pitchFamily="34" charset="0"/>
              </a:rPr>
              <a:t> ratio (or % value) of different </a:t>
            </a:r>
            <a:r>
              <a:rPr lang="en-US" sz="2200" dirty="0">
                <a:latin typeface="Tahoma" panose="020B0604030504040204" pitchFamily="34" charset="0"/>
                <a:ea typeface="Tahoma" panose="020B0604030504040204" pitchFamily="34" charset="0"/>
                <a:cs typeface="Tahoma" panose="020B0604030504040204" pitchFamily="34" charset="0"/>
              </a:rPr>
              <a:t>products formed in </a:t>
            </a:r>
            <a:r>
              <a:rPr lang="en-US" sz="2200" dirty="0" smtClean="0">
                <a:latin typeface="Tahoma" panose="020B0604030504040204" pitchFamily="34" charset="0"/>
                <a:ea typeface="Tahoma" panose="020B0604030504040204" pitchFamily="34" charset="0"/>
                <a:cs typeface="Tahoma" panose="020B0604030504040204" pitchFamily="34" charset="0"/>
              </a:rPr>
              <a:t>an elementary reaction</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a:p>
            <a:pPr algn="ct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2" name="Object 6"/>
          <p:cNvGraphicFramePr>
            <a:graphicFrameLocks noChangeAspect="1"/>
          </p:cNvGraphicFramePr>
          <p:nvPr>
            <p:extLst>
              <p:ext uri="{D42A27DB-BD31-4B8C-83A1-F6EECF244321}">
                <p14:modId xmlns:p14="http://schemas.microsoft.com/office/powerpoint/2010/main" val="2446583998"/>
              </p:ext>
            </p:extLst>
          </p:nvPr>
        </p:nvGraphicFramePr>
        <p:xfrm>
          <a:off x="1557090" y="4167590"/>
          <a:ext cx="2833687" cy="796925"/>
        </p:xfrm>
        <a:graphic>
          <a:graphicData uri="http://schemas.openxmlformats.org/presentationml/2006/ole">
            <mc:AlternateContent xmlns:mc="http://schemas.openxmlformats.org/markup-compatibility/2006">
              <mc:Choice xmlns:v="urn:schemas-microsoft-com:vml" Requires="v">
                <p:oleObj spid="_x0000_s154023" name="Equation" r:id="rId6" imgW="1523880" imgH="431640" progId="Equation.3">
                  <p:embed/>
                </p:oleObj>
              </mc:Choice>
              <mc:Fallback>
                <p:oleObj name="Equation" r:id="rId6" imgW="1523880" imgH="431640" progId="Equation.3">
                  <p:embed/>
                  <p:pic>
                    <p:nvPicPr>
                      <p:cNvPr id="16" name="Object 6"/>
                      <p:cNvPicPr>
                        <a:picLocks noChangeAspect="1" noChangeArrowheads="1"/>
                      </p:cNvPicPr>
                      <p:nvPr/>
                    </p:nvPicPr>
                    <p:blipFill>
                      <a:blip r:embed="rId7"/>
                      <a:srcRect/>
                      <a:stretch>
                        <a:fillRect/>
                      </a:stretch>
                    </p:blipFill>
                    <p:spPr bwMode="auto">
                      <a:xfrm>
                        <a:off x="1557090" y="4167590"/>
                        <a:ext cx="2833687" cy="796925"/>
                      </a:xfrm>
                      <a:prstGeom prst="rect">
                        <a:avLst/>
                      </a:prstGeom>
                      <a:noFill/>
                      <a:ln>
                        <a:noFill/>
                      </a:ln>
                      <a:effectLst/>
                      <a:extLst/>
                    </p:spPr>
                  </p:pic>
                </p:oleObj>
              </mc:Fallback>
            </mc:AlternateContent>
          </a:graphicData>
        </a:graphic>
      </p:graphicFrame>
      <p:graphicFrame>
        <p:nvGraphicFramePr>
          <p:cNvPr id="25" name="Object 6"/>
          <p:cNvGraphicFramePr>
            <a:graphicFrameLocks noChangeAspect="1"/>
          </p:cNvGraphicFramePr>
          <p:nvPr>
            <p:extLst>
              <p:ext uri="{D42A27DB-BD31-4B8C-83A1-F6EECF244321}">
                <p14:modId xmlns:p14="http://schemas.microsoft.com/office/powerpoint/2010/main" val="1388487798"/>
              </p:ext>
            </p:extLst>
          </p:nvPr>
        </p:nvGraphicFramePr>
        <p:xfrm>
          <a:off x="5683324" y="4119708"/>
          <a:ext cx="1935162" cy="796925"/>
        </p:xfrm>
        <a:graphic>
          <a:graphicData uri="http://schemas.openxmlformats.org/presentationml/2006/ole">
            <mc:AlternateContent xmlns:mc="http://schemas.openxmlformats.org/markup-compatibility/2006">
              <mc:Choice xmlns:v="urn:schemas-microsoft-com:vml" Requires="v">
                <p:oleObj spid="_x0000_s154024" name="Equation" r:id="rId8" imgW="1041120" imgH="431640" progId="Equation.3">
                  <p:embed/>
                </p:oleObj>
              </mc:Choice>
              <mc:Fallback>
                <p:oleObj name="Equation" r:id="rId8" imgW="1041120" imgH="431640" progId="Equation.3">
                  <p:embed/>
                  <p:pic>
                    <p:nvPicPr>
                      <p:cNvPr id="22" name="Object 6"/>
                      <p:cNvPicPr>
                        <a:picLocks noChangeAspect="1" noChangeArrowheads="1"/>
                      </p:cNvPicPr>
                      <p:nvPr/>
                    </p:nvPicPr>
                    <p:blipFill>
                      <a:blip r:embed="rId9"/>
                      <a:srcRect/>
                      <a:stretch>
                        <a:fillRect/>
                      </a:stretch>
                    </p:blipFill>
                    <p:spPr bwMode="auto">
                      <a:xfrm>
                        <a:off x="5683324" y="4119708"/>
                        <a:ext cx="1935162" cy="796925"/>
                      </a:xfrm>
                      <a:prstGeom prst="rect">
                        <a:avLst/>
                      </a:prstGeom>
                      <a:noFill/>
                      <a:ln>
                        <a:noFill/>
                      </a:ln>
                      <a:effectLst/>
                      <a:extLst/>
                    </p:spPr>
                  </p:pic>
                </p:oleObj>
              </mc:Fallback>
            </mc:AlternateContent>
          </a:graphicData>
        </a:graphic>
      </p:graphicFrame>
      <p:sp>
        <p:nvSpPr>
          <p:cNvPr id="26" name="Text Box 5"/>
          <p:cNvSpPr txBox="1">
            <a:spLocks noChangeArrowheads="1"/>
          </p:cNvSpPr>
          <p:nvPr/>
        </p:nvSpPr>
        <p:spPr bwMode="auto">
          <a:xfrm>
            <a:off x="234637" y="5122282"/>
            <a:ext cx="8700647"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Usually it is possible to measure </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tot</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the various B.R.(i), from which the </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can be obtained: </a:t>
            </a:r>
          </a:p>
          <a:p>
            <a:pPr algn="ct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7" name="Object 6"/>
          <p:cNvGraphicFramePr>
            <a:graphicFrameLocks noChangeAspect="1"/>
          </p:cNvGraphicFramePr>
          <p:nvPr>
            <p:extLst>
              <p:ext uri="{D42A27DB-BD31-4B8C-83A1-F6EECF244321}">
                <p14:modId xmlns:p14="http://schemas.microsoft.com/office/powerpoint/2010/main" val="79139711"/>
              </p:ext>
            </p:extLst>
          </p:nvPr>
        </p:nvGraphicFramePr>
        <p:xfrm>
          <a:off x="3301540" y="6004669"/>
          <a:ext cx="1911350" cy="420688"/>
        </p:xfrm>
        <a:graphic>
          <a:graphicData uri="http://schemas.openxmlformats.org/presentationml/2006/ole">
            <mc:AlternateContent xmlns:mc="http://schemas.openxmlformats.org/markup-compatibility/2006">
              <mc:Choice xmlns:v="urn:schemas-microsoft-com:vml" Requires="v">
                <p:oleObj spid="_x0000_s154025" name="Equation" r:id="rId10" imgW="1028520" imgH="228600" progId="Equation.3">
                  <p:embed/>
                </p:oleObj>
              </mc:Choice>
              <mc:Fallback>
                <p:oleObj name="Equation" r:id="rId10" imgW="1028520" imgH="228600" progId="Equation.3">
                  <p:embed/>
                  <p:pic>
                    <p:nvPicPr>
                      <p:cNvPr id="25" name="Object 6"/>
                      <p:cNvPicPr>
                        <a:picLocks noChangeAspect="1" noChangeArrowheads="1"/>
                      </p:cNvPicPr>
                      <p:nvPr/>
                    </p:nvPicPr>
                    <p:blipFill>
                      <a:blip r:embed="rId11"/>
                      <a:srcRect/>
                      <a:stretch>
                        <a:fillRect/>
                      </a:stretch>
                    </p:blipFill>
                    <p:spPr bwMode="auto">
                      <a:xfrm>
                        <a:off x="3301540" y="6004669"/>
                        <a:ext cx="1911350" cy="420688"/>
                      </a:xfrm>
                      <a:prstGeom prst="rect">
                        <a:avLst/>
                      </a:prstGeom>
                      <a:noFill/>
                      <a:ln>
                        <a:noFill/>
                      </a:ln>
                      <a:effectLst/>
                      <a:extLst/>
                    </p:spPr>
                  </p:pic>
                </p:oleObj>
              </mc:Fallback>
            </mc:AlternateContent>
          </a:graphicData>
        </a:graphic>
      </p:graphicFrame>
      <p:sp>
        <p:nvSpPr>
          <p:cNvPr id="29" name="Text Box 5"/>
          <p:cNvSpPr txBox="1">
            <a:spLocks noChangeArrowheads="1"/>
          </p:cNvSpPr>
          <p:nvPr/>
        </p:nvSpPr>
        <p:spPr bwMode="auto">
          <a:xfrm>
            <a:off x="4491261" y="4300463"/>
            <a:ext cx="1280268" cy="656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 that</a:t>
            </a:r>
          </a:p>
          <a:p>
            <a:pPr algn="ct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6710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26" grpId="0"/>
      <p:bldP spid="2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2023" y="49574"/>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Branching ratios: example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84479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5"/>
          <p:cNvSpPr txBox="1">
            <a:spLocks noChangeArrowheads="1"/>
          </p:cNvSpPr>
          <p:nvPr/>
        </p:nvSpPr>
        <p:spPr bwMode="auto">
          <a:xfrm>
            <a:off x="603536" y="893975"/>
            <a:ext cx="79628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reaction between the radicals HCO and NO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results in the followin channels:</a:t>
            </a:r>
          </a:p>
        </p:txBody>
      </p:sp>
      <p:graphicFrame>
        <p:nvGraphicFramePr>
          <p:cNvPr id="16" name="Object 6"/>
          <p:cNvGraphicFramePr>
            <a:graphicFrameLocks noChangeAspect="1"/>
          </p:cNvGraphicFramePr>
          <p:nvPr>
            <p:extLst>
              <p:ext uri="{D42A27DB-BD31-4B8C-83A1-F6EECF244321}">
                <p14:modId xmlns:p14="http://schemas.microsoft.com/office/powerpoint/2010/main" val="295689596"/>
              </p:ext>
            </p:extLst>
          </p:nvPr>
        </p:nvGraphicFramePr>
        <p:xfrm>
          <a:off x="603250" y="1923994"/>
          <a:ext cx="3921125" cy="1824037"/>
        </p:xfrm>
        <a:graphic>
          <a:graphicData uri="http://schemas.openxmlformats.org/presentationml/2006/ole">
            <mc:AlternateContent xmlns:mc="http://schemas.openxmlformats.org/markup-compatibility/2006">
              <mc:Choice xmlns:v="urn:schemas-microsoft-com:vml" Requires="v">
                <p:oleObj spid="_x0000_s154730" name="Equation" r:id="rId4" imgW="2108160" imgH="990360" progId="Equation.3">
                  <p:embed/>
                </p:oleObj>
              </mc:Choice>
              <mc:Fallback>
                <p:oleObj name="Equation" r:id="rId4" imgW="2108160" imgH="990360" progId="Equation.3">
                  <p:embed/>
                  <p:pic>
                    <p:nvPicPr>
                      <p:cNvPr id="16" name="Object 6"/>
                      <p:cNvPicPr>
                        <a:picLocks noChangeAspect="1" noChangeArrowheads="1"/>
                      </p:cNvPicPr>
                      <p:nvPr/>
                    </p:nvPicPr>
                    <p:blipFill>
                      <a:blip r:embed="rId5"/>
                      <a:srcRect/>
                      <a:stretch>
                        <a:fillRect/>
                      </a:stretch>
                    </p:blipFill>
                    <p:spPr bwMode="auto">
                      <a:xfrm>
                        <a:off x="603250" y="1923994"/>
                        <a:ext cx="3921125" cy="1824037"/>
                      </a:xfrm>
                      <a:prstGeom prst="rect">
                        <a:avLst/>
                      </a:prstGeom>
                      <a:noFill/>
                      <a:ln>
                        <a:noFill/>
                      </a:ln>
                      <a:effectLst/>
                      <a:extLst/>
                    </p:spPr>
                  </p:pic>
                </p:oleObj>
              </mc:Fallback>
            </mc:AlternateContent>
          </a:graphicData>
        </a:graphic>
      </p:graphicFrame>
      <p:sp>
        <p:nvSpPr>
          <p:cNvPr id="13" name="Text Box 5"/>
          <p:cNvSpPr txBox="1">
            <a:spLocks noChangeArrowheads="1"/>
          </p:cNvSpPr>
          <p:nvPr/>
        </p:nvSpPr>
        <p:spPr bwMode="auto">
          <a:xfrm>
            <a:off x="4687703" y="1479847"/>
            <a:ext cx="123021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B.R.</a:t>
            </a:r>
          </a:p>
        </p:txBody>
      </p:sp>
      <p:sp>
        <p:nvSpPr>
          <p:cNvPr id="18" name="Text Box 5"/>
          <p:cNvSpPr txBox="1">
            <a:spLocks noChangeArrowheads="1"/>
          </p:cNvSpPr>
          <p:nvPr/>
        </p:nvSpPr>
        <p:spPr bwMode="auto">
          <a:xfrm>
            <a:off x="4970478" y="2384577"/>
            <a:ext cx="128026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0.1</a:t>
            </a:r>
          </a:p>
        </p:txBody>
      </p:sp>
      <p:sp>
        <p:nvSpPr>
          <p:cNvPr id="19" name="Text Box 5"/>
          <p:cNvSpPr txBox="1">
            <a:spLocks noChangeArrowheads="1"/>
          </p:cNvSpPr>
          <p:nvPr/>
        </p:nvSpPr>
        <p:spPr bwMode="auto">
          <a:xfrm>
            <a:off x="4960204" y="1906450"/>
            <a:ext cx="128026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0.42</a:t>
            </a:r>
          </a:p>
        </p:txBody>
      </p:sp>
      <p:sp>
        <p:nvSpPr>
          <p:cNvPr id="20" name="Text Box 5"/>
          <p:cNvSpPr txBox="1">
            <a:spLocks noChangeArrowheads="1"/>
          </p:cNvSpPr>
          <p:nvPr/>
        </p:nvSpPr>
        <p:spPr bwMode="auto">
          <a:xfrm>
            <a:off x="4979409" y="2843054"/>
            <a:ext cx="128026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&lt;0.01</a:t>
            </a:r>
          </a:p>
        </p:txBody>
      </p:sp>
      <p:sp>
        <p:nvSpPr>
          <p:cNvPr id="21" name="Text Box 5"/>
          <p:cNvSpPr txBox="1">
            <a:spLocks noChangeArrowheads="1"/>
          </p:cNvSpPr>
          <p:nvPr/>
        </p:nvSpPr>
        <p:spPr bwMode="auto">
          <a:xfrm>
            <a:off x="4960204" y="3291257"/>
            <a:ext cx="128026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p:txBody>
      </p:sp>
      <p:sp>
        <p:nvSpPr>
          <p:cNvPr id="28" name="Text Box 5"/>
          <p:cNvSpPr txBox="1">
            <a:spLocks noChangeArrowheads="1"/>
          </p:cNvSpPr>
          <p:nvPr/>
        </p:nvSpPr>
        <p:spPr bwMode="auto">
          <a:xfrm>
            <a:off x="542950" y="3813216"/>
            <a:ext cx="79628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total rate coefficient at 296 K is measured to be k</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tot</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=5.7x10</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cm</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molecule</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p>
        </p:txBody>
      </p:sp>
      <p:sp>
        <p:nvSpPr>
          <p:cNvPr id="30" name="Text Box 5"/>
          <p:cNvSpPr txBox="1">
            <a:spLocks noChangeArrowheads="1"/>
          </p:cNvSpPr>
          <p:nvPr/>
        </p:nvSpPr>
        <p:spPr bwMode="auto">
          <a:xfrm>
            <a:off x="542950" y="4791702"/>
            <a:ext cx="79628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Question: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determine k</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it-IT"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k</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k</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endPar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155320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0" grpId="0"/>
      <p:bldP spid="21" grpId="0"/>
      <p:bldP spid="28" grpId="0"/>
      <p:bldP spid="3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6 -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215392" y="1580448"/>
            <a:ext cx="8713216" cy="4739759"/>
          </a:xfrm>
          <a:prstGeom prst="rect">
            <a:avLst/>
          </a:prstGeom>
        </p:spPr>
        <p:txBody>
          <a:bodyPr wrap="square">
            <a:spAutoFit/>
          </a:bodyPr>
          <a:lstStyle/>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survival time of CFCs (chlorofluorocarbons) in the troposphere is determined essentially by the lifetime of their reaction with OH radicals. The rate coefficients for the bimolecular reactions of CFC-11 (CFCl</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and HCFC-21 (CHFCl</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with OH are:</a:t>
            </a:r>
          </a:p>
          <a:p>
            <a:pPr algn="just"/>
            <a:endPar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CFCl</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CCl</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19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HOCl</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k</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CFC-11</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=5.2x10</a:t>
            </a:r>
            <a:r>
              <a:rPr lang="en-US" sz="19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a:t>
            </a:r>
            <a:r>
              <a:rPr lang="en-US" sz="1900" dirty="0">
                <a:latin typeface="Tahoma" panose="020B0604030504040204" pitchFamily="34" charset="0"/>
                <a:ea typeface="Tahoma" panose="020B0604030504040204" pitchFamily="34" charset="0"/>
                <a:cs typeface="Tahoma" panose="020B0604030504040204" pitchFamily="34" charset="0"/>
              </a:rPr>
              <a:t> </a:t>
            </a:r>
            <a:r>
              <a:rPr lang="en-US" sz="1900" dirty="0" smtClean="0">
                <a:latin typeface="Tahoma" panose="020B0604030504040204" pitchFamily="34" charset="0"/>
                <a:ea typeface="Tahoma" panose="020B0604030504040204" pitchFamily="34" charset="0"/>
                <a:cs typeface="Tahoma" panose="020B0604030504040204" pitchFamily="34" charset="0"/>
              </a:rPr>
              <a:t>cm</a:t>
            </a:r>
            <a:r>
              <a:rPr lang="en-US" sz="1900" baseline="30000" dirty="0" smtClean="0">
                <a:latin typeface="Tahoma" panose="020B0604030504040204" pitchFamily="34" charset="0"/>
                <a:ea typeface="Tahoma" panose="020B0604030504040204" pitchFamily="34" charset="0"/>
                <a:cs typeface="Tahoma" panose="020B0604030504040204" pitchFamily="34" charset="0"/>
              </a:rPr>
              <a:t>3</a:t>
            </a:r>
            <a:r>
              <a:rPr lang="en-US" sz="19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1900" dirty="0" smtClean="0">
                <a:latin typeface="Tahoma" panose="020B0604030504040204" pitchFamily="34" charset="0"/>
                <a:ea typeface="Tahoma" panose="020B0604030504040204" pitchFamily="34" charset="0"/>
                <a:cs typeface="Tahoma" panose="020B0604030504040204" pitchFamily="34" charset="0"/>
              </a:rPr>
              <a:t>molecule</a:t>
            </a:r>
            <a:r>
              <a:rPr lang="en-US" sz="1900" baseline="30000" dirty="0" smtClean="0">
                <a:latin typeface="Tahoma" panose="020B0604030504040204" pitchFamily="34" charset="0"/>
                <a:ea typeface="Tahoma" panose="020B0604030504040204" pitchFamily="34" charset="0"/>
                <a:cs typeface="Tahoma" panose="020B0604030504040204" pitchFamily="34" charset="0"/>
              </a:rPr>
              <a:t>−1</a:t>
            </a:r>
            <a:r>
              <a:rPr lang="en-US" sz="1900" dirty="0" smtClean="0">
                <a:latin typeface="Tahoma" panose="020B0604030504040204" pitchFamily="34" charset="0"/>
                <a:ea typeface="Tahoma" panose="020B0604030504040204" pitchFamily="34" charset="0"/>
                <a:cs typeface="Tahoma" panose="020B0604030504040204" pitchFamily="34" charset="0"/>
              </a:rPr>
              <a:t>s</a:t>
            </a:r>
            <a:r>
              <a:rPr lang="en-US" sz="1900" baseline="30000" dirty="0">
                <a:latin typeface="Tahoma" panose="020B0604030504040204" pitchFamily="34" charset="0"/>
                <a:ea typeface="Tahoma" panose="020B0604030504040204" pitchFamily="34" charset="0"/>
                <a:cs typeface="Tahoma" panose="020B0604030504040204" pitchFamily="34" charset="0"/>
              </a:rPr>
              <a:t>−1</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CHFCl</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CCl</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sz="19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k</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HCFC-21</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=2.6x10</a:t>
            </a:r>
            <a:r>
              <a:rPr lang="en-US" sz="19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sz="1900" dirty="0" smtClean="0">
                <a:latin typeface="Tahoma" panose="020B0604030504040204" pitchFamily="34" charset="0"/>
                <a:ea typeface="Tahoma" panose="020B0604030504040204" pitchFamily="34" charset="0"/>
                <a:cs typeface="Tahoma" panose="020B0604030504040204" pitchFamily="34" charset="0"/>
              </a:rPr>
              <a:t> </a:t>
            </a:r>
            <a:r>
              <a:rPr lang="en-US" sz="1900" dirty="0">
                <a:latin typeface="Tahoma" panose="020B0604030504040204" pitchFamily="34" charset="0"/>
                <a:ea typeface="Tahoma" panose="020B0604030504040204" pitchFamily="34" charset="0"/>
                <a:cs typeface="Tahoma" panose="020B0604030504040204" pitchFamily="34" charset="0"/>
              </a:rPr>
              <a:t>cm</a:t>
            </a:r>
            <a:r>
              <a:rPr lang="en-US" sz="1900" baseline="30000" dirty="0">
                <a:latin typeface="Tahoma" panose="020B0604030504040204" pitchFamily="34" charset="0"/>
                <a:ea typeface="Tahoma" panose="020B0604030504040204" pitchFamily="34" charset="0"/>
                <a:cs typeface="Tahoma" panose="020B0604030504040204" pitchFamily="34" charset="0"/>
              </a:rPr>
              <a:t>3</a:t>
            </a:r>
            <a:r>
              <a:rPr lang="en-US" sz="19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1900" dirty="0">
                <a:latin typeface="Tahoma" panose="020B0604030504040204" pitchFamily="34" charset="0"/>
                <a:ea typeface="Tahoma" panose="020B0604030504040204" pitchFamily="34" charset="0"/>
                <a:cs typeface="Tahoma" panose="020B0604030504040204" pitchFamily="34" charset="0"/>
              </a:rPr>
              <a:t>molecule</a:t>
            </a:r>
            <a:r>
              <a:rPr lang="en-US" sz="1900" baseline="30000" dirty="0">
                <a:latin typeface="Tahoma" panose="020B0604030504040204" pitchFamily="34" charset="0"/>
                <a:ea typeface="Tahoma" panose="020B0604030504040204" pitchFamily="34" charset="0"/>
                <a:cs typeface="Tahoma" panose="020B0604030504040204" pitchFamily="34" charset="0"/>
              </a:rPr>
              <a:t>−1</a:t>
            </a:r>
            <a:r>
              <a:rPr lang="en-US" sz="1900" dirty="0">
                <a:latin typeface="Tahoma" panose="020B0604030504040204" pitchFamily="34" charset="0"/>
                <a:ea typeface="Tahoma" panose="020B0604030504040204" pitchFamily="34" charset="0"/>
                <a:cs typeface="Tahoma" panose="020B0604030504040204" pitchFamily="34" charset="0"/>
              </a:rPr>
              <a:t>s</a:t>
            </a:r>
            <a:r>
              <a:rPr lang="en-US" sz="1900" baseline="30000" dirty="0">
                <a:latin typeface="Tahoma" panose="020B0604030504040204" pitchFamily="34" charset="0"/>
                <a:ea typeface="Tahoma" panose="020B0604030504040204" pitchFamily="34" charset="0"/>
                <a:cs typeface="Tahoma" panose="020B0604030504040204" pitchFamily="34" charset="0"/>
              </a:rPr>
              <a:t>−1</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endPar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a constant concentration of OH in the troposphere (equal to 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molecule</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determine the natural lifetime of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CFC-11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and HCFC-21 in the </a:t>
            </a:r>
            <a:r>
              <a:rPr lang="en-US" sz="22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trophosphere</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which of the two CFC do you expect to be more effective at destroying stratospheric O</a:t>
            </a:r>
            <a:r>
              <a:rPr lang="en-US" sz="22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and why? </a:t>
            </a:r>
            <a:endPar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963940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6 -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3033" y="25719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215392" y="1311626"/>
            <a:ext cx="8713216" cy="923330"/>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CFCl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CCl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HOCl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k</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CFC-11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=5.2x10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a:t>
            </a:r>
            <a:r>
              <a:rPr lang="en-US" dirty="0" smtClean="0">
                <a:latin typeface="Tahoma" panose="020B0604030504040204" pitchFamily="34" charset="0"/>
                <a:ea typeface="Tahoma" panose="020B0604030504040204" pitchFamily="34" charset="0"/>
                <a:cs typeface="Tahoma" panose="020B0604030504040204" pitchFamily="34" charset="0"/>
              </a:rPr>
              <a:t> 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molecule</a:t>
            </a:r>
            <a:r>
              <a:rPr lang="en-US" baseline="30000" dirty="0" smtClean="0">
                <a:latin typeface="Tahoma" panose="020B0604030504040204" pitchFamily="34" charset="0"/>
                <a:ea typeface="Tahoma" panose="020B0604030504040204" pitchFamily="34" charset="0"/>
                <a:cs typeface="Tahoma" panose="020B0604030504040204" pitchFamily="34" charset="0"/>
              </a:rPr>
              <a:t>−1</a:t>
            </a:r>
            <a:r>
              <a:rPr lang="en-US" dirty="0" smtClean="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CHFCl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k</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HCFC-21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=2.6x10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OH]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molecule</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113426" y="2371294"/>
            <a:ext cx="8917148" cy="3108543"/>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p>
          <a:p>
            <a:pPr algn="just"/>
            <a:r>
              <a:rPr lang="en-US" sz="2200" dirty="0" smtClean="0">
                <a:latin typeface="Tahoma" panose="020B0604030504040204" pitchFamily="34" charset="0"/>
                <a:ea typeface="Tahoma" panose="020B0604030504040204" pitchFamily="34" charset="0"/>
                <a:cs typeface="Tahoma" panose="020B0604030504040204" pitchFamily="34" charset="0"/>
              </a:rPr>
              <a:t>a) In both cases we apply the pseudo-first order expression for the natural lifetimes</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a:t>
            </a:r>
            <a:r>
              <a:rPr lang="en-US" sz="2200" dirty="0" smtClean="0">
                <a:latin typeface="Tahoma" panose="020B0604030504040204" pitchFamily="34" charset="0"/>
                <a:ea typeface="Tahoma" panose="020B0604030504040204" pitchFamily="34" charset="0"/>
                <a:cs typeface="Tahoma" panose="020B0604030504040204" pitchFamily="34" charset="0"/>
              </a:rPr>
              <a:t>1/k[OH] to get:  </a:t>
            </a:r>
          </a:p>
          <a:p>
            <a:pPr algn="just"/>
            <a:endParaRPr 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just"/>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CFC-11</a:t>
            </a:r>
            <a:r>
              <a:rPr lang="en-US" sz="2200" dirty="0" smtClean="0">
                <a:latin typeface="Tahoma" panose="020B0604030504040204" pitchFamily="34" charset="0"/>
                <a:ea typeface="Tahoma" panose="020B0604030504040204" pitchFamily="34" charset="0"/>
                <a:cs typeface="Tahoma" panose="020B0604030504040204" pitchFamily="34" charset="0"/>
              </a:rPr>
              <a:t>=1/k[OH]=1/(</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5.2x10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molecule</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s/molecule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a:t>
            </a:r>
            <a:r>
              <a:rPr lang="en-US" sz="2200" baseline="300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=1.923x10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11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s=6098 years</a:t>
            </a:r>
          </a:p>
          <a:p>
            <a:pPr algn="just"/>
            <a:endPar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HCFC-21</a:t>
            </a:r>
            <a:r>
              <a:rPr lang="en-US" sz="2200" dirty="0" smtClean="0">
                <a:latin typeface="Tahoma" panose="020B0604030504040204" pitchFamily="34" charset="0"/>
                <a:ea typeface="Tahoma" panose="020B0604030504040204" pitchFamily="34" charset="0"/>
                <a:cs typeface="Tahoma" panose="020B0604030504040204" pitchFamily="34" charset="0"/>
              </a:rPr>
              <a:t>=1/k[OH</a:t>
            </a:r>
            <a:r>
              <a:rPr lang="en-US" sz="2200" dirty="0">
                <a:latin typeface="Tahoma" panose="020B0604030504040204" pitchFamily="34" charset="0"/>
                <a:ea typeface="Tahoma" panose="020B0604030504040204" pitchFamily="34" charset="0"/>
                <a:cs typeface="Tahoma" panose="020B0604030504040204" pitchFamily="34" charset="0"/>
              </a:rPr>
              <a:t>]=1</a:t>
            </a:r>
            <a:r>
              <a:rPr lang="en-US" sz="2200" dirty="0" smtClean="0">
                <a:latin typeface="Tahoma" panose="020B0604030504040204" pitchFamily="34" charset="0"/>
                <a:ea typeface="Tahoma" panose="020B0604030504040204" pitchFamily="34" charset="0"/>
                <a:cs typeface="Tahoma" panose="020B0604030504040204" pitchFamily="34" charset="0"/>
              </a:rPr>
              <a:t>/(</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2.6x10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10</a:t>
            </a:r>
            <a:r>
              <a:rPr lang="en-US" sz="2200" baseline="30000" dirty="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s/molecule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=3.846x10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7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s=1.22 years</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616941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6 -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53033" y="25719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8" name="Rectangle 7"/>
          <p:cNvSpPr/>
          <p:nvPr/>
        </p:nvSpPr>
        <p:spPr>
          <a:xfrm>
            <a:off x="215392" y="1311626"/>
            <a:ext cx="8713216" cy="923330"/>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CFCl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CCl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HOCl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k</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CFC-11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=5.2x10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-18</a:t>
            </a:r>
            <a:r>
              <a:rPr lang="en-US" dirty="0" smtClean="0">
                <a:latin typeface="Tahoma" panose="020B0604030504040204" pitchFamily="34" charset="0"/>
                <a:ea typeface="Tahoma" panose="020B0604030504040204" pitchFamily="34" charset="0"/>
                <a:cs typeface="Tahoma" panose="020B0604030504040204" pitchFamily="34" charset="0"/>
              </a:rPr>
              <a:t> 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molecule</a:t>
            </a:r>
            <a:r>
              <a:rPr lang="en-US" baseline="30000" dirty="0" smtClean="0">
                <a:latin typeface="Tahoma" panose="020B0604030504040204" pitchFamily="34" charset="0"/>
                <a:ea typeface="Tahoma" panose="020B0604030504040204" pitchFamily="34" charset="0"/>
                <a:cs typeface="Tahoma" panose="020B0604030504040204" pitchFamily="34" charset="0"/>
              </a:rPr>
              <a:t>−1</a:t>
            </a:r>
            <a:r>
              <a:rPr lang="en-US" dirty="0" smtClean="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CHFCl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OH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CCl</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F</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H</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(g</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k</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HCFC-21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=2.6x10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OH] </a:t>
            </a:r>
            <a:r>
              <a:rPr lang="it-IT"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molecule</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51785" y="2521359"/>
            <a:ext cx="8640430" cy="2800767"/>
          </a:xfrm>
          <a:prstGeom prst="rect">
            <a:avLst/>
          </a:prstGeom>
        </p:spPr>
        <p:txBody>
          <a:bodyPr wrap="square">
            <a:spAutoFit/>
          </a:bodyPr>
          <a:lstStyle/>
          <a:p>
            <a:pPr algn="just"/>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p>
          <a:p>
            <a:pPr algn="just"/>
            <a:r>
              <a:rPr lang="en-US" sz="2200" dirty="0" smtClean="0">
                <a:latin typeface="Tahoma" panose="020B0604030504040204" pitchFamily="34" charset="0"/>
                <a:ea typeface="Tahoma" panose="020B0604030504040204" pitchFamily="34" charset="0"/>
                <a:cs typeface="Tahoma" panose="020B0604030504040204" pitchFamily="34" charset="0"/>
              </a:rPr>
              <a:t>b) CFC-11 has a much longer lifetime for reaction with OH radicals in the troposphere, hence it will have more chances to be transported to the stratosphere where it can damage 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a:t>
            </a:r>
          </a:p>
          <a:p>
            <a:pPr algn="just"/>
            <a:endParaRPr lang="en-US" sz="2200" dirty="0">
              <a:latin typeface="Tahoma" panose="020B0604030504040204" pitchFamily="34" charset="0"/>
              <a:ea typeface="Tahoma" panose="020B0604030504040204" pitchFamily="34" charset="0"/>
              <a:cs typeface="Tahoma" panose="020B0604030504040204" pitchFamily="34" charset="0"/>
            </a:endParaRPr>
          </a:p>
          <a:p>
            <a:pPr algn="just"/>
            <a:r>
              <a:rPr lang="en-US" sz="2200" dirty="0" smtClean="0">
                <a:latin typeface="Tahoma" panose="020B0604030504040204" pitchFamily="34" charset="0"/>
                <a:ea typeface="Tahoma" panose="020B0604030504040204" pitchFamily="34" charset="0"/>
                <a:cs typeface="Tahoma" panose="020B0604030504040204" pitchFamily="34" charset="0"/>
              </a:rPr>
              <a:t>On the other </a:t>
            </a:r>
            <a:r>
              <a:rPr lang="en-US" sz="2200" dirty="0">
                <a:latin typeface="Tahoma" panose="020B0604030504040204" pitchFamily="34" charset="0"/>
                <a:ea typeface="Tahoma" panose="020B0604030504040204" pitchFamily="34" charset="0"/>
                <a:cs typeface="Tahoma" panose="020B0604030504040204" pitchFamily="34" charset="0"/>
              </a:rPr>
              <a:t>hand </a:t>
            </a:r>
            <a:r>
              <a:rPr lang="en-US" sz="2200" dirty="0" smtClean="0">
                <a:latin typeface="Tahoma" panose="020B0604030504040204" pitchFamily="34" charset="0"/>
                <a:ea typeface="Tahoma" panose="020B0604030504040204" pitchFamily="34" charset="0"/>
                <a:cs typeface="Tahoma" panose="020B0604030504040204" pitchFamily="34" charset="0"/>
              </a:rPr>
              <a:t>HCFC-21 reacts much faster with OH, so it is destroyed in the troposphere and it is far less effective at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destroying stratospheric O</a:t>
            </a:r>
            <a:r>
              <a:rPr lang="en-US" sz="22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775313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573016"/>
            <a:ext cx="6817767"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07538" y="2408805"/>
            <a:ext cx="1441420" cy="461665"/>
          </a:xfrm>
          <a:prstGeom prst="rect">
            <a:avLst/>
          </a:prstGeom>
          <a:noFill/>
        </p:spPr>
        <p:txBody>
          <a:bodyPr wrap="none" rtlCol="0">
            <a:spAutoFit/>
          </a:bodyPr>
          <a:lstStyle/>
          <a:p>
            <a:r>
              <a:rPr lang="it-IT" sz="24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a:t>
            </a:r>
            <a:endParaRPr lang="it-IT" sz="24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37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333" y="2870470"/>
            <a:ext cx="6709206" cy="577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olo 4"/>
          <p:cNvSpPr txBox="1">
            <a:spLocks/>
          </p:cNvSpPr>
          <p:nvPr/>
        </p:nvSpPr>
        <p:spPr>
          <a:xfrm>
            <a:off x="2298771" y="-26746"/>
            <a:ext cx="4757312"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5"/>
          <p:cNvSpPr txBox="1">
            <a:spLocks noChangeArrowheads="1"/>
          </p:cNvSpPr>
          <p:nvPr/>
        </p:nvSpPr>
        <p:spPr bwMode="auto">
          <a:xfrm>
            <a:off x="462335" y="774430"/>
            <a:ext cx="8354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Progress of a reaction can be represented by a series of elementary steps</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1" name="Text Box 5"/>
          <p:cNvSpPr txBox="1">
            <a:spLocks noChangeArrowheads="1"/>
          </p:cNvSpPr>
          <p:nvPr/>
        </p:nvSpPr>
        <p:spPr bwMode="auto">
          <a:xfrm>
            <a:off x="407538" y="1605427"/>
            <a:ext cx="8354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Reaction mechanism</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the sequence of elementary steps leading to the formation of products</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1016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9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8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12" y="908720"/>
            <a:ext cx="8791575"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olo 4"/>
          <p:cNvSpPr txBox="1">
            <a:spLocks/>
          </p:cNvSpPr>
          <p:nvPr/>
        </p:nvSpPr>
        <p:spPr>
          <a:xfrm>
            <a:off x="2298771" y="-26746"/>
            <a:ext cx="4757312"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7"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8" name="Text Box 5"/>
          <p:cNvSpPr txBox="1">
            <a:spLocks noChangeArrowheads="1"/>
          </p:cNvSpPr>
          <p:nvPr/>
        </p:nvSpPr>
        <p:spPr bwMode="auto">
          <a:xfrm>
            <a:off x="547949" y="1023452"/>
            <a:ext cx="3606608" cy="477054"/>
          </a:xfrm>
          <a:prstGeom prst="rect">
            <a:avLst/>
          </a:prstGeom>
          <a:solidFill>
            <a:schemeClr val="bg1"/>
          </a:solidFill>
          <a:ln>
            <a:noFill/>
          </a:ln>
          <a:effectLs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elementary step:</a:t>
            </a:r>
            <a:endParaRPr lang="en-US" altLang="en-US" sz="25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9" name="Text Box 5"/>
          <p:cNvSpPr txBox="1">
            <a:spLocks noChangeArrowheads="1"/>
          </p:cNvSpPr>
          <p:nvPr/>
        </p:nvSpPr>
        <p:spPr bwMode="auto">
          <a:xfrm>
            <a:off x="575556" y="1703655"/>
            <a:ext cx="3606608" cy="477054"/>
          </a:xfrm>
          <a:prstGeom prst="rect">
            <a:avLst/>
          </a:prstGeom>
          <a:solidFill>
            <a:schemeClr val="bg1"/>
          </a:solidFill>
          <a:ln>
            <a:noFill/>
          </a:ln>
          <a:effectLs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elementary step:</a:t>
            </a:r>
            <a:endParaRPr lang="en-US" altLang="en-US" sz="25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0" name="Text Box 5"/>
          <p:cNvSpPr txBox="1">
            <a:spLocks noChangeArrowheads="1"/>
          </p:cNvSpPr>
          <p:nvPr/>
        </p:nvSpPr>
        <p:spPr bwMode="auto">
          <a:xfrm>
            <a:off x="547949" y="2400796"/>
            <a:ext cx="3258738" cy="477054"/>
          </a:xfrm>
          <a:prstGeom prst="rect">
            <a:avLst/>
          </a:prstGeom>
          <a:solidFill>
            <a:schemeClr val="bg1"/>
          </a:solidFill>
          <a:ln>
            <a:noFill/>
          </a:ln>
          <a:effectLst/>
          <a:extLst/>
        </p:spPr>
        <p:txBody>
          <a:bodyPr wrap="squar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Total reaction:</a:t>
            </a:r>
            <a:endParaRPr lang="en-US" altLang="en-US" sz="25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a:off x="629086" y="3320025"/>
            <a:ext cx="7992888" cy="1631216"/>
          </a:xfrm>
          <a:prstGeom prst="rect">
            <a:avLst/>
          </a:prstGeom>
          <a:noFill/>
        </p:spPr>
        <p:txBody>
          <a:bodyPr wrap="square" rtlCol="0">
            <a:spAutoFit/>
          </a:bodyPr>
          <a:lstStyle/>
          <a:p>
            <a:pPr algn="ct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intermediates</a:t>
            </a:r>
            <a:r>
              <a:rPr lang="it-IT" sz="2500" dirty="0" smtClean="0">
                <a:latin typeface="Tahoma" panose="020B0604030504040204" pitchFamily="34" charset="0"/>
                <a:ea typeface="Tahoma" panose="020B0604030504040204" pitchFamily="34" charset="0"/>
                <a:cs typeface="Tahoma" panose="020B0604030504040204" pitchFamily="34" charset="0"/>
              </a:rPr>
              <a:t> are chemical species that </a:t>
            </a:r>
            <a:r>
              <a:rPr lang="it-IT" sz="25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appear</a:t>
            </a:r>
            <a:r>
              <a:rPr lang="it-IT" sz="2500" dirty="0" smtClean="0">
                <a:latin typeface="Tahoma" panose="020B0604030504040204" pitchFamily="34" charset="0"/>
                <a:ea typeface="Tahoma" panose="020B0604030504040204" pitchFamily="34" charset="0"/>
                <a:cs typeface="Tahoma" panose="020B0604030504040204" pitchFamily="34" charset="0"/>
              </a:rPr>
              <a:t> in a reaction mechanism (are produced during a reaction step) but do </a:t>
            </a:r>
            <a:r>
              <a:rPr lang="it-IT" sz="25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NOT appear</a:t>
            </a:r>
            <a:r>
              <a:rPr lang="it-IT" sz="2500" dirty="0" smtClean="0">
                <a:latin typeface="Tahoma" panose="020B0604030504040204" pitchFamily="34" charset="0"/>
                <a:ea typeface="Tahoma" panose="020B0604030504040204" pitchFamily="34" charset="0"/>
                <a:cs typeface="Tahoma" panose="020B0604030504040204" pitchFamily="34" charset="0"/>
              </a:rPr>
              <a:t> in the rate law and in the balance of the overall reaction</a:t>
            </a:r>
          </a:p>
        </p:txBody>
      </p:sp>
      <p:sp>
        <p:nvSpPr>
          <p:cNvPr id="12" name="TextBox 11"/>
          <p:cNvSpPr txBox="1"/>
          <p:nvPr/>
        </p:nvSpPr>
        <p:spPr>
          <a:xfrm>
            <a:off x="680983" y="5255285"/>
            <a:ext cx="7992888" cy="1246495"/>
          </a:xfrm>
          <a:prstGeom prst="rect">
            <a:avLst/>
          </a:prstGeom>
          <a:noFill/>
        </p:spPr>
        <p:txBody>
          <a:bodyPr wrap="square" rtlCol="0">
            <a:spAutoFit/>
          </a:bodyPr>
          <a:lstStyle/>
          <a:p>
            <a:pPr algn="ctr"/>
            <a:r>
              <a:rPr lang="it-IT" sz="2500" dirty="0" smtClean="0">
                <a:latin typeface="Tahoma" panose="020B0604030504040204" pitchFamily="34" charset="0"/>
                <a:ea typeface="Tahoma" panose="020B0604030504040204" pitchFamily="34" charset="0"/>
                <a:cs typeface="Tahoma" panose="020B0604030504040204" pitchFamily="34" charset="0"/>
              </a:rPr>
              <a:t>A </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intermediate</a:t>
            </a:r>
            <a:r>
              <a:rPr lang="it-IT" sz="2500" dirty="0" smtClean="0">
                <a:latin typeface="Tahoma" panose="020B0604030504040204" pitchFamily="34" charset="0"/>
                <a:ea typeface="Tahoma" panose="020B0604030504040204" pitchFamily="34" charset="0"/>
                <a:cs typeface="Tahoma" panose="020B0604030504040204" pitchFamily="34" charset="0"/>
              </a:rPr>
              <a:t> is always formed in a preceeding step and it is consumed in a subsequent step</a:t>
            </a:r>
          </a:p>
        </p:txBody>
      </p:sp>
      <p:cxnSp>
        <p:nvCxnSpPr>
          <p:cNvPr id="3" name="Straight Arrow Connector 2"/>
          <p:cNvCxnSpPr/>
          <p:nvPr/>
        </p:nvCxnSpPr>
        <p:spPr bwMode="auto">
          <a:xfrm flipH="1">
            <a:off x="3320508" y="2074488"/>
            <a:ext cx="1295249" cy="1256554"/>
          </a:xfrm>
          <a:prstGeom prst="straightConnector1">
            <a:avLst/>
          </a:prstGeom>
          <a:solidFill>
            <a:schemeClr val="accent1"/>
          </a:solidFill>
          <a:ln w="38100" cap="flat" cmpd="sng" algn="ctr">
            <a:solidFill>
              <a:srgbClr val="FF0000"/>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546105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Steady-state approximation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925052" y="3081708"/>
            <a:ext cx="4835532" cy="1384995"/>
          </a:xfrm>
          <a:prstGeom prst="rect">
            <a:avLst/>
          </a:prstGeom>
        </p:spPr>
        <p:txBody>
          <a:bodyPr wrap="square">
            <a:spAutoFit/>
          </a:bodyPr>
          <a:lstStyle/>
          <a:p>
            <a:pPr algn="ctr"/>
            <a:r>
              <a:rPr lang="en-US" sz="21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Steady-state approximation</a:t>
            </a:r>
            <a:r>
              <a:rPr lang="en-US" sz="21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a:t>
            </a:r>
          </a:p>
          <a:p>
            <a:pPr algn="ctr"/>
            <a:r>
              <a:rPr lang="en-US" sz="21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100" dirty="0" smtClean="0">
                <a:solidFill>
                  <a:srgbClr val="000000"/>
                </a:solidFill>
                <a:latin typeface="Tahoma" panose="020B0604030504040204" pitchFamily="34" charset="0"/>
                <a:ea typeface="Tahoma" panose="020B0604030504040204" pitchFamily="34" charset="0"/>
                <a:cs typeface="Tahoma" panose="020B0604030504040204" pitchFamily="34" charset="0"/>
              </a:rPr>
              <a:t>intermediate X is </a:t>
            </a:r>
            <a:r>
              <a:rPr lang="en-US" sz="2100" dirty="0">
                <a:solidFill>
                  <a:srgbClr val="000000"/>
                </a:solidFill>
                <a:latin typeface="Tahoma" panose="020B0604030504040204" pitchFamily="34" charset="0"/>
                <a:ea typeface="Tahoma" panose="020B0604030504040204" pitchFamily="34" charset="0"/>
                <a:cs typeface="Tahoma" panose="020B0604030504040204" pitchFamily="34" charset="0"/>
              </a:rPr>
              <a:t>consumed as quickly as it is generated. </a:t>
            </a:r>
            <a:r>
              <a:rPr lang="en-US" sz="21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[X] is </a:t>
            </a:r>
            <a:r>
              <a:rPr lang="en-US" sz="2100" dirty="0" smtClean="0">
                <a:solidFill>
                  <a:srgbClr val="000000"/>
                </a:solidFill>
                <a:latin typeface="Tahoma" panose="020B0604030504040204" pitchFamily="34" charset="0"/>
                <a:ea typeface="Tahoma" panose="020B0604030504040204" pitchFamily="34" charset="0"/>
                <a:cs typeface="Tahoma" panose="020B0604030504040204" pitchFamily="34" charset="0"/>
              </a:rPr>
              <a:t>constant in </a:t>
            </a:r>
            <a:r>
              <a:rPr lang="en-US" sz="2100" dirty="0">
                <a:solidFill>
                  <a:srgbClr val="000000"/>
                </a:solidFill>
                <a:latin typeface="Tahoma" panose="020B0604030504040204" pitchFamily="34" charset="0"/>
                <a:ea typeface="Tahoma" panose="020B0604030504040204" pitchFamily="34" charset="0"/>
                <a:cs typeface="Tahoma" panose="020B0604030504040204" pitchFamily="34" charset="0"/>
              </a:rPr>
              <a:t>a duration of the </a:t>
            </a:r>
            <a:r>
              <a:rPr lang="en-US" sz="2100" dirty="0" smtClean="0">
                <a:solidFill>
                  <a:srgbClr val="000000"/>
                </a:solidFill>
                <a:latin typeface="Tahoma" panose="020B0604030504040204" pitchFamily="34" charset="0"/>
                <a:ea typeface="Tahoma" panose="020B0604030504040204" pitchFamily="34" charset="0"/>
                <a:cs typeface="Tahoma" panose="020B0604030504040204" pitchFamily="34" charset="0"/>
              </a:rPr>
              <a:t>reaction</a:t>
            </a:r>
            <a:endParaRPr lang="en-US" sz="21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6" name="TextBox 5"/>
          <p:cNvSpPr txBox="1"/>
          <p:nvPr/>
        </p:nvSpPr>
        <p:spPr>
          <a:xfrm>
            <a:off x="435329" y="738262"/>
            <a:ext cx="8621974" cy="800219"/>
          </a:xfrm>
          <a:prstGeom prst="rect">
            <a:avLst/>
          </a:prstGeom>
          <a:noFill/>
        </p:spPr>
        <p:txBody>
          <a:bodyPr wrap="square" rtlCol="0">
            <a:spAutoFit/>
          </a:bodyPr>
          <a:lstStyle/>
          <a:p>
            <a:r>
              <a:rPr lang="it-IT" sz="2300" dirty="0" smtClean="0">
                <a:latin typeface="Tahoma" panose="020B0604030504040204" pitchFamily="34" charset="0"/>
                <a:ea typeface="Tahoma" panose="020B0604030504040204" pitchFamily="34" charset="0"/>
                <a:cs typeface="Tahoma" panose="020B0604030504040204" pitchFamily="34" charset="0"/>
              </a:rPr>
              <a:t>Method to derive rate laws in the presence of one (or more) </a:t>
            </a:r>
            <a:r>
              <a:rPr lang="it-IT"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intermediates</a:t>
            </a:r>
          </a:p>
        </p:txBody>
      </p:sp>
      <p:sp>
        <p:nvSpPr>
          <p:cNvPr id="4" name="Rectangle 3"/>
          <p:cNvSpPr/>
          <p:nvPr/>
        </p:nvSpPr>
        <p:spPr>
          <a:xfrm>
            <a:off x="4307913" y="1512150"/>
            <a:ext cx="4572000" cy="1446550"/>
          </a:xfrm>
          <a:prstGeom prst="rect">
            <a:avLst/>
          </a:prstGeom>
          <a:ln w="38100">
            <a:solidFill>
              <a:srgbClr val="FF3300"/>
            </a:solidFill>
          </a:ln>
        </p:spPr>
        <p:txBody>
          <a:bodyPr wrap="square">
            <a:spAutoFit/>
          </a:bodyPr>
          <a:lstStyle/>
          <a:p>
            <a:pPr algn="ctr"/>
            <a:r>
              <a:rPr 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intermediate</a:t>
            </a:r>
            <a:r>
              <a:rPr lang="en-US" sz="2200" dirty="0" smtClean="0">
                <a:latin typeface="Tahoma" panose="020B0604030504040204" pitchFamily="34" charset="0"/>
                <a:ea typeface="Tahoma" panose="020B0604030504040204" pitchFamily="34" charset="0"/>
                <a:cs typeface="Tahoma" panose="020B0604030504040204" pitchFamily="34" charset="0"/>
              </a:rPr>
              <a:t>: </a:t>
            </a:r>
          </a:p>
          <a:p>
            <a:pPr algn="ctr"/>
            <a:r>
              <a:rPr lang="en-US" sz="2200" dirty="0" smtClean="0">
                <a:latin typeface="Tahoma" panose="020B0604030504040204" pitchFamily="34" charset="0"/>
                <a:ea typeface="Tahoma" panose="020B0604030504040204" pitchFamily="34" charset="0"/>
                <a:cs typeface="Tahoma" panose="020B0604030504040204" pitchFamily="34" charset="0"/>
              </a:rPr>
              <a:t>Not a reactant, not a product. A species that </a:t>
            </a:r>
            <a:r>
              <a:rPr 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transiently </a:t>
            </a:r>
            <a:r>
              <a:rPr lang="en-US" sz="2200" i="1" dirty="0">
                <a:solidFill>
                  <a:srgbClr val="FF0000"/>
                </a:solidFill>
                <a:latin typeface="Tahoma" panose="020B0604030504040204" pitchFamily="34" charset="0"/>
                <a:ea typeface="Tahoma" panose="020B0604030504040204" pitchFamily="34" charset="0"/>
                <a:cs typeface="Tahoma" panose="020B0604030504040204" pitchFamily="34" charset="0"/>
              </a:rPr>
              <a:t>exists </a:t>
            </a:r>
            <a:r>
              <a:rPr lang="en-US" sz="2200" dirty="0">
                <a:latin typeface="Tahoma" panose="020B0604030504040204" pitchFamily="34" charset="0"/>
                <a:ea typeface="Tahoma" panose="020B0604030504040204" pitchFamily="34" charset="0"/>
                <a:cs typeface="Tahoma" panose="020B0604030504040204" pitchFamily="34" charset="0"/>
              </a:rPr>
              <a:t>during the course of the </a:t>
            </a:r>
            <a:r>
              <a:rPr lang="en-US" sz="2200" dirty="0" smtClean="0">
                <a:latin typeface="Tahoma" panose="020B0604030504040204" pitchFamily="34" charset="0"/>
                <a:ea typeface="Tahoma" panose="020B0604030504040204" pitchFamily="34" charset="0"/>
                <a:cs typeface="Tahoma" panose="020B0604030504040204" pitchFamily="34" charset="0"/>
              </a:rPr>
              <a:t>reaction</a:t>
            </a:r>
            <a:endParaRPr lang="en-US" sz="2200" dirty="0">
              <a:latin typeface="Tahoma" panose="020B0604030504040204" pitchFamily="34" charset="0"/>
              <a:ea typeface="Tahoma" panose="020B0604030504040204" pitchFamily="34" charset="0"/>
              <a:cs typeface="Tahoma" panose="020B0604030504040204" pitchFamily="34" charset="0"/>
            </a:endParaRPr>
          </a:p>
        </p:txBody>
      </p:sp>
      <p:cxnSp>
        <p:nvCxnSpPr>
          <p:cNvPr id="8" name="Straight Arrow Connector 7"/>
          <p:cNvCxnSpPr/>
          <p:nvPr/>
        </p:nvCxnSpPr>
        <p:spPr bwMode="auto">
          <a:xfrm>
            <a:off x="3566465" y="1389142"/>
            <a:ext cx="741448" cy="526608"/>
          </a:xfrm>
          <a:prstGeom prst="straightConnector1">
            <a:avLst/>
          </a:prstGeom>
          <a:solidFill>
            <a:schemeClr val="accent1"/>
          </a:solidFill>
          <a:ln w="381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 name="Group 10"/>
          <p:cNvGrpSpPr/>
          <p:nvPr/>
        </p:nvGrpSpPr>
        <p:grpSpPr>
          <a:xfrm>
            <a:off x="547949" y="1733686"/>
            <a:ext cx="3119379" cy="2025986"/>
            <a:chOff x="565288" y="2443485"/>
            <a:chExt cx="3119379" cy="2025986"/>
          </a:xfrm>
        </p:grpSpPr>
        <p:pic>
          <p:nvPicPr>
            <p:cNvPr id="134146" name="Picture 2" descr="steadystat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88" y="2558706"/>
              <a:ext cx="3119379" cy="19107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Object 3"/>
            <p:cNvGraphicFramePr>
              <a:graphicFrameLocks noChangeAspect="1"/>
            </p:cNvGraphicFramePr>
            <p:nvPr>
              <p:extLst>
                <p:ext uri="{D42A27DB-BD31-4B8C-83A1-F6EECF244321}">
                  <p14:modId xmlns:p14="http://schemas.microsoft.com/office/powerpoint/2010/main" val="1921904898"/>
                </p:ext>
              </p:extLst>
            </p:nvPr>
          </p:nvGraphicFramePr>
          <p:xfrm>
            <a:off x="1473971" y="2672006"/>
            <a:ext cx="1007547" cy="694346"/>
          </p:xfrm>
          <a:graphic>
            <a:graphicData uri="http://schemas.openxmlformats.org/presentationml/2006/ole">
              <mc:AlternateContent xmlns:mc="http://schemas.openxmlformats.org/markup-compatibility/2006">
                <mc:Choice xmlns:v="urn:schemas-microsoft-com:vml" Requires="v">
                  <p:oleObj spid="_x0000_s134669" name="Equation" r:id="rId5" imgW="571320" imgH="393480" progId="Equation.3">
                    <p:embed/>
                  </p:oleObj>
                </mc:Choice>
                <mc:Fallback>
                  <p:oleObj name="Equation" r:id="rId5" imgW="571320" imgH="393480" progId="Equation.3">
                    <p:embed/>
                    <p:pic>
                      <p:nvPicPr>
                        <p:cNvPr id="5123" name="Object 3"/>
                        <p:cNvPicPr>
                          <a:picLocks noChangeAspect="1" noChangeArrowheads="1"/>
                        </p:cNvPicPr>
                        <p:nvPr/>
                      </p:nvPicPr>
                      <p:blipFill>
                        <a:blip r:embed="rId6"/>
                        <a:srcRect/>
                        <a:stretch>
                          <a:fillRect/>
                        </a:stretch>
                      </p:blipFill>
                      <p:spPr bwMode="auto">
                        <a:xfrm>
                          <a:off x="1473971" y="2672006"/>
                          <a:ext cx="1007547" cy="694346"/>
                        </a:xfrm>
                        <a:prstGeom prst="rect">
                          <a:avLst/>
                        </a:prstGeom>
                        <a:noFill/>
                        <a:ln>
                          <a:noFill/>
                        </a:ln>
                        <a:effectLst/>
                        <a:extLst/>
                      </p:spPr>
                    </p:pic>
                  </p:oleObj>
                </mc:Fallback>
              </mc:AlternateContent>
            </a:graphicData>
          </a:graphic>
        </p:graphicFrame>
        <p:graphicFrame>
          <p:nvGraphicFramePr>
            <p:cNvPr id="16" name="Object 3"/>
            <p:cNvGraphicFramePr>
              <a:graphicFrameLocks noChangeAspect="1"/>
            </p:cNvGraphicFramePr>
            <p:nvPr>
              <p:extLst>
                <p:ext uri="{D42A27DB-BD31-4B8C-83A1-F6EECF244321}">
                  <p14:modId xmlns:p14="http://schemas.microsoft.com/office/powerpoint/2010/main" val="1071483654"/>
                </p:ext>
              </p:extLst>
            </p:nvPr>
          </p:nvGraphicFramePr>
          <p:xfrm>
            <a:off x="608933" y="2443485"/>
            <a:ext cx="494535" cy="415640"/>
          </p:xfrm>
          <a:graphic>
            <a:graphicData uri="http://schemas.openxmlformats.org/presentationml/2006/ole">
              <mc:AlternateContent xmlns:mc="http://schemas.openxmlformats.org/markup-compatibility/2006">
                <mc:Choice xmlns:v="urn:schemas-microsoft-com:vml" Requires="v">
                  <p:oleObj spid="_x0000_s134670" name="Equation" r:id="rId7" imgW="241200" imgH="203040" progId="Equation.3">
                    <p:embed/>
                  </p:oleObj>
                </mc:Choice>
                <mc:Fallback>
                  <p:oleObj name="Equation" r:id="rId7" imgW="241200" imgH="203040" progId="Equation.3">
                    <p:embed/>
                    <p:pic>
                      <p:nvPicPr>
                        <p:cNvPr id="13" name="Object 3"/>
                        <p:cNvPicPr>
                          <a:picLocks noChangeAspect="1" noChangeArrowheads="1"/>
                        </p:cNvPicPr>
                        <p:nvPr/>
                      </p:nvPicPr>
                      <p:blipFill>
                        <a:blip r:embed="rId8"/>
                        <a:srcRect/>
                        <a:stretch>
                          <a:fillRect/>
                        </a:stretch>
                      </p:blipFill>
                      <p:spPr bwMode="auto">
                        <a:xfrm>
                          <a:off x="608933" y="2443485"/>
                          <a:ext cx="494535" cy="415640"/>
                        </a:xfrm>
                        <a:prstGeom prst="rect">
                          <a:avLst/>
                        </a:prstGeom>
                        <a:solidFill>
                          <a:schemeClr val="bg1"/>
                        </a:solidFill>
                        <a:ln>
                          <a:noFill/>
                        </a:ln>
                        <a:effectLst/>
                        <a:extLst/>
                      </p:spPr>
                    </p:pic>
                  </p:oleObj>
                </mc:Fallback>
              </mc:AlternateContent>
            </a:graphicData>
          </a:graphic>
        </p:graphicFrame>
      </p:grpSp>
      <p:graphicFrame>
        <p:nvGraphicFramePr>
          <p:cNvPr id="17" name="Object 3"/>
          <p:cNvGraphicFramePr>
            <a:graphicFrameLocks noChangeAspect="1"/>
          </p:cNvGraphicFramePr>
          <p:nvPr>
            <p:extLst>
              <p:ext uri="{D42A27DB-BD31-4B8C-83A1-F6EECF244321}">
                <p14:modId xmlns:p14="http://schemas.microsoft.com/office/powerpoint/2010/main" val="304458030"/>
              </p:ext>
            </p:extLst>
          </p:nvPr>
        </p:nvGraphicFramePr>
        <p:xfrm>
          <a:off x="633793" y="4174914"/>
          <a:ext cx="3162397" cy="791072"/>
        </p:xfrm>
        <a:graphic>
          <a:graphicData uri="http://schemas.openxmlformats.org/presentationml/2006/ole">
            <mc:AlternateContent xmlns:mc="http://schemas.openxmlformats.org/markup-compatibility/2006">
              <mc:Choice xmlns:v="urn:schemas-microsoft-com:vml" Requires="v">
                <p:oleObj spid="_x0000_s134671" name="Equation" r:id="rId9" imgW="1574640" imgH="393480" progId="Equation.3">
                  <p:embed/>
                </p:oleObj>
              </mc:Choice>
              <mc:Fallback>
                <p:oleObj name="Equation" r:id="rId9" imgW="1574640" imgH="393480" progId="Equation.3">
                  <p:embed/>
                  <p:pic>
                    <p:nvPicPr>
                      <p:cNvPr id="13" name="Object 3"/>
                      <p:cNvPicPr>
                        <a:picLocks noChangeAspect="1" noChangeArrowheads="1"/>
                      </p:cNvPicPr>
                      <p:nvPr/>
                    </p:nvPicPr>
                    <p:blipFill>
                      <a:blip r:embed="rId10"/>
                      <a:srcRect/>
                      <a:stretch>
                        <a:fillRect/>
                      </a:stretch>
                    </p:blipFill>
                    <p:spPr bwMode="auto">
                      <a:xfrm>
                        <a:off x="633793" y="4174914"/>
                        <a:ext cx="3162397" cy="791072"/>
                      </a:xfrm>
                      <a:prstGeom prst="rect">
                        <a:avLst/>
                      </a:prstGeom>
                      <a:noFill/>
                      <a:ln>
                        <a:noFill/>
                      </a:ln>
                      <a:effectLst/>
                      <a:extLst/>
                    </p:spPr>
                  </p:pic>
                </p:oleObj>
              </mc:Fallback>
            </mc:AlternateContent>
          </a:graphicData>
        </a:graphic>
      </p:graphicFrame>
      <p:graphicFrame>
        <p:nvGraphicFramePr>
          <p:cNvPr id="18" name="Object 3"/>
          <p:cNvGraphicFramePr>
            <a:graphicFrameLocks noChangeAspect="1"/>
          </p:cNvGraphicFramePr>
          <p:nvPr>
            <p:extLst>
              <p:ext uri="{D42A27DB-BD31-4B8C-83A1-F6EECF244321}">
                <p14:modId xmlns:p14="http://schemas.microsoft.com/office/powerpoint/2010/main" val="855488526"/>
              </p:ext>
            </p:extLst>
          </p:nvPr>
        </p:nvGraphicFramePr>
        <p:xfrm>
          <a:off x="4307913" y="4285189"/>
          <a:ext cx="1926633" cy="551922"/>
        </p:xfrm>
        <a:graphic>
          <a:graphicData uri="http://schemas.openxmlformats.org/presentationml/2006/ole">
            <mc:AlternateContent xmlns:mc="http://schemas.openxmlformats.org/markup-compatibility/2006">
              <mc:Choice xmlns:v="urn:schemas-microsoft-com:vml" Requires="v">
                <p:oleObj spid="_x0000_s134672" name="Equation" r:id="rId11" imgW="888840" imgH="253800" progId="Equation.3">
                  <p:embed/>
                </p:oleObj>
              </mc:Choice>
              <mc:Fallback>
                <p:oleObj name="Equation" r:id="rId11" imgW="888840" imgH="253800" progId="Equation.3">
                  <p:embed/>
                  <p:pic>
                    <p:nvPicPr>
                      <p:cNvPr id="17" name="Object 3"/>
                      <p:cNvPicPr>
                        <a:picLocks noChangeAspect="1" noChangeArrowheads="1"/>
                      </p:cNvPicPr>
                      <p:nvPr/>
                    </p:nvPicPr>
                    <p:blipFill>
                      <a:blip r:embed="rId12"/>
                      <a:srcRect/>
                      <a:stretch>
                        <a:fillRect/>
                      </a:stretch>
                    </p:blipFill>
                    <p:spPr bwMode="auto">
                      <a:xfrm>
                        <a:off x="4307913" y="4285189"/>
                        <a:ext cx="1926633" cy="551922"/>
                      </a:xfrm>
                      <a:prstGeom prst="rect">
                        <a:avLst/>
                      </a:prstGeom>
                      <a:noFill/>
                      <a:ln>
                        <a:noFill/>
                      </a:ln>
                      <a:effectLst/>
                      <a:extLst/>
                    </p:spPr>
                  </p:pic>
                </p:oleObj>
              </mc:Fallback>
            </mc:AlternateContent>
          </a:graphicData>
        </a:graphic>
      </p:graphicFrame>
      <p:sp>
        <p:nvSpPr>
          <p:cNvPr id="2" name="Rectangle 1"/>
          <p:cNvSpPr/>
          <p:nvPr/>
        </p:nvSpPr>
        <p:spPr>
          <a:xfrm>
            <a:off x="287511" y="4873396"/>
            <a:ext cx="8681145" cy="1015663"/>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A mathematically </a:t>
            </a:r>
            <a:r>
              <a:rPr lang="en-US" sz="2000" dirty="0">
                <a:latin typeface="Tahoma" panose="020B0604030504040204" pitchFamily="34" charset="0"/>
                <a:ea typeface="Tahoma" panose="020B0604030504040204" pitchFamily="34" charset="0"/>
                <a:cs typeface="Tahoma" panose="020B0604030504040204" pitchFamily="34" charset="0"/>
              </a:rPr>
              <a:t>intractable set of coupled differential equations is converted into a </a:t>
            </a:r>
            <a:r>
              <a:rPr lang="en-US" sz="2000" b="1" dirty="0">
                <a:solidFill>
                  <a:srgbClr val="FF0000"/>
                </a:solidFill>
                <a:latin typeface="Tahoma" panose="020B0604030504040204" pitchFamily="34" charset="0"/>
                <a:ea typeface="Tahoma" panose="020B0604030504040204" pitchFamily="34" charset="0"/>
                <a:cs typeface="Tahoma" panose="020B0604030504040204" pitchFamily="34" charset="0"/>
              </a:rPr>
              <a:t>system of simultaneous algebraic </a:t>
            </a:r>
            <a:r>
              <a:rPr lang="en-US" sz="2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equations</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smtClean="0">
                <a:latin typeface="Tahoma" panose="020B0604030504040204" pitchFamily="34" charset="0"/>
                <a:ea typeface="Tahoma" panose="020B0604030504040204" pitchFamily="34" charset="0"/>
                <a:cs typeface="Tahoma" panose="020B0604030504040204" pitchFamily="34" charset="0"/>
              </a:rPr>
              <a:t>(one </a:t>
            </a:r>
            <a:r>
              <a:rPr lang="en-US" sz="2000" dirty="0">
                <a:latin typeface="Tahoma" panose="020B0604030504040204" pitchFamily="34" charset="0"/>
                <a:ea typeface="Tahoma" panose="020B0604030504040204" pitchFamily="34" charset="0"/>
                <a:cs typeface="Tahoma" panose="020B0604030504040204" pitchFamily="34" charset="0"/>
              </a:rPr>
              <a:t>for each species involved in the </a:t>
            </a:r>
            <a:r>
              <a:rPr lang="en-US" sz="2000" dirty="0" smtClean="0">
                <a:latin typeface="Tahoma" panose="020B0604030504040204" pitchFamily="34" charset="0"/>
                <a:ea typeface="Tahoma" panose="020B0604030504040204" pitchFamily="34" charset="0"/>
                <a:cs typeface="Tahoma" panose="020B0604030504040204" pitchFamily="34" charset="0"/>
              </a:rPr>
              <a:t>reaction) </a:t>
            </a:r>
          </a:p>
        </p:txBody>
      </p:sp>
      <p:sp>
        <p:nvSpPr>
          <p:cNvPr id="19" name="Rectangle 18"/>
          <p:cNvSpPr/>
          <p:nvPr/>
        </p:nvSpPr>
        <p:spPr>
          <a:xfrm>
            <a:off x="244388" y="5820155"/>
            <a:ext cx="8681145" cy="1015663"/>
          </a:xfrm>
          <a:prstGeom prst="rect">
            <a:avLst/>
          </a:prstGeom>
        </p:spPr>
        <p:txBody>
          <a:bodyPr wrap="square">
            <a:spAutoFit/>
          </a:bodyPr>
          <a:lstStyle/>
          <a:p>
            <a:r>
              <a:rPr lang="en-US" sz="2000" dirty="0" smtClean="0">
                <a:latin typeface="Tahoma" panose="020B0604030504040204" pitchFamily="34" charset="0"/>
                <a:ea typeface="Tahoma" panose="020B0604030504040204" pitchFamily="34" charset="0"/>
                <a:cs typeface="Tahoma" panose="020B0604030504040204" pitchFamily="34" charset="0"/>
              </a:rPr>
              <a:t>The </a:t>
            </a:r>
            <a:r>
              <a:rPr lang="en-US" sz="2000" dirty="0">
                <a:latin typeface="Tahoma" panose="020B0604030504040204" pitchFamily="34" charset="0"/>
                <a:ea typeface="Tahoma" panose="020B0604030504040204" pitchFamily="34" charset="0"/>
                <a:cs typeface="Tahoma" panose="020B0604030504040204" pitchFamily="34" charset="0"/>
              </a:rPr>
              <a:t>algebraic equations may be </a:t>
            </a:r>
            <a:r>
              <a:rPr lang="en-US" sz="2000" dirty="0">
                <a:solidFill>
                  <a:srgbClr val="FF0000"/>
                </a:solidFill>
                <a:latin typeface="Tahoma" panose="020B0604030504040204" pitchFamily="34" charset="0"/>
                <a:ea typeface="Tahoma" panose="020B0604030504040204" pitchFamily="34" charset="0"/>
                <a:cs typeface="Tahoma" panose="020B0604030504040204" pitchFamily="34" charset="0"/>
              </a:rPr>
              <a:t>solved to find the concentrations of the reactive intermediates</a:t>
            </a:r>
            <a:r>
              <a:rPr lang="en-US" sz="2000" dirty="0">
                <a:latin typeface="Tahoma" panose="020B0604030504040204" pitchFamily="34" charset="0"/>
                <a:ea typeface="Tahoma" panose="020B0604030504040204" pitchFamily="34" charset="0"/>
                <a:cs typeface="Tahoma" panose="020B0604030504040204" pitchFamily="34" charset="0"/>
              </a:rPr>
              <a:t>, and these may then be substituted back into the more general equations to obtain an expression for the overall rate </a:t>
            </a:r>
            <a:r>
              <a:rPr lang="en-US" sz="2000" dirty="0" smtClean="0">
                <a:latin typeface="Tahoma" panose="020B0604030504040204" pitchFamily="34" charset="0"/>
                <a:ea typeface="Tahoma" panose="020B0604030504040204" pitchFamily="34" charset="0"/>
                <a:cs typeface="Tahoma" panose="020B0604030504040204" pitchFamily="34" charset="0"/>
              </a:rPr>
              <a:t>law</a:t>
            </a:r>
            <a:endParaRPr lang="en-US"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114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2" grpId="0"/>
      <p:bldP spid="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447474" y="-6446"/>
            <a:ext cx="807903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Steady-state approximation: example 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7" name="Object 6"/>
          <p:cNvGraphicFramePr>
            <a:graphicFrameLocks noChangeAspect="1"/>
          </p:cNvGraphicFramePr>
          <p:nvPr>
            <p:extLst>
              <p:ext uri="{D42A27DB-BD31-4B8C-83A1-F6EECF244321}">
                <p14:modId xmlns:p14="http://schemas.microsoft.com/office/powerpoint/2010/main" val="3871730384"/>
              </p:ext>
            </p:extLst>
          </p:nvPr>
        </p:nvGraphicFramePr>
        <p:xfrm>
          <a:off x="2711282" y="854765"/>
          <a:ext cx="3509692" cy="490885"/>
        </p:xfrm>
        <a:graphic>
          <a:graphicData uri="http://schemas.openxmlformats.org/presentationml/2006/ole">
            <mc:AlternateContent xmlns:mc="http://schemas.openxmlformats.org/markup-compatibility/2006">
              <mc:Choice xmlns:v="urn:schemas-microsoft-com:vml" Requires="v">
                <p:oleObj spid="_x0000_s135814" name="Equation" r:id="rId4" imgW="1638000" imgH="228600" progId="Equation.3">
                  <p:embed/>
                </p:oleObj>
              </mc:Choice>
              <mc:Fallback>
                <p:oleObj name="Equation" r:id="rId4" imgW="1638000" imgH="228600" progId="Equation.3">
                  <p:embed/>
                  <p:pic>
                    <p:nvPicPr>
                      <p:cNvPr id="3078" name="Object 6"/>
                      <p:cNvPicPr>
                        <a:picLocks noChangeAspect="1" noChangeArrowheads="1"/>
                      </p:cNvPicPr>
                      <p:nvPr/>
                    </p:nvPicPr>
                    <p:blipFill>
                      <a:blip r:embed="rId5"/>
                      <a:srcRect/>
                      <a:stretch>
                        <a:fillRect/>
                      </a:stretch>
                    </p:blipFill>
                    <p:spPr bwMode="auto">
                      <a:xfrm>
                        <a:off x="2711282" y="854765"/>
                        <a:ext cx="3509692" cy="490885"/>
                      </a:xfrm>
                      <a:prstGeom prst="rect">
                        <a:avLst/>
                      </a:prstGeom>
                      <a:noFill/>
                      <a:ln>
                        <a:noFill/>
                      </a:ln>
                      <a:effectLst/>
                      <a:extLst/>
                    </p:spPr>
                  </p:pic>
                </p:oleObj>
              </mc:Fallback>
            </mc:AlternateContent>
          </a:graphicData>
        </a:graphic>
      </p:graphicFrame>
      <p:graphicFrame>
        <p:nvGraphicFramePr>
          <p:cNvPr id="28" name="Object 6"/>
          <p:cNvGraphicFramePr>
            <a:graphicFrameLocks noChangeAspect="1"/>
          </p:cNvGraphicFramePr>
          <p:nvPr>
            <p:extLst>
              <p:ext uri="{D42A27DB-BD31-4B8C-83A1-F6EECF244321}">
                <p14:modId xmlns:p14="http://schemas.microsoft.com/office/powerpoint/2010/main" val="3507638676"/>
              </p:ext>
            </p:extLst>
          </p:nvPr>
        </p:nvGraphicFramePr>
        <p:xfrm>
          <a:off x="2876985" y="1297394"/>
          <a:ext cx="4081462" cy="520700"/>
        </p:xfrm>
        <a:graphic>
          <a:graphicData uri="http://schemas.openxmlformats.org/presentationml/2006/ole">
            <mc:AlternateContent xmlns:mc="http://schemas.openxmlformats.org/markup-compatibility/2006">
              <mc:Choice xmlns:v="urn:schemas-microsoft-com:vml" Requires="v">
                <p:oleObj spid="_x0000_s135815" name="Equation" r:id="rId6" imgW="1904760" imgH="241200" progId="Equation.3">
                  <p:embed/>
                </p:oleObj>
              </mc:Choice>
              <mc:Fallback>
                <p:oleObj name="Equation" r:id="rId6" imgW="1904760" imgH="241200" progId="Equation.3">
                  <p:embed/>
                  <p:pic>
                    <p:nvPicPr>
                      <p:cNvPr id="27" name="Object 6"/>
                      <p:cNvPicPr>
                        <a:picLocks noChangeAspect="1" noChangeArrowheads="1"/>
                      </p:cNvPicPr>
                      <p:nvPr/>
                    </p:nvPicPr>
                    <p:blipFill>
                      <a:blip r:embed="rId7"/>
                      <a:srcRect/>
                      <a:stretch>
                        <a:fillRect/>
                      </a:stretch>
                    </p:blipFill>
                    <p:spPr bwMode="auto">
                      <a:xfrm>
                        <a:off x="2876985" y="1297394"/>
                        <a:ext cx="4081462" cy="520700"/>
                      </a:xfrm>
                      <a:prstGeom prst="rect">
                        <a:avLst/>
                      </a:prstGeom>
                      <a:noFill/>
                      <a:ln>
                        <a:noFill/>
                      </a:ln>
                      <a:effectLst/>
                      <a:extLst/>
                    </p:spPr>
                  </p:pic>
                </p:oleObj>
              </mc:Fallback>
            </mc:AlternateContent>
          </a:graphicData>
        </a:graphic>
      </p:graphicFrame>
      <p:sp>
        <p:nvSpPr>
          <p:cNvPr id="29" name="Text Box 7"/>
          <p:cNvSpPr txBox="1">
            <a:spLocks noChangeArrowheads="1"/>
          </p:cNvSpPr>
          <p:nvPr/>
        </p:nvSpPr>
        <p:spPr bwMode="auto">
          <a:xfrm>
            <a:off x="613250" y="1856521"/>
            <a:ext cx="504978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Assuming [OH] to be in a steady state:</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 name="Object 3"/>
          <p:cNvGraphicFramePr>
            <a:graphicFrameLocks noChangeAspect="1"/>
          </p:cNvGraphicFramePr>
          <p:nvPr>
            <p:extLst>
              <p:ext uri="{D42A27DB-BD31-4B8C-83A1-F6EECF244321}">
                <p14:modId xmlns:p14="http://schemas.microsoft.com/office/powerpoint/2010/main" val="621033929"/>
              </p:ext>
            </p:extLst>
          </p:nvPr>
        </p:nvGraphicFramePr>
        <p:xfrm>
          <a:off x="2783472" y="2325835"/>
          <a:ext cx="2959100" cy="919163"/>
        </p:xfrm>
        <a:graphic>
          <a:graphicData uri="http://schemas.openxmlformats.org/presentationml/2006/ole">
            <mc:AlternateContent xmlns:mc="http://schemas.openxmlformats.org/markup-compatibility/2006">
              <mc:Choice xmlns:v="urn:schemas-microsoft-com:vml" Requires="v">
                <p:oleObj spid="_x0000_s135816" name="Equation" r:id="rId8" imgW="1473120" imgH="457200" progId="Equation.3">
                  <p:embed/>
                </p:oleObj>
              </mc:Choice>
              <mc:Fallback>
                <p:oleObj name="Equation" r:id="rId8" imgW="1473120" imgH="457200" progId="Equation.3">
                  <p:embed/>
                  <p:pic>
                    <p:nvPicPr>
                      <p:cNvPr id="17" name="Object 3"/>
                      <p:cNvPicPr>
                        <a:picLocks noChangeAspect="1" noChangeArrowheads="1"/>
                      </p:cNvPicPr>
                      <p:nvPr/>
                    </p:nvPicPr>
                    <p:blipFill>
                      <a:blip r:embed="rId9"/>
                      <a:srcRect/>
                      <a:stretch>
                        <a:fillRect/>
                      </a:stretch>
                    </p:blipFill>
                    <p:spPr bwMode="auto">
                      <a:xfrm>
                        <a:off x="2783472" y="2325835"/>
                        <a:ext cx="2959100" cy="919163"/>
                      </a:xfrm>
                      <a:prstGeom prst="rect">
                        <a:avLst/>
                      </a:prstGeom>
                      <a:noFill/>
                      <a:ln>
                        <a:noFill/>
                      </a:ln>
                      <a:effectLst/>
                      <a:extLst/>
                    </p:spPr>
                  </p:pic>
                </p:oleObj>
              </mc:Fallback>
            </mc:AlternateContent>
          </a:graphicData>
        </a:graphic>
      </p:graphicFrame>
      <p:graphicFrame>
        <p:nvGraphicFramePr>
          <p:cNvPr id="31" name="Object 3"/>
          <p:cNvGraphicFramePr>
            <a:graphicFrameLocks noChangeAspect="1"/>
          </p:cNvGraphicFramePr>
          <p:nvPr>
            <p:extLst>
              <p:ext uri="{D42A27DB-BD31-4B8C-83A1-F6EECF244321}">
                <p14:modId xmlns:p14="http://schemas.microsoft.com/office/powerpoint/2010/main" val="2292311199"/>
              </p:ext>
            </p:extLst>
          </p:nvPr>
        </p:nvGraphicFramePr>
        <p:xfrm>
          <a:off x="1610309" y="3431648"/>
          <a:ext cx="5305425" cy="792162"/>
        </p:xfrm>
        <a:graphic>
          <a:graphicData uri="http://schemas.openxmlformats.org/presentationml/2006/ole">
            <mc:AlternateContent xmlns:mc="http://schemas.openxmlformats.org/markup-compatibility/2006">
              <mc:Choice xmlns:v="urn:schemas-microsoft-com:vml" Requires="v">
                <p:oleObj spid="_x0000_s135817" name="Equation" r:id="rId10" imgW="2641320" imgH="393480" progId="Equation.3">
                  <p:embed/>
                </p:oleObj>
              </mc:Choice>
              <mc:Fallback>
                <p:oleObj name="Equation" r:id="rId10" imgW="2641320" imgH="393480" progId="Equation.3">
                  <p:embed/>
                  <p:pic>
                    <p:nvPicPr>
                      <p:cNvPr id="30" name="Object 3"/>
                      <p:cNvPicPr>
                        <a:picLocks noChangeAspect="1" noChangeArrowheads="1"/>
                      </p:cNvPicPr>
                      <p:nvPr/>
                    </p:nvPicPr>
                    <p:blipFill>
                      <a:blip r:embed="rId11"/>
                      <a:srcRect/>
                      <a:stretch>
                        <a:fillRect/>
                      </a:stretch>
                    </p:blipFill>
                    <p:spPr bwMode="auto">
                      <a:xfrm>
                        <a:off x="1610309" y="3431648"/>
                        <a:ext cx="5305425" cy="792162"/>
                      </a:xfrm>
                      <a:prstGeom prst="rect">
                        <a:avLst/>
                      </a:prstGeom>
                      <a:noFill/>
                      <a:ln>
                        <a:noFill/>
                      </a:ln>
                      <a:effectLst/>
                      <a:extLst/>
                    </p:spPr>
                  </p:pic>
                </p:oleObj>
              </mc:Fallback>
            </mc:AlternateContent>
          </a:graphicData>
        </a:graphic>
      </p:graphicFrame>
      <p:sp>
        <p:nvSpPr>
          <p:cNvPr id="32" name="Text Box 7"/>
          <p:cNvSpPr txBox="1">
            <a:spLocks noChangeArrowheads="1"/>
          </p:cNvSpPr>
          <p:nvPr/>
        </p:nvSpPr>
        <p:spPr bwMode="auto">
          <a:xfrm>
            <a:off x="788026" y="4596903"/>
            <a:ext cx="178420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Rearranging:</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3"/>
          <p:cNvGraphicFramePr>
            <a:graphicFrameLocks noChangeAspect="1"/>
          </p:cNvGraphicFramePr>
          <p:nvPr>
            <p:extLst>
              <p:ext uri="{D42A27DB-BD31-4B8C-83A1-F6EECF244321}">
                <p14:modId xmlns:p14="http://schemas.microsoft.com/office/powerpoint/2010/main" val="3771643952"/>
              </p:ext>
            </p:extLst>
          </p:nvPr>
        </p:nvGraphicFramePr>
        <p:xfrm>
          <a:off x="2911264" y="4445468"/>
          <a:ext cx="2703513" cy="869950"/>
        </p:xfrm>
        <a:graphic>
          <a:graphicData uri="http://schemas.openxmlformats.org/presentationml/2006/ole">
            <mc:AlternateContent xmlns:mc="http://schemas.openxmlformats.org/markup-compatibility/2006">
              <mc:Choice xmlns:v="urn:schemas-microsoft-com:vml" Requires="v">
                <p:oleObj spid="_x0000_s135818" name="Equation" r:id="rId12" imgW="1346040" imgH="431640" progId="Equation.3">
                  <p:embed/>
                </p:oleObj>
              </mc:Choice>
              <mc:Fallback>
                <p:oleObj name="Equation" r:id="rId12" imgW="1346040" imgH="431640" progId="Equation.3">
                  <p:embed/>
                  <p:pic>
                    <p:nvPicPr>
                      <p:cNvPr id="31" name="Object 3"/>
                      <p:cNvPicPr>
                        <a:picLocks noChangeAspect="1" noChangeArrowheads="1"/>
                      </p:cNvPicPr>
                      <p:nvPr/>
                    </p:nvPicPr>
                    <p:blipFill>
                      <a:blip r:embed="rId13"/>
                      <a:srcRect/>
                      <a:stretch>
                        <a:fillRect/>
                      </a:stretch>
                    </p:blipFill>
                    <p:spPr bwMode="auto">
                      <a:xfrm>
                        <a:off x="2911264" y="4445468"/>
                        <a:ext cx="2703513" cy="869950"/>
                      </a:xfrm>
                      <a:prstGeom prst="rect">
                        <a:avLst/>
                      </a:prstGeom>
                      <a:noFill/>
                      <a:ln>
                        <a:noFill/>
                      </a:ln>
                      <a:effectLst/>
                      <a:extLst/>
                    </p:spPr>
                  </p:pic>
                </p:oleObj>
              </mc:Fallback>
            </mc:AlternateContent>
          </a:graphicData>
        </a:graphic>
      </p:graphicFrame>
      <p:sp>
        <p:nvSpPr>
          <p:cNvPr id="34" name="Text Box 7"/>
          <p:cNvSpPr txBox="1">
            <a:spLocks noChangeArrowheads="1"/>
          </p:cNvSpPr>
          <p:nvPr/>
        </p:nvSpPr>
        <p:spPr bwMode="auto">
          <a:xfrm>
            <a:off x="788027" y="5438892"/>
            <a:ext cx="745130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Can obtain an approximate value for [OH] without measuring directly</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2929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9268" y="3855776"/>
            <a:ext cx="1494320" cy="477054"/>
          </a:xfrm>
          <a:prstGeom prst="rect">
            <a:avLst/>
          </a:prstGeom>
          <a:noFill/>
        </p:spPr>
        <p:txBody>
          <a:bodyPr wrap="none" rtlCol="0">
            <a:spAutoFit/>
          </a:bodyPr>
          <a:lstStyle/>
          <a:p>
            <a:r>
              <a:rPr lang="it-IT" sz="2500"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a:t>
            </a:r>
            <a:endParaRPr lang="it-IT" sz="2500"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1514123" y="4218654"/>
            <a:ext cx="3905236" cy="477054"/>
          </a:xfrm>
          <a:prstGeom prst="rect">
            <a:avLst/>
          </a:prstGeom>
          <a:solidFill>
            <a:schemeClr val="bg1"/>
          </a:solidFill>
        </p:spPr>
        <p:txBody>
          <a:bodyPr wrap="none" rtlCol="0">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F</a:t>
            </a:r>
            <a:r>
              <a:rPr lang="it-IT"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2(g)</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+ 2ClO</a:t>
            </a:r>
            <a:r>
              <a:rPr lang="it-IT"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2(g)</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a:rPr>
              <a:t>2FClO</a:t>
            </a:r>
            <a:r>
              <a:rPr lang="it-IT" sz="25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a:rPr>
              <a:t>2(g)</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endParaRPr lang="it-IT"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a:off x="107504" y="4662115"/>
            <a:ext cx="1874231"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Mechanism:</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1525152" y="5081989"/>
            <a:ext cx="3877985"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1) F</a:t>
            </a:r>
            <a:r>
              <a:rPr lang="it-IT" sz="2500" baseline="-25000" dirty="0" smtClean="0">
                <a:latin typeface="Tahoma" panose="020B0604030504040204" pitchFamily="34" charset="0"/>
                <a:ea typeface="Tahoma" panose="020B0604030504040204" pitchFamily="34" charset="0"/>
                <a:cs typeface="Tahoma" panose="020B0604030504040204" pitchFamily="34" charset="0"/>
              </a:rPr>
              <a:t>2</a:t>
            </a:r>
            <a:r>
              <a:rPr lang="it-IT" sz="2500" dirty="0" smtClean="0">
                <a:latin typeface="Tahoma" panose="020B0604030504040204" pitchFamily="34" charset="0"/>
                <a:ea typeface="Tahoma" panose="020B0604030504040204" pitchFamily="34" charset="0"/>
                <a:cs typeface="Tahoma" panose="020B0604030504040204" pitchFamily="34" charset="0"/>
              </a:rPr>
              <a:t> + ClO</a:t>
            </a:r>
            <a:r>
              <a:rPr lang="it-IT" sz="2500" baseline="-25000" dirty="0" smtClean="0">
                <a:latin typeface="Tahoma" panose="020B0604030504040204" pitchFamily="34" charset="0"/>
                <a:ea typeface="Tahoma" panose="020B0604030504040204" pitchFamily="34" charset="0"/>
                <a:cs typeface="Tahoma" panose="020B0604030504040204" pitchFamily="34" charset="0"/>
              </a:rPr>
              <a:t>2 </a:t>
            </a:r>
            <a:r>
              <a:rPr lang="it-IT" sz="2500" dirty="0" smtClean="0">
                <a:latin typeface="Tahoma" panose="020B0604030504040204" pitchFamily="34" charset="0"/>
                <a:ea typeface="Tahoma" panose="020B0604030504040204" pitchFamily="34" charset="0"/>
                <a:cs typeface="Tahoma" panose="020B0604030504040204" pitchFamily="34" charset="0"/>
                <a:sym typeface="Symbol"/>
              </a:rPr>
              <a:t> FClO</a:t>
            </a:r>
            <a:r>
              <a:rPr lang="it-IT" sz="25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500" dirty="0" smtClean="0">
                <a:latin typeface="Tahoma" panose="020B0604030504040204" pitchFamily="34" charset="0"/>
                <a:ea typeface="Tahoma" panose="020B0604030504040204" pitchFamily="34" charset="0"/>
                <a:cs typeface="Tahoma" panose="020B0604030504040204" pitchFamily="34" charset="0"/>
                <a:sym typeface="Symbol"/>
              </a:rPr>
              <a:t> + F</a:t>
            </a:r>
            <a:endParaRPr lang="it-IT" sz="2500" dirty="0">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1543526" y="5605773"/>
            <a:ext cx="4461478" cy="492443"/>
          </a:xfrm>
          <a:prstGeom prst="rect">
            <a:avLst/>
          </a:prstGeom>
          <a:noFill/>
        </p:spPr>
        <p:txBody>
          <a:bodyPr wrap="none" rtlCol="0">
            <a:spAutoFit/>
          </a:bodyPr>
          <a:lstStyle/>
          <a:p>
            <a:r>
              <a:rPr lang="it-IT" sz="2600" dirty="0" smtClean="0"/>
              <a:t>2) F + ClO</a:t>
            </a:r>
            <a:r>
              <a:rPr lang="it-IT" sz="2600" baseline="-25000" dirty="0" smtClean="0"/>
              <a:t>2 </a:t>
            </a:r>
            <a:r>
              <a:rPr lang="it-IT" sz="2600" dirty="0" smtClean="0"/>
              <a:t>+ M</a:t>
            </a:r>
            <a:r>
              <a:rPr lang="it-IT" sz="2600" dirty="0" smtClean="0">
                <a:sym typeface="Symbol"/>
              </a:rPr>
              <a:t> FClO</a:t>
            </a:r>
            <a:r>
              <a:rPr lang="it-IT" sz="2600" baseline="-25000" dirty="0" smtClean="0">
                <a:sym typeface="Symbol"/>
              </a:rPr>
              <a:t>2</a:t>
            </a:r>
            <a:r>
              <a:rPr lang="it-IT" sz="2600" dirty="0" smtClean="0">
                <a:sym typeface="Symbol"/>
              </a:rPr>
              <a:t> +M</a:t>
            </a:r>
            <a:endParaRPr lang="it-IT" sz="2600" dirty="0"/>
          </a:p>
        </p:txBody>
      </p:sp>
      <p:sp>
        <p:nvSpPr>
          <p:cNvPr id="15" name="TextBox 14"/>
          <p:cNvSpPr txBox="1"/>
          <p:nvPr/>
        </p:nvSpPr>
        <p:spPr>
          <a:xfrm>
            <a:off x="708363" y="6174692"/>
            <a:ext cx="2261196"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with v</a:t>
            </a:r>
            <a:r>
              <a:rPr lang="it-IT" sz="2500" baseline="-25000" dirty="0" smtClean="0">
                <a:latin typeface="Tahoma" panose="020B0604030504040204" pitchFamily="34" charset="0"/>
                <a:ea typeface="Tahoma" panose="020B0604030504040204" pitchFamily="34" charset="0"/>
                <a:cs typeface="Tahoma" panose="020B0604030504040204" pitchFamily="34" charset="0"/>
              </a:rPr>
              <a:t>1</a:t>
            </a:r>
            <a:r>
              <a:rPr lang="it-IT" sz="2500" dirty="0" smtClean="0">
                <a:latin typeface="Tahoma" panose="020B0604030504040204" pitchFamily="34" charset="0"/>
                <a:ea typeface="Tahoma" panose="020B0604030504040204" pitchFamily="34" charset="0"/>
                <a:cs typeface="Tahoma" panose="020B0604030504040204" pitchFamily="34" charset="0"/>
              </a:rPr>
              <a:t> &lt;&lt; v</a:t>
            </a:r>
            <a:r>
              <a:rPr lang="it-IT" sz="2500" baseline="-25000" dirty="0" smtClean="0">
                <a:latin typeface="Tahoma" panose="020B0604030504040204" pitchFamily="34" charset="0"/>
                <a:ea typeface="Tahoma" panose="020B0604030504040204" pitchFamily="34" charset="0"/>
                <a:cs typeface="Tahoma" panose="020B0604030504040204" pitchFamily="34" charset="0"/>
              </a:rPr>
              <a:t>2</a:t>
            </a:r>
            <a:r>
              <a:rPr lang="it-IT" sz="2500" dirty="0" smtClean="0">
                <a:latin typeface="Tahoma" panose="020B0604030504040204" pitchFamily="34" charset="0"/>
                <a:ea typeface="Tahoma" panose="020B0604030504040204" pitchFamily="34" charset="0"/>
                <a:cs typeface="Tahoma" panose="020B0604030504040204" pitchFamily="34" charset="0"/>
              </a:rPr>
              <a:t> </a:t>
            </a:r>
            <a:endParaRPr lang="it-IT" sz="25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9" name="Right Arrow 8"/>
          <p:cNvSpPr/>
          <p:nvPr/>
        </p:nvSpPr>
        <p:spPr>
          <a:xfrm>
            <a:off x="2917343" y="6290109"/>
            <a:ext cx="792088" cy="246221"/>
          </a:xfrm>
          <a:prstGeom prst="rightArrow">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50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a:off x="3786422" y="6174692"/>
            <a:ext cx="4682051" cy="477054"/>
          </a:xfrm>
          <a:prstGeom prst="rect">
            <a:avLst/>
          </a:prstGeom>
          <a:noFill/>
        </p:spPr>
        <p:txBody>
          <a:bodyPr wrap="none" rtlCol="0">
            <a:spAutoFit/>
          </a:bodyPr>
          <a:lstStyle/>
          <a:p>
            <a:r>
              <a:rPr lang="it-IT" sz="2500" dirty="0" smtClean="0">
                <a:latin typeface="Tahoma" panose="020B0604030504040204" pitchFamily="34" charset="0"/>
                <a:ea typeface="Tahoma" panose="020B0604030504040204" pitchFamily="34" charset="0"/>
                <a:cs typeface="Tahoma" panose="020B0604030504040204" pitchFamily="34" charset="0"/>
              </a:rPr>
              <a:t>The rate determining step is 1) </a:t>
            </a:r>
            <a:endParaRPr lang="it-IT" sz="25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6" name="Titolo 4"/>
          <p:cNvSpPr txBox="1">
            <a:spLocks/>
          </p:cNvSpPr>
          <p:nvPr/>
        </p:nvSpPr>
        <p:spPr>
          <a:xfrm>
            <a:off x="2298771" y="-26746"/>
            <a:ext cx="4757312"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8"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44332" y="727863"/>
            <a:ext cx="8629476" cy="477054"/>
          </a:xfrm>
          <a:prstGeom prst="rect">
            <a:avLst/>
          </a:prstGeom>
          <a:noFill/>
        </p:spPr>
        <p:txBody>
          <a:bodyPr wrap="square" rtlCol="0">
            <a:spAutoFit/>
          </a:bodyPr>
          <a:lstStyle/>
          <a:p>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Plausible reaction mechanisms </a:t>
            </a:r>
            <a:r>
              <a:rPr lang="it-IT" sz="2500" dirty="0" smtClean="0">
                <a:latin typeface="Tahoma" panose="020B0604030504040204" pitchFamily="34" charset="0"/>
                <a:ea typeface="Tahoma" panose="020B0604030504040204" pitchFamily="34" charset="0"/>
                <a:cs typeface="Tahoma" panose="020B0604030504040204" pitchFamily="34" charset="0"/>
              </a:rPr>
              <a:t>must obey the following:</a:t>
            </a:r>
          </a:p>
        </p:txBody>
      </p:sp>
      <p:sp>
        <p:nvSpPr>
          <p:cNvPr id="20" name="TextBox 19"/>
          <p:cNvSpPr txBox="1"/>
          <p:nvPr/>
        </p:nvSpPr>
        <p:spPr>
          <a:xfrm>
            <a:off x="444332" y="1178673"/>
            <a:ext cx="8292164" cy="2015936"/>
          </a:xfrm>
          <a:prstGeom prst="rect">
            <a:avLst/>
          </a:prstGeom>
          <a:noFill/>
        </p:spPr>
        <p:txBody>
          <a:bodyPr wrap="square" rtlCol="0">
            <a:spAutoFit/>
          </a:bodyPr>
          <a:lstStyle/>
          <a:p>
            <a:pPr marL="342900" indent="-342900">
              <a:buFont typeface="Arial" panose="020B0604020202020204" pitchFamily="34" charset="0"/>
              <a:buChar char="•"/>
            </a:pPr>
            <a:r>
              <a:rPr lang="it-IT" sz="2500" dirty="0" smtClean="0">
                <a:latin typeface="Tahoma" panose="020B0604030504040204" pitchFamily="34" charset="0"/>
                <a:ea typeface="Tahoma" panose="020B0604030504040204" pitchFamily="34" charset="0"/>
                <a:cs typeface="Tahoma" panose="020B0604030504040204" pitchFamily="34" charset="0"/>
              </a:rPr>
              <a:t>The sum of the elementary steps MUST give the overall balanced chemical equation</a:t>
            </a:r>
          </a:p>
          <a:p>
            <a:pPr marL="342900" indent="-342900">
              <a:buFont typeface="Arial" panose="020B0604020202020204" pitchFamily="34" charset="0"/>
              <a:buChar char="•"/>
            </a:pPr>
            <a:r>
              <a:rPr lang="it-IT" sz="2500" dirty="0" smtClean="0">
                <a:latin typeface="Tahoma" panose="020B0604030504040204" pitchFamily="34" charset="0"/>
                <a:ea typeface="Tahoma" panose="020B0604030504040204" pitchFamily="34" charset="0"/>
                <a:cs typeface="Tahoma" panose="020B0604030504040204" pitchFamily="34" charset="0"/>
              </a:rPr>
              <a:t>The step that determines the reaction velocity must predict the same rate law that is determined experimentally</a:t>
            </a:r>
          </a:p>
        </p:txBody>
      </p:sp>
      <p:graphicFrame>
        <p:nvGraphicFramePr>
          <p:cNvPr id="21" name="Object 6"/>
          <p:cNvGraphicFramePr>
            <a:graphicFrameLocks noChangeAspect="1"/>
          </p:cNvGraphicFramePr>
          <p:nvPr>
            <p:extLst/>
          </p:nvPr>
        </p:nvGraphicFramePr>
        <p:xfrm>
          <a:off x="5847102" y="4287030"/>
          <a:ext cx="2233613" cy="468312"/>
        </p:xfrm>
        <a:graphic>
          <a:graphicData uri="http://schemas.openxmlformats.org/presentationml/2006/ole">
            <mc:AlternateContent xmlns:mc="http://schemas.openxmlformats.org/markup-compatibility/2006">
              <mc:Choice xmlns:v="urn:schemas-microsoft-com:vml" Requires="v">
                <p:oleObj spid="_x0000_s162025" name="Equation" r:id="rId4" imgW="1028520" imgH="215640" progId="Equation.3">
                  <p:embed/>
                </p:oleObj>
              </mc:Choice>
              <mc:Fallback>
                <p:oleObj name="Equation" r:id="rId4" imgW="1028520" imgH="215640" progId="Equation.3">
                  <p:embed/>
                  <p:pic>
                    <p:nvPicPr>
                      <p:cNvPr id="21" name="Object 6"/>
                      <p:cNvPicPr>
                        <a:picLocks noChangeAspect="1" noChangeArrowheads="1"/>
                      </p:cNvPicPr>
                      <p:nvPr/>
                    </p:nvPicPr>
                    <p:blipFill>
                      <a:blip r:embed="rId5"/>
                      <a:srcRect/>
                      <a:stretch>
                        <a:fillRect/>
                      </a:stretch>
                    </p:blipFill>
                    <p:spPr bwMode="auto">
                      <a:xfrm>
                        <a:off x="5847102" y="4287030"/>
                        <a:ext cx="2233613" cy="468312"/>
                      </a:xfrm>
                      <a:prstGeom prst="rect">
                        <a:avLst/>
                      </a:prstGeom>
                      <a:noFill/>
                      <a:ln>
                        <a:noFill/>
                      </a:ln>
                      <a:effectLst/>
                      <a:extLst/>
                    </p:spPr>
                  </p:pic>
                </p:oleObj>
              </mc:Fallback>
            </mc:AlternateContent>
          </a:graphicData>
        </a:graphic>
      </p:graphicFrame>
      <p:sp>
        <p:nvSpPr>
          <p:cNvPr id="22" name="TextBox 21"/>
          <p:cNvSpPr txBox="1"/>
          <p:nvPr/>
        </p:nvSpPr>
        <p:spPr>
          <a:xfrm>
            <a:off x="502939" y="3120598"/>
            <a:ext cx="7992888" cy="861774"/>
          </a:xfrm>
          <a:prstGeom prst="rect">
            <a:avLst/>
          </a:prstGeom>
          <a:noFill/>
        </p:spPr>
        <p:txBody>
          <a:bodyPr wrap="square" rtlCol="0">
            <a:spAutoFit/>
          </a:bodyPr>
          <a:lstStyle/>
          <a:p>
            <a:pPr algn="ctr"/>
            <a:r>
              <a:rPr lang="it-IT" sz="2500" dirty="0" smtClean="0">
                <a:latin typeface="Tahoma" panose="020B0604030504040204" pitchFamily="34" charset="0"/>
                <a:ea typeface="Tahoma" panose="020B0604030504040204" pitchFamily="34" charset="0"/>
                <a:cs typeface="Tahoma" panose="020B0604030504040204" pitchFamily="34" charset="0"/>
              </a:rPr>
              <a:t>The </a:t>
            </a:r>
            <a:r>
              <a:rPr lang="it-IT"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step that determins the overall reaction velocity </a:t>
            </a:r>
            <a:r>
              <a:rPr lang="it-IT" sz="2500" dirty="0" smtClean="0">
                <a:latin typeface="Tahoma" panose="020B0604030504040204" pitchFamily="34" charset="0"/>
                <a:ea typeface="Tahoma" panose="020B0604030504040204" pitchFamily="34" charset="0"/>
                <a:cs typeface="Tahoma" panose="020B0604030504040204" pitchFamily="34" charset="0"/>
              </a:rPr>
              <a:t>is the </a:t>
            </a:r>
            <a:r>
              <a:rPr lang="it-IT" sz="25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slowest step </a:t>
            </a:r>
            <a:r>
              <a:rPr lang="it-IT" sz="2500" dirty="0" smtClean="0">
                <a:latin typeface="Tahoma" panose="020B0604030504040204" pitchFamily="34" charset="0"/>
                <a:ea typeface="Tahoma" panose="020B0604030504040204" pitchFamily="34" charset="0"/>
                <a:cs typeface="Tahoma" panose="020B0604030504040204" pitchFamily="34" charset="0"/>
              </a:rPr>
              <a:t>in the mechanism leading to products</a:t>
            </a:r>
          </a:p>
        </p:txBody>
      </p:sp>
      <p:graphicFrame>
        <p:nvGraphicFramePr>
          <p:cNvPr id="23" name="Object 6"/>
          <p:cNvGraphicFramePr>
            <a:graphicFrameLocks noChangeAspect="1"/>
          </p:cNvGraphicFramePr>
          <p:nvPr>
            <p:extLst/>
          </p:nvPr>
        </p:nvGraphicFramePr>
        <p:xfrm>
          <a:off x="6045832" y="5121698"/>
          <a:ext cx="2400300" cy="468313"/>
        </p:xfrm>
        <a:graphic>
          <a:graphicData uri="http://schemas.openxmlformats.org/presentationml/2006/ole">
            <mc:AlternateContent xmlns:mc="http://schemas.openxmlformats.org/markup-compatibility/2006">
              <mc:Choice xmlns:v="urn:schemas-microsoft-com:vml" Requires="v">
                <p:oleObj spid="_x0000_s162026" name="Equation" r:id="rId6" imgW="1104840" imgH="215640" progId="Equation.3">
                  <p:embed/>
                </p:oleObj>
              </mc:Choice>
              <mc:Fallback>
                <p:oleObj name="Equation" r:id="rId6" imgW="1104840" imgH="215640" progId="Equation.3">
                  <p:embed/>
                  <p:pic>
                    <p:nvPicPr>
                      <p:cNvPr id="23" name="Object 6"/>
                      <p:cNvPicPr>
                        <a:picLocks noChangeAspect="1" noChangeArrowheads="1"/>
                      </p:cNvPicPr>
                      <p:nvPr/>
                    </p:nvPicPr>
                    <p:blipFill>
                      <a:blip r:embed="rId7"/>
                      <a:srcRect/>
                      <a:stretch>
                        <a:fillRect/>
                      </a:stretch>
                    </p:blipFill>
                    <p:spPr bwMode="auto">
                      <a:xfrm>
                        <a:off x="6045832" y="5121698"/>
                        <a:ext cx="2400300" cy="468313"/>
                      </a:xfrm>
                      <a:prstGeom prst="rect">
                        <a:avLst/>
                      </a:prstGeom>
                      <a:noFill/>
                      <a:ln>
                        <a:noFill/>
                      </a:ln>
                      <a:effectLst/>
                      <a:extLst/>
                    </p:spPr>
                  </p:pic>
                </p:oleObj>
              </mc:Fallback>
            </mc:AlternateContent>
          </a:graphicData>
        </a:graphic>
      </p:graphicFrame>
      <p:graphicFrame>
        <p:nvGraphicFramePr>
          <p:cNvPr id="24" name="Object 6"/>
          <p:cNvGraphicFramePr>
            <a:graphicFrameLocks noChangeAspect="1"/>
          </p:cNvGraphicFramePr>
          <p:nvPr>
            <p:extLst/>
          </p:nvPr>
        </p:nvGraphicFramePr>
        <p:xfrm>
          <a:off x="6011521" y="5617838"/>
          <a:ext cx="3062287" cy="468312"/>
        </p:xfrm>
        <a:graphic>
          <a:graphicData uri="http://schemas.openxmlformats.org/presentationml/2006/ole">
            <mc:AlternateContent xmlns:mc="http://schemas.openxmlformats.org/markup-compatibility/2006">
              <mc:Choice xmlns:v="urn:schemas-microsoft-com:vml" Requires="v">
                <p:oleObj spid="_x0000_s162027" name="Equation" r:id="rId8" imgW="1409400" imgH="215640" progId="Equation.3">
                  <p:embed/>
                </p:oleObj>
              </mc:Choice>
              <mc:Fallback>
                <p:oleObj name="Equation" r:id="rId8" imgW="1409400" imgH="215640" progId="Equation.3">
                  <p:embed/>
                  <p:pic>
                    <p:nvPicPr>
                      <p:cNvPr id="24" name="Object 6"/>
                      <p:cNvPicPr>
                        <a:picLocks noChangeAspect="1" noChangeArrowheads="1"/>
                      </p:cNvPicPr>
                      <p:nvPr/>
                    </p:nvPicPr>
                    <p:blipFill>
                      <a:blip r:embed="rId9"/>
                      <a:srcRect/>
                      <a:stretch>
                        <a:fillRect/>
                      </a:stretch>
                    </p:blipFill>
                    <p:spPr bwMode="auto">
                      <a:xfrm>
                        <a:off x="6011521" y="5617838"/>
                        <a:ext cx="3062287" cy="46831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28479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animBg="1"/>
      <p:bldP spid="12" grpId="0"/>
      <p:bldP spid="13" grpId="0"/>
      <p:bldP spid="14" grpId="0"/>
      <p:bldP spid="15" grpId="0"/>
      <p:bldP spid="9"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103669"/>
            <a:ext cx="8905875" cy="844982"/>
          </a:xfrm>
        </p:spPr>
        <p:txBody>
          <a:bodyPr/>
          <a:lstStyle/>
          <a:p>
            <a:pPr eaLnBrk="1" hangingPunct="1"/>
            <a:r>
              <a:rPr lang="it-IT" altLang="en-US" sz="3500" dirty="0">
                <a:solidFill>
                  <a:srgbClr val="3333FF"/>
                </a:solidFill>
                <a:latin typeface="Tahoma" panose="020B0604030504040204" pitchFamily="34" charset="0"/>
                <a:cs typeface="Tahoma" panose="020B0604030504040204" pitchFamily="34" charset="0"/>
              </a:rPr>
              <a:t>Reactions in </a:t>
            </a:r>
            <a:r>
              <a:rPr lang="it-IT" altLang="en-US" sz="3500" dirty="0" smtClean="0">
                <a:solidFill>
                  <a:srgbClr val="3333FF"/>
                </a:solidFill>
                <a:latin typeface="Tahoma" panose="020B0604030504040204" pitchFamily="34" charset="0"/>
                <a:cs typeface="Tahoma" panose="020B0604030504040204" pitchFamily="34" charset="0"/>
              </a:rPr>
              <a:t>atmosphere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74377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9" name="Text Box 3"/>
          <p:cNvSpPr txBox="1">
            <a:spLocks noChangeArrowheads="1"/>
          </p:cNvSpPr>
          <p:nvPr/>
        </p:nvSpPr>
        <p:spPr bwMode="auto">
          <a:xfrm>
            <a:off x="334296" y="846346"/>
            <a:ext cx="869064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dirty="0" smtClean="0">
                <a:latin typeface="Tahoma" panose="020B0604030504040204" pitchFamily="34" charset="0"/>
                <a:ea typeface="Tahoma" panose="020B0604030504040204" pitchFamily="34" charset="0"/>
                <a:cs typeface="Tahoma" panose="020B0604030504040204" pitchFamily="34" charset="0"/>
              </a:rPr>
              <a:t>To </a:t>
            </a:r>
            <a:r>
              <a:rPr lang="en-US" altLang="en-US" sz="2400" dirty="0">
                <a:latin typeface="Tahoma" panose="020B0604030504040204" pitchFamily="34" charset="0"/>
                <a:ea typeface="Tahoma" panose="020B0604030504040204" pitchFamily="34" charset="0"/>
                <a:cs typeface="Tahoma" panose="020B0604030504040204" pitchFamily="34" charset="0"/>
              </a:rPr>
              <a:t>establish the importance of a certain </a:t>
            </a:r>
            <a:r>
              <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chemical reaction </a:t>
            </a:r>
            <a:r>
              <a:rPr lang="en-US" altLang="en-US" sz="2400" dirty="0">
                <a:latin typeface="Tahoma" panose="020B0604030504040204" pitchFamily="34" charset="0"/>
                <a:ea typeface="Tahoma" panose="020B0604030504040204" pitchFamily="34" charset="0"/>
                <a:cs typeface="Tahoma" panose="020B0604030504040204" pitchFamily="34" charset="0"/>
              </a:rPr>
              <a:t>we need to know two aspects: </a:t>
            </a: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endParaRPr lang="en-US" alt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US" altLang="en-US" sz="2400" dirty="0" smtClean="0">
                <a:latin typeface="Tahoma" panose="020B0604030504040204" pitchFamily="34" charset="0"/>
                <a:ea typeface="Tahoma" panose="020B0604030504040204" pitchFamily="34" charset="0"/>
                <a:cs typeface="Tahoma" panose="020B0604030504040204" pitchFamily="34" charset="0"/>
              </a:rPr>
              <a:t>can </a:t>
            </a:r>
            <a:r>
              <a:rPr lang="en-US" altLang="en-US" sz="2400" dirty="0">
                <a:latin typeface="Tahoma" panose="020B0604030504040204" pitchFamily="34" charset="0"/>
                <a:ea typeface="Tahoma" panose="020B0604030504040204" pitchFamily="34" charset="0"/>
                <a:cs typeface="Tahoma" panose="020B0604030504040204" pitchFamily="34" charset="0"/>
              </a:rPr>
              <a:t>it </a:t>
            </a:r>
            <a:r>
              <a:rPr lang="en-US" altLang="en-US" sz="2400" dirty="0" smtClean="0">
                <a:latin typeface="Tahoma" panose="020B0604030504040204" pitchFamily="34" charset="0"/>
                <a:ea typeface="Tahoma" panose="020B0604030504040204" pitchFamily="34" charset="0"/>
                <a:cs typeface="Tahoma" panose="020B0604030504040204" pitchFamily="34" charset="0"/>
              </a:rPr>
              <a:t>happen ? </a:t>
            </a:r>
          </a:p>
          <a:p>
            <a:pPr marL="457200" indent="-457200">
              <a:buAutoNum type="arabicPeriod"/>
            </a:pPr>
            <a:endParaRPr lang="en-US" alt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rabicPeriod"/>
            </a:pPr>
            <a:r>
              <a:rPr lang="en-US" altLang="en-US" sz="2400" dirty="0" smtClean="0">
                <a:latin typeface="Tahoma" panose="020B0604030504040204" pitchFamily="34" charset="0"/>
                <a:ea typeface="Tahoma" panose="020B0604030504040204" pitchFamily="34" charset="0"/>
                <a:cs typeface="Tahoma" panose="020B0604030504040204" pitchFamily="34" charset="0"/>
              </a:rPr>
              <a:t>How </a:t>
            </a:r>
            <a:r>
              <a:rPr lang="en-US" altLang="en-US" sz="2400" dirty="0">
                <a:latin typeface="Tahoma" panose="020B0604030504040204" pitchFamily="34" charset="0"/>
                <a:ea typeface="Tahoma" panose="020B0604030504040204" pitchFamily="34" charset="0"/>
                <a:cs typeface="Tahoma" panose="020B0604030504040204" pitchFamily="34" charset="0"/>
              </a:rPr>
              <a:t>fast is </a:t>
            </a:r>
            <a:r>
              <a:rPr lang="en-US" altLang="en-US" sz="2400" dirty="0" smtClean="0">
                <a:latin typeface="Tahoma" panose="020B0604030504040204" pitchFamily="34" charset="0"/>
                <a:ea typeface="Tahoma" panose="020B0604030504040204" pitchFamily="34" charset="0"/>
                <a:cs typeface="Tahoma" panose="020B0604030504040204" pitchFamily="34" charset="0"/>
              </a:rPr>
              <a:t>it (compared to </a:t>
            </a:r>
            <a:r>
              <a:rPr lang="en-US" altLang="en-US" sz="2400" dirty="0" err="1" smtClean="0">
                <a:latin typeface="Tahoma" panose="020B0604030504040204" pitchFamily="34" charset="0"/>
                <a:ea typeface="Tahoma" panose="020B0604030504040204" pitchFamily="34" charset="0"/>
                <a:cs typeface="Tahoma" panose="020B0604030504040204" pitchFamily="34" charset="0"/>
              </a:rPr>
              <a:t>photodissociation</a:t>
            </a:r>
            <a:r>
              <a:rPr lang="en-US" altLang="en-US" sz="2400" dirty="0" smtClean="0">
                <a:latin typeface="Tahoma" panose="020B0604030504040204" pitchFamily="34" charset="0"/>
                <a:ea typeface="Tahoma" panose="020B0604030504040204" pitchFamily="34" charset="0"/>
                <a:cs typeface="Tahoma" panose="020B0604030504040204" pitchFamily="34" charset="0"/>
              </a:rPr>
              <a:t>) ?</a:t>
            </a:r>
            <a:endParaRPr lang="en-US" altLang="en-US" sz="2400" dirty="0">
              <a:latin typeface="Tahoma" panose="020B0604030504040204" pitchFamily="34" charset="0"/>
              <a:ea typeface="Tahoma" panose="020B0604030504040204" pitchFamily="34" charset="0"/>
              <a:cs typeface="Tahoma" panose="020B0604030504040204" pitchFamily="34" charset="0"/>
            </a:endParaRPr>
          </a:p>
          <a:p>
            <a:endParaRPr lang="it-IT" altLang="en-US" sz="2400" dirty="0" smtClean="0">
              <a:latin typeface="Tahoma" panose="020B0604030504040204" pitchFamily="34" charset="0"/>
              <a:ea typeface="Tahoma" panose="020B0604030504040204" pitchFamily="34" charset="0"/>
              <a:cs typeface="Tahoma" panose="020B0604030504040204" pitchFamily="34" charset="0"/>
            </a:endParaRPr>
          </a:p>
        </p:txBody>
      </p:sp>
      <p:sp>
        <p:nvSpPr>
          <p:cNvPr id="16" name="CasellaDiTesto 12"/>
          <p:cNvSpPr txBox="1"/>
          <p:nvPr/>
        </p:nvSpPr>
        <p:spPr>
          <a:xfrm>
            <a:off x="1063340" y="3754808"/>
            <a:ext cx="6768752" cy="461665"/>
          </a:xfrm>
          <a:prstGeom prst="rect">
            <a:avLst/>
          </a:prstGeom>
          <a:solidFill>
            <a:schemeClr val="bg1"/>
          </a:solidFill>
          <a:effectLst>
            <a:glow rad="228600">
              <a:srgbClr val="FF0000">
                <a:alpha val="40000"/>
              </a:srgbClr>
            </a:glow>
          </a:effectLst>
        </p:spPr>
        <p:txBody>
          <a:bodyPr wrap="square" rtlCol="0">
            <a:spAutoFit/>
          </a:bodyPr>
          <a:lstStyle/>
          <a:p>
            <a:pPr algn="ctr"/>
            <a:r>
              <a:rPr lang="it-IT" sz="2400" b="1" dirty="0" smtClean="0">
                <a:latin typeface="Tahoma" pitchFamily="34" charset="0"/>
                <a:ea typeface="Tahoma" pitchFamily="34" charset="0"/>
                <a:cs typeface="Tahoma" pitchFamily="34" charset="0"/>
              </a:rPr>
              <a:t>Answer to Q1: </a:t>
            </a:r>
            <a:r>
              <a:rPr lang="it-IT" sz="2400" b="1" dirty="0" smtClean="0">
                <a:solidFill>
                  <a:srgbClr val="FF0000"/>
                </a:solidFill>
                <a:latin typeface="Tahoma" pitchFamily="34" charset="0"/>
                <a:ea typeface="Tahoma" pitchFamily="34" charset="0"/>
                <a:cs typeface="Tahoma" pitchFamily="34" charset="0"/>
              </a:rPr>
              <a:t>Thermodynamics</a:t>
            </a:r>
          </a:p>
        </p:txBody>
      </p:sp>
      <p:sp>
        <p:nvSpPr>
          <p:cNvPr id="18" name="CasellaDiTesto 12"/>
          <p:cNvSpPr txBox="1"/>
          <p:nvPr/>
        </p:nvSpPr>
        <p:spPr>
          <a:xfrm>
            <a:off x="1063340" y="5501945"/>
            <a:ext cx="6768752" cy="461665"/>
          </a:xfrm>
          <a:prstGeom prst="rect">
            <a:avLst/>
          </a:prstGeom>
          <a:solidFill>
            <a:schemeClr val="bg1"/>
          </a:solidFill>
          <a:effectLst>
            <a:glow rad="228600">
              <a:srgbClr val="FF3300">
                <a:alpha val="40000"/>
              </a:srgbClr>
            </a:glow>
          </a:effectLst>
        </p:spPr>
        <p:txBody>
          <a:bodyPr wrap="square" rtlCol="0">
            <a:spAutoFit/>
          </a:bodyPr>
          <a:lstStyle/>
          <a:p>
            <a:pPr algn="ctr"/>
            <a:r>
              <a:rPr lang="it-IT" sz="2400" b="1" dirty="0" smtClean="0">
                <a:latin typeface="Tahoma" pitchFamily="34" charset="0"/>
                <a:ea typeface="Tahoma" pitchFamily="34" charset="0"/>
                <a:cs typeface="Tahoma" pitchFamily="34" charset="0"/>
              </a:rPr>
              <a:t>Answer to Q2: </a:t>
            </a:r>
            <a:r>
              <a:rPr lang="it-IT" sz="2400" b="1" dirty="0" smtClean="0">
                <a:solidFill>
                  <a:srgbClr val="FF0000"/>
                </a:solidFill>
                <a:latin typeface="Tahoma" pitchFamily="34" charset="0"/>
                <a:ea typeface="Tahoma" pitchFamily="34" charset="0"/>
                <a:cs typeface="Tahoma" pitchFamily="34" charset="0"/>
              </a:rPr>
              <a:t>Chemical </a:t>
            </a:r>
            <a:r>
              <a:rPr lang="it-IT" sz="2400" b="1" dirty="0">
                <a:solidFill>
                  <a:srgbClr val="FF0000"/>
                </a:solidFill>
                <a:latin typeface="Tahoma" pitchFamily="34" charset="0"/>
                <a:ea typeface="Tahoma" pitchFamily="34" charset="0"/>
                <a:cs typeface="Tahoma" pitchFamily="34" charset="0"/>
              </a:rPr>
              <a:t>kinetics</a:t>
            </a:r>
            <a:endParaRPr lang="en-US" sz="2400" b="1" dirty="0">
              <a:solidFill>
                <a:srgbClr val="FF00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55610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Termolecular processes and P dependence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1" name="Object 6"/>
          <p:cNvGraphicFramePr>
            <a:graphicFrameLocks noChangeAspect="1"/>
          </p:cNvGraphicFramePr>
          <p:nvPr>
            <p:extLst/>
          </p:nvPr>
        </p:nvGraphicFramePr>
        <p:xfrm>
          <a:off x="830263" y="808038"/>
          <a:ext cx="3286125" cy="465137"/>
        </p:xfrm>
        <a:graphic>
          <a:graphicData uri="http://schemas.openxmlformats.org/presentationml/2006/ole">
            <mc:AlternateContent xmlns:mc="http://schemas.openxmlformats.org/markup-compatibility/2006">
              <mc:Choice xmlns:v="urn:schemas-microsoft-com:vml" Requires="v">
                <p:oleObj spid="_x0000_s174190" name="Equation" r:id="rId4" imgW="1612800" imgH="228600" progId="Equation.3">
                  <p:embed/>
                </p:oleObj>
              </mc:Choice>
              <mc:Fallback>
                <p:oleObj name="Equation" r:id="rId4" imgW="1612800" imgH="228600" progId="Equation.3">
                  <p:embed/>
                  <p:pic>
                    <p:nvPicPr>
                      <p:cNvPr id="31" name="Object 6"/>
                      <p:cNvPicPr>
                        <a:picLocks noChangeAspect="1" noChangeArrowheads="1"/>
                      </p:cNvPicPr>
                      <p:nvPr/>
                    </p:nvPicPr>
                    <p:blipFill>
                      <a:blip r:embed="rId5"/>
                      <a:srcRect/>
                      <a:stretch>
                        <a:fillRect/>
                      </a:stretch>
                    </p:blipFill>
                    <p:spPr bwMode="auto">
                      <a:xfrm>
                        <a:off x="830263" y="808038"/>
                        <a:ext cx="3286125" cy="465137"/>
                      </a:xfrm>
                      <a:prstGeom prst="rect">
                        <a:avLst/>
                      </a:prstGeom>
                      <a:noFill/>
                      <a:ln>
                        <a:noFill/>
                      </a:ln>
                      <a:effectLst/>
                      <a:extLst/>
                    </p:spPr>
                  </p:pic>
                </p:oleObj>
              </mc:Fallback>
            </mc:AlternateContent>
          </a:graphicData>
        </a:graphic>
      </p:graphicFrame>
      <p:grpSp>
        <p:nvGrpSpPr>
          <p:cNvPr id="17" name="Group 16"/>
          <p:cNvGrpSpPr/>
          <p:nvPr/>
        </p:nvGrpSpPr>
        <p:grpSpPr>
          <a:xfrm>
            <a:off x="1638795" y="1311987"/>
            <a:ext cx="5226618" cy="1169551"/>
            <a:chOff x="1638795" y="1311987"/>
            <a:chExt cx="5226618" cy="1169551"/>
          </a:xfrm>
        </p:grpSpPr>
        <p:sp>
          <p:nvSpPr>
            <p:cNvPr id="40" name="Text Box 5"/>
            <p:cNvSpPr txBox="1">
              <a:spLocks noChangeArrowheads="1"/>
            </p:cNvSpPr>
            <p:nvPr/>
          </p:nvSpPr>
          <p:spPr bwMode="auto">
            <a:xfrm>
              <a:off x="2143876" y="1311987"/>
              <a:ext cx="2856749"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Why M is important?</a:t>
              </a:r>
              <a:endParaRPr lang="en-US" altLang="en-US" sz="2300" baseline="-25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46" name="Text Box 5"/>
            <p:cNvSpPr txBox="1">
              <a:spLocks noChangeArrowheads="1"/>
            </p:cNvSpPr>
            <p:nvPr/>
          </p:nvSpPr>
          <p:spPr bwMode="auto">
            <a:xfrm>
              <a:off x="1638795" y="1712097"/>
              <a:ext cx="5226618"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Bond formation is exothermic. Collisions with M are required to stabilize HOSO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grpSp>
      <p:grpSp>
        <p:nvGrpSpPr>
          <p:cNvPr id="16" name="Group 15"/>
          <p:cNvGrpSpPr/>
          <p:nvPr/>
        </p:nvGrpSpPr>
        <p:grpSpPr>
          <a:xfrm>
            <a:off x="4891573" y="807481"/>
            <a:ext cx="3473033" cy="2140058"/>
            <a:chOff x="4891573" y="807481"/>
            <a:chExt cx="3473033" cy="2140058"/>
          </a:xfrm>
        </p:grpSpPr>
        <p:sp>
          <p:nvSpPr>
            <p:cNvPr id="3" name="Freeform 2"/>
            <p:cNvSpPr/>
            <p:nvPr/>
          </p:nvSpPr>
          <p:spPr bwMode="auto">
            <a:xfrm flipH="1">
              <a:off x="5344998" y="876693"/>
              <a:ext cx="2403836" cy="1670736"/>
            </a:xfrm>
            <a:custGeom>
              <a:avLst/>
              <a:gdLst>
                <a:gd name="connsiteX0" fmla="*/ 1081 w 1999564"/>
                <a:gd name="connsiteY0" fmla="*/ 0 h 1670736"/>
                <a:gd name="connsiteX1" fmla="*/ 38788 w 1999564"/>
                <a:gd name="connsiteY1" fmla="*/ 989814 h 1670736"/>
                <a:gd name="connsiteX2" fmla="*/ 255605 w 1999564"/>
                <a:gd name="connsiteY2" fmla="*/ 1611983 h 1670736"/>
                <a:gd name="connsiteX3" fmla="*/ 500702 w 1999564"/>
                <a:gd name="connsiteY3" fmla="*/ 1574276 h 1670736"/>
                <a:gd name="connsiteX4" fmla="*/ 736372 w 1999564"/>
                <a:gd name="connsiteY4" fmla="*/ 989814 h 1670736"/>
                <a:gd name="connsiteX5" fmla="*/ 1056883 w 1999564"/>
                <a:gd name="connsiteY5" fmla="*/ 650449 h 1670736"/>
                <a:gd name="connsiteX6" fmla="*/ 1603638 w 1999564"/>
                <a:gd name="connsiteY6" fmla="*/ 471340 h 1670736"/>
                <a:gd name="connsiteX7" fmla="*/ 1999564 w 1999564"/>
                <a:gd name="connsiteY7" fmla="*/ 452486 h 1670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9564" h="1670736">
                  <a:moveTo>
                    <a:pt x="1081" y="0"/>
                  </a:moveTo>
                  <a:cubicBezTo>
                    <a:pt x="-1276" y="360575"/>
                    <a:pt x="-3633" y="721150"/>
                    <a:pt x="38788" y="989814"/>
                  </a:cubicBezTo>
                  <a:cubicBezTo>
                    <a:pt x="81209" y="1258478"/>
                    <a:pt x="178619" y="1514573"/>
                    <a:pt x="255605" y="1611983"/>
                  </a:cubicBezTo>
                  <a:cubicBezTo>
                    <a:pt x="332591" y="1709393"/>
                    <a:pt x="420574" y="1677971"/>
                    <a:pt x="500702" y="1574276"/>
                  </a:cubicBezTo>
                  <a:cubicBezTo>
                    <a:pt x="580830" y="1470581"/>
                    <a:pt x="643675" y="1143785"/>
                    <a:pt x="736372" y="989814"/>
                  </a:cubicBezTo>
                  <a:cubicBezTo>
                    <a:pt x="829069" y="835843"/>
                    <a:pt x="912339" y="736861"/>
                    <a:pt x="1056883" y="650449"/>
                  </a:cubicBezTo>
                  <a:cubicBezTo>
                    <a:pt x="1201427" y="564037"/>
                    <a:pt x="1446525" y="504334"/>
                    <a:pt x="1603638" y="471340"/>
                  </a:cubicBezTo>
                  <a:cubicBezTo>
                    <a:pt x="1760751" y="438346"/>
                    <a:pt x="1880157" y="445416"/>
                    <a:pt x="1999564" y="452486"/>
                  </a:cubicBezTo>
                </a:path>
              </a:pathLst>
            </a:custGeom>
            <a:noFill/>
            <a:ln w="38100" cap="flat" cmpd="sng" algn="ctr">
              <a:solidFill>
                <a:srgbClr val="FF33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1" name="Text Box 5"/>
            <p:cNvSpPr txBox="1">
              <a:spLocks noChangeArrowheads="1"/>
            </p:cNvSpPr>
            <p:nvPr/>
          </p:nvSpPr>
          <p:spPr bwMode="auto">
            <a:xfrm>
              <a:off x="4891573" y="876693"/>
              <a:ext cx="155636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 + SO</a:t>
              </a:r>
              <a:r>
                <a:rPr lang="it-IT" altLang="en-US" sz="20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endParaRPr lang="en-US" altLang="en-US" sz="2000" baseline="-25000" dirty="0">
                <a:latin typeface="Tahoma" panose="020B0604030504040204" pitchFamily="34" charset="0"/>
                <a:ea typeface="Tahoma" panose="020B0604030504040204" pitchFamily="34" charset="0"/>
                <a:cs typeface="Tahoma" panose="020B0604030504040204" pitchFamily="34" charset="0"/>
              </a:endParaRPr>
            </a:p>
          </p:txBody>
        </p:sp>
        <p:cxnSp>
          <p:nvCxnSpPr>
            <p:cNvPr id="5" name="Straight Arrow Connector 4"/>
            <p:cNvCxnSpPr/>
            <p:nvPr/>
          </p:nvCxnSpPr>
          <p:spPr bwMode="auto">
            <a:xfrm flipV="1">
              <a:off x="7909088" y="807481"/>
              <a:ext cx="0" cy="1879158"/>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5"/>
            <p:cNvSpPr txBox="1">
              <a:spLocks noChangeArrowheads="1"/>
            </p:cNvSpPr>
            <p:nvPr/>
          </p:nvSpPr>
          <p:spPr bwMode="auto">
            <a:xfrm>
              <a:off x="6806151" y="2547429"/>
              <a:ext cx="11029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HO-SO</a:t>
              </a:r>
              <a:r>
                <a:rPr lang="it-IT" altLang="en-US" sz="20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endParaRPr lang="en-US" altLang="en-US" sz="20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26" name="Text Box 5"/>
            <p:cNvSpPr txBox="1">
              <a:spLocks noChangeArrowheads="1"/>
            </p:cNvSpPr>
            <p:nvPr/>
          </p:nvSpPr>
          <p:spPr bwMode="auto">
            <a:xfrm rot="5400000">
              <a:off x="7613082" y="1549714"/>
              <a:ext cx="11029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energy</a:t>
              </a:r>
              <a:endParaRPr lang="en-US" altLang="en-US" sz="2000" baseline="-25000" dirty="0">
                <a:latin typeface="Tahoma" panose="020B0604030504040204" pitchFamily="34" charset="0"/>
                <a:ea typeface="Tahoma" panose="020B0604030504040204" pitchFamily="34" charset="0"/>
                <a:cs typeface="Tahoma" panose="020B0604030504040204" pitchFamily="34" charset="0"/>
              </a:endParaRPr>
            </a:p>
          </p:txBody>
        </p:sp>
        <p:cxnSp>
          <p:nvCxnSpPr>
            <p:cNvPr id="7" name="Straight Connector 6"/>
            <p:cNvCxnSpPr/>
            <p:nvPr/>
          </p:nvCxnSpPr>
          <p:spPr bwMode="auto">
            <a:xfrm flipV="1">
              <a:off x="5344998" y="1291472"/>
              <a:ext cx="2394408" cy="1"/>
            </a:xfrm>
            <a:prstGeom prst="line">
              <a:avLst/>
            </a:prstGeom>
            <a:solidFill>
              <a:schemeClr val="accent1"/>
            </a:solidFill>
            <a:ln w="19050" cap="flat" cmpd="sng" algn="ctr">
              <a:solidFill>
                <a:schemeClr val="tx1"/>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Straight Connector 28"/>
            <p:cNvCxnSpPr/>
            <p:nvPr/>
          </p:nvCxnSpPr>
          <p:spPr bwMode="auto">
            <a:xfrm>
              <a:off x="7081380" y="2384980"/>
              <a:ext cx="429768" cy="0"/>
            </a:xfrm>
            <a:prstGeom prst="line">
              <a:avLst/>
            </a:prstGeom>
            <a:solidFill>
              <a:schemeClr val="accent1"/>
            </a:solidFill>
            <a:ln w="19050" cap="flat" cmpd="sng" algn="ctr">
              <a:solidFill>
                <a:srgbClr val="FF33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Connector 33"/>
            <p:cNvCxnSpPr/>
            <p:nvPr/>
          </p:nvCxnSpPr>
          <p:spPr bwMode="auto">
            <a:xfrm flipV="1">
              <a:off x="7013542" y="2205871"/>
              <a:ext cx="584462" cy="0"/>
            </a:xfrm>
            <a:prstGeom prst="line">
              <a:avLst/>
            </a:prstGeom>
            <a:solidFill>
              <a:schemeClr val="accent1"/>
            </a:solidFill>
            <a:ln w="19050" cap="flat" cmpd="sng" algn="ctr">
              <a:solidFill>
                <a:srgbClr val="FF33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Connector 35"/>
            <p:cNvCxnSpPr/>
            <p:nvPr/>
          </p:nvCxnSpPr>
          <p:spPr bwMode="auto">
            <a:xfrm>
              <a:off x="6945540" y="2066040"/>
              <a:ext cx="718452" cy="0"/>
            </a:xfrm>
            <a:prstGeom prst="line">
              <a:avLst/>
            </a:prstGeom>
            <a:solidFill>
              <a:schemeClr val="accent1"/>
            </a:solidFill>
            <a:ln w="19050" cap="flat" cmpd="sng" algn="ctr">
              <a:solidFill>
                <a:srgbClr val="FF33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Down Arrow 14"/>
            <p:cNvSpPr/>
            <p:nvPr/>
          </p:nvSpPr>
          <p:spPr bwMode="auto">
            <a:xfrm>
              <a:off x="7131378" y="1306142"/>
              <a:ext cx="346775" cy="1069411"/>
            </a:xfrm>
            <a:prstGeom prst="downArrow">
              <a:avLst/>
            </a:prstGeom>
            <a:solidFill>
              <a:srgbClr val="FFFF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graphicFrame>
        <p:nvGraphicFramePr>
          <p:cNvPr id="47" name="Object 6"/>
          <p:cNvGraphicFramePr>
            <a:graphicFrameLocks noChangeAspect="1"/>
          </p:cNvGraphicFramePr>
          <p:nvPr>
            <p:extLst>
              <p:ext uri="{D42A27DB-BD31-4B8C-83A1-F6EECF244321}">
                <p14:modId xmlns:p14="http://schemas.microsoft.com/office/powerpoint/2010/main" val="378298211"/>
              </p:ext>
            </p:extLst>
          </p:nvPr>
        </p:nvGraphicFramePr>
        <p:xfrm>
          <a:off x="654050" y="2490932"/>
          <a:ext cx="4741863" cy="854075"/>
        </p:xfrm>
        <a:graphic>
          <a:graphicData uri="http://schemas.openxmlformats.org/presentationml/2006/ole">
            <mc:AlternateContent xmlns:mc="http://schemas.openxmlformats.org/markup-compatibility/2006">
              <mc:Choice xmlns:v="urn:schemas-microsoft-com:vml" Requires="v">
                <p:oleObj spid="_x0000_s174191" name="Equation" r:id="rId6" imgW="2184120" imgH="393480" progId="Equation.3">
                  <p:embed/>
                </p:oleObj>
              </mc:Choice>
              <mc:Fallback>
                <p:oleObj name="Equation" r:id="rId6" imgW="2184120" imgH="393480" progId="Equation.3">
                  <p:embed/>
                  <p:pic>
                    <p:nvPicPr>
                      <p:cNvPr id="47" name="Object 6"/>
                      <p:cNvPicPr>
                        <a:picLocks noChangeAspect="1" noChangeArrowheads="1"/>
                      </p:cNvPicPr>
                      <p:nvPr/>
                    </p:nvPicPr>
                    <p:blipFill>
                      <a:blip r:embed="rId7"/>
                      <a:srcRect/>
                      <a:stretch>
                        <a:fillRect/>
                      </a:stretch>
                    </p:blipFill>
                    <p:spPr bwMode="auto">
                      <a:xfrm>
                        <a:off x="654050" y="2490932"/>
                        <a:ext cx="4741863" cy="854075"/>
                      </a:xfrm>
                      <a:prstGeom prst="rect">
                        <a:avLst/>
                      </a:prstGeom>
                      <a:noFill/>
                      <a:ln>
                        <a:noFill/>
                      </a:ln>
                      <a:effectLst/>
                      <a:extLst/>
                    </p:spPr>
                  </p:pic>
                </p:oleObj>
              </mc:Fallback>
            </mc:AlternateContent>
          </a:graphicData>
        </a:graphic>
      </p:graphicFrame>
      <p:sp>
        <p:nvSpPr>
          <p:cNvPr id="33" name="Text Box 5"/>
          <p:cNvSpPr txBox="1">
            <a:spLocks noChangeArrowheads="1"/>
          </p:cNvSpPr>
          <p:nvPr/>
        </p:nvSpPr>
        <p:spPr bwMode="auto">
          <a:xfrm>
            <a:off x="914400" y="4103715"/>
            <a:ext cx="72501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Rate </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increases with [M]</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but only up to an </a:t>
            </a: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upper limit</a:t>
            </a:r>
            <a:endParaRPr lang="en-US" altLang="en-US" sz="22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5" name="Text Box 5"/>
          <p:cNvSpPr txBox="1">
            <a:spLocks noChangeArrowheads="1"/>
          </p:cNvSpPr>
          <p:nvPr/>
        </p:nvSpPr>
        <p:spPr bwMode="auto">
          <a:xfrm>
            <a:off x="914400" y="5089283"/>
            <a:ext cx="72501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 study experimentally: work under «pseudo-first order» conditions</a:t>
            </a:r>
            <a:endParaRPr lang="en-US"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8327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Termolecular processes and P dependence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8" name="Object 6"/>
          <p:cNvGraphicFramePr>
            <a:graphicFrameLocks noChangeAspect="1"/>
          </p:cNvGraphicFramePr>
          <p:nvPr>
            <p:extLst>
              <p:ext uri="{D42A27DB-BD31-4B8C-83A1-F6EECF244321}">
                <p14:modId xmlns:p14="http://schemas.microsoft.com/office/powerpoint/2010/main" val="2101476591"/>
              </p:ext>
            </p:extLst>
          </p:nvPr>
        </p:nvGraphicFramePr>
        <p:xfrm>
          <a:off x="5637760" y="5848118"/>
          <a:ext cx="1836738" cy="481012"/>
        </p:xfrm>
        <a:graphic>
          <a:graphicData uri="http://schemas.openxmlformats.org/presentationml/2006/ole">
            <mc:AlternateContent xmlns:mc="http://schemas.openxmlformats.org/markup-compatibility/2006">
              <mc:Choice xmlns:v="urn:schemas-microsoft-com:vml" Requires="v">
                <p:oleObj spid="_x0000_s175365" name="Equation" r:id="rId4" imgW="876240" imgH="228600" progId="Equation.3">
                  <p:embed/>
                </p:oleObj>
              </mc:Choice>
              <mc:Fallback>
                <p:oleObj name="Equation" r:id="rId4" imgW="876240" imgH="228600" progId="Equation.3">
                  <p:embed/>
                  <p:pic>
                    <p:nvPicPr>
                      <p:cNvPr id="28" name="Object 6"/>
                      <p:cNvPicPr>
                        <a:picLocks noChangeAspect="1" noChangeArrowheads="1"/>
                      </p:cNvPicPr>
                      <p:nvPr/>
                    </p:nvPicPr>
                    <p:blipFill>
                      <a:blip r:embed="rId5"/>
                      <a:srcRect/>
                      <a:stretch>
                        <a:fillRect/>
                      </a:stretch>
                    </p:blipFill>
                    <p:spPr bwMode="auto">
                      <a:xfrm>
                        <a:off x="5637760" y="5848118"/>
                        <a:ext cx="1836738" cy="481012"/>
                      </a:xfrm>
                      <a:prstGeom prst="rect">
                        <a:avLst/>
                      </a:prstGeom>
                      <a:noFill/>
                      <a:ln>
                        <a:noFill/>
                      </a:ln>
                      <a:effectLst/>
                      <a:extLst/>
                    </p:spPr>
                  </p:pic>
                </p:oleObj>
              </mc:Fallback>
            </mc:AlternateContent>
          </a:graphicData>
        </a:graphic>
      </p:graphicFrame>
      <p:sp>
        <p:nvSpPr>
          <p:cNvPr id="30" name="Text Box 5"/>
          <p:cNvSpPr txBox="1">
            <a:spLocks noChangeArrowheads="1"/>
          </p:cNvSpPr>
          <p:nvPr/>
        </p:nvSpPr>
        <p:spPr bwMode="auto">
          <a:xfrm>
            <a:off x="166476" y="3924534"/>
            <a:ext cx="834488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SO</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in great excess[SO</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constant=[SO</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3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pseudo-first order</a:t>
            </a:r>
            <a:endParaRPr lang="en-US" altLang="en-US" sz="2300" baseline="30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2" name="Object 6"/>
          <p:cNvGraphicFramePr>
            <a:graphicFrameLocks noChangeAspect="1"/>
          </p:cNvGraphicFramePr>
          <p:nvPr>
            <p:extLst>
              <p:ext uri="{D42A27DB-BD31-4B8C-83A1-F6EECF244321}">
                <p14:modId xmlns:p14="http://schemas.microsoft.com/office/powerpoint/2010/main" val="3877188998"/>
              </p:ext>
            </p:extLst>
          </p:nvPr>
        </p:nvGraphicFramePr>
        <p:xfrm>
          <a:off x="2183094" y="4522797"/>
          <a:ext cx="3421062" cy="798513"/>
        </p:xfrm>
        <a:graphic>
          <a:graphicData uri="http://schemas.openxmlformats.org/presentationml/2006/ole">
            <mc:AlternateContent xmlns:mc="http://schemas.openxmlformats.org/markup-compatibility/2006">
              <mc:Choice xmlns:v="urn:schemas-microsoft-com:vml" Requires="v">
                <p:oleObj spid="_x0000_s175366" name="Equation" r:id="rId6" imgW="1688760" imgH="393480" progId="Equation.3">
                  <p:embed/>
                </p:oleObj>
              </mc:Choice>
              <mc:Fallback>
                <p:oleObj name="Equation" r:id="rId6" imgW="1688760" imgH="393480" progId="Equation.3">
                  <p:embed/>
                  <p:pic>
                    <p:nvPicPr>
                      <p:cNvPr id="32" name="Object 6"/>
                      <p:cNvPicPr>
                        <a:picLocks noChangeAspect="1" noChangeArrowheads="1"/>
                      </p:cNvPicPr>
                      <p:nvPr/>
                    </p:nvPicPr>
                    <p:blipFill>
                      <a:blip r:embed="rId7"/>
                      <a:srcRect/>
                      <a:stretch>
                        <a:fillRect/>
                      </a:stretch>
                    </p:blipFill>
                    <p:spPr bwMode="auto">
                      <a:xfrm>
                        <a:off x="2183094" y="4522797"/>
                        <a:ext cx="3421062" cy="798513"/>
                      </a:xfrm>
                      <a:prstGeom prst="rect">
                        <a:avLst/>
                      </a:prstGeom>
                      <a:noFill/>
                      <a:ln>
                        <a:noFill/>
                      </a:ln>
                      <a:effectLst/>
                      <a:extLst/>
                    </p:spPr>
                  </p:pic>
                </p:oleObj>
              </mc:Fallback>
            </mc:AlternateContent>
          </a:graphicData>
        </a:graphic>
      </p:graphicFrame>
      <p:graphicFrame>
        <p:nvGraphicFramePr>
          <p:cNvPr id="33" name="Object 18"/>
          <p:cNvGraphicFramePr>
            <a:graphicFrameLocks noChangeAspect="1"/>
          </p:cNvGraphicFramePr>
          <p:nvPr>
            <p:extLst>
              <p:ext uri="{D42A27DB-BD31-4B8C-83A1-F6EECF244321}">
                <p14:modId xmlns:p14="http://schemas.microsoft.com/office/powerpoint/2010/main" val="3432478045"/>
              </p:ext>
            </p:extLst>
          </p:nvPr>
        </p:nvGraphicFramePr>
        <p:xfrm>
          <a:off x="1474206" y="5723876"/>
          <a:ext cx="3014663" cy="852487"/>
        </p:xfrm>
        <a:graphic>
          <a:graphicData uri="http://schemas.openxmlformats.org/presentationml/2006/ole">
            <mc:AlternateContent xmlns:mc="http://schemas.openxmlformats.org/markup-compatibility/2006">
              <mc:Choice xmlns:v="urn:schemas-microsoft-com:vml" Requires="v">
                <p:oleObj spid="_x0000_s175367" name="Equation" r:id="rId8" imgW="1523880" imgH="431640" progId="Equation.3">
                  <p:embed/>
                </p:oleObj>
              </mc:Choice>
              <mc:Fallback>
                <p:oleObj name="Equation" r:id="rId8" imgW="1523880" imgH="431640" progId="Equation.3">
                  <p:embed/>
                  <p:pic>
                    <p:nvPicPr>
                      <p:cNvPr id="33" name="Object 18"/>
                      <p:cNvPicPr>
                        <a:picLocks noChangeAspect="1" noChangeArrowheads="1"/>
                      </p:cNvPicPr>
                      <p:nvPr/>
                    </p:nvPicPr>
                    <p:blipFill>
                      <a:blip r:embed="rId9"/>
                      <a:srcRect/>
                      <a:stretch>
                        <a:fillRect/>
                      </a:stretch>
                    </p:blipFill>
                    <p:spPr bwMode="auto">
                      <a:xfrm>
                        <a:off x="1474206" y="5723876"/>
                        <a:ext cx="3014663" cy="852487"/>
                      </a:xfrm>
                      <a:prstGeom prst="rect">
                        <a:avLst/>
                      </a:prstGeom>
                      <a:noFill/>
                      <a:ln>
                        <a:noFill/>
                      </a:ln>
                      <a:effectLst/>
                      <a:extLst/>
                    </p:spPr>
                  </p:pic>
                </p:oleObj>
              </mc:Fallback>
            </mc:AlternateContent>
          </a:graphicData>
        </a:graphic>
      </p:graphicFrame>
      <p:sp>
        <p:nvSpPr>
          <p:cNvPr id="4" name="Oval 3"/>
          <p:cNvSpPr/>
          <p:nvPr/>
        </p:nvSpPr>
        <p:spPr bwMode="auto">
          <a:xfrm>
            <a:off x="3023914" y="5748016"/>
            <a:ext cx="1315006" cy="692607"/>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5" name="Text Box 5"/>
          <p:cNvSpPr txBox="1">
            <a:spLocks noChangeArrowheads="1"/>
          </p:cNvSpPr>
          <p:nvPr/>
        </p:nvSpPr>
        <p:spPr bwMode="auto">
          <a:xfrm>
            <a:off x="3548696" y="5295121"/>
            <a:ext cx="161260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decay rate</a:t>
            </a:r>
            <a:endParaRPr lang="en-US" altLang="en-US"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8" name="Text Box 5"/>
          <p:cNvSpPr txBox="1">
            <a:spLocks noChangeArrowheads="1"/>
          </p:cNvSpPr>
          <p:nvPr/>
        </p:nvSpPr>
        <p:spPr bwMode="auto">
          <a:xfrm>
            <a:off x="4849016" y="5862057"/>
            <a:ext cx="86179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with</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 name="Rectangle 1"/>
          <p:cNvSpPr/>
          <p:nvPr/>
        </p:nvSpPr>
        <p:spPr>
          <a:xfrm>
            <a:off x="253715" y="788544"/>
            <a:ext cx="8785346"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We follow the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decay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rate of OH </a:t>
            </a:r>
            <a:r>
              <a:rPr lang="en-US" sz="2200" dirty="0" smtClean="0">
                <a:latin typeface="Tahoma" panose="020B0604030504040204" pitchFamily="34" charset="0"/>
                <a:ea typeface="Tahoma" panose="020B0604030504040204" pitchFamily="34" charset="0"/>
                <a:cs typeface="Tahoma" panose="020B0604030504040204" pitchFamily="34" charset="0"/>
              </a:rPr>
              <a:t>in the </a:t>
            </a:r>
            <a:r>
              <a:rPr lang="en-US" sz="2200" dirty="0">
                <a:latin typeface="Tahoma" panose="020B0604030504040204" pitchFamily="34" charset="0"/>
                <a:ea typeface="Tahoma" panose="020B0604030504040204" pitchFamily="34" charset="0"/>
                <a:cs typeface="Tahoma" panose="020B0604030504040204" pitchFamily="34" charset="0"/>
              </a:rPr>
              <a:t>presence of </a:t>
            </a:r>
            <a:r>
              <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rPr>
              <a:t>excess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en-US" sz="22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and constant third </a:t>
            </a:r>
            <a:r>
              <a:rPr lang="en-US" sz="2200" dirty="0">
                <a:latin typeface="Tahoma" panose="020B0604030504040204" pitchFamily="34" charset="0"/>
                <a:ea typeface="Tahoma" panose="020B0604030504040204" pitchFamily="34" charset="0"/>
                <a:cs typeface="Tahoma" panose="020B0604030504040204" pitchFamily="34" charset="0"/>
              </a:rPr>
              <a:t>body </a:t>
            </a:r>
            <a:r>
              <a:rPr lang="en-US" sz="2200" dirty="0" smtClean="0">
                <a:latin typeface="Tahoma" panose="020B0604030504040204" pitchFamily="34" charset="0"/>
                <a:ea typeface="Tahoma" panose="020B0604030504040204" pitchFamily="34" charset="0"/>
                <a:cs typeface="Tahoma" panose="020B0604030504040204" pitchFamily="34" charset="0"/>
              </a:rPr>
              <a:t>M ("</a:t>
            </a:r>
            <a:r>
              <a:rPr lang="en-US" sz="2200" dirty="0">
                <a:latin typeface="Tahoma" panose="020B0604030504040204" pitchFamily="34" charset="0"/>
                <a:ea typeface="Tahoma" panose="020B0604030504040204" pitchFamily="34" charset="0"/>
                <a:cs typeface="Tahoma" panose="020B0604030504040204" pitchFamily="34" charset="0"/>
              </a:rPr>
              <a:t>bath" </a:t>
            </a:r>
            <a:r>
              <a:rPr lang="en-US" sz="2200" dirty="0" smtClean="0">
                <a:latin typeface="Tahoma" panose="020B0604030504040204" pitchFamily="34" charset="0"/>
                <a:ea typeface="Tahoma" panose="020B0604030504040204" pitchFamily="34" charset="0"/>
                <a:cs typeface="Tahoma" panose="020B0604030504040204" pitchFamily="34" charset="0"/>
              </a:rPr>
              <a:t>gas, e.g. air):</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42" name="Text Box 5"/>
          <p:cNvSpPr txBox="1">
            <a:spLocks noChangeArrowheads="1"/>
          </p:cNvSpPr>
          <p:nvPr/>
        </p:nvSpPr>
        <p:spPr bwMode="auto">
          <a:xfrm>
            <a:off x="133186" y="2736964"/>
            <a:ext cx="441130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Assuming [M] constant it can be combined with k</a:t>
            </a:r>
            <a:r>
              <a:rPr lang="it-IT" altLang="en-US" sz="23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III</a:t>
            </a:r>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to give:</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3" name="Object 6"/>
          <p:cNvGraphicFramePr>
            <a:graphicFrameLocks noChangeAspect="1"/>
          </p:cNvGraphicFramePr>
          <p:nvPr>
            <p:extLst>
              <p:ext uri="{D42A27DB-BD31-4B8C-83A1-F6EECF244321}">
                <p14:modId xmlns:p14="http://schemas.microsoft.com/office/powerpoint/2010/main" val="96334432"/>
              </p:ext>
            </p:extLst>
          </p:nvPr>
        </p:nvGraphicFramePr>
        <p:xfrm>
          <a:off x="4338918" y="3051817"/>
          <a:ext cx="2530475" cy="479425"/>
        </p:xfrm>
        <a:graphic>
          <a:graphicData uri="http://schemas.openxmlformats.org/presentationml/2006/ole">
            <mc:AlternateContent xmlns:mc="http://schemas.openxmlformats.org/markup-compatibility/2006">
              <mc:Choice xmlns:v="urn:schemas-microsoft-com:vml" Requires="v">
                <p:oleObj spid="_x0000_s175368" name="Equation" r:id="rId10" imgW="1206360" imgH="228600" progId="Equation.3">
                  <p:embed/>
                </p:oleObj>
              </mc:Choice>
              <mc:Fallback>
                <p:oleObj name="Equation" r:id="rId10" imgW="1206360" imgH="228600" progId="Equation.3">
                  <p:embed/>
                  <p:pic>
                    <p:nvPicPr>
                      <p:cNvPr id="43" name="Object 6"/>
                      <p:cNvPicPr>
                        <a:picLocks noChangeAspect="1" noChangeArrowheads="1"/>
                      </p:cNvPicPr>
                      <p:nvPr/>
                    </p:nvPicPr>
                    <p:blipFill>
                      <a:blip r:embed="rId11"/>
                      <a:srcRect/>
                      <a:stretch>
                        <a:fillRect/>
                      </a:stretch>
                    </p:blipFill>
                    <p:spPr bwMode="auto">
                      <a:xfrm>
                        <a:off x="4338918" y="3051817"/>
                        <a:ext cx="2530475" cy="479425"/>
                      </a:xfrm>
                      <a:prstGeom prst="rect">
                        <a:avLst/>
                      </a:prstGeom>
                      <a:noFill/>
                      <a:ln>
                        <a:noFill/>
                      </a:ln>
                      <a:effectLst/>
                      <a:extLst/>
                    </p:spPr>
                  </p:pic>
                </p:oleObj>
              </mc:Fallback>
            </mc:AlternateContent>
          </a:graphicData>
        </a:graphic>
      </p:graphicFrame>
      <p:sp>
        <p:nvSpPr>
          <p:cNvPr id="44" name="Oval 43"/>
          <p:cNvSpPr/>
          <p:nvPr/>
        </p:nvSpPr>
        <p:spPr bwMode="auto">
          <a:xfrm>
            <a:off x="4785529" y="2973676"/>
            <a:ext cx="751539" cy="593640"/>
          </a:xfrm>
          <a:prstGeom prst="ellipse">
            <a:avLst/>
          </a:prstGeom>
          <a:noFill/>
          <a:ln w="38100" cap="flat" cmpd="sng" algn="ctr">
            <a:solidFill>
              <a:srgbClr val="00B05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45" name="Text Box 5"/>
          <p:cNvSpPr txBox="1">
            <a:spLocks noChangeArrowheads="1"/>
          </p:cNvSpPr>
          <p:nvPr/>
        </p:nvSpPr>
        <p:spPr bwMode="auto">
          <a:xfrm>
            <a:off x="4891305" y="2497850"/>
            <a:ext cx="4778520"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B05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pseudo-2nd order rate constant</a:t>
            </a:r>
            <a:endParaRPr lang="en-US" altLang="en-US" sz="2300" baseline="-25000"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6" name="Object 6"/>
          <p:cNvGraphicFramePr>
            <a:graphicFrameLocks noChangeAspect="1"/>
          </p:cNvGraphicFramePr>
          <p:nvPr>
            <p:extLst>
              <p:ext uri="{D42A27DB-BD31-4B8C-83A1-F6EECF244321}">
                <p14:modId xmlns:p14="http://schemas.microsoft.com/office/powerpoint/2010/main" val="1617370691"/>
              </p:ext>
            </p:extLst>
          </p:nvPr>
        </p:nvGraphicFramePr>
        <p:xfrm>
          <a:off x="1713257" y="1601185"/>
          <a:ext cx="4741863" cy="854075"/>
        </p:xfrm>
        <a:graphic>
          <a:graphicData uri="http://schemas.openxmlformats.org/presentationml/2006/ole">
            <mc:AlternateContent xmlns:mc="http://schemas.openxmlformats.org/markup-compatibility/2006">
              <mc:Choice xmlns:v="urn:schemas-microsoft-com:vml" Requires="v">
                <p:oleObj spid="_x0000_s175369" name="Equation" r:id="rId12" imgW="2184120" imgH="393480" progId="Equation.3">
                  <p:embed/>
                </p:oleObj>
              </mc:Choice>
              <mc:Fallback>
                <p:oleObj name="Equation" r:id="rId12" imgW="2184120" imgH="393480" progId="Equation.3">
                  <p:embed/>
                  <p:pic>
                    <p:nvPicPr>
                      <p:cNvPr id="47" name="Object 6"/>
                      <p:cNvPicPr>
                        <a:picLocks noChangeAspect="1" noChangeArrowheads="1"/>
                      </p:cNvPicPr>
                      <p:nvPr/>
                    </p:nvPicPr>
                    <p:blipFill>
                      <a:blip r:embed="rId13"/>
                      <a:srcRect/>
                      <a:stretch>
                        <a:fillRect/>
                      </a:stretch>
                    </p:blipFill>
                    <p:spPr bwMode="auto">
                      <a:xfrm>
                        <a:off x="1713257" y="1601185"/>
                        <a:ext cx="4741863" cy="85407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655377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4" grpId="0" animBg="1"/>
      <p:bldP spid="35" grpId="0"/>
      <p:bldP spid="38" grpId="0"/>
      <p:bldP spid="42" grpId="0"/>
      <p:bldP spid="44" grpId="0" animBg="1"/>
      <p:bldP spid="4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olo 4"/>
          <p:cNvSpPr txBox="1">
            <a:spLocks/>
          </p:cNvSpPr>
          <p:nvPr/>
        </p:nvSpPr>
        <p:spPr>
          <a:xfrm>
            <a:off x="133186" y="-26180"/>
            <a:ext cx="8905875"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Termolecular processes and P dependence</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24"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8" name="Object 6"/>
          <p:cNvGraphicFramePr>
            <a:graphicFrameLocks noChangeAspect="1"/>
          </p:cNvGraphicFramePr>
          <p:nvPr>
            <p:extLst/>
          </p:nvPr>
        </p:nvGraphicFramePr>
        <p:xfrm>
          <a:off x="5757680" y="1274591"/>
          <a:ext cx="1836738" cy="481012"/>
        </p:xfrm>
        <a:graphic>
          <a:graphicData uri="http://schemas.openxmlformats.org/presentationml/2006/ole">
            <mc:AlternateContent xmlns:mc="http://schemas.openxmlformats.org/markup-compatibility/2006">
              <mc:Choice xmlns:v="urn:schemas-microsoft-com:vml" Requires="v">
                <p:oleObj spid="_x0000_s176232" name="Equation" r:id="rId4" imgW="876240" imgH="228600" progId="Equation.3">
                  <p:embed/>
                </p:oleObj>
              </mc:Choice>
              <mc:Fallback>
                <p:oleObj name="Equation" r:id="rId4" imgW="876240" imgH="228600" progId="Equation.3">
                  <p:embed/>
                  <p:pic>
                    <p:nvPicPr>
                      <p:cNvPr id="28" name="Object 6"/>
                      <p:cNvPicPr>
                        <a:picLocks noChangeAspect="1" noChangeArrowheads="1"/>
                      </p:cNvPicPr>
                      <p:nvPr/>
                    </p:nvPicPr>
                    <p:blipFill>
                      <a:blip r:embed="rId5"/>
                      <a:srcRect/>
                      <a:stretch>
                        <a:fillRect/>
                      </a:stretch>
                    </p:blipFill>
                    <p:spPr bwMode="auto">
                      <a:xfrm>
                        <a:off x="5757680" y="1274591"/>
                        <a:ext cx="1836738" cy="481012"/>
                      </a:xfrm>
                      <a:prstGeom prst="rect">
                        <a:avLst/>
                      </a:prstGeom>
                      <a:noFill/>
                      <a:ln>
                        <a:noFill/>
                      </a:ln>
                      <a:effectLst/>
                      <a:extLst/>
                    </p:spPr>
                  </p:pic>
                </p:oleObj>
              </mc:Fallback>
            </mc:AlternateContent>
          </a:graphicData>
        </a:graphic>
      </p:graphicFrame>
      <p:graphicFrame>
        <p:nvGraphicFramePr>
          <p:cNvPr id="33" name="Object 18"/>
          <p:cNvGraphicFramePr>
            <a:graphicFrameLocks noChangeAspect="1"/>
          </p:cNvGraphicFramePr>
          <p:nvPr>
            <p:extLst/>
          </p:nvPr>
        </p:nvGraphicFramePr>
        <p:xfrm>
          <a:off x="1570298" y="1121435"/>
          <a:ext cx="3014663" cy="852488"/>
        </p:xfrm>
        <a:graphic>
          <a:graphicData uri="http://schemas.openxmlformats.org/presentationml/2006/ole">
            <mc:AlternateContent xmlns:mc="http://schemas.openxmlformats.org/markup-compatibility/2006">
              <mc:Choice xmlns:v="urn:schemas-microsoft-com:vml" Requires="v">
                <p:oleObj spid="_x0000_s176233" name="Equation" r:id="rId6" imgW="1523880" imgH="431640" progId="Equation.3">
                  <p:embed/>
                </p:oleObj>
              </mc:Choice>
              <mc:Fallback>
                <p:oleObj name="Equation" r:id="rId6" imgW="1523880" imgH="431640" progId="Equation.3">
                  <p:embed/>
                  <p:pic>
                    <p:nvPicPr>
                      <p:cNvPr id="33" name="Object 18"/>
                      <p:cNvPicPr>
                        <a:picLocks noChangeAspect="1" noChangeArrowheads="1"/>
                      </p:cNvPicPr>
                      <p:nvPr/>
                    </p:nvPicPr>
                    <p:blipFill>
                      <a:blip r:embed="rId7"/>
                      <a:srcRect/>
                      <a:stretch>
                        <a:fillRect/>
                      </a:stretch>
                    </p:blipFill>
                    <p:spPr bwMode="auto">
                      <a:xfrm>
                        <a:off x="1570298" y="1121435"/>
                        <a:ext cx="3014663" cy="852488"/>
                      </a:xfrm>
                      <a:prstGeom prst="rect">
                        <a:avLst/>
                      </a:prstGeom>
                      <a:noFill/>
                      <a:ln>
                        <a:noFill/>
                      </a:ln>
                      <a:effectLst/>
                      <a:extLst/>
                    </p:spPr>
                  </p:pic>
                </p:oleObj>
              </mc:Fallback>
            </mc:AlternateContent>
          </a:graphicData>
        </a:graphic>
      </p:graphicFrame>
      <p:sp>
        <p:nvSpPr>
          <p:cNvPr id="4" name="Oval 3"/>
          <p:cNvSpPr/>
          <p:nvPr/>
        </p:nvSpPr>
        <p:spPr bwMode="auto">
          <a:xfrm>
            <a:off x="3143833" y="1174489"/>
            <a:ext cx="1331085" cy="692607"/>
          </a:xfrm>
          <a:prstGeom prst="ellipse">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35" name="Text Box 5"/>
          <p:cNvSpPr txBox="1">
            <a:spLocks noChangeArrowheads="1"/>
          </p:cNvSpPr>
          <p:nvPr/>
        </p:nvSpPr>
        <p:spPr bwMode="auto">
          <a:xfrm>
            <a:off x="3668616" y="721594"/>
            <a:ext cx="161260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decay rate</a:t>
            </a:r>
            <a:endParaRPr lang="en-US" altLang="en-US" sz="2300" baseline="-25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5"/>
          <p:cNvPicPr>
            <a:picLocks noChangeAspect="1"/>
          </p:cNvPicPr>
          <p:nvPr/>
        </p:nvPicPr>
        <p:blipFill>
          <a:blip r:embed="rId8"/>
          <a:stretch>
            <a:fillRect/>
          </a:stretch>
        </p:blipFill>
        <p:spPr>
          <a:xfrm>
            <a:off x="244114" y="3361625"/>
            <a:ext cx="4065376" cy="3168000"/>
          </a:xfrm>
          <a:prstGeom prst="rect">
            <a:avLst/>
          </a:prstGeom>
        </p:spPr>
      </p:pic>
      <p:sp>
        <p:nvSpPr>
          <p:cNvPr id="38" name="Text Box 5"/>
          <p:cNvSpPr txBox="1">
            <a:spLocks noChangeArrowheads="1"/>
          </p:cNvSpPr>
          <p:nvPr/>
        </p:nvSpPr>
        <p:spPr bwMode="auto">
          <a:xfrm>
            <a:off x="4968936" y="1288530"/>
            <a:ext cx="861793"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with</a:t>
            </a:r>
            <a:endParaRPr lang="en-US" altLang="en-US" sz="2300" baseline="30000" dirty="0">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9"/>
          <a:stretch>
            <a:fillRect/>
          </a:stretch>
        </p:blipFill>
        <p:spPr>
          <a:xfrm>
            <a:off x="5281219" y="3111428"/>
            <a:ext cx="3503135" cy="2845778"/>
          </a:xfrm>
          <a:prstGeom prst="rect">
            <a:avLst/>
          </a:prstGeom>
        </p:spPr>
      </p:pic>
      <p:sp>
        <p:nvSpPr>
          <p:cNvPr id="41" name="Text Box 5"/>
          <p:cNvSpPr txBox="1">
            <a:spLocks noChangeArrowheads="1"/>
          </p:cNvSpPr>
          <p:nvPr/>
        </p:nvSpPr>
        <p:spPr bwMode="auto">
          <a:xfrm>
            <a:off x="6153292" y="5860002"/>
            <a:ext cx="16542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pressure of M</a:t>
            </a:r>
            <a:endParaRPr lang="en-US" altLang="en-US"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42" name="Text Box 5"/>
          <p:cNvSpPr txBox="1">
            <a:spLocks noChangeArrowheads="1"/>
          </p:cNvSpPr>
          <p:nvPr/>
        </p:nvSpPr>
        <p:spPr bwMode="auto">
          <a:xfrm>
            <a:off x="6245767" y="2690521"/>
            <a:ext cx="2841509"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3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k</a:t>
            </a:r>
            <a:r>
              <a:rPr lang="en-US" sz="2300" baseline="300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bim</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as a function of pressure of M</a:t>
            </a:r>
            <a:endParaRPr lang="en-US" altLang="en-US" sz="2300" baseline="300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133186" y="2089539"/>
            <a:ext cx="4884283" cy="1154162"/>
          </a:xfrm>
          <a:prstGeom prst="rect">
            <a:avLst/>
          </a:prstGeom>
        </p:spPr>
        <p:txBody>
          <a:bodyPr wrap="square">
            <a:spAutoFit/>
          </a:bodyPr>
          <a:lstStyle/>
          <a:p>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A plot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of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OH decay </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rates against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a:t>
            </a:r>
            <a:r>
              <a:rPr 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2</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2300"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0</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is linear</a:t>
            </a:r>
            <a:r>
              <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rPr>
              <a:t>, with the slopes increasing with </a:t>
            </a:r>
            <a:r>
              <a:rPr 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the pressure of M</a:t>
            </a:r>
            <a:endParaRPr 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9521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938343" y="32392"/>
            <a:ext cx="1090537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Termolecular proc. &amp; steady-state approx.</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403583" y="833911"/>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26533" y="1031674"/>
            <a:ext cx="8517467" cy="430887"/>
          </a:xfrm>
          <a:prstGeom prst="rect">
            <a:avLst/>
          </a:prstGeom>
          <a:noFill/>
        </p:spPr>
        <p:txBody>
          <a:bodyPr wrap="square" rtlCol="0">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Three body reactions </a:t>
            </a:r>
            <a:r>
              <a:rPr lang="it-IT" sz="2200" dirty="0" smtClean="0">
                <a:latin typeface="Tahoma" panose="020B0604030504040204" pitchFamily="34" charset="0"/>
                <a:ea typeface="Tahoma" panose="020B0604030504040204" pitchFamily="34" charset="0"/>
                <a:cs typeface="Tahoma" panose="020B0604030504040204" pitchFamily="34" charset="0"/>
              </a:rPr>
              <a:t>treated using steady state approximation</a:t>
            </a:r>
          </a:p>
        </p:txBody>
      </p:sp>
      <p:graphicFrame>
        <p:nvGraphicFramePr>
          <p:cNvPr id="13" name="Object 6"/>
          <p:cNvGraphicFramePr>
            <a:graphicFrameLocks noChangeAspect="1"/>
          </p:cNvGraphicFramePr>
          <p:nvPr>
            <p:extLst>
              <p:ext uri="{D42A27DB-BD31-4B8C-83A1-F6EECF244321}">
                <p14:modId xmlns:p14="http://schemas.microsoft.com/office/powerpoint/2010/main" val="4101602787"/>
              </p:ext>
            </p:extLst>
          </p:nvPr>
        </p:nvGraphicFramePr>
        <p:xfrm>
          <a:off x="507492" y="1559109"/>
          <a:ext cx="4006850" cy="1362075"/>
        </p:xfrm>
        <a:graphic>
          <a:graphicData uri="http://schemas.openxmlformats.org/presentationml/2006/ole">
            <mc:AlternateContent xmlns:mc="http://schemas.openxmlformats.org/markup-compatibility/2006">
              <mc:Choice xmlns:v="urn:schemas-microsoft-com:vml" Requires="v">
                <p:oleObj spid="_x0000_s137002" name="Equation" r:id="rId4" imgW="2171520" imgH="736560" progId="Equation.3">
                  <p:embed/>
                </p:oleObj>
              </mc:Choice>
              <mc:Fallback>
                <p:oleObj name="Equation" r:id="rId4" imgW="2171520" imgH="736560" progId="Equation.3">
                  <p:embed/>
                  <p:pic>
                    <p:nvPicPr>
                      <p:cNvPr id="27" name="Object 6"/>
                      <p:cNvPicPr>
                        <a:picLocks noChangeAspect="1" noChangeArrowheads="1"/>
                      </p:cNvPicPr>
                      <p:nvPr/>
                    </p:nvPicPr>
                    <p:blipFill>
                      <a:blip r:embed="rId5"/>
                      <a:srcRect/>
                      <a:stretch>
                        <a:fillRect/>
                      </a:stretch>
                    </p:blipFill>
                    <p:spPr bwMode="auto">
                      <a:xfrm>
                        <a:off x="507492" y="1559109"/>
                        <a:ext cx="4006850" cy="1362075"/>
                      </a:xfrm>
                      <a:prstGeom prst="rect">
                        <a:avLst/>
                      </a:prstGeom>
                      <a:noFill/>
                      <a:ln>
                        <a:noFill/>
                      </a:ln>
                      <a:effectLst/>
                      <a:extLst/>
                    </p:spPr>
                  </p:pic>
                </p:oleObj>
              </mc:Fallback>
            </mc:AlternateContent>
          </a:graphicData>
        </a:graphic>
      </p:graphicFrame>
      <p:sp>
        <p:nvSpPr>
          <p:cNvPr id="3" name="Oval 2"/>
          <p:cNvSpPr/>
          <p:nvPr/>
        </p:nvSpPr>
        <p:spPr bwMode="auto">
          <a:xfrm>
            <a:off x="2354092" y="1550115"/>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Oval 15"/>
          <p:cNvSpPr/>
          <p:nvPr/>
        </p:nvSpPr>
        <p:spPr bwMode="auto">
          <a:xfrm>
            <a:off x="901428" y="2007832"/>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7" name="Straight Connector 6"/>
          <p:cNvCxnSpPr/>
          <p:nvPr/>
        </p:nvCxnSpPr>
        <p:spPr bwMode="auto">
          <a:xfrm flipV="1">
            <a:off x="901428" y="2953746"/>
            <a:ext cx="3378742"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28" name="Object 6"/>
          <p:cNvGraphicFramePr>
            <a:graphicFrameLocks noChangeAspect="1"/>
          </p:cNvGraphicFramePr>
          <p:nvPr>
            <p:extLst>
              <p:ext uri="{D42A27DB-BD31-4B8C-83A1-F6EECF244321}">
                <p14:modId xmlns:p14="http://schemas.microsoft.com/office/powerpoint/2010/main" val="3137743505"/>
              </p:ext>
            </p:extLst>
          </p:nvPr>
        </p:nvGraphicFramePr>
        <p:xfrm>
          <a:off x="913436" y="3001321"/>
          <a:ext cx="2881312" cy="376238"/>
        </p:xfrm>
        <a:graphic>
          <a:graphicData uri="http://schemas.openxmlformats.org/presentationml/2006/ole">
            <mc:AlternateContent xmlns:mc="http://schemas.openxmlformats.org/markup-compatibility/2006">
              <mc:Choice xmlns:v="urn:schemas-microsoft-com:vml" Requires="v">
                <p:oleObj spid="_x0000_s137003" name="Equation" r:id="rId6" imgW="1562040" imgH="203040" progId="Equation.3">
                  <p:embed/>
                </p:oleObj>
              </mc:Choice>
              <mc:Fallback>
                <p:oleObj name="Equation" r:id="rId6" imgW="1562040" imgH="203040" progId="Equation.3">
                  <p:embed/>
                  <p:pic>
                    <p:nvPicPr>
                      <p:cNvPr id="13" name="Object 6"/>
                      <p:cNvPicPr>
                        <a:picLocks noChangeAspect="1" noChangeArrowheads="1"/>
                      </p:cNvPicPr>
                      <p:nvPr/>
                    </p:nvPicPr>
                    <p:blipFill>
                      <a:blip r:embed="rId7"/>
                      <a:srcRect/>
                      <a:stretch>
                        <a:fillRect/>
                      </a:stretch>
                    </p:blipFill>
                    <p:spPr bwMode="auto">
                      <a:xfrm>
                        <a:off x="913436" y="3001321"/>
                        <a:ext cx="2881312" cy="376238"/>
                      </a:xfrm>
                      <a:prstGeom prst="rect">
                        <a:avLst/>
                      </a:prstGeom>
                      <a:noFill/>
                      <a:ln>
                        <a:noFill/>
                      </a:ln>
                      <a:effectLst/>
                      <a:extLst/>
                    </p:spPr>
                  </p:pic>
                </p:oleObj>
              </mc:Fallback>
            </mc:AlternateContent>
          </a:graphicData>
        </a:graphic>
      </p:graphicFrame>
      <p:sp>
        <p:nvSpPr>
          <p:cNvPr id="17" name="Rectangle 16"/>
          <p:cNvSpPr/>
          <p:nvPr/>
        </p:nvSpPr>
        <p:spPr>
          <a:xfrm>
            <a:off x="1164418" y="3848001"/>
            <a:ext cx="7158625" cy="800219"/>
          </a:xfrm>
          <a:prstGeom prst="rect">
            <a:avLst/>
          </a:prstGeom>
        </p:spPr>
        <p:txBody>
          <a:bodyPr wrap="square">
            <a:spAutoFit/>
          </a:bodyPr>
          <a:lstStyle/>
          <a:p>
            <a:r>
              <a:rPr lang="en-US" sz="2300" dirty="0" smtClean="0">
                <a:latin typeface="Tahoma" panose="020B0604030504040204" pitchFamily="34" charset="0"/>
                <a:ea typeface="Tahoma" panose="020B0604030504040204" pitchFamily="34" charset="0"/>
                <a:cs typeface="Tahoma" panose="020B0604030504040204" pitchFamily="34" charset="0"/>
              </a:rPr>
              <a:t>Association </a:t>
            </a:r>
            <a:r>
              <a:rPr lang="en-US" sz="2300" dirty="0">
                <a:latin typeface="Tahoma" panose="020B0604030504040204" pitchFamily="34" charset="0"/>
                <a:ea typeface="Tahoma" panose="020B0604030504040204" pitchFamily="34" charset="0"/>
                <a:cs typeface="Tahoma" panose="020B0604030504040204" pitchFamily="34" charset="0"/>
              </a:rPr>
              <a:t>reactions </a:t>
            </a:r>
            <a:r>
              <a:rPr lang="en-US" sz="2300" dirty="0" smtClean="0">
                <a:latin typeface="Tahoma" panose="020B0604030504040204" pitchFamily="34" charset="0"/>
                <a:ea typeface="Tahoma" panose="020B0604030504040204" pitchFamily="34" charset="0"/>
                <a:cs typeface="Tahoma" panose="020B0604030504040204" pitchFamily="34" charset="0"/>
              </a:rPr>
              <a:t>can be seen as a </a:t>
            </a:r>
            <a:r>
              <a:rPr lang="en-US" sz="2300" dirty="0">
                <a:latin typeface="Tahoma" panose="020B0604030504040204" pitchFamily="34" charset="0"/>
                <a:ea typeface="Tahoma" panose="020B0604030504040204" pitchFamily="34" charset="0"/>
                <a:cs typeface="Tahoma" panose="020B0604030504040204" pitchFamily="34" charset="0"/>
              </a:rPr>
              <a:t>sequence of </a:t>
            </a:r>
            <a:r>
              <a:rPr lang="en-US" sz="2300" dirty="0" smtClean="0">
                <a:latin typeface="Tahoma" panose="020B0604030504040204" pitchFamily="34" charset="0"/>
                <a:ea typeface="Tahoma" panose="020B0604030504040204" pitchFamily="34" charset="0"/>
                <a:cs typeface="Tahoma" panose="020B0604030504040204" pitchFamily="34" charset="0"/>
              </a:rPr>
              <a:t>two bimolecular </a:t>
            </a:r>
            <a:r>
              <a:rPr lang="en-US" sz="2300" dirty="0">
                <a:latin typeface="Tahoma" panose="020B0604030504040204" pitchFamily="34" charset="0"/>
                <a:ea typeface="Tahoma" panose="020B0604030504040204" pitchFamily="34" charset="0"/>
                <a:cs typeface="Tahoma" panose="020B0604030504040204" pitchFamily="34" charset="0"/>
              </a:rPr>
              <a:t>reactions</a:t>
            </a:r>
          </a:p>
        </p:txBody>
      </p:sp>
      <p:graphicFrame>
        <p:nvGraphicFramePr>
          <p:cNvPr id="18" name="Object 6"/>
          <p:cNvGraphicFramePr>
            <a:graphicFrameLocks noChangeAspect="1"/>
          </p:cNvGraphicFramePr>
          <p:nvPr>
            <p:extLst>
              <p:ext uri="{D42A27DB-BD31-4B8C-83A1-F6EECF244321}">
                <p14:modId xmlns:p14="http://schemas.microsoft.com/office/powerpoint/2010/main" val="2760041619"/>
              </p:ext>
            </p:extLst>
          </p:nvPr>
        </p:nvGraphicFramePr>
        <p:xfrm>
          <a:off x="2017713" y="4737100"/>
          <a:ext cx="3286125" cy="492125"/>
        </p:xfrm>
        <a:graphic>
          <a:graphicData uri="http://schemas.openxmlformats.org/presentationml/2006/ole">
            <mc:AlternateContent xmlns:mc="http://schemas.openxmlformats.org/markup-compatibility/2006">
              <mc:Choice xmlns:v="urn:schemas-microsoft-com:vml" Requires="v">
                <p:oleObj spid="_x0000_s137004" name="Equation" r:id="rId8" imgW="1612800" imgH="241200" progId="Equation.3">
                  <p:embed/>
                </p:oleObj>
              </mc:Choice>
              <mc:Fallback>
                <p:oleObj name="Equation" r:id="rId8" imgW="1612800" imgH="241200" progId="Equation.3">
                  <p:embed/>
                  <p:pic>
                    <p:nvPicPr>
                      <p:cNvPr id="30" name="Object 6"/>
                      <p:cNvPicPr>
                        <a:picLocks noChangeAspect="1" noChangeArrowheads="1"/>
                      </p:cNvPicPr>
                      <p:nvPr/>
                    </p:nvPicPr>
                    <p:blipFill>
                      <a:blip r:embed="rId9"/>
                      <a:srcRect/>
                      <a:stretch>
                        <a:fillRect/>
                      </a:stretch>
                    </p:blipFill>
                    <p:spPr bwMode="auto">
                      <a:xfrm>
                        <a:off x="2017713" y="4737100"/>
                        <a:ext cx="3286125" cy="492125"/>
                      </a:xfrm>
                      <a:prstGeom prst="rect">
                        <a:avLst/>
                      </a:prstGeom>
                      <a:noFill/>
                      <a:ln>
                        <a:noFill/>
                      </a:ln>
                      <a:effectLst/>
                      <a:extLst/>
                    </p:spPr>
                  </p:pic>
                </p:oleObj>
              </mc:Fallback>
            </mc:AlternateContent>
          </a:graphicData>
        </a:graphic>
      </p:graphicFrame>
      <p:graphicFrame>
        <p:nvGraphicFramePr>
          <p:cNvPr id="19" name="Object 6"/>
          <p:cNvGraphicFramePr>
            <a:graphicFrameLocks noChangeAspect="1"/>
          </p:cNvGraphicFramePr>
          <p:nvPr>
            <p:extLst>
              <p:ext uri="{D42A27DB-BD31-4B8C-83A1-F6EECF244321}">
                <p14:modId xmlns:p14="http://schemas.microsoft.com/office/powerpoint/2010/main" val="1990294864"/>
              </p:ext>
            </p:extLst>
          </p:nvPr>
        </p:nvGraphicFramePr>
        <p:xfrm>
          <a:off x="1952625" y="5235575"/>
          <a:ext cx="3441700" cy="490538"/>
        </p:xfrm>
        <a:graphic>
          <a:graphicData uri="http://schemas.openxmlformats.org/presentationml/2006/ole">
            <mc:AlternateContent xmlns:mc="http://schemas.openxmlformats.org/markup-compatibility/2006">
              <mc:Choice xmlns:v="urn:schemas-microsoft-com:vml" Requires="v">
                <p:oleObj spid="_x0000_s137005" name="Equation" r:id="rId10" imgW="1688760" imgH="241200" progId="Equation.3">
                  <p:embed/>
                </p:oleObj>
              </mc:Choice>
              <mc:Fallback>
                <p:oleObj name="Equation" r:id="rId10" imgW="1688760" imgH="241200" progId="Equation.3">
                  <p:embed/>
                  <p:pic>
                    <p:nvPicPr>
                      <p:cNvPr id="32" name="Object 6"/>
                      <p:cNvPicPr>
                        <a:picLocks noChangeAspect="1" noChangeArrowheads="1"/>
                      </p:cNvPicPr>
                      <p:nvPr/>
                    </p:nvPicPr>
                    <p:blipFill>
                      <a:blip r:embed="rId11"/>
                      <a:srcRect/>
                      <a:stretch>
                        <a:fillRect/>
                      </a:stretch>
                    </p:blipFill>
                    <p:spPr bwMode="auto">
                      <a:xfrm>
                        <a:off x="1952625" y="5235575"/>
                        <a:ext cx="3441700" cy="490538"/>
                      </a:xfrm>
                      <a:prstGeom prst="rect">
                        <a:avLst/>
                      </a:prstGeom>
                      <a:noFill/>
                      <a:ln>
                        <a:noFill/>
                      </a:ln>
                      <a:effectLst/>
                      <a:extLst/>
                    </p:spPr>
                  </p:pic>
                </p:oleObj>
              </mc:Fallback>
            </mc:AlternateContent>
          </a:graphicData>
        </a:graphic>
      </p:graphicFrame>
      <p:graphicFrame>
        <p:nvGraphicFramePr>
          <p:cNvPr id="20" name="Object 6"/>
          <p:cNvGraphicFramePr>
            <a:graphicFrameLocks noChangeAspect="1"/>
          </p:cNvGraphicFramePr>
          <p:nvPr>
            <p:extLst>
              <p:ext uri="{D42A27DB-BD31-4B8C-83A1-F6EECF244321}">
                <p14:modId xmlns:p14="http://schemas.microsoft.com/office/powerpoint/2010/main" val="2314738429"/>
              </p:ext>
            </p:extLst>
          </p:nvPr>
        </p:nvGraphicFramePr>
        <p:xfrm>
          <a:off x="1952625" y="5762999"/>
          <a:ext cx="3286125" cy="492125"/>
        </p:xfrm>
        <a:graphic>
          <a:graphicData uri="http://schemas.openxmlformats.org/presentationml/2006/ole">
            <mc:AlternateContent xmlns:mc="http://schemas.openxmlformats.org/markup-compatibility/2006">
              <mc:Choice xmlns:v="urn:schemas-microsoft-com:vml" Requires="v">
                <p:oleObj spid="_x0000_s137006" name="Equation" r:id="rId12" imgW="1612800" imgH="241200" progId="Equation.3">
                  <p:embed/>
                </p:oleObj>
              </mc:Choice>
              <mc:Fallback>
                <p:oleObj name="Equation" r:id="rId12" imgW="1612800" imgH="241200" progId="Equation.3">
                  <p:embed/>
                  <p:pic>
                    <p:nvPicPr>
                      <p:cNvPr id="18" name="Object 6"/>
                      <p:cNvPicPr>
                        <a:picLocks noChangeAspect="1" noChangeArrowheads="1"/>
                      </p:cNvPicPr>
                      <p:nvPr/>
                    </p:nvPicPr>
                    <p:blipFill>
                      <a:blip r:embed="rId13"/>
                      <a:srcRect/>
                      <a:stretch>
                        <a:fillRect/>
                      </a:stretch>
                    </p:blipFill>
                    <p:spPr bwMode="auto">
                      <a:xfrm>
                        <a:off x="1952625" y="5762999"/>
                        <a:ext cx="3286125" cy="49212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038671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938343" y="32392"/>
            <a:ext cx="1090537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Termolecular proc. &amp; steady-state approx.</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403583" y="69323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12701" y="757796"/>
            <a:ext cx="8517467" cy="430887"/>
          </a:xfrm>
          <a:prstGeom prst="rect">
            <a:avLst/>
          </a:prstGeom>
          <a:noFill/>
        </p:spPr>
        <p:txBody>
          <a:bodyPr wrap="square" rtlCol="0">
            <a:spAutoFit/>
          </a:bodyPr>
          <a:lstStyle/>
          <a:p>
            <a:r>
              <a:rPr lang="it-IT"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Three body reactions </a:t>
            </a:r>
            <a:r>
              <a:rPr lang="it-IT" sz="2200" dirty="0" smtClean="0">
                <a:latin typeface="Tahoma" panose="020B0604030504040204" pitchFamily="34" charset="0"/>
                <a:ea typeface="Tahoma" panose="020B0604030504040204" pitchFamily="34" charset="0"/>
                <a:cs typeface="Tahoma" panose="020B0604030504040204" pitchFamily="34" charset="0"/>
              </a:rPr>
              <a:t>treated using steady state approximation</a:t>
            </a:r>
          </a:p>
        </p:txBody>
      </p:sp>
      <p:graphicFrame>
        <p:nvGraphicFramePr>
          <p:cNvPr id="13" name="Object 6"/>
          <p:cNvGraphicFramePr>
            <a:graphicFrameLocks noChangeAspect="1"/>
          </p:cNvGraphicFramePr>
          <p:nvPr>
            <p:extLst>
              <p:ext uri="{D42A27DB-BD31-4B8C-83A1-F6EECF244321}">
                <p14:modId xmlns:p14="http://schemas.microsoft.com/office/powerpoint/2010/main" val="2850841705"/>
              </p:ext>
            </p:extLst>
          </p:nvPr>
        </p:nvGraphicFramePr>
        <p:xfrm>
          <a:off x="507492" y="1163456"/>
          <a:ext cx="4006850" cy="1362075"/>
        </p:xfrm>
        <a:graphic>
          <a:graphicData uri="http://schemas.openxmlformats.org/presentationml/2006/ole">
            <mc:AlternateContent xmlns:mc="http://schemas.openxmlformats.org/markup-compatibility/2006">
              <mc:Choice xmlns:v="urn:schemas-microsoft-com:vml" Requires="v">
                <p:oleObj spid="_x0000_s177496" name="Equation" r:id="rId4" imgW="2171520" imgH="736560" progId="Equation.3">
                  <p:embed/>
                </p:oleObj>
              </mc:Choice>
              <mc:Fallback>
                <p:oleObj name="Equation" r:id="rId4" imgW="2171520" imgH="736560" progId="Equation.3">
                  <p:embed/>
                  <p:pic>
                    <p:nvPicPr>
                      <p:cNvPr id="13" name="Object 6"/>
                      <p:cNvPicPr>
                        <a:picLocks noChangeAspect="1" noChangeArrowheads="1"/>
                      </p:cNvPicPr>
                      <p:nvPr/>
                    </p:nvPicPr>
                    <p:blipFill>
                      <a:blip r:embed="rId5"/>
                      <a:srcRect/>
                      <a:stretch>
                        <a:fillRect/>
                      </a:stretch>
                    </p:blipFill>
                    <p:spPr bwMode="auto">
                      <a:xfrm>
                        <a:off x="507492" y="1163456"/>
                        <a:ext cx="4006850" cy="1362075"/>
                      </a:xfrm>
                      <a:prstGeom prst="rect">
                        <a:avLst/>
                      </a:prstGeom>
                      <a:noFill/>
                      <a:ln>
                        <a:noFill/>
                      </a:ln>
                      <a:effectLst/>
                      <a:extLst/>
                    </p:spPr>
                  </p:pic>
                </p:oleObj>
              </mc:Fallback>
            </mc:AlternateContent>
          </a:graphicData>
        </a:graphic>
      </p:graphicFrame>
      <p:sp>
        <p:nvSpPr>
          <p:cNvPr id="3" name="Oval 2"/>
          <p:cNvSpPr/>
          <p:nvPr/>
        </p:nvSpPr>
        <p:spPr bwMode="auto">
          <a:xfrm>
            <a:off x="2354092" y="1154462"/>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16" name="Oval 15"/>
          <p:cNvSpPr/>
          <p:nvPr/>
        </p:nvSpPr>
        <p:spPr bwMode="auto">
          <a:xfrm>
            <a:off x="901428" y="1612179"/>
            <a:ext cx="671209" cy="479508"/>
          </a:xfrm>
          <a:prstGeom prst="ellipse">
            <a:avLst/>
          </a:prstGeom>
          <a:noFill/>
          <a:ln w="38100" cap="flat" cmpd="sng" algn="ctr">
            <a:solidFill>
              <a:srgbClr val="0000F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7" name="Straight Connector 6"/>
          <p:cNvCxnSpPr/>
          <p:nvPr/>
        </p:nvCxnSpPr>
        <p:spPr bwMode="auto">
          <a:xfrm flipV="1">
            <a:off x="901428" y="2558093"/>
            <a:ext cx="3378742" cy="0"/>
          </a:xfrm>
          <a:prstGeom prst="line">
            <a:avLst/>
          </a:prstGeom>
          <a:solidFill>
            <a:schemeClr val="accent1"/>
          </a:solidFill>
          <a:ln w="285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28" name="Object 6"/>
          <p:cNvGraphicFramePr>
            <a:graphicFrameLocks noChangeAspect="1"/>
          </p:cNvGraphicFramePr>
          <p:nvPr>
            <p:extLst>
              <p:ext uri="{D42A27DB-BD31-4B8C-83A1-F6EECF244321}">
                <p14:modId xmlns:p14="http://schemas.microsoft.com/office/powerpoint/2010/main" val="3675394540"/>
              </p:ext>
            </p:extLst>
          </p:nvPr>
        </p:nvGraphicFramePr>
        <p:xfrm>
          <a:off x="913436" y="2605668"/>
          <a:ext cx="2881312" cy="376238"/>
        </p:xfrm>
        <a:graphic>
          <a:graphicData uri="http://schemas.openxmlformats.org/presentationml/2006/ole">
            <mc:AlternateContent xmlns:mc="http://schemas.openxmlformats.org/markup-compatibility/2006">
              <mc:Choice xmlns:v="urn:schemas-microsoft-com:vml" Requires="v">
                <p:oleObj spid="_x0000_s177497" name="Equation" r:id="rId6" imgW="1562040" imgH="203040" progId="Equation.3">
                  <p:embed/>
                </p:oleObj>
              </mc:Choice>
              <mc:Fallback>
                <p:oleObj name="Equation" r:id="rId6" imgW="1562040" imgH="203040" progId="Equation.3">
                  <p:embed/>
                  <p:pic>
                    <p:nvPicPr>
                      <p:cNvPr id="28" name="Object 6"/>
                      <p:cNvPicPr>
                        <a:picLocks noChangeAspect="1" noChangeArrowheads="1"/>
                      </p:cNvPicPr>
                      <p:nvPr/>
                    </p:nvPicPr>
                    <p:blipFill>
                      <a:blip r:embed="rId7"/>
                      <a:srcRect/>
                      <a:stretch>
                        <a:fillRect/>
                      </a:stretch>
                    </p:blipFill>
                    <p:spPr bwMode="auto">
                      <a:xfrm>
                        <a:off x="913436" y="2605668"/>
                        <a:ext cx="2881312" cy="376238"/>
                      </a:xfrm>
                      <a:prstGeom prst="rect">
                        <a:avLst/>
                      </a:prstGeom>
                      <a:noFill/>
                      <a:ln>
                        <a:noFill/>
                      </a:ln>
                      <a:effectLst/>
                      <a:extLst/>
                    </p:spPr>
                  </p:pic>
                </p:oleObj>
              </mc:Fallback>
            </mc:AlternateContent>
          </a:graphicData>
        </a:graphic>
      </p:graphicFrame>
      <p:pic>
        <p:nvPicPr>
          <p:cNvPr id="2" name="Picture 1"/>
          <p:cNvPicPr>
            <a:picLocks noChangeAspect="1"/>
          </p:cNvPicPr>
          <p:nvPr/>
        </p:nvPicPr>
        <p:blipFill>
          <a:blip r:embed="rId8"/>
          <a:stretch>
            <a:fillRect/>
          </a:stretch>
        </p:blipFill>
        <p:spPr>
          <a:xfrm>
            <a:off x="4687131" y="1289605"/>
            <a:ext cx="4220100" cy="1611500"/>
          </a:xfrm>
          <a:prstGeom prst="rect">
            <a:avLst/>
          </a:prstGeom>
        </p:spPr>
      </p:pic>
      <p:sp>
        <p:nvSpPr>
          <p:cNvPr id="21" name="TextBox 20"/>
          <p:cNvSpPr txBox="1"/>
          <p:nvPr/>
        </p:nvSpPr>
        <p:spPr>
          <a:xfrm>
            <a:off x="3654017" y="2981906"/>
            <a:ext cx="5489983" cy="400110"/>
          </a:xfrm>
          <a:prstGeom prst="rect">
            <a:avLst/>
          </a:prstGeom>
          <a:noFill/>
        </p:spPr>
        <p:txBody>
          <a:bodyPr wrap="square" rtlCol="0">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Apply steady-state approximation to [AB*]:</a:t>
            </a:r>
          </a:p>
        </p:txBody>
      </p:sp>
      <p:graphicFrame>
        <p:nvGraphicFramePr>
          <p:cNvPr id="22" name="Object 6"/>
          <p:cNvGraphicFramePr>
            <a:graphicFrameLocks noChangeAspect="1"/>
          </p:cNvGraphicFramePr>
          <p:nvPr>
            <p:extLst>
              <p:ext uri="{D42A27DB-BD31-4B8C-83A1-F6EECF244321}">
                <p14:modId xmlns:p14="http://schemas.microsoft.com/office/powerpoint/2010/main" val="2578305232"/>
              </p:ext>
            </p:extLst>
          </p:nvPr>
        </p:nvGraphicFramePr>
        <p:xfrm>
          <a:off x="1813832" y="3358144"/>
          <a:ext cx="5178065" cy="698712"/>
        </p:xfrm>
        <a:graphic>
          <a:graphicData uri="http://schemas.openxmlformats.org/presentationml/2006/ole">
            <mc:AlternateContent xmlns:mc="http://schemas.openxmlformats.org/markup-compatibility/2006">
              <mc:Choice xmlns:v="urn:schemas-microsoft-com:vml" Requires="v">
                <p:oleObj spid="_x0000_s177498" name="Equation" r:id="rId9" imgW="2933640" imgH="393480" progId="Equation.3">
                  <p:embed/>
                </p:oleObj>
              </mc:Choice>
              <mc:Fallback>
                <p:oleObj name="Equation" r:id="rId9" imgW="2933640" imgH="393480" progId="Equation.3">
                  <p:embed/>
                  <p:pic>
                    <p:nvPicPr>
                      <p:cNvPr id="28" name="Object 6"/>
                      <p:cNvPicPr>
                        <a:picLocks noChangeAspect="1" noChangeArrowheads="1"/>
                      </p:cNvPicPr>
                      <p:nvPr/>
                    </p:nvPicPr>
                    <p:blipFill>
                      <a:blip r:embed="rId10"/>
                      <a:srcRect/>
                      <a:stretch>
                        <a:fillRect/>
                      </a:stretch>
                    </p:blipFill>
                    <p:spPr bwMode="auto">
                      <a:xfrm>
                        <a:off x="1813832" y="3358144"/>
                        <a:ext cx="5178065" cy="698712"/>
                      </a:xfrm>
                      <a:prstGeom prst="rect">
                        <a:avLst/>
                      </a:prstGeom>
                      <a:noFill/>
                      <a:ln>
                        <a:noFill/>
                      </a:ln>
                      <a:effectLst/>
                      <a:extLst/>
                    </p:spPr>
                  </p:pic>
                </p:oleObj>
              </mc:Fallback>
            </mc:AlternateContent>
          </a:graphicData>
        </a:graphic>
      </p:graphicFrame>
      <p:graphicFrame>
        <p:nvGraphicFramePr>
          <p:cNvPr id="23" name="Object 6"/>
          <p:cNvGraphicFramePr>
            <a:graphicFrameLocks noChangeAspect="1"/>
          </p:cNvGraphicFramePr>
          <p:nvPr>
            <p:extLst>
              <p:ext uri="{D42A27DB-BD31-4B8C-83A1-F6EECF244321}">
                <p14:modId xmlns:p14="http://schemas.microsoft.com/office/powerpoint/2010/main" val="3942315659"/>
              </p:ext>
            </p:extLst>
          </p:nvPr>
        </p:nvGraphicFramePr>
        <p:xfrm>
          <a:off x="705577" y="4230688"/>
          <a:ext cx="3697287" cy="404812"/>
        </p:xfrm>
        <a:graphic>
          <a:graphicData uri="http://schemas.openxmlformats.org/presentationml/2006/ole">
            <mc:AlternateContent xmlns:mc="http://schemas.openxmlformats.org/markup-compatibility/2006">
              <mc:Choice xmlns:v="urn:schemas-microsoft-com:vml" Requires="v">
                <p:oleObj spid="_x0000_s177499" name="Equation" r:id="rId11" imgW="2095200" imgH="228600" progId="Equation.3">
                  <p:embed/>
                </p:oleObj>
              </mc:Choice>
              <mc:Fallback>
                <p:oleObj name="Equation" r:id="rId11" imgW="2095200" imgH="228600" progId="Equation.3">
                  <p:embed/>
                  <p:pic>
                    <p:nvPicPr>
                      <p:cNvPr id="22" name="Object 6"/>
                      <p:cNvPicPr>
                        <a:picLocks noChangeAspect="1" noChangeArrowheads="1"/>
                      </p:cNvPicPr>
                      <p:nvPr/>
                    </p:nvPicPr>
                    <p:blipFill>
                      <a:blip r:embed="rId12"/>
                      <a:srcRect/>
                      <a:stretch>
                        <a:fillRect/>
                      </a:stretch>
                    </p:blipFill>
                    <p:spPr bwMode="auto">
                      <a:xfrm>
                        <a:off x="705577" y="4230688"/>
                        <a:ext cx="3697287" cy="404812"/>
                      </a:xfrm>
                      <a:prstGeom prst="rect">
                        <a:avLst/>
                      </a:prstGeom>
                      <a:noFill/>
                      <a:ln>
                        <a:noFill/>
                      </a:ln>
                      <a:effectLst/>
                      <a:extLst/>
                    </p:spPr>
                  </p:pic>
                </p:oleObj>
              </mc:Fallback>
            </mc:AlternateContent>
          </a:graphicData>
        </a:graphic>
      </p:graphicFrame>
      <p:sp>
        <p:nvSpPr>
          <p:cNvPr id="4" name="Right Arrow 3"/>
          <p:cNvSpPr/>
          <p:nvPr/>
        </p:nvSpPr>
        <p:spPr bwMode="auto">
          <a:xfrm>
            <a:off x="4532647" y="4230688"/>
            <a:ext cx="477574" cy="367546"/>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24" name="Object 6"/>
          <p:cNvGraphicFramePr>
            <a:graphicFrameLocks noChangeAspect="1"/>
          </p:cNvGraphicFramePr>
          <p:nvPr>
            <p:extLst>
              <p:ext uri="{D42A27DB-BD31-4B8C-83A1-F6EECF244321}">
                <p14:modId xmlns:p14="http://schemas.microsoft.com/office/powerpoint/2010/main" val="4041192677"/>
              </p:ext>
            </p:extLst>
          </p:nvPr>
        </p:nvGraphicFramePr>
        <p:xfrm>
          <a:off x="5568950" y="4030663"/>
          <a:ext cx="2173288" cy="766762"/>
        </p:xfrm>
        <a:graphic>
          <a:graphicData uri="http://schemas.openxmlformats.org/presentationml/2006/ole">
            <mc:AlternateContent xmlns:mc="http://schemas.openxmlformats.org/markup-compatibility/2006">
              <mc:Choice xmlns:v="urn:schemas-microsoft-com:vml" Requires="v">
                <p:oleObj spid="_x0000_s177500" name="Equation" r:id="rId13" imgW="1231560" imgH="431640" progId="Equation.3">
                  <p:embed/>
                </p:oleObj>
              </mc:Choice>
              <mc:Fallback>
                <p:oleObj name="Equation" r:id="rId13" imgW="1231560" imgH="431640" progId="Equation.3">
                  <p:embed/>
                  <p:pic>
                    <p:nvPicPr>
                      <p:cNvPr id="22" name="Object 6"/>
                      <p:cNvPicPr>
                        <a:picLocks noChangeAspect="1" noChangeArrowheads="1"/>
                      </p:cNvPicPr>
                      <p:nvPr/>
                    </p:nvPicPr>
                    <p:blipFill>
                      <a:blip r:embed="rId14"/>
                      <a:srcRect/>
                      <a:stretch>
                        <a:fillRect/>
                      </a:stretch>
                    </p:blipFill>
                    <p:spPr bwMode="auto">
                      <a:xfrm>
                        <a:off x="5568950" y="4030663"/>
                        <a:ext cx="2173288" cy="766762"/>
                      </a:xfrm>
                      <a:prstGeom prst="rect">
                        <a:avLst/>
                      </a:prstGeom>
                      <a:noFill/>
                      <a:ln>
                        <a:noFill/>
                      </a:ln>
                      <a:effectLst/>
                      <a:extLst/>
                    </p:spPr>
                  </p:pic>
                </p:oleObj>
              </mc:Fallback>
            </mc:AlternateContent>
          </a:graphicData>
        </a:graphic>
      </p:graphicFrame>
      <p:sp>
        <p:nvSpPr>
          <p:cNvPr id="25" name="TextBox 24"/>
          <p:cNvSpPr txBox="1"/>
          <p:nvPr/>
        </p:nvSpPr>
        <p:spPr>
          <a:xfrm>
            <a:off x="507492" y="4971674"/>
            <a:ext cx="8399739" cy="400110"/>
          </a:xfrm>
          <a:prstGeom prst="rect">
            <a:avLst/>
          </a:prstGeom>
          <a:noFill/>
        </p:spPr>
        <p:txBody>
          <a:bodyPr wrap="square" rtlCol="0">
            <a:spAutoFit/>
          </a:bodyPr>
          <a:lstStyle/>
          <a:p>
            <a:r>
              <a:rPr lang="it-IT" sz="2000" dirty="0" smtClean="0">
                <a:latin typeface="Tahoma" panose="020B0604030504040204" pitchFamily="34" charset="0"/>
                <a:ea typeface="Tahoma" panose="020B0604030504040204" pitchFamily="34" charset="0"/>
                <a:cs typeface="Tahoma" panose="020B0604030504040204" pitchFamily="34" charset="0"/>
              </a:rPr>
              <a:t>The rate of the 3-body reaction is defined as the formation rate of AB:</a:t>
            </a:r>
          </a:p>
        </p:txBody>
      </p:sp>
      <p:graphicFrame>
        <p:nvGraphicFramePr>
          <p:cNvPr id="26" name="Object 6"/>
          <p:cNvGraphicFramePr>
            <a:graphicFrameLocks noChangeAspect="1"/>
          </p:cNvGraphicFramePr>
          <p:nvPr>
            <p:extLst>
              <p:ext uri="{D42A27DB-BD31-4B8C-83A1-F6EECF244321}">
                <p14:modId xmlns:p14="http://schemas.microsoft.com/office/powerpoint/2010/main" val="753382549"/>
              </p:ext>
            </p:extLst>
          </p:nvPr>
        </p:nvGraphicFramePr>
        <p:xfrm>
          <a:off x="182783" y="5756317"/>
          <a:ext cx="3694625" cy="584340"/>
        </p:xfrm>
        <a:graphic>
          <a:graphicData uri="http://schemas.openxmlformats.org/presentationml/2006/ole">
            <mc:AlternateContent xmlns:mc="http://schemas.openxmlformats.org/markup-compatibility/2006">
              <mc:Choice xmlns:v="urn:schemas-microsoft-com:vml" Requires="v">
                <p:oleObj spid="_x0000_s177501" name="Equation" r:id="rId15" imgW="2501640" imgH="393480" progId="Equation.3">
                  <p:embed/>
                </p:oleObj>
              </mc:Choice>
              <mc:Fallback>
                <p:oleObj name="Equation" r:id="rId15" imgW="2501640" imgH="393480" progId="Equation.3">
                  <p:embed/>
                  <p:pic>
                    <p:nvPicPr>
                      <p:cNvPr id="22" name="Object 6"/>
                      <p:cNvPicPr>
                        <a:picLocks noChangeAspect="1" noChangeArrowheads="1"/>
                      </p:cNvPicPr>
                      <p:nvPr/>
                    </p:nvPicPr>
                    <p:blipFill>
                      <a:blip r:embed="rId16"/>
                      <a:srcRect/>
                      <a:stretch>
                        <a:fillRect/>
                      </a:stretch>
                    </p:blipFill>
                    <p:spPr bwMode="auto">
                      <a:xfrm>
                        <a:off x="182783" y="5756317"/>
                        <a:ext cx="3694625" cy="584340"/>
                      </a:xfrm>
                      <a:prstGeom prst="rect">
                        <a:avLst/>
                      </a:prstGeom>
                      <a:noFill/>
                      <a:ln>
                        <a:noFill/>
                      </a:ln>
                      <a:effectLst/>
                      <a:extLst/>
                    </p:spPr>
                  </p:pic>
                </p:oleObj>
              </mc:Fallback>
            </mc:AlternateContent>
          </a:graphicData>
        </a:graphic>
      </p:graphicFrame>
      <p:sp>
        <p:nvSpPr>
          <p:cNvPr id="27" name="TextBox 26"/>
          <p:cNvSpPr txBox="1"/>
          <p:nvPr/>
        </p:nvSpPr>
        <p:spPr>
          <a:xfrm>
            <a:off x="3727629" y="5545616"/>
            <a:ext cx="2087609" cy="323165"/>
          </a:xfrm>
          <a:prstGeom prst="rect">
            <a:avLst/>
          </a:prstGeom>
          <a:noFill/>
        </p:spPr>
        <p:txBody>
          <a:bodyPr wrap="square" rtlCol="0">
            <a:spAutoFit/>
          </a:bodyPr>
          <a:lstStyle/>
          <a:p>
            <a:r>
              <a:rPr lang="it-IT" sz="1500" dirty="0" smtClean="0">
                <a:latin typeface="Tahoma" panose="020B0604030504040204" pitchFamily="34" charset="0"/>
                <a:ea typeface="Tahoma" panose="020B0604030504040204" pitchFamily="34" charset="0"/>
                <a:cs typeface="Tahoma" panose="020B0604030504040204" pitchFamily="34" charset="0"/>
              </a:rPr>
              <a:t>Substituting [AB*]:</a:t>
            </a:r>
          </a:p>
        </p:txBody>
      </p:sp>
      <p:sp>
        <p:nvSpPr>
          <p:cNvPr id="29" name="Right Arrow 28"/>
          <p:cNvSpPr/>
          <p:nvPr/>
        </p:nvSpPr>
        <p:spPr bwMode="auto">
          <a:xfrm>
            <a:off x="4056113" y="5925760"/>
            <a:ext cx="790209" cy="253368"/>
          </a:xfrm>
          <a:prstGeom prst="rightArrow">
            <a:avLst/>
          </a:prstGeom>
          <a:no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30" name="Object 6"/>
          <p:cNvGraphicFramePr>
            <a:graphicFrameLocks noChangeAspect="1"/>
          </p:cNvGraphicFramePr>
          <p:nvPr>
            <p:extLst>
              <p:ext uri="{D42A27DB-BD31-4B8C-83A1-F6EECF244321}">
                <p14:modId xmlns:p14="http://schemas.microsoft.com/office/powerpoint/2010/main" val="1001993004"/>
              </p:ext>
            </p:extLst>
          </p:nvPr>
        </p:nvGraphicFramePr>
        <p:xfrm>
          <a:off x="5636172" y="5671920"/>
          <a:ext cx="2711450" cy="766763"/>
        </p:xfrm>
        <a:graphic>
          <a:graphicData uri="http://schemas.openxmlformats.org/presentationml/2006/ole">
            <mc:AlternateContent xmlns:mc="http://schemas.openxmlformats.org/markup-compatibility/2006">
              <mc:Choice xmlns:v="urn:schemas-microsoft-com:vml" Requires="v">
                <p:oleObj spid="_x0000_s177502" name="Equation" r:id="rId17" imgW="1536480" imgH="431640" progId="Equation.3">
                  <p:embed/>
                </p:oleObj>
              </mc:Choice>
              <mc:Fallback>
                <p:oleObj name="Equation" r:id="rId17" imgW="1536480" imgH="431640" progId="Equation.3">
                  <p:embed/>
                  <p:pic>
                    <p:nvPicPr>
                      <p:cNvPr id="24" name="Object 6"/>
                      <p:cNvPicPr>
                        <a:picLocks noChangeAspect="1" noChangeArrowheads="1"/>
                      </p:cNvPicPr>
                      <p:nvPr/>
                    </p:nvPicPr>
                    <p:blipFill>
                      <a:blip r:embed="rId18"/>
                      <a:srcRect/>
                      <a:stretch>
                        <a:fillRect/>
                      </a:stretch>
                    </p:blipFill>
                    <p:spPr bwMode="auto">
                      <a:xfrm>
                        <a:off x="5636172" y="5671920"/>
                        <a:ext cx="2711450" cy="76676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64980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 grpId="0" animBg="1"/>
      <p:bldP spid="25" grpId="0"/>
      <p:bldP spid="27" grpId="0"/>
      <p:bldP spid="2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96949" y="-6446"/>
            <a:ext cx="8959501"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a:solidFill>
                  <a:srgbClr val="3333FF"/>
                </a:solidFill>
                <a:latin typeface="Tahoma" panose="020B0604030504040204" pitchFamily="34" charset="0"/>
                <a:cs typeface="Tahoma" panose="020B0604030504040204" pitchFamily="34" charset="0"/>
              </a:rPr>
              <a:t>Termolecular proc. &amp; steady-state approx.</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0" name="Object 3"/>
          <p:cNvGraphicFramePr>
            <a:graphicFrameLocks noChangeAspect="1"/>
          </p:cNvGraphicFramePr>
          <p:nvPr>
            <p:extLst>
              <p:ext uri="{D42A27DB-BD31-4B8C-83A1-F6EECF244321}">
                <p14:modId xmlns:p14="http://schemas.microsoft.com/office/powerpoint/2010/main" val="1750504354"/>
              </p:ext>
            </p:extLst>
          </p:nvPr>
        </p:nvGraphicFramePr>
        <p:xfrm>
          <a:off x="420417" y="831444"/>
          <a:ext cx="4443413" cy="1114425"/>
        </p:xfrm>
        <a:graphic>
          <a:graphicData uri="http://schemas.openxmlformats.org/presentationml/2006/ole">
            <mc:AlternateContent xmlns:mc="http://schemas.openxmlformats.org/markup-compatibility/2006">
              <mc:Choice xmlns:v="urn:schemas-microsoft-com:vml" Requires="v">
                <p:oleObj spid="_x0000_s137761" name="Equation" r:id="rId4" imgW="2489040" imgH="622080" progId="Equation.3">
                  <p:embed/>
                </p:oleObj>
              </mc:Choice>
              <mc:Fallback>
                <p:oleObj name="Equation" r:id="rId4" imgW="2489040" imgH="622080" progId="Equation.3">
                  <p:embed/>
                  <p:pic>
                    <p:nvPicPr>
                      <p:cNvPr id="30" name="Object 3"/>
                      <p:cNvPicPr>
                        <a:picLocks noChangeAspect="1" noChangeArrowheads="1"/>
                      </p:cNvPicPr>
                      <p:nvPr/>
                    </p:nvPicPr>
                    <p:blipFill>
                      <a:blip r:embed="rId5"/>
                      <a:srcRect/>
                      <a:stretch>
                        <a:fillRect/>
                      </a:stretch>
                    </p:blipFill>
                    <p:spPr bwMode="auto">
                      <a:xfrm>
                        <a:off x="420417" y="831444"/>
                        <a:ext cx="4443413" cy="1114425"/>
                      </a:xfrm>
                      <a:prstGeom prst="rect">
                        <a:avLst/>
                      </a:prstGeom>
                      <a:noFill/>
                      <a:ln>
                        <a:noFill/>
                      </a:ln>
                      <a:effectLst/>
                      <a:extLst/>
                    </p:spPr>
                  </p:pic>
                </p:oleObj>
              </mc:Fallback>
            </mc:AlternateContent>
          </a:graphicData>
        </a:graphic>
      </p:graphicFrame>
      <p:sp>
        <p:nvSpPr>
          <p:cNvPr id="23" name="Text Box 7"/>
          <p:cNvSpPr txBox="1">
            <a:spLocks noChangeArrowheads="1"/>
          </p:cNvSpPr>
          <p:nvPr/>
        </p:nvSpPr>
        <p:spPr bwMode="auto">
          <a:xfrm>
            <a:off x="4788374" y="880081"/>
            <a:ext cx="43556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General rate expression for a three-body reaction</a:t>
            </a:r>
            <a:endPar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4" name="Text Box 7"/>
          <p:cNvSpPr txBox="1">
            <a:spLocks noChangeArrowheads="1"/>
          </p:cNvSpPr>
          <p:nvPr/>
        </p:nvSpPr>
        <p:spPr bwMode="auto">
          <a:xfrm>
            <a:off x="2025719" y="1809912"/>
            <a:ext cx="57198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Two interesting limiting values:</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35" name="Text Box 7"/>
          <p:cNvSpPr txBox="1">
            <a:spLocks noChangeArrowheads="1"/>
          </p:cNvSpPr>
          <p:nvPr/>
        </p:nvSpPr>
        <p:spPr bwMode="auto">
          <a:xfrm>
            <a:off x="96949" y="2362257"/>
            <a:ext cx="29031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1: low-pressure limit:</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6" name="Object 3"/>
          <p:cNvGraphicFramePr>
            <a:graphicFrameLocks noChangeAspect="1"/>
          </p:cNvGraphicFramePr>
          <p:nvPr>
            <p:extLst>
              <p:ext uri="{D42A27DB-BD31-4B8C-83A1-F6EECF244321}">
                <p14:modId xmlns:p14="http://schemas.microsoft.com/office/powerpoint/2010/main" val="3867207265"/>
              </p:ext>
            </p:extLst>
          </p:nvPr>
        </p:nvGraphicFramePr>
        <p:xfrm>
          <a:off x="3000068" y="2241169"/>
          <a:ext cx="1223962" cy="773112"/>
        </p:xfrm>
        <a:graphic>
          <a:graphicData uri="http://schemas.openxmlformats.org/presentationml/2006/ole">
            <mc:AlternateContent xmlns:mc="http://schemas.openxmlformats.org/markup-compatibility/2006">
              <mc:Choice xmlns:v="urn:schemas-microsoft-com:vml" Requires="v">
                <p:oleObj spid="_x0000_s137762" name="Equation" r:id="rId6" imgW="685800" imgH="431640" progId="Equation.3">
                  <p:embed/>
                </p:oleObj>
              </mc:Choice>
              <mc:Fallback>
                <p:oleObj name="Equation" r:id="rId6" imgW="685800" imgH="431640" progId="Equation.3">
                  <p:embed/>
                  <p:pic>
                    <p:nvPicPr>
                      <p:cNvPr id="30" name="Object 3"/>
                      <p:cNvPicPr>
                        <a:picLocks noChangeAspect="1" noChangeArrowheads="1"/>
                      </p:cNvPicPr>
                      <p:nvPr/>
                    </p:nvPicPr>
                    <p:blipFill>
                      <a:blip r:embed="rId7"/>
                      <a:srcRect/>
                      <a:stretch>
                        <a:fillRect/>
                      </a:stretch>
                    </p:blipFill>
                    <p:spPr bwMode="auto">
                      <a:xfrm>
                        <a:off x="3000068" y="2241169"/>
                        <a:ext cx="1223962" cy="773112"/>
                      </a:xfrm>
                      <a:prstGeom prst="rect">
                        <a:avLst/>
                      </a:prstGeom>
                      <a:noFill/>
                      <a:ln>
                        <a:noFill/>
                      </a:ln>
                      <a:effectLst/>
                      <a:extLst/>
                    </p:spPr>
                  </p:pic>
                </p:oleObj>
              </mc:Fallback>
            </mc:AlternateContent>
          </a:graphicData>
        </a:graphic>
      </p:graphicFrame>
      <p:graphicFrame>
        <p:nvGraphicFramePr>
          <p:cNvPr id="37" name="Object 3"/>
          <p:cNvGraphicFramePr>
            <a:graphicFrameLocks noChangeAspect="1"/>
          </p:cNvGraphicFramePr>
          <p:nvPr>
            <p:extLst>
              <p:ext uri="{D42A27DB-BD31-4B8C-83A1-F6EECF244321}">
                <p14:modId xmlns:p14="http://schemas.microsoft.com/office/powerpoint/2010/main" val="2165410500"/>
              </p:ext>
            </p:extLst>
          </p:nvPr>
        </p:nvGraphicFramePr>
        <p:xfrm>
          <a:off x="4468171" y="2270827"/>
          <a:ext cx="4465638" cy="1114425"/>
        </p:xfrm>
        <a:graphic>
          <a:graphicData uri="http://schemas.openxmlformats.org/presentationml/2006/ole">
            <mc:AlternateContent xmlns:mc="http://schemas.openxmlformats.org/markup-compatibility/2006">
              <mc:Choice xmlns:v="urn:schemas-microsoft-com:vml" Requires="v">
                <p:oleObj spid="_x0000_s137763" name="Equation" r:id="rId8" imgW="2501640" imgH="622080" progId="Equation.3">
                  <p:embed/>
                </p:oleObj>
              </mc:Choice>
              <mc:Fallback>
                <p:oleObj name="Equation" r:id="rId8" imgW="2501640" imgH="622080" progId="Equation.3">
                  <p:embed/>
                  <p:pic>
                    <p:nvPicPr>
                      <p:cNvPr id="30" name="Object 3"/>
                      <p:cNvPicPr>
                        <a:picLocks noChangeAspect="1" noChangeArrowheads="1"/>
                      </p:cNvPicPr>
                      <p:nvPr/>
                    </p:nvPicPr>
                    <p:blipFill>
                      <a:blip r:embed="rId9"/>
                      <a:srcRect/>
                      <a:stretch>
                        <a:fillRect/>
                      </a:stretch>
                    </p:blipFill>
                    <p:spPr bwMode="auto">
                      <a:xfrm>
                        <a:off x="4468171" y="2270827"/>
                        <a:ext cx="4465638" cy="1114425"/>
                      </a:xfrm>
                      <a:prstGeom prst="rect">
                        <a:avLst/>
                      </a:prstGeom>
                      <a:noFill/>
                      <a:ln>
                        <a:noFill/>
                      </a:ln>
                      <a:effectLst/>
                      <a:extLst/>
                    </p:spPr>
                  </p:pic>
                </p:oleObj>
              </mc:Fallback>
            </mc:AlternateContent>
          </a:graphicData>
        </a:graphic>
      </p:graphicFrame>
      <p:graphicFrame>
        <p:nvGraphicFramePr>
          <p:cNvPr id="39" name="Object 3"/>
          <p:cNvGraphicFramePr>
            <a:graphicFrameLocks noChangeAspect="1"/>
          </p:cNvGraphicFramePr>
          <p:nvPr>
            <p:extLst>
              <p:ext uri="{D42A27DB-BD31-4B8C-83A1-F6EECF244321}">
                <p14:modId xmlns:p14="http://schemas.microsoft.com/office/powerpoint/2010/main" val="1736997104"/>
              </p:ext>
            </p:extLst>
          </p:nvPr>
        </p:nvGraphicFramePr>
        <p:xfrm>
          <a:off x="751362" y="5481651"/>
          <a:ext cx="1065212" cy="773113"/>
        </p:xfrm>
        <a:graphic>
          <a:graphicData uri="http://schemas.openxmlformats.org/presentationml/2006/ole">
            <mc:AlternateContent xmlns:mc="http://schemas.openxmlformats.org/markup-compatibility/2006">
              <mc:Choice xmlns:v="urn:schemas-microsoft-com:vml" Requires="v">
                <p:oleObj spid="_x0000_s137764" name="Equation" r:id="rId10" imgW="596880" imgH="431640" progId="Equation.3">
                  <p:embed/>
                </p:oleObj>
              </mc:Choice>
              <mc:Fallback>
                <p:oleObj name="Equation" r:id="rId10" imgW="596880" imgH="431640" progId="Equation.3">
                  <p:embed/>
                  <p:pic>
                    <p:nvPicPr>
                      <p:cNvPr id="37" name="Object 3"/>
                      <p:cNvPicPr>
                        <a:picLocks noChangeAspect="1" noChangeArrowheads="1"/>
                      </p:cNvPicPr>
                      <p:nvPr/>
                    </p:nvPicPr>
                    <p:blipFill>
                      <a:blip r:embed="rId11"/>
                      <a:srcRect/>
                      <a:stretch>
                        <a:fillRect/>
                      </a:stretch>
                    </p:blipFill>
                    <p:spPr bwMode="auto">
                      <a:xfrm>
                        <a:off x="751362" y="5481651"/>
                        <a:ext cx="1065212" cy="773113"/>
                      </a:xfrm>
                      <a:prstGeom prst="rect">
                        <a:avLst/>
                      </a:prstGeom>
                      <a:noFill/>
                      <a:ln w="38100">
                        <a:solidFill>
                          <a:srgbClr val="FF0000"/>
                        </a:solidFill>
                      </a:ln>
                      <a:effectLst/>
                      <a:extLst/>
                    </p:spPr>
                  </p:pic>
                </p:oleObj>
              </mc:Fallback>
            </mc:AlternateContent>
          </a:graphicData>
        </a:graphic>
      </p:graphicFrame>
      <p:sp>
        <p:nvSpPr>
          <p:cNvPr id="40" name="Text Box 7"/>
          <p:cNvSpPr txBox="1">
            <a:spLocks noChangeArrowheads="1"/>
          </p:cNvSpPr>
          <p:nvPr/>
        </p:nvSpPr>
        <p:spPr bwMode="auto">
          <a:xfrm>
            <a:off x="1928442" y="5618234"/>
            <a:ext cx="57198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low-pressure limit rate constant</a:t>
            </a:r>
            <a:endParaRPr lang="en-US" altLang="en-US" sz="2200" i="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2" name="Text Box 7"/>
          <p:cNvSpPr txBox="1">
            <a:spLocks noChangeArrowheads="1"/>
          </p:cNvSpPr>
          <p:nvPr/>
        </p:nvSpPr>
        <p:spPr bwMode="auto">
          <a:xfrm>
            <a:off x="547949" y="3275014"/>
            <a:ext cx="836366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rPr>
              <a:t>Due to the low pressure, AB* dissociates back to A+B more frequently than it collides with M (to remove excess energy via reaction 3). </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24" name="Text Box 7"/>
          <p:cNvSpPr txBox="1">
            <a:spLocks noChangeArrowheads="1"/>
          </p:cNvSpPr>
          <p:nvPr/>
        </p:nvSpPr>
        <p:spPr bwMode="auto">
          <a:xfrm>
            <a:off x="546893" y="4498603"/>
            <a:ext cx="836366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rPr>
              <a:t>The rate limiting step is how often energy is removed from AB* and the overall rate depends </a:t>
            </a:r>
            <a:r>
              <a:rPr lang="it-IT" altLang="en-US" sz="2200" dirty="0">
                <a:latin typeface="Tahoma" panose="020B0604030504040204" pitchFamily="34" charset="0"/>
                <a:ea typeface="Tahoma" panose="020B0604030504040204" pitchFamily="34" charset="0"/>
                <a:cs typeface="Tahoma" panose="020B0604030504040204" pitchFamily="34" charset="0"/>
              </a:rPr>
              <a:t>linearly on [M</a:t>
            </a:r>
            <a:r>
              <a:rPr lang="it-IT" altLang="en-US" sz="2200" dirty="0" smtClean="0">
                <a:latin typeface="Tahoma" panose="020B0604030504040204" pitchFamily="34" charset="0"/>
                <a:ea typeface="Tahoma" panose="020B0604030504040204" pitchFamily="34" charset="0"/>
                <a:cs typeface="Tahoma" panose="020B0604030504040204" pitchFamily="34" charset="0"/>
              </a:rPr>
              <a:t>] </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41830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40" grpId="0"/>
      <p:bldP spid="22" grpId="0"/>
      <p:bldP spid="2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96949" y="-6446"/>
            <a:ext cx="8959501"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a:solidFill>
                  <a:srgbClr val="3333FF"/>
                </a:solidFill>
                <a:latin typeface="Tahoma" panose="020B0604030504040204" pitchFamily="34" charset="0"/>
                <a:cs typeface="Tahoma" panose="020B0604030504040204" pitchFamily="34" charset="0"/>
              </a:rPr>
              <a:t>Termolecular proc. &amp; steady-state approx.</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30" name="Object 3"/>
          <p:cNvGraphicFramePr>
            <a:graphicFrameLocks noChangeAspect="1"/>
          </p:cNvGraphicFramePr>
          <p:nvPr>
            <p:extLst/>
          </p:nvPr>
        </p:nvGraphicFramePr>
        <p:xfrm>
          <a:off x="420417" y="831444"/>
          <a:ext cx="4443413" cy="1114425"/>
        </p:xfrm>
        <a:graphic>
          <a:graphicData uri="http://schemas.openxmlformats.org/presentationml/2006/ole">
            <mc:AlternateContent xmlns:mc="http://schemas.openxmlformats.org/markup-compatibility/2006">
              <mc:Choice xmlns:v="urn:schemas-microsoft-com:vml" Requires="v">
                <p:oleObj spid="_x0000_s144890" name="Equation" r:id="rId4" imgW="2489040" imgH="622080" progId="Equation.3">
                  <p:embed/>
                </p:oleObj>
              </mc:Choice>
              <mc:Fallback>
                <p:oleObj name="Equation" r:id="rId4" imgW="2489040" imgH="622080" progId="Equation.3">
                  <p:embed/>
                  <p:pic>
                    <p:nvPicPr>
                      <p:cNvPr id="30" name="Object 3"/>
                      <p:cNvPicPr>
                        <a:picLocks noChangeAspect="1" noChangeArrowheads="1"/>
                      </p:cNvPicPr>
                      <p:nvPr/>
                    </p:nvPicPr>
                    <p:blipFill>
                      <a:blip r:embed="rId5"/>
                      <a:srcRect/>
                      <a:stretch>
                        <a:fillRect/>
                      </a:stretch>
                    </p:blipFill>
                    <p:spPr bwMode="auto">
                      <a:xfrm>
                        <a:off x="420417" y="831444"/>
                        <a:ext cx="4443413" cy="1114425"/>
                      </a:xfrm>
                      <a:prstGeom prst="rect">
                        <a:avLst/>
                      </a:prstGeom>
                      <a:noFill/>
                      <a:ln>
                        <a:noFill/>
                      </a:ln>
                      <a:effectLst/>
                      <a:extLst/>
                    </p:spPr>
                  </p:pic>
                </p:oleObj>
              </mc:Fallback>
            </mc:AlternateContent>
          </a:graphicData>
        </a:graphic>
      </p:graphicFrame>
      <p:sp>
        <p:nvSpPr>
          <p:cNvPr id="23" name="Text Box 7"/>
          <p:cNvSpPr txBox="1">
            <a:spLocks noChangeArrowheads="1"/>
          </p:cNvSpPr>
          <p:nvPr/>
        </p:nvSpPr>
        <p:spPr bwMode="auto">
          <a:xfrm>
            <a:off x="4788374" y="880081"/>
            <a:ext cx="43556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General rate expression for a three-body reaction</a:t>
            </a:r>
            <a:endPar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41" name="Text Box 7"/>
          <p:cNvSpPr txBox="1">
            <a:spLocks noChangeArrowheads="1"/>
          </p:cNvSpPr>
          <p:nvPr/>
        </p:nvSpPr>
        <p:spPr bwMode="auto">
          <a:xfrm>
            <a:off x="242864" y="2066939"/>
            <a:ext cx="301107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2: high-pressure limit:</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42" name="Object 3"/>
          <p:cNvGraphicFramePr>
            <a:graphicFrameLocks noChangeAspect="1"/>
          </p:cNvGraphicFramePr>
          <p:nvPr>
            <p:extLst>
              <p:ext uri="{D42A27DB-BD31-4B8C-83A1-F6EECF244321}">
                <p14:modId xmlns:p14="http://schemas.microsoft.com/office/powerpoint/2010/main" val="2256165827"/>
              </p:ext>
            </p:extLst>
          </p:nvPr>
        </p:nvGraphicFramePr>
        <p:xfrm>
          <a:off x="3253937" y="1932292"/>
          <a:ext cx="1223962" cy="773112"/>
        </p:xfrm>
        <a:graphic>
          <a:graphicData uri="http://schemas.openxmlformats.org/presentationml/2006/ole">
            <mc:AlternateContent xmlns:mc="http://schemas.openxmlformats.org/markup-compatibility/2006">
              <mc:Choice xmlns:v="urn:schemas-microsoft-com:vml" Requires="v">
                <p:oleObj spid="_x0000_s144891" name="Equation" r:id="rId6" imgW="685800" imgH="431640" progId="Equation.3">
                  <p:embed/>
                </p:oleObj>
              </mc:Choice>
              <mc:Fallback>
                <p:oleObj name="Equation" r:id="rId6" imgW="685800" imgH="431640" progId="Equation.3">
                  <p:embed/>
                  <p:pic>
                    <p:nvPicPr>
                      <p:cNvPr id="42" name="Object 3"/>
                      <p:cNvPicPr>
                        <a:picLocks noChangeAspect="1" noChangeArrowheads="1"/>
                      </p:cNvPicPr>
                      <p:nvPr/>
                    </p:nvPicPr>
                    <p:blipFill>
                      <a:blip r:embed="rId7"/>
                      <a:srcRect/>
                      <a:stretch>
                        <a:fillRect/>
                      </a:stretch>
                    </p:blipFill>
                    <p:spPr bwMode="auto">
                      <a:xfrm>
                        <a:off x="3253937" y="1932292"/>
                        <a:ext cx="1223962" cy="773112"/>
                      </a:xfrm>
                      <a:prstGeom prst="rect">
                        <a:avLst/>
                      </a:prstGeom>
                      <a:noFill/>
                      <a:ln>
                        <a:noFill/>
                      </a:ln>
                      <a:effectLst/>
                      <a:extLst/>
                    </p:spPr>
                  </p:pic>
                </p:oleObj>
              </mc:Fallback>
            </mc:AlternateContent>
          </a:graphicData>
        </a:graphic>
      </p:graphicFrame>
      <p:graphicFrame>
        <p:nvGraphicFramePr>
          <p:cNvPr id="43" name="Object 3"/>
          <p:cNvGraphicFramePr>
            <a:graphicFrameLocks noChangeAspect="1"/>
          </p:cNvGraphicFramePr>
          <p:nvPr>
            <p:extLst>
              <p:ext uri="{D42A27DB-BD31-4B8C-83A1-F6EECF244321}">
                <p14:modId xmlns:p14="http://schemas.microsoft.com/office/powerpoint/2010/main" val="2154226774"/>
              </p:ext>
            </p:extLst>
          </p:nvPr>
        </p:nvGraphicFramePr>
        <p:xfrm>
          <a:off x="5009745" y="1953132"/>
          <a:ext cx="3717925" cy="750888"/>
        </p:xfrm>
        <a:graphic>
          <a:graphicData uri="http://schemas.openxmlformats.org/presentationml/2006/ole">
            <mc:AlternateContent xmlns:mc="http://schemas.openxmlformats.org/markup-compatibility/2006">
              <mc:Choice xmlns:v="urn:schemas-microsoft-com:vml" Requires="v">
                <p:oleObj spid="_x0000_s144892" name="Equation" r:id="rId8" imgW="2082600" imgH="419040" progId="Equation.3">
                  <p:embed/>
                </p:oleObj>
              </mc:Choice>
              <mc:Fallback>
                <p:oleObj name="Equation" r:id="rId8" imgW="2082600" imgH="419040" progId="Equation.3">
                  <p:embed/>
                  <p:pic>
                    <p:nvPicPr>
                      <p:cNvPr id="43" name="Object 3"/>
                      <p:cNvPicPr>
                        <a:picLocks noChangeAspect="1" noChangeArrowheads="1"/>
                      </p:cNvPicPr>
                      <p:nvPr/>
                    </p:nvPicPr>
                    <p:blipFill>
                      <a:blip r:embed="rId9"/>
                      <a:srcRect/>
                      <a:stretch>
                        <a:fillRect/>
                      </a:stretch>
                    </p:blipFill>
                    <p:spPr bwMode="auto">
                      <a:xfrm>
                        <a:off x="5009745" y="1953132"/>
                        <a:ext cx="3717925" cy="750888"/>
                      </a:xfrm>
                      <a:prstGeom prst="rect">
                        <a:avLst/>
                      </a:prstGeom>
                      <a:noFill/>
                      <a:ln>
                        <a:noFill/>
                      </a:ln>
                      <a:effectLst/>
                      <a:extLst/>
                    </p:spPr>
                  </p:pic>
                </p:oleObj>
              </mc:Fallback>
            </mc:AlternateContent>
          </a:graphicData>
        </a:graphic>
      </p:graphicFrame>
      <p:graphicFrame>
        <p:nvGraphicFramePr>
          <p:cNvPr id="18" name="Object 3"/>
          <p:cNvGraphicFramePr>
            <a:graphicFrameLocks noChangeAspect="1"/>
          </p:cNvGraphicFramePr>
          <p:nvPr>
            <p:extLst>
              <p:ext uri="{D42A27DB-BD31-4B8C-83A1-F6EECF244321}">
                <p14:modId xmlns:p14="http://schemas.microsoft.com/office/powerpoint/2010/main" val="2906341811"/>
              </p:ext>
            </p:extLst>
          </p:nvPr>
        </p:nvGraphicFramePr>
        <p:xfrm>
          <a:off x="742502" y="5431574"/>
          <a:ext cx="815975" cy="387350"/>
        </p:xfrm>
        <a:graphic>
          <a:graphicData uri="http://schemas.openxmlformats.org/presentationml/2006/ole">
            <mc:AlternateContent xmlns:mc="http://schemas.openxmlformats.org/markup-compatibility/2006">
              <mc:Choice xmlns:v="urn:schemas-microsoft-com:vml" Requires="v">
                <p:oleObj spid="_x0000_s144893" name="Equation" r:id="rId10" imgW="457200" imgH="215640" progId="Equation.3">
                  <p:embed/>
                </p:oleObj>
              </mc:Choice>
              <mc:Fallback>
                <p:oleObj name="Equation" r:id="rId10" imgW="457200" imgH="215640" progId="Equation.3">
                  <p:embed/>
                  <p:pic>
                    <p:nvPicPr>
                      <p:cNvPr id="18" name="Object 3"/>
                      <p:cNvPicPr>
                        <a:picLocks noChangeAspect="1" noChangeArrowheads="1"/>
                      </p:cNvPicPr>
                      <p:nvPr/>
                    </p:nvPicPr>
                    <p:blipFill>
                      <a:blip r:embed="rId11"/>
                      <a:srcRect/>
                      <a:stretch>
                        <a:fillRect/>
                      </a:stretch>
                    </p:blipFill>
                    <p:spPr bwMode="auto">
                      <a:xfrm>
                        <a:off x="742502" y="5431574"/>
                        <a:ext cx="815975" cy="387350"/>
                      </a:xfrm>
                      <a:prstGeom prst="rect">
                        <a:avLst/>
                      </a:prstGeom>
                      <a:noFill/>
                      <a:ln w="38100">
                        <a:solidFill>
                          <a:srgbClr val="FF0000"/>
                        </a:solidFill>
                      </a:ln>
                      <a:effectLst/>
                      <a:extLst/>
                    </p:spPr>
                  </p:pic>
                </p:oleObj>
              </mc:Fallback>
            </mc:AlternateContent>
          </a:graphicData>
        </a:graphic>
      </p:graphicFrame>
      <p:sp>
        <p:nvSpPr>
          <p:cNvPr id="19" name="Text Box 7"/>
          <p:cNvSpPr txBox="1">
            <a:spLocks noChangeArrowheads="1"/>
          </p:cNvSpPr>
          <p:nvPr/>
        </p:nvSpPr>
        <p:spPr bwMode="auto">
          <a:xfrm>
            <a:off x="1824836" y="5388037"/>
            <a:ext cx="444950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high-pressure limit rate constant</a:t>
            </a:r>
            <a:endParaRPr lang="en-US" altLang="en-US" sz="2200" i="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Text Box 7"/>
          <p:cNvSpPr txBox="1">
            <a:spLocks noChangeArrowheads="1"/>
          </p:cNvSpPr>
          <p:nvPr/>
        </p:nvSpPr>
        <p:spPr bwMode="auto">
          <a:xfrm>
            <a:off x="704424" y="2977650"/>
            <a:ext cx="669032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a:latin typeface="Tahoma" panose="020B0604030504040204" pitchFamily="34" charset="0"/>
                <a:ea typeface="Tahoma" panose="020B0604030504040204" pitchFamily="34" charset="0"/>
                <a:cs typeface="Tahoma" panose="020B0604030504040204" pitchFamily="34" charset="0"/>
              </a:rPr>
              <a:t>The overall rate is independent of [M]</a:t>
            </a:r>
            <a:endParaRPr lang="en-US" altLang="en-US" sz="2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rPr>
              <a:t>With lots of M around collisions with M remove energy from AB* more frequently than AB* dissociating back to A + B </a:t>
            </a:r>
          </a:p>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rPr>
              <a:t>Step 1 (i.e. formation of AB*) is the rate limiting step </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overall rate coefficient is </a:t>
            </a:r>
            <a:r>
              <a:rPr lang="it-IT" alt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endParaRPr lang="it-IT" altLang="en-US" sz="2200" i="1" baseline="-25000" dirty="0" smtClean="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8596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704669" y="3438006"/>
            <a:ext cx="3743408" cy="3421685"/>
            <a:chOff x="315560" y="3438006"/>
            <a:chExt cx="3743408" cy="3421685"/>
          </a:xfrm>
        </p:grpSpPr>
        <p:pic>
          <p:nvPicPr>
            <p:cNvPr id="31" name="Picture 30"/>
            <p:cNvPicPr>
              <a:picLocks noChangeAspect="1"/>
            </p:cNvPicPr>
            <p:nvPr/>
          </p:nvPicPr>
          <p:blipFill>
            <a:blip r:embed="rId4"/>
            <a:stretch>
              <a:fillRect/>
            </a:stretch>
          </p:blipFill>
          <p:spPr>
            <a:xfrm>
              <a:off x="315560" y="3904395"/>
              <a:ext cx="3503135" cy="2845778"/>
            </a:xfrm>
            <a:prstGeom prst="rect">
              <a:avLst/>
            </a:prstGeom>
          </p:spPr>
        </p:pic>
        <p:sp>
          <p:nvSpPr>
            <p:cNvPr id="32" name="Text Box 5"/>
            <p:cNvSpPr txBox="1">
              <a:spLocks noChangeArrowheads="1"/>
            </p:cNvSpPr>
            <p:nvPr/>
          </p:nvSpPr>
          <p:spPr bwMode="auto">
            <a:xfrm>
              <a:off x="1892111" y="5616257"/>
              <a:ext cx="14628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ltLang="en-US"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3" name="Object 6"/>
            <p:cNvGraphicFramePr>
              <a:graphicFrameLocks noChangeAspect="1"/>
            </p:cNvGraphicFramePr>
            <p:nvPr>
              <p:extLst>
                <p:ext uri="{D42A27DB-BD31-4B8C-83A1-F6EECF244321}">
                  <p14:modId xmlns:p14="http://schemas.microsoft.com/office/powerpoint/2010/main" val="4046599688"/>
                </p:ext>
              </p:extLst>
            </p:nvPr>
          </p:nvGraphicFramePr>
          <p:xfrm>
            <a:off x="459349" y="3438006"/>
            <a:ext cx="3286125" cy="465137"/>
          </p:xfrm>
          <a:graphic>
            <a:graphicData uri="http://schemas.openxmlformats.org/presentationml/2006/ole">
              <mc:AlternateContent xmlns:mc="http://schemas.openxmlformats.org/markup-compatibility/2006">
                <mc:Choice xmlns:v="urn:schemas-microsoft-com:vml" Requires="v">
                  <p:oleObj spid="_x0000_s187520" name="Equation" r:id="rId5" imgW="1612800" imgH="228600" progId="Equation.3">
                    <p:embed/>
                  </p:oleObj>
                </mc:Choice>
                <mc:Fallback>
                  <p:oleObj name="Equation" r:id="rId5" imgW="1612800" imgH="228600" progId="Equation.3">
                    <p:embed/>
                    <p:pic>
                      <p:nvPicPr>
                        <p:cNvPr id="31" name="Object 6"/>
                        <p:cNvPicPr>
                          <a:picLocks noChangeAspect="1" noChangeArrowheads="1"/>
                        </p:cNvPicPr>
                        <p:nvPr/>
                      </p:nvPicPr>
                      <p:blipFill>
                        <a:blip r:embed="rId6"/>
                        <a:srcRect/>
                        <a:stretch>
                          <a:fillRect/>
                        </a:stretch>
                      </p:blipFill>
                      <p:spPr bwMode="auto">
                        <a:xfrm>
                          <a:off x="459349" y="3438006"/>
                          <a:ext cx="3286125" cy="465137"/>
                        </a:xfrm>
                        <a:prstGeom prst="rect">
                          <a:avLst/>
                        </a:prstGeom>
                        <a:noFill/>
                        <a:ln>
                          <a:noFill/>
                        </a:ln>
                        <a:effectLst/>
                        <a:extLst/>
                      </p:spPr>
                    </p:pic>
                  </p:oleObj>
                </mc:Fallback>
              </mc:AlternateContent>
            </a:graphicData>
          </a:graphic>
        </p:graphicFrame>
        <p:graphicFrame>
          <p:nvGraphicFramePr>
            <p:cNvPr id="45" name="Object 6"/>
            <p:cNvGraphicFramePr>
              <a:graphicFrameLocks noChangeAspect="1"/>
            </p:cNvGraphicFramePr>
            <p:nvPr>
              <p:extLst>
                <p:ext uri="{D42A27DB-BD31-4B8C-83A1-F6EECF244321}">
                  <p14:modId xmlns:p14="http://schemas.microsoft.com/office/powerpoint/2010/main" val="216877653"/>
                </p:ext>
              </p:extLst>
            </p:nvPr>
          </p:nvGraphicFramePr>
          <p:xfrm>
            <a:off x="3578421" y="6526512"/>
            <a:ext cx="480547" cy="333179"/>
          </p:xfrm>
          <a:graphic>
            <a:graphicData uri="http://schemas.openxmlformats.org/presentationml/2006/ole">
              <mc:AlternateContent xmlns:mc="http://schemas.openxmlformats.org/markup-compatibility/2006">
                <mc:Choice xmlns:v="urn:schemas-microsoft-com:vml" Requires="v">
                  <p:oleObj spid="_x0000_s187521" name="Equation" r:id="rId7" imgW="291960" imgH="203040" progId="Equation.3">
                    <p:embed/>
                  </p:oleObj>
                </mc:Choice>
                <mc:Fallback>
                  <p:oleObj name="Equation" r:id="rId7" imgW="291960" imgH="203040" progId="Equation.3">
                    <p:embed/>
                    <p:pic>
                      <p:nvPicPr>
                        <p:cNvPr id="33" name="Object 6"/>
                        <p:cNvPicPr>
                          <a:picLocks noChangeAspect="1" noChangeArrowheads="1"/>
                        </p:cNvPicPr>
                        <p:nvPr/>
                      </p:nvPicPr>
                      <p:blipFill>
                        <a:blip r:embed="rId8"/>
                        <a:srcRect/>
                        <a:stretch>
                          <a:fillRect/>
                        </a:stretch>
                      </p:blipFill>
                      <p:spPr bwMode="auto">
                        <a:xfrm>
                          <a:off x="3578421" y="6526512"/>
                          <a:ext cx="480547" cy="333179"/>
                        </a:xfrm>
                        <a:prstGeom prst="rect">
                          <a:avLst/>
                        </a:prstGeom>
                        <a:noFill/>
                        <a:ln>
                          <a:noFill/>
                        </a:ln>
                        <a:effectLst/>
                        <a:extLst/>
                      </p:spPr>
                    </p:pic>
                  </p:oleObj>
                </mc:Fallback>
              </mc:AlternateContent>
            </a:graphicData>
          </a:graphic>
        </p:graphicFrame>
      </p:grpSp>
      <p:sp>
        <p:nvSpPr>
          <p:cNvPr id="14" name="Titolo 4"/>
          <p:cNvSpPr txBox="1">
            <a:spLocks/>
          </p:cNvSpPr>
          <p:nvPr/>
        </p:nvSpPr>
        <p:spPr>
          <a:xfrm>
            <a:off x="184827" y="-6446"/>
            <a:ext cx="880353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a:solidFill>
                  <a:srgbClr val="3333FF"/>
                </a:solidFill>
                <a:latin typeface="Tahoma" panose="020B0604030504040204" pitchFamily="34" charset="0"/>
                <a:cs typeface="Tahoma" panose="020B0604030504040204" pitchFamily="34" charset="0"/>
              </a:rPr>
              <a:t>Termolecular proc. &amp; steady-state approx.</a:t>
            </a:r>
            <a:endParaRPr lang="en-GB" altLang="en-US" sz="3500" dirty="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47949" y="880081"/>
            <a:ext cx="8002663" cy="1106891"/>
            <a:chOff x="547949" y="880081"/>
            <a:chExt cx="8002663" cy="1106891"/>
          </a:xfrm>
        </p:grpSpPr>
        <p:sp>
          <p:nvSpPr>
            <p:cNvPr id="23" name="Text Box 7"/>
            <p:cNvSpPr txBox="1">
              <a:spLocks noChangeArrowheads="1"/>
            </p:cNvSpPr>
            <p:nvPr/>
          </p:nvSpPr>
          <p:spPr bwMode="auto">
            <a:xfrm>
              <a:off x="547949" y="880081"/>
              <a:ext cx="800266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Rearranging the general rate expression for a three-body reaction and substituting		 and              one gets:</a:t>
              </a:r>
              <a:endParaRPr lang="en-US" alt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0" name="Object 3"/>
            <p:cNvGraphicFramePr>
              <a:graphicFrameLocks noChangeAspect="1"/>
            </p:cNvGraphicFramePr>
            <p:nvPr>
              <p:extLst>
                <p:ext uri="{D42A27DB-BD31-4B8C-83A1-F6EECF244321}">
                  <p14:modId xmlns:p14="http://schemas.microsoft.com/office/powerpoint/2010/main" val="3426953227"/>
                </p:ext>
              </p:extLst>
            </p:nvPr>
          </p:nvGraphicFramePr>
          <p:xfrm>
            <a:off x="3939226" y="1213859"/>
            <a:ext cx="1065212" cy="773113"/>
          </p:xfrm>
          <a:graphic>
            <a:graphicData uri="http://schemas.openxmlformats.org/presentationml/2006/ole">
              <mc:AlternateContent xmlns:mc="http://schemas.openxmlformats.org/markup-compatibility/2006">
                <mc:Choice xmlns:v="urn:schemas-microsoft-com:vml" Requires="v">
                  <p:oleObj spid="_x0000_s187522" name="Equation" r:id="rId9" imgW="596880" imgH="431640" progId="Equation.3">
                    <p:embed/>
                  </p:oleObj>
                </mc:Choice>
                <mc:Fallback>
                  <p:oleObj name="Equation" r:id="rId9" imgW="596880" imgH="431640" progId="Equation.3">
                    <p:embed/>
                    <p:pic>
                      <p:nvPicPr>
                        <p:cNvPr id="39" name="Object 3"/>
                        <p:cNvPicPr>
                          <a:picLocks noChangeAspect="1" noChangeArrowheads="1"/>
                        </p:cNvPicPr>
                        <p:nvPr/>
                      </p:nvPicPr>
                      <p:blipFill>
                        <a:blip r:embed="rId10"/>
                        <a:srcRect/>
                        <a:stretch>
                          <a:fillRect/>
                        </a:stretch>
                      </p:blipFill>
                      <p:spPr bwMode="auto">
                        <a:xfrm>
                          <a:off x="3939226" y="1213859"/>
                          <a:ext cx="1065212" cy="773113"/>
                        </a:xfrm>
                        <a:prstGeom prst="rect">
                          <a:avLst/>
                        </a:prstGeom>
                        <a:noFill/>
                        <a:ln w="38100">
                          <a:noFill/>
                        </a:ln>
                        <a:effectLst/>
                        <a:extLst/>
                      </p:spPr>
                    </p:pic>
                  </p:oleObj>
                </mc:Fallback>
              </mc:AlternateContent>
            </a:graphicData>
          </a:graphic>
        </p:graphicFrame>
        <p:graphicFrame>
          <p:nvGraphicFramePr>
            <p:cNvPr id="21" name="Object 3"/>
            <p:cNvGraphicFramePr>
              <a:graphicFrameLocks noChangeAspect="1"/>
            </p:cNvGraphicFramePr>
            <p:nvPr>
              <p:extLst>
                <p:ext uri="{D42A27DB-BD31-4B8C-83A1-F6EECF244321}">
                  <p14:modId xmlns:p14="http://schemas.microsoft.com/office/powerpoint/2010/main" val="3692916636"/>
                </p:ext>
              </p:extLst>
            </p:nvPr>
          </p:nvGraphicFramePr>
          <p:xfrm>
            <a:off x="6047842" y="1272211"/>
            <a:ext cx="815975" cy="387350"/>
          </p:xfrm>
          <a:graphic>
            <a:graphicData uri="http://schemas.openxmlformats.org/presentationml/2006/ole">
              <mc:AlternateContent xmlns:mc="http://schemas.openxmlformats.org/markup-compatibility/2006">
                <mc:Choice xmlns:v="urn:schemas-microsoft-com:vml" Requires="v">
                  <p:oleObj spid="_x0000_s187523" name="Equation" r:id="rId11" imgW="457200" imgH="215640" progId="Equation.3">
                    <p:embed/>
                  </p:oleObj>
                </mc:Choice>
                <mc:Fallback>
                  <p:oleObj name="Equation" r:id="rId11" imgW="457200" imgH="215640" progId="Equation.3">
                    <p:embed/>
                    <p:pic>
                      <p:nvPicPr>
                        <p:cNvPr id="18" name="Object 3"/>
                        <p:cNvPicPr>
                          <a:picLocks noChangeAspect="1" noChangeArrowheads="1"/>
                        </p:cNvPicPr>
                        <p:nvPr/>
                      </p:nvPicPr>
                      <p:blipFill>
                        <a:blip r:embed="rId12"/>
                        <a:srcRect/>
                        <a:stretch>
                          <a:fillRect/>
                        </a:stretch>
                      </p:blipFill>
                      <p:spPr bwMode="auto">
                        <a:xfrm>
                          <a:off x="6047842" y="1272211"/>
                          <a:ext cx="815975" cy="387350"/>
                        </a:xfrm>
                        <a:prstGeom prst="rect">
                          <a:avLst/>
                        </a:prstGeom>
                        <a:noFill/>
                        <a:ln w="38100">
                          <a:noFill/>
                        </a:ln>
                        <a:effectLst/>
                        <a:extLst/>
                      </p:spPr>
                    </p:pic>
                  </p:oleObj>
                </mc:Fallback>
              </mc:AlternateContent>
            </a:graphicData>
          </a:graphic>
        </p:graphicFrame>
      </p:grpSp>
      <p:graphicFrame>
        <p:nvGraphicFramePr>
          <p:cNvPr id="22" name="Object 3"/>
          <p:cNvGraphicFramePr>
            <a:graphicFrameLocks noChangeAspect="1"/>
          </p:cNvGraphicFramePr>
          <p:nvPr>
            <p:extLst>
              <p:ext uri="{D42A27DB-BD31-4B8C-83A1-F6EECF244321}">
                <p14:modId xmlns:p14="http://schemas.microsoft.com/office/powerpoint/2010/main" val="879272154"/>
              </p:ext>
            </p:extLst>
          </p:nvPr>
        </p:nvGraphicFramePr>
        <p:xfrm>
          <a:off x="2306105" y="1788745"/>
          <a:ext cx="4557712" cy="1500188"/>
        </p:xfrm>
        <a:graphic>
          <a:graphicData uri="http://schemas.openxmlformats.org/presentationml/2006/ole">
            <mc:AlternateContent xmlns:mc="http://schemas.openxmlformats.org/markup-compatibility/2006">
              <mc:Choice xmlns:v="urn:schemas-microsoft-com:vml" Requires="v">
                <p:oleObj spid="_x0000_s187524" name="Equation" r:id="rId13" imgW="2552400" imgH="838080" progId="Equation.3">
                  <p:embed/>
                </p:oleObj>
              </mc:Choice>
              <mc:Fallback>
                <p:oleObj name="Equation" r:id="rId13" imgW="2552400" imgH="838080" progId="Equation.3">
                  <p:embed/>
                  <p:pic>
                    <p:nvPicPr>
                      <p:cNvPr id="30" name="Object 3"/>
                      <p:cNvPicPr>
                        <a:picLocks noChangeAspect="1" noChangeArrowheads="1"/>
                      </p:cNvPicPr>
                      <p:nvPr/>
                    </p:nvPicPr>
                    <p:blipFill>
                      <a:blip r:embed="rId14"/>
                      <a:srcRect/>
                      <a:stretch>
                        <a:fillRect/>
                      </a:stretch>
                    </p:blipFill>
                    <p:spPr bwMode="auto">
                      <a:xfrm>
                        <a:off x="2306105" y="1788745"/>
                        <a:ext cx="4557712" cy="1500188"/>
                      </a:xfrm>
                      <a:prstGeom prst="rect">
                        <a:avLst/>
                      </a:prstGeom>
                      <a:noFill/>
                      <a:ln>
                        <a:noFill/>
                      </a:ln>
                      <a:effectLst/>
                      <a:extLst/>
                    </p:spPr>
                  </p:pic>
                </p:oleObj>
              </mc:Fallback>
            </mc:AlternateContent>
          </a:graphicData>
        </a:graphic>
      </p:graphicFrame>
      <p:graphicFrame>
        <p:nvGraphicFramePr>
          <p:cNvPr id="25" name="Object 3"/>
          <p:cNvGraphicFramePr>
            <a:graphicFrameLocks noChangeAspect="1"/>
          </p:cNvGraphicFramePr>
          <p:nvPr>
            <p:extLst>
              <p:ext uri="{D42A27DB-BD31-4B8C-83A1-F6EECF244321}">
                <p14:modId xmlns:p14="http://schemas.microsoft.com/office/powerpoint/2010/main" val="3079230787"/>
              </p:ext>
            </p:extLst>
          </p:nvPr>
        </p:nvGraphicFramePr>
        <p:xfrm>
          <a:off x="4680183" y="3505980"/>
          <a:ext cx="341312" cy="387350"/>
        </p:xfrm>
        <a:graphic>
          <a:graphicData uri="http://schemas.openxmlformats.org/presentationml/2006/ole">
            <mc:AlternateContent xmlns:mc="http://schemas.openxmlformats.org/markup-compatibility/2006">
              <mc:Choice xmlns:v="urn:schemas-microsoft-com:vml" Requires="v">
                <p:oleObj spid="_x0000_s187525" name="Equation" r:id="rId15" imgW="190440" imgH="215640" progId="Equation.3">
                  <p:embed/>
                </p:oleObj>
              </mc:Choice>
              <mc:Fallback>
                <p:oleObj name="Equation" r:id="rId15" imgW="190440" imgH="215640" progId="Equation.3">
                  <p:embed/>
                  <p:pic>
                    <p:nvPicPr>
                      <p:cNvPr id="21" name="Object 3"/>
                      <p:cNvPicPr>
                        <a:picLocks noChangeAspect="1" noChangeArrowheads="1"/>
                      </p:cNvPicPr>
                      <p:nvPr/>
                    </p:nvPicPr>
                    <p:blipFill>
                      <a:blip r:embed="rId16"/>
                      <a:srcRect/>
                      <a:stretch>
                        <a:fillRect/>
                      </a:stretch>
                    </p:blipFill>
                    <p:spPr bwMode="auto">
                      <a:xfrm>
                        <a:off x="4680183" y="3505980"/>
                        <a:ext cx="341312" cy="387350"/>
                      </a:xfrm>
                      <a:prstGeom prst="rect">
                        <a:avLst/>
                      </a:prstGeom>
                      <a:noFill/>
                      <a:ln w="38100">
                        <a:noFill/>
                      </a:ln>
                      <a:effectLst/>
                      <a:extLst/>
                    </p:spPr>
                  </p:pic>
                </p:oleObj>
              </mc:Fallback>
            </mc:AlternateContent>
          </a:graphicData>
        </a:graphic>
      </p:graphicFrame>
      <p:sp>
        <p:nvSpPr>
          <p:cNvPr id="26" name="Text Box 7"/>
          <p:cNvSpPr txBox="1">
            <a:spLocks noChangeArrowheads="1"/>
          </p:cNvSpPr>
          <p:nvPr/>
        </p:nvSpPr>
        <p:spPr bwMode="auto">
          <a:xfrm>
            <a:off x="4989996" y="3466757"/>
            <a:ext cx="413454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has the units of a </a:t>
            </a:r>
            <a:r>
              <a:rPr lang="it-IT" alt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second order reaction</a:t>
            </a:r>
            <a:r>
              <a:rPr lang="it-IT" altLang="en-US" sz="2200" dirty="0" smtClean="0">
                <a:latin typeface="Tahoma" panose="020B0604030504040204" pitchFamily="34" charset="0"/>
                <a:ea typeface="Tahoma" panose="020B0604030504040204" pitchFamily="34" charset="0"/>
                <a:cs typeface="Tahoma" panose="020B0604030504040204" pitchFamily="34" charset="0"/>
              </a:rPr>
              <a:t> (cm</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molecule</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rPr>
              <a:t>)</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7" name="Text Box 7"/>
          <p:cNvSpPr txBox="1">
            <a:spLocks noChangeArrowheads="1"/>
          </p:cNvSpPr>
          <p:nvPr/>
        </p:nvSpPr>
        <p:spPr bwMode="auto">
          <a:xfrm>
            <a:off x="4982587" y="4223600"/>
            <a:ext cx="410305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has the units of a </a:t>
            </a:r>
            <a:r>
              <a:rPr lang="it-IT" altLang="en-US" sz="2200" i="1" dirty="0" smtClean="0">
                <a:solidFill>
                  <a:srgbClr val="FF0000"/>
                </a:solidFill>
                <a:latin typeface="Tahoma" panose="020B0604030504040204" pitchFamily="34" charset="0"/>
                <a:ea typeface="Tahoma" panose="020B0604030504040204" pitchFamily="34" charset="0"/>
                <a:cs typeface="Tahoma" panose="020B0604030504040204" pitchFamily="34" charset="0"/>
              </a:rPr>
              <a:t>third order reaction</a:t>
            </a:r>
            <a:r>
              <a:rPr lang="it-IT" altLang="en-US" sz="2200" dirty="0" smtClean="0">
                <a:latin typeface="Tahoma" panose="020B0604030504040204" pitchFamily="34" charset="0"/>
                <a:ea typeface="Tahoma" panose="020B0604030504040204" pitchFamily="34" charset="0"/>
                <a:cs typeface="Tahoma" panose="020B0604030504040204" pitchFamily="34" charset="0"/>
              </a:rPr>
              <a:t> (cm</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6</a:t>
            </a:r>
            <a:r>
              <a:rPr lang="it-IT"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200" dirty="0" smtClean="0">
                <a:latin typeface="Tahoma" panose="020B0604030504040204" pitchFamily="34" charset="0"/>
                <a:ea typeface="Tahoma" panose="020B0604030504040204" pitchFamily="34" charset="0"/>
                <a:cs typeface="Tahoma" panose="020B0604030504040204" pitchFamily="34" charset="0"/>
              </a:rPr>
              <a:t>molecule</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-2</a:t>
            </a:r>
            <a:r>
              <a:rPr lang="it-IT" altLang="en-US" sz="2200" dirty="0" smtClean="0">
                <a:latin typeface="Tahoma" panose="020B0604030504040204" pitchFamily="34" charset="0"/>
                <a:ea typeface="Tahoma" panose="020B0604030504040204" pitchFamily="34" charset="0"/>
                <a:cs typeface="Tahoma" panose="020B0604030504040204" pitchFamily="34" charset="0"/>
              </a:rPr>
              <a:t>s</a:t>
            </a:r>
            <a:r>
              <a:rPr lang="it-IT" altLang="en-US" sz="2200" baseline="30000" dirty="0" smtClean="0">
                <a:latin typeface="Tahoma" panose="020B0604030504040204" pitchFamily="34" charset="0"/>
                <a:ea typeface="Tahoma" panose="020B0604030504040204" pitchFamily="34" charset="0"/>
                <a:cs typeface="Tahoma" panose="020B0604030504040204" pitchFamily="34" charset="0"/>
              </a:rPr>
              <a:t>-1</a:t>
            </a:r>
            <a:r>
              <a:rPr lang="it-IT" altLang="en-US" sz="2200" dirty="0" smtClean="0">
                <a:latin typeface="Tahoma" panose="020B0604030504040204" pitchFamily="34" charset="0"/>
                <a:ea typeface="Tahoma" panose="020B0604030504040204" pitchFamily="34" charset="0"/>
                <a:cs typeface="Tahoma" panose="020B0604030504040204" pitchFamily="34" charset="0"/>
              </a:rPr>
              <a:t>)</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8" name="Object 3"/>
          <p:cNvGraphicFramePr>
            <a:graphicFrameLocks noChangeAspect="1"/>
          </p:cNvGraphicFramePr>
          <p:nvPr>
            <p:extLst>
              <p:ext uri="{D42A27DB-BD31-4B8C-83A1-F6EECF244321}">
                <p14:modId xmlns:p14="http://schemas.microsoft.com/office/powerpoint/2010/main" val="3278599636"/>
              </p:ext>
            </p:extLst>
          </p:nvPr>
        </p:nvGraphicFramePr>
        <p:xfrm>
          <a:off x="4704205" y="4248757"/>
          <a:ext cx="295275" cy="409575"/>
        </p:xfrm>
        <a:graphic>
          <a:graphicData uri="http://schemas.openxmlformats.org/presentationml/2006/ole">
            <mc:AlternateContent xmlns:mc="http://schemas.openxmlformats.org/markup-compatibility/2006">
              <mc:Choice xmlns:v="urn:schemas-microsoft-com:vml" Requires="v">
                <p:oleObj spid="_x0000_s187526" name="Equation" r:id="rId17" imgW="164880" imgH="228600" progId="Equation.3">
                  <p:embed/>
                </p:oleObj>
              </mc:Choice>
              <mc:Fallback>
                <p:oleObj name="Equation" r:id="rId17" imgW="164880" imgH="228600" progId="Equation.3">
                  <p:embed/>
                  <p:pic>
                    <p:nvPicPr>
                      <p:cNvPr id="25" name="Object 3"/>
                      <p:cNvPicPr>
                        <a:picLocks noChangeAspect="1" noChangeArrowheads="1"/>
                      </p:cNvPicPr>
                      <p:nvPr/>
                    </p:nvPicPr>
                    <p:blipFill>
                      <a:blip r:embed="rId18"/>
                      <a:srcRect/>
                      <a:stretch>
                        <a:fillRect/>
                      </a:stretch>
                    </p:blipFill>
                    <p:spPr bwMode="auto">
                      <a:xfrm>
                        <a:off x="4704205" y="4248757"/>
                        <a:ext cx="295275" cy="409575"/>
                      </a:xfrm>
                      <a:prstGeom prst="rect">
                        <a:avLst/>
                      </a:prstGeom>
                      <a:noFill/>
                      <a:ln w="38100">
                        <a:noFill/>
                      </a:ln>
                      <a:effectLst/>
                      <a:extLst/>
                    </p:spPr>
                  </p:pic>
                </p:oleObj>
              </mc:Fallback>
            </mc:AlternateContent>
          </a:graphicData>
        </a:graphic>
      </p:graphicFrame>
      <p:sp>
        <p:nvSpPr>
          <p:cNvPr id="4" name="Rectangle 3"/>
          <p:cNvSpPr/>
          <p:nvPr/>
        </p:nvSpPr>
        <p:spPr bwMode="auto">
          <a:xfrm>
            <a:off x="5184843" y="2101173"/>
            <a:ext cx="1770434" cy="1207216"/>
          </a:xfrm>
          <a:prstGeom prst="rect">
            <a:avLst/>
          </a:prstGeom>
          <a:no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cxnSp>
        <p:nvCxnSpPr>
          <p:cNvPr id="6" name="Straight Connector 5"/>
          <p:cNvCxnSpPr/>
          <p:nvPr/>
        </p:nvCxnSpPr>
        <p:spPr bwMode="auto">
          <a:xfrm flipV="1">
            <a:off x="1302664" y="4270020"/>
            <a:ext cx="2626468" cy="0"/>
          </a:xfrm>
          <a:prstGeom prst="line">
            <a:avLst/>
          </a:prstGeom>
          <a:solidFill>
            <a:schemeClr val="accent1"/>
          </a:solidFill>
          <a:ln w="28575" cap="flat" cmpd="sng" algn="ctr">
            <a:solidFill>
              <a:srgbClr val="0000FF"/>
            </a:solidFill>
            <a:prstDash val="sys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aphicFrame>
        <p:nvGraphicFramePr>
          <p:cNvPr id="46" name="Object 3"/>
          <p:cNvGraphicFramePr>
            <a:graphicFrameLocks noChangeAspect="1"/>
          </p:cNvGraphicFramePr>
          <p:nvPr>
            <p:extLst>
              <p:ext uri="{D42A27DB-BD31-4B8C-83A1-F6EECF244321}">
                <p14:modId xmlns:p14="http://schemas.microsoft.com/office/powerpoint/2010/main" val="20769185"/>
              </p:ext>
            </p:extLst>
          </p:nvPr>
        </p:nvGraphicFramePr>
        <p:xfrm>
          <a:off x="3949816" y="4076345"/>
          <a:ext cx="341312" cy="387350"/>
        </p:xfrm>
        <a:graphic>
          <a:graphicData uri="http://schemas.openxmlformats.org/presentationml/2006/ole">
            <mc:AlternateContent xmlns:mc="http://schemas.openxmlformats.org/markup-compatibility/2006">
              <mc:Choice xmlns:v="urn:schemas-microsoft-com:vml" Requires="v">
                <p:oleObj spid="_x0000_s187527" name="Equation" r:id="rId19" imgW="190440" imgH="215640" progId="Equation.3">
                  <p:embed/>
                </p:oleObj>
              </mc:Choice>
              <mc:Fallback>
                <p:oleObj name="Equation" r:id="rId19" imgW="190440" imgH="215640" progId="Equation.3">
                  <p:embed/>
                  <p:pic>
                    <p:nvPicPr>
                      <p:cNvPr id="25" name="Object 3"/>
                      <p:cNvPicPr>
                        <a:picLocks noChangeAspect="1" noChangeArrowheads="1"/>
                      </p:cNvPicPr>
                      <p:nvPr/>
                    </p:nvPicPr>
                    <p:blipFill>
                      <a:blip r:embed="rId16"/>
                      <a:srcRect/>
                      <a:stretch>
                        <a:fillRect/>
                      </a:stretch>
                    </p:blipFill>
                    <p:spPr bwMode="auto">
                      <a:xfrm>
                        <a:off x="3949816" y="4076345"/>
                        <a:ext cx="341312" cy="387350"/>
                      </a:xfrm>
                      <a:prstGeom prst="rect">
                        <a:avLst/>
                      </a:prstGeom>
                      <a:noFill/>
                      <a:ln w="38100">
                        <a:noFill/>
                      </a:ln>
                      <a:effectLst/>
                      <a:extLst/>
                    </p:spPr>
                  </p:pic>
                </p:oleObj>
              </mc:Fallback>
            </mc:AlternateContent>
          </a:graphicData>
        </a:graphic>
      </p:graphicFrame>
      <p:sp>
        <p:nvSpPr>
          <p:cNvPr id="48" name="Text Box 7"/>
          <p:cNvSpPr txBox="1">
            <a:spLocks noChangeArrowheads="1"/>
          </p:cNvSpPr>
          <p:nvPr/>
        </p:nvSpPr>
        <p:spPr bwMode="auto">
          <a:xfrm>
            <a:off x="5184843" y="5630197"/>
            <a:ext cx="410305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latin typeface="Tahoma" panose="020B0604030504040204" pitchFamily="34" charset="0"/>
                <a:ea typeface="Tahoma" panose="020B0604030504040204" pitchFamily="34" charset="0"/>
                <a:cs typeface="Tahoma" panose="020B0604030504040204" pitchFamily="34" charset="0"/>
              </a:rPr>
              <a:t>Another important reaction:</a:t>
            </a:r>
          </a:p>
        </p:txBody>
      </p:sp>
      <p:graphicFrame>
        <p:nvGraphicFramePr>
          <p:cNvPr id="49" name="Object 6"/>
          <p:cNvGraphicFramePr>
            <a:graphicFrameLocks noChangeAspect="1"/>
          </p:cNvGraphicFramePr>
          <p:nvPr>
            <p:extLst>
              <p:ext uri="{D42A27DB-BD31-4B8C-83A1-F6EECF244321}">
                <p14:modId xmlns:p14="http://schemas.microsoft.com/office/powerpoint/2010/main" val="2362696881"/>
              </p:ext>
            </p:extLst>
          </p:nvPr>
        </p:nvGraphicFramePr>
        <p:xfrm>
          <a:off x="5843233" y="6061084"/>
          <a:ext cx="2224087" cy="490537"/>
        </p:xfrm>
        <a:graphic>
          <a:graphicData uri="http://schemas.openxmlformats.org/presentationml/2006/ole">
            <mc:AlternateContent xmlns:mc="http://schemas.openxmlformats.org/markup-compatibility/2006">
              <mc:Choice xmlns:v="urn:schemas-microsoft-com:vml" Requires="v">
                <p:oleObj spid="_x0000_s187528" name="Equation" r:id="rId20" imgW="1091880" imgH="241200" progId="Equation.3">
                  <p:embed/>
                </p:oleObj>
              </mc:Choice>
              <mc:Fallback>
                <p:oleObj name="Equation" r:id="rId20" imgW="1091880" imgH="241200" progId="Equation.3">
                  <p:embed/>
                  <p:pic>
                    <p:nvPicPr>
                      <p:cNvPr id="33" name="Object 6"/>
                      <p:cNvPicPr>
                        <a:picLocks noChangeAspect="1" noChangeArrowheads="1"/>
                      </p:cNvPicPr>
                      <p:nvPr/>
                    </p:nvPicPr>
                    <p:blipFill>
                      <a:blip r:embed="rId21"/>
                      <a:srcRect/>
                      <a:stretch>
                        <a:fillRect/>
                      </a:stretch>
                    </p:blipFill>
                    <p:spPr bwMode="auto">
                      <a:xfrm>
                        <a:off x="5843233" y="6061084"/>
                        <a:ext cx="2224087" cy="490537"/>
                      </a:xfrm>
                      <a:prstGeom prst="rect">
                        <a:avLst/>
                      </a:prstGeom>
                      <a:noFill/>
                      <a:ln>
                        <a:noFill/>
                      </a:ln>
                      <a:effectLst/>
                      <a:extLst/>
                    </p:spPr>
                  </p:pic>
                </p:oleObj>
              </mc:Fallback>
            </mc:AlternateContent>
          </a:graphicData>
        </a:graphic>
      </p:graphicFrame>
      <p:sp>
        <p:nvSpPr>
          <p:cNvPr id="50" name="Text Box 7"/>
          <p:cNvSpPr txBox="1">
            <a:spLocks noChangeArrowheads="1"/>
          </p:cNvSpPr>
          <p:nvPr/>
        </p:nvSpPr>
        <p:spPr bwMode="auto">
          <a:xfrm>
            <a:off x="2538211" y="4993041"/>
            <a:ext cx="2141972" cy="923330"/>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Low pressure limit: </a:t>
            </a:r>
          </a:p>
          <a:p>
            <a:r>
              <a:rPr lang="it-IT" altLang="en-US" dirty="0" smtClean="0">
                <a:latin typeface="Tahoma" panose="020B0604030504040204" pitchFamily="34" charset="0"/>
                <a:ea typeface="Tahoma" panose="020B0604030504040204" pitchFamily="34" charset="0"/>
                <a:cs typeface="Tahoma" panose="020B0604030504040204" pitchFamily="34" charset="0"/>
              </a:rPr>
              <a:t>k depends on [M]</a:t>
            </a:r>
          </a:p>
          <a:p>
            <a:r>
              <a:rPr lang="en-US" i="1" dirty="0" err="1">
                <a:latin typeface="Tahoma" panose="020B0604030504040204" pitchFamily="34" charset="0"/>
                <a:ea typeface="Tahoma" panose="020B0604030504040204" pitchFamily="34" charset="0"/>
                <a:cs typeface="Tahoma" panose="020B0604030504040204" pitchFamily="34" charset="0"/>
              </a:rPr>
              <a:t>k</a:t>
            </a:r>
            <a:r>
              <a:rPr lang="en-US" i="1" baseline="30000" dirty="0" err="1">
                <a:latin typeface="Tahoma" panose="020B0604030504040204" pitchFamily="34" charset="0"/>
                <a:ea typeface="Tahoma" panose="020B0604030504040204" pitchFamily="34" charset="0"/>
                <a:cs typeface="Tahoma" panose="020B0604030504040204" pitchFamily="34" charset="0"/>
              </a:rPr>
              <a:t>bim</a:t>
            </a:r>
            <a:r>
              <a:rPr lang="en-US" i="1" dirty="0">
                <a:latin typeface="Tahoma" panose="020B0604030504040204" pitchFamily="34" charset="0"/>
                <a:ea typeface="Tahoma" panose="020B0604030504040204" pitchFamily="34" charset="0"/>
                <a:cs typeface="Tahoma" panose="020B0604030504040204" pitchFamily="34" charset="0"/>
              </a:rPr>
              <a:t>=k</a:t>
            </a:r>
            <a:r>
              <a:rPr lang="en-US" i="1" baseline="-25000" dirty="0">
                <a:latin typeface="Tahoma" panose="020B0604030504040204" pitchFamily="34" charset="0"/>
                <a:ea typeface="Tahoma" panose="020B0604030504040204" pitchFamily="34" charset="0"/>
                <a:cs typeface="Tahoma" panose="020B0604030504040204" pitchFamily="34" charset="0"/>
              </a:rPr>
              <a:t>0 </a:t>
            </a:r>
            <a:r>
              <a:rPr lang="en-US" dirty="0">
                <a:latin typeface="Tahoma" panose="020B0604030504040204" pitchFamily="34" charset="0"/>
                <a:ea typeface="Tahoma" panose="020B0604030504040204" pitchFamily="34" charset="0"/>
                <a:cs typeface="Tahoma" panose="020B0604030504040204" pitchFamily="34" charset="0"/>
              </a:rPr>
              <a:t>[M</a:t>
            </a:r>
            <a:r>
              <a:rPr lang="en-US" dirty="0" smtClean="0">
                <a:latin typeface="Tahoma" panose="020B0604030504040204" pitchFamily="34" charset="0"/>
                <a:ea typeface="Tahoma" panose="020B0604030504040204" pitchFamily="34" charset="0"/>
                <a:cs typeface="Tahoma" panose="020B0604030504040204" pitchFamily="34" charset="0"/>
              </a:rPr>
              <a:t>]</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cxnSp>
        <p:nvCxnSpPr>
          <p:cNvPr id="16" name="Straight Arrow Connector 15"/>
          <p:cNvCxnSpPr/>
          <p:nvPr/>
        </p:nvCxnSpPr>
        <p:spPr bwMode="auto">
          <a:xfrm flipH="1">
            <a:off x="1575882" y="5327284"/>
            <a:ext cx="962329" cy="518356"/>
          </a:xfrm>
          <a:prstGeom prst="straightConnector1">
            <a:avLst/>
          </a:prstGeom>
          <a:solidFill>
            <a:schemeClr val="accent1"/>
          </a:solidFill>
          <a:ln w="38100" cap="flat" cmpd="sng" algn="ctr">
            <a:solidFill>
              <a:srgbClr val="00B0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5777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50"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4"/>
          <p:cNvSpPr txBox="1">
            <a:spLocks/>
          </p:cNvSpPr>
          <p:nvPr/>
        </p:nvSpPr>
        <p:spPr>
          <a:xfrm>
            <a:off x="184827" y="-6446"/>
            <a:ext cx="8803530"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Examples of three-body reactions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25" name="Object 3"/>
          <p:cNvGraphicFramePr>
            <a:graphicFrameLocks noChangeAspect="1"/>
          </p:cNvGraphicFramePr>
          <p:nvPr>
            <p:extLst>
              <p:ext uri="{D42A27DB-BD31-4B8C-83A1-F6EECF244321}">
                <p14:modId xmlns:p14="http://schemas.microsoft.com/office/powerpoint/2010/main" val="2046735727"/>
              </p:ext>
            </p:extLst>
          </p:nvPr>
        </p:nvGraphicFramePr>
        <p:xfrm>
          <a:off x="6091170" y="3032614"/>
          <a:ext cx="254203" cy="409575"/>
        </p:xfrm>
        <a:graphic>
          <a:graphicData uri="http://schemas.openxmlformats.org/presentationml/2006/ole">
            <mc:AlternateContent xmlns:mc="http://schemas.openxmlformats.org/markup-compatibility/2006">
              <mc:Choice xmlns:v="urn:schemas-microsoft-com:vml" Requires="v">
                <p:oleObj spid="_x0000_s146267" name="Equation" r:id="rId4" imgW="164880" imgH="228600" progId="Equation.3">
                  <p:embed/>
                </p:oleObj>
              </mc:Choice>
              <mc:Fallback>
                <p:oleObj name="Equation" r:id="rId4" imgW="164880" imgH="228600" progId="Equation.3">
                  <p:embed/>
                  <p:pic>
                    <p:nvPicPr>
                      <p:cNvPr id="25" name="Object 3"/>
                      <p:cNvPicPr>
                        <a:picLocks noChangeAspect="1" noChangeArrowheads="1"/>
                      </p:cNvPicPr>
                      <p:nvPr/>
                    </p:nvPicPr>
                    <p:blipFill>
                      <a:blip r:embed="rId5"/>
                      <a:srcRect/>
                      <a:stretch>
                        <a:fillRect/>
                      </a:stretch>
                    </p:blipFill>
                    <p:spPr bwMode="auto">
                      <a:xfrm>
                        <a:off x="6091170" y="3032614"/>
                        <a:ext cx="254203" cy="409575"/>
                      </a:xfrm>
                      <a:prstGeom prst="rect">
                        <a:avLst/>
                      </a:prstGeom>
                      <a:noFill/>
                      <a:ln w="38100">
                        <a:noFill/>
                      </a:ln>
                      <a:effectLst/>
                      <a:extLst/>
                    </p:spPr>
                  </p:pic>
                </p:oleObj>
              </mc:Fallback>
            </mc:AlternateContent>
          </a:graphicData>
        </a:graphic>
      </p:graphicFrame>
      <p:graphicFrame>
        <p:nvGraphicFramePr>
          <p:cNvPr id="28" name="Object 3"/>
          <p:cNvGraphicFramePr>
            <a:graphicFrameLocks noChangeAspect="1"/>
          </p:cNvGraphicFramePr>
          <p:nvPr>
            <p:extLst>
              <p:ext uri="{D42A27DB-BD31-4B8C-83A1-F6EECF244321}">
                <p14:modId xmlns:p14="http://schemas.microsoft.com/office/powerpoint/2010/main" val="384923625"/>
              </p:ext>
            </p:extLst>
          </p:nvPr>
        </p:nvGraphicFramePr>
        <p:xfrm>
          <a:off x="7145826" y="976724"/>
          <a:ext cx="1657350" cy="433387"/>
        </p:xfrm>
        <a:graphic>
          <a:graphicData uri="http://schemas.openxmlformats.org/presentationml/2006/ole">
            <mc:AlternateContent xmlns:mc="http://schemas.openxmlformats.org/markup-compatibility/2006">
              <mc:Choice xmlns:v="urn:schemas-microsoft-com:vml" Requires="v">
                <p:oleObj spid="_x0000_s146268" name="Equation" r:id="rId6" imgW="927000" imgH="241200" progId="Equation.3">
                  <p:embed/>
                </p:oleObj>
              </mc:Choice>
              <mc:Fallback>
                <p:oleObj name="Equation" r:id="rId6" imgW="927000" imgH="241200" progId="Equation.3">
                  <p:embed/>
                  <p:pic>
                    <p:nvPicPr>
                      <p:cNvPr id="28" name="Object 3"/>
                      <p:cNvPicPr>
                        <a:picLocks noChangeAspect="1" noChangeArrowheads="1"/>
                      </p:cNvPicPr>
                      <p:nvPr/>
                    </p:nvPicPr>
                    <p:blipFill>
                      <a:blip r:embed="rId7"/>
                      <a:srcRect/>
                      <a:stretch>
                        <a:fillRect/>
                      </a:stretch>
                    </p:blipFill>
                    <p:spPr bwMode="auto">
                      <a:xfrm>
                        <a:off x="7145826" y="976724"/>
                        <a:ext cx="1657350" cy="433387"/>
                      </a:xfrm>
                      <a:prstGeom prst="rect">
                        <a:avLst/>
                      </a:prstGeom>
                      <a:noFill/>
                      <a:ln w="38100">
                        <a:noFill/>
                      </a:ln>
                      <a:effectLst/>
                      <a:extLst/>
                    </p:spPr>
                  </p:pic>
                </p:oleObj>
              </mc:Fallback>
            </mc:AlternateContent>
          </a:graphicData>
        </a:graphic>
      </p:graphicFrame>
      <p:graphicFrame>
        <p:nvGraphicFramePr>
          <p:cNvPr id="49" name="Object 6"/>
          <p:cNvGraphicFramePr>
            <a:graphicFrameLocks noChangeAspect="1"/>
          </p:cNvGraphicFramePr>
          <p:nvPr>
            <p:extLst>
              <p:ext uri="{D42A27DB-BD31-4B8C-83A1-F6EECF244321}">
                <p14:modId xmlns:p14="http://schemas.microsoft.com/office/powerpoint/2010/main" val="2753677060"/>
              </p:ext>
            </p:extLst>
          </p:nvPr>
        </p:nvGraphicFramePr>
        <p:xfrm>
          <a:off x="547949" y="934606"/>
          <a:ext cx="2224087" cy="490537"/>
        </p:xfrm>
        <a:graphic>
          <a:graphicData uri="http://schemas.openxmlformats.org/presentationml/2006/ole">
            <mc:AlternateContent xmlns:mc="http://schemas.openxmlformats.org/markup-compatibility/2006">
              <mc:Choice xmlns:v="urn:schemas-microsoft-com:vml" Requires="v">
                <p:oleObj spid="_x0000_s146269" name="Equation" r:id="rId8" imgW="1091880" imgH="241200" progId="Equation.3">
                  <p:embed/>
                </p:oleObj>
              </mc:Choice>
              <mc:Fallback>
                <p:oleObj name="Equation" r:id="rId8" imgW="1091880" imgH="241200" progId="Equation.3">
                  <p:embed/>
                  <p:pic>
                    <p:nvPicPr>
                      <p:cNvPr id="49" name="Object 6"/>
                      <p:cNvPicPr>
                        <a:picLocks noChangeAspect="1" noChangeArrowheads="1"/>
                      </p:cNvPicPr>
                      <p:nvPr/>
                    </p:nvPicPr>
                    <p:blipFill>
                      <a:blip r:embed="rId9"/>
                      <a:srcRect/>
                      <a:stretch>
                        <a:fillRect/>
                      </a:stretch>
                    </p:blipFill>
                    <p:spPr bwMode="auto">
                      <a:xfrm>
                        <a:off x="547949" y="934606"/>
                        <a:ext cx="2224087" cy="490537"/>
                      </a:xfrm>
                      <a:prstGeom prst="rect">
                        <a:avLst/>
                      </a:prstGeom>
                      <a:noFill/>
                      <a:ln>
                        <a:noFill/>
                      </a:ln>
                      <a:effectLst/>
                      <a:extLst/>
                    </p:spPr>
                  </p:pic>
                </p:oleObj>
              </mc:Fallback>
            </mc:AlternateContent>
          </a:graphicData>
        </a:graphic>
      </p:graphicFrame>
      <p:sp>
        <p:nvSpPr>
          <p:cNvPr id="29" name="Text Box 7"/>
          <p:cNvSpPr txBox="1">
            <a:spLocks noChangeArrowheads="1"/>
          </p:cNvSpPr>
          <p:nvPr/>
        </p:nvSpPr>
        <p:spPr bwMode="auto">
          <a:xfrm>
            <a:off x="6286894" y="3043936"/>
            <a:ext cx="35554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units are cm</a:t>
            </a:r>
            <a:r>
              <a:rPr lang="it-IT" altLang="en-US" baseline="30000" dirty="0" smtClean="0">
                <a:latin typeface="Tahoma" panose="020B0604030504040204" pitchFamily="34" charset="0"/>
                <a:ea typeface="Tahoma" panose="020B0604030504040204" pitchFamily="34" charset="0"/>
                <a:cs typeface="Tahoma" panose="020B0604030504040204" pitchFamily="34" charset="0"/>
              </a:rPr>
              <a:t>6</a:t>
            </a:r>
            <a:r>
              <a:rPr lang="it-IT" alt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dirty="0" smtClean="0">
                <a:latin typeface="Tahoma" panose="020B0604030504040204" pitchFamily="34" charset="0"/>
                <a:ea typeface="Tahoma" panose="020B0604030504040204" pitchFamily="34" charset="0"/>
                <a:cs typeface="Tahoma" panose="020B0604030504040204" pitchFamily="34" charset="0"/>
              </a:rPr>
              <a:t>molecule</a:t>
            </a:r>
            <a:r>
              <a:rPr lang="it-IT" altLang="en-US" baseline="30000" dirty="0" smtClean="0">
                <a:latin typeface="Tahoma" panose="020B0604030504040204" pitchFamily="34" charset="0"/>
                <a:ea typeface="Tahoma" panose="020B0604030504040204" pitchFamily="34" charset="0"/>
                <a:cs typeface="Tahoma" panose="020B0604030504040204" pitchFamily="34" charset="0"/>
              </a:rPr>
              <a:t>-2</a:t>
            </a:r>
            <a:r>
              <a:rPr lang="it-IT" altLang="en-US" dirty="0" smtClean="0">
                <a:latin typeface="Tahoma" panose="020B0604030504040204" pitchFamily="34" charset="0"/>
                <a:ea typeface="Tahoma" panose="020B0604030504040204" pitchFamily="34" charset="0"/>
                <a:cs typeface="Tahoma" panose="020B0604030504040204" pitchFamily="34" charset="0"/>
              </a:rPr>
              <a:t>s</a:t>
            </a:r>
            <a:r>
              <a:rPr lang="it-IT" altLang="en-US" baseline="30000" dirty="0" smtClean="0">
                <a:latin typeface="Tahoma" panose="020B0604030504040204" pitchFamily="34" charset="0"/>
                <a:ea typeface="Tahoma" panose="020B0604030504040204" pitchFamily="34" charset="0"/>
                <a:cs typeface="Tahoma" panose="020B0604030504040204" pitchFamily="34" charset="0"/>
              </a:rPr>
              <a:t>-1</a:t>
            </a:r>
            <a:endParaRPr lang="en-US" altLang="en-US"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 name="Object 6"/>
          <p:cNvGraphicFramePr>
            <a:graphicFrameLocks noChangeAspect="1"/>
          </p:cNvGraphicFramePr>
          <p:nvPr>
            <p:extLst>
              <p:ext uri="{D42A27DB-BD31-4B8C-83A1-F6EECF244321}">
                <p14:modId xmlns:p14="http://schemas.microsoft.com/office/powerpoint/2010/main" val="1930888751"/>
              </p:ext>
            </p:extLst>
          </p:nvPr>
        </p:nvGraphicFramePr>
        <p:xfrm>
          <a:off x="547949" y="1635655"/>
          <a:ext cx="3025775" cy="490538"/>
        </p:xfrm>
        <a:graphic>
          <a:graphicData uri="http://schemas.openxmlformats.org/presentationml/2006/ole">
            <mc:AlternateContent xmlns:mc="http://schemas.openxmlformats.org/markup-compatibility/2006">
              <mc:Choice xmlns:v="urn:schemas-microsoft-com:vml" Requires="v">
                <p:oleObj spid="_x0000_s146270" name="Equation" r:id="rId10" imgW="1485720" imgH="241200" progId="Equation.3">
                  <p:embed/>
                </p:oleObj>
              </mc:Choice>
              <mc:Fallback>
                <p:oleObj name="Equation" r:id="rId10" imgW="1485720" imgH="241200" progId="Equation.3">
                  <p:embed/>
                  <p:pic>
                    <p:nvPicPr>
                      <p:cNvPr id="49" name="Object 6"/>
                      <p:cNvPicPr>
                        <a:picLocks noChangeAspect="1" noChangeArrowheads="1"/>
                      </p:cNvPicPr>
                      <p:nvPr/>
                    </p:nvPicPr>
                    <p:blipFill>
                      <a:blip r:embed="rId11"/>
                      <a:srcRect/>
                      <a:stretch>
                        <a:fillRect/>
                      </a:stretch>
                    </p:blipFill>
                    <p:spPr bwMode="auto">
                      <a:xfrm>
                        <a:off x="547949" y="1635655"/>
                        <a:ext cx="3025775" cy="490538"/>
                      </a:xfrm>
                      <a:prstGeom prst="rect">
                        <a:avLst/>
                      </a:prstGeom>
                      <a:noFill/>
                      <a:ln>
                        <a:noFill/>
                      </a:ln>
                      <a:effectLst/>
                      <a:extLst/>
                    </p:spPr>
                  </p:pic>
                </p:oleObj>
              </mc:Fallback>
            </mc:AlternateContent>
          </a:graphicData>
        </a:graphic>
      </p:graphicFrame>
      <p:graphicFrame>
        <p:nvGraphicFramePr>
          <p:cNvPr id="34" name="Object 3"/>
          <p:cNvGraphicFramePr>
            <a:graphicFrameLocks noChangeAspect="1"/>
          </p:cNvGraphicFramePr>
          <p:nvPr>
            <p:extLst>
              <p:ext uri="{D42A27DB-BD31-4B8C-83A1-F6EECF244321}">
                <p14:modId xmlns:p14="http://schemas.microsoft.com/office/powerpoint/2010/main" val="1828269241"/>
              </p:ext>
            </p:extLst>
          </p:nvPr>
        </p:nvGraphicFramePr>
        <p:xfrm>
          <a:off x="7138039" y="1680715"/>
          <a:ext cx="1657350" cy="433387"/>
        </p:xfrm>
        <a:graphic>
          <a:graphicData uri="http://schemas.openxmlformats.org/presentationml/2006/ole">
            <mc:AlternateContent xmlns:mc="http://schemas.openxmlformats.org/markup-compatibility/2006">
              <mc:Choice xmlns:v="urn:schemas-microsoft-com:vml" Requires="v">
                <p:oleObj spid="_x0000_s146271" name="Equation" r:id="rId12" imgW="927000" imgH="241200" progId="Equation.3">
                  <p:embed/>
                </p:oleObj>
              </mc:Choice>
              <mc:Fallback>
                <p:oleObj name="Equation" r:id="rId12" imgW="927000" imgH="241200" progId="Equation.3">
                  <p:embed/>
                  <p:pic>
                    <p:nvPicPr>
                      <p:cNvPr id="28" name="Object 3"/>
                      <p:cNvPicPr>
                        <a:picLocks noChangeAspect="1" noChangeArrowheads="1"/>
                      </p:cNvPicPr>
                      <p:nvPr/>
                    </p:nvPicPr>
                    <p:blipFill>
                      <a:blip r:embed="rId13"/>
                      <a:srcRect/>
                      <a:stretch>
                        <a:fillRect/>
                      </a:stretch>
                    </p:blipFill>
                    <p:spPr bwMode="auto">
                      <a:xfrm>
                        <a:off x="7138039" y="1680715"/>
                        <a:ext cx="1657350" cy="433387"/>
                      </a:xfrm>
                      <a:prstGeom prst="rect">
                        <a:avLst/>
                      </a:prstGeom>
                      <a:noFill/>
                      <a:ln w="38100">
                        <a:noFill/>
                      </a:ln>
                      <a:effectLst/>
                      <a:extLst/>
                    </p:spPr>
                  </p:pic>
                </p:oleObj>
              </mc:Fallback>
            </mc:AlternateContent>
          </a:graphicData>
        </a:graphic>
      </p:graphicFrame>
      <p:graphicFrame>
        <p:nvGraphicFramePr>
          <p:cNvPr id="35" name="Object 6"/>
          <p:cNvGraphicFramePr>
            <a:graphicFrameLocks noChangeAspect="1"/>
          </p:cNvGraphicFramePr>
          <p:nvPr>
            <p:extLst>
              <p:ext uri="{D42A27DB-BD31-4B8C-83A1-F6EECF244321}">
                <p14:modId xmlns:p14="http://schemas.microsoft.com/office/powerpoint/2010/main" val="2509216834"/>
              </p:ext>
            </p:extLst>
          </p:nvPr>
        </p:nvGraphicFramePr>
        <p:xfrm>
          <a:off x="513594" y="2255794"/>
          <a:ext cx="6543676" cy="490538"/>
        </p:xfrm>
        <a:graphic>
          <a:graphicData uri="http://schemas.openxmlformats.org/presentationml/2006/ole">
            <mc:AlternateContent xmlns:mc="http://schemas.openxmlformats.org/markup-compatibility/2006">
              <mc:Choice xmlns:v="urn:schemas-microsoft-com:vml" Requires="v">
                <p:oleObj spid="_x0000_s146272" name="Equation" r:id="rId14" imgW="3213000" imgH="241200" progId="Equation.3">
                  <p:embed/>
                </p:oleObj>
              </mc:Choice>
              <mc:Fallback>
                <p:oleObj name="Equation" r:id="rId14" imgW="3213000" imgH="241200" progId="Equation.3">
                  <p:embed/>
                  <p:pic>
                    <p:nvPicPr>
                      <p:cNvPr id="30" name="Object 6"/>
                      <p:cNvPicPr>
                        <a:picLocks noChangeAspect="1" noChangeArrowheads="1"/>
                      </p:cNvPicPr>
                      <p:nvPr/>
                    </p:nvPicPr>
                    <p:blipFill>
                      <a:blip r:embed="rId15"/>
                      <a:srcRect/>
                      <a:stretch>
                        <a:fillRect/>
                      </a:stretch>
                    </p:blipFill>
                    <p:spPr bwMode="auto">
                      <a:xfrm>
                        <a:off x="513594" y="2255794"/>
                        <a:ext cx="6543676" cy="490538"/>
                      </a:xfrm>
                      <a:prstGeom prst="rect">
                        <a:avLst/>
                      </a:prstGeom>
                      <a:noFill/>
                      <a:ln>
                        <a:noFill/>
                      </a:ln>
                      <a:effectLst/>
                      <a:extLst/>
                    </p:spPr>
                  </p:pic>
                </p:oleObj>
              </mc:Fallback>
            </mc:AlternateContent>
          </a:graphicData>
        </a:graphic>
      </p:graphicFrame>
      <p:sp>
        <p:nvSpPr>
          <p:cNvPr id="36" name="Text Box 7"/>
          <p:cNvSpPr txBox="1">
            <a:spLocks noChangeArrowheads="1"/>
          </p:cNvSpPr>
          <p:nvPr/>
        </p:nvSpPr>
        <p:spPr bwMode="auto">
          <a:xfrm>
            <a:off x="547949" y="2676673"/>
            <a:ext cx="1868128" cy="665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peroxypropanoyl radical</a:t>
            </a:r>
            <a:endParaRPr lang="en-US" altLang="en-US"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37" name="Text Box 7"/>
          <p:cNvSpPr txBox="1">
            <a:spLocks noChangeArrowheads="1"/>
          </p:cNvSpPr>
          <p:nvPr/>
        </p:nvSpPr>
        <p:spPr bwMode="auto">
          <a:xfrm>
            <a:off x="4479571" y="2662889"/>
            <a:ext cx="267998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dirty="0" smtClean="0">
                <a:latin typeface="Tahoma" panose="020B0604030504040204" pitchFamily="34" charset="0"/>
                <a:ea typeface="Tahoma" panose="020B0604030504040204" pitchFamily="34" charset="0"/>
                <a:cs typeface="Tahoma" panose="020B0604030504040204" pitchFamily="34" charset="0"/>
              </a:rPr>
              <a:t>PPN: peroxypropanoyl nitrate</a:t>
            </a:r>
            <a:endParaRPr lang="en-US" altLang="en-US"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8" name="Object 3"/>
          <p:cNvGraphicFramePr>
            <a:graphicFrameLocks noChangeAspect="1"/>
          </p:cNvGraphicFramePr>
          <p:nvPr>
            <p:extLst>
              <p:ext uri="{D42A27DB-BD31-4B8C-83A1-F6EECF244321}">
                <p14:modId xmlns:p14="http://schemas.microsoft.com/office/powerpoint/2010/main" val="346899770"/>
              </p:ext>
            </p:extLst>
          </p:nvPr>
        </p:nvGraphicFramePr>
        <p:xfrm>
          <a:off x="7169639" y="2284369"/>
          <a:ext cx="1633537" cy="433387"/>
        </p:xfrm>
        <a:graphic>
          <a:graphicData uri="http://schemas.openxmlformats.org/presentationml/2006/ole">
            <mc:AlternateContent xmlns:mc="http://schemas.openxmlformats.org/markup-compatibility/2006">
              <mc:Choice xmlns:v="urn:schemas-microsoft-com:vml" Requires="v">
                <p:oleObj spid="_x0000_s146273" name="Equation" r:id="rId16" imgW="914400" imgH="241200" progId="Equation.3">
                  <p:embed/>
                </p:oleObj>
              </mc:Choice>
              <mc:Fallback>
                <p:oleObj name="Equation" r:id="rId16" imgW="914400" imgH="241200" progId="Equation.3">
                  <p:embed/>
                  <p:pic>
                    <p:nvPicPr>
                      <p:cNvPr id="34" name="Object 3"/>
                      <p:cNvPicPr>
                        <a:picLocks noChangeAspect="1" noChangeArrowheads="1"/>
                      </p:cNvPicPr>
                      <p:nvPr/>
                    </p:nvPicPr>
                    <p:blipFill>
                      <a:blip r:embed="rId17"/>
                      <a:srcRect/>
                      <a:stretch>
                        <a:fillRect/>
                      </a:stretch>
                    </p:blipFill>
                    <p:spPr bwMode="auto">
                      <a:xfrm>
                        <a:off x="7169639" y="2284369"/>
                        <a:ext cx="1633537" cy="433387"/>
                      </a:xfrm>
                      <a:prstGeom prst="rect">
                        <a:avLst/>
                      </a:prstGeom>
                      <a:noFill/>
                      <a:ln w="38100">
                        <a:noFill/>
                      </a:ln>
                      <a:effectLst/>
                      <a:extLst/>
                    </p:spPr>
                  </p:pic>
                </p:oleObj>
              </mc:Fallback>
            </mc:AlternateContent>
          </a:graphicData>
        </a:graphic>
      </p:graphicFrame>
      <p:sp>
        <p:nvSpPr>
          <p:cNvPr id="39" name="Text Box 7"/>
          <p:cNvSpPr txBox="1">
            <a:spLocks noChangeArrowheads="1"/>
          </p:cNvSpPr>
          <p:nvPr/>
        </p:nvSpPr>
        <p:spPr bwMode="auto">
          <a:xfrm>
            <a:off x="1521168" y="3536689"/>
            <a:ext cx="612758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Why such large differences in k</a:t>
            </a:r>
            <a:r>
              <a:rPr lang="it-IT" altLang="en-US" sz="2200" b="1" baseline="-25000" dirty="0" smtClean="0">
                <a:solidFill>
                  <a:srgbClr val="FF0000"/>
                </a:solidFill>
                <a:latin typeface="Tahoma" panose="020B0604030504040204" pitchFamily="34" charset="0"/>
                <a:ea typeface="Tahoma" panose="020B0604030504040204" pitchFamily="34" charset="0"/>
                <a:cs typeface="Tahoma" panose="020B0604030504040204" pitchFamily="34" charset="0"/>
              </a:rPr>
              <a:t>0</a:t>
            </a:r>
            <a:r>
              <a:rPr lang="it-IT" altLang="en-US" sz="2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values??</a:t>
            </a:r>
            <a:endParaRPr lang="en-US" altLang="en-US" sz="2200" b="1"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6" name="Text Box 7"/>
          <p:cNvSpPr txBox="1">
            <a:spLocks noChangeArrowheads="1"/>
          </p:cNvSpPr>
          <p:nvPr/>
        </p:nvSpPr>
        <p:spPr bwMode="auto">
          <a:xfrm>
            <a:off x="513594" y="4099410"/>
            <a:ext cx="8002663" cy="1877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Larger molecules have larger termolecular rate coefficients:</a:t>
            </a:r>
          </a:p>
          <a:p>
            <a:r>
              <a:rPr lang="it-IT" altLang="en-US" sz="1200" dirty="0" smtClean="0">
                <a:latin typeface="Tahoma" panose="020B0604030504040204" pitchFamily="34" charset="0"/>
                <a:ea typeface="Tahoma" panose="020B0604030504040204" pitchFamily="34" charset="0"/>
                <a:cs typeface="Tahoma" panose="020B0604030504040204" pitchFamily="34" charset="0"/>
              </a:rPr>
              <a:t> </a:t>
            </a: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more ways for them to «store» the excess eneregy</a:t>
            </a:r>
          </a:p>
          <a:p>
            <a:pPr marL="342900" indent="-342900">
              <a:buFont typeface="Arial" panose="020B0604020202020204" pitchFamily="34" charset="0"/>
              <a:buChar char="•"/>
            </a:pPr>
            <a:endParaRPr lang="it-IT" altLang="en-US" sz="1200" dirty="0">
              <a:latin typeface="Tahoma" panose="020B060403050404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it-IT" altLang="en-US" sz="2300" dirty="0" smtClean="0">
                <a:latin typeface="Tahoma" panose="020B0604030504040204" pitchFamily="34" charset="0"/>
                <a:ea typeface="Tahoma" panose="020B0604030504040204" pitchFamily="34" charset="0"/>
                <a:cs typeface="Tahoma" panose="020B0604030504040204" pitchFamily="34" charset="0"/>
              </a:rPr>
              <a:t>excited complex AB* can live longer and have larger probability to collide with M and stabilize (reaction 3.)</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4846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6" grpId="0"/>
      <p:bldP spid="37" grpId="0"/>
      <p:bldP spid="39" grpId="0"/>
      <p:bldP spid="1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7 -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534988" y="1623708"/>
            <a:ext cx="8324533" cy="3859518"/>
          </a:xfrm>
          <a:prstGeom prst="rect">
            <a:avLst/>
          </a:prstGeom>
        </p:spPr>
        <p:txBody>
          <a:bodyPr wrap="square">
            <a:spAutoFit/>
          </a:bodyPr>
          <a:lstStyle/>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reaction of NO with ozone is studied in the lab and found to be second order with the  following rate law</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d[NO</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sz="2400" dirty="0" err="1">
                <a:solidFill>
                  <a:srgbClr val="000000"/>
                </a:solidFill>
                <a:latin typeface="Tahoma" panose="020B0604030504040204" pitchFamily="34" charset="0"/>
                <a:ea typeface="Tahoma" panose="020B0604030504040204" pitchFamily="34" charset="0"/>
                <a:cs typeface="Tahoma" panose="020B0604030504040204" pitchFamily="34" charset="0"/>
              </a:rPr>
              <a:t>dt</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 -k[NO][O</a:t>
            </a:r>
            <a:r>
              <a:rPr lang="en-US" sz="2400"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and k=1.9x10</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cm</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molecule</a:t>
            </a:r>
            <a:r>
              <a:rPr lang="en-US" sz="2400" baseline="30000" dirty="0">
                <a:latin typeface="Tahoma" panose="020B0604030504040204" pitchFamily="34" charset="0"/>
                <a:ea typeface="Tahoma" panose="020B0604030504040204" pitchFamily="34" charset="0"/>
                <a:cs typeface="Tahoma" panose="020B0604030504040204" pitchFamily="34" charset="0"/>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s</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298 K. </a:t>
            </a:r>
          </a:p>
          <a:p>
            <a:pPr algn="just"/>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a constant concentration of [NO] equal to 2.44x10</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molecule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what is the natural lifetime of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if the initial partial pressure of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is 10</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mbar, what will be its partial pressure 0.06 sec after initiation of the reaction? </a:t>
            </a:r>
            <a:endParaRPr lang="en-US" sz="2400" baseline="30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552461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3"/>
          <p:cNvSpPr txBox="1">
            <a:spLocks noChangeArrowheads="1"/>
          </p:cNvSpPr>
          <p:nvPr/>
        </p:nvSpPr>
        <p:spPr bwMode="auto">
          <a:xfrm>
            <a:off x="1490374" y="3020389"/>
            <a:ext cx="6073401" cy="430887"/>
          </a:xfrm>
          <a:prstGeom prst="rect">
            <a:avLst/>
          </a:prstGeom>
          <a:noFill/>
          <a:ln w="9525">
            <a:noFill/>
            <a:miter lim="800000"/>
            <a:headEnd/>
            <a:tailEnd/>
          </a:ln>
        </p:spPr>
        <p:txBody>
          <a:bodyPr wrap="square">
            <a:spAutoFit/>
          </a:bodyPr>
          <a:lstStyle/>
          <a:p>
            <a:r>
              <a:rPr lang="it-IT" sz="2200" dirty="0">
                <a:latin typeface="Tahoma" panose="020B0604030504040204" pitchFamily="34" charset="0"/>
                <a:ea typeface="Tahoma" panose="020B0604030504040204" pitchFamily="34" charset="0"/>
                <a:cs typeface="Tahoma" panose="020B0604030504040204" pitchFamily="34" charset="0"/>
              </a:rPr>
              <a:t>For bimolecular reactions in the gas </a:t>
            </a:r>
            <a:r>
              <a:rPr lang="it-IT" sz="2200" dirty="0" smtClean="0">
                <a:latin typeface="Tahoma" panose="020B0604030504040204" pitchFamily="34" charset="0"/>
                <a:ea typeface="Tahoma" panose="020B0604030504040204" pitchFamily="34" charset="0"/>
                <a:cs typeface="Tahoma" panose="020B0604030504040204" pitchFamily="34" charset="0"/>
              </a:rPr>
              <a:t>phase: </a:t>
            </a:r>
            <a:endParaRPr lang="it-IT" sz="2200" dirty="0">
              <a:latin typeface="Tahoma" panose="020B0604030504040204" pitchFamily="34" charset="0"/>
              <a:ea typeface="Tahoma" panose="020B0604030504040204" pitchFamily="34" charset="0"/>
              <a:cs typeface="Tahoma" panose="020B0604030504040204" pitchFamily="34" charset="0"/>
            </a:endParaRPr>
          </a:p>
        </p:txBody>
      </p:sp>
      <p:pic>
        <p:nvPicPr>
          <p:cNvPr id="61443" name="Picture 3"/>
          <p:cNvPicPr>
            <a:picLocks noChangeAspect="1" noChangeArrowheads="1"/>
          </p:cNvPicPr>
          <p:nvPr/>
        </p:nvPicPr>
        <p:blipFill>
          <a:blip r:embed="rId3" cstate="print"/>
          <a:srcRect/>
          <a:stretch>
            <a:fillRect/>
          </a:stretch>
        </p:blipFill>
        <p:spPr bwMode="auto">
          <a:xfrm>
            <a:off x="1256963" y="3593387"/>
            <a:ext cx="1333500" cy="466725"/>
          </a:xfrm>
          <a:prstGeom prst="rect">
            <a:avLst/>
          </a:prstGeom>
          <a:noFill/>
          <a:ln w="9525">
            <a:noFill/>
            <a:miter lim="800000"/>
            <a:headEnd/>
            <a:tailEnd/>
          </a:ln>
        </p:spPr>
      </p:pic>
      <p:pic>
        <p:nvPicPr>
          <p:cNvPr id="61444" name="Picture 4"/>
          <p:cNvPicPr>
            <a:picLocks noChangeAspect="1" noChangeArrowheads="1"/>
          </p:cNvPicPr>
          <p:nvPr/>
        </p:nvPicPr>
        <p:blipFill>
          <a:blip r:embed="rId4" cstate="print"/>
          <a:srcRect/>
          <a:stretch>
            <a:fillRect/>
          </a:stretch>
        </p:blipFill>
        <p:spPr bwMode="auto">
          <a:xfrm>
            <a:off x="3590708" y="3562623"/>
            <a:ext cx="2044080" cy="567107"/>
          </a:xfrm>
          <a:prstGeom prst="rect">
            <a:avLst/>
          </a:prstGeom>
          <a:noFill/>
          <a:ln w="9525">
            <a:noFill/>
            <a:miter lim="800000"/>
            <a:headEnd/>
            <a:tailEnd/>
          </a:ln>
        </p:spPr>
      </p:pic>
      <p:pic>
        <p:nvPicPr>
          <p:cNvPr id="61445" name="Picture 5"/>
          <p:cNvPicPr>
            <a:picLocks noChangeAspect="1" noChangeArrowheads="1"/>
          </p:cNvPicPr>
          <p:nvPr/>
        </p:nvPicPr>
        <p:blipFill>
          <a:blip r:embed="rId5" cstate="print"/>
          <a:srcRect/>
          <a:stretch>
            <a:fillRect/>
          </a:stretch>
        </p:blipFill>
        <p:spPr bwMode="auto">
          <a:xfrm>
            <a:off x="1416397" y="4178850"/>
            <a:ext cx="6381378" cy="1798546"/>
          </a:xfrm>
          <a:prstGeom prst="rect">
            <a:avLst/>
          </a:prstGeom>
          <a:noFill/>
          <a:ln w="9525">
            <a:noFill/>
            <a:miter lim="800000"/>
            <a:headEnd/>
            <a:tailEnd/>
          </a:ln>
        </p:spPr>
      </p:pic>
      <p:sp>
        <p:nvSpPr>
          <p:cNvPr id="10" name="CasellaDiTesto 3"/>
          <p:cNvSpPr txBox="1">
            <a:spLocks noChangeArrowheads="1"/>
          </p:cNvSpPr>
          <p:nvPr/>
        </p:nvSpPr>
        <p:spPr bwMode="auto">
          <a:xfrm>
            <a:off x="336277" y="4164747"/>
            <a:ext cx="1401083" cy="369332"/>
          </a:xfrm>
          <a:prstGeom prst="rect">
            <a:avLst/>
          </a:prstGeom>
          <a:noFill/>
          <a:ln w="9525">
            <a:noFill/>
            <a:miter lim="800000"/>
            <a:headEnd/>
            <a:tailEnd/>
          </a:ln>
        </p:spPr>
        <p:txBody>
          <a:bodyPr wrap="square">
            <a:spAutoFit/>
          </a:bodyPr>
          <a:lstStyle/>
          <a:p>
            <a:r>
              <a:rPr lang="it-IT" dirty="0" smtClean="0">
                <a:solidFill>
                  <a:srgbClr val="0000FF"/>
                </a:solidFill>
                <a:latin typeface="Tahoma" panose="020B0604030504040204" pitchFamily="34" charset="0"/>
                <a:ea typeface="Tahoma" panose="020B0604030504040204" pitchFamily="34" charset="0"/>
                <a:cs typeface="Tahoma" panose="020B0604030504040204" pitchFamily="34" charset="0"/>
              </a:rPr>
              <a:t>Example:</a:t>
            </a:r>
            <a:endParaRPr lang="it-IT"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1" name="CasellaDiTesto 3"/>
          <p:cNvSpPr txBox="1">
            <a:spLocks noChangeArrowheads="1"/>
          </p:cNvSpPr>
          <p:nvPr/>
        </p:nvSpPr>
        <p:spPr bwMode="auto">
          <a:xfrm>
            <a:off x="336277" y="6006786"/>
            <a:ext cx="8964613" cy="677108"/>
          </a:xfrm>
          <a:prstGeom prst="rect">
            <a:avLst/>
          </a:prstGeom>
          <a:noFill/>
          <a:ln w="9525">
            <a:noFill/>
            <a:miter lim="800000"/>
            <a:headEnd/>
            <a:tailEnd/>
          </a:ln>
        </p:spPr>
        <p:txBody>
          <a:bodyPr>
            <a:spAutoFit/>
          </a:bodyPr>
          <a:lstStyle/>
          <a:p>
            <a:r>
              <a:rPr lang="it-IT" sz="1900" dirty="0">
                <a:latin typeface="Tahoma" panose="020B0604030504040204" pitchFamily="34" charset="0"/>
                <a:ea typeface="Tahoma" panose="020B0604030504040204" pitchFamily="34" charset="0"/>
                <a:cs typeface="Tahoma" panose="020B0604030504040204" pitchFamily="34" charset="0"/>
              </a:rPr>
              <a:t>A very little contributions (-0.6 kcal/mol) comes from the entropy variation (negligible with respect to </a:t>
            </a:r>
            <a:r>
              <a:rPr lang="it-IT" sz="1900" dirty="0">
                <a:latin typeface="Comic Sans MS" pitchFamily="66" charset="0"/>
                <a:sym typeface="Symbol"/>
              </a:rPr>
              <a:t></a:t>
            </a:r>
            <a:r>
              <a:rPr lang="it-IT" sz="1900" dirty="0" smtClean="0">
                <a:latin typeface="Tahoma" panose="020B0604030504040204" pitchFamily="34" charset="0"/>
                <a:ea typeface="Tahoma" panose="020B0604030504040204" pitchFamily="34" charset="0"/>
                <a:cs typeface="Tahoma" panose="020B0604030504040204" pitchFamily="34" charset="0"/>
                <a:sym typeface="Symbol"/>
              </a:rPr>
              <a:t>H</a:t>
            </a:r>
            <a:r>
              <a:rPr lang="it-IT" sz="1900" baseline="30000" dirty="0" smtClean="0">
                <a:latin typeface="Comic Sans MS" pitchFamily="66" charset="0"/>
                <a:sym typeface="Symbol"/>
              </a:rPr>
              <a:t>0</a:t>
            </a:r>
            <a:r>
              <a:rPr lang="it-IT" sz="1900" dirty="0" smtClean="0">
                <a:latin typeface="Tahoma" panose="020B0604030504040204" pitchFamily="34" charset="0"/>
                <a:ea typeface="Tahoma" panose="020B0604030504040204" pitchFamily="34" charset="0"/>
                <a:cs typeface="Tahoma" panose="020B0604030504040204" pitchFamily="34" charset="0"/>
                <a:sym typeface="Symbol"/>
              </a:rPr>
              <a:t>=-</a:t>
            </a:r>
            <a:r>
              <a:rPr lang="it-IT" sz="1900" dirty="0">
                <a:latin typeface="Tahoma" panose="020B0604030504040204" pitchFamily="34" charset="0"/>
                <a:ea typeface="Tahoma" panose="020B0604030504040204" pitchFamily="34" charset="0"/>
                <a:cs typeface="Tahoma" panose="020B0604030504040204" pitchFamily="34" charset="0"/>
                <a:sym typeface="Symbol"/>
              </a:rPr>
              <a:t>94 kcal/mol</a:t>
            </a:r>
            <a:r>
              <a:rPr lang="it-IT" sz="1900" dirty="0" smtClean="0">
                <a:latin typeface="Tahoma" panose="020B0604030504040204" pitchFamily="34" charset="0"/>
                <a:ea typeface="Tahoma" panose="020B0604030504040204" pitchFamily="34" charset="0"/>
                <a:cs typeface="Tahoma" panose="020B0604030504040204" pitchFamily="34" charset="0"/>
                <a:sym typeface="Symbol"/>
              </a:rPr>
              <a:t>)</a:t>
            </a:r>
            <a:endParaRPr lang="it-IT" sz="1900" dirty="0">
              <a:latin typeface="Tahoma" panose="020B0604030504040204" pitchFamily="34" charset="0"/>
              <a:ea typeface="Tahoma" panose="020B0604030504040204" pitchFamily="34" charset="0"/>
              <a:cs typeface="Tahoma" panose="020B0604030504040204" pitchFamily="34" charset="0"/>
            </a:endParaRPr>
          </a:p>
        </p:txBody>
      </p:sp>
      <p:sp>
        <p:nvSpPr>
          <p:cNvPr id="12" name="Titolo 4"/>
          <p:cNvSpPr txBox="1">
            <a:spLocks/>
          </p:cNvSpPr>
          <p:nvPr/>
        </p:nvSpPr>
        <p:spPr>
          <a:xfrm>
            <a:off x="0" y="-18266"/>
            <a:ext cx="8905875" cy="844982"/>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Thermodynamics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3" name="Connettore diritto 9"/>
          <p:cNvCxnSpPr/>
          <p:nvPr/>
        </p:nvCxnSpPr>
        <p:spPr>
          <a:xfrm>
            <a:off x="534988" y="6816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3"/>
          <p:cNvSpPr txBox="1">
            <a:spLocks noChangeArrowheads="1"/>
          </p:cNvSpPr>
          <p:nvPr/>
        </p:nvSpPr>
        <p:spPr bwMode="auto">
          <a:xfrm>
            <a:off x="336277" y="779586"/>
            <a:ext cx="307274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latin typeface="Tahoma" panose="020B0604030504040204" pitchFamily="34" charset="0"/>
                <a:ea typeface="Tahoma" panose="020B0604030504040204" pitchFamily="34" charset="0"/>
                <a:cs typeface="Tahoma" panose="020B0604030504040204" pitchFamily="34" charset="0"/>
              </a:rPr>
              <a:t>Reactions occur spontaneosly when:</a:t>
            </a:r>
          </a:p>
        </p:txBody>
      </p:sp>
      <p:graphicFrame>
        <p:nvGraphicFramePr>
          <p:cNvPr id="18" name="Object 15"/>
          <p:cNvGraphicFramePr>
            <a:graphicFrameLocks noChangeAspect="1"/>
          </p:cNvGraphicFramePr>
          <p:nvPr>
            <p:extLst>
              <p:ext uri="{D42A27DB-BD31-4B8C-83A1-F6EECF244321}">
                <p14:modId xmlns:p14="http://schemas.microsoft.com/office/powerpoint/2010/main" val="1336530490"/>
              </p:ext>
            </p:extLst>
          </p:nvPr>
        </p:nvGraphicFramePr>
        <p:xfrm>
          <a:off x="2199518" y="2395924"/>
          <a:ext cx="2727325" cy="471487"/>
        </p:xfrm>
        <a:graphic>
          <a:graphicData uri="http://schemas.openxmlformats.org/presentationml/2006/ole">
            <mc:AlternateContent xmlns:mc="http://schemas.openxmlformats.org/markup-compatibility/2006">
              <mc:Choice xmlns:v="urn:schemas-microsoft-com:vml" Requires="v">
                <p:oleObj spid="_x0000_s158974" name="Equation" r:id="rId6" imgW="1396800" imgH="241200" progId="Equation.3">
                  <p:embed/>
                </p:oleObj>
              </mc:Choice>
              <mc:Fallback>
                <p:oleObj name="Equation" r:id="rId6" imgW="1396800" imgH="241200" progId="Equation.3">
                  <p:embed/>
                  <p:pic>
                    <p:nvPicPr>
                      <p:cNvPr id="15" name="Object 15"/>
                      <p:cNvPicPr>
                        <a:picLocks noChangeAspect="1" noChangeArrowheads="1"/>
                      </p:cNvPicPr>
                      <p:nvPr/>
                    </p:nvPicPr>
                    <p:blipFill>
                      <a:blip r:embed="rId7"/>
                      <a:srcRect/>
                      <a:stretch>
                        <a:fillRect/>
                      </a:stretch>
                    </p:blipFill>
                    <p:spPr bwMode="auto">
                      <a:xfrm>
                        <a:off x="2199518" y="2395924"/>
                        <a:ext cx="2727325" cy="471487"/>
                      </a:xfrm>
                      <a:prstGeom prst="rect">
                        <a:avLst/>
                      </a:prstGeom>
                      <a:noFill/>
                      <a:ln>
                        <a:noFill/>
                      </a:ln>
                      <a:effectLst/>
                      <a:extLst/>
                    </p:spPr>
                  </p:pic>
                </p:oleObj>
              </mc:Fallback>
            </mc:AlternateContent>
          </a:graphicData>
        </a:graphic>
      </p:graphicFrame>
      <p:graphicFrame>
        <p:nvGraphicFramePr>
          <p:cNvPr id="20" name="Object 15"/>
          <p:cNvGraphicFramePr>
            <a:graphicFrameLocks noChangeAspect="1"/>
          </p:cNvGraphicFramePr>
          <p:nvPr>
            <p:extLst>
              <p:ext uri="{D42A27DB-BD31-4B8C-83A1-F6EECF244321}">
                <p14:modId xmlns:p14="http://schemas.microsoft.com/office/powerpoint/2010/main" val="1902032045"/>
              </p:ext>
            </p:extLst>
          </p:nvPr>
        </p:nvGraphicFramePr>
        <p:xfrm>
          <a:off x="3572953" y="932615"/>
          <a:ext cx="1353890" cy="524941"/>
        </p:xfrm>
        <a:graphic>
          <a:graphicData uri="http://schemas.openxmlformats.org/presentationml/2006/ole">
            <mc:AlternateContent xmlns:mc="http://schemas.openxmlformats.org/markup-compatibility/2006">
              <mc:Choice xmlns:v="urn:schemas-microsoft-com:vml" Requires="v">
                <p:oleObj spid="_x0000_s158975" name="Equation" r:id="rId8" imgW="622080" imgH="241200" progId="Equation.3">
                  <p:embed/>
                </p:oleObj>
              </mc:Choice>
              <mc:Fallback>
                <p:oleObj name="Equation" r:id="rId8" imgW="622080" imgH="241200" progId="Equation.3">
                  <p:embed/>
                  <p:pic>
                    <p:nvPicPr>
                      <p:cNvPr id="18" name="Object 15"/>
                      <p:cNvPicPr>
                        <a:picLocks noChangeAspect="1" noChangeArrowheads="1"/>
                      </p:cNvPicPr>
                      <p:nvPr/>
                    </p:nvPicPr>
                    <p:blipFill>
                      <a:blip r:embed="rId9"/>
                      <a:srcRect/>
                      <a:stretch>
                        <a:fillRect/>
                      </a:stretch>
                    </p:blipFill>
                    <p:spPr bwMode="auto">
                      <a:xfrm>
                        <a:off x="3572953" y="932615"/>
                        <a:ext cx="1353890" cy="524941"/>
                      </a:xfrm>
                      <a:prstGeom prst="rect">
                        <a:avLst/>
                      </a:prstGeom>
                      <a:noFill/>
                      <a:ln w="38100">
                        <a:solidFill>
                          <a:srgbClr val="FF3300"/>
                        </a:solidFill>
                      </a:ln>
                      <a:effectLst/>
                      <a:extLst/>
                    </p:spPr>
                  </p:pic>
                </p:oleObj>
              </mc:Fallback>
            </mc:AlternateContent>
          </a:graphicData>
        </a:graphic>
      </p:graphicFrame>
      <p:grpSp>
        <p:nvGrpSpPr>
          <p:cNvPr id="7" name="Group 6"/>
          <p:cNvGrpSpPr/>
          <p:nvPr/>
        </p:nvGrpSpPr>
        <p:grpSpPr>
          <a:xfrm>
            <a:off x="3938775" y="826716"/>
            <a:ext cx="5073368" cy="1860169"/>
            <a:chOff x="3938775" y="826716"/>
            <a:chExt cx="5073368" cy="1860169"/>
          </a:xfrm>
        </p:grpSpPr>
        <p:sp>
          <p:nvSpPr>
            <p:cNvPr id="4" name="Rectangle 3"/>
            <p:cNvSpPr/>
            <p:nvPr/>
          </p:nvSpPr>
          <p:spPr bwMode="auto">
            <a:xfrm>
              <a:off x="5252670" y="826716"/>
              <a:ext cx="3759473" cy="1860169"/>
            </a:xfrm>
            <a:prstGeom prst="rect">
              <a:avLst/>
            </a:prstGeom>
            <a:solidFill>
              <a:srgbClr val="FFFFCC"/>
            </a:solidFill>
            <a:ln w="381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3" name="Group 2"/>
            <p:cNvGrpSpPr/>
            <p:nvPr/>
          </p:nvGrpSpPr>
          <p:grpSpPr>
            <a:xfrm>
              <a:off x="5252670" y="826716"/>
              <a:ext cx="3759473" cy="1860169"/>
              <a:chOff x="5384526" y="821919"/>
              <a:chExt cx="3759473" cy="1860169"/>
            </a:xfrm>
          </p:grpSpPr>
          <p:graphicFrame>
            <p:nvGraphicFramePr>
              <p:cNvPr id="15" name="Object 15"/>
              <p:cNvGraphicFramePr>
                <a:graphicFrameLocks noChangeAspect="1"/>
              </p:cNvGraphicFramePr>
              <p:nvPr>
                <p:extLst>
                  <p:ext uri="{D42A27DB-BD31-4B8C-83A1-F6EECF244321}">
                    <p14:modId xmlns:p14="http://schemas.microsoft.com/office/powerpoint/2010/main" val="2373428610"/>
                  </p:ext>
                </p:extLst>
              </p:nvPr>
            </p:nvGraphicFramePr>
            <p:xfrm>
              <a:off x="6323670" y="1173164"/>
              <a:ext cx="1623044" cy="355931"/>
            </p:xfrm>
            <a:graphic>
              <a:graphicData uri="http://schemas.openxmlformats.org/presentationml/2006/ole">
                <mc:AlternateContent xmlns:mc="http://schemas.openxmlformats.org/markup-compatibility/2006">
                  <mc:Choice xmlns:v="urn:schemas-microsoft-com:vml" Requires="v">
                    <p:oleObj spid="_x0000_s158976" name="Equation" r:id="rId10" imgW="927000" imgH="203040" progId="Equation.3">
                      <p:embed/>
                    </p:oleObj>
                  </mc:Choice>
                  <mc:Fallback>
                    <p:oleObj name="Equation" r:id="rId10" imgW="927000" imgH="203040" progId="Equation.3">
                      <p:embed/>
                      <p:pic>
                        <p:nvPicPr>
                          <p:cNvPr id="14" name="Object 15"/>
                          <p:cNvPicPr>
                            <a:picLocks noChangeAspect="1" noChangeArrowheads="1"/>
                          </p:cNvPicPr>
                          <p:nvPr/>
                        </p:nvPicPr>
                        <p:blipFill>
                          <a:blip r:embed="rId11"/>
                          <a:srcRect/>
                          <a:stretch>
                            <a:fillRect/>
                          </a:stretch>
                        </p:blipFill>
                        <p:spPr bwMode="auto">
                          <a:xfrm>
                            <a:off x="6323670" y="1173164"/>
                            <a:ext cx="1623044" cy="355931"/>
                          </a:xfrm>
                          <a:prstGeom prst="rect">
                            <a:avLst/>
                          </a:prstGeom>
                          <a:noFill/>
                          <a:ln>
                            <a:noFill/>
                          </a:ln>
                          <a:effectLst/>
                          <a:extLst/>
                        </p:spPr>
                      </p:pic>
                    </p:oleObj>
                  </mc:Fallback>
                </mc:AlternateContent>
              </a:graphicData>
            </a:graphic>
          </p:graphicFrame>
          <p:sp>
            <p:nvSpPr>
              <p:cNvPr id="16" name="Rectangle 15"/>
              <p:cNvSpPr/>
              <p:nvPr/>
            </p:nvSpPr>
            <p:spPr>
              <a:xfrm>
                <a:off x="5979330" y="821919"/>
                <a:ext cx="3019871" cy="415498"/>
              </a:xfrm>
              <a:prstGeom prst="rect">
                <a:avLst/>
              </a:prstGeom>
            </p:spPr>
            <p:txBody>
              <a:bodyPr wrap="square">
                <a:spAutoFit/>
              </a:bodyPr>
              <a:lstStyle/>
              <a:p>
                <a:r>
                  <a:rPr lang="it-IT" sz="2100" dirty="0" smtClean="0">
                    <a:solidFill>
                      <a:srgbClr val="FF0000"/>
                    </a:solidFill>
                    <a:latin typeface="Tahoma" panose="020B0604030504040204" pitchFamily="34" charset="0"/>
                    <a:ea typeface="Tahoma" panose="020B0604030504040204" pitchFamily="34" charset="0"/>
                    <a:cs typeface="Tahoma" panose="020B0604030504040204" pitchFamily="34" charset="0"/>
                  </a:rPr>
                  <a:t>Gibbs free energy</a:t>
                </a:r>
                <a:endParaRPr lang="it-IT" sz="21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7" name="Rectangle 16"/>
              <p:cNvSpPr/>
              <p:nvPr/>
            </p:nvSpPr>
            <p:spPr>
              <a:xfrm>
                <a:off x="5384526" y="1481759"/>
                <a:ext cx="3759473" cy="1200329"/>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Thermodynamic function defined in terms of H (enthalpy), T (absolute temperature) and S (entropy)</a:t>
                </a:r>
              </a:p>
              <a:p>
                <a:r>
                  <a:rPr lang="it-IT" dirty="0" smtClean="0">
                    <a:latin typeface="+mj-lt"/>
                    <a:ea typeface="Tahoma" panose="020B0604030504040204" pitchFamily="34" charset="0"/>
                    <a:cs typeface="Tahoma" panose="020B0604030504040204" pitchFamily="34" charset="0"/>
                  </a:rPr>
                  <a:t>0</a:t>
                </a:r>
                <a:r>
                  <a:rPr lang="it-IT" dirty="0" smtClean="0">
                    <a:latin typeface="Tahoma" panose="020B0604030504040204" pitchFamily="34" charset="0"/>
                    <a:ea typeface="Tahoma" panose="020B0604030504040204" pitchFamily="34" charset="0"/>
                    <a:cs typeface="Tahoma" panose="020B0604030504040204" pitchFamily="34" charset="0"/>
                  </a:rPr>
                  <a:t>: standart state (1 atm, T=298K)</a:t>
                </a:r>
                <a:endParaRPr lang="en-US" dirty="0">
                  <a:latin typeface="Tahoma" panose="020B0604030504040204" pitchFamily="34" charset="0"/>
                  <a:ea typeface="Tahoma" panose="020B0604030504040204" pitchFamily="34" charset="0"/>
                  <a:cs typeface="Tahoma" panose="020B0604030504040204" pitchFamily="34" charset="0"/>
                </a:endParaRPr>
              </a:p>
            </p:txBody>
          </p:sp>
        </p:grpSp>
        <p:sp>
          <p:nvSpPr>
            <p:cNvPr id="5" name="Bent-Up Arrow 4"/>
            <p:cNvSpPr/>
            <p:nvPr/>
          </p:nvSpPr>
          <p:spPr bwMode="auto">
            <a:xfrm rot="10800000">
              <a:off x="3938775" y="1702454"/>
              <a:ext cx="1313895" cy="561617"/>
            </a:xfrm>
            <a:prstGeom prst="bentUpArrow">
              <a:avLst/>
            </a:prstGeom>
            <a:solidFill>
              <a:srgbClr val="FFFFCC"/>
            </a:solidFill>
            <a:ln w="2857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sp>
        <p:nvSpPr>
          <p:cNvPr id="8" name="Right Arrow 7"/>
          <p:cNvSpPr/>
          <p:nvPr/>
        </p:nvSpPr>
        <p:spPr bwMode="auto">
          <a:xfrm>
            <a:off x="2671270" y="3637832"/>
            <a:ext cx="656946" cy="348298"/>
          </a:xfrm>
          <a:prstGeom prst="rightArrow">
            <a:avLst/>
          </a:prstGeom>
          <a:solidFill>
            <a:srgbClr val="FFFFCC"/>
          </a:solidFill>
          <a:ln w="38100"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036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4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4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7 -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73341" y="244673"/>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223658" y="984880"/>
            <a:ext cx="8696683" cy="2363724"/>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reaction of NO with ozone is studied in the lab and found to be second order with the  following rate law</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d[NO</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err="1">
                <a:solidFill>
                  <a:srgbClr val="000000"/>
                </a:solidFill>
                <a:latin typeface="Tahoma" panose="020B0604030504040204" pitchFamily="34" charset="0"/>
                <a:ea typeface="Tahoma" panose="020B0604030504040204" pitchFamily="34" charset="0"/>
                <a:cs typeface="Tahoma" panose="020B0604030504040204" pitchFamily="34" charset="0"/>
              </a:rPr>
              <a:t>dt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-k[NO][O</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and k=1.9x10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cm</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298 K.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a constant concentration of [NO] equal to 2.44x10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molecule</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cm</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what is the natural lifetime of 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marL="457200" indent="-457200" algn="just">
              <a:buAutoNum type="alphaLcParenR"/>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if the initial partial pressure of 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is 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mbar, what will be its partial pressure 0.06 sec after initiation of the reaction? </a:t>
            </a:r>
            <a:endParaRPr lang="en-US" baseline="30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409732" y="3478788"/>
            <a:ext cx="8324533" cy="2677656"/>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p>
          <a:p>
            <a:endPar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a) We apply the pseudo-first order expression for the natural lifetime:</a:t>
            </a:r>
          </a:p>
          <a:p>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a:t>
            </a:r>
            <a:r>
              <a:rPr lang="en-US" sz="2400" dirty="0" smtClean="0">
                <a:latin typeface="Tahoma" panose="020B0604030504040204" pitchFamily="34" charset="0"/>
                <a:ea typeface="Tahoma" panose="020B0604030504040204" pitchFamily="34" charset="0"/>
                <a:cs typeface="Tahoma" panose="020B0604030504040204" pitchFamily="34" charset="0"/>
              </a:rPr>
              <a:t>1/k[NO] to get  </a:t>
            </a:r>
          </a:p>
          <a:p>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O3</a:t>
            </a:r>
            <a:r>
              <a:rPr lang="en-US" sz="2400" dirty="0" smtClean="0">
                <a:latin typeface="Tahoma" panose="020B0604030504040204" pitchFamily="34" charset="0"/>
                <a:ea typeface="Tahoma" panose="020B0604030504040204" pitchFamily="34" charset="0"/>
                <a:cs typeface="Tahoma" panose="020B0604030504040204" pitchFamily="34" charset="0"/>
              </a:rPr>
              <a:t>=1/k[NO]=1/(</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1.9x10</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2.44x10</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en-US" sz="2400" dirty="0" smtClean="0">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molecule</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s/molecule</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cm</a:t>
            </a:r>
            <a:r>
              <a:rPr lang="en-US" sz="2400" baseline="30000" dirty="0">
                <a:latin typeface="Tahoma" panose="020B0604030504040204" pitchFamily="34" charset="0"/>
                <a:ea typeface="Tahoma" panose="020B0604030504040204" pitchFamily="34" charset="0"/>
                <a:cs typeface="Tahoma" panose="020B0604030504040204" pitchFamily="34" charset="0"/>
              </a:rPr>
              <a:t>-3</a:t>
            </a:r>
            <a:r>
              <a:rPr lang="en-US" sz="2400" baseline="30000" dirty="0" smtClean="0">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=0.02157</a:t>
            </a:r>
            <a:r>
              <a:rPr lang="en-US" sz="24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s</a:t>
            </a:r>
          </a:p>
        </p:txBody>
      </p:sp>
    </p:spTree>
    <p:extLst>
      <p:ext uri="{BB962C8B-B14F-4D97-AF65-F5344CB8AC3E}">
        <p14:creationId xmlns:p14="http://schemas.microsoft.com/office/powerpoint/2010/main" val="6013161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7 -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73341" y="244673"/>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223658" y="984880"/>
            <a:ext cx="8696683" cy="2086725"/>
          </a:xfrm>
          <a:prstGeom prst="rect">
            <a:avLst/>
          </a:prstGeom>
        </p:spPr>
        <p:txBody>
          <a:bodyPr wrap="square">
            <a:spAutoFit/>
          </a:bodyPr>
          <a:lstStyle/>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The reaction of NO with ozone is studied in the lab and found to be second order with the  following rate law</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ctr">
              <a:lnSpc>
                <a:spcPct val="120000"/>
              </a:lnSpc>
            </a:pP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d[NO</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n-US" dirty="0" err="1">
                <a:solidFill>
                  <a:srgbClr val="000000"/>
                </a:solidFill>
                <a:latin typeface="Tahoma" panose="020B0604030504040204" pitchFamily="34" charset="0"/>
                <a:ea typeface="Tahoma" panose="020B0604030504040204" pitchFamily="34" charset="0"/>
                <a:cs typeface="Tahoma" panose="020B0604030504040204" pitchFamily="34" charset="0"/>
              </a:rPr>
              <a:t>dt</a:t>
            </a:r>
            <a:r>
              <a:rPr lang="en-US" dirty="0">
                <a:solidFill>
                  <a:srgbClr val="000000"/>
                </a:solidFill>
                <a:latin typeface="Tahoma" panose="020B0604030504040204" pitchFamily="34" charset="0"/>
                <a:ea typeface="Tahoma" panose="020B0604030504040204" pitchFamily="34" charset="0"/>
                <a:cs typeface="Tahoma" panose="020B0604030504040204" pitchFamily="34" charset="0"/>
              </a:rPr>
              <a:t> = -k[NO][O</a:t>
            </a:r>
            <a:r>
              <a:rPr lang="en-US" baseline="-25000" dirty="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and k=1.9x10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-14</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cm</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s</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298 K.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Assuming a constant concentration of [NO] equal to 2.44x10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molecule</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cm</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pPr algn="just"/>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b)  if the initial partial pressure of O</a:t>
            </a:r>
            <a:r>
              <a:rPr lang="en-US"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is 10</a:t>
            </a:r>
            <a:r>
              <a:rPr lang="en-US"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rPr>
              <a:t> mbar, what will be its partial pressure 0.06 sec after initiation of the reaction? </a:t>
            </a:r>
            <a:endParaRPr lang="en-US" baseline="3000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778" y="2984877"/>
            <a:ext cx="1578959" cy="461665"/>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a:t>
            </a:r>
          </a:p>
        </p:txBody>
      </p:sp>
      <p:graphicFrame>
        <p:nvGraphicFramePr>
          <p:cNvPr id="8" name="Object 7"/>
          <p:cNvGraphicFramePr>
            <a:graphicFrameLocks noChangeAspect="1"/>
          </p:cNvGraphicFramePr>
          <p:nvPr>
            <p:extLst/>
          </p:nvPr>
        </p:nvGraphicFramePr>
        <p:xfrm>
          <a:off x="339284" y="5371730"/>
          <a:ext cx="8465429" cy="754014"/>
        </p:xfrm>
        <a:graphic>
          <a:graphicData uri="http://schemas.openxmlformats.org/presentationml/2006/ole">
            <mc:AlternateContent xmlns:mc="http://schemas.openxmlformats.org/markup-compatibility/2006">
              <mc:Choice xmlns:v="urn:schemas-microsoft-com:vml" Requires="v">
                <p:oleObj spid="_x0000_s199687" name="Equation" r:id="rId5" imgW="4698720" imgH="419040" progId="Equation.3">
                  <p:embed/>
                </p:oleObj>
              </mc:Choice>
              <mc:Fallback>
                <p:oleObj name="Equation" r:id="rId5" imgW="4698720" imgH="419040" progId="Equation.3">
                  <p:embed/>
                  <p:pic>
                    <p:nvPicPr>
                      <p:cNvPr id="8" name="Object 7"/>
                      <p:cNvPicPr>
                        <a:picLocks noChangeAspect="1" noChangeArrowheads="1"/>
                      </p:cNvPicPr>
                      <p:nvPr/>
                    </p:nvPicPr>
                    <p:blipFill>
                      <a:blip r:embed="rId6"/>
                      <a:srcRect/>
                      <a:stretch>
                        <a:fillRect/>
                      </a:stretch>
                    </p:blipFill>
                    <p:spPr bwMode="auto">
                      <a:xfrm>
                        <a:off x="339284" y="5371730"/>
                        <a:ext cx="8465429" cy="754014"/>
                      </a:xfrm>
                      <a:prstGeom prst="rect">
                        <a:avLst/>
                      </a:prstGeom>
                      <a:noFill/>
                      <a:ln>
                        <a:noFill/>
                      </a:ln>
                      <a:effectLst/>
                      <a:extLst/>
                    </p:spPr>
                  </p:pic>
                </p:oleObj>
              </mc:Fallback>
            </mc:AlternateContent>
          </a:graphicData>
        </a:graphic>
      </p:graphicFrame>
      <p:graphicFrame>
        <p:nvGraphicFramePr>
          <p:cNvPr id="9" name="Object 11"/>
          <p:cNvGraphicFramePr>
            <a:graphicFrameLocks noChangeAspect="1"/>
          </p:cNvGraphicFramePr>
          <p:nvPr>
            <p:extLst/>
          </p:nvPr>
        </p:nvGraphicFramePr>
        <p:xfrm>
          <a:off x="84478" y="4020881"/>
          <a:ext cx="8879530" cy="692318"/>
        </p:xfrm>
        <a:graphic>
          <a:graphicData uri="http://schemas.openxmlformats.org/presentationml/2006/ole">
            <mc:AlternateContent xmlns:mc="http://schemas.openxmlformats.org/markup-compatibility/2006">
              <mc:Choice xmlns:v="urn:schemas-microsoft-com:vml" Requires="v">
                <p:oleObj spid="_x0000_s199688" name="Equation" r:id="rId7" imgW="5867280" imgH="457200" progId="Equation.3">
                  <p:embed/>
                </p:oleObj>
              </mc:Choice>
              <mc:Fallback>
                <p:oleObj name="Equation" r:id="rId7" imgW="5867280" imgH="457200" progId="Equation.3">
                  <p:embed/>
                  <p:pic>
                    <p:nvPicPr>
                      <p:cNvPr id="9" name="Object 11"/>
                      <p:cNvPicPr>
                        <a:picLocks noChangeAspect="1" noChangeArrowheads="1"/>
                      </p:cNvPicPr>
                      <p:nvPr/>
                    </p:nvPicPr>
                    <p:blipFill>
                      <a:blip r:embed="rId8"/>
                      <a:srcRect/>
                      <a:stretch>
                        <a:fillRect/>
                      </a:stretch>
                    </p:blipFill>
                    <p:spPr bwMode="auto">
                      <a:xfrm>
                        <a:off x="84478" y="4020881"/>
                        <a:ext cx="8879530" cy="692318"/>
                      </a:xfrm>
                      <a:prstGeom prst="rect">
                        <a:avLst/>
                      </a:prstGeom>
                      <a:noFill/>
                      <a:ln>
                        <a:noFill/>
                      </a:ln>
                      <a:extLst/>
                    </p:spPr>
                  </p:pic>
                </p:oleObj>
              </mc:Fallback>
            </mc:AlternateContent>
          </a:graphicData>
        </a:graphic>
      </p:graphicFrame>
      <p:graphicFrame>
        <p:nvGraphicFramePr>
          <p:cNvPr id="11" name="Object 7"/>
          <p:cNvGraphicFramePr>
            <a:graphicFrameLocks noChangeAspect="1"/>
          </p:cNvGraphicFramePr>
          <p:nvPr>
            <p:extLst/>
          </p:nvPr>
        </p:nvGraphicFramePr>
        <p:xfrm>
          <a:off x="526983" y="5987441"/>
          <a:ext cx="5836195" cy="840262"/>
        </p:xfrm>
        <a:graphic>
          <a:graphicData uri="http://schemas.openxmlformats.org/presentationml/2006/ole">
            <mc:AlternateContent xmlns:mc="http://schemas.openxmlformats.org/markup-compatibility/2006">
              <mc:Choice xmlns:v="urn:schemas-microsoft-com:vml" Requires="v">
                <p:oleObj spid="_x0000_s199689" name="Equation" r:id="rId9" imgW="2908080" imgH="419040" progId="Equation.3">
                  <p:embed/>
                </p:oleObj>
              </mc:Choice>
              <mc:Fallback>
                <p:oleObj name="Equation" r:id="rId9" imgW="2908080" imgH="419040" progId="Equation.3">
                  <p:embed/>
                  <p:pic>
                    <p:nvPicPr>
                      <p:cNvPr id="11" name="Object 7"/>
                      <p:cNvPicPr>
                        <a:picLocks noChangeAspect="1" noChangeArrowheads="1"/>
                      </p:cNvPicPr>
                      <p:nvPr/>
                    </p:nvPicPr>
                    <p:blipFill>
                      <a:blip r:embed="rId10"/>
                      <a:srcRect/>
                      <a:stretch>
                        <a:fillRect/>
                      </a:stretch>
                    </p:blipFill>
                    <p:spPr bwMode="auto">
                      <a:xfrm>
                        <a:off x="526983" y="5987441"/>
                        <a:ext cx="5836195" cy="840262"/>
                      </a:xfrm>
                      <a:prstGeom prst="rect">
                        <a:avLst/>
                      </a:prstGeom>
                      <a:noFill/>
                      <a:ln>
                        <a:noFill/>
                      </a:ln>
                      <a:effectLst/>
                      <a:extLst/>
                    </p:spPr>
                  </p:pic>
                </p:oleObj>
              </mc:Fallback>
            </mc:AlternateContent>
          </a:graphicData>
        </a:graphic>
      </p:graphicFrame>
      <p:graphicFrame>
        <p:nvGraphicFramePr>
          <p:cNvPr id="13" name="Object 7"/>
          <p:cNvGraphicFramePr>
            <a:graphicFrameLocks noChangeAspect="1"/>
          </p:cNvGraphicFramePr>
          <p:nvPr>
            <p:extLst/>
          </p:nvPr>
        </p:nvGraphicFramePr>
        <p:xfrm>
          <a:off x="6055242" y="4713199"/>
          <a:ext cx="2865099" cy="720227"/>
        </p:xfrm>
        <a:graphic>
          <a:graphicData uri="http://schemas.openxmlformats.org/presentationml/2006/ole">
            <mc:AlternateContent xmlns:mc="http://schemas.openxmlformats.org/markup-compatibility/2006">
              <mc:Choice xmlns:v="urn:schemas-microsoft-com:vml" Requires="v">
                <p:oleObj spid="_x0000_s199690" name="Equation" r:id="rId11" imgW="1714320" imgH="431640" progId="Equation.3">
                  <p:embed/>
                </p:oleObj>
              </mc:Choice>
              <mc:Fallback>
                <p:oleObj name="Equation" r:id="rId11" imgW="1714320" imgH="431640" progId="Equation.3">
                  <p:embed/>
                  <p:pic>
                    <p:nvPicPr>
                      <p:cNvPr id="13" name="Object 7"/>
                      <p:cNvPicPr>
                        <a:picLocks noChangeAspect="1" noChangeArrowheads="1"/>
                      </p:cNvPicPr>
                      <p:nvPr/>
                    </p:nvPicPr>
                    <p:blipFill>
                      <a:blip r:embed="rId12"/>
                      <a:srcRect/>
                      <a:stretch>
                        <a:fillRect/>
                      </a:stretch>
                    </p:blipFill>
                    <p:spPr bwMode="auto">
                      <a:xfrm>
                        <a:off x="6055242" y="4713199"/>
                        <a:ext cx="2865099" cy="720227"/>
                      </a:xfrm>
                      <a:prstGeom prst="rect">
                        <a:avLst/>
                      </a:prstGeom>
                      <a:noFill/>
                      <a:ln>
                        <a:noFill/>
                      </a:ln>
                      <a:effectLst/>
                      <a:extLst/>
                    </p:spPr>
                  </p:pic>
                </p:oleObj>
              </mc:Fallback>
            </mc:AlternateContent>
          </a:graphicData>
        </a:graphic>
      </p:graphicFrame>
      <p:sp>
        <p:nvSpPr>
          <p:cNvPr id="14" name="Rectangle 13"/>
          <p:cNvSpPr/>
          <p:nvPr/>
        </p:nvSpPr>
        <p:spPr>
          <a:xfrm>
            <a:off x="84478" y="3100541"/>
            <a:ext cx="498088" cy="707886"/>
          </a:xfrm>
          <a:prstGeom prst="rect">
            <a:avLst/>
          </a:prstGeom>
        </p:spPr>
        <p:txBody>
          <a:bodyPr wrap="square">
            <a:spAutoFit/>
          </a:bodyPr>
          <a:lstStyle/>
          <a:p>
            <a:pPr algn="just"/>
            <a:endParaRPr lang="en-US" dirty="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b)</a:t>
            </a:r>
          </a:p>
        </p:txBody>
      </p:sp>
      <p:graphicFrame>
        <p:nvGraphicFramePr>
          <p:cNvPr id="15" name="Object 14"/>
          <p:cNvGraphicFramePr>
            <a:graphicFrameLocks noChangeAspect="1"/>
          </p:cNvGraphicFramePr>
          <p:nvPr>
            <p:extLst/>
          </p:nvPr>
        </p:nvGraphicFramePr>
        <p:xfrm>
          <a:off x="501932" y="3258683"/>
          <a:ext cx="4418400" cy="707812"/>
        </p:xfrm>
        <a:graphic>
          <a:graphicData uri="http://schemas.openxmlformats.org/presentationml/2006/ole">
            <mc:AlternateContent xmlns:mc="http://schemas.openxmlformats.org/markup-compatibility/2006">
              <mc:Choice xmlns:v="urn:schemas-microsoft-com:vml" Requires="v">
                <p:oleObj spid="_x0000_s199691" name="Equation" r:id="rId13" imgW="2616120" imgH="419040" progId="Equation.3">
                  <p:embed/>
                </p:oleObj>
              </mc:Choice>
              <mc:Fallback>
                <p:oleObj name="Equation" r:id="rId13" imgW="2616120" imgH="419040" progId="Equation.3">
                  <p:embed/>
                  <p:pic>
                    <p:nvPicPr>
                      <p:cNvPr id="15" name="Object 14"/>
                      <p:cNvPicPr>
                        <a:picLocks noChangeAspect="1" noChangeArrowheads="1"/>
                      </p:cNvPicPr>
                      <p:nvPr/>
                    </p:nvPicPr>
                    <p:blipFill>
                      <a:blip r:embed="rId14"/>
                      <a:srcRect/>
                      <a:stretch>
                        <a:fillRect/>
                      </a:stretch>
                    </p:blipFill>
                    <p:spPr bwMode="auto">
                      <a:xfrm>
                        <a:off x="501932" y="3258683"/>
                        <a:ext cx="4418400" cy="707812"/>
                      </a:xfrm>
                      <a:prstGeom prst="rect">
                        <a:avLst/>
                      </a:prstGeom>
                      <a:noFill/>
                      <a:ln>
                        <a:noFill/>
                      </a:ln>
                      <a:extLst/>
                    </p:spPr>
                  </p:pic>
                </p:oleObj>
              </mc:Fallback>
            </mc:AlternateContent>
          </a:graphicData>
        </a:graphic>
      </p:graphicFrame>
      <p:sp>
        <p:nvSpPr>
          <p:cNvPr id="16" name="Rectangle 15"/>
          <p:cNvSpPr/>
          <p:nvPr/>
        </p:nvSpPr>
        <p:spPr>
          <a:xfrm>
            <a:off x="4949243" y="3382973"/>
            <a:ext cx="4448195" cy="430887"/>
          </a:xfrm>
          <a:prstGeom prst="rect">
            <a:avLst/>
          </a:prstGeom>
        </p:spPr>
        <p:txBody>
          <a:bodyPr wrap="square">
            <a:spAutoFit/>
          </a:bodyPr>
          <a:lstStyle/>
          <a:p>
            <a:pPr algn="just"/>
            <a:r>
              <a:rPr lang="en-US" sz="2200" dirty="0" smtClean="0">
                <a:latin typeface="Tahoma" panose="020B0604030504040204" pitchFamily="34" charset="0"/>
                <a:ea typeface="Tahoma" panose="020B0604030504040204" pitchFamily="34" charset="0"/>
                <a:cs typeface="Tahoma" panose="020B0604030504040204" pitchFamily="34" charset="0"/>
              </a:rPr>
              <a:t>and the number density of 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is:</a:t>
            </a:r>
          </a:p>
        </p:txBody>
      </p:sp>
    </p:spTree>
    <p:extLst>
      <p:ext uri="{BB962C8B-B14F-4D97-AF65-F5344CB8AC3E}">
        <p14:creationId xmlns:p14="http://schemas.microsoft.com/office/powerpoint/2010/main" val="90940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8 -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13564" y="1566013"/>
            <a:ext cx="8617079" cy="3046988"/>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dirty="0" err="1" smtClean="0">
                <a:latin typeface="Tahoma" panose="020B0604030504040204" pitchFamily="34" charset="0"/>
                <a:ea typeface="Tahoma" panose="020B0604030504040204" pitchFamily="34" charset="0"/>
                <a:cs typeface="Tahoma" panose="020B0604030504040204" pitchFamily="34" charset="0"/>
              </a:rPr>
              <a:t>termolecular</a:t>
            </a:r>
            <a:r>
              <a:rPr lang="en-US" sz="2400" dirty="0" smtClean="0">
                <a:latin typeface="Tahoma" panose="020B0604030504040204" pitchFamily="34" charset="0"/>
                <a:ea typeface="Tahoma" panose="020B0604030504040204" pitchFamily="34" charset="0"/>
                <a:cs typeface="Tahoma" panose="020B0604030504040204" pitchFamily="34" charset="0"/>
              </a:rPr>
              <a:t> rate coefficient k</a:t>
            </a:r>
            <a:r>
              <a:rPr lang="en-US" sz="2400" baseline="-25000" dirty="0" smtClean="0">
                <a:latin typeface="Tahoma" panose="020B0604030504040204" pitchFamily="34" charset="0"/>
                <a:ea typeface="Tahoma" panose="020B0604030504040204" pitchFamily="34" charset="0"/>
                <a:cs typeface="Tahoma" panose="020B0604030504040204" pitchFamily="34" charset="0"/>
              </a:rPr>
              <a:t>0</a:t>
            </a:r>
            <a:r>
              <a:rPr lang="en-US" sz="2400" dirty="0" smtClean="0">
                <a:latin typeface="Tahoma" panose="020B0604030504040204" pitchFamily="34" charset="0"/>
                <a:ea typeface="Tahoma" panose="020B0604030504040204" pitchFamily="34" charset="0"/>
                <a:cs typeface="Tahoma" panose="020B0604030504040204" pitchFamily="34" charset="0"/>
              </a:rPr>
              <a:t> for the reaction:</a:t>
            </a:r>
          </a:p>
          <a:p>
            <a:pPr algn="ct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 M → O</a:t>
            </a:r>
            <a:r>
              <a:rPr lang="en-US" sz="24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rPr>
              <a:t>M</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is </a:t>
            </a:r>
            <a:r>
              <a:rPr lang="en-US" sz="2400" dirty="0">
                <a:latin typeface="Tahoma" panose="020B0604030504040204" pitchFamily="34" charset="0"/>
                <a:ea typeface="Tahoma" panose="020B0604030504040204" pitchFamily="34" charset="0"/>
                <a:cs typeface="Tahoma" panose="020B0604030504040204" pitchFamily="34" charset="0"/>
              </a:rPr>
              <a:t>equal to </a:t>
            </a:r>
            <a:r>
              <a:rPr lang="en-US" sz="2400" dirty="0" smtClean="0">
                <a:latin typeface="Tahoma" panose="020B0604030504040204" pitchFamily="34" charset="0"/>
                <a:ea typeface="Tahoma" panose="020B0604030504040204" pitchFamily="34" charset="0"/>
                <a:cs typeface="Tahoma" panose="020B0604030504040204" pitchFamily="34" charset="0"/>
              </a:rPr>
              <a:t>k</a:t>
            </a:r>
            <a:r>
              <a:rPr lang="en-US" sz="2400" baseline="-25000" dirty="0" smtClean="0">
                <a:latin typeface="Tahoma" panose="020B0604030504040204" pitchFamily="34" charset="0"/>
                <a:ea typeface="Tahoma" panose="020B0604030504040204" pitchFamily="34" charset="0"/>
                <a:cs typeface="Tahoma" panose="020B0604030504040204" pitchFamily="34" charset="0"/>
              </a:rPr>
              <a:t>0</a:t>
            </a:r>
            <a:r>
              <a:rPr lang="en-US" sz="2400" dirty="0" smtClean="0">
                <a:latin typeface="Tahoma" panose="020B0604030504040204" pitchFamily="34" charset="0"/>
                <a:ea typeface="Tahoma" panose="020B0604030504040204" pitchFamily="34" charset="0"/>
                <a:cs typeface="Tahoma" panose="020B0604030504040204" pitchFamily="34" charset="0"/>
              </a:rPr>
              <a:t>=4.8x10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-33 </a:t>
            </a:r>
            <a:r>
              <a:rPr lang="en-US" sz="2400" dirty="0" smtClean="0">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latin typeface="Tahoma" panose="020B0604030504040204" pitchFamily="34" charset="0"/>
                <a:ea typeface="Tahoma" panose="020B0604030504040204" pitchFamily="34" charset="0"/>
                <a:cs typeface="Tahoma" panose="020B0604030504040204" pitchFamily="34" charset="0"/>
              </a:rPr>
              <a:t>6</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molecule</a:t>
            </a:r>
            <a:r>
              <a:rPr lang="en-US" sz="2400" baseline="30000" dirty="0">
                <a:latin typeface="Tahoma" panose="020B0604030504040204" pitchFamily="34" charset="0"/>
                <a:ea typeface="Tahoma" panose="020B0604030504040204" pitchFamily="34" charset="0"/>
                <a:cs typeface="Tahoma" panose="020B0604030504040204" pitchFamily="34" charset="0"/>
              </a:rPr>
              <a:t>−1</a:t>
            </a:r>
            <a:r>
              <a:rPr lang="en-US" sz="2400" dirty="0">
                <a:latin typeface="Tahoma" panose="020B0604030504040204" pitchFamily="34" charset="0"/>
                <a:ea typeface="Tahoma" panose="020B0604030504040204" pitchFamily="34" charset="0"/>
                <a:cs typeface="Tahoma" panose="020B0604030504040204" pitchFamily="34" charset="0"/>
              </a:rPr>
              <a:t>s</a:t>
            </a:r>
            <a:r>
              <a:rPr lang="en-US" sz="2400" baseline="30000" dirty="0">
                <a:latin typeface="Tahoma" panose="020B0604030504040204" pitchFamily="34" charset="0"/>
                <a:ea typeface="Tahoma" panose="020B0604030504040204" pitchFamily="34" charset="0"/>
                <a:cs typeface="Tahoma" panose="020B0604030504040204" pitchFamily="34" charset="0"/>
              </a:rPr>
              <a:t>−1 </a:t>
            </a:r>
            <a:r>
              <a:rPr lang="en-US" sz="2400" dirty="0" smtClean="0">
                <a:latin typeface="Tahoma" panose="020B0604030504040204" pitchFamily="34" charset="0"/>
                <a:ea typeface="Tahoma" panose="020B0604030504040204" pitchFamily="34" charset="0"/>
                <a:cs typeface="Tahoma" panose="020B0604030504040204" pitchFamily="34" charset="0"/>
              </a:rPr>
              <a:t>at 288 K. Assuming to be able to apply the steady-state approximation to the concentration of both 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and M (M being air), and assuming to be at ground level (total pressure 1000 </a:t>
            </a:r>
            <a:r>
              <a:rPr lang="en-US" sz="2400" dirty="0" err="1" smtClean="0">
                <a:latin typeface="Tahoma" panose="020B0604030504040204" pitchFamily="34" charset="0"/>
                <a:ea typeface="Tahoma" panose="020B0604030504040204" pitchFamily="34" charset="0"/>
                <a:cs typeface="Tahoma" panose="020B0604030504040204" pitchFamily="34" charset="0"/>
              </a:rPr>
              <a:t>hPa</a:t>
            </a:r>
            <a:r>
              <a:rPr lang="en-US" sz="2400" dirty="0" smtClean="0">
                <a:latin typeface="Tahoma" panose="020B0604030504040204" pitchFamily="34" charset="0"/>
                <a:ea typeface="Tahoma" panose="020B0604030504040204" pitchFamily="34" charset="0"/>
                <a:cs typeface="Tahoma" panose="020B0604030504040204" pitchFamily="34" charset="0"/>
              </a:rPr>
              <a:t> and O</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mixing ratio=0.21), what is the lifetime of O atoms due to the reaction? </a:t>
            </a:r>
          </a:p>
        </p:txBody>
      </p:sp>
      <p:graphicFrame>
        <p:nvGraphicFramePr>
          <p:cNvPr id="7" name="Object 6"/>
          <p:cNvGraphicFramePr>
            <a:graphicFrameLocks noChangeAspect="1"/>
          </p:cNvGraphicFramePr>
          <p:nvPr>
            <p:extLst>
              <p:ext uri="{D42A27DB-BD31-4B8C-83A1-F6EECF244321}">
                <p14:modId xmlns:p14="http://schemas.microsoft.com/office/powerpoint/2010/main" val="2077639884"/>
              </p:ext>
            </p:extLst>
          </p:nvPr>
        </p:nvGraphicFramePr>
        <p:xfrm>
          <a:off x="534987" y="4803355"/>
          <a:ext cx="4381519" cy="646484"/>
        </p:xfrm>
        <a:graphic>
          <a:graphicData uri="http://schemas.openxmlformats.org/presentationml/2006/ole">
            <mc:AlternateContent xmlns:mc="http://schemas.openxmlformats.org/markup-compatibility/2006">
              <mc:Choice xmlns:v="urn:schemas-microsoft-com:vml" Requires="v">
                <p:oleObj spid="_x0000_s198662" name="Equation" r:id="rId5" imgW="2666880" imgH="393480" progId="Equation.3">
                  <p:embed/>
                </p:oleObj>
              </mc:Choice>
              <mc:Fallback>
                <p:oleObj name="Equation" r:id="rId5" imgW="2666880" imgH="393480" progId="Equation.3">
                  <p:embed/>
                  <p:pic>
                    <p:nvPicPr>
                      <p:cNvPr id="13" name="Object 12"/>
                      <p:cNvPicPr>
                        <a:picLocks noChangeAspect="1" noChangeArrowheads="1"/>
                      </p:cNvPicPr>
                      <p:nvPr/>
                    </p:nvPicPr>
                    <p:blipFill>
                      <a:blip r:embed="rId6"/>
                      <a:srcRect/>
                      <a:stretch>
                        <a:fillRect/>
                      </a:stretch>
                    </p:blipFill>
                    <p:spPr bwMode="auto">
                      <a:xfrm>
                        <a:off x="534987" y="4803355"/>
                        <a:ext cx="4381519" cy="646484"/>
                      </a:xfrm>
                      <a:prstGeom prst="rect">
                        <a:avLst/>
                      </a:prstGeom>
                      <a:noFill/>
                      <a:ln>
                        <a:noFill/>
                      </a:ln>
                      <a:extLst/>
                    </p:spPr>
                  </p:pic>
                </p:oleObj>
              </mc:Fallback>
            </mc:AlternateContent>
          </a:graphicData>
        </a:graphic>
      </p:graphicFrame>
      <p:graphicFrame>
        <p:nvGraphicFramePr>
          <p:cNvPr id="8" name="Object 11"/>
          <p:cNvGraphicFramePr>
            <a:graphicFrameLocks noChangeAspect="1"/>
          </p:cNvGraphicFramePr>
          <p:nvPr>
            <p:extLst>
              <p:ext uri="{D42A27DB-BD31-4B8C-83A1-F6EECF244321}">
                <p14:modId xmlns:p14="http://schemas.microsoft.com/office/powerpoint/2010/main" val="2310118123"/>
              </p:ext>
            </p:extLst>
          </p:nvPr>
        </p:nvGraphicFramePr>
        <p:xfrm>
          <a:off x="553640" y="5772840"/>
          <a:ext cx="4314011" cy="440732"/>
        </p:xfrm>
        <a:graphic>
          <a:graphicData uri="http://schemas.openxmlformats.org/presentationml/2006/ole">
            <mc:AlternateContent xmlns:mc="http://schemas.openxmlformats.org/markup-compatibility/2006">
              <mc:Choice xmlns:v="urn:schemas-microsoft-com:vml" Requires="v">
                <p:oleObj spid="_x0000_s198663" name="Equation" r:id="rId7" imgW="2234880" imgH="228600" progId="Equation.3">
                  <p:embed/>
                </p:oleObj>
              </mc:Choice>
              <mc:Fallback>
                <p:oleObj name="Equation" r:id="rId7" imgW="2234880" imgH="228600" progId="Equation.3">
                  <p:embed/>
                  <p:pic>
                    <p:nvPicPr>
                      <p:cNvPr id="11" name="Object 11"/>
                      <p:cNvPicPr>
                        <a:picLocks noChangeAspect="1" noChangeArrowheads="1"/>
                      </p:cNvPicPr>
                      <p:nvPr/>
                    </p:nvPicPr>
                    <p:blipFill>
                      <a:blip r:embed="rId8"/>
                      <a:srcRect/>
                      <a:stretch>
                        <a:fillRect/>
                      </a:stretch>
                    </p:blipFill>
                    <p:spPr bwMode="auto">
                      <a:xfrm>
                        <a:off x="553640" y="5772840"/>
                        <a:ext cx="4314011" cy="440732"/>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69811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8 -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200142" y="172513"/>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102105" y="1119768"/>
            <a:ext cx="8617079" cy="1261884"/>
          </a:xfrm>
          <a:prstGeom prst="rect">
            <a:avLst/>
          </a:prstGeom>
        </p:spPr>
        <p:txBody>
          <a:bodyPr wrap="square">
            <a:spAutoFit/>
          </a:bodyPr>
          <a:lstStyle/>
          <a:p>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O </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O</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 M → O</a:t>
            </a:r>
            <a:r>
              <a:rPr lang="en-US" sz="1900" baseline="-25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1900" dirty="0" smtClean="0">
                <a:solidFill>
                  <a:srgbClr val="000000"/>
                </a:solidFill>
                <a:latin typeface="Tahoma" panose="020B0604030504040204" pitchFamily="34" charset="0"/>
                <a:ea typeface="Tahoma" panose="020B0604030504040204" pitchFamily="34" charset="0"/>
                <a:cs typeface="Tahoma" panose="020B0604030504040204" pitchFamily="34" charset="0"/>
              </a:rPr>
              <a:t>M</a:t>
            </a:r>
            <a:r>
              <a:rPr lang="en-US" sz="1900" dirty="0">
                <a:latin typeface="Tahoma" panose="020B0604030504040204" pitchFamily="34" charset="0"/>
                <a:ea typeface="Tahoma" panose="020B0604030504040204" pitchFamily="34" charset="0"/>
                <a:cs typeface="Tahoma" panose="020B0604030504040204" pitchFamily="34" charset="0"/>
              </a:rPr>
              <a:t> </a:t>
            </a:r>
            <a:r>
              <a:rPr lang="en-US" sz="1900" dirty="0" smtClean="0">
                <a:latin typeface="Tahoma" panose="020B0604030504040204" pitchFamily="34" charset="0"/>
                <a:ea typeface="Tahoma" panose="020B0604030504040204" pitchFamily="34" charset="0"/>
                <a:cs typeface="Tahoma" panose="020B0604030504040204" pitchFamily="34" charset="0"/>
              </a:rPr>
              <a:t> k</a:t>
            </a:r>
            <a:r>
              <a:rPr lang="en-US" sz="1900" baseline="-25000" dirty="0" smtClean="0">
                <a:latin typeface="Tahoma" panose="020B0604030504040204" pitchFamily="34" charset="0"/>
                <a:ea typeface="Tahoma" panose="020B0604030504040204" pitchFamily="34" charset="0"/>
                <a:cs typeface="Tahoma" panose="020B0604030504040204" pitchFamily="34" charset="0"/>
              </a:rPr>
              <a:t>0</a:t>
            </a:r>
            <a:r>
              <a:rPr lang="en-US" sz="1900" dirty="0" smtClean="0">
                <a:latin typeface="Tahoma" panose="020B0604030504040204" pitchFamily="34" charset="0"/>
                <a:ea typeface="Tahoma" panose="020B0604030504040204" pitchFamily="34" charset="0"/>
                <a:cs typeface="Tahoma" panose="020B0604030504040204" pitchFamily="34" charset="0"/>
              </a:rPr>
              <a:t>=4.8x10</a:t>
            </a:r>
            <a:r>
              <a:rPr lang="en-US" sz="1900" baseline="30000" dirty="0" smtClean="0">
                <a:latin typeface="Tahoma" panose="020B0604030504040204" pitchFamily="34" charset="0"/>
                <a:ea typeface="Tahoma" panose="020B0604030504040204" pitchFamily="34" charset="0"/>
                <a:cs typeface="Tahoma" panose="020B0604030504040204" pitchFamily="34" charset="0"/>
              </a:rPr>
              <a:t>-33 </a:t>
            </a:r>
            <a:r>
              <a:rPr lang="en-US" sz="1900" dirty="0" smtClean="0">
                <a:latin typeface="Tahoma" panose="020B0604030504040204" pitchFamily="34" charset="0"/>
                <a:ea typeface="Tahoma" panose="020B0604030504040204" pitchFamily="34" charset="0"/>
                <a:cs typeface="Tahoma" panose="020B0604030504040204" pitchFamily="34" charset="0"/>
              </a:rPr>
              <a:t>cm</a:t>
            </a:r>
            <a:r>
              <a:rPr lang="en-US" sz="1900" baseline="30000" dirty="0" smtClean="0">
                <a:latin typeface="Tahoma" panose="020B0604030504040204" pitchFamily="34" charset="0"/>
                <a:ea typeface="Tahoma" panose="020B0604030504040204" pitchFamily="34" charset="0"/>
                <a:cs typeface="Tahoma" panose="020B0604030504040204" pitchFamily="34" charset="0"/>
              </a:rPr>
              <a:t>6</a:t>
            </a:r>
            <a:r>
              <a:rPr lang="en-US" sz="19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1900" dirty="0">
                <a:latin typeface="Tahoma" panose="020B0604030504040204" pitchFamily="34" charset="0"/>
                <a:ea typeface="Tahoma" panose="020B0604030504040204" pitchFamily="34" charset="0"/>
                <a:cs typeface="Tahoma" panose="020B0604030504040204" pitchFamily="34" charset="0"/>
              </a:rPr>
              <a:t>molecule</a:t>
            </a:r>
            <a:r>
              <a:rPr lang="en-US" sz="1900" baseline="30000" dirty="0">
                <a:latin typeface="Tahoma" panose="020B0604030504040204" pitchFamily="34" charset="0"/>
                <a:ea typeface="Tahoma" panose="020B0604030504040204" pitchFamily="34" charset="0"/>
                <a:cs typeface="Tahoma" panose="020B0604030504040204" pitchFamily="34" charset="0"/>
              </a:rPr>
              <a:t>−1</a:t>
            </a:r>
            <a:r>
              <a:rPr lang="en-US" sz="1900" dirty="0">
                <a:latin typeface="Tahoma" panose="020B0604030504040204" pitchFamily="34" charset="0"/>
                <a:ea typeface="Tahoma" panose="020B0604030504040204" pitchFamily="34" charset="0"/>
                <a:cs typeface="Tahoma" panose="020B0604030504040204" pitchFamily="34" charset="0"/>
              </a:rPr>
              <a:t>s</a:t>
            </a:r>
            <a:r>
              <a:rPr lang="en-US" sz="1900" baseline="30000" dirty="0">
                <a:latin typeface="Tahoma" panose="020B0604030504040204" pitchFamily="34" charset="0"/>
                <a:ea typeface="Tahoma" panose="020B0604030504040204" pitchFamily="34" charset="0"/>
                <a:cs typeface="Tahoma" panose="020B0604030504040204" pitchFamily="34" charset="0"/>
              </a:rPr>
              <a:t>−1 </a:t>
            </a:r>
            <a:r>
              <a:rPr lang="en-US" sz="1900" dirty="0" smtClean="0">
                <a:latin typeface="Tahoma" panose="020B0604030504040204" pitchFamily="34" charset="0"/>
                <a:ea typeface="Tahoma" panose="020B0604030504040204" pitchFamily="34" charset="0"/>
                <a:cs typeface="Tahoma" panose="020B0604030504040204" pitchFamily="34" charset="0"/>
              </a:rPr>
              <a:t>at 288 K. </a:t>
            </a:r>
          </a:p>
          <a:p>
            <a:r>
              <a:rPr lang="en-US" sz="1900" dirty="0" smtClean="0">
                <a:latin typeface="Tahoma" panose="020B0604030504040204" pitchFamily="34" charset="0"/>
                <a:ea typeface="Tahoma" panose="020B0604030504040204" pitchFamily="34" charset="0"/>
                <a:cs typeface="Tahoma" panose="020B0604030504040204" pitchFamily="34" charset="0"/>
              </a:rPr>
              <a:t>Steady-state approximation to O</a:t>
            </a:r>
            <a:r>
              <a:rPr lang="en-US" sz="1900" baseline="-25000" dirty="0" smtClean="0">
                <a:latin typeface="Tahoma" panose="020B0604030504040204" pitchFamily="34" charset="0"/>
                <a:ea typeface="Tahoma" panose="020B0604030504040204" pitchFamily="34" charset="0"/>
                <a:cs typeface="Tahoma" panose="020B0604030504040204" pitchFamily="34" charset="0"/>
              </a:rPr>
              <a:t>2</a:t>
            </a:r>
            <a:r>
              <a:rPr lang="en-US" sz="1900" dirty="0" smtClean="0">
                <a:latin typeface="Tahoma" panose="020B0604030504040204" pitchFamily="34" charset="0"/>
                <a:ea typeface="Tahoma" panose="020B0604030504040204" pitchFamily="34" charset="0"/>
                <a:cs typeface="Tahoma" panose="020B0604030504040204" pitchFamily="34" charset="0"/>
              </a:rPr>
              <a:t> and M, and assuming to be at ground level (total pressure 1000 </a:t>
            </a:r>
            <a:r>
              <a:rPr lang="en-US" sz="1900" dirty="0" err="1" smtClean="0">
                <a:latin typeface="Tahoma" panose="020B0604030504040204" pitchFamily="34" charset="0"/>
                <a:ea typeface="Tahoma" panose="020B0604030504040204" pitchFamily="34" charset="0"/>
                <a:cs typeface="Tahoma" panose="020B0604030504040204" pitchFamily="34" charset="0"/>
              </a:rPr>
              <a:t>hPa</a:t>
            </a:r>
            <a:r>
              <a:rPr lang="en-US" sz="1900" dirty="0" smtClean="0">
                <a:latin typeface="Tahoma" panose="020B0604030504040204" pitchFamily="34" charset="0"/>
                <a:ea typeface="Tahoma" panose="020B0604030504040204" pitchFamily="34" charset="0"/>
                <a:cs typeface="Tahoma" panose="020B0604030504040204" pitchFamily="34" charset="0"/>
              </a:rPr>
              <a:t> and O</a:t>
            </a:r>
            <a:r>
              <a:rPr lang="en-US" sz="1900" baseline="-25000" dirty="0" smtClean="0">
                <a:latin typeface="Tahoma" panose="020B0604030504040204" pitchFamily="34" charset="0"/>
                <a:ea typeface="Tahoma" panose="020B0604030504040204" pitchFamily="34" charset="0"/>
                <a:cs typeface="Tahoma" panose="020B0604030504040204" pitchFamily="34" charset="0"/>
              </a:rPr>
              <a:t>2</a:t>
            </a:r>
            <a:r>
              <a:rPr lang="en-US" sz="1900" dirty="0" smtClean="0">
                <a:latin typeface="Tahoma" panose="020B0604030504040204" pitchFamily="34" charset="0"/>
                <a:ea typeface="Tahoma" panose="020B0604030504040204" pitchFamily="34" charset="0"/>
                <a:cs typeface="Tahoma" panose="020B0604030504040204" pitchFamily="34" charset="0"/>
              </a:rPr>
              <a:t> mixing ratio=0.21), what is the lifetime of O atoms due to the reaction? </a:t>
            </a:r>
          </a:p>
        </p:txBody>
      </p:sp>
      <p:graphicFrame>
        <p:nvGraphicFramePr>
          <p:cNvPr id="7" name="Object 6"/>
          <p:cNvGraphicFramePr>
            <a:graphicFrameLocks noChangeAspect="1"/>
          </p:cNvGraphicFramePr>
          <p:nvPr>
            <p:extLst>
              <p:ext uri="{D42A27DB-BD31-4B8C-83A1-F6EECF244321}">
                <p14:modId xmlns:p14="http://schemas.microsoft.com/office/powerpoint/2010/main" val="2789523750"/>
              </p:ext>
            </p:extLst>
          </p:nvPr>
        </p:nvGraphicFramePr>
        <p:xfrm>
          <a:off x="6599436" y="3125261"/>
          <a:ext cx="2433610" cy="528511"/>
        </p:xfrm>
        <a:graphic>
          <a:graphicData uri="http://schemas.openxmlformats.org/presentationml/2006/ole">
            <mc:AlternateContent xmlns:mc="http://schemas.openxmlformats.org/markup-compatibility/2006">
              <mc:Choice xmlns:v="urn:schemas-microsoft-com:vml" Requires="v">
                <p:oleObj spid="_x0000_s192568" name="Equation" r:id="rId5" imgW="1168200" imgH="253800" progId="Equation.3">
                  <p:embed/>
                </p:oleObj>
              </mc:Choice>
              <mc:Fallback>
                <p:oleObj name="Equation" r:id="rId5" imgW="1168200" imgH="253800" progId="Equation.3">
                  <p:embed/>
                  <p:pic>
                    <p:nvPicPr>
                      <p:cNvPr id="6" name="Object 6"/>
                      <p:cNvPicPr>
                        <a:picLocks noChangeAspect="1" noChangeArrowheads="1"/>
                      </p:cNvPicPr>
                      <p:nvPr/>
                    </p:nvPicPr>
                    <p:blipFill>
                      <a:blip r:embed="rId6"/>
                      <a:srcRect/>
                      <a:stretch>
                        <a:fillRect/>
                      </a:stretch>
                    </p:blipFill>
                    <p:spPr bwMode="auto">
                      <a:xfrm>
                        <a:off x="6599436" y="3125261"/>
                        <a:ext cx="2433610" cy="528511"/>
                      </a:xfrm>
                      <a:prstGeom prst="rect">
                        <a:avLst/>
                      </a:prstGeom>
                      <a:noFill/>
                      <a:ln>
                        <a:noFill/>
                      </a:ln>
                      <a:effectLst/>
                      <a:extLst/>
                    </p:spPr>
                  </p:pic>
                </p:oleObj>
              </mc:Fallback>
            </mc:AlternateContent>
          </a:graphicData>
        </a:graphic>
      </p:graphicFrame>
      <p:sp>
        <p:nvSpPr>
          <p:cNvPr id="8" name="Rectangle 7"/>
          <p:cNvSpPr/>
          <p:nvPr/>
        </p:nvSpPr>
        <p:spPr>
          <a:xfrm>
            <a:off x="159876" y="2526187"/>
            <a:ext cx="5614624"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en-US" sz="2200" dirty="0" smtClean="0">
                <a:latin typeface="Tahoma" panose="020B0604030504040204" pitchFamily="34" charset="0"/>
                <a:ea typeface="Tahoma" panose="020B0604030504040204" pitchFamily="34" charset="0"/>
                <a:cs typeface="Tahoma" panose="020B0604030504040204" pitchFamily="34" charset="0"/>
              </a:rPr>
              <a:t>We need to assume the following:</a:t>
            </a:r>
            <a:endParaRPr lang="en-US" sz="22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159876" y="3006906"/>
            <a:ext cx="6445678" cy="769441"/>
          </a:xfrm>
          <a:prstGeom prst="rect">
            <a:avLst/>
          </a:prstGeom>
        </p:spPr>
        <p:txBody>
          <a:bodyPr wrap="square">
            <a:spAutoFit/>
          </a:bodyPr>
          <a:lstStyle/>
          <a:p>
            <a:pPr algn="just"/>
            <a:r>
              <a:rPr lang="en-US" sz="2200" dirty="0" smtClean="0">
                <a:latin typeface="Tahoma" panose="020B0604030504040204" pitchFamily="34" charset="0"/>
                <a:ea typeface="Tahoma" panose="020B0604030504040204" pitchFamily="34" charset="0"/>
                <a:cs typeface="Tahoma" panose="020B0604030504040204" pitchFamily="34" charset="0"/>
              </a:rPr>
              <a:t>The reaction can be approximated with a pseudo-first order and the lifetime can be expressed as:</a:t>
            </a:r>
          </a:p>
        </p:txBody>
      </p:sp>
      <p:graphicFrame>
        <p:nvGraphicFramePr>
          <p:cNvPr id="11" name="Object 11"/>
          <p:cNvGraphicFramePr>
            <a:graphicFrameLocks noChangeAspect="1"/>
          </p:cNvGraphicFramePr>
          <p:nvPr>
            <p:extLst>
              <p:ext uri="{D42A27DB-BD31-4B8C-83A1-F6EECF244321}">
                <p14:modId xmlns:p14="http://schemas.microsoft.com/office/powerpoint/2010/main" val="3132741745"/>
              </p:ext>
            </p:extLst>
          </p:nvPr>
        </p:nvGraphicFramePr>
        <p:xfrm>
          <a:off x="311840" y="4657717"/>
          <a:ext cx="8819634" cy="706104"/>
        </p:xfrm>
        <a:graphic>
          <a:graphicData uri="http://schemas.openxmlformats.org/presentationml/2006/ole">
            <mc:AlternateContent xmlns:mc="http://schemas.openxmlformats.org/markup-compatibility/2006">
              <mc:Choice xmlns:v="urn:schemas-microsoft-com:vml" Requires="v">
                <p:oleObj spid="_x0000_s192569" name="Equation" r:id="rId7" imgW="5715000" imgH="457200" progId="Equation.3">
                  <p:embed/>
                </p:oleObj>
              </mc:Choice>
              <mc:Fallback>
                <p:oleObj name="Equation" r:id="rId7" imgW="5715000" imgH="457200" progId="Equation.3">
                  <p:embed/>
                  <p:pic>
                    <p:nvPicPr>
                      <p:cNvPr id="14" name="Object 11"/>
                      <p:cNvPicPr>
                        <a:picLocks noChangeAspect="1" noChangeArrowheads="1"/>
                      </p:cNvPicPr>
                      <p:nvPr/>
                    </p:nvPicPr>
                    <p:blipFill>
                      <a:blip r:embed="rId8"/>
                      <a:srcRect/>
                      <a:stretch>
                        <a:fillRect/>
                      </a:stretch>
                    </p:blipFill>
                    <p:spPr bwMode="auto">
                      <a:xfrm>
                        <a:off x="311840" y="4657717"/>
                        <a:ext cx="8819634" cy="706104"/>
                      </a:xfrm>
                      <a:prstGeom prst="rect">
                        <a:avLst/>
                      </a:prstGeom>
                      <a:noFill/>
                      <a:ln>
                        <a:noFill/>
                      </a:ln>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2254866472"/>
              </p:ext>
            </p:extLst>
          </p:nvPr>
        </p:nvGraphicFramePr>
        <p:xfrm>
          <a:off x="5378987" y="3724508"/>
          <a:ext cx="3480056" cy="513475"/>
        </p:xfrm>
        <a:graphic>
          <a:graphicData uri="http://schemas.openxmlformats.org/presentationml/2006/ole">
            <mc:AlternateContent xmlns:mc="http://schemas.openxmlformats.org/markup-compatibility/2006">
              <mc:Choice xmlns:v="urn:schemas-microsoft-com:vml" Requires="v">
                <p:oleObj spid="_x0000_s192570" name="Equation" r:id="rId9" imgW="2666880" imgH="393480" progId="Equation.3">
                  <p:embed/>
                </p:oleObj>
              </mc:Choice>
              <mc:Fallback>
                <p:oleObj name="Equation" r:id="rId9" imgW="2666880" imgH="393480" progId="Equation.3">
                  <p:embed/>
                  <p:pic>
                    <p:nvPicPr>
                      <p:cNvPr id="15" name="Object 14"/>
                      <p:cNvPicPr>
                        <a:picLocks noChangeAspect="1" noChangeArrowheads="1"/>
                      </p:cNvPicPr>
                      <p:nvPr/>
                    </p:nvPicPr>
                    <p:blipFill>
                      <a:blip r:embed="rId10"/>
                      <a:srcRect/>
                      <a:stretch>
                        <a:fillRect/>
                      </a:stretch>
                    </p:blipFill>
                    <p:spPr bwMode="auto">
                      <a:xfrm>
                        <a:off x="5378987" y="3724508"/>
                        <a:ext cx="3480056" cy="513475"/>
                      </a:xfrm>
                      <a:prstGeom prst="rect">
                        <a:avLst/>
                      </a:prstGeom>
                      <a:noFill/>
                      <a:ln>
                        <a:noFill/>
                      </a:ln>
                      <a:extLst/>
                    </p:spPr>
                  </p:pic>
                </p:oleObj>
              </mc:Fallback>
            </mc:AlternateContent>
          </a:graphicData>
        </a:graphic>
      </p:graphicFrame>
      <p:graphicFrame>
        <p:nvGraphicFramePr>
          <p:cNvPr id="14" name="Object 11"/>
          <p:cNvGraphicFramePr>
            <a:graphicFrameLocks noChangeAspect="1"/>
          </p:cNvGraphicFramePr>
          <p:nvPr>
            <p:extLst>
              <p:ext uri="{D42A27DB-BD31-4B8C-83A1-F6EECF244321}">
                <p14:modId xmlns:p14="http://schemas.microsoft.com/office/powerpoint/2010/main" val="775769404"/>
              </p:ext>
            </p:extLst>
          </p:nvPr>
        </p:nvGraphicFramePr>
        <p:xfrm>
          <a:off x="311840" y="5450499"/>
          <a:ext cx="5133020" cy="426635"/>
        </p:xfrm>
        <a:graphic>
          <a:graphicData uri="http://schemas.openxmlformats.org/presentationml/2006/ole">
            <mc:AlternateContent xmlns:mc="http://schemas.openxmlformats.org/markup-compatibility/2006">
              <mc:Choice xmlns:v="urn:schemas-microsoft-com:vml" Requires="v">
                <p:oleObj spid="_x0000_s192571" name="Equation" r:id="rId11" imgW="2895480" imgH="241200" progId="Equation.3">
                  <p:embed/>
                </p:oleObj>
              </mc:Choice>
              <mc:Fallback>
                <p:oleObj name="Equation" r:id="rId11" imgW="2895480" imgH="241200" progId="Equation.3">
                  <p:embed/>
                  <p:pic>
                    <p:nvPicPr>
                      <p:cNvPr id="16" name="Object 11"/>
                      <p:cNvPicPr>
                        <a:picLocks noChangeAspect="1" noChangeArrowheads="1"/>
                      </p:cNvPicPr>
                      <p:nvPr/>
                    </p:nvPicPr>
                    <p:blipFill>
                      <a:blip r:embed="rId12"/>
                      <a:srcRect/>
                      <a:stretch>
                        <a:fillRect/>
                      </a:stretch>
                    </p:blipFill>
                    <p:spPr bwMode="auto">
                      <a:xfrm>
                        <a:off x="311840" y="5450499"/>
                        <a:ext cx="5133020" cy="426635"/>
                      </a:xfrm>
                      <a:prstGeom prst="rect">
                        <a:avLst/>
                      </a:prstGeom>
                      <a:noFill/>
                      <a:ln>
                        <a:noFill/>
                      </a:ln>
                      <a:extLst/>
                    </p:spPr>
                  </p:pic>
                </p:oleObj>
              </mc:Fallback>
            </mc:AlternateContent>
          </a:graphicData>
        </a:graphic>
      </p:graphicFrame>
      <p:graphicFrame>
        <p:nvGraphicFramePr>
          <p:cNvPr id="15" name="Object 6"/>
          <p:cNvGraphicFramePr>
            <a:graphicFrameLocks noChangeAspect="1"/>
          </p:cNvGraphicFramePr>
          <p:nvPr>
            <p:extLst>
              <p:ext uri="{D42A27DB-BD31-4B8C-83A1-F6EECF244321}">
                <p14:modId xmlns:p14="http://schemas.microsoft.com/office/powerpoint/2010/main" val="1358824858"/>
              </p:ext>
            </p:extLst>
          </p:nvPr>
        </p:nvGraphicFramePr>
        <p:xfrm>
          <a:off x="311840" y="5945467"/>
          <a:ext cx="6937521" cy="422299"/>
        </p:xfrm>
        <a:graphic>
          <a:graphicData uri="http://schemas.openxmlformats.org/presentationml/2006/ole">
            <mc:AlternateContent xmlns:mc="http://schemas.openxmlformats.org/markup-compatibility/2006">
              <mc:Choice xmlns:v="urn:schemas-microsoft-com:vml" Requires="v">
                <p:oleObj spid="_x0000_s192572" name="Equation" r:id="rId13" imgW="4368600" imgH="266400" progId="Equation.3">
                  <p:embed/>
                </p:oleObj>
              </mc:Choice>
              <mc:Fallback>
                <p:oleObj name="Equation" r:id="rId13" imgW="4368600" imgH="266400" progId="Equation.3">
                  <p:embed/>
                  <p:pic>
                    <p:nvPicPr>
                      <p:cNvPr id="17" name="Object 6"/>
                      <p:cNvPicPr>
                        <a:picLocks noChangeAspect="1" noChangeArrowheads="1"/>
                      </p:cNvPicPr>
                      <p:nvPr/>
                    </p:nvPicPr>
                    <p:blipFill>
                      <a:blip r:embed="rId14"/>
                      <a:srcRect/>
                      <a:stretch>
                        <a:fillRect/>
                      </a:stretch>
                    </p:blipFill>
                    <p:spPr bwMode="auto">
                      <a:xfrm>
                        <a:off x="311840" y="5945467"/>
                        <a:ext cx="6937521" cy="422299"/>
                      </a:xfrm>
                      <a:prstGeom prst="rect">
                        <a:avLst/>
                      </a:prstGeom>
                      <a:noFill/>
                      <a:ln>
                        <a:noFill/>
                      </a:ln>
                      <a:effectLst/>
                      <a:extLst/>
                    </p:spPr>
                  </p:pic>
                </p:oleObj>
              </mc:Fallback>
            </mc:AlternateContent>
          </a:graphicData>
        </a:graphic>
      </p:graphicFrame>
      <p:sp>
        <p:nvSpPr>
          <p:cNvPr id="16" name="Rectangle 15"/>
          <p:cNvSpPr/>
          <p:nvPr/>
        </p:nvSpPr>
        <p:spPr>
          <a:xfrm>
            <a:off x="6302770" y="6393032"/>
            <a:ext cx="3570317"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Rather short indeed!</a:t>
            </a:r>
          </a:p>
        </p:txBody>
      </p:sp>
      <p:graphicFrame>
        <p:nvGraphicFramePr>
          <p:cNvPr id="18" name="Object 17"/>
          <p:cNvGraphicFramePr>
            <a:graphicFrameLocks noChangeAspect="1"/>
          </p:cNvGraphicFramePr>
          <p:nvPr>
            <p:extLst>
              <p:ext uri="{D42A27DB-BD31-4B8C-83A1-F6EECF244321}">
                <p14:modId xmlns:p14="http://schemas.microsoft.com/office/powerpoint/2010/main" val="547965464"/>
              </p:ext>
            </p:extLst>
          </p:nvPr>
        </p:nvGraphicFramePr>
        <p:xfrm>
          <a:off x="5774500" y="2256521"/>
          <a:ext cx="2041741" cy="689019"/>
        </p:xfrm>
        <a:graphic>
          <a:graphicData uri="http://schemas.openxmlformats.org/presentationml/2006/ole">
            <mc:AlternateContent xmlns:mc="http://schemas.openxmlformats.org/markup-compatibility/2006">
              <mc:Choice xmlns:v="urn:schemas-microsoft-com:vml" Requires="v">
                <p:oleObj spid="_x0000_s192573" name="Equation" r:id="rId15" imgW="1168200" imgH="393480" progId="Equation.3">
                  <p:embed/>
                </p:oleObj>
              </mc:Choice>
              <mc:Fallback>
                <p:oleObj name="Equation" r:id="rId15" imgW="1168200" imgH="393480" progId="Equation.3">
                  <p:embed/>
                  <p:pic>
                    <p:nvPicPr>
                      <p:cNvPr id="12" name="Object 11"/>
                      <p:cNvPicPr>
                        <a:picLocks noChangeAspect="1" noChangeArrowheads="1"/>
                      </p:cNvPicPr>
                      <p:nvPr/>
                    </p:nvPicPr>
                    <p:blipFill>
                      <a:blip r:embed="rId16"/>
                      <a:srcRect/>
                      <a:stretch>
                        <a:fillRect/>
                      </a:stretch>
                    </p:blipFill>
                    <p:spPr bwMode="auto">
                      <a:xfrm>
                        <a:off x="5774500" y="2256521"/>
                        <a:ext cx="2041741" cy="689019"/>
                      </a:xfrm>
                      <a:prstGeom prst="rect">
                        <a:avLst/>
                      </a:prstGeom>
                      <a:noFill/>
                      <a:ln>
                        <a:noFill/>
                      </a:ln>
                      <a:extLst/>
                    </p:spPr>
                  </p:pic>
                </p:oleObj>
              </mc:Fallback>
            </mc:AlternateContent>
          </a:graphicData>
        </a:graphic>
      </p:graphicFrame>
      <p:sp>
        <p:nvSpPr>
          <p:cNvPr id="19" name="Rectangle 18"/>
          <p:cNvSpPr/>
          <p:nvPr/>
        </p:nvSpPr>
        <p:spPr>
          <a:xfrm>
            <a:off x="153758" y="3734199"/>
            <a:ext cx="6445678" cy="430887"/>
          </a:xfrm>
          <a:prstGeom prst="rect">
            <a:avLst/>
          </a:prstGeom>
        </p:spPr>
        <p:txBody>
          <a:bodyPr wrap="square">
            <a:spAutoFit/>
          </a:bodyPr>
          <a:lstStyle/>
          <a:p>
            <a:pPr algn="just"/>
            <a:r>
              <a:rPr lang="en-US" sz="2200" dirty="0" smtClean="0">
                <a:latin typeface="Tahoma" panose="020B0604030504040204" pitchFamily="34" charset="0"/>
                <a:ea typeface="Tahoma" panose="020B0604030504040204" pitchFamily="34" charset="0"/>
                <a:cs typeface="Tahoma" panose="020B0604030504040204" pitchFamily="34" charset="0"/>
              </a:rPr>
              <a:t>We need to calculate [O</a:t>
            </a:r>
            <a:r>
              <a:rPr 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en-US" sz="2200" dirty="0" smtClean="0">
                <a:latin typeface="Tahoma" panose="020B0604030504040204" pitchFamily="34" charset="0"/>
                <a:ea typeface="Tahoma" panose="020B0604030504040204" pitchFamily="34" charset="0"/>
                <a:cs typeface="Tahoma" panose="020B0604030504040204" pitchFamily="34" charset="0"/>
              </a:rPr>
              <a:t>]</a:t>
            </a:r>
            <a:r>
              <a:rPr lang="en-US" sz="2200" baseline="-25000" dirty="0" smtClean="0">
                <a:latin typeface="Tahoma" panose="020B0604030504040204" pitchFamily="34" charset="0"/>
                <a:ea typeface="Tahoma" panose="020B0604030504040204" pitchFamily="34" charset="0"/>
                <a:cs typeface="Tahoma" panose="020B0604030504040204" pitchFamily="34" charset="0"/>
              </a:rPr>
              <a:t>0</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and [M]</a:t>
            </a:r>
            <a:r>
              <a:rPr lang="en-US" sz="2200" baseline="-25000" dirty="0" smtClean="0">
                <a:latin typeface="Tahoma" panose="020B0604030504040204" pitchFamily="34" charset="0"/>
                <a:ea typeface="Tahoma" panose="020B0604030504040204" pitchFamily="34" charset="0"/>
                <a:cs typeface="Tahoma" panose="020B0604030504040204" pitchFamily="34" charset="0"/>
              </a:rPr>
              <a:t>0</a:t>
            </a:r>
            <a:r>
              <a:rPr lang="en-US" sz="2200" dirty="0" smtClean="0">
                <a:latin typeface="Tahoma" panose="020B0604030504040204" pitchFamily="34" charset="0"/>
                <a:ea typeface="Tahoma" panose="020B0604030504040204" pitchFamily="34" charset="0"/>
                <a:cs typeface="Tahoma" panose="020B0604030504040204" pitchFamily="34" charset="0"/>
              </a:rPr>
              <a:t>: </a:t>
            </a:r>
          </a:p>
        </p:txBody>
      </p:sp>
      <p:sp>
        <p:nvSpPr>
          <p:cNvPr id="20" name="Rectangle 19"/>
          <p:cNvSpPr/>
          <p:nvPr/>
        </p:nvSpPr>
        <p:spPr>
          <a:xfrm>
            <a:off x="162183" y="4235047"/>
            <a:ext cx="6445678" cy="430887"/>
          </a:xfrm>
          <a:prstGeom prst="rect">
            <a:avLst/>
          </a:prstGeom>
        </p:spPr>
        <p:txBody>
          <a:bodyPr wrap="square">
            <a:spAutoFit/>
          </a:bodyPr>
          <a:lstStyle/>
          <a:p>
            <a:pPr algn="just"/>
            <a:r>
              <a:rPr lang="en-US" sz="2200" dirty="0" smtClean="0">
                <a:latin typeface="Tahoma" panose="020B0604030504040204" pitchFamily="34" charset="0"/>
                <a:ea typeface="Tahoma" panose="020B0604030504040204" pitchFamily="34" charset="0"/>
                <a:cs typeface="Tahoma" panose="020B0604030504040204" pitchFamily="34" charset="0"/>
              </a:rPr>
              <a:t>What is [M]</a:t>
            </a:r>
            <a:r>
              <a:rPr lang="en-US" sz="2200" baseline="-25000" dirty="0" smtClean="0">
                <a:latin typeface="Tahoma" panose="020B0604030504040204" pitchFamily="34" charset="0"/>
                <a:ea typeface="Tahoma" panose="020B0604030504040204" pitchFamily="34" charset="0"/>
                <a:cs typeface="Tahoma" panose="020B0604030504040204" pitchFamily="34" charset="0"/>
              </a:rPr>
              <a:t>0 </a:t>
            </a:r>
            <a:r>
              <a:rPr lang="en-US" sz="2200" dirty="0" smtClean="0">
                <a:latin typeface="Tahoma" panose="020B0604030504040204" pitchFamily="34" charset="0"/>
                <a:ea typeface="Tahoma" panose="020B0604030504040204" pitchFamily="34" charset="0"/>
                <a:cs typeface="Tahoma" panose="020B0604030504040204" pitchFamily="34" charset="0"/>
              </a:rPr>
              <a:t>?  </a:t>
            </a:r>
          </a:p>
        </p:txBody>
      </p:sp>
    </p:spTree>
    <p:extLst>
      <p:ext uri="{BB962C8B-B14F-4D97-AF65-F5344CB8AC3E}">
        <p14:creationId xmlns:p14="http://schemas.microsoft.com/office/powerpoint/2010/main" val="109152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0" y="-26746"/>
            <a:ext cx="9144000" cy="119812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Direct and inverse reactions</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1441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932113" y="1730375"/>
            <a:ext cx="3021012" cy="840754"/>
            <a:chOff x="2590590" y="2947104"/>
            <a:chExt cx="3021012" cy="840754"/>
          </a:xfrm>
        </p:grpSpPr>
        <p:graphicFrame>
          <p:nvGraphicFramePr>
            <p:cNvPr id="12" name="Object 6"/>
            <p:cNvGraphicFramePr>
              <a:graphicFrameLocks noChangeAspect="1"/>
            </p:cNvGraphicFramePr>
            <p:nvPr>
              <p:extLst/>
            </p:nvPr>
          </p:nvGraphicFramePr>
          <p:xfrm>
            <a:off x="2590590" y="2947104"/>
            <a:ext cx="3021012" cy="500063"/>
          </p:xfrm>
          <a:graphic>
            <a:graphicData uri="http://schemas.openxmlformats.org/presentationml/2006/ole">
              <mc:AlternateContent xmlns:mc="http://schemas.openxmlformats.org/markup-compatibility/2006">
                <mc:Choice xmlns:v="urn:schemas-microsoft-com:vml" Requires="v">
                  <p:oleObj spid="_x0000_s139758" name="Equation" r:id="rId4" imgW="1231560" imgH="203040" progId="Equation.3">
                    <p:embed/>
                  </p:oleObj>
                </mc:Choice>
                <mc:Fallback>
                  <p:oleObj name="Equation" r:id="rId4" imgW="1231560" imgH="203040" progId="Equation.3">
                    <p:embed/>
                    <p:pic>
                      <p:nvPicPr>
                        <p:cNvPr id="12" name="Object 6"/>
                        <p:cNvPicPr>
                          <a:picLocks noChangeAspect="1" noChangeArrowheads="1"/>
                        </p:cNvPicPr>
                        <p:nvPr/>
                      </p:nvPicPr>
                      <p:blipFill>
                        <a:blip r:embed="rId5"/>
                        <a:srcRect/>
                        <a:stretch>
                          <a:fillRect/>
                        </a:stretch>
                      </p:blipFill>
                      <p:spPr bwMode="auto">
                        <a:xfrm>
                          <a:off x="2590590" y="2947104"/>
                          <a:ext cx="3021012" cy="500063"/>
                        </a:xfrm>
                        <a:prstGeom prst="rect">
                          <a:avLst/>
                        </a:prstGeom>
                        <a:noFill/>
                        <a:ln>
                          <a:noFill/>
                        </a:ln>
                        <a:effectLst/>
                        <a:extLst/>
                      </p:spPr>
                    </p:pic>
                  </p:oleObj>
                </mc:Fallback>
              </mc:AlternateContent>
            </a:graphicData>
          </a:graphic>
        </p:graphicFrame>
        <p:graphicFrame>
          <p:nvGraphicFramePr>
            <p:cNvPr id="13" name="Object 6"/>
            <p:cNvGraphicFramePr>
              <a:graphicFrameLocks noChangeAspect="1"/>
            </p:cNvGraphicFramePr>
            <p:nvPr>
              <p:extLst/>
            </p:nvPr>
          </p:nvGraphicFramePr>
          <p:xfrm>
            <a:off x="3452737" y="3287796"/>
            <a:ext cx="1182687" cy="500062"/>
          </p:xfrm>
          <a:graphic>
            <a:graphicData uri="http://schemas.openxmlformats.org/presentationml/2006/ole">
              <mc:AlternateContent xmlns:mc="http://schemas.openxmlformats.org/markup-compatibility/2006">
                <mc:Choice xmlns:v="urn:schemas-microsoft-com:vml" Requires="v">
                  <p:oleObj spid="_x0000_s139759" name="Equation" r:id="rId6" imgW="482400" imgH="203040" progId="Equation.3">
                    <p:embed/>
                  </p:oleObj>
                </mc:Choice>
                <mc:Fallback>
                  <p:oleObj name="Equation" r:id="rId6" imgW="482400" imgH="203040" progId="Equation.3">
                    <p:embed/>
                    <p:pic>
                      <p:nvPicPr>
                        <p:cNvPr id="13" name="Object 6"/>
                        <p:cNvPicPr>
                          <a:picLocks noChangeAspect="1" noChangeArrowheads="1"/>
                        </p:cNvPicPr>
                        <p:nvPr/>
                      </p:nvPicPr>
                      <p:blipFill>
                        <a:blip r:embed="rId7"/>
                        <a:srcRect/>
                        <a:stretch>
                          <a:fillRect/>
                        </a:stretch>
                      </p:blipFill>
                      <p:spPr bwMode="auto">
                        <a:xfrm>
                          <a:off x="3452737" y="3287796"/>
                          <a:ext cx="1182687" cy="500062"/>
                        </a:xfrm>
                        <a:prstGeom prst="rect">
                          <a:avLst/>
                        </a:prstGeom>
                        <a:noFill/>
                        <a:ln>
                          <a:noFill/>
                        </a:ln>
                        <a:effectLst/>
                        <a:extLst/>
                      </p:spPr>
                    </p:pic>
                  </p:oleObj>
                </mc:Fallback>
              </mc:AlternateContent>
            </a:graphicData>
          </a:graphic>
        </p:graphicFrame>
      </p:grpSp>
      <p:sp>
        <p:nvSpPr>
          <p:cNvPr id="14" name="Text Box 5"/>
          <p:cNvSpPr txBox="1">
            <a:spLocks noChangeArrowheads="1"/>
          </p:cNvSpPr>
          <p:nvPr/>
        </p:nvSpPr>
        <p:spPr bwMode="auto">
          <a:xfrm>
            <a:off x="281537" y="731263"/>
            <a:ext cx="86068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Chemical reactions can occur in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both directions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(i.e. products are able to reform reactants) with rate constants </a:t>
            </a:r>
            <a:r>
              <a:rPr lang="it-IT" alt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dir</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a:t>
            </a:r>
            <a:r>
              <a:rPr lang="it-IT" alt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inv</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5" name="Text Box 5"/>
          <p:cNvSpPr txBox="1">
            <a:spLocks noChangeArrowheads="1"/>
          </p:cNvSpPr>
          <p:nvPr/>
        </p:nvSpPr>
        <p:spPr bwMode="auto">
          <a:xfrm>
            <a:off x="6846581" y="1769544"/>
            <a:ext cx="204180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with </a:t>
            </a:r>
            <a:r>
              <a:rPr lang="it-IT" alt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dir  </a:t>
            </a:r>
            <a:r>
              <a:rPr lang="it-IT" alt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k</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inv</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6" name="Text Box 5"/>
          <p:cNvSpPr txBox="1">
            <a:spLocks noChangeArrowheads="1"/>
          </p:cNvSpPr>
          <p:nvPr/>
        </p:nvSpPr>
        <p:spPr bwMode="auto">
          <a:xfrm>
            <a:off x="389870" y="2571129"/>
            <a:ext cx="86068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velocity of the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direct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and </a:t>
            </a:r>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inverse</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reactions are defined as:</a:t>
            </a:r>
          </a:p>
        </p:txBody>
      </p:sp>
      <p:graphicFrame>
        <p:nvGraphicFramePr>
          <p:cNvPr id="18" name="Object 6"/>
          <p:cNvGraphicFramePr>
            <a:graphicFrameLocks noChangeAspect="1"/>
          </p:cNvGraphicFramePr>
          <p:nvPr>
            <p:extLst/>
          </p:nvPr>
        </p:nvGraphicFramePr>
        <p:xfrm>
          <a:off x="585948" y="3032794"/>
          <a:ext cx="3200872" cy="810835"/>
        </p:xfrm>
        <a:graphic>
          <a:graphicData uri="http://schemas.openxmlformats.org/presentationml/2006/ole">
            <mc:AlternateContent xmlns:mc="http://schemas.openxmlformats.org/markup-compatibility/2006">
              <mc:Choice xmlns:v="urn:schemas-microsoft-com:vml" Requires="v">
                <p:oleObj spid="_x0000_s139760" name="Equation" r:id="rId8" imgW="1562040" imgH="393480" progId="Equation.3">
                  <p:embed/>
                </p:oleObj>
              </mc:Choice>
              <mc:Fallback>
                <p:oleObj name="Equation" r:id="rId8" imgW="1562040" imgH="393480" progId="Equation.3">
                  <p:embed/>
                  <p:pic>
                    <p:nvPicPr>
                      <p:cNvPr id="18" name="Object 6"/>
                      <p:cNvPicPr>
                        <a:picLocks noChangeAspect="1" noChangeArrowheads="1"/>
                      </p:cNvPicPr>
                      <p:nvPr/>
                    </p:nvPicPr>
                    <p:blipFill>
                      <a:blip r:embed="rId9"/>
                      <a:srcRect/>
                      <a:stretch>
                        <a:fillRect/>
                      </a:stretch>
                    </p:blipFill>
                    <p:spPr bwMode="auto">
                      <a:xfrm>
                        <a:off x="585948" y="3032794"/>
                        <a:ext cx="3200872" cy="810835"/>
                      </a:xfrm>
                      <a:prstGeom prst="rect">
                        <a:avLst/>
                      </a:prstGeom>
                      <a:noFill/>
                      <a:ln>
                        <a:noFill/>
                      </a:ln>
                      <a:effectLst/>
                      <a:extLst/>
                    </p:spPr>
                  </p:pic>
                </p:oleObj>
              </mc:Fallback>
            </mc:AlternateContent>
          </a:graphicData>
        </a:graphic>
      </p:graphicFrame>
      <p:graphicFrame>
        <p:nvGraphicFramePr>
          <p:cNvPr id="20" name="Object 6"/>
          <p:cNvGraphicFramePr>
            <a:graphicFrameLocks noChangeAspect="1"/>
          </p:cNvGraphicFramePr>
          <p:nvPr>
            <p:extLst/>
          </p:nvPr>
        </p:nvGraphicFramePr>
        <p:xfrm>
          <a:off x="4693294" y="3034004"/>
          <a:ext cx="3254375" cy="809625"/>
        </p:xfrm>
        <a:graphic>
          <a:graphicData uri="http://schemas.openxmlformats.org/presentationml/2006/ole">
            <mc:AlternateContent xmlns:mc="http://schemas.openxmlformats.org/markup-compatibility/2006">
              <mc:Choice xmlns:v="urn:schemas-microsoft-com:vml" Requires="v">
                <p:oleObj spid="_x0000_s139761" name="Equation" r:id="rId10" imgW="1587240" imgH="393480" progId="Equation.3">
                  <p:embed/>
                </p:oleObj>
              </mc:Choice>
              <mc:Fallback>
                <p:oleObj name="Equation" r:id="rId10" imgW="1587240" imgH="393480" progId="Equation.3">
                  <p:embed/>
                  <p:pic>
                    <p:nvPicPr>
                      <p:cNvPr id="20" name="Object 6"/>
                      <p:cNvPicPr>
                        <a:picLocks noChangeAspect="1" noChangeArrowheads="1"/>
                      </p:cNvPicPr>
                      <p:nvPr/>
                    </p:nvPicPr>
                    <p:blipFill>
                      <a:blip r:embed="rId11"/>
                      <a:srcRect/>
                      <a:stretch>
                        <a:fillRect/>
                      </a:stretch>
                    </p:blipFill>
                    <p:spPr bwMode="auto">
                      <a:xfrm>
                        <a:off x="4693294" y="3034004"/>
                        <a:ext cx="3254375" cy="809625"/>
                      </a:xfrm>
                      <a:prstGeom prst="rect">
                        <a:avLst/>
                      </a:prstGeom>
                      <a:noFill/>
                      <a:ln>
                        <a:noFill/>
                      </a:ln>
                      <a:effectLst/>
                      <a:extLst/>
                    </p:spPr>
                  </p:pic>
                </p:oleObj>
              </mc:Fallback>
            </mc:AlternateContent>
          </a:graphicData>
        </a:graphic>
      </p:graphicFrame>
      <p:sp>
        <p:nvSpPr>
          <p:cNvPr id="21" name="Text Box 5"/>
          <p:cNvSpPr txBox="1">
            <a:spLocks noChangeArrowheads="1"/>
          </p:cNvSpPr>
          <p:nvPr/>
        </p:nvSpPr>
        <p:spPr bwMode="auto">
          <a:xfrm>
            <a:off x="11017" y="3721191"/>
            <a:ext cx="875841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dir</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and </a:t>
            </a:r>
            <a:r>
              <a:rPr lang="it-IT" alt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inv</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can differ according to the composition of the starting mixture</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pic>
        <p:nvPicPr>
          <p:cNvPr id="121861" name="Picture 5" descr="https://upload.wikimedia.org/wikipedia/commons/3/33/Dynamic_equilibrium.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83260" y="4432542"/>
            <a:ext cx="2905125" cy="2371726"/>
          </a:xfrm>
          <a:prstGeom prst="rect">
            <a:avLst/>
          </a:prstGeom>
          <a:noFill/>
          <a:extLst>
            <a:ext uri="{909E8E84-426E-40DD-AFC4-6F175D3DCCD1}">
              <a14:hiddenFill xmlns:a14="http://schemas.microsoft.com/office/drawing/2010/main">
                <a:solidFill>
                  <a:srgbClr val="FFFFFF"/>
                </a:solidFill>
              </a14:hiddenFill>
            </a:ext>
          </a:extLst>
        </p:spPr>
      </p:pic>
      <p:sp>
        <p:nvSpPr>
          <p:cNvPr id="22" name="Text Box 5"/>
          <p:cNvSpPr txBox="1">
            <a:spLocks noChangeArrowheads="1"/>
          </p:cNvSpPr>
          <p:nvPr/>
        </p:nvSpPr>
        <p:spPr bwMode="auto">
          <a:xfrm>
            <a:off x="243997" y="4730060"/>
            <a:ext cx="537623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When </a:t>
            </a:r>
            <a:r>
              <a:rPr lang="it-IT" altLang="en-US" sz="24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4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dir</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v</a:t>
            </a:r>
            <a:r>
              <a:rPr lang="it-IT" altLang="en-US" sz="24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inv</a:t>
            </a: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there is no net change of concentrations [A], [B], [C], [D] with time: the system has reached the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chemical equilibrium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between reactants and products </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3840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186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p:bldP spid="2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0" y="-26746"/>
            <a:ext cx="9144000" cy="119812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Chemical equilibrium</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1441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5"/>
          <p:cNvSpPr txBox="1">
            <a:spLocks noChangeArrowheads="1"/>
          </p:cNvSpPr>
          <p:nvPr/>
        </p:nvSpPr>
        <p:spPr bwMode="auto">
          <a:xfrm>
            <a:off x="281537" y="906627"/>
            <a:ext cx="860684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When a system is at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chemical equilibrium </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it can remain in that state unless an external «perturbation» occurs (e.g. change in T, P, amount of reagents/products)</a:t>
            </a:r>
            <a:endParaRPr lang="en-US" altLang="en-US" sz="24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16" name="Text Box 5"/>
          <p:cNvSpPr txBox="1">
            <a:spLocks noChangeArrowheads="1"/>
          </p:cNvSpPr>
          <p:nvPr/>
        </p:nvSpPr>
        <p:spPr bwMode="auto">
          <a:xfrm>
            <a:off x="281537" y="2236244"/>
            <a:ext cx="86068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system in chemical equilibrium is describe by an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equilibrium constant K</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(dependent on T)</a:t>
            </a:r>
          </a:p>
        </p:txBody>
      </p:sp>
      <p:graphicFrame>
        <p:nvGraphicFramePr>
          <p:cNvPr id="19" name="Object 6"/>
          <p:cNvGraphicFramePr>
            <a:graphicFrameLocks noChangeAspect="1"/>
          </p:cNvGraphicFramePr>
          <p:nvPr>
            <p:extLst/>
          </p:nvPr>
        </p:nvGraphicFramePr>
        <p:xfrm>
          <a:off x="5120491" y="3268113"/>
          <a:ext cx="2117591" cy="963849"/>
        </p:xfrm>
        <a:graphic>
          <a:graphicData uri="http://schemas.openxmlformats.org/presentationml/2006/ole">
            <mc:AlternateContent xmlns:mc="http://schemas.openxmlformats.org/markup-compatibility/2006">
              <mc:Choice xmlns:v="urn:schemas-microsoft-com:vml" Requires="v">
                <p:oleObj spid="_x0000_s140905" name="Equation" r:id="rId4" imgW="952200" imgH="431640" progId="Equation.3">
                  <p:embed/>
                </p:oleObj>
              </mc:Choice>
              <mc:Fallback>
                <p:oleObj name="Equation" r:id="rId4" imgW="952200" imgH="431640" progId="Equation.3">
                  <p:embed/>
                  <p:pic>
                    <p:nvPicPr>
                      <p:cNvPr id="19" name="Object 6"/>
                      <p:cNvPicPr>
                        <a:picLocks noChangeAspect="1" noChangeArrowheads="1"/>
                      </p:cNvPicPr>
                      <p:nvPr/>
                    </p:nvPicPr>
                    <p:blipFill>
                      <a:blip r:embed="rId5"/>
                      <a:srcRect/>
                      <a:stretch>
                        <a:fillRect/>
                      </a:stretch>
                    </p:blipFill>
                    <p:spPr bwMode="auto">
                      <a:xfrm>
                        <a:off x="5120491" y="3268113"/>
                        <a:ext cx="2117591" cy="963849"/>
                      </a:xfrm>
                      <a:prstGeom prst="rect">
                        <a:avLst/>
                      </a:prstGeom>
                      <a:noFill/>
                      <a:ln>
                        <a:noFill/>
                      </a:ln>
                      <a:effectLst/>
                      <a:extLst/>
                    </p:spPr>
                  </p:pic>
                </p:oleObj>
              </mc:Fallback>
            </mc:AlternateContent>
          </a:graphicData>
        </a:graphic>
      </p:graphicFrame>
      <p:grpSp>
        <p:nvGrpSpPr>
          <p:cNvPr id="3" name="Group 2"/>
          <p:cNvGrpSpPr/>
          <p:nvPr/>
        </p:nvGrpSpPr>
        <p:grpSpPr>
          <a:xfrm>
            <a:off x="1763963" y="3302177"/>
            <a:ext cx="2771775" cy="822285"/>
            <a:chOff x="695325" y="3092644"/>
            <a:chExt cx="2771775" cy="822285"/>
          </a:xfrm>
        </p:grpSpPr>
        <p:grpSp>
          <p:nvGrpSpPr>
            <p:cNvPr id="2" name="Group 1"/>
            <p:cNvGrpSpPr/>
            <p:nvPr/>
          </p:nvGrpSpPr>
          <p:grpSpPr>
            <a:xfrm>
              <a:off x="695325" y="3270483"/>
              <a:ext cx="2771775" cy="644446"/>
              <a:chOff x="1499557" y="1659113"/>
              <a:chExt cx="2771775" cy="644446"/>
            </a:xfrm>
          </p:grpSpPr>
          <p:graphicFrame>
            <p:nvGraphicFramePr>
              <p:cNvPr id="12" name="Object 6"/>
              <p:cNvGraphicFramePr>
                <a:graphicFrameLocks noChangeAspect="1"/>
              </p:cNvGraphicFramePr>
              <p:nvPr>
                <p:extLst/>
              </p:nvPr>
            </p:nvGraphicFramePr>
            <p:xfrm>
              <a:off x="1499557" y="1659113"/>
              <a:ext cx="2771775" cy="500063"/>
            </p:xfrm>
            <a:graphic>
              <a:graphicData uri="http://schemas.openxmlformats.org/presentationml/2006/ole">
                <mc:AlternateContent xmlns:mc="http://schemas.openxmlformats.org/markup-compatibility/2006">
                  <mc:Choice xmlns:v="urn:schemas-microsoft-com:vml" Requires="v">
                    <p:oleObj spid="_x0000_s140906" name="Equation" r:id="rId6" imgW="1130040" imgH="203040" progId="Equation.3">
                      <p:embed/>
                    </p:oleObj>
                  </mc:Choice>
                  <mc:Fallback>
                    <p:oleObj name="Equation" r:id="rId6" imgW="1130040" imgH="203040" progId="Equation.3">
                      <p:embed/>
                      <p:pic>
                        <p:nvPicPr>
                          <p:cNvPr id="12" name="Object 6"/>
                          <p:cNvPicPr>
                            <a:picLocks noChangeAspect="1" noChangeArrowheads="1"/>
                          </p:cNvPicPr>
                          <p:nvPr/>
                        </p:nvPicPr>
                        <p:blipFill>
                          <a:blip r:embed="rId7"/>
                          <a:srcRect/>
                          <a:stretch>
                            <a:fillRect/>
                          </a:stretch>
                        </p:blipFill>
                        <p:spPr bwMode="auto">
                          <a:xfrm>
                            <a:off x="1499557" y="1659113"/>
                            <a:ext cx="2771775" cy="500063"/>
                          </a:xfrm>
                          <a:prstGeom prst="rect">
                            <a:avLst/>
                          </a:prstGeom>
                          <a:noFill/>
                          <a:ln>
                            <a:noFill/>
                          </a:ln>
                          <a:effectLst/>
                          <a:extLst/>
                        </p:spPr>
                      </p:pic>
                    </p:oleObj>
                  </mc:Fallback>
                </mc:AlternateContent>
              </a:graphicData>
            </a:graphic>
          </p:graphicFrame>
          <p:graphicFrame>
            <p:nvGraphicFramePr>
              <p:cNvPr id="13" name="Object 6"/>
              <p:cNvGraphicFramePr>
                <a:graphicFrameLocks noChangeAspect="1"/>
              </p:cNvGraphicFramePr>
              <p:nvPr>
                <p:extLst/>
              </p:nvPr>
            </p:nvGraphicFramePr>
            <p:xfrm>
              <a:off x="2391827" y="1803497"/>
              <a:ext cx="963613" cy="500062"/>
            </p:xfrm>
            <a:graphic>
              <a:graphicData uri="http://schemas.openxmlformats.org/presentationml/2006/ole">
                <mc:AlternateContent xmlns:mc="http://schemas.openxmlformats.org/markup-compatibility/2006">
                  <mc:Choice xmlns:v="urn:schemas-microsoft-com:vml" Requires="v">
                    <p:oleObj spid="_x0000_s140907" name="Equation" r:id="rId8" imgW="393480" imgH="203040" progId="Equation.3">
                      <p:embed/>
                    </p:oleObj>
                  </mc:Choice>
                  <mc:Fallback>
                    <p:oleObj name="Equation" r:id="rId8" imgW="393480" imgH="203040" progId="Equation.3">
                      <p:embed/>
                      <p:pic>
                        <p:nvPicPr>
                          <p:cNvPr id="13" name="Object 6"/>
                          <p:cNvPicPr>
                            <a:picLocks noChangeAspect="1" noChangeArrowheads="1"/>
                          </p:cNvPicPr>
                          <p:nvPr/>
                        </p:nvPicPr>
                        <p:blipFill>
                          <a:blip r:embed="rId9"/>
                          <a:srcRect/>
                          <a:stretch>
                            <a:fillRect/>
                          </a:stretch>
                        </p:blipFill>
                        <p:spPr bwMode="auto">
                          <a:xfrm>
                            <a:off x="2391827" y="1803497"/>
                            <a:ext cx="963613" cy="500062"/>
                          </a:xfrm>
                          <a:prstGeom prst="rect">
                            <a:avLst/>
                          </a:prstGeom>
                          <a:noFill/>
                          <a:ln>
                            <a:noFill/>
                          </a:ln>
                          <a:effectLst/>
                          <a:extLst/>
                        </p:spPr>
                      </p:pic>
                    </p:oleObj>
                  </mc:Fallback>
                </mc:AlternateContent>
              </a:graphicData>
            </a:graphic>
          </p:graphicFrame>
        </p:grpSp>
        <p:graphicFrame>
          <p:nvGraphicFramePr>
            <p:cNvPr id="25" name="Object 6"/>
            <p:cNvGraphicFramePr>
              <a:graphicFrameLocks noChangeAspect="1"/>
            </p:cNvGraphicFramePr>
            <p:nvPr>
              <p:extLst/>
            </p:nvPr>
          </p:nvGraphicFramePr>
          <p:xfrm>
            <a:off x="1586008" y="3092644"/>
            <a:ext cx="965200" cy="500063"/>
          </p:xfrm>
          <a:graphic>
            <a:graphicData uri="http://schemas.openxmlformats.org/presentationml/2006/ole">
              <mc:AlternateContent xmlns:mc="http://schemas.openxmlformats.org/markup-compatibility/2006">
                <mc:Choice xmlns:v="urn:schemas-microsoft-com:vml" Requires="v">
                  <p:oleObj spid="_x0000_s140908" name="Equation" r:id="rId10" imgW="393480" imgH="203040" progId="Equation.3">
                    <p:embed/>
                  </p:oleObj>
                </mc:Choice>
                <mc:Fallback>
                  <p:oleObj name="Equation" r:id="rId10" imgW="393480" imgH="203040" progId="Equation.3">
                    <p:embed/>
                    <p:pic>
                      <p:nvPicPr>
                        <p:cNvPr id="25" name="Object 6"/>
                        <p:cNvPicPr>
                          <a:picLocks noChangeAspect="1" noChangeArrowheads="1"/>
                        </p:cNvPicPr>
                        <p:nvPr/>
                      </p:nvPicPr>
                      <p:blipFill>
                        <a:blip r:embed="rId11"/>
                        <a:srcRect/>
                        <a:stretch>
                          <a:fillRect/>
                        </a:stretch>
                      </p:blipFill>
                      <p:spPr bwMode="auto">
                        <a:xfrm>
                          <a:off x="1586008" y="3092644"/>
                          <a:ext cx="965200" cy="500063"/>
                        </a:xfrm>
                        <a:prstGeom prst="rect">
                          <a:avLst/>
                        </a:prstGeom>
                        <a:noFill/>
                        <a:ln>
                          <a:noFill/>
                        </a:ln>
                        <a:effectLst/>
                        <a:extLst/>
                      </p:spPr>
                    </p:pic>
                  </p:oleObj>
                </mc:Fallback>
              </mc:AlternateContent>
            </a:graphicData>
          </a:graphic>
        </p:graphicFrame>
      </p:grpSp>
      <p:sp>
        <p:nvSpPr>
          <p:cNvPr id="27" name="Text Box 5"/>
          <p:cNvSpPr txBox="1">
            <a:spLocks noChangeArrowheads="1"/>
          </p:cNvSpPr>
          <p:nvPr/>
        </p:nvSpPr>
        <p:spPr bwMode="auto">
          <a:xfrm>
            <a:off x="656910" y="4477905"/>
            <a:ext cx="391509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equilibrium constant K</a:t>
            </a:r>
            <a:r>
              <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defines the composition of the system at equilibrium:</a:t>
            </a:r>
          </a:p>
        </p:txBody>
      </p:sp>
      <p:graphicFrame>
        <p:nvGraphicFramePr>
          <p:cNvPr id="28" name="Object 6"/>
          <p:cNvGraphicFramePr>
            <a:graphicFrameLocks noChangeAspect="1"/>
          </p:cNvGraphicFramePr>
          <p:nvPr>
            <p:extLst/>
          </p:nvPr>
        </p:nvGraphicFramePr>
        <p:xfrm>
          <a:off x="5350376" y="4599953"/>
          <a:ext cx="2231316" cy="912173"/>
        </p:xfrm>
        <a:graphic>
          <a:graphicData uri="http://schemas.openxmlformats.org/presentationml/2006/ole">
            <mc:AlternateContent xmlns:mc="http://schemas.openxmlformats.org/markup-compatibility/2006">
              <mc:Choice xmlns:v="urn:schemas-microsoft-com:vml" Requires="v">
                <p:oleObj spid="_x0000_s140909" name="Equation" r:id="rId12" imgW="1028520" imgH="419040" progId="Equation.3">
                  <p:embed/>
                </p:oleObj>
              </mc:Choice>
              <mc:Fallback>
                <p:oleObj name="Equation" r:id="rId12" imgW="1028520" imgH="419040" progId="Equation.3">
                  <p:embed/>
                  <p:pic>
                    <p:nvPicPr>
                      <p:cNvPr id="28" name="Object 6"/>
                      <p:cNvPicPr>
                        <a:picLocks noChangeAspect="1" noChangeArrowheads="1"/>
                      </p:cNvPicPr>
                      <p:nvPr/>
                    </p:nvPicPr>
                    <p:blipFill>
                      <a:blip r:embed="rId13"/>
                      <a:srcRect/>
                      <a:stretch>
                        <a:fillRect/>
                      </a:stretch>
                    </p:blipFill>
                    <p:spPr bwMode="auto">
                      <a:xfrm>
                        <a:off x="5350376" y="4599953"/>
                        <a:ext cx="2231316" cy="91217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817303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0" y="-26746"/>
            <a:ext cx="9144000" cy="119812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300" dirty="0" smtClean="0">
                <a:solidFill>
                  <a:srgbClr val="3333FF"/>
                </a:solidFill>
                <a:latin typeface="Tahoma" panose="020B0604030504040204" pitchFamily="34" charset="0"/>
                <a:cs typeface="Tahoma" panose="020B0604030504040204" pitchFamily="34" charset="0"/>
              </a:rPr>
              <a:t>Chemical equilibrium</a:t>
            </a:r>
            <a:endParaRPr lang="en-GB" altLang="en-US" sz="33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14417"/>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29" name="Text Box 5"/>
          <p:cNvSpPr txBox="1">
            <a:spLocks noChangeArrowheads="1"/>
          </p:cNvSpPr>
          <p:nvPr/>
        </p:nvSpPr>
        <p:spPr bwMode="auto">
          <a:xfrm>
            <a:off x="182385" y="919853"/>
            <a:ext cx="21201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Example:</a:t>
            </a:r>
          </a:p>
        </p:txBody>
      </p:sp>
      <p:graphicFrame>
        <p:nvGraphicFramePr>
          <p:cNvPr id="30" name="Object 6"/>
          <p:cNvGraphicFramePr>
            <a:graphicFrameLocks noChangeAspect="1"/>
          </p:cNvGraphicFramePr>
          <p:nvPr>
            <p:extLst/>
          </p:nvPr>
        </p:nvGraphicFramePr>
        <p:xfrm>
          <a:off x="6511573" y="1522004"/>
          <a:ext cx="1514475" cy="498475"/>
        </p:xfrm>
        <a:graphic>
          <a:graphicData uri="http://schemas.openxmlformats.org/presentationml/2006/ole">
            <mc:AlternateContent xmlns:mc="http://schemas.openxmlformats.org/markup-compatibility/2006">
              <mc:Choice xmlns:v="urn:schemas-microsoft-com:vml" Requires="v">
                <p:oleObj spid="_x0000_s189525" name="Equation" r:id="rId4" imgW="698400" imgH="228600" progId="Equation.3">
                  <p:embed/>
                </p:oleObj>
              </mc:Choice>
              <mc:Fallback>
                <p:oleObj name="Equation" r:id="rId4" imgW="698400" imgH="228600" progId="Equation.3">
                  <p:embed/>
                  <p:pic>
                    <p:nvPicPr>
                      <p:cNvPr id="30" name="Object 6"/>
                      <p:cNvPicPr>
                        <a:picLocks noChangeAspect="1" noChangeArrowheads="1"/>
                      </p:cNvPicPr>
                      <p:nvPr/>
                    </p:nvPicPr>
                    <p:blipFill>
                      <a:blip r:embed="rId5"/>
                      <a:srcRect/>
                      <a:stretch>
                        <a:fillRect/>
                      </a:stretch>
                    </p:blipFill>
                    <p:spPr bwMode="auto">
                      <a:xfrm>
                        <a:off x="6511573" y="1522004"/>
                        <a:ext cx="1514475" cy="498475"/>
                      </a:xfrm>
                      <a:prstGeom prst="rect">
                        <a:avLst/>
                      </a:prstGeom>
                      <a:noFill/>
                      <a:ln>
                        <a:noFill/>
                      </a:ln>
                      <a:effectLst/>
                      <a:extLst/>
                    </p:spPr>
                  </p:pic>
                </p:oleObj>
              </mc:Fallback>
            </mc:AlternateContent>
          </a:graphicData>
        </a:graphic>
      </p:graphicFrame>
      <p:grpSp>
        <p:nvGrpSpPr>
          <p:cNvPr id="17" name="Group 16"/>
          <p:cNvGrpSpPr/>
          <p:nvPr/>
        </p:nvGrpSpPr>
        <p:grpSpPr>
          <a:xfrm>
            <a:off x="1156479" y="1285767"/>
            <a:ext cx="4921250" cy="822285"/>
            <a:chOff x="-442692" y="3092644"/>
            <a:chExt cx="4921250" cy="822285"/>
          </a:xfrm>
        </p:grpSpPr>
        <p:grpSp>
          <p:nvGrpSpPr>
            <p:cNvPr id="18" name="Group 17"/>
            <p:cNvGrpSpPr/>
            <p:nvPr/>
          </p:nvGrpSpPr>
          <p:grpSpPr>
            <a:xfrm>
              <a:off x="-442692" y="3224706"/>
              <a:ext cx="4921250" cy="690223"/>
              <a:chOff x="361540" y="1613336"/>
              <a:chExt cx="4921250" cy="690223"/>
            </a:xfrm>
          </p:grpSpPr>
          <p:graphicFrame>
            <p:nvGraphicFramePr>
              <p:cNvPr id="21" name="Object 6"/>
              <p:cNvGraphicFramePr>
                <a:graphicFrameLocks noChangeAspect="1"/>
              </p:cNvGraphicFramePr>
              <p:nvPr>
                <p:extLst/>
              </p:nvPr>
            </p:nvGraphicFramePr>
            <p:xfrm>
              <a:off x="361540" y="1613336"/>
              <a:ext cx="4921250" cy="593725"/>
            </p:xfrm>
            <a:graphic>
              <a:graphicData uri="http://schemas.openxmlformats.org/presentationml/2006/ole">
                <mc:AlternateContent xmlns:mc="http://schemas.openxmlformats.org/markup-compatibility/2006">
                  <mc:Choice xmlns:v="urn:schemas-microsoft-com:vml" Requires="v">
                    <p:oleObj spid="_x0000_s189526" name="Equation" r:id="rId6" imgW="2006280" imgH="241200" progId="Equation.3">
                      <p:embed/>
                    </p:oleObj>
                  </mc:Choice>
                  <mc:Fallback>
                    <p:oleObj name="Equation" r:id="rId6" imgW="2006280" imgH="241200" progId="Equation.3">
                      <p:embed/>
                      <p:pic>
                        <p:nvPicPr>
                          <p:cNvPr id="21" name="Object 6"/>
                          <p:cNvPicPr>
                            <a:picLocks noChangeAspect="1" noChangeArrowheads="1"/>
                          </p:cNvPicPr>
                          <p:nvPr/>
                        </p:nvPicPr>
                        <p:blipFill>
                          <a:blip r:embed="rId7"/>
                          <a:srcRect/>
                          <a:stretch>
                            <a:fillRect/>
                          </a:stretch>
                        </p:blipFill>
                        <p:spPr bwMode="auto">
                          <a:xfrm>
                            <a:off x="361540" y="1613336"/>
                            <a:ext cx="4921250" cy="593725"/>
                          </a:xfrm>
                          <a:prstGeom prst="rect">
                            <a:avLst/>
                          </a:prstGeom>
                          <a:noFill/>
                          <a:ln>
                            <a:noFill/>
                          </a:ln>
                          <a:effectLst/>
                          <a:extLst/>
                        </p:spPr>
                      </p:pic>
                    </p:oleObj>
                  </mc:Fallback>
                </mc:AlternateContent>
              </a:graphicData>
            </a:graphic>
          </p:graphicFrame>
          <p:graphicFrame>
            <p:nvGraphicFramePr>
              <p:cNvPr id="22" name="Object 6"/>
              <p:cNvGraphicFramePr>
                <a:graphicFrameLocks noChangeAspect="1"/>
              </p:cNvGraphicFramePr>
              <p:nvPr>
                <p:extLst/>
              </p:nvPr>
            </p:nvGraphicFramePr>
            <p:xfrm>
              <a:off x="2391827" y="1803497"/>
              <a:ext cx="963613" cy="500062"/>
            </p:xfrm>
            <a:graphic>
              <a:graphicData uri="http://schemas.openxmlformats.org/presentationml/2006/ole">
                <mc:AlternateContent xmlns:mc="http://schemas.openxmlformats.org/markup-compatibility/2006">
                  <mc:Choice xmlns:v="urn:schemas-microsoft-com:vml" Requires="v">
                    <p:oleObj spid="_x0000_s189527" name="Equation" r:id="rId8" imgW="393480" imgH="203040" progId="Equation.3">
                      <p:embed/>
                    </p:oleObj>
                  </mc:Choice>
                  <mc:Fallback>
                    <p:oleObj name="Equation" r:id="rId8" imgW="393480" imgH="203040" progId="Equation.3">
                      <p:embed/>
                      <p:pic>
                        <p:nvPicPr>
                          <p:cNvPr id="22" name="Object 6"/>
                          <p:cNvPicPr>
                            <a:picLocks noChangeAspect="1" noChangeArrowheads="1"/>
                          </p:cNvPicPr>
                          <p:nvPr/>
                        </p:nvPicPr>
                        <p:blipFill>
                          <a:blip r:embed="rId9"/>
                          <a:srcRect/>
                          <a:stretch>
                            <a:fillRect/>
                          </a:stretch>
                        </p:blipFill>
                        <p:spPr bwMode="auto">
                          <a:xfrm>
                            <a:off x="2391827" y="1803497"/>
                            <a:ext cx="963613" cy="500062"/>
                          </a:xfrm>
                          <a:prstGeom prst="rect">
                            <a:avLst/>
                          </a:prstGeom>
                          <a:noFill/>
                          <a:ln>
                            <a:noFill/>
                          </a:ln>
                          <a:effectLst/>
                          <a:extLst/>
                        </p:spPr>
                      </p:pic>
                    </p:oleObj>
                  </mc:Fallback>
                </mc:AlternateContent>
              </a:graphicData>
            </a:graphic>
          </p:graphicFrame>
        </p:grpSp>
        <p:graphicFrame>
          <p:nvGraphicFramePr>
            <p:cNvPr id="20" name="Object 6"/>
            <p:cNvGraphicFramePr>
              <a:graphicFrameLocks noChangeAspect="1"/>
            </p:cNvGraphicFramePr>
            <p:nvPr>
              <p:extLst/>
            </p:nvPr>
          </p:nvGraphicFramePr>
          <p:xfrm>
            <a:off x="1586008" y="3092644"/>
            <a:ext cx="965200" cy="500063"/>
          </p:xfrm>
          <a:graphic>
            <a:graphicData uri="http://schemas.openxmlformats.org/presentationml/2006/ole">
              <mc:AlternateContent xmlns:mc="http://schemas.openxmlformats.org/markup-compatibility/2006">
                <mc:Choice xmlns:v="urn:schemas-microsoft-com:vml" Requires="v">
                  <p:oleObj spid="_x0000_s189528" name="Equation" r:id="rId10" imgW="393480" imgH="203040" progId="Equation.3">
                    <p:embed/>
                  </p:oleObj>
                </mc:Choice>
                <mc:Fallback>
                  <p:oleObj name="Equation" r:id="rId10" imgW="393480" imgH="203040" progId="Equation.3">
                    <p:embed/>
                    <p:pic>
                      <p:nvPicPr>
                        <p:cNvPr id="20" name="Object 6"/>
                        <p:cNvPicPr>
                          <a:picLocks noChangeAspect="1" noChangeArrowheads="1"/>
                        </p:cNvPicPr>
                        <p:nvPr/>
                      </p:nvPicPr>
                      <p:blipFill>
                        <a:blip r:embed="rId11"/>
                        <a:srcRect/>
                        <a:stretch>
                          <a:fillRect/>
                        </a:stretch>
                      </p:blipFill>
                      <p:spPr bwMode="auto">
                        <a:xfrm>
                          <a:off x="1586008" y="3092644"/>
                          <a:ext cx="965200" cy="500063"/>
                        </a:xfrm>
                        <a:prstGeom prst="rect">
                          <a:avLst/>
                        </a:prstGeom>
                        <a:noFill/>
                        <a:ln>
                          <a:noFill/>
                        </a:ln>
                        <a:effectLst/>
                        <a:extLst/>
                      </p:spPr>
                    </p:pic>
                  </p:oleObj>
                </mc:Fallback>
              </mc:AlternateContent>
            </a:graphicData>
          </a:graphic>
        </p:graphicFrame>
      </p:grpSp>
      <p:sp>
        <p:nvSpPr>
          <p:cNvPr id="23" name="Text Box 5"/>
          <p:cNvSpPr txBox="1">
            <a:spLocks noChangeArrowheads="1"/>
          </p:cNvSpPr>
          <p:nvPr/>
        </p:nvSpPr>
        <p:spPr bwMode="auto">
          <a:xfrm>
            <a:off x="90460" y="3152210"/>
            <a:ext cx="89630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a:t>
            </a:r>
            <a:r>
              <a:rPr lang="en-US" altLang="en-US" sz="24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ll</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reactions have an equilibrium constant associated with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them, but in some cases it can be &gt;&gt;1 and the reaction can be considered </a:t>
            </a: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irreversible</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graphicFrame>
        <p:nvGraphicFramePr>
          <p:cNvPr id="24" name="Object 6"/>
          <p:cNvGraphicFramePr>
            <a:graphicFrameLocks noChangeAspect="1"/>
          </p:cNvGraphicFramePr>
          <p:nvPr>
            <p:extLst/>
          </p:nvPr>
        </p:nvGraphicFramePr>
        <p:xfrm>
          <a:off x="2828117" y="2131360"/>
          <a:ext cx="3249612" cy="993775"/>
        </p:xfrm>
        <a:graphic>
          <a:graphicData uri="http://schemas.openxmlformats.org/presentationml/2006/ole">
            <mc:AlternateContent xmlns:mc="http://schemas.openxmlformats.org/markup-compatibility/2006">
              <mc:Choice xmlns:v="urn:schemas-microsoft-com:vml" Requires="v">
                <p:oleObj spid="_x0000_s189529" name="Equation" r:id="rId12" imgW="1498320" imgH="457200" progId="Equation.3">
                  <p:embed/>
                </p:oleObj>
              </mc:Choice>
              <mc:Fallback>
                <p:oleObj name="Equation" r:id="rId12" imgW="1498320" imgH="457200" progId="Equation.3">
                  <p:embed/>
                  <p:pic>
                    <p:nvPicPr>
                      <p:cNvPr id="24" name="Object 6"/>
                      <p:cNvPicPr>
                        <a:picLocks noChangeAspect="1" noChangeArrowheads="1"/>
                      </p:cNvPicPr>
                      <p:nvPr/>
                    </p:nvPicPr>
                    <p:blipFill>
                      <a:blip r:embed="rId13"/>
                      <a:srcRect/>
                      <a:stretch>
                        <a:fillRect/>
                      </a:stretch>
                    </p:blipFill>
                    <p:spPr bwMode="auto">
                      <a:xfrm>
                        <a:off x="2828117" y="2131360"/>
                        <a:ext cx="3249612" cy="993775"/>
                      </a:xfrm>
                      <a:prstGeom prst="rect">
                        <a:avLst/>
                      </a:prstGeom>
                      <a:noFill/>
                      <a:ln>
                        <a:noFill/>
                      </a:ln>
                      <a:effectLst/>
                      <a:extLst/>
                    </p:spPr>
                  </p:pic>
                </p:oleObj>
              </mc:Fallback>
            </mc:AlternateContent>
          </a:graphicData>
        </a:graphic>
      </p:graphicFrame>
      <p:sp>
        <p:nvSpPr>
          <p:cNvPr id="26" name="Text Box 5"/>
          <p:cNvSpPr txBox="1">
            <a:spLocks noChangeArrowheads="1"/>
          </p:cNvSpPr>
          <p:nvPr/>
        </p:nvSpPr>
        <p:spPr bwMode="auto">
          <a:xfrm>
            <a:off x="182385" y="4375299"/>
            <a:ext cx="21201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Example:</a:t>
            </a:r>
          </a:p>
        </p:txBody>
      </p:sp>
      <p:grpSp>
        <p:nvGrpSpPr>
          <p:cNvPr id="31" name="Group 30"/>
          <p:cNvGrpSpPr/>
          <p:nvPr/>
        </p:nvGrpSpPr>
        <p:grpSpPr>
          <a:xfrm>
            <a:off x="1377810" y="4884776"/>
            <a:ext cx="4579937" cy="822285"/>
            <a:chOff x="-273388" y="3092644"/>
            <a:chExt cx="4579937" cy="822285"/>
          </a:xfrm>
        </p:grpSpPr>
        <p:grpSp>
          <p:nvGrpSpPr>
            <p:cNvPr id="32" name="Group 31"/>
            <p:cNvGrpSpPr/>
            <p:nvPr/>
          </p:nvGrpSpPr>
          <p:grpSpPr>
            <a:xfrm>
              <a:off x="-273388" y="3241177"/>
              <a:ext cx="4579937" cy="673752"/>
              <a:chOff x="530844" y="1629807"/>
              <a:chExt cx="4579937" cy="673752"/>
            </a:xfrm>
          </p:grpSpPr>
          <p:graphicFrame>
            <p:nvGraphicFramePr>
              <p:cNvPr id="34" name="Object 6"/>
              <p:cNvGraphicFramePr>
                <a:graphicFrameLocks noChangeAspect="1"/>
              </p:cNvGraphicFramePr>
              <p:nvPr>
                <p:extLst/>
              </p:nvPr>
            </p:nvGraphicFramePr>
            <p:xfrm>
              <a:off x="530844" y="1629807"/>
              <a:ext cx="4579937" cy="561975"/>
            </p:xfrm>
            <a:graphic>
              <a:graphicData uri="http://schemas.openxmlformats.org/presentationml/2006/ole">
                <mc:AlternateContent xmlns:mc="http://schemas.openxmlformats.org/markup-compatibility/2006">
                  <mc:Choice xmlns:v="urn:schemas-microsoft-com:vml" Requires="v">
                    <p:oleObj spid="_x0000_s189530" name="Equation" r:id="rId14" imgW="1866600" imgH="228600" progId="Equation.3">
                      <p:embed/>
                    </p:oleObj>
                  </mc:Choice>
                  <mc:Fallback>
                    <p:oleObj name="Equation" r:id="rId14" imgW="1866600" imgH="228600" progId="Equation.3">
                      <p:embed/>
                      <p:pic>
                        <p:nvPicPr>
                          <p:cNvPr id="34" name="Object 6"/>
                          <p:cNvPicPr>
                            <a:picLocks noChangeAspect="1" noChangeArrowheads="1"/>
                          </p:cNvPicPr>
                          <p:nvPr/>
                        </p:nvPicPr>
                        <p:blipFill>
                          <a:blip r:embed="rId15"/>
                          <a:srcRect/>
                          <a:stretch>
                            <a:fillRect/>
                          </a:stretch>
                        </p:blipFill>
                        <p:spPr bwMode="auto">
                          <a:xfrm>
                            <a:off x="530844" y="1629807"/>
                            <a:ext cx="4579937" cy="561975"/>
                          </a:xfrm>
                          <a:prstGeom prst="rect">
                            <a:avLst/>
                          </a:prstGeom>
                          <a:noFill/>
                          <a:ln>
                            <a:noFill/>
                          </a:ln>
                          <a:effectLst/>
                          <a:extLst/>
                        </p:spPr>
                      </p:pic>
                    </p:oleObj>
                  </mc:Fallback>
                </mc:AlternateContent>
              </a:graphicData>
            </a:graphic>
          </p:graphicFrame>
          <p:graphicFrame>
            <p:nvGraphicFramePr>
              <p:cNvPr id="35" name="Object 6"/>
              <p:cNvGraphicFramePr>
                <a:graphicFrameLocks noChangeAspect="1"/>
              </p:cNvGraphicFramePr>
              <p:nvPr>
                <p:extLst/>
              </p:nvPr>
            </p:nvGraphicFramePr>
            <p:xfrm>
              <a:off x="2153833" y="1803497"/>
              <a:ext cx="963613" cy="500062"/>
            </p:xfrm>
            <a:graphic>
              <a:graphicData uri="http://schemas.openxmlformats.org/presentationml/2006/ole">
                <mc:AlternateContent xmlns:mc="http://schemas.openxmlformats.org/markup-compatibility/2006">
                  <mc:Choice xmlns:v="urn:schemas-microsoft-com:vml" Requires="v">
                    <p:oleObj spid="_x0000_s189531" name="Equation" r:id="rId8" imgW="393480" imgH="203040" progId="Equation.3">
                      <p:embed/>
                    </p:oleObj>
                  </mc:Choice>
                  <mc:Fallback>
                    <p:oleObj name="Equation" r:id="rId8" imgW="393480" imgH="203040" progId="Equation.3">
                      <p:embed/>
                      <p:pic>
                        <p:nvPicPr>
                          <p:cNvPr id="35" name="Object 6"/>
                          <p:cNvPicPr>
                            <a:picLocks noChangeAspect="1" noChangeArrowheads="1"/>
                          </p:cNvPicPr>
                          <p:nvPr/>
                        </p:nvPicPr>
                        <p:blipFill>
                          <a:blip r:embed="rId9"/>
                          <a:srcRect/>
                          <a:stretch>
                            <a:fillRect/>
                          </a:stretch>
                        </p:blipFill>
                        <p:spPr bwMode="auto">
                          <a:xfrm>
                            <a:off x="2153833" y="1803497"/>
                            <a:ext cx="963613" cy="500062"/>
                          </a:xfrm>
                          <a:prstGeom prst="rect">
                            <a:avLst/>
                          </a:prstGeom>
                          <a:noFill/>
                          <a:ln>
                            <a:noFill/>
                          </a:ln>
                          <a:effectLst/>
                          <a:extLst/>
                        </p:spPr>
                      </p:pic>
                    </p:oleObj>
                  </mc:Fallback>
                </mc:AlternateContent>
              </a:graphicData>
            </a:graphic>
          </p:graphicFrame>
        </p:grpSp>
        <p:graphicFrame>
          <p:nvGraphicFramePr>
            <p:cNvPr id="33" name="Object 6"/>
            <p:cNvGraphicFramePr>
              <a:graphicFrameLocks noChangeAspect="1"/>
            </p:cNvGraphicFramePr>
            <p:nvPr>
              <p:extLst/>
            </p:nvPr>
          </p:nvGraphicFramePr>
          <p:xfrm>
            <a:off x="1398118" y="3092644"/>
            <a:ext cx="965200" cy="500063"/>
          </p:xfrm>
          <a:graphic>
            <a:graphicData uri="http://schemas.openxmlformats.org/presentationml/2006/ole">
              <mc:AlternateContent xmlns:mc="http://schemas.openxmlformats.org/markup-compatibility/2006">
                <mc:Choice xmlns:v="urn:schemas-microsoft-com:vml" Requires="v">
                  <p:oleObj spid="_x0000_s189532" name="Equation" r:id="rId10" imgW="393480" imgH="203040" progId="Equation.3">
                    <p:embed/>
                  </p:oleObj>
                </mc:Choice>
                <mc:Fallback>
                  <p:oleObj name="Equation" r:id="rId10" imgW="393480" imgH="203040" progId="Equation.3">
                    <p:embed/>
                    <p:pic>
                      <p:nvPicPr>
                        <p:cNvPr id="33" name="Object 6"/>
                        <p:cNvPicPr>
                          <a:picLocks noChangeAspect="1" noChangeArrowheads="1"/>
                        </p:cNvPicPr>
                        <p:nvPr/>
                      </p:nvPicPr>
                      <p:blipFill>
                        <a:blip r:embed="rId11"/>
                        <a:srcRect/>
                        <a:stretch>
                          <a:fillRect/>
                        </a:stretch>
                      </p:blipFill>
                      <p:spPr bwMode="auto">
                        <a:xfrm>
                          <a:off x="1398118" y="3092644"/>
                          <a:ext cx="965200" cy="500063"/>
                        </a:xfrm>
                        <a:prstGeom prst="rect">
                          <a:avLst/>
                        </a:prstGeom>
                        <a:noFill/>
                        <a:ln>
                          <a:noFill/>
                        </a:ln>
                        <a:effectLst/>
                        <a:extLst/>
                      </p:spPr>
                    </p:pic>
                  </p:oleObj>
                </mc:Fallback>
              </mc:AlternateContent>
            </a:graphicData>
          </a:graphic>
        </p:graphicFrame>
      </p:grpSp>
      <p:graphicFrame>
        <p:nvGraphicFramePr>
          <p:cNvPr id="36" name="Object 6"/>
          <p:cNvGraphicFramePr>
            <a:graphicFrameLocks noChangeAspect="1"/>
          </p:cNvGraphicFramePr>
          <p:nvPr>
            <p:extLst/>
          </p:nvPr>
        </p:nvGraphicFramePr>
        <p:xfrm>
          <a:off x="6511573" y="5074975"/>
          <a:ext cx="1376362" cy="554037"/>
        </p:xfrm>
        <a:graphic>
          <a:graphicData uri="http://schemas.openxmlformats.org/presentationml/2006/ole">
            <mc:AlternateContent xmlns:mc="http://schemas.openxmlformats.org/markup-compatibility/2006">
              <mc:Choice xmlns:v="urn:schemas-microsoft-com:vml" Requires="v">
                <p:oleObj spid="_x0000_s189533" name="Equation" r:id="rId16" imgW="634680" imgH="253800" progId="Equation.3">
                  <p:embed/>
                </p:oleObj>
              </mc:Choice>
              <mc:Fallback>
                <p:oleObj name="Equation" r:id="rId16" imgW="634680" imgH="253800" progId="Equation.3">
                  <p:embed/>
                  <p:pic>
                    <p:nvPicPr>
                      <p:cNvPr id="36" name="Object 6"/>
                      <p:cNvPicPr>
                        <a:picLocks noChangeAspect="1" noChangeArrowheads="1"/>
                      </p:cNvPicPr>
                      <p:nvPr/>
                    </p:nvPicPr>
                    <p:blipFill>
                      <a:blip r:embed="rId17"/>
                      <a:srcRect/>
                      <a:stretch>
                        <a:fillRect/>
                      </a:stretch>
                    </p:blipFill>
                    <p:spPr bwMode="auto">
                      <a:xfrm>
                        <a:off x="6511573" y="5074975"/>
                        <a:ext cx="1376362" cy="554037"/>
                      </a:xfrm>
                      <a:prstGeom prst="rect">
                        <a:avLst/>
                      </a:prstGeom>
                      <a:noFill/>
                      <a:ln>
                        <a:noFill/>
                      </a:ln>
                      <a:effectLst/>
                      <a:extLst/>
                    </p:spPr>
                  </p:pic>
                </p:oleObj>
              </mc:Fallback>
            </mc:AlternateContent>
          </a:graphicData>
        </a:graphic>
      </p:graphicFrame>
      <p:sp>
        <p:nvSpPr>
          <p:cNvPr id="37" name="Text Box 5"/>
          <p:cNvSpPr txBox="1">
            <a:spLocks noChangeArrowheads="1"/>
          </p:cNvSpPr>
          <p:nvPr/>
        </p:nvSpPr>
        <p:spPr bwMode="auto">
          <a:xfrm>
            <a:off x="90460" y="5811315"/>
            <a:ext cx="89630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Most </a:t>
            </a:r>
            <a:r>
              <a:rPr lang="en-US" alt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gas phase reactions </a:t>
            </a:r>
            <a:r>
              <a:rPr lang="en-US"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are irreversible</a:t>
            </a:r>
            <a:endParaRPr lang="it-IT" alt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28344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3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228166" y="836838"/>
            <a:ext cx="88208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smtClean="0">
                <a:latin typeface="Tahoma" panose="020B0604030504040204" pitchFamily="34" charset="0"/>
                <a:ea typeface="Tahoma" panose="020B0604030504040204" pitchFamily="34" charset="0"/>
                <a:cs typeface="Tahoma" panose="020B0604030504040204" pitchFamily="34" charset="0"/>
              </a:rPr>
              <a:t>One of the most famous mechanism </a:t>
            </a:r>
            <a:r>
              <a:rPr lang="en-US" altLang="en-US" sz="2400" dirty="0">
                <a:latin typeface="Tahoma" panose="020B0604030504040204" pitchFamily="34" charset="0"/>
                <a:ea typeface="Tahoma" panose="020B0604030504040204" pitchFamily="34" charset="0"/>
                <a:cs typeface="Tahoma" panose="020B0604030504040204" pitchFamily="34" charset="0"/>
              </a:rPr>
              <a:t>for </a:t>
            </a:r>
            <a:r>
              <a:rPr lang="en-US" altLang="en-US" sz="2400" dirty="0" smtClean="0">
                <a:latin typeface="Tahoma" panose="020B0604030504040204" pitchFamily="34" charset="0"/>
                <a:ea typeface="Tahoma" panose="020B0604030504040204" pitchFamily="34" charset="0"/>
                <a:cs typeface="Tahoma" panose="020B0604030504040204" pitchFamily="34" charset="0"/>
              </a:rPr>
              <a:t>CH</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4</a:t>
            </a:r>
            <a:r>
              <a:rPr lang="en-US" altLang="en-US" sz="2400" dirty="0" smtClean="0">
                <a:latin typeface="Tahoma" panose="020B0604030504040204" pitchFamily="34" charset="0"/>
                <a:ea typeface="Tahoma" panose="020B0604030504040204" pitchFamily="34" charset="0"/>
                <a:cs typeface="Tahoma" panose="020B0604030504040204" pitchFamily="34" charset="0"/>
              </a:rPr>
              <a:t> combustion in air comprises </a:t>
            </a:r>
            <a:r>
              <a:rPr lang="en-US"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325 </a:t>
            </a:r>
            <a:r>
              <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reactions </a:t>
            </a:r>
            <a:r>
              <a:rPr lang="en-US" altLang="en-US" sz="2400" dirty="0">
                <a:latin typeface="Tahoma" panose="020B0604030504040204" pitchFamily="34" charset="0"/>
                <a:ea typeface="Tahoma" panose="020B0604030504040204" pitchFamily="34" charset="0"/>
                <a:cs typeface="Tahoma" panose="020B0604030504040204" pitchFamily="34" charset="0"/>
              </a:rPr>
              <a:t>and </a:t>
            </a:r>
            <a:r>
              <a:rPr lang="en-US" altLang="en-US" sz="2400" dirty="0">
                <a:solidFill>
                  <a:srgbClr val="FF0000"/>
                </a:solidFill>
                <a:latin typeface="Tahoma" panose="020B0604030504040204" pitchFamily="34" charset="0"/>
                <a:ea typeface="Tahoma" panose="020B0604030504040204" pitchFamily="34" charset="0"/>
                <a:cs typeface="Tahoma" panose="020B0604030504040204" pitchFamily="34" charset="0"/>
              </a:rPr>
              <a:t>53 species</a:t>
            </a:r>
            <a:r>
              <a:rPr lang="en-US" altLang="en-US" sz="2400" dirty="0">
                <a:latin typeface="Tahoma" panose="020B0604030504040204" pitchFamily="34" charset="0"/>
                <a:ea typeface="Tahoma" panose="020B0604030504040204" pitchFamily="34" charset="0"/>
                <a:cs typeface="Tahoma" panose="020B0604030504040204" pitchFamily="34" charset="0"/>
              </a:rPr>
              <a:t>. It is </a:t>
            </a:r>
            <a:r>
              <a:rPr lang="en-US" altLang="en-US" sz="2400" dirty="0" smtClean="0">
                <a:latin typeface="Tahoma" panose="020B0604030504040204" pitchFamily="34" charset="0"/>
                <a:ea typeface="Tahoma" panose="020B0604030504040204" pitchFamily="34" charset="0"/>
                <a:cs typeface="Tahoma" panose="020B0604030504040204" pitchFamily="34" charset="0"/>
              </a:rPr>
              <a:t>proposed to </a:t>
            </a:r>
            <a:r>
              <a:rPr lang="en-US" altLang="en-US" sz="2400" dirty="0">
                <a:latin typeface="Tahoma" panose="020B0604030504040204" pitchFamily="34" charset="0"/>
                <a:ea typeface="Tahoma" panose="020B0604030504040204" pitchFamily="34" charset="0"/>
                <a:cs typeface="Tahoma" panose="020B0604030504040204" pitchFamily="34" charset="0"/>
              </a:rPr>
              <a:t>model natural gas combustion, including </a:t>
            </a:r>
            <a:r>
              <a:rPr lang="en-US" altLang="en-US" sz="2400" dirty="0" smtClean="0">
                <a:latin typeface="Tahoma" panose="020B0604030504040204" pitchFamily="34" charset="0"/>
                <a:ea typeface="Tahoma" panose="020B0604030504040204" pitchFamily="34" charset="0"/>
                <a:cs typeface="Tahoma" panose="020B0604030504040204" pitchFamily="34" charset="0"/>
              </a:rPr>
              <a:t>NO</a:t>
            </a:r>
            <a:r>
              <a:rPr lang="en-US" altLang="en-US" sz="2400" baseline="-25000" dirty="0" smtClean="0">
                <a:latin typeface="Tahoma" panose="020B0604030504040204" pitchFamily="34" charset="0"/>
                <a:ea typeface="Tahoma" panose="020B0604030504040204" pitchFamily="34" charset="0"/>
                <a:cs typeface="Tahoma" panose="020B0604030504040204" pitchFamily="34" charset="0"/>
              </a:rPr>
              <a:t>x</a:t>
            </a:r>
            <a:r>
              <a:rPr lang="en-US" altLang="en-US" sz="2400" dirty="0" smtClean="0">
                <a:latin typeface="Tahoma" panose="020B0604030504040204" pitchFamily="34" charset="0"/>
                <a:ea typeface="Tahoma" panose="020B0604030504040204" pitchFamily="34" charset="0"/>
                <a:cs typeface="Tahoma" panose="020B0604030504040204" pitchFamily="34" charset="0"/>
              </a:rPr>
              <a:t> formation</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4" name="Titolo 4"/>
          <p:cNvSpPr txBox="1">
            <a:spLocks/>
          </p:cNvSpPr>
          <p:nvPr/>
        </p:nvSpPr>
        <p:spPr>
          <a:xfrm>
            <a:off x="0" y="-22156"/>
            <a:ext cx="9228163"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 for CH</a:t>
            </a:r>
            <a:r>
              <a:rPr lang="it-IT" altLang="en-US" sz="3500" baseline="-25000" dirty="0" smtClean="0">
                <a:solidFill>
                  <a:srgbClr val="3333FF"/>
                </a:solidFill>
                <a:latin typeface="Tahoma" panose="020B0604030504040204" pitchFamily="34" charset="0"/>
                <a:cs typeface="Tahoma" panose="020B0604030504040204" pitchFamily="34" charset="0"/>
              </a:rPr>
              <a:t>4</a:t>
            </a:r>
            <a:r>
              <a:rPr lang="it-IT" altLang="en-US" sz="3500" dirty="0" smtClean="0">
                <a:solidFill>
                  <a:srgbClr val="3333FF"/>
                </a:solidFill>
                <a:latin typeface="Tahoma" panose="020B0604030504040204" pitchFamily="34" charset="0"/>
                <a:cs typeface="Tahoma" panose="020B0604030504040204" pitchFamily="34" charset="0"/>
              </a:rPr>
              <a:t> combustion</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81250" name="Picture 2" descr="Mechanism of methane oxidation [2].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6629" y="2389409"/>
            <a:ext cx="7039867" cy="4430976"/>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5"/>
          <p:cNvSpPr txBox="1">
            <a:spLocks noChangeArrowheads="1"/>
          </p:cNvSpPr>
          <p:nvPr/>
        </p:nvSpPr>
        <p:spPr bwMode="auto">
          <a:xfrm>
            <a:off x="228166" y="2164785"/>
            <a:ext cx="3156302"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Simplified version: </a:t>
            </a:r>
            <a:r>
              <a:rPr lang="it-IT" altLang="en-US" sz="2200" dirty="0" smtClean="0">
                <a:latin typeface="Tahoma" panose="020B0604030504040204" pitchFamily="34" charset="0"/>
                <a:ea typeface="Tahoma" panose="020B0604030504040204" pitchFamily="34" charset="0"/>
                <a:cs typeface="Tahoma" panose="020B0604030504040204" pitchFamily="34" charset="0"/>
              </a:rPr>
              <a:t>CH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200" dirty="0" smtClean="0">
                <a:latin typeface="Tahoma" panose="020B0604030504040204" pitchFamily="34" charset="0"/>
                <a:ea typeface="Tahoma" panose="020B0604030504040204" pitchFamily="34" charset="0"/>
                <a:cs typeface="Tahoma" panose="020B0604030504040204" pitchFamily="34" charset="0"/>
              </a:rPr>
              <a:t> combustion in pure 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endParaRPr lang="it-IT" altLang="en-US" sz="2200" baseline="-25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848681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3" name="Object 3"/>
          <p:cNvGraphicFramePr>
            <a:graphicFrameLocks noChangeAspect="1"/>
          </p:cNvGraphicFramePr>
          <p:nvPr>
            <p:extLst/>
          </p:nvPr>
        </p:nvGraphicFramePr>
        <p:xfrm>
          <a:off x="2611726" y="1698212"/>
          <a:ext cx="3496974" cy="771939"/>
        </p:xfrm>
        <a:graphic>
          <a:graphicData uri="http://schemas.openxmlformats.org/presentationml/2006/ole">
            <mc:AlternateContent xmlns:mc="http://schemas.openxmlformats.org/markup-compatibility/2006">
              <mc:Choice xmlns:v="urn:schemas-microsoft-com:vml" Requires="v">
                <p:oleObj spid="_x0000_s142462" name="Equation" r:id="rId3" imgW="2070000" imgH="457200" progId="Equation.3">
                  <p:embed/>
                </p:oleObj>
              </mc:Choice>
              <mc:Fallback>
                <p:oleObj name="Equation" r:id="rId3" imgW="2070000" imgH="457200" progId="Equation.3">
                  <p:embed/>
                  <p:pic>
                    <p:nvPicPr>
                      <p:cNvPr id="5123"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726" y="1698212"/>
                        <a:ext cx="3496974" cy="771939"/>
                      </a:xfrm>
                      <a:prstGeom prst="rect">
                        <a:avLst/>
                      </a:prstGeom>
                      <a:noFill/>
                      <a:ln>
                        <a:noFill/>
                      </a:ln>
                      <a:effectLst/>
                      <a:extLst/>
                    </p:spPr>
                  </p:pic>
                </p:oleObj>
              </mc:Fallback>
            </mc:AlternateContent>
          </a:graphicData>
        </a:graphic>
      </p:graphicFrame>
      <p:grpSp>
        <p:nvGrpSpPr>
          <p:cNvPr id="5124" name="Group 4"/>
          <p:cNvGrpSpPr>
            <a:grpSpLocks/>
          </p:cNvGrpSpPr>
          <p:nvPr/>
        </p:nvGrpSpPr>
        <p:grpSpPr bwMode="auto">
          <a:xfrm>
            <a:off x="728871" y="2895600"/>
            <a:ext cx="7486651" cy="2786063"/>
            <a:chOff x="470" y="1559"/>
            <a:chExt cx="4716" cy="1755"/>
          </a:xfrm>
        </p:grpSpPr>
        <p:sp>
          <p:nvSpPr>
            <p:cNvPr id="5125" name="Text Box 5"/>
            <p:cNvSpPr txBox="1">
              <a:spLocks noChangeArrowheads="1"/>
            </p:cNvSpPr>
            <p:nvPr/>
          </p:nvSpPr>
          <p:spPr bwMode="auto">
            <a:xfrm>
              <a:off x="470" y="1559"/>
              <a:ext cx="4522" cy="1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Possible mechanism:</a:t>
              </a:r>
              <a:endParaRPr lang="it-IT"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endParaRPr lang="it-IT" altLang="en-US" sz="2500" dirty="0">
                <a:latin typeface="Tahoma" panose="020B0604030504040204" pitchFamily="34" charset="0"/>
                <a:ea typeface="Tahoma" panose="020B0604030504040204" pitchFamily="34" charset="0"/>
                <a:cs typeface="Tahoma" panose="020B0604030504040204" pitchFamily="34" charset="0"/>
              </a:endParaRPr>
            </a:p>
            <a:p>
              <a:r>
                <a:rPr lang="it-IT" altLang="en-US" sz="2500" dirty="0">
                  <a:latin typeface="Tahoma" panose="020B0604030504040204" pitchFamily="34" charset="0"/>
                  <a:ea typeface="Tahoma" panose="020B0604030504040204" pitchFamily="34" charset="0"/>
                  <a:cs typeface="Tahoma" panose="020B0604030504040204" pitchFamily="34" charset="0"/>
                </a:rPr>
                <a:t>	Br</a:t>
              </a:r>
              <a:r>
                <a:rPr lang="it-IT" altLang="en-US" sz="2500" baseline="-25000" dirty="0">
                  <a:latin typeface="Tahoma" panose="020B0604030504040204" pitchFamily="34" charset="0"/>
                  <a:ea typeface="Tahoma" panose="020B0604030504040204" pitchFamily="34" charset="0"/>
                  <a:cs typeface="Tahoma" panose="020B0604030504040204" pitchFamily="34" charset="0"/>
                </a:rPr>
                <a:t>2</a:t>
              </a:r>
              <a:r>
                <a:rPr lang="it-IT" altLang="en-US" sz="2500" dirty="0">
                  <a:latin typeface="Tahoma" panose="020B0604030504040204" pitchFamily="34" charset="0"/>
                  <a:ea typeface="Tahoma" panose="020B0604030504040204" pitchFamily="34" charset="0"/>
                  <a:cs typeface="Tahoma" panose="020B0604030504040204" pitchFamily="34" charset="0"/>
                </a:rPr>
                <a:t> + M </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2Br + M	</a:t>
              </a:r>
              <a:r>
                <a:rPr lang="it-IT" altLang="en-US" sz="2500" i="1"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t>
              </a:r>
              <a:r>
                <a:rPr lang="it-IT" altLang="en-US" sz="2500" i="1"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1dir</a:t>
              </a:r>
            </a:p>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2Br + M  Br</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M	</a:t>
              </a:r>
              <a:r>
                <a:rPr lang="it-IT" altLang="en-US" sz="2500" i="1"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t>
              </a:r>
              <a:r>
                <a:rPr lang="it-IT" altLang="en-US" sz="2500" i="1"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1in</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v	</a:t>
              </a:r>
            </a:p>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p>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Br + H</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HBr + H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i="1"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t>
              </a:r>
              <a:r>
                <a:rPr lang="it-IT" altLang="en-US" sz="2500" i="1"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slow</a:t>
              </a:r>
              <a:endPar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H + Br</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HBr + Br	</a:t>
              </a:r>
              <a:r>
                <a:rPr lang="it-IT" altLang="en-US" sz="2500" i="1"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t>
              </a:r>
              <a:r>
                <a:rPr lang="it-IT" altLang="en-US" sz="2500" i="1"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3</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fast</a:t>
              </a:r>
              <a:endParaRPr lang="en-US" altLang="en-US" sz="2500" dirty="0">
                <a:latin typeface="Tahoma" panose="020B0604030504040204" pitchFamily="34" charset="0"/>
                <a:ea typeface="Tahoma" panose="020B0604030504040204" pitchFamily="34" charset="0"/>
                <a:cs typeface="Tahoma" panose="020B0604030504040204" pitchFamily="34" charset="0"/>
              </a:endParaRPr>
            </a:p>
          </p:txBody>
        </p:sp>
        <p:sp>
          <p:nvSpPr>
            <p:cNvPr id="5126" name="Text Box 6"/>
            <p:cNvSpPr txBox="1">
              <a:spLocks noChangeArrowheads="1"/>
            </p:cNvSpPr>
            <p:nvPr/>
          </p:nvSpPr>
          <p:spPr bwMode="auto">
            <a:xfrm>
              <a:off x="3873" y="2156"/>
              <a:ext cx="1313"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200" dirty="0" smtClean="0"/>
                <a:t>fast equilibrium</a:t>
              </a:r>
              <a:endParaRPr lang="en-US" altLang="en-US" sz="2200" dirty="0"/>
            </a:p>
          </p:txBody>
        </p:sp>
        <p:sp>
          <p:nvSpPr>
            <p:cNvPr id="5127" name="Line 7"/>
            <p:cNvSpPr>
              <a:spLocks noChangeShapeType="1"/>
            </p:cNvSpPr>
            <p:nvPr/>
          </p:nvSpPr>
          <p:spPr bwMode="auto">
            <a:xfrm>
              <a:off x="3210" y="2055"/>
              <a:ext cx="8" cy="47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8" name="Text Box 8"/>
          <p:cNvSpPr txBox="1">
            <a:spLocks noChangeArrowheads="1"/>
          </p:cNvSpPr>
          <p:nvPr/>
        </p:nvSpPr>
        <p:spPr bwMode="auto">
          <a:xfrm>
            <a:off x="2658371" y="911572"/>
            <a:ext cx="3538331"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a:latin typeface="Tahoma" panose="020B0604030504040204" pitchFamily="34" charset="0"/>
                <a:ea typeface="Tahoma" panose="020B0604030504040204" pitchFamily="34" charset="0"/>
                <a:cs typeface="Tahoma" panose="020B0604030504040204" pitchFamily="34" charset="0"/>
              </a:rPr>
              <a:t>H</a:t>
            </a:r>
            <a:r>
              <a:rPr lang="it-IT" altLang="en-US" sz="2500" baseline="-25000" dirty="0">
                <a:latin typeface="Tahoma" panose="020B0604030504040204" pitchFamily="34" charset="0"/>
                <a:ea typeface="Tahoma" panose="020B0604030504040204" pitchFamily="34" charset="0"/>
                <a:cs typeface="Tahoma" panose="020B0604030504040204" pitchFamily="34" charset="0"/>
              </a:rPr>
              <a:t>2(g)</a:t>
            </a:r>
            <a:r>
              <a:rPr lang="it-IT" altLang="en-US" sz="2500" dirty="0">
                <a:latin typeface="Tahoma" panose="020B0604030504040204" pitchFamily="34" charset="0"/>
                <a:ea typeface="Tahoma" panose="020B0604030504040204" pitchFamily="34" charset="0"/>
                <a:cs typeface="Tahoma" panose="020B0604030504040204" pitchFamily="34" charset="0"/>
              </a:rPr>
              <a:t> + Br</a:t>
            </a:r>
            <a:r>
              <a:rPr lang="it-IT" altLang="en-US" sz="2500" baseline="-25000" dirty="0">
                <a:latin typeface="Tahoma" panose="020B0604030504040204" pitchFamily="34" charset="0"/>
                <a:ea typeface="Tahoma" panose="020B0604030504040204" pitchFamily="34" charset="0"/>
                <a:cs typeface="Tahoma" panose="020B0604030504040204" pitchFamily="34" charset="0"/>
              </a:rPr>
              <a:t>2(g)</a:t>
            </a:r>
            <a:r>
              <a:rPr lang="it-IT" altLang="en-US" sz="2500" dirty="0">
                <a:latin typeface="Tahoma" panose="020B0604030504040204" pitchFamily="34" charset="0"/>
                <a:ea typeface="Tahoma" panose="020B0604030504040204" pitchFamily="34" charset="0"/>
                <a:cs typeface="Tahoma" panose="020B0604030504040204" pitchFamily="34" charset="0"/>
              </a:rPr>
              <a:t> </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2 HBr</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(g)</a:t>
            </a:r>
            <a:endParaRPr lang="en-US"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sp>
        <p:nvSpPr>
          <p:cNvPr id="9" name="Titolo 4"/>
          <p:cNvSpPr txBox="1">
            <a:spLocks/>
          </p:cNvSpPr>
          <p:nvPr/>
        </p:nvSpPr>
        <p:spPr>
          <a:xfrm>
            <a:off x="788026" y="-26746"/>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 Example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597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47949" y="878432"/>
            <a:ext cx="828782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it-IT" altLang="en-US" sz="2400" dirty="0" smtClean="0">
                <a:latin typeface="Tahoma" panose="020B0604030504040204" pitchFamily="34" charset="0"/>
                <a:ea typeface="Tahoma" panose="020B0604030504040204" pitchFamily="34" charset="0"/>
                <a:cs typeface="Tahoma" panose="020B0604030504040204" pitchFamily="34" charset="0"/>
              </a:rPr>
              <a:t>The slowest state determines the global velocity of the reaction (rate determining step)</a:t>
            </a:r>
            <a:endParaRPr lang="en-US" altLang="en-US" sz="24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75" name="Object 3"/>
          <p:cNvGraphicFramePr>
            <a:graphicFrameLocks noChangeAspect="1"/>
          </p:cNvGraphicFramePr>
          <p:nvPr>
            <p:extLst/>
          </p:nvPr>
        </p:nvGraphicFramePr>
        <p:xfrm>
          <a:off x="5154613" y="1878013"/>
          <a:ext cx="2230437" cy="669925"/>
        </p:xfrm>
        <a:graphic>
          <a:graphicData uri="http://schemas.openxmlformats.org/presentationml/2006/ole">
            <mc:AlternateContent xmlns:mc="http://schemas.openxmlformats.org/markup-compatibility/2006">
              <mc:Choice xmlns:v="urn:schemas-microsoft-com:vml" Requires="v">
                <p:oleObj spid="_x0000_s144106" name="Equation" r:id="rId3" imgW="1307880" imgH="393480" progId="Equation.3">
                  <p:embed/>
                </p:oleObj>
              </mc:Choice>
              <mc:Fallback>
                <p:oleObj name="Equation" r:id="rId3" imgW="1307880" imgH="393480" progId="Equation.3">
                  <p:embed/>
                  <p:pic>
                    <p:nvPicPr>
                      <p:cNvPr id="3075" name="Object 3"/>
                      <p:cNvPicPr>
                        <a:picLocks noChangeAspect="1" noChangeArrowheads="1"/>
                      </p:cNvPicPr>
                      <p:nvPr/>
                    </p:nvPicPr>
                    <p:blipFill>
                      <a:blip r:embed="rId4"/>
                      <a:srcRect/>
                      <a:stretch>
                        <a:fillRect/>
                      </a:stretch>
                    </p:blipFill>
                    <p:spPr bwMode="auto">
                      <a:xfrm>
                        <a:off x="5154613" y="1878013"/>
                        <a:ext cx="2230437" cy="669925"/>
                      </a:xfrm>
                      <a:prstGeom prst="rect">
                        <a:avLst/>
                      </a:prstGeom>
                      <a:noFill/>
                      <a:ln>
                        <a:noFill/>
                      </a:ln>
                      <a:effectLst/>
                      <a:extLst/>
                    </p:spPr>
                  </p:pic>
                </p:oleObj>
              </mc:Fallback>
            </mc:AlternateContent>
          </a:graphicData>
        </a:graphic>
      </p:graphicFrame>
      <p:sp>
        <p:nvSpPr>
          <p:cNvPr id="3076" name="Rectangle 4"/>
          <p:cNvSpPr>
            <a:spLocks noChangeArrowheads="1"/>
          </p:cNvSpPr>
          <p:nvPr/>
        </p:nvSpPr>
        <p:spPr bwMode="auto">
          <a:xfrm>
            <a:off x="701675" y="1924916"/>
            <a:ext cx="4161033"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Br + H</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HBr + H     </a:t>
            </a:r>
            <a:r>
              <a:rPr lang="it-IT" altLang="en-US" sz="2500" i="1"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k</a:t>
            </a:r>
            <a:r>
              <a:rPr lang="it-IT" altLang="en-US" sz="2500" i="1"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endParaRPr lang="en-US" altLang="en-US" sz="2500" i="1"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sp>
        <p:nvSpPr>
          <p:cNvPr id="3077" name="Rectangle 5"/>
          <p:cNvSpPr>
            <a:spLocks noChangeArrowheads="1"/>
          </p:cNvSpPr>
          <p:nvPr/>
        </p:nvSpPr>
        <p:spPr bwMode="auto">
          <a:xfrm>
            <a:off x="701675" y="2851659"/>
            <a:ext cx="2771775"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Br</a:t>
            </a:r>
            <a:r>
              <a:rPr lang="it-IT"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2</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it-IT" altLang="en-US" sz="25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altLang="en-US" sz="25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2Br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k</a:t>
            </a:r>
            <a:r>
              <a:rPr lang="it-IT" altLang="en-US" sz="2500" baseline="-250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1</a:t>
            </a:r>
            <a:endParaRPr lang="en-US" altLang="en-US" sz="2500" baseline="-250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endParaRPr>
          </a:p>
        </p:txBody>
      </p:sp>
      <p:graphicFrame>
        <p:nvGraphicFramePr>
          <p:cNvPr id="3078" name="Object 6"/>
          <p:cNvGraphicFramePr>
            <a:graphicFrameLocks noChangeAspect="1"/>
          </p:cNvGraphicFramePr>
          <p:nvPr>
            <p:extLst/>
          </p:nvPr>
        </p:nvGraphicFramePr>
        <p:xfrm>
          <a:off x="3242211" y="2657206"/>
          <a:ext cx="2543997" cy="1004309"/>
        </p:xfrm>
        <a:graphic>
          <a:graphicData uri="http://schemas.openxmlformats.org/presentationml/2006/ole">
            <mc:AlternateContent xmlns:mc="http://schemas.openxmlformats.org/markup-compatibility/2006">
              <mc:Choice xmlns:v="urn:schemas-microsoft-com:vml" Requires="v">
                <p:oleObj spid="_x0000_s144107" name="Equation" r:id="rId5" imgW="1155600" imgH="457200" progId="Equation.3">
                  <p:embed/>
                </p:oleObj>
              </mc:Choice>
              <mc:Fallback>
                <p:oleObj name="Equation" r:id="rId5" imgW="1155600" imgH="457200" progId="Equation.3">
                  <p:embed/>
                  <p:pic>
                    <p:nvPicPr>
                      <p:cNvPr id="3078" name="Object 6"/>
                      <p:cNvPicPr>
                        <a:picLocks noChangeAspect="1" noChangeArrowheads="1"/>
                      </p:cNvPicPr>
                      <p:nvPr/>
                    </p:nvPicPr>
                    <p:blipFill>
                      <a:blip r:embed="rId6"/>
                      <a:srcRect/>
                      <a:stretch>
                        <a:fillRect/>
                      </a:stretch>
                    </p:blipFill>
                    <p:spPr bwMode="auto">
                      <a:xfrm>
                        <a:off x="3242211" y="2657206"/>
                        <a:ext cx="2543997" cy="1004309"/>
                      </a:xfrm>
                      <a:prstGeom prst="rect">
                        <a:avLst/>
                      </a:prstGeom>
                      <a:noFill/>
                      <a:ln>
                        <a:noFill/>
                      </a:ln>
                      <a:effectLst/>
                      <a:extLst/>
                    </p:spPr>
                  </p:pic>
                </p:oleObj>
              </mc:Fallback>
            </mc:AlternateContent>
          </a:graphicData>
        </a:graphic>
      </p:graphicFrame>
      <p:graphicFrame>
        <p:nvGraphicFramePr>
          <p:cNvPr id="3079" name="Object 7"/>
          <p:cNvGraphicFramePr>
            <a:graphicFrameLocks noChangeAspect="1"/>
          </p:cNvGraphicFramePr>
          <p:nvPr>
            <p:extLst/>
          </p:nvPr>
        </p:nvGraphicFramePr>
        <p:xfrm>
          <a:off x="6786146" y="2837066"/>
          <a:ext cx="2080433" cy="539848"/>
        </p:xfrm>
        <a:graphic>
          <a:graphicData uri="http://schemas.openxmlformats.org/presentationml/2006/ole">
            <mc:AlternateContent xmlns:mc="http://schemas.openxmlformats.org/markup-compatibility/2006">
              <mc:Choice xmlns:v="urn:schemas-microsoft-com:vml" Requires="v">
                <p:oleObj spid="_x0000_s144108" name="Equation" r:id="rId7" imgW="1079280" imgH="279360" progId="Equation.3">
                  <p:embed/>
                </p:oleObj>
              </mc:Choice>
              <mc:Fallback>
                <p:oleObj name="Equation" r:id="rId7" imgW="1079280" imgH="279360" progId="Equation.3">
                  <p:embed/>
                  <p:pic>
                    <p:nvPicPr>
                      <p:cNvPr id="3079" name="Object 7"/>
                      <p:cNvPicPr>
                        <a:picLocks noChangeAspect="1" noChangeArrowheads="1"/>
                      </p:cNvPicPr>
                      <p:nvPr/>
                    </p:nvPicPr>
                    <p:blipFill>
                      <a:blip r:embed="rId8"/>
                      <a:srcRect/>
                      <a:stretch>
                        <a:fillRect/>
                      </a:stretch>
                    </p:blipFill>
                    <p:spPr bwMode="auto">
                      <a:xfrm>
                        <a:off x="6786146" y="2837066"/>
                        <a:ext cx="2080433" cy="539848"/>
                      </a:xfrm>
                      <a:prstGeom prst="rect">
                        <a:avLst/>
                      </a:prstGeom>
                      <a:noFill/>
                      <a:ln>
                        <a:noFill/>
                      </a:ln>
                      <a:effectLst/>
                      <a:extLst/>
                    </p:spPr>
                  </p:pic>
                </p:oleObj>
              </mc:Fallback>
            </mc:AlternateContent>
          </a:graphicData>
        </a:graphic>
      </p:graphicFrame>
      <p:sp>
        <p:nvSpPr>
          <p:cNvPr id="3080" name="Line 8"/>
          <p:cNvSpPr>
            <a:spLocks noChangeShapeType="1"/>
          </p:cNvSpPr>
          <p:nvPr/>
        </p:nvSpPr>
        <p:spPr bwMode="auto">
          <a:xfrm>
            <a:off x="4862708" y="4214987"/>
            <a:ext cx="736460" cy="882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50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081" name="Object 9"/>
          <p:cNvGraphicFramePr>
            <a:graphicFrameLocks noChangeAspect="1"/>
          </p:cNvGraphicFramePr>
          <p:nvPr>
            <p:extLst/>
          </p:nvPr>
        </p:nvGraphicFramePr>
        <p:xfrm>
          <a:off x="1407909" y="3842739"/>
          <a:ext cx="3283953" cy="754132"/>
        </p:xfrm>
        <a:graphic>
          <a:graphicData uri="http://schemas.openxmlformats.org/presentationml/2006/ole">
            <mc:AlternateContent xmlns:mc="http://schemas.openxmlformats.org/markup-compatibility/2006">
              <mc:Choice xmlns:v="urn:schemas-microsoft-com:vml" Requires="v">
                <p:oleObj spid="_x0000_s144109" name="Equation" r:id="rId9" imgW="1714320" imgH="393480" progId="Equation.3">
                  <p:embed/>
                </p:oleObj>
              </mc:Choice>
              <mc:Fallback>
                <p:oleObj name="Equation" r:id="rId9" imgW="1714320" imgH="393480" progId="Equation.3">
                  <p:embed/>
                  <p:pic>
                    <p:nvPicPr>
                      <p:cNvPr id="3081" name="Object 9"/>
                      <p:cNvPicPr>
                        <a:picLocks noChangeAspect="1" noChangeArrowheads="1"/>
                      </p:cNvPicPr>
                      <p:nvPr/>
                    </p:nvPicPr>
                    <p:blipFill>
                      <a:blip r:embed="rId10"/>
                      <a:srcRect/>
                      <a:stretch>
                        <a:fillRect/>
                      </a:stretch>
                    </p:blipFill>
                    <p:spPr bwMode="auto">
                      <a:xfrm>
                        <a:off x="1407909" y="3842739"/>
                        <a:ext cx="3283953" cy="754132"/>
                      </a:xfrm>
                      <a:prstGeom prst="rect">
                        <a:avLst/>
                      </a:prstGeom>
                      <a:noFill/>
                      <a:ln>
                        <a:noFill/>
                      </a:ln>
                      <a:effectLst/>
                      <a:extLst/>
                    </p:spPr>
                  </p:pic>
                </p:oleObj>
              </mc:Fallback>
            </mc:AlternateContent>
          </a:graphicData>
        </a:graphic>
      </p:graphicFrame>
      <p:graphicFrame>
        <p:nvGraphicFramePr>
          <p:cNvPr id="3082" name="Object 10"/>
          <p:cNvGraphicFramePr>
            <a:graphicFrameLocks noChangeAspect="1"/>
          </p:cNvGraphicFramePr>
          <p:nvPr>
            <p:extLst/>
          </p:nvPr>
        </p:nvGraphicFramePr>
        <p:xfrm>
          <a:off x="2674539" y="5332976"/>
          <a:ext cx="3529446" cy="779107"/>
        </p:xfrm>
        <a:graphic>
          <a:graphicData uri="http://schemas.openxmlformats.org/presentationml/2006/ole">
            <mc:AlternateContent xmlns:mc="http://schemas.openxmlformats.org/markup-compatibility/2006">
              <mc:Choice xmlns:v="urn:schemas-microsoft-com:vml" Requires="v">
                <p:oleObj spid="_x0000_s144110" name="Equation" r:id="rId11" imgW="2070000" imgH="457200" progId="Equation.3">
                  <p:embed/>
                </p:oleObj>
              </mc:Choice>
              <mc:Fallback>
                <p:oleObj name="Equation" r:id="rId11" imgW="2070000" imgH="457200" progId="Equation.3">
                  <p:embed/>
                  <p:pic>
                    <p:nvPicPr>
                      <p:cNvPr id="3082"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74539" y="5332976"/>
                        <a:ext cx="3529446" cy="779107"/>
                      </a:xfrm>
                      <a:prstGeom prst="rect">
                        <a:avLst/>
                      </a:prstGeom>
                      <a:noFill/>
                      <a:ln>
                        <a:noFill/>
                      </a:ln>
                      <a:effectLst/>
                      <a:extLst/>
                    </p:spPr>
                  </p:pic>
                </p:oleObj>
              </mc:Fallback>
            </mc:AlternateContent>
          </a:graphicData>
        </a:graphic>
      </p:graphicFrame>
      <p:graphicFrame>
        <p:nvGraphicFramePr>
          <p:cNvPr id="3083" name="Object 11"/>
          <p:cNvGraphicFramePr>
            <a:graphicFrameLocks noChangeAspect="1"/>
          </p:cNvGraphicFramePr>
          <p:nvPr>
            <p:extLst/>
          </p:nvPr>
        </p:nvGraphicFramePr>
        <p:xfrm>
          <a:off x="5916990" y="3868610"/>
          <a:ext cx="1738312" cy="738188"/>
        </p:xfrm>
        <a:graphic>
          <a:graphicData uri="http://schemas.openxmlformats.org/presentationml/2006/ole">
            <mc:AlternateContent xmlns:mc="http://schemas.openxmlformats.org/markup-compatibility/2006">
              <mc:Choice xmlns:v="urn:schemas-microsoft-com:vml" Requires="v">
                <p:oleObj spid="_x0000_s144111" name="Equation" r:id="rId13" imgW="927000" imgH="393480" progId="Equation.3">
                  <p:embed/>
                </p:oleObj>
              </mc:Choice>
              <mc:Fallback>
                <p:oleObj name="Equation" r:id="rId13" imgW="927000" imgH="393480" progId="Equation.3">
                  <p:embed/>
                  <p:pic>
                    <p:nvPicPr>
                      <p:cNvPr id="3083" name="Object 11"/>
                      <p:cNvPicPr>
                        <a:picLocks noChangeAspect="1" noChangeArrowheads="1"/>
                      </p:cNvPicPr>
                      <p:nvPr/>
                    </p:nvPicPr>
                    <p:blipFill>
                      <a:blip r:embed="rId14"/>
                      <a:srcRect/>
                      <a:stretch>
                        <a:fillRect/>
                      </a:stretch>
                    </p:blipFill>
                    <p:spPr bwMode="auto">
                      <a:xfrm>
                        <a:off x="5916990" y="3868610"/>
                        <a:ext cx="1738312" cy="738188"/>
                      </a:xfrm>
                      <a:prstGeom prst="rect">
                        <a:avLst/>
                      </a:prstGeom>
                      <a:noFill/>
                      <a:ln>
                        <a:noFill/>
                      </a:ln>
                      <a:effectLst/>
                      <a:extLst/>
                    </p:spPr>
                  </p:pic>
                </p:oleObj>
              </mc:Fallback>
            </mc:AlternateContent>
          </a:graphicData>
        </a:graphic>
      </p:graphicFrame>
      <p:sp>
        <p:nvSpPr>
          <p:cNvPr id="14" name="Titolo 4"/>
          <p:cNvSpPr txBox="1">
            <a:spLocks/>
          </p:cNvSpPr>
          <p:nvPr/>
        </p:nvSpPr>
        <p:spPr>
          <a:xfrm>
            <a:off x="788026" y="13010"/>
            <a:ext cx="768011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Reaction mechanisms. Example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5" name="Connettore diritto 9"/>
          <p:cNvCxnSpPr/>
          <p:nvPr/>
        </p:nvCxnSpPr>
        <p:spPr>
          <a:xfrm>
            <a:off x="547949" y="709219"/>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Line 8"/>
          <p:cNvSpPr>
            <a:spLocks noChangeShapeType="1"/>
          </p:cNvSpPr>
          <p:nvPr/>
        </p:nvSpPr>
        <p:spPr bwMode="auto">
          <a:xfrm>
            <a:off x="5907673" y="3119715"/>
            <a:ext cx="736460" cy="8823"/>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50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3931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8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8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0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80"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3"/>
          <p:cNvSpPr txBox="1">
            <a:spLocks noChangeArrowheads="1"/>
          </p:cNvSpPr>
          <p:nvPr/>
        </p:nvSpPr>
        <p:spPr bwMode="auto">
          <a:xfrm>
            <a:off x="240614" y="876501"/>
            <a:ext cx="4908435" cy="384721"/>
          </a:xfrm>
          <a:prstGeom prst="rect">
            <a:avLst/>
          </a:prstGeom>
          <a:noFill/>
          <a:ln w="9525">
            <a:noFill/>
            <a:miter lim="800000"/>
            <a:headEnd/>
            <a:tailEnd/>
          </a:ln>
        </p:spPr>
        <p:txBody>
          <a:bodyPr wrap="square">
            <a:spAutoFit/>
          </a:bodyPr>
          <a:lstStyle/>
          <a:p>
            <a:r>
              <a:rPr lang="it-IT" sz="1900" dirty="0" err="1">
                <a:latin typeface="Tahoma" panose="020B0604030504040204" pitchFamily="34" charset="0"/>
                <a:ea typeface="Tahoma" panose="020B0604030504040204" pitchFamily="34" charset="0"/>
                <a:cs typeface="Tahoma" panose="020B0604030504040204" pitchFamily="34" charset="0"/>
              </a:rPr>
              <a:t>However</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we</a:t>
            </a:r>
            <a:r>
              <a:rPr lang="it-IT" sz="1900" dirty="0">
                <a:latin typeface="Tahoma" panose="020B0604030504040204" pitchFamily="34" charset="0"/>
                <a:ea typeface="Tahoma" panose="020B0604030504040204" pitchFamily="34" charset="0"/>
                <a:cs typeface="Tahoma" panose="020B0604030504040204" pitchFamily="34" charset="0"/>
              </a:rPr>
              <a:t> are </a:t>
            </a:r>
            <a:r>
              <a:rPr lang="it-IT" sz="1900" dirty="0" err="1">
                <a:latin typeface="Tahoma" panose="020B0604030504040204" pitchFamily="34" charset="0"/>
                <a:ea typeface="Tahoma" panose="020B0604030504040204" pitchFamily="34" charset="0"/>
                <a:cs typeface="Tahoma" panose="020B0604030504040204" pitchFamily="34" charset="0"/>
              </a:rPr>
              <a:t>not</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at</a:t>
            </a:r>
            <a:r>
              <a:rPr lang="it-IT" sz="1900" dirty="0">
                <a:latin typeface="Tahoma" panose="020B0604030504040204" pitchFamily="34" charset="0"/>
                <a:ea typeface="Tahoma" panose="020B0604030504040204" pitchFamily="34" charset="0"/>
                <a:cs typeface="Tahoma" panose="020B0604030504040204" pitchFamily="34" charset="0"/>
              </a:rPr>
              <a:t> 25°C and 1 atm</a:t>
            </a:r>
          </a:p>
        </p:txBody>
      </p:sp>
      <p:sp>
        <p:nvSpPr>
          <p:cNvPr id="4" name="CasellaDiTesto 3"/>
          <p:cNvSpPr txBox="1">
            <a:spLocks noChangeArrowheads="1"/>
          </p:cNvSpPr>
          <p:nvPr/>
        </p:nvSpPr>
        <p:spPr bwMode="auto">
          <a:xfrm>
            <a:off x="240614" y="1913148"/>
            <a:ext cx="8964613" cy="677108"/>
          </a:xfrm>
          <a:prstGeom prst="rect">
            <a:avLst/>
          </a:prstGeom>
          <a:noFill/>
          <a:ln w="9525">
            <a:noFill/>
            <a:miter lim="800000"/>
            <a:headEnd/>
            <a:tailEnd/>
          </a:ln>
        </p:spPr>
        <p:txBody>
          <a:bodyPr>
            <a:spAutoFit/>
          </a:bodyPr>
          <a:lstStyle/>
          <a:p>
            <a:r>
              <a:rPr lang="it-IT" sz="1900" dirty="0" err="1">
                <a:latin typeface="Tahoma" panose="020B0604030504040204" pitchFamily="34" charset="0"/>
                <a:ea typeface="Tahoma" panose="020B0604030504040204" pitchFamily="34" charset="0"/>
                <a:cs typeface="Tahoma" panose="020B0604030504040204" pitchFamily="34" charset="0"/>
              </a:rPr>
              <a:t>where</a:t>
            </a:r>
            <a:r>
              <a:rPr lang="it-IT" sz="1900" dirty="0">
                <a:latin typeface="Tahoma" panose="020B0604030504040204" pitchFamily="34" charset="0"/>
                <a:ea typeface="Tahoma" panose="020B0604030504040204" pitchFamily="34" charset="0"/>
                <a:cs typeface="Tahoma" panose="020B0604030504040204" pitchFamily="34" charset="0"/>
              </a:rPr>
              <a:t> Q </a:t>
            </a:r>
            <a:r>
              <a:rPr lang="it-IT" sz="1900" dirty="0" err="1">
                <a:latin typeface="Tahoma" panose="020B0604030504040204" pitchFamily="34" charset="0"/>
                <a:ea typeface="Tahoma" panose="020B0604030504040204" pitchFamily="34" charset="0"/>
                <a:cs typeface="Tahoma" panose="020B0604030504040204" pitchFamily="34" charset="0"/>
              </a:rPr>
              <a:t>is</a:t>
            </a:r>
            <a:r>
              <a:rPr lang="it-IT" sz="1900" dirty="0">
                <a:latin typeface="Tahoma" panose="020B0604030504040204" pitchFamily="34" charset="0"/>
                <a:ea typeface="Tahoma" panose="020B0604030504040204" pitchFamily="34" charset="0"/>
                <a:cs typeface="Tahoma" panose="020B0604030504040204" pitchFamily="34" charset="0"/>
              </a:rPr>
              <a:t> the </a:t>
            </a:r>
            <a:r>
              <a:rPr lang="it-IT" sz="1900" dirty="0" err="1">
                <a:latin typeface="Tahoma" panose="020B0604030504040204" pitchFamily="34" charset="0"/>
                <a:ea typeface="Tahoma" panose="020B0604030504040204" pitchFamily="34" charset="0"/>
                <a:cs typeface="Tahoma" panose="020B0604030504040204" pitchFamily="34" charset="0"/>
              </a:rPr>
              <a:t>reaction</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quotient</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If</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we</a:t>
            </a:r>
            <a:r>
              <a:rPr lang="it-IT" sz="1900" dirty="0">
                <a:latin typeface="Tahoma" panose="020B0604030504040204" pitchFamily="34" charset="0"/>
                <a:ea typeface="Tahoma" panose="020B0604030504040204" pitchFamily="34" charset="0"/>
                <a:cs typeface="Tahoma" panose="020B0604030504040204" pitchFamily="34" charset="0"/>
              </a:rPr>
              <a:t> use the </a:t>
            </a:r>
            <a:r>
              <a:rPr lang="it-IT" sz="1900" dirty="0" err="1">
                <a:latin typeface="Tahoma" panose="020B0604030504040204" pitchFamily="34" charset="0"/>
                <a:ea typeface="Tahoma" panose="020B0604030504040204" pitchFamily="34" charset="0"/>
                <a:cs typeface="Tahoma" panose="020B0604030504040204" pitchFamily="34" charset="0"/>
              </a:rPr>
              <a:t>real</a:t>
            </a:r>
            <a:r>
              <a:rPr lang="it-IT" sz="1900" dirty="0">
                <a:latin typeface="Tahoma" panose="020B0604030504040204" pitchFamily="34" charset="0"/>
                <a:ea typeface="Tahoma" panose="020B0604030504040204" pitchFamily="34" charset="0"/>
                <a:cs typeface="Tahoma" panose="020B0604030504040204" pitchFamily="34" charset="0"/>
              </a:rPr>
              <a:t> </a:t>
            </a:r>
            <a:r>
              <a:rPr lang="it-IT" sz="1900" dirty="0" err="1">
                <a:latin typeface="Tahoma" panose="020B0604030504040204" pitchFamily="34" charset="0"/>
                <a:ea typeface="Tahoma" panose="020B0604030504040204" pitchFamily="34" charset="0"/>
                <a:cs typeface="Tahoma" panose="020B0604030504040204" pitchFamily="34" charset="0"/>
              </a:rPr>
              <a:t>values</a:t>
            </a:r>
            <a:r>
              <a:rPr lang="it-IT" sz="1900" dirty="0">
                <a:latin typeface="Tahoma" panose="020B0604030504040204" pitchFamily="34" charset="0"/>
                <a:ea typeface="Tahoma" panose="020B0604030504040204" pitchFamily="34" charset="0"/>
                <a:cs typeface="Tahoma" panose="020B0604030504040204" pitchFamily="34" charset="0"/>
              </a:rPr>
              <a:t>, by </a:t>
            </a:r>
            <a:r>
              <a:rPr lang="it-IT" sz="1900" dirty="0" err="1">
                <a:latin typeface="Tahoma" panose="020B0604030504040204" pitchFamily="34" charset="0"/>
                <a:ea typeface="Tahoma" panose="020B0604030504040204" pitchFamily="34" charset="0"/>
                <a:cs typeface="Tahoma" panose="020B0604030504040204" pitchFamily="34" charset="0"/>
              </a:rPr>
              <a:t>referring</a:t>
            </a:r>
            <a:r>
              <a:rPr lang="it-IT" sz="1900" dirty="0">
                <a:latin typeface="Tahoma" panose="020B0604030504040204" pitchFamily="34" charset="0"/>
                <a:ea typeface="Tahoma" panose="020B0604030504040204" pitchFamily="34" charset="0"/>
                <a:cs typeface="Tahoma" panose="020B0604030504040204" pitchFamily="34" charset="0"/>
              </a:rPr>
              <a:t> to the </a:t>
            </a:r>
            <a:r>
              <a:rPr lang="it-IT" sz="1900" i="1" dirty="0">
                <a:latin typeface="Tahoma" panose="020B0604030504040204" pitchFamily="34" charset="0"/>
                <a:ea typeface="Tahoma" panose="020B0604030504040204" pitchFamily="34" charset="0"/>
                <a:cs typeface="Tahoma" panose="020B0604030504040204" pitchFamily="34" charset="0"/>
              </a:rPr>
              <a:t>mixing ratio </a:t>
            </a:r>
            <a:r>
              <a:rPr lang="it-IT" sz="1900" dirty="0">
                <a:latin typeface="Tahoma" panose="020B0604030504040204" pitchFamily="34" charset="0"/>
                <a:ea typeface="Tahoma" panose="020B0604030504040204" pitchFamily="34" charset="0"/>
                <a:cs typeface="Tahoma" panose="020B0604030504040204" pitchFamily="34" charset="0"/>
              </a:rPr>
              <a:t>(molar </a:t>
            </a:r>
            <a:r>
              <a:rPr lang="it-IT" sz="1900" dirty="0" err="1">
                <a:latin typeface="Tahoma" panose="020B0604030504040204" pitchFamily="34" charset="0"/>
                <a:ea typeface="Tahoma" panose="020B0604030504040204" pitchFamily="34" charset="0"/>
                <a:cs typeface="Tahoma" panose="020B0604030504040204" pitchFamily="34" charset="0"/>
              </a:rPr>
              <a:t>fraction</a:t>
            </a:r>
            <a:r>
              <a:rPr lang="it-IT" sz="1900" dirty="0">
                <a:latin typeface="Tahoma" panose="020B0604030504040204" pitchFamily="34" charset="0"/>
                <a:ea typeface="Tahoma" panose="020B0604030504040204" pitchFamily="34" charset="0"/>
                <a:cs typeface="Tahoma" panose="020B0604030504040204" pitchFamily="34" charset="0"/>
              </a:rPr>
              <a:t>)</a:t>
            </a:r>
          </a:p>
        </p:txBody>
      </p:sp>
      <p:pic>
        <p:nvPicPr>
          <p:cNvPr id="60418" name="Picture 2"/>
          <p:cNvPicPr>
            <a:picLocks noChangeAspect="1" noChangeArrowheads="1"/>
          </p:cNvPicPr>
          <p:nvPr/>
        </p:nvPicPr>
        <p:blipFill>
          <a:blip r:embed="rId3" cstate="print"/>
          <a:srcRect/>
          <a:stretch>
            <a:fillRect/>
          </a:stretch>
        </p:blipFill>
        <p:spPr bwMode="auto">
          <a:xfrm>
            <a:off x="846329" y="3561861"/>
            <a:ext cx="6600825" cy="1771650"/>
          </a:xfrm>
          <a:prstGeom prst="rect">
            <a:avLst/>
          </a:prstGeom>
          <a:noFill/>
          <a:ln w="9525">
            <a:noFill/>
            <a:miter lim="800000"/>
            <a:headEnd/>
            <a:tailEnd/>
          </a:ln>
        </p:spPr>
      </p:pic>
      <p:sp>
        <p:nvSpPr>
          <p:cNvPr id="6042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60421" name="Picture 5"/>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05931" y="2667191"/>
            <a:ext cx="1183465" cy="720080"/>
          </a:xfrm>
          <a:prstGeom prst="rect">
            <a:avLst/>
          </a:prstGeom>
          <a:noFill/>
        </p:spPr>
      </p:pic>
      <p:pic>
        <p:nvPicPr>
          <p:cNvPr id="60423" name="Picture 7"/>
          <p:cNvPicPr>
            <a:picLocks noChangeAspect="1" noChangeArrowheads="1"/>
          </p:cNvPicPr>
          <p:nvPr/>
        </p:nvPicPr>
        <p:blipFill>
          <a:blip r:embed="rId5" cstate="print"/>
          <a:srcRect/>
          <a:stretch>
            <a:fillRect/>
          </a:stretch>
        </p:blipFill>
        <p:spPr bwMode="auto">
          <a:xfrm>
            <a:off x="1530650" y="5410446"/>
            <a:ext cx="5534025" cy="1114425"/>
          </a:xfrm>
          <a:prstGeom prst="rect">
            <a:avLst/>
          </a:prstGeom>
          <a:noFill/>
          <a:ln w="9525">
            <a:noFill/>
            <a:miter lim="800000"/>
            <a:headEnd/>
            <a:tailEnd/>
          </a:ln>
        </p:spPr>
      </p:pic>
      <p:sp>
        <p:nvSpPr>
          <p:cNvPr id="9" name="Titolo 4"/>
          <p:cNvSpPr txBox="1">
            <a:spLocks/>
          </p:cNvSpPr>
          <p:nvPr/>
        </p:nvSpPr>
        <p:spPr>
          <a:xfrm>
            <a:off x="0" y="-18266"/>
            <a:ext cx="8905875" cy="844982"/>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Thermodynamics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681624"/>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graphicFrame>
        <p:nvGraphicFramePr>
          <p:cNvPr id="11" name="Object 15"/>
          <p:cNvGraphicFramePr>
            <a:graphicFrameLocks noChangeAspect="1"/>
          </p:cNvGraphicFramePr>
          <p:nvPr>
            <p:extLst>
              <p:ext uri="{D42A27DB-BD31-4B8C-83A1-F6EECF244321}">
                <p14:modId xmlns:p14="http://schemas.microsoft.com/office/powerpoint/2010/main" val="1764987420"/>
              </p:ext>
            </p:extLst>
          </p:nvPr>
        </p:nvGraphicFramePr>
        <p:xfrm>
          <a:off x="2782393" y="1405106"/>
          <a:ext cx="3030537" cy="493713"/>
        </p:xfrm>
        <a:graphic>
          <a:graphicData uri="http://schemas.openxmlformats.org/presentationml/2006/ole">
            <mc:AlternateContent xmlns:mc="http://schemas.openxmlformats.org/markup-compatibility/2006">
              <mc:Choice xmlns:v="urn:schemas-microsoft-com:vml" Requires="v">
                <p:oleObj spid="_x0000_s159830" name="Equation" r:id="rId6" imgW="1485720" imgH="241200" progId="Equation.3">
                  <p:embed/>
                </p:oleObj>
              </mc:Choice>
              <mc:Fallback>
                <p:oleObj name="Equation" r:id="rId6" imgW="1485720" imgH="241200" progId="Equation.3">
                  <p:embed/>
                  <p:pic>
                    <p:nvPicPr>
                      <p:cNvPr id="18" name="Object 15"/>
                      <p:cNvPicPr>
                        <a:picLocks noChangeAspect="1" noChangeArrowheads="1"/>
                      </p:cNvPicPr>
                      <p:nvPr/>
                    </p:nvPicPr>
                    <p:blipFill>
                      <a:blip r:embed="rId7"/>
                      <a:srcRect/>
                      <a:stretch>
                        <a:fillRect/>
                      </a:stretch>
                    </p:blipFill>
                    <p:spPr bwMode="auto">
                      <a:xfrm>
                        <a:off x="2782393" y="1405106"/>
                        <a:ext cx="3030537" cy="493713"/>
                      </a:xfrm>
                      <a:prstGeom prst="rect">
                        <a:avLst/>
                      </a:prstGeom>
                      <a:noFill/>
                      <a:ln>
                        <a:noFill/>
                      </a:ln>
                      <a:effectLst/>
                      <a:extLst/>
                    </p:spPr>
                  </p:pic>
                </p:oleObj>
              </mc:Fallback>
            </mc:AlternateContent>
          </a:graphicData>
        </a:graphic>
      </p:graphicFrame>
      <p:sp>
        <p:nvSpPr>
          <p:cNvPr id="12" name="Rectangle 11"/>
          <p:cNvSpPr/>
          <p:nvPr/>
        </p:nvSpPr>
        <p:spPr>
          <a:xfrm>
            <a:off x="6024649" y="1463749"/>
            <a:ext cx="2932542" cy="369332"/>
          </a:xfrm>
          <a:prstGeom prst="rect">
            <a:avLst/>
          </a:prstGeom>
        </p:spPr>
        <p:txBody>
          <a:bodyPr wrap="square">
            <a:spAutoFit/>
          </a:bodyPr>
          <a:lstStyle/>
          <a:p>
            <a:r>
              <a:rPr lang="it-IT" dirty="0" smtClean="0">
                <a:latin typeface="Tahoma" panose="020B0604030504040204" pitchFamily="34" charset="0"/>
                <a:ea typeface="Tahoma" panose="020B0604030504040204" pitchFamily="34" charset="0"/>
                <a:cs typeface="Tahoma" panose="020B0604030504040204" pitchFamily="34" charset="0"/>
              </a:rPr>
              <a:t>(R universal gas constant)</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831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4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1446503" y="-67792"/>
            <a:ext cx="679303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Multi-step complex reactions 1.</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5"/>
          <p:cNvSpPr txBox="1">
            <a:spLocks noChangeArrowheads="1"/>
          </p:cNvSpPr>
          <p:nvPr/>
        </p:nvSpPr>
        <p:spPr bwMode="auto">
          <a:xfrm>
            <a:off x="267127" y="1424130"/>
            <a:ext cx="8876873"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overall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atmospheric chemistry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can be seen as a complex reaction case, where a rather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complex scheme of elementary reactions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(hundreds), which are linked among them (either in in sequence – consecutive - or parallel - competitive) can account for the observed abundances of the various species</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2" name="Text Box 5"/>
          <p:cNvSpPr txBox="1">
            <a:spLocks noChangeArrowheads="1"/>
          </p:cNvSpPr>
          <p:nvPr/>
        </p:nvSpPr>
        <p:spPr bwMode="auto">
          <a:xfrm>
            <a:off x="267127" y="649585"/>
            <a:ext cx="863566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‘complex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reaction’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(in kinetics) = a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reaction whose mechanism comprises more than one elementary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step</a:t>
            </a:r>
            <a:endPar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1" name="Text Box 5"/>
          <p:cNvSpPr txBox="1">
            <a:spLocks noChangeArrowheads="1"/>
          </p:cNvSpPr>
          <p:nvPr/>
        </p:nvSpPr>
        <p:spPr bwMode="auto">
          <a:xfrm>
            <a:off x="3395245" y="3253838"/>
            <a:ext cx="237942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An example:</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5" name="TextBox 14"/>
          <p:cNvSpPr txBox="1"/>
          <p:nvPr/>
        </p:nvSpPr>
        <p:spPr>
          <a:xfrm>
            <a:off x="800322" y="3695876"/>
            <a:ext cx="5690982" cy="430887"/>
          </a:xfrm>
          <a:prstGeom prst="rect">
            <a:avLst/>
          </a:prstGeom>
          <a:noFill/>
        </p:spPr>
        <p:txBody>
          <a:bodyPr wrap="none" rtlCol="0">
            <a:spAutoFit/>
          </a:bodyPr>
          <a:lstStyle/>
          <a:p>
            <a:pPr marL="457200" indent="-457200">
              <a:buAutoNum type="arabicParenR"/>
            </a:pPr>
            <a:r>
              <a:rPr lang="it-IT" sz="2200" dirty="0" smtClean="0">
                <a:latin typeface="Tahoma" panose="020B0604030504040204" pitchFamily="34" charset="0"/>
                <a:ea typeface="Tahoma" panose="020B0604030504040204" pitchFamily="34" charset="0"/>
                <a:cs typeface="Tahoma" panose="020B0604030504040204" pitchFamily="34" charset="0"/>
              </a:rPr>
              <a:t>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1</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1</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a:t>
            </a:r>
          </a:p>
        </p:txBody>
      </p:sp>
      <p:sp>
        <p:nvSpPr>
          <p:cNvPr id="16" name="TextBox 15"/>
          <p:cNvSpPr txBox="1"/>
          <p:nvPr/>
        </p:nvSpPr>
        <p:spPr>
          <a:xfrm>
            <a:off x="800322" y="4216266"/>
            <a:ext cx="5936240"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2)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 </a:t>
            </a:r>
            <a:r>
              <a:rPr lang="it-IT" sz="2200" dirty="0" smtClean="0">
                <a:latin typeface="Tahoma" panose="020B0604030504040204" pitchFamily="34" charset="0"/>
                <a:ea typeface="Tahoma" panose="020B0604030504040204" pitchFamily="34" charset="0"/>
                <a:cs typeface="Tahoma" panose="020B0604030504040204" pitchFamily="34" charset="0"/>
              </a:rPr>
              <a:t>+M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M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[O][O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][M]</a:t>
            </a:r>
          </a:p>
        </p:txBody>
      </p:sp>
      <p:sp>
        <p:nvSpPr>
          <p:cNvPr id="17" name="TextBox 16"/>
          <p:cNvSpPr txBox="1"/>
          <p:nvPr/>
        </p:nvSpPr>
        <p:spPr>
          <a:xfrm>
            <a:off x="800322" y="4736656"/>
            <a:ext cx="5155579"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3)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h</a:t>
            </a:r>
            <a:r>
              <a:rPr lang="it-IT" sz="2200" dirty="0" smtClean="0">
                <a:latin typeface="Symbol" panose="05050102010706020507" pitchFamily="18" charset="2"/>
                <a:ea typeface="Tahoma" panose="020B0604030504040204" pitchFamily="34" charset="0"/>
                <a:cs typeface="Tahoma" panose="020B0604030504040204" pitchFamily="34" charset="0"/>
              </a:rPr>
              <a:t>n</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=j</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a:t>
            </a:r>
          </a:p>
        </p:txBody>
      </p:sp>
      <p:sp>
        <p:nvSpPr>
          <p:cNvPr id="18" name="TextBox 17"/>
          <p:cNvSpPr txBox="1"/>
          <p:nvPr/>
        </p:nvSpPr>
        <p:spPr>
          <a:xfrm>
            <a:off x="809440" y="5228414"/>
            <a:ext cx="5750292"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4)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a:t>
            </a:r>
            <a:r>
              <a:rPr lang="it-IT" sz="2200" dirty="0">
                <a:latin typeface="Tahoma" panose="020B0604030504040204" pitchFamily="34" charset="0"/>
                <a:ea typeface="Tahoma" panose="020B0604030504040204" pitchFamily="34" charset="0"/>
                <a:cs typeface="Tahoma" panose="020B0604030504040204" pitchFamily="34" charset="0"/>
              </a:rPr>
              <a:t>O</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4</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][O]</a:t>
            </a:r>
          </a:p>
        </p:txBody>
      </p:sp>
    </p:spTree>
    <p:extLst>
      <p:ext uri="{BB962C8B-B14F-4D97-AF65-F5344CB8AC3E}">
        <p14:creationId xmlns:p14="http://schemas.microsoft.com/office/powerpoint/2010/main" val="154635671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1446503" y="-67792"/>
            <a:ext cx="679303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Multi-step complex reactions 2.</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0" name="Text Box 5"/>
          <p:cNvSpPr txBox="1">
            <a:spLocks noChangeArrowheads="1"/>
          </p:cNvSpPr>
          <p:nvPr/>
        </p:nvSpPr>
        <p:spPr bwMode="auto">
          <a:xfrm>
            <a:off x="1446503" y="2273854"/>
            <a:ext cx="611200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Time derivatives of  [NO], [</a:t>
            </a:r>
            <a:r>
              <a:rPr lang="it-IT" sz="2200" dirty="0">
                <a:solidFill>
                  <a:srgbClr val="0000FF"/>
                </a:solidFill>
                <a:latin typeface="Tahoma" panose="020B0604030504040204" pitchFamily="34" charset="0"/>
                <a:ea typeface="Tahoma" panose="020B0604030504040204" pitchFamily="34" charset="0"/>
                <a:cs typeface="Tahoma" panose="020B0604030504040204" pitchFamily="34" charset="0"/>
              </a:rPr>
              <a:t>NO</a:t>
            </a:r>
            <a:r>
              <a:rPr lang="it-IT" sz="2200" baseline="-25000" dirty="0">
                <a:solidFill>
                  <a:srgbClr val="0000FF"/>
                </a:solidFill>
                <a:latin typeface="Tahoma" panose="020B0604030504040204" pitchFamily="34" charset="0"/>
                <a:ea typeface="Tahoma" panose="020B0604030504040204" pitchFamily="34" charset="0"/>
                <a:cs typeface="Tahoma" panose="020B0604030504040204" pitchFamily="34" charset="0"/>
              </a:rPr>
              <a:t>2</a:t>
            </a:r>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 and [</a:t>
            </a:r>
            <a:r>
              <a:rPr lang="it-IT"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O</a:t>
            </a:r>
            <a:r>
              <a:rPr lang="it-IT" sz="2200" baseline="-250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a:rPr>
              <a:t>3</a:t>
            </a:r>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5" name="TextBox 14"/>
          <p:cNvSpPr txBox="1"/>
          <p:nvPr/>
        </p:nvSpPr>
        <p:spPr>
          <a:xfrm>
            <a:off x="1446503" y="665095"/>
            <a:ext cx="5690982" cy="430887"/>
          </a:xfrm>
          <a:prstGeom prst="rect">
            <a:avLst/>
          </a:prstGeom>
          <a:noFill/>
        </p:spPr>
        <p:txBody>
          <a:bodyPr wrap="none" rtlCol="0">
            <a:spAutoFit/>
          </a:bodyPr>
          <a:lstStyle/>
          <a:p>
            <a:pPr marL="457200" indent="-457200">
              <a:buAutoNum type="arabicParenR"/>
            </a:pPr>
            <a:r>
              <a:rPr lang="it-IT" sz="2200" dirty="0" smtClean="0">
                <a:latin typeface="Tahoma" panose="020B0604030504040204" pitchFamily="34" charset="0"/>
                <a:ea typeface="Tahoma" panose="020B0604030504040204" pitchFamily="34" charset="0"/>
                <a:cs typeface="Tahoma" panose="020B0604030504040204" pitchFamily="34" charset="0"/>
              </a:rPr>
              <a:t>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3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1</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1</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a:t>
            </a:r>
          </a:p>
        </p:txBody>
      </p:sp>
      <p:sp>
        <p:nvSpPr>
          <p:cNvPr id="16" name="TextBox 15"/>
          <p:cNvSpPr txBox="1"/>
          <p:nvPr/>
        </p:nvSpPr>
        <p:spPr>
          <a:xfrm>
            <a:off x="1446503" y="1040521"/>
            <a:ext cx="5936240"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2)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 </a:t>
            </a:r>
            <a:r>
              <a:rPr lang="it-IT" sz="2200" dirty="0" smtClean="0">
                <a:latin typeface="Tahoma" panose="020B0604030504040204" pitchFamily="34" charset="0"/>
                <a:ea typeface="Tahoma" panose="020B0604030504040204" pitchFamily="34" charset="0"/>
                <a:cs typeface="Tahoma" panose="020B0604030504040204" pitchFamily="34" charset="0"/>
              </a:rPr>
              <a:t>+M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M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[O][O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][M]</a:t>
            </a:r>
          </a:p>
        </p:txBody>
      </p:sp>
      <p:sp>
        <p:nvSpPr>
          <p:cNvPr id="17" name="TextBox 16"/>
          <p:cNvSpPr txBox="1"/>
          <p:nvPr/>
        </p:nvSpPr>
        <p:spPr>
          <a:xfrm>
            <a:off x="1446503" y="1438250"/>
            <a:ext cx="5155579"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3)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h</a:t>
            </a:r>
            <a:r>
              <a:rPr lang="it-IT" sz="2200" dirty="0" smtClean="0">
                <a:latin typeface="Symbol" panose="05050102010706020507" pitchFamily="18" charset="2"/>
                <a:ea typeface="Tahoma" panose="020B0604030504040204" pitchFamily="34" charset="0"/>
                <a:cs typeface="Tahoma" panose="020B0604030504040204" pitchFamily="34" charset="0"/>
              </a:rPr>
              <a:t>n</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=j</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a:t>
            </a:r>
          </a:p>
        </p:txBody>
      </p:sp>
      <p:sp>
        <p:nvSpPr>
          <p:cNvPr id="18" name="TextBox 17"/>
          <p:cNvSpPr txBox="1"/>
          <p:nvPr/>
        </p:nvSpPr>
        <p:spPr>
          <a:xfrm>
            <a:off x="1455621" y="1785038"/>
            <a:ext cx="5750292" cy="430887"/>
          </a:xfrm>
          <a:prstGeom prst="rect">
            <a:avLst/>
          </a:prstGeom>
          <a:noFill/>
        </p:spPr>
        <p:txBody>
          <a:bodyPr wrap="none" rtlCol="0">
            <a:spAutoFit/>
          </a:bodyPr>
          <a:lstStyle/>
          <a:p>
            <a:r>
              <a:rPr lang="it-IT" sz="2200" dirty="0" smtClean="0">
                <a:latin typeface="Tahoma" panose="020B0604030504040204" pitchFamily="34" charset="0"/>
                <a:ea typeface="Tahoma" panose="020B0604030504040204" pitchFamily="34" charset="0"/>
                <a:cs typeface="Tahoma" panose="020B0604030504040204" pitchFamily="34" charset="0"/>
              </a:rPr>
              <a:t>4)  NO</a:t>
            </a:r>
            <a:r>
              <a:rPr lang="it-IT"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 </a:t>
            </a:r>
            <a:r>
              <a:rPr lang="it-IT" sz="2200" dirty="0">
                <a:latin typeface="Tahoma" panose="020B0604030504040204" pitchFamily="34" charset="0"/>
                <a:ea typeface="Tahoma" panose="020B0604030504040204" pitchFamily="34" charset="0"/>
                <a:cs typeface="Tahoma" panose="020B0604030504040204" pitchFamily="34" charset="0"/>
              </a:rPr>
              <a:t>O</a:t>
            </a:r>
            <a:r>
              <a:rPr lang="it-IT"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rPr>
              <a:t>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NO</a:t>
            </a:r>
            <a:r>
              <a:rPr lang="it-IT" sz="22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 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  	v</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4</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=k</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3 </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[NO</a:t>
            </a:r>
            <a:r>
              <a:rPr lang="it-IT" sz="2200" baseline="-25000" dirty="0" smtClean="0">
                <a:latin typeface="Tahoma" panose="020B0604030504040204" pitchFamily="34" charset="0"/>
                <a:ea typeface="Tahoma" panose="020B0604030504040204" pitchFamily="34" charset="0"/>
                <a:cs typeface="Tahoma" panose="020B0604030504040204" pitchFamily="34" charset="0"/>
                <a:sym typeface="Symbol"/>
              </a:rPr>
              <a:t>2</a:t>
            </a:r>
            <a:r>
              <a:rPr lang="it-IT" sz="2200" dirty="0" smtClean="0">
                <a:latin typeface="Tahoma" panose="020B0604030504040204" pitchFamily="34" charset="0"/>
                <a:ea typeface="Tahoma" panose="020B0604030504040204" pitchFamily="34" charset="0"/>
                <a:cs typeface="Tahoma" panose="020B0604030504040204" pitchFamily="34" charset="0"/>
                <a:sym typeface="Symbol"/>
              </a:rPr>
              <a:t>][O]</a:t>
            </a:r>
          </a:p>
        </p:txBody>
      </p:sp>
      <p:graphicFrame>
        <p:nvGraphicFramePr>
          <p:cNvPr id="13" name="Object 3"/>
          <p:cNvGraphicFramePr>
            <a:graphicFrameLocks noChangeAspect="1"/>
          </p:cNvGraphicFramePr>
          <p:nvPr>
            <p:extLst>
              <p:ext uri="{D42A27DB-BD31-4B8C-83A1-F6EECF244321}">
                <p14:modId xmlns:p14="http://schemas.microsoft.com/office/powerpoint/2010/main" val="3168976123"/>
              </p:ext>
            </p:extLst>
          </p:nvPr>
        </p:nvGraphicFramePr>
        <p:xfrm>
          <a:off x="695325" y="2586737"/>
          <a:ext cx="7983538" cy="712787"/>
        </p:xfrm>
        <a:graphic>
          <a:graphicData uri="http://schemas.openxmlformats.org/presentationml/2006/ole">
            <mc:AlternateContent xmlns:mc="http://schemas.openxmlformats.org/markup-compatibility/2006">
              <mc:Choice xmlns:v="urn:schemas-microsoft-com:vml" Requires="v">
                <p:oleObj spid="_x0000_s181368" name="Equation" r:id="rId3" imgW="4114800" imgH="368280" progId="Equation.3">
                  <p:embed/>
                </p:oleObj>
              </mc:Choice>
              <mc:Fallback>
                <p:oleObj name="Equation" r:id="rId3" imgW="4114800" imgH="368280" progId="Equation.3">
                  <p:embed/>
                  <p:pic>
                    <p:nvPicPr>
                      <p:cNvPr id="3075" name="Object 3"/>
                      <p:cNvPicPr>
                        <a:picLocks noChangeAspect="1" noChangeArrowheads="1"/>
                      </p:cNvPicPr>
                      <p:nvPr/>
                    </p:nvPicPr>
                    <p:blipFill>
                      <a:blip r:embed="rId4"/>
                      <a:srcRect/>
                      <a:stretch>
                        <a:fillRect/>
                      </a:stretch>
                    </p:blipFill>
                    <p:spPr bwMode="auto">
                      <a:xfrm>
                        <a:off x="695325" y="2586737"/>
                        <a:ext cx="7983538" cy="712787"/>
                      </a:xfrm>
                      <a:prstGeom prst="rect">
                        <a:avLst/>
                      </a:prstGeom>
                      <a:noFill/>
                      <a:ln>
                        <a:noFill/>
                      </a:ln>
                      <a:effectLst/>
                      <a:extLst/>
                    </p:spPr>
                  </p:pic>
                </p:oleObj>
              </mc:Fallback>
            </mc:AlternateContent>
          </a:graphicData>
        </a:graphic>
      </p:graphicFrame>
      <p:graphicFrame>
        <p:nvGraphicFramePr>
          <p:cNvPr id="14" name="Object 3"/>
          <p:cNvGraphicFramePr>
            <a:graphicFrameLocks noChangeAspect="1"/>
          </p:cNvGraphicFramePr>
          <p:nvPr>
            <p:extLst>
              <p:ext uri="{D42A27DB-BD31-4B8C-83A1-F6EECF244321}">
                <p14:modId xmlns:p14="http://schemas.microsoft.com/office/powerpoint/2010/main" val="4029383011"/>
              </p:ext>
            </p:extLst>
          </p:nvPr>
        </p:nvGraphicFramePr>
        <p:xfrm>
          <a:off x="609408" y="3358339"/>
          <a:ext cx="8107362" cy="712787"/>
        </p:xfrm>
        <a:graphic>
          <a:graphicData uri="http://schemas.openxmlformats.org/presentationml/2006/ole">
            <mc:AlternateContent xmlns:mc="http://schemas.openxmlformats.org/markup-compatibility/2006">
              <mc:Choice xmlns:v="urn:schemas-microsoft-com:vml" Requires="v">
                <p:oleObj spid="_x0000_s181369" name="Equation" r:id="rId5" imgW="4178160" imgH="368280" progId="Equation.3">
                  <p:embed/>
                </p:oleObj>
              </mc:Choice>
              <mc:Fallback>
                <p:oleObj name="Equation" r:id="rId5" imgW="4178160" imgH="368280" progId="Equation.3">
                  <p:embed/>
                  <p:pic>
                    <p:nvPicPr>
                      <p:cNvPr id="13" name="Object 3"/>
                      <p:cNvPicPr>
                        <a:picLocks noChangeAspect="1" noChangeArrowheads="1"/>
                      </p:cNvPicPr>
                      <p:nvPr/>
                    </p:nvPicPr>
                    <p:blipFill>
                      <a:blip r:embed="rId6"/>
                      <a:srcRect/>
                      <a:stretch>
                        <a:fillRect/>
                      </a:stretch>
                    </p:blipFill>
                    <p:spPr bwMode="auto">
                      <a:xfrm>
                        <a:off x="609408" y="3358339"/>
                        <a:ext cx="8107362" cy="712787"/>
                      </a:xfrm>
                      <a:prstGeom prst="rect">
                        <a:avLst/>
                      </a:prstGeom>
                      <a:noFill/>
                      <a:ln>
                        <a:noFill/>
                      </a:ln>
                      <a:effectLst/>
                      <a:extLst/>
                    </p:spPr>
                  </p:pic>
                </p:oleObj>
              </mc:Fallback>
            </mc:AlternateContent>
          </a:graphicData>
        </a:graphic>
      </p:graphicFrame>
      <p:graphicFrame>
        <p:nvGraphicFramePr>
          <p:cNvPr id="19" name="Object 3"/>
          <p:cNvGraphicFramePr>
            <a:graphicFrameLocks noChangeAspect="1"/>
          </p:cNvGraphicFramePr>
          <p:nvPr>
            <p:extLst>
              <p:ext uri="{D42A27DB-BD31-4B8C-83A1-F6EECF244321}">
                <p14:modId xmlns:p14="http://schemas.microsoft.com/office/powerpoint/2010/main" val="15845700"/>
              </p:ext>
            </p:extLst>
          </p:nvPr>
        </p:nvGraphicFramePr>
        <p:xfrm>
          <a:off x="653896" y="4066171"/>
          <a:ext cx="8032750" cy="712788"/>
        </p:xfrm>
        <a:graphic>
          <a:graphicData uri="http://schemas.openxmlformats.org/presentationml/2006/ole">
            <mc:AlternateContent xmlns:mc="http://schemas.openxmlformats.org/markup-compatibility/2006">
              <mc:Choice xmlns:v="urn:schemas-microsoft-com:vml" Requires="v">
                <p:oleObj spid="_x0000_s181370" name="Equation" r:id="rId7" imgW="4140000" imgH="368280" progId="Equation.3">
                  <p:embed/>
                </p:oleObj>
              </mc:Choice>
              <mc:Fallback>
                <p:oleObj name="Equation" r:id="rId7" imgW="4140000" imgH="368280" progId="Equation.3">
                  <p:embed/>
                  <p:pic>
                    <p:nvPicPr>
                      <p:cNvPr id="14" name="Object 3"/>
                      <p:cNvPicPr>
                        <a:picLocks noChangeAspect="1" noChangeArrowheads="1"/>
                      </p:cNvPicPr>
                      <p:nvPr/>
                    </p:nvPicPr>
                    <p:blipFill>
                      <a:blip r:embed="rId8"/>
                      <a:srcRect/>
                      <a:stretch>
                        <a:fillRect/>
                      </a:stretch>
                    </p:blipFill>
                    <p:spPr bwMode="auto">
                      <a:xfrm>
                        <a:off x="653896" y="4066171"/>
                        <a:ext cx="8032750" cy="712788"/>
                      </a:xfrm>
                      <a:prstGeom prst="rect">
                        <a:avLst/>
                      </a:prstGeom>
                      <a:noFill/>
                      <a:ln>
                        <a:noFill/>
                      </a:ln>
                      <a:effectLst/>
                      <a:extLst/>
                    </p:spPr>
                  </p:pic>
                </p:oleObj>
              </mc:Fallback>
            </mc:AlternateContent>
          </a:graphicData>
        </a:graphic>
      </p:graphicFrame>
      <p:graphicFrame>
        <p:nvGraphicFramePr>
          <p:cNvPr id="20" name="Object 3"/>
          <p:cNvGraphicFramePr>
            <a:graphicFrameLocks noChangeAspect="1"/>
          </p:cNvGraphicFramePr>
          <p:nvPr>
            <p:extLst>
              <p:ext uri="{D42A27DB-BD31-4B8C-83A1-F6EECF244321}">
                <p14:modId xmlns:p14="http://schemas.microsoft.com/office/powerpoint/2010/main" val="201399963"/>
              </p:ext>
            </p:extLst>
          </p:nvPr>
        </p:nvGraphicFramePr>
        <p:xfrm>
          <a:off x="642861" y="4823486"/>
          <a:ext cx="6604000" cy="712787"/>
        </p:xfrm>
        <a:graphic>
          <a:graphicData uri="http://schemas.openxmlformats.org/presentationml/2006/ole">
            <mc:AlternateContent xmlns:mc="http://schemas.openxmlformats.org/markup-compatibility/2006">
              <mc:Choice xmlns:v="urn:schemas-microsoft-com:vml" Requires="v">
                <p:oleObj spid="_x0000_s181371" name="Equation" r:id="rId9" imgW="3403440" imgH="368280" progId="Equation.3">
                  <p:embed/>
                </p:oleObj>
              </mc:Choice>
              <mc:Fallback>
                <p:oleObj name="Equation" r:id="rId9" imgW="3403440" imgH="368280" progId="Equation.3">
                  <p:embed/>
                  <p:pic>
                    <p:nvPicPr>
                      <p:cNvPr id="19" name="Object 3"/>
                      <p:cNvPicPr>
                        <a:picLocks noChangeAspect="1" noChangeArrowheads="1"/>
                      </p:cNvPicPr>
                      <p:nvPr/>
                    </p:nvPicPr>
                    <p:blipFill>
                      <a:blip r:embed="rId10"/>
                      <a:srcRect/>
                      <a:stretch>
                        <a:fillRect/>
                      </a:stretch>
                    </p:blipFill>
                    <p:spPr bwMode="auto">
                      <a:xfrm>
                        <a:off x="642861" y="4823486"/>
                        <a:ext cx="6604000" cy="712787"/>
                      </a:xfrm>
                      <a:prstGeom prst="rect">
                        <a:avLst/>
                      </a:prstGeom>
                      <a:noFill/>
                      <a:ln>
                        <a:noFill/>
                      </a:ln>
                      <a:effectLst/>
                      <a:extLst/>
                    </p:spPr>
                  </p:pic>
                </p:oleObj>
              </mc:Fallback>
            </mc:AlternateContent>
          </a:graphicData>
        </a:graphic>
      </p:graphicFrame>
      <p:sp>
        <p:nvSpPr>
          <p:cNvPr id="21" name="Text Box 5"/>
          <p:cNvSpPr txBox="1">
            <a:spLocks noChangeArrowheads="1"/>
          </p:cNvSpPr>
          <p:nvPr/>
        </p:nvSpPr>
        <p:spPr bwMode="auto">
          <a:xfrm>
            <a:off x="269169" y="5654334"/>
            <a:ext cx="88748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Since [O</a:t>
            </a:r>
            <a:r>
              <a:rPr lang="it-IT" altLang="en-US" sz="20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it-IT" altLang="en-US" sz="2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not affected by reactions (1)-(4), no expression for its rate of change is needed. Same for [M]  </a:t>
            </a:r>
            <a:endParaRPr lang="en-US" altLang="en-US" sz="2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211523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1446503" y="-67792"/>
            <a:ext cx="679303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Multi-step complex reactions 3.</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3" name="Text Box 5"/>
          <p:cNvSpPr txBox="1">
            <a:spLocks noChangeArrowheads="1"/>
          </p:cNvSpPr>
          <p:nvPr/>
        </p:nvSpPr>
        <p:spPr bwMode="auto">
          <a:xfrm>
            <a:off x="547949" y="3762983"/>
            <a:ext cx="835484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rate equations for virtually all complex reaction mechanisms generally comprise a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complicated system of coupled differential equations</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that cannot be solved analytically</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 name="Object 3"/>
          <p:cNvGraphicFramePr>
            <a:graphicFrameLocks noChangeAspect="1"/>
          </p:cNvGraphicFramePr>
          <p:nvPr>
            <p:extLst>
              <p:ext uri="{D42A27DB-BD31-4B8C-83A1-F6EECF244321}">
                <p14:modId xmlns:p14="http://schemas.microsoft.com/office/powerpoint/2010/main" val="388259700"/>
              </p:ext>
            </p:extLst>
          </p:nvPr>
        </p:nvGraphicFramePr>
        <p:xfrm>
          <a:off x="618146" y="1025316"/>
          <a:ext cx="7983538" cy="712787"/>
        </p:xfrm>
        <a:graphic>
          <a:graphicData uri="http://schemas.openxmlformats.org/presentationml/2006/ole">
            <mc:AlternateContent xmlns:mc="http://schemas.openxmlformats.org/markup-compatibility/2006">
              <mc:Choice xmlns:v="urn:schemas-microsoft-com:vml" Requires="v">
                <p:oleObj spid="_x0000_s182386" name="Equation" r:id="rId3" imgW="4114800" imgH="368280" progId="Equation.3">
                  <p:embed/>
                </p:oleObj>
              </mc:Choice>
              <mc:Fallback>
                <p:oleObj name="Equation" r:id="rId3" imgW="4114800" imgH="368280" progId="Equation.3">
                  <p:embed/>
                  <p:pic>
                    <p:nvPicPr>
                      <p:cNvPr id="13" name="Object 3"/>
                      <p:cNvPicPr>
                        <a:picLocks noChangeAspect="1" noChangeArrowheads="1"/>
                      </p:cNvPicPr>
                      <p:nvPr/>
                    </p:nvPicPr>
                    <p:blipFill>
                      <a:blip r:embed="rId4"/>
                      <a:srcRect/>
                      <a:stretch>
                        <a:fillRect/>
                      </a:stretch>
                    </p:blipFill>
                    <p:spPr bwMode="auto">
                      <a:xfrm>
                        <a:off x="618146" y="1025316"/>
                        <a:ext cx="7983538" cy="712787"/>
                      </a:xfrm>
                      <a:prstGeom prst="rect">
                        <a:avLst/>
                      </a:prstGeom>
                      <a:noFill/>
                      <a:ln>
                        <a:noFill/>
                      </a:ln>
                      <a:effectLst/>
                      <a:extLst/>
                    </p:spPr>
                  </p:pic>
                </p:oleObj>
              </mc:Fallback>
            </mc:AlternateContent>
          </a:graphicData>
        </a:graphic>
      </p:graphicFrame>
      <p:graphicFrame>
        <p:nvGraphicFramePr>
          <p:cNvPr id="15" name="Object 3"/>
          <p:cNvGraphicFramePr>
            <a:graphicFrameLocks noChangeAspect="1"/>
          </p:cNvGraphicFramePr>
          <p:nvPr>
            <p:extLst>
              <p:ext uri="{D42A27DB-BD31-4B8C-83A1-F6EECF244321}">
                <p14:modId xmlns:p14="http://schemas.microsoft.com/office/powerpoint/2010/main" val="2182952412"/>
              </p:ext>
            </p:extLst>
          </p:nvPr>
        </p:nvGraphicFramePr>
        <p:xfrm>
          <a:off x="554531" y="1696559"/>
          <a:ext cx="8107362" cy="712787"/>
        </p:xfrm>
        <a:graphic>
          <a:graphicData uri="http://schemas.openxmlformats.org/presentationml/2006/ole">
            <mc:AlternateContent xmlns:mc="http://schemas.openxmlformats.org/markup-compatibility/2006">
              <mc:Choice xmlns:v="urn:schemas-microsoft-com:vml" Requires="v">
                <p:oleObj spid="_x0000_s182387" name="Equation" r:id="rId5" imgW="4178160" imgH="368280" progId="Equation.3">
                  <p:embed/>
                </p:oleObj>
              </mc:Choice>
              <mc:Fallback>
                <p:oleObj name="Equation" r:id="rId5" imgW="4178160" imgH="368280" progId="Equation.3">
                  <p:embed/>
                  <p:pic>
                    <p:nvPicPr>
                      <p:cNvPr id="14" name="Object 3"/>
                      <p:cNvPicPr>
                        <a:picLocks noChangeAspect="1" noChangeArrowheads="1"/>
                      </p:cNvPicPr>
                      <p:nvPr/>
                    </p:nvPicPr>
                    <p:blipFill>
                      <a:blip r:embed="rId6"/>
                      <a:srcRect/>
                      <a:stretch>
                        <a:fillRect/>
                      </a:stretch>
                    </p:blipFill>
                    <p:spPr bwMode="auto">
                      <a:xfrm>
                        <a:off x="554531" y="1696559"/>
                        <a:ext cx="8107362" cy="712787"/>
                      </a:xfrm>
                      <a:prstGeom prst="rect">
                        <a:avLst/>
                      </a:prstGeom>
                      <a:noFill/>
                      <a:ln>
                        <a:noFill/>
                      </a:ln>
                      <a:effectLst/>
                      <a:extLst/>
                    </p:spPr>
                  </p:pic>
                </p:oleObj>
              </mc:Fallback>
            </mc:AlternateContent>
          </a:graphicData>
        </a:graphic>
      </p:graphicFrame>
      <p:graphicFrame>
        <p:nvGraphicFramePr>
          <p:cNvPr id="16" name="Object 3"/>
          <p:cNvGraphicFramePr>
            <a:graphicFrameLocks noChangeAspect="1"/>
          </p:cNvGraphicFramePr>
          <p:nvPr>
            <p:extLst>
              <p:ext uri="{D42A27DB-BD31-4B8C-83A1-F6EECF244321}">
                <p14:modId xmlns:p14="http://schemas.microsoft.com/office/powerpoint/2010/main" val="547285194"/>
              </p:ext>
            </p:extLst>
          </p:nvPr>
        </p:nvGraphicFramePr>
        <p:xfrm>
          <a:off x="576717" y="2359787"/>
          <a:ext cx="8032750" cy="712788"/>
        </p:xfrm>
        <a:graphic>
          <a:graphicData uri="http://schemas.openxmlformats.org/presentationml/2006/ole">
            <mc:AlternateContent xmlns:mc="http://schemas.openxmlformats.org/markup-compatibility/2006">
              <mc:Choice xmlns:v="urn:schemas-microsoft-com:vml" Requires="v">
                <p:oleObj spid="_x0000_s182388" name="Equation" r:id="rId7" imgW="4140000" imgH="368280" progId="Equation.3">
                  <p:embed/>
                </p:oleObj>
              </mc:Choice>
              <mc:Fallback>
                <p:oleObj name="Equation" r:id="rId7" imgW="4140000" imgH="368280" progId="Equation.3">
                  <p:embed/>
                  <p:pic>
                    <p:nvPicPr>
                      <p:cNvPr id="19" name="Object 3"/>
                      <p:cNvPicPr>
                        <a:picLocks noChangeAspect="1" noChangeArrowheads="1"/>
                      </p:cNvPicPr>
                      <p:nvPr/>
                    </p:nvPicPr>
                    <p:blipFill>
                      <a:blip r:embed="rId8"/>
                      <a:srcRect/>
                      <a:stretch>
                        <a:fillRect/>
                      </a:stretch>
                    </p:blipFill>
                    <p:spPr bwMode="auto">
                      <a:xfrm>
                        <a:off x="576717" y="2359787"/>
                        <a:ext cx="8032750" cy="712788"/>
                      </a:xfrm>
                      <a:prstGeom prst="rect">
                        <a:avLst/>
                      </a:prstGeom>
                      <a:noFill/>
                      <a:ln>
                        <a:noFill/>
                      </a:ln>
                      <a:effectLst/>
                      <a:extLst/>
                    </p:spPr>
                  </p:pic>
                </p:oleObj>
              </mc:Fallback>
            </mc:AlternateContent>
          </a:graphicData>
        </a:graphic>
      </p:graphicFrame>
      <p:graphicFrame>
        <p:nvGraphicFramePr>
          <p:cNvPr id="17" name="Object 3"/>
          <p:cNvGraphicFramePr>
            <a:graphicFrameLocks noChangeAspect="1"/>
          </p:cNvGraphicFramePr>
          <p:nvPr>
            <p:extLst>
              <p:ext uri="{D42A27DB-BD31-4B8C-83A1-F6EECF244321}">
                <p14:modId xmlns:p14="http://schemas.microsoft.com/office/powerpoint/2010/main" val="4126016391"/>
              </p:ext>
            </p:extLst>
          </p:nvPr>
        </p:nvGraphicFramePr>
        <p:xfrm>
          <a:off x="565682" y="3050196"/>
          <a:ext cx="6604000" cy="712787"/>
        </p:xfrm>
        <a:graphic>
          <a:graphicData uri="http://schemas.openxmlformats.org/presentationml/2006/ole">
            <mc:AlternateContent xmlns:mc="http://schemas.openxmlformats.org/markup-compatibility/2006">
              <mc:Choice xmlns:v="urn:schemas-microsoft-com:vml" Requires="v">
                <p:oleObj spid="_x0000_s182389" name="Equation" r:id="rId9" imgW="3403440" imgH="368280" progId="Equation.3">
                  <p:embed/>
                </p:oleObj>
              </mc:Choice>
              <mc:Fallback>
                <p:oleObj name="Equation" r:id="rId9" imgW="3403440" imgH="368280" progId="Equation.3">
                  <p:embed/>
                  <p:pic>
                    <p:nvPicPr>
                      <p:cNvPr id="20" name="Object 3"/>
                      <p:cNvPicPr>
                        <a:picLocks noChangeAspect="1" noChangeArrowheads="1"/>
                      </p:cNvPicPr>
                      <p:nvPr/>
                    </p:nvPicPr>
                    <p:blipFill>
                      <a:blip r:embed="rId10"/>
                      <a:srcRect/>
                      <a:stretch>
                        <a:fillRect/>
                      </a:stretch>
                    </p:blipFill>
                    <p:spPr bwMode="auto">
                      <a:xfrm>
                        <a:off x="565682" y="3050196"/>
                        <a:ext cx="6604000" cy="712787"/>
                      </a:xfrm>
                      <a:prstGeom prst="rect">
                        <a:avLst/>
                      </a:prstGeom>
                      <a:noFill/>
                      <a:ln>
                        <a:noFill/>
                      </a:ln>
                      <a:effectLst/>
                      <a:extLst/>
                    </p:spPr>
                  </p:pic>
                </p:oleObj>
              </mc:Fallback>
            </mc:AlternateContent>
          </a:graphicData>
        </a:graphic>
      </p:graphicFrame>
      <p:sp>
        <p:nvSpPr>
          <p:cNvPr id="18" name="Text Box 5"/>
          <p:cNvSpPr txBox="1">
            <a:spLocks noChangeArrowheads="1"/>
          </p:cNvSpPr>
          <p:nvPr/>
        </p:nvSpPr>
        <p:spPr bwMode="auto">
          <a:xfrm>
            <a:off x="1852820" y="696702"/>
            <a:ext cx="835484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 set of 4 coupled </a:t>
            </a:r>
            <a:r>
              <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differential </a:t>
            </a:r>
            <a:r>
              <a:rPr lang="en-US"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equations:</a:t>
            </a:r>
            <a:endParaRPr lang="en-US" altLang="en-US" sz="2200" baseline="300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9" name="Text Box 5"/>
          <p:cNvSpPr txBox="1">
            <a:spLocks noChangeArrowheads="1"/>
          </p:cNvSpPr>
          <p:nvPr/>
        </p:nvSpPr>
        <p:spPr bwMode="auto">
          <a:xfrm>
            <a:off x="547949" y="5298134"/>
            <a:ext cx="8354846"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 In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state-of-the-art kinetic modelling studies, fairly sophisticated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software</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is generally used to obtain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numerical solutions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 the rate equations in order to determine the time-varying concentrations of all species involved in a reaction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sequence</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0" name="Text Box 5"/>
          <p:cNvSpPr txBox="1">
            <a:spLocks noChangeArrowheads="1"/>
          </p:cNvSpPr>
          <p:nvPr/>
        </p:nvSpPr>
        <p:spPr bwMode="auto">
          <a:xfrm>
            <a:off x="2620689" y="4884653"/>
            <a:ext cx="392854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And so? What do we do?</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Tree>
    <p:extLst>
      <p:ext uri="{BB962C8B-B14F-4D97-AF65-F5344CB8AC3E}">
        <p14:creationId xmlns:p14="http://schemas.microsoft.com/office/powerpoint/2010/main" val="244846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4"/>
          <p:cNvSpPr txBox="1">
            <a:spLocks/>
          </p:cNvSpPr>
          <p:nvPr/>
        </p:nvSpPr>
        <p:spPr>
          <a:xfrm>
            <a:off x="1446503" y="-67792"/>
            <a:ext cx="6793036" cy="603757"/>
          </a:xfrm>
          <a:prstGeom prst="rect">
            <a:avLst/>
          </a:prstGeom>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Multi-step complex reactions 4.</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9" name="Connettore diritto 9"/>
          <p:cNvCxnSpPr/>
          <p:nvPr/>
        </p:nvCxnSpPr>
        <p:spPr>
          <a:xfrm>
            <a:off x="547949" y="649585"/>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14" name="Text Box 5"/>
          <p:cNvSpPr txBox="1">
            <a:spLocks noChangeArrowheads="1"/>
          </p:cNvSpPr>
          <p:nvPr/>
        </p:nvSpPr>
        <p:spPr bwMode="auto">
          <a:xfrm>
            <a:off x="351135" y="3524363"/>
            <a:ext cx="851415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In most cases very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good </a:t>
            </a:r>
            <a:r>
              <a:rPr lang="en-US" altLang="en-US" sz="2200" dirty="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approximate solutions </a:t>
            </a:r>
            <a:r>
              <a:rPr lang="en-US" alt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may often be obtained by making simple </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assumptions</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 name="Object 3"/>
          <p:cNvGraphicFramePr>
            <a:graphicFrameLocks noChangeAspect="1"/>
          </p:cNvGraphicFramePr>
          <p:nvPr>
            <p:extLst>
              <p:ext uri="{D42A27DB-BD31-4B8C-83A1-F6EECF244321}">
                <p14:modId xmlns:p14="http://schemas.microsoft.com/office/powerpoint/2010/main" val="4062415771"/>
              </p:ext>
            </p:extLst>
          </p:nvPr>
        </p:nvGraphicFramePr>
        <p:xfrm>
          <a:off x="865864" y="723182"/>
          <a:ext cx="7257762" cy="647988"/>
        </p:xfrm>
        <a:graphic>
          <a:graphicData uri="http://schemas.openxmlformats.org/presentationml/2006/ole">
            <mc:AlternateContent xmlns:mc="http://schemas.openxmlformats.org/markup-compatibility/2006">
              <mc:Choice xmlns:v="urn:schemas-microsoft-com:vml" Requires="v">
                <p:oleObj spid="_x0000_s183497" name="Equation" r:id="rId3" imgW="4114800" imgH="368280" progId="Equation.3">
                  <p:embed/>
                </p:oleObj>
              </mc:Choice>
              <mc:Fallback>
                <p:oleObj name="Equation" r:id="rId3" imgW="4114800" imgH="368280" progId="Equation.3">
                  <p:embed/>
                  <p:pic>
                    <p:nvPicPr>
                      <p:cNvPr id="11" name="Object 3"/>
                      <p:cNvPicPr>
                        <a:picLocks noChangeAspect="1" noChangeArrowheads="1"/>
                      </p:cNvPicPr>
                      <p:nvPr/>
                    </p:nvPicPr>
                    <p:blipFill>
                      <a:blip r:embed="rId4"/>
                      <a:srcRect/>
                      <a:stretch>
                        <a:fillRect/>
                      </a:stretch>
                    </p:blipFill>
                    <p:spPr bwMode="auto">
                      <a:xfrm>
                        <a:off x="865864" y="723182"/>
                        <a:ext cx="7257762" cy="647988"/>
                      </a:xfrm>
                      <a:prstGeom prst="rect">
                        <a:avLst/>
                      </a:prstGeom>
                      <a:noFill/>
                      <a:ln>
                        <a:noFill/>
                      </a:ln>
                      <a:effectLst/>
                      <a:extLst/>
                    </p:spPr>
                  </p:pic>
                </p:oleObj>
              </mc:Fallback>
            </mc:AlternateContent>
          </a:graphicData>
        </a:graphic>
      </p:graphicFrame>
      <p:graphicFrame>
        <p:nvGraphicFramePr>
          <p:cNvPr id="15" name="Object 3"/>
          <p:cNvGraphicFramePr>
            <a:graphicFrameLocks noChangeAspect="1"/>
          </p:cNvGraphicFramePr>
          <p:nvPr>
            <p:extLst>
              <p:ext uri="{D42A27DB-BD31-4B8C-83A1-F6EECF244321}">
                <p14:modId xmlns:p14="http://schemas.microsoft.com/office/powerpoint/2010/main" val="2443070325"/>
              </p:ext>
            </p:extLst>
          </p:nvPr>
        </p:nvGraphicFramePr>
        <p:xfrm>
          <a:off x="865864" y="1345582"/>
          <a:ext cx="7370329" cy="647988"/>
        </p:xfrm>
        <a:graphic>
          <a:graphicData uri="http://schemas.openxmlformats.org/presentationml/2006/ole">
            <mc:AlternateContent xmlns:mc="http://schemas.openxmlformats.org/markup-compatibility/2006">
              <mc:Choice xmlns:v="urn:schemas-microsoft-com:vml" Requires="v">
                <p:oleObj spid="_x0000_s183498" name="Equation" r:id="rId5" imgW="4178160" imgH="368280" progId="Equation.3">
                  <p:embed/>
                </p:oleObj>
              </mc:Choice>
              <mc:Fallback>
                <p:oleObj name="Equation" r:id="rId5" imgW="4178160" imgH="368280" progId="Equation.3">
                  <p:embed/>
                  <p:pic>
                    <p:nvPicPr>
                      <p:cNvPr id="15" name="Object 3"/>
                      <p:cNvPicPr>
                        <a:picLocks noChangeAspect="1" noChangeArrowheads="1"/>
                      </p:cNvPicPr>
                      <p:nvPr/>
                    </p:nvPicPr>
                    <p:blipFill>
                      <a:blip r:embed="rId6"/>
                      <a:srcRect/>
                      <a:stretch>
                        <a:fillRect/>
                      </a:stretch>
                    </p:blipFill>
                    <p:spPr bwMode="auto">
                      <a:xfrm>
                        <a:off x="865864" y="1345582"/>
                        <a:ext cx="7370329" cy="647988"/>
                      </a:xfrm>
                      <a:prstGeom prst="rect">
                        <a:avLst/>
                      </a:prstGeom>
                      <a:noFill/>
                      <a:ln>
                        <a:noFill/>
                      </a:ln>
                      <a:effectLst/>
                      <a:extLst/>
                    </p:spPr>
                  </p:pic>
                </p:oleObj>
              </mc:Fallback>
            </mc:AlternateContent>
          </a:graphicData>
        </a:graphic>
      </p:graphicFrame>
      <p:graphicFrame>
        <p:nvGraphicFramePr>
          <p:cNvPr id="16" name="Object 3"/>
          <p:cNvGraphicFramePr>
            <a:graphicFrameLocks noChangeAspect="1"/>
          </p:cNvGraphicFramePr>
          <p:nvPr>
            <p:extLst>
              <p:ext uri="{D42A27DB-BD31-4B8C-83A1-F6EECF244321}">
                <p14:modId xmlns:p14="http://schemas.microsoft.com/office/powerpoint/2010/main" val="2212646863"/>
              </p:ext>
            </p:extLst>
          </p:nvPr>
        </p:nvGraphicFramePr>
        <p:xfrm>
          <a:off x="865864" y="1972394"/>
          <a:ext cx="7302500" cy="647989"/>
        </p:xfrm>
        <a:graphic>
          <a:graphicData uri="http://schemas.openxmlformats.org/presentationml/2006/ole">
            <mc:AlternateContent xmlns:mc="http://schemas.openxmlformats.org/markup-compatibility/2006">
              <mc:Choice xmlns:v="urn:schemas-microsoft-com:vml" Requires="v">
                <p:oleObj spid="_x0000_s183499" name="Equation" r:id="rId7" imgW="4140000" imgH="368280" progId="Equation.3">
                  <p:embed/>
                </p:oleObj>
              </mc:Choice>
              <mc:Fallback>
                <p:oleObj name="Equation" r:id="rId7" imgW="4140000" imgH="368280" progId="Equation.3">
                  <p:embed/>
                  <p:pic>
                    <p:nvPicPr>
                      <p:cNvPr id="16" name="Object 3"/>
                      <p:cNvPicPr>
                        <a:picLocks noChangeAspect="1" noChangeArrowheads="1"/>
                      </p:cNvPicPr>
                      <p:nvPr/>
                    </p:nvPicPr>
                    <p:blipFill>
                      <a:blip r:embed="rId8"/>
                      <a:srcRect/>
                      <a:stretch>
                        <a:fillRect/>
                      </a:stretch>
                    </p:blipFill>
                    <p:spPr bwMode="auto">
                      <a:xfrm>
                        <a:off x="865864" y="1972394"/>
                        <a:ext cx="7302500" cy="647989"/>
                      </a:xfrm>
                      <a:prstGeom prst="rect">
                        <a:avLst/>
                      </a:prstGeom>
                      <a:noFill/>
                      <a:ln>
                        <a:noFill/>
                      </a:ln>
                      <a:effectLst/>
                      <a:extLst/>
                    </p:spPr>
                  </p:pic>
                </p:oleObj>
              </mc:Fallback>
            </mc:AlternateContent>
          </a:graphicData>
        </a:graphic>
      </p:graphicFrame>
      <p:graphicFrame>
        <p:nvGraphicFramePr>
          <p:cNvPr id="17" name="Object 3"/>
          <p:cNvGraphicFramePr>
            <a:graphicFrameLocks noChangeAspect="1"/>
          </p:cNvGraphicFramePr>
          <p:nvPr>
            <p:extLst>
              <p:ext uri="{D42A27DB-BD31-4B8C-83A1-F6EECF244321}">
                <p14:modId xmlns:p14="http://schemas.microsoft.com/office/powerpoint/2010/main" val="2492321017"/>
              </p:ext>
            </p:extLst>
          </p:nvPr>
        </p:nvGraphicFramePr>
        <p:xfrm>
          <a:off x="865864" y="2570204"/>
          <a:ext cx="6003636" cy="647988"/>
        </p:xfrm>
        <a:graphic>
          <a:graphicData uri="http://schemas.openxmlformats.org/presentationml/2006/ole">
            <mc:AlternateContent xmlns:mc="http://schemas.openxmlformats.org/markup-compatibility/2006">
              <mc:Choice xmlns:v="urn:schemas-microsoft-com:vml" Requires="v">
                <p:oleObj spid="_x0000_s183500" name="Equation" r:id="rId9" imgW="3403440" imgH="368280" progId="Equation.3">
                  <p:embed/>
                </p:oleObj>
              </mc:Choice>
              <mc:Fallback>
                <p:oleObj name="Equation" r:id="rId9" imgW="3403440" imgH="368280" progId="Equation.3">
                  <p:embed/>
                  <p:pic>
                    <p:nvPicPr>
                      <p:cNvPr id="17" name="Object 3"/>
                      <p:cNvPicPr>
                        <a:picLocks noChangeAspect="1" noChangeArrowheads="1"/>
                      </p:cNvPicPr>
                      <p:nvPr/>
                    </p:nvPicPr>
                    <p:blipFill>
                      <a:blip r:embed="rId10"/>
                      <a:srcRect/>
                      <a:stretch>
                        <a:fillRect/>
                      </a:stretch>
                    </p:blipFill>
                    <p:spPr bwMode="auto">
                      <a:xfrm>
                        <a:off x="865864" y="2570204"/>
                        <a:ext cx="6003636" cy="647988"/>
                      </a:xfrm>
                      <a:prstGeom prst="rect">
                        <a:avLst/>
                      </a:prstGeom>
                      <a:noFill/>
                      <a:ln>
                        <a:noFill/>
                      </a:ln>
                      <a:effectLst/>
                      <a:extLst/>
                    </p:spPr>
                  </p:pic>
                </p:oleObj>
              </mc:Fallback>
            </mc:AlternateContent>
          </a:graphicData>
        </a:graphic>
      </p:graphicFrame>
      <p:sp>
        <p:nvSpPr>
          <p:cNvPr id="12" name="Text Box 5"/>
          <p:cNvSpPr txBox="1">
            <a:spLocks noChangeArrowheads="1"/>
          </p:cNvSpPr>
          <p:nvPr/>
        </p:nvSpPr>
        <p:spPr bwMode="auto">
          <a:xfrm>
            <a:off x="2498026" y="3117312"/>
            <a:ext cx="392854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And so? What do we do?</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sp>
        <p:nvSpPr>
          <p:cNvPr id="19" name="Text Box 5"/>
          <p:cNvSpPr txBox="1">
            <a:spLocks noChangeArrowheads="1"/>
          </p:cNvSpPr>
          <p:nvPr/>
        </p:nvSpPr>
        <p:spPr bwMode="auto">
          <a:xfrm>
            <a:off x="351135" y="4339475"/>
            <a:ext cx="4675684" cy="443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e.g.: steady steate approx on [O</a:t>
            </a:r>
            <a:r>
              <a:rPr lang="it-IT" altLang="en-US" sz="2200" baseline="-250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endParaRPr lang="en-US" altLang="en-US" sz="2200" dirty="0">
              <a:solidFill>
                <a:srgbClr val="0000FF"/>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p:txBody>
      </p:sp>
      <p:graphicFrame>
        <p:nvGraphicFramePr>
          <p:cNvPr id="21" name="Object 3"/>
          <p:cNvGraphicFramePr>
            <a:graphicFrameLocks noChangeAspect="1"/>
          </p:cNvGraphicFramePr>
          <p:nvPr>
            <p:extLst>
              <p:ext uri="{D42A27DB-BD31-4B8C-83A1-F6EECF244321}">
                <p14:modId xmlns:p14="http://schemas.microsoft.com/office/powerpoint/2010/main" val="256757832"/>
              </p:ext>
            </p:extLst>
          </p:nvPr>
        </p:nvGraphicFramePr>
        <p:xfrm>
          <a:off x="5026819" y="4293804"/>
          <a:ext cx="2636838" cy="712787"/>
        </p:xfrm>
        <a:graphic>
          <a:graphicData uri="http://schemas.openxmlformats.org/presentationml/2006/ole">
            <mc:AlternateContent xmlns:mc="http://schemas.openxmlformats.org/markup-compatibility/2006">
              <mc:Choice xmlns:v="urn:schemas-microsoft-com:vml" Requires="v">
                <p:oleObj spid="_x0000_s183501" name="Equation" r:id="rId11" imgW="1358640" imgH="368280" progId="Equation.3">
                  <p:embed/>
                </p:oleObj>
              </mc:Choice>
              <mc:Fallback>
                <p:oleObj name="Equation" r:id="rId11" imgW="1358640" imgH="368280" progId="Equation.3">
                  <p:embed/>
                  <p:pic>
                    <p:nvPicPr>
                      <p:cNvPr id="17" name="Object 3"/>
                      <p:cNvPicPr>
                        <a:picLocks noChangeAspect="1" noChangeArrowheads="1"/>
                      </p:cNvPicPr>
                      <p:nvPr/>
                    </p:nvPicPr>
                    <p:blipFill>
                      <a:blip r:embed="rId12"/>
                      <a:srcRect/>
                      <a:stretch>
                        <a:fillRect/>
                      </a:stretch>
                    </p:blipFill>
                    <p:spPr bwMode="auto">
                      <a:xfrm>
                        <a:off x="5026819" y="4293804"/>
                        <a:ext cx="2636838" cy="712787"/>
                      </a:xfrm>
                      <a:prstGeom prst="rect">
                        <a:avLst/>
                      </a:prstGeom>
                      <a:noFill/>
                      <a:ln>
                        <a:noFill/>
                      </a:ln>
                      <a:effectLst/>
                      <a:extLst/>
                    </p:spPr>
                  </p:pic>
                </p:oleObj>
              </mc:Fallback>
            </mc:AlternateContent>
          </a:graphicData>
        </a:graphic>
      </p:graphicFrame>
      <p:graphicFrame>
        <p:nvGraphicFramePr>
          <p:cNvPr id="22" name="Object 3"/>
          <p:cNvGraphicFramePr>
            <a:graphicFrameLocks noChangeAspect="1"/>
          </p:cNvGraphicFramePr>
          <p:nvPr>
            <p:extLst>
              <p:ext uri="{D42A27DB-BD31-4B8C-83A1-F6EECF244321}">
                <p14:modId xmlns:p14="http://schemas.microsoft.com/office/powerpoint/2010/main" val="1082132283"/>
              </p:ext>
            </p:extLst>
          </p:nvPr>
        </p:nvGraphicFramePr>
        <p:xfrm>
          <a:off x="340137" y="4977685"/>
          <a:ext cx="3178175" cy="393700"/>
        </p:xfrm>
        <a:graphic>
          <a:graphicData uri="http://schemas.openxmlformats.org/presentationml/2006/ole">
            <mc:AlternateContent xmlns:mc="http://schemas.openxmlformats.org/markup-compatibility/2006">
              <mc:Choice xmlns:v="urn:schemas-microsoft-com:vml" Requires="v">
                <p:oleObj spid="_x0000_s183502" name="Equation" r:id="rId13" imgW="1638000" imgH="203040" progId="Equation.3">
                  <p:embed/>
                </p:oleObj>
              </mc:Choice>
              <mc:Fallback>
                <p:oleObj name="Equation" r:id="rId13" imgW="1638000" imgH="203040" progId="Equation.3">
                  <p:embed/>
                  <p:pic>
                    <p:nvPicPr>
                      <p:cNvPr id="17" name="Object 3"/>
                      <p:cNvPicPr>
                        <a:picLocks noChangeAspect="1" noChangeArrowheads="1"/>
                      </p:cNvPicPr>
                      <p:nvPr/>
                    </p:nvPicPr>
                    <p:blipFill>
                      <a:blip r:embed="rId14"/>
                      <a:srcRect/>
                      <a:stretch>
                        <a:fillRect/>
                      </a:stretch>
                    </p:blipFill>
                    <p:spPr bwMode="auto">
                      <a:xfrm>
                        <a:off x="340137" y="4977685"/>
                        <a:ext cx="3178175" cy="393700"/>
                      </a:xfrm>
                      <a:prstGeom prst="rect">
                        <a:avLst/>
                      </a:prstGeom>
                      <a:noFill/>
                      <a:ln>
                        <a:noFill/>
                      </a:ln>
                      <a:effectLst/>
                      <a:extLst/>
                    </p:spPr>
                  </p:pic>
                </p:oleObj>
              </mc:Fallback>
            </mc:AlternateContent>
          </a:graphicData>
        </a:graphic>
      </p:graphicFrame>
      <p:graphicFrame>
        <p:nvGraphicFramePr>
          <p:cNvPr id="23" name="Object 3"/>
          <p:cNvGraphicFramePr>
            <a:graphicFrameLocks noChangeAspect="1"/>
          </p:cNvGraphicFramePr>
          <p:nvPr>
            <p:extLst>
              <p:ext uri="{D42A27DB-BD31-4B8C-83A1-F6EECF244321}">
                <p14:modId xmlns:p14="http://schemas.microsoft.com/office/powerpoint/2010/main" val="494137722"/>
              </p:ext>
            </p:extLst>
          </p:nvPr>
        </p:nvGraphicFramePr>
        <p:xfrm>
          <a:off x="4195056" y="4989958"/>
          <a:ext cx="3302000" cy="393700"/>
        </p:xfrm>
        <a:graphic>
          <a:graphicData uri="http://schemas.openxmlformats.org/presentationml/2006/ole">
            <mc:AlternateContent xmlns:mc="http://schemas.openxmlformats.org/markup-compatibility/2006">
              <mc:Choice xmlns:v="urn:schemas-microsoft-com:vml" Requires="v">
                <p:oleObj spid="_x0000_s183503" name="Equation" r:id="rId15" imgW="1701720" imgH="203040" progId="Equation.3">
                  <p:embed/>
                </p:oleObj>
              </mc:Choice>
              <mc:Fallback>
                <p:oleObj name="Equation" r:id="rId15" imgW="1701720" imgH="203040" progId="Equation.3">
                  <p:embed/>
                  <p:pic>
                    <p:nvPicPr>
                      <p:cNvPr id="22" name="Object 3"/>
                      <p:cNvPicPr>
                        <a:picLocks noChangeAspect="1" noChangeArrowheads="1"/>
                      </p:cNvPicPr>
                      <p:nvPr/>
                    </p:nvPicPr>
                    <p:blipFill>
                      <a:blip r:embed="rId16"/>
                      <a:srcRect/>
                      <a:stretch>
                        <a:fillRect/>
                      </a:stretch>
                    </p:blipFill>
                    <p:spPr bwMode="auto">
                      <a:xfrm>
                        <a:off x="4195056" y="4989958"/>
                        <a:ext cx="3302000" cy="393700"/>
                      </a:xfrm>
                      <a:prstGeom prst="rect">
                        <a:avLst/>
                      </a:prstGeom>
                      <a:noFill/>
                      <a:ln>
                        <a:noFill/>
                      </a:ln>
                      <a:effectLst/>
                      <a:extLst/>
                    </p:spPr>
                  </p:pic>
                </p:oleObj>
              </mc:Fallback>
            </mc:AlternateContent>
          </a:graphicData>
        </a:graphic>
      </p:graphicFrame>
      <p:sp>
        <p:nvSpPr>
          <p:cNvPr id="2" name="Down Arrow 1"/>
          <p:cNvSpPr/>
          <p:nvPr/>
        </p:nvSpPr>
        <p:spPr bwMode="auto">
          <a:xfrm rot="16200000">
            <a:off x="3698755" y="5022698"/>
            <a:ext cx="315858" cy="303674"/>
          </a:xfrm>
          <a:prstGeom prst="downArrow">
            <a:avLst/>
          </a:prstGeom>
          <a:solidFill>
            <a:srgbClr val="0000FF"/>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sp>
        <p:nvSpPr>
          <p:cNvPr id="24" name="Text Box 5"/>
          <p:cNvSpPr txBox="1">
            <a:spLocks noChangeArrowheads="1"/>
          </p:cNvSpPr>
          <p:nvPr/>
        </p:nvSpPr>
        <p:spPr bwMode="auto">
          <a:xfrm>
            <a:off x="4843021" y="5383658"/>
            <a:ext cx="439587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Reduced by 1 the </a:t>
            </a:r>
            <a:r>
              <a:rPr lang="en-US" altLang="en-US" sz="22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dimentionality</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
        <p:nvSpPr>
          <p:cNvPr id="25" name="Text Box 5"/>
          <p:cNvSpPr txBox="1">
            <a:spLocks noChangeArrowheads="1"/>
          </p:cNvSpPr>
          <p:nvPr/>
        </p:nvSpPr>
        <p:spPr bwMode="auto">
          <a:xfrm>
            <a:off x="293951" y="5892818"/>
            <a:ext cx="851415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 Limit to </a:t>
            </a:r>
            <a:r>
              <a:rPr lang="en-US" alt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the most important reactions</a:t>
            </a:r>
            <a:r>
              <a:rPr lang="en-US" alt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rPr>
              <a:t>low </a:t>
            </a:r>
            <a:r>
              <a:rPr lang="en-US" sz="2200" dirty="0">
                <a:latin typeface="Tahoma" panose="020B0604030504040204" pitchFamily="34" charset="0"/>
                <a:ea typeface="Tahoma" panose="020B0604030504040204" pitchFamily="34" charset="0"/>
                <a:cs typeface="Tahoma" panose="020B0604030504040204" pitchFamily="34" charset="0"/>
              </a:rPr>
              <a:t>rate </a:t>
            </a:r>
            <a:r>
              <a:rPr lang="en-US" sz="2200" dirty="0" smtClean="0">
                <a:latin typeface="Tahoma" panose="020B0604030504040204" pitchFamily="34" charset="0"/>
                <a:ea typeface="Tahoma" panose="020B0604030504040204" pitchFamily="34" charset="0"/>
                <a:cs typeface="Tahoma" panose="020B0604030504040204" pitchFamily="34" charset="0"/>
              </a:rPr>
              <a:t>coefficients </a:t>
            </a:r>
            <a:r>
              <a:rPr lang="en-US" sz="2200" dirty="0">
                <a:latin typeface="Tahoma" panose="020B0604030504040204" pitchFamily="34" charset="0"/>
                <a:ea typeface="Tahoma" panose="020B0604030504040204" pitchFamily="34" charset="0"/>
                <a:cs typeface="Tahoma" panose="020B0604030504040204" pitchFamily="34" charset="0"/>
              </a:rPr>
              <a:t>and low reactant concentrations </a:t>
            </a:r>
            <a:r>
              <a:rPr lang="en-US" sz="2200" dirty="0" smtClean="0">
                <a:latin typeface="Tahoma" panose="020B0604030504040204" pitchFamily="34" charset="0"/>
                <a:ea typeface="Tahoma" panose="020B0604030504040204" pitchFamily="34" charset="0"/>
                <a:cs typeface="Tahoma" panose="020B0604030504040204" pitchFamily="34" charset="0"/>
              </a:rPr>
              <a:t>render a </a:t>
            </a:r>
            <a:r>
              <a:rPr lang="en-US" sz="2200" dirty="0">
                <a:latin typeface="Tahoma" panose="020B0604030504040204" pitchFamily="34" charset="0"/>
                <a:ea typeface="Tahoma" panose="020B0604030504040204" pitchFamily="34" charset="0"/>
                <a:cs typeface="Tahoma" panose="020B0604030504040204" pitchFamily="34" charset="0"/>
              </a:rPr>
              <a:t>reaction </a:t>
            </a:r>
            <a:r>
              <a:rPr lang="en-US" sz="2200" dirty="0" smtClean="0">
                <a:latin typeface="Tahoma" panose="020B0604030504040204" pitchFamily="34" charset="0"/>
                <a:ea typeface="Tahoma" panose="020B0604030504040204" pitchFamily="34" charset="0"/>
                <a:cs typeface="Tahoma" panose="020B0604030504040204" pitchFamily="34" charset="0"/>
              </a:rPr>
              <a:t>unimportant</a:t>
            </a:r>
            <a:endParaRPr lang="en-US" altLang="en-US" sz="2200" baseline="30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9789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 grpId="0" animBg="1"/>
      <p:bldP spid="24" grpId="0"/>
      <p:bldP spid="25"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9 -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376423" y="1766429"/>
            <a:ext cx="8511612" cy="3785652"/>
          </a:xfrm>
          <a:prstGeom prst="rect">
            <a:avLst/>
          </a:prstGeom>
        </p:spPr>
        <p:txBody>
          <a:bodyPr wrap="square">
            <a:spAutoFit/>
          </a:bodyPr>
          <a:lstStyle/>
          <a:p>
            <a:pPr algn="just"/>
            <a:r>
              <a:rPr lang="en-US" sz="2400" dirty="0" smtClean="0">
                <a:latin typeface="Tahoma" panose="020B0604030504040204" pitchFamily="34" charset="0"/>
                <a:ea typeface="Tahoma" panose="020B0604030504040204" pitchFamily="34" charset="0"/>
                <a:cs typeface="Tahoma" panose="020B0604030504040204" pitchFamily="34" charset="0"/>
              </a:rPr>
              <a:t>The </a:t>
            </a:r>
            <a:r>
              <a:rPr lang="en-US" sz="2400" dirty="0">
                <a:latin typeface="Tahoma" panose="020B0604030504040204" pitchFamily="34" charset="0"/>
                <a:ea typeface="Tahoma" panose="020B0604030504040204" pitchFamily="34" charset="0"/>
                <a:cs typeface="Tahoma" panose="020B0604030504040204" pitchFamily="34" charset="0"/>
              </a:rPr>
              <a:t>rate constants for the reactions of </a:t>
            </a:r>
            <a:r>
              <a:rPr lang="en-US" sz="2400" dirty="0" smtClean="0">
                <a:latin typeface="Tahoma" panose="020B0604030504040204" pitchFamily="34" charset="0"/>
                <a:ea typeface="Tahoma" panose="020B0604030504040204" pitchFamily="34" charset="0"/>
                <a:cs typeface="Tahoma" panose="020B0604030504040204" pitchFamily="34" charset="0"/>
              </a:rPr>
              <a:t>propene (C</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H</a:t>
            </a:r>
            <a:r>
              <a:rPr lang="en-US" sz="2400" baseline="-25000" dirty="0" smtClean="0">
                <a:latin typeface="Tahoma" panose="020B0604030504040204" pitchFamily="34" charset="0"/>
                <a:ea typeface="Tahoma" panose="020B0604030504040204" pitchFamily="34" charset="0"/>
                <a:cs typeface="Tahoma" panose="020B0604030504040204" pitchFamily="34" charset="0"/>
              </a:rPr>
              <a:t>6</a:t>
            </a:r>
            <a:r>
              <a:rPr lang="en-US" sz="2400" dirty="0" smtClean="0">
                <a:latin typeface="Tahoma" panose="020B0604030504040204" pitchFamily="34" charset="0"/>
                <a:ea typeface="Tahoma" panose="020B0604030504040204" pitchFamily="34" charset="0"/>
                <a:cs typeface="Tahoma" panose="020B0604030504040204" pitchFamily="34" charset="0"/>
              </a:rPr>
              <a:t>) with </a:t>
            </a:r>
            <a:r>
              <a:rPr lang="en-US" sz="2400" dirty="0">
                <a:latin typeface="Tahoma" panose="020B0604030504040204" pitchFamily="34" charset="0"/>
                <a:ea typeface="Tahoma" panose="020B0604030504040204" pitchFamily="34" charset="0"/>
                <a:cs typeface="Tahoma" panose="020B0604030504040204" pitchFamily="34" charset="0"/>
              </a:rPr>
              <a:t>OH, </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and </a:t>
            </a:r>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at 1 </a:t>
            </a:r>
            <a:r>
              <a:rPr lang="en-US" sz="2400" dirty="0" err="1" smtClean="0">
                <a:latin typeface="Tahoma" panose="020B0604030504040204" pitchFamily="34" charset="0"/>
                <a:ea typeface="Tahoma" panose="020B0604030504040204" pitchFamily="34" charset="0"/>
                <a:cs typeface="Tahoma" panose="020B0604030504040204" pitchFamily="34" charset="0"/>
              </a:rPr>
              <a:t>atm</a:t>
            </a:r>
            <a:r>
              <a:rPr lang="en-US" sz="2400" dirty="0" smtClean="0">
                <a:latin typeface="Tahoma" panose="020B0604030504040204" pitchFamily="34" charset="0"/>
                <a:ea typeface="Tahoma" panose="020B0604030504040204" pitchFamily="34" charset="0"/>
                <a:cs typeface="Tahoma" panose="020B0604030504040204" pitchFamily="34" charset="0"/>
              </a:rPr>
              <a:t> pressure </a:t>
            </a:r>
            <a:r>
              <a:rPr lang="en-US" sz="2400" dirty="0">
                <a:latin typeface="Tahoma" panose="020B0604030504040204" pitchFamily="34" charset="0"/>
                <a:ea typeface="Tahoma" panose="020B0604030504040204" pitchFamily="34" charset="0"/>
                <a:cs typeface="Tahoma" panose="020B0604030504040204" pitchFamily="34" charset="0"/>
              </a:rPr>
              <a:t>and 298 K </a:t>
            </a:r>
            <a:r>
              <a:rPr lang="en-US" sz="2400" dirty="0" smtClean="0">
                <a:latin typeface="Tahoma" panose="020B0604030504040204" pitchFamily="34" charset="0"/>
                <a:ea typeface="Tahoma" panose="020B0604030504040204" pitchFamily="34" charset="0"/>
                <a:cs typeface="Tahoma" panose="020B0604030504040204" pitchFamily="34" charset="0"/>
              </a:rPr>
              <a:t>are 2.6x10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-11</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1.0x10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-17</a:t>
            </a:r>
            <a:r>
              <a:rPr lang="en-US" sz="2400" dirty="0">
                <a:latin typeface="Tahoma" panose="020B0604030504040204" pitchFamily="34" charset="0"/>
                <a:ea typeface="Tahoma" panose="020B0604030504040204" pitchFamily="34" charset="0"/>
                <a:cs typeface="Tahoma" panose="020B0604030504040204" pitchFamily="34" charset="0"/>
              </a:rPr>
              <a:t>, and </a:t>
            </a:r>
            <a:r>
              <a:rPr lang="en-US" sz="2400" dirty="0" smtClean="0">
                <a:latin typeface="Tahoma" panose="020B0604030504040204" pitchFamily="34" charset="0"/>
                <a:ea typeface="Tahoma" panose="020B0604030504040204" pitchFamily="34" charset="0"/>
                <a:cs typeface="Tahoma" panose="020B0604030504040204" pitchFamily="34" charset="0"/>
              </a:rPr>
              <a:t>9.5x10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-15</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cm</a:t>
            </a:r>
            <a:r>
              <a:rPr lang="en-US" sz="2400" baseline="30000" dirty="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a:latin typeface="Tahoma" panose="020B0604030504040204" pitchFamily="34" charset="0"/>
                <a:ea typeface="Tahoma" panose="020B0604030504040204" pitchFamily="34" charset="0"/>
                <a:cs typeface="Tahoma" panose="020B0604030504040204" pitchFamily="34" charset="0"/>
              </a:rPr>
              <a:t>molecule</a:t>
            </a:r>
            <a:r>
              <a:rPr lang="en-US" sz="2400" baseline="30000" dirty="0">
                <a:latin typeface="Tahoma" panose="020B0604030504040204" pitchFamily="34" charset="0"/>
                <a:ea typeface="Tahoma" panose="020B0604030504040204" pitchFamily="34" charset="0"/>
                <a:cs typeface="Tahoma" panose="020B0604030504040204" pitchFamily="34" charset="0"/>
              </a:rPr>
              <a:t>−1</a:t>
            </a:r>
            <a:r>
              <a:rPr lang="en-US" sz="2400" dirty="0">
                <a:latin typeface="Tahoma" panose="020B0604030504040204" pitchFamily="34" charset="0"/>
                <a:ea typeface="Tahoma" panose="020B0604030504040204" pitchFamily="34" charset="0"/>
                <a:cs typeface="Tahoma" panose="020B0604030504040204" pitchFamily="34" charset="0"/>
              </a:rPr>
              <a:t>s</a:t>
            </a:r>
            <a:r>
              <a:rPr lang="en-US" sz="2400" baseline="30000" dirty="0">
                <a:latin typeface="Tahoma" panose="020B0604030504040204" pitchFamily="34" charset="0"/>
                <a:ea typeface="Tahoma" panose="020B0604030504040204" pitchFamily="34" charset="0"/>
                <a:cs typeface="Tahoma" panose="020B0604030504040204" pitchFamily="34" charset="0"/>
              </a:rPr>
              <a:t>−</a:t>
            </a:r>
            <a:r>
              <a:rPr lang="en-US" sz="2400" baseline="30000" dirty="0" smtClean="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 respectively</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Typical concentrations at the </a:t>
            </a:r>
            <a:r>
              <a:rPr lang="en-US" sz="2400" dirty="0">
                <a:latin typeface="Tahoma" panose="020B0604030504040204" pitchFamily="34" charset="0"/>
                <a:ea typeface="Tahoma" panose="020B0604030504040204" pitchFamily="34" charset="0"/>
                <a:cs typeface="Tahoma" panose="020B0604030504040204" pitchFamily="34" charset="0"/>
              </a:rPr>
              <a:t>surface in a moderately polluted atmosphere </a:t>
            </a:r>
            <a:r>
              <a:rPr lang="en-US" sz="2400" dirty="0" smtClean="0">
                <a:latin typeface="Tahoma" panose="020B0604030504040204" pitchFamily="34" charset="0"/>
                <a:ea typeface="Tahoma" panose="020B0604030504040204" pitchFamily="34" charset="0"/>
                <a:cs typeface="Tahoma" panose="020B0604030504040204" pitchFamily="34" charset="0"/>
              </a:rPr>
              <a:t>are [OH]=5x10</a:t>
            </a:r>
            <a:r>
              <a:rPr lang="en-US" sz="2400" baseline="30000" dirty="0" smtClean="0">
                <a:latin typeface="Tahoma" panose="020B0604030504040204" pitchFamily="34" charset="0"/>
                <a:ea typeface="Tahoma" panose="020B0604030504040204" pitchFamily="34" charset="0"/>
                <a:cs typeface="Tahoma" panose="020B0604030504040204" pitchFamily="34" charset="0"/>
              </a:rPr>
              <a:t>6</a:t>
            </a:r>
            <a:r>
              <a:rPr lang="en-US" sz="2400" dirty="0" smtClean="0">
                <a:latin typeface="Tahoma" panose="020B0604030504040204" pitchFamily="34" charset="0"/>
                <a:ea typeface="Tahoma" panose="020B0604030504040204" pitchFamily="34" charset="0"/>
                <a:cs typeface="Tahoma" panose="020B0604030504040204" pitchFamily="34" charset="0"/>
              </a:rPr>
              <a:t> molecule</a:t>
            </a:r>
            <a:r>
              <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cm</a:t>
            </a:r>
            <a:r>
              <a:rPr lang="en-US" sz="2400" baseline="30000" dirty="0" smtClean="0">
                <a:latin typeface="Tahoma" panose="020B0604030504040204" pitchFamily="34" charset="0"/>
                <a:ea typeface="Tahoma" panose="020B0604030504040204" pitchFamily="34" charset="0"/>
                <a:cs typeface="Tahoma" panose="020B0604030504040204" pitchFamily="34" charset="0"/>
              </a:rPr>
              <a:t>-3</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]=100 ppb, </a:t>
            </a:r>
            <a:r>
              <a:rPr lang="en-US" sz="2400" dirty="0">
                <a:latin typeface="Tahoma" panose="020B0604030504040204" pitchFamily="34" charset="0"/>
                <a:ea typeface="Tahoma" panose="020B0604030504040204" pitchFamily="34" charset="0"/>
                <a:cs typeface="Tahoma" panose="020B0604030504040204" pitchFamily="34" charset="0"/>
              </a:rPr>
              <a:t>and </a:t>
            </a:r>
            <a:r>
              <a:rPr lang="en-US" sz="2400" dirty="0" smtClean="0">
                <a:latin typeface="Tahoma" panose="020B0604030504040204" pitchFamily="34" charset="0"/>
                <a:ea typeface="Tahoma" panose="020B0604030504040204" pitchFamily="34" charset="0"/>
                <a:cs typeface="Tahoma" panose="020B0604030504040204" pitchFamily="34" charset="0"/>
              </a:rPr>
              <a:t>[NO</a:t>
            </a:r>
            <a:r>
              <a:rPr lang="en-US" sz="2400" baseline="-25000" dirty="0" smtClean="0">
                <a:latin typeface="Tahoma" panose="020B0604030504040204" pitchFamily="34" charset="0"/>
                <a:ea typeface="Tahoma" panose="020B0604030504040204" pitchFamily="34" charset="0"/>
                <a:cs typeface="Tahoma" panose="020B0604030504040204" pitchFamily="34" charset="0"/>
              </a:rPr>
              <a:t>3</a:t>
            </a:r>
            <a:r>
              <a:rPr lang="en-US" sz="2400" dirty="0" smtClean="0">
                <a:latin typeface="Tahoma" panose="020B0604030504040204" pitchFamily="34" charset="0"/>
                <a:ea typeface="Tahoma" panose="020B0604030504040204" pitchFamily="34" charset="0"/>
                <a:cs typeface="Tahoma" panose="020B0604030504040204" pitchFamily="34" charset="0"/>
              </a:rPr>
              <a:t>]=50 ppt. Assume </a:t>
            </a:r>
            <a:r>
              <a:rPr lang="en-US" sz="2400" dirty="0">
                <a:latin typeface="Tahoma" panose="020B0604030504040204" pitchFamily="34" charset="0"/>
                <a:ea typeface="Tahoma" panose="020B0604030504040204" pitchFamily="34" charset="0"/>
                <a:cs typeface="Tahoma" panose="020B0604030504040204" pitchFamily="34" charset="0"/>
              </a:rPr>
              <a:t>298 K and 1 </a:t>
            </a:r>
            <a:r>
              <a:rPr lang="en-US" sz="2400" dirty="0" err="1">
                <a:latin typeface="Tahoma" panose="020B0604030504040204" pitchFamily="34" charset="0"/>
                <a:ea typeface="Tahoma" panose="020B0604030504040204" pitchFamily="34" charset="0"/>
                <a:cs typeface="Tahoma" panose="020B0604030504040204" pitchFamily="34" charset="0"/>
              </a:rPr>
              <a:t>atm</a:t>
            </a:r>
            <a:r>
              <a:rPr lang="en-US" sz="2400" dirty="0">
                <a:latin typeface="Tahoma" panose="020B0604030504040204" pitchFamily="34" charset="0"/>
                <a:ea typeface="Tahoma" panose="020B0604030504040204" pitchFamily="34" charset="0"/>
                <a:cs typeface="Tahoma" panose="020B0604030504040204" pitchFamily="34" charset="0"/>
              </a:rPr>
              <a:t> pressure.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arenBoth"/>
            </a:pPr>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are </a:t>
            </a:r>
            <a:r>
              <a:rPr lang="en-US" sz="2400" dirty="0" smtClean="0">
                <a:latin typeface="Tahoma" panose="020B0604030504040204" pitchFamily="34" charset="0"/>
                <a:ea typeface="Tahoma" panose="020B0604030504040204" pitchFamily="34" charset="0"/>
                <a:cs typeface="Tahoma" panose="020B0604030504040204" pitchFamily="34" charset="0"/>
              </a:rPr>
              <a:t>the half-lives </a:t>
            </a:r>
            <a:r>
              <a:rPr lang="en-US" sz="2400" dirty="0">
                <a:latin typeface="Tahoma" panose="020B0604030504040204" pitchFamily="34" charset="0"/>
                <a:ea typeface="Tahoma" panose="020B0604030504040204" pitchFamily="34" charset="0"/>
                <a:cs typeface="Tahoma" panose="020B0604030504040204" pitchFamily="34" charset="0"/>
              </a:rPr>
              <a:t>of propene with respect to removal from </a:t>
            </a:r>
            <a:r>
              <a:rPr lang="en-US" sz="2400" dirty="0" smtClean="0">
                <a:latin typeface="Tahoma" panose="020B0604030504040204" pitchFamily="34" charset="0"/>
                <a:ea typeface="Tahoma" panose="020B0604030504040204" pitchFamily="34" charset="0"/>
                <a:cs typeface="Tahoma" panose="020B0604030504040204" pitchFamily="34" charset="0"/>
              </a:rPr>
              <a:t>the atmosphere </a:t>
            </a:r>
            <a:r>
              <a:rPr lang="en-US" sz="2400" dirty="0">
                <a:latin typeface="Tahoma" panose="020B0604030504040204" pitchFamily="34" charset="0"/>
                <a:ea typeface="Tahoma" panose="020B0604030504040204" pitchFamily="34" charset="0"/>
                <a:cs typeface="Tahoma" panose="020B0604030504040204" pitchFamily="34" charset="0"/>
              </a:rPr>
              <a:t>by each of these species?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arenBoth"/>
            </a:pPr>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is </a:t>
            </a:r>
            <a:r>
              <a:rPr lang="en-US" sz="2400" dirty="0" smtClean="0">
                <a:latin typeface="Tahoma" panose="020B0604030504040204" pitchFamily="34" charset="0"/>
                <a:ea typeface="Tahoma" panose="020B0604030504040204" pitchFamily="34" charset="0"/>
                <a:cs typeface="Tahoma" panose="020B0604030504040204" pitchFamily="34" charset="0"/>
              </a:rPr>
              <a:t>the half-life </a:t>
            </a:r>
            <a:r>
              <a:rPr lang="en-US" sz="2400" dirty="0">
                <a:latin typeface="Tahoma" panose="020B0604030504040204" pitchFamily="34" charset="0"/>
                <a:ea typeface="Tahoma" panose="020B0604030504040204" pitchFamily="34" charset="0"/>
                <a:cs typeface="Tahoma" panose="020B0604030504040204" pitchFamily="34" charset="0"/>
              </a:rPr>
              <a:t>of propene with respect to all three </a:t>
            </a:r>
            <a:r>
              <a:rPr lang="en-US" sz="2400" dirty="0" smtClean="0">
                <a:latin typeface="Tahoma" panose="020B0604030504040204" pitchFamily="34" charset="0"/>
                <a:ea typeface="Tahoma" panose="020B0604030504040204" pitchFamily="34" charset="0"/>
                <a:cs typeface="Tahoma" panose="020B0604030504040204" pitchFamily="34" charset="0"/>
              </a:rPr>
              <a:t>acting simultaneously?</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6427653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9 -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376423" y="1032389"/>
            <a:ext cx="8511612" cy="1477328"/>
          </a:xfrm>
          <a:prstGeom prst="rect">
            <a:avLst/>
          </a:prstGeom>
        </p:spPr>
        <p:txBody>
          <a:bodyPr wrap="square">
            <a:spAutoFit/>
          </a:bodyPr>
          <a:lstStyle/>
          <a:p>
            <a:pPr algn="just"/>
            <a:r>
              <a:rPr lang="en-US" dirty="0" smtClean="0">
                <a:latin typeface="Tahoma" panose="020B0604030504040204" pitchFamily="34" charset="0"/>
                <a:ea typeface="Tahoma" panose="020B0604030504040204" pitchFamily="34" charset="0"/>
                <a:cs typeface="Tahoma" panose="020B0604030504040204" pitchFamily="34" charset="0"/>
              </a:rPr>
              <a:t>C</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H</a:t>
            </a:r>
            <a:r>
              <a:rPr lang="en-US" baseline="-25000" dirty="0" smtClean="0">
                <a:latin typeface="Tahoma" panose="020B0604030504040204" pitchFamily="34" charset="0"/>
                <a:ea typeface="Tahoma" panose="020B0604030504040204" pitchFamily="34" charset="0"/>
                <a:cs typeface="Tahoma" panose="020B0604030504040204" pitchFamily="34" charset="0"/>
              </a:rPr>
              <a:t>6 </a:t>
            </a:r>
            <a:r>
              <a:rPr lang="en-US" dirty="0" smtClean="0">
                <a:latin typeface="Tahoma" panose="020B0604030504040204" pitchFamily="34" charset="0"/>
                <a:ea typeface="Tahoma" panose="020B0604030504040204" pitchFamily="34" charset="0"/>
                <a:cs typeface="Tahoma" panose="020B0604030504040204" pitchFamily="34" charset="0"/>
              </a:rPr>
              <a:t>+ OH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a:t>
            </a:r>
            <a:r>
              <a:rPr lang="en-US"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baseline="-25000" dirty="0" err="1"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2.6x10</a:t>
            </a:r>
            <a:r>
              <a:rPr lang="en-US" baseline="30000" dirty="0" smtClean="0">
                <a:latin typeface="Tahoma" panose="020B0604030504040204" pitchFamily="34" charset="0"/>
                <a:ea typeface="Tahoma" panose="020B0604030504040204" pitchFamily="34" charset="0"/>
                <a:cs typeface="Tahoma" panose="020B0604030504040204" pitchFamily="34" charset="0"/>
              </a:rPr>
              <a:t>-11 </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a:t>
            </a:r>
            <a:r>
              <a:rPr lang="en-US" baseline="30000" dirty="0" smtClean="0">
                <a:latin typeface="Tahoma" panose="020B0604030504040204" pitchFamily="34" charset="0"/>
                <a:ea typeface="Tahoma" panose="020B0604030504040204" pitchFamily="34" charset="0"/>
                <a:cs typeface="Tahoma" panose="020B0604030504040204" pitchFamily="34" charset="0"/>
              </a:rPr>
              <a:t>1</a:t>
            </a:r>
          </a:p>
          <a:p>
            <a:pPr algn="just"/>
            <a:r>
              <a:rPr lang="en-US" dirty="0" smtClean="0">
                <a:latin typeface="Tahoma" panose="020B0604030504040204" pitchFamily="34" charset="0"/>
                <a:ea typeface="Tahoma" panose="020B0604030504040204" pitchFamily="34" charset="0"/>
                <a:cs typeface="Tahoma" panose="020B0604030504040204" pitchFamily="34" charset="0"/>
              </a:rPr>
              <a:t>C</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H</a:t>
            </a:r>
            <a:r>
              <a:rPr lang="en-US" baseline="-25000" dirty="0" smtClean="0">
                <a:latin typeface="Tahoma" panose="020B0604030504040204" pitchFamily="34" charset="0"/>
                <a:ea typeface="Tahoma" panose="020B0604030504040204" pitchFamily="34" charset="0"/>
                <a:cs typeface="Tahoma" panose="020B0604030504040204" pitchFamily="34" charset="0"/>
              </a:rPr>
              <a:t>6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k</a:t>
            </a:r>
            <a:r>
              <a:rPr lang="en-US"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O3</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1.0x10</a:t>
            </a:r>
            <a:r>
              <a:rPr lang="en-US" baseline="30000" dirty="0" smtClean="0">
                <a:latin typeface="Tahoma" panose="020B0604030504040204" pitchFamily="34" charset="0"/>
                <a:ea typeface="Tahoma" panose="020B0604030504040204" pitchFamily="34" charset="0"/>
                <a:cs typeface="Tahoma" panose="020B0604030504040204" pitchFamily="34" charset="0"/>
              </a:rPr>
              <a:t>-17</a:t>
            </a:r>
            <a:r>
              <a:rPr lang="en-US" dirty="0">
                <a:latin typeface="Tahoma" panose="020B0604030504040204" pitchFamily="34" charset="0"/>
                <a:ea typeface="Tahoma" panose="020B0604030504040204" pitchFamily="34" charset="0"/>
                <a:cs typeface="Tahoma" panose="020B0604030504040204" pitchFamily="34" charset="0"/>
              </a:rPr>
              <a:t> 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a:t>
            </a:r>
            <a:r>
              <a:rPr lang="en-US" baseline="30000" dirty="0" smtClean="0">
                <a:latin typeface="Tahoma" panose="020B0604030504040204" pitchFamily="34" charset="0"/>
                <a:ea typeface="Tahoma" panose="020B0604030504040204" pitchFamily="34" charset="0"/>
                <a:cs typeface="Tahoma" panose="020B0604030504040204" pitchFamily="34" charset="0"/>
              </a:rPr>
              <a:t>1</a:t>
            </a:r>
          </a:p>
          <a:p>
            <a:pPr algn="just"/>
            <a:r>
              <a:rPr lang="en-US" dirty="0">
                <a:latin typeface="Tahoma" panose="020B0604030504040204" pitchFamily="34" charset="0"/>
                <a:ea typeface="Tahoma" panose="020B0604030504040204" pitchFamily="34" charset="0"/>
                <a:cs typeface="Tahoma" panose="020B0604030504040204" pitchFamily="34" charset="0"/>
              </a:rPr>
              <a:t>C</a:t>
            </a:r>
            <a:r>
              <a:rPr lang="en-US" baseline="-25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rPr>
              <a:t>H</a:t>
            </a:r>
            <a:r>
              <a:rPr lang="en-US" baseline="-25000" dirty="0">
                <a:latin typeface="Tahoma" panose="020B0604030504040204" pitchFamily="34" charset="0"/>
                <a:ea typeface="Tahoma" panose="020B0604030504040204" pitchFamily="34" charset="0"/>
                <a:cs typeface="Tahoma" panose="020B0604030504040204" pitchFamily="34" charset="0"/>
              </a:rPr>
              <a:t>6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NO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NO3</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a:latin typeface="Tahoma" panose="020B0604030504040204" pitchFamily="34" charset="0"/>
                <a:ea typeface="Tahoma" panose="020B0604030504040204" pitchFamily="34" charset="0"/>
                <a:cs typeface="Tahoma" panose="020B0604030504040204" pitchFamily="34" charset="0"/>
              </a:rPr>
              <a:t>9.5x10</a:t>
            </a:r>
            <a:r>
              <a:rPr lang="en-US" baseline="30000" dirty="0">
                <a:latin typeface="Tahoma" panose="020B0604030504040204" pitchFamily="34" charset="0"/>
                <a:ea typeface="Tahoma" panose="020B0604030504040204" pitchFamily="34" charset="0"/>
                <a:cs typeface="Tahoma" panose="020B0604030504040204" pitchFamily="34" charset="0"/>
              </a:rPr>
              <a:t>-15</a:t>
            </a:r>
            <a:r>
              <a:rPr lang="en-US" dirty="0">
                <a:latin typeface="Tahoma" panose="020B0604030504040204" pitchFamily="34" charset="0"/>
                <a:ea typeface="Tahoma" panose="020B0604030504040204" pitchFamily="34" charset="0"/>
                <a:cs typeface="Tahoma" panose="020B0604030504040204" pitchFamily="34" charset="0"/>
              </a:rPr>
              <a:t> 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endPar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just"/>
            <a:r>
              <a:rPr lang="en-US" dirty="0" smtClean="0">
                <a:latin typeface="Tahoma" panose="020B0604030504040204" pitchFamily="34" charset="0"/>
                <a:ea typeface="Tahoma" panose="020B0604030504040204" pitchFamily="34" charset="0"/>
                <a:cs typeface="Tahoma" panose="020B0604030504040204" pitchFamily="34" charset="0"/>
              </a:rPr>
              <a:t>Concentrations: 		[OH]=5x10</a:t>
            </a:r>
            <a:r>
              <a:rPr lang="en-US" baseline="30000" dirty="0" smtClean="0">
                <a:latin typeface="Tahoma" panose="020B0604030504040204" pitchFamily="34" charset="0"/>
                <a:ea typeface="Tahoma" panose="020B0604030504040204" pitchFamily="34" charset="0"/>
                <a:cs typeface="Tahoma" panose="020B0604030504040204" pitchFamily="34" charset="0"/>
              </a:rPr>
              <a:t>6</a:t>
            </a:r>
            <a:r>
              <a:rPr lang="en-US" dirty="0" smtClean="0">
                <a:latin typeface="Tahoma" panose="020B0604030504040204" pitchFamily="34" charset="0"/>
                <a:ea typeface="Tahoma" panose="020B0604030504040204" pitchFamily="34" charset="0"/>
                <a:cs typeface="Tahoma" panose="020B0604030504040204" pitchFamily="34" charset="0"/>
              </a:rPr>
              <a:t> molecule</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endParaRPr lang="en-US" dirty="0">
              <a:latin typeface="Tahoma" panose="020B0604030504040204" pitchFamily="34" charset="0"/>
              <a:ea typeface="Tahoma" panose="020B0604030504040204" pitchFamily="34" charset="0"/>
              <a:cs typeface="Tahoma" panose="020B0604030504040204" pitchFamily="34" charset="0"/>
            </a:endParaRPr>
          </a:p>
          <a:p>
            <a:pPr algn="just"/>
            <a:r>
              <a:rPr lang="en-US" dirty="0" smtClean="0">
                <a:latin typeface="Tahoma" panose="020B0604030504040204" pitchFamily="34" charset="0"/>
                <a:ea typeface="Tahoma" panose="020B0604030504040204" pitchFamily="34" charset="0"/>
                <a:cs typeface="Tahoma" panose="020B0604030504040204" pitchFamily="34" charset="0"/>
              </a:rPr>
              <a:t>		    	[O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]=100 ppb     [NO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]=50 </a:t>
            </a:r>
            <a:r>
              <a:rPr lang="en-US" dirty="0" err="1" smtClean="0">
                <a:latin typeface="Tahoma" panose="020B0604030504040204" pitchFamily="34" charset="0"/>
                <a:ea typeface="Tahoma" panose="020B0604030504040204" pitchFamily="34" charset="0"/>
                <a:cs typeface="Tahoma" panose="020B0604030504040204" pitchFamily="34" charset="0"/>
              </a:rPr>
              <a:t>ppt</a:t>
            </a:r>
            <a:r>
              <a:rPr lang="en-US" dirty="0" smtClean="0">
                <a:latin typeface="Tahoma" panose="020B0604030504040204" pitchFamily="34" charset="0"/>
                <a:ea typeface="Tahoma" panose="020B0604030504040204" pitchFamily="34" charset="0"/>
                <a:cs typeface="Tahoma" panose="020B0604030504040204" pitchFamily="34" charset="0"/>
              </a:rPr>
              <a:t>      T=298 K, P= 1 </a:t>
            </a:r>
            <a:r>
              <a:rPr lang="en-US" dirty="0" err="1" smtClean="0">
                <a:latin typeface="Tahoma" panose="020B0604030504040204" pitchFamily="34" charset="0"/>
                <a:ea typeface="Tahoma" panose="020B0604030504040204" pitchFamily="34" charset="0"/>
                <a:cs typeface="Tahoma" panose="020B0604030504040204" pitchFamily="34" charset="0"/>
              </a:rPr>
              <a:t>atm</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257695" y="5804691"/>
            <a:ext cx="9186929" cy="769441"/>
          </a:xfrm>
          <a:prstGeom prst="rect">
            <a:avLst/>
          </a:prstGeom>
        </p:spPr>
        <p:txBody>
          <a:bodyPr wrap="square">
            <a:spAutoFit/>
          </a:bodyPr>
          <a:lstStyle/>
          <a:p>
            <a:r>
              <a:rPr lang="en-US" sz="2200" dirty="0">
                <a:latin typeface="Tahoma" panose="020B0604030504040204" pitchFamily="34" charset="0"/>
                <a:ea typeface="Tahoma" panose="020B0604030504040204" pitchFamily="34" charset="0"/>
                <a:cs typeface="Tahoma" panose="020B0604030504040204" pitchFamily="34" charset="0"/>
              </a:rPr>
              <a:t>100 </a:t>
            </a:r>
            <a:r>
              <a:rPr lang="en-US" sz="2200" dirty="0" smtClean="0">
                <a:latin typeface="Tahoma" panose="020B0604030504040204" pitchFamily="34" charset="0"/>
                <a:ea typeface="Tahoma" panose="020B0604030504040204" pitchFamily="34" charset="0"/>
                <a:cs typeface="Tahoma" panose="020B0604030504040204" pitchFamily="34" charset="0"/>
              </a:rPr>
              <a:t>ppb=0.1ppm=10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-7</a:t>
            </a:r>
            <a:r>
              <a:rPr lang="en-US" sz="2200" dirty="0" smtClean="0">
                <a:latin typeface="Tahoma" panose="020B0604030504040204" pitchFamily="34" charset="0"/>
                <a:ea typeface="Tahoma" panose="020B0604030504040204" pitchFamily="34" charset="0"/>
                <a:cs typeface="Tahoma" panose="020B0604030504040204" pitchFamily="34" charset="0"/>
              </a:rPr>
              <a:t>x2.463x10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19</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12 </a:t>
            </a:r>
            <a:r>
              <a:rPr lang="en-US" sz="2200" dirty="0" smtClean="0">
                <a:latin typeface="Tahoma" panose="020B0604030504040204" pitchFamily="34" charset="0"/>
                <a:ea typeface="Tahoma" panose="020B0604030504040204" pitchFamily="34" charset="0"/>
                <a:cs typeface="Tahoma" panose="020B0604030504040204" pitchFamily="34" charset="0"/>
              </a:rPr>
              <a:t>molecule</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a:t>
            </a:r>
          </a:p>
          <a:p>
            <a:r>
              <a:rPr lang="en-US" sz="2200" dirty="0">
                <a:latin typeface="Tahoma" panose="020B0604030504040204" pitchFamily="34" charset="0"/>
                <a:ea typeface="Tahoma" panose="020B0604030504040204" pitchFamily="34" charset="0"/>
                <a:cs typeface="Tahoma" panose="020B0604030504040204" pitchFamily="34" charset="0"/>
              </a:rPr>
              <a:t>50 </a:t>
            </a:r>
            <a:r>
              <a:rPr lang="en-US" sz="2200" dirty="0" err="1" smtClean="0">
                <a:latin typeface="Tahoma" panose="020B0604030504040204" pitchFamily="34" charset="0"/>
                <a:ea typeface="Tahoma" panose="020B0604030504040204" pitchFamily="34" charset="0"/>
                <a:cs typeface="Tahoma" panose="020B0604030504040204" pitchFamily="34" charset="0"/>
              </a:rPr>
              <a:t>ppt</a:t>
            </a:r>
            <a:r>
              <a:rPr lang="en-US" sz="2200" dirty="0" smtClean="0">
                <a:latin typeface="Tahoma" panose="020B0604030504040204" pitchFamily="34" charset="0"/>
                <a:ea typeface="Tahoma" panose="020B0604030504040204" pitchFamily="34" charset="0"/>
                <a:cs typeface="Tahoma" panose="020B0604030504040204" pitchFamily="34" charset="0"/>
              </a:rPr>
              <a:t>=2.463x10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19</a:t>
            </a:r>
            <a:r>
              <a:rPr lang="en-US" sz="2200" dirty="0" smtClean="0">
                <a:latin typeface="Tahoma" panose="020B0604030504040204" pitchFamily="34" charset="0"/>
                <a:ea typeface="Tahoma" panose="020B0604030504040204" pitchFamily="34" charset="0"/>
                <a:cs typeface="Tahoma" panose="020B0604030504040204" pitchFamily="34" charset="0"/>
              </a:rPr>
              <a:t>x50/10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12</a:t>
            </a:r>
            <a:r>
              <a:rPr lang="en-US" sz="2200" dirty="0" smtClean="0">
                <a:latin typeface="Tahoma" panose="020B0604030504040204" pitchFamily="34" charset="0"/>
                <a:ea typeface="Tahoma" panose="020B0604030504040204" pitchFamily="34" charset="0"/>
                <a:cs typeface="Tahoma" panose="020B0604030504040204" pitchFamily="34" charset="0"/>
              </a:rPr>
              <a:t>=1.23x10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9</a:t>
            </a:r>
            <a:r>
              <a:rPr lang="en-US" sz="2200" dirty="0">
                <a:latin typeface="Tahoma" panose="020B0604030504040204" pitchFamily="34" charset="0"/>
                <a:ea typeface="Tahoma" panose="020B0604030504040204" pitchFamily="34" charset="0"/>
                <a:cs typeface="Tahoma" panose="020B0604030504040204" pitchFamily="34" charset="0"/>
              </a:rPr>
              <a:t> 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 	</a:t>
            </a:r>
            <a:r>
              <a:rPr lang="en-US" sz="2200" dirty="0">
                <a:latin typeface="Tahoma" panose="020B0604030504040204" pitchFamily="34" charset="0"/>
                <a:ea typeface="Tahoma" panose="020B0604030504040204" pitchFamily="34" charset="0"/>
                <a:cs typeface="Tahoma" panose="020B0604030504040204" pitchFamily="34" charset="0"/>
              </a:rPr>
              <a:t>  </a:t>
            </a:r>
            <a:r>
              <a:rPr lang="en-US" sz="2200" dirty="0" smtClean="0">
                <a:latin typeface="Tahoma" panose="020B0604030504040204" pitchFamily="34" charset="0"/>
                <a:ea typeface="Tahoma" panose="020B0604030504040204" pitchFamily="34" charset="0"/>
                <a:cs typeface="Tahoma" panose="020B0604030504040204" pitchFamily="34" charset="0"/>
              </a:rPr>
              <a:t>    [NO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166301" y="2449558"/>
            <a:ext cx="8721734" cy="2308324"/>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a) We apply the pseudo-first order expression for the half-life:           </a:t>
            </a:r>
            <a:r>
              <a:rPr 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a:t>
            </a:r>
            <a:r>
              <a:rPr lang="en-US" sz="2400" dirty="0" smtClean="0">
                <a:latin typeface="Tahoma" panose="020B0604030504040204" pitchFamily="34" charset="0"/>
                <a:ea typeface="Tahoma" panose="020B0604030504040204" pitchFamily="34" charset="0"/>
                <a:cs typeface="Tahoma" panose="020B0604030504040204" pitchFamily="34" charset="0"/>
              </a:rPr>
              <a:t>=ln2/k[B]=0.693/k[B] </a:t>
            </a:r>
          </a:p>
          <a:p>
            <a:pPr algn="just"/>
            <a:r>
              <a:rPr lang="en-US" sz="2400" dirty="0" smtClean="0">
                <a:latin typeface="Tahoma" panose="020B0604030504040204" pitchFamily="34" charset="0"/>
                <a:ea typeface="Tahoma" panose="020B0604030504040204" pitchFamily="34" charset="0"/>
                <a:cs typeface="Tahoma" panose="020B0604030504040204" pitchFamily="34" charset="0"/>
              </a:rPr>
              <a:t>But first we need to express mixing ratios (ppb and </a:t>
            </a:r>
            <a:r>
              <a:rPr lang="en-US" sz="2400" dirty="0" err="1" smtClean="0">
                <a:latin typeface="Tahoma" panose="020B0604030504040204" pitchFamily="34" charset="0"/>
                <a:ea typeface="Tahoma" panose="020B0604030504040204" pitchFamily="34" charset="0"/>
                <a:cs typeface="Tahoma" panose="020B0604030504040204" pitchFamily="34" charset="0"/>
              </a:rPr>
              <a:t>ppt</a:t>
            </a:r>
            <a:r>
              <a:rPr lang="en-US" sz="2400" dirty="0" smtClean="0">
                <a:latin typeface="Tahoma" panose="020B0604030504040204" pitchFamily="34" charset="0"/>
                <a:ea typeface="Tahoma" panose="020B0604030504040204" pitchFamily="34" charset="0"/>
                <a:cs typeface="Tahoma" panose="020B0604030504040204" pitchFamily="34" charset="0"/>
              </a:rPr>
              <a:t>) in term of number density. Given the number density of air at </a:t>
            </a:r>
            <a:r>
              <a:rPr lang="en-US" sz="2400" dirty="0">
                <a:latin typeface="Tahoma" panose="020B0604030504040204" pitchFamily="34" charset="0"/>
                <a:ea typeface="Tahoma" panose="020B0604030504040204" pitchFamily="34" charset="0"/>
                <a:cs typeface="Tahoma" panose="020B0604030504040204" pitchFamily="34" charset="0"/>
              </a:rPr>
              <a:t>298 K and 1 </a:t>
            </a:r>
            <a:r>
              <a:rPr lang="en-US" sz="2400" dirty="0" err="1" smtClean="0">
                <a:latin typeface="Tahoma" panose="020B0604030504040204" pitchFamily="34" charset="0"/>
                <a:ea typeface="Tahoma" panose="020B0604030504040204" pitchFamily="34" charset="0"/>
                <a:cs typeface="Tahoma" panose="020B0604030504040204" pitchFamily="34" charset="0"/>
              </a:rPr>
              <a:t>atm</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Object 11"/>
          <p:cNvGraphicFramePr>
            <a:graphicFrameLocks noChangeAspect="1"/>
          </p:cNvGraphicFramePr>
          <p:nvPr>
            <p:extLst/>
          </p:nvPr>
        </p:nvGraphicFramePr>
        <p:xfrm>
          <a:off x="101252" y="4910203"/>
          <a:ext cx="9025221" cy="742167"/>
        </p:xfrm>
        <a:graphic>
          <a:graphicData uri="http://schemas.openxmlformats.org/presentationml/2006/ole">
            <mc:AlternateContent xmlns:mc="http://schemas.openxmlformats.org/markup-compatibility/2006">
              <mc:Choice xmlns:v="urn:schemas-microsoft-com:vml" Requires="v">
                <p:oleObj spid="_x0000_s200707" name="Equation" r:id="rId5" imgW="5562360" imgH="457200" progId="Equation.3">
                  <p:embed/>
                </p:oleObj>
              </mc:Choice>
              <mc:Fallback>
                <p:oleObj name="Equation" r:id="rId5" imgW="5562360" imgH="457200" progId="Equation.3">
                  <p:embed/>
                  <p:pic>
                    <p:nvPicPr>
                      <p:cNvPr id="8" name="Object 11"/>
                      <p:cNvPicPr>
                        <a:picLocks noChangeAspect="1" noChangeArrowheads="1"/>
                      </p:cNvPicPr>
                      <p:nvPr/>
                    </p:nvPicPr>
                    <p:blipFill>
                      <a:blip r:embed="rId6"/>
                      <a:srcRect/>
                      <a:stretch>
                        <a:fillRect/>
                      </a:stretch>
                    </p:blipFill>
                    <p:spPr bwMode="auto">
                      <a:xfrm>
                        <a:off x="101252" y="4910203"/>
                        <a:ext cx="9025221" cy="742167"/>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48376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9 -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376423" y="1032389"/>
            <a:ext cx="8511612" cy="1477328"/>
          </a:xfrm>
          <a:prstGeom prst="rect">
            <a:avLst/>
          </a:prstGeom>
        </p:spPr>
        <p:txBody>
          <a:bodyPr wrap="square">
            <a:spAutoFit/>
          </a:bodyPr>
          <a:lstStyle/>
          <a:p>
            <a:pPr algn="just"/>
            <a:r>
              <a:rPr lang="en-US" dirty="0" smtClean="0">
                <a:latin typeface="Tahoma" panose="020B0604030504040204" pitchFamily="34" charset="0"/>
                <a:ea typeface="Tahoma" panose="020B0604030504040204" pitchFamily="34" charset="0"/>
                <a:cs typeface="Tahoma" panose="020B0604030504040204" pitchFamily="34" charset="0"/>
              </a:rPr>
              <a:t>C</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H</a:t>
            </a:r>
            <a:r>
              <a:rPr lang="en-US" baseline="-25000" dirty="0" smtClean="0">
                <a:latin typeface="Tahoma" panose="020B0604030504040204" pitchFamily="34" charset="0"/>
                <a:ea typeface="Tahoma" panose="020B0604030504040204" pitchFamily="34" charset="0"/>
                <a:cs typeface="Tahoma" panose="020B0604030504040204" pitchFamily="34" charset="0"/>
              </a:rPr>
              <a:t>6 </a:t>
            </a:r>
            <a:r>
              <a:rPr lang="en-US" dirty="0" smtClean="0">
                <a:latin typeface="Tahoma" panose="020B0604030504040204" pitchFamily="34" charset="0"/>
                <a:ea typeface="Tahoma" panose="020B0604030504040204" pitchFamily="34" charset="0"/>
                <a:cs typeface="Tahoma" panose="020B0604030504040204" pitchFamily="34" charset="0"/>
              </a:rPr>
              <a:t>+ OH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k</a:t>
            </a:r>
            <a:r>
              <a:rPr lang="en-US"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2.6x10</a:t>
            </a:r>
            <a:r>
              <a:rPr lang="en-US" baseline="30000" dirty="0" smtClean="0">
                <a:latin typeface="Tahoma" panose="020B0604030504040204" pitchFamily="34" charset="0"/>
                <a:ea typeface="Tahoma" panose="020B0604030504040204" pitchFamily="34" charset="0"/>
                <a:cs typeface="Tahoma" panose="020B0604030504040204" pitchFamily="34" charset="0"/>
              </a:rPr>
              <a:t>-11 </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a:t>
            </a:r>
            <a:r>
              <a:rPr lang="en-US" baseline="30000" dirty="0" smtClean="0">
                <a:latin typeface="Tahoma" panose="020B0604030504040204" pitchFamily="34" charset="0"/>
                <a:ea typeface="Tahoma" panose="020B0604030504040204" pitchFamily="34" charset="0"/>
                <a:cs typeface="Tahoma" panose="020B0604030504040204" pitchFamily="34" charset="0"/>
              </a:rPr>
              <a:t>1</a:t>
            </a:r>
          </a:p>
          <a:p>
            <a:pPr algn="just"/>
            <a:r>
              <a:rPr lang="en-US" dirty="0" smtClean="0">
                <a:latin typeface="Tahoma" panose="020B0604030504040204" pitchFamily="34" charset="0"/>
                <a:ea typeface="Tahoma" panose="020B0604030504040204" pitchFamily="34" charset="0"/>
                <a:cs typeface="Tahoma" panose="020B0604030504040204" pitchFamily="34" charset="0"/>
              </a:rPr>
              <a:t>C</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H</a:t>
            </a:r>
            <a:r>
              <a:rPr lang="en-US" baseline="-25000" dirty="0" smtClean="0">
                <a:latin typeface="Tahoma" panose="020B0604030504040204" pitchFamily="34" charset="0"/>
                <a:ea typeface="Tahoma" panose="020B0604030504040204" pitchFamily="34" charset="0"/>
                <a:cs typeface="Tahoma" panose="020B0604030504040204" pitchFamily="34" charset="0"/>
              </a:rPr>
              <a:t>6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k</a:t>
            </a:r>
            <a:r>
              <a:rPr lang="en-US"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1.0x10</a:t>
            </a:r>
            <a:r>
              <a:rPr lang="en-US" baseline="30000" dirty="0" smtClean="0">
                <a:latin typeface="Tahoma" panose="020B0604030504040204" pitchFamily="34" charset="0"/>
                <a:ea typeface="Tahoma" panose="020B0604030504040204" pitchFamily="34" charset="0"/>
                <a:cs typeface="Tahoma" panose="020B0604030504040204" pitchFamily="34" charset="0"/>
              </a:rPr>
              <a:t>-17</a:t>
            </a:r>
            <a:r>
              <a:rPr lang="en-US" dirty="0">
                <a:latin typeface="Tahoma" panose="020B0604030504040204" pitchFamily="34" charset="0"/>
                <a:ea typeface="Tahoma" panose="020B0604030504040204" pitchFamily="34" charset="0"/>
                <a:cs typeface="Tahoma" panose="020B0604030504040204" pitchFamily="34" charset="0"/>
              </a:rPr>
              <a:t> 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a:t>
            </a:r>
            <a:r>
              <a:rPr lang="en-US" baseline="30000" dirty="0" smtClean="0">
                <a:latin typeface="Tahoma" panose="020B0604030504040204" pitchFamily="34" charset="0"/>
                <a:ea typeface="Tahoma" panose="020B0604030504040204" pitchFamily="34" charset="0"/>
                <a:cs typeface="Tahoma" panose="020B0604030504040204" pitchFamily="34" charset="0"/>
              </a:rPr>
              <a:t>1</a:t>
            </a:r>
          </a:p>
          <a:p>
            <a:pPr algn="just"/>
            <a:r>
              <a:rPr lang="en-US" dirty="0">
                <a:latin typeface="Tahoma" panose="020B0604030504040204" pitchFamily="34" charset="0"/>
                <a:ea typeface="Tahoma" panose="020B0604030504040204" pitchFamily="34" charset="0"/>
                <a:cs typeface="Tahoma" panose="020B0604030504040204" pitchFamily="34" charset="0"/>
              </a:rPr>
              <a:t>C</a:t>
            </a:r>
            <a:r>
              <a:rPr lang="en-US" baseline="-25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rPr>
              <a:t>H</a:t>
            </a:r>
            <a:r>
              <a:rPr lang="en-US" baseline="-25000" dirty="0">
                <a:latin typeface="Tahoma" panose="020B0604030504040204" pitchFamily="34" charset="0"/>
                <a:ea typeface="Tahoma" panose="020B0604030504040204" pitchFamily="34" charset="0"/>
                <a:cs typeface="Tahoma" panose="020B0604030504040204" pitchFamily="34" charset="0"/>
              </a:rPr>
              <a:t>6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NO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products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a:latin typeface="Tahoma" panose="020B0604030504040204" pitchFamily="34" charset="0"/>
                <a:ea typeface="Tahoma" panose="020B0604030504040204" pitchFamily="34" charset="0"/>
                <a:cs typeface="Tahoma" panose="020B0604030504040204" pitchFamily="34" charset="0"/>
              </a:rPr>
              <a:t>9.5x10</a:t>
            </a:r>
            <a:r>
              <a:rPr lang="en-US" baseline="30000" dirty="0">
                <a:latin typeface="Tahoma" panose="020B0604030504040204" pitchFamily="34" charset="0"/>
                <a:ea typeface="Tahoma" panose="020B0604030504040204" pitchFamily="34" charset="0"/>
                <a:cs typeface="Tahoma" panose="020B0604030504040204" pitchFamily="34" charset="0"/>
              </a:rPr>
              <a:t>-15</a:t>
            </a:r>
            <a:r>
              <a:rPr lang="en-US" dirty="0">
                <a:latin typeface="Tahoma" panose="020B0604030504040204" pitchFamily="34" charset="0"/>
                <a:ea typeface="Tahoma" panose="020B0604030504040204" pitchFamily="34" charset="0"/>
                <a:cs typeface="Tahoma" panose="020B0604030504040204" pitchFamily="34" charset="0"/>
              </a:rPr>
              <a:t> cm</a:t>
            </a:r>
            <a:r>
              <a:rPr lang="en-US" baseline="30000" dirty="0">
                <a:latin typeface="Tahoma" panose="020B0604030504040204" pitchFamily="34" charset="0"/>
                <a:ea typeface="Tahoma" panose="020B0604030504040204" pitchFamily="34" charset="0"/>
                <a:cs typeface="Tahoma" panose="020B0604030504040204" pitchFamily="34" charset="0"/>
              </a:rPr>
              <a:t>3</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a:latin typeface="Tahoma" panose="020B0604030504040204" pitchFamily="34" charset="0"/>
                <a:ea typeface="Tahoma" panose="020B0604030504040204" pitchFamily="34" charset="0"/>
                <a:cs typeface="Tahoma" panose="020B0604030504040204" pitchFamily="34" charset="0"/>
              </a:rPr>
              <a:t>molecule</a:t>
            </a:r>
            <a:r>
              <a:rPr lang="en-US" baseline="30000" dirty="0">
                <a:latin typeface="Tahoma" panose="020B0604030504040204" pitchFamily="34" charset="0"/>
                <a:ea typeface="Tahoma" panose="020B0604030504040204" pitchFamily="34" charset="0"/>
                <a:cs typeface="Tahoma" panose="020B0604030504040204" pitchFamily="34" charset="0"/>
              </a:rPr>
              <a:t>−1</a:t>
            </a:r>
            <a:r>
              <a:rPr lang="en-US" dirty="0">
                <a:latin typeface="Tahoma" panose="020B0604030504040204" pitchFamily="34" charset="0"/>
                <a:ea typeface="Tahoma" panose="020B0604030504040204" pitchFamily="34" charset="0"/>
                <a:cs typeface="Tahoma" panose="020B0604030504040204" pitchFamily="34" charset="0"/>
              </a:rPr>
              <a:t>s</a:t>
            </a:r>
            <a:r>
              <a:rPr lang="en-US" baseline="30000" dirty="0">
                <a:latin typeface="Tahoma" panose="020B0604030504040204" pitchFamily="34" charset="0"/>
                <a:ea typeface="Tahoma" panose="020B0604030504040204" pitchFamily="34" charset="0"/>
                <a:cs typeface="Tahoma" panose="020B0604030504040204" pitchFamily="34" charset="0"/>
              </a:rPr>
              <a:t>−1</a:t>
            </a:r>
            <a:endPar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endParaRPr>
          </a:p>
          <a:p>
            <a:pPr algn="just"/>
            <a:r>
              <a:rPr lang="en-US" dirty="0" smtClean="0">
                <a:latin typeface="Tahoma" panose="020B0604030504040204" pitchFamily="34" charset="0"/>
                <a:ea typeface="Tahoma" panose="020B0604030504040204" pitchFamily="34" charset="0"/>
                <a:cs typeface="Tahoma" panose="020B0604030504040204" pitchFamily="34" charset="0"/>
              </a:rPr>
              <a:t>Concentrations: 		[OH]=5x10</a:t>
            </a:r>
            <a:r>
              <a:rPr lang="en-US" baseline="30000" dirty="0" smtClean="0">
                <a:latin typeface="Tahoma" panose="020B0604030504040204" pitchFamily="34" charset="0"/>
                <a:ea typeface="Tahoma" panose="020B0604030504040204" pitchFamily="34" charset="0"/>
                <a:cs typeface="Tahoma" panose="020B0604030504040204" pitchFamily="34" charset="0"/>
              </a:rPr>
              <a:t>6</a:t>
            </a:r>
            <a:r>
              <a:rPr lang="en-US" dirty="0" smtClean="0">
                <a:latin typeface="Tahoma" panose="020B0604030504040204" pitchFamily="34" charset="0"/>
                <a:ea typeface="Tahoma" panose="020B0604030504040204" pitchFamily="34" charset="0"/>
                <a:cs typeface="Tahoma" panose="020B0604030504040204" pitchFamily="34" charset="0"/>
              </a:rPr>
              <a:t> molecule</a:t>
            </a:r>
            <a:r>
              <a:rPr lang="en-US"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cm</a:t>
            </a:r>
            <a:r>
              <a:rPr lang="en-US" baseline="30000" dirty="0" smtClean="0">
                <a:latin typeface="Tahoma" panose="020B0604030504040204" pitchFamily="34" charset="0"/>
                <a:ea typeface="Tahoma" panose="020B0604030504040204" pitchFamily="34" charset="0"/>
                <a:cs typeface="Tahoma" panose="020B0604030504040204" pitchFamily="34" charset="0"/>
              </a:rPr>
              <a:t>-3</a:t>
            </a:r>
            <a:endParaRPr lang="en-US" dirty="0">
              <a:latin typeface="Tahoma" panose="020B0604030504040204" pitchFamily="34" charset="0"/>
              <a:ea typeface="Tahoma" panose="020B0604030504040204" pitchFamily="34" charset="0"/>
              <a:cs typeface="Tahoma" panose="020B0604030504040204" pitchFamily="34" charset="0"/>
            </a:endParaRPr>
          </a:p>
          <a:p>
            <a:pPr algn="just"/>
            <a:r>
              <a:rPr lang="en-US" dirty="0" smtClean="0">
                <a:latin typeface="Tahoma" panose="020B0604030504040204" pitchFamily="34" charset="0"/>
                <a:ea typeface="Tahoma" panose="020B0604030504040204" pitchFamily="34" charset="0"/>
                <a:cs typeface="Tahoma" panose="020B0604030504040204" pitchFamily="34" charset="0"/>
              </a:rPr>
              <a:t>		    	[O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]=100 ppb     [NO</a:t>
            </a:r>
            <a:r>
              <a:rPr lang="en-US" baseline="-25000" dirty="0" smtClean="0">
                <a:latin typeface="Tahoma" panose="020B0604030504040204" pitchFamily="34" charset="0"/>
                <a:ea typeface="Tahoma" panose="020B0604030504040204" pitchFamily="34" charset="0"/>
                <a:cs typeface="Tahoma" panose="020B0604030504040204" pitchFamily="34" charset="0"/>
              </a:rPr>
              <a:t>3</a:t>
            </a:r>
            <a:r>
              <a:rPr lang="en-US" dirty="0" smtClean="0">
                <a:latin typeface="Tahoma" panose="020B0604030504040204" pitchFamily="34" charset="0"/>
                <a:ea typeface="Tahoma" panose="020B0604030504040204" pitchFamily="34" charset="0"/>
                <a:cs typeface="Tahoma" panose="020B0604030504040204" pitchFamily="34" charset="0"/>
              </a:rPr>
              <a:t>]=50 </a:t>
            </a:r>
            <a:r>
              <a:rPr lang="en-US" dirty="0" err="1" smtClean="0">
                <a:latin typeface="Tahoma" panose="020B0604030504040204" pitchFamily="34" charset="0"/>
                <a:ea typeface="Tahoma" panose="020B0604030504040204" pitchFamily="34" charset="0"/>
                <a:cs typeface="Tahoma" panose="020B0604030504040204" pitchFamily="34" charset="0"/>
              </a:rPr>
              <a:t>ppt</a:t>
            </a:r>
            <a:r>
              <a:rPr lang="en-US" dirty="0" smtClean="0">
                <a:latin typeface="Tahoma" panose="020B0604030504040204" pitchFamily="34" charset="0"/>
                <a:ea typeface="Tahoma" panose="020B0604030504040204" pitchFamily="34" charset="0"/>
                <a:cs typeface="Tahoma" panose="020B0604030504040204" pitchFamily="34" charset="0"/>
              </a:rPr>
              <a:t>      T=298 K, P= 1 </a:t>
            </a:r>
            <a:r>
              <a:rPr lang="en-US" dirty="0" err="1" smtClean="0">
                <a:latin typeface="Tahoma" panose="020B0604030504040204" pitchFamily="34" charset="0"/>
                <a:ea typeface="Tahoma" panose="020B0604030504040204" pitchFamily="34" charset="0"/>
                <a:cs typeface="Tahoma" panose="020B0604030504040204" pitchFamily="34" charset="0"/>
              </a:rPr>
              <a:t>atm</a:t>
            </a:r>
            <a:endParaRPr lang="en-US" dirty="0" smtClean="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270222" y="2179554"/>
            <a:ext cx="8721734" cy="461665"/>
          </a:xfrm>
          <a:prstGeom prst="rect">
            <a:avLst/>
          </a:prstGeom>
        </p:spPr>
        <p:txBody>
          <a:bodyPr wrap="square">
            <a:spAutoFit/>
          </a:bodyPr>
          <a:lstStyle/>
          <a:p>
            <a:pPr algn="just"/>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p>
        </p:txBody>
      </p:sp>
      <p:sp>
        <p:nvSpPr>
          <p:cNvPr id="9" name="Rectangle 8"/>
          <p:cNvSpPr/>
          <p:nvPr/>
        </p:nvSpPr>
        <p:spPr>
          <a:xfrm>
            <a:off x="270222" y="2637897"/>
            <a:ext cx="8973986"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100 ppb=0.1ppm=2.463x10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12</a:t>
            </a:r>
            <a:r>
              <a:rPr lang="en-US" sz="2200" dirty="0" smtClean="0">
                <a:latin typeface="Tahoma" panose="020B0604030504040204" pitchFamily="34" charset="0"/>
                <a:ea typeface="Tahoma" panose="020B0604030504040204" pitchFamily="34" charset="0"/>
                <a:cs typeface="Tahoma" panose="020B0604030504040204" pitchFamily="34" charset="0"/>
              </a:rPr>
              <a:t> molecule</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smtClean="0">
                <a:latin typeface="Tahoma" panose="020B0604030504040204" pitchFamily="34" charset="0"/>
                <a:ea typeface="Tahoma" panose="020B0604030504040204" pitchFamily="34" charset="0"/>
                <a:cs typeface="Tahoma" panose="020B0604030504040204" pitchFamily="34" charset="0"/>
              </a:rPr>
              <a:t> 		for 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p>
          <a:p>
            <a:r>
              <a:rPr lang="en-US" sz="2200" dirty="0">
                <a:latin typeface="Tahoma" panose="020B0604030504040204" pitchFamily="34" charset="0"/>
                <a:ea typeface="Tahoma" panose="020B0604030504040204" pitchFamily="34" charset="0"/>
                <a:cs typeface="Tahoma" panose="020B0604030504040204" pitchFamily="34" charset="0"/>
              </a:rPr>
              <a:t>50 </a:t>
            </a:r>
            <a:r>
              <a:rPr lang="en-US" sz="2200" dirty="0" err="1" smtClean="0">
                <a:latin typeface="Tahoma" panose="020B0604030504040204" pitchFamily="34" charset="0"/>
                <a:ea typeface="Tahoma" panose="020B0604030504040204" pitchFamily="34" charset="0"/>
                <a:cs typeface="Tahoma" panose="020B0604030504040204" pitchFamily="34" charset="0"/>
              </a:rPr>
              <a:t>ppt</a:t>
            </a:r>
            <a:r>
              <a:rPr lang="en-US" sz="2200" dirty="0" smtClean="0">
                <a:latin typeface="Tahoma" panose="020B0604030504040204" pitchFamily="34" charset="0"/>
                <a:ea typeface="Tahoma" panose="020B0604030504040204" pitchFamily="34" charset="0"/>
                <a:cs typeface="Tahoma" panose="020B0604030504040204" pitchFamily="34" charset="0"/>
              </a:rPr>
              <a:t>=2.463x10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19</a:t>
            </a:r>
            <a:r>
              <a:rPr lang="en-US" sz="2200" dirty="0" smtClean="0">
                <a:latin typeface="Tahoma" panose="020B0604030504040204" pitchFamily="34" charset="0"/>
                <a:ea typeface="Tahoma" panose="020B0604030504040204" pitchFamily="34" charset="0"/>
                <a:cs typeface="Tahoma" panose="020B0604030504040204" pitchFamily="34" charset="0"/>
              </a:rPr>
              <a:t>x50/10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12</a:t>
            </a:r>
            <a:r>
              <a:rPr lang="en-US" sz="2200" dirty="0" smtClean="0">
                <a:latin typeface="Tahoma" panose="020B0604030504040204" pitchFamily="34" charset="0"/>
                <a:ea typeface="Tahoma" panose="020B0604030504040204" pitchFamily="34" charset="0"/>
                <a:cs typeface="Tahoma" panose="020B0604030504040204" pitchFamily="34" charset="0"/>
              </a:rPr>
              <a:t>=1.23x10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9</a:t>
            </a:r>
            <a:r>
              <a:rPr lang="en-US" sz="2200" dirty="0">
                <a:latin typeface="Tahoma" panose="020B0604030504040204" pitchFamily="34" charset="0"/>
                <a:ea typeface="Tahoma" panose="020B0604030504040204" pitchFamily="34" charset="0"/>
                <a:cs typeface="Tahoma" panose="020B0604030504040204" pitchFamily="34" charset="0"/>
              </a:rPr>
              <a:t> 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 	</a:t>
            </a:r>
            <a:r>
              <a:rPr lang="en-US" sz="2200" dirty="0" smtClean="0">
                <a:latin typeface="Tahoma" panose="020B0604030504040204" pitchFamily="34" charset="0"/>
                <a:ea typeface="Tahoma" panose="020B0604030504040204" pitchFamily="34" charset="0"/>
                <a:cs typeface="Tahoma" panose="020B0604030504040204" pitchFamily="34" charset="0"/>
              </a:rPr>
              <a:t>for NO</a:t>
            </a:r>
            <a:r>
              <a:rPr lang="en-US" sz="2200" baseline="-25000" dirty="0" smtClean="0">
                <a:latin typeface="Tahoma" panose="020B0604030504040204" pitchFamily="34" charset="0"/>
                <a:ea typeface="Tahoma" panose="020B0604030504040204" pitchFamily="34" charset="0"/>
                <a:cs typeface="Tahoma" panose="020B0604030504040204" pitchFamily="34" charset="0"/>
              </a:rPr>
              <a:t>3</a:t>
            </a:r>
            <a:endParaRPr lang="en-US" sz="2200" baseline="-250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751574" y="3369766"/>
            <a:ext cx="7857439" cy="769441"/>
          </a:xfrm>
          <a:prstGeom prst="rect">
            <a:avLst/>
          </a:prstGeom>
        </p:spPr>
        <p:txBody>
          <a:bodyPr wrap="square">
            <a:spAutoFit/>
          </a:bodyPr>
          <a:lstStyle/>
          <a:p>
            <a:r>
              <a:rPr 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a:t>
            </a:r>
            <a:r>
              <a:rPr lang="en-US" sz="2200" dirty="0" smtClean="0">
                <a:latin typeface="Tahoma" panose="020B0604030504040204" pitchFamily="34" charset="0"/>
                <a:ea typeface="Tahoma" panose="020B0604030504040204" pitchFamily="34" charset="0"/>
                <a:cs typeface="Tahoma" panose="020B0604030504040204" pitchFamily="34" charset="0"/>
              </a:rPr>
              <a:t>=0.693/</a:t>
            </a:r>
            <a:r>
              <a:rPr lang="en-US" sz="2200" dirty="0" err="1" smtClean="0">
                <a:latin typeface="Tahoma" panose="020B0604030504040204" pitchFamily="34" charset="0"/>
                <a:ea typeface="Tahoma" panose="020B0604030504040204" pitchFamily="34" charset="0"/>
                <a:cs typeface="Tahoma" panose="020B0604030504040204" pitchFamily="34" charset="0"/>
              </a:rPr>
              <a:t>k</a:t>
            </a:r>
            <a:r>
              <a:rPr lang="en-US" sz="2200" baseline="-25000" dirty="0" err="1" smtClean="0">
                <a:latin typeface="Tahoma" panose="020B0604030504040204" pitchFamily="34" charset="0"/>
                <a:ea typeface="Tahoma" panose="020B0604030504040204" pitchFamily="34" charset="0"/>
                <a:cs typeface="Tahoma" panose="020B0604030504040204" pitchFamily="34" charset="0"/>
              </a:rPr>
              <a:t>OH</a:t>
            </a:r>
            <a:r>
              <a:rPr lang="en-US" sz="2200" dirty="0" smtClean="0">
                <a:latin typeface="Tahoma" panose="020B0604030504040204" pitchFamily="34" charset="0"/>
                <a:ea typeface="Tahoma" panose="020B0604030504040204" pitchFamily="34" charset="0"/>
                <a:cs typeface="Tahoma" panose="020B0604030504040204" pitchFamily="34" charset="0"/>
              </a:rPr>
              <a:t>[OH] = 0.693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2.6x10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-11</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5x10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6</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molecule</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s/molecule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a:t>
            </a:r>
            <a:r>
              <a:rPr lang="en-US" sz="2200" baseline="30000" dirty="0" smtClean="0">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=5.33x10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 =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1.481 h</a:t>
            </a:r>
          </a:p>
        </p:txBody>
      </p:sp>
      <p:sp>
        <p:nvSpPr>
          <p:cNvPr id="13" name="Rectangle 12"/>
          <p:cNvSpPr/>
          <p:nvPr/>
        </p:nvSpPr>
        <p:spPr>
          <a:xfrm>
            <a:off x="751574" y="4103228"/>
            <a:ext cx="7189927" cy="769441"/>
          </a:xfrm>
          <a:prstGeom prst="rect">
            <a:avLst/>
          </a:prstGeom>
        </p:spPr>
        <p:txBody>
          <a:bodyPr wrap="square">
            <a:spAutoFit/>
          </a:bodyPr>
          <a:lstStyle/>
          <a:p>
            <a:r>
              <a:rPr 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O3</a:t>
            </a:r>
            <a:r>
              <a:rPr lang="en-US" sz="2200" dirty="0" smtClean="0">
                <a:latin typeface="Tahoma" panose="020B0604030504040204" pitchFamily="34" charset="0"/>
                <a:ea typeface="Tahoma" panose="020B0604030504040204" pitchFamily="34" charset="0"/>
                <a:cs typeface="Tahoma" panose="020B0604030504040204" pitchFamily="34" charset="0"/>
              </a:rPr>
              <a:t>=0.693/k[O3]=0.693/(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1.0x10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-17</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smtClean="0">
                <a:latin typeface="Tahoma" panose="020B0604030504040204" pitchFamily="34" charset="0"/>
                <a:ea typeface="Tahoma" panose="020B0604030504040204" pitchFamily="34" charset="0"/>
                <a:cs typeface="Tahoma" panose="020B0604030504040204" pitchFamily="34" charset="0"/>
              </a:rPr>
              <a:t>2.463x10</a:t>
            </a:r>
            <a:r>
              <a:rPr lang="en-US" sz="2200" baseline="30000" dirty="0" smtClean="0">
                <a:latin typeface="Tahoma" panose="020B0604030504040204" pitchFamily="34" charset="0"/>
                <a:ea typeface="Tahoma" panose="020B0604030504040204" pitchFamily="34" charset="0"/>
                <a:cs typeface="Tahoma" panose="020B0604030504040204" pitchFamily="34" charset="0"/>
              </a:rPr>
              <a:t>12</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s/molecule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2.814x10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4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s</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7.82 h</a:t>
            </a:r>
          </a:p>
        </p:txBody>
      </p:sp>
      <p:sp>
        <p:nvSpPr>
          <p:cNvPr id="14" name="Rectangle 13"/>
          <p:cNvSpPr/>
          <p:nvPr/>
        </p:nvSpPr>
        <p:spPr>
          <a:xfrm>
            <a:off x="751574" y="4861742"/>
            <a:ext cx="8707476" cy="769441"/>
          </a:xfrm>
          <a:prstGeom prst="rect">
            <a:avLst/>
          </a:prstGeom>
        </p:spPr>
        <p:txBody>
          <a:bodyPr wrap="square">
            <a:spAutoFit/>
          </a:bodyPr>
          <a:lstStyle/>
          <a:p>
            <a:r>
              <a:rPr lang="en-US" sz="22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NO3</a:t>
            </a:r>
            <a:r>
              <a:rPr lang="en-US" sz="2200" dirty="0" smtClean="0">
                <a:latin typeface="Tahoma" panose="020B0604030504040204" pitchFamily="34" charset="0"/>
                <a:ea typeface="Tahoma" panose="020B0604030504040204" pitchFamily="34" charset="0"/>
                <a:cs typeface="Tahoma" panose="020B0604030504040204" pitchFamily="34" charset="0"/>
              </a:rPr>
              <a:t>=0.693/k[NO3]=0.693/(</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9.5x10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-15</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1.23x10</a:t>
            </a:r>
            <a:r>
              <a:rPr lang="en-US" sz="2200" baseline="30000" dirty="0">
                <a:latin typeface="Tahoma" panose="020B0604030504040204" pitchFamily="34" charset="0"/>
                <a:ea typeface="Tahoma" panose="020B0604030504040204" pitchFamily="34" charset="0"/>
                <a:cs typeface="Tahoma" panose="020B0604030504040204" pitchFamily="34" charset="0"/>
              </a:rPr>
              <a:t>9</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p>
          <a:p>
            <a:r>
              <a:rPr lang="en-US" sz="2200" dirty="0" smtClean="0">
                <a:latin typeface="Tahoma" panose="020B0604030504040204" pitchFamily="34" charset="0"/>
                <a:ea typeface="Tahoma" panose="020B0604030504040204" pitchFamily="34" charset="0"/>
                <a:cs typeface="Tahoma" panose="020B0604030504040204" pitchFamily="34" charset="0"/>
              </a:rPr>
              <a:t>cm</a:t>
            </a:r>
            <a:r>
              <a:rPr lang="en-US" sz="2200" baseline="30000" dirty="0" smtClean="0">
                <a:latin typeface="Tahoma" panose="020B0604030504040204" pitchFamily="34" charset="0"/>
                <a:ea typeface="Tahoma" panose="020B0604030504040204" pitchFamily="34" charset="0"/>
                <a:cs typeface="Tahoma" panose="020B0604030504040204" pitchFamily="34" charset="0"/>
              </a:rPr>
              <a:t>-3</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s/molecule</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200" dirty="0">
                <a:latin typeface="Tahoma" panose="020B0604030504040204" pitchFamily="34" charset="0"/>
                <a:ea typeface="Tahoma" panose="020B0604030504040204" pitchFamily="34" charset="0"/>
                <a:cs typeface="Tahoma" panose="020B0604030504040204" pitchFamily="34" charset="0"/>
              </a:rPr>
              <a:t>cm</a:t>
            </a:r>
            <a:r>
              <a:rPr lang="en-US" sz="2200" baseline="30000" dirty="0">
                <a:latin typeface="Tahoma" panose="020B0604030504040204" pitchFamily="34" charset="0"/>
                <a:ea typeface="Tahoma" panose="020B0604030504040204" pitchFamily="34" charset="0"/>
                <a:cs typeface="Tahoma" panose="020B0604030504040204" pitchFamily="34" charset="0"/>
              </a:rPr>
              <a:t>-3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5.93x10</a:t>
            </a:r>
            <a:r>
              <a:rPr lang="en-US" sz="2200" baseline="30000" dirty="0" smtClean="0">
                <a:solidFill>
                  <a:srgbClr val="000000"/>
                </a:solidFill>
                <a:latin typeface="Tahoma" panose="020B0604030504040204" pitchFamily="34" charset="0"/>
                <a:ea typeface="Tahoma" panose="020B0604030504040204" pitchFamily="34" charset="0"/>
                <a:cs typeface="Tahoma" panose="020B0604030504040204" pitchFamily="34" charset="0"/>
              </a:rPr>
              <a:t>4 </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s </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16.47 h</a:t>
            </a:r>
            <a:endParaRPr lang="en-US" sz="22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87682" y="5631183"/>
            <a:ext cx="8707476" cy="1107996"/>
          </a:xfrm>
          <a:prstGeom prst="rect">
            <a:avLst/>
          </a:prstGeom>
        </p:spPr>
        <p:txBody>
          <a:bodyPr wrap="square">
            <a:spAutoFit/>
          </a:bodyPr>
          <a:lstStyle/>
          <a:p>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b) 1/</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tot</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OH</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O3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i="1"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i="1"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NO3</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p>
          <a:p>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a:t>
            </a:r>
            <a:r>
              <a:rPr lang="en-US" sz="2200" dirty="0">
                <a:solidFill>
                  <a:srgbClr val="000000"/>
                </a:solidFill>
                <a:latin typeface="Tahoma" panose="020B0604030504040204" pitchFamily="34" charset="0"/>
                <a:ea typeface="Tahoma" panose="020B0604030504040204" pitchFamily="34" charset="0"/>
                <a:cs typeface="Tahoma" panose="020B0604030504040204" pitchFamily="34" charset="0"/>
              </a:rPr>
              <a:t> 1.481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7.82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rPr>
              <a:t>16.47 </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=0.8638</a:t>
            </a:r>
          </a:p>
          <a:p>
            <a:r>
              <a:rPr lang="en-US" sz="2200" dirty="0" smtClean="0">
                <a:solidFill>
                  <a:srgbClr val="00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Hence </a:t>
            </a:r>
            <a:r>
              <a:rPr lang="en-US" sz="22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en-US" sz="2200" baseline="-25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1/2 </a:t>
            </a:r>
            <a:r>
              <a:rPr lang="en-US" sz="2200"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tot</a:t>
            </a:r>
            <a:r>
              <a:rPr lang="en-US" sz="22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1/0.8638 = </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1.16 h</a:t>
            </a:r>
            <a:endPar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9285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10 -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4988" y="1392268"/>
            <a:ext cx="8869955" cy="2677656"/>
          </a:xfrm>
          <a:prstGeom prst="rect">
            <a:avLst/>
          </a:prstGeom>
          <a:noFill/>
        </p:spPr>
        <p:txBody>
          <a:bodyPr wrap="square" rtlCol="0">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Consider </a:t>
            </a:r>
            <a:r>
              <a:rPr lang="en-US" sz="2400" dirty="0">
                <a:latin typeface="Tahoma" panose="020B0604030504040204" pitchFamily="34" charset="0"/>
                <a:ea typeface="Tahoma" panose="020B0604030504040204" pitchFamily="34" charset="0"/>
                <a:cs typeface="Tahoma" panose="020B0604030504040204" pitchFamily="34" charset="0"/>
              </a:rPr>
              <a:t>the following </a:t>
            </a:r>
            <a:r>
              <a:rPr lang="en-US" sz="2400" dirty="0" smtClean="0">
                <a:latin typeface="Tahoma" panose="020B0604030504040204" pitchFamily="34" charset="0"/>
                <a:ea typeface="Tahoma" panose="020B0604030504040204" pitchFamily="34" charset="0"/>
                <a:cs typeface="Tahoma" panose="020B0604030504040204" pitchFamily="34" charset="0"/>
              </a:rPr>
              <a:t>reaction mechanism:</a:t>
            </a:r>
          </a:p>
          <a:p>
            <a:endParaRPr lang="en-US" sz="2400" dirty="0" smtClean="0">
              <a:latin typeface="Tahoma" panose="020B0604030504040204" pitchFamily="34" charset="0"/>
              <a:ea typeface="Tahoma" panose="020B0604030504040204" pitchFamily="34" charset="0"/>
              <a:cs typeface="Tahoma" panose="020B0604030504040204" pitchFamily="34" charset="0"/>
            </a:endParaRPr>
          </a:p>
          <a:p>
            <a:r>
              <a:rPr lang="en-US" sz="2400" dirty="0" smtClean="0">
                <a:latin typeface="Tahoma" panose="020B0604030504040204" pitchFamily="34" charset="0"/>
                <a:ea typeface="Tahoma" panose="020B0604030504040204" pitchFamily="34" charset="0"/>
                <a:cs typeface="Tahoma" panose="020B0604030504040204" pitchFamily="34" charset="0"/>
              </a:rPr>
              <a:t>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B</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 → R + C (slow) </a:t>
            </a: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R → C (fast</a:t>
            </a:r>
            <a:r>
              <a:rPr lang="en-US" sz="2400" dirty="0" smtClean="0">
                <a:latin typeface="Tahoma" panose="020B0604030504040204" pitchFamily="34" charset="0"/>
                <a:ea typeface="Tahoma" panose="020B0604030504040204" pitchFamily="34" charset="0"/>
                <a:cs typeface="Tahoma" panose="020B0604030504040204" pitchFamily="34" charset="0"/>
              </a:rPr>
              <a:t>)</a:t>
            </a:r>
          </a:p>
          <a:p>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Write </a:t>
            </a:r>
            <a:r>
              <a:rPr lang="en-US" sz="2400" dirty="0">
                <a:latin typeface="Tahoma" panose="020B0604030504040204" pitchFamily="34" charset="0"/>
                <a:ea typeface="Tahoma" panose="020B0604030504040204" pitchFamily="34" charset="0"/>
                <a:cs typeface="Tahoma" panose="020B0604030504040204" pitchFamily="34" charset="0"/>
              </a:rPr>
              <a:t>the overall balanced chemical equation.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Identify </a:t>
            </a:r>
            <a:r>
              <a:rPr lang="en-US" sz="2400" dirty="0">
                <a:latin typeface="Tahoma" panose="020B0604030504040204" pitchFamily="34" charset="0"/>
                <a:ea typeface="Tahoma" panose="020B0604030504040204" pitchFamily="34" charset="0"/>
                <a:cs typeface="Tahoma" panose="020B0604030504040204" pitchFamily="34" charset="0"/>
              </a:rPr>
              <a:t>any intermediates within the mechanism.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is the order with respect to each reactant? </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595848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10 -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4988" y="1392268"/>
            <a:ext cx="8869955" cy="1938992"/>
          </a:xfrm>
          <a:prstGeom prst="rect">
            <a:avLst/>
          </a:prstGeom>
          <a:noFill/>
        </p:spPr>
        <p:txBody>
          <a:bodyPr wrap="square" rtlCol="0">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Consider </a:t>
            </a:r>
            <a:r>
              <a:rPr lang="en-US" sz="2400" dirty="0">
                <a:latin typeface="Tahoma" panose="020B0604030504040204" pitchFamily="34" charset="0"/>
                <a:ea typeface="Tahoma" panose="020B0604030504040204" pitchFamily="34" charset="0"/>
                <a:cs typeface="Tahoma" panose="020B0604030504040204" pitchFamily="34" charset="0"/>
              </a:rPr>
              <a:t>the following </a:t>
            </a:r>
            <a:r>
              <a:rPr lang="en-US" sz="2400" dirty="0" smtClean="0">
                <a:latin typeface="Tahoma" panose="020B0604030504040204" pitchFamily="34" charset="0"/>
                <a:ea typeface="Tahoma" panose="020B0604030504040204" pitchFamily="34" charset="0"/>
                <a:cs typeface="Tahoma" panose="020B0604030504040204" pitchFamily="34" charset="0"/>
              </a:rPr>
              <a:t>reaction mechanism:</a:t>
            </a:r>
          </a:p>
          <a:p>
            <a:r>
              <a:rPr lang="en-US" sz="2400" dirty="0" smtClean="0">
                <a:latin typeface="Tahoma" panose="020B0604030504040204" pitchFamily="34" charset="0"/>
                <a:ea typeface="Tahoma" panose="020B0604030504040204" pitchFamily="34" charset="0"/>
                <a:cs typeface="Tahoma" panose="020B0604030504040204" pitchFamily="34" charset="0"/>
              </a:rPr>
              <a:t>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B</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a:latin typeface="Tahoma" panose="020B0604030504040204" pitchFamily="34" charset="0"/>
                <a:ea typeface="Tahoma" panose="020B0604030504040204" pitchFamily="34" charset="0"/>
                <a:cs typeface="Tahoma" panose="020B0604030504040204" pitchFamily="34" charset="0"/>
              </a:rPr>
              <a:t> → R + C (slow) </a:t>
            </a: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R → C (fast</a:t>
            </a:r>
            <a:r>
              <a:rPr lang="en-US" sz="2400" dirty="0" smtClean="0">
                <a:latin typeface="Tahoma" panose="020B0604030504040204" pitchFamily="34" charset="0"/>
                <a:ea typeface="Tahoma" panose="020B0604030504040204" pitchFamily="34" charset="0"/>
                <a:cs typeface="Tahoma" panose="020B0604030504040204" pitchFamily="34" charset="0"/>
              </a:rPr>
              <a:t>): </a:t>
            </a: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Write </a:t>
            </a:r>
            <a:r>
              <a:rPr lang="en-US" sz="2400" dirty="0">
                <a:latin typeface="Tahoma" panose="020B0604030504040204" pitchFamily="34" charset="0"/>
                <a:ea typeface="Tahoma" panose="020B0604030504040204" pitchFamily="34" charset="0"/>
                <a:cs typeface="Tahoma" panose="020B0604030504040204" pitchFamily="34" charset="0"/>
              </a:rPr>
              <a:t>the overall balanced chemical equation.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Identify </a:t>
            </a:r>
            <a:r>
              <a:rPr lang="en-US" sz="2400" dirty="0">
                <a:latin typeface="Tahoma" panose="020B0604030504040204" pitchFamily="34" charset="0"/>
                <a:ea typeface="Tahoma" panose="020B0604030504040204" pitchFamily="34" charset="0"/>
                <a:cs typeface="Tahoma" panose="020B0604030504040204" pitchFamily="34" charset="0"/>
              </a:rPr>
              <a:t>any intermediates within the mechanism. </a:t>
            </a:r>
            <a:endParaRPr lang="en-US" sz="2400" dirty="0" smtClean="0">
              <a:latin typeface="Tahoma" panose="020B0604030504040204" pitchFamily="34" charset="0"/>
              <a:ea typeface="Tahoma" panose="020B0604030504040204" pitchFamily="34" charset="0"/>
              <a:cs typeface="Tahoma" panose="020B0604030504040204" pitchFamily="34" charset="0"/>
            </a:endParaRP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What </a:t>
            </a:r>
            <a:r>
              <a:rPr lang="en-US" sz="2400" dirty="0">
                <a:latin typeface="Tahoma" panose="020B0604030504040204" pitchFamily="34" charset="0"/>
                <a:ea typeface="Tahoma" panose="020B0604030504040204" pitchFamily="34" charset="0"/>
                <a:cs typeface="Tahoma" panose="020B0604030504040204" pitchFamily="34" charset="0"/>
              </a:rPr>
              <a:t>is the order with respect to each reactant? </a:t>
            </a:r>
            <a:endParaRPr lang="en-US" sz="2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316664" y="3628086"/>
            <a:ext cx="8571371" cy="2677656"/>
          </a:xfrm>
          <a:prstGeom prst="rect">
            <a:avLst/>
          </a:prstGeom>
        </p:spPr>
        <p:txBody>
          <a:bodyPr wrap="square">
            <a:spAutoFit/>
          </a:bodyPr>
          <a:lstStyle/>
          <a:p>
            <a:r>
              <a:rPr 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p>
          <a:p>
            <a:pPr marL="457200" indent="-457200">
              <a:buAutoNum type="alphaLcParenR"/>
            </a:pPr>
            <a:r>
              <a:rPr lang="en-US" sz="2400" dirty="0" smtClean="0">
                <a:latin typeface="Tahoma" panose="020B0604030504040204" pitchFamily="34" charset="0"/>
                <a:ea typeface="Tahoma" panose="020B0604030504040204" pitchFamily="34" charset="0"/>
                <a:cs typeface="Tahoma" panose="020B0604030504040204" pitchFamily="34" charset="0"/>
              </a:rPr>
              <a:t>By summing the two elementary steps we get: </a:t>
            </a:r>
          </a:p>
          <a:p>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		2A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B</a:t>
            </a:r>
            <a:r>
              <a:rPr lang="en-US" sz="2400" baseline="-25000" dirty="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2C; </a:t>
            </a:r>
          </a:p>
          <a:p>
            <a:r>
              <a:rPr lang="en-US" sz="2400" dirty="0" smtClean="0">
                <a:latin typeface="Tahoma" panose="020B0604030504040204" pitchFamily="34" charset="0"/>
                <a:ea typeface="Tahoma" panose="020B0604030504040204" pitchFamily="34" charset="0"/>
                <a:cs typeface="Tahoma" panose="020B0604030504040204" pitchFamily="34" charset="0"/>
              </a:rPr>
              <a:t>b) R is the reaction intermediate; </a:t>
            </a:r>
          </a:p>
          <a:p>
            <a:r>
              <a:rPr lang="en-US" sz="2400" dirty="0" smtClean="0">
                <a:latin typeface="Tahoma" panose="020B0604030504040204" pitchFamily="34" charset="0"/>
                <a:ea typeface="Tahoma" panose="020B0604030504040204" pitchFamily="34" charset="0"/>
                <a:cs typeface="Tahoma" panose="020B0604030504040204" pitchFamily="34" charset="0"/>
              </a:rPr>
              <a:t>c) since the first step is the slow one, the overall reaction rate will be given by the first process that is 1</a:t>
            </a:r>
            <a:r>
              <a:rPr lang="en-US" sz="2400" baseline="30000" dirty="0" smtClean="0">
                <a:latin typeface="Tahoma" panose="020B0604030504040204" pitchFamily="34" charset="0"/>
                <a:ea typeface="Tahoma" panose="020B0604030504040204" pitchFamily="34" charset="0"/>
                <a:cs typeface="Tahoma" panose="020B0604030504040204" pitchFamily="34" charset="0"/>
              </a:rPr>
              <a:t>st</a:t>
            </a:r>
            <a:r>
              <a:rPr lang="en-US" sz="2400" dirty="0" smtClean="0">
                <a:latin typeface="Tahoma" panose="020B0604030504040204" pitchFamily="34" charset="0"/>
                <a:ea typeface="Tahoma" panose="020B0604030504040204" pitchFamily="34" charset="0"/>
                <a:cs typeface="Tahoma" panose="020B0604030504040204" pitchFamily="34" charset="0"/>
              </a:rPr>
              <a:t> order in </a:t>
            </a:r>
            <a:r>
              <a:rPr lang="en-US" sz="2400" dirty="0">
                <a:latin typeface="Tahoma" panose="020B0604030504040204" pitchFamily="34" charset="0"/>
                <a:ea typeface="Tahoma" panose="020B0604030504040204" pitchFamily="34" charset="0"/>
                <a:cs typeface="Tahoma" panose="020B0604030504040204" pitchFamily="34" charset="0"/>
              </a:rPr>
              <a:t>A</a:t>
            </a:r>
            <a:r>
              <a:rPr lang="en-US" sz="2400" baseline="-25000" dirty="0">
                <a:latin typeface="Tahoma" panose="020B0604030504040204" pitchFamily="34" charset="0"/>
                <a:ea typeface="Tahoma" panose="020B0604030504040204" pitchFamily="34" charset="0"/>
                <a:cs typeface="Tahoma" panose="020B0604030504040204" pitchFamily="34" charset="0"/>
              </a:rPr>
              <a:t>2 </a:t>
            </a:r>
            <a:r>
              <a:rPr lang="en-US" sz="2400" dirty="0" smtClean="0">
                <a:latin typeface="Tahoma" panose="020B0604030504040204" pitchFamily="34" charset="0"/>
                <a:ea typeface="Tahoma" panose="020B0604030504040204" pitchFamily="34" charset="0"/>
                <a:cs typeface="Tahoma" panose="020B0604030504040204" pitchFamily="34" charset="0"/>
              </a:rPr>
              <a:t>and </a:t>
            </a:r>
            <a:r>
              <a:rPr lang="en-US" sz="2400" dirty="0">
                <a:latin typeface="Tahoma" panose="020B0604030504040204" pitchFamily="34" charset="0"/>
                <a:ea typeface="Tahoma" panose="020B0604030504040204" pitchFamily="34" charset="0"/>
                <a:cs typeface="Tahoma" panose="020B0604030504040204" pitchFamily="34" charset="0"/>
              </a:rPr>
              <a:t>1</a:t>
            </a:r>
            <a:r>
              <a:rPr lang="en-US" sz="2400" baseline="30000" dirty="0">
                <a:latin typeface="Tahoma" panose="020B0604030504040204" pitchFamily="34" charset="0"/>
                <a:ea typeface="Tahoma" panose="020B0604030504040204" pitchFamily="34" charset="0"/>
                <a:cs typeface="Tahoma" panose="020B0604030504040204" pitchFamily="34" charset="0"/>
              </a:rPr>
              <a:t>st</a:t>
            </a:r>
            <a:r>
              <a:rPr lang="en-US" sz="2400" dirty="0">
                <a:latin typeface="Tahoma" panose="020B0604030504040204" pitchFamily="34" charset="0"/>
                <a:ea typeface="Tahoma" panose="020B0604030504040204" pitchFamily="34" charset="0"/>
                <a:cs typeface="Tahoma" panose="020B0604030504040204" pitchFamily="34" charset="0"/>
              </a:rPr>
              <a:t> order </a:t>
            </a:r>
            <a:r>
              <a:rPr lang="en-US" sz="2400" dirty="0" smtClean="0">
                <a:latin typeface="Tahoma" panose="020B0604030504040204" pitchFamily="34" charset="0"/>
                <a:ea typeface="Tahoma" panose="020B0604030504040204" pitchFamily="34" charset="0"/>
                <a:cs typeface="Tahoma" panose="020B0604030504040204" pitchFamily="34" charset="0"/>
              </a:rPr>
              <a:t>in B</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so v=k</a:t>
            </a:r>
            <a:r>
              <a:rPr lang="en-US" sz="2400" baseline="-25000" dirty="0" smtClean="0">
                <a:latin typeface="Tahoma" panose="020B0604030504040204" pitchFamily="34" charset="0"/>
                <a:ea typeface="Tahoma" panose="020B0604030504040204" pitchFamily="34" charset="0"/>
                <a:cs typeface="Tahoma" panose="020B0604030504040204" pitchFamily="34" charset="0"/>
              </a:rPr>
              <a:t>1</a:t>
            </a:r>
            <a:r>
              <a:rPr lang="en-US" sz="2400" dirty="0" smtClean="0">
                <a:latin typeface="Tahoma" panose="020B0604030504040204" pitchFamily="34" charset="0"/>
                <a:ea typeface="Tahoma" panose="020B0604030504040204" pitchFamily="34" charset="0"/>
                <a:cs typeface="Tahoma" panose="020B0604030504040204" pitchFamily="34" charset="0"/>
              </a:rPr>
              <a:t>[A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[B</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8101667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11 -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415637" y="1369720"/>
            <a:ext cx="8728363" cy="2677656"/>
          </a:xfrm>
          <a:prstGeom prst="rect">
            <a:avLst/>
          </a:prstGeom>
        </p:spPr>
        <p:txBody>
          <a:bodyPr wrap="square">
            <a:spAutoFit/>
          </a:bodyPr>
          <a:lstStyle/>
          <a:p>
            <a:r>
              <a:rPr lang="en-US" sz="2400" dirty="0" smtClean="0">
                <a:latin typeface="Tahoma" panose="020B0604030504040204" pitchFamily="34" charset="0"/>
                <a:ea typeface="Tahoma" panose="020B0604030504040204" pitchFamily="34" charset="0"/>
                <a:cs typeface="Tahoma" panose="020B0604030504040204" pitchFamily="34" charset="0"/>
              </a:rPr>
              <a:t>Consider </a:t>
            </a:r>
            <a:r>
              <a:rPr lang="en-US" sz="2400" dirty="0">
                <a:latin typeface="Tahoma" panose="020B0604030504040204" pitchFamily="34" charset="0"/>
                <a:ea typeface="Tahoma" panose="020B0604030504040204" pitchFamily="34" charset="0"/>
                <a:cs typeface="Tahoma" panose="020B0604030504040204" pitchFamily="34" charset="0"/>
              </a:rPr>
              <a:t>the following chain mechanism:</a:t>
            </a:r>
          </a:p>
          <a:p>
            <a:pPr marL="1714500" lvl="3" indent="-342900">
              <a:buAutoNum type="arabicParenBoth"/>
            </a:pP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25000" dirty="0" smtClean="0">
                <a:latin typeface="Tahoma" panose="020B0604030504040204" pitchFamily="34" charset="0"/>
                <a:ea typeface="Tahoma" panose="020B0604030504040204" pitchFamily="34" charset="0"/>
                <a:cs typeface="Tahoma" panose="020B0604030504040204" pitchFamily="34" charset="0"/>
              </a:rPr>
              <a:t>2</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A</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A</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endParaRPr lang="en-US" sz="2400" i="1" baseline="-25000" dirty="0" smtClean="0">
              <a:latin typeface="Tahoma" panose="020B0604030504040204" pitchFamily="34" charset="0"/>
              <a:ea typeface="Tahoma" panose="020B0604030504040204" pitchFamily="34" charset="0"/>
              <a:cs typeface="Tahoma" panose="020B0604030504040204" pitchFamily="34" charset="0"/>
            </a:endParaRPr>
          </a:p>
          <a:p>
            <a:pPr marL="1714500" lvl="3" indent="-342900">
              <a:buAutoNum type="arabicParenBoth"/>
            </a:pP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B</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C </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(slowest step)</a:t>
            </a:r>
            <a:endParaRPr lang="en-US" sz="2400" dirty="0">
              <a:latin typeface="Tahoma" panose="020B0604030504040204" pitchFamily="34" charset="0"/>
              <a:ea typeface="Tahoma" panose="020B0604030504040204" pitchFamily="34" charset="0"/>
              <a:cs typeface="Tahoma" panose="020B0604030504040204" pitchFamily="34" charset="0"/>
            </a:endParaRPr>
          </a:p>
          <a:p>
            <a:pPr marL="1714500" lvl="3" indent="-342900">
              <a:buFontTx/>
              <a:buAutoNum type="arabicParenBoth"/>
            </a:pP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a:latin typeface="Tahoma" panose="020B0604030504040204" pitchFamily="34" charset="0"/>
                <a:ea typeface="Tahoma" panose="020B0604030504040204" pitchFamily="34" charset="0"/>
                <a:cs typeface="Tahoma" panose="020B0604030504040204" pitchFamily="34" charset="0"/>
              </a:rPr>
              <a:t>+ P </a:t>
            </a:r>
            <a:r>
              <a:rPr lang="en-US" sz="24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dirty="0" smtClean="0">
                <a:latin typeface="Tahoma" panose="020B0604030504040204" pitchFamily="34" charset="0"/>
                <a:ea typeface="Tahoma" panose="020B0604030504040204" pitchFamily="34" charset="0"/>
                <a:cs typeface="Tahoma" panose="020B0604030504040204" pitchFamily="34" charset="0"/>
              </a:rPr>
              <a:t>B</a:t>
            </a:r>
            <a:r>
              <a:rPr lang="en-US" sz="2400"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en-US" sz="2400" dirty="0">
              <a:latin typeface="Tahoma" panose="020B0604030504040204" pitchFamily="34" charset="0"/>
              <a:ea typeface="Tahoma" panose="020B0604030504040204" pitchFamily="34" charset="0"/>
              <a:cs typeface="Tahoma" panose="020B0604030504040204" pitchFamily="34" charset="0"/>
            </a:endParaRPr>
          </a:p>
          <a:p>
            <a:pPr marL="1714500" lvl="3" indent="-342900">
              <a:buAutoNum type="arabicParenBoth"/>
            </a:pPr>
            <a:r>
              <a:rPr lang="en-US" sz="2400" dirty="0" smtClean="0">
                <a:latin typeface="Tahoma" panose="020B0604030504040204" pitchFamily="34" charset="0"/>
                <a:ea typeface="Tahoma" panose="020B0604030504040204" pitchFamily="34" charset="0"/>
                <a:cs typeface="Tahoma" panose="020B0604030504040204" pitchFamily="34" charset="0"/>
              </a:rPr>
              <a:t>  A</a:t>
            </a:r>
            <a:r>
              <a:rPr 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B</a:t>
            </a:r>
            <a:r>
              <a:rPr lang="en-US" sz="24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sz="2400" dirty="0" smtClean="0">
                <a:latin typeface="Tahoma" panose="020B0604030504040204" pitchFamily="34" charset="0"/>
                <a:ea typeface="Tahoma" panose="020B0604030504040204" pitchFamily="34" charset="0"/>
                <a:cs typeface="Tahoma" panose="020B0604030504040204" pitchFamily="34" charset="0"/>
              </a:rPr>
              <a:t> </a:t>
            </a:r>
            <a:r>
              <a:rPr lang="en-US" sz="2400" dirty="0">
                <a:latin typeface="Tahoma" panose="020B0604030504040204" pitchFamily="34" charset="0"/>
                <a:ea typeface="Tahoma" panose="020B0604030504040204" pitchFamily="34" charset="0"/>
                <a:cs typeface="Tahoma" panose="020B0604030504040204" pitchFamily="34" charset="0"/>
              </a:rPr>
              <a:t>→ </a:t>
            </a:r>
            <a:r>
              <a:rPr lang="en-US" sz="2400" dirty="0" smtClean="0">
                <a:latin typeface="Tahoma" panose="020B0604030504040204" pitchFamily="34" charset="0"/>
                <a:ea typeface="Tahoma" panose="020B0604030504040204" pitchFamily="34" charset="0"/>
                <a:cs typeface="Tahoma" panose="020B0604030504040204" pitchFamily="34" charset="0"/>
              </a:rPr>
              <a:t>P	         </a:t>
            </a:r>
            <a:r>
              <a:rPr lang="en-US" sz="2400"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sz="2400"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endParaRPr lang="en-US" sz="2400" dirty="0">
              <a:latin typeface="Tahoma" panose="020B0604030504040204" pitchFamily="34" charset="0"/>
              <a:ea typeface="Tahoma" panose="020B0604030504040204" pitchFamily="34" charset="0"/>
              <a:cs typeface="Tahoma" panose="020B0604030504040204" pitchFamily="34" charset="0"/>
            </a:endParaRPr>
          </a:p>
          <a:p>
            <a:r>
              <a:rPr lang="en-US" sz="2400" dirty="0">
                <a:latin typeface="Tahoma" panose="020B0604030504040204" pitchFamily="34" charset="0"/>
                <a:ea typeface="Tahoma" panose="020B0604030504040204" pitchFamily="34" charset="0"/>
                <a:cs typeface="Tahoma" panose="020B0604030504040204" pitchFamily="34" charset="0"/>
              </a:rPr>
              <a:t>Use the steady state approximation to determine the rate law for the overall </a:t>
            </a:r>
            <a:r>
              <a:rPr lang="en-US" sz="2400" dirty="0" smtClean="0">
                <a:latin typeface="Tahoma" panose="020B0604030504040204" pitchFamily="34" charset="0"/>
                <a:ea typeface="Tahoma" panose="020B0604030504040204" pitchFamily="34" charset="0"/>
                <a:cs typeface="Tahoma" panose="020B0604030504040204" pitchFamily="34" charset="0"/>
              </a:rPr>
              <a:t>reaction</a:t>
            </a:r>
            <a:endParaRPr lang="en-US"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5447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kinetics: some terminology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0591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4"/>
          <a:srcRect l="36069" t="44988" r="56161" b="46739"/>
          <a:stretch/>
        </p:blipFill>
        <p:spPr>
          <a:xfrm>
            <a:off x="4160652" y="3224882"/>
            <a:ext cx="822960" cy="548640"/>
          </a:xfrm>
          <a:prstGeom prst="rect">
            <a:avLst/>
          </a:prstGeom>
        </p:spPr>
      </p:pic>
      <p:sp>
        <p:nvSpPr>
          <p:cNvPr id="19" name="Text Box 3"/>
          <p:cNvSpPr txBox="1">
            <a:spLocks noChangeArrowheads="1"/>
          </p:cNvSpPr>
          <p:nvPr/>
        </p:nvSpPr>
        <p:spPr bwMode="auto">
          <a:xfrm>
            <a:off x="334296" y="935123"/>
            <a:ext cx="869064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4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Reactants: </a:t>
            </a:r>
            <a:r>
              <a:rPr lang="it-IT" altLang="en-US" sz="2400" dirty="0" smtClean="0">
                <a:latin typeface="Tahoma" panose="020B0604030504040204" pitchFamily="34" charset="0"/>
                <a:ea typeface="Tahoma" panose="020B0604030504040204" pitchFamily="34" charset="0"/>
                <a:cs typeface="Tahoma" panose="020B0604030504040204" pitchFamily="34" charset="0"/>
              </a:rPr>
              <a:t>individual chemical species that participate in reactions. Several types are important in atmospheric processes (in addition to neutral species):</a:t>
            </a:r>
          </a:p>
        </p:txBody>
      </p:sp>
      <p:sp>
        <p:nvSpPr>
          <p:cNvPr id="20" name="Text Box 3"/>
          <p:cNvSpPr txBox="1">
            <a:spLocks noChangeArrowheads="1"/>
          </p:cNvSpPr>
          <p:nvPr/>
        </p:nvSpPr>
        <p:spPr bwMode="auto">
          <a:xfrm>
            <a:off x="533417" y="2137434"/>
            <a:ext cx="8075596"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Free radicals:</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neutral compounds containing an odd number of electrons. They are highly reactive. The most important in atmospheric chemistry is the OH radical:</a:t>
            </a:r>
          </a:p>
        </p:txBody>
      </p:sp>
      <p:sp>
        <p:nvSpPr>
          <p:cNvPr id="21" name="Text Box 3"/>
          <p:cNvSpPr txBox="1">
            <a:spLocks noChangeArrowheads="1"/>
          </p:cNvSpPr>
          <p:nvPr/>
        </p:nvSpPr>
        <p:spPr bwMode="auto">
          <a:xfrm>
            <a:off x="533417" y="3730190"/>
            <a:ext cx="8075596"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solidFill>
                  <a:srgbClr val="0000FF"/>
                </a:solidFill>
                <a:latin typeface="Tahoma" panose="020B0604030504040204" pitchFamily="34" charset="0"/>
                <a:ea typeface="Tahoma" panose="020B0604030504040204" pitchFamily="34" charset="0"/>
                <a:cs typeface="Tahoma" panose="020B0604030504040204" pitchFamily="34" charset="0"/>
              </a:rPr>
              <a:t>Ions:</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atom (or molecule) that carries a positive (CATION) or negative (ANION) charge, as a result of having lost or gained one (or more) electrons. Ions are important:</a:t>
            </a:r>
          </a:p>
        </p:txBody>
      </p:sp>
      <p:sp>
        <p:nvSpPr>
          <p:cNvPr id="22" name="Text Box 3"/>
          <p:cNvSpPr txBox="1">
            <a:spLocks noChangeArrowheads="1"/>
          </p:cNvSpPr>
          <p:nvPr/>
        </p:nvSpPr>
        <p:spPr bwMode="auto">
          <a:xfrm>
            <a:off x="532870" y="4767065"/>
            <a:ext cx="861113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upper atmosphere: </a:t>
            </a:r>
            <a:r>
              <a:rPr lang="it-IT" altLang="en-US" sz="2200" dirty="0" smtClean="0">
                <a:latin typeface="Tahoma" panose="020B0604030504040204" pitchFamily="34" charset="0"/>
                <a:ea typeface="Tahoma" panose="020B0604030504040204" pitchFamily="34" charset="0"/>
                <a:cs typeface="Tahoma" panose="020B0604030504040204" pitchFamily="34" charset="0"/>
              </a:rPr>
              <a:t>(above 6-10 km for cosmic rays)</a:t>
            </a:r>
          </a:p>
          <a:p>
            <a:pPr marL="342900" indent="-342900">
              <a:buFont typeface="Arial" panose="020B0604020202020204" pitchFamily="34" charset="0"/>
              <a:buChar char="•"/>
            </a:pPr>
            <a:r>
              <a:rPr lang="it-IT" altLang="en-US" sz="2200" dirty="0" smtClean="0">
                <a:latin typeface="Tahoma" panose="020B0604030504040204" pitchFamily="34" charset="0"/>
                <a:ea typeface="Tahoma" panose="020B0604030504040204" pitchFamily="34" charset="0"/>
                <a:cs typeface="Tahoma" panose="020B0604030504040204" pitchFamily="34" charset="0"/>
              </a:rPr>
              <a:t>in </a:t>
            </a:r>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clouds </a:t>
            </a:r>
            <a:r>
              <a:rPr lang="it-IT" altLang="en-US" sz="2200" dirty="0" smtClean="0">
                <a:latin typeface="Tahoma" panose="020B0604030504040204" pitchFamily="34" charset="0"/>
                <a:ea typeface="Tahoma" panose="020B0604030504040204" pitchFamily="34" charset="0"/>
                <a:cs typeface="Tahoma" panose="020B0604030504040204" pitchFamily="34" charset="0"/>
              </a:rPr>
              <a:t>(lightning from thunderstorms)</a:t>
            </a:r>
          </a:p>
          <a:p>
            <a:pPr marL="342900" indent="-342900">
              <a:buFont typeface="Arial" panose="020B0604020202020204" pitchFamily="34" charset="0"/>
              <a:buChar char="•"/>
            </a:pPr>
            <a:r>
              <a:rPr lang="it-IT" altLang="en-US" sz="2200" dirty="0">
                <a:solidFill>
                  <a:srgbClr val="0000FF"/>
                </a:solidFill>
                <a:latin typeface="Tahoma" panose="020B0604030504040204" pitchFamily="34" charset="0"/>
                <a:ea typeface="Tahoma" panose="020B0604030504040204" pitchFamily="34" charset="0"/>
                <a:cs typeface="Tahoma" panose="020B0604030504040204" pitchFamily="34" charset="0"/>
              </a:rPr>
              <a:t>l</a:t>
            </a:r>
            <a:r>
              <a:rPr lang="it-IT" altLang="en-US" sz="2200" dirty="0" smtClean="0">
                <a:solidFill>
                  <a:srgbClr val="0000FF"/>
                </a:solidFill>
                <a:latin typeface="Tahoma" panose="020B0604030504040204" pitchFamily="34" charset="0"/>
                <a:ea typeface="Tahoma" panose="020B0604030504040204" pitchFamily="34" charset="0"/>
                <a:cs typeface="Tahoma" panose="020B0604030504040204" pitchFamily="34" charset="0"/>
              </a:rPr>
              <a:t>iquid droplets</a:t>
            </a:r>
            <a:r>
              <a:rPr lang="it-IT" altLang="en-US" sz="2200" dirty="0" smtClean="0">
                <a:latin typeface="Tahoma" panose="020B0604030504040204" pitchFamily="34" charset="0"/>
                <a:ea typeface="Tahoma" panose="020B0604030504040204" pitchFamily="34" charset="0"/>
                <a:cs typeface="Tahoma" panose="020B0604030504040204" pitchFamily="34" charset="0"/>
              </a:rPr>
              <a:t> (aereosols) – e.g. dissolution of nitric acid (HNO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3</a:t>
            </a:r>
            <a:r>
              <a:rPr lang="it-IT" altLang="en-US" sz="2200" dirty="0" smtClean="0">
                <a:latin typeface="Tahoma" panose="020B0604030504040204" pitchFamily="34" charset="0"/>
                <a:ea typeface="Tahoma" panose="020B0604030504040204" pitchFamily="34" charset="0"/>
                <a:cs typeface="Tahoma" panose="020B0604030504040204" pitchFamily="34" charset="0"/>
              </a:rPr>
              <a:t>) in clouds or fog is one of the main contributors (along with H</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2</a:t>
            </a:r>
            <a:r>
              <a:rPr lang="it-IT" altLang="en-US" sz="2200" dirty="0" smtClean="0">
                <a:latin typeface="Tahoma" panose="020B0604030504040204" pitchFamily="34" charset="0"/>
                <a:ea typeface="Tahoma" panose="020B0604030504040204" pitchFamily="34" charset="0"/>
                <a:cs typeface="Tahoma" panose="020B0604030504040204" pitchFamily="34" charset="0"/>
              </a:rPr>
              <a:t>SO</a:t>
            </a:r>
            <a:r>
              <a:rPr lang="it-IT" altLang="en-US" sz="2200" baseline="-25000" dirty="0" smtClean="0">
                <a:latin typeface="Tahoma" panose="020B0604030504040204" pitchFamily="34" charset="0"/>
                <a:ea typeface="Tahoma" panose="020B0604030504040204" pitchFamily="34" charset="0"/>
                <a:cs typeface="Tahoma" panose="020B0604030504040204" pitchFamily="34" charset="0"/>
              </a:rPr>
              <a:t>4</a:t>
            </a:r>
            <a:r>
              <a:rPr lang="it-IT" altLang="en-US" sz="2200" dirty="0" smtClean="0">
                <a:latin typeface="Tahoma" panose="020B0604030504040204" pitchFamily="34" charset="0"/>
                <a:ea typeface="Tahoma" panose="020B0604030504040204" pitchFamily="34" charset="0"/>
                <a:cs typeface="Tahoma" panose="020B0604030504040204" pitchFamily="34" charset="0"/>
              </a:rPr>
              <a:t>) to «acid rain»</a:t>
            </a:r>
          </a:p>
        </p:txBody>
      </p:sp>
      <p:pic>
        <p:nvPicPr>
          <p:cNvPr id="23" name="Picture 22"/>
          <p:cNvPicPr>
            <a:picLocks noChangeAspect="1"/>
          </p:cNvPicPr>
          <p:nvPr/>
        </p:nvPicPr>
        <p:blipFill rotWithShape="1">
          <a:blip r:embed="rId4"/>
          <a:srcRect l="33968" t="28015" r="53081" b="62332"/>
          <a:stretch/>
        </p:blipFill>
        <p:spPr>
          <a:xfrm>
            <a:off x="1971791" y="3205004"/>
            <a:ext cx="1371600" cy="640080"/>
          </a:xfrm>
          <a:prstGeom prst="rect">
            <a:avLst/>
          </a:prstGeom>
        </p:spPr>
      </p:pic>
      <p:sp>
        <p:nvSpPr>
          <p:cNvPr id="3" name="Right Arrow 2"/>
          <p:cNvSpPr/>
          <p:nvPr/>
        </p:nvSpPr>
        <p:spPr bwMode="auto">
          <a:xfrm>
            <a:off x="3468756" y="3311875"/>
            <a:ext cx="566531" cy="360825"/>
          </a:xfrm>
          <a:prstGeom prst="rightArrow">
            <a:avLst/>
          </a:prstGeom>
          <a:noFill/>
          <a:ln w="28575" cap="flat" cmpd="sng" algn="ctr">
            <a:solidFill>
              <a:srgbClr val="FF33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endParaRPr>
          </a:p>
        </p:txBody>
      </p:sp>
      <p:grpSp>
        <p:nvGrpSpPr>
          <p:cNvPr id="8" name="Group 7"/>
          <p:cNvGrpSpPr/>
          <p:nvPr/>
        </p:nvGrpSpPr>
        <p:grpSpPr>
          <a:xfrm>
            <a:off x="3915873" y="6215862"/>
            <a:ext cx="3016800" cy="371475"/>
            <a:chOff x="3915873" y="6215862"/>
            <a:chExt cx="3016800" cy="371475"/>
          </a:xfrm>
        </p:grpSpPr>
        <p:graphicFrame>
          <p:nvGraphicFramePr>
            <p:cNvPr id="12" name="Object 10"/>
            <p:cNvGraphicFramePr>
              <a:graphicFrameLocks noChangeAspect="1"/>
            </p:cNvGraphicFramePr>
            <p:nvPr>
              <p:extLst>
                <p:ext uri="{D42A27DB-BD31-4B8C-83A1-F6EECF244321}">
                  <p14:modId xmlns:p14="http://schemas.microsoft.com/office/powerpoint/2010/main" val="701333522"/>
                </p:ext>
              </p:extLst>
            </p:nvPr>
          </p:nvGraphicFramePr>
          <p:xfrm>
            <a:off x="3915873" y="6236500"/>
            <a:ext cx="1304925" cy="350837"/>
          </p:xfrm>
          <a:graphic>
            <a:graphicData uri="http://schemas.openxmlformats.org/presentationml/2006/ole">
              <mc:AlternateContent xmlns:mc="http://schemas.openxmlformats.org/markup-compatibility/2006">
                <mc:Choice xmlns:v="urn:schemas-microsoft-com:vml" Requires="v">
                  <p:oleObj spid="_x0000_s121142" name="Equation" r:id="rId5" imgW="850680" imgH="228600" progId="Equation.3">
                    <p:embed/>
                  </p:oleObj>
                </mc:Choice>
                <mc:Fallback>
                  <p:oleObj name="Equation" r:id="rId5" imgW="850680" imgH="228600" progId="Equation.3">
                    <p:embed/>
                    <p:pic>
                      <p:nvPicPr>
                        <p:cNvPr id="13" name="Object 10"/>
                        <p:cNvPicPr>
                          <a:picLocks noChangeAspect="1" noChangeArrowheads="1"/>
                        </p:cNvPicPr>
                        <p:nvPr/>
                      </p:nvPicPr>
                      <p:blipFill>
                        <a:blip r:embed="rId6"/>
                        <a:srcRect/>
                        <a:stretch>
                          <a:fillRect/>
                        </a:stretch>
                      </p:blipFill>
                      <p:spPr bwMode="auto">
                        <a:xfrm>
                          <a:off x="3915873" y="6236500"/>
                          <a:ext cx="1304925" cy="350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 name="Object 10"/>
            <p:cNvGraphicFramePr>
              <a:graphicFrameLocks noChangeAspect="1"/>
            </p:cNvGraphicFramePr>
            <p:nvPr>
              <p:extLst>
                <p:ext uri="{D42A27DB-BD31-4B8C-83A1-F6EECF244321}">
                  <p14:modId xmlns:p14="http://schemas.microsoft.com/office/powerpoint/2010/main" val="1321900978"/>
                </p:ext>
              </p:extLst>
            </p:nvPr>
          </p:nvGraphicFramePr>
          <p:xfrm>
            <a:off x="5667436" y="6215862"/>
            <a:ext cx="1265237" cy="371475"/>
          </p:xfrm>
          <a:graphic>
            <a:graphicData uri="http://schemas.openxmlformats.org/presentationml/2006/ole">
              <mc:AlternateContent xmlns:mc="http://schemas.openxmlformats.org/markup-compatibility/2006">
                <mc:Choice xmlns:v="urn:schemas-microsoft-com:vml" Requires="v">
                  <p:oleObj spid="_x0000_s121143" name="Equation" r:id="rId7" imgW="825480" imgH="241200" progId="Equation.3">
                    <p:embed/>
                  </p:oleObj>
                </mc:Choice>
                <mc:Fallback>
                  <p:oleObj name="Equation" r:id="rId7" imgW="825480" imgH="241200" progId="Equation.3">
                    <p:embed/>
                    <p:pic>
                      <p:nvPicPr>
                        <p:cNvPr id="12" name="Object 10"/>
                        <p:cNvPicPr>
                          <a:picLocks noChangeAspect="1" noChangeArrowheads="1"/>
                        </p:cNvPicPr>
                        <p:nvPr/>
                      </p:nvPicPr>
                      <p:blipFill>
                        <a:blip r:embed="rId8"/>
                        <a:srcRect/>
                        <a:stretch>
                          <a:fillRect/>
                        </a:stretch>
                      </p:blipFill>
                      <p:spPr bwMode="auto">
                        <a:xfrm>
                          <a:off x="5667436" y="6215862"/>
                          <a:ext cx="1265237"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cxnSp>
          <p:nvCxnSpPr>
            <p:cNvPr id="6" name="Straight Arrow Connector 5"/>
            <p:cNvCxnSpPr/>
            <p:nvPr/>
          </p:nvCxnSpPr>
          <p:spPr bwMode="auto">
            <a:xfrm>
              <a:off x="5281959" y="6329186"/>
              <a:ext cx="336325" cy="0"/>
            </a:xfrm>
            <a:prstGeom prst="straightConnector1">
              <a:avLst/>
            </a:prstGeom>
            <a:solidFill>
              <a:schemeClr val="accent1"/>
            </a:solidFill>
            <a:ln w="28575" cap="flat" cmpd="sng" algn="ctr">
              <a:solidFill>
                <a:schemeClr val="tx1"/>
              </a:solidFill>
              <a:prstDash val="solid"/>
              <a:round/>
              <a:headEnd type="none" w="med" len="med"/>
              <a:tailEnd type="arrow"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flipH="1">
              <a:off x="5267306" y="6464002"/>
              <a:ext cx="336325" cy="0"/>
            </a:xfrm>
            <a:prstGeom prst="straightConnector1">
              <a:avLst/>
            </a:prstGeom>
            <a:solidFill>
              <a:schemeClr val="accent1"/>
            </a:solidFill>
            <a:ln w="28575" cap="flat" cmpd="sng" algn="ctr">
              <a:solidFill>
                <a:schemeClr val="tx1"/>
              </a:solidFill>
              <a:prstDash val="solid"/>
              <a:round/>
              <a:headEnd type="none" w="med" len="med"/>
              <a:tailEnd type="arrow"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242911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3"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11 -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225469" y="916242"/>
            <a:ext cx="8918532" cy="1754326"/>
          </a:xfrm>
          <a:prstGeom prst="rect">
            <a:avLst/>
          </a:prstGeom>
        </p:spPr>
        <p:txBody>
          <a:bodyPr wrap="square">
            <a:spAutoFit/>
          </a:bodyPr>
          <a:lstStyle/>
          <a:p>
            <a:r>
              <a:rPr lang="en-US" dirty="0" smtClean="0">
                <a:latin typeface="Tahoma" panose="020B0604030504040204" pitchFamily="34" charset="0"/>
                <a:ea typeface="Tahoma" panose="020B0604030504040204" pitchFamily="34" charset="0"/>
                <a:cs typeface="Tahoma" panose="020B0604030504040204" pitchFamily="34" charset="0"/>
              </a:rPr>
              <a:t>Consider </a:t>
            </a:r>
            <a:r>
              <a:rPr lang="en-US" dirty="0">
                <a:latin typeface="Tahoma" panose="020B0604030504040204" pitchFamily="34" charset="0"/>
                <a:ea typeface="Tahoma" panose="020B0604030504040204" pitchFamily="34" charset="0"/>
                <a:cs typeface="Tahoma" panose="020B0604030504040204" pitchFamily="34" charset="0"/>
              </a:rPr>
              <a:t>the following chain mechanism:</a:t>
            </a:r>
          </a:p>
          <a:p>
            <a:pPr marL="1714500" lvl="3" indent="-342900">
              <a:buAutoNum type="arabicParenBoth"/>
            </a:pPr>
            <a:r>
              <a:rPr lang="en-US" dirty="0" smtClean="0">
                <a:latin typeface="Tahoma" panose="020B0604030504040204" pitchFamily="34" charset="0"/>
                <a:ea typeface="Tahoma" panose="020B0604030504040204" pitchFamily="34" charset="0"/>
                <a:cs typeface="Tahoma" panose="020B0604030504040204" pitchFamily="34" charset="0"/>
              </a:rPr>
              <a:t>  A</a:t>
            </a:r>
            <a:r>
              <a:rPr lang="en-US" baseline="-25000" dirty="0" smtClean="0">
                <a:latin typeface="Tahoma" panose="020B0604030504040204" pitchFamily="34" charset="0"/>
                <a:ea typeface="Tahoma" panose="020B0604030504040204" pitchFamily="34" charset="0"/>
                <a:cs typeface="Tahoma" panose="020B0604030504040204" pitchFamily="34" charset="0"/>
              </a:rPr>
              <a:t>2</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smtClean="0">
                <a:latin typeface="Tahoma" panose="020B0604030504040204" pitchFamily="34" charset="0"/>
                <a:ea typeface="Tahoma" panose="020B0604030504040204" pitchFamily="34" charset="0"/>
                <a:cs typeface="Tahoma" panose="020B0604030504040204" pitchFamily="34" charset="0"/>
              </a:rPr>
              <a:t>A</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A</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1</a:t>
            </a:r>
            <a:endParaRPr lang="en-US" i="1" baseline="-25000" dirty="0" smtClean="0">
              <a:latin typeface="Tahoma" panose="020B0604030504040204" pitchFamily="34" charset="0"/>
              <a:ea typeface="Tahoma" panose="020B0604030504040204" pitchFamily="34" charset="0"/>
              <a:cs typeface="Tahoma" panose="020B0604030504040204" pitchFamily="34" charset="0"/>
            </a:endParaRPr>
          </a:p>
          <a:p>
            <a:pPr marL="1714500" lvl="3" indent="-342900">
              <a:buAutoNum type="arabicParenBoth"/>
            </a:pPr>
            <a:r>
              <a:rPr lang="en-US" dirty="0" smtClean="0">
                <a:latin typeface="Tahoma" panose="020B0604030504040204" pitchFamily="34" charset="0"/>
                <a:ea typeface="Tahoma" panose="020B0604030504040204" pitchFamily="34" charset="0"/>
                <a:cs typeface="Tahoma" panose="020B0604030504040204" pitchFamily="34" charset="0"/>
              </a:rPr>
              <a:t>  A</a:t>
            </a:r>
            <a:r>
              <a:rPr lang="en-US"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smtClean="0">
                <a:latin typeface="Tahoma" panose="020B0604030504040204" pitchFamily="34" charset="0"/>
                <a:ea typeface="Tahoma" panose="020B0604030504040204" pitchFamily="34" charset="0"/>
                <a:cs typeface="Tahoma" panose="020B0604030504040204" pitchFamily="34" charset="0"/>
              </a:rPr>
              <a:t>B</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 C </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2  </a:t>
            </a:r>
            <a:r>
              <a:rPr 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(slowest step)</a:t>
            </a:r>
            <a:endParaRPr lang="en-US" dirty="0">
              <a:latin typeface="Tahoma" panose="020B0604030504040204" pitchFamily="34" charset="0"/>
              <a:ea typeface="Tahoma" panose="020B0604030504040204" pitchFamily="34" charset="0"/>
              <a:cs typeface="Tahoma" panose="020B0604030504040204" pitchFamily="34" charset="0"/>
            </a:endParaRPr>
          </a:p>
          <a:p>
            <a:pPr marL="1714500" lvl="3" indent="-342900">
              <a:buFontTx/>
              <a:buAutoNum type="arabicParenBoth"/>
            </a:pPr>
            <a:r>
              <a:rPr lang="en-US" dirty="0" smtClean="0">
                <a:latin typeface="Tahoma" panose="020B0604030504040204" pitchFamily="34" charset="0"/>
                <a:ea typeface="Tahoma" panose="020B0604030504040204" pitchFamily="34" charset="0"/>
                <a:cs typeface="Tahoma" panose="020B0604030504040204" pitchFamily="34" charset="0"/>
              </a:rPr>
              <a:t>  A</a:t>
            </a:r>
            <a:r>
              <a:rPr lang="en-US"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a:latin typeface="Tahoma" panose="020B0604030504040204" pitchFamily="34" charset="0"/>
                <a:ea typeface="Tahoma" panose="020B0604030504040204" pitchFamily="34" charset="0"/>
                <a:cs typeface="Tahoma" panose="020B0604030504040204" pitchFamily="34" charset="0"/>
              </a:rPr>
              <a:t>+ P </a:t>
            </a:r>
            <a:r>
              <a:rPr lang="en-US"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dirty="0" smtClean="0">
                <a:latin typeface="Tahoma" panose="020B0604030504040204" pitchFamily="34" charset="0"/>
                <a:ea typeface="Tahoma" panose="020B0604030504040204" pitchFamily="34" charset="0"/>
                <a:cs typeface="Tahoma" panose="020B0604030504040204" pitchFamily="34" charset="0"/>
              </a:rPr>
              <a:t>B</a:t>
            </a:r>
            <a:r>
              <a:rPr lang="en-US" baseline="30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3</a:t>
            </a:r>
            <a:endParaRPr lang="en-US" dirty="0">
              <a:latin typeface="Tahoma" panose="020B0604030504040204" pitchFamily="34" charset="0"/>
              <a:ea typeface="Tahoma" panose="020B0604030504040204" pitchFamily="34" charset="0"/>
              <a:cs typeface="Tahoma" panose="020B0604030504040204" pitchFamily="34" charset="0"/>
            </a:endParaRPr>
          </a:p>
          <a:p>
            <a:pPr marL="1714500" lvl="3" indent="-342900">
              <a:buAutoNum type="arabicParenBoth"/>
            </a:pPr>
            <a:r>
              <a:rPr lang="en-US" dirty="0" smtClean="0">
                <a:latin typeface="Tahoma" panose="020B0604030504040204" pitchFamily="34" charset="0"/>
                <a:ea typeface="Tahoma" panose="020B0604030504040204" pitchFamily="34" charset="0"/>
                <a:cs typeface="Tahoma" panose="020B0604030504040204" pitchFamily="34" charset="0"/>
              </a:rPr>
              <a:t>  A</a:t>
            </a:r>
            <a:r>
              <a:rPr lang="en-US"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 B</a:t>
            </a:r>
            <a:r>
              <a:rPr lang="en-US"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a:t>
            </a:r>
            <a:r>
              <a:rPr lang="en-US" dirty="0" smtClean="0">
                <a:latin typeface="Tahoma" panose="020B0604030504040204" pitchFamily="34" charset="0"/>
                <a:ea typeface="Tahoma" panose="020B0604030504040204" pitchFamily="34" charset="0"/>
                <a:cs typeface="Tahoma" panose="020B0604030504040204" pitchFamily="34" charset="0"/>
              </a:rPr>
              <a:t> </a:t>
            </a:r>
            <a:r>
              <a:rPr lang="en-US" dirty="0">
                <a:latin typeface="Tahoma" panose="020B0604030504040204" pitchFamily="34" charset="0"/>
                <a:ea typeface="Tahoma" panose="020B0604030504040204" pitchFamily="34" charset="0"/>
                <a:cs typeface="Tahoma" panose="020B0604030504040204" pitchFamily="34" charset="0"/>
              </a:rPr>
              <a:t>→ </a:t>
            </a:r>
            <a:r>
              <a:rPr lang="en-US" dirty="0" smtClean="0">
                <a:latin typeface="Tahoma" panose="020B0604030504040204" pitchFamily="34" charset="0"/>
                <a:ea typeface="Tahoma" panose="020B0604030504040204" pitchFamily="34" charset="0"/>
                <a:cs typeface="Tahoma" panose="020B0604030504040204" pitchFamily="34" charset="0"/>
              </a:rPr>
              <a:t>P	</a:t>
            </a:r>
            <a:r>
              <a:rPr lang="en-US" i="1"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k</a:t>
            </a:r>
            <a:r>
              <a:rPr lang="en-US" i="1" baseline="-25000" dirty="0" smtClean="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4</a:t>
            </a:r>
            <a:endParaRPr lang="en-US" dirty="0">
              <a:latin typeface="Tahoma" panose="020B0604030504040204" pitchFamily="34" charset="0"/>
              <a:ea typeface="Tahoma" panose="020B0604030504040204" pitchFamily="34" charset="0"/>
              <a:cs typeface="Tahoma" panose="020B0604030504040204" pitchFamily="34" charset="0"/>
            </a:endParaRPr>
          </a:p>
          <a:p>
            <a:r>
              <a:rPr lang="en-US" dirty="0">
                <a:latin typeface="Tahoma" panose="020B0604030504040204" pitchFamily="34" charset="0"/>
                <a:ea typeface="Tahoma" panose="020B0604030504040204" pitchFamily="34" charset="0"/>
                <a:cs typeface="Tahoma" panose="020B0604030504040204" pitchFamily="34" charset="0"/>
              </a:rPr>
              <a:t>Use the steady state approximation to </a:t>
            </a:r>
            <a:r>
              <a:rPr lang="en-US" dirty="0" smtClean="0">
                <a:latin typeface="Tahoma" panose="020B0604030504040204" pitchFamily="34" charset="0"/>
                <a:ea typeface="Tahoma" panose="020B0604030504040204" pitchFamily="34" charset="0"/>
                <a:cs typeface="Tahoma" panose="020B0604030504040204" pitchFamily="34" charset="0"/>
              </a:rPr>
              <a:t>determine the </a:t>
            </a:r>
            <a:r>
              <a:rPr lang="en-US" dirty="0">
                <a:latin typeface="Tahoma" panose="020B0604030504040204" pitchFamily="34" charset="0"/>
                <a:ea typeface="Tahoma" panose="020B0604030504040204" pitchFamily="34" charset="0"/>
                <a:cs typeface="Tahoma" panose="020B0604030504040204" pitchFamily="34" charset="0"/>
              </a:rPr>
              <a:t>rate law for the </a:t>
            </a:r>
            <a:r>
              <a:rPr lang="en-US" dirty="0" smtClean="0">
                <a:latin typeface="Tahoma" panose="020B0604030504040204" pitchFamily="34" charset="0"/>
                <a:ea typeface="Tahoma" panose="020B0604030504040204" pitchFamily="34" charset="0"/>
                <a:cs typeface="Tahoma" panose="020B0604030504040204" pitchFamily="34" charset="0"/>
              </a:rPr>
              <a:t>overall reaction</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225469" y="2728962"/>
            <a:ext cx="8571371"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en-US" sz="2200" dirty="0" smtClean="0">
                <a:latin typeface="Tahoma" panose="020B0604030504040204" pitchFamily="34" charset="0"/>
                <a:ea typeface="Tahoma" panose="020B0604030504040204" pitchFamily="34" charset="0"/>
                <a:cs typeface="Tahoma" panose="020B0604030504040204" pitchFamily="34" charset="0"/>
              </a:rPr>
              <a:t>The </a:t>
            </a:r>
            <a:r>
              <a:rPr lang="en-US" sz="2200" dirty="0">
                <a:latin typeface="Tahoma" panose="020B0604030504040204" pitchFamily="34" charset="0"/>
                <a:ea typeface="Tahoma" panose="020B0604030504040204" pitchFamily="34" charset="0"/>
                <a:cs typeface="Tahoma" panose="020B0604030504040204" pitchFamily="34" charset="0"/>
              </a:rPr>
              <a:t>rate for consumption of A</a:t>
            </a:r>
            <a:r>
              <a:rPr lang="en-US" sz="2200" baseline="-25000" dirty="0">
                <a:latin typeface="Tahoma" panose="020B0604030504040204" pitchFamily="34" charset="0"/>
                <a:ea typeface="Tahoma" panose="020B0604030504040204" pitchFamily="34" charset="0"/>
                <a:cs typeface="Tahoma" panose="020B0604030504040204" pitchFamily="34" charset="0"/>
              </a:rPr>
              <a:t>2</a:t>
            </a:r>
            <a:r>
              <a:rPr lang="en-US" sz="2200" dirty="0">
                <a:latin typeface="Tahoma" panose="020B0604030504040204" pitchFamily="34" charset="0"/>
                <a:ea typeface="Tahoma" panose="020B0604030504040204" pitchFamily="34" charset="0"/>
                <a:cs typeface="Tahoma" panose="020B0604030504040204" pitchFamily="34" charset="0"/>
              </a:rPr>
              <a:t> can be written as: </a:t>
            </a:r>
          </a:p>
        </p:txBody>
      </p:sp>
      <p:graphicFrame>
        <p:nvGraphicFramePr>
          <p:cNvPr id="8" name="Object 7"/>
          <p:cNvGraphicFramePr>
            <a:graphicFrameLocks noChangeAspect="1"/>
          </p:cNvGraphicFramePr>
          <p:nvPr>
            <p:extLst>
              <p:ext uri="{D42A27DB-BD31-4B8C-83A1-F6EECF244321}">
                <p14:modId xmlns:p14="http://schemas.microsoft.com/office/powerpoint/2010/main" val="884865302"/>
              </p:ext>
            </p:extLst>
          </p:nvPr>
        </p:nvGraphicFramePr>
        <p:xfrm>
          <a:off x="2716488" y="3211339"/>
          <a:ext cx="3308415" cy="822042"/>
        </p:xfrm>
        <a:graphic>
          <a:graphicData uri="http://schemas.openxmlformats.org/presentationml/2006/ole">
            <mc:AlternateContent xmlns:mc="http://schemas.openxmlformats.org/markup-compatibility/2006">
              <mc:Choice xmlns:v="urn:schemas-microsoft-com:vml" Requires="v">
                <p:oleObj spid="_x0000_s193586" name="Equation" r:id="rId5" imgW="1688760" imgH="419040" progId="Equation.3">
                  <p:embed/>
                </p:oleObj>
              </mc:Choice>
              <mc:Fallback>
                <p:oleObj name="Equation" r:id="rId5" imgW="1688760" imgH="419040" progId="Equation.3">
                  <p:embed/>
                  <p:pic>
                    <p:nvPicPr>
                      <p:cNvPr id="14" name="Object 13"/>
                      <p:cNvPicPr>
                        <a:picLocks noChangeAspect="1" noChangeArrowheads="1"/>
                      </p:cNvPicPr>
                      <p:nvPr/>
                    </p:nvPicPr>
                    <p:blipFill>
                      <a:blip r:embed="rId6"/>
                      <a:srcRect/>
                      <a:stretch>
                        <a:fillRect/>
                      </a:stretch>
                    </p:blipFill>
                    <p:spPr bwMode="auto">
                      <a:xfrm>
                        <a:off x="2716488" y="3211339"/>
                        <a:ext cx="3308415" cy="822042"/>
                      </a:xfrm>
                      <a:prstGeom prst="rect">
                        <a:avLst/>
                      </a:prstGeom>
                      <a:noFill/>
                      <a:ln>
                        <a:noFill/>
                      </a:ln>
                      <a:extLst/>
                    </p:spPr>
                  </p:pic>
                </p:oleObj>
              </mc:Fallback>
            </mc:AlternateContent>
          </a:graphicData>
        </a:graphic>
      </p:graphicFrame>
      <p:sp>
        <p:nvSpPr>
          <p:cNvPr id="9" name="Rectangle 8"/>
          <p:cNvSpPr/>
          <p:nvPr/>
        </p:nvSpPr>
        <p:spPr>
          <a:xfrm>
            <a:off x="225469" y="3968882"/>
            <a:ext cx="8728363"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The steady state approximation can be used on P:</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1" name="Object 10"/>
          <p:cNvGraphicFramePr>
            <a:graphicFrameLocks noChangeAspect="1"/>
          </p:cNvGraphicFramePr>
          <p:nvPr>
            <p:extLst>
              <p:ext uri="{D42A27DB-BD31-4B8C-83A1-F6EECF244321}">
                <p14:modId xmlns:p14="http://schemas.microsoft.com/office/powerpoint/2010/main" val="2159533993"/>
              </p:ext>
            </p:extLst>
          </p:nvPr>
        </p:nvGraphicFramePr>
        <p:xfrm>
          <a:off x="1262313" y="4443220"/>
          <a:ext cx="5595683" cy="830238"/>
        </p:xfrm>
        <a:graphic>
          <a:graphicData uri="http://schemas.openxmlformats.org/presentationml/2006/ole">
            <mc:AlternateContent xmlns:mc="http://schemas.openxmlformats.org/markup-compatibility/2006">
              <mc:Choice xmlns:v="urn:schemas-microsoft-com:vml" Requires="v">
                <p:oleObj spid="_x0000_s193587" name="Equation" r:id="rId7" imgW="2920680" imgH="431640" progId="Equation.3">
                  <p:embed/>
                </p:oleObj>
              </mc:Choice>
              <mc:Fallback>
                <p:oleObj name="Equation" r:id="rId7" imgW="2920680" imgH="431640" progId="Equation.3">
                  <p:embed/>
                  <p:pic>
                    <p:nvPicPr>
                      <p:cNvPr id="15" name="Object 14"/>
                      <p:cNvPicPr>
                        <a:picLocks noChangeAspect="1" noChangeArrowheads="1"/>
                      </p:cNvPicPr>
                      <p:nvPr/>
                    </p:nvPicPr>
                    <p:blipFill>
                      <a:blip r:embed="rId8"/>
                      <a:srcRect/>
                      <a:stretch>
                        <a:fillRect/>
                      </a:stretch>
                    </p:blipFill>
                    <p:spPr bwMode="auto">
                      <a:xfrm>
                        <a:off x="1262313" y="4443220"/>
                        <a:ext cx="5595683" cy="830238"/>
                      </a:xfrm>
                      <a:prstGeom prst="rect">
                        <a:avLst/>
                      </a:prstGeom>
                      <a:noFill/>
                      <a:ln>
                        <a:noFill/>
                      </a:ln>
                      <a:extLst/>
                    </p:spPr>
                  </p:pic>
                </p:oleObj>
              </mc:Fallback>
            </mc:AlternateContent>
          </a:graphicData>
        </a:graphic>
      </p:graphicFrame>
      <p:sp>
        <p:nvSpPr>
          <p:cNvPr id="13" name="Rectangle 12"/>
          <p:cNvSpPr/>
          <p:nvPr/>
        </p:nvSpPr>
        <p:spPr>
          <a:xfrm>
            <a:off x="225469" y="5144326"/>
            <a:ext cx="8728363" cy="430887"/>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Then the  steady state approximation can be used </a:t>
            </a:r>
            <a:r>
              <a:rPr lang="en-US" sz="2200" dirty="0">
                <a:latin typeface="Tahoma" panose="020B0604030504040204" pitchFamily="34" charset="0"/>
                <a:ea typeface="Tahoma" panose="020B0604030504040204" pitchFamily="34" charset="0"/>
                <a:cs typeface="Tahoma" panose="020B0604030504040204" pitchFamily="34" charset="0"/>
              </a:rPr>
              <a:t>on A</a:t>
            </a:r>
            <a:r>
              <a:rPr lang="en-US" sz="2200" baseline="300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 </a:t>
            </a:r>
            <a:r>
              <a:rPr lang="en-US" sz="2200" dirty="0" smtClean="0">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4" name="Object 13"/>
          <p:cNvGraphicFramePr>
            <a:graphicFrameLocks noChangeAspect="1"/>
          </p:cNvGraphicFramePr>
          <p:nvPr>
            <p:extLst>
              <p:ext uri="{D42A27DB-BD31-4B8C-83A1-F6EECF244321}">
                <p14:modId xmlns:p14="http://schemas.microsoft.com/office/powerpoint/2010/main" val="4066446784"/>
              </p:ext>
            </p:extLst>
          </p:nvPr>
        </p:nvGraphicFramePr>
        <p:xfrm>
          <a:off x="124496" y="5550845"/>
          <a:ext cx="5687465" cy="733924"/>
        </p:xfrm>
        <a:graphic>
          <a:graphicData uri="http://schemas.openxmlformats.org/presentationml/2006/ole">
            <mc:AlternateContent xmlns:mc="http://schemas.openxmlformats.org/markup-compatibility/2006">
              <mc:Choice xmlns:v="urn:schemas-microsoft-com:vml" Requires="v">
                <p:oleObj spid="_x0000_s193588" name="Equation" r:id="rId9" imgW="3263760" imgH="419040" progId="Equation.3">
                  <p:embed/>
                </p:oleObj>
              </mc:Choice>
              <mc:Fallback>
                <p:oleObj name="Equation" r:id="rId9" imgW="3263760" imgH="419040" progId="Equation.3">
                  <p:embed/>
                  <p:pic>
                    <p:nvPicPr>
                      <p:cNvPr id="17" name="Object 16"/>
                      <p:cNvPicPr>
                        <a:picLocks noChangeAspect="1" noChangeArrowheads="1"/>
                      </p:cNvPicPr>
                      <p:nvPr/>
                    </p:nvPicPr>
                    <p:blipFill>
                      <a:blip r:embed="rId10"/>
                      <a:srcRect/>
                      <a:stretch>
                        <a:fillRect/>
                      </a:stretch>
                    </p:blipFill>
                    <p:spPr bwMode="auto">
                      <a:xfrm>
                        <a:off x="124496" y="5550845"/>
                        <a:ext cx="5687465" cy="733924"/>
                      </a:xfrm>
                      <a:prstGeom prst="rect">
                        <a:avLst/>
                      </a:prstGeom>
                      <a:noFill/>
                      <a:ln>
                        <a:noFill/>
                      </a:ln>
                      <a:extLst/>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2988000994"/>
              </p:ext>
            </p:extLst>
          </p:nvPr>
        </p:nvGraphicFramePr>
        <p:xfrm>
          <a:off x="5110023" y="6250488"/>
          <a:ext cx="3809204" cy="510346"/>
        </p:xfrm>
        <a:graphic>
          <a:graphicData uri="http://schemas.openxmlformats.org/presentationml/2006/ole">
            <mc:AlternateContent xmlns:mc="http://schemas.openxmlformats.org/markup-compatibility/2006">
              <mc:Choice xmlns:v="urn:schemas-microsoft-com:vml" Requires="v">
                <p:oleObj spid="_x0000_s193589" name="Equation" r:id="rId11" imgW="1714320" imgH="228600" progId="Equation.3">
                  <p:embed/>
                </p:oleObj>
              </mc:Choice>
              <mc:Fallback>
                <p:oleObj name="Equation" r:id="rId11" imgW="1714320" imgH="228600" progId="Equation.3">
                  <p:embed/>
                  <p:pic>
                    <p:nvPicPr>
                      <p:cNvPr id="18" name="Object 17"/>
                      <p:cNvPicPr>
                        <a:picLocks noChangeAspect="1" noChangeArrowheads="1"/>
                      </p:cNvPicPr>
                      <p:nvPr/>
                    </p:nvPicPr>
                    <p:blipFill>
                      <a:blip r:embed="rId12"/>
                      <a:srcRect/>
                      <a:stretch>
                        <a:fillRect/>
                      </a:stretch>
                    </p:blipFill>
                    <p:spPr bwMode="auto">
                      <a:xfrm>
                        <a:off x="5110023" y="6250488"/>
                        <a:ext cx="3809204" cy="510346"/>
                      </a:xfrm>
                      <a:prstGeom prst="rect">
                        <a:avLst/>
                      </a:prstGeom>
                      <a:noFill/>
                      <a:ln>
                        <a:noFill/>
                      </a:ln>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4210831481"/>
              </p:ext>
            </p:extLst>
          </p:nvPr>
        </p:nvGraphicFramePr>
        <p:xfrm>
          <a:off x="645824" y="7430493"/>
          <a:ext cx="1987550" cy="665162"/>
        </p:xfrm>
        <a:graphic>
          <a:graphicData uri="http://schemas.openxmlformats.org/presentationml/2006/ole">
            <mc:AlternateContent xmlns:mc="http://schemas.openxmlformats.org/markup-compatibility/2006">
              <mc:Choice xmlns:v="urn:schemas-microsoft-com:vml" Requires="v">
                <p:oleObj spid="_x0000_s193590" name="Equation" r:id="rId13" imgW="1295280" imgH="431640" progId="Equation.3">
                  <p:embed/>
                </p:oleObj>
              </mc:Choice>
              <mc:Fallback>
                <p:oleObj name="Equation" r:id="rId13" imgW="1295280" imgH="431640" progId="Equation.3">
                  <p:embed/>
                  <p:pic>
                    <p:nvPicPr>
                      <p:cNvPr id="19" name="Object 18"/>
                      <p:cNvPicPr>
                        <a:picLocks noChangeAspect="1" noChangeArrowheads="1"/>
                      </p:cNvPicPr>
                      <p:nvPr/>
                    </p:nvPicPr>
                    <p:blipFill>
                      <a:blip r:embed="rId14"/>
                      <a:srcRect/>
                      <a:stretch>
                        <a:fillRect/>
                      </a:stretch>
                    </p:blipFill>
                    <p:spPr bwMode="auto">
                      <a:xfrm>
                        <a:off x="645824" y="7430493"/>
                        <a:ext cx="1987550" cy="665162"/>
                      </a:xfrm>
                      <a:prstGeom prst="rect">
                        <a:avLst/>
                      </a:prstGeom>
                      <a:noFill/>
                      <a:ln>
                        <a:noFill/>
                      </a:ln>
                      <a:extLst/>
                    </p:spPr>
                  </p:pic>
                </p:oleObj>
              </mc:Fallback>
            </mc:AlternateContent>
          </a:graphicData>
        </a:graphic>
      </p:graphicFrame>
      <p:sp>
        <p:nvSpPr>
          <p:cNvPr id="17" name="Rectangle 16"/>
          <p:cNvSpPr/>
          <p:nvPr/>
        </p:nvSpPr>
        <p:spPr>
          <a:xfrm>
            <a:off x="2716488" y="7470686"/>
            <a:ext cx="6571686" cy="584775"/>
          </a:xfrm>
          <a:prstGeom prst="rect">
            <a:avLst/>
          </a:prstGeom>
        </p:spPr>
        <p:txBody>
          <a:bodyPr wrap="square">
            <a:spAutoFit/>
          </a:bodyPr>
          <a:lstStyle/>
          <a:p>
            <a:r>
              <a:rPr lang="en-US" sz="1600" dirty="0" smtClean="0">
                <a:latin typeface="Tahoma" panose="020B0604030504040204" pitchFamily="34" charset="0"/>
                <a:ea typeface="Tahoma" panose="020B0604030504040204" pitchFamily="34" charset="0"/>
                <a:cs typeface="Tahoma" panose="020B0604030504040204" pitchFamily="34" charset="0"/>
              </a:rPr>
              <a:t>This could be used, for instance, to determine the rate law of the overall reaction assuming that the slowest step is (2). In this case: </a:t>
            </a:r>
            <a:endParaRPr lang="en-US" sz="16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3520380241"/>
              </p:ext>
            </p:extLst>
          </p:nvPr>
        </p:nvGraphicFramePr>
        <p:xfrm>
          <a:off x="2800061" y="8109383"/>
          <a:ext cx="2260600" cy="665163"/>
        </p:xfrm>
        <a:graphic>
          <a:graphicData uri="http://schemas.openxmlformats.org/presentationml/2006/ole">
            <mc:AlternateContent xmlns:mc="http://schemas.openxmlformats.org/markup-compatibility/2006">
              <mc:Choice xmlns:v="urn:schemas-microsoft-com:vml" Requires="v">
                <p:oleObj spid="_x0000_s193591" name="Equation" r:id="rId15" imgW="1473120" imgH="431640" progId="Equation.3">
                  <p:embed/>
                </p:oleObj>
              </mc:Choice>
              <mc:Fallback>
                <p:oleObj name="Equation" r:id="rId15" imgW="1473120" imgH="431640" progId="Equation.3">
                  <p:embed/>
                  <p:pic>
                    <p:nvPicPr>
                      <p:cNvPr id="21" name="Object 20"/>
                      <p:cNvPicPr>
                        <a:picLocks noChangeAspect="1" noChangeArrowheads="1"/>
                      </p:cNvPicPr>
                      <p:nvPr/>
                    </p:nvPicPr>
                    <p:blipFill>
                      <a:blip r:embed="rId16"/>
                      <a:srcRect/>
                      <a:stretch>
                        <a:fillRect/>
                      </a:stretch>
                    </p:blipFill>
                    <p:spPr bwMode="auto">
                      <a:xfrm>
                        <a:off x="2800061" y="8109383"/>
                        <a:ext cx="2260600" cy="665163"/>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58219094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4"/>
          <p:cNvSpPr>
            <a:spLocks noGrp="1"/>
          </p:cNvSpPr>
          <p:nvPr>
            <p:ph type="title"/>
          </p:nvPr>
        </p:nvSpPr>
        <p:spPr>
          <a:xfrm>
            <a:off x="563563" y="-42296"/>
            <a:ext cx="6388566" cy="911225"/>
          </a:xfrm>
        </p:spPr>
        <p:txBody>
          <a:bodyPr/>
          <a:lstStyle/>
          <a:p>
            <a:pPr algn="l" eaLnBrk="1" hangingPunct="1"/>
            <a:r>
              <a:rPr lang="it-IT" altLang="en-US" sz="3500" dirty="0" smtClean="0">
                <a:solidFill>
                  <a:srgbClr val="3333FF"/>
                </a:solidFill>
                <a:latin typeface="Tahoma" panose="020B0604030504040204" pitchFamily="34" charset="0"/>
                <a:cs typeface="Tahoma" panose="020B0604030504040204" pitchFamily="34" charset="0"/>
              </a:rPr>
              <a:t>Exercise n. 11 - Kinetics</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62066"/>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pic>
        <p:nvPicPr>
          <p:cNvPr id="12" name="Picture 4" descr="MINION WORKOUT&quot; Sticker for Sale by skyllalpha | Redbubble"/>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539" t="20759" r="8056" b="21733"/>
          <a:stretch/>
        </p:blipFill>
        <p:spPr bwMode="auto">
          <a:xfrm>
            <a:off x="7112460" y="247669"/>
            <a:ext cx="1775575" cy="1209733"/>
          </a:xfrm>
          <a:prstGeom prst="rect">
            <a:avLst/>
          </a:prstGeom>
          <a:noFill/>
          <a:ln w="57150">
            <a:solidFill>
              <a:srgbClr val="3333FF"/>
            </a:solidFill>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534988" y="1425153"/>
            <a:ext cx="8571371" cy="430887"/>
          </a:xfrm>
          <a:prstGeom prst="rect">
            <a:avLst/>
          </a:prstGeom>
        </p:spPr>
        <p:txBody>
          <a:bodyPr wrap="square">
            <a:spAutoFit/>
          </a:bodyPr>
          <a:lstStyle/>
          <a:p>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Solution (</a:t>
            </a:r>
            <a:r>
              <a:rPr lang="en-US" sz="2200"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cont</a:t>
            </a:r>
            <a:r>
              <a:rPr lang="en-US" sz="2200" dirty="0" smtClean="0">
                <a:solidFill>
                  <a:srgbClr val="FF0000"/>
                </a:solidFill>
                <a:latin typeface="Tahoma" panose="020B0604030504040204" pitchFamily="34" charset="0"/>
                <a:ea typeface="Tahoma" panose="020B0604030504040204" pitchFamily="34" charset="0"/>
                <a:cs typeface="Tahoma" panose="020B0604030504040204" pitchFamily="34" charset="0"/>
              </a:rPr>
              <a:t>)</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2466565114"/>
              </p:ext>
            </p:extLst>
          </p:nvPr>
        </p:nvGraphicFramePr>
        <p:xfrm>
          <a:off x="2800061" y="1981469"/>
          <a:ext cx="3187700" cy="511175"/>
        </p:xfrm>
        <a:graphic>
          <a:graphicData uri="http://schemas.openxmlformats.org/presentationml/2006/ole">
            <mc:AlternateContent xmlns:mc="http://schemas.openxmlformats.org/markup-compatibility/2006">
              <mc:Choice xmlns:v="urn:schemas-microsoft-com:vml" Requires="v">
                <p:oleObj spid="_x0000_s194580" name="Equation" r:id="rId5" imgW="1434960" imgH="228600" progId="Equation.3">
                  <p:embed/>
                </p:oleObj>
              </mc:Choice>
              <mc:Fallback>
                <p:oleObj name="Equation" r:id="rId5" imgW="1434960" imgH="228600" progId="Equation.3">
                  <p:embed/>
                  <p:pic>
                    <p:nvPicPr>
                      <p:cNvPr id="15" name="Object 14"/>
                      <p:cNvPicPr>
                        <a:picLocks noChangeAspect="1" noChangeArrowheads="1"/>
                      </p:cNvPicPr>
                      <p:nvPr/>
                    </p:nvPicPr>
                    <p:blipFill>
                      <a:blip r:embed="rId6"/>
                      <a:srcRect/>
                      <a:stretch>
                        <a:fillRect/>
                      </a:stretch>
                    </p:blipFill>
                    <p:spPr bwMode="auto">
                      <a:xfrm>
                        <a:off x="2800061" y="1981469"/>
                        <a:ext cx="3187700" cy="511175"/>
                      </a:xfrm>
                      <a:prstGeom prst="rect">
                        <a:avLst/>
                      </a:prstGeom>
                      <a:noFill/>
                      <a:ln>
                        <a:noFill/>
                      </a:ln>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4138517966"/>
              </p:ext>
            </p:extLst>
          </p:nvPr>
        </p:nvGraphicFramePr>
        <p:xfrm>
          <a:off x="2800061" y="2780778"/>
          <a:ext cx="2582576" cy="864296"/>
        </p:xfrm>
        <a:graphic>
          <a:graphicData uri="http://schemas.openxmlformats.org/presentationml/2006/ole">
            <mc:AlternateContent xmlns:mc="http://schemas.openxmlformats.org/markup-compatibility/2006">
              <mc:Choice xmlns:v="urn:schemas-microsoft-com:vml" Requires="v">
                <p:oleObj spid="_x0000_s194581" name="Equation" r:id="rId7" imgW="1295280" imgH="431640" progId="Equation.3">
                  <p:embed/>
                </p:oleObj>
              </mc:Choice>
              <mc:Fallback>
                <p:oleObj name="Equation" r:id="rId7" imgW="1295280" imgH="431640" progId="Equation.3">
                  <p:embed/>
                  <p:pic>
                    <p:nvPicPr>
                      <p:cNvPr id="16" name="Object 15"/>
                      <p:cNvPicPr>
                        <a:picLocks noChangeAspect="1" noChangeArrowheads="1"/>
                      </p:cNvPicPr>
                      <p:nvPr/>
                    </p:nvPicPr>
                    <p:blipFill>
                      <a:blip r:embed="rId8"/>
                      <a:srcRect/>
                      <a:stretch>
                        <a:fillRect/>
                      </a:stretch>
                    </p:blipFill>
                    <p:spPr bwMode="auto">
                      <a:xfrm>
                        <a:off x="2800061" y="2780778"/>
                        <a:ext cx="2582576" cy="864296"/>
                      </a:xfrm>
                      <a:prstGeom prst="rect">
                        <a:avLst/>
                      </a:prstGeom>
                      <a:noFill/>
                      <a:ln>
                        <a:noFill/>
                      </a:ln>
                      <a:extLst/>
                    </p:spPr>
                  </p:pic>
                </p:oleObj>
              </mc:Fallback>
            </mc:AlternateContent>
          </a:graphicData>
        </a:graphic>
      </p:graphicFrame>
      <p:sp>
        <p:nvSpPr>
          <p:cNvPr id="17" name="Rectangle 16"/>
          <p:cNvSpPr/>
          <p:nvPr/>
        </p:nvSpPr>
        <p:spPr>
          <a:xfrm>
            <a:off x="211282" y="3933208"/>
            <a:ext cx="8018317" cy="769441"/>
          </a:xfrm>
          <a:prstGeom prst="rect">
            <a:avLst/>
          </a:prstGeom>
        </p:spPr>
        <p:txBody>
          <a:bodyPr wrap="square">
            <a:spAutoFit/>
          </a:bodyPr>
          <a:lstStyle/>
          <a:p>
            <a:r>
              <a:rPr lang="en-US" sz="2200" dirty="0" smtClean="0">
                <a:latin typeface="Tahoma" panose="020B0604030504040204" pitchFamily="34" charset="0"/>
                <a:ea typeface="Tahoma" panose="020B0604030504040204" pitchFamily="34" charset="0"/>
                <a:cs typeface="Tahoma" panose="020B0604030504040204" pitchFamily="34" charset="0"/>
              </a:rPr>
              <a:t>This could be used to determine the rate law of the overall reaction, given by the slowest step (2) : </a:t>
            </a:r>
            <a:endParaRPr lang="en-US" sz="22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779578485"/>
              </p:ext>
            </p:extLst>
          </p:nvPr>
        </p:nvGraphicFramePr>
        <p:xfrm>
          <a:off x="2662274" y="5085638"/>
          <a:ext cx="2766844" cy="814121"/>
        </p:xfrm>
        <a:graphic>
          <a:graphicData uri="http://schemas.openxmlformats.org/presentationml/2006/ole">
            <mc:AlternateContent xmlns:mc="http://schemas.openxmlformats.org/markup-compatibility/2006">
              <mc:Choice xmlns:v="urn:schemas-microsoft-com:vml" Requires="v">
                <p:oleObj spid="_x0000_s194582" name="Equation" r:id="rId9" imgW="1473120" imgH="431640" progId="Equation.3">
                  <p:embed/>
                </p:oleObj>
              </mc:Choice>
              <mc:Fallback>
                <p:oleObj name="Equation" r:id="rId9" imgW="1473120" imgH="431640" progId="Equation.3">
                  <p:embed/>
                  <p:pic>
                    <p:nvPicPr>
                      <p:cNvPr id="18" name="Object 17"/>
                      <p:cNvPicPr>
                        <a:picLocks noChangeAspect="1" noChangeArrowheads="1"/>
                      </p:cNvPicPr>
                      <p:nvPr/>
                    </p:nvPicPr>
                    <p:blipFill>
                      <a:blip r:embed="rId10"/>
                      <a:srcRect/>
                      <a:stretch>
                        <a:fillRect/>
                      </a:stretch>
                    </p:blipFill>
                    <p:spPr bwMode="auto">
                      <a:xfrm>
                        <a:off x="2662274" y="5085638"/>
                        <a:ext cx="2766844" cy="814121"/>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1998061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p:cNvSpPr>
            <a:spLocks noGrp="1"/>
          </p:cNvSpPr>
          <p:nvPr>
            <p:ph type="title"/>
          </p:nvPr>
        </p:nvSpPr>
        <p:spPr>
          <a:xfrm>
            <a:off x="119063" y="-241300"/>
            <a:ext cx="8905875" cy="1325563"/>
          </a:xfrm>
        </p:spPr>
        <p:txBody>
          <a:bodyPr/>
          <a:lstStyle/>
          <a:p>
            <a:pPr eaLnBrk="1" hangingPunct="1"/>
            <a:r>
              <a:rPr lang="it-IT" altLang="en-US" sz="3500" dirty="0" smtClean="0">
                <a:solidFill>
                  <a:srgbClr val="3333FF"/>
                </a:solidFill>
                <a:latin typeface="Tahoma" panose="020B0604030504040204" pitchFamily="34" charset="0"/>
                <a:cs typeface="Tahoma" panose="020B0604030504040204" pitchFamily="34" charset="0"/>
              </a:rPr>
              <a:t>Chemical kinetics: reaction velocity</a:t>
            </a:r>
            <a:endParaRPr lang="en-GB" altLang="en-US" sz="3500" dirty="0" smtClean="0">
              <a:solidFill>
                <a:srgbClr val="3333FF"/>
              </a:solidFill>
              <a:latin typeface="Tahoma" panose="020B0604030504040204" pitchFamily="34" charset="0"/>
              <a:cs typeface="Tahoma" panose="020B0604030504040204" pitchFamily="34" charset="0"/>
            </a:endParaRPr>
          </a:p>
        </p:txBody>
      </p:sp>
      <p:cxnSp>
        <p:nvCxnSpPr>
          <p:cNvPr id="10" name="Connettore diritto 9"/>
          <p:cNvCxnSpPr/>
          <p:nvPr/>
        </p:nvCxnSpPr>
        <p:spPr>
          <a:xfrm>
            <a:off x="534988" y="85725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5" name="Text Box 5"/>
          <p:cNvSpPr txBox="1">
            <a:spLocks noChangeArrowheads="1"/>
          </p:cNvSpPr>
          <p:nvPr/>
        </p:nvSpPr>
        <p:spPr bwMode="auto">
          <a:xfrm>
            <a:off x="1295194" y="2963536"/>
            <a:ext cx="6492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dirty="0"/>
              <a:t>t=0		[A]</a:t>
            </a:r>
            <a:r>
              <a:rPr lang="it-IT" altLang="en-US" baseline="-25000" dirty="0"/>
              <a:t>0</a:t>
            </a:r>
            <a:r>
              <a:rPr lang="it-IT" altLang="en-US" dirty="0"/>
              <a:t>	   [B]</a:t>
            </a:r>
            <a:r>
              <a:rPr lang="it-IT" altLang="en-US" baseline="-25000" dirty="0"/>
              <a:t>0</a:t>
            </a:r>
            <a:r>
              <a:rPr lang="it-IT" altLang="en-US" dirty="0"/>
              <a:t> 	        [C]</a:t>
            </a:r>
            <a:r>
              <a:rPr lang="it-IT" altLang="en-US" baseline="-25000" dirty="0"/>
              <a:t>0                 </a:t>
            </a:r>
            <a:r>
              <a:rPr lang="it-IT" altLang="en-US" dirty="0"/>
              <a:t> [D]</a:t>
            </a:r>
            <a:r>
              <a:rPr lang="it-IT" altLang="en-US" baseline="-25000" dirty="0"/>
              <a:t>0 </a:t>
            </a:r>
          </a:p>
        </p:txBody>
      </p:sp>
      <p:grpSp>
        <p:nvGrpSpPr>
          <p:cNvPr id="6" name="Group 12"/>
          <p:cNvGrpSpPr>
            <a:grpSpLocks/>
          </p:cNvGrpSpPr>
          <p:nvPr/>
        </p:nvGrpSpPr>
        <p:grpSpPr bwMode="auto">
          <a:xfrm>
            <a:off x="534988" y="5487427"/>
            <a:ext cx="8150226" cy="996950"/>
            <a:chOff x="275" y="3071"/>
            <a:chExt cx="5134" cy="628"/>
          </a:xfrm>
        </p:grpSpPr>
        <p:sp>
          <p:nvSpPr>
            <p:cNvPr id="7" name="Text Box 7"/>
            <p:cNvSpPr txBox="1">
              <a:spLocks noChangeArrowheads="1"/>
            </p:cNvSpPr>
            <p:nvPr/>
          </p:nvSpPr>
          <p:spPr bwMode="auto">
            <a:xfrm>
              <a:off x="275" y="3338"/>
              <a:ext cx="193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instantaneous velocity</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 Box 8"/>
            <p:cNvSpPr txBox="1">
              <a:spLocks noChangeArrowheads="1"/>
            </p:cNvSpPr>
            <p:nvPr/>
          </p:nvSpPr>
          <p:spPr bwMode="auto">
            <a:xfrm>
              <a:off x="275" y="3071"/>
              <a:ext cx="1349"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When </a:t>
              </a:r>
              <a:r>
                <a:rPr lang="it-IT" altLang="en-US" sz="2300" dirty="0">
                  <a:latin typeface="Tahoma" panose="020B0604030504040204" pitchFamily="34" charset="0"/>
                  <a:ea typeface="Tahoma" panose="020B0604030504040204" pitchFamily="34" charset="0"/>
                  <a:cs typeface="Tahoma" panose="020B0604030504040204" pitchFamily="34" charset="0"/>
                  <a:sym typeface="Symbol" panose="05050102010706020507" pitchFamily="18" charset="2"/>
                </a:rPr>
                <a:t>t</a:t>
              </a:r>
              <a:r>
                <a:rPr lang="it-IT" altLang="en-US" sz="2300" dirty="0">
                  <a:latin typeface="Tahoma" panose="020B0604030504040204" pitchFamily="34" charset="0"/>
                  <a:ea typeface="Tahoma" panose="020B0604030504040204" pitchFamily="34" charset="0"/>
                  <a:cs typeface="Tahoma" panose="020B0604030504040204" pitchFamily="34" charset="0"/>
                </a:rPr>
                <a:t> </a:t>
              </a:r>
              <a:r>
                <a:rPr lang="it-IT" altLang="en-US" sz="2300" dirty="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0 :</a:t>
              </a:r>
              <a:endParaRPr lang="en-US" altLang="en-US" sz="23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9" name="Object 9"/>
            <p:cNvGraphicFramePr>
              <a:graphicFrameLocks noChangeAspect="1"/>
            </p:cNvGraphicFramePr>
            <p:nvPr>
              <p:extLst>
                <p:ext uri="{D42A27DB-BD31-4B8C-83A1-F6EECF244321}">
                  <p14:modId xmlns:p14="http://schemas.microsoft.com/office/powerpoint/2010/main" val="2407556560"/>
                </p:ext>
              </p:extLst>
            </p:nvPr>
          </p:nvGraphicFramePr>
          <p:xfrm>
            <a:off x="2591" y="3258"/>
            <a:ext cx="2818" cy="441"/>
          </p:xfrm>
          <a:graphic>
            <a:graphicData uri="http://schemas.openxmlformats.org/presentationml/2006/ole">
              <mc:AlternateContent xmlns:mc="http://schemas.openxmlformats.org/markup-compatibility/2006">
                <mc:Choice xmlns:v="urn:schemas-microsoft-com:vml" Requires="v">
                  <p:oleObj spid="_x0000_s90506" name="Equation" r:id="rId4" imgW="2920680" imgH="457200" progId="Equation.3">
                    <p:embed/>
                  </p:oleObj>
                </mc:Choice>
                <mc:Fallback>
                  <p:oleObj name="Equation" r:id="rId4" imgW="2920680" imgH="457200" progId="Equation.3">
                    <p:embed/>
                    <p:pic>
                      <p:nvPicPr>
                        <p:cNvPr id="19465"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1" y="3258"/>
                          <a:ext cx="2818" cy="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nvGrpSpPr>
          <p:cNvPr id="11" name="Group 11"/>
          <p:cNvGrpSpPr>
            <a:grpSpLocks/>
          </p:cNvGrpSpPr>
          <p:nvPr/>
        </p:nvGrpSpPr>
        <p:grpSpPr bwMode="auto">
          <a:xfrm>
            <a:off x="534988" y="4655580"/>
            <a:ext cx="7948618" cy="603250"/>
            <a:chOff x="275" y="2592"/>
            <a:chExt cx="5007" cy="380"/>
          </a:xfrm>
        </p:grpSpPr>
        <p:sp>
          <p:nvSpPr>
            <p:cNvPr id="12" name="Text Box 6"/>
            <p:cNvSpPr txBox="1">
              <a:spLocks noChangeArrowheads="1"/>
            </p:cNvSpPr>
            <p:nvPr/>
          </p:nvSpPr>
          <p:spPr bwMode="auto">
            <a:xfrm>
              <a:off x="275" y="2618"/>
              <a:ext cx="2154"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average reaction velocity</a:t>
              </a:r>
              <a:endParaRPr lang="en-US" altLang="en-US" sz="23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13" name="Object 10"/>
            <p:cNvGraphicFramePr>
              <a:graphicFrameLocks noChangeAspect="1"/>
            </p:cNvGraphicFramePr>
            <p:nvPr>
              <p:extLst>
                <p:ext uri="{D42A27DB-BD31-4B8C-83A1-F6EECF244321}">
                  <p14:modId xmlns:p14="http://schemas.microsoft.com/office/powerpoint/2010/main" val="940029671"/>
                </p:ext>
              </p:extLst>
            </p:nvPr>
          </p:nvGraphicFramePr>
          <p:xfrm>
            <a:off x="2511" y="2592"/>
            <a:ext cx="2771" cy="380"/>
          </p:xfrm>
          <a:graphic>
            <a:graphicData uri="http://schemas.openxmlformats.org/presentationml/2006/ole">
              <mc:AlternateContent xmlns:mc="http://schemas.openxmlformats.org/markup-compatibility/2006">
                <mc:Choice xmlns:v="urn:schemas-microsoft-com:vml" Requires="v">
                  <p:oleObj spid="_x0000_s90507" name="Equation" r:id="rId6" imgW="2869920" imgH="393480" progId="Equation.3">
                    <p:embed/>
                  </p:oleObj>
                </mc:Choice>
                <mc:Fallback>
                  <p:oleObj name="Equation" r:id="rId6" imgW="2869920" imgH="393480" progId="Equation.3">
                    <p:embed/>
                    <p:pic>
                      <p:nvPicPr>
                        <p:cNvPr id="19466" name="Object 10"/>
                        <p:cNvPicPr>
                          <a:picLocks noChangeAspect="1" noChangeArrowheads="1"/>
                        </p:cNvPicPr>
                        <p:nvPr/>
                      </p:nvPicPr>
                      <p:blipFill>
                        <a:blip r:embed="rId7"/>
                        <a:srcRect/>
                        <a:stretch>
                          <a:fillRect/>
                        </a:stretch>
                      </p:blipFill>
                      <p:spPr bwMode="auto">
                        <a:xfrm>
                          <a:off x="2511" y="2592"/>
                          <a:ext cx="2771" cy="3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4" name="Text Box 13"/>
          <p:cNvSpPr txBox="1">
            <a:spLocks noChangeArrowheads="1"/>
          </p:cNvSpPr>
          <p:nvPr/>
        </p:nvSpPr>
        <p:spPr bwMode="auto">
          <a:xfrm>
            <a:off x="1283415" y="3408036"/>
            <a:ext cx="64928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dirty="0"/>
              <a:t>t		 [A]	    [B] 	         [C]              [D] </a:t>
            </a:r>
          </a:p>
        </p:txBody>
      </p:sp>
      <p:sp>
        <p:nvSpPr>
          <p:cNvPr id="15" name="Text Box 14"/>
          <p:cNvSpPr txBox="1">
            <a:spLocks noChangeArrowheads="1"/>
          </p:cNvSpPr>
          <p:nvPr/>
        </p:nvSpPr>
        <p:spPr bwMode="auto">
          <a:xfrm>
            <a:off x="1306513" y="3841783"/>
            <a:ext cx="73787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en-US" dirty="0"/>
              <a:t>t + </a:t>
            </a:r>
            <a:r>
              <a:rPr lang="it-IT" altLang="en-US" dirty="0">
                <a:sym typeface="Symbol" panose="05050102010706020507" pitchFamily="18" charset="2"/>
              </a:rPr>
              <a:t>t                   </a:t>
            </a:r>
            <a:r>
              <a:rPr lang="it-IT" altLang="en-US" dirty="0"/>
              <a:t>[A]+</a:t>
            </a:r>
            <a:r>
              <a:rPr lang="it-IT" altLang="en-US" dirty="0">
                <a:sym typeface="Symbol" panose="05050102010706020507" pitchFamily="18" charset="2"/>
              </a:rPr>
              <a:t></a:t>
            </a:r>
            <a:r>
              <a:rPr lang="it-IT" altLang="en-US" dirty="0"/>
              <a:t>[A]      [B]+</a:t>
            </a:r>
            <a:r>
              <a:rPr lang="it-IT" altLang="en-US" dirty="0">
                <a:sym typeface="Symbol" panose="05050102010706020507" pitchFamily="18" charset="2"/>
              </a:rPr>
              <a:t></a:t>
            </a:r>
            <a:r>
              <a:rPr lang="it-IT" altLang="en-US" dirty="0"/>
              <a:t>[B]       [C]+</a:t>
            </a:r>
            <a:r>
              <a:rPr lang="it-IT" altLang="en-US" dirty="0">
                <a:sym typeface="Symbol" panose="05050102010706020507" pitchFamily="18" charset="2"/>
              </a:rPr>
              <a:t></a:t>
            </a:r>
            <a:r>
              <a:rPr lang="it-IT" altLang="en-US" dirty="0"/>
              <a:t>[C]     [D]+</a:t>
            </a:r>
            <a:r>
              <a:rPr lang="it-IT" altLang="en-US" dirty="0">
                <a:sym typeface="Symbol" panose="05050102010706020507" pitchFamily="18" charset="2"/>
              </a:rPr>
              <a:t></a:t>
            </a:r>
            <a:r>
              <a:rPr lang="it-IT" altLang="en-US" dirty="0"/>
              <a:t>[D]</a:t>
            </a:r>
            <a:endParaRPr lang="en-US" altLang="en-US" dirty="0"/>
          </a:p>
        </p:txBody>
      </p:sp>
      <p:sp>
        <p:nvSpPr>
          <p:cNvPr id="16" name="Text Box 3"/>
          <p:cNvSpPr txBox="1">
            <a:spLocks noChangeArrowheads="1"/>
          </p:cNvSpPr>
          <p:nvPr/>
        </p:nvSpPr>
        <p:spPr bwMode="auto">
          <a:xfrm>
            <a:off x="458788" y="977952"/>
            <a:ext cx="4398347" cy="44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Given a generic reaction:</a:t>
            </a:r>
          </a:p>
        </p:txBody>
      </p:sp>
      <p:sp>
        <p:nvSpPr>
          <p:cNvPr id="17" name="Text Box 4"/>
          <p:cNvSpPr txBox="1">
            <a:spLocks noChangeArrowheads="1"/>
          </p:cNvSpPr>
          <p:nvPr/>
        </p:nvSpPr>
        <p:spPr bwMode="auto">
          <a:xfrm>
            <a:off x="4349751" y="958148"/>
            <a:ext cx="3036409"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en-US" sz="2500" dirty="0" smtClean="0">
                <a:latin typeface="Tahoma" panose="020B0604030504040204" pitchFamily="34" charset="0"/>
                <a:ea typeface="Tahoma" panose="020B0604030504040204" pitchFamily="34" charset="0"/>
                <a:cs typeface="Tahoma" panose="020B0604030504040204" pitchFamily="34" charset="0"/>
              </a:rPr>
              <a:t>a</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A</a:t>
            </a:r>
            <a:r>
              <a:rPr lang="it-IT" altLang="en-US" sz="2500" dirty="0" smtClean="0">
                <a:latin typeface="Tahoma" panose="020B0604030504040204" pitchFamily="34" charset="0"/>
                <a:ea typeface="Tahoma" panose="020B0604030504040204" pitchFamily="34" charset="0"/>
                <a:cs typeface="Tahoma" panose="020B0604030504040204" pitchFamily="34" charset="0"/>
              </a:rPr>
              <a:t> + b</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rPr>
              <a:t>B</a:t>
            </a:r>
            <a:r>
              <a:rPr lang="it-IT" altLang="en-US" sz="2500" dirty="0" smtClean="0">
                <a:latin typeface="Tahoma" panose="020B0604030504040204" pitchFamily="34" charset="0"/>
                <a:ea typeface="Tahoma" panose="020B0604030504040204" pitchFamily="34" charset="0"/>
                <a:cs typeface="Tahoma" panose="020B0604030504040204" pitchFamily="34" charset="0"/>
              </a:rPr>
              <a:t> </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c</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C</a:t>
            </a:r>
            <a:r>
              <a:rPr lang="it-IT" altLang="en-US" sz="2500" dirty="0" smtClean="0">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 d</a:t>
            </a:r>
            <a:r>
              <a:rPr lang="it-IT" altLang="en-US" sz="2500" dirty="0" smtClean="0">
                <a:solidFill>
                  <a:srgbClr val="FF0000"/>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a:t>
            </a:r>
            <a:endParaRPr lang="en-US" altLang="en-US" sz="25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 Box 3"/>
          <p:cNvSpPr txBox="1">
            <a:spLocks noChangeArrowheads="1"/>
          </p:cNvSpPr>
          <p:nvPr/>
        </p:nvSpPr>
        <p:spPr bwMode="auto">
          <a:xfrm>
            <a:off x="458788" y="1513436"/>
            <a:ext cx="8475407"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en-US" sz="2300" dirty="0" smtClean="0">
                <a:latin typeface="Tahoma" panose="020B0604030504040204" pitchFamily="34" charset="0"/>
                <a:ea typeface="Tahoma" panose="020B0604030504040204" pitchFamily="34" charset="0"/>
                <a:cs typeface="Tahoma" panose="020B0604030504040204" pitchFamily="34" charset="0"/>
              </a:rPr>
              <a:t>the </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reaction velocity </a:t>
            </a:r>
            <a:r>
              <a:rPr lang="it-IT" altLang="en-US" sz="2300" b="1" i="1" dirty="0" smtClean="0">
                <a:solidFill>
                  <a:srgbClr val="FF0000"/>
                </a:solidFill>
                <a:latin typeface="Tahoma" panose="020B0604030504040204" pitchFamily="34" charset="0"/>
                <a:ea typeface="Tahoma" panose="020B0604030504040204" pitchFamily="34" charset="0"/>
                <a:cs typeface="Tahoma" panose="020B0604030504040204" pitchFamily="34" charset="0"/>
              </a:rPr>
              <a:t>v</a:t>
            </a:r>
            <a:r>
              <a:rPr lang="it-IT" altLang="en-US" sz="2300"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it-IT" altLang="en-US" sz="2300" dirty="0" smtClean="0">
                <a:latin typeface="Tahoma" panose="020B0604030504040204" pitchFamily="34" charset="0"/>
                <a:ea typeface="Tahoma" panose="020B0604030504040204" pitchFamily="34" charset="0"/>
                <a:cs typeface="Tahoma" panose="020B0604030504040204" pitchFamily="34" charset="0"/>
              </a:rPr>
              <a:t>is the change in concentration of reagents (</a:t>
            </a:r>
            <a:r>
              <a:rPr lang="it-IT" altLang="en-US" sz="2300" dirty="0" smtClean="0">
                <a:sym typeface="Symbol" panose="05050102010706020507" pitchFamily="18" charset="2"/>
              </a:rPr>
              <a:t></a:t>
            </a:r>
            <a:r>
              <a:rPr lang="it-IT" altLang="en-US" sz="2300" dirty="0"/>
              <a:t>[A] </a:t>
            </a:r>
            <a:r>
              <a:rPr lang="it-IT" altLang="en-US" sz="2300" dirty="0" smtClean="0"/>
              <a:t>or </a:t>
            </a:r>
            <a:r>
              <a:rPr lang="it-IT" altLang="en-US" sz="2300" dirty="0">
                <a:sym typeface="Symbol" panose="05050102010706020507" pitchFamily="18" charset="2"/>
              </a:rPr>
              <a:t></a:t>
            </a:r>
            <a:r>
              <a:rPr lang="it-IT" altLang="en-US" sz="2300" dirty="0" smtClean="0"/>
              <a:t>[B], decreasing) or of products </a:t>
            </a:r>
            <a:r>
              <a:rPr lang="it-IT" altLang="en-US" sz="2300" dirty="0">
                <a:latin typeface="Tahoma" panose="020B0604030504040204" pitchFamily="34" charset="0"/>
                <a:ea typeface="Tahoma" panose="020B0604030504040204" pitchFamily="34" charset="0"/>
                <a:cs typeface="Tahoma" panose="020B0604030504040204" pitchFamily="34" charset="0"/>
              </a:rPr>
              <a:t>(</a:t>
            </a:r>
            <a:r>
              <a:rPr lang="it-IT" altLang="en-US" sz="2300" dirty="0">
                <a:sym typeface="Symbol" panose="05050102010706020507" pitchFamily="18" charset="2"/>
              </a:rPr>
              <a:t></a:t>
            </a:r>
            <a:r>
              <a:rPr lang="it-IT" altLang="en-US" sz="2300" dirty="0" smtClean="0"/>
              <a:t>[C] </a:t>
            </a:r>
            <a:r>
              <a:rPr lang="it-IT" altLang="en-US" sz="2300" dirty="0"/>
              <a:t>or </a:t>
            </a:r>
            <a:r>
              <a:rPr lang="it-IT" altLang="en-US" sz="2300" dirty="0">
                <a:sym typeface="Symbol" panose="05050102010706020507" pitchFamily="18" charset="2"/>
              </a:rPr>
              <a:t></a:t>
            </a:r>
            <a:r>
              <a:rPr lang="it-IT" altLang="en-US" sz="2300" dirty="0" smtClean="0"/>
              <a:t>[D], increasing) in a given time interval </a:t>
            </a:r>
            <a:r>
              <a:rPr lang="it-IT" altLang="en-US" sz="2300" dirty="0" smtClean="0">
                <a:sym typeface="Symbol" panose="05050102010706020507" pitchFamily="18" charset="2"/>
              </a:rPr>
              <a:t>t</a:t>
            </a:r>
            <a:endParaRPr lang="it-IT" altLang="en-US" sz="2300" dirty="0" smtClean="0">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37044</TotalTime>
  <Words>8631</Words>
  <Application>Microsoft Office PowerPoint</Application>
  <PresentationFormat>On-screen Show (4:3)</PresentationFormat>
  <Paragraphs>907</Paragraphs>
  <Slides>81</Slides>
  <Notes>62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2" baseType="lpstr">
      <vt:lpstr>游ゴシック</vt:lpstr>
      <vt:lpstr>Arial</vt:lpstr>
      <vt:lpstr>Calibri</vt:lpstr>
      <vt:lpstr>Comic Sans MS</vt:lpstr>
      <vt:lpstr>Symbol</vt:lpstr>
      <vt:lpstr>Tahoma</vt:lpstr>
      <vt:lpstr>Times</vt:lpstr>
      <vt:lpstr>Times New Roman</vt:lpstr>
      <vt:lpstr>Wingdings</vt:lpstr>
      <vt:lpstr>Struttura predefinita</vt:lpstr>
      <vt:lpstr>Equation</vt:lpstr>
      <vt:lpstr>University of Trento Master of Science in Environmental Meteorology https://international.unitn.it/environmental-meteorology</vt:lpstr>
      <vt:lpstr>PowerPoint Presentation</vt:lpstr>
      <vt:lpstr>PowerPoint Presentation</vt:lpstr>
      <vt:lpstr>PowerPoint Presentation</vt:lpstr>
      <vt:lpstr>Reactions in atmosphere</vt:lpstr>
      <vt:lpstr>PowerPoint Presentation</vt:lpstr>
      <vt:lpstr>PowerPoint Presentation</vt:lpstr>
      <vt:lpstr>Chemical kinetics: some terminology</vt:lpstr>
      <vt:lpstr>Chemical kinetics: reaction velocity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1 - Kinetics</vt:lpstr>
      <vt:lpstr>Exercise n. 1 - Kinetics</vt:lpstr>
      <vt:lpstr>Exercise n. 2 - Kinetics</vt:lpstr>
      <vt:lpstr>PowerPoint Presentation</vt:lpstr>
      <vt:lpstr>PowerPoint Presentation</vt:lpstr>
      <vt:lpstr>PowerPoint Presentation</vt:lpstr>
      <vt:lpstr>PowerPoint Presentation</vt:lpstr>
      <vt:lpstr>PowerPoint Presentation</vt:lpstr>
      <vt:lpstr>Exercise n. 3 - Kinetics</vt:lpstr>
      <vt:lpstr>Exercise n. 3 - Kinetics</vt:lpstr>
      <vt:lpstr>Exercise n. 3 - Kinetics</vt:lpstr>
      <vt:lpstr>Exercise n. 4 - Kinetics</vt:lpstr>
      <vt:lpstr>Exercise n. 4 - Kinetics</vt:lpstr>
      <vt:lpstr>Exercise n. 4 - Kinetics</vt:lpstr>
      <vt:lpstr>Exercise n. 5 - Kinetics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6 - Kinetics</vt:lpstr>
      <vt:lpstr>Exercise n. 6 - Kinetics</vt:lpstr>
      <vt:lpstr>Exercise n. 6 - Kinetics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7 - Kinetics</vt:lpstr>
      <vt:lpstr>Exercise n. 7 - Kinetics</vt:lpstr>
      <vt:lpstr>Exercise n. 7 - Kinetics</vt:lpstr>
      <vt:lpstr>Exercise n. 8 - Kinetics</vt:lpstr>
      <vt:lpstr>Exercise n. 8 - Kinetics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Exercise n. 9 - Kinetics</vt:lpstr>
      <vt:lpstr>Exercise n. 9 - Kinetics</vt:lpstr>
      <vt:lpstr>Exercise n. 9 - Kinetics</vt:lpstr>
      <vt:lpstr>Exercise n. 10 - Kinetics</vt:lpstr>
      <vt:lpstr>Exercise n. 10 - Kinetics</vt:lpstr>
      <vt:lpstr>Exercise n. 11 - Kinetics</vt:lpstr>
      <vt:lpstr>Exercise n. 11 - Kinetics</vt:lpstr>
      <vt:lpstr>Exercise n. 11 - Kinetics</vt:lpstr>
    </vt:vector>
  </TitlesOfParts>
  <Company>Università di Perugia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David Cappelletti</dc:creator>
  <cp:lastModifiedBy>Daniela</cp:lastModifiedBy>
  <cp:revision>809</cp:revision>
  <cp:lastPrinted>2022-11-04T09:25:15Z</cp:lastPrinted>
  <dcterms:created xsi:type="dcterms:W3CDTF">1998-08-05T16:21:57Z</dcterms:created>
  <dcterms:modified xsi:type="dcterms:W3CDTF">2023-10-10T15:19:50Z</dcterms:modified>
</cp:coreProperties>
</file>