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ebm" ContentType="video/webm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7"/>
  </p:notesMasterIdLst>
  <p:sldIdLst>
    <p:sldId id="600" r:id="rId2"/>
    <p:sldId id="644" r:id="rId3"/>
    <p:sldId id="657" r:id="rId4"/>
    <p:sldId id="646" r:id="rId5"/>
    <p:sldId id="645" r:id="rId6"/>
    <p:sldId id="647" r:id="rId7"/>
    <p:sldId id="649" r:id="rId8"/>
    <p:sldId id="650" r:id="rId9"/>
    <p:sldId id="651" r:id="rId10"/>
    <p:sldId id="652" r:id="rId11"/>
    <p:sldId id="653" r:id="rId12"/>
    <p:sldId id="654" r:id="rId13"/>
    <p:sldId id="655" r:id="rId14"/>
    <p:sldId id="656" r:id="rId15"/>
    <p:sldId id="658" r:id="rId16"/>
  </p:sldIdLst>
  <p:sldSz cx="9144000" cy="6858000" type="screen4x3"/>
  <p:notesSz cx="6858000" cy="9144000"/>
  <p:defaultTextStyle>
    <a:defPPr>
      <a:defRPr lang="en-AU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00"/>
    <a:srgbClr val="FFFF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602" autoAdjust="0"/>
    <p:restoredTop sz="94660"/>
  </p:normalViewPr>
  <p:slideViewPr>
    <p:cSldViewPr>
      <p:cViewPr varScale="1">
        <p:scale>
          <a:sx n="65" d="100"/>
          <a:sy n="65" d="100"/>
        </p:scale>
        <p:origin x="132" y="6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8" name="Rectangle 2">
            <a:extLst>
              <a:ext uri="{FF2B5EF4-FFF2-40B4-BE49-F238E27FC236}">
                <a16:creationId xmlns:a16="http://schemas.microsoft.com/office/drawing/2014/main" id="{C6587687-F3A6-6C98-6074-3F2BBFF31048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0179" name="Rectangle 3">
            <a:extLst>
              <a:ext uri="{FF2B5EF4-FFF2-40B4-BE49-F238E27FC236}">
                <a16:creationId xmlns:a16="http://schemas.microsoft.com/office/drawing/2014/main" id="{74F0660E-3223-8E9B-26A3-D7C5088E9DD8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2052" name="Rectangle 4">
            <a:extLst>
              <a:ext uri="{FF2B5EF4-FFF2-40B4-BE49-F238E27FC236}">
                <a16:creationId xmlns:a16="http://schemas.microsoft.com/office/drawing/2014/main" id="{27284A92-5E91-31D1-6DBB-5FBAD262A38E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:a14="http://schemas.microsoft.com/office/drawing/2010/main" val="1"/>
            </a:ext>
          </a:extLst>
        </p:spPr>
      </p:sp>
      <p:sp>
        <p:nvSpPr>
          <p:cNvPr id="50181" name="Rectangle 5">
            <a:extLst>
              <a:ext uri="{FF2B5EF4-FFF2-40B4-BE49-F238E27FC236}">
                <a16:creationId xmlns:a16="http://schemas.microsoft.com/office/drawing/2014/main" id="{C502FA13-E14C-10E4-1521-80421DC2306B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 noProof="0"/>
              <a:t>Kliknij, aby edytować style wzorca tekstu</a:t>
            </a:r>
          </a:p>
          <a:p>
            <a:pPr lvl="1"/>
            <a:r>
              <a:rPr lang="en-AU" altLang="it-IT" noProof="0"/>
              <a:t>Drugi poziom</a:t>
            </a:r>
          </a:p>
          <a:p>
            <a:pPr lvl="2"/>
            <a:r>
              <a:rPr lang="en-AU" altLang="it-IT" noProof="0"/>
              <a:t>Trzeci poziom</a:t>
            </a:r>
          </a:p>
          <a:p>
            <a:pPr lvl="3"/>
            <a:r>
              <a:rPr lang="en-AU" altLang="it-IT" noProof="0"/>
              <a:t>Czwarty poziom</a:t>
            </a:r>
          </a:p>
          <a:p>
            <a:pPr lvl="4"/>
            <a:r>
              <a:rPr lang="en-AU" altLang="it-IT" noProof="0"/>
              <a:t>Piąty poziom</a:t>
            </a:r>
          </a:p>
        </p:txBody>
      </p:sp>
      <p:sp>
        <p:nvSpPr>
          <p:cNvPr id="50182" name="Rectangle 6">
            <a:extLst>
              <a:ext uri="{FF2B5EF4-FFF2-40B4-BE49-F238E27FC236}">
                <a16:creationId xmlns:a16="http://schemas.microsoft.com/office/drawing/2014/main" id="{65698B99-B462-B8E2-1D04-0BC0A3C92224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0183" name="Rectangle 7">
            <a:extLst>
              <a:ext uri="{FF2B5EF4-FFF2-40B4-BE49-F238E27FC236}">
                <a16:creationId xmlns:a16="http://schemas.microsoft.com/office/drawing/2014/main" id="{FB7E7C5B-B87F-0376-E6CA-40104812622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/>
            </a:lvl1pPr>
          </a:lstStyle>
          <a:p>
            <a:pPr>
              <a:defRPr/>
            </a:pPr>
            <a:fld id="{C8EAE932-4A51-4995-B70A-40FB2EEDE350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anose="020B0604020202020204" pitchFamily="34" charset="0"/>
        <a:ea typeface="+mn-ea"/>
        <a:cs typeface="Arial" panose="020B0604020202020204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it-IT"/>
              <a:t>Fare clic per modificare lo stile del sottotitolo dello schema</a:t>
            </a:r>
            <a:endParaRPr lang="pl-PL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E49A4F98-B920-C779-7C19-C0EAB17BC52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5B4AB75-DAEF-023A-2CB4-E768B4121CD9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053D328C-1D05-B895-2794-AED5C6F280A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AB44218-9221-4ED7-9769-2CDF0B2EAF3C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414014064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l-PL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3D53C2A-94D0-8BED-BED8-6FBD87E2B88F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62FB7777-4670-10B7-B5C4-9FA20BD702D2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FDC5A222-6EB2-12B2-2B58-0867834425A2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649ED23-3352-4258-9F65-EF9B31417BA9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15121376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l-PL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B0D938C9-3F2E-B262-C57A-125E5F6E4C2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270F33AE-43F7-513C-ADEA-79AA77B92CF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F969D77-FB5A-9260-2A4D-CA312CFB8815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245DF67-AE3D-4A84-874B-C4D845D20DFF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6344679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l-PL"/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4166E204-9AA0-5E3F-0605-F693A2540F0C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8E2BF657-D918-1BA4-C612-6D71398F159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763B5B21-2056-1308-7C81-B7DB7BE8E55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6FED30F-BF81-4312-80B6-4635CD497C9D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2499269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7C413AA2-F85A-B9E0-59C1-C74ECDA70DCA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EC46F2ED-0540-D2AF-BD3F-82FABE99F95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B50EF320-970D-973F-1B9C-9A65155483FF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2486ADB-7D19-42E0-9C61-70C01456A1EB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633898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l-PL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l-PL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DF8E0A4-EC5F-74A1-B2BB-92FEE09107C6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CB57898-34DA-C519-888B-979D2C0A7F0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AB6BBAA-113F-762B-920B-754EE37E854A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0E3385-FEA9-4A68-A969-E7D6A723E764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18960633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l-PL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l-PL"/>
          </a:p>
        </p:txBody>
      </p:sp>
      <p:sp>
        <p:nvSpPr>
          <p:cNvPr id="7" name="Rectangle 4">
            <a:extLst>
              <a:ext uri="{FF2B5EF4-FFF2-40B4-BE49-F238E27FC236}">
                <a16:creationId xmlns:a16="http://schemas.microsoft.com/office/drawing/2014/main" id="{5B292222-D42D-CD8D-2BAE-18FCDBBDBC90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8" name="Rectangle 5">
            <a:extLst>
              <a:ext uri="{FF2B5EF4-FFF2-40B4-BE49-F238E27FC236}">
                <a16:creationId xmlns:a16="http://schemas.microsoft.com/office/drawing/2014/main" id="{ED7AB86B-318E-3326-6EAE-D2207526C7BC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9" name="Rectangle 6">
            <a:extLst>
              <a:ext uri="{FF2B5EF4-FFF2-40B4-BE49-F238E27FC236}">
                <a16:creationId xmlns:a16="http://schemas.microsoft.com/office/drawing/2014/main" id="{00BFFC1A-26DE-D6DC-137A-9A392E36347B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0FF412F-5BFC-4F4E-B957-24D000E4C952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55995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07B7ECB1-E9DE-8212-6E17-C1F73E4A82C5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E51E1EEB-2276-DEDA-E05E-C41361C6B1A0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C15AAB48-83C5-C948-12D3-A5F08C65D733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1E6D5F-605C-40FF-BD65-9EF3F96CD4A8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40329334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>
            <a:extLst>
              <a:ext uri="{FF2B5EF4-FFF2-40B4-BE49-F238E27FC236}">
                <a16:creationId xmlns:a16="http://schemas.microsoft.com/office/drawing/2014/main" id="{C2B81922-B97A-13AB-5347-8932865F4E44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3" name="Rectangle 5">
            <a:extLst>
              <a:ext uri="{FF2B5EF4-FFF2-40B4-BE49-F238E27FC236}">
                <a16:creationId xmlns:a16="http://schemas.microsoft.com/office/drawing/2014/main" id="{DDB45A20-7C59-C238-2AE5-175113562354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4" name="Rectangle 6">
            <a:extLst>
              <a:ext uri="{FF2B5EF4-FFF2-40B4-BE49-F238E27FC236}">
                <a16:creationId xmlns:a16="http://schemas.microsoft.com/office/drawing/2014/main" id="{7B16680A-756F-B6E4-D435-B22CD6F16E4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D16C605-298C-410C-BAC5-15F58122241D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34143552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  <a:endParaRPr lang="pl-PL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46FA601-8DA9-FB2B-1647-AEB6AD73598B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ABE9BDE-5EC0-C797-7DF6-719EBBDDDED6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556E270B-2D27-1961-4772-03F7209A6DF1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9C7228-B607-49FB-8767-DCF5E4989168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2945464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it-IT"/>
              <a:t>Fare clic per modificare lo stile del titolo dello schema</a:t>
            </a:r>
            <a:endParaRPr lang="pl-PL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l-PL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it-IT"/>
              <a:t>Fare clic per modificare gli stili del testo dello schema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6546E8B-8B12-4195-5595-CFEA9377B7BE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F76FDD31-98EE-A54D-0FF7-BB099DF18431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504C00F-EF99-6D16-2500-2C79027555F7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8A5CF4-43B4-4F17-BBC8-A3C244AC7715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  <p:extLst>
      <p:ext uri="{BB962C8B-B14F-4D97-AF65-F5344CB8AC3E}">
        <p14:creationId xmlns:p14="http://schemas.microsoft.com/office/powerpoint/2010/main" val="35996053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>
            <a:extLst>
              <a:ext uri="{FF2B5EF4-FFF2-40B4-BE49-F238E27FC236}">
                <a16:creationId xmlns:a16="http://schemas.microsoft.com/office/drawing/2014/main" id="{E6394A32-2844-B148-F9DF-6096046554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 wzorca tytułu</a:t>
            </a:r>
          </a:p>
        </p:txBody>
      </p:sp>
      <p:sp>
        <p:nvSpPr>
          <p:cNvPr id="1027" name="Rectangle 3">
            <a:extLst>
              <a:ext uri="{FF2B5EF4-FFF2-40B4-BE49-F238E27FC236}">
                <a16:creationId xmlns:a16="http://schemas.microsoft.com/office/drawing/2014/main" id="{E3DDF97D-4230-0005-F46F-A7BD4F0930A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AU" altLang="it-IT"/>
              <a:t>Kliknij, aby edytować style wzorca tekstu</a:t>
            </a:r>
          </a:p>
          <a:p>
            <a:pPr lvl="1"/>
            <a:r>
              <a:rPr lang="en-AU" altLang="it-IT"/>
              <a:t>Drugi poziom</a:t>
            </a:r>
          </a:p>
          <a:p>
            <a:pPr lvl="2"/>
            <a:r>
              <a:rPr lang="en-AU" altLang="it-IT"/>
              <a:t>Trzeci poziom</a:t>
            </a:r>
          </a:p>
          <a:p>
            <a:pPr lvl="3"/>
            <a:r>
              <a:rPr lang="en-AU" altLang="it-IT"/>
              <a:t>Czwarty poziom</a:t>
            </a:r>
          </a:p>
          <a:p>
            <a:pPr lvl="4"/>
            <a:r>
              <a:rPr lang="en-AU" altLang="it-IT"/>
              <a:t>Piąty poziom</a:t>
            </a:r>
          </a:p>
        </p:txBody>
      </p:sp>
      <p:sp>
        <p:nvSpPr>
          <p:cNvPr id="1028" name="Rectangle 4">
            <a:extLst>
              <a:ext uri="{FF2B5EF4-FFF2-40B4-BE49-F238E27FC236}">
                <a16:creationId xmlns:a16="http://schemas.microsoft.com/office/drawing/2014/main" id="{ECBABF6F-AEC7-904E-2172-62CDEE09A0E5}"/>
              </a:ext>
            </a:extLst>
          </p:cNvPr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4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029" name="Rectangle 5">
            <a:extLst>
              <a:ext uri="{FF2B5EF4-FFF2-40B4-BE49-F238E27FC236}">
                <a16:creationId xmlns:a16="http://schemas.microsoft.com/office/drawing/2014/main" id="{E37A5942-7CE9-E603-8697-03ABDBA1C9B7}"/>
              </a:ext>
            </a:extLst>
          </p:cNvPr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 eaLnBrk="1" hangingPunct="1">
              <a:defRPr sz="1400"/>
            </a:lvl1pPr>
          </a:lstStyle>
          <a:p>
            <a:pPr>
              <a:defRPr/>
            </a:pPr>
            <a:endParaRPr lang="en-AU" altLang="it-IT"/>
          </a:p>
        </p:txBody>
      </p:sp>
      <p:sp>
        <p:nvSpPr>
          <p:cNvPr id="1030" name="Rectangle 6">
            <a:extLst>
              <a:ext uri="{FF2B5EF4-FFF2-40B4-BE49-F238E27FC236}">
                <a16:creationId xmlns:a16="http://schemas.microsoft.com/office/drawing/2014/main" id="{CBC9B8E2-3CD1-E8F6-BE08-7315A835F50F}"/>
              </a:ext>
            </a:extLst>
          </p:cNvPr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400"/>
            </a:lvl1pPr>
          </a:lstStyle>
          <a:p>
            <a:pPr>
              <a:defRPr/>
            </a:pPr>
            <a:fld id="{BE654C94-0905-47D1-AA93-2E0834C548D5}" type="slidenum">
              <a:rPr lang="en-AU" altLang="it-IT"/>
              <a:pPr>
                <a:defRPr/>
              </a:pPr>
              <a:t>‹#›</a:t>
            </a:fld>
            <a:endParaRPr lang="en-AU" alt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anose="020B060402020202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emf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emf"/><Relationship Id="rId2" Type="http://schemas.openxmlformats.org/officeDocument/2006/relationships/image" Target="../media/image24.emf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emf"/><Relationship Id="rId2" Type="http://schemas.openxmlformats.org/officeDocument/2006/relationships/image" Target="../media/image26.emf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emf"/><Relationship Id="rId2" Type="http://schemas.openxmlformats.org/officeDocument/2006/relationships/image" Target="../media/image28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openxmlformats.org/officeDocument/2006/relationships/video" Target="../media/media1.webm"/><Relationship Id="rId1" Type="http://schemas.microsoft.com/office/2007/relationships/media" Target="../media/media1.webm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em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9.em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emf"/><Relationship Id="rId3" Type="http://schemas.openxmlformats.org/officeDocument/2006/relationships/image" Target="../media/image11.emf"/><Relationship Id="rId7" Type="http://schemas.openxmlformats.org/officeDocument/2006/relationships/image" Target="../media/image15.emf"/><Relationship Id="rId2" Type="http://schemas.openxmlformats.org/officeDocument/2006/relationships/image" Target="../media/image10.emf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4.emf"/><Relationship Id="rId5" Type="http://schemas.openxmlformats.org/officeDocument/2006/relationships/image" Target="../media/image13.emf"/><Relationship Id="rId10" Type="http://schemas.openxmlformats.org/officeDocument/2006/relationships/image" Target="../media/image18.emf"/><Relationship Id="rId4" Type="http://schemas.openxmlformats.org/officeDocument/2006/relationships/image" Target="../media/image12.emf"/><Relationship Id="rId9" Type="http://schemas.openxmlformats.org/officeDocument/2006/relationships/image" Target="../media/image17.emf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emf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emf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e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Tytuł 1">
            <a:extLst>
              <a:ext uri="{FF2B5EF4-FFF2-40B4-BE49-F238E27FC236}">
                <a16:creationId xmlns:a16="http://schemas.microsoft.com/office/drawing/2014/main" id="{E7671086-57F8-B672-E500-84CF817C53AD}"/>
              </a:ext>
            </a:extLst>
          </p:cNvPr>
          <p:cNvSpPr>
            <a:spLocks noGrp="1" noChangeArrowheads="1"/>
          </p:cNvSpPr>
          <p:nvPr>
            <p:ph type="ctrTitle"/>
          </p:nvPr>
        </p:nvSpPr>
        <p:spPr>
          <a:xfrm>
            <a:off x="1716499" y="3059878"/>
            <a:ext cx="6858000" cy="1655762"/>
          </a:xfrm>
        </p:spPr>
        <p:txBody>
          <a:bodyPr/>
          <a:lstStyle/>
          <a:p>
            <a:pPr algn="r"/>
            <a:r>
              <a:rPr lang="pl-PL" altLang="en-US" sz="4400" dirty="0" err="1"/>
              <a:t>Physics</a:t>
            </a:r>
            <a:r>
              <a:rPr lang="pl-PL" altLang="en-US" sz="4400" dirty="0"/>
              <a:t> and </a:t>
            </a:r>
            <a:r>
              <a:rPr lang="pl-PL" altLang="en-US" sz="4400" dirty="0" err="1"/>
              <a:t>Chemistry</a:t>
            </a:r>
            <a:r>
              <a:rPr lang="pl-PL" altLang="en-US" sz="4400" dirty="0"/>
              <a:t> </a:t>
            </a:r>
            <a:br>
              <a:rPr lang="pl-PL" altLang="en-US" sz="4400" dirty="0"/>
            </a:br>
            <a:r>
              <a:rPr lang="pl-PL" altLang="en-US" sz="4400" dirty="0"/>
              <a:t>of  </a:t>
            </a:r>
            <a:r>
              <a:rPr lang="pl-PL" altLang="en-US" sz="4400" dirty="0" err="1"/>
              <a:t>Atmosphere</a:t>
            </a:r>
            <a:br>
              <a:rPr lang="pl-PL" altLang="en-US" sz="5000" dirty="0"/>
            </a:br>
            <a:br>
              <a:rPr lang="pl-PL" altLang="en-US" sz="5000" dirty="0"/>
            </a:br>
            <a:r>
              <a:rPr lang="pl-PL" altLang="en-US" sz="4000" dirty="0" err="1"/>
              <a:t>Lecture</a:t>
            </a:r>
            <a:r>
              <a:rPr lang="pl-PL" altLang="en-US" sz="4000" dirty="0"/>
              <a:t> 8 – </a:t>
            </a:r>
            <a:r>
              <a:rPr lang="pl-PL" altLang="en-US" sz="4000" dirty="0" err="1"/>
              <a:t>added</a:t>
            </a:r>
            <a:br>
              <a:rPr lang="pl-PL" altLang="en-US" sz="4000" dirty="0"/>
            </a:br>
            <a:r>
              <a:rPr lang="pl-PL" altLang="en-US" sz="3600" dirty="0" err="1"/>
              <a:t>Weather</a:t>
            </a:r>
            <a:r>
              <a:rPr lang="pl-PL" altLang="en-US" sz="3600" dirty="0"/>
              <a:t> dynamics, </a:t>
            </a:r>
            <a:br>
              <a:rPr lang="pl-PL" altLang="en-US" sz="3600" dirty="0"/>
            </a:br>
            <a:r>
              <a:rPr lang="pl-PL" altLang="en-US" sz="3600" dirty="0" err="1"/>
              <a:t>case</a:t>
            </a:r>
            <a:r>
              <a:rPr lang="pl-PL" altLang="en-US" sz="3600" dirty="0"/>
              <a:t> </a:t>
            </a:r>
            <a:r>
              <a:rPr lang="pl-PL" altLang="en-US" sz="3600" dirty="0" err="1"/>
              <a:t>study</a:t>
            </a:r>
            <a:br>
              <a:rPr lang="pl-PL" altLang="en-US" sz="4000" dirty="0"/>
            </a:br>
            <a:endParaRPr lang="pl-PL" altLang="en-US" sz="4000" dirty="0"/>
          </a:p>
        </p:txBody>
      </p:sp>
      <p:sp>
        <p:nvSpPr>
          <p:cNvPr id="3075" name="Podtytuł 2">
            <a:extLst>
              <a:ext uri="{FF2B5EF4-FFF2-40B4-BE49-F238E27FC236}">
                <a16:creationId xmlns:a16="http://schemas.microsoft.com/office/drawing/2014/main" id="{EC6620CE-3D1F-C104-E743-F752C10A19C5}"/>
              </a:ext>
            </a:extLst>
          </p:cNvPr>
          <p:cNvSpPr>
            <a:spLocks noGrp="1" noChangeArrowheads="1"/>
          </p:cNvSpPr>
          <p:nvPr>
            <p:ph type="subTitle" idx="1"/>
          </p:nvPr>
        </p:nvSpPr>
        <p:spPr>
          <a:xfrm>
            <a:off x="2460174" y="4404579"/>
            <a:ext cx="6858000" cy="1655763"/>
          </a:xfrm>
        </p:spPr>
        <p:txBody>
          <a:bodyPr/>
          <a:lstStyle/>
          <a:p>
            <a:r>
              <a:rPr lang="pl-PL" altLang="en-US" sz="3600" dirty="0"/>
              <a:t>Grzegorz Karwasz</a:t>
            </a:r>
          </a:p>
        </p:txBody>
      </p:sp>
      <p:pic>
        <p:nvPicPr>
          <p:cNvPr id="3076" name="Obraz 2">
            <a:extLst>
              <a:ext uri="{FF2B5EF4-FFF2-40B4-BE49-F238E27FC236}">
                <a16:creationId xmlns:a16="http://schemas.microsoft.com/office/drawing/2014/main" id="{804F9721-ADFF-136F-CF81-11E9ECF20C3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6667" y="1485056"/>
            <a:ext cx="2727181" cy="37474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pole tekstowe 1">
            <a:extLst>
              <a:ext uri="{FF2B5EF4-FFF2-40B4-BE49-F238E27FC236}">
                <a16:creationId xmlns:a16="http://schemas.microsoft.com/office/drawing/2014/main" id="{B1CB64D1-51B1-F0F3-032F-99BB94E565AE}"/>
              </a:ext>
            </a:extLst>
          </p:cNvPr>
          <p:cNvSpPr txBox="1"/>
          <p:nvPr/>
        </p:nvSpPr>
        <p:spPr>
          <a:xfrm>
            <a:off x="303267" y="5443147"/>
            <a:ext cx="8661410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 err="1"/>
              <a:t>This</a:t>
            </a:r>
            <a:r>
              <a:rPr lang="pl-PL" dirty="0"/>
              <a:t> </a:t>
            </a:r>
            <a:r>
              <a:rPr lang="pl-PL" dirty="0" err="1"/>
              <a:t>chapter</a:t>
            </a:r>
            <a:r>
              <a:rPr lang="pl-PL" dirty="0"/>
              <a:t> </a:t>
            </a:r>
            <a:r>
              <a:rPr lang="pl-PL" dirty="0" err="1"/>
              <a:t>is</a:t>
            </a:r>
            <a:r>
              <a:rPr lang="pl-PL" dirty="0"/>
              <a:t> </a:t>
            </a:r>
            <a:r>
              <a:rPr lang="pl-PL" dirty="0" err="1"/>
              <a:t>entirely</a:t>
            </a:r>
            <a:r>
              <a:rPr lang="pl-PL" dirty="0"/>
              <a:t> </a:t>
            </a:r>
            <a:r>
              <a:rPr lang="pl-PL" dirty="0" err="1"/>
              <a:t>based</a:t>
            </a:r>
            <a:r>
              <a:rPr lang="pl-PL" dirty="0"/>
              <a:t> on the </a:t>
            </a:r>
            <a:r>
              <a:rPr lang="pl-PL" dirty="0" err="1"/>
              <a:t>quoted</a:t>
            </a:r>
            <a:r>
              <a:rPr lang="pl-PL" dirty="0"/>
              <a:t> </a:t>
            </a:r>
            <a:r>
              <a:rPr lang="pl-PL" dirty="0" err="1"/>
              <a:t>book</a:t>
            </a:r>
            <a:r>
              <a:rPr lang="pl-PL" dirty="0"/>
              <a:t>, </a:t>
            </a:r>
            <a:r>
              <a:rPr lang="pl-PL" dirty="0" err="1"/>
              <a:t>Chapter</a:t>
            </a:r>
            <a:r>
              <a:rPr lang="pl-PL" dirty="0"/>
              <a:t> 8 „</a:t>
            </a:r>
            <a:r>
              <a:rPr lang="pl-PL" dirty="0" err="1"/>
              <a:t>Weather</a:t>
            </a:r>
            <a:r>
              <a:rPr lang="pl-PL" dirty="0"/>
              <a:t> Systems”,</a:t>
            </a:r>
          </a:p>
          <a:p>
            <a:r>
              <a:rPr lang="pl-PL" dirty="0"/>
              <a:t>with </a:t>
            </a:r>
            <a:r>
              <a:rPr lang="pl-PL" dirty="0" err="1"/>
              <a:t>Lynn</a:t>
            </a:r>
            <a:r>
              <a:rPr lang="pl-PL" dirty="0"/>
              <a:t> </a:t>
            </a:r>
            <a:r>
              <a:rPr lang="pl-PL" dirty="0" err="1"/>
              <a:t>McMurdie</a:t>
            </a:r>
            <a:r>
              <a:rPr lang="pl-PL" dirty="0"/>
              <a:t> and Robert A. </a:t>
            </a:r>
            <a:r>
              <a:rPr lang="pl-PL" dirty="0" err="1"/>
              <a:t>Houzem</a:t>
            </a:r>
            <a:r>
              <a:rPr lang="pl-PL" dirty="0"/>
              <a:t>, </a:t>
            </a:r>
            <a:r>
              <a:rPr lang="pl-PL" dirty="0" err="1"/>
              <a:t>Department</a:t>
            </a:r>
            <a:r>
              <a:rPr lang="pl-PL" dirty="0"/>
              <a:t> of </a:t>
            </a:r>
            <a:r>
              <a:rPr lang="pl-PL" dirty="0" err="1"/>
              <a:t>Atmospheric</a:t>
            </a:r>
            <a:r>
              <a:rPr lang="pl-PL" dirty="0"/>
              <a:t> </a:t>
            </a:r>
            <a:r>
              <a:rPr lang="pl-PL" dirty="0" err="1"/>
              <a:t>Sciences</a:t>
            </a:r>
            <a:r>
              <a:rPr lang="pl-PL" dirty="0"/>
              <a:t>,</a:t>
            </a:r>
          </a:p>
          <a:p>
            <a:r>
              <a:rPr lang="pl-PL" dirty="0"/>
              <a:t>University of Washington </a:t>
            </a:r>
          </a:p>
          <a:p>
            <a:r>
              <a:rPr lang="pl-PL" b="1" dirty="0"/>
              <a:t>I </a:t>
            </a:r>
            <a:r>
              <a:rPr lang="pl-PL" b="1" dirty="0" err="1"/>
              <a:t>refer</a:t>
            </a:r>
            <a:r>
              <a:rPr lang="pl-PL" b="1" dirty="0"/>
              <a:t> </a:t>
            </a:r>
            <a:r>
              <a:rPr lang="pl-PL" b="1" dirty="0" err="1"/>
              <a:t>students</a:t>
            </a:r>
            <a:r>
              <a:rPr lang="pl-PL" b="1" dirty="0"/>
              <a:t> to </a:t>
            </a:r>
            <a:r>
              <a:rPr lang="pl-PL" b="1" dirty="0" err="1"/>
              <a:t>careful</a:t>
            </a:r>
            <a:r>
              <a:rPr lang="pl-PL" b="1" dirty="0"/>
              <a:t> </a:t>
            </a:r>
            <a:r>
              <a:rPr lang="pl-PL" b="1" dirty="0" err="1"/>
              <a:t>reading</a:t>
            </a:r>
            <a:r>
              <a:rPr lang="pl-PL" b="1" dirty="0"/>
              <a:t> of </a:t>
            </a:r>
            <a:r>
              <a:rPr lang="pl-PL" b="1" dirty="0" err="1"/>
              <a:t>that</a:t>
            </a:r>
            <a:r>
              <a:rPr lang="pl-PL" b="1" dirty="0"/>
              <a:t> </a:t>
            </a:r>
            <a:r>
              <a:rPr lang="pl-PL" b="1" dirty="0" err="1"/>
              <a:t>chapter</a:t>
            </a:r>
            <a:r>
              <a:rPr lang="pl-PL" b="1" dirty="0"/>
              <a:t>, </a:t>
            </a:r>
            <a:r>
              <a:rPr lang="pl-PL" b="1" dirty="0" err="1"/>
              <a:t>exceptionally</a:t>
            </a:r>
            <a:r>
              <a:rPr lang="pl-PL" b="1" dirty="0"/>
              <a:t> </a:t>
            </a:r>
            <a:r>
              <a:rPr lang="pl-PL" b="1" dirty="0" err="1"/>
              <a:t>documented</a:t>
            </a:r>
            <a:r>
              <a:rPr lang="pl-PL" b="1" dirty="0"/>
              <a:t>. </a:t>
            </a:r>
            <a:endParaRPr lang="en-US" b="1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1E8B4C8-4E53-170D-6138-722D7752E8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4C5CC63-D6B7-19E0-7427-9F16C70031EB}"/>
              </a:ext>
            </a:extLst>
          </p:cNvPr>
          <p:cNvSpPr txBox="1">
            <a:spLocks/>
          </p:cNvSpPr>
          <p:nvPr/>
        </p:nvSpPr>
        <p:spPr>
          <a:xfrm>
            <a:off x="241017" y="84376"/>
            <a:ext cx="8820472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l-PL" sz="3000" dirty="0"/>
              <a:t>Zachmurzenie w mapy „radarowej”</a:t>
            </a:r>
            <a:endParaRPr lang="en-US" sz="3000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9BC97CCE-F6DA-502A-723C-D528A11CFCCD}"/>
              </a:ext>
            </a:extLst>
          </p:cNvPr>
          <p:cNvSpPr txBox="1"/>
          <p:nvPr/>
        </p:nvSpPr>
        <p:spPr>
          <a:xfrm>
            <a:off x="241018" y="5630623"/>
            <a:ext cx="88204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Mapa w zakresie długości fali 10,7 </a:t>
            </a:r>
            <a:r>
              <a:rPr lang="pl-PL" dirty="0" err="1"/>
              <a:t>um</a:t>
            </a:r>
            <a:r>
              <a:rPr lang="pl-PL" dirty="0"/>
              <a:t>: ekwiwalentna temperatura ciała czarnego. Obszary granatowe – brak chmur (wysoka </a:t>
            </a:r>
            <a:r>
              <a:rPr lang="pl-PL" dirty="0" err="1"/>
              <a:t>riadiancja</a:t>
            </a:r>
            <a:r>
              <a:rPr lang="pl-PL" dirty="0"/>
              <a:t>) .  </a:t>
            </a:r>
            <a:endParaRPr lang="en-US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1DCCA3F4-0FA9-A3F9-B4D4-D2470968F7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5641"/>
            <a:ext cx="9144000" cy="44267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51890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03AFDDD-0F34-5815-5119-6125BBFC49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039BA7E-5D8E-FD9C-B654-099EB57ABF4B}"/>
              </a:ext>
            </a:extLst>
          </p:cNvPr>
          <p:cNvSpPr txBox="1">
            <a:spLocks/>
          </p:cNvSpPr>
          <p:nvPr/>
        </p:nvSpPr>
        <p:spPr>
          <a:xfrm>
            <a:off x="241017" y="84376"/>
            <a:ext cx="8820472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l-PL" sz="3000" dirty="0"/>
              <a:t>Nasycenie parą wodną</a:t>
            </a:r>
            <a:endParaRPr lang="en-US" sz="3000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5CEC7ECE-335A-C763-B385-FD28D0BA4314}"/>
              </a:ext>
            </a:extLst>
          </p:cNvPr>
          <p:cNvSpPr txBox="1"/>
          <p:nvPr/>
        </p:nvSpPr>
        <p:spPr>
          <a:xfrm>
            <a:off x="241018" y="5630623"/>
            <a:ext cx="8820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Mapa w zakresie długości fali 6,7 </a:t>
            </a:r>
            <a:r>
              <a:rPr lang="pl-PL" dirty="0" err="1"/>
              <a:t>um</a:t>
            </a:r>
            <a:r>
              <a:rPr lang="pl-PL" dirty="0"/>
              <a:t>: „</a:t>
            </a:r>
            <a:r>
              <a:rPr lang="pl-PL" dirty="0" err="1"/>
              <a:t>water</a:t>
            </a:r>
            <a:r>
              <a:rPr lang="pl-PL" dirty="0"/>
              <a:t> </a:t>
            </a:r>
            <a:r>
              <a:rPr lang="pl-PL" dirty="0" err="1"/>
              <a:t>vapour</a:t>
            </a:r>
            <a:r>
              <a:rPr lang="pl-PL" dirty="0"/>
              <a:t> channel” .  </a:t>
            </a:r>
            <a:endParaRPr lang="en-US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01B8A45E-4503-489F-81FA-F036732B373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59241"/>
            <a:ext cx="9144000" cy="45395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83077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48C5FE-FB4E-9C48-A0CE-8D92C05DDBB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72CEB2A-92FC-93D9-9D63-227E559B0617}"/>
              </a:ext>
            </a:extLst>
          </p:cNvPr>
          <p:cNvSpPr txBox="1">
            <a:spLocks/>
          </p:cNvSpPr>
          <p:nvPr/>
        </p:nvSpPr>
        <p:spPr>
          <a:xfrm>
            <a:off x="241017" y="84376"/>
            <a:ext cx="8820472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l-PL" sz="3000" dirty="0"/>
              <a:t>Przekroje pionowe</a:t>
            </a:r>
            <a:endParaRPr lang="en-US" sz="3000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7D060187-569D-19AB-5099-7A28FD156FF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4808" y="659123"/>
            <a:ext cx="4572000" cy="6279419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BFCED9A0-7055-0371-4884-6DB5CA9B01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71437" y="631769"/>
            <a:ext cx="4408714" cy="6141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403576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7B1982A-9ACA-0B59-3429-A23B586CDFA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0D6396C-262A-937C-0724-C77AFEDDB1EC}"/>
              </a:ext>
            </a:extLst>
          </p:cNvPr>
          <p:cNvSpPr txBox="1">
            <a:spLocks/>
          </p:cNvSpPr>
          <p:nvPr/>
        </p:nvSpPr>
        <p:spPr>
          <a:xfrm>
            <a:off x="241017" y="84376"/>
            <a:ext cx="8820472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l-PL" sz="3000" dirty="0"/>
              <a:t>Przejście frontu</a:t>
            </a:r>
            <a:endParaRPr lang="en-US" sz="3000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148269C4-637A-BF88-4C7E-E760F4F3AA4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75" y="614421"/>
            <a:ext cx="4637314" cy="5955738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1940A0C8-DA2F-163F-510C-B55807D6986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93365" y="916313"/>
            <a:ext cx="4340249" cy="56538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938329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F267B9B-39A4-A394-4ADB-923DDF10094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936BEE51-5027-24C1-50E2-A352D3A8FBC4}"/>
              </a:ext>
            </a:extLst>
          </p:cNvPr>
          <p:cNvSpPr txBox="1">
            <a:spLocks/>
          </p:cNvSpPr>
          <p:nvPr/>
        </p:nvSpPr>
        <p:spPr>
          <a:xfrm>
            <a:off x="241017" y="84376"/>
            <a:ext cx="8820472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l-PL" sz="3000" dirty="0"/>
              <a:t>Opady po obu stronach frontów</a:t>
            </a:r>
            <a:endParaRPr lang="en-US" sz="3000" dirty="0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15DC903E-9D56-D26B-C606-FDF12770F3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521" y="607194"/>
            <a:ext cx="4637314" cy="5591596"/>
          </a:xfrm>
          <a:prstGeom prst="rect">
            <a:avLst/>
          </a:prstGeom>
        </p:spPr>
      </p:pic>
      <p:pic>
        <p:nvPicPr>
          <p:cNvPr id="8" name="Obraz 7">
            <a:extLst>
              <a:ext uri="{FF2B5EF4-FFF2-40B4-BE49-F238E27FC236}">
                <a16:creationId xmlns:a16="http://schemas.microsoft.com/office/drawing/2014/main" id="{C35C7AAC-0DF2-B81B-652D-A2C8CEEEE7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66727" y="655876"/>
            <a:ext cx="4289844" cy="626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2400899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318E6B3-FAE2-E686-0E78-FEDCF6BF8D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0"/>
            <a:ext cx="8229600" cy="620688"/>
          </a:xfrm>
        </p:spPr>
        <p:txBody>
          <a:bodyPr/>
          <a:lstStyle/>
          <a:p>
            <a:r>
              <a:rPr lang="pl-PL" sz="3600" dirty="0"/>
              <a:t>Wnioski</a:t>
            </a:r>
            <a:endParaRPr lang="en-US" sz="3600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A62D4A11-EC26-DFF7-C5CF-33C7FF2AC663}"/>
              </a:ext>
            </a:extLst>
          </p:cNvPr>
          <p:cNvSpPr txBox="1"/>
          <p:nvPr/>
        </p:nvSpPr>
        <p:spPr>
          <a:xfrm>
            <a:off x="323527" y="601994"/>
            <a:ext cx="881445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Prognozowanie pogody wiąże się z koniecznością zbierania ogromnej ilości danych, z różnych warstw atmosfery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W konsekwencji, modele matematyczne muszą te dane przetworzyć.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Ale jak piszą autorzy tego „</a:t>
            </a:r>
            <a:r>
              <a:rPr lang="pl-PL" dirty="0" err="1"/>
              <a:t>case</a:t>
            </a:r>
            <a:r>
              <a:rPr lang="pl-PL" dirty="0"/>
              <a:t> </a:t>
            </a:r>
            <a:r>
              <a:rPr lang="pl-PL" dirty="0" err="1"/>
              <a:t>study</a:t>
            </a:r>
            <a:r>
              <a:rPr lang="pl-PL" dirty="0"/>
              <a:t>”: okład frontów jest wykreślony przez „</a:t>
            </a:r>
            <a:r>
              <a:rPr lang="pl-PL" dirty="0" err="1"/>
              <a:t>skilfull</a:t>
            </a:r>
            <a:r>
              <a:rPr lang="pl-PL" dirty="0"/>
              <a:t> </a:t>
            </a:r>
            <a:r>
              <a:rPr lang="pl-PL" dirty="0" err="1"/>
              <a:t>human</a:t>
            </a:r>
            <a:r>
              <a:rPr lang="pl-PL" dirty="0"/>
              <a:t>”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pl-PL" dirty="0"/>
              <a:t>I często lokalne prognozy (zachód Słońca) mówi więcej, niż prognoza z TV</a:t>
            </a:r>
          </a:p>
          <a:p>
            <a:endParaRPr lang="pl-PL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/>
          </a:p>
        </p:txBody>
      </p:sp>
      <p:pic>
        <p:nvPicPr>
          <p:cNvPr id="5" name="Obraz 4" descr="Obraz zawierający na wolnym powietrzu, chmura, natura, drzewo&#10;&#10;Opis wygenerowany automatycznie">
            <a:extLst>
              <a:ext uri="{FF2B5EF4-FFF2-40B4-BE49-F238E27FC236}">
                <a16:creationId xmlns:a16="http://schemas.microsoft.com/office/drawing/2014/main" id="{25DFB004-DE39-CA8C-3587-991DD12E270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0800000">
            <a:off x="-6019" y="2420888"/>
            <a:ext cx="9144000" cy="4226442"/>
          </a:xfrm>
          <a:prstGeom prst="rect">
            <a:avLst/>
          </a:prstGeom>
        </p:spPr>
      </p:pic>
      <p:sp>
        <p:nvSpPr>
          <p:cNvPr id="6" name="pole tekstowe 5">
            <a:extLst>
              <a:ext uri="{FF2B5EF4-FFF2-40B4-BE49-F238E27FC236}">
                <a16:creationId xmlns:a16="http://schemas.microsoft.com/office/drawing/2014/main" id="{25286D8C-7F13-066E-2AB2-6F52CC5B3A94}"/>
              </a:ext>
            </a:extLst>
          </p:cNvPr>
          <p:cNvSpPr txBox="1"/>
          <p:nvPr/>
        </p:nvSpPr>
        <p:spPr>
          <a:xfrm>
            <a:off x="104814" y="6184954"/>
            <a:ext cx="510049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Tuchom, 18/08/2023, 20:17, foto Maria Karwasz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29976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Tytuł 1">
            <a:extLst>
              <a:ext uri="{FF2B5EF4-FFF2-40B4-BE49-F238E27FC236}">
                <a16:creationId xmlns:a16="http://schemas.microsoft.com/office/drawing/2014/main" id="{4DB66D93-0C2E-05A4-799E-46462DBF4C1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pl-PL" altLang="en-US" sz="3600" dirty="0" err="1"/>
              <a:t>Weather</a:t>
            </a:r>
            <a:r>
              <a:rPr lang="pl-PL" altLang="en-US" sz="3600" dirty="0"/>
              <a:t> </a:t>
            </a:r>
            <a:r>
              <a:rPr lang="pl-PL" altLang="en-US" sz="3600" dirty="0" err="1"/>
              <a:t>symbols</a:t>
            </a:r>
            <a:endParaRPr lang="en-US" altLang="en-US" sz="3600" dirty="0"/>
          </a:p>
        </p:txBody>
      </p:sp>
      <p:pic>
        <p:nvPicPr>
          <p:cNvPr id="5123" name="Obraz 4">
            <a:extLst>
              <a:ext uri="{FF2B5EF4-FFF2-40B4-BE49-F238E27FC236}">
                <a16:creationId xmlns:a16="http://schemas.microsoft.com/office/drawing/2014/main" id="{32B0F829-C027-D501-F595-E85847279E6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0058" y="1196752"/>
            <a:ext cx="8162925" cy="3736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4" name="pole tekstowe 5">
            <a:extLst>
              <a:ext uri="{FF2B5EF4-FFF2-40B4-BE49-F238E27FC236}">
                <a16:creationId xmlns:a16="http://schemas.microsoft.com/office/drawing/2014/main" id="{573951D7-D79D-11B2-D1C5-AB041064FC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092280" y="1196752"/>
            <a:ext cx="825500" cy="3698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pl-PL" altLang="en-US" sz="1800" dirty="0"/>
              <a:t>p. 331</a:t>
            </a:r>
            <a:endParaRPr lang="en-US" altLang="en-US" sz="1800" dirty="0"/>
          </a:p>
        </p:txBody>
      </p:sp>
      <p:sp>
        <p:nvSpPr>
          <p:cNvPr id="2" name="pole tekstowe 1">
            <a:extLst>
              <a:ext uri="{FF2B5EF4-FFF2-40B4-BE49-F238E27FC236}">
                <a16:creationId xmlns:a16="http://schemas.microsoft.com/office/drawing/2014/main" id="{E70874A8-742C-08DA-F727-536438A2354E}"/>
              </a:ext>
            </a:extLst>
          </p:cNvPr>
          <p:cNvSpPr txBox="1"/>
          <p:nvPr/>
        </p:nvSpPr>
        <p:spPr>
          <a:xfrm>
            <a:off x="264860" y="5128777"/>
            <a:ext cx="8799268" cy="147732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b="1" dirty="0">
                <a:solidFill>
                  <a:schemeClr val="accent2"/>
                </a:solidFill>
              </a:rPr>
              <a:t>Pogoda</a:t>
            </a:r>
            <a:r>
              <a:rPr lang="pl-PL" dirty="0">
                <a:solidFill>
                  <a:schemeClr val="accent2"/>
                </a:solidFill>
              </a:rPr>
              <a:t> (</a:t>
            </a:r>
            <a:r>
              <a:rPr lang="pl-PL" dirty="0" err="1">
                <a:solidFill>
                  <a:schemeClr val="accent2"/>
                </a:solidFill>
              </a:rPr>
              <a:t>ang</a:t>
            </a:r>
            <a:r>
              <a:rPr lang="pl-PL" dirty="0">
                <a:solidFill>
                  <a:schemeClr val="accent2"/>
                </a:solidFill>
              </a:rPr>
              <a:t> </a:t>
            </a:r>
            <a:r>
              <a:rPr lang="pl-PL" dirty="0" err="1">
                <a:solidFill>
                  <a:schemeClr val="accent2"/>
                </a:solidFill>
              </a:rPr>
              <a:t>weather</a:t>
            </a:r>
            <a:r>
              <a:rPr lang="pl-PL" dirty="0">
                <a:solidFill>
                  <a:schemeClr val="accent2"/>
                </a:solidFill>
              </a:rPr>
              <a:t> ≈ </a:t>
            </a:r>
            <a:r>
              <a:rPr lang="pl-PL" dirty="0" err="1">
                <a:solidFill>
                  <a:schemeClr val="accent2"/>
                </a:solidFill>
              </a:rPr>
              <a:t>whether</a:t>
            </a:r>
            <a:r>
              <a:rPr lang="pl-PL" dirty="0">
                <a:solidFill>
                  <a:schemeClr val="accent2"/>
                </a:solidFill>
              </a:rPr>
              <a:t>, wł. tempo ≈ czas) jest widoczna na poziomie ziemi,</a:t>
            </a:r>
          </a:p>
          <a:p>
            <a:r>
              <a:rPr lang="pl-PL" dirty="0">
                <a:solidFill>
                  <a:schemeClr val="accent2"/>
                </a:solidFill>
              </a:rPr>
              <a:t>ale lekcje o dynamice uczą, że:</a:t>
            </a:r>
          </a:p>
          <a:p>
            <a:pPr marL="342900" indent="-342900">
              <a:buAutoNum type="arabicParenR"/>
            </a:pPr>
            <a:r>
              <a:rPr lang="pl-PL" dirty="0">
                <a:solidFill>
                  <a:schemeClr val="accent2"/>
                </a:solidFill>
              </a:rPr>
              <a:t>troposfera, z definicji, to warstwa mieszania się powietrza</a:t>
            </a:r>
          </a:p>
          <a:p>
            <a:pPr marL="342900" indent="-342900">
              <a:buAutoNum type="arabicParenR"/>
            </a:pPr>
            <a:r>
              <a:rPr lang="pl-PL" dirty="0">
                <a:solidFill>
                  <a:schemeClr val="accent2"/>
                </a:solidFill>
              </a:rPr>
              <a:t>przepływy w wyższych warstwach troposfery (5 km) są znacznie gwałtowniejsze</a:t>
            </a:r>
          </a:p>
          <a:p>
            <a:pPr marL="342900" indent="-342900">
              <a:buAutoNum type="arabicParenR"/>
            </a:pPr>
            <a:r>
              <a:rPr lang="pl-PL" dirty="0">
                <a:solidFill>
                  <a:schemeClr val="accent2"/>
                </a:solidFill>
              </a:rPr>
              <a:t>przepływy dotyczą również mieszania się w pionie (nie tylko konwekcji)  </a:t>
            </a:r>
            <a:endParaRPr lang="en-US" dirty="0">
              <a:solidFill>
                <a:schemeClr val="accent2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7B7F21E-667D-27B6-64F5-465005B7A3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779912" y="0"/>
            <a:ext cx="5194920" cy="764704"/>
          </a:xfrm>
        </p:spPr>
        <p:txBody>
          <a:bodyPr/>
          <a:lstStyle/>
          <a:p>
            <a:r>
              <a:rPr lang="pl-PL" sz="2400" dirty="0"/>
              <a:t>Poza tym, w prostych modelach …</a:t>
            </a:r>
            <a:endParaRPr lang="en-US" sz="2400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9C85D493-259F-C63F-F147-88BAAF1EB4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3957885" cy="6858000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04D768B9-05F4-09C9-52FD-C09537A90504}"/>
              </a:ext>
            </a:extLst>
          </p:cNvPr>
          <p:cNvSpPr txBox="1"/>
          <p:nvPr/>
        </p:nvSpPr>
        <p:spPr>
          <a:xfrm>
            <a:off x="3845226" y="751123"/>
            <a:ext cx="5129606" cy="57554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sz="1600" dirty="0"/>
              <a:t>1. Zapominamy, że zagadnienia dotyczą więcej niż jednej strefy klimatycznej: fizycy mówią o komórkach </a:t>
            </a:r>
            <a:r>
              <a:rPr lang="pl-PL" sz="1600" dirty="0" err="1"/>
              <a:t>Hadleya</a:t>
            </a:r>
            <a:r>
              <a:rPr lang="pl-PL" sz="1600" dirty="0"/>
              <a:t>, </a:t>
            </a:r>
            <a:r>
              <a:rPr lang="pl-PL" sz="1600" dirty="0" err="1"/>
              <a:t>Ferrela</a:t>
            </a:r>
            <a:r>
              <a:rPr lang="pl-PL" sz="1600" dirty="0"/>
              <a:t>, polarnej – przeciwbieżnych  przepływach pionowych, </a:t>
            </a:r>
            <a:r>
              <a:rPr lang="pl-PL" sz="1600" dirty="0" err="1"/>
              <a:t>wynikającychi</a:t>
            </a:r>
            <a:r>
              <a:rPr lang="pl-PL" sz="1600" dirty="0"/>
              <a:t> tak z istnienia termodynamicznych „grzejników”  jak  „chłodnic”, sił Coriolisa, różnic w liniowej prędkości obrotu Ziemia na różnych szerokościach geograficznych</a:t>
            </a:r>
          </a:p>
          <a:p>
            <a:endParaRPr lang="pl-PL" sz="1600" dirty="0"/>
          </a:p>
          <a:p>
            <a:r>
              <a:rPr lang="pl-PL" sz="1600" dirty="0"/>
              <a:t>2. Zapominamy o obecności lądów/ mórz, które jak pokazuje np. „wyż Azorski”, niż Islandzki, monsuny przed Himalajami a wyże w Kazachstanie, istotnie modyfikują przepływy</a:t>
            </a:r>
          </a:p>
          <a:p>
            <a:endParaRPr lang="pl-PL" sz="1600" dirty="0"/>
          </a:p>
          <a:p>
            <a:r>
              <a:rPr lang="pl-PL" sz="1600" dirty="0"/>
              <a:t>3. Zapominamy o </a:t>
            </a:r>
          </a:p>
          <a:p>
            <a:r>
              <a:rPr lang="pl-PL" sz="1600" dirty="0"/>
              <a:t>różnicach między </a:t>
            </a:r>
          </a:p>
          <a:p>
            <a:r>
              <a:rPr lang="pl-PL" sz="1600" dirty="0"/>
              <a:t>przepływami lepkimi </a:t>
            </a:r>
          </a:p>
          <a:p>
            <a:r>
              <a:rPr lang="pl-PL" sz="1600" dirty="0"/>
              <a:t>i turbulentnymi, itd. itp.</a:t>
            </a:r>
          </a:p>
          <a:p>
            <a:endParaRPr lang="pl-PL" sz="1600" dirty="0"/>
          </a:p>
          <a:p>
            <a:r>
              <a:rPr lang="pl-PL" sz="1600" dirty="0"/>
              <a:t>Dwa obrazy różnią się</a:t>
            </a:r>
          </a:p>
          <a:p>
            <a:r>
              <a:rPr lang="pl-PL" sz="1600" dirty="0"/>
              <a:t>nie tylko rozmiarami </a:t>
            </a:r>
          </a:p>
          <a:p>
            <a:r>
              <a:rPr lang="pl-PL" sz="1600" dirty="0"/>
              <a:t>niżów ale przede </a:t>
            </a:r>
          </a:p>
          <a:p>
            <a:r>
              <a:rPr lang="pl-PL" sz="1600" dirty="0"/>
              <a:t>wszystkim złożonością</a:t>
            </a:r>
          </a:p>
          <a:p>
            <a:r>
              <a:rPr lang="pl-PL" sz="1600" dirty="0"/>
              <a:t>procesów.</a:t>
            </a:r>
            <a:endParaRPr lang="en-US" sz="1600" dirty="0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83BCCFD1-4FC3-30B6-FA2E-D5302DAF0AA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19366" y="3458724"/>
            <a:ext cx="3121918" cy="32932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30481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5B0E67C-E4E1-946D-2CFD-16CFD836DF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7200" y="-18459"/>
            <a:ext cx="8229600" cy="633576"/>
          </a:xfrm>
        </p:spPr>
        <p:txBody>
          <a:bodyPr/>
          <a:lstStyle/>
          <a:p>
            <a:r>
              <a:rPr lang="pl-PL" sz="3600" dirty="0" err="1"/>
              <a:t>Baroclinic</a:t>
            </a:r>
            <a:endParaRPr lang="en-US" sz="3600" dirty="0"/>
          </a:p>
        </p:txBody>
      </p:sp>
      <p:sp>
        <p:nvSpPr>
          <p:cNvPr id="3" name="pole tekstowe 2">
            <a:extLst>
              <a:ext uri="{FF2B5EF4-FFF2-40B4-BE49-F238E27FC236}">
                <a16:creationId xmlns:a16="http://schemas.microsoft.com/office/drawing/2014/main" id="{3CF8DA44-0B59-7562-E629-EDD8B3AEF616}"/>
              </a:ext>
            </a:extLst>
          </p:cNvPr>
          <p:cNvSpPr txBox="1"/>
          <p:nvPr/>
        </p:nvSpPr>
        <p:spPr>
          <a:xfrm>
            <a:off x="3252189" y="542932"/>
            <a:ext cx="5891811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Atmosfera (płyn) </a:t>
            </a:r>
            <a:r>
              <a:rPr lang="pl-PL" dirty="0" err="1"/>
              <a:t>baro</a:t>
            </a:r>
            <a:r>
              <a:rPr lang="pl-PL" dirty="0"/>
              <a:t>-kliniczny [inklinacja = nachylenie], to taki, w którym izobary nie są równoległe do izoterm. Związane to jest np. z różną wilgotnością powietrza albo napływem „innych” mas powietrza. Sytuacja </a:t>
            </a:r>
            <a:r>
              <a:rPr lang="pl-PL" dirty="0" err="1"/>
              <a:t>baroklinicz</a:t>
            </a:r>
            <a:r>
              <a:rPr lang="pl-PL" dirty="0"/>
              <a:t>-na jest typowa dla średnich szerokości geograficznych i w dużej mierze jest odpowiedzialna za powstawanie cyrkulacji cyklonowej i anty-cyklonowej w </a:t>
            </a:r>
            <a:r>
              <a:rPr lang="pl-PL" dirty="0" err="1"/>
              <a:t>mezoskali</a:t>
            </a:r>
            <a:r>
              <a:rPr lang="pl-PL" dirty="0"/>
              <a:t>  </a:t>
            </a:r>
          </a:p>
          <a:p>
            <a:endParaRPr lang="pl-PL" sz="1400" dirty="0"/>
          </a:p>
        </p:txBody>
      </p:sp>
      <p:pic>
        <p:nvPicPr>
          <p:cNvPr id="9" name="Obraz 8" descr="Obraz zawierający tekst, zrzut ekranu, linia, Wielobarwność&#10;&#10;Opis wygenerowany automatycznie">
            <a:extLst>
              <a:ext uri="{FF2B5EF4-FFF2-40B4-BE49-F238E27FC236}">
                <a16:creationId xmlns:a16="http://schemas.microsoft.com/office/drawing/2014/main" id="{C4B32F2B-A51F-562B-513F-7EF735010D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544" y="114056"/>
            <a:ext cx="2736304" cy="1829904"/>
          </a:xfrm>
          <a:prstGeom prst="rect">
            <a:avLst/>
          </a:prstGeom>
        </p:spPr>
      </p:pic>
      <p:sp>
        <p:nvSpPr>
          <p:cNvPr id="11" name="pole tekstowe 10">
            <a:extLst>
              <a:ext uri="{FF2B5EF4-FFF2-40B4-BE49-F238E27FC236}">
                <a16:creationId xmlns:a16="http://schemas.microsoft.com/office/drawing/2014/main" id="{B3A2EFBA-A489-C77E-DF5B-CD738CA1DB89}"/>
              </a:ext>
            </a:extLst>
          </p:cNvPr>
          <p:cNvSpPr txBox="1"/>
          <p:nvPr/>
        </p:nvSpPr>
        <p:spPr>
          <a:xfrm>
            <a:off x="247529" y="1753866"/>
            <a:ext cx="300466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pl-PL" sz="1200" dirty="0"/>
          </a:p>
          <a:p>
            <a:r>
              <a:rPr lang="en-US" sz="800" dirty="0"/>
              <a:t>By Master </a:t>
            </a:r>
            <a:r>
              <a:rPr lang="en-US" sz="800" dirty="0" err="1"/>
              <a:t>Uegly</a:t>
            </a:r>
            <a:r>
              <a:rPr lang="en-US" sz="800" dirty="0"/>
              <a:t> - Own work, CC BY-SA 3.0, https://commons.wikimedia.org/w/index.php?curid=29388581</a:t>
            </a:r>
          </a:p>
          <a:p>
            <a:r>
              <a:rPr lang="pl-PL" sz="1000" dirty="0"/>
              <a:t>(na rysunku powyżej ciśnienie maleje z wysokością, co jest ewenementem!)</a:t>
            </a:r>
            <a:endParaRPr lang="en-US" sz="1000" dirty="0"/>
          </a:p>
        </p:txBody>
      </p:sp>
      <p:pic>
        <p:nvPicPr>
          <p:cNvPr id="12" name="DIYnamics_–_Baroclinic_eddies_in_a_tank_and_in_Earth's_atmosphere.webm.720p.vp9">
            <a:hlinkClick r:id="" action="ppaction://media"/>
            <a:extLst>
              <a:ext uri="{FF2B5EF4-FFF2-40B4-BE49-F238E27FC236}">
                <a16:creationId xmlns:a16="http://schemas.microsoft.com/office/drawing/2014/main" id="{4C478F36-CFED-EFB6-373A-49E3160A000B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755576" y="2700058"/>
            <a:ext cx="7452320" cy="41919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5725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503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1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Tytuł 1">
            <a:extLst>
              <a:ext uri="{FF2B5EF4-FFF2-40B4-BE49-F238E27FC236}">
                <a16:creationId xmlns:a16="http://schemas.microsoft.com/office/drawing/2014/main" id="{AB455BD7-DE50-E87A-E7A2-8644B064684D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57200" y="-33338"/>
            <a:ext cx="7138988" cy="1143001"/>
          </a:xfrm>
        </p:spPr>
        <p:txBody>
          <a:bodyPr/>
          <a:lstStyle/>
          <a:p>
            <a:r>
              <a:rPr lang="pl-PL" altLang="en-US" sz="3600"/>
              <a:t>Baroclinic                       waves</a:t>
            </a:r>
            <a:endParaRPr lang="en-US" altLang="en-US" sz="3600"/>
          </a:p>
        </p:txBody>
      </p:sp>
      <p:pic>
        <p:nvPicPr>
          <p:cNvPr id="4099" name="Obraz 2">
            <a:extLst>
              <a:ext uri="{FF2B5EF4-FFF2-40B4-BE49-F238E27FC236}">
                <a16:creationId xmlns:a16="http://schemas.microsoft.com/office/drawing/2014/main" id="{B0A679D6-5238-661E-5A9D-A9CB2EAE2E8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5" y="1327150"/>
            <a:ext cx="3282950" cy="2898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100" name="Obraz 4">
            <a:extLst>
              <a:ext uri="{FF2B5EF4-FFF2-40B4-BE49-F238E27FC236}">
                <a16:creationId xmlns:a16="http://schemas.microsoft.com/office/drawing/2014/main" id="{67C0C890-73CE-9390-6AC7-DB34822006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1062" y="1062038"/>
            <a:ext cx="5324475" cy="5761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101" name="pole tekstowe 5">
            <a:extLst>
              <a:ext uri="{FF2B5EF4-FFF2-40B4-BE49-F238E27FC236}">
                <a16:creationId xmlns:a16="http://schemas.microsoft.com/office/drawing/2014/main" id="{EF93C38E-0147-0A70-F962-48426AAAFC1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600" y="4410526"/>
            <a:ext cx="5213158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l-PL" altLang="en-US" sz="1700" dirty="0"/>
              <a:t>10/11/1998 Dwa wiry polarne: nad Kanadą i Syberią</a:t>
            </a:r>
          </a:p>
          <a:p>
            <a:r>
              <a:rPr lang="pl-PL" altLang="en-US" sz="1700" dirty="0"/>
              <a:t>„Wybrzuszenia” ku północy nad Skandynawią</a:t>
            </a:r>
          </a:p>
          <a:p>
            <a:r>
              <a:rPr lang="pl-PL" altLang="en-US" sz="1700" dirty="0"/>
              <a:t>i nad Alaską; na południe – nad Morzem</a:t>
            </a:r>
          </a:p>
          <a:p>
            <a:r>
              <a:rPr lang="pl-PL" altLang="en-US" sz="1700" dirty="0"/>
              <a:t>Czarnym, Oklahomą i Pacyfikiem</a:t>
            </a:r>
          </a:p>
          <a:p>
            <a:endParaRPr lang="pl-PL" altLang="en-US" sz="1700" dirty="0"/>
          </a:p>
          <a:p>
            <a:r>
              <a:rPr lang="pl-PL" altLang="en-US" sz="1700" dirty="0"/>
              <a:t>Całość przesuwa się na wschód ok.</a:t>
            </a:r>
          </a:p>
          <a:p>
            <a:r>
              <a:rPr lang="pl-PL" altLang="en-US" sz="1700" dirty="0"/>
              <a:t>10 m/s czyli pogoda powraca co 5-7 dni:</a:t>
            </a:r>
          </a:p>
          <a:p>
            <a:r>
              <a:rPr lang="pl-PL" altLang="en-US" sz="1700" dirty="0"/>
              <a:t>cykl Fouriera objawowy,  czyli </a:t>
            </a:r>
          </a:p>
          <a:p>
            <a:r>
              <a:rPr lang="pl-PL" altLang="en-US" sz="1700" b="1" dirty="0"/>
              <a:t>„synoptyczny</a:t>
            </a:r>
            <a:r>
              <a:rPr lang="pl-PL" altLang="en-US" b="1" dirty="0"/>
              <a:t>”</a:t>
            </a:r>
            <a:endParaRPr lang="en-US" altLang="en-US" b="1" dirty="0"/>
          </a:p>
        </p:txBody>
      </p:sp>
      <p:pic>
        <p:nvPicPr>
          <p:cNvPr id="4102" name="Obraz 7">
            <a:extLst>
              <a:ext uri="{FF2B5EF4-FFF2-40B4-BE49-F238E27FC236}">
                <a16:creationId xmlns:a16="http://schemas.microsoft.com/office/drawing/2014/main" id="{E767389C-E051-7F8D-C1C4-33BC41EE116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81350" y="0"/>
            <a:ext cx="2224088" cy="2032000"/>
          </a:xfrm>
          <a:prstGeom prst="rect">
            <a:avLst/>
          </a:prstGeom>
          <a:noFill/>
          <a:ln w="22225">
            <a:solidFill>
              <a:srgbClr val="FF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4380903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8339A25-C998-CA98-8BBA-67F1C579549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1017" y="-209542"/>
            <a:ext cx="8820472" cy="1143000"/>
          </a:xfrm>
        </p:spPr>
        <p:txBody>
          <a:bodyPr/>
          <a:lstStyle/>
          <a:p>
            <a:r>
              <a:rPr lang="pl-PL" sz="3000" dirty="0"/>
              <a:t>Case </a:t>
            </a:r>
            <a:r>
              <a:rPr lang="pl-PL" sz="3000" dirty="0" err="1"/>
              <a:t>study</a:t>
            </a:r>
            <a:r>
              <a:rPr lang="pl-PL" sz="3000" dirty="0"/>
              <a:t>: USA, 10 </a:t>
            </a:r>
            <a:r>
              <a:rPr lang="pl-PL" sz="3000" dirty="0" err="1"/>
              <a:t>Nov</a:t>
            </a:r>
            <a:r>
              <a:rPr lang="pl-PL" sz="3000" dirty="0"/>
              <a:t>. 1998, 00, 09, 18 UTC</a:t>
            </a:r>
            <a:endParaRPr lang="en-US" sz="3000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BF25DF64-37EF-DD0D-7646-F951C4C03C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504" y="728573"/>
            <a:ext cx="2879696" cy="1908339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1E99E417-A613-D3B1-8E61-9E62BBED7F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60798" y="750277"/>
            <a:ext cx="2822403" cy="1886635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C9BF0C08-F94E-D79A-F668-5CA6BC41F745}"/>
              </a:ext>
            </a:extLst>
          </p:cNvPr>
          <p:cNvSpPr txBox="1"/>
          <p:nvPr/>
        </p:nvSpPr>
        <p:spPr>
          <a:xfrm>
            <a:off x="107505" y="2636912"/>
            <a:ext cx="903649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Ciśnienie na poziomie morza i grubość warstwy 1000 do 500 </a:t>
            </a:r>
            <a:r>
              <a:rPr lang="pl-PL" dirty="0" err="1"/>
              <a:t>hPa</a:t>
            </a:r>
            <a:r>
              <a:rPr lang="pl-PL" dirty="0"/>
              <a:t> (co 6 </a:t>
            </a:r>
            <a:r>
              <a:rPr lang="pl-PL" dirty="0" err="1"/>
              <a:t>dm</a:t>
            </a:r>
            <a:r>
              <a:rPr lang="pl-PL" dirty="0"/>
              <a:t>). Niż pogłębia się i przesuwa w kierunku cyklonowym. „Surface </a:t>
            </a:r>
            <a:r>
              <a:rPr lang="pl-PL" dirty="0" err="1"/>
              <a:t>frontal</a:t>
            </a:r>
            <a:r>
              <a:rPr lang="pl-PL" dirty="0"/>
              <a:t> </a:t>
            </a:r>
            <a:r>
              <a:rPr lang="pl-PL" dirty="0" err="1"/>
              <a:t>positions</a:t>
            </a:r>
            <a:r>
              <a:rPr lang="pl-PL" dirty="0"/>
              <a:t>, as </a:t>
            </a:r>
            <a:r>
              <a:rPr lang="pl-PL" dirty="0" err="1"/>
              <a:t>defined</a:t>
            </a:r>
            <a:r>
              <a:rPr lang="pl-PL" dirty="0"/>
              <a:t> by a </a:t>
            </a:r>
            <a:r>
              <a:rPr lang="pl-PL" dirty="0" err="1"/>
              <a:t>skilled</a:t>
            </a:r>
            <a:r>
              <a:rPr lang="pl-PL" dirty="0"/>
              <a:t> </a:t>
            </a:r>
            <a:r>
              <a:rPr lang="pl-PL" dirty="0" err="1"/>
              <a:t>human</a:t>
            </a:r>
            <a:r>
              <a:rPr lang="pl-PL" dirty="0"/>
              <a:t> </a:t>
            </a:r>
            <a:r>
              <a:rPr lang="pl-PL" dirty="0" err="1"/>
              <a:t>analyst</a:t>
            </a:r>
            <a:r>
              <a:rPr lang="pl-PL" dirty="0"/>
              <a:t>, </a:t>
            </a:r>
            <a:r>
              <a:rPr lang="pl-PL" dirty="0" err="1"/>
              <a:t>are</a:t>
            </a:r>
            <a:r>
              <a:rPr lang="pl-PL" dirty="0"/>
              <a:t> </a:t>
            </a:r>
            <a:r>
              <a:rPr lang="pl-PL" dirty="0" err="1"/>
              <a:t>overlaid</a:t>
            </a:r>
            <a:r>
              <a:rPr lang="pl-PL" dirty="0"/>
              <a:t> (8.3)</a:t>
            </a:r>
            <a:endParaRPr lang="en-US" dirty="0"/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1C7AC9A2-9810-A326-8B88-BED9F44858E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62599" y="3719145"/>
            <a:ext cx="2879696" cy="1939121"/>
          </a:xfrm>
          <a:prstGeom prst="rect">
            <a:avLst/>
          </a:prstGeom>
        </p:spPr>
      </p:pic>
      <p:pic>
        <p:nvPicPr>
          <p:cNvPr id="13" name="Obraz 12">
            <a:extLst>
              <a:ext uri="{FF2B5EF4-FFF2-40B4-BE49-F238E27FC236}">
                <a16:creationId xmlns:a16="http://schemas.microsoft.com/office/drawing/2014/main" id="{98B83FC5-F4CA-57D1-B672-B108F52CF89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V="1">
            <a:off x="175289" y="5672548"/>
            <a:ext cx="2811911" cy="265938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D20558C3-B581-1FAB-9669-1D79BD00123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5314" y="6129427"/>
            <a:ext cx="9078686" cy="623087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ED6D5A28-6910-995A-5D2A-09CBD9D316E6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0571" y="3680700"/>
            <a:ext cx="2920719" cy="1939122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A12BDE1B-04A8-E6D2-E778-237D2A555F8C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086732" y="725810"/>
            <a:ext cx="2840904" cy="1908339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E1AB2BC8-C0D1-D4C0-46ED-1A60A5E5E749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3054343" y="3687595"/>
            <a:ext cx="2920719" cy="1944646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C07E6E02-D605-71B7-D45D-73D6041A89D9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4747522" y="3256042"/>
            <a:ext cx="4180114" cy="420786"/>
          </a:xfrm>
          <a:prstGeom prst="rect">
            <a:avLst/>
          </a:prstGeom>
        </p:spPr>
      </p:pic>
      <p:sp>
        <p:nvSpPr>
          <p:cNvPr id="24" name="pole tekstowe 23">
            <a:extLst>
              <a:ext uri="{FF2B5EF4-FFF2-40B4-BE49-F238E27FC236}">
                <a16:creationId xmlns:a16="http://schemas.microsoft.com/office/drawing/2014/main" id="{B3243002-BE64-A03A-7BA4-3BD4BF3C2C25}"/>
              </a:ext>
            </a:extLst>
          </p:cNvPr>
          <p:cNvSpPr txBox="1"/>
          <p:nvPr/>
        </p:nvSpPr>
        <p:spPr>
          <a:xfrm>
            <a:off x="3707904" y="5805517"/>
            <a:ext cx="477938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l-PL" dirty="0"/>
              <a:t>Izohipsy, co 60 m, wirowość, jednostki 10</a:t>
            </a:r>
            <a:r>
              <a:rPr lang="pl-PL" baseline="30000" dirty="0"/>
              <a:t>-4</a:t>
            </a:r>
            <a:r>
              <a:rPr lang="pl-PL" dirty="0"/>
              <a:t> /s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339602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D69E37E-05BD-0A6C-58B9-8C78C4211BC0}"/>
              </a:ext>
            </a:extLst>
          </p:cNvPr>
          <p:cNvSpPr txBox="1">
            <a:spLocks/>
          </p:cNvSpPr>
          <p:nvPr/>
        </p:nvSpPr>
        <p:spPr>
          <a:xfrm>
            <a:off x="241017" y="84376"/>
            <a:ext cx="8820472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l-PL" sz="3000" dirty="0"/>
              <a:t>Ciśnienie i wiatry: 00, 09, 18 UTC</a:t>
            </a:r>
            <a:endParaRPr lang="en-US" sz="3000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F75F016F-34B8-8551-F5DD-89BBACE286C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24132"/>
            <a:ext cx="9144000" cy="4209735"/>
          </a:xfrm>
          <a:prstGeom prst="rect">
            <a:avLst/>
          </a:prstGeom>
        </p:spPr>
      </p:pic>
      <p:sp>
        <p:nvSpPr>
          <p:cNvPr id="5" name="pole tekstowe 4">
            <a:extLst>
              <a:ext uri="{FF2B5EF4-FFF2-40B4-BE49-F238E27FC236}">
                <a16:creationId xmlns:a16="http://schemas.microsoft.com/office/drawing/2014/main" id="{279DB192-DA83-9BBA-CBD5-5C9C212676E2}"/>
              </a:ext>
            </a:extLst>
          </p:cNvPr>
          <p:cNvSpPr txBox="1"/>
          <p:nvPr/>
        </p:nvSpPr>
        <p:spPr>
          <a:xfrm>
            <a:off x="241018" y="5630623"/>
            <a:ext cx="882047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Ciśnienie na poziomie morza i wiatry. Nad frontem chłodnym wiatry z północy, pod frontem ciepłym wiatry z południa. Siła wiatru się wzmaga, i pod koniec dnia, wokół L przyjmuje kierunek geostroficzny.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996213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CB1E0E3-F85C-9CAF-A76A-D395B55B9F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EE7494D-E70F-69AF-5172-97017FE37FA6}"/>
              </a:ext>
            </a:extLst>
          </p:cNvPr>
          <p:cNvSpPr txBox="1">
            <a:spLocks/>
          </p:cNvSpPr>
          <p:nvPr/>
        </p:nvSpPr>
        <p:spPr>
          <a:xfrm>
            <a:off x="241017" y="84376"/>
            <a:ext cx="8820472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l-PL" sz="3000" dirty="0"/>
              <a:t>Temperatura na powierzchni: 00, 09, 18 UTC</a:t>
            </a:r>
            <a:endParaRPr lang="en-US" sz="3000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7CD46521-46AB-BD43-57FC-009AC33D6893}"/>
              </a:ext>
            </a:extLst>
          </p:cNvPr>
          <p:cNvSpPr txBox="1"/>
          <p:nvPr/>
        </p:nvSpPr>
        <p:spPr>
          <a:xfrm>
            <a:off x="241018" y="5630623"/>
            <a:ext cx="8820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Znaczne różnice temperatur po obu stronach frontów. </a:t>
            </a:r>
            <a:endParaRPr lang="en-US" dirty="0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5519152C-16F9-CF25-3DD8-6E37AFD1E2E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441412"/>
            <a:ext cx="9144000" cy="39751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00722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A94F4AA-ADD4-7435-2FF0-3D8A4AEDDC8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2B5B97C-8DCA-50E4-926E-2EB0CCDF6370}"/>
              </a:ext>
            </a:extLst>
          </p:cNvPr>
          <p:cNvSpPr txBox="1">
            <a:spLocks/>
          </p:cNvSpPr>
          <p:nvPr/>
        </p:nvSpPr>
        <p:spPr>
          <a:xfrm>
            <a:off x="241017" y="84376"/>
            <a:ext cx="8820472" cy="1143000"/>
          </a:xfrm>
          <a:prstGeom prst="rect">
            <a:avLst/>
          </a:prstGeom>
        </p:spPr>
        <p:txBody>
          <a:bodyPr/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2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9pPr>
          </a:lstStyle>
          <a:p>
            <a:r>
              <a:rPr lang="pl-PL" sz="3000" dirty="0"/>
              <a:t>Opady, mgły, i burze</a:t>
            </a:r>
            <a:endParaRPr lang="en-US" sz="3000" dirty="0"/>
          </a:p>
        </p:txBody>
      </p:sp>
      <p:sp>
        <p:nvSpPr>
          <p:cNvPr id="5" name="pole tekstowe 4">
            <a:extLst>
              <a:ext uri="{FF2B5EF4-FFF2-40B4-BE49-F238E27FC236}">
                <a16:creationId xmlns:a16="http://schemas.microsoft.com/office/drawing/2014/main" id="{A4AF6643-A106-63F8-C600-5B4725BB7727}"/>
              </a:ext>
            </a:extLst>
          </p:cNvPr>
          <p:cNvSpPr txBox="1"/>
          <p:nvPr/>
        </p:nvSpPr>
        <p:spPr>
          <a:xfrm>
            <a:off x="241018" y="5630623"/>
            <a:ext cx="88204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l-PL" dirty="0"/>
              <a:t>Śnieg za frontem chłodnym, mgły przed frontem ciepłym.  </a:t>
            </a:r>
            <a:endParaRPr lang="en-US" dirty="0"/>
          </a:p>
        </p:txBody>
      </p:sp>
      <p:pic>
        <p:nvPicPr>
          <p:cNvPr id="4" name="Obraz 3">
            <a:extLst>
              <a:ext uri="{FF2B5EF4-FFF2-40B4-BE49-F238E27FC236}">
                <a16:creationId xmlns:a16="http://schemas.microsoft.com/office/drawing/2014/main" id="{F5B03134-A137-63AA-7816-6DCD4BFE4F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385761"/>
            <a:ext cx="9144000" cy="4086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1934600"/>
      </p:ext>
    </p:extLst>
  </p:cSld>
  <p:clrMapOvr>
    <a:masterClrMapping/>
  </p:clrMapOvr>
</p:sld>
</file>

<file path=ppt/theme/theme1.xml><?xml version="1.0" encoding="utf-8"?>
<a:theme xmlns:a="http://schemas.openxmlformats.org/drawingml/2006/main" name="Projekt domyślny">
  <a:themeElements>
    <a:clrScheme name="Projekt domyślny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Projekt domyślny">
      <a:majorFont>
        <a:latin typeface="Arial"/>
        <a:ea typeface=""/>
        <a:cs typeface="Arial"/>
      </a:majorFont>
      <a:minorFont>
        <a:latin typeface="Arial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Projekt domyślny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Projekt domyślny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Projekt domyślny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i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6380</TotalTime>
  <Words>690</Words>
  <Application>Microsoft Office PowerPoint</Application>
  <PresentationFormat>Pokaz na ekranie (4:3)</PresentationFormat>
  <Paragraphs>65</Paragraphs>
  <Slides>15</Slides>
  <Notes>0</Notes>
  <HiddenSlides>0</HiddenSlides>
  <MMClips>1</MMClips>
  <ScaleCrop>false</ScaleCrop>
  <HeadingPairs>
    <vt:vector size="6" baseType="variant">
      <vt:variant>
        <vt:lpstr>Używane czcionki</vt:lpstr>
      </vt:variant>
      <vt:variant>
        <vt:i4>1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15</vt:i4>
      </vt:variant>
    </vt:vector>
  </HeadingPairs>
  <TitlesOfParts>
    <vt:vector size="17" baseType="lpstr">
      <vt:lpstr>Arial</vt:lpstr>
      <vt:lpstr>Projekt domyślny</vt:lpstr>
      <vt:lpstr>Physics and Chemistry  of  Atmosphere  Lecture 8 – added Weather dynamics,  case study </vt:lpstr>
      <vt:lpstr>Weather symbols</vt:lpstr>
      <vt:lpstr>Poza tym, w prostych modelach …</vt:lpstr>
      <vt:lpstr>Baroclinic</vt:lpstr>
      <vt:lpstr>Baroclinic                       waves</vt:lpstr>
      <vt:lpstr>Case study: USA, 10 Nov. 1998, 00, 09, 18 UTC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Prezentacja programu PowerPoint</vt:lpstr>
      <vt:lpstr>Wnioski</vt:lpstr>
    </vt:vector>
  </TitlesOfParts>
  <Company>UMK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Ziemia, również dla człowieka</dc:title>
  <dc:creator>Grzegorz Krwasz</dc:creator>
  <cp:lastModifiedBy>Maria Karwasz</cp:lastModifiedBy>
  <cp:revision>220</cp:revision>
  <dcterms:created xsi:type="dcterms:W3CDTF">2016-05-10T18:07:44Z</dcterms:created>
  <dcterms:modified xsi:type="dcterms:W3CDTF">2025-01-15T23:21:07Z</dcterms:modified>
</cp:coreProperties>
</file>